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  <p:sldMasterId id="2147483674" r:id="rId3"/>
  </p:sldMasterIdLst>
  <p:notesMasterIdLst>
    <p:notesMasterId r:id="rId47"/>
  </p:notesMasterIdLst>
  <p:sldIdLst>
    <p:sldId id="256" r:id="rId4"/>
    <p:sldId id="258" r:id="rId5"/>
    <p:sldId id="401" r:id="rId6"/>
    <p:sldId id="406" r:id="rId7"/>
    <p:sldId id="402" r:id="rId8"/>
    <p:sldId id="325" r:id="rId9"/>
    <p:sldId id="270" r:id="rId10"/>
    <p:sldId id="271" r:id="rId11"/>
    <p:sldId id="38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86" r:id="rId21"/>
    <p:sldId id="405" r:id="rId22"/>
    <p:sldId id="390" r:id="rId23"/>
    <p:sldId id="391" r:id="rId24"/>
    <p:sldId id="392" r:id="rId25"/>
    <p:sldId id="393" r:id="rId26"/>
    <p:sldId id="394" r:id="rId27"/>
    <p:sldId id="334" r:id="rId28"/>
    <p:sldId id="272" r:id="rId29"/>
    <p:sldId id="382" r:id="rId30"/>
    <p:sldId id="384" r:id="rId31"/>
    <p:sldId id="385" r:id="rId32"/>
    <p:sldId id="395" r:id="rId33"/>
    <p:sldId id="387" r:id="rId34"/>
    <p:sldId id="396" r:id="rId35"/>
    <p:sldId id="399" r:id="rId36"/>
    <p:sldId id="398" r:id="rId37"/>
    <p:sldId id="397" r:id="rId38"/>
    <p:sldId id="407" r:id="rId39"/>
    <p:sldId id="502" r:id="rId40"/>
    <p:sldId id="503" r:id="rId41"/>
    <p:sldId id="501" r:id="rId42"/>
    <p:sldId id="505" r:id="rId43"/>
    <p:sldId id="506" r:id="rId44"/>
    <p:sldId id="508" r:id="rId45"/>
    <p:sldId id="383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99"/>
    <a:srgbClr val="FFFF66"/>
    <a:srgbClr val="FFCC00"/>
    <a:srgbClr val="FF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88381" autoAdjust="0"/>
  </p:normalViewPr>
  <p:slideViewPr>
    <p:cSldViewPr>
      <p:cViewPr varScale="1">
        <p:scale>
          <a:sx n="76" d="100"/>
          <a:sy n="76" d="100"/>
        </p:scale>
        <p:origin x="120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2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18FD9F-9844-4C24-BEE5-5359974F24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912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逻辑与计算机设计基础，</a:t>
            </a:r>
            <a:r>
              <a:rPr kumimoji="1" lang="en-US" altLang="zh-CN" dirty="0"/>
              <a:t>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3.0-2.</a:t>
            </a:r>
            <a:r>
              <a:rPr kumimoji="1" lang="zh-CN" altLang="en-US" dirty="0"/>
              <a:t>0，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二秋冬</a:t>
            </a:r>
            <a:endParaRPr kumimoji="1" lang="en-US" altLang="zh-CN" dirty="0"/>
          </a:p>
          <a:p>
            <a:r>
              <a:rPr kumimoji="1" lang="zh-CN" altLang="en-US" dirty="0"/>
              <a:t>计算机组成，</a:t>
            </a:r>
            <a:r>
              <a:rPr kumimoji="1" lang="en-US" altLang="zh-CN" dirty="0"/>
              <a:t>4.5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3.5-2.0</a:t>
            </a:r>
            <a:r>
              <a:rPr kumimoji="1" lang="zh-CN" altLang="en-US" dirty="0"/>
              <a:t>，二春夏</a:t>
            </a:r>
            <a:endParaRPr kumimoji="1" lang="en-US" altLang="zh-CN" dirty="0"/>
          </a:p>
          <a:p>
            <a:r>
              <a:rPr kumimoji="1" lang="zh-CN" altLang="en-US" dirty="0"/>
              <a:t>计算机体系结构，</a:t>
            </a:r>
            <a:r>
              <a:rPr kumimoji="1" lang="en-US" altLang="zh-CN" dirty="0"/>
              <a:t>3.5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2.5-2.0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三春夏</a:t>
            </a:r>
            <a:endParaRPr kumimoji="1" lang="en-US" altLang="zh-CN" dirty="0"/>
          </a:p>
          <a:p>
            <a:r>
              <a:rPr kumimoji="1" lang="zh-CN" altLang="en-US" dirty="0"/>
              <a:t>汇编与接口</a:t>
            </a:r>
            <a:r>
              <a:rPr kumimoji="1" lang="zh-CN" altLang="zh-CN" dirty="0"/>
              <a:t>，</a:t>
            </a:r>
            <a:r>
              <a:rPr kumimoji="1" lang="en-US" altLang="zh-CN" dirty="0"/>
              <a:t> 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接口实验，</a:t>
            </a:r>
            <a:r>
              <a:rPr kumimoji="1" lang="en-US" altLang="zh-CN" dirty="0"/>
              <a:t> 1.5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0-3.0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编译原理，</a:t>
            </a:r>
            <a:r>
              <a:rPr kumimoji="1" lang="en-US" altLang="zh-CN" dirty="0"/>
              <a:t>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2.0-0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三春</a:t>
            </a:r>
            <a:endParaRPr kumimoji="1" lang="en-US" altLang="zh-CN" dirty="0"/>
          </a:p>
          <a:p>
            <a:r>
              <a:rPr kumimoji="1" lang="zh-CN" altLang="en-US" dirty="0"/>
              <a:t>编译系统设计，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1.0-2.0</a:t>
            </a:r>
            <a:r>
              <a:rPr kumimoji="1" lang="zh-CN" altLang="en-US" dirty="0"/>
              <a:t>，三夏</a:t>
            </a:r>
            <a:endParaRPr kumimoji="1" lang="en-US" altLang="zh-CN" dirty="0"/>
          </a:p>
          <a:p>
            <a:r>
              <a:rPr kumimoji="1" lang="zh-CN" altLang="en-US" dirty="0"/>
              <a:t>操作系统原理，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3.0-0</a:t>
            </a:r>
            <a:r>
              <a:rPr kumimoji="1" lang="zh-CN" altLang="en-US" dirty="0"/>
              <a:t>，三秋冬</a:t>
            </a:r>
            <a:endParaRPr kumimoji="1" lang="en-US" altLang="zh-CN" dirty="0"/>
          </a:p>
          <a:p>
            <a:r>
              <a:rPr kumimoji="1" lang="zh-CN" altLang="en-US" dirty="0"/>
              <a:t>操作系统实验，</a:t>
            </a:r>
            <a:r>
              <a:rPr kumimoji="1" lang="en-US" altLang="zh-CN" dirty="0"/>
              <a:t> 2.0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1-2.0</a:t>
            </a:r>
            <a:r>
              <a:rPr kumimoji="1" lang="zh-CN" altLang="en-US" dirty="0"/>
              <a:t>，三冬</a:t>
            </a:r>
            <a:endParaRPr kumimoji="1" lang="en-US" altLang="zh-CN" dirty="0"/>
          </a:p>
          <a:p>
            <a:r>
              <a:rPr kumimoji="1" lang="en-US" altLang="zh-CN" dirty="0" err="1"/>
              <a:t>Soc</a:t>
            </a:r>
            <a:r>
              <a:rPr kumimoji="1" lang="zh-CN" altLang="en-US" dirty="0"/>
              <a:t>／计算机系统设计，</a:t>
            </a:r>
            <a:r>
              <a:rPr kumimoji="1" lang="en-US" altLang="zh-CN" dirty="0"/>
              <a:t>3.0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1.0-4.0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三夏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D2B3F-E146-462A-A08D-B0A4422B873C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3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9244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https://riscv.org/risc-v-cores/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CC7F58-2D79-4318-9362-EFE8B7AC0988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826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https://meltdownattack.com/</a:t>
            </a:r>
          </a:p>
          <a:p>
            <a:endParaRPr lang="en-US" altLang="zh-CN" dirty="0"/>
          </a:p>
          <a:p>
            <a:r>
              <a:rPr lang="en-US" altLang="zh-CN" dirty="0"/>
              <a:t>https://en.wikipedia.org/wiki/Intel_Management_Engine</a:t>
            </a:r>
          </a:p>
          <a:p>
            <a:endParaRPr lang="en-US" altLang="zh-CN" dirty="0"/>
          </a:p>
          <a:p>
            <a:r>
              <a:rPr lang="en-US" altLang="zh-CN" sz="2000" dirty="0"/>
              <a:t>Intel Management Engine</a:t>
            </a:r>
          </a:p>
          <a:p>
            <a:pPr lvl="1"/>
            <a:r>
              <a:rPr lang="en-US" altLang="zh-CN" sz="2000" dirty="0"/>
              <a:t>A ”secret” microprocessor built in all Intel processors since 2008</a:t>
            </a:r>
          </a:p>
          <a:p>
            <a:pPr lvl="1"/>
            <a:r>
              <a:rPr lang="en-US" altLang="zh-CN" sz="2000" dirty="0"/>
              <a:t>Runs proprietary firmware while computer is running, asleep or even turned off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CC7F58-2D79-4318-9362-EFE8B7AC098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59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12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4416 w 1000"/>
                <a:gd name="T3" fmla="*/ 0 h 1000"/>
                <a:gd name="T4" fmla="*/ 4917 w 1000"/>
                <a:gd name="T5" fmla="*/ 500 h 1000"/>
                <a:gd name="T6" fmla="*/ 4417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12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9F538790-ACE3-48CB-96EA-529859EF9B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1B691-9D7E-4EE6-886B-05305DD2E3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30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EF154-1E73-4300-AFDB-93D5DF791D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524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0"/>
            <a:ext cx="7924800" cy="4419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E58E2E8-C732-4B08-B921-114538228F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39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223517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85EE23F1-74F5-48F6-845A-D79C8A8D50A6}" type="slidenum">
              <a:rPr lang="zh-CN" altLang="en-US" b="1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pPr/>
              <a:t>‹#›</a:t>
            </a:fld>
            <a:endParaRPr lang="zh-CN" altLang="en-US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41326" y="626925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solidFill>
                  <a:srgbClr val="4F81BD">
                    <a:lumMod val="75000"/>
                  </a:srgbClr>
                </a:solidFill>
                <a:latin typeface="Comic Sans MS" pitchFamily="66" charset="0"/>
                <a:ea typeface="隶书" pitchFamily="49" charset="-122"/>
              </a:rPr>
              <a:t>ArcLab</a:t>
            </a:r>
            <a:endParaRPr lang="zh-CN" altLang="en-US" sz="2000" b="1" dirty="0">
              <a:solidFill>
                <a:srgbClr val="4F81BD">
                  <a:lumMod val="75000"/>
                </a:srgbClr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63888" y="623731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系统结构实验室</a:t>
            </a:r>
          </a:p>
        </p:txBody>
      </p:sp>
    </p:spTree>
    <p:extLst>
      <p:ext uri="{BB962C8B-B14F-4D97-AF65-F5344CB8AC3E}">
        <p14:creationId xmlns:p14="http://schemas.microsoft.com/office/powerpoint/2010/main" val="261693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508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801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99248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25920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59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ABC06-27E0-40C0-9843-8A1005C3D6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12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80126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7528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82270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31534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9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88224" y="6223517"/>
            <a:ext cx="2133600" cy="365125"/>
          </a:xfrm>
        </p:spPr>
        <p:txBody>
          <a:bodyPr/>
          <a:lstStyle>
            <a:lvl1pPr>
              <a:defRPr sz="1800"/>
            </a:lvl1pPr>
          </a:lstStyle>
          <a:p>
            <a:fld id="{85EE23F1-74F5-48F6-845A-D79C8A8D50A6}" type="slidenum">
              <a:rPr lang="zh-CN" altLang="en-US" b="1" smtClean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pPr/>
              <a:t>‹#›</a:t>
            </a:fld>
            <a:endParaRPr lang="zh-CN" altLang="en-US" b="1" dirty="0">
              <a:solidFill>
                <a:srgbClr val="4F81BD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41326" y="626925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solidFill>
                  <a:srgbClr val="4F81BD">
                    <a:lumMod val="75000"/>
                  </a:srgbClr>
                </a:solidFill>
                <a:latin typeface="Comic Sans MS" pitchFamily="66" charset="0"/>
                <a:ea typeface="隶书" pitchFamily="49" charset="-122"/>
              </a:rPr>
              <a:t>ArcLab</a:t>
            </a:r>
            <a:endParaRPr lang="zh-CN" altLang="en-US" sz="2000" b="1" dirty="0">
              <a:solidFill>
                <a:srgbClr val="4F81BD">
                  <a:lumMod val="75000"/>
                </a:srgbClr>
              </a:solidFill>
              <a:latin typeface="Comic Sans MS" pitchFamily="66" charset="0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563888" y="623731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系统结构实验室</a:t>
            </a:r>
          </a:p>
        </p:txBody>
      </p:sp>
    </p:spTree>
    <p:extLst>
      <p:ext uri="{BB962C8B-B14F-4D97-AF65-F5344CB8AC3E}">
        <p14:creationId xmlns:p14="http://schemas.microsoft.com/office/powerpoint/2010/main" val="25720854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936139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3248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5350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262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8EF4-5EDC-4FF7-B0A6-58F8DB4CF7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519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789350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221668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2187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9940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132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059A1-582E-4B29-BE17-FDEA5CC32C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6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78DAD-6598-49C4-8038-E999BF0F4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21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CFD0-43B1-4F2C-8448-5682B58088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37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B9B720-4CF3-4D55-8695-5B90F434A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67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37A9D-5F42-4C0D-9DC0-8ED6B4C97D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79E4D-185E-4307-B0E2-C091D8242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18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499 w 1000"/>
                <a:gd name="T3" fmla="*/ 0 h 1000"/>
                <a:gd name="T4" fmla="*/ 7000 w 1000"/>
                <a:gd name="T5" fmla="*/ 500 h 1000"/>
                <a:gd name="T6" fmla="*/ 6500 w 1000"/>
                <a:gd name="T7" fmla="*/ 1000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C907F659-ADA6-435A-8C02-B7C2D6DE0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3340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2018/9/18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873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enwz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wards.acm.org/homepage.cfm?awd=148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st-tech.engin.umich.edu/media/index.php?sk=tomasul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awards.acm.org/citation.cfm?id=4570334&amp;srt=all&amp;aw=148&amp;ao=ECKMAU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awards.acm.org/citation.cfm?id=5555573&amp;srt=all&amp;aw=148&amp;ao=ECKMAUC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://www.sun.com/microelectronics/sparc/SPARCfacts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top500.org/site/2556" TargetMode="External"/><Relationship Id="rId13" Type="http://schemas.openxmlformats.org/officeDocument/2006/relationships/hyperlink" Target="http://top500.org/system/9854" TargetMode="External"/><Relationship Id="rId18" Type="http://schemas.openxmlformats.org/officeDocument/2006/relationships/hyperlink" Target="http://top500.org/system/9835" TargetMode="External"/><Relationship Id="rId3" Type="http://schemas.openxmlformats.org/officeDocument/2006/relationships/hyperlink" Target="http://top500.org/system/9707" TargetMode="External"/><Relationship Id="rId7" Type="http://schemas.openxmlformats.org/officeDocument/2006/relationships/hyperlink" Target="http://top500.org/system/9832" TargetMode="External"/><Relationship Id="rId12" Type="http://schemas.openxmlformats.org/officeDocument/2006/relationships/hyperlink" Target="http://top500.org/site/1739" TargetMode="External"/><Relationship Id="rId17" Type="http://schemas.openxmlformats.org/officeDocument/2006/relationships/hyperlink" Target="http://top500.org/site/2726" TargetMode="External"/><Relationship Id="rId2" Type="http://schemas.openxmlformats.org/officeDocument/2006/relationships/hyperlink" Target="http://top500.org/site/2996" TargetMode="External"/><Relationship Id="rId16" Type="http://schemas.openxmlformats.org/officeDocument/2006/relationships/hyperlink" Target="http://top500.org/system/9220" TargetMode="External"/><Relationship Id="rId20" Type="http://schemas.openxmlformats.org/officeDocument/2006/relationships/hyperlink" Target="http://top500.org/system/978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top500.org/site/1188" TargetMode="External"/><Relationship Id="rId11" Type="http://schemas.openxmlformats.org/officeDocument/2006/relationships/hyperlink" Target="http://top500.org/system/9158" TargetMode="External"/><Relationship Id="rId5" Type="http://schemas.openxmlformats.org/officeDocument/2006/relationships/hyperlink" Target="http://top500.org/system/9708" TargetMode="External"/><Relationship Id="rId15" Type="http://schemas.openxmlformats.org/officeDocument/2006/relationships/hyperlink" Target="http://top500.org/system/9824" TargetMode="External"/><Relationship Id="rId10" Type="http://schemas.openxmlformats.org/officeDocument/2006/relationships/hyperlink" Target="http://top500.org/site/125" TargetMode="External"/><Relationship Id="rId19" Type="http://schemas.openxmlformats.org/officeDocument/2006/relationships/hyperlink" Target="http://top500.org/site/2488" TargetMode="External"/><Relationship Id="rId4" Type="http://schemas.openxmlformats.org/officeDocument/2006/relationships/hyperlink" Target="http://top500.org/site/1333" TargetMode="External"/><Relationship Id="rId9" Type="http://schemas.openxmlformats.org/officeDocument/2006/relationships/hyperlink" Target="http://top500.org/system/8968" TargetMode="External"/><Relationship Id="rId14" Type="http://schemas.openxmlformats.org/officeDocument/2006/relationships/hyperlink" Target="http://top500.org/site/1209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8968" TargetMode="External"/><Relationship Id="rId3" Type="http://schemas.openxmlformats.org/officeDocument/2006/relationships/hyperlink" Target="http://www.top500.org/system/10377" TargetMode="External"/><Relationship Id="rId7" Type="http://schemas.openxmlformats.org/officeDocument/2006/relationships/hyperlink" Target="http://www.top500.org/system/10187" TargetMode="External"/><Relationship Id="rId2" Type="http://schemas.openxmlformats.org/officeDocument/2006/relationships/hyperlink" Target="http://www.top500.org/system/1018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186" TargetMode="External"/><Relationship Id="rId11" Type="http://schemas.openxmlformats.org/officeDocument/2006/relationships/hyperlink" Target="http://www.top500.org/system/10188" TargetMode="External"/><Relationship Id="rId5" Type="http://schemas.openxmlformats.org/officeDocument/2006/relationships/hyperlink" Target="http://www.top500.org/system/9899" TargetMode="External"/><Relationship Id="rId10" Type="http://schemas.openxmlformats.org/officeDocument/2006/relationships/hyperlink" Target="http://www.top500.org/system/9854" TargetMode="External"/><Relationship Id="rId4" Type="http://schemas.openxmlformats.org/officeDocument/2006/relationships/hyperlink" Target="http://www.top500.org/system/10185" TargetMode="External"/><Relationship Id="rId9" Type="http://schemas.openxmlformats.org/officeDocument/2006/relationships/hyperlink" Target="http://www.top500.org/system/9158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ite/2936" TargetMode="External"/><Relationship Id="rId13" Type="http://schemas.openxmlformats.org/officeDocument/2006/relationships/hyperlink" Target="http://www.top500.org/system/10559" TargetMode="External"/><Relationship Id="rId18" Type="http://schemas.openxmlformats.org/officeDocument/2006/relationships/hyperlink" Target="http://www.top500.org/site/125" TargetMode="External"/><Relationship Id="rId3" Type="http://schemas.openxmlformats.org/officeDocument/2006/relationships/hyperlink" Target="http://www.top500.org/system/10184" TargetMode="External"/><Relationship Id="rId21" Type="http://schemas.openxmlformats.org/officeDocument/2006/relationships/hyperlink" Target="http://www.top500.org/system/10584" TargetMode="External"/><Relationship Id="rId7" Type="http://schemas.openxmlformats.org/officeDocument/2006/relationships/hyperlink" Target="http://www.top500.org/system/10377" TargetMode="External"/><Relationship Id="rId12" Type="http://schemas.openxmlformats.org/officeDocument/2006/relationships/hyperlink" Target="http://www.top500.org/site/1188" TargetMode="External"/><Relationship Id="rId17" Type="http://schemas.openxmlformats.org/officeDocument/2006/relationships/hyperlink" Target="http://www.top500.org/system/8968" TargetMode="External"/><Relationship Id="rId2" Type="http://schemas.openxmlformats.org/officeDocument/2006/relationships/hyperlink" Target="http://www.top500.org/site/1333" TargetMode="External"/><Relationship Id="rId16" Type="http://schemas.openxmlformats.org/officeDocument/2006/relationships/hyperlink" Target="http://www.top500.org/site/2556" TargetMode="External"/><Relationship Id="rId20" Type="http://schemas.openxmlformats.org/officeDocument/2006/relationships/hyperlink" Target="http://www.top500.org/site/31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ite/2996" TargetMode="External"/><Relationship Id="rId11" Type="http://schemas.openxmlformats.org/officeDocument/2006/relationships/hyperlink" Target="http://www.top500.org/system/9899" TargetMode="External"/><Relationship Id="rId5" Type="http://schemas.openxmlformats.org/officeDocument/2006/relationships/hyperlink" Target="http://www.top500.org/system/10484" TargetMode="External"/><Relationship Id="rId15" Type="http://schemas.openxmlformats.org/officeDocument/2006/relationships/hyperlink" Target="http://www.top500.org/system/10186" TargetMode="External"/><Relationship Id="rId10" Type="http://schemas.openxmlformats.org/officeDocument/2006/relationships/hyperlink" Target="http://www.top500.org/site/649" TargetMode="External"/><Relationship Id="rId19" Type="http://schemas.openxmlformats.org/officeDocument/2006/relationships/hyperlink" Target="http://www.top500.org/system/9158" TargetMode="External"/><Relationship Id="rId4" Type="http://schemas.openxmlformats.org/officeDocument/2006/relationships/hyperlink" Target="http://www.top500.org/site/3131" TargetMode="External"/><Relationship Id="rId9" Type="http://schemas.openxmlformats.org/officeDocument/2006/relationships/hyperlink" Target="http://www.top500.org/system/10185" TargetMode="External"/><Relationship Id="rId14" Type="http://schemas.openxmlformats.org/officeDocument/2006/relationships/hyperlink" Target="http://www.top500.org/site/3087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op500.org/system/10377" TargetMode="External"/><Relationship Id="rId3" Type="http://schemas.openxmlformats.org/officeDocument/2006/relationships/hyperlink" Target="http://www.top500.org/system/10184" TargetMode="External"/><Relationship Id="rId7" Type="http://schemas.openxmlformats.org/officeDocument/2006/relationships/hyperlink" Target="http://www.top500.org/system/10589" TargetMode="External"/><Relationship Id="rId2" Type="http://schemas.openxmlformats.org/officeDocument/2006/relationships/hyperlink" Target="http://www.top500.org/system/105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500.org/system/10612" TargetMode="External"/><Relationship Id="rId11" Type="http://schemas.openxmlformats.org/officeDocument/2006/relationships/hyperlink" Target="http://www.top500.org/system/10613" TargetMode="External"/><Relationship Id="rId5" Type="http://schemas.openxmlformats.org/officeDocument/2006/relationships/hyperlink" Target="http://www.top500.org/system/10588" TargetMode="External"/><Relationship Id="rId10" Type="http://schemas.openxmlformats.org/officeDocument/2006/relationships/hyperlink" Target="http://www.top500.org/system/9899" TargetMode="External"/><Relationship Id="rId4" Type="http://schemas.openxmlformats.org/officeDocument/2006/relationships/hyperlink" Target="http://www.top500.org/system/10484" TargetMode="External"/><Relationship Id="rId9" Type="http://schemas.openxmlformats.org/officeDocument/2006/relationships/hyperlink" Target="http://www.top500.org/system/1018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awards.acm.org/citation.cfm?id=5029829&amp;srt=all&amp;aw=148&amp;ao=ECKMAUCH" TargetMode="External"/><Relationship Id="rId13" Type="http://schemas.openxmlformats.org/officeDocument/2006/relationships/hyperlink" Target="http://awards.acm.org/citation.cfm?id=6516103&amp;srt=all&amp;aw=148&amp;ao=ECKMAUCH" TargetMode="External"/><Relationship Id="rId18" Type="http://schemas.openxmlformats.org/officeDocument/2006/relationships/hyperlink" Target="http://awards.acm.org/citation.cfm?id=3499413&amp;srt=all&amp;aw=148&amp;ao=ECKMAUCH" TargetMode="External"/><Relationship Id="rId26" Type="http://schemas.openxmlformats.org/officeDocument/2006/relationships/hyperlink" Target="http://awards.acm.org/citation.cfm?id=1079995&amp;srt=all&amp;aw=148&amp;ao=ECKMAUCH" TargetMode="External"/><Relationship Id="rId3" Type="http://schemas.openxmlformats.org/officeDocument/2006/relationships/hyperlink" Target="http://en.wikipedia.org/wiki/Joel_Emer" TargetMode="External"/><Relationship Id="rId21" Type="http://schemas.openxmlformats.org/officeDocument/2006/relationships/hyperlink" Target="http://awards.acm.org/citation.cfm?id=6143316&amp;srt=all&amp;aw=148&amp;ao=ECKMAUCH" TargetMode="External"/><Relationship Id="rId7" Type="http://schemas.openxmlformats.org/officeDocument/2006/relationships/hyperlink" Target="http://awards.acm.org/citation.cfm?id=3297060&amp;srt=all&amp;aw=148&amp;ao=ECKMAUCH" TargetMode="External"/><Relationship Id="rId12" Type="http://schemas.openxmlformats.org/officeDocument/2006/relationships/hyperlink" Target="http://awards.acm.org/citation.cfm?id=0655725&amp;srt=all&amp;aw=148&amp;ao=ECKMAUCH" TargetMode="External"/><Relationship Id="rId17" Type="http://schemas.openxmlformats.org/officeDocument/2006/relationships/hyperlink" Target="http://awards.acm.org/citation.cfm?id=0861786&amp;srt=all&amp;aw=148&amp;ao=ECKMAUCH" TargetMode="External"/><Relationship Id="rId25" Type="http://schemas.openxmlformats.org/officeDocument/2006/relationships/hyperlink" Target="http://awards.acm.org/citation.cfm?id=5555573&amp;srt=all&amp;aw=148&amp;ao=ECKMAUCH" TargetMode="External"/><Relationship Id="rId33" Type="http://schemas.openxmlformats.org/officeDocument/2006/relationships/hyperlink" Target="http://awards.acm.org/citation.cfm?id=9762369&amp;srt=all&amp;aw=148&amp;ao=ECKMAUCH" TargetMode="External"/><Relationship Id="rId2" Type="http://schemas.openxmlformats.org/officeDocument/2006/relationships/hyperlink" Target="http://en.wikipedia.org/wiki/Bill_Dally" TargetMode="External"/><Relationship Id="rId16" Type="http://schemas.openxmlformats.org/officeDocument/2006/relationships/hyperlink" Target="http://awards.acm.org/citation.cfm?id=5688501&amp;srt=all&amp;aw=148&amp;ao=ECKMAUCH" TargetMode="External"/><Relationship Id="rId20" Type="http://schemas.openxmlformats.org/officeDocument/2006/relationships/hyperlink" Target="http://awards.acm.org/citation.cfm?id=2391026&amp;srt=all&amp;aw=148&amp;ao=ECKMAUCH" TargetMode="External"/><Relationship Id="rId29" Type="http://schemas.openxmlformats.org/officeDocument/2006/relationships/hyperlink" Target="http://awards.acm.org/citation.cfm?id=6700778&amp;srt=all&amp;aw=148&amp;ao=ECKMAU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wards.acm.org/citation.cfm?id=0261910&amp;srt=all&amp;aw=148&amp;ao=ECKMAUCH" TargetMode="External"/><Relationship Id="rId11" Type="http://schemas.openxmlformats.org/officeDocument/2006/relationships/hyperlink" Target="http://awards.acm.org/citation.cfm?id=8780372&amp;srt=all&amp;aw=148&amp;ao=ECKMAUCH" TargetMode="External"/><Relationship Id="rId24" Type="http://schemas.openxmlformats.org/officeDocument/2006/relationships/hyperlink" Target="http://awards.acm.org/citation.cfm?id=8331022&amp;srt=all&amp;aw=148&amp;ao=ECKMAUCH" TargetMode="External"/><Relationship Id="rId32" Type="http://schemas.openxmlformats.org/officeDocument/2006/relationships/hyperlink" Target="http://awards.acm.org/citation.cfm?id=5637382&amp;srt=all&amp;aw=148&amp;ao=ECKMAUCH" TargetMode="External"/><Relationship Id="rId5" Type="http://schemas.openxmlformats.org/officeDocument/2006/relationships/hyperlink" Target="http://awards.acm.org/citation.cfm?id=4251351&amp;srt=all&amp;aw=148&amp;ao=ECKMAUCH" TargetMode="External"/><Relationship Id="rId15" Type="http://schemas.openxmlformats.org/officeDocument/2006/relationships/hyperlink" Target="http://awards.acm.org/citation.cfm?id=4008463&amp;srt=all&amp;aw=148&amp;ao=ECKMAUCH" TargetMode="External"/><Relationship Id="rId23" Type="http://schemas.openxmlformats.org/officeDocument/2006/relationships/hyperlink" Target="http://awards.acm.org/citation.cfm?id=4570334&amp;srt=all&amp;aw=148&amp;ao=ECKMAUCH" TargetMode="External"/><Relationship Id="rId28" Type="http://schemas.openxmlformats.org/officeDocument/2006/relationships/hyperlink" Target="http://awards.acm.org/citation.cfm?id=7899762&amp;srt=all&amp;aw=148&amp;ao=ECKMAUCH" TargetMode="External"/><Relationship Id="rId10" Type="http://schemas.openxmlformats.org/officeDocument/2006/relationships/hyperlink" Target="http://awards.acm.org/citation.cfm?id=5529742&amp;srt=all&amp;aw=148&amp;ao=ECKMAUCH" TargetMode="External"/><Relationship Id="rId19" Type="http://schemas.openxmlformats.org/officeDocument/2006/relationships/hyperlink" Target="http://awards.acm.org/citation.cfm?id=1018449&amp;srt=all&amp;aw=148&amp;ao=ECKMAUCH" TargetMode="External"/><Relationship Id="rId31" Type="http://schemas.openxmlformats.org/officeDocument/2006/relationships/hyperlink" Target="http://awards.acm.org/citation.cfm?id=8038939&amp;srt=all&amp;aw=148&amp;ao=ECKMAUCH" TargetMode="External"/><Relationship Id="rId4" Type="http://schemas.openxmlformats.org/officeDocument/2006/relationships/hyperlink" Target="http://en.wikipedia.org/wiki/David_Patterson_(scientist)" TargetMode="External"/><Relationship Id="rId9" Type="http://schemas.openxmlformats.org/officeDocument/2006/relationships/hyperlink" Target="http://awards.acm.org/citation.cfm?id=8496153&amp;srt=all&amp;aw=148&amp;ao=ECKMAUCH" TargetMode="External"/><Relationship Id="rId14" Type="http://schemas.openxmlformats.org/officeDocument/2006/relationships/hyperlink" Target="http://awards.acm.org/citation.cfm?id=3848962&amp;srt=all&amp;aw=148&amp;ao=ECKMAUCH" TargetMode="External"/><Relationship Id="rId22" Type="http://schemas.openxmlformats.org/officeDocument/2006/relationships/hyperlink" Target="http://awards.acm.org/citation.cfm?id=9105337&amp;srt=all&amp;aw=148&amp;ao=ECKMAUCH" TargetMode="External"/><Relationship Id="rId27" Type="http://schemas.openxmlformats.org/officeDocument/2006/relationships/hyperlink" Target="http://awards.acm.org/citation.cfm?id=2083115&amp;srt=all&amp;aw=148&amp;ao=ECKMAUCH" TargetMode="External"/><Relationship Id="rId30" Type="http://schemas.openxmlformats.org/officeDocument/2006/relationships/hyperlink" Target="http://awards.acm.org/citation.cfm?id=8306337&amp;srt=all&amp;aw=148&amp;ao=ECKMAU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94A247BA-6FA6-4C99-AEE9-21113262AC8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高级计算机体系结构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213100"/>
            <a:ext cx="6313487" cy="2508250"/>
          </a:xfrm>
        </p:spPr>
        <p:txBody>
          <a:bodyPr/>
          <a:lstStyle/>
          <a:p>
            <a:pPr algn="r"/>
            <a:r>
              <a:rPr lang="zh-CN" altLang="en-US" dirty="0"/>
              <a:t>陈文智   浙江大学计算机学院</a:t>
            </a:r>
          </a:p>
          <a:p>
            <a:pPr algn="r"/>
            <a:r>
              <a:rPr lang="en-US" altLang="zh-CN" dirty="0">
                <a:hlinkClick r:id="rId2"/>
              </a:rPr>
              <a:t>chenwz@zju.edu.cn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C028-4F4D-44D6-9603-6DD6CC30412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3375"/>
            <a:ext cx="7032625" cy="766763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Architecture(1)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5003800" cy="4465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2007Mateo Valero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http://personals.ac.upc.edu/mateo/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</a:t>
            </a:r>
            <a:r>
              <a:rPr lang="en-US" altLang="zh-CN" sz="2400" b="1"/>
              <a:t>For important contributions to instruction level parallelism and superscalar processor design. </a:t>
            </a:r>
          </a:p>
        </p:txBody>
      </p:sp>
      <p:pic>
        <p:nvPicPr>
          <p:cNvPr id="398340" name="Picture 4" descr="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844675"/>
            <a:ext cx="3502025" cy="360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B1344-D259-4A5F-AC32-D1E3991F008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28600"/>
            <a:ext cx="6981825" cy="9144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Architecture(2)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3575" y="1700213"/>
            <a:ext cx="5581650" cy="47244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2001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Hennessy, John</a:t>
            </a:r>
            <a:endParaRPr lang="en-US" altLang="zh-CN">
              <a:solidFill>
                <a:srgbClr val="0000FF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/>
              <a:t>   For being the founder and chief architect of the MIPS Computer Systems and contributing to the development of the landmark MIPS R2000 microprocessor. </a:t>
            </a:r>
          </a:p>
          <a:p>
            <a:endParaRPr lang="en-US" altLang="zh-CN"/>
          </a:p>
        </p:txBody>
      </p:sp>
      <p:pic>
        <p:nvPicPr>
          <p:cNvPr id="399364" name="Picture 4" descr="hennessyphoto2003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2660650" cy="41243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B2D7-7FBC-48DE-A43F-CDE3DEA20C9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28600"/>
            <a:ext cx="6916737" cy="9144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Architecture(3)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5300663"/>
            <a:ext cx="8066088" cy="100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1999 ACM Turing Award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     landmark contributions to computer architecture, operating systems, and software engineering."</a:t>
            </a:r>
          </a:p>
        </p:txBody>
      </p:sp>
      <p:pic>
        <p:nvPicPr>
          <p:cNvPr id="400388" name="Picture 4" descr="Brooks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2922587" cy="3136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924300" y="1268413"/>
            <a:ext cx="42481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>
            <a:spAutoFit/>
          </a:bodyPr>
          <a:lstStyle/>
          <a:p>
            <a:pPr eaLnBrk="0" fontAlgn="ctr" hangingPunct="0"/>
            <a:r>
              <a:rPr lang="en-US" altLang="zh-CN" sz="2400" b="1">
                <a:solidFill>
                  <a:srgbClr val="0000FF"/>
                </a:solidFill>
              </a:rPr>
              <a:t>2004 </a:t>
            </a:r>
            <a:r>
              <a:rPr lang="en-US" altLang="zh-CN" sz="2400" b="1">
                <a:solidFill>
                  <a:srgbClr val="0000FF"/>
                </a:solidFill>
                <a:hlinkClick r:id="rId3"/>
              </a:rPr>
              <a:t>Eckert-Mauchly Award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  <a:endParaRPr kumimoji="1" lang="en-US" altLang="zh-CN" sz="2400" b="1">
              <a:latin typeface="Times New Roman" pitchFamily="18" charset="0"/>
            </a:endParaRPr>
          </a:p>
          <a:p>
            <a:pPr eaLnBrk="0" fontAlgn="ctr" hangingPunct="0"/>
            <a:r>
              <a:rPr kumimoji="1" lang="en-US" altLang="zh-CN" sz="2400">
                <a:latin typeface="Times New Roman" pitchFamily="18" charset="0"/>
              </a:rPr>
              <a:t>"For the definition of computer architecture and contributions to the concept of computer families and to the principles of instruction set design; for seminal contributions in instruction sequencing, including interrupt systems and execute instructions; and for contributions to the IBM 360 instruction set architecture."</a:t>
            </a:r>
            <a:br>
              <a:rPr kumimoji="1" lang="en-US" altLang="zh-CN" sz="2400">
                <a:latin typeface="Times New Roman" pitchFamily="18" charset="0"/>
              </a:rPr>
            </a:b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323850" y="4581525"/>
            <a:ext cx="35544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>
            <a:spAutoFit/>
          </a:bodyPr>
          <a:lstStyle/>
          <a:p>
            <a:pPr algn="ctr" eaLnBrk="0" fontAlgn="ctr" hangingPunct="0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Frederick</a:t>
            </a:r>
            <a:r>
              <a:rPr kumimoji="1" lang="en-US" altLang="zh-CN" sz="2000" b="1">
                <a:solidFill>
                  <a:srgbClr val="FF3300"/>
                </a:solidFill>
                <a:latin typeface="宋体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P.</a:t>
            </a:r>
            <a:r>
              <a:rPr kumimoji="1" lang="en-US" altLang="zh-CN" sz="2000" b="1">
                <a:solidFill>
                  <a:srgbClr val="FF3300"/>
                </a:solidFill>
                <a:latin typeface="宋体"/>
              </a:rPr>
              <a:t> 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Brooks</a:t>
            </a:r>
          </a:p>
          <a:p>
            <a:pPr algn="ctr" eaLnBrk="0" fontAlgn="ctr" hangingPunct="0"/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</a:rPr>
              <a:t>http://www.cs.unc.edu/~brooks/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48097-1E1C-4DD5-AA7C-75320F29890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8875" y="228600"/>
            <a:ext cx="7051675" cy="9144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Architecture(4)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653337" cy="1870075"/>
          </a:xfrm>
        </p:spPr>
        <p:txBody>
          <a:bodyPr/>
          <a:lstStyle/>
          <a:p>
            <a:pPr eaLnBrk="0" fontAlgn="ctr" hangingPunct="0">
              <a:spcBef>
                <a:spcPct val="0"/>
              </a:spcBef>
              <a:buClrTx/>
              <a:buFontTx/>
              <a:buNone/>
            </a:pPr>
            <a:r>
              <a:rPr kumimoji="1" lang="en-US" altLang="zh-CN" b="1" i="1">
                <a:solidFill>
                  <a:srgbClr val="0000FF"/>
                </a:solidFill>
              </a:rPr>
              <a:t>1997 Robert Tomasulo </a:t>
            </a:r>
            <a:br>
              <a:rPr kumimoji="1" lang="en-US" altLang="zh-CN" i="1">
                <a:solidFill>
                  <a:srgbClr val="0000FF"/>
                </a:solidFill>
              </a:rPr>
            </a:br>
            <a:r>
              <a:rPr kumimoji="1" lang="en-US" altLang="zh-CN" i="1"/>
              <a:t>For the ingenious Tomasulo's algorithm, which enabled out-of-order execution processors to be implemented.</a:t>
            </a:r>
            <a:endParaRPr lang="en-US" altLang="zh-CN"/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828675" y="5229225"/>
            <a:ext cx="676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>
                <a:hlinkClick r:id="rId2"/>
              </a:rPr>
              <a:t>http://inst-tech.engin.umich.edu/media/index.php?sk=tomasulo</a:t>
            </a:r>
            <a:r>
              <a:rPr lang="en-US" altLang="zh-CN"/>
              <a:t> </a:t>
            </a:r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900113" y="4292600"/>
            <a:ext cx="66246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January 30 2008, Tomasulo spoke at the College of Engineering at the University of Michigan about his career and the history and development of out-of-order execution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6ECE1-E682-47D0-B340-578566E599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28600"/>
            <a:ext cx="6916737" cy="9144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Architecture(5)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12875"/>
            <a:ext cx="3455987" cy="4464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chemeClr val="folHlink"/>
                </a:solidFill>
              </a:rPr>
              <a:t>1996  Yale Patt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    For important contributions to instruction level parallelism and superscalar processor design. </a:t>
            </a:r>
          </a:p>
        </p:txBody>
      </p:sp>
      <p:pic>
        <p:nvPicPr>
          <p:cNvPr id="402436" name="Picture 4" descr="DSCF3479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700213"/>
            <a:ext cx="4391025" cy="3706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EB399-5AAD-45E2-9971-9D54DA4DC85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Big Men in Architecture(6)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5033963" cy="4419600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1992 </a:t>
            </a:r>
            <a:r>
              <a:rPr lang="en-US" altLang="zh-CN" b="1">
                <a:solidFill>
                  <a:srgbClr val="0000FF"/>
                </a:solidFill>
              </a:rPr>
              <a:t>Michael J. Flynn</a:t>
            </a:r>
            <a:r>
              <a:rPr lang="en-US" altLang="zh-CN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        </a:t>
            </a:r>
            <a:r>
              <a:rPr lang="en-US" altLang="zh-CN" sz="2000"/>
              <a:t>http://www.cpe.calpoly.edu/IAB/flynn.html</a:t>
            </a:r>
          </a:p>
          <a:p>
            <a:r>
              <a:rPr lang="en-US" altLang="zh-CN"/>
              <a:t>For his important and seminal contributions to processor organization and classification, computer arithmetic and performance evaluation. </a:t>
            </a:r>
          </a:p>
        </p:txBody>
      </p:sp>
      <p:pic>
        <p:nvPicPr>
          <p:cNvPr id="403460" name="Picture 4" descr="flynn,micha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133600"/>
            <a:ext cx="2646363" cy="3527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7FBC-33FF-4D6B-AE64-44EC915D393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Big Men in Architecture(7)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338638" cy="4724400"/>
          </a:xfrm>
        </p:spPr>
        <p:txBody>
          <a:bodyPr/>
          <a:lstStyle/>
          <a:p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</a:rPr>
              <a:t>1989 </a:t>
            </a:r>
            <a:r>
              <a:rPr kumimoji="1" lang="en-US" altLang="zh-CN" sz="2800" b="1">
                <a:solidFill>
                  <a:schemeClr val="folHlink"/>
                </a:solidFill>
                <a:latin typeface="Times New Roman" pitchFamily="18" charset="0"/>
                <a:hlinkClick r:id="rId2"/>
              </a:rPr>
              <a:t>Cray, Seymour</a:t>
            </a:r>
            <a:endParaRPr kumimoji="1" lang="en-US" altLang="zh-CN" sz="2800" b="1">
              <a:solidFill>
                <a:schemeClr val="folHlink"/>
              </a:solidFill>
              <a:latin typeface="Times New Roman" pitchFamily="18" charset="0"/>
            </a:endParaRPr>
          </a:p>
          <a:p>
            <a:r>
              <a:rPr kumimoji="1" lang="en-US" altLang="zh-CN" b="1"/>
              <a:t>For a career of achievements that have advanced supercomputing design.</a:t>
            </a:r>
            <a:r>
              <a:rPr kumimoji="1" lang="en-US" altLang="zh-CN"/>
              <a:t> </a:t>
            </a:r>
          </a:p>
        </p:txBody>
      </p:sp>
      <p:pic>
        <p:nvPicPr>
          <p:cNvPr id="404484" name="Picture 4" descr="PORTR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4313"/>
            <a:ext cx="3244850" cy="46561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8DA3-DAFB-4ECF-B3E9-5CAB013BC9D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28600"/>
            <a:ext cx="6981825" cy="9144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Big Men in Architecture(8)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299450" cy="2641600"/>
          </a:xfrm>
        </p:spPr>
        <p:txBody>
          <a:bodyPr/>
          <a:lstStyle/>
          <a:p>
            <a:r>
              <a:rPr lang="en-US" altLang="zh-CN" sz="2800" b="1"/>
              <a:t>1987</a:t>
            </a:r>
            <a:r>
              <a:rPr lang="en-US" altLang="zh-CN" sz="2800"/>
              <a:t> </a:t>
            </a:r>
            <a:r>
              <a:rPr lang="en-US" altLang="zh-CN" sz="2800">
                <a:hlinkClick r:id="rId2"/>
              </a:rPr>
              <a:t>Amdahl, Gene M.</a:t>
            </a:r>
            <a:br>
              <a:rPr lang="en-US" altLang="zh-CN" sz="2800"/>
            </a:br>
            <a:r>
              <a:rPr lang="en-US" altLang="zh-CN" sz="2800"/>
              <a:t>For outstanding innovations in computer architecture, including pipelining, instruction look-ahead, and cache memory. </a:t>
            </a:r>
          </a:p>
        </p:txBody>
      </p:sp>
      <p:pic>
        <p:nvPicPr>
          <p:cNvPr id="405508" name="Picture 4" descr="Amd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5563"/>
            <a:ext cx="4978400" cy="69135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509" name="Picture 5" descr="IBM-compatible_mainfr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700213"/>
            <a:ext cx="3403600" cy="39608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0" y="5300663"/>
            <a:ext cx="4932363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36" tIns="36501" rIns="71415" bIns="-36501" anchor="ctr">
            <a:spAutoFit/>
          </a:bodyPr>
          <a:lstStyle/>
          <a:p>
            <a:endParaRPr lang="zh-CN" altLang="en-US"/>
          </a:p>
        </p:txBody>
      </p:sp>
      <p:grpSp>
        <p:nvGrpSpPr>
          <p:cNvPr id="405511" name="Group 7"/>
          <p:cNvGrpSpPr>
            <a:grpSpLocks/>
          </p:cNvGrpSpPr>
          <p:nvPr/>
        </p:nvGrpSpPr>
        <p:grpSpPr bwMode="auto">
          <a:xfrm>
            <a:off x="0" y="5334000"/>
            <a:ext cx="5003800" cy="1524000"/>
            <a:chOff x="3107" y="3360"/>
            <a:chExt cx="3152" cy="960"/>
          </a:xfrm>
        </p:grpSpPr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107" y="3385"/>
              <a:ext cx="3107" cy="9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513" name="Text Box 9"/>
            <p:cNvSpPr txBox="1">
              <a:spLocks noChangeArrowheads="1"/>
            </p:cNvSpPr>
            <p:nvPr/>
          </p:nvSpPr>
          <p:spPr bwMode="auto">
            <a:xfrm>
              <a:off x="3198" y="3360"/>
              <a:ext cx="3061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4436" tIns="36501" rIns="71415" bIns="-36501">
              <a:spAutoFit/>
            </a:bodyPr>
            <a:lstStyle/>
            <a:p>
              <a:pPr eaLnBrk="0" fontAlgn="ctr" hangingPunct="0"/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</a:rPr>
                <a:t>In 1975, Dr. Amdahl stands beside the Wisconsin Integrally Synchronized Computer (WISC), which he designed in 1950. It was built in 1952. 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</a:rPr>
                <a:t>(Image courtesy of Dr. Gene M. Amdahl.)</a:t>
              </a:r>
            </a:p>
          </p:txBody>
        </p:sp>
      </p:grpSp>
      <p:sp>
        <p:nvSpPr>
          <p:cNvPr id="405514" name="Rectangle 10"/>
          <p:cNvSpPr>
            <a:spLocks noChangeArrowheads="1"/>
          </p:cNvSpPr>
          <p:nvPr/>
        </p:nvSpPr>
        <p:spPr bwMode="auto">
          <a:xfrm>
            <a:off x="0" y="5229225"/>
            <a:ext cx="4932363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36" tIns="36501" rIns="71415" bIns="-36501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055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AFD-3FDA-473A-AEE8-C52E09E40FF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60350"/>
            <a:ext cx="7686675" cy="1196975"/>
          </a:xfrm>
        </p:spPr>
        <p:txBody>
          <a:bodyPr/>
          <a:lstStyle/>
          <a:p>
            <a:r>
              <a:rPr lang="en-US" altLang="zh-CN" sz="3800" b="1">
                <a:latin typeface="Comic Sans MS" pitchFamily="66" charset="0"/>
              </a:rPr>
              <a:t>David A. Patterson </a:t>
            </a:r>
            <a:br>
              <a:rPr lang="en-US" altLang="zh-CN" sz="3800" b="1">
                <a:latin typeface="Comic Sans MS" pitchFamily="66" charset="0"/>
              </a:rPr>
            </a:br>
            <a:r>
              <a:rPr lang="zh-CN" altLang="en-US" sz="3800" b="1">
                <a:latin typeface="Comic Sans MS" pitchFamily="66" charset="0"/>
              </a:rPr>
              <a:t>（</a:t>
            </a:r>
            <a:r>
              <a:rPr lang="en-US" altLang="zh-CN" sz="3800" b="1">
                <a:latin typeface="Comic Sans MS" pitchFamily="66" charset="0"/>
              </a:rPr>
              <a:t>UC Berkeley</a:t>
            </a:r>
            <a:r>
              <a:rPr lang="zh-CN" altLang="en-US" sz="3800" b="1">
                <a:latin typeface="宋体" pitchFamily="2" charset="-122"/>
              </a:rPr>
              <a:t>）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68463"/>
            <a:ext cx="4178300" cy="4243387"/>
          </a:xfrm>
        </p:spPr>
        <p:txBody>
          <a:bodyPr/>
          <a:lstStyle/>
          <a:p>
            <a:r>
              <a:rPr lang="en-US" altLang="zh-CN" sz="2000" b="1">
                <a:latin typeface="Comic Sans MS" pitchFamily="66" charset="0"/>
              </a:rPr>
              <a:t>He led the design and implementation of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RISC I</a:t>
            </a:r>
            <a:r>
              <a:rPr lang="en-US" altLang="zh-CN" sz="2000" b="1">
                <a:latin typeface="Comic Sans MS" pitchFamily="66" charset="0"/>
              </a:rPr>
              <a:t> (the foundation of the </a:t>
            </a:r>
            <a:r>
              <a:rPr lang="en-US" altLang="zh-CN" sz="2000" b="1">
                <a:latin typeface="Comic Sans MS" pitchFamily="66" charset="0"/>
                <a:hlinkClick r:id="rId2"/>
              </a:rPr>
              <a:t>SPARC</a:t>
            </a:r>
            <a:r>
              <a:rPr lang="en-US" altLang="zh-CN" sz="2000" b="1">
                <a:latin typeface="Comic Sans MS" pitchFamily="66" charset="0"/>
              </a:rPr>
              <a:t> architecture ) </a:t>
            </a:r>
          </a:p>
          <a:p>
            <a:r>
              <a:rPr lang="en-US" altLang="zh-CN" sz="2000" b="1">
                <a:latin typeface="Comic Sans MS" pitchFamily="66" charset="0"/>
              </a:rPr>
              <a:t>Leader of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RAID</a:t>
            </a:r>
          </a:p>
          <a:p>
            <a:r>
              <a:rPr lang="en-US" altLang="zh-CN" sz="2000" b="1">
                <a:latin typeface="Comic Sans MS" pitchFamily="66" charset="0"/>
              </a:rPr>
              <a:t>involved in the Network of Workstations (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NOW</a:t>
            </a:r>
            <a:r>
              <a:rPr lang="en-US" altLang="zh-CN" sz="2000" b="1">
                <a:latin typeface="Comic Sans MS" pitchFamily="66" charset="0"/>
              </a:rPr>
              <a:t>) project </a:t>
            </a:r>
          </a:p>
          <a:p>
            <a:r>
              <a:rPr lang="en-US" altLang="zh-CN" sz="2000" b="1">
                <a:latin typeface="Comic Sans MS" pitchFamily="66" charset="0"/>
              </a:rPr>
              <a:t>Research Accelerator for Multiple Processors </a:t>
            </a:r>
            <a:r>
              <a:rPr lang="en-US" altLang="zh-CN" sz="2000" b="1">
                <a:solidFill>
                  <a:srgbClr val="FF0000"/>
                </a:solidFill>
                <a:latin typeface="Comic Sans MS" pitchFamily="66" charset="0"/>
              </a:rPr>
              <a:t>(RAMP</a:t>
            </a:r>
            <a:r>
              <a:rPr lang="en-US" altLang="zh-CN" sz="2000" b="1">
                <a:latin typeface="Comic Sans MS" pitchFamily="66" charset="0"/>
              </a:rPr>
              <a:t>) </a:t>
            </a:r>
          </a:p>
        </p:txBody>
      </p:sp>
      <p:pic>
        <p:nvPicPr>
          <p:cNvPr id="414725" name="Picture 5" descr="pattersonphot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773238"/>
            <a:ext cx="3744912" cy="3100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59A1-582E-4B29-BE17-FDEA5CC32C47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6" name="图片 5" descr="Standford－David办公室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768752" cy="45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4A54B-FF78-47D5-B852-8163B6FDDCC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课程现状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/>
            <a:r>
              <a:rPr lang="zh-CN" altLang="en-US" sz="2800"/>
              <a:t>课程性质</a:t>
            </a:r>
          </a:p>
          <a:p>
            <a:pPr marL="685800" lvl="1" indent="-228600"/>
            <a:r>
              <a:rPr lang="zh-CN" altLang="en-US" sz="2400"/>
              <a:t>本科</a:t>
            </a:r>
            <a:r>
              <a:rPr lang="en-US" altLang="zh-CN" sz="2400"/>
              <a:t>/</a:t>
            </a:r>
            <a:r>
              <a:rPr lang="zh-CN" altLang="en-US" sz="2400"/>
              <a:t>硕士</a:t>
            </a:r>
            <a:r>
              <a:rPr lang="en-US" altLang="zh-CN" sz="2400"/>
              <a:t>/</a:t>
            </a:r>
            <a:r>
              <a:rPr lang="zh-CN" altLang="en-US" sz="2400"/>
              <a:t>博士</a:t>
            </a:r>
          </a:p>
          <a:p>
            <a:pPr marL="285750" indent="-285750"/>
            <a:r>
              <a:rPr lang="zh-CN" altLang="en-US" sz="2800"/>
              <a:t>课程衔接</a:t>
            </a:r>
          </a:p>
          <a:p>
            <a:pPr marL="685800" lvl="1" indent="-228600"/>
            <a:r>
              <a:rPr lang="zh-CN" altLang="en-US" sz="2400"/>
              <a:t>本科体系</a:t>
            </a:r>
            <a:r>
              <a:rPr lang="en-US" altLang="zh-CN" sz="2400"/>
              <a:t>/</a:t>
            </a:r>
            <a:r>
              <a:rPr lang="zh-CN" altLang="en-US" sz="2400"/>
              <a:t>相关课程</a:t>
            </a:r>
          </a:p>
          <a:p>
            <a:pPr marL="285750" indent="-285750"/>
            <a:r>
              <a:rPr lang="zh-CN" altLang="en-US" sz="2800"/>
              <a:t>课程目的</a:t>
            </a:r>
          </a:p>
          <a:p>
            <a:pPr marL="685800" lvl="1" indent="-228600"/>
            <a:r>
              <a:rPr lang="zh-CN" altLang="en-US" sz="2400"/>
              <a:t>掌握计算机系统的设计思想、设计原理、设计技术。能够分析、设计计算机的相关功能部件及处理器，掌握现代计算机处理器中流水线技术、指令级并行性开发技术、多处理器计算机设计技术。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B64-5D26-410D-A281-686A4789E92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A. M. Turing Award-2009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/>
              <a:t>Charles P Thacker </a:t>
            </a:r>
            <a:r>
              <a:rPr lang="en-US" altLang="zh-CN" sz="2400"/>
              <a:t>  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For the pioneering design and realization of the first modern personal computer -- the Alto at Xerox PARC -- and seminal inventions and contributions to local area networks (including the Ethernet), multiprocessor workstations, snooping cache coherence protocols, and tablet personal computers.</a:t>
            </a:r>
          </a:p>
        </p:txBody>
      </p:sp>
      <p:pic>
        <p:nvPicPr>
          <p:cNvPr id="429060" name="Picture 4" descr="1336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3238"/>
            <a:ext cx="2943225" cy="34559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C22C0-CD0F-441B-A705-25BE6E5E6EF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A. M. Turing Award-2008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/>
              <a:t>Liskov, Barbara</a:t>
            </a:r>
            <a:r>
              <a:rPr lang="en-US" altLang="zh-CN" sz="2800"/>
              <a:t>  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For contributions to practical and theoretical foundations of programming language and system design, especially related to data abstraction, fault tolerance, and distributed computing. </a:t>
            </a:r>
          </a:p>
        </p:txBody>
      </p:sp>
      <p:pic>
        <p:nvPicPr>
          <p:cNvPr id="430084" name="Picture 4" descr="resiz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6113"/>
            <a:ext cx="2640013" cy="35290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C7D46-3726-4B18-B18E-2A1D3A69456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A. M. Turing Award-2007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/>
              <a:t>Clarke, Edmund M</a:t>
            </a:r>
            <a:r>
              <a:rPr lang="en-US" altLang="zh-CN" sz="2800"/>
              <a:t> 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For his role in developing Model-Checking into a highly effective verification technology, widely adopted in the hardware and software industries.</a:t>
            </a:r>
          </a:p>
        </p:txBody>
      </p:sp>
      <p:pic>
        <p:nvPicPr>
          <p:cNvPr id="431108" name="Picture 4" descr="11679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916113"/>
            <a:ext cx="2759075" cy="3384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EA6C-4F36-489B-9CD2-53178D57D10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A. M. Turing Award-2007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/>
              <a:t>Emerson, E Allen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For his role in developing Model-Checking into a highly effective verification technology, widely adopted in the hardware and software industries.  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pic>
        <p:nvPicPr>
          <p:cNvPr id="432132" name="Picture 4" descr="1671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844675"/>
            <a:ext cx="2981325" cy="3313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0E9F-6305-4FD7-8796-CCFC60F6B44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A. M. Turing Award-2007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5386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 </a:t>
            </a:r>
            <a:r>
              <a:rPr lang="en-US" altLang="zh-CN" sz="2800" b="1"/>
              <a:t>Sifakis, Joseph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For his role in developing Model-Checking into a highly effective verification technology, widely adopted in the hardware and software industries. </a:t>
            </a:r>
          </a:p>
          <a:p>
            <a:pPr>
              <a:lnSpc>
                <a:spcPct val="90000"/>
              </a:lnSpc>
            </a:pPr>
            <a:endParaRPr lang="en-US" altLang="zh-CN" sz="2800"/>
          </a:p>
        </p:txBody>
      </p:sp>
      <p:pic>
        <p:nvPicPr>
          <p:cNvPr id="433156" name="Picture 4" descr="1701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916113"/>
            <a:ext cx="2478088" cy="3168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5A7CB-9828-4762-98C0-D3D4FB64E5D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课程考核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方式：</a:t>
            </a:r>
          </a:p>
          <a:p>
            <a:pPr lvl="1"/>
            <a:r>
              <a:rPr lang="zh-CN" altLang="en-US" dirty="0"/>
              <a:t>笔试</a:t>
            </a:r>
          </a:p>
          <a:p>
            <a:pPr lvl="1"/>
            <a:r>
              <a:rPr lang="zh-CN" altLang="en-US" dirty="0"/>
              <a:t>报告</a:t>
            </a:r>
          </a:p>
          <a:p>
            <a:pPr lvl="1"/>
            <a:r>
              <a:rPr lang="zh-CN" altLang="en-US" dirty="0"/>
              <a:t>随堂测验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Heiti SC Light"/>
                <a:ea typeface="Heiti SC Light"/>
                <a:cs typeface="Heiti SC Light"/>
              </a:rPr>
              <a:t>My class</a:t>
            </a:r>
            <a:r>
              <a:rPr lang="zh-CN" altLang="en-US" b="1" dirty="0">
                <a:solidFill>
                  <a:srgbClr val="FF0000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zh-CN" b="1" dirty="0">
                <a:solidFill>
                  <a:srgbClr val="FF0000"/>
                </a:solidFill>
                <a:latin typeface="Heiti SC Light"/>
                <a:ea typeface="Heiti SC Light"/>
                <a:cs typeface="Heiti SC Light"/>
              </a:rPr>
              <a:t>Gem5 Academic Program  </a:t>
            </a:r>
            <a:r>
              <a:rPr lang="zh-CN" altLang="en-US" b="1" dirty="0">
                <a:solidFill>
                  <a:srgbClr val="FF0000"/>
                </a:solidFill>
                <a:latin typeface="Heiti SC Light"/>
                <a:ea typeface="Heiti SC Light"/>
                <a:cs typeface="Heiti SC Light"/>
              </a:rPr>
              <a:t>？？？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AB357-40E3-4C3F-A23F-DE6182308E9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848600" cy="1008062"/>
          </a:xfrm>
        </p:spPr>
        <p:txBody>
          <a:bodyPr/>
          <a:lstStyle/>
          <a:p>
            <a:r>
              <a:rPr lang="zh-CN" altLang="en-US" b="1"/>
              <a:t>课程要求　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1736725"/>
            <a:ext cx="7853362" cy="4283075"/>
          </a:xfrm>
        </p:spPr>
        <p:txBody>
          <a:bodyPr/>
          <a:lstStyle/>
          <a:p>
            <a:pPr marL="285750" indent="-285750"/>
            <a:r>
              <a:rPr lang="en-US" altLang="zh-CN" sz="2800" b="1" dirty="0"/>
              <a:t>1</a:t>
            </a:r>
            <a:r>
              <a:rPr lang="zh-CN" altLang="en-US" sz="2800" b="1" dirty="0"/>
              <a:t>、每个学生查找</a:t>
            </a:r>
            <a:r>
              <a:rPr lang="zh-CN" altLang="en-US" sz="2800" b="1" dirty="0">
                <a:solidFill>
                  <a:schemeClr val="folHlink"/>
                </a:solidFill>
              </a:rPr>
              <a:t>近三年</a:t>
            </a:r>
            <a:r>
              <a:rPr lang="zh-CN" altLang="en-US" sz="2800" b="1" dirty="0"/>
              <a:t>的国际期刊或国际会议上计算机体系结构相关论文，每篇论文篇幅在</a:t>
            </a:r>
            <a:r>
              <a:rPr lang="en-US" altLang="zh-CN" sz="2800" b="1" dirty="0">
                <a:solidFill>
                  <a:schemeClr val="folHlink"/>
                </a:solidFill>
              </a:rPr>
              <a:t>6</a:t>
            </a:r>
            <a:r>
              <a:rPr lang="zh-CN" altLang="en-US" sz="2800" b="1" dirty="0">
                <a:solidFill>
                  <a:schemeClr val="folHlink"/>
                </a:solidFill>
              </a:rPr>
              <a:t>页</a:t>
            </a:r>
            <a:r>
              <a:rPr lang="zh-CN" altLang="en-US" sz="2800" b="1" dirty="0"/>
              <a:t>以上。撰写一篇字数不少于</a:t>
            </a:r>
            <a:r>
              <a:rPr lang="en-US" altLang="zh-CN" sz="2800" b="1" dirty="0">
                <a:solidFill>
                  <a:srgbClr val="FF6600"/>
                </a:solidFill>
              </a:rPr>
              <a:t>5000</a:t>
            </a:r>
            <a:r>
              <a:rPr lang="zh-CN" altLang="en-US" sz="2800" b="1" dirty="0">
                <a:solidFill>
                  <a:srgbClr val="FF6600"/>
                </a:solidFill>
              </a:rPr>
              <a:t>字</a:t>
            </a:r>
            <a:r>
              <a:rPr lang="zh-CN" altLang="en-US" sz="2800" b="1" dirty="0"/>
              <a:t>的读书报告。读书报告的参考文献要求在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篇以上，并且引用的参考文献必须在文中加以引用</a:t>
            </a:r>
            <a:r>
              <a:rPr lang="zh-CN" altLang="en-US" sz="2800" b="1" dirty="0">
                <a:solidFill>
                  <a:schemeClr val="folHlink"/>
                </a:solidFill>
              </a:rPr>
              <a:t>标注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marL="285750" indent="-285750"/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、其他</a:t>
            </a:r>
            <a:endParaRPr lang="en-US" altLang="zh-CN" sz="2800" b="1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225D-AE96-483C-8F47-58C9F6E079B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897688" cy="793750"/>
          </a:xfrm>
        </p:spPr>
        <p:txBody>
          <a:bodyPr/>
          <a:lstStyle/>
          <a:p>
            <a:r>
              <a:rPr lang="en-US" altLang="zh-CN"/>
              <a:t>Top  conference in CA 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ISCA:   </a:t>
            </a:r>
            <a:r>
              <a:rPr lang="en-US" altLang="zh-CN" sz="2400" dirty="0"/>
              <a:t>The International Symposium on Computer Architecture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MICRO: </a:t>
            </a:r>
            <a:r>
              <a:rPr lang="en-US" altLang="zh-CN" sz="2400" dirty="0"/>
              <a:t>Intl </a:t>
            </a:r>
            <a:r>
              <a:rPr lang="en-US" altLang="zh-CN" sz="2400" dirty="0" err="1"/>
              <a:t>Symp</a:t>
            </a:r>
            <a:r>
              <a:rPr lang="en-US" altLang="zh-CN" sz="2400" dirty="0"/>
              <a:t> on Microarchitecture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ASPLOS: </a:t>
            </a:r>
            <a:r>
              <a:rPr lang="en-US" altLang="zh-CN" sz="2400" dirty="0"/>
              <a:t>Architectural Support for </a:t>
            </a:r>
            <a:r>
              <a:rPr lang="en-US" altLang="zh-CN" sz="2400" dirty="0" err="1"/>
              <a:t>Prog</a:t>
            </a:r>
            <a:r>
              <a:rPr lang="en-US" altLang="zh-CN" sz="2400" dirty="0"/>
              <a:t> Lang and OS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HPCA: </a:t>
            </a:r>
            <a:r>
              <a:rPr lang="en-US" altLang="zh-CN" sz="2400" dirty="0"/>
              <a:t>IEEE </a:t>
            </a:r>
            <a:r>
              <a:rPr lang="en-US" altLang="zh-CN" sz="2400" dirty="0" err="1"/>
              <a:t>Symp</a:t>
            </a:r>
            <a:r>
              <a:rPr lang="en-US" altLang="zh-CN" sz="2400" dirty="0"/>
              <a:t> on High-</a:t>
            </a:r>
            <a:r>
              <a:rPr lang="en-US" altLang="zh-CN" sz="2400" dirty="0" err="1"/>
              <a:t>Perf</a:t>
            </a:r>
            <a:r>
              <a:rPr lang="en-US" altLang="zh-CN" sz="2400" dirty="0"/>
              <a:t> Comp Architecture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OSDI: </a:t>
            </a:r>
            <a:r>
              <a:rPr lang="en-US" altLang="zh-CN" sz="2400" dirty="0"/>
              <a:t>USENIX Symposium on Operating Systems Design and Implementation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SOSP: </a:t>
            </a:r>
            <a:r>
              <a:rPr lang="en-US" altLang="zh-CN" sz="2400" dirty="0"/>
              <a:t>The ACM Symposium on Operating Systems Principles</a:t>
            </a:r>
            <a:br>
              <a:rPr lang="en-US" altLang="zh-CN" sz="2400" dirty="0"/>
            </a:br>
            <a:r>
              <a:rPr lang="en-US" altLang="zh-CN" sz="2400" dirty="0"/>
              <a:t>……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582B-A70C-40B6-BA26-6A24F301E08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296863"/>
            <a:ext cx="7794625" cy="785812"/>
          </a:xfrm>
        </p:spPr>
        <p:txBody>
          <a:bodyPr/>
          <a:lstStyle/>
          <a:p>
            <a:r>
              <a:rPr lang="en-US" altLang="zh-CN" sz="3800"/>
              <a:t>Top10 HPC</a:t>
            </a:r>
            <a:r>
              <a:rPr lang="zh-CN" altLang="en-US" sz="3800"/>
              <a:t>，</a:t>
            </a:r>
            <a:r>
              <a:rPr lang="en-US" altLang="zh-CN" sz="3800"/>
              <a:t>2008 </a:t>
            </a:r>
          </a:p>
        </p:txBody>
      </p:sp>
      <p:graphicFrame>
        <p:nvGraphicFramePr>
          <p:cNvPr id="412925" name="Group 253"/>
          <p:cNvGraphicFramePr>
            <a:graphicFrameLocks noGrp="1"/>
          </p:cNvGraphicFramePr>
          <p:nvPr>
            <p:ph idx="1"/>
          </p:nvPr>
        </p:nvGraphicFramePr>
        <p:xfrm>
          <a:off x="539750" y="1411288"/>
          <a:ext cx="7924800" cy="4763135"/>
        </p:xfrm>
        <a:graphic>
          <a:graphicData uri="http://schemas.openxmlformats.org/drawingml/2006/table">
            <a:tbl>
              <a:tblPr/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Site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Computer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/>
                        </a:rPr>
                        <a:t>DOE/NNSA/LANL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/>
                        </a:rPr>
                        <a:t>Roadrunner - BladeCenter QS22/LS21 Cluster, PowerXCell 8i 3.2 Ghz / Opteron DC 1.8 GHz , Voltaire Infiniband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IBM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5"/>
                        </a:rPr>
                        <a:t>Jaguar - Cray XT5 QC 2.3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Cray Inc.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6"/>
                        </a:rPr>
                        <a:t>NASA/Ames Research Center/NAS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7"/>
                        </a:rPr>
                        <a:t>Pleiades - SGI Altix ICE 8200EX, Xeon QC 3.0/2.66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SGI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8"/>
                        </a:rPr>
                        <a:t>DOE/NNSA/LLNL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9"/>
                        </a:rPr>
                        <a:t>BlueGene/L - eServer Blue Gene Solution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IBM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0"/>
                        </a:rPr>
                        <a:t>Argonne National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1"/>
                        </a:rPr>
                        <a:t>Blue Gene/P Solution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IBM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2"/>
                        </a:rPr>
                        <a:t>Texas Advanced Computing Center/Univ. of Texas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3"/>
                        </a:rPr>
                        <a:t>Ranger - SunBlade x6420, Opteron QC 2.3 Ghz, Infiniband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Sun Microsystems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4"/>
                        </a:rPr>
                        <a:t>NERSC/LBNL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5"/>
                        </a:rPr>
                        <a:t>Franklin - Cray XT4 QuadCore 2.3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Cray Inc.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4"/>
                        </a:rPr>
                        <a:t>Oak Ridge National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6"/>
                        </a:rPr>
                        <a:t>Jaguar - Cray XT4 QuadCore 2.1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Cray Inc.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7"/>
                        </a:rPr>
                        <a:t>NNSA/Sandia National Laboratories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United States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8"/>
                        </a:rPr>
                        <a:t>Red Storm - Sandia/ Cray Red Storm, XT3/4, 2.4/2.2 GHz dual/quad core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Cray Inc.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19"/>
                        </a:rPr>
                        <a:t>Shanghai Supercomputer Center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China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0"/>
                        </a:rPr>
                        <a:t>Dawning 5000A - Dawning 5000A, QC Opteron 1.9 Ghz, Infiniband, Windows HPC 2008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Dawning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0233-083D-4176-9857-912ACA4D79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17500"/>
            <a:ext cx="6826250" cy="735013"/>
          </a:xfrm>
        </p:spPr>
        <p:txBody>
          <a:bodyPr/>
          <a:lstStyle/>
          <a:p>
            <a:r>
              <a:rPr lang="en-US" altLang="zh-CN"/>
              <a:t>Fastest computer in China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1600200"/>
            <a:ext cx="7442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2008 ShuGuang5000A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180.6 TeraFlops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>
                <a:solidFill>
                  <a:srgbClr val="0000FF"/>
                </a:solidFill>
              </a:rPr>
              <a:t>122.88TB RAM, 30720 computing Cell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2004  ShuGuang4000A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11 TeraFLOPS 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rank 10 in top 500 in  June, 2004</a:t>
            </a:r>
          </a:p>
          <a:p>
            <a:pPr>
              <a:lnSpc>
                <a:spcPct val="90000"/>
              </a:lnSpc>
            </a:pPr>
            <a:r>
              <a:rPr lang="en-US" altLang="zh-CN" sz="2000" b="1"/>
              <a:t>2003  ShenTeng6800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5.324 TeraFLOPS </a:t>
            </a:r>
          </a:p>
          <a:p>
            <a:pPr>
              <a:lnSpc>
                <a:spcPct val="90000"/>
              </a:lnSpc>
            </a:pPr>
            <a:r>
              <a:rPr lang="en-US" altLang="zh-CN" sz="2000" b="1"/>
              <a:t>2002  ShenTeng1800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2.04 TeraFLOPS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FF"/>
                </a:solidFill>
              </a:rPr>
              <a:t>2000   YinHe IV</a:t>
            </a:r>
            <a:r>
              <a:rPr lang="en-US" altLang="zh-CN" sz="2000" b="1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1024 CPU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/>
              <a:t>1 TeraFLOPS </a:t>
            </a:r>
          </a:p>
        </p:txBody>
      </p:sp>
      <p:sp>
        <p:nvSpPr>
          <p:cNvPr id="413700" name="AutoShape 4"/>
          <p:cNvSpPr>
            <a:spLocks noChangeArrowheads="1"/>
          </p:cNvSpPr>
          <p:nvPr/>
        </p:nvSpPr>
        <p:spPr bwMode="auto">
          <a:xfrm>
            <a:off x="4500563" y="2781300"/>
            <a:ext cx="4067175" cy="2087563"/>
          </a:xfrm>
          <a:prstGeom prst="cloudCallout">
            <a:avLst>
              <a:gd name="adj1" fmla="val -69009"/>
              <a:gd name="adj2" fmla="val -717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3200" b="1">
                <a:solidFill>
                  <a:srgbClr val="FF0000"/>
                </a:solidFill>
                <a:latin typeface="Tahoma" pitchFamily="34" charset="0"/>
              </a:rPr>
              <a:t>ShuGuang 6000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0722" y="1494076"/>
            <a:ext cx="8895789" cy="4866106"/>
          </a:xfrm>
          <a:custGeom>
            <a:avLst/>
            <a:gdLst>
              <a:gd name="connsiteX0" fmla="*/ 7100839 w 8895789"/>
              <a:gd name="connsiteY0" fmla="*/ 4406248 h 4801728"/>
              <a:gd name="connsiteX1" fmla="*/ 5314242 w 8895789"/>
              <a:gd name="connsiteY1" fmla="*/ 4800143 h 4801728"/>
              <a:gd name="connsiteX2" fmla="*/ 2993073 w 8895789"/>
              <a:gd name="connsiteY2" fmla="*/ 4546924 h 4801728"/>
              <a:gd name="connsiteX3" fmla="*/ 854784 w 8895789"/>
              <a:gd name="connsiteY3" fmla="*/ 4603195 h 4801728"/>
              <a:gd name="connsiteX4" fmla="*/ 657836 w 8895789"/>
              <a:gd name="connsiteY4" fmla="*/ 2915072 h 4801728"/>
              <a:gd name="connsiteX5" fmla="*/ 179534 w 8895789"/>
              <a:gd name="connsiteY5" fmla="*/ 2253891 h 4801728"/>
              <a:gd name="connsiteX6" fmla="*/ 24790 w 8895789"/>
              <a:gd name="connsiteY6" fmla="*/ 1705251 h 4801728"/>
              <a:gd name="connsiteX7" fmla="*/ 123264 w 8895789"/>
              <a:gd name="connsiteY7" fmla="*/ 861189 h 4801728"/>
              <a:gd name="connsiteX8" fmla="*/ 1150205 w 8895789"/>
              <a:gd name="connsiteY8" fmla="*/ 157804 h 4801728"/>
              <a:gd name="connsiteX9" fmla="*/ 1741048 w 8895789"/>
              <a:gd name="connsiteY9" fmla="*/ 31195 h 4801728"/>
              <a:gd name="connsiteX10" fmla="*/ 4526451 w 8895789"/>
              <a:gd name="connsiteY10" fmla="*/ 45263 h 4801728"/>
              <a:gd name="connsiteX11" fmla="*/ 6341184 w 8895789"/>
              <a:gd name="connsiteY11" fmla="*/ 3060 h 4801728"/>
              <a:gd name="connsiteX12" fmla="*/ 7283719 w 8895789"/>
              <a:gd name="connsiteY12" fmla="*/ 59331 h 4801728"/>
              <a:gd name="connsiteX13" fmla="*/ 8577947 w 8895789"/>
              <a:gd name="connsiteY13" fmla="*/ 45263 h 4801728"/>
              <a:gd name="connsiteX14" fmla="*/ 8887436 w 8895789"/>
              <a:gd name="connsiteY14" fmla="*/ 734580 h 4801728"/>
              <a:gd name="connsiteX15" fmla="*/ 8409134 w 8895789"/>
              <a:gd name="connsiteY15" fmla="*/ 1437964 h 4801728"/>
              <a:gd name="connsiteX16" fmla="*/ 8746759 w 8895789"/>
              <a:gd name="connsiteY16" fmla="*/ 2647786 h 4801728"/>
              <a:gd name="connsiteX17" fmla="*/ 8859300 w 8895789"/>
              <a:gd name="connsiteY17" fmla="*/ 3646592 h 4801728"/>
              <a:gd name="connsiteX18" fmla="*/ 8127780 w 8895789"/>
              <a:gd name="connsiteY18" fmla="*/ 4096758 h 4801728"/>
              <a:gd name="connsiteX19" fmla="*/ 7100839 w 8895789"/>
              <a:gd name="connsiteY19" fmla="*/ 4406248 h 480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95789" h="4801728">
                <a:moveTo>
                  <a:pt x="7100839" y="4406248"/>
                </a:moveTo>
                <a:cubicBezTo>
                  <a:pt x="6631916" y="4523479"/>
                  <a:pt x="5998870" y="4776697"/>
                  <a:pt x="5314242" y="4800143"/>
                </a:cubicBezTo>
                <a:cubicBezTo>
                  <a:pt x="4629614" y="4823589"/>
                  <a:pt x="3736316" y="4579749"/>
                  <a:pt x="2993073" y="4546924"/>
                </a:cubicBezTo>
                <a:cubicBezTo>
                  <a:pt x="2249830" y="4514099"/>
                  <a:pt x="1243990" y="4875170"/>
                  <a:pt x="854784" y="4603195"/>
                </a:cubicBezTo>
                <a:cubicBezTo>
                  <a:pt x="465578" y="4331220"/>
                  <a:pt x="770378" y="3306623"/>
                  <a:pt x="657836" y="2915072"/>
                </a:cubicBezTo>
                <a:cubicBezTo>
                  <a:pt x="545294" y="2523521"/>
                  <a:pt x="285042" y="2455528"/>
                  <a:pt x="179534" y="2253891"/>
                </a:cubicBezTo>
                <a:cubicBezTo>
                  <a:pt x="74026" y="2052254"/>
                  <a:pt x="34168" y="1937368"/>
                  <a:pt x="24790" y="1705251"/>
                </a:cubicBezTo>
                <a:cubicBezTo>
                  <a:pt x="15412" y="1473134"/>
                  <a:pt x="-64305" y="1119097"/>
                  <a:pt x="123264" y="861189"/>
                </a:cubicBezTo>
                <a:cubicBezTo>
                  <a:pt x="310833" y="603281"/>
                  <a:pt x="880574" y="296136"/>
                  <a:pt x="1150205" y="157804"/>
                </a:cubicBezTo>
                <a:cubicBezTo>
                  <a:pt x="1419836" y="19472"/>
                  <a:pt x="1178340" y="49952"/>
                  <a:pt x="1741048" y="31195"/>
                </a:cubicBezTo>
                <a:cubicBezTo>
                  <a:pt x="2303756" y="12438"/>
                  <a:pt x="3759762" y="49952"/>
                  <a:pt x="4526451" y="45263"/>
                </a:cubicBezTo>
                <a:cubicBezTo>
                  <a:pt x="5293140" y="40574"/>
                  <a:pt x="5881639" y="715"/>
                  <a:pt x="6341184" y="3060"/>
                </a:cubicBezTo>
                <a:cubicBezTo>
                  <a:pt x="6800729" y="5405"/>
                  <a:pt x="7283719" y="59331"/>
                  <a:pt x="7283719" y="59331"/>
                </a:cubicBezTo>
                <a:cubicBezTo>
                  <a:pt x="7656513" y="66365"/>
                  <a:pt x="8310661" y="-67278"/>
                  <a:pt x="8577947" y="45263"/>
                </a:cubicBezTo>
                <a:cubicBezTo>
                  <a:pt x="8845233" y="157804"/>
                  <a:pt x="8915571" y="502463"/>
                  <a:pt x="8887436" y="734580"/>
                </a:cubicBezTo>
                <a:cubicBezTo>
                  <a:pt x="8859301" y="966697"/>
                  <a:pt x="8432580" y="1119096"/>
                  <a:pt x="8409134" y="1437964"/>
                </a:cubicBezTo>
                <a:cubicBezTo>
                  <a:pt x="8385688" y="1756832"/>
                  <a:pt x="8671731" y="2279681"/>
                  <a:pt x="8746759" y="2647786"/>
                </a:cubicBezTo>
                <a:cubicBezTo>
                  <a:pt x="8821787" y="3015891"/>
                  <a:pt x="8962463" y="3405097"/>
                  <a:pt x="8859300" y="3646592"/>
                </a:cubicBezTo>
                <a:cubicBezTo>
                  <a:pt x="8756137" y="3888087"/>
                  <a:pt x="8423201" y="3972493"/>
                  <a:pt x="8127780" y="4096758"/>
                </a:cubicBezTo>
                <a:cubicBezTo>
                  <a:pt x="7832359" y="4221023"/>
                  <a:pt x="7569762" y="4289017"/>
                  <a:pt x="7100839" y="4406248"/>
                </a:cubicBezTo>
                <a:close/>
              </a:path>
            </a:pathLst>
          </a:custGeom>
          <a:solidFill>
            <a:srgbClr val="7030A0">
              <a:alpha val="26000"/>
            </a:srgbClr>
          </a:solidFill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1529" name="Rectangle 42"/>
          <p:cNvSpPr>
            <a:spLocks noChangeArrowheads="1"/>
          </p:cNvSpPr>
          <p:nvPr/>
        </p:nvSpPr>
        <p:spPr bwMode="auto">
          <a:xfrm>
            <a:off x="1268413" y="1628477"/>
            <a:ext cx="5329237" cy="4319588"/>
          </a:xfrm>
          <a:prstGeom prst="rect">
            <a:avLst/>
          </a:prstGeom>
          <a:solidFill>
            <a:schemeClr val="accent1">
              <a:alpha val="25000"/>
            </a:schemeClr>
          </a:solidFill>
          <a:ln w="19050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  <a:ea typeface="宋体"/>
            </a:endParaRPr>
          </a:p>
        </p:txBody>
      </p:sp>
      <p:sp>
        <p:nvSpPr>
          <p:cNvPr id="21524" name="Rectangle 32"/>
          <p:cNvSpPr>
            <a:spLocks noChangeArrowheads="1"/>
          </p:cNvSpPr>
          <p:nvPr/>
        </p:nvSpPr>
        <p:spPr bwMode="auto">
          <a:xfrm>
            <a:off x="1412875" y="1771352"/>
            <a:ext cx="1944688" cy="24495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改革中的课程体系</a:t>
            </a: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580841" y="1842690"/>
            <a:ext cx="1646238" cy="673100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逻辑与计算机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黑体"/>
                <a:ea typeface="黑体"/>
                <a:cs typeface="黑体"/>
              </a:rPr>
              <a:t>设计基础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1557029" y="2852340"/>
            <a:ext cx="1644650" cy="398463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计算机组成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480806" y="3630215"/>
            <a:ext cx="1809750" cy="4222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计算机体系结构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09" name="直接箭头连接符 33"/>
          <p:cNvCxnSpPr>
            <a:cxnSpLocks noChangeShapeType="1"/>
          </p:cNvCxnSpPr>
          <p:nvPr/>
        </p:nvCxnSpPr>
        <p:spPr bwMode="auto">
          <a:xfrm>
            <a:off x="2379663" y="3250902"/>
            <a:ext cx="20637" cy="379413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08229" y="1841103"/>
            <a:ext cx="1644650" cy="67310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高级数字系统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设计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11" name="直接箭头连接符 35"/>
          <p:cNvCxnSpPr>
            <a:cxnSpLocks noChangeShapeType="1"/>
          </p:cNvCxnSpPr>
          <p:nvPr/>
        </p:nvCxnSpPr>
        <p:spPr bwMode="auto">
          <a:xfrm flipV="1">
            <a:off x="3227388" y="2177752"/>
            <a:ext cx="1581150" cy="1588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403960" y="4508103"/>
            <a:ext cx="1807369" cy="4222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嵌入式系统设计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13" name="直接箭头连接符 37"/>
          <p:cNvCxnSpPr>
            <a:cxnSpLocks noChangeShapeType="1"/>
          </p:cNvCxnSpPr>
          <p:nvPr/>
        </p:nvCxnSpPr>
        <p:spPr bwMode="auto">
          <a:xfrm>
            <a:off x="2781300" y="4076402"/>
            <a:ext cx="608013" cy="43180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806641" y="3630215"/>
            <a:ext cx="1644650" cy="42227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SOC</a:t>
            </a:r>
            <a:r>
              <a:rPr lang="zh-CN" altLang="en-US" sz="1600" b="1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设计</a:t>
            </a:r>
            <a:endParaRPr lang="zh-CN" altLang="en-US" sz="2000" b="1">
              <a:solidFill>
                <a:srgbClr val="000000"/>
              </a:solidFill>
              <a:latin typeface="宋体" charset="-122"/>
              <a:ea typeface="黑体" pitchFamily="49" charset="-122"/>
            </a:endParaRPr>
          </a:p>
        </p:txBody>
      </p:sp>
      <p:cxnSp>
        <p:nvCxnSpPr>
          <p:cNvPr id="21515" name="直接箭头连接符 39"/>
          <p:cNvCxnSpPr>
            <a:cxnSpLocks noChangeShapeType="1"/>
          </p:cNvCxnSpPr>
          <p:nvPr/>
        </p:nvCxnSpPr>
        <p:spPr bwMode="auto">
          <a:xfrm>
            <a:off x="5630863" y="2514302"/>
            <a:ext cx="0" cy="32385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6" name="直接箭头连接符 40"/>
          <p:cNvCxnSpPr>
            <a:cxnSpLocks noChangeShapeType="1"/>
          </p:cNvCxnSpPr>
          <p:nvPr/>
        </p:nvCxnSpPr>
        <p:spPr bwMode="auto">
          <a:xfrm>
            <a:off x="3213100" y="3860502"/>
            <a:ext cx="1584325" cy="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4644008" y="4493815"/>
            <a:ext cx="1807283" cy="42227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计算机系统设计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18" name="直接箭头连接符 42"/>
          <p:cNvCxnSpPr>
            <a:cxnSpLocks noChangeShapeType="1"/>
          </p:cNvCxnSpPr>
          <p:nvPr/>
        </p:nvCxnSpPr>
        <p:spPr bwMode="auto">
          <a:xfrm>
            <a:off x="5599113" y="4062115"/>
            <a:ext cx="0" cy="441325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19" name="直接箭头连接符 43"/>
          <p:cNvCxnSpPr>
            <a:cxnSpLocks noChangeShapeType="1"/>
          </p:cNvCxnSpPr>
          <p:nvPr/>
        </p:nvCxnSpPr>
        <p:spPr bwMode="auto">
          <a:xfrm>
            <a:off x="4221163" y="4724102"/>
            <a:ext cx="585787" cy="0"/>
          </a:xfrm>
          <a:prstGeom prst="straightConnector1">
            <a:avLst/>
          </a:prstGeom>
          <a:noFill/>
          <a:ln w="19050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20" name="直接箭头连接符 45"/>
          <p:cNvCxnSpPr>
            <a:cxnSpLocks noChangeShapeType="1"/>
          </p:cNvCxnSpPr>
          <p:nvPr/>
        </p:nvCxnSpPr>
        <p:spPr bwMode="auto">
          <a:xfrm flipH="1">
            <a:off x="2309813" y="4076402"/>
            <a:ext cx="1587" cy="107950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4806641" y="2838053"/>
            <a:ext cx="1633538" cy="412750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计算机接口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22" name="直接箭头连接符 52"/>
          <p:cNvCxnSpPr>
            <a:cxnSpLocks noChangeShapeType="1"/>
          </p:cNvCxnSpPr>
          <p:nvPr/>
        </p:nvCxnSpPr>
        <p:spPr bwMode="auto">
          <a:xfrm flipH="1">
            <a:off x="5629275" y="3236615"/>
            <a:ext cx="1588" cy="393700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23" name="直接箭头连接符 33"/>
          <p:cNvCxnSpPr>
            <a:cxnSpLocks noChangeShapeType="1"/>
          </p:cNvCxnSpPr>
          <p:nvPr/>
        </p:nvCxnSpPr>
        <p:spPr bwMode="auto">
          <a:xfrm flipH="1">
            <a:off x="2359025" y="2515890"/>
            <a:ext cx="4763" cy="322262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cxnSp>
        <p:nvCxnSpPr>
          <p:cNvPr id="21525" name="直接箭头连接符 47"/>
          <p:cNvCxnSpPr>
            <a:cxnSpLocks noChangeShapeType="1"/>
          </p:cNvCxnSpPr>
          <p:nvPr/>
        </p:nvCxnSpPr>
        <p:spPr bwMode="auto">
          <a:xfrm flipH="1">
            <a:off x="5619750" y="4916190"/>
            <a:ext cx="9525" cy="384175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797116" y="5300265"/>
            <a:ext cx="1643063" cy="42068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多核系统设计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5" name="文本框 2"/>
          <p:cNvSpPr txBox="1">
            <a:spLocks noChangeArrowheads="1"/>
          </p:cNvSpPr>
          <p:nvPr/>
        </p:nvSpPr>
        <p:spPr bwMode="auto">
          <a:xfrm>
            <a:off x="1485591" y="5155803"/>
            <a:ext cx="1646238" cy="6635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计算机高级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黑体" pitchFamily="49" charset="-122"/>
                <a:cs typeface="Times New Roman" pitchFamily="18" charset="0"/>
              </a:rPr>
              <a:t>体系结构设计</a:t>
            </a:r>
            <a:endParaRPr lang="zh-CN" altLang="en-US" sz="2000" b="1" dirty="0">
              <a:solidFill>
                <a:srgbClr val="000000"/>
              </a:solidFill>
              <a:latin typeface="宋体" charset="-122"/>
              <a:ea typeface="黑体" pitchFamily="49" charset="-122"/>
              <a:cs typeface="Times New Roman" pitchFamily="18" charset="0"/>
            </a:endParaRPr>
          </a:p>
        </p:txBody>
      </p:sp>
      <p:cxnSp>
        <p:nvCxnSpPr>
          <p:cNvPr id="21528" name="直接箭头连接符 48"/>
          <p:cNvCxnSpPr>
            <a:cxnSpLocks noChangeShapeType="1"/>
          </p:cNvCxnSpPr>
          <p:nvPr/>
        </p:nvCxnSpPr>
        <p:spPr bwMode="auto">
          <a:xfrm flipV="1">
            <a:off x="3141663" y="5516265"/>
            <a:ext cx="1655762" cy="4762"/>
          </a:xfrm>
          <a:prstGeom prst="straightConnector1">
            <a:avLst/>
          </a:prstGeom>
          <a:noFill/>
          <a:ln w="28575" algn="ctr">
            <a:solidFill>
              <a:schemeClr val="accent1"/>
            </a:solidFill>
            <a:round/>
            <a:headEnd/>
            <a:tailEnd type="triangle" w="med" len="med"/>
          </a:ln>
        </p:spPr>
      </p:cxnSp>
      <p:sp>
        <p:nvSpPr>
          <p:cNvPr id="21530" name="Line 47"/>
          <p:cNvSpPr>
            <a:spLocks noChangeShapeType="1"/>
          </p:cNvSpPr>
          <p:nvPr/>
        </p:nvSpPr>
        <p:spPr bwMode="auto">
          <a:xfrm flipH="1">
            <a:off x="6453188" y="3858915"/>
            <a:ext cx="433387" cy="1587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1531" name="Line 48"/>
          <p:cNvSpPr>
            <a:spLocks noChangeShapeType="1"/>
          </p:cNvSpPr>
          <p:nvPr/>
        </p:nvSpPr>
        <p:spPr bwMode="auto">
          <a:xfrm flipH="1">
            <a:off x="6453188" y="4724102"/>
            <a:ext cx="433387" cy="1588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1532" name="Rectangle 49"/>
          <p:cNvSpPr>
            <a:spLocks noChangeArrowheads="1"/>
          </p:cNvSpPr>
          <p:nvPr/>
        </p:nvSpPr>
        <p:spPr bwMode="auto">
          <a:xfrm>
            <a:off x="6886575" y="3644602"/>
            <a:ext cx="1511300" cy="1296988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  <a:ea typeface="宋体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6957704" y="3787378"/>
            <a:ext cx="1368425" cy="4222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操作系统</a:t>
            </a:r>
            <a:r>
              <a:rPr lang="en-US" altLang="zh-CN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-OS</a:t>
            </a:r>
            <a:endParaRPr lang="en-US" altLang="zh-CN" sz="2000" b="1" dirty="0">
              <a:solidFill>
                <a:srgbClr val="000000"/>
              </a:solidFill>
              <a:latin typeface="宋体" charset="-122"/>
              <a:ea typeface="黑体" pitchFamily="49" charset="-122"/>
            </a:endParaRPr>
          </a:p>
        </p:txBody>
      </p:sp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6957704" y="4436665"/>
            <a:ext cx="1368425" cy="4222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编译技术</a:t>
            </a:r>
            <a:endParaRPr lang="en-US" altLang="zh-CN" sz="2000" b="1" dirty="0">
              <a:solidFill>
                <a:srgbClr val="000000"/>
              </a:solidFill>
              <a:latin typeface="宋体" charset="-122"/>
              <a:ea typeface="黑体" pitchFamily="49" charset="-122"/>
            </a:endParaRPr>
          </a:p>
        </p:txBody>
      </p:sp>
      <p:sp>
        <p:nvSpPr>
          <p:cNvPr id="21539" name="AutoShape 52"/>
          <p:cNvSpPr>
            <a:spLocks noChangeArrowheads="1"/>
          </p:cNvSpPr>
          <p:nvPr/>
        </p:nvSpPr>
        <p:spPr bwMode="auto">
          <a:xfrm>
            <a:off x="9525" y="2636540"/>
            <a:ext cx="1476375" cy="1204912"/>
          </a:xfrm>
          <a:prstGeom prst="cloudCallout">
            <a:avLst>
              <a:gd name="adj1" fmla="val 53111"/>
              <a:gd name="adj2" fmla="val -69375"/>
            </a:avLst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prstClr val="black"/>
                </a:solidFill>
                <a:latin typeface="Calibri" pitchFamily="34" charset="0"/>
                <a:ea typeface="宋体"/>
              </a:rPr>
              <a:t>核心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olidFill>
                  <a:prstClr val="black"/>
                </a:solidFill>
                <a:latin typeface="Calibri" pitchFamily="34" charset="0"/>
                <a:ea typeface="宋体"/>
              </a:rPr>
              <a:t>课程群</a:t>
            </a:r>
          </a:p>
        </p:txBody>
      </p:sp>
      <p:sp>
        <p:nvSpPr>
          <p:cNvPr id="21540" name="AutoShape 53"/>
          <p:cNvSpPr>
            <a:spLocks noChangeArrowheads="1"/>
          </p:cNvSpPr>
          <p:nvPr/>
        </p:nvSpPr>
        <p:spPr bwMode="auto">
          <a:xfrm>
            <a:off x="6669088" y="1628477"/>
            <a:ext cx="2089150" cy="647700"/>
          </a:xfrm>
          <a:prstGeom prst="cloudCallout">
            <a:avLst>
              <a:gd name="adj1" fmla="val -54185"/>
              <a:gd name="adj2" fmla="val 120699"/>
            </a:avLst>
          </a:prstGeom>
          <a:solidFill>
            <a:schemeClr val="bg1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black"/>
                </a:solidFill>
                <a:latin typeface="Calibri" pitchFamily="34" charset="0"/>
                <a:ea typeface="宋体"/>
              </a:rPr>
              <a:t>扩展课程群</a:t>
            </a:r>
          </a:p>
        </p:txBody>
      </p:sp>
      <p:sp>
        <p:nvSpPr>
          <p:cNvPr id="21541" name="Rectangle 55"/>
          <p:cNvSpPr>
            <a:spLocks noChangeArrowheads="1"/>
          </p:cNvSpPr>
          <p:nvPr/>
        </p:nvSpPr>
        <p:spPr bwMode="auto">
          <a:xfrm>
            <a:off x="7029450" y="5819477"/>
            <a:ext cx="1728788" cy="777875"/>
          </a:xfrm>
          <a:prstGeom prst="cloudCallout">
            <a:avLst>
              <a:gd name="adj1" fmla="val -86745"/>
              <a:gd name="adj2" fmla="val -11648"/>
            </a:avLst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white"/>
                </a:solidFill>
                <a:latin typeface="Calibri" pitchFamily="34" charset="0"/>
                <a:ea typeface="宋体"/>
              </a:rPr>
              <a:t>系统课程群</a:t>
            </a:r>
          </a:p>
        </p:txBody>
      </p:sp>
      <p:sp>
        <p:nvSpPr>
          <p:cNvPr id="36" name="文本框 2"/>
          <p:cNvSpPr txBox="1">
            <a:spLocks noChangeArrowheads="1"/>
          </p:cNvSpPr>
          <p:nvPr/>
        </p:nvSpPr>
        <p:spPr bwMode="auto">
          <a:xfrm>
            <a:off x="6947991" y="5084365"/>
            <a:ext cx="1368425" cy="4222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D</a:t>
            </a:r>
            <a:r>
              <a:rPr lang="en-US" altLang="zh-CN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B</a:t>
            </a:r>
            <a:r>
              <a:rPr lang="zh-CN" altLang="en-US" sz="1600" b="1" dirty="0">
                <a:solidFill>
                  <a:srgbClr val="000000"/>
                </a:solidFill>
                <a:latin typeface="宋体" charset="-122"/>
                <a:ea typeface="宋体"/>
                <a:cs typeface="Times New Roman" pitchFamily="18" charset="0"/>
              </a:rPr>
              <a:t>、。。。</a:t>
            </a:r>
            <a:endParaRPr lang="en-US" altLang="zh-CN" sz="2000" b="1" dirty="0">
              <a:solidFill>
                <a:srgbClr val="000000"/>
              </a:solidFill>
              <a:latin typeface="宋体" charset="-122"/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6409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zh-CN" b="1" dirty="0">
                <a:solidFill>
                  <a:prstClr val="white"/>
                </a:solidFill>
                <a:latin typeface="Calibri"/>
                <a:ea typeface="宋体"/>
              </a:rPr>
              <a:t>以系统设计为统一视图，建立层次化、循序递进、开放式课程群的课程体系</a:t>
            </a:r>
            <a:endParaRPr lang="zh-CN" altLang="en-US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957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529" grpId="0" animBg="1"/>
      <p:bldP spid="21524" grpId="0" animBg="1"/>
      <p:bldP spid="21539" grpId="0" animBg="1"/>
      <p:bldP spid="21540" grpId="0" animBg="1"/>
      <p:bldP spid="215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A283570-5093-4308-A823-1DD13454E667}" type="datetime1">
              <a:rPr lang="zh-CN" altLang="en-US"/>
              <a:pPr eaLnBrk="1" hangingPunct="1"/>
              <a:t>2018/9/18</a:t>
            </a:fld>
            <a:endParaRPr lang="en-US" altLang="zh-CN"/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4FB33B6-64F3-4A15-ACC2-5326D6F98CA0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 10, 11/2009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5733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44601"/>
              </p:ext>
            </p:extLst>
          </p:nvPr>
        </p:nvGraphicFramePr>
        <p:xfrm>
          <a:off x="179512" y="1412776"/>
          <a:ext cx="8856538" cy="5320499"/>
        </p:xfrm>
        <a:graphic>
          <a:graphicData uri="http://schemas.openxmlformats.org/drawingml/2006/table">
            <a:tbl>
              <a:tblPr/>
              <a:tblGrid>
                <a:gridCol w="96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"/>
                        </a:rPr>
                        <a:t>Jaguar - Cray XT5-HE Opteron Six Core 2.6 GHz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Roadrunner - BladeCenter QS22/LS21 Cluster, PowerXCell 8i 3.2 Ghz / Opteron DC 1.8 GHz, Voltaire Infiniband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4"/>
                        </a:rPr>
                        <a:t>Kraken XT5 - Cray XT5-HE Opteron Six Core 2.6 GHz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5"/>
                        </a:rPr>
                        <a:t>JUGENE - Blue Gene/P Solution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Tianhe-1 - NUDT TH-1 Cluster, Xeon E5540/E5450, ATI Radeon HD 4870, Infiniband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6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Pleiades - SGI Altix ICE 8200EX, Xeon QC 3.0 GHz/Nehalem EP 2.93 Ghz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BlueGene/L - eServer Blue Gene Solution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9"/>
                        </a:rPr>
                        <a:t>Blue Gene/P Solution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Ranger - SunBlade x6420, Opteron QC 2.3 Ghz, Infiniband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9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Red Sky - Sun Blade x6275, Xeon X55xx 2.93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Ghz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,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Infiniband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840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1ECBE-85D6-4A15-A19B-2EBE41F8980F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420311" name="Group 471"/>
          <p:cNvGraphicFramePr>
            <a:graphicFrameLocks noGrp="1"/>
          </p:cNvGraphicFramePr>
          <p:nvPr/>
        </p:nvGraphicFramePr>
        <p:xfrm>
          <a:off x="466725" y="1346200"/>
          <a:ext cx="8137525" cy="53314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7F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Rank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7F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Site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7F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Computer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"/>
                        </a:rPr>
                        <a:t>Oak Ridge National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3"/>
                        </a:rPr>
                        <a:t>Jaguar - Cray XT5-HE Opteron Six Core 2.6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Cray Inc.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4"/>
                        </a:rPr>
                        <a:t>National Supercomputing Centre in Shenzhen (NSCS)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China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5"/>
                        </a:rPr>
                        <a:t>Nebulae - Dawning TC3600 Blade, Intel X5650, NVidia Tesla C2050 GPU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Dawning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6"/>
                        </a:rPr>
                        <a:t>DOE/NNSA/LANL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7"/>
                        </a:rPr>
                        <a:t>Roadrunner - BladeCenter QS22/LS21 Cluster, PowerXCell 8i 3.2 Ghz / Opteron DC 1.8 GHz, Voltaire Infiniband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IBM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8"/>
                        </a:rPr>
                        <a:t>National Institute for Computational Sciences/University of Tennessee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9"/>
                        </a:rPr>
                        <a:t>Kraken XT5 - Cray XT5-HE Opteron Six Core 2.6 GHz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Cray Inc.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0"/>
                        </a:rPr>
                        <a:t>Forschungszentrum Juelich (FZJ)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Germany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1"/>
                        </a:rPr>
                        <a:t>JUGENE - Blue Gene/P Solution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IBM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2"/>
                        </a:rPr>
                        <a:t>NASA/Ames Research Center/NAS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3"/>
                        </a:rPr>
                        <a:t>Pleiades - SGI Altix ICE 8200EX/8400EX, Xeon HT QC 3.0/Xeon Westmere 2.93 Ghz, Infiniband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SGI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4"/>
                        </a:rPr>
                        <a:t>National SuperComputer Center in Tianjin/NUDT</a:t>
                      </a:r>
                      <a:b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China</a:t>
                      </a:r>
                      <a:endParaRPr kumimoji="0" lang="it-IT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5"/>
                        </a:rPr>
                        <a:t>Tianhe-1 - NUDT TH-1 Cluster, Xeon E5540/E5450, ATI Radeon HD 4870 2, Infiniband</a:t>
                      </a:r>
                      <a:b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it-IT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NUDT</a:t>
                      </a:r>
                      <a:endParaRPr kumimoji="0" lang="it-IT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6"/>
                        </a:rPr>
                        <a:t>DOE/NNSA/LLNL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7"/>
                        </a:rPr>
                        <a:t>BlueGene/L - eServer Blue Gene Solution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IBM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8"/>
                        </a:rPr>
                        <a:t>Argonne National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19"/>
                        </a:rPr>
                        <a:t>Intrepid - Blue Gene/P Solution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IBM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0"/>
                        </a:rPr>
                        <a:t>Sandia National Laboratories / National Renewable Energy Laboratory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United States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2E79A6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  <a:hlinkClick r:id="rId21"/>
                        </a:rPr>
                        <a:t>Red Sky - Sun Blade x6275, Xeon X55xx 2.93 Ghz, Infiniband</a:t>
                      </a:r>
                      <a:b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</a:b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Sun Microsystems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20312" name="Rectangle 472"/>
          <p:cNvSpPr>
            <a:spLocks noGrp="1" noChangeArrowheads="1"/>
          </p:cNvSpPr>
          <p:nvPr>
            <p:ph type="title"/>
          </p:nvPr>
        </p:nvSpPr>
        <p:spPr>
          <a:xfrm>
            <a:off x="266700" y="296863"/>
            <a:ext cx="7794625" cy="785812"/>
          </a:xfrm>
          <a:noFill/>
          <a:ln/>
        </p:spPr>
        <p:txBody>
          <a:bodyPr/>
          <a:lstStyle/>
          <a:p>
            <a:r>
              <a:rPr lang="en-US" altLang="zh-CN"/>
              <a:t>Top10 HPC</a:t>
            </a:r>
            <a:r>
              <a:rPr lang="zh-CN" altLang="en-US"/>
              <a:t>，</a:t>
            </a:r>
            <a:r>
              <a:rPr lang="en-US" altLang="zh-CN"/>
              <a:t>June, 2010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3AD6CB2-DB39-4F59-987A-A6662E4581B0}" type="datetime1">
              <a:rPr lang="zh-CN" altLang="en-US"/>
              <a:pPr eaLnBrk="1" hangingPunct="1"/>
              <a:t>2018/9/18</a:t>
            </a:fld>
            <a:endParaRPr lang="en-US" altLang="zh-CN"/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C94E1193-DDC1-4949-A7D7-6845BD5BF855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 10, 11/2010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-1770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81826"/>
              </p:ext>
            </p:extLst>
          </p:nvPr>
        </p:nvGraphicFramePr>
        <p:xfrm>
          <a:off x="683568" y="1484313"/>
          <a:ext cx="7776220" cy="4752998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3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4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1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2" action="ppaction://hlinkfile"/>
                        </a:rPr>
                        <a:t>Tianhe-1A - NUDT TH MPP, X5670 2.93Ghz 6C, NVIDIA GPU, FT-1000 8C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 dirty="0">
                          <a:effectLst/>
                        </a:rPr>
                        <a:t>2</a:t>
                      </a:r>
                      <a:endParaRPr lang="en-US" altLang="zh-CN" sz="1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3" action="ppaction://hlinkfile"/>
                        </a:rPr>
                        <a:t>Jaguar - Cray XT5-HE Opteron 6-core 2.6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3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4" action="ppaction://hlinkfile"/>
                        </a:rPr>
                        <a:t>Nebulae - Dawning TC3600 Blade, Intel X5650, NVidia Tesla C2050 GPU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4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5" action="ppaction://hlinkfile"/>
                        </a:rPr>
                        <a:t>TSUBAME 2.0 - HP ProLiant SL390s G7 Xeon 6C X5670, Nvidia GPU, Linux/Windows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5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6" action="ppaction://hlinkfile"/>
                        </a:rPr>
                        <a:t>Hopper - Cray XE6 12-core 2.1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4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6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Tera-100 - Bull </a:t>
                      </a:r>
                      <a:r>
                        <a:rPr lang="en-US" sz="1400" b="1" u="none" strike="noStrike" dirty="0" err="1">
                          <a:effectLst/>
                          <a:hlinkClick r:id="rId7" action="ppaction://hlinkfile"/>
                        </a:rPr>
                        <a:t>bullx</a:t>
                      </a:r>
                      <a:r>
                        <a:rPr lang="en-US" sz="1400" b="1" u="none" strike="noStrike" dirty="0">
                          <a:effectLst/>
                          <a:hlinkClick r:id="rId7" action="ppaction://hlinkfile"/>
                        </a:rPr>
                        <a:t> super-node S6010/S6030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795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7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8" action="ppaction://hlinkfile"/>
                        </a:rPr>
                        <a:t>Roadrunner - BladeCenter QS22/LS21 Cluster, PowerXCell 8i 3.2 Ghz / Opteron DC 1.8 GHz, Voltaire Infiniband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45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8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9" action="ppaction://hlinkfile"/>
                        </a:rPr>
                        <a:t>Kraken XT5 - Cray XT5-HE Opteron 6-core 2.6 GHz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9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  <a:hlinkClick r:id="rId10" action="ppaction://hlinkfile"/>
                        </a:rPr>
                        <a:t>JUGENE - Blue Gene/P Solution</a:t>
                      </a:r>
                      <a:endParaRPr lang="en-US" sz="1400" b="1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94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1">
                          <a:effectLst/>
                        </a:rPr>
                        <a:t>10</a:t>
                      </a:r>
                      <a:endParaRPr lang="en-US" altLang="zh-CN" sz="1400" b="1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 err="1">
                          <a:effectLst/>
                          <a:hlinkClick r:id="rId11" action="ppaction://hlinkfile"/>
                        </a:rPr>
                        <a:t>Cielo</a:t>
                      </a:r>
                      <a:r>
                        <a:rPr lang="en-US" sz="1400" b="1" u="none" strike="noStrike" dirty="0">
                          <a:effectLst/>
                          <a:hlinkClick r:id="rId11" action="ppaction://hlinkfile"/>
                        </a:rPr>
                        <a:t> - Cray XE6 8-core 2.4 GHz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35340" marR="35340" marT="35347" marB="3534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377" name="Rectangle 1">
            <a:hlinkClick r:id="rId11"/>
          </p:cNvPr>
          <p:cNvSpPr>
            <a:spLocks noChangeArrowheads="1"/>
          </p:cNvSpPr>
          <p:nvPr/>
        </p:nvSpPr>
        <p:spPr bwMode="auto">
          <a:xfrm>
            <a:off x="1155700" y="15573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bIns="7935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7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TOP 10 Sites for June 2011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C06-27E0-40C0-9843-8A1005C3D6EB}" type="slidenum">
              <a:rPr lang="en-US" altLang="zh-CN" smtClean="0"/>
              <a:pPr/>
              <a:t>33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368845"/>
              </p:ext>
            </p:extLst>
          </p:nvPr>
        </p:nvGraphicFramePr>
        <p:xfrm>
          <a:off x="539552" y="1397000"/>
          <a:ext cx="7920880" cy="49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文档" r:id="rId3" imgW="5410200" imgH="7797800" progId="Word.Document.12">
                  <p:embed/>
                </p:oleObj>
              </mc:Choice>
              <mc:Fallback>
                <p:oleObj name="文档" r:id="rId3" imgW="5410200" imgH="779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397000"/>
                        <a:ext cx="7920880" cy="491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367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TOP 10 Sites for November 2011</a:t>
            </a:r>
            <a:endParaRPr kumimoji="1" lang="zh-CN" altLang="en-US" sz="36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C06-27E0-40C0-9843-8A1005C3D6EB}" type="slidenum">
              <a:rPr lang="en-US" altLang="zh-CN" smtClean="0"/>
              <a:pPr/>
              <a:t>34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425938"/>
              </p:ext>
            </p:extLst>
          </p:nvPr>
        </p:nvGraphicFramePr>
        <p:xfrm>
          <a:off x="539552" y="1397000"/>
          <a:ext cx="7776864" cy="49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文档" r:id="rId3" imgW="5410200" imgH="7797800" progId="Word.Document.12">
                  <p:embed/>
                </p:oleObj>
              </mc:Choice>
              <mc:Fallback>
                <p:oleObj name="文档" r:id="rId3" imgW="5410200" imgH="7797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397000"/>
                        <a:ext cx="7776864" cy="491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749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TOP 10 Sites for June 2012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C06-27E0-40C0-9843-8A1005C3D6EB}" type="slidenum">
              <a:rPr lang="en-US" altLang="zh-CN" smtClean="0"/>
              <a:pPr/>
              <a:t>35</a:t>
            </a:fld>
            <a:endParaRPr lang="en-US" altLang="zh-CN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55756"/>
              </p:ext>
            </p:extLst>
          </p:nvPr>
        </p:nvGraphicFramePr>
        <p:xfrm>
          <a:off x="611560" y="1397000"/>
          <a:ext cx="7776864" cy="491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文档" r:id="rId3" imgW="5410200" imgH="7010400" progId="Word.Document.12">
                  <p:embed/>
                </p:oleObj>
              </mc:Choice>
              <mc:Fallback>
                <p:oleObj name="文档" r:id="rId3" imgW="5410200" imgH="7010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1397000"/>
                        <a:ext cx="7776864" cy="491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541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3168-1D90-4F45-AC04-C002AA08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TOP 10 Sites for November 2017</a:t>
            </a:r>
            <a:endParaRPr lang="zh-CN" altLang="en-US" sz="3600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3C6702F-9D68-4E22-BD90-B3B08715C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45164"/>
              </p:ext>
            </p:extLst>
          </p:nvPr>
        </p:nvGraphicFramePr>
        <p:xfrm>
          <a:off x="0" y="1233510"/>
          <a:ext cx="9144002" cy="58467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732">
                  <a:extLst>
                    <a:ext uri="{9D8B030D-6E8A-4147-A177-3AD203B41FA5}">
                      <a16:colId xmlns:a16="http://schemas.microsoft.com/office/drawing/2014/main" val="956484418"/>
                    </a:ext>
                  </a:extLst>
                </a:gridCol>
                <a:gridCol w="6170342">
                  <a:extLst>
                    <a:ext uri="{9D8B030D-6E8A-4147-A177-3AD203B41FA5}">
                      <a16:colId xmlns:a16="http://schemas.microsoft.com/office/drawing/2014/main" val="2523436481"/>
                    </a:ext>
                  </a:extLst>
                </a:gridCol>
                <a:gridCol w="594732">
                  <a:extLst>
                    <a:ext uri="{9D8B030D-6E8A-4147-A177-3AD203B41FA5}">
                      <a16:colId xmlns:a16="http://schemas.microsoft.com/office/drawing/2014/main" val="671825727"/>
                    </a:ext>
                  </a:extLst>
                </a:gridCol>
                <a:gridCol w="594732">
                  <a:extLst>
                    <a:ext uri="{9D8B030D-6E8A-4147-A177-3AD203B41FA5}">
                      <a16:colId xmlns:a16="http://schemas.microsoft.com/office/drawing/2014/main" val="4210482877"/>
                    </a:ext>
                  </a:extLst>
                </a:gridCol>
                <a:gridCol w="594732">
                  <a:extLst>
                    <a:ext uri="{9D8B030D-6E8A-4147-A177-3AD203B41FA5}">
                      <a16:colId xmlns:a16="http://schemas.microsoft.com/office/drawing/2014/main" val="1968641728"/>
                    </a:ext>
                  </a:extLst>
                </a:gridCol>
                <a:gridCol w="594732">
                  <a:extLst>
                    <a:ext uri="{9D8B030D-6E8A-4147-A177-3AD203B41FA5}">
                      <a16:colId xmlns:a16="http://schemas.microsoft.com/office/drawing/2014/main" val="3195682470"/>
                    </a:ext>
                  </a:extLst>
                </a:gridCol>
              </a:tblGrid>
              <a:tr h="6146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System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Rmax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Rpeak (TFlop/s)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Power (kW)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1675414168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Sunway TaihuLight - Sunway MPP, Sunway SW26010 260C 1.45GHz, Sunway , NRCPC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10,649,600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93,014.6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125,435.9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15,371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3099996574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Tianhe-2A - TH-IVB-FEP Cluster, Intel Xeon E5-2692 12C 2.200GHz, TH Express-2, Intel Xeon Phi 31S1P , NUDT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3,120,000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33,862.7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54,902.4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17,808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434810575"/>
                  </a:ext>
                </a:extLst>
              </a:tr>
              <a:tr h="595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Piz Daint - Cray XC50, Xeon E5-2690v3 12C 2.6GHz, Aries interconnect , NVIDIA Tesla P100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361,760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25,326.3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2,272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1526409610"/>
                  </a:ext>
                </a:extLst>
              </a:tr>
              <a:tr h="61465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Gyoukou - ZettaScaler-2.2 HPC system, Xeon D-1571 16C 1.3GHz, Infiniband EDR, PEZY-SC2 700Mhz , ExaScaler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19,860,000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19,135.8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28,192.0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1,350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3925221535"/>
                  </a:ext>
                </a:extLst>
              </a:tr>
              <a:tr h="314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Titan - Cray XK7, Opteron 6274 16C 2.200GHz, Cray Gemini interconnect, NVIDIA K20x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560,640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17,590.0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27,112.5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8,209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2996718344"/>
                  </a:ext>
                </a:extLst>
              </a:tr>
              <a:tr h="595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Sequoia - BlueGene/Q, Power BQC 16C 1.60 GHz, Custom , IBM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1,572,864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17,173.2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20,132.7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7,890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123908402"/>
                  </a:ext>
                </a:extLst>
              </a:tr>
              <a:tr h="314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Trinity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979,968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14,137.3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43,902.6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3,844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1713107931"/>
                  </a:ext>
                </a:extLst>
              </a:tr>
              <a:tr h="314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Cori - Cray XC40, Intel Xeon Phi 7250 68C 1.4GHz, Aries interconnect , Cray Inc.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622,336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14,014.7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27,880.7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3,939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1457974983"/>
                  </a:ext>
                </a:extLst>
              </a:tr>
              <a:tr h="314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Oakforest-PACS - PRIMERGY CX1640 M1, Intel Xeon Phi 7250 68C 1.4GHz, Intel Omni-Path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556,104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13,554.6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24,913.5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2,719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4000377005"/>
                  </a:ext>
                </a:extLst>
              </a:tr>
              <a:tr h="31415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K computer, SPARC64 VIIIfx 2.0GHz, Tofu interconnect , Fujitsu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705,024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10,510.0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>
                          <a:effectLst/>
                        </a:rPr>
                        <a:t>11,280.4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dirty="0">
                          <a:effectLst/>
                        </a:rPr>
                        <a:t>12,660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443" marR="6443" marT="6443" marB="0" anchor="ctr"/>
                </a:tc>
                <a:extLst>
                  <a:ext uri="{0D108BD9-81ED-4DB2-BD59-A6C34878D82A}">
                    <a16:rowId xmlns:a16="http://schemas.microsoft.com/office/drawing/2014/main" val="97107044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8F914-83AC-4F39-97CB-2778899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C06-27E0-40C0-9843-8A1005C3D6EB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581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20D1B-B0EF-47DB-8443-71859ACB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C1EF1-23AA-44D6-9D01-BDA97999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Open-source Architecture</a:t>
            </a:r>
          </a:p>
          <a:p>
            <a:pPr lvl="1"/>
            <a:r>
              <a:rPr lang="en-US" altLang="zh-CN" sz="2800" dirty="0"/>
              <a:t>RISC-V</a:t>
            </a:r>
          </a:p>
          <a:p>
            <a:r>
              <a:rPr lang="en-US" altLang="zh-CN" sz="2800" dirty="0"/>
              <a:t>Security Risks</a:t>
            </a:r>
          </a:p>
          <a:p>
            <a:pPr lvl="1"/>
            <a:r>
              <a:rPr lang="en-US" altLang="zh-CN" sz="2800" dirty="0" err="1"/>
              <a:t>Spectre</a:t>
            </a:r>
            <a:r>
              <a:rPr lang="en-US" altLang="zh-CN" sz="2800" dirty="0"/>
              <a:t> and Meltdown</a:t>
            </a:r>
          </a:p>
          <a:p>
            <a:pPr lvl="1"/>
            <a:r>
              <a:rPr lang="en-US" altLang="zh-CN" sz="2800" dirty="0"/>
              <a:t>Intel ME</a:t>
            </a:r>
          </a:p>
          <a:p>
            <a:r>
              <a:rPr lang="en-US" altLang="zh-CN" sz="2800" dirty="0"/>
              <a:t>Domain Specific Architectures</a:t>
            </a:r>
          </a:p>
          <a:p>
            <a:r>
              <a:rPr lang="en-US" altLang="zh-CN" sz="2800" dirty="0"/>
              <a:t>ZTE Import Ban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3F711-FAB5-49B1-8D4E-35D80597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5D179-7650-4DB3-96D3-0FE750B2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575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8A2C-8C50-42C3-A47D-43699DC4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Source Architecture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0882A-468B-42F0-99BB-E46C27C9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RISC-V</a:t>
            </a:r>
          </a:p>
          <a:p>
            <a:pPr lvl="1"/>
            <a:r>
              <a:rPr lang="en-US" altLang="zh-CN" sz="2400" dirty="0"/>
              <a:t>A completely open ISA based on RISC principles</a:t>
            </a:r>
          </a:p>
          <a:p>
            <a:pPr lvl="2"/>
            <a:r>
              <a:rPr lang="en-US" altLang="zh-CN" sz="2400" dirty="0"/>
              <a:t>Freely available to academia and industry </a:t>
            </a:r>
          </a:p>
          <a:p>
            <a:pPr lvl="1"/>
            <a:r>
              <a:rPr lang="en-US" altLang="zh-CN" sz="2400" dirty="0"/>
              <a:t>Simple and extendable modular design</a:t>
            </a:r>
          </a:p>
          <a:p>
            <a:pPr lvl="2"/>
            <a:r>
              <a:rPr lang="en-US" altLang="zh-CN" sz="2400" dirty="0"/>
              <a:t>A small base integer ISA (RV32I, etc.)</a:t>
            </a:r>
            <a:endParaRPr lang="en-US" altLang="zh-CN" sz="800" dirty="0"/>
          </a:p>
          <a:p>
            <a:pPr lvl="2"/>
            <a:r>
              <a:rPr lang="en-US" altLang="zh-CN" sz="2400" dirty="0"/>
              <a:t>Optional standard extensions</a:t>
            </a:r>
          </a:p>
          <a:p>
            <a:pPr lvl="1"/>
            <a:r>
              <a:rPr lang="en-US" altLang="zh-CN" sz="2400" dirty="0"/>
              <a:t>Free implementations &amp; commercial implementations </a:t>
            </a:r>
          </a:p>
          <a:p>
            <a:pPr lvl="2"/>
            <a:r>
              <a:rPr lang="en-US" altLang="zh-CN" sz="2400" dirty="0"/>
              <a:t>Free: Rocket, </a:t>
            </a:r>
            <a:r>
              <a:rPr lang="en-US" altLang="zh-CN" sz="2400" dirty="0" err="1"/>
              <a:t>PULPino</a:t>
            </a:r>
            <a:r>
              <a:rPr lang="en-US" altLang="zh-CN" sz="2400" dirty="0"/>
              <a:t>, Hummingbird…</a:t>
            </a:r>
          </a:p>
          <a:p>
            <a:pPr lvl="2"/>
            <a:r>
              <a:rPr lang="en-US" altLang="zh-CN" sz="2400" dirty="0"/>
              <a:t>Commercial: </a:t>
            </a:r>
            <a:r>
              <a:rPr lang="en-US" altLang="zh-CN" sz="2400" dirty="0" err="1"/>
              <a:t>SiFive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BEAF0-AAB6-4816-A88F-74C45A06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C8D72-AB0E-4738-8F04-53E45124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AutoShape 2" descr="Image result for RISC-V">
            <a:extLst>
              <a:ext uri="{FF2B5EF4-FFF2-40B4-BE49-F238E27FC236}">
                <a16:creationId xmlns:a16="http://schemas.microsoft.com/office/drawing/2014/main" id="{5FADCCC9-6845-4E5C-A971-78C2B325CD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9863BB-754B-48BC-B0DA-CC9556A9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410" y="4611084"/>
            <a:ext cx="2520280" cy="22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4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B7AB-24EC-42EF-B1FB-6EB8E691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 Risks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36373-684D-4395-A97E-02AC8ACA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Spectre</a:t>
            </a:r>
            <a:r>
              <a:rPr lang="en-US" altLang="zh-CN" sz="2400" dirty="0"/>
              <a:t> &amp; Meltdown</a:t>
            </a:r>
          </a:p>
          <a:p>
            <a:pPr lvl="1"/>
            <a:r>
              <a:rPr lang="en-US" altLang="zh-CN" sz="2400" dirty="0"/>
              <a:t>Complicated techniques are widely used on modern processors to improve performance</a:t>
            </a:r>
          </a:p>
          <a:p>
            <a:pPr lvl="2"/>
            <a:r>
              <a:rPr lang="en-US" altLang="zh-CN" sz="2400" dirty="0"/>
              <a:t>However, these widely-used techniques may cause security risks</a:t>
            </a:r>
          </a:p>
          <a:p>
            <a:pPr lvl="1"/>
            <a:r>
              <a:rPr lang="en-US" altLang="zh-CN" sz="2400" dirty="0"/>
              <a:t>Out-of-order execution</a:t>
            </a:r>
          </a:p>
          <a:p>
            <a:pPr lvl="2"/>
            <a:r>
              <a:rPr lang="en-US" altLang="zh-CN" sz="2400" dirty="0"/>
              <a:t>Meltdown</a:t>
            </a:r>
          </a:p>
          <a:p>
            <a:pPr lvl="1"/>
            <a:r>
              <a:rPr lang="en-US" altLang="zh-CN" sz="2400" dirty="0"/>
              <a:t>Branch predication &amp; speculative execution</a:t>
            </a:r>
          </a:p>
          <a:p>
            <a:pPr lvl="2"/>
            <a:r>
              <a:rPr lang="en-US" altLang="zh-CN" sz="2400" dirty="0" err="1"/>
              <a:t>Spectre</a:t>
            </a:r>
            <a:endParaRPr lang="en-US" altLang="zh-CN" sz="2400" dirty="0"/>
          </a:p>
          <a:p>
            <a:r>
              <a:rPr lang="en-US" altLang="zh-CN" sz="2400" dirty="0"/>
              <a:t>Intel Management Engine</a:t>
            </a:r>
          </a:p>
          <a:p>
            <a:pPr lvl="1"/>
            <a:endParaRPr lang="en-US" altLang="zh-CN" sz="2400" dirty="0"/>
          </a:p>
          <a:p>
            <a:pPr marL="914400" lvl="2" indent="0">
              <a:buNone/>
            </a:pPr>
            <a:endParaRPr lang="en-US" altLang="zh-CN" sz="2000" dirty="0"/>
          </a:p>
          <a:p>
            <a:pPr marL="914400" lvl="2" indent="0">
              <a:buNone/>
            </a:pPr>
            <a:endParaRPr lang="en-US" altLang="zh-CN" sz="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DE978-627C-4CBF-8BE7-EBA0B1C4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EF5512-9D3C-4900-B50E-9AC8C371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00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ABC06-27E0-40C0-9843-8A1005C3D6EB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" y="1402840"/>
            <a:ext cx="8850645" cy="49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102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3D08-B328-4155-854C-8657A5A3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Specific Architectures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82434-8712-49DC-A751-041D4B31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General processors are not efficient when solving specific problems</a:t>
            </a:r>
          </a:p>
          <a:p>
            <a:pPr lvl="1"/>
            <a:r>
              <a:rPr lang="en-US" altLang="zh-CN" sz="2400" dirty="0"/>
              <a:t>Performance &amp; Energy</a:t>
            </a:r>
          </a:p>
          <a:p>
            <a:r>
              <a:rPr lang="en-US" altLang="zh-CN" sz="2400" dirty="0"/>
              <a:t>To achieve a higher level of efficiency, we need a drastic change in computer architecture from general-purpose cores to domain-specific architectures (DSAs).</a:t>
            </a:r>
          </a:p>
          <a:p>
            <a:pPr lvl="1"/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E6375-10CB-4F8C-A429-FF3D3DBA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210793-81AB-4157-A46B-F1922B64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FE55F2-2758-48CB-A3F7-055FCD927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22" y="4005064"/>
            <a:ext cx="673666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29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788B3-11C3-41E3-ADEA-4C920218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FE42-E770-4B4A-9047-DE89A5C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Domain Specific Architectures</a:t>
            </a:r>
          </a:p>
          <a:p>
            <a:pPr lvl="1"/>
            <a:r>
              <a:rPr lang="en-US" altLang="zh-CN" dirty="0"/>
              <a:t>Google TPU</a:t>
            </a:r>
          </a:p>
          <a:p>
            <a:pPr lvl="2"/>
            <a:r>
              <a:rPr lang="en-US" altLang="zh-CN" sz="2800" dirty="0"/>
              <a:t>Data center ASIC</a:t>
            </a:r>
          </a:p>
          <a:p>
            <a:pPr lvl="1"/>
            <a:r>
              <a:rPr lang="en-US" altLang="zh-CN" dirty="0"/>
              <a:t>Google Pixel </a:t>
            </a:r>
            <a:r>
              <a:rPr lang="en-US" altLang="zh-CN" dirty="0" err="1"/>
              <a:t>vCore</a:t>
            </a:r>
            <a:endParaRPr lang="en-US" altLang="zh-CN" dirty="0"/>
          </a:p>
          <a:p>
            <a:pPr lvl="2"/>
            <a:r>
              <a:rPr lang="en-US" altLang="zh-CN" sz="2800" dirty="0"/>
              <a:t>Mobile device ASIC</a:t>
            </a:r>
          </a:p>
          <a:p>
            <a:pPr lvl="1"/>
            <a:r>
              <a:rPr lang="zh-CN" altLang="en-US" sz="3200" dirty="0"/>
              <a:t>寒武纪 </a:t>
            </a:r>
            <a:r>
              <a:rPr lang="en-US" altLang="zh-CN" sz="3200" dirty="0"/>
              <a:t>NPU</a:t>
            </a:r>
          </a:p>
          <a:p>
            <a:pPr lvl="2"/>
            <a:r>
              <a:rPr lang="en-US" altLang="zh-CN" sz="2800" dirty="0"/>
              <a:t>Mobile/Data center IP</a:t>
            </a:r>
          </a:p>
          <a:p>
            <a:pPr lvl="2"/>
            <a:endParaRPr lang="en-US" altLang="zh-CN" sz="3200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7DF5C-3A1D-4785-BA97-23F04503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CF56AC-006D-437C-BDB3-E4C1690F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701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C78E-1A9F-4617-A48D-C5FC1411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DB0BE-B354-44BD-BA5A-89F0EB64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D737A-579A-4911-9160-03FA3956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6B7F30-41F9-4B30-812F-4211458CC046}" type="datetime1">
              <a:rPr lang="zh-CN" altLang="en-US" smtClean="0"/>
              <a:pPr>
                <a:defRPr/>
              </a:pPr>
              <a:t>2018/9/18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3AAC6F-48CE-47FD-840F-9BE51A9C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141790-A564-4DAE-9E25-2E4AA502362E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5F7DA4-5B43-46AA-82D1-6DF951D5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656" y="1952421"/>
            <a:ext cx="9517311" cy="378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9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B468-A06C-4C88-B1C2-145BBE8DC4EF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24800" cy="4419600"/>
          </a:xfrm>
        </p:spPr>
        <p:txBody>
          <a:bodyPr/>
          <a:lstStyle/>
          <a:p>
            <a:endParaRPr lang="zh-CN" altLang="zh-CN"/>
          </a:p>
        </p:txBody>
      </p:sp>
      <p:sp>
        <p:nvSpPr>
          <p:cNvPr id="411652" name="WordArt 4"/>
          <p:cNvSpPr>
            <a:spLocks noChangeArrowheads="1" noChangeShapeType="1" noTextEdit="1"/>
          </p:cNvSpPr>
          <p:nvPr/>
        </p:nvSpPr>
        <p:spPr bwMode="auto">
          <a:xfrm>
            <a:off x="1908175" y="2349500"/>
            <a:ext cx="5256213" cy="15970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再见，谢谢</a:t>
            </a:r>
            <a:r>
              <a:rPr lang="en-US" altLang="zh-CN" sz="36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宋体"/>
                <a:ea typeface="宋体"/>
              </a:rPr>
              <a:t>!</a:t>
            </a:r>
            <a:endParaRPr lang="zh-CN" altLang="en-US" sz="3600" kern="1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323850" y="188913"/>
            <a:ext cx="6119813" cy="661987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改革中的实验体系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168" y="1124744"/>
            <a:ext cx="848329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prstClr val="white"/>
                </a:solidFill>
                <a:latin typeface="Calibri"/>
                <a:ea typeface="宋体"/>
              </a:rPr>
              <a:t>自主研发统一的实验平台，建立实验成果库，构建系列化、递进式的实验体系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3528" y="5059938"/>
            <a:ext cx="8245475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数字逻辑→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计算机组成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体系结构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流水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CPU)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简易计算机系统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楷体_GB2312"/>
                <a:ea typeface="黑体" pitchFamily="49" charset="-122"/>
              </a:rPr>
              <a:t>高级数字系统设计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en-US" dirty="0" err="1">
                <a:solidFill>
                  <a:prstClr val="black"/>
                </a:solidFill>
                <a:latin typeface="楷体_GB2312"/>
                <a:ea typeface="黑体" pitchFamily="49" charset="-122"/>
              </a:rPr>
              <a:t>计算机接口</a:t>
            </a:r>
            <a:r>
              <a:rPr lang="en-US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SOC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设计→计算机系统设计</a:t>
            </a: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→多核系统设计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prstClr val="black"/>
                </a:solidFill>
                <a:latin typeface="楷体_GB2312"/>
                <a:ea typeface="黑体" pitchFamily="49" charset="-122"/>
              </a:rPr>
              <a:t>	                     →</a:t>
            </a: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嵌入式系统设计</a:t>
            </a:r>
            <a:endParaRPr lang="en-US" altLang="zh-CN" dirty="0">
              <a:solidFill>
                <a:srgbClr val="FF0000"/>
              </a:solidFill>
              <a:latin typeface="楷体_GB2312"/>
              <a:ea typeface="黑体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楷体_GB2312"/>
                <a:ea typeface="黑体" pitchFamily="49" charset="-122"/>
              </a:rPr>
              <a:t>                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操作系统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编译系统 </a:t>
            </a:r>
            <a:r>
              <a:rPr lang="en-US" altLang="zh-CN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+ </a:t>
            </a:r>
            <a:r>
              <a:rPr lang="zh-CN" altLang="en-US" b="1" dirty="0">
                <a:solidFill>
                  <a:srgbClr val="4D0DED"/>
                </a:solidFill>
                <a:latin typeface="楷体_GB2312"/>
                <a:ea typeface="黑体" pitchFamily="49" charset="-122"/>
              </a:rPr>
              <a:t>应用软件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325116" y="1701378"/>
            <a:ext cx="647700" cy="3240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隶书" pitchFamily="49" charset="-122"/>
              </a:rPr>
              <a:t>渐近的计算机硬件系统</a:t>
            </a: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94823"/>
              </p:ext>
            </p:extLst>
          </p:nvPr>
        </p:nvGraphicFramePr>
        <p:xfrm>
          <a:off x="2620641" y="1628353"/>
          <a:ext cx="5697537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Visio" r:id="rId3" imgW="6298571" imgH="4000770" progId="Visio.Drawing.11">
                  <p:embed/>
                </p:oleObj>
              </mc:Choice>
              <mc:Fallback>
                <p:oleObj name="Visio" r:id="rId3" imgW="6298571" imgH="4000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641" y="1628353"/>
                        <a:ext cx="5697537" cy="348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矩形 1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1783928"/>
            <a:ext cx="1368425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229991" y="1845840"/>
            <a:ext cx="12287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CACHE</a:t>
            </a:r>
          </a:p>
        </p:txBody>
      </p:sp>
      <p:pic>
        <p:nvPicPr>
          <p:cNvPr id="21" name="矩形 4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2410990"/>
            <a:ext cx="13684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247453" y="2504653"/>
            <a:ext cx="12287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MMU</a:t>
            </a:r>
          </a:p>
        </p:txBody>
      </p:sp>
      <p:pic>
        <p:nvPicPr>
          <p:cNvPr id="23" name="矩形 5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6" y="3123778"/>
            <a:ext cx="1368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244278" y="3195215"/>
            <a:ext cx="1227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动态流水</a:t>
            </a:r>
          </a:p>
        </p:txBody>
      </p:sp>
      <p:pic>
        <p:nvPicPr>
          <p:cNvPr id="25" name="矩形 6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6" y="3768303"/>
            <a:ext cx="1368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0"/>
          <p:cNvSpPr txBox="1">
            <a:spLocks noChangeArrowheads="1"/>
          </p:cNvSpPr>
          <p:nvPr/>
        </p:nvSpPr>
        <p:spPr bwMode="auto">
          <a:xfrm>
            <a:off x="1236341" y="3861965"/>
            <a:ext cx="122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FFFFFF"/>
                </a:solidFill>
                <a:latin typeface="Calibri" pitchFamily="34" charset="0"/>
              </a:rPr>
              <a:t>ISA</a:t>
            </a: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扩展</a:t>
            </a:r>
          </a:p>
        </p:txBody>
      </p:sp>
      <p:pic>
        <p:nvPicPr>
          <p:cNvPr id="27" name="矩形 9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16" y="4369965"/>
            <a:ext cx="13684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23"/>
          <p:cNvSpPr txBox="1">
            <a:spLocks noChangeArrowheads="1"/>
          </p:cNvSpPr>
          <p:nvPr/>
        </p:nvSpPr>
        <p:spPr bwMode="auto">
          <a:xfrm>
            <a:off x="1231578" y="4436640"/>
            <a:ext cx="12271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rgbClr val="FFFFFF"/>
                </a:solidFill>
                <a:latin typeface="Calibri" pitchFamily="34" charset="0"/>
              </a:rPr>
              <a:t>中断处理</a:t>
            </a:r>
          </a:p>
        </p:txBody>
      </p:sp>
      <p:sp>
        <p:nvSpPr>
          <p:cNvPr id="4" name="椭圆形标注 3"/>
          <p:cNvSpPr/>
          <p:nvPr/>
        </p:nvSpPr>
        <p:spPr>
          <a:xfrm>
            <a:off x="1176016" y="1763063"/>
            <a:ext cx="3942159" cy="1762125"/>
          </a:xfrm>
          <a:prstGeom prst="wedgeEllipseCallout">
            <a:avLst>
              <a:gd name="adj1" fmla="val 59102"/>
              <a:gd name="adj2" fmla="val 32962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prstClr val="white"/>
                </a:solidFill>
                <a:latin typeface="Calibri"/>
                <a:ea typeface="宋体"/>
              </a:rPr>
              <a:t>Simple but Rich</a:t>
            </a:r>
            <a:endParaRPr lang="zh-CN" altLang="en-US" sz="2800" b="1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7472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2351D-9AE8-4161-9761-3B4B4C4D08D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45264" name="Rectangle 17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课程内容</a:t>
            </a:r>
          </a:p>
        </p:txBody>
      </p:sp>
      <p:graphicFrame>
        <p:nvGraphicFramePr>
          <p:cNvPr id="345284" name="Group 196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7383462" cy="4645662"/>
        </p:xfrm>
        <a:graphic>
          <a:graphicData uri="http://schemas.openxmlformats.org/drawingml/2006/table">
            <a:tbl>
              <a:tblPr/>
              <a:tblGrid>
                <a:gridCol w="632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教学内容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备注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绪论：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计算机分类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计算机体系结构定义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实现技术的发展趋势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集成电路功耗的发展趋势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成本、价格的走势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可靠性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性能测量与分析报告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计算机量化设计原则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 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基本流水线技术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: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流水线竞争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流水线是如何实现的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流水线实现难点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多周期操作的指令流水线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MIPS R4000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流水线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de-DE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de-DE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复习</a:t>
                      </a:r>
                      <a:endParaRPr kumimoji="0" lang="zh-CN" altLang="de-D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指令级并行性及其开发技术：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指令级并行概念和挑战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数据相关和数据冲突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控制相关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ILP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的基本编译技术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动态转移预测技术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复习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★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指令级并行性及其开发技术：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动态调度技术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,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动态调度实例及算法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de-DE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de-D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★ 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指令级并行性及其开发技术：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基于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硬件的投机技术，多发射和静态调度技术，用动态调度、多发射和投机技术开发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★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ILP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的局限性：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硬件和软件投机技术，多线程技术，多发射处理器的性能。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★ 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多处理器和线程级并行性：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多处理器计算机结构分类，共享存储器结构及其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Cache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监听协议，分布存储结构及其基于目录的协议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de-DE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de-D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多处理器和线程级并行性：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多处理器同步技术，存储器连贯性模型，实例：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Sun T1 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多处理器计算机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de-DE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de-D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向量处理器技术</a:t>
                      </a:r>
                      <a:endParaRPr kumimoji="0" lang="zh-CN" altLang="de-DE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☆ 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VLIW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EPIC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的硬件和软件技术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de-DE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G</a:t>
                      </a:r>
                      <a:r>
                        <a:rPr kumimoji="0" lang="zh-CN" alt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章</a:t>
                      </a:r>
                      <a:endParaRPr kumimoji="0" lang="zh-CN" altLang="de-D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A1791-0743-4BA2-9E58-FC15A18A12E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993062" cy="1079500"/>
          </a:xfrm>
        </p:spPr>
        <p:txBody>
          <a:bodyPr/>
          <a:lstStyle/>
          <a:p>
            <a:r>
              <a:rPr lang="zh-CN" altLang="en-US" b="1"/>
              <a:t>教材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04137" cy="4392612"/>
          </a:xfrm>
        </p:spPr>
        <p:txBody>
          <a:bodyPr/>
          <a:lstStyle/>
          <a:p>
            <a:pPr marL="285750" indent="-285750">
              <a:buFont typeface="Wingdings" pitchFamily="2" charset="2"/>
              <a:buNone/>
            </a:pPr>
            <a:r>
              <a:rPr lang="zh-CN" altLang="en-US" b="1"/>
              <a:t>英文（主要）：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</a:rPr>
              <a:t>《</a:t>
            </a:r>
            <a:r>
              <a:rPr lang="en-US" altLang="en-US" b="1">
                <a:solidFill>
                  <a:schemeClr val="accent2"/>
                </a:solidFill>
                <a:latin typeface="宋体" pitchFamily="2" charset="-122"/>
              </a:rPr>
              <a:t>Computer Architecture-</a:t>
            </a:r>
            <a:r>
              <a:rPr lang="en-US" altLang="en-US" b="1">
                <a:latin typeface="宋体" pitchFamily="2" charset="-122"/>
              </a:rPr>
              <a:t>-</a:t>
            </a:r>
            <a:r>
              <a:rPr lang="en-US" altLang="en-US" sz="2000" b="1">
                <a:latin typeface="宋体" pitchFamily="2" charset="-122"/>
              </a:rPr>
              <a:t>A Quantitative Approach</a:t>
            </a:r>
            <a:r>
              <a:rPr lang="en-US" altLang="zh-CN" b="1">
                <a:latin typeface="宋体" pitchFamily="2" charset="-122"/>
              </a:rPr>
              <a:t>》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en-US" altLang="zh-CN" b="1">
                <a:latin typeface="宋体" pitchFamily="2" charset="-122"/>
              </a:rPr>
              <a:t>4th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zh-CN" altLang="en-US" b="1"/>
              <a:t>机械工业出版社原版影印，￥</a:t>
            </a:r>
            <a:r>
              <a:rPr lang="en-US" altLang="zh-CN" b="1"/>
              <a:t>78</a:t>
            </a:r>
            <a:r>
              <a:rPr lang="zh-CN" altLang="en-US" b="1"/>
              <a:t>。</a:t>
            </a:r>
          </a:p>
          <a:p>
            <a:pPr marL="285750" indent="-285750">
              <a:buFont typeface="Wingdings" pitchFamily="2" charset="2"/>
              <a:buNone/>
            </a:pPr>
            <a:r>
              <a:rPr lang="zh-CN" altLang="en-US" b="1"/>
              <a:t>中文（参考）：</a:t>
            </a:r>
          </a:p>
          <a:p>
            <a:pPr marL="685800" lvl="1" indent="-228600">
              <a:buFont typeface="Wingdings" pitchFamily="2" charset="2"/>
              <a:buNone/>
            </a:pPr>
            <a:r>
              <a:rPr lang="en-US" altLang="zh-CN" b="1">
                <a:latin typeface="宋体" pitchFamily="2" charset="-122"/>
              </a:rPr>
              <a:t>《</a:t>
            </a:r>
            <a:r>
              <a:rPr lang="zh-CN" altLang="en-US" b="1">
                <a:solidFill>
                  <a:schemeClr val="accent2"/>
                </a:solidFill>
              </a:rPr>
              <a:t>计算机体系结构</a:t>
            </a:r>
            <a:r>
              <a:rPr lang="zh-CN" altLang="en-US" b="1"/>
              <a:t>－</a:t>
            </a:r>
            <a:r>
              <a:rPr lang="zh-CN" altLang="en-US" sz="2000" b="1"/>
              <a:t>一种定量的方法</a:t>
            </a:r>
            <a:r>
              <a:rPr lang="en-US" altLang="zh-CN" b="1">
                <a:latin typeface="宋体" pitchFamily="2" charset="-122"/>
              </a:rPr>
              <a:t>》</a:t>
            </a:r>
            <a:r>
              <a:rPr lang="zh-CN" altLang="en-US" b="1">
                <a:latin typeface="宋体" pitchFamily="2" charset="-122"/>
              </a:rPr>
              <a:t>，</a:t>
            </a:r>
            <a:r>
              <a:rPr lang="zh-CN" altLang="en-US" b="1"/>
              <a:t> 清华出版社，￥</a:t>
            </a:r>
            <a:r>
              <a:rPr lang="en-US" altLang="zh-CN" b="1"/>
              <a:t>72</a:t>
            </a:r>
          </a:p>
          <a:p>
            <a:pPr marL="285750" indent="-285750">
              <a:buFont typeface="Wingdings" pitchFamily="2" charset="2"/>
              <a:buNone/>
            </a:pPr>
            <a:endParaRPr lang="en-US" altLang="zh-CN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43F-370E-4578-9E20-302C288DF96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7848600" cy="1008063"/>
          </a:xfrm>
        </p:spPr>
        <p:txBody>
          <a:bodyPr/>
          <a:lstStyle/>
          <a:p>
            <a:r>
              <a:rPr lang="zh-CN" altLang="en-US"/>
              <a:t>教材作者介绍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28788"/>
            <a:ext cx="7924800" cy="4291012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  <a:latin typeface="Comic Sans MS" pitchFamily="66" charset="0"/>
              </a:rPr>
              <a:t>•</a:t>
            </a:r>
            <a:r>
              <a:rPr lang="en-US" altLang="zh-CN" sz="2800" b="1">
                <a:solidFill>
                  <a:srgbClr val="FF6600"/>
                </a:solidFill>
                <a:latin typeface="Comic Sans MS" pitchFamily="66" charset="0"/>
              </a:rPr>
              <a:t>John L. Hennessy</a:t>
            </a:r>
          </a:p>
          <a:p>
            <a:pPr marL="685800" lvl="1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Comic Sans MS" pitchFamily="66" charset="0"/>
              </a:rPr>
              <a:t>Standford University</a:t>
            </a:r>
            <a:r>
              <a:rPr lang="zh-CN" altLang="en-US" sz="2400" b="1">
                <a:latin typeface="Comic Sans MS" pitchFamily="66" charset="0"/>
              </a:rPr>
              <a:t>校长、</a:t>
            </a:r>
            <a:r>
              <a:rPr lang="en-US" altLang="zh-CN" sz="2400" b="1">
                <a:latin typeface="Comic Sans MS" pitchFamily="66" charset="0"/>
              </a:rPr>
              <a:t>IEEE</a:t>
            </a:r>
            <a:r>
              <a:rPr lang="zh-CN" altLang="en-US" sz="2400" b="1">
                <a:latin typeface="Comic Sans MS" pitchFamily="66" charset="0"/>
              </a:rPr>
              <a:t>和</a:t>
            </a:r>
            <a:r>
              <a:rPr lang="en-US" altLang="zh-CN" sz="2400" b="1">
                <a:latin typeface="Comic Sans MS" pitchFamily="66" charset="0"/>
              </a:rPr>
              <a:t>ACM</a:t>
            </a:r>
            <a:r>
              <a:rPr lang="zh-CN" altLang="en-US" sz="2400" b="1">
                <a:latin typeface="Comic Sans MS" pitchFamily="66" charset="0"/>
              </a:rPr>
              <a:t>会员，美国国家工程研究院院士及美国科学艺术研究院院士，</a:t>
            </a:r>
            <a:r>
              <a:rPr lang="en-US" altLang="zh-CN" sz="2400" b="1">
                <a:latin typeface="Comic Sans MS" pitchFamily="66" charset="0"/>
              </a:rPr>
              <a:t>2001</a:t>
            </a:r>
            <a:r>
              <a:rPr lang="zh-CN" altLang="en-US" sz="2400" b="1">
                <a:latin typeface="Comic Sans MS" pitchFamily="66" charset="0"/>
              </a:rPr>
              <a:t>获</a:t>
            </a:r>
            <a:r>
              <a:rPr lang="en-US" altLang="zh-CN" sz="2400" b="1">
                <a:latin typeface="Comic Sans MS" pitchFamily="66" charset="0"/>
              </a:rPr>
              <a:t>Eckert-Mauchly</a:t>
            </a:r>
            <a:r>
              <a:rPr lang="zh-CN" altLang="en-US" sz="2400" b="1">
                <a:latin typeface="Comic Sans MS" pitchFamily="66" charset="0"/>
              </a:rPr>
              <a:t>奖（</a:t>
            </a:r>
            <a:r>
              <a:rPr lang="en-US" altLang="zh-CN" sz="2400" b="1">
                <a:latin typeface="Comic Sans MS" pitchFamily="66" charset="0"/>
              </a:rPr>
              <a:t>RISC</a:t>
            </a:r>
            <a:r>
              <a:rPr lang="zh-CN" altLang="en-US" sz="2400" b="1">
                <a:latin typeface="Comic Sans MS" pitchFamily="66" charset="0"/>
              </a:rPr>
              <a:t>），</a:t>
            </a:r>
            <a:r>
              <a:rPr lang="en-US" altLang="zh-CN" sz="2400" b="1">
                <a:latin typeface="Comic Sans MS" pitchFamily="66" charset="0"/>
              </a:rPr>
              <a:t>2001</a:t>
            </a:r>
            <a:r>
              <a:rPr lang="zh-CN" altLang="en-US" sz="2400" b="1">
                <a:latin typeface="Comic Sans MS" pitchFamily="66" charset="0"/>
              </a:rPr>
              <a:t>年</a:t>
            </a:r>
            <a:r>
              <a:rPr lang="en-US" altLang="zh-CN" sz="2400" b="1">
                <a:latin typeface="Comic Sans MS" pitchFamily="66" charset="0"/>
              </a:rPr>
              <a:t>Seymour Cray</a:t>
            </a:r>
            <a:r>
              <a:rPr lang="zh-CN" altLang="en-US" sz="2400" b="1">
                <a:latin typeface="Comic Sans MS" pitchFamily="66" charset="0"/>
              </a:rPr>
              <a:t>计算机工程奖得主，</a:t>
            </a:r>
            <a:r>
              <a:rPr lang="en-US" altLang="zh-CN" sz="2400" b="1">
                <a:latin typeface="Comic Sans MS" pitchFamily="66" charset="0"/>
              </a:rPr>
              <a:t>2000</a:t>
            </a:r>
            <a:r>
              <a:rPr lang="zh-CN" altLang="en-US" sz="2400" b="1">
                <a:latin typeface="Comic Sans MS" pitchFamily="66" charset="0"/>
              </a:rPr>
              <a:t>年获</a:t>
            </a:r>
            <a:r>
              <a:rPr lang="en-US" altLang="zh-CN" sz="2400" b="1">
                <a:latin typeface="Comic Sans MS" pitchFamily="66" charset="0"/>
              </a:rPr>
              <a:t>IEEE John von Neumann</a:t>
            </a:r>
            <a:r>
              <a:rPr lang="zh-CN" altLang="en-US" sz="2400" b="1">
                <a:latin typeface="Comic Sans MS" pitchFamily="66" charset="0"/>
              </a:rPr>
              <a:t>奖。</a:t>
            </a:r>
            <a:endParaRPr lang="zh-CN" altLang="en-US" sz="2400" b="1">
              <a:latin typeface="宋体" pitchFamily="2" charset="-122"/>
            </a:endParaRPr>
          </a:p>
          <a:p>
            <a:pPr marL="285750" indent="-28575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Comic Sans MS" pitchFamily="66" charset="0"/>
              </a:rPr>
              <a:t>• </a:t>
            </a:r>
            <a:r>
              <a:rPr lang="en-US" altLang="zh-CN" sz="2800" b="1">
                <a:solidFill>
                  <a:srgbClr val="FF6600"/>
                </a:solidFill>
                <a:latin typeface="Comic Sans MS" pitchFamily="66" charset="0"/>
              </a:rPr>
              <a:t>David A. Patterson</a:t>
            </a:r>
          </a:p>
          <a:p>
            <a:pPr marL="685800" lvl="1" indent="-228600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Comic Sans MS" pitchFamily="66" charset="0"/>
              </a:rPr>
              <a:t>University of California, Berkeley</a:t>
            </a:r>
            <a:r>
              <a:rPr lang="zh-CN" altLang="en-US" sz="2400" b="1">
                <a:latin typeface="Comic Sans MS" pitchFamily="66" charset="0"/>
              </a:rPr>
              <a:t>教授，美国国家工程研究院院士， </a:t>
            </a:r>
            <a:r>
              <a:rPr lang="en-US" altLang="zh-CN" sz="2400" b="1">
                <a:latin typeface="Comic Sans MS" pitchFamily="66" charset="0"/>
              </a:rPr>
              <a:t>IEEE</a:t>
            </a:r>
            <a:r>
              <a:rPr lang="zh-CN" altLang="en-US" sz="2400" b="1">
                <a:latin typeface="Comic Sans MS" pitchFamily="66" charset="0"/>
              </a:rPr>
              <a:t>和</a:t>
            </a:r>
            <a:r>
              <a:rPr lang="en-US" altLang="zh-CN" sz="2400" b="1">
                <a:latin typeface="Comic Sans MS" pitchFamily="66" charset="0"/>
              </a:rPr>
              <a:t>ACM</a:t>
            </a:r>
            <a:r>
              <a:rPr lang="zh-CN" altLang="en-US" sz="2400" b="1">
                <a:latin typeface="Comic Sans MS" pitchFamily="66" charset="0"/>
              </a:rPr>
              <a:t>会员，获</a:t>
            </a:r>
            <a:r>
              <a:rPr lang="en-US" altLang="zh-CN" sz="2400" b="1">
                <a:latin typeface="Comic Sans MS" pitchFamily="66" charset="0"/>
              </a:rPr>
              <a:t>IEEE James H.Muligan</a:t>
            </a:r>
            <a:r>
              <a:rPr lang="zh-CN" altLang="en-US" sz="2400" b="1">
                <a:latin typeface="Comic Sans MS" pitchFamily="66" charset="0"/>
              </a:rPr>
              <a:t>教育奖章，</a:t>
            </a:r>
            <a:r>
              <a:rPr lang="en-US" altLang="zh-CN" sz="2400" b="1">
                <a:latin typeface="Comic Sans MS" pitchFamily="66" charset="0"/>
              </a:rPr>
              <a:t>1995</a:t>
            </a:r>
            <a:r>
              <a:rPr lang="zh-CN" altLang="en-US" sz="2400" b="1">
                <a:latin typeface="Comic Sans MS" pitchFamily="66" charset="0"/>
              </a:rPr>
              <a:t>获</a:t>
            </a:r>
            <a:r>
              <a:rPr lang="en-US" altLang="zh-CN" sz="2400" b="1">
                <a:latin typeface="Comic Sans MS" pitchFamily="66" charset="0"/>
              </a:rPr>
              <a:t>IEEE</a:t>
            </a:r>
            <a:r>
              <a:rPr lang="zh-CN" altLang="en-US" sz="2400" b="1">
                <a:latin typeface="Comic Sans MS" pitchFamily="66" charset="0"/>
              </a:rPr>
              <a:t>技术成就奖</a:t>
            </a:r>
            <a:r>
              <a:rPr lang="en-US" altLang="zh-CN" sz="2400" b="1">
                <a:latin typeface="Comic Sans MS" pitchFamily="66" charset="0"/>
              </a:rPr>
              <a:t>(RISC)</a:t>
            </a:r>
            <a:r>
              <a:rPr lang="zh-CN" altLang="en-US" sz="2400" b="1">
                <a:latin typeface="Comic Sans MS" pitchFamily="66" charset="0"/>
              </a:rPr>
              <a:t>，</a:t>
            </a:r>
            <a:r>
              <a:rPr lang="en-US" altLang="zh-CN" sz="2400" b="1">
                <a:latin typeface="Comic Sans MS" pitchFamily="66" charset="0"/>
              </a:rPr>
              <a:t>1999</a:t>
            </a:r>
            <a:r>
              <a:rPr lang="zh-CN" altLang="en-US" sz="2400" b="1">
                <a:latin typeface="Comic Sans MS" pitchFamily="66" charset="0"/>
              </a:rPr>
              <a:t>年</a:t>
            </a:r>
            <a:r>
              <a:rPr lang="en-US" altLang="zh-CN" sz="2400" b="1">
                <a:latin typeface="Comic Sans MS" pitchFamily="66" charset="0"/>
              </a:rPr>
              <a:t>IEEE Reynold Johnson</a:t>
            </a:r>
            <a:r>
              <a:rPr lang="zh-CN" altLang="en-US" sz="2400" b="1">
                <a:latin typeface="Comic Sans MS" pitchFamily="66" charset="0"/>
              </a:rPr>
              <a:t>信息存储奖，</a:t>
            </a:r>
            <a:r>
              <a:rPr lang="en-US" altLang="zh-CN" sz="2400" b="1">
                <a:latin typeface="Comic Sans MS" pitchFamily="66" charset="0"/>
              </a:rPr>
              <a:t>2000</a:t>
            </a:r>
            <a:r>
              <a:rPr lang="zh-CN" altLang="en-US" sz="2400" b="1">
                <a:latin typeface="Comic Sans MS" pitchFamily="66" charset="0"/>
              </a:rPr>
              <a:t>年获</a:t>
            </a:r>
            <a:r>
              <a:rPr lang="en-US" altLang="zh-CN" sz="2400" b="1">
                <a:latin typeface="Comic Sans MS" pitchFamily="66" charset="0"/>
              </a:rPr>
              <a:t>IEEE John von Neumann</a:t>
            </a:r>
            <a:r>
              <a:rPr lang="zh-CN" altLang="en-US" sz="2400" b="1">
                <a:latin typeface="Comic Sans MS" pitchFamily="66" charset="0"/>
              </a:rPr>
              <a:t>奖。</a:t>
            </a:r>
            <a:endParaRPr lang="zh-CN" altLang="en-US" sz="2400" b="1">
              <a:latin typeface="宋体" pitchFamily="2" charset="-122"/>
            </a:endParaRPr>
          </a:p>
          <a:p>
            <a:pPr marL="685800" lvl="1" indent="-228600"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F6678-4845-4E05-9D1D-0894C9E0329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  Eckert-Mauchly Award</a:t>
            </a:r>
            <a:r>
              <a:rPr lang="en-US" altLang="zh-CN"/>
              <a:t> </a:t>
            </a:r>
          </a:p>
        </p:txBody>
      </p:sp>
      <p:graphicFrame>
        <p:nvGraphicFramePr>
          <p:cNvPr id="422933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53373512"/>
              </p:ext>
            </p:extLst>
          </p:nvPr>
        </p:nvGraphicFramePr>
        <p:xfrm>
          <a:off x="539552" y="1268760"/>
          <a:ext cx="7775575" cy="5181600"/>
        </p:xfrm>
        <a:graphic>
          <a:graphicData uri="http://schemas.openxmlformats.org/drawingml/2006/table">
            <a:tbl>
              <a:tblPr/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2010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" tooltip="Bill Dally"/>
                        </a:rPr>
                        <a:t>Bill Dally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2009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" tooltip="Joel Emer"/>
                        </a:rPr>
                        <a:t>Joel Emer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2008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4" tooltip="David Patterson (scientist)"/>
                        </a:rPr>
                        <a:t>David Patterson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2007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5"/>
                        </a:rPr>
                        <a:t>Valero, Mateo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2006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6"/>
                        </a:rPr>
                        <a:t>Pomerene, James H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7"/>
                        </a:rPr>
                        <a:t>Colwell, Robert P.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8"/>
                        </a:rPr>
                        <a:t>Brooks, Frederick P.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9"/>
                        </a:rPr>
                        <a:t>Fisher, Joseph A. (Josh)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2002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0"/>
                        </a:rPr>
                        <a:t>Rau, B. Ramakrishna (Bob)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2001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1"/>
                        </a:rPr>
                        <a:t>Hennessy, John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2"/>
                        </a:rPr>
                        <a:t>Davidson, Edward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1999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3"/>
                        </a:rPr>
                        <a:t>Smith, James E.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1998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4"/>
                        </a:rPr>
                        <a:t>Watanabe, T.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1997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5"/>
                        </a:rPr>
                        <a:t>Tomasulo, Robert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1996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6"/>
                        </a:rPr>
                        <a:t>Patt, Yale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7"/>
                        </a:rPr>
                        <a:t>Crawford, John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8"/>
                        </a:rPr>
                        <a:t>Thornton, James E.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19"/>
                        </a:rPr>
                        <a:t>Kuck, David J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1992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0"/>
                        </a:rPr>
                        <a:t>Flynn, Michael J.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1991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1"/>
                        </a:rPr>
                        <a:t>Smith, Burton J.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1990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2"/>
                        </a:rPr>
                        <a:t>Batcher, Kenneth E.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1989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3"/>
                        </a:rPr>
                        <a:t>Cray, Seymour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1988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4"/>
                        </a:rPr>
                        <a:t>Siewiorek, Daniel P.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1987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5"/>
                        </a:rPr>
                        <a:t>Amdahl, Gene M.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1986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6"/>
                        </a:rPr>
                        <a:t>Cragon, Harvey G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7"/>
                        </a:rPr>
                        <a:t>Cocke, John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1984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8"/>
                        </a:rPr>
                        <a:t>Dennis, Jack B.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1983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29"/>
                        </a:rPr>
                        <a:t>Kilburn, Tom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1982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0"/>
                        </a:rPr>
                        <a:t>Bell, C. Gordon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1981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1"/>
                        </a:rPr>
                        <a:t>Clark, Wesley A.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1980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2"/>
                        </a:rPr>
                        <a:t>Wilkes, Maurice V.</a:t>
                      </a:r>
                      <a:b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</a:b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1979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54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hlinkClick r:id="rId33"/>
                        </a:rPr>
                        <a:t>Barton, Robert S.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54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5499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44436" marR="71415" marT="36501" marB="-3650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293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2827</TotalTime>
  <Words>2318</Words>
  <Application>Microsoft Office PowerPoint</Application>
  <PresentationFormat>全屏显示(4:3)</PresentationFormat>
  <Paragraphs>467</Paragraphs>
  <Slides>43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63" baseType="lpstr">
      <vt:lpstr>Heiti SC Light</vt:lpstr>
      <vt:lpstr>等线</vt:lpstr>
      <vt:lpstr>黑体</vt:lpstr>
      <vt:lpstr>华文细黑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Radial</vt:lpstr>
      <vt:lpstr>Office 主题</vt:lpstr>
      <vt:lpstr>1_Office 主题</vt:lpstr>
      <vt:lpstr>Visio</vt:lpstr>
      <vt:lpstr>文档</vt:lpstr>
      <vt:lpstr>高级计算机体系结构</vt:lpstr>
      <vt:lpstr>课程现状</vt:lpstr>
      <vt:lpstr>改革中的课程体系</vt:lpstr>
      <vt:lpstr>PowerPoint 演示文稿</vt:lpstr>
      <vt:lpstr>改革中的实验体系</vt:lpstr>
      <vt:lpstr>课程内容</vt:lpstr>
      <vt:lpstr>教材</vt:lpstr>
      <vt:lpstr>教材作者介绍</vt:lpstr>
      <vt:lpstr>  Eckert-Mauchly Award </vt:lpstr>
      <vt:lpstr>Big Men in Architecture(1)</vt:lpstr>
      <vt:lpstr>Big Men in Architecture(2)</vt:lpstr>
      <vt:lpstr>Big Men in Architecture(3)</vt:lpstr>
      <vt:lpstr>Big Men in Architecture(4)</vt:lpstr>
      <vt:lpstr>Big Men in Architecture(5)</vt:lpstr>
      <vt:lpstr>     Big Men in Architecture(6)</vt:lpstr>
      <vt:lpstr>     Big Men in Architecture(7)</vt:lpstr>
      <vt:lpstr>Big Men in Architecture(8)</vt:lpstr>
      <vt:lpstr>David A. Patterson  （UC Berkeley）</vt:lpstr>
      <vt:lpstr>PowerPoint 演示文稿</vt:lpstr>
      <vt:lpstr>A. M. Turing Award-2009</vt:lpstr>
      <vt:lpstr>A. M. Turing Award-2008</vt:lpstr>
      <vt:lpstr>A. M. Turing Award-2007</vt:lpstr>
      <vt:lpstr>A. M. Turing Award-2007</vt:lpstr>
      <vt:lpstr>A. M. Turing Award-2007</vt:lpstr>
      <vt:lpstr>课程考核</vt:lpstr>
      <vt:lpstr>课程要求　</vt:lpstr>
      <vt:lpstr>Top  conference in CA </vt:lpstr>
      <vt:lpstr>Top10 HPC，2008 </vt:lpstr>
      <vt:lpstr>Fastest computer in China</vt:lpstr>
      <vt:lpstr>TOP 10, 11/2009</vt:lpstr>
      <vt:lpstr>Top10 HPC，June, 2010</vt:lpstr>
      <vt:lpstr>TOP 10, 11/2010</vt:lpstr>
      <vt:lpstr>TOP 10 Sites for June 2011</vt:lpstr>
      <vt:lpstr>TOP 10 Sites for November 2011</vt:lpstr>
      <vt:lpstr>TOP 10 Sites for June 2012</vt:lpstr>
      <vt:lpstr>TOP 10 Sites for November 2017</vt:lpstr>
      <vt:lpstr>Outlook</vt:lpstr>
      <vt:lpstr>Open Source Architecture</vt:lpstr>
      <vt:lpstr>Security Risks</vt:lpstr>
      <vt:lpstr>Domain Specific Architectures</vt:lpstr>
      <vt:lpstr>PowerPoint 演示文稿</vt:lpstr>
      <vt:lpstr>PowerPoint 演示文稿</vt:lpstr>
      <vt:lpstr>PowerPoint 演示文稿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高级计算机系统结构1</dc:title>
  <dc:creator>wzchen</dc:creator>
  <cp:lastModifiedBy>chen tianchu</cp:lastModifiedBy>
  <cp:revision>341</cp:revision>
  <dcterms:created xsi:type="dcterms:W3CDTF">2005-03-26T12:18:31Z</dcterms:created>
  <dcterms:modified xsi:type="dcterms:W3CDTF">2018-09-18T00:54:41Z</dcterms:modified>
</cp:coreProperties>
</file>