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8"/>
  </p:notesMasterIdLst>
  <p:sldIdLst>
    <p:sldId id="319" r:id="rId2"/>
    <p:sldId id="321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314" r:id="rId15"/>
    <p:sldId id="315" r:id="rId16"/>
    <p:sldId id="316" r:id="rId17"/>
    <p:sldId id="280" r:id="rId18"/>
    <p:sldId id="281" r:id="rId19"/>
    <p:sldId id="282" r:id="rId20"/>
    <p:sldId id="283" r:id="rId21"/>
    <p:sldId id="286" r:id="rId22"/>
    <p:sldId id="287" r:id="rId23"/>
    <p:sldId id="288" r:id="rId24"/>
    <p:sldId id="289" r:id="rId25"/>
    <p:sldId id="290" r:id="rId26"/>
    <p:sldId id="296" r:id="rId27"/>
    <p:sldId id="310" r:id="rId28"/>
    <p:sldId id="311" r:id="rId29"/>
    <p:sldId id="312" r:id="rId30"/>
    <p:sldId id="313" r:id="rId31"/>
    <p:sldId id="297" r:id="rId32"/>
    <p:sldId id="298" r:id="rId33"/>
    <p:sldId id="299" r:id="rId34"/>
    <p:sldId id="317" r:id="rId35"/>
    <p:sldId id="302" r:id="rId36"/>
    <p:sldId id="301" r:id="rId37"/>
    <p:sldId id="300" r:id="rId38"/>
    <p:sldId id="303" r:id="rId39"/>
    <p:sldId id="304" r:id="rId40"/>
    <p:sldId id="305" r:id="rId41"/>
    <p:sldId id="306" r:id="rId42"/>
    <p:sldId id="318" r:id="rId43"/>
    <p:sldId id="307" r:id="rId44"/>
    <p:sldId id="308" r:id="rId45"/>
    <p:sldId id="309" r:id="rId46"/>
    <p:sldId id="320" r:id="rId4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CC00"/>
    <a:srgbClr val="FF66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17" autoAdjust="0"/>
    <p:restoredTop sz="80900" autoAdjust="0"/>
  </p:normalViewPr>
  <p:slideViewPr>
    <p:cSldViewPr>
      <p:cViewPr varScale="1">
        <p:scale>
          <a:sx n="94" d="100"/>
          <a:sy n="94" d="100"/>
        </p:scale>
        <p:origin x="7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9AB36C4-FEB3-414C-BFDE-3BE710D86C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58839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5BC11-E2EB-41AA-AF4C-9FF4D2ED212F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50095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B56805-AD19-4E25-90C4-CB58A69F5076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58804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0FDB6C-213A-4DD7-9E50-32B394B8BCFE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69181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BDE293-E9CB-4AC4-B615-F49A58D4F711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4954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3B9D15-0B93-414D-B675-55449DE3BD1A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58393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0FAAFA-FEDE-4EC0-8D65-476C91CA9491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01728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FA8E07-678C-47D0-914D-1738BB0FAAE8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62192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237EDC-BA1A-46E4-A134-FBF552CB7671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6636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736DEF-8125-471F-84AB-F815027DAC94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05798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3D174E-1D05-41CD-980B-BFB3CC7BA7CE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6007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5E56AF-A791-4689-89F2-3877A90D9248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60790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081780-0094-4BF8-B21E-01284B1013DB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374471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D4B47E-7C2F-4449-B54F-4E09ABDB7215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239649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6EF156-9618-4D23-B489-17797075AB9D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2130413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C4C2F0-A77D-4328-9CCB-0E14E6DE4FED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238261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646EB5-D87D-4AFA-B96C-5A418A8E14E4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57591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61BBC5-1EA3-45AB-9873-B0C7C6EDA7C8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415673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CA968C-29FE-4792-95F3-14A16954288B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8947489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B6E3E9-4D3D-450D-9C2D-629E3D03114B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649382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2DD28E-72C8-4A83-82AA-8925741908AF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974555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E89457-ED5C-4AE3-A25D-9295DA5E34D4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83511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3C0533-0CEA-41AB-A4D4-1A8DAA1DB7D7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93208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604193-D947-42D8-9513-5E3D2905BA63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579971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E686D-2FAC-477A-933B-14BE98EBFD0F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213549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B3F58D-56A8-4E98-87CF-D66FFB3C6911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690008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B32B24-CFC4-4E8A-B0A1-47E6961266DC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535947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C692D1-54FD-408B-95F2-6BE994DC1C94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637895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BC171E-D24D-45F8-919B-B2FE44C53A9C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85456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D0957B-75C5-4B68-A85D-4D93510E6F61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83487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5AC68D-4F02-47BD-ACA9-5D28760818E9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07589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58D960-FDC6-4198-9D3C-C2887A22CA83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917322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31C685-981A-424A-8D6C-545BDF6BA21D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483302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559B5B-8A05-4006-A0C9-AC7F6C884CD0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52192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B94F02-B689-4912-A07B-ACF5FFBA3ECF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70808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531615-6884-4BFC-B07A-5A55DFFFF353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18588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9B1670-AEB9-4F36-A7D5-0B0769F4B17D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18102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275D61-703C-4878-B0C5-DFAB3FAEDA27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89009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89653B-DA73-48CA-A9A4-AFA6A9D9CC14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91595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F2F2CA-E23B-4349-A27F-D94AD4F14751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17709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6F3D5B-A350-4AFA-9935-199AC8F1475C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13139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BDAF25-63AF-4570-9AD0-BEDF581D910F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33527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9E5B95-6D13-49AE-BB8E-69A70BF8B50A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73375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37274A-920C-4F06-9AF1-69F2E8EBAC91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46398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3163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4969A4F-9FCE-412F-B422-FE1DD45FEF8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623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33DE0B4-2145-4F4B-9AE7-2E02FE5007D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822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2D1B4DD-B92D-4755-A533-507379D219A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4962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EDD9739-1EBF-4878-8301-A726D21BDBA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3073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046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600950" cy="9144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80EC1D-E947-4BD6-B749-5A1BEE21E9F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807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A24DA82-A310-4445-A8C6-5CD94B8F18E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905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600950" cy="914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DD17171-D354-442A-A3BB-F98DEF953C7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529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4315CE7-F860-4FA3-8220-DAC7C534AC3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861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28600"/>
            <a:ext cx="7598990" cy="914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52DBE7-3099-4006-8695-E77A684CBDA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88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0919A19-2FEE-4F0A-8627-DF5B9E38FB0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091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E52F591-3651-4B1A-9F78-61F5CE15975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6273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3B5859-210E-4EA3-AE8D-532BEA5C1C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59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梯形 10"/>
          <p:cNvSpPr/>
          <p:nvPr/>
        </p:nvSpPr>
        <p:spPr>
          <a:xfrm>
            <a:off x="467544" y="218809"/>
            <a:ext cx="3713932" cy="551061"/>
          </a:xfrm>
          <a:prstGeom prst="trapezoid">
            <a:avLst>
              <a:gd name="adj" fmla="val 27273"/>
            </a:avLst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864096" cy="65324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495700" y="218811"/>
            <a:ext cx="5328592" cy="55106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31804" y="724151"/>
            <a:ext cx="4392488" cy="4572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580112" y="6309320"/>
            <a:ext cx="3563888" cy="407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浙江大学计算机学院系统结构实验室</a:t>
            </a:r>
          </a:p>
        </p:txBody>
      </p:sp>
      <p:sp>
        <p:nvSpPr>
          <p:cNvPr id="16" name="矩形 15"/>
          <p:cNvSpPr/>
          <p:nvPr/>
        </p:nvSpPr>
        <p:spPr>
          <a:xfrm>
            <a:off x="5580112" y="6741368"/>
            <a:ext cx="3563888" cy="5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493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.zju.edu.cn/" TargetMode="External"/><Relationship Id="rId4" Type="http://schemas.openxmlformats.org/officeDocument/2006/relationships/hyperlink" Target="https://zuinfo.zju.edu.cn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795245"/>
            <a:ext cx="1158298" cy="10338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348880"/>
            <a:ext cx="9144000" cy="1656184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744788"/>
            <a:ext cx="9143999" cy="8636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zh-CN" altLang="en-US" sz="3200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高级计算机体系结构</a:t>
            </a:r>
          </a:p>
        </p:txBody>
      </p:sp>
      <p:sp>
        <p:nvSpPr>
          <p:cNvPr id="8" name="等腰三角形 7"/>
          <p:cNvSpPr/>
          <p:nvPr/>
        </p:nvSpPr>
        <p:spPr>
          <a:xfrm rot="10800000">
            <a:off x="4415112" y="4005064"/>
            <a:ext cx="313776" cy="216024"/>
          </a:xfrm>
          <a:prstGeom prst="triangle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rgbClr val="004EA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" y="2222866"/>
            <a:ext cx="9144000" cy="54007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60946" y="4659302"/>
            <a:ext cx="322210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陈文智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浙江大学计算机学院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chenwz@zju.edu.cn</a:t>
            </a:r>
          </a:p>
        </p:txBody>
      </p:sp>
    </p:spTree>
    <p:extLst>
      <p:ext uri="{BB962C8B-B14F-4D97-AF65-F5344CB8AC3E}">
        <p14:creationId xmlns:p14="http://schemas.microsoft.com/office/powerpoint/2010/main" val="35374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Like a Multi-cycle Processor</a:t>
            </a:r>
            <a:endParaRPr lang="en-US" altLang="zh-CN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are similar in the steps ?</a:t>
            </a:r>
          </a:p>
          <a:p>
            <a:endParaRPr lang="en-US" altLang="zh-CN" dirty="0" smtClean="0"/>
          </a:p>
          <a:p>
            <a:pPr lvl="1"/>
            <a:r>
              <a:rPr lang="en-US" altLang="zh-CN" sz="2000" dirty="0" smtClean="0"/>
              <a:t>Fetch an instruction   	(Get the barrels)</a:t>
            </a:r>
          </a:p>
          <a:p>
            <a:pPr lvl="1"/>
            <a:r>
              <a:rPr lang="en-US" altLang="zh-CN" sz="2000" dirty="0" smtClean="0"/>
              <a:t>Decode the instruction	(Load them into the truck)</a:t>
            </a:r>
          </a:p>
          <a:p>
            <a:pPr lvl="1"/>
            <a:r>
              <a:rPr lang="en-US" altLang="zh-CN" sz="2000" dirty="0" smtClean="0"/>
              <a:t>ALU OP 			(Drive to the gas station)</a:t>
            </a:r>
          </a:p>
          <a:p>
            <a:pPr lvl="1"/>
            <a:r>
              <a:rPr lang="en-US" altLang="zh-CN" sz="2000" dirty="0" smtClean="0"/>
              <a:t>Memory Access 		(Unload the gas)</a:t>
            </a:r>
          </a:p>
          <a:p>
            <a:pPr lvl="1"/>
            <a:r>
              <a:rPr lang="en-US" altLang="zh-CN" sz="2000" dirty="0" smtClean="0"/>
              <a:t>Write-back 		(Return for more oil)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better way, but dangerous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idx="1"/>
          </p:nvPr>
        </p:nvSpPr>
        <p:spPr>
          <a:xfrm>
            <a:off x="963613" y="4267200"/>
            <a:ext cx="7216775" cy="1752600"/>
          </a:xfrm>
        </p:spPr>
        <p:txBody>
          <a:bodyPr/>
          <a:lstStyle/>
          <a:p>
            <a:pPr marL="285750" indent="-285750"/>
            <a:r>
              <a:rPr lang="en-US" altLang="zh-CN">
                <a:latin typeface="Comic Sans MS" pitchFamily="66" charset="0"/>
              </a:rPr>
              <a:t>Roll the barrels down the road</a:t>
            </a:r>
          </a:p>
          <a:p>
            <a:pPr marL="685800" lvl="1" indent="-228600"/>
            <a:r>
              <a:rPr lang="en-US" altLang="zh-CN">
                <a:latin typeface="Comic Sans MS" pitchFamily="66" charset="0"/>
              </a:rPr>
              <a:t>Big fire hazard</a:t>
            </a:r>
            <a:endParaRPr lang="en-US" altLang="zh-CN" sz="3200"/>
          </a:p>
        </p:txBody>
      </p:sp>
      <p:pic>
        <p:nvPicPr>
          <p:cNvPr id="305156" name="Picture 4" descr="business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673417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Big idea: Build a pipeline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3962400"/>
            <a:ext cx="8534400" cy="2286000"/>
          </a:xfrm>
        </p:spPr>
        <p:txBody>
          <a:bodyPr/>
          <a:lstStyle/>
          <a:p>
            <a:pPr marL="285750" indent="-285750"/>
            <a:r>
              <a:rPr lang="en-US" altLang="zh-CN" sz="2800">
                <a:latin typeface="Comic Sans MS" pitchFamily="66" charset="0"/>
              </a:rPr>
              <a:t>Now let’s do the math</a:t>
            </a:r>
          </a:p>
          <a:p>
            <a:pPr marL="685800" lvl="1" indent="-228600"/>
            <a:r>
              <a:rPr lang="en-US" altLang="zh-CN" sz="2400">
                <a:latin typeface="Comic Sans MS" pitchFamily="66" charset="0"/>
              </a:rPr>
              <a:t>Pipeline can accept 1 barrel every hour</a:t>
            </a:r>
          </a:p>
          <a:p>
            <a:pPr marL="685800" lvl="1" indent="-228600"/>
            <a:r>
              <a:rPr lang="en-US" altLang="zh-CN" sz="2400">
                <a:latin typeface="Comic Sans MS" pitchFamily="66" charset="0"/>
              </a:rPr>
              <a:t>How many barrels get delivered to the gas station per day?</a:t>
            </a:r>
          </a:p>
        </p:txBody>
      </p:sp>
      <p:pic>
        <p:nvPicPr>
          <p:cNvPr id="306180" name="Picture 4" descr="business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639127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Trucking vs. Pipelines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072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3429000"/>
            <a:ext cx="4608512" cy="2881313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Trucks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200">
                <a:latin typeface="Comic Sans MS" pitchFamily="66" charset="0"/>
              </a:rPr>
              <a:t>Truck with 5 barrels takes 1 day to drive to and from gas station, while need 2 hours for loading and unloading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200">
                <a:solidFill>
                  <a:srgbClr val="FF0000"/>
                </a:solidFill>
                <a:latin typeface="Comic Sans MS" pitchFamily="66" charset="0"/>
              </a:rPr>
              <a:t>LOTS of TIME</a:t>
            </a:r>
            <a:r>
              <a:rPr lang="en-US" altLang="zh-CN" sz="2200">
                <a:latin typeface="Comic Sans MS" pitchFamily="66" charset="0"/>
              </a:rPr>
              <a:t> when loading area,gas station, and pieces of the road are </a:t>
            </a:r>
            <a:r>
              <a:rPr lang="en-US" altLang="zh-CN" sz="2200">
                <a:solidFill>
                  <a:srgbClr val="FF0000"/>
                </a:solidFill>
                <a:latin typeface="Comic Sans MS" pitchFamily="66" charset="0"/>
              </a:rPr>
              <a:t>unused</a:t>
            </a:r>
            <a:endParaRPr lang="en-US" altLang="zh-CN" sz="2200" b="1">
              <a:solidFill>
                <a:srgbClr val="FF0000"/>
              </a:solidFill>
            </a:endParaRPr>
          </a:p>
        </p:txBody>
      </p:sp>
      <p:sp>
        <p:nvSpPr>
          <p:cNvPr id="307205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5003800" y="3357563"/>
            <a:ext cx="3675063" cy="2433637"/>
          </a:xfrm>
        </p:spPr>
        <p:txBody>
          <a:bodyPr/>
          <a:lstStyle/>
          <a:p>
            <a:pPr marL="285750" indent="-285750"/>
            <a:r>
              <a:rPr lang="en-US" altLang="zh-CN" sz="2400">
                <a:latin typeface="Comic Sans MS" pitchFamily="66" charset="0"/>
              </a:rPr>
              <a:t>Pipelines</a:t>
            </a:r>
            <a:endParaRPr lang="en-US" altLang="zh-CN" sz="2000">
              <a:latin typeface="Comic Sans MS" pitchFamily="66" charset="0"/>
            </a:endParaRPr>
          </a:p>
          <a:p>
            <a:pPr marL="685800" lvl="1" indent="-228600"/>
            <a:r>
              <a:rPr lang="en-US" altLang="zh-CN" sz="2200">
                <a:latin typeface="Comic Sans MS" pitchFamily="66" charset="0"/>
              </a:rPr>
              <a:t>Pipeline can accept 1 barrel every hour</a:t>
            </a:r>
          </a:p>
          <a:p>
            <a:pPr marL="685800" lvl="1" indent="-228600"/>
            <a:r>
              <a:rPr lang="en-US" altLang="zh-CN" sz="2200">
                <a:latin typeface="Comic Sans MS" pitchFamily="66" charset="0"/>
              </a:rPr>
              <a:t>Resources (loading area, gas station,pipelines) are</a:t>
            </a:r>
            <a:r>
              <a:rPr lang="en-US" altLang="zh-CN" sz="22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2200">
                <a:solidFill>
                  <a:srgbClr val="FF3300"/>
                </a:solidFill>
                <a:latin typeface="Comic Sans MS" pitchFamily="66" charset="0"/>
              </a:rPr>
              <a:t>always in use</a:t>
            </a:r>
          </a:p>
        </p:txBody>
      </p:sp>
      <p:pic>
        <p:nvPicPr>
          <p:cNvPr id="307204" name="Picture 4" descr="business_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412875"/>
            <a:ext cx="6400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3430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45318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3440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3166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3450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3087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Pipelining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628775"/>
            <a:ext cx="7707312" cy="4598988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altLang="zh-CN" sz="2400" b="1"/>
              <a:t>A pipeline is like an auto assemble line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CN" sz="2400" b="1"/>
              <a:t>A pipeline has </a:t>
            </a:r>
            <a:r>
              <a:rPr lang="en-US" altLang="zh-CN" sz="2400" b="1">
                <a:solidFill>
                  <a:srgbClr val="FF3300"/>
                </a:solidFill>
              </a:rPr>
              <a:t>many stages</a:t>
            </a:r>
            <a:endParaRPr lang="en-US" altLang="zh-CN" sz="2400" b="1"/>
          </a:p>
          <a:p>
            <a:pPr marL="285750" indent="-285750">
              <a:lnSpc>
                <a:spcPct val="90000"/>
              </a:lnSpc>
            </a:pPr>
            <a:r>
              <a:rPr lang="en-US" altLang="zh-CN" sz="2400" b="1"/>
              <a:t>Each stage carries out a </a:t>
            </a:r>
            <a:r>
              <a:rPr lang="en-US" altLang="zh-CN" sz="2400" b="1">
                <a:solidFill>
                  <a:srgbClr val="FF3300"/>
                </a:solidFill>
              </a:rPr>
              <a:t>different part</a:t>
            </a:r>
            <a:r>
              <a:rPr lang="en-US" altLang="zh-CN" sz="2400" b="1"/>
              <a:t> of instruction or operation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CN" sz="2400" b="1"/>
              <a:t>The stages, which  cooperates at a </a:t>
            </a:r>
            <a:r>
              <a:rPr lang="en-US" altLang="zh-CN" sz="2400" b="1">
                <a:solidFill>
                  <a:srgbClr val="FF3300"/>
                </a:solidFill>
              </a:rPr>
              <a:t>synchronized clock</a:t>
            </a:r>
            <a:r>
              <a:rPr lang="en-US" altLang="zh-CN" sz="2400" b="1"/>
              <a:t>,  are connected to form a pipe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CN" sz="2400" b="1"/>
              <a:t>An instruction or operation enters through one end and progresses through the stages and exit through the other end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CN" sz="2400" b="1"/>
              <a:t>Pipelining is an implementation technique that </a:t>
            </a:r>
            <a:r>
              <a:rPr lang="en-US" altLang="zh-CN" sz="2400" b="1">
                <a:solidFill>
                  <a:srgbClr val="FF3300"/>
                </a:solidFill>
              </a:rPr>
              <a:t>exploits parallelism</a:t>
            </a:r>
            <a:r>
              <a:rPr lang="en-US" altLang="zh-CN" sz="2400" b="1"/>
              <a:t> among the instructions in a sequential instruction stream</a:t>
            </a:r>
            <a:r>
              <a:rPr lang="en-US" altLang="zh-CN" sz="2400" b="1"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2" name="Rectangle 4"/>
          <p:cNvSpPr>
            <a:spLocks noGrp="1" noChangeArrowheads="1"/>
          </p:cNvSpPr>
          <p:nvPr>
            <p:ph type="title"/>
          </p:nvPr>
        </p:nvSpPr>
        <p:spPr>
          <a:xfrm>
            <a:off x="414338" y="393700"/>
            <a:ext cx="8458200" cy="906463"/>
          </a:xfrm>
        </p:spPr>
        <p:txBody>
          <a:bodyPr/>
          <a:lstStyle/>
          <a:p>
            <a:pPr>
              <a:lnSpc>
                <a:spcPct val="60000"/>
              </a:lnSpc>
            </a:pPr>
            <a:r>
              <a:rPr lang="en-US" altLang="zh-CN" sz="3600" dirty="0"/>
              <a:t>3.1.2 Why pipelining :</a:t>
            </a:r>
            <a:r>
              <a:rPr lang="en-US" altLang="zh-CN" sz="3800" dirty="0"/>
              <a:t> </a:t>
            </a:r>
            <a:r>
              <a:rPr lang="en-US" altLang="zh-CN" sz="3800" dirty="0" smtClean="0"/>
              <a:t/>
            </a:r>
            <a:br>
              <a:rPr lang="en-US" altLang="zh-CN" sz="3800" dirty="0" smtClean="0"/>
            </a:br>
            <a:r>
              <a:rPr lang="en-US" altLang="zh-CN" sz="3800" dirty="0"/>
              <a:t/>
            </a:r>
            <a:br>
              <a:rPr lang="en-US" altLang="zh-CN" sz="3800" dirty="0"/>
            </a:br>
            <a:r>
              <a:rPr lang="en-US" altLang="zh-CN" sz="3800" dirty="0"/>
              <a:t> </a:t>
            </a:r>
            <a:r>
              <a:rPr lang="en-US" altLang="zh-CN" sz="3400" dirty="0">
                <a:solidFill>
                  <a:srgbClr val="FF0000"/>
                </a:solidFill>
              </a:rPr>
              <a:t>save time and high utilization factor</a:t>
            </a:r>
          </a:p>
        </p:txBody>
      </p:sp>
      <p:sp>
        <p:nvSpPr>
          <p:cNvPr id="309253" name="Rectangle 5"/>
          <p:cNvSpPr>
            <a:spLocks noGrp="1" noChangeArrowheads="1"/>
          </p:cNvSpPr>
          <p:nvPr>
            <p:ph sz="half" idx="1"/>
          </p:nvPr>
        </p:nvSpPr>
        <p:spPr>
          <a:xfrm>
            <a:off x="4643438" y="3073400"/>
            <a:ext cx="3890962" cy="2806700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altLang="zh-CN">
                <a:solidFill>
                  <a:srgbClr val="FD0128"/>
                </a:solidFill>
                <a:latin typeface="Comic Sans MS" pitchFamily="66" charset="0"/>
              </a:rPr>
              <a:t>Latches, called pipeline registers’ break up computation into 5 stages</a:t>
            </a:r>
            <a:endParaRPr lang="en-US" altLang="zh-CN">
              <a:latin typeface="Comic Sans MS" pitchFamily="66" charset="0"/>
            </a:endParaRPr>
          </a:p>
          <a:p>
            <a:pPr marL="285750" indent="-285750">
              <a:lnSpc>
                <a:spcPct val="90000"/>
              </a:lnSpc>
            </a:pPr>
            <a:r>
              <a:rPr lang="en-US" altLang="zh-CN">
                <a:latin typeface="Comic Sans MS" pitchFamily="66" charset="0"/>
              </a:rPr>
              <a:t>Deal 5 tasks at the same time.</a:t>
            </a:r>
          </a:p>
        </p:txBody>
      </p:sp>
      <p:sp>
        <p:nvSpPr>
          <p:cNvPr id="309254" name="Rectangle 6"/>
          <p:cNvSpPr>
            <a:spLocks noGrp="1" noChangeArrowheads="1"/>
          </p:cNvSpPr>
          <p:nvPr>
            <p:ph sz="half" idx="2"/>
          </p:nvPr>
        </p:nvSpPr>
        <p:spPr>
          <a:xfrm>
            <a:off x="381000" y="2971800"/>
            <a:ext cx="4191000" cy="3124200"/>
          </a:xfrm>
        </p:spPr>
        <p:txBody>
          <a:bodyPr/>
          <a:lstStyle/>
          <a:p>
            <a:pPr marL="285750" indent="-285750"/>
            <a:r>
              <a:rPr lang="en-US" altLang="zh-CN">
                <a:latin typeface="Comic Sans MS" pitchFamily="66" charset="0"/>
              </a:rPr>
              <a:t>Only deal one task each time.</a:t>
            </a:r>
          </a:p>
          <a:p>
            <a:pPr marL="285750" indent="-285750"/>
            <a:r>
              <a:rPr lang="en-US" altLang="zh-CN">
                <a:latin typeface="Comic Sans MS" pitchFamily="66" charset="0"/>
              </a:rPr>
              <a:t>This  task takes </a:t>
            </a:r>
          </a:p>
          <a:p>
            <a:pPr marL="285750" indent="-285750">
              <a:buFont typeface="Wingdings" pitchFamily="2" charset="2"/>
              <a:buNone/>
            </a:pPr>
            <a:r>
              <a:rPr lang="en-US" altLang="zh-CN">
                <a:latin typeface="Comic Sans MS" pitchFamily="66" charset="0"/>
              </a:rPr>
              <a:t>   “ such a long time”</a:t>
            </a:r>
          </a:p>
        </p:txBody>
      </p:sp>
      <p:pic>
        <p:nvPicPr>
          <p:cNvPr id="3092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84313"/>
            <a:ext cx="3505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92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484313"/>
            <a:ext cx="3725863" cy="158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pipelining: </a:t>
            </a:r>
            <a:r>
              <a:rPr lang="en-US" altLang="zh-CN" dirty="0">
                <a:solidFill>
                  <a:srgbClr val="FF0000"/>
                </a:solidFill>
              </a:rPr>
              <a:t>How faster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3276600"/>
            <a:ext cx="4114800" cy="2457450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Can “launch” a new</a:t>
            </a:r>
            <a:r>
              <a:rPr lang="en-US" altLang="zh-CN" sz="24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2400">
                <a:latin typeface="Comic Sans MS" pitchFamily="66" charset="0"/>
              </a:rPr>
              <a:t>computation every</a:t>
            </a:r>
            <a:r>
              <a:rPr lang="en-US" altLang="zh-CN" sz="24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2400">
                <a:solidFill>
                  <a:srgbClr val="FD0128"/>
                </a:solidFill>
                <a:latin typeface="Comic Sans MS" pitchFamily="66" charset="0"/>
              </a:rPr>
              <a:t>100ns </a:t>
            </a:r>
            <a:r>
              <a:rPr lang="en-US" altLang="zh-CN" sz="2400">
                <a:latin typeface="Comic Sans MS" pitchFamily="66" charset="0"/>
              </a:rPr>
              <a:t>in this structure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Can finish 10</a:t>
            </a:r>
            <a:r>
              <a:rPr lang="en-US" altLang="zh-CN" sz="2400" baseline="30000">
                <a:latin typeface="Comic Sans MS" pitchFamily="66" charset="0"/>
              </a:rPr>
              <a:t>7</a:t>
            </a:r>
            <a:r>
              <a:rPr lang="en-US" altLang="zh-CN" sz="2400">
                <a:latin typeface="Comic Sans MS" pitchFamily="66" charset="0"/>
              </a:rPr>
              <a:t> computations  per second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724400" y="3141663"/>
            <a:ext cx="3808413" cy="2735262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Can launch a new computation every</a:t>
            </a:r>
            <a:r>
              <a:rPr lang="en-US" altLang="zh-CN" sz="24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2400">
                <a:solidFill>
                  <a:srgbClr val="FD0128"/>
                </a:solidFill>
                <a:latin typeface="Comic Sans MS" pitchFamily="66" charset="0"/>
              </a:rPr>
              <a:t>20ns </a:t>
            </a:r>
            <a:r>
              <a:rPr lang="en-US" altLang="zh-CN" sz="2400">
                <a:latin typeface="Comic Sans MS" pitchFamily="66" charset="0"/>
              </a:rPr>
              <a:t>in pipelined structure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Can finish 5×10</a:t>
            </a:r>
            <a:r>
              <a:rPr lang="en-US" altLang="zh-CN" sz="2400" baseline="30000">
                <a:latin typeface="Comic Sans MS" pitchFamily="66" charset="0"/>
              </a:rPr>
              <a:t>7</a:t>
            </a:r>
            <a:r>
              <a:rPr lang="en-US" altLang="zh-CN" sz="2400">
                <a:latin typeface="Comic Sans MS" pitchFamily="66" charset="0"/>
              </a:rPr>
              <a:t> computations per second</a:t>
            </a:r>
          </a:p>
          <a:p>
            <a:pPr marL="285750" indent="-285750">
              <a:lnSpc>
                <a:spcPct val="90000"/>
              </a:lnSpc>
            </a:pPr>
            <a:endParaRPr lang="en-US" altLang="zh-CN" sz="2400"/>
          </a:p>
        </p:txBody>
      </p:sp>
      <p:pic>
        <p:nvPicPr>
          <p:cNvPr id="3102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12875"/>
            <a:ext cx="3505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02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412875"/>
            <a:ext cx="3816350" cy="162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440" y="1143000"/>
            <a:ext cx="4200689" cy="5510481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课程网站说明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1520" y="1143000"/>
            <a:ext cx="4820920" cy="4950296"/>
          </a:xfrm>
        </p:spPr>
        <p:txBody>
          <a:bodyPr/>
          <a:lstStyle/>
          <a:p>
            <a:r>
              <a:rPr kumimoji="1" lang="zh-CN" altLang="en-US" dirty="0" smtClean="0"/>
              <a:t>课程网站：</a:t>
            </a:r>
            <a:endParaRPr kumimoji="1" lang="en-US" altLang="zh-CN" dirty="0" smtClean="0">
              <a:hlinkClick r:id="rId3"/>
            </a:endParaRPr>
          </a:p>
          <a:p>
            <a:r>
              <a:rPr kumimoji="1" lang="en-US" altLang="zh-CN" dirty="0" smtClean="0">
                <a:hlinkClick r:id="rId3"/>
              </a:rPr>
              <a:t>https://c.zju.edu.cn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使用浙大通行证登录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如果还没有浙大通行证，需要先激活通行证：</a:t>
            </a:r>
            <a:endParaRPr kumimoji="1" lang="en-US" altLang="zh-CN" dirty="0" smtClean="0"/>
          </a:p>
          <a:p>
            <a:pPr lvl="1"/>
            <a:r>
              <a:rPr kumimoji="1" lang="en-US" altLang="zh-CN" dirty="0">
                <a:hlinkClick r:id="rId4"/>
              </a:rPr>
              <a:t>https://</a:t>
            </a:r>
            <a:r>
              <a:rPr kumimoji="1" lang="en-US" altLang="zh-CN" dirty="0" smtClean="0">
                <a:hlinkClick r:id="rId4"/>
              </a:rPr>
              <a:t>zuinfo.zju.edu.cn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r>
              <a:rPr kumimoji="1" lang="zh-CN" altLang="en-US" sz="2800" dirty="0" smtClean="0"/>
              <a:t>请各位同学在下周上课之前登录一次平台，以便之后将大家添加至班级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116658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39900"/>
            <a:ext cx="7924800" cy="3789363"/>
          </a:xfrm>
        </p:spPr>
        <p:txBody>
          <a:bodyPr/>
          <a:lstStyle/>
          <a:p>
            <a:pPr marL="285750" indent="-285750"/>
            <a:r>
              <a:rPr lang="en-US" altLang="zh-CN" sz="2800"/>
              <a:t>The key implementation technique used to Make </a:t>
            </a:r>
            <a:r>
              <a:rPr lang="en-US" altLang="zh-CN" sz="2800">
                <a:solidFill>
                  <a:srgbClr val="FF3300"/>
                </a:solidFill>
              </a:rPr>
              <a:t>fast</a:t>
            </a:r>
            <a:r>
              <a:rPr lang="en-US" altLang="zh-CN" sz="2800"/>
              <a:t> CPU:  </a:t>
            </a:r>
            <a:r>
              <a:rPr lang="en-US" altLang="zh-CN" sz="2800">
                <a:solidFill>
                  <a:srgbClr val="FF3300"/>
                </a:solidFill>
              </a:rPr>
              <a:t>decrease </a:t>
            </a:r>
            <a:r>
              <a:rPr lang="en-US" altLang="zh-CN">
                <a:solidFill>
                  <a:srgbClr val="FF3300"/>
                </a:solidFill>
              </a:rPr>
              <a:t>CPUtime</a:t>
            </a:r>
            <a:r>
              <a:rPr lang="en-US" altLang="zh-CN"/>
              <a:t>.</a:t>
            </a:r>
          </a:p>
          <a:p>
            <a:pPr marL="285750" indent="-285750"/>
            <a:endParaRPr lang="en-US" altLang="zh-CN" sz="2800"/>
          </a:p>
          <a:p>
            <a:pPr marL="285750" indent="-285750"/>
            <a:r>
              <a:rPr lang="en-US" altLang="zh-CN" sz="2800"/>
              <a:t>Improving of </a:t>
            </a:r>
            <a:r>
              <a:rPr lang="en-US" altLang="zh-CN" sz="2800">
                <a:solidFill>
                  <a:srgbClr val="FF3300"/>
                </a:solidFill>
              </a:rPr>
              <a:t>Throughput</a:t>
            </a:r>
            <a:r>
              <a:rPr lang="en-US" altLang="zh-CN" sz="2800"/>
              <a:t> ( rather than individual execution time)</a:t>
            </a:r>
          </a:p>
          <a:p>
            <a:pPr marL="285750" indent="-285750"/>
            <a:endParaRPr lang="en-US" altLang="zh-CN" sz="2800"/>
          </a:p>
          <a:p>
            <a:pPr marL="285750" indent="-285750"/>
            <a:r>
              <a:rPr lang="en-US" altLang="zh-CN" sz="2800"/>
              <a:t>Improving of </a:t>
            </a:r>
            <a:r>
              <a:rPr lang="en-US" altLang="zh-CN" sz="2800">
                <a:solidFill>
                  <a:srgbClr val="FF3300"/>
                </a:solidFill>
              </a:rPr>
              <a:t>efficiency</a:t>
            </a:r>
            <a:r>
              <a:rPr lang="en-US" altLang="zh-CN" sz="2800"/>
              <a:t> for resources  (functional unit)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35937" cy="914400"/>
          </a:xfrm>
        </p:spPr>
        <p:txBody>
          <a:bodyPr/>
          <a:lstStyle/>
          <a:p>
            <a:r>
              <a:rPr lang="en-US" altLang="zh-CN" sz="3600"/>
              <a:t>3.1.3 Ideal Performance for Pipelining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>
          <a:xfrm>
            <a:off x="612776" y="1632157"/>
            <a:ext cx="7924800" cy="2805113"/>
          </a:xfrm>
        </p:spPr>
        <p:txBody>
          <a:bodyPr/>
          <a:lstStyle/>
          <a:p>
            <a:pPr marL="285750" indent="-285750">
              <a:buFont typeface="Wingdings" pitchFamily="2" charset="2"/>
              <a:buNone/>
            </a:pPr>
            <a:r>
              <a:rPr lang="en-US" altLang="zh-CN" sz="3600" b="1" i="1" dirty="0">
                <a:solidFill>
                  <a:srgbClr val="FF3300"/>
                </a:solidFill>
                <a:latin typeface="SimSun" pitchFamily="2" charset="-122"/>
              </a:rPr>
              <a:t>Speedup </a:t>
            </a:r>
          </a:p>
          <a:p>
            <a:pPr lvl="3">
              <a:buFont typeface="Wingdings" pitchFamily="2" charset="2"/>
              <a:buNone/>
            </a:pPr>
            <a:endParaRPr lang="en-US" altLang="zh-CN" sz="3600" b="1" i="1" dirty="0">
              <a:solidFill>
                <a:srgbClr val="FF3300"/>
              </a:solidFill>
              <a:latin typeface="SimSun" pitchFamily="2" charset="-122"/>
            </a:endParaRPr>
          </a:p>
          <a:p>
            <a:pPr marL="285750" indent="-285750">
              <a:buFont typeface="Wingdings" pitchFamily="2" charset="2"/>
              <a:buNone/>
            </a:pPr>
            <a:r>
              <a:rPr lang="en-US" altLang="zh-CN" sz="2600" dirty="0">
                <a:latin typeface="Times New Roman" pitchFamily="18" charset="0"/>
              </a:rPr>
              <a:t>Assume:	stages: k	tasks: n</a:t>
            </a:r>
          </a:p>
          <a:p>
            <a:pPr lvl="3">
              <a:buFont typeface="Wingdings" pitchFamily="2" charset="2"/>
              <a:buNone/>
            </a:pPr>
            <a:r>
              <a:rPr lang="en-US" altLang="zh-CN" sz="2800" dirty="0" err="1">
                <a:latin typeface="Times New Roman" pitchFamily="18" charset="0"/>
              </a:rPr>
              <a:t>T</a:t>
            </a:r>
            <a:r>
              <a:rPr lang="en-US" altLang="zh-CN" sz="2800" baseline="-25000" dirty="0" err="1">
                <a:latin typeface="Times New Roman" pitchFamily="18" charset="0"/>
              </a:rPr>
              <a:t>k</a:t>
            </a:r>
            <a:r>
              <a:rPr lang="zh-CN" altLang="en-US" sz="2800" dirty="0">
                <a:latin typeface="Times New Roman" pitchFamily="18" charset="0"/>
              </a:rPr>
              <a:t>＝</a:t>
            </a:r>
            <a:r>
              <a:rPr lang="en-US" altLang="zh-CN" sz="2800" dirty="0">
                <a:latin typeface="Times New Roman" pitchFamily="18" charset="0"/>
              </a:rPr>
              <a:t>(k+(n-1))</a:t>
            </a:r>
            <a:r>
              <a:rPr lang="en-US" altLang="zh-CN" sz="2800" dirty="0" err="1">
                <a:latin typeface="Times New Roman" pitchFamily="18" charset="0"/>
              </a:rPr>
              <a:t>τ</a:t>
            </a:r>
            <a:r>
              <a:rPr lang="en-US" altLang="zh-CN" baseline="-25000" dirty="0" err="1">
                <a:latin typeface="Times New Roman" pitchFamily="18" charset="0"/>
              </a:rPr>
              <a:t>p</a:t>
            </a:r>
            <a:endParaRPr lang="en-US" altLang="zh-CN" baseline="-25000" dirty="0">
              <a:latin typeface="Times New Roman" pitchFamily="18" charset="0"/>
            </a:endParaRP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200" b="1" dirty="0">
                <a:latin typeface="SimSun" pitchFamily="2" charset="-122"/>
              </a:rPr>
              <a:t>	 </a:t>
            </a:r>
            <a:r>
              <a:rPr lang="en-US" altLang="zh-CN" sz="3200" dirty="0">
                <a:latin typeface="Times New Roman" pitchFamily="18" charset="0"/>
              </a:rPr>
              <a:t>T</a:t>
            </a:r>
            <a:r>
              <a:rPr lang="en-US" altLang="zh-CN" sz="3200" baseline="-25000" dirty="0">
                <a:latin typeface="Times New Roman" pitchFamily="18" charset="0"/>
              </a:rPr>
              <a:t>1</a:t>
            </a:r>
            <a:r>
              <a:rPr lang="zh-CN" altLang="en-US" sz="3200" dirty="0">
                <a:latin typeface="Times New Roman" pitchFamily="18" charset="0"/>
              </a:rPr>
              <a:t>＝</a:t>
            </a:r>
            <a:r>
              <a:rPr lang="en-US" altLang="en-US" sz="2200" dirty="0">
                <a:latin typeface="Times New Roman" pitchFamily="18" charset="0"/>
              </a:rPr>
              <a:t> n </a:t>
            </a:r>
            <a:r>
              <a:rPr lang="en-US" altLang="zh-CN" sz="2200" dirty="0" err="1">
                <a:latin typeface="Times New Roman" pitchFamily="18" charset="0"/>
              </a:rPr>
              <a:t>k</a:t>
            </a:r>
            <a:r>
              <a:rPr lang="en-US" altLang="zh-CN" sz="3200" dirty="0" err="1">
                <a:latin typeface="Times New Roman" pitchFamily="18" charset="0"/>
              </a:rPr>
              <a:t>τ</a:t>
            </a:r>
            <a:r>
              <a:rPr lang="en-US" altLang="zh-CN" sz="2000" dirty="0" err="1">
                <a:latin typeface="Times New Roman" pitchFamily="18" charset="0"/>
              </a:rPr>
              <a:t>up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5119688" y="4114800"/>
            <a:ext cx="4841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en-US" altLang="zh-CN" sz="3800" b="1">
                <a:latin typeface="Times New Roman" pitchFamily="18" charset="0"/>
              </a:rPr>
              <a:t>τ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314373" name="Line 5"/>
          <p:cNvSpPr>
            <a:spLocks noChangeShapeType="1"/>
          </p:cNvSpPr>
          <p:nvPr/>
        </p:nvSpPr>
        <p:spPr bwMode="auto">
          <a:xfrm>
            <a:off x="3205163" y="4686300"/>
            <a:ext cx="48736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374" name="Rectangle 6"/>
          <p:cNvSpPr>
            <a:spLocks noChangeArrowheads="1"/>
          </p:cNvSpPr>
          <p:nvPr/>
        </p:nvSpPr>
        <p:spPr bwMode="auto">
          <a:xfrm>
            <a:off x="3228975" y="4657725"/>
            <a:ext cx="233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en-US" altLang="zh-CN" sz="3000">
                <a:latin typeface="Times New Roman" pitchFamily="18" charset="0"/>
              </a:rPr>
              <a:t>T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314375" name="Rectangle 7"/>
          <p:cNvSpPr>
            <a:spLocks noChangeArrowheads="1"/>
          </p:cNvSpPr>
          <p:nvPr/>
        </p:nvSpPr>
        <p:spPr bwMode="auto">
          <a:xfrm>
            <a:off x="3246438" y="4195763"/>
            <a:ext cx="233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en-US" altLang="zh-CN" sz="3000">
                <a:latin typeface="Times New Roman" pitchFamily="18" charset="0"/>
              </a:rPr>
              <a:t>T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314376" name="Rectangle 8"/>
          <p:cNvSpPr>
            <a:spLocks noChangeArrowheads="1"/>
          </p:cNvSpPr>
          <p:nvPr/>
        </p:nvSpPr>
        <p:spPr bwMode="auto">
          <a:xfrm>
            <a:off x="3517900" y="4808538"/>
            <a:ext cx="114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k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314377" name="Rectangle 9"/>
          <p:cNvSpPr>
            <a:spLocks noChangeArrowheads="1"/>
          </p:cNvSpPr>
          <p:nvPr/>
        </p:nvSpPr>
        <p:spPr bwMode="auto">
          <a:xfrm>
            <a:off x="3535363" y="4452938"/>
            <a:ext cx="1127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1</a:t>
            </a:r>
            <a:endParaRPr kumimoji="1" lang="en-US" altLang="zh-CN" sz="2400">
              <a:latin typeface="Times New Roman" pitchFamily="18" charset="0"/>
            </a:endParaRPr>
          </a:p>
        </p:txBody>
      </p:sp>
      <p:grpSp>
        <p:nvGrpSpPr>
          <p:cNvPr id="314378" name="Group 10"/>
          <p:cNvGrpSpPr>
            <a:grpSpLocks/>
          </p:cNvGrpSpPr>
          <p:nvPr/>
        </p:nvGrpSpPr>
        <p:grpSpPr bwMode="auto">
          <a:xfrm>
            <a:off x="3814761" y="4245139"/>
            <a:ext cx="3119315" cy="955189"/>
            <a:chOff x="3528" y="2621"/>
            <a:chExt cx="1894" cy="561"/>
          </a:xfrm>
        </p:grpSpPr>
        <p:sp>
          <p:nvSpPr>
            <p:cNvPr id="314379" name="Line 11"/>
            <p:cNvSpPr>
              <a:spLocks noChangeShapeType="1"/>
            </p:cNvSpPr>
            <p:nvPr/>
          </p:nvSpPr>
          <p:spPr bwMode="auto">
            <a:xfrm>
              <a:off x="3752" y="2893"/>
              <a:ext cx="129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380" name="Rectangle 12"/>
            <p:cNvSpPr>
              <a:spLocks noChangeArrowheads="1"/>
            </p:cNvSpPr>
            <p:nvPr/>
          </p:nvSpPr>
          <p:spPr bwMode="auto">
            <a:xfrm>
              <a:off x="4891" y="2842"/>
              <a:ext cx="294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800" b="1">
                  <a:latin typeface="Times New Roman" pitchFamily="18" charset="0"/>
                </a:rPr>
                <a:t>τ</a:t>
              </a:r>
              <a:endParaRPr kumimoji="1" lang="en-US" altLang="zh-CN" sz="3800" b="1" dirty="0">
                <a:latin typeface="Times New Roman" pitchFamily="18" charset="0"/>
              </a:endParaRPr>
            </a:p>
          </p:txBody>
        </p:sp>
        <p:sp>
          <p:nvSpPr>
            <p:cNvPr id="314381" name="Rectangle 13"/>
            <p:cNvSpPr>
              <a:spLocks noChangeArrowheads="1"/>
            </p:cNvSpPr>
            <p:nvPr/>
          </p:nvSpPr>
          <p:spPr bwMode="auto">
            <a:xfrm>
              <a:off x="4746" y="2878"/>
              <a:ext cx="67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kumimoji="1" lang="en-US" altLang="zh-CN" sz="3000" dirty="0">
                  <a:latin typeface="Times New Roman" pitchFamily="18" charset="0"/>
                </a:rPr>
                <a:t>1</a:t>
              </a:r>
              <a:r>
                <a:rPr kumimoji="1" lang="en-US" altLang="zh-CN" sz="2600" b="1" dirty="0">
                  <a:latin typeface="Times New Roman" pitchFamily="18" charset="0"/>
                </a:rPr>
                <a:t>)</a:t>
              </a:r>
              <a:r>
                <a:rPr kumimoji="1" lang="en-US" altLang="zh-CN" sz="3000" dirty="0">
                  <a:latin typeface="Times New Roman" pitchFamily="18" charset="0"/>
                </a:rPr>
                <a:t>  </a:t>
              </a:r>
              <a:r>
                <a:rPr kumimoji="1" lang="en-US" altLang="zh-CN" sz="3000" dirty="0" smtClean="0">
                  <a:latin typeface="Times New Roman" pitchFamily="18" charset="0"/>
                </a:rPr>
                <a:t> </a:t>
              </a:r>
              <a:r>
                <a:rPr kumimoji="1" lang="en-US" altLang="zh-CN" sz="2000" b="1" i="1" dirty="0">
                  <a:latin typeface="Times New Roman" pitchFamily="18" charset="0"/>
                </a:rPr>
                <a:t>p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314382" name="Rectangle 14"/>
            <p:cNvSpPr>
              <a:spLocks noChangeArrowheads="1"/>
            </p:cNvSpPr>
            <p:nvPr/>
          </p:nvSpPr>
          <p:spPr bwMode="auto">
            <a:xfrm>
              <a:off x="4351" y="2871"/>
              <a:ext cx="188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800" b="1">
                  <a:latin typeface="Times New Roman" pitchFamily="18" charset="0"/>
                </a:rPr>
                <a:t>(</a:t>
              </a:r>
              <a:r>
                <a:rPr kumimoji="1" lang="en-US" altLang="zh-CN" sz="3000">
                  <a:latin typeface="Times New Roman" pitchFamily="18" charset="0"/>
                </a:rPr>
                <a:t>n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14383" name="Rectangle 15"/>
            <p:cNvSpPr>
              <a:spLocks noChangeArrowheads="1"/>
            </p:cNvSpPr>
            <p:nvPr/>
          </p:nvSpPr>
          <p:spPr bwMode="auto">
            <a:xfrm>
              <a:off x="3912" y="2818"/>
              <a:ext cx="294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800" b="1">
                  <a:latin typeface="Times New Roman" pitchFamily="18" charset="0"/>
                </a:rPr>
                <a:t>τ</a:t>
              </a:r>
            </a:p>
          </p:txBody>
        </p:sp>
        <p:sp>
          <p:nvSpPr>
            <p:cNvPr id="314384" name="Rectangle 16"/>
            <p:cNvSpPr>
              <a:spLocks noChangeArrowheads="1"/>
            </p:cNvSpPr>
            <p:nvPr/>
          </p:nvSpPr>
          <p:spPr bwMode="auto">
            <a:xfrm>
              <a:off x="3771" y="2871"/>
              <a:ext cx="366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000" dirty="0">
                  <a:latin typeface="Times New Roman" pitchFamily="18" charset="0"/>
                </a:rPr>
                <a:t>k   </a:t>
              </a:r>
              <a:r>
                <a:rPr kumimoji="1" lang="en-US" altLang="zh-CN" sz="2000" dirty="0">
                  <a:latin typeface="Times New Roman" pitchFamily="18" charset="0"/>
                </a:rPr>
                <a:t>p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314385" name="Rectangle 17"/>
            <p:cNvSpPr>
              <a:spLocks noChangeArrowheads="1"/>
            </p:cNvSpPr>
            <p:nvPr/>
          </p:nvSpPr>
          <p:spPr bwMode="auto">
            <a:xfrm>
              <a:off x="4095" y="2621"/>
              <a:ext cx="567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000" dirty="0" err="1">
                  <a:latin typeface="Times New Roman" pitchFamily="18" charset="0"/>
                </a:rPr>
                <a:t>nk</a:t>
              </a:r>
              <a:r>
                <a:rPr kumimoji="1" lang="en-US" altLang="zh-CN" sz="3000" dirty="0">
                  <a:latin typeface="Times New Roman" pitchFamily="18" charset="0"/>
                </a:rPr>
                <a:t>   </a:t>
              </a:r>
              <a:r>
                <a:rPr kumimoji="1" lang="en-US" altLang="zh-CN" sz="2000" b="1" i="1" dirty="0">
                  <a:latin typeface="Times New Roman" pitchFamily="18" charset="0"/>
                </a:rPr>
                <a:t>up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314386" name="Rectangle 18"/>
            <p:cNvSpPr>
              <a:spLocks noChangeArrowheads="1"/>
            </p:cNvSpPr>
            <p:nvPr/>
          </p:nvSpPr>
          <p:spPr bwMode="auto">
            <a:xfrm>
              <a:off x="4597" y="2880"/>
              <a:ext cx="12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000">
                  <a:latin typeface="Symbol" pitchFamily="18" charset="2"/>
                </a:rPr>
                <a:t>-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14387" name="Rectangle 19"/>
            <p:cNvSpPr>
              <a:spLocks noChangeArrowheads="1"/>
            </p:cNvSpPr>
            <p:nvPr/>
          </p:nvSpPr>
          <p:spPr bwMode="auto">
            <a:xfrm>
              <a:off x="4193" y="2880"/>
              <a:ext cx="12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000" dirty="0">
                  <a:latin typeface="Symbol" pitchFamily="18" charset="2"/>
                </a:rPr>
                <a:t>+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314388" name="Rectangle 20"/>
            <p:cNvSpPr>
              <a:spLocks noChangeArrowheads="1"/>
            </p:cNvSpPr>
            <p:nvPr/>
          </p:nvSpPr>
          <p:spPr bwMode="auto">
            <a:xfrm>
              <a:off x="3528" y="2710"/>
              <a:ext cx="12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000">
                  <a:latin typeface="Symbol" pitchFamily="18" charset="2"/>
                </a:rPr>
                <a:t>=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314389" name="Rectangle 21"/>
          <p:cNvSpPr>
            <a:spLocks noChangeArrowheads="1"/>
          </p:cNvSpPr>
          <p:nvPr/>
        </p:nvSpPr>
        <p:spPr bwMode="auto">
          <a:xfrm>
            <a:off x="2836863" y="4397375"/>
            <a:ext cx="207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en-US" altLang="zh-CN" sz="3000">
                <a:latin typeface="Symbol" pitchFamily="18" charset="2"/>
              </a:rPr>
              <a:t>=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314390" name="Rectangle 22"/>
          <p:cNvSpPr>
            <a:spLocks noChangeArrowheads="1"/>
          </p:cNvSpPr>
          <p:nvPr/>
        </p:nvSpPr>
        <p:spPr bwMode="auto">
          <a:xfrm>
            <a:off x="2109788" y="4595813"/>
            <a:ext cx="660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en-US" altLang="zh-CN" i="1">
                <a:latin typeface="Times New Roman" pitchFamily="18" charset="0"/>
              </a:rPr>
              <a:t>peedup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314391" name="Rectangle 23"/>
          <p:cNvSpPr>
            <a:spLocks noChangeArrowheads="1"/>
          </p:cNvSpPr>
          <p:nvPr/>
        </p:nvSpPr>
        <p:spPr bwMode="auto">
          <a:xfrm>
            <a:off x="1878013" y="4445000"/>
            <a:ext cx="190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en-US" altLang="zh-CN" sz="3000" i="1">
                <a:latin typeface="Times New Roman" pitchFamily="18" charset="0"/>
              </a:rPr>
              <a:t>S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314392" name="Rectangle 24"/>
          <p:cNvSpPr>
            <a:spLocks noChangeArrowheads="1"/>
          </p:cNvSpPr>
          <p:nvPr/>
        </p:nvSpPr>
        <p:spPr bwMode="auto">
          <a:xfrm>
            <a:off x="533400" y="4522788"/>
            <a:ext cx="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kumimoji="1" lang="zh-CN" altLang="zh-CN" sz="2200" b="1">
              <a:solidFill>
                <a:srgbClr val="FFFF99"/>
              </a:solidFill>
              <a:latin typeface="Times New Roman" pitchFamily="18" charset="0"/>
            </a:endParaRPr>
          </a:p>
        </p:txBody>
      </p:sp>
      <p:sp>
        <p:nvSpPr>
          <p:cNvPr id="314393" name="Rectangle 25"/>
          <p:cNvSpPr>
            <a:spLocks noChangeArrowheads="1"/>
          </p:cNvSpPr>
          <p:nvPr/>
        </p:nvSpPr>
        <p:spPr bwMode="auto">
          <a:xfrm>
            <a:off x="7123113" y="1600200"/>
            <a:ext cx="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kumimoji="1" lang="zh-CN" altLang="zh-CN" sz="2000" b="1">
              <a:latin typeface="Times New Roman" pitchFamily="18" charset="0"/>
            </a:endParaRPr>
          </a:p>
        </p:txBody>
      </p:sp>
      <p:grpSp>
        <p:nvGrpSpPr>
          <p:cNvPr id="314394" name="Group 26"/>
          <p:cNvGrpSpPr>
            <a:grpSpLocks/>
          </p:cNvGrpSpPr>
          <p:nvPr/>
        </p:nvGrpSpPr>
        <p:grpSpPr bwMode="auto">
          <a:xfrm>
            <a:off x="1908175" y="1557338"/>
            <a:ext cx="6646863" cy="1096962"/>
            <a:chOff x="1872" y="1008"/>
            <a:chExt cx="4187" cy="691"/>
          </a:xfrm>
        </p:grpSpPr>
        <p:sp>
          <p:nvSpPr>
            <p:cNvPr id="314395" name="Rectangle 27"/>
            <p:cNvSpPr>
              <a:spLocks noChangeArrowheads="1"/>
            </p:cNvSpPr>
            <p:nvPr/>
          </p:nvSpPr>
          <p:spPr bwMode="auto">
            <a:xfrm>
              <a:off x="1872" y="1104"/>
              <a:ext cx="8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000" b="1">
                  <a:latin typeface="SimSun" pitchFamily="2" charset="-122"/>
                </a:rPr>
                <a:t>      </a:t>
              </a:r>
              <a:r>
                <a:rPr kumimoji="1" lang="zh-CN" altLang="en-US" sz="2000" b="1">
                  <a:latin typeface="SimSun" pitchFamily="2" charset="-122"/>
                </a:rPr>
                <a:t>＝</a:t>
              </a:r>
              <a:endParaRPr kumimoji="1" lang="zh-CN" altLang="en-US" sz="2000" b="1">
                <a:latin typeface="Times New Roman" pitchFamily="18" charset="0"/>
              </a:endParaRPr>
            </a:p>
          </p:txBody>
        </p:sp>
        <p:sp>
          <p:nvSpPr>
            <p:cNvPr id="314396" name="Rectangle 28"/>
            <p:cNvSpPr>
              <a:spLocks noChangeArrowheads="1"/>
            </p:cNvSpPr>
            <p:nvPr/>
          </p:nvSpPr>
          <p:spPr bwMode="auto">
            <a:xfrm>
              <a:off x="3072" y="1008"/>
              <a:ext cx="276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200"/>
                <a:t>Time tasks on unpipelined machine</a:t>
              </a:r>
            </a:p>
          </p:txBody>
        </p:sp>
        <p:sp>
          <p:nvSpPr>
            <p:cNvPr id="314397" name="Rectangle 29"/>
            <p:cNvSpPr>
              <a:spLocks noChangeArrowheads="1"/>
            </p:cNvSpPr>
            <p:nvPr/>
          </p:nvSpPr>
          <p:spPr bwMode="auto">
            <a:xfrm>
              <a:off x="3013" y="1296"/>
              <a:ext cx="3046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200"/>
                <a:t>Time same tasks on pipelined machine</a:t>
              </a:r>
            </a:p>
            <a:p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14398" name="Line 30"/>
            <p:cNvSpPr>
              <a:spLocks noChangeShapeType="1"/>
            </p:cNvSpPr>
            <p:nvPr/>
          </p:nvSpPr>
          <p:spPr bwMode="auto">
            <a:xfrm>
              <a:off x="2967" y="1248"/>
              <a:ext cx="3081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4399" name="Rectangle 31"/>
          <p:cNvSpPr>
            <a:spLocks noChangeArrowheads="1"/>
          </p:cNvSpPr>
          <p:nvPr/>
        </p:nvSpPr>
        <p:spPr bwMode="auto">
          <a:xfrm>
            <a:off x="2124075" y="5373688"/>
            <a:ext cx="3925888" cy="57943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CC3300"/>
                </a:solidFill>
                <a:latin typeface="Times New Roman" pitchFamily="18" charset="0"/>
              </a:rPr>
              <a:t>n—</a:t>
            </a:r>
            <a:r>
              <a:rPr lang="en-US" altLang="zh-CN" sz="2800" b="1">
                <a:solidFill>
                  <a:srgbClr val="CC3300"/>
                </a:solidFill>
                <a:latin typeface="SimSun" pitchFamily="2" charset="-122"/>
              </a:rPr>
              <a:t>→</a:t>
            </a:r>
            <a:r>
              <a:rPr lang="en-US" altLang="zh-CN" sz="3200" b="1">
                <a:solidFill>
                  <a:srgbClr val="CC3300"/>
                </a:solidFill>
                <a:latin typeface="SimSun" pitchFamily="2" charset="-122"/>
              </a:rPr>
              <a:t>∞</a:t>
            </a:r>
            <a:r>
              <a:rPr lang="en-US" altLang="zh-CN" sz="2800" b="1">
                <a:solidFill>
                  <a:srgbClr val="CC3300"/>
                </a:solidFill>
                <a:latin typeface="Times New Roman" pitchFamily="18" charset="0"/>
              </a:rPr>
              <a:t>	S</a:t>
            </a:r>
            <a:r>
              <a:rPr lang="en-US" altLang="zh-CN" sz="2200" b="1" i="1">
                <a:solidFill>
                  <a:srgbClr val="CC3300"/>
                </a:solidFill>
                <a:latin typeface="Times New Roman" pitchFamily="18" charset="0"/>
              </a:rPr>
              <a:t>peedup</a:t>
            </a:r>
            <a:r>
              <a:rPr lang="en-US" altLang="zh-CN" sz="2800" b="1">
                <a:solidFill>
                  <a:srgbClr val="CC3300"/>
                </a:solidFill>
                <a:latin typeface="Times New Roman" pitchFamily="18" charset="0"/>
              </a:rPr>
              <a:t>—</a:t>
            </a:r>
            <a:r>
              <a:rPr lang="en-US" altLang="zh-CN" sz="2800" b="1">
                <a:solidFill>
                  <a:srgbClr val="CC3300"/>
                </a:solidFill>
                <a:latin typeface="SimSun" pitchFamily="2" charset="-122"/>
              </a:rPr>
              <a:t>→K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1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99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Ideal Performance for Pipelining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altLang="zh-CN" sz="2600">
                <a:latin typeface="Comic Sans MS" pitchFamily="66" charset="0"/>
              </a:rPr>
              <a:t>If the stages are perfectly balanced, The time per instruction on the pipelined processor equal to:</a:t>
            </a:r>
          </a:p>
          <a:p>
            <a:pPr marL="285750" indent="-285750"/>
            <a:endParaRPr lang="en-US" altLang="zh-CN" sz="2600">
              <a:latin typeface="Comic Sans MS" pitchFamily="66" charset="0"/>
            </a:endParaRPr>
          </a:p>
          <a:p>
            <a:pPr marL="285750" indent="-285750" algn="ctr">
              <a:spcBef>
                <a:spcPct val="0"/>
              </a:spcBef>
              <a:buFont typeface="Wingdings" pitchFamily="2" charset="2"/>
              <a:buNone/>
            </a:pPr>
            <a:r>
              <a:rPr lang="en-US" altLang="zh-CN"/>
              <a:t> </a:t>
            </a:r>
            <a:r>
              <a:rPr lang="en-US" altLang="zh-CN" sz="2200" i="1" u="sng"/>
              <a:t>Time per instruction on unpipelined machine</a:t>
            </a:r>
          </a:p>
          <a:p>
            <a:pPr marL="285750" indent="-285750" algn="ctr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i="1"/>
              <a:t>     </a:t>
            </a:r>
            <a:r>
              <a:rPr lang="en-US" altLang="zh-CN" sz="2200" i="1"/>
              <a:t>Number of pipe stages</a:t>
            </a:r>
            <a:endParaRPr lang="en-US" altLang="zh-CN" sz="2200"/>
          </a:p>
          <a:p>
            <a:pPr marL="285750" indent="-285750">
              <a:buFont typeface="Wingdings" pitchFamily="2" charset="2"/>
              <a:buNone/>
            </a:pPr>
            <a:endParaRPr lang="en-US" altLang="zh-CN"/>
          </a:p>
          <a:p>
            <a:pPr marL="285750" indent="-285750"/>
            <a:r>
              <a:rPr lang="en-US" altLang="zh-CN"/>
              <a:t>So, </a:t>
            </a:r>
            <a:r>
              <a:rPr lang="en-US" altLang="zh-CN" b="1"/>
              <a:t>Ideal speedup</a:t>
            </a:r>
            <a:r>
              <a:rPr lang="en-US" altLang="zh-CN"/>
              <a:t> </a:t>
            </a:r>
            <a:r>
              <a:rPr lang="en-US" altLang="zh-CN" b="1"/>
              <a:t>equal to</a:t>
            </a:r>
            <a:r>
              <a:rPr lang="en-US" altLang="zh-CN"/>
              <a:t> </a:t>
            </a:r>
          </a:p>
          <a:p>
            <a:pPr marL="285750" indent="-285750">
              <a:buFont typeface="Wingdings" pitchFamily="2" charset="2"/>
              <a:buNone/>
            </a:pPr>
            <a:r>
              <a:rPr lang="en-US" altLang="zh-CN"/>
              <a:t>          </a:t>
            </a:r>
            <a:r>
              <a:rPr lang="en-US" altLang="zh-CN" b="1">
                <a:solidFill>
                  <a:srgbClr val="FF3300"/>
                </a:solidFill>
              </a:rPr>
              <a:t>Number of pipe stages</a:t>
            </a:r>
            <a:r>
              <a:rPr lang="en-US" altLang="zh-CN">
                <a:solidFill>
                  <a:srgbClr val="FF3300"/>
                </a:solidFill>
              </a:rPr>
              <a:t>.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59" y="188640"/>
            <a:ext cx="7921253" cy="914400"/>
          </a:xfrm>
        </p:spPr>
        <p:txBody>
          <a:bodyPr/>
          <a:lstStyle/>
          <a:p>
            <a:r>
              <a:rPr lang="en-US" altLang="zh-CN" sz="3600"/>
              <a:t>Why not just make a 50-stage pipeline ?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22325" y="1600200"/>
            <a:ext cx="7286625" cy="1192213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altLang="zh-CN">
                <a:latin typeface="Comic Sans MS" pitchFamily="66" charset="0"/>
              </a:rPr>
              <a:t>Some computations just won’t divide into any finer (shorter in time) logical implementation.</a:t>
            </a:r>
          </a:p>
          <a:p>
            <a:pPr marL="285750" indent="-285750">
              <a:lnSpc>
                <a:spcPct val="90000"/>
              </a:lnSpc>
            </a:pPr>
            <a:endParaRPr lang="en-US" altLang="zh-CN"/>
          </a:p>
        </p:txBody>
      </p:sp>
      <p:sp>
        <p:nvSpPr>
          <p:cNvPr id="316422" name="Rectangle 6"/>
          <p:cNvSpPr>
            <a:spLocks noGrp="1" noChangeArrowheads="1"/>
          </p:cNvSpPr>
          <p:nvPr>
            <p:ph sz="half" idx="2"/>
          </p:nvPr>
        </p:nvSpPr>
        <p:spPr>
          <a:xfrm>
            <a:off x="6084888" y="2968625"/>
            <a:ext cx="3059112" cy="2692400"/>
          </a:xfrm>
        </p:spPr>
        <p:txBody>
          <a:bodyPr/>
          <a:lstStyle/>
          <a:p>
            <a:pPr marL="285750" indent="-285750">
              <a:buFont typeface="Wingdings" pitchFamily="2" charset="2"/>
              <a:buNone/>
            </a:pPr>
            <a:r>
              <a:rPr lang="en-US" altLang="zh-CN" sz="2200" b="1"/>
              <a:t>5 stages    OK</a:t>
            </a:r>
          </a:p>
          <a:p>
            <a:pPr marL="285750" indent="-285750">
              <a:buFont typeface="Wingdings" pitchFamily="2" charset="2"/>
              <a:buNone/>
            </a:pPr>
            <a:endParaRPr lang="en-US" altLang="zh-CN" sz="2200" b="1"/>
          </a:p>
          <a:p>
            <a:pPr marL="285750" indent="-285750">
              <a:buFont typeface="Wingdings" pitchFamily="2" charset="2"/>
              <a:buNone/>
            </a:pPr>
            <a:endParaRPr lang="en-US" altLang="zh-CN" sz="2200" b="1"/>
          </a:p>
          <a:p>
            <a:pPr marL="285750" indent="-285750">
              <a:buFont typeface="Wingdings" pitchFamily="2" charset="2"/>
              <a:buNone/>
            </a:pPr>
            <a:endParaRPr lang="en-US" altLang="zh-CN" sz="2200" b="1"/>
          </a:p>
          <a:p>
            <a:pPr marL="285750" indent="-285750">
              <a:buFont typeface="Wingdings" pitchFamily="2" charset="2"/>
              <a:buNone/>
            </a:pPr>
            <a:r>
              <a:rPr lang="en-US" altLang="zh-CN" sz="2200" b="1"/>
              <a:t>50 stages  </a:t>
            </a:r>
            <a:r>
              <a:rPr lang="en-US" altLang="zh-CN" sz="2200" b="1">
                <a:solidFill>
                  <a:srgbClr val="FF3300"/>
                </a:solidFill>
              </a:rPr>
              <a:t>NO. Sorry!</a:t>
            </a:r>
            <a:endParaRPr lang="en-US" altLang="zh-CN" sz="2200" b="1"/>
          </a:p>
        </p:txBody>
      </p:sp>
      <p:pic>
        <p:nvPicPr>
          <p:cNvPr id="3164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19400"/>
            <a:ext cx="51054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64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0"/>
            <a:ext cx="51816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228600"/>
            <a:ext cx="8139113" cy="914400"/>
          </a:xfrm>
        </p:spPr>
        <p:txBody>
          <a:bodyPr/>
          <a:lstStyle/>
          <a:p>
            <a:r>
              <a:rPr lang="en-US" altLang="zh-CN" sz="3200" dirty="0"/>
              <a:t>Why not just make a 50-stage pipeline ?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50825" y="1484313"/>
            <a:ext cx="8610600" cy="2514600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Those latches are </a:t>
            </a:r>
            <a:r>
              <a:rPr lang="en-US" altLang="zh-CN" sz="2400" b="1">
                <a:solidFill>
                  <a:srgbClr val="FF3300"/>
                </a:solidFill>
                <a:latin typeface="Comic Sans MS" pitchFamily="66" charset="0"/>
              </a:rPr>
              <a:t>NOT </a:t>
            </a:r>
            <a:r>
              <a:rPr lang="en-US" altLang="zh-CN" sz="2400">
                <a:solidFill>
                  <a:srgbClr val="FF3300"/>
                </a:solidFill>
                <a:latin typeface="Comic Sans MS" pitchFamily="66" charset="0"/>
              </a:rPr>
              <a:t>free</a:t>
            </a:r>
            <a:r>
              <a:rPr lang="en-US" altLang="zh-CN" sz="2400">
                <a:latin typeface="Comic Sans MS" pitchFamily="66" charset="0"/>
              </a:rPr>
              <a:t>, they take up </a:t>
            </a:r>
            <a:r>
              <a:rPr lang="en-US" altLang="zh-CN" sz="2400" b="1">
                <a:solidFill>
                  <a:srgbClr val="FF3300"/>
                </a:solidFill>
                <a:latin typeface="Comic Sans MS" pitchFamily="66" charset="0"/>
              </a:rPr>
              <a:t>area</a:t>
            </a:r>
            <a:r>
              <a:rPr lang="en-US" altLang="zh-CN" sz="2400">
                <a:latin typeface="Comic Sans MS" pitchFamily="66" charset="0"/>
              </a:rPr>
              <a:t>, and there is a real </a:t>
            </a:r>
            <a:r>
              <a:rPr lang="en-US" altLang="zh-CN" sz="2400" b="1">
                <a:solidFill>
                  <a:srgbClr val="FF3300"/>
                </a:solidFill>
                <a:latin typeface="Comic Sans MS" pitchFamily="66" charset="0"/>
              </a:rPr>
              <a:t>delay</a:t>
            </a:r>
            <a:r>
              <a:rPr lang="en-US" altLang="zh-CN" sz="2400" b="1">
                <a:latin typeface="Comic Sans MS" pitchFamily="66" charset="0"/>
              </a:rPr>
              <a:t> </a:t>
            </a:r>
            <a:r>
              <a:rPr lang="en-US" altLang="zh-CN" sz="2400">
                <a:latin typeface="Comic Sans MS" pitchFamily="66" charset="0"/>
              </a:rPr>
              <a:t>to go THRU the latch itself. 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600">
                <a:latin typeface="Comic Sans MS" pitchFamily="66" charset="0"/>
              </a:rPr>
              <a:t> </a:t>
            </a:r>
            <a:r>
              <a:rPr lang="en-US" altLang="zh-CN" sz="2600">
                <a:solidFill>
                  <a:srgbClr val="FF3300"/>
                </a:solidFill>
                <a:latin typeface="Comic Sans MS" pitchFamily="66" charset="0"/>
              </a:rPr>
              <a:t>Machine cycle &gt; latch latency + clock skew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In modern, deep pipeline (10-20 stages), this is a real effect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Typically see logic “depths” in one pipe stage of 10-20 “gates”.</a:t>
            </a:r>
            <a:r>
              <a:rPr lang="en-US" altLang="zh-CN" sz="2400">
                <a:solidFill>
                  <a:srgbClr val="000000"/>
                </a:solidFill>
                <a:latin typeface="Comic Sans MS" pitchFamily="66" charset="0"/>
              </a:rPr>
              <a:t>  </a:t>
            </a:r>
          </a:p>
        </p:txBody>
      </p:sp>
      <p:sp>
        <p:nvSpPr>
          <p:cNvPr id="317445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5435600" y="4437063"/>
            <a:ext cx="3240088" cy="1754187"/>
          </a:xfrm>
        </p:spPr>
        <p:txBody>
          <a:bodyPr/>
          <a:lstStyle/>
          <a:p>
            <a:pPr marL="285750" indent="-28575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At these speeds, and with this few levels of logic, latch delay is important</a:t>
            </a:r>
          </a:p>
        </p:txBody>
      </p:sp>
      <p:pic>
        <p:nvPicPr>
          <p:cNvPr id="3174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0"/>
            <a:ext cx="4953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Many Pipeline Stages?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1846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84313"/>
            <a:ext cx="4321175" cy="4392612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altLang="zh-CN" sz="2000" b="1">
                <a:latin typeface="Comic Sans MS" pitchFamily="66" charset="0"/>
              </a:rPr>
              <a:t>E.g., Intel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1800" b="1">
                <a:latin typeface="Comic Sans MS" pitchFamily="66" charset="0"/>
              </a:rPr>
              <a:t>Pentium III, Pentium 4: 20+ stages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1800" b="1">
                <a:latin typeface="Comic Sans MS" pitchFamily="66" charset="0"/>
              </a:rPr>
              <a:t>More than 20 instructions in flight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1800" b="1">
                <a:latin typeface="Comic Sans MS" pitchFamily="66" charset="0"/>
              </a:rPr>
              <a:t>High clock frequency (&gt;1GHz)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1800" b="1">
                <a:latin typeface="Comic Sans MS" pitchFamily="66" charset="0"/>
              </a:rPr>
              <a:t>High IPC</a:t>
            </a:r>
            <a:endParaRPr lang="en-US" altLang="zh-CN" sz="1600" b="1">
              <a:solidFill>
                <a:srgbClr val="000000"/>
              </a:solidFill>
              <a:latin typeface="Comic Sans MS" pitchFamily="66" charset="0"/>
            </a:endParaRPr>
          </a:p>
          <a:p>
            <a:pPr marL="285750" indent="-285750">
              <a:lnSpc>
                <a:spcPct val="90000"/>
              </a:lnSpc>
            </a:pPr>
            <a:r>
              <a:rPr lang="en-US" altLang="zh-CN" sz="2000" b="1">
                <a:latin typeface="Comic Sans MS" pitchFamily="66" charset="0"/>
              </a:rPr>
              <a:t>Too many stages: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1800" b="1">
                <a:latin typeface="Comic Sans MS" pitchFamily="66" charset="0"/>
              </a:rPr>
              <a:t>Lots of complications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1800" b="1">
                <a:latin typeface="Comic Sans MS" pitchFamily="66" charset="0"/>
              </a:rPr>
              <a:t>Should take care of possible dependencies among in-flight instructions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1800" b="1">
                <a:latin typeface="Comic Sans MS" pitchFamily="66" charset="0"/>
              </a:rPr>
              <a:t>Control logic is huge</a:t>
            </a:r>
            <a:endParaRPr lang="en-US" altLang="zh-CN" sz="2000" b="1">
              <a:latin typeface="Comic Sans MS" pitchFamily="66" charset="0"/>
            </a:endParaRPr>
          </a:p>
        </p:txBody>
      </p:sp>
      <p:pic>
        <p:nvPicPr>
          <p:cNvPr id="3184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84313"/>
            <a:ext cx="3951288" cy="3773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994650" cy="914400"/>
          </a:xfrm>
        </p:spPr>
        <p:txBody>
          <a:bodyPr/>
          <a:lstStyle/>
          <a:p>
            <a:r>
              <a:rPr lang="en-US" altLang="zh-CN" sz="3800" dirty="0"/>
              <a:t>3.2 </a:t>
            </a:r>
            <a:r>
              <a:rPr lang="en-US" altLang="zh-CN" sz="3800" dirty="0">
                <a:ea typeface="MyriadMM_215_600_"/>
                <a:cs typeface="MyriadMM_215_600_"/>
              </a:rPr>
              <a:t>How Is Pipelining Implemented?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None/>
            </a:pPr>
            <a:endParaRPr lang="en-US" altLang="zh-CN" sz="2400">
              <a:solidFill>
                <a:srgbClr val="FF3300"/>
              </a:solidFill>
            </a:endParaRPr>
          </a:p>
          <a:p>
            <a:pPr marL="285750" indent="-285750" algn="ctr">
              <a:buFont typeface="Wingdings" pitchFamily="2" charset="2"/>
              <a:buNone/>
            </a:pPr>
            <a:r>
              <a:rPr lang="zh-CN" altLang="en-US" sz="2000" i="1">
                <a:solidFill>
                  <a:srgbClr val="0000FF"/>
                </a:solidFill>
              </a:rPr>
              <a:t>本科回顾</a:t>
            </a:r>
            <a:r>
              <a:rPr lang="en-US" altLang="zh-CN" sz="2000" i="1">
                <a:solidFill>
                  <a:srgbClr val="0000FF"/>
                </a:solidFill>
              </a:rPr>
              <a:t>-------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</a:rPr>
              <a:t>Appendix A.3</a:t>
            </a:r>
            <a:endParaRPr lang="en-US" altLang="zh-CN" sz="2400">
              <a:solidFill>
                <a:srgbClr val="FF3300"/>
              </a:solidFill>
            </a:endParaRPr>
          </a:p>
          <a:p>
            <a:pPr marL="285750" indent="-285750">
              <a:buFont typeface="Wingdings" pitchFamily="2" charset="2"/>
              <a:buNone/>
            </a:pPr>
            <a:endParaRPr lang="en-US" altLang="zh-CN" sz="2400">
              <a:solidFill>
                <a:srgbClr val="FF3300"/>
              </a:solidFill>
            </a:endParaRPr>
          </a:p>
          <a:p>
            <a:pPr marL="285750" indent="-285750">
              <a:buFont typeface="Wingdings" pitchFamily="2" charset="2"/>
              <a:buNone/>
            </a:pPr>
            <a:r>
              <a:rPr lang="en-US" altLang="zh-CN" sz="2400">
                <a:solidFill>
                  <a:srgbClr val="FF3300"/>
                </a:solidFill>
              </a:rPr>
              <a:t>3.2.1</a:t>
            </a:r>
            <a:r>
              <a:rPr lang="en-US" altLang="zh-CN">
                <a:latin typeface="SimSun" pitchFamily="2" charset="-122"/>
              </a:rPr>
              <a:t> </a:t>
            </a:r>
            <a:r>
              <a:rPr lang="en-US" altLang="zh-CN" sz="2400">
                <a:solidFill>
                  <a:srgbClr val="FF3300"/>
                </a:solidFill>
              </a:rPr>
              <a:t>How does instruction Work in the MIPS 5 stage pipeline? </a:t>
            </a:r>
          </a:p>
          <a:p>
            <a:pPr marL="285750" indent="-285750">
              <a:buFont typeface="Wingdings" pitchFamily="2" charset="2"/>
              <a:buNone/>
            </a:pPr>
            <a:r>
              <a:rPr lang="en-US" altLang="zh-CN" sz="2400">
                <a:solidFill>
                  <a:srgbClr val="FF3300"/>
                </a:solidFill>
              </a:rPr>
              <a:t>3.2.2 5-stage Version of MIPS Datapath</a:t>
            </a:r>
          </a:p>
          <a:p>
            <a:pPr marL="285750" indent="-285750">
              <a:buFont typeface="Wingdings" pitchFamily="2" charset="2"/>
              <a:buNone/>
            </a:pPr>
            <a:r>
              <a:rPr lang="en-US" altLang="zh-CN" sz="2400">
                <a:solidFill>
                  <a:srgbClr val="FF3300"/>
                </a:solidFill>
              </a:rPr>
              <a:t>3.2.3 The MIPS pipelining and some Problems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Basic of RISC Instruction Set</a:t>
            </a:r>
          </a:p>
        </p:txBody>
      </p:sp>
      <p:pic>
        <p:nvPicPr>
          <p:cNvPr id="3389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50" y="1600200"/>
            <a:ext cx="7080699" cy="4419600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MIPS Instruction Format</a:t>
            </a:r>
          </a:p>
        </p:txBody>
      </p:sp>
      <p:pic>
        <p:nvPicPr>
          <p:cNvPr id="3399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21" y="1600200"/>
            <a:ext cx="6675958" cy="4419600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MIPS Instruction Format</a:t>
            </a:r>
          </a:p>
        </p:txBody>
      </p:sp>
      <p:pic>
        <p:nvPicPr>
          <p:cNvPr id="3409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934" y="1556792"/>
            <a:ext cx="6810132" cy="44196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SimSun" pitchFamily="2" charset="-122"/>
              </a:rPr>
              <a:t>内容提要及各节间的关系</a:t>
            </a:r>
            <a:r>
              <a:rPr lang="en-US" altLang="zh-CN" b="1" dirty="0">
                <a:latin typeface="SimSun" pitchFamily="2" charset="-122"/>
              </a:rPr>
              <a:t>(1)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</a:rPr>
              <a:t>3.1</a:t>
            </a:r>
            <a:r>
              <a:rPr lang="en-US" altLang="zh-CN" sz="2000">
                <a:latin typeface="SimSun" pitchFamily="2" charset="-122"/>
              </a:rPr>
              <a:t> </a:t>
            </a:r>
            <a:r>
              <a:rPr lang="zh-CN" altLang="en-US" sz="2000">
                <a:latin typeface="SimSun" pitchFamily="2" charset="-122"/>
              </a:rPr>
              <a:t>流水线技术基础</a:t>
            </a:r>
          </a:p>
          <a:p>
            <a:pPr marL="285750" indent="-285750"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</a:rPr>
              <a:t>3.2 </a:t>
            </a:r>
            <a:r>
              <a:rPr lang="en-US" altLang="zh-CN" sz="2000">
                <a:latin typeface="Times New Roman" pitchFamily="18" charset="0"/>
                <a:ea typeface="MyriadMM_215_600_"/>
                <a:cs typeface="MyriadMM_215_600_"/>
              </a:rPr>
              <a:t>How Is Pipelining Implemented? </a:t>
            </a:r>
          </a:p>
          <a:p>
            <a:pPr marL="285750" indent="-285750"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3.3</a:t>
            </a:r>
            <a:r>
              <a:rPr lang="en-US" altLang="zh-CN" sz="2000" b="1">
                <a:latin typeface="SimSun" pitchFamily="2" charset="-122"/>
              </a:rPr>
              <a:t> </a:t>
            </a:r>
            <a:r>
              <a:rPr lang="en-US" altLang="zh-CN" sz="2000" b="1">
                <a:latin typeface="SimSun" pitchFamily="2" charset="-122"/>
                <a:ea typeface="MyriadMM_215_600_"/>
                <a:cs typeface="MyriadMM_215_600_"/>
              </a:rPr>
              <a:t>The Major Hurdle of Pipelining—Pipeline Hazards</a:t>
            </a:r>
            <a:r>
              <a:rPr lang="en-US" altLang="zh-CN" sz="2000">
                <a:latin typeface="SimSun" pitchFamily="2" charset="-122"/>
                <a:ea typeface="MyriadMM_215_600_"/>
                <a:cs typeface="MyriadMM_215_600_"/>
              </a:rPr>
              <a:t> </a:t>
            </a:r>
            <a:endParaRPr lang="en-US" altLang="zh-CN" sz="2000">
              <a:latin typeface="Times New Roman" pitchFamily="18" charset="0"/>
            </a:endParaRPr>
          </a:p>
          <a:p>
            <a:pPr marL="285750" indent="-285750"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</a:rPr>
              <a:t>3.4 </a:t>
            </a:r>
            <a:r>
              <a:rPr lang="en-US" altLang="zh-CN" sz="2000">
                <a:latin typeface="Times New Roman" pitchFamily="18" charset="0"/>
                <a:ea typeface="MyriadMM_215_600_"/>
                <a:cs typeface="MyriadMM_215_600_"/>
              </a:rPr>
              <a:t>Extending the MIPS Pipeline to Handle Multicycle Operations</a:t>
            </a:r>
            <a:endParaRPr lang="en-US" altLang="zh-CN" sz="2000">
              <a:latin typeface="Times New Roman" pitchFamily="18" charset="0"/>
            </a:endParaRPr>
          </a:p>
          <a:p>
            <a:pPr marL="285750" indent="-285750" algn="ctr">
              <a:buFont typeface="Wingdings" pitchFamily="2" charset="2"/>
              <a:buNone/>
            </a:pPr>
            <a:r>
              <a:rPr lang="en-US" altLang="zh-CN" sz="1800" i="1">
                <a:solidFill>
                  <a:srgbClr val="FF0000"/>
                </a:solidFill>
              </a:rPr>
              <a:t>(</a:t>
            </a:r>
            <a:r>
              <a:rPr lang="zh-CN" altLang="en-US" sz="1800" i="1">
                <a:solidFill>
                  <a:srgbClr val="FF0000"/>
                </a:solidFill>
              </a:rPr>
              <a:t>本科回顾</a:t>
            </a:r>
            <a:r>
              <a:rPr lang="zh-CN" altLang="en-US" sz="18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>
                <a:solidFill>
                  <a:srgbClr val="FF0000"/>
                </a:solidFill>
                <a:latin typeface="Times New Roman" pitchFamily="18" charset="0"/>
              </a:rPr>
              <a:t>Appendix A)</a:t>
            </a:r>
            <a:endParaRPr lang="en-US" altLang="zh-CN" sz="2800" i="1">
              <a:solidFill>
                <a:srgbClr val="FF0000"/>
              </a:solidFill>
              <a:latin typeface="SimSun" pitchFamily="2" charset="-122"/>
            </a:endParaRPr>
          </a:p>
          <a:p>
            <a:pPr marL="285750" indent="-285750"/>
            <a:r>
              <a:rPr lang="zh-CN" altLang="en-US" sz="2800" b="1">
                <a:latin typeface="SimSun" pitchFamily="2" charset="-122"/>
              </a:rPr>
              <a:t>流水线技术就是指令重叠执行技术，达到加快运算速度的目的</a:t>
            </a:r>
          </a:p>
          <a:p>
            <a:pPr marL="285750" indent="-285750"/>
            <a:r>
              <a:rPr lang="zh-CN" altLang="en-US" sz="2800" b="1">
                <a:latin typeface="SimSun" pitchFamily="2" charset="-122"/>
              </a:rPr>
              <a:t>由于存在三种流水线竞争：结构竞争、数据竞争、控制竞争，导致流水线性能降低，不能运作在理想的重叠状态，需要插入停顿周期，从而使流水线性能降低。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Addressing in Jumps and Branches</a:t>
            </a:r>
          </a:p>
        </p:txBody>
      </p:sp>
      <p:pic>
        <p:nvPicPr>
          <p:cNvPr id="3420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058" y="1600200"/>
            <a:ext cx="6555884" cy="4419600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8534400" cy="990600"/>
          </a:xfrm>
        </p:spPr>
        <p:txBody>
          <a:bodyPr/>
          <a:lstStyle/>
          <a:p>
            <a:r>
              <a:rPr lang="en-US" altLang="zh-CN" dirty="0"/>
              <a:t>3.2.1  MIPS 5 stage pipeline (1)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None/>
            </a:pPr>
            <a:r>
              <a:rPr lang="en-US" altLang="zh-CN" sz="2400" smtClean="0"/>
              <a:t>The first two stages of MIPS pipeline</a:t>
            </a:r>
            <a:endParaRPr lang="en-US" altLang="zh-CN" sz="2200" smtClean="0">
              <a:latin typeface="Comic Sans MS" pitchFamily="66" charset="0"/>
            </a:endParaRPr>
          </a:p>
          <a:p>
            <a:pPr marL="285750" indent="-285750"/>
            <a:r>
              <a:rPr lang="en-US" altLang="zh-CN" sz="2200" smtClean="0">
                <a:latin typeface="Comic Sans MS" pitchFamily="66" charset="0"/>
              </a:rPr>
              <a:t>IF (Instruction fetch cycle)</a:t>
            </a:r>
          </a:p>
          <a:p>
            <a:pPr marL="685800" lvl="1" indent="-228600"/>
            <a:r>
              <a:rPr lang="en-US" altLang="zh-CN" sz="2200" smtClean="0">
                <a:solidFill>
                  <a:srgbClr val="FF0000"/>
                </a:solidFill>
                <a:latin typeface="Comic Sans MS" pitchFamily="66" charset="0"/>
              </a:rPr>
              <a:t>IR</a:t>
            </a:r>
            <a:r>
              <a:rPr lang="en-US" altLang="zh-CN" sz="220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Mem[PC];</a:t>
            </a:r>
          </a:p>
          <a:p>
            <a:pPr marL="685800" lvl="1" indent="-228600"/>
            <a:r>
              <a:rPr lang="en-US" altLang="zh-CN" sz="220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NPC PC=PC+4;</a:t>
            </a:r>
          </a:p>
          <a:p>
            <a:pPr marL="285750" indent="-285750"/>
            <a:r>
              <a:rPr lang="en-US" altLang="zh-CN" sz="2200" smtClean="0">
                <a:latin typeface="Comic Sans MS" pitchFamily="66" charset="0"/>
                <a:sym typeface="Symbol" pitchFamily="18" charset="2"/>
              </a:rPr>
              <a:t>I</a:t>
            </a:r>
            <a:r>
              <a:rPr lang="en-US" altLang="zh-CN" sz="2200" smtClean="0">
                <a:latin typeface="Comic Sans MS" pitchFamily="66" charset="0"/>
              </a:rPr>
              <a:t>D (Instruction decode/register fetch cycle)</a:t>
            </a:r>
          </a:p>
          <a:p>
            <a:pPr marL="685800" lvl="1" indent="-228600"/>
            <a:r>
              <a:rPr lang="en-US" altLang="zh-CN" sz="2200" smtClean="0">
                <a:solidFill>
                  <a:srgbClr val="FF0000"/>
                </a:solidFill>
                <a:latin typeface="Comic Sans MS" pitchFamily="66" charset="0"/>
              </a:rPr>
              <a:t>A </a:t>
            </a:r>
            <a:r>
              <a:rPr lang="en-US" altLang="zh-CN" sz="220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Regs[rs];</a:t>
            </a:r>
            <a:endParaRPr lang="en-US" altLang="zh-CN" sz="2200" smtClean="0">
              <a:solidFill>
                <a:srgbClr val="FF0000"/>
              </a:solidFill>
              <a:latin typeface="Comic Sans MS" pitchFamily="66" charset="0"/>
            </a:endParaRPr>
          </a:p>
          <a:p>
            <a:pPr marL="685800" lvl="1" indent="-228600"/>
            <a:r>
              <a:rPr lang="en-US" altLang="zh-CN" sz="2200" smtClean="0">
                <a:solidFill>
                  <a:srgbClr val="FF0000"/>
                </a:solidFill>
                <a:latin typeface="Comic Sans MS" pitchFamily="66" charset="0"/>
              </a:rPr>
              <a:t>B </a:t>
            </a:r>
            <a:r>
              <a:rPr lang="en-US" altLang="zh-CN" sz="220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Regs[rt];</a:t>
            </a:r>
            <a:endParaRPr lang="en-US" altLang="zh-CN" sz="2200" smtClean="0">
              <a:solidFill>
                <a:srgbClr val="FF0000"/>
              </a:solidFill>
              <a:latin typeface="Comic Sans MS" pitchFamily="66" charset="0"/>
            </a:endParaRPr>
          </a:p>
          <a:p>
            <a:pPr marL="685800" lvl="1" indent="-228600"/>
            <a:r>
              <a:rPr lang="en-US" altLang="zh-CN" sz="2200" smtClean="0">
                <a:solidFill>
                  <a:srgbClr val="FF0000"/>
                </a:solidFill>
                <a:latin typeface="Comic Sans MS" pitchFamily="66" charset="0"/>
              </a:rPr>
              <a:t>Imm </a:t>
            </a:r>
            <a:r>
              <a:rPr lang="en-US" altLang="zh-CN" sz="220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sign-extended immediate field of IR;</a:t>
            </a:r>
          </a:p>
          <a:p>
            <a:pPr marL="285750" indent="-285750">
              <a:buFontTx/>
              <a:buChar char="–"/>
            </a:pPr>
            <a:endParaRPr lang="en-US" altLang="zh-CN" sz="2200" smtClean="0">
              <a:solidFill>
                <a:srgbClr val="FF0000"/>
              </a:solidFill>
              <a:latin typeface="Comic Sans MS" pitchFamily="66" charset="0"/>
            </a:endParaRPr>
          </a:p>
          <a:p>
            <a:pPr marL="285750" indent="-285750">
              <a:buFontTx/>
              <a:buChar char="–"/>
            </a:pPr>
            <a:r>
              <a:rPr lang="en-US" altLang="zh-CN" sz="2200" smtClean="0">
                <a:solidFill>
                  <a:srgbClr val="FF0000"/>
                </a:solidFill>
                <a:latin typeface="Comic Sans MS" pitchFamily="66" charset="0"/>
              </a:rPr>
              <a:t>Note: The first two stages of MIPS pipeline do  the same functions for all kinds of instructions.</a:t>
            </a:r>
            <a:endParaRPr lang="en-US" altLang="zh-CN" sz="220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066088" cy="914400"/>
          </a:xfrm>
        </p:spPr>
        <p:txBody>
          <a:bodyPr/>
          <a:lstStyle/>
          <a:p>
            <a:r>
              <a:rPr lang="en-US" altLang="zh-CN" sz="3600" dirty="0"/>
              <a:t>MIPS 5 stage pipeline (2)</a:t>
            </a:r>
            <a:endParaRPr lang="en-US" altLang="zh-CN" sz="4000" dirty="0"/>
          </a:p>
        </p:txBody>
      </p:sp>
      <p:sp>
        <p:nvSpPr>
          <p:cNvPr id="326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altLang="zh-CN" sz="2800">
                <a:latin typeface="Comic Sans MS" pitchFamily="66" charset="0"/>
              </a:rPr>
              <a:t>EX (Execution/effective address cycle)</a:t>
            </a:r>
          </a:p>
          <a:p>
            <a:pPr marL="685800" lvl="1" indent="-228600"/>
            <a:r>
              <a:rPr lang="en-US" altLang="zh-CN" sz="2400">
                <a:latin typeface="Comic Sans MS" pitchFamily="66" charset="0"/>
              </a:rPr>
              <a:t>Memory reference:</a:t>
            </a:r>
          </a:p>
          <a:p>
            <a:pPr lvl="2"/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</a:rPr>
              <a:t>ALUoutput </a:t>
            </a:r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A+Imm</a:t>
            </a:r>
          </a:p>
          <a:p>
            <a:pPr marL="685800" lvl="1" indent="-228600"/>
            <a:r>
              <a:rPr lang="en-US" altLang="zh-CN" sz="2400">
                <a:latin typeface="Comic Sans MS" pitchFamily="66" charset="0"/>
                <a:sym typeface="Symbol" pitchFamily="18" charset="2"/>
              </a:rPr>
              <a:t>Register-Register ALU instruction:</a:t>
            </a:r>
          </a:p>
          <a:p>
            <a:pPr lvl="2"/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ALUoutput A func B;</a:t>
            </a:r>
          </a:p>
          <a:p>
            <a:pPr marL="685800" lvl="1" indent="-228600"/>
            <a:r>
              <a:rPr lang="en-US" altLang="zh-CN" sz="2400">
                <a:latin typeface="Comic Sans MS" pitchFamily="66" charset="0"/>
                <a:sym typeface="Symbol" pitchFamily="18" charset="2"/>
              </a:rPr>
              <a:t>Register-Immediate ALU instruction:</a:t>
            </a:r>
          </a:p>
          <a:p>
            <a:pPr lvl="2"/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ALUoutput A op Imm;</a:t>
            </a:r>
          </a:p>
          <a:p>
            <a:pPr marL="685800" lvl="1" indent="-228600"/>
            <a:r>
              <a:rPr lang="en-US" altLang="zh-CN" sz="2400">
                <a:latin typeface="Comic Sans MS" pitchFamily="66" charset="0"/>
                <a:sym typeface="Symbol" pitchFamily="18" charset="2"/>
              </a:rPr>
              <a:t>Branch:</a:t>
            </a:r>
          </a:p>
          <a:p>
            <a:pPr lvl="2"/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ALUoutput NPC+(Imm &lt;&lt;2 );</a:t>
            </a:r>
          </a:p>
          <a:p>
            <a:pPr lvl="2"/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 Cond (A==0)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MIPS 5 stage pipeline (2)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12875"/>
            <a:ext cx="8070850" cy="5040313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MEM(Memory acces/branch completion cycle)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Memory reference:</a:t>
            </a:r>
          </a:p>
          <a:p>
            <a:pPr lvl="2">
              <a:lnSpc>
                <a:spcPct val="90000"/>
              </a:lnSpc>
            </a:pPr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</a:rPr>
              <a:t>LMD </a:t>
            </a:r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Mem[ALUoutput] or </a:t>
            </a:r>
          </a:p>
          <a:p>
            <a:pPr lvl="2">
              <a:lnSpc>
                <a:spcPct val="90000"/>
              </a:lnSpc>
            </a:pPr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Mem[ALUoutput] B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  <a:sym typeface="Symbol" pitchFamily="18" charset="2"/>
              </a:rPr>
              <a:t>Branch:</a:t>
            </a:r>
          </a:p>
          <a:p>
            <a:pPr lvl="2">
              <a:lnSpc>
                <a:spcPct val="90000"/>
              </a:lnSpc>
            </a:pPr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If (cond) PC ALUoutput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  <a:sym typeface="Symbol" pitchFamily="18" charset="2"/>
              </a:rPr>
              <a:t>WB (Write back cycle)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  <a:sym typeface="Symbol" pitchFamily="18" charset="2"/>
              </a:rPr>
              <a:t>Register-Register ALU instruction</a:t>
            </a:r>
          </a:p>
          <a:p>
            <a:pPr lvl="2">
              <a:lnSpc>
                <a:spcPct val="90000"/>
              </a:lnSpc>
            </a:pPr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Regs[rd]  ALUoutput;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  <a:sym typeface="Symbol" pitchFamily="18" charset="2"/>
              </a:rPr>
              <a:t>Register-Immediate ALU instruction</a:t>
            </a:r>
          </a:p>
          <a:p>
            <a:pPr lvl="2">
              <a:lnSpc>
                <a:spcPct val="90000"/>
              </a:lnSpc>
            </a:pPr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Regs[rt] ALUoutput;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  <a:sym typeface="Symbol" pitchFamily="18" charset="2"/>
              </a:rPr>
              <a:t>Load Instruction:</a:t>
            </a:r>
          </a:p>
          <a:p>
            <a:pPr lvl="2">
              <a:lnSpc>
                <a:spcPct val="90000"/>
              </a:lnSpc>
            </a:pPr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Regs[rt] LMD;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3461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308725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3.2.3 The MIPS pipelining</a:t>
            </a:r>
          </a:p>
        </p:txBody>
      </p:sp>
      <p:graphicFrame>
        <p:nvGraphicFramePr>
          <p:cNvPr id="330755" name="Object 3"/>
          <p:cNvGraphicFramePr>
            <a:graphicFrameLocks noChangeAspect="1"/>
          </p:cNvGraphicFramePr>
          <p:nvPr/>
        </p:nvGraphicFramePr>
        <p:xfrm>
          <a:off x="323850" y="1412875"/>
          <a:ext cx="83820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86" name="Picture" r:id="rId4" imgW="4762440" imgH="3305160" progId="Word.Picture.8">
                  <p:embed/>
                </p:oleObj>
              </mc:Choice>
              <mc:Fallback>
                <p:oleObj name="Picture" r:id="rId4" imgW="4762440" imgH="330516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412875"/>
                        <a:ext cx="8382000" cy="4876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96969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Table: Events on every stage</a:t>
            </a:r>
          </a:p>
        </p:txBody>
      </p:sp>
      <p:graphicFrame>
        <p:nvGraphicFramePr>
          <p:cNvPr id="329731" name="Group 3"/>
          <p:cNvGraphicFramePr>
            <a:graphicFrameLocks noGrp="1"/>
          </p:cNvGraphicFramePr>
          <p:nvPr/>
        </p:nvGraphicFramePr>
        <p:xfrm>
          <a:off x="71438" y="1196975"/>
          <a:ext cx="9072562" cy="5399089"/>
        </p:xfrm>
        <a:graphic>
          <a:graphicData uri="http://schemas.openxmlformats.org/drawingml/2006/table">
            <a:tbl>
              <a:tblPr/>
              <a:tblGrid>
                <a:gridCol w="684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92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890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Stage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Any instruction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74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IF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</a:rPr>
                        <a:t>IF/ID.IR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  <a:sym typeface="Symbol" pitchFamily="18" charset="2"/>
                        </a:rPr>
                        <a:t>Mem[PC];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  <a:sym typeface="Symbol" pitchFamily="18" charset="2"/>
                        </a:rPr>
                        <a:t>I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</a:rPr>
                        <a:t>F/ID.NPC, PC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  <a:sym typeface="Symbol" pitchFamily="18" charset="2"/>
                        </a:rPr>
                        <a:t>(if ((EX/MEM.opcode==branch)&amp;EX/MEM.cond)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  <a:sym typeface="Symbol" pitchFamily="18" charset="2"/>
                        </a:rPr>
                        <a:t>{ EX/MEM.ALUoutput} else {PC+4});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</a:rPr>
                        <a:t>ID/EX.A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  <a:sym typeface="Symbol" pitchFamily="18" charset="2"/>
                        </a:rPr>
                        <a:t>Regs[IF/ID.IR[rs]]; ID/EX.B Regs[IF/ID.IR[rt]];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  <a:sym typeface="Symbol" pitchFamily="18" charset="2"/>
                        </a:rPr>
                        <a:t>ID/EX.NPC IF/ID.NPC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  <a:sym typeface="Symbol" pitchFamily="18" charset="2"/>
                        </a:rPr>
                        <a:t>; ID/EX.IR IF/ID.IR;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  <a:sym typeface="Symbol" pitchFamily="18" charset="2"/>
                        </a:rPr>
                        <a:t>ID/EX.Imm sign-extend(IF/ID.IR[immediate field]);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</a:rPr>
                        <a:t>ALU instruction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</a:rPr>
                        <a:t>Ld/st instruction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Branch instruction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87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</a:rPr>
                        <a:t>EX/MEM.IR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  <a:sym typeface="Symbol" pitchFamily="18" charset="2"/>
                        </a:rPr>
                        <a:t>ID/EX.IR;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  <a:sym typeface="Symbol" pitchFamily="18" charset="2"/>
                        </a:rPr>
                        <a:t>EX/MEM.ALUoutput ID/EX.A func ID/EX.B;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  <a:sym typeface="Symbol" pitchFamily="18" charset="2"/>
                        </a:rPr>
                        <a:t>or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  <a:sym typeface="Symbol" pitchFamily="18" charset="2"/>
                        </a:rPr>
                        <a:t>EX/MEM.ALUoutput ID/EX.A op ID/EX.Imm;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</a:rPr>
                        <a:t>EX/MEM.IR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  <a:sym typeface="Symbol" pitchFamily="18" charset="2"/>
                        </a:rPr>
                        <a:t>ID/EX.IR;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  <a:sym typeface="Symbol" pitchFamily="18" charset="2"/>
                        </a:rPr>
                        <a:t>EX/MEM.ALUoutput ID/EX.A + ID/EX.Imm;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  <a:sym typeface="Symbol" pitchFamily="18" charset="2"/>
                        </a:rPr>
                        <a:t>EX/MEM.B ID/EX.B;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  <a:sym typeface="Symbol" pitchFamily="18" charset="2"/>
                        </a:rPr>
                        <a:t>EX/MEM.ALUoutput ID/EX.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  <a:sym typeface="Symbol" pitchFamily="18" charset="2"/>
                        </a:rPr>
                        <a:t>NPC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  <a:sym typeface="Symbol" pitchFamily="18" charset="2"/>
                        </a:rPr>
                        <a:t> + (ID/EX.Imm&lt;&lt;2);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  <a:sym typeface="Symbol" pitchFamily="18" charset="2"/>
                        </a:rPr>
                        <a:t>EX/MEM.cond (ID/EX.A==0);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MEM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</a:rPr>
                        <a:t>MEM/WB.IR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  <a:sym typeface="Symbol" pitchFamily="18" charset="2"/>
                        </a:rPr>
                        <a:t>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  <a:sym typeface="Symbol" pitchFamily="18" charset="2"/>
                        </a:rPr>
                        <a:t>EX/MEM.IR;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  <a:sym typeface="Symbol" pitchFamily="18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  <a:sym typeface="Symbol" pitchFamily="18" charset="2"/>
                        </a:rPr>
                        <a:t>MEM/WB.ALUoutput EX/MEM.ALUoutput;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</a:rPr>
                        <a:t>MEM/WB.IR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  <a:sym typeface="Symbol" pitchFamily="18" charset="2"/>
                        </a:rPr>
                        <a:t>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  <a:sym typeface="Symbol" pitchFamily="18" charset="2"/>
                        </a:rPr>
                        <a:t>EX/MEM.IR;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  <a:sym typeface="Symbol" pitchFamily="18" charset="2"/>
                        </a:rPr>
                        <a:t>MEM/WB.LMD Mem[EX/MEM.ALUoutput];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  <a:sym typeface="Symbol" pitchFamily="18" charset="2"/>
                        </a:rPr>
                        <a:t>Or MEM/WB.LMD Mem[EX/MEM.ALUoutput];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0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WB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Regs[MEM/WB.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IR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[rd]]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  <a:sym typeface="Symbol" pitchFamily="18" charset="2"/>
                        </a:rPr>
                        <a:t>MEM/WB.ALUoutput; 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Regs[MEM/WB.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IR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[rt]]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  <a:sym typeface="Symbol" pitchFamily="18" charset="2"/>
                        </a:rPr>
                        <a:t>MEM/WB.ALUoutput;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</a:rPr>
                        <a:t>For Load only;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</a:rPr>
                        <a:t>Regs[MEM/WB.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IR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</a:rPr>
                        <a:t>[rt]]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  <a:sym typeface="Symbol" pitchFamily="18" charset="2"/>
                        </a:rPr>
                        <a:t>MEM/WB.LMD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11" name="Rectangle 7"/>
          <p:cNvSpPr>
            <a:spLocks noGrp="1" noChangeArrowheads="1"/>
          </p:cNvSpPr>
          <p:nvPr>
            <p:ph type="title"/>
          </p:nvPr>
        </p:nvSpPr>
        <p:spPr>
          <a:xfrm>
            <a:off x="539551" y="188913"/>
            <a:ext cx="7777361" cy="954087"/>
          </a:xfrm>
        </p:spPr>
        <p:txBody>
          <a:bodyPr/>
          <a:lstStyle/>
          <a:p>
            <a:r>
              <a:rPr lang="en-US" altLang="zh-CN" sz="3800" dirty="0">
                <a:solidFill>
                  <a:schemeClr val="bg1"/>
                </a:solidFill>
              </a:rPr>
              <a:t>Advanced pipeline</a:t>
            </a:r>
          </a:p>
        </p:txBody>
      </p:sp>
      <p:grpSp>
        <p:nvGrpSpPr>
          <p:cNvPr id="328706" name="Group 2"/>
          <p:cNvGrpSpPr>
            <a:grpSpLocks/>
          </p:cNvGrpSpPr>
          <p:nvPr/>
        </p:nvGrpSpPr>
        <p:grpSpPr bwMode="auto">
          <a:xfrm>
            <a:off x="0" y="1412875"/>
            <a:ext cx="8748713" cy="5148263"/>
            <a:chOff x="240" y="960"/>
            <a:chExt cx="5232" cy="2950"/>
          </a:xfrm>
        </p:grpSpPr>
        <p:pic>
          <p:nvPicPr>
            <p:cNvPr id="328707" name="Picture 3" descr="chap3_4-5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960"/>
              <a:ext cx="5232" cy="2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28708" name="Group 4"/>
            <p:cNvGrpSpPr>
              <a:grpSpLocks/>
            </p:cNvGrpSpPr>
            <p:nvPr/>
          </p:nvGrpSpPr>
          <p:grpSpPr bwMode="auto">
            <a:xfrm>
              <a:off x="3110" y="3002"/>
              <a:ext cx="2254" cy="908"/>
              <a:chOff x="3110" y="3002"/>
              <a:chExt cx="2254" cy="908"/>
            </a:xfrm>
          </p:grpSpPr>
          <p:sp>
            <p:nvSpPr>
              <p:cNvPr id="328709" name="Text Box 5"/>
              <p:cNvSpPr txBox="1">
                <a:spLocks noChangeArrowheads="1"/>
              </p:cNvSpPr>
              <p:nvPr/>
            </p:nvSpPr>
            <p:spPr bwMode="auto">
              <a:xfrm>
                <a:off x="3110" y="3002"/>
                <a:ext cx="495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>
                    <a:solidFill>
                      <a:srgbClr val="339966"/>
                    </a:solidFill>
                    <a:latin typeface="Times New Roman" pitchFamily="18" charset="0"/>
                  </a:rPr>
                  <a:t>store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328710" name="Text Box 6"/>
              <p:cNvSpPr txBox="1">
                <a:spLocks noChangeArrowheads="1"/>
              </p:cNvSpPr>
              <p:nvPr/>
            </p:nvSpPr>
            <p:spPr bwMode="auto">
              <a:xfrm>
                <a:off x="4896" y="3648"/>
                <a:ext cx="468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en-US" altLang="zh-CN" sz="2400" b="1">
                    <a:solidFill>
                      <a:srgbClr val="339966"/>
                    </a:solidFill>
                    <a:latin typeface="Times New Roman" pitchFamily="18" charset="0"/>
                  </a:rPr>
                  <a:t>load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28712" name="Group 8"/>
          <p:cNvGrpSpPr>
            <a:grpSpLocks/>
          </p:cNvGrpSpPr>
          <p:nvPr/>
        </p:nvGrpSpPr>
        <p:grpSpPr bwMode="auto">
          <a:xfrm>
            <a:off x="179388" y="5445125"/>
            <a:ext cx="3657600" cy="914400"/>
            <a:chOff x="240" y="3408"/>
            <a:chExt cx="2304" cy="576"/>
          </a:xfrm>
        </p:grpSpPr>
        <p:sp>
          <p:nvSpPr>
            <p:cNvPr id="328713" name="Text Box 9"/>
            <p:cNvSpPr txBox="1">
              <a:spLocks noChangeArrowheads="1"/>
            </p:cNvSpPr>
            <p:nvPr/>
          </p:nvSpPr>
          <p:spPr bwMode="auto">
            <a:xfrm>
              <a:off x="240" y="3408"/>
              <a:ext cx="83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/>
            <a:p>
              <a:r>
                <a:rPr kumimoji="1" lang="en-US" altLang="zh-CN" sz="2000" b="1">
                  <a:solidFill>
                    <a:srgbClr val="FF00FF"/>
                  </a:solidFill>
                  <a:latin typeface="Times New Roman" pitchFamily="18" charset="0"/>
                </a:rPr>
                <a:t>pipeline </a:t>
              </a:r>
            </a:p>
            <a:p>
              <a:r>
                <a:rPr kumimoji="1" lang="en-US" altLang="zh-CN" sz="2000" b="1">
                  <a:solidFill>
                    <a:srgbClr val="FF00FF"/>
                  </a:solidFill>
                  <a:latin typeface="Times New Roman" pitchFamily="18" charset="0"/>
                </a:rPr>
                <a:t>registers or </a:t>
              </a:r>
              <a:endParaRPr kumimoji="1" lang="en-US" altLang="zh-CN" sz="2400" b="1">
                <a:solidFill>
                  <a:srgbClr val="FF00FF"/>
                </a:solidFill>
                <a:latin typeface="Times New Roman" pitchFamily="18" charset="0"/>
              </a:endParaRPr>
            </a:p>
            <a:p>
              <a:r>
                <a:rPr kumimoji="1" lang="en-US" altLang="zh-CN" sz="2000" b="1">
                  <a:solidFill>
                    <a:srgbClr val="FF00FF"/>
                  </a:solidFill>
                  <a:latin typeface="Times New Roman" pitchFamily="18" charset="0"/>
                </a:rPr>
                <a:t>latches</a:t>
              </a:r>
              <a:r>
                <a:rPr kumimoji="1" lang="en-US" altLang="zh-CN" sz="2000">
                  <a:latin typeface="Times New Roman" pitchFamily="18" charset="0"/>
                </a:rPr>
                <a:t>  </a:t>
              </a:r>
            </a:p>
          </p:txBody>
        </p:sp>
        <p:sp>
          <p:nvSpPr>
            <p:cNvPr id="328714" name="Line 10"/>
            <p:cNvSpPr>
              <a:spLocks noChangeShapeType="1"/>
            </p:cNvSpPr>
            <p:nvPr/>
          </p:nvSpPr>
          <p:spPr bwMode="auto">
            <a:xfrm flipV="1">
              <a:off x="912" y="3456"/>
              <a:ext cx="624" cy="19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715" name="Line 11"/>
            <p:cNvSpPr>
              <a:spLocks noChangeShapeType="1"/>
            </p:cNvSpPr>
            <p:nvPr/>
          </p:nvSpPr>
          <p:spPr bwMode="auto">
            <a:xfrm flipV="1">
              <a:off x="1008" y="3456"/>
              <a:ext cx="1536" cy="24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8716" name="Group 12"/>
          <p:cNvGrpSpPr>
            <a:grpSpLocks/>
          </p:cNvGrpSpPr>
          <p:nvPr/>
        </p:nvGrpSpPr>
        <p:grpSpPr bwMode="auto">
          <a:xfrm>
            <a:off x="3563938" y="5589588"/>
            <a:ext cx="3067050" cy="1096962"/>
            <a:chOff x="2006" y="3360"/>
            <a:chExt cx="1932" cy="691"/>
          </a:xfrm>
        </p:grpSpPr>
        <p:sp>
          <p:nvSpPr>
            <p:cNvPr id="328717" name="Text Box 13"/>
            <p:cNvSpPr txBox="1">
              <a:spLocks noChangeArrowheads="1"/>
            </p:cNvSpPr>
            <p:nvPr/>
          </p:nvSpPr>
          <p:spPr bwMode="auto">
            <a:xfrm>
              <a:off x="2006" y="3801"/>
              <a:ext cx="19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FF3300"/>
                  </a:solidFill>
                  <a:latin typeface="Times New Roman" pitchFamily="18" charset="0"/>
                </a:rPr>
                <a:t>Why need to add this line?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28718" name="Line 14"/>
            <p:cNvSpPr>
              <a:spLocks noChangeShapeType="1"/>
            </p:cNvSpPr>
            <p:nvPr/>
          </p:nvSpPr>
          <p:spPr bwMode="auto">
            <a:xfrm flipV="1">
              <a:off x="3024" y="3360"/>
              <a:ext cx="192" cy="5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526257" y="225426"/>
            <a:ext cx="8223250" cy="990600"/>
          </a:xfrm>
        </p:spPr>
        <p:txBody>
          <a:bodyPr/>
          <a:lstStyle/>
          <a:p>
            <a:r>
              <a:rPr lang="en-US" altLang="zh-CN" sz="2800" dirty="0"/>
              <a:t>Problems that pipelining introduces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412875"/>
            <a:ext cx="8135938" cy="720725"/>
          </a:xfrm>
        </p:spPr>
        <p:txBody>
          <a:bodyPr/>
          <a:lstStyle/>
          <a:p>
            <a:pPr marL="285750" indent="-285750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000">
                <a:latin typeface="Comic Sans MS" pitchFamily="66" charset="0"/>
              </a:rPr>
              <a:t>一、</a:t>
            </a:r>
            <a:r>
              <a:rPr lang="en-US" altLang="zh-CN">
                <a:latin typeface="Comic Sans MS" pitchFamily="66" charset="0"/>
              </a:rPr>
              <a:t>There is </a:t>
            </a:r>
            <a:r>
              <a:rPr lang="en-US" altLang="zh-CN">
                <a:solidFill>
                  <a:srgbClr val="FF3300"/>
                </a:solidFill>
                <a:latin typeface="Comic Sans MS" pitchFamily="66" charset="0"/>
              </a:rPr>
              <a:t>conflict</a:t>
            </a:r>
            <a:r>
              <a:rPr lang="en-US" altLang="zh-CN">
                <a:latin typeface="Comic Sans MS" pitchFamily="66" charset="0"/>
              </a:rPr>
              <a:t>  about the </a:t>
            </a:r>
            <a:r>
              <a:rPr lang="en-US" altLang="zh-CN">
                <a:solidFill>
                  <a:srgbClr val="FF3300"/>
                </a:solidFill>
                <a:latin typeface="Comic Sans MS" pitchFamily="66" charset="0"/>
              </a:rPr>
              <a:t>memory</a:t>
            </a:r>
            <a:r>
              <a:rPr lang="en-US" altLang="zh-CN">
                <a:latin typeface="Comic Sans MS" pitchFamily="66" charset="0"/>
              </a:rPr>
              <a:t> !</a:t>
            </a:r>
            <a:endParaRPr lang="en-US" altLang="zh-CN" sz="3600"/>
          </a:p>
        </p:txBody>
      </p:sp>
      <p:grpSp>
        <p:nvGrpSpPr>
          <p:cNvPr id="331780" name="Group 4"/>
          <p:cNvGrpSpPr>
            <a:grpSpLocks/>
          </p:cNvGrpSpPr>
          <p:nvPr/>
        </p:nvGrpSpPr>
        <p:grpSpPr bwMode="auto">
          <a:xfrm>
            <a:off x="611188" y="2276475"/>
            <a:ext cx="7454900" cy="3252788"/>
            <a:chOff x="480" y="1776"/>
            <a:chExt cx="4696" cy="2049"/>
          </a:xfrm>
        </p:grpSpPr>
        <p:grpSp>
          <p:nvGrpSpPr>
            <p:cNvPr id="331781" name="Group 5"/>
            <p:cNvGrpSpPr>
              <a:grpSpLocks/>
            </p:cNvGrpSpPr>
            <p:nvPr/>
          </p:nvGrpSpPr>
          <p:grpSpPr bwMode="auto">
            <a:xfrm>
              <a:off x="2825" y="2231"/>
              <a:ext cx="340" cy="259"/>
              <a:chOff x="2624" y="1200"/>
              <a:chExt cx="340" cy="294"/>
            </a:xfrm>
          </p:grpSpPr>
          <p:sp>
            <p:nvSpPr>
              <p:cNvPr id="331782" name="Freeform 6"/>
              <p:cNvSpPr>
                <a:spLocks/>
              </p:cNvSpPr>
              <p:nvPr/>
            </p:nvSpPr>
            <p:spPr bwMode="auto">
              <a:xfrm>
                <a:off x="2816" y="1205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solidFill>
                <a:schemeClr val="accent1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31783" name="Group 7"/>
              <p:cNvGrpSpPr>
                <a:grpSpLocks/>
              </p:cNvGrpSpPr>
              <p:nvPr/>
            </p:nvGrpSpPr>
            <p:grpSpPr bwMode="auto">
              <a:xfrm>
                <a:off x="2624" y="1200"/>
                <a:ext cx="340" cy="289"/>
                <a:chOff x="2624" y="1200"/>
                <a:chExt cx="340" cy="289"/>
              </a:xfrm>
            </p:grpSpPr>
            <p:sp>
              <p:nvSpPr>
                <p:cNvPr id="331784" name="Freeform 8"/>
                <p:cNvSpPr>
                  <a:spLocks/>
                </p:cNvSpPr>
                <p:nvPr/>
              </p:nvSpPr>
              <p:spPr bwMode="auto">
                <a:xfrm>
                  <a:off x="2624" y="1200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1785" name="Freeform 9"/>
                <p:cNvSpPr>
                  <a:spLocks/>
                </p:cNvSpPr>
                <p:nvPr/>
              </p:nvSpPr>
              <p:spPr bwMode="auto">
                <a:xfrm>
                  <a:off x="2793" y="1200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31786" name="Group 10"/>
            <p:cNvGrpSpPr>
              <a:grpSpLocks/>
            </p:cNvGrpSpPr>
            <p:nvPr/>
          </p:nvGrpSpPr>
          <p:grpSpPr bwMode="auto">
            <a:xfrm>
              <a:off x="2825" y="3457"/>
              <a:ext cx="340" cy="259"/>
              <a:chOff x="2624" y="2592"/>
              <a:chExt cx="340" cy="294"/>
            </a:xfrm>
          </p:grpSpPr>
          <p:sp>
            <p:nvSpPr>
              <p:cNvPr id="331787" name="Freeform 11"/>
              <p:cNvSpPr>
                <a:spLocks/>
              </p:cNvSpPr>
              <p:nvPr/>
            </p:nvSpPr>
            <p:spPr bwMode="auto">
              <a:xfrm>
                <a:off x="2816" y="2597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solidFill>
                <a:schemeClr val="accent1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31788" name="Group 12"/>
              <p:cNvGrpSpPr>
                <a:grpSpLocks/>
              </p:cNvGrpSpPr>
              <p:nvPr/>
            </p:nvGrpSpPr>
            <p:grpSpPr bwMode="auto">
              <a:xfrm>
                <a:off x="2624" y="2592"/>
                <a:ext cx="340" cy="289"/>
                <a:chOff x="2624" y="2592"/>
                <a:chExt cx="340" cy="289"/>
              </a:xfrm>
            </p:grpSpPr>
            <p:sp>
              <p:nvSpPr>
                <p:cNvPr id="331789" name="Freeform 13"/>
                <p:cNvSpPr>
                  <a:spLocks/>
                </p:cNvSpPr>
                <p:nvPr/>
              </p:nvSpPr>
              <p:spPr bwMode="auto">
                <a:xfrm>
                  <a:off x="2624" y="2592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1790" name="Freeform 14"/>
                <p:cNvSpPr>
                  <a:spLocks/>
                </p:cNvSpPr>
                <p:nvPr/>
              </p:nvSpPr>
              <p:spPr bwMode="auto">
                <a:xfrm>
                  <a:off x="2793" y="2592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31791" name="Rectangle 15"/>
            <p:cNvSpPr>
              <a:spLocks noChangeArrowheads="1"/>
            </p:cNvSpPr>
            <p:nvPr/>
          </p:nvSpPr>
          <p:spPr bwMode="auto">
            <a:xfrm>
              <a:off x="2806" y="3459"/>
              <a:ext cx="4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sz="1600" b="1"/>
                <a:t>Mem</a:t>
              </a:r>
            </a:p>
          </p:txBody>
        </p:sp>
        <p:sp>
          <p:nvSpPr>
            <p:cNvPr id="331792" name="Rectangle 16"/>
            <p:cNvSpPr>
              <a:spLocks noChangeArrowheads="1"/>
            </p:cNvSpPr>
            <p:nvPr/>
          </p:nvSpPr>
          <p:spPr bwMode="auto">
            <a:xfrm>
              <a:off x="480" y="2251"/>
              <a:ext cx="226" cy="1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kumimoji="1" lang="en-US" altLang="zh-CN" i="1"/>
                <a:t>I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kumimoji="1" lang="en-US" altLang="zh-CN" i="1"/>
                <a:t>n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kumimoji="1" lang="en-US" altLang="zh-CN" i="1"/>
                <a:t>s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kumimoji="1" lang="en-US" altLang="zh-CN" i="1"/>
                <a:t>t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kumimoji="1" lang="en-US" altLang="zh-CN" i="1"/>
                <a:t>r.</a:t>
              </a:r>
            </a:p>
            <a:p>
              <a:pPr algn="ctr" eaLnBrk="0" hangingPunct="0">
                <a:lnSpc>
                  <a:spcPct val="80000"/>
                </a:lnSpc>
              </a:pPr>
              <a:endParaRPr kumimoji="1" lang="en-US" altLang="zh-CN" i="1"/>
            </a:p>
            <a:p>
              <a:pPr algn="ctr" eaLnBrk="0" hangingPunct="0">
                <a:lnSpc>
                  <a:spcPct val="80000"/>
                </a:lnSpc>
              </a:pPr>
              <a:r>
                <a:rPr kumimoji="1" lang="en-US" altLang="zh-CN" i="1"/>
                <a:t>O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kumimoji="1" lang="en-US" altLang="zh-CN" i="1"/>
                <a:t>r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kumimoji="1" lang="en-US" altLang="zh-CN" i="1"/>
                <a:t>d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kumimoji="1" lang="en-US" altLang="zh-CN" i="1"/>
                <a:t>e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kumimoji="1" lang="en-US" altLang="zh-CN" i="1"/>
                <a:t>r</a:t>
              </a:r>
            </a:p>
          </p:txBody>
        </p:sp>
        <p:sp>
          <p:nvSpPr>
            <p:cNvPr id="331793" name="Line 17"/>
            <p:cNvSpPr>
              <a:spLocks noChangeShapeType="1"/>
            </p:cNvSpPr>
            <p:nvPr/>
          </p:nvSpPr>
          <p:spPr bwMode="auto">
            <a:xfrm flipH="1">
              <a:off x="768" y="2256"/>
              <a:ext cx="0" cy="14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794" name="Line 18"/>
            <p:cNvSpPr>
              <a:spLocks noChangeShapeType="1"/>
            </p:cNvSpPr>
            <p:nvPr/>
          </p:nvSpPr>
          <p:spPr bwMode="auto">
            <a:xfrm>
              <a:off x="1200" y="2016"/>
              <a:ext cx="39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795" name="Rectangle 19"/>
            <p:cNvSpPr>
              <a:spLocks noChangeArrowheads="1"/>
            </p:cNvSpPr>
            <p:nvPr/>
          </p:nvSpPr>
          <p:spPr bwMode="auto">
            <a:xfrm>
              <a:off x="2400" y="1776"/>
              <a:ext cx="133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i="1"/>
                <a:t>Time (clock cycles)</a:t>
              </a:r>
            </a:p>
          </p:txBody>
        </p:sp>
        <p:sp>
          <p:nvSpPr>
            <p:cNvPr id="331796" name="Rectangle 20"/>
            <p:cNvSpPr>
              <a:spLocks noChangeArrowheads="1"/>
            </p:cNvSpPr>
            <p:nvPr/>
          </p:nvSpPr>
          <p:spPr bwMode="auto">
            <a:xfrm>
              <a:off x="780" y="2321"/>
              <a:ext cx="65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sz="2400">
                  <a:latin typeface="Comic Sans MS" pitchFamily="66" charset="0"/>
                </a:rPr>
                <a:t>Ld/St</a:t>
              </a:r>
              <a:endParaRPr kumimoji="1" lang="en-US" altLang="zh-CN" sz="2800" b="1"/>
            </a:p>
          </p:txBody>
        </p:sp>
        <p:sp>
          <p:nvSpPr>
            <p:cNvPr id="331797" name="Rectangle 21"/>
            <p:cNvSpPr>
              <a:spLocks noChangeArrowheads="1"/>
            </p:cNvSpPr>
            <p:nvPr/>
          </p:nvSpPr>
          <p:spPr bwMode="auto">
            <a:xfrm>
              <a:off x="764" y="2687"/>
              <a:ext cx="73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sz="2400">
                  <a:latin typeface="Comic Sans MS" pitchFamily="66" charset="0"/>
                </a:rPr>
                <a:t>Instr 1</a:t>
              </a:r>
              <a:endParaRPr kumimoji="1" lang="en-US" altLang="zh-CN" sz="2800" b="1"/>
            </a:p>
          </p:txBody>
        </p:sp>
        <p:sp>
          <p:nvSpPr>
            <p:cNvPr id="331798" name="Rectangle 22"/>
            <p:cNvSpPr>
              <a:spLocks noChangeArrowheads="1"/>
            </p:cNvSpPr>
            <p:nvPr/>
          </p:nvSpPr>
          <p:spPr bwMode="auto">
            <a:xfrm>
              <a:off x="756" y="3096"/>
              <a:ext cx="76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sz="2400">
                  <a:latin typeface="Comic Sans MS" pitchFamily="66" charset="0"/>
                </a:rPr>
                <a:t>Instr 2</a:t>
              </a:r>
              <a:endParaRPr kumimoji="1" lang="en-US" altLang="zh-CN" sz="2800" b="1"/>
            </a:p>
          </p:txBody>
        </p:sp>
        <p:sp>
          <p:nvSpPr>
            <p:cNvPr id="331799" name="Rectangle 23"/>
            <p:cNvSpPr>
              <a:spLocks noChangeArrowheads="1"/>
            </p:cNvSpPr>
            <p:nvPr/>
          </p:nvSpPr>
          <p:spPr bwMode="auto">
            <a:xfrm>
              <a:off x="799" y="3474"/>
              <a:ext cx="76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sz="2400">
                  <a:latin typeface="Comic Sans MS" pitchFamily="66" charset="0"/>
                </a:rPr>
                <a:t>Instr 3</a:t>
              </a:r>
              <a:endParaRPr kumimoji="1" lang="en-US" altLang="zh-CN" sz="2800" b="1"/>
            </a:p>
          </p:txBody>
        </p:sp>
        <p:grpSp>
          <p:nvGrpSpPr>
            <p:cNvPr id="331800" name="Group 24"/>
            <p:cNvGrpSpPr>
              <a:grpSpLocks/>
            </p:cNvGrpSpPr>
            <p:nvPr/>
          </p:nvGrpSpPr>
          <p:grpSpPr bwMode="auto">
            <a:xfrm>
              <a:off x="1920" y="2064"/>
              <a:ext cx="3024" cy="1728"/>
              <a:chOff x="1929" y="1985"/>
              <a:chExt cx="3024" cy="2479"/>
            </a:xfrm>
          </p:grpSpPr>
          <p:sp>
            <p:nvSpPr>
              <p:cNvPr id="331801" name="Line 25"/>
              <p:cNvSpPr>
                <a:spLocks noChangeShapeType="1"/>
              </p:cNvSpPr>
              <p:nvPr/>
            </p:nvSpPr>
            <p:spPr bwMode="auto">
              <a:xfrm>
                <a:off x="1929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1802" name="Line 26"/>
              <p:cNvSpPr>
                <a:spLocks noChangeShapeType="1"/>
              </p:cNvSpPr>
              <p:nvPr/>
            </p:nvSpPr>
            <p:spPr bwMode="auto">
              <a:xfrm>
                <a:off x="2361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1803" name="Line 27"/>
              <p:cNvSpPr>
                <a:spLocks noChangeShapeType="1"/>
              </p:cNvSpPr>
              <p:nvPr/>
            </p:nvSpPr>
            <p:spPr bwMode="auto">
              <a:xfrm>
                <a:off x="2793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1804" name="Line 28"/>
              <p:cNvSpPr>
                <a:spLocks noChangeShapeType="1"/>
              </p:cNvSpPr>
              <p:nvPr/>
            </p:nvSpPr>
            <p:spPr bwMode="auto">
              <a:xfrm>
                <a:off x="3225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1805" name="Line 29"/>
              <p:cNvSpPr>
                <a:spLocks noChangeShapeType="1"/>
              </p:cNvSpPr>
              <p:nvPr/>
            </p:nvSpPr>
            <p:spPr bwMode="auto">
              <a:xfrm>
                <a:off x="3657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1806" name="Line 30"/>
              <p:cNvSpPr>
                <a:spLocks noChangeShapeType="1"/>
              </p:cNvSpPr>
              <p:nvPr/>
            </p:nvSpPr>
            <p:spPr bwMode="auto">
              <a:xfrm>
                <a:off x="4089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1807" name="Line 31"/>
              <p:cNvSpPr>
                <a:spLocks noChangeShapeType="1"/>
              </p:cNvSpPr>
              <p:nvPr/>
            </p:nvSpPr>
            <p:spPr bwMode="auto">
              <a:xfrm>
                <a:off x="4521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1808" name="Line 32"/>
              <p:cNvSpPr>
                <a:spLocks noChangeShapeType="1"/>
              </p:cNvSpPr>
              <p:nvPr/>
            </p:nvSpPr>
            <p:spPr bwMode="auto">
              <a:xfrm>
                <a:off x="4953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31809" name="Group 33"/>
            <p:cNvGrpSpPr>
              <a:grpSpLocks/>
            </p:cNvGrpSpPr>
            <p:nvPr/>
          </p:nvGrpSpPr>
          <p:grpSpPr bwMode="auto">
            <a:xfrm>
              <a:off x="2457" y="2189"/>
              <a:ext cx="226" cy="423"/>
              <a:chOff x="2256" y="1152"/>
              <a:chExt cx="226" cy="481"/>
            </a:xfrm>
          </p:grpSpPr>
          <p:sp>
            <p:nvSpPr>
              <p:cNvPr id="331810" name="Freeform 34"/>
              <p:cNvSpPr>
                <a:spLocks/>
              </p:cNvSpPr>
              <p:nvPr/>
            </p:nvSpPr>
            <p:spPr bwMode="auto">
              <a:xfrm>
                <a:off x="2269" y="1152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1811" name="Rectangle 35"/>
              <p:cNvSpPr>
                <a:spLocks noChangeArrowheads="1"/>
              </p:cNvSpPr>
              <p:nvPr/>
            </p:nvSpPr>
            <p:spPr bwMode="auto">
              <a:xfrm rot="5400000">
                <a:off x="2147" y="1296"/>
                <a:ext cx="428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1" lang="en-US" altLang="zh-CN" sz="1600" b="1"/>
                  <a:t>ALU</a:t>
                </a:r>
              </a:p>
            </p:txBody>
          </p:sp>
        </p:grpSp>
        <p:grpSp>
          <p:nvGrpSpPr>
            <p:cNvPr id="331812" name="Group 36"/>
            <p:cNvGrpSpPr>
              <a:grpSpLocks/>
            </p:cNvGrpSpPr>
            <p:nvPr/>
          </p:nvGrpSpPr>
          <p:grpSpPr bwMode="auto">
            <a:xfrm>
              <a:off x="1525" y="2273"/>
              <a:ext cx="406" cy="255"/>
              <a:chOff x="1324" y="1248"/>
              <a:chExt cx="406" cy="289"/>
            </a:xfrm>
          </p:grpSpPr>
          <p:sp>
            <p:nvSpPr>
              <p:cNvPr id="331813" name="Rectangle 37"/>
              <p:cNvSpPr>
                <a:spLocks noChangeArrowheads="1"/>
              </p:cNvSpPr>
              <p:nvPr/>
            </p:nvSpPr>
            <p:spPr bwMode="auto">
              <a:xfrm>
                <a:off x="1324" y="1250"/>
                <a:ext cx="406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1" lang="en-US" altLang="zh-CN" sz="1600" b="1"/>
                  <a:t>Mem</a:t>
                </a:r>
              </a:p>
            </p:txBody>
          </p:sp>
          <p:grpSp>
            <p:nvGrpSpPr>
              <p:cNvPr id="331814" name="Group 38"/>
              <p:cNvGrpSpPr>
                <a:grpSpLocks/>
              </p:cNvGrpSpPr>
              <p:nvPr/>
            </p:nvGrpSpPr>
            <p:grpSpPr bwMode="auto"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331815" name="Freeform 39"/>
                <p:cNvSpPr>
                  <a:spLocks/>
                </p:cNvSpPr>
                <p:nvPr/>
              </p:nvSpPr>
              <p:spPr bwMode="auto">
                <a:xfrm>
                  <a:off x="1343" y="1248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1816" name="Freeform 40"/>
                <p:cNvSpPr>
                  <a:spLocks/>
                </p:cNvSpPr>
                <p:nvPr/>
              </p:nvSpPr>
              <p:spPr bwMode="auto">
                <a:xfrm>
                  <a:off x="1512" y="1248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31817" name="Rectangle 41"/>
            <p:cNvSpPr>
              <a:spLocks noChangeArrowheads="1"/>
            </p:cNvSpPr>
            <p:nvPr/>
          </p:nvSpPr>
          <p:spPr bwMode="auto">
            <a:xfrm>
              <a:off x="1985" y="2280"/>
              <a:ext cx="35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sz="1600" b="1"/>
                <a:t>Reg</a:t>
              </a:r>
            </a:p>
          </p:txBody>
        </p:sp>
        <p:grpSp>
          <p:nvGrpSpPr>
            <p:cNvPr id="331818" name="Group 42"/>
            <p:cNvGrpSpPr>
              <a:grpSpLocks/>
            </p:cNvGrpSpPr>
            <p:nvPr/>
          </p:nvGrpSpPr>
          <p:grpSpPr bwMode="auto">
            <a:xfrm>
              <a:off x="2004" y="2273"/>
              <a:ext cx="296" cy="255"/>
              <a:chOff x="1803" y="1248"/>
              <a:chExt cx="296" cy="289"/>
            </a:xfrm>
          </p:grpSpPr>
          <p:sp>
            <p:nvSpPr>
              <p:cNvPr id="331819" name="Freeform 43"/>
              <p:cNvSpPr>
                <a:spLocks/>
              </p:cNvSpPr>
              <p:nvPr/>
            </p:nvSpPr>
            <p:spPr bwMode="auto">
              <a:xfrm>
                <a:off x="1803" y="1248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1820" name="Freeform 44"/>
              <p:cNvSpPr>
                <a:spLocks/>
              </p:cNvSpPr>
              <p:nvPr/>
            </p:nvSpPr>
            <p:spPr bwMode="auto">
              <a:xfrm>
                <a:off x="1951" y="1248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1821" name="Line 45"/>
            <p:cNvSpPr>
              <a:spLocks noChangeShapeType="1"/>
            </p:cNvSpPr>
            <p:nvPr/>
          </p:nvSpPr>
          <p:spPr bwMode="auto">
            <a:xfrm>
              <a:off x="1889" y="2400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822" name="Freeform 46"/>
            <p:cNvSpPr>
              <a:spLocks/>
            </p:cNvSpPr>
            <p:nvPr/>
          </p:nvSpPr>
          <p:spPr bwMode="auto">
            <a:xfrm>
              <a:off x="1951" y="2316"/>
              <a:ext cx="48" cy="85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823" name="Line 47"/>
            <p:cNvSpPr>
              <a:spLocks noChangeShapeType="1"/>
            </p:cNvSpPr>
            <p:nvPr/>
          </p:nvSpPr>
          <p:spPr bwMode="auto">
            <a:xfrm>
              <a:off x="2305" y="2316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824" name="Rectangle 48"/>
            <p:cNvSpPr>
              <a:spLocks noChangeArrowheads="1"/>
            </p:cNvSpPr>
            <p:nvPr/>
          </p:nvSpPr>
          <p:spPr bwMode="auto">
            <a:xfrm>
              <a:off x="2802" y="2275"/>
              <a:ext cx="4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sz="1600" b="1"/>
                <a:t>Mem</a:t>
              </a:r>
            </a:p>
          </p:txBody>
        </p:sp>
        <p:sp>
          <p:nvSpPr>
            <p:cNvPr id="331825" name="Rectangle 49"/>
            <p:cNvSpPr>
              <a:spLocks noChangeArrowheads="1"/>
            </p:cNvSpPr>
            <p:nvPr/>
          </p:nvSpPr>
          <p:spPr bwMode="auto">
            <a:xfrm>
              <a:off x="3294" y="2275"/>
              <a:ext cx="35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sz="1600" b="1"/>
                <a:t>Reg</a:t>
              </a:r>
            </a:p>
          </p:txBody>
        </p:sp>
        <p:grpSp>
          <p:nvGrpSpPr>
            <p:cNvPr id="331826" name="Group 50"/>
            <p:cNvGrpSpPr>
              <a:grpSpLocks/>
            </p:cNvGrpSpPr>
            <p:nvPr/>
          </p:nvGrpSpPr>
          <p:grpSpPr bwMode="auto">
            <a:xfrm>
              <a:off x="3321" y="2273"/>
              <a:ext cx="284" cy="255"/>
              <a:chOff x="3120" y="1248"/>
              <a:chExt cx="284" cy="289"/>
            </a:xfrm>
          </p:grpSpPr>
          <p:sp>
            <p:nvSpPr>
              <p:cNvPr id="331827" name="Freeform 51"/>
              <p:cNvSpPr>
                <a:spLocks/>
              </p:cNvSpPr>
              <p:nvPr/>
            </p:nvSpPr>
            <p:spPr bwMode="auto">
              <a:xfrm>
                <a:off x="3120" y="1248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1828" name="Freeform 52"/>
              <p:cNvSpPr>
                <a:spLocks/>
              </p:cNvSpPr>
              <p:nvPr/>
            </p:nvSpPr>
            <p:spPr bwMode="auto">
              <a:xfrm>
                <a:off x="3261" y="1248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1829" name="Line 53"/>
            <p:cNvSpPr>
              <a:spLocks noChangeShapeType="1"/>
            </p:cNvSpPr>
            <p:nvPr/>
          </p:nvSpPr>
          <p:spPr bwMode="auto">
            <a:xfrm>
              <a:off x="3174" y="2400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830" name="Line 54"/>
            <p:cNvSpPr>
              <a:spLocks noChangeShapeType="1"/>
            </p:cNvSpPr>
            <p:nvPr/>
          </p:nvSpPr>
          <p:spPr bwMode="auto">
            <a:xfrm>
              <a:off x="2690" y="2400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831" name="Freeform 55"/>
            <p:cNvSpPr>
              <a:spLocks/>
            </p:cNvSpPr>
            <p:nvPr/>
          </p:nvSpPr>
          <p:spPr bwMode="auto">
            <a:xfrm>
              <a:off x="2811" y="2400"/>
              <a:ext cx="431" cy="170"/>
            </a:xfrm>
            <a:custGeom>
              <a:avLst/>
              <a:gdLst>
                <a:gd name="T0" fmla="*/ 0 w 431"/>
                <a:gd name="T1" fmla="*/ 0 h 193"/>
                <a:gd name="T2" fmla="*/ 0 w 431"/>
                <a:gd name="T3" fmla="*/ 192 h 193"/>
                <a:gd name="T4" fmla="*/ 391 w 431"/>
                <a:gd name="T5" fmla="*/ 192 h 193"/>
                <a:gd name="T6" fmla="*/ 391 w 431"/>
                <a:gd name="T7" fmla="*/ 64 h 193"/>
                <a:gd name="T8" fmla="*/ 430 w 431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832" name="Line 56"/>
            <p:cNvSpPr>
              <a:spLocks noChangeShapeType="1"/>
            </p:cNvSpPr>
            <p:nvPr/>
          </p:nvSpPr>
          <p:spPr bwMode="auto">
            <a:xfrm>
              <a:off x="2305" y="2485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833" name="Freeform 57"/>
            <p:cNvSpPr>
              <a:spLocks/>
            </p:cNvSpPr>
            <p:nvPr/>
          </p:nvSpPr>
          <p:spPr bwMode="auto">
            <a:xfrm>
              <a:off x="2398" y="2396"/>
              <a:ext cx="337" cy="245"/>
            </a:xfrm>
            <a:custGeom>
              <a:avLst/>
              <a:gdLst>
                <a:gd name="T0" fmla="*/ 0 w 337"/>
                <a:gd name="T1" fmla="*/ 101 h 278"/>
                <a:gd name="T2" fmla="*/ 0 w 337"/>
                <a:gd name="T3" fmla="*/ 277 h 278"/>
                <a:gd name="T4" fmla="*/ 294 w 337"/>
                <a:gd name="T5" fmla="*/ 277 h 278"/>
                <a:gd name="T6" fmla="*/ 294 w 337"/>
                <a:gd name="T7" fmla="*/ 90 h 278"/>
                <a:gd name="T8" fmla="*/ 336 w 337"/>
                <a:gd name="T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31834" name="Group 58"/>
            <p:cNvGrpSpPr>
              <a:grpSpLocks/>
            </p:cNvGrpSpPr>
            <p:nvPr/>
          </p:nvGrpSpPr>
          <p:grpSpPr bwMode="auto">
            <a:xfrm>
              <a:off x="1952" y="2583"/>
              <a:ext cx="2124" cy="452"/>
              <a:chOff x="1751" y="1600"/>
              <a:chExt cx="2124" cy="513"/>
            </a:xfrm>
          </p:grpSpPr>
          <p:grpSp>
            <p:nvGrpSpPr>
              <p:cNvPr id="331835" name="Group 59"/>
              <p:cNvGrpSpPr>
                <a:grpSpLocks/>
              </p:cNvGrpSpPr>
              <p:nvPr/>
            </p:nvGrpSpPr>
            <p:grpSpPr bwMode="auto">
              <a:xfrm>
                <a:off x="2685" y="1600"/>
                <a:ext cx="224" cy="481"/>
                <a:chOff x="2685" y="1600"/>
                <a:chExt cx="224" cy="481"/>
              </a:xfrm>
            </p:grpSpPr>
            <p:sp>
              <p:nvSpPr>
                <p:cNvPr id="331836" name="Freeform 60"/>
                <p:cNvSpPr>
                  <a:spLocks/>
                </p:cNvSpPr>
                <p:nvPr/>
              </p:nvSpPr>
              <p:spPr bwMode="auto">
                <a:xfrm>
                  <a:off x="2696" y="1600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1837" name="Rectangle 61"/>
                <p:cNvSpPr>
                  <a:spLocks noChangeArrowheads="1"/>
                </p:cNvSpPr>
                <p:nvPr/>
              </p:nvSpPr>
              <p:spPr bwMode="auto">
                <a:xfrm rot="5400000">
                  <a:off x="2576" y="1745"/>
                  <a:ext cx="427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kumimoji="1" lang="en-US" altLang="zh-CN" sz="1600" b="1"/>
                    <a:t>ALU</a:t>
                  </a:r>
                </a:p>
              </p:txBody>
            </p:sp>
          </p:grpSp>
          <p:grpSp>
            <p:nvGrpSpPr>
              <p:cNvPr id="331838" name="Group 62"/>
              <p:cNvGrpSpPr>
                <a:grpSpLocks/>
              </p:cNvGrpSpPr>
              <p:nvPr/>
            </p:nvGrpSpPr>
            <p:grpSpPr bwMode="auto">
              <a:xfrm>
                <a:off x="1751" y="1696"/>
                <a:ext cx="406" cy="289"/>
                <a:chOff x="1751" y="1696"/>
                <a:chExt cx="406" cy="289"/>
              </a:xfrm>
            </p:grpSpPr>
            <p:sp>
              <p:nvSpPr>
                <p:cNvPr id="331839" name="Rectangle 63"/>
                <p:cNvSpPr>
                  <a:spLocks noChangeArrowheads="1"/>
                </p:cNvSpPr>
                <p:nvPr/>
              </p:nvSpPr>
              <p:spPr bwMode="auto">
                <a:xfrm>
                  <a:off x="1751" y="1698"/>
                  <a:ext cx="406" cy="2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kumimoji="1" lang="en-US" altLang="zh-CN" sz="1600" b="1"/>
                    <a:t>Mem</a:t>
                  </a:r>
                </a:p>
              </p:txBody>
            </p:sp>
            <p:grpSp>
              <p:nvGrpSpPr>
                <p:cNvPr id="331840" name="Group 64"/>
                <p:cNvGrpSpPr>
                  <a:grpSpLocks/>
                </p:cNvGrpSpPr>
                <p:nvPr/>
              </p:nvGrpSpPr>
              <p:grpSpPr bwMode="auto">
                <a:xfrm>
                  <a:off x="1770" y="1696"/>
                  <a:ext cx="340" cy="289"/>
                  <a:chOff x="1770" y="1696"/>
                  <a:chExt cx="340" cy="289"/>
                </a:xfrm>
              </p:grpSpPr>
              <p:sp>
                <p:nvSpPr>
                  <p:cNvPr id="331841" name="Freeform 65"/>
                  <p:cNvSpPr>
                    <a:spLocks/>
                  </p:cNvSpPr>
                  <p:nvPr/>
                </p:nvSpPr>
                <p:spPr bwMode="auto">
                  <a:xfrm>
                    <a:off x="1770" y="1696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842" name="Freeform 66"/>
                  <p:cNvSpPr>
                    <a:spLocks/>
                  </p:cNvSpPr>
                  <p:nvPr/>
                </p:nvSpPr>
                <p:spPr bwMode="auto">
                  <a:xfrm>
                    <a:off x="1939" y="1696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31843" name="Rectangle 67"/>
              <p:cNvSpPr>
                <a:spLocks noChangeArrowheads="1"/>
              </p:cNvSpPr>
              <p:nvPr/>
            </p:nvSpPr>
            <p:spPr bwMode="auto">
              <a:xfrm>
                <a:off x="2211" y="1703"/>
                <a:ext cx="355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1" lang="en-US" altLang="zh-CN" sz="1600" b="1"/>
                  <a:t>Reg</a:t>
                </a:r>
              </a:p>
            </p:txBody>
          </p:sp>
          <p:grpSp>
            <p:nvGrpSpPr>
              <p:cNvPr id="331844" name="Group 68"/>
              <p:cNvGrpSpPr>
                <a:grpSpLocks/>
              </p:cNvGrpSpPr>
              <p:nvPr/>
            </p:nvGrpSpPr>
            <p:grpSpPr bwMode="auto">
              <a:xfrm>
                <a:off x="2230" y="1696"/>
                <a:ext cx="296" cy="289"/>
                <a:chOff x="2230" y="1696"/>
                <a:chExt cx="296" cy="289"/>
              </a:xfrm>
            </p:grpSpPr>
            <p:sp>
              <p:nvSpPr>
                <p:cNvPr id="331845" name="Freeform 69"/>
                <p:cNvSpPr>
                  <a:spLocks/>
                </p:cNvSpPr>
                <p:nvPr/>
              </p:nvSpPr>
              <p:spPr bwMode="auto">
                <a:xfrm>
                  <a:off x="2230" y="1696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1846" name="Freeform 70"/>
                <p:cNvSpPr>
                  <a:spLocks/>
                </p:cNvSpPr>
                <p:nvPr/>
              </p:nvSpPr>
              <p:spPr bwMode="auto">
                <a:xfrm>
                  <a:off x="2378" y="1696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31847" name="Line 71"/>
              <p:cNvSpPr>
                <a:spLocks noChangeShapeType="1"/>
              </p:cNvSpPr>
              <p:nvPr/>
            </p:nvSpPr>
            <p:spPr bwMode="auto">
              <a:xfrm>
                <a:off x="2115" y="1840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1848" name="Freeform 72"/>
              <p:cNvSpPr>
                <a:spLocks/>
              </p:cNvSpPr>
              <p:nvPr/>
            </p:nvSpPr>
            <p:spPr bwMode="auto">
              <a:xfrm>
                <a:off x="2177" y="1744"/>
                <a:ext cx="48" cy="97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1849" name="Line 73"/>
              <p:cNvSpPr>
                <a:spLocks noChangeShapeType="1"/>
              </p:cNvSpPr>
              <p:nvPr/>
            </p:nvSpPr>
            <p:spPr bwMode="auto">
              <a:xfrm>
                <a:off x="2531" y="1744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1850" name="Rectangle 74"/>
              <p:cNvSpPr>
                <a:spLocks noChangeArrowheads="1"/>
              </p:cNvSpPr>
              <p:nvPr/>
            </p:nvSpPr>
            <p:spPr bwMode="auto">
              <a:xfrm>
                <a:off x="3028" y="1696"/>
                <a:ext cx="406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1" lang="en-US" altLang="zh-CN" sz="1600" b="1"/>
                  <a:t>Mem</a:t>
                </a:r>
              </a:p>
            </p:txBody>
          </p:sp>
          <p:grpSp>
            <p:nvGrpSpPr>
              <p:cNvPr id="331851" name="Group 75"/>
              <p:cNvGrpSpPr>
                <a:grpSpLocks/>
              </p:cNvGrpSpPr>
              <p:nvPr/>
            </p:nvGrpSpPr>
            <p:grpSpPr bwMode="auto">
              <a:xfrm>
                <a:off x="3079" y="1696"/>
                <a:ext cx="325" cy="289"/>
                <a:chOff x="3079" y="1696"/>
                <a:chExt cx="325" cy="289"/>
              </a:xfrm>
            </p:grpSpPr>
            <p:sp>
              <p:nvSpPr>
                <p:cNvPr id="331852" name="Freeform 76"/>
                <p:cNvSpPr>
                  <a:spLocks/>
                </p:cNvSpPr>
                <p:nvPr/>
              </p:nvSpPr>
              <p:spPr bwMode="auto">
                <a:xfrm>
                  <a:off x="3079" y="1696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1853" name="Freeform 77"/>
                <p:cNvSpPr>
                  <a:spLocks/>
                </p:cNvSpPr>
                <p:nvPr/>
              </p:nvSpPr>
              <p:spPr bwMode="auto">
                <a:xfrm>
                  <a:off x="3240" y="1696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31854" name="Rectangle 78"/>
              <p:cNvSpPr>
                <a:spLocks noChangeArrowheads="1"/>
              </p:cNvSpPr>
              <p:nvPr/>
            </p:nvSpPr>
            <p:spPr bwMode="auto">
              <a:xfrm>
                <a:off x="3520" y="1696"/>
                <a:ext cx="355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1" lang="en-US" altLang="zh-CN" sz="1600" b="1"/>
                  <a:t>Reg</a:t>
                </a:r>
              </a:p>
            </p:txBody>
          </p:sp>
          <p:grpSp>
            <p:nvGrpSpPr>
              <p:cNvPr id="331855" name="Group 79"/>
              <p:cNvGrpSpPr>
                <a:grpSpLocks/>
              </p:cNvGrpSpPr>
              <p:nvPr/>
            </p:nvGrpSpPr>
            <p:grpSpPr bwMode="auto">
              <a:xfrm>
                <a:off x="3547" y="1696"/>
                <a:ext cx="284" cy="289"/>
                <a:chOff x="3547" y="1696"/>
                <a:chExt cx="284" cy="289"/>
              </a:xfrm>
            </p:grpSpPr>
            <p:sp>
              <p:nvSpPr>
                <p:cNvPr id="331856" name="Freeform 80"/>
                <p:cNvSpPr>
                  <a:spLocks/>
                </p:cNvSpPr>
                <p:nvPr/>
              </p:nvSpPr>
              <p:spPr bwMode="auto">
                <a:xfrm>
                  <a:off x="3547" y="1696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1857" name="Freeform 81"/>
                <p:cNvSpPr>
                  <a:spLocks/>
                </p:cNvSpPr>
                <p:nvPr/>
              </p:nvSpPr>
              <p:spPr bwMode="auto">
                <a:xfrm>
                  <a:off x="3688" y="1696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31858" name="Line 82"/>
              <p:cNvSpPr>
                <a:spLocks noChangeShapeType="1"/>
              </p:cNvSpPr>
              <p:nvPr/>
            </p:nvSpPr>
            <p:spPr bwMode="auto">
              <a:xfrm>
                <a:off x="3400" y="1840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1859" name="Line 83"/>
              <p:cNvSpPr>
                <a:spLocks noChangeShapeType="1"/>
              </p:cNvSpPr>
              <p:nvPr/>
            </p:nvSpPr>
            <p:spPr bwMode="auto">
              <a:xfrm>
                <a:off x="2916" y="1840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1860" name="Freeform 84"/>
              <p:cNvSpPr>
                <a:spLocks/>
              </p:cNvSpPr>
              <p:nvPr/>
            </p:nvSpPr>
            <p:spPr bwMode="auto">
              <a:xfrm>
                <a:off x="3037" y="1840"/>
                <a:ext cx="431" cy="193"/>
              </a:xfrm>
              <a:custGeom>
                <a:avLst/>
                <a:gdLst>
                  <a:gd name="T0" fmla="*/ 0 w 431"/>
                  <a:gd name="T1" fmla="*/ 0 h 193"/>
                  <a:gd name="T2" fmla="*/ 0 w 431"/>
                  <a:gd name="T3" fmla="*/ 192 h 193"/>
                  <a:gd name="T4" fmla="*/ 391 w 431"/>
                  <a:gd name="T5" fmla="*/ 192 h 193"/>
                  <a:gd name="T6" fmla="*/ 391 w 431"/>
                  <a:gd name="T7" fmla="*/ 64 h 193"/>
                  <a:gd name="T8" fmla="*/ 430 w 431"/>
                  <a:gd name="T9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1861" name="Line 85"/>
              <p:cNvSpPr>
                <a:spLocks noChangeShapeType="1"/>
              </p:cNvSpPr>
              <p:nvPr/>
            </p:nvSpPr>
            <p:spPr bwMode="auto">
              <a:xfrm>
                <a:off x="2531" y="1936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1862" name="Freeform 86"/>
              <p:cNvSpPr>
                <a:spLocks/>
              </p:cNvSpPr>
              <p:nvPr/>
            </p:nvSpPr>
            <p:spPr bwMode="auto">
              <a:xfrm>
                <a:off x="2624" y="1835"/>
                <a:ext cx="337" cy="278"/>
              </a:xfrm>
              <a:custGeom>
                <a:avLst/>
                <a:gdLst>
                  <a:gd name="T0" fmla="*/ 0 w 337"/>
                  <a:gd name="T1" fmla="*/ 101 h 278"/>
                  <a:gd name="T2" fmla="*/ 0 w 337"/>
                  <a:gd name="T3" fmla="*/ 277 h 278"/>
                  <a:gd name="T4" fmla="*/ 294 w 337"/>
                  <a:gd name="T5" fmla="*/ 277 h 278"/>
                  <a:gd name="T6" fmla="*/ 294 w 337"/>
                  <a:gd name="T7" fmla="*/ 90 h 278"/>
                  <a:gd name="T8" fmla="*/ 336 w 337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1863" name="Group 87"/>
            <p:cNvGrpSpPr>
              <a:grpSpLocks/>
            </p:cNvGrpSpPr>
            <p:nvPr/>
          </p:nvGrpSpPr>
          <p:grpSpPr bwMode="auto">
            <a:xfrm>
              <a:off x="2379" y="2978"/>
              <a:ext cx="2124" cy="451"/>
              <a:chOff x="2178" y="2048"/>
              <a:chExt cx="2124" cy="513"/>
            </a:xfrm>
          </p:grpSpPr>
          <p:grpSp>
            <p:nvGrpSpPr>
              <p:cNvPr id="331864" name="Group 88"/>
              <p:cNvGrpSpPr>
                <a:grpSpLocks/>
              </p:cNvGrpSpPr>
              <p:nvPr/>
            </p:nvGrpSpPr>
            <p:grpSpPr bwMode="auto">
              <a:xfrm>
                <a:off x="3110" y="2048"/>
                <a:ext cx="226" cy="481"/>
                <a:chOff x="3110" y="2048"/>
                <a:chExt cx="226" cy="481"/>
              </a:xfrm>
            </p:grpSpPr>
            <p:sp>
              <p:nvSpPr>
                <p:cNvPr id="331865" name="Freeform 89"/>
                <p:cNvSpPr>
                  <a:spLocks/>
                </p:cNvSpPr>
                <p:nvPr/>
              </p:nvSpPr>
              <p:spPr bwMode="auto">
                <a:xfrm>
                  <a:off x="3123" y="2048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1866" name="Rectangle 90"/>
                <p:cNvSpPr>
                  <a:spLocks noChangeArrowheads="1"/>
                </p:cNvSpPr>
                <p:nvPr/>
              </p:nvSpPr>
              <p:spPr bwMode="auto">
                <a:xfrm rot="5400000">
                  <a:off x="3001" y="2192"/>
                  <a:ext cx="428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kumimoji="1" lang="en-US" altLang="zh-CN" sz="1600" b="1"/>
                    <a:t>ALU</a:t>
                  </a:r>
                </a:p>
              </p:txBody>
            </p:sp>
          </p:grpSp>
          <p:grpSp>
            <p:nvGrpSpPr>
              <p:cNvPr id="331867" name="Group 91"/>
              <p:cNvGrpSpPr>
                <a:grpSpLocks/>
              </p:cNvGrpSpPr>
              <p:nvPr/>
            </p:nvGrpSpPr>
            <p:grpSpPr bwMode="auto">
              <a:xfrm>
                <a:off x="2178" y="2144"/>
                <a:ext cx="406" cy="289"/>
                <a:chOff x="2178" y="2144"/>
                <a:chExt cx="406" cy="289"/>
              </a:xfrm>
            </p:grpSpPr>
            <p:sp>
              <p:nvSpPr>
                <p:cNvPr id="331868" name="Rectangle 92"/>
                <p:cNvSpPr>
                  <a:spLocks noChangeArrowheads="1"/>
                </p:cNvSpPr>
                <p:nvPr/>
              </p:nvSpPr>
              <p:spPr bwMode="auto">
                <a:xfrm>
                  <a:off x="2178" y="2146"/>
                  <a:ext cx="406" cy="2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kumimoji="1" lang="en-US" altLang="zh-CN" sz="1600" b="1"/>
                    <a:t>Mem</a:t>
                  </a:r>
                </a:p>
              </p:txBody>
            </p:sp>
            <p:grpSp>
              <p:nvGrpSpPr>
                <p:cNvPr id="331869" name="Group 93"/>
                <p:cNvGrpSpPr>
                  <a:grpSpLocks/>
                </p:cNvGrpSpPr>
                <p:nvPr/>
              </p:nvGrpSpPr>
              <p:grpSpPr bwMode="auto">
                <a:xfrm>
                  <a:off x="2197" y="2144"/>
                  <a:ext cx="340" cy="289"/>
                  <a:chOff x="2197" y="2144"/>
                  <a:chExt cx="340" cy="289"/>
                </a:xfrm>
              </p:grpSpPr>
              <p:sp>
                <p:nvSpPr>
                  <p:cNvPr id="331870" name="Freeform 94"/>
                  <p:cNvSpPr>
                    <a:spLocks/>
                  </p:cNvSpPr>
                  <p:nvPr/>
                </p:nvSpPr>
                <p:spPr bwMode="auto">
                  <a:xfrm>
                    <a:off x="2197" y="2144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871" name="Freeform 95"/>
                  <p:cNvSpPr>
                    <a:spLocks/>
                  </p:cNvSpPr>
                  <p:nvPr/>
                </p:nvSpPr>
                <p:spPr bwMode="auto">
                  <a:xfrm>
                    <a:off x="2366" y="2144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31872" name="Rectangle 96"/>
              <p:cNvSpPr>
                <a:spLocks noChangeArrowheads="1"/>
              </p:cNvSpPr>
              <p:nvPr/>
            </p:nvSpPr>
            <p:spPr bwMode="auto">
              <a:xfrm>
                <a:off x="2638" y="2152"/>
                <a:ext cx="355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1" lang="en-US" altLang="zh-CN" sz="1600" b="1"/>
                  <a:t>Reg</a:t>
                </a:r>
              </a:p>
            </p:txBody>
          </p:sp>
          <p:grpSp>
            <p:nvGrpSpPr>
              <p:cNvPr id="331873" name="Group 97"/>
              <p:cNvGrpSpPr>
                <a:grpSpLocks/>
              </p:cNvGrpSpPr>
              <p:nvPr/>
            </p:nvGrpSpPr>
            <p:grpSpPr bwMode="auto">
              <a:xfrm>
                <a:off x="2657" y="2144"/>
                <a:ext cx="296" cy="289"/>
                <a:chOff x="2657" y="2144"/>
                <a:chExt cx="296" cy="289"/>
              </a:xfrm>
            </p:grpSpPr>
            <p:sp>
              <p:nvSpPr>
                <p:cNvPr id="331874" name="Freeform 98"/>
                <p:cNvSpPr>
                  <a:spLocks/>
                </p:cNvSpPr>
                <p:nvPr/>
              </p:nvSpPr>
              <p:spPr bwMode="auto">
                <a:xfrm>
                  <a:off x="2657" y="2144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1875" name="Freeform 99"/>
                <p:cNvSpPr>
                  <a:spLocks/>
                </p:cNvSpPr>
                <p:nvPr/>
              </p:nvSpPr>
              <p:spPr bwMode="auto">
                <a:xfrm>
                  <a:off x="2805" y="2144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31876" name="Line 100"/>
              <p:cNvSpPr>
                <a:spLocks noChangeShapeType="1"/>
              </p:cNvSpPr>
              <p:nvPr/>
            </p:nvSpPr>
            <p:spPr bwMode="auto">
              <a:xfrm>
                <a:off x="2542" y="2288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1877" name="Freeform 101"/>
              <p:cNvSpPr>
                <a:spLocks/>
              </p:cNvSpPr>
              <p:nvPr/>
            </p:nvSpPr>
            <p:spPr bwMode="auto">
              <a:xfrm>
                <a:off x="2604" y="2192"/>
                <a:ext cx="48" cy="97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1878" name="Line 102"/>
              <p:cNvSpPr>
                <a:spLocks noChangeShapeType="1"/>
              </p:cNvSpPr>
              <p:nvPr/>
            </p:nvSpPr>
            <p:spPr bwMode="auto">
              <a:xfrm>
                <a:off x="2958" y="2192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1879" name="Rectangle 103"/>
              <p:cNvSpPr>
                <a:spLocks noChangeArrowheads="1"/>
              </p:cNvSpPr>
              <p:nvPr/>
            </p:nvSpPr>
            <p:spPr bwMode="auto">
              <a:xfrm>
                <a:off x="3455" y="2146"/>
                <a:ext cx="406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1" lang="en-US" altLang="zh-CN" sz="1600" b="1"/>
                  <a:t>Mem</a:t>
                </a:r>
              </a:p>
            </p:txBody>
          </p:sp>
          <p:grpSp>
            <p:nvGrpSpPr>
              <p:cNvPr id="331880" name="Group 104"/>
              <p:cNvGrpSpPr>
                <a:grpSpLocks/>
              </p:cNvGrpSpPr>
              <p:nvPr/>
            </p:nvGrpSpPr>
            <p:grpSpPr bwMode="auto">
              <a:xfrm>
                <a:off x="3506" y="2144"/>
                <a:ext cx="325" cy="289"/>
                <a:chOff x="3506" y="2144"/>
                <a:chExt cx="325" cy="289"/>
              </a:xfrm>
            </p:grpSpPr>
            <p:sp>
              <p:nvSpPr>
                <p:cNvPr id="331881" name="Freeform 105"/>
                <p:cNvSpPr>
                  <a:spLocks/>
                </p:cNvSpPr>
                <p:nvPr/>
              </p:nvSpPr>
              <p:spPr bwMode="auto">
                <a:xfrm>
                  <a:off x="3506" y="2144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1882" name="Freeform 106"/>
                <p:cNvSpPr>
                  <a:spLocks/>
                </p:cNvSpPr>
                <p:nvPr/>
              </p:nvSpPr>
              <p:spPr bwMode="auto">
                <a:xfrm>
                  <a:off x="3667" y="2144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31883" name="Rectangle 107"/>
              <p:cNvSpPr>
                <a:spLocks noChangeArrowheads="1"/>
              </p:cNvSpPr>
              <p:nvPr/>
            </p:nvSpPr>
            <p:spPr bwMode="auto">
              <a:xfrm>
                <a:off x="3947" y="2146"/>
                <a:ext cx="355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1" lang="en-US" altLang="zh-CN" sz="1600" b="1"/>
                  <a:t>Reg</a:t>
                </a:r>
              </a:p>
            </p:txBody>
          </p:sp>
          <p:grpSp>
            <p:nvGrpSpPr>
              <p:cNvPr id="331884" name="Group 108"/>
              <p:cNvGrpSpPr>
                <a:grpSpLocks/>
              </p:cNvGrpSpPr>
              <p:nvPr/>
            </p:nvGrpSpPr>
            <p:grpSpPr bwMode="auto">
              <a:xfrm>
                <a:off x="3974" y="2144"/>
                <a:ext cx="284" cy="289"/>
                <a:chOff x="3974" y="2144"/>
                <a:chExt cx="284" cy="289"/>
              </a:xfrm>
            </p:grpSpPr>
            <p:sp>
              <p:nvSpPr>
                <p:cNvPr id="331885" name="Freeform 109"/>
                <p:cNvSpPr>
                  <a:spLocks/>
                </p:cNvSpPr>
                <p:nvPr/>
              </p:nvSpPr>
              <p:spPr bwMode="auto">
                <a:xfrm>
                  <a:off x="3974" y="2144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1886" name="Freeform 110"/>
                <p:cNvSpPr>
                  <a:spLocks/>
                </p:cNvSpPr>
                <p:nvPr/>
              </p:nvSpPr>
              <p:spPr bwMode="auto">
                <a:xfrm>
                  <a:off x="4115" y="2144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31887" name="Line 111"/>
              <p:cNvSpPr>
                <a:spLocks noChangeShapeType="1"/>
              </p:cNvSpPr>
              <p:nvPr/>
            </p:nvSpPr>
            <p:spPr bwMode="auto">
              <a:xfrm>
                <a:off x="3827" y="2288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1888" name="Line 112"/>
              <p:cNvSpPr>
                <a:spLocks noChangeShapeType="1"/>
              </p:cNvSpPr>
              <p:nvPr/>
            </p:nvSpPr>
            <p:spPr bwMode="auto">
              <a:xfrm>
                <a:off x="3343" y="2288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1889" name="Freeform 113"/>
              <p:cNvSpPr>
                <a:spLocks/>
              </p:cNvSpPr>
              <p:nvPr/>
            </p:nvSpPr>
            <p:spPr bwMode="auto">
              <a:xfrm>
                <a:off x="3464" y="2288"/>
                <a:ext cx="431" cy="193"/>
              </a:xfrm>
              <a:custGeom>
                <a:avLst/>
                <a:gdLst>
                  <a:gd name="T0" fmla="*/ 0 w 431"/>
                  <a:gd name="T1" fmla="*/ 0 h 193"/>
                  <a:gd name="T2" fmla="*/ 0 w 431"/>
                  <a:gd name="T3" fmla="*/ 192 h 193"/>
                  <a:gd name="T4" fmla="*/ 391 w 431"/>
                  <a:gd name="T5" fmla="*/ 192 h 193"/>
                  <a:gd name="T6" fmla="*/ 391 w 431"/>
                  <a:gd name="T7" fmla="*/ 64 h 193"/>
                  <a:gd name="T8" fmla="*/ 430 w 431"/>
                  <a:gd name="T9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1890" name="Line 114"/>
              <p:cNvSpPr>
                <a:spLocks noChangeShapeType="1"/>
              </p:cNvSpPr>
              <p:nvPr/>
            </p:nvSpPr>
            <p:spPr bwMode="auto">
              <a:xfrm>
                <a:off x="2958" y="2384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1891" name="Freeform 115"/>
              <p:cNvSpPr>
                <a:spLocks/>
              </p:cNvSpPr>
              <p:nvPr/>
            </p:nvSpPr>
            <p:spPr bwMode="auto">
              <a:xfrm>
                <a:off x="3051" y="2283"/>
                <a:ext cx="337" cy="278"/>
              </a:xfrm>
              <a:custGeom>
                <a:avLst/>
                <a:gdLst>
                  <a:gd name="T0" fmla="*/ 0 w 337"/>
                  <a:gd name="T1" fmla="*/ 101 h 278"/>
                  <a:gd name="T2" fmla="*/ 0 w 337"/>
                  <a:gd name="T3" fmla="*/ 277 h 278"/>
                  <a:gd name="T4" fmla="*/ 294 w 337"/>
                  <a:gd name="T5" fmla="*/ 277 h 278"/>
                  <a:gd name="T6" fmla="*/ 294 w 337"/>
                  <a:gd name="T7" fmla="*/ 90 h 278"/>
                  <a:gd name="T8" fmla="*/ 336 w 337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1892" name="Group 116"/>
            <p:cNvGrpSpPr>
              <a:grpSpLocks/>
            </p:cNvGrpSpPr>
            <p:nvPr/>
          </p:nvGrpSpPr>
          <p:grpSpPr bwMode="auto">
            <a:xfrm>
              <a:off x="3740" y="3372"/>
              <a:ext cx="224" cy="424"/>
              <a:chOff x="3539" y="2496"/>
              <a:chExt cx="224" cy="481"/>
            </a:xfrm>
          </p:grpSpPr>
          <p:sp>
            <p:nvSpPr>
              <p:cNvPr id="331893" name="Freeform 117"/>
              <p:cNvSpPr>
                <a:spLocks/>
              </p:cNvSpPr>
              <p:nvPr/>
            </p:nvSpPr>
            <p:spPr bwMode="auto">
              <a:xfrm>
                <a:off x="3550" y="2496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1894" name="Rectangle 118"/>
              <p:cNvSpPr>
                <a:spLocks noChangeArrowheads="1"/>
              </p:cNvSpPr>
              <p:nvPr/>
            </p:nvSpPr>
            <p:spPr bwMode="auto">
              <a:xfrm rot="5400000">
                <a:off x="3430" y="2641"/>
                <a:ext cx="427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1" lang="en-US" altLang="zh-CN" sz="1600" b="1"/>
                  <a:t>ALU</a:t>
                </a:r>
              </a:p>
            </p:txBody>
          </p:sp>
        </p:grpSp>
        <p:sp>
          <p:nvSpPr>
            <p:cNvPr id="331895" name="Rectangle 119"/>
            <p:cNvSpPr>
              <a:spLocks noChangeArrowheads="1"/>
            </p:cNvSpPr>
            <p:nvPr/>
          </p:nvSpPr>
          <p:spPr bwMode="auto">
            <a:xfrm>
              <a:off x="3266" y="3463"/>
              <a:ext cx="35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sz="1600" b="1"/>
                <a:t>Reg</a:t>
              </a:r>
            </a:p>
          </p:txBody>
        </p:sp>
        <p:grpSp>
          <p:nvGrpSpPr>
            <p:cNvPr id="331896" name="Group 120"/>
            <p:cNvGrpSpPr>
              <a:grpSpLocks/>
            </p:cNvGrpSpPr>
            <p:nvPr/>
          </p:nvGrpSpPr>
          <p:grpSpPr bwMode="auto">
            <a:xfrm>
              <a:off x="3285" y="3457"/>
              <a:ext cx="296" cy="254"/>
              <a:chOff x="3084" y="2592"/>
              <a:chExt cx="296" cy="289"/>
            </a:xfrm>
          </p:grpSpPr>
          <p:sp>
            <p:nvSpPr>
              <p:cNvPr id="331897" name="Freeform 121"/>
              <p:cNvSpPr>
                <a:spLocks/>
              </p:cNvSpPr>
              <p:nvPr/>
            </p:nvSpPr>
            <p:spPr bwMode="auto">
              <a:xfrm>
                <a:off x="3084" y="2592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1898" name="Freeform 122"/>
              <p:cNvSpPr>
                <a:spLocks/>
              </p:cNvSpPr>
              <p:nvPr/>
            </p:nvSpPr>
            <p:spPr bwMode="auto">
              <a:xfrm>
                <a:off x="3232" y="2592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1899" name="Line 123"/>
            <p:cNvSpPr>
              <a:spLocks noChangeShapeType="1"/>
            </p:cNvSpPr>
            <p:nvPr/>
          </p:nvSpPr>
          <p:spPr bwMode="auto">
            <a:xfrm>
              <a:off x="3170" y="358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900" name="Freeform 124"/>
            <p:cNvSpPr>
              <a:spLocks/>
            </p:cNvSpPr>
            <p:nvPr/>
          </p:nvSpPr>
          <p:spPr bwMode="auto">
            <a:xfrm>
              <a:off x="3232" y="3499"/>
              <a:ext cx="48" cy="85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901" name="Line 125"/>
            <p:cNvSpPr>
              <a:spLocks noChangeShapeType="1"/>
            </p:cNvSpPr>
            <p:nvPr/>
          </p:nvSpPr>
          <p:spPr bwMode="auto">
            <a:xfrm>
              <a:off x="3586" y="3499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902" name="Rectangle 126"/>
            <p:cNvSpPr>
              <a:spLocks noChangeArrowheads="1"/>
            </p:cNvSpPr>
            <p:nvPr/>
          </p:nvSpPr>
          <p:spPr bwMode="auto">
            <a:xfrm>
              <a:off x="4083" y="3459"/>
              <a:ext cx="4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sz="1600" b="1"/>
                <a:t>Mem</a:t>
              </a:r>
            </a:p>
          </p:txBody>
        </p:sp>
        <p:grpSp>
          <p:nvGrpSpPr>
            <p:cNvPr id="331903" name="Group 127"/>
            <p:cNvGrpSpPr>
              <a:grpSpLocks/>
            </p:cNvGrpSpPr>
            <p:nvPr/>
          </p:nvGrpSpPr>
          <p:grpSpPr bwMode="auto">
            <a:xfrm>
              <a:off x="4134" y="3457"/>
              <a:ext cx="325" cy="254"/>
              <a:chOff x="3933" y="2592"/>
              <a:chExt cx="325" cy="289"/>
            </a:xfrm>
          </p:grpSpPr>
          <p:sp>
            <p:nvSpPr>
              <p:cNvPr id="331904" name="Freeform 128"/>
              <p:cNvSpPr>
                <a:spLocks/>
              </p:cNvSpPr>
              <p:nvPr/>
            </p:nvSpPr>
            <p:spPr bwMode="auto">
              <a:xfrm>
                <a:off x="3933" y="2592"/>
                <a:ext cx="162" cy="289"/>
              </a:xfrm>
              <a:custGeom>
                <a:avLst/>
                <a:gdLst>
                  <a:gd name="T0" fmla="*/ 161 w 162"/>
                  <a:gd name="T1" fmla="*/ 0 h 289"/>
                  <a:gd name="T2" fmla="*/ 0 w 162"/>
                  <a:gd name="T3" fmla="*/ 0 h 289"/>
                  <a:gd name="T4" fmla="*/ 0 w 162"/>
                  <a:gd name="T5" fmla="*/ 288 h 289"/>
                  <a:gd name="T6" fmla="*/ 161 w 16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1905" name="Freeform 129"/>
              <p:cNvSpPr>
                <a:spLocks/>
              </p:cNvSpPr>
              <p:nvPr/>
            </p:nvSpPr>
            <p:spPr bwMode="auto">
              <a:xfrm>
                <a:off x="4094" y="2592"/>
                <a:ext cx="164" cy="289"/>
              </a:xfrm>
              <a:custGeom>
                <a:avLst/>
                <a:gdLst>
                  <a:gd name="T0" fmla="*/ 0 w 164"/>
                  <a:gd name="T1" fmla="*/ 0 h 289"/>
                  <a:gd name="T2" fmla="*/ 163 w 164"/>
                  <a:gd name="T3" fmla="*/ 0 h 289"/>
                  <a:gd name="T4" fmla="*/ 163 w 164"/>
                  <a:gd name="T5" fmla="*/ 288 h 289"/>
                  <a:gd name="T6" fmla="*/ 0 w 164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1906" name="Rectangle 130"/>
            <p:cNvSpPr>
              <a:spLocks noChangeArrowheads="1"/>
            </p:cNvSpPr>
            <p:nvPr/>
          </p:nvSpPr>
          <p:spPr bwMode="auto">
            <a:xfrm>
              <a:off x="4575" y="3459"/>
              <a:ext cx="35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sz="1600" b="1"/>
                <a:t>Reg</a:t>
              </a:r>
            </a:p>
          </p:txBody>
        </p:sp>
        <p:grpSp>
          <p:nvGrpSpPr>
            <p:cNvPr id="331907" name="Group 131"/>
            <p:cNvGrpSpPr>
              <a:grpSpLocks/>
            </p:cNvGrpSpPr>
            <p:nvPr/>
          </p:nvGrpSpPr>
          <p:grpSpPr bwMode="auto">
            <a:xfrm>
              <a:off x="4602" y="3457"/>
              <a:ext cx="284" cy="254"/>
              <a:chOff x="4401" y="2592"/>
              <a:chExt cx="284" cy="289"/>
            </a:xfrm>
          </p:grpSpPr>
          <p:sp>
            <p:nvSpPr>
              <p:cNvPr id="331908" name="Freeform 132"/>
              <p:cNvSpPr>
                <a:spLocks/>
              </p:cNvSpPr>
              <p:nvPr/>
            </p:nvSpPr>
            <p:spPr bwMode="auto">
              <a:xfrm>
                <a:off x="4401" y="2592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1909" name="Freeform 133"/>
              <p:cNvSpPr>
                <a:spLocks/>
              </p:cNvSpPr>
              <p:nvPr/>
            </p:nvSpPr>
            <p:spPr bwMode="auto">
              <a:xfrm>
                <a:off x="4542" y="2592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1910" name="Line 134"/>
            <p:cNvSpPr>
              <a:spLocks noChangeShapeType="1"/>
            </p:cNvSpPr>
            <p:nvPr/>
          </p:nvSpPr>
          <p:spPr bwMode="auto">
            <a:xfrm>
              <a:off x="4455" y="3584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911" name="Line 135"/>
            <p:cNvSpPr>
              <a:spLocks noChangeShapeType="1"/>
            </p:cNvSpPr>
            <p:nvPr/>
          </p:nvSpPr>
          <p:spPr bwMode="auto">
            <a:xfrm>
              <a:off x="3971" y="3584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912" name="Freeform 136"/>
            <p:cNvSpPr>
              <a:spLocks/>
            </p:cNvSpPr>
            <p:nvPr/>
          </p:nvSpPr>
          <p:spPr bwMode="auto">
            <a:xfrm>
              <a:off x="4092" y="3584"/>
              <a:ext cx="431" cy="169"/>
            </a:xfrm>
            <a:custGeom>
              <a:avLst/>
              <a:gdLst>
                <a:gd name="T0" fmla="*/ 0 w 431"/>
                <a:gd name="T1" fmla="*/ 0 h 193"/>
                <a:gd name="T2" fmla="*/ 0 w 431"/>
                <a:gd name="T3" fmla="*/ 192 h 193"/>
                <a:gd name="T4" fmla="*/ 391 w 431"/>
                <a:gd name="T5" fmla="*/ 192 h 193"/>
                <a:gd name="T6" fmla="*/ 391 w 431"/>
                <a:gd name="T7" fmla="*/ 64 h 193"/>
                <a:gd name="T8" fmla="*/ 430 w 431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913" name="Line 137"/>
            <p:cNvSpPr>
              <a:spLocks noChangeShapeType="1"/>
            </p:cNvSpPr>
            <p:nvPr/>
          </p:nvSpPr>
          <p:spPr bwMode="auto">
            <a:xfrm>
              <a:off x="3586" y="3668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914" name="Freeform 138"/>
            <p:cNvSpPr>
              <a:spLocks/>
            </p:cNvSpPr>
            <p:nvPr/>
          </p:nvSpPr>
          <p:spPr bwMode="auto">
            <a:xfrm>
              <a:off x="3679" y="3579"/>
              <a:ext cx="337" cy="245"/>
            </a:xfrm>
            <a:custGeom>
              <a:avLst/>
              <a:gdLst>
                <a:gd name="T0" fmla="*/ 0 w 337"/>
                <a:gd name="T1" fmla="*/ 101 h 278"/>
                <a:gd name="T2" fmla="*/ 0 w 337"/>
                <a:gd name="T3" fmla="*/ 277 h 278"/>
                <a:gd name="T4" fmla="*/ 294 w 337"/>
                <a:gd name="T5" fmla="*/ 277 h 278"/>
                <a:gd name="T6" fmla="*/ 294 w 337"/>
                <a:gd name="T7" fmla="*/ 90 h 278"/>
                <a:gd name="T8" fmla="*/ 336 w 337"/>
                <a:gd name="T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28600"/>
            <a:ext cx="8064698" cy="914400"/>
          </a:xfrm>
        </p:spPr>
        <p:txBody>
          <a:bodyPr/>
          <a:lstStyle/>
          <a:p>
            <a:r>
              <a:rPr lang="en-US" altLang="zh-CN" dirty="0"/>
              <a:t>Separate instruction and data memories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534400" cy="4800600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use split instruction and data cache</a:t>
            </a:r>
          </a:p>
          <a:p>
            <a:pPr marL="285750" indent="-285750">
              <a:lnSpc>
                <a:spcPct val="90000"/>
              </a:lnSpc>
            </a:pPr>
            <a:endParaRPr lang="en-US" altLang="zh-CN" sz="2400">
              <a:latin typeface="Comic Sans MS" pitchFamily="66" charset="0"/>
            </a:endParaRPr>
          </a:p>
          <a:p>
            <a:pPr marL="285750" indent="-285750">
              <a:lnSpc>
                <a:spcPct val="90000"/>
              </a:lnSpc>
            </a:pPr>
            <a:endParaRPr lang="en-US" altLang="zh-CN" sz="2400">
              <a:latin typeface="Comic Sans MS" pitchFamily="66" charset="0"/>
            </a:endParaRPr>
          </a:p>
          <a:p>
            <a:pPr marL="285750" indent="-285750">
              <a:lnSpc>
                <a:spcPct val="90000"/>
              </a:lnSpc>
            </a:pPr>
            <a:endParaRPr lang="en-US" altLang="zh-CN" sz="2400">
              <a:latin typeface="Comic Sans MS" pitchFamily="66" charset="0"/>
            </a:endParaRPr>
          </a:p>
          <a:p>
            <a:pPr marL="285750" indent="-285750">
              <a:lnSpc>
                <a:spcPct val="90000"/>
              </a:lnSpc>
            </a:pPr>
            <a:endParaRPr lang="en-US" altLang="zh-CN" sz="2400">
              <a:latin typeface="Comic Sans MS" pitchFamily="66" charset="0"/>
            </a:endParaRPr>
          </a:p>
          <a:p>
            <a:pPr marL="285750" indent="-285750">
              <a:lnSpc>
                <a:spcPct val="90000"/>
              </a:lnSpc>
            </a:pPr>
            <a:endParaRPr lang="en-US" altLang="zh-CN" sz="2400">
              <a:latin typeface="Comic Sans MS" pitchFamily="66" charset="0"/>
            </a:endParaRPr>
          </a:p>
          <a:p>
            <a:pPr marL="285750" indent="-285750">
              <a:lnSpc>
                <a:spcPct val="90000"/>
              </a:lnSpc>
            </a:pPr>
            <a:endParaRPr lang="en-US" altLang="zh-CN" sz="2400">
              <a:latin typeface="Comic Sans MS" pitchFamily="66" charset="0"/>
            </a:endParaRPr>
          </a:p>
          <a:p>
            <a:pPr marL="285750" indent="-285750">
              <a:lnSpc>
                <a:spcPct val="90000"/>
              </a:lnSpc>
              <a:spcBef>
                <a:spcPct val="80000"/>
              </a:spcBef>
            </a:pPr>
            <a:endParaRPr lang="en-US" altLang="zh-CN" sz="2400">
              <a:latin typeface="Comic Sans MS" pitchFamily="66" charset="0"/>
            </a:endParaRPr>
          </a:p>
          <a:p>
            <a:pPr marL="285750" indent="-285750">
              <a:lnSpc>
                <a:spcPct val="90000"/>
              </a:lnSpc>
              <a:spcBef>
                <a:spcPct val="80000"/>
              </a:spcBef>
            </a:pPr>
            <a:r>
              <a:rPr lang="en-US" altLang="zh-CN" sz="2400">
                <a:latin typeface="Comic Sans MS" pitchFamily="66" charset="0"/>
              </a:rPr>
              <a:t>the memory system must deliver </a:t>
            </a:r>
            <a:r>
              <a:rPr lang="en-US" altLang="zh-CN" sz="2400">
                <a:solidFill>
                  <a:srgbClr val="FF3300"/>
                </a:solidFill>
                <a:latin typeface="Comic Sans MS" pitchFamily="66" charset="0"/>
              </a:rPr>
              <a:t>5 times the bandwidth</a:t>
            </a:r>
            <a:r>
              <a:rPr lang="en-US" altLang="zh-CN" sz="2400">
                <a:latin typeface="Comic Sans MS" pitchFamily="66" charset="0"/>
              </a:rPr>
              <a:t> over the unpipelined version.</a:t>
            </a:r>
            <a:endParaRPr lang="en-US" altLang="zh-CN" sz="2800">
              <a:latin typeface="Comic Sans MS" pitchFamily="66" charset="0"/>
            </a:endParaRPr>
          </a:p>
        </p:txBody>
      </p:sp>
      <p:grpSp>
        <p:nvGrpSpPr>
          <p:cNvPr id="332804" name="Group 4"/>
          <p:cNvGrpSpPr>
            <a:grpSpLocks/>
          </p:cNvGrpSpPr>
          <p:nvPr/>
        </p:nvGrpSpPr>
        <p:grpSpPr bwMode="auto">
          <a:xfrm>
            <a:off x="900113" y="1773238"/>
            <a:ext cx="7454900" cy="3252787"/>
            <a:chOff x="720" y="1248"/>
            <a:chExt cx="4696" cy="2049"/>
          </a:xfrm>
        </p:grpSpPr>
        <p:grpSp>
          <p:nvGrpSpPr>
            <p:cNvPr id="332805" name="Group 5"/>
            <p:cNvGrpSpPr>
              <a:grpSpLocks/>
            </p:cNvGrpSpPr>
            <p:nvPr/>
          </p:nvGrpSpPr>
          <p:grpSpPr bwMode="auto">
            <a:xfrm>
              <a:off x="3094" y="1728"/>
              <a:ext cx="317" cy="259"/>
              <a:chOff x="2624" y="1200"/>
              <a:chExt cx="340" cy="294"/>
            </a:xfrm>
          </p:grpSpPr>
          <p:sp>
            <p:nvSpPr>
              <p:cNvPr id="332806" name="Freeform 6"/>
              <p:cNvSpPr>
                <a:spLocks/>
              </p:cNvSpPr>
              <p:nvPr/>
            </p:nvSpPr>
            <p:spPr bwMode="auto">
              <a:xfrm>
                <a:off x="2816" y="1205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solidFill>
                <a:schemeClr val="accent1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32807" name="Group 7"/>
              <p:cNvGrpSpPr>
                <a:grpSpLocks/>
              </p:cNvGrpSpPr>
              <p:nvPr/>
            </p:nvGrpSpPr>
            <p:grpSpPr bwMode="auto">
              <a:xfrm>
                <a:off x="2624" y="1200"/>
                <a:ext cx="340" cy="289"/>
                <a:chOff x="2624" y="1200"/>
                <a:chExt cx="340" cy="289"/>
              </a:xfrm>
            </p:grpSpPr>
            <p:sp>
              <p:nvSpPr>
                <p:cNvPr id="332808" name="Freeform 8"/>
                <p:cNvSpPr>
                  <a:spLocks/>
                </p:cNvSpPr>
                <p:nvPr/>
              </p:nvSpPr>
              <p:spPr bwMode="auto">
                <a:xfrm>
                  <a:off x="2624" y="1200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solidFill>
                  <a:schemeClr val="accent1"/>
                </a:solidFill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2809" name="Freeform 9"/>
                <p:cNvSpPr>
                  <a:spLocks/>
                </p:cNvSpPr>
                <p:nvPr/>
              </p:nvSpPr>
              <p:spPr bwMode="auto">
                <a:xfrm>
                  <a:off x="2793" y="1200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solidFill>
                  <a:schemeClr val="accent1"/>
                </a:solidFill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32810" name="Group 10"/>
            <p:cNvGrpSpPr>
              <a:grpSpLocks/>
            </p:cNvGrpSpPr>
            <p:nvPr/>
          </p:nvGrpSpPr>
          <p:grpSpPr bwMode="auto">
            <a:xfrm>
              <a:off x="3072" y="2928"/>
              <a:ext cx="340" cy="259"/>
              <a:chOff x="2624" y="2592"/>
              <a:chExt cx="340" cy="294"/>
            </a:xfrm>
          </p:grpSpPr>
          <p:sp>
            <p:nvSpPr>
              <p:cNvPr id="332811" name="Freeform 11"/>
              <p:cNvSpPr>
                <a:spLocks/>
              </p:cNvSpPr>
              <p:nvPr/>
            </p:nvSpPr>
            <p:spPr bwMode="auto">
              <a:xfrm>
                <a:off x="2816" y="2597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solidFill>
                <a:srgbClr val="FF0000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32812" name="Group 12"/>
              <p:cNvGrpSpPr>
                <a:grpSpLocks/>
              </p:cNvGrpSpPr>
              <p:nvPr/>
            </p:nvGrpSpPr>
            <p:grpSpPr bwMode="auto">
              <a:xfrm>
                <a:off x="2624" y="2592"/>
                <a:ext cx="340" cy="289"/>
                <a:chOff x="2624" y="2592"/>
                <a:chExt cx="340" cy="289"/>
              </a:xfrm>
            </p:grpSpPr>
            <p:sp>
              <p:nvSpPr>
                <p:cNvPr id="332813" name="Freeform 13"/>
                <p:cNvSpPr>
                  <a:spLocks/>
                </p:cNvSpPr>
                <p:nvPr/>
              </p:nvSpPr>
              <p:spPr bwMode="auto">
                <a:xfrm>
                  <a:off x="2624" y="2592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solidFill>
                  <a:srgbClr val="FF0000"/>
                </a:solidFill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2814" name="Freeform 14"/>
                <p:cNvSpPr>
                  <a:spLocks/>
                </p:cNvSpPr>
                <p:nvPr/>
              </p:nvSpPr>
              <p:spPr bwMode="auto">
                <a:xfrm>
                  <a:off x="2793" y="2592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solidFill>
                  <a:srgbClr val="FF0000"/>
                </a:solidFill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32815" name="Rectangle 15"/>
            <p:cNvSpPr>
              <a:spLocks noChangeArrowheads="1"/>
            </p:cNvSpPr>
            <p:nvPr/>
          </p:nvSpPr>
          <p:spPr bwMode="auto">
            <a:xfrm>
              <a:off x="3046" y="2931"/>
              <a:ext cx="25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sz="1600" b="1"/>
                <a:t>IM</a:t>
              </a:r>
            </a:p>
          </p:txBody>
        </p:sp>
        <p:sp>
          <p:nvSpPr>
            <p:cNvPr id="332816" name="Rectangle 16"/>
            <p:cNvSpPr>
              <a:spLocks noChangeArrowheads="1"/>
            </p:cNvSpPr>
            <p:nvPr/>
          </p:nvSpPr>
          <p:spPr bwMode="auto">
            <a:xfrm>
              <a:off x="720" y="1723"/>
              <a:ext cx="226" cy="1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kumimoji="1" lang="en-US" altLang="zh-CN" i="1"/>
                <a:t>I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kumimoji="1" lang="en-US" altLang="zh-CN" i="1"/>
                <a:t>n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kumimoji="1" lang="en-US" altLang="zh-CN" i="1"/>
                <a:t>s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kumimoji="1" lang="en-US" altLang="zh-CN" i="1"/>
                <a:t>t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kumimoji="1" lang="en-US" altLang="zh-CN" i="1"/>
                <a:t>r.</a:t>
              </a:r>
            </a:p>
            <a:p>
              <a:pPr algn="ctr" eaLnBrk="0" hangingPunct="0">
                <a:lnSpc>
                  <a:spcPct val="80000"/>
                </a:lnSpc>
              </a:pPr>
              <a:endParaRPr kumimoji="1" lang="en-US" altLang="zh-CN" i="1"/>
            </a:p>
            <a:p>
              <a:pPr algn="ctr" eaLnBrk="0" hangingPunct="0">
                <a:lnSpc>
                  <a:spcPct val="80000"/>
                </a:lnSpc>
              </a:pPr>
              <a:r>
                <a:rPr kumimoji="1" lang="en-US" altLang="zh-CN" i="1"/>
                <a:t>O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kumimoji="1" lang="en-US" altLang="zh-CN" i="1"/>
                <a:t>r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kumimoji="1" lang="en-US" altLang="zh-CN" i="1"/>
                <a:t>d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kumimoji="1" lang="en-US" altLang="zh-CN" i="1"/>
                <a:t>e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kumimoji="1" lang="en-US" altLang="zh-CN" i="1"/>
                <a:t>r</a:t>
              </a:r>
            </a:p>
          </p:txBody>
        </p:sp>
        <p:sp>
          <p:nvSpPr>
            <p:cNvPr id="332817" name="Line 17"/>
            <p:cNvSpPr>
              <a:spLocks noChangeShapeType="1"/>
            </p:cNvSpPr>
            <p:nvPr/>
          </p:nvSpPr>
          <p:spPr bwMode="auto">
            <a:xfrm flipH="1">
              <a:off x="1008" y="1728"/>
              <a:ext cx="0" cy="14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2818" name="Line 18"/>
            <p:cNvSpPr>
              <a:spLocks noChangeShapeType="1"/>
            </p:cNvSpPr>
            <p:nvPr/>
          </p:nvSpPr>
          <p:spPr bwMode="auto">
            <a:xfrm>
              <a:off x="1440" y="1488"/>
              <a:ext cx="39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2819" name="Rectangle 19"/>
            <p:cNvSpPr>
              <a:spLocks noChangeArrowheads="1"/>
            </p:cNvSpPr>
            <p:nvPr/>
          </p:nvSpPr>
          <p:spPr bwMode="auto">
            <a:xfrm>
              <a:off x="2640" y="1248"/>
              <a:ext cx="133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i="1"/>
                <a:t>Time (clock cycles)</a:t>
              </a:r>
            </a:p>
          </p:txBody>
        </p:sp>
        <p:sp>
          <p:nvSpPr>
            <p:cNvPr id="332820" name="Rectangle 20"/>
            <p:cNvSpPr>
              <a:spLocks noChangeArrowheads="1"/>
            </p:cNvSpPr>
            <p:nvPr/>
          </p:nvSpPr>
          <p:spPr bwMode="auto">
            <a:xfrm>
              <a:off x="1020" y="1793"/>
              <a:ext cx="65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sz="2400">
                  <a:latin typeface="Comic Sans MS" pitchFamily="66" charset="0"/>
                </a:rPr>
                <a:t>Ld/St</a:t>
              </a:r>
              <a:endParaRPr kumimoji="1" lang="en-US" altLang="zh-CN" sz="2800" b="1"/>
            </a:p>
          </p:txBody>
        </p:sp>
        <p:sp>
          <p:nvSpPr>
            <p:cNvPr id="332821" name="Rectangle 21"/>
            <p:cNvSpPr>
              <a:spLocks noChangeArrowheads="1"/>
            </p:cNvSpPr>
            <p:nvPr/>
          </p:nvSpPr>
          <p:spPr bwMode="auto">
            <a:xfrm>
              <a:off x="1004" y="2159"/>
              <a:ext cx="73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sz="2400">
                  <a:latin typeface="Comic Sans MS" pitchFamily="66" charset="0"/>
                </a:rPr>
                <a:t>Instr 1</a:t>
              </a:r>
              <a:endParaRPr kumimoji="1" lang="en-US" altLang="zh-CN" sz="2800" b="1"/>
            </a:p>
          </p:txBody>
        </p:sp>
        <p:sp>
          <p:nvSpPr>
            <p:cNvPr id="332822" name="Rectangle 22"/>
            <p:cNvSpPr>
              <a:spLocks noChangeArrowheads="1"/>
            </p:cNvSpPr>
            <p:nvPr/>
          </p:nvSpPr>
          <p:spPr bwMode="auto">
            <a:xfrm>
              <a:off x="996" y="2568"/>
              <a:ext cx="76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sz="2400">
                  <a:latin typeface="Comic Sans MS" pitchFamily="66" charset="0"/>
                </a:rPr>
                <a:t>Instr 2</a:t>
              </a:r>
              <a:endParaRPr kumimoji="1" lang="en-US" altLang="zh-CN" sz="2800" b="1"/>
            </a:p>
          </p:txBody>
        </p:sp>
        <p:sp>
          <p:nvSpPr>
            <p:cNvPr id="332823" name="Rectangle 23"/>
            <p:cNvSpPr>
              <a:spLocks noChangeArrowheads="1"/>
            </p:cNvSpPr>
            <p:nvPr/>
          </p:nvSpPr>
          <p:spPr bwMode="auto">
            <a:xfrm>
              <a:off x="1039" y="2946"/>
              <a:ext cx="76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sz="2400">
                  <a:latin typeface="Comic Sans MS" pitchFamily="66" charset="0"/>
                </a:rPr>
                <a:t>Instr 3</a:t>
              </a:r>
            </a:p>
          </p:txBody>
        </p:sp>
        <p:grpSp>
          <p:nvGrpSpPr>
            <p:cNvPr id="332824" name="Group 24"/>
            <p:cNvGrpSpPr>
              <a:grpSpLocks/>
            </p:cNvGrpSpPr>
            <p:nvPr/>
          </p:nvGrpSpPr>
          <p:grpSpPr bwMode="auto">
            <a:xfrm>
              <a:off x="2160" y="1536"/>
              <a:ext cx="3024" cy="1728"/>
              <a:chOff x="1929" y="1985"/>
              <a:chExt cx="3024" cy="2479"/>
            </a:xfrm>
          </p:grpSpPr>
          <p:sp>
            <p:nvSpPr>
              <p:cNvPr id="332825" name="Line 25"/>
              <p:cNvSpPr>
                <a:spLocks noChangeShapeType="1"/>
              </p:cNvSpPr>
              <p:nvPr/>
            </p:nvSpPr>
            <p:spPr bwMode="auto">
              <a:xfrm>
                <a:off x="1929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2826" name="Line 26"/>
              <p:cNvSpPr>
                <a:spLocks noChangeShapeType="1"/>
              </p:cNvSpPr>
              <p:nvPr/>
            </p:nvSpPr>
            <p:spPr bwMode="auto">
              <a:xfrm>
                <a:off x="2361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2827" name="Line 27"/>
              <p:cNvSpPr>
                <a:spLocks noChangeShapeType="1"/>
              </p:cNvSpPr>
              <p:nvPr/>
            </p:nvSpPr>
            <p:spPr bwMode="auto">
              <a:xfrm>
                <a:off x="2793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2828" name="Line 28"/>
              <p:cNvSpPr>
                <a:spLocks noChangeShapeType="1"/>
              </p:cNvSpPr>
              <p:nvPr/>
            </p:nvSpPr>
            <p:spPr bwMode="auto">
              <a:xfrm>
                <a:off x="3225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2829" name="Line 29"/>
              <p:cNvSpPr>
                <a:spLocks noChangeShapeType="1"/>
              </p:cNvSpPr>
              <p:nvPr/>
            </p:nvSpPr>
            <p:spPr bwMode="auto">
              <a:xfrm>
                <a:off x="3657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2830" name="Line 30"/>
              <p:cNvSpPr>
                <a:spLocks noChangeShapeType="1"/>
              </p:cNvSpPr>
              <p:nvPr/>
            </p:nvSpPr>
            <p:spPr bwMode="auto">
              <a:xfrm>
                <a:off x="4089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2831" name="Line 31"/>
              <p:cNvSpPr>
                <a:spLocks noChangeShapeType="1"/>
              </p:cNvSpPr>
              <p:nvPr/>
            </p:nvSpPr>
            <p:spPr bwMode="auto">
              <a:xfrm>
                <a:off x="4521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2832" name="Line 32"/>
              <p:cNvSpPr>
                <a:spLocks noChangeShapeType="1"/>
              </p:cNvSpPr>
              <p:nvPr/>
            </p:nvSpPr>
            <p:spPr bwMode="auto">
              <a:xfrm>
                <a:off x="4953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32833" name="Group 33"/>
            <p:cNvGrpSpPr>
              <a:grpSpLocks/>
            </p:cNvGrpSpPr>
            <p:nvPr/>
          </p:nvGrpSpPr>
          <p:grpSpPr bwMode="auto">
            <a:xfrm>
              <a:off x="2697" y="1661"/>
              <a:ext cx="226" cy="423"/>
              <a:chOff x="2256" y="1152"/>
              <a:chExt cx="226" cy="481"/>
            </a:xfrm>
          </p:grpSpPr>
          <p:sp>
            <p:nvSpPr>
              <p:cNvPr id="332834" name="Freeform 34"/>
              <p:cNvSpPr>
                <a:spLocks/>
              </p:cNvSpPr>
              <p:nvPr/>
            </p:nvSpPr>
            <p:spPr bwMode="auto">
              <a:xfrm>
                <a:off x="2269" y="1152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2835" name="Rectangle 35"/>
              <p:cNvSpPr>
                <a:spLocks noChangeArrowheads="1"/>
              </p:cNvSpPr>
              <p:nvPr/>
            </p:nvSpPr>
            <p:spPr bwMode="auto">
              <a:xfrm rot="5400000">
                <a:off x="2147" y="1296"/>
                <a:ext cx="428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1" lang="en-US" altLang="zh-CN" sz="1600" b="1"/>
                  <a:t>ALU</a:t>
                </a:r>
              </a:p>
            </p:txBody>
          </p:sp>
        </p:grpSp>
        <p:grpSp>
          <p:nvGrpSpPr>
            <p:cNvPr id="332836" name="Group 36"/>
            <p:cNvGrpSpPr>
              <a:grpSpLocks/>
            </p:cNvGrpSpPr>
            <p:nvPr/>
          </p:nvGrpSpPr>
          <p:grpSpPr bwMode="auto">
            <a:xfrm>
              <a:off x="1765" y="1745"/>
              <a:ext cx="359" cy="255"/>
              <a:chOff x="1324" y="1248"/>
              <a:chExt cx="359" cy="289"/>
            </a:xfrm>
          </p:grpSpPr>
          <p:sp>
            <p:nvSpPr>
              <p:cNvPr id="332837" name="Rectangle 37"/>
              <p:cNvSpPr>
                <a:spLocks noChangeArrowheads="1"/>
              </p:cNvSpPr>
              <p:nvPr/>
            </p:nvSpPr>
            <p:spPr bwMode="auto">
              <a:xfrm>
                <a:off x="1324" y="1250"/>
                <a:ext cx="257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1" lang="en-US" altLang="zh-CN" sz="1600" b="1"/>
                  <a:t>IM</a:t>
                </a:r>
              </a:p>
            </p:txBody>
          </p:sp>
          <p:grpSp>
            <p:nvGrpSpPr>
              <p:cNvPr id="332838" name="Group 38"/>
              <p:cNvGrpSpPr>
                <a:grpSpLocks/>
              </p:cNvGrpSpPr>
              <p:nvPr/>
            </p:nvGrpSpPr>
            <p:grpSpPr bwMode="auto"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332839" name="Freeform 39"/>
                <p:cNvSpPr>
                  <a:spLocks/>
                </p:cNvSpPr>
                <p:nvPr/>
              </p:nvSpPr>
              <p:spPr bwMode="auto">
                <a:xfrm>
                  <a:off x="1343" y="1248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2840" name="Freeform 40"/>
                <p:cNvSpPr>
                  <a:spLocks/>
                </p:cNvSpPr>
                <p:nvPr/>
              </p:nvSpPr>
              <p:spPr bwMode="auto">
                <a:xfrm>
                  <a:off x="1512" y="1248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32841" name="Rectangle 41"/>
            <p:cNvSpPr>
              <a:spLocks noChangeArrowheads="1"/>
            </p:cNvSpPr>
            <p:nvPr/>
          </p:nvSpPr>
          <p:spPr bwMode="auto">
            <a:xfrm>
              <a:off x="2225" y="1752"/>
              <a:ext cx="35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sz="1600" b="1"/>
                <a:t>Reg</a:t>
              </a:r>
            </a:p>
          </p:txBody>
        </p:sp>
        <p:grpSp>
          <p:nvGrpSpPr>
            <p:cNvPr id="332842" name="Group 42"/>
            <p:cNvGrpSpPr>
              <a:grpSpLocks/>
            </p:cNvGrpSpPr>
            <p:nvPr/>
          </p:nvGrpSpPr>
          <p:grpSpPr bwMode="auto">
            <a:xfrm>
              <a:off x="2244" y="1745"/>
              <a:ext cx="296" cy="255"/>
              <a:chOff x="1803" y="1248"/>
              <a:chExt cx="296" cy="289"/>
            </a:xfrm>
          </p:grpSpPr>
          <p:sp>
            <p:nvSpPr>
              <p:cNvPr id="332843" name="Freeform 43"/>
              <p:cNvSpPr>
                <a:spLocks/>
              </p:cNvSpPr>
              <p:nvPr/>
            </p:nvSpPr>
            <p:spPr bwMode="auto">
              <a:xfrm>
                <a:off x="1803" y="1248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2844" name="Freeform 44"/>
              <p:cNvSpPr>
                <a:spLocks/>
              </p:cNvSpPr>
              <p:nvPr/>
            </p:nvSpPr>
            <p:spPr bwMode="auto">
              <a:xfrm>
                <a:off x="1951" y="1248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2845" name="Line 45"/>
            <p:cNvSpPr>
              <a:spLocks noChangeShapeType="1"/>
            </p:cNvSpPr>
            <p:nvPr/>
          </p:nvSpPr>
          <p:spPr bwMode="auto">
            <a:xfrm>
              <a:off x="2129" y="187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2846" name="Freeform 46"/>
            <p:cNvSpPr>
              <a:spLocks/>
            </p:cNvSpPr>
            <p:nvPr/>
          </p:nvSpPr>
          <p:spPr bwMode="auto">
            <a:xfrm>
              <a:off x="2191" y="1788"/>
              <a:ext cx="48" cy="85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847" name="Line 47"/>
            <p:cNvSpPr>
              <a:spLocks noChangeShapeType="1"/>
            </p:cNvSpPr>
            <p:nvPr/>
          </p:nvSpPr>
          <p:spPr bwMode="auto">
            <a:xfrm>
              <a:off x="2545" y="1788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2848" name="Rectangle 48"/>
            <p:cNvSpPr>
              <a:spLocks noChangeArrowheads="1"/>
            </p:cNvSpPr>
            <p:nvPr/>
          </p:nvSpPr>
          <p:spPr bwMode="auto">
            <a:xfrm>
              <a:off x="3120" y="1776"/>
              <a:ext cx="31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sz="1600" b="1"/>
                <a:t>DM</a:t>
              </a:r>
            </a:p>
          </p:txBody>
        </p:sp>
        <p:sp>
          <p:nvSpPr>
            <p:cNvPr id="332849" name="Rectangle 49"/>
            <p:cNvSpPr>
              <a:spLocks noChangeArrowheads="1"/>
            </p:cNvSpPr>
            <p:nvPr/>
          </p:nvSpPr>
          <p:spPr bwMode="auto">
            <a:xfrm>
              <a:off x="3534" y="1747"/>
              <a:ext cx="35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sz="1600" b="1"/>
                <a:t>Reg</a:t>
              </a:r>
            </a:p>
          </p:txBody>
        </p:sp>
        <p:grpSp>
          <p:nvGrpSpPr>
            <p:cNvPr id="332850" name="Group 50"/>
            <p:cNvGrpSpPr>
              <a:grpSpLocks/>
            </p:cNvGrpSpPr>
            <p:nvPr/>
          </p:nvGrpSpPr>
          <p:grpSpPr bwMode="auto">
            <a:xfrm>
              <a:off x="3561" y="1745"/>
              <a:ext cx="284" cy="255"/>
              <a:chOff x="3120" y="1248"/>
              <a:chExt cx="284" cy="289"/>
            </a:xfrm>
          </p:grpSpPr>
          <p:sp>
            <p:nvSpPr>
              <p:cNvPr id="332851" name="Freeform 51"/>
              <p:cNvSpPr>
                <a:spLocks/>
              </p:cNvSpPr>
              <p:nvPr/>
            </p:nvSpPr>
            <p:spPr bwMode="auto">
              <a:xfrm>
                <a:off x="3120" y="1248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2852" name="Freeform 52"/>
              <p:cNvSpPr>
                <a:spLocks/>
              </p:cNvSpPr>
              <p:nvPr/>
            </p:nvSpPr>
            <p:spPr bwMode="auto">
              <a:xfrm>
                <a:off x="3261" y="1248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2853" name="Line 53"/>
            <p:cNvSpPr>
              <a:spLocks noChangeShapeType="1"/>
            </p:cNvSpPr>
            <p:nvPr/>
          </p:nvSpPr>
          <p:spPr bwMode="auto">
            <a:xfrm>
              <a:off x="3414" y="1872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2854" name="Line 54"/>
            <p:cNvSpPr>
              <a:spLocks noChangeShapeType="1"/>
            </p:cNvSpPr>
            <p:nvPr/>
          </p:nvSpPr>
          <p:spPr bwMode="auto">
            <a:xfrm>
              <a:off x="2930" y="1872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2855" name="Freeform 55"/>
            <p:cNvSpPr>
              <a:spLocks/>
            </p:cNvSpPr>
            <p:nvPr/>
          </p:nvSpPr>
          <p:spPr bwMode="auto">
            <a:xfrm>
              <a:off x="3051" y="1872"/>
              <a:ext cx="431" cy="170"/>
            </a:xfrm>
            <a:custGeom>
              <a:avLst/>
              <a:gdLst>
                <a:gd name="T0" fmla="*/ 0 w 431"/>
                <a:gd name="T1" fmla="*/ 0 h 193"/>
                <a:gd name="T2" fmla="*/ 0 w 431"/>
                <a:gd name="T3" fmla="*/ 192 h 193"/>
                <a:gd name="T4" fmla="*/ 391 w 431"/>
                <a:gd name="T5" fmla="*/ 192 h 193"/>
                <a:gd name="T6" fmla="*/ 391 w 431"/>
                <a:gd name="T7" fmla="*/ 64 h 193"/>
                <a:gd name="T8" fmla="*/ 430 w 431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856" name="Line 56"/>
            <p:cNvSpPr>
              <a:spLocks noChangeShapeType="1"/>
            </p:cNvSpPr>
            <p:nvPr/>
          </p:nvSpPr>
          <p:spPr bwMode="auto">
            <a:xfrm>
              <a:off x="2545" y="1957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2857" name="Freeform 57"/>
            <p:cNvSpPr>
              <a:spLocks/>
            </p:cNvSpPr>
            <p:nvPr/>
          </p:nvSpPr>
          <p:spPr bwMode="auto">
            <a:xfrm>
              <a:off x="2638" y="1868"/>
              <a:ext cx="337" cy="245"/>
            </a:xfrm>
            <a:custGeom>
              <a:avLst/>
              <a:gdLst>
                <a:gd name="T0" fmla="*/ 0 w 337"/>
                <a:gd name="T1" fmla="*/ 101 h 278"/>
                <a:gd name="T2" fmla="*/ 0 w 337"/>
                <a:gd name="T3" fmla="*/ 277 h 278"/>
                <a:gd name="T4" fmla="*/ 294 w 337"/>
                <a:gd name="T5" fmla="*/ 277 h 278"/>
                <a:gd name="T6" fmla="*/ 294 w 337"/>
                <a:gd name="T7" fmla="*/ 90 h 278"/>
                <a:gd name="T8" fmla="*/ 336 w 337"/>
                <a:gd name="T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32858" name="Group 58"/>
            <p:cNvGrpSpPr>
              <a:grpSpLocks/>
            </p:cNvGrpSpPr>
            <p:nvPr/>
          </p:nvGrpSpPr>
          <p:grpSpPr bwMode="auto">
            <a:xfrm>
              <a:off x="2192" y="2055"/>
              <a:ext cx="2124" cy="452"/>
              <a:chOff x="1751" y="1600"/>
              <a:chExt cx="2124" cy="513"/>
            </a:xfrm>
          </p:grpSpPr>
          <p:grpSp>
            <p:nvGrpSpPr>
              <p:cNvPr id="332859" name="Group 59"/>
              <p:cNvGrpSpPr>
                <a:grpSpLocks/>
              </p:cNvGrpSpPr>
              <p:nvPr/>
            </p:nvGrpSpPr>
            <p:grpSpPr bwMode="auto">
              <a:xfrm>
                <a:off x="2685" y="1600"/>
                <a:ext cx="224" cy="481"/>
                <a:chOff x="2685" y="1600"/>
                <a:chExt cx="224" cy="481"/>
              </a:xfrm>
            </p:grpSpPr>
            <p:sp>
              <p:nvSpPr>
                <p:cNvPr id="332860" name="Freeform 60"/>
                <p:cNvSpPr>
                  <a:spLocks/>
                </p:cNvSpPr>
                <p:nvPr/>
              </p:nvSpPr>
              <p:spPr bwMode="auto">
                <a:xfrm>
                  <a:off x="2696" y="1600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2861" name="Rectangle 61"/>
                <p:cNvSpPr>
                  <a:spLocks noChangeArrowheads="1"/>
                </p:cNvSpPr>
                <p:nvPr/>
              </p:nvSpPr>
              <p:spPr bwMode="auto">
                <a:xfrm rot="5400000">
                  <a:off x="2576" y="1745"/>
                  <a:ext cx="427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kumimoji="1" lang="en-US" altLang="zh-CN" sz="1600" b="1"/>
                    <a:t>ALU</a:t>
                  </a:r>
                </a:p>
              </p:txBody>
            </p:sp>
          </p:grpSp>
          <p:grpSp>
            <p:nvGrpSpPr>
              <p:cNvPr id="332862" name="Group 62"/>
              <p:cNvGrpSpPr>
                <a:grpSpLocks/>
              </p:cNvGrpSpPr>
              <p:nvPr/>
            </p:nvGrpSpPr>
            <p:grpSpPr bwMode="auto">
              <a:xfrm>
                <a:off x="1751" y="1696"/>
                <a:ext cx="359" cy="289"/>
                <a:chOff x="1751" y="1696"/>
                <a:chExt cx="359" cy="289"/>
              </a:xfrm>
            </p:grpSpPr>
            <p:sp>
              <p:nvSpPr>
                <p:cNvPr id="332863" name="Rectangle 63"/>
                <p:cNvSpPr>
                  <a:spLocks noChangeArrowheads="1"/>
                </p:cNvSpPr>
                <p:nvPr/>
              </p:nvSpPr>
              <p:spPr bwMode="auto">
                <a:xfrm>
                  <a:off x="1751" y="1701"/>
                  <a:ext cx="257" cy="2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kumimoji="1" lang="en-US" altLang="zh-CN" sz="1600" b="1"/>
                    <a:t>IM</a:t>
                  </a:r>
                </a:p>
              </p:txBody>
            </p:sp>
            <p:grpSp>
              <p:nvGrpSpPr>
                <p:cNvPr id="332864" name="Group 64"/>
                <p:cNvGrpSpPr>
                  <a:grpSpLocks/>
                </p:cNvGrpSpPr>
                <p:nvPr/>
              </p:nvGrpSpPr>
              <p:grpSpPr bwMode="auto">
                <a:xfrm>
                  <a:off x="1770" y="1696"/>
                  <a:ext cx="340" cy="289"/>
                  <a:chOff x="1770" y="1696"/>
                  <a:chExt cx="340" cy="289"/>
                </a:xfrm>
              </p:grpSpPr>
              <p:sp>
                <p:nvSpPr>
                  <p:cNvPr id="332865" name="Freeform 65"/>
                  <p:cNvSpPr>
                    <a:spLocks/>
                  </p:cNvSpPr>
                  <p:nvPr/>
                </p:nvSpPr>
                <p:spPr bwMode="auto">
                  <a:xfrm>
                    <a:off x="1770" y="1696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866" name="Freeform 66"/>
                  <p:cNvSpPr>
                    <a:spLocks/>
                  </p:cNvSpPr>
                  <p:nvPr/>
                </p:nvSpPr>
                <p:spPr bwMode="auto">
                  <a:xfrm>
                    <a:off x="1939" y="1696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32867" name="Rectangle 67"/>
              <p:cNvSpPr>
                <a:spLocks noChangeArrowheads="1"/>
              </p:cNvSpPr>
              <p:nvPr/>
            </p:nvSpPr>
            <p:spPr bwMode="auto">
              <a:xfrm>
                <a:off x="2211" y="1703"/>
                <a:ext cx="355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1" lang="en-US" altLang="zh-CN" sz="1600" b="1"/>
                  <a:t>Reg</a:t>
                </a:r>
              </a:p>
            </p:txBody>
          </p:sp>
          <p:grpSp>
            <p:nvGrpSpPr>
              <p:cNvPr id="332868" name="Group 68"/>
              <p:cNvGrpSpPr>
                <a:grpSpLocks/>
              </p:cNvGrpSpPr>
              <p:nvPr/>
            </p:nvGrpSpPr>
            <p:grpSpPr bwMode="auto">
              <a:xfrm>
                <a:off x="2230" y="1696"/>
                <a:ext cx="296" cy="289"/>
                <a:chOff x="2230" y="1696"/>
                <a:chExt cx="296" cy="289"/>
              </a:xfrm>
            </p:grpSpPr>
            <p:sp>
              <p:nvSpPr>
                <p:cNvPr id="332869" name="Freeform 69"/>
                <p:cNvSpPr>
                  <a:spLocks/>
                </p:cNvSpPr>
                <p:nvPr/>
              </p:nvSpPr>
              <p:spPr bwMode="auto">
                <a:xfrm>
                  <a:off x="2230" y="1696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2870" name="Freeform 70"/>
                <p:cNvSpPr>
                  <a:spLocks/>
                </p:cNvSpPr>
                <p:nvPr/>
              </p:nvSpPr>
              <p:spPr bwMode="auto">
                <a:xfrm>
                  <a:off x="2378" y="1696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32871" name="Line 71"/>
              <p:cNvSpPr>
                <a:spLocks noChangeShapeType="1"/>
              </p:cNvSpPr>
              <p:nvPr/>
            </p:nvSpPr>
            <p:spPr bwMode="auto">
              <a:xfrm>
                <a:off x="2115" y="1840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2872" name="Freeform 72"/>
              <p:cNvSpPr>
                <a:spLocks/>
              </p:cNvSpPr>
              <p:nvPr/>
            </p:nvSpPr>
            <p:spPr bwMode="auto">
              <a:xfrm>
                <a:off x="2177" y="1744"/>
                <a:ext cx="48" cy="97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2873" name="Line 73"/>
              <p:cNvSpPr>
                <a:spLocks noChangeShapeType="1"/>
              </p:cNvSpPr>
              <p:nvPr/>
            </p:nvSpPr>
            <p:spPr bwMode="auto">
              <a:xfrm>
                <a:off x="2531" y="1744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2874" name="Rectangle 74"/>
              <p:cNvSpPr>
                <a:spLocks noChangeArrowheads="1"/>
              </p:cNvSpPr>
              <p:nvPr/>
            </p:nvSpPr>
            <p:spPr bwMode="auto">
              <a:xfrm>
                <a:off x="3028" y="1696"/>
                <a:ext cx="313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1" lang="en-US" altLang="zh-CN" sz="1600" b="1"/>
                  <a:t>DM</a:t>
                </a:r>
              </a:p>
            </p:txBody>
          </p:sp>
          <p:grpSp>
            <p:nvGrpSpPr>
              <p:cNvPr id="332875" name="Group 75"/>
              <p:cNvGrpSpPr>
                <a:grpSpLocks/>
              </p:cNvGrpSpPr>
              <p:nvPr/>
            </p:nvGrpSpPr>
            <p:grpSpPr bwMode="auto">
              <a:xfrm>
                <a:off x="3079" y="1696"/>
                <a:ext cx="325" cy="289"/>
                <a:chOff x="3079" y="1696"/>
                <a:chExt cx="325" cy="289"/>
              </a:xfrm>
            </p:grpSpPr>
            <p:sp>
              <p:nvSpPr>
                <p:cNvPr id="332876" name="Freeform 76"/>
                <p:cNvSpPr>
                  <a:spLocks/>
                </p:cNvSpPr>
                <p:nvPr/>
              </p:nvSpPr>
              <p:spPr bwMode="auto">
                <a:xfrm>
                  <a:off x="3079" y="1696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2877" name="Freeform 77"/>
                <p:cNvSpPr>
                  <a:spLocks/>
                </p:cNvSpPr>
                <p:nvPr/>
              </p:nvSpPr>
              <p:spPr bwMode="auto">
                <a:xfrm>
                  <a:off x="3240" y="1696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32878" name="Rectangle 78"/>
              <p:cNvSpPr>
                <a:spLocks noChangeArrowheads="1"/>
              </p:cNvSpPr>
              <p:nvPr/>
            </p:nvSpPr>
            <p:spPr bwMode="auto">
              <a:xfrm>
                <a:off x="3520" y="1696"/>
                <a:ext cx="355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1" lang="en-US" altLang="zh-CN" sz="1600" b="1"/>
                  <a:t>Reg</a:t>
                </a:r>
              </a:p>
            </p:txBody>
          </p:sp>
          <p:grpSp>
            <p:nvGrpSpPr>
              <p:cNvPr id="332879" name="Group 79"/>
              <p:cNvGrpSpPr>
                <a:grpSpLocks/>
              </p:cNvGrpSpPr>
              <p:nvPr/>
            </p:nvGrpSpPr>
            <p:grpSpPr bwMode="auto">
              <a:xfrm>
                <a:off x="3547" y="1696"/>
                <a:ext cx="284" cy="289"/>
                <a:chOff x="3547" y="1696"/>
                <a:chExt cx="284" cy="289"/>
              </a:xfrm>
            </p:grpSpPr>
            <p:sp>
              <p:nvSpPr>
                <p:cNvPr id="332880" name="Freeform 80"/>
                <p:cNvSpPr>
                  <a:spLocks/>
                </p:cNvSpPr>
                <p:nvPr/>
              </p:nvSpPr>
              <p:spPr bwMode="auto">
                <a:xfrm>
                  <a:off x="3547" y="1696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2881" name="Freeform 81"/>
                <p:cNvSpPr>
                  <a:spLocks/>
                </p:cNvSpPr>
                <p:nvPr/>
              </p:nvSpPr>
              <p:spPr bwMode="auto">
                <a:xfrm>
                  <a:off x="3688" y="1696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32882" name="Line 82"/>
              <p:cNvSpPr>
                <a:spLocks noChangeShapeType="1"/>
              </p:cNvSpPr>
              <p:nvPr/>
            </p:nvSpPr>
            <p:spPr bwMode="auto">
              <a:xfrm>
                <a:off x="3400" y="1840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2883" name="Line 83"/>
              <p:cNvSpPr>
                <a:spLocks noChangeShapeType="1"/>
              </p:cNvSpPr>
              <p:nvPr/>
            </p:nvSpPr>
            <p:spPr bwMode="auto">
              <a:xfrm>
                <a:off x="2916" y="1840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2884" name="Freeform 84"/>
              <p:cNvSpPr>
                <a:spLocks/>
              </p:cNvSpPr>
              <p:nvPr/>
            </p:nvSpPr>
            <p:spPr bwMode="auto">
              <a:xfrm>
                <a:off x="3037" y="1840"/>
                <a:ext cx="431" cy="193"/>
              </a:xfrm>
              <a:custGeom>
                <a:avLst/>
                <a:gdLst>
                  <a:gd name="T0" fmla="*/ 0 w 431"/>
                  <a:gd name="T1" fmla="*/ 0 h 193"/>
                  <a:gd name="T2" fmla="*/ 0 w 431"/>
                  <a:gd name="T3" fmla="*/ 192 h 193"/>
                  <a:gd name="T4" fmla="*/ 391 w 431"/>
                  <a:gd name="T5" fmla="*/ 192 h 193"/>
                  <a:gd name="T6" fmla="*/ 391 w 431"/>
                  <a:gd name="T7" fmla="*/ 64 h 193"/>
                  <a:gd name="T8" fmla="*/ 430 w 431"/>
                  <a:gd name="T9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2885" name="Line 85"/>
              <p:cNvSpPr>
                <a:spLocks noChangeShapeType="1"/>
              </p:cNvSpPr>
              <p:nvPr/>
            </p:nvSpPr>
            <p:spPr bwMode="auto">
              <a:xfrm>
                <a:off x="2531" y="1936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2886" name="Freeform 86"/>
              <p:cNvSpPr>
                <a:spLocks/>
              </p:cNvSpPr>
              <p:nvPr/>
            </p:nvSpPr>
            <p:spPr bwMode="auto">
              <a:xfrm>
                <a:off x="2624" y="1835"/>
                <a:ext cx="337" cy="278"/>
              </a:xfrm>
              <a:custGeom>
                <a:avLst/>
                <a:gdLst>
                  <a:gd name="T0" fmla="*/ 0 w 337"/>
                  <a:gd name="T1" fmla="*/ 101 h 278"/>
                  <a:gd name="T2" fmla="*/ 0 w 337"/>
                  <a:gd name="T3" fmla="*/ 277 h 278"/>
                  <a:gd name="T4" fmla="*/ 294 w 337"/>
                  <a:gd name="T5" fmla="*/ 277 h 278"/>
                  <a:gd name="T6" fmla="*/ 294 w 337"/>
                  <a:gd name="T7" fmla="*/ 90 h 278"/>
                  <a:gd name="T8" fmla="*/ 336 w 337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2887" name="Group 87"/>
            <p:cNvGrpSpPr>
              <a:grpSpLocks/>
            </p:cNvGrpSpPr>
            <p:nvPr/>
          </p:nvGrpSpPr>
          <p:grpSpPr bwMode="auto">
            <a:xfrm>
              <a:off x="2619" y="2450"/>
              <a:ext cx="2124" cy="451"/>
              <a:chOff x="2178" y="2048"/>
              <a:chExt cx="2124" cy="513"/>
            </a:xfrm>
          </p:grpSpPr>
          <p:grpSp>
            <p:nvGrpSpPr>
              <p:cNvPr id="332888" name="Group 88"/>
              <p:cNvGrpSpPr>
                <a:grpSpLocks/>
              </p:cNvGrpSpPr>
              <p:nvPr/>
            </p:nvGrpSpPr>
            <p:grpSpPr bwMode="auto">
              <a:xfrm>
                <a:off x="3110" y="2048"/>
                <a:ext cx="226" cy="481"/>
                <a:chOff x="3110" y="2048"/>
                <a:chExt cx="226" cy="481"/>
              </a:xfrm>
            </p:grpSpPr>
            <p:sp>
              <p:nvSpPr>
                <p:cNvPr id="332889" name="Freeform 89"/>
                <p:cNvSpPr>
                  <a:spLocks/>
                </p:cNvSpPr>
                <p:nvPr/>
              </p:nvSpPr>
              <p:spPr bwMode="auto">
                <a:xfrm>
                  <a:off x="3123" y="2048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2890" name="Rectangle 90"/>
                <p:cNvSpPr>
                  <a:spLocks noChangeArrowheads="1"/>
                </p:cNvSpPr>
                <p:nvPr/>
              </p:nvSpPr>
              <p:spPr bwMode="auto">
                <a:xfrm rot="5400000">
                  <a:off x="3001" y="2192"/>
                  <a:ext cx="428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kumimoji="1" lang="en-US" altLang="zh-CN" sz="1600" b="1"/>
                    <a:t>ALU</a:t>
                  </a:r>
                </a:p>
              </p:txBody>
            </p:sp>
          </p:grpSp>
          <p:grpSp>
            <p:nvGrpSpPr>
              <p:cNvPr id="332891" name="Group 91"/>
              <p:cNvGrpSpPr>
                <a:grpSpLocks/>
              </p:cNvGrpSpPr>
              <p:nvPr/>
            </p:nvGrpSpPr>
            <p:grpSpPr bwMode="auto">
              <a:xfrm>
                <a:off x="2178" y="2144"/>
                <a:ext cx="359" cy="289"/>
                <a:chOff x="2178" y="2144"/>
                <a:chExt cx="359" cy="289"/>
              </a:xfrm>
            </p:grpSpPr>
            <p:sp>
              <p:nvSpPr>
                <p:cNvPr id="332892" name="Rectangle 92"/>
                <p:cNvSpPr>
                  <a:spLocks noChangeArrowheads="1"/>
                </p:cNvSpPr>
                <p:nvPr/>
              </p:nvSpPr>
              <p:spPr bwMode="auto">
                <a:xfrm>
                  <a:off x="2178" y="2146"/>
                  <a:ext cx="257" cy="2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kumimoji="1" lang="en-US" altLang="zh-CN" sz="1600" b="1"/>
                    <a:t>IM</a:t>
                  </a:r>
                </a:p>
              </p:txBody>
            </p:sp>
            <p:grpSp>
              <p:nvGrpSpPr>
                <p:cNvPr id="332893" name="Group 93"/>
                <p:cNvGrpSpPr>
                  <a:grpSpLocks/>
                </p:cNvGrpSpPr>
                <p:nvPr/>
              </p:nvGrpSpPr>
              <p:grpSpPr bwMode="auto">
                <a:xfrm>
                  <a:off x="2197" y="2144"/>
                  <a:ext cx="340" cy="289"/>
                  <a:chOff x="2197" y="2144"/>
                  <a:chExt cx="340" cy="289"/>
                </a:xfrm>
              </p:grpSpPr>
              <p:sp>
                <p:nvSpPr>
                  <p:cNvPr id="332894" name="Freeform 94"/>
                  <p:cNvSpPr>
                    <a:spLocks/>
                  </p:cNvSpPr>
                  <p:nvPr/>
                </p:nvSpPr>
                <p:spPr bwMode="auto">
                  <a:xfrm>
                    <a:off x="2197" y="2144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895" name="Freeform 95"/>
                  <p:cNvSpPr>
                    <a:spLocks/>
                  </p:cNvSpPr>
                  <p:nvPr/>
                </p:nvSpPr>
                <p:spPr bwMode="auto">
                  <a:xfrm>
                    <a:off x="2366" y="2144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32896" name="Rectangle 96"/>
              <p:cNvSpPr>
                <a:spLocks noChangeArrowheads="1"/>
              </p:cNvSpPr>
              <p:nvPr/>
            </p:nvSpPr>
            <p:spPr bwMode="auto">
              <a:xfrm>
                <a:off x="2638" y="2152"/>
                <a:ext cx="355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1" lang="en-US" altLang="zh-CN" sz="1600" b="1"/>
                  <a:t>Reg</a:t>
                </a:r>
              </a:p>
            </p:txBody>
          </p:sp>
          <p:grpSp>
            <p:nvGrpSpPr>
              <p:cNvPr id="332897" name="Group 97"/>
              <p:cNvGrpSpPr>
                <a:grpSpLocks/>
              </p:cNvGrpSpPr>
              <p:nvPr/>
            </p:nvGrpSpPr>
            <p:grpSpPr bwMode="auto">
              <a:xfrm>
                <a:off x="2657" y="2144"/>
                <a:ext cx="296" cy="289"/>
                <a:chOff x="2657" y="2144"/>
                <a:chExt cx="296" cy="289"/>
              </a:xfrm>
            </p:grpSpPr>
            <p:sp>
              <p:nvSpPr>
                <p:cNvPr id="332898" name="Freeform 98"/>
                <p:cNvSpPr>
                  <a:spLocks/>
                </p:cNvSpPr>
                <p:nvPr/>
              </p:nvSpPr>
              <p:spPr bwMode="auto">
                <a:xfrm>
                  <a:off x="2657" y="2144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2899" name="Freeform 99"/>
                <p:cNvSpPr>
                  <a:spLocks/>
                </p:cNvSpPr>
                <p:nvPr/>
              </p:nvSpPr>
              <p:spPr bwMode="auto">
                <a:xfrm>
                  <a:off x="2805" y="2144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32900" name="Line 100"/>
              <p:cNvSpPr>
                <a:spLocks noChangeShapeType="1"/>
              </p:cNvSpPr>
              <p:nvPr/>
            </p:nvSpPr>
            <p:spPr bwMode="auto">
              <a:xfrm>
                <a:off x="2542" y="2288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2901" name="Freeform 101"/>
              <p:cNvSpPr>
                <a:spLocks/>
              </p:cNvSpPr>
              <p:nvPr/>
            </p:nvSpPr>
            <p:spPr bwMode="auto">
              <a:xfrm>
                <a:off x="2604" y="2192"/>
                <a:ext cx="48" cy="97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2902" name="Line 102"/>
              <p:cNvSpPr>
                <a:spLocks noChangeShapeType="1"/>
              </p:cNvSpPr>
              <p:nvPr/>
            </p:nvSpPr>
            <p:spPr bwMode="auto">
              <a:xfrm>
                <a:off x="2958" y="2192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2903" name="Rectangle 103"/>
              <p:cNvSpPr>
                <a:spLocks noChangeArrowheads="1"/>
              </p:cNvSpPr>
              <p:nvPr/>
            </p:nvSpPr>
            <p:spPr bwMode="auto">
              <a:xfrm>
                <a:off x="3455" y="2146"/>
                <a:ext cx="313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1" lang="en-US" altLang="zh-CN" sz="1600" b="1"/>
                  <a:t>DM</a:t>
                </a:r>
              </a:p>
            </p:txBody>
          </p:sp>
          <p:grpSp>
            <p:nvGrpSpPr>
              <p:cNvPr id="332904" name="Group 104"/>
              <p:cNvGrpSpPr>
                <a:grpSpLocks/>
              </p:cNvGrpSpPr>
              <p:nvPr/>
            </p:nvGrpSpPr>
            <p:grpSpPr bwMode="auto">
              <a:xfrm>
                <a:off x="3506" y="2144"/>
                <a:ext cx="325" cy="289"/>
                <a:chOff x="3506" y="2144"/>
                <a:chExt cx="325" cy="289"/>
              </a:xfrm>
            </p:grpSpPr>
            <p:sp>
              <p:nvSpPr>
                <p:cNvPr id="332905" name="Freeform 105"/>
                <p:cNvSpPr>
                  <a:spLocks/>
                </p:cNvSpPr>
                <p:nvPr/>
              </p:nvSpPr>
              <p:spPr bwMode="auto">
                <a:xfrm>
                  <a:off x="3506" y="2144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2906" name="Freeform 106"/>
                <p:cNvSpPr>
                  <a:spLocks/>
                </p:cNvSpPr>
                <p:nvPr/>
              </p:nvSpPr>
              <p:spPr bwMode="auto">
                <a:xfrm>
                  <a:off x="3667" y="2144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32907" name="Rectangle 107"/>
              <p:cNvSpPr>
                <a:spLocks noChangeArrowheads="1"/>
              </p:cNvSpPr>
              <p:nvPr/>
            </p:nvSpPr>
            <p:spPr bwMode="auto">
              <a:xfrm>
                <a:off x="3947" y="2146"/>
                <a:ext cx="355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1" lang="en-US" altLang="zh-CN" sz="1600" b="1"/>
                  <a:t>Reg</a:t>
                </a:r>
              </a:p>
            </p:txBody>
          </p:sp>
          <p:grpSp>
            <p:nvGrpSpPr>
              <p:cNvPr id="332908" name="Group 108"/>
              <p:cNvGrpSpPr>
                <a:grpSpLocks/>
              </p:cNvGrpSpPr>
              <p:nvPr/>
            </p:nvGrpSpPr>
            <p:grpSpPr bwMode="auto">
              <a:xfrm>
                <a:off x="3974" y="2144"/>
                <a:ext cx="284" cy="289"/>
                <a:chOff x="3974" y="2144"/>
                <a:chExt cx="284" cy="289"/>
              </a:xfrm>
            </p:grpSpPr>
            <p:sp>
              <p:nvSpPr>
                <p:cNvPr id="332909" name="Freeform 109"/>
                <p:cNvSpPr>
                  <a:spLocks/>
                </p:cNvSpPr>
                <p:nvPr/>
              </p:nvSpPr>
              <p:spPr bwMode="auto">
                <a:xfrm>
                  <a:off x="3974" y="2144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2910" name="Freeform 110"/>
                <p:cNvSpPr>
                  <a:spLocks/>
                </p:cNvSpPr>
                <p:nvPr/>
              </p:nvSpPr>
              <p:spPr bwMode="auto">
                <a:xfrm>
                  <a:off x="4115" y="2144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32911" name="Line 111"/>
              <p:cNvSpPr>
                <a:spLocks noChangeShapeType="1"/>
              </p:cNvSpPr>
              <p:nvPr/>
            </p:nvSpPr>
            <p:spPr bwMode="auto">
              <a:xfrm>
                <a:off x="3827" y="2288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2912" name="Line 112"/>
              <p:cNvSpPr>
                <a:spLocks noChangeShapeType="1"/>
              </p:cNvSpPr>
              <p:nvPr/>
            </p:nvSpPr>
            <p:spPr bwMode="auto">
              <a:xfrm>
                <a:off x="3343" y="2288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2913" name="Freeform 113"/>
              <p:cNvSpPr>
                <a:spLocks/>
              </p:cNvSpPr>
              <p:nvPr/>
            </p:nvSpPr>
            <p:spPr bwMode="auto">
              <a:xfrm>
                <a:off x="3464" y="2288"/>
                <a:ext cx="431" cy="193"/>
              </a:xfrm>
              <a:custGeom>
                <a:avLst/>
                <a:gdLst>
                  <a:gd name="T0" fmla="*/ 0 w 431"/>
                  <a:gd name="T1" fmla="*/ 0 h 193"/>
                  <a:gd name="T2" fmla="*/ 0 w 431"/>
                  <a:gd name="T3" fmla="*/ 192 h 193"/>
                  <a:gd name="T4" fmla="*/ 391 w 431"/>
                  <a:gd name="T5" fmla="*/ 192 h 193"/>
                  <a:gd name="T6" fmla="*/ 391 w 431"/>
                  <a:gd name="T7" fmla="*/ 64 h 193"/>
                  <a:gd name="T8" fmla="*/ 430 w 431"/>
                  <a:gd name="T9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2914" name="Line 114"/>
              <p:cNvSpPr>
                <a:spLocks noChangeShapeType="1"/>
              </p:cNvSpPr>
              <p:nvPr/>
            </p:nvSpPr>
            <p:spPr bwMode="auto">
              <a:xfrm>
                <a:off x="2958" y="2384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2915" name="Freeform 115"/>
              <p:cNvSpPr>
                <a:spLocks/>
              </p:cNvSpPr>
              <p:nvPr/>
            </p:nvSpPr>
            <p:spPr bwMode="auto">
              <a:xfrm>
                <a:off x="3051" y="2283"/>
                <a:ext cx="337" cy="278"/>
              </a:xfrm>
              <a:custGeom>
                <a:avLst/>
                <a:gdLst>
                  <a:gd name="T0" fmla="*/ 0 w 337"/>
                  <a:gd name="T1" fmla="*/ 101 h 278"/>
                  <a:gd name="T2" fmla="*/ 0 w 337"/>
                  <a:gd name="T3" fmla="*/ 277 h 278"/>
                  <a:gd name="T4" fmla="*/ 294 w 337"/>
                  <a:gd name="T5" fmla="*/ 277 h 278"/>
                  <a:gd name="T6" fmla="*/ 294 w 337"/>
                  <a:gd name="T7" fmla="*/ 90 h 278"/>
                  <a:gd name="T8" fmla="*/ 336 w 337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2916" name="Group 116"/>
            <p:cNvGrpSpPr>
              <a:grpSpLocks/>
            </p:cNvGrpSpPr>
            <p:nvPr/>
          </p:nvGrpSpPr>
          <p:grpSpPr bwMode="auto">
            <a:xfrm>
              <a:off x="3980" y="2844"/>
              <a:ext cx="224" cy="424"/>
              <a:chOff x="3539" y="2496"/>
              <a:chExt cx="224" cy="481"/>
            </a:xfrm>
          </p:grpSpPr>
          <p:sp>
            <p:nvSpPr>
              <p:cNvPr id="332917" name="Freeform 117"/>
              <p:cNvSpPr>
                <a:spLocks/>
              </p:cNvSpPr>
              <p:nvPr/>
            </p:nvSpPr>
            <p:spPr bwMode="auto">
              <a:xfrm>
                <a:off x="3550" y="2496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2918" name="Rectangle 118"/>
              <p:cNvSpPr>
                <a:spLocks noChangeArrowheads="1"/>
              </p:cNvSpPr>
              <p:nvPr/>
            </p:nvSpPr>
            <p:spPr bwMode="auto">
              <a:xfrm rot="5400000">
                <a:off x="3430" y="2641"/>
                <a:ext cx="427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1" lang="en-US" altLang="zh-CN" sz="1600" b="1"/>
                  <a:t>ALU</a:t>
                </a:r>
              </a:p>
            </p:txBody>
          </p:sp>
        </p:grpSp>
        <p:sp>
          <p:nvSpPr>
            <p:cNvPr id="332919" name="Rectangle 119"/>
            <p:cNvSpPr>
              <a:spLocks noChangeArrowheads="1"/>
            </p:cNvSpPr>
            <p:nvPr/>
          </p:nvSpPr>
          <p:spPr bwMode="auto">
            <a:xfrm>
              <a:off x="3506" y="2935"/>
              <a:ext cx="35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sz="1600" b="1"/>
                <a:t>Reg</a:t>
              </a:r>
            </a:p>
          </p:txBody>
        </p:sp>
        <p:grpSp>
          <p:nvGrpSpPr>
            <p:cNvPr id="332920" name="Group 120"/>
            <p:cNvGrpSpPr>
              <a:grpSpLocks/>
            </p:cNvGrpSpPr>
            <p:nvPr/>
          </p:nvGrpSpPr>
          <p:grpSpPr bwMode="auto">
            <a:xfrm>
              <a:off x="3525" y="2929"/>
              <a:ext cx="296" cy="254"/>
              <a:chOff x="3084" y="2592"/>
              <a:chExt cx="296" cy="289"/>
            </a:xfrm>
          </p:grpSpPr>
          <p:sp>
            <p:nvSpPr>
              <p:cNvPr id="332921" name="Freeform 121"/>
              <p:cNvSpPr>
                <a:spLocks/>
              </p:cNvSpPr>
              <p:nvPr/>
            </p:nvSpPr>
            <p:spPr bwMode="auto">
              <a:xfrm>
                <a:off x="3084" y="2592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2922" name="Freeform 122"/>
              <p:cNvSpPr>
                <a:spLocks/>
              </p:cNvSpPr>
              <p:nvPr/>
            </p:nvSpPr>
            <p:spPr bwMode="auto">
              <a:xfrm>
                <a:off x="3232" y="2592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2923" name="Line 123"/>
            <p:cNvSpPr>
              <a:spLocks noChangeShapeType="1"/>
            </p:cNvSpPr>
            <p:nvPr/>
          </p:nvSpPr>
          <p:spPr bwMode="auto">
            <a:xfrm>
              <a:off x="3410" y="3056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2924" name="Freeform 124"/>
            <p:cNvSpPr>
              <a:spLocks/>
            </p:cNvSpPr>
            <p:nvPr/>
          </p:nvSpPr>
          <p:spPr bwMode="auto">
            <a:xfrm>
              <a:off x="3472" y="2971"/>
              <a:ext cx="48" cy="85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925" name="Line 125"/>
            <p:cNvSpPr>
              <a:spLocks noChangeShapeType="1"/>
            </p:cNvSpPr>
            <p:nvPr/>
          </p:nvSpPr>
          <p:spPr bwMode="auto">
            <a:xfrm>
              <a:off x="3826" y="2971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2926" name="Rectangle 126"/>
            <p:cNvSpPr>
              <a:spLocks noChangeArrowheads="1"/>
            </p:cNvSpPr>
            <p:nvPr/>
          </p:nvSpPr>
          <p:spPr bwMode="auto">
            <a:xfrm>
              <a:off x="4323" y="2931"/>
              <a:ext cx="31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sz="1600" b="1"/>
                <a:t>DM</a:t>
              </a:r>
            </a:p>
          </p:txBody>
        </p:sp>
        <p:grpSp>
          <p:nvGrpSpPr>
            <p:cNvPr id="332927" name="Group 127"/>
            <p:cNvGrpSpPr>
              <a:grpSpLocks/>
            </p:cNvGrpSpPr>
            <p:nvPr/>
          </p:nvGrpSpPr>
          <p:grpSpPr bwMode="auto">
            <a:xfrm>
              <a:off x="4374" y="2929"/>
              <a:ext cx="325" cy="254"/>
              <a:chOff x="3933" y="2592"/>
              <a:chExt cx="325" cy="289"/>
            </a:xfrm>
          </p:grpSpPr>
          <p:sp>
            <p:nvSpPr>
              <p:cNvPr id="332928" name="Freeform 128"/>
              <p:cNvSpPr>
                <a:spLocks/>
              </p:cNvSpPr>
              <p:nvPr/>
            </p:nvSpPr>
            <p:spPr bwMode="auto">
              <a:xfrm>
                <a:off x="3933" y="2592"/>
                <a:ext cx="162" cy="289"/>
              </a:xfrm>
              <a:custGeom>
                <a:avLst/>
                <a:gdLst>
                  <a:gd name="T0" fmla="*/ 161 w 162"/>
                  <a:gd name="T1" fmla="*/ 0 h 289"/>
                  <a:gd name="T2" fmla="*/ 0 w 162"/>
                  <a:gd name="T3" fmla="*/ 0 h 289"/>
                  <a:gd name="T4" fmla="*/ 0 w 162"/>
                  <a:gd name="T5" fmla="*/ 288 h 289"/>
                  <a:gd name="T6" fmla="*/ 161 w 16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2929" name="Freeform 129"/>
              <p:cNvSpPr>
                <a:spLocks/>
              </p:cNvSpPr>
              <p:nvPr/>
            </p:nvSpPr>
            <p:spPr bwMode="auto">
              <a:xfrm>
                <a:off x="4094" y="2592"/>
                <a:ext cx="164" cy="289"/>
              </a:xfrm>
              <a:custGeom>
                <a:avLst/>
                <a:gdLst>
                  <a:gd name="T0" fmla="*/ 0 w 164"/>
                  <a:gd name="T1" fmla="*/ 0 h 289"/>
                  <a:gd name="T2" fmla="*/ 163 w 164"/>
                  <a:gd name="T3" fmla="*/ 0 h 289"/>
                  <a:gd name="T4" fmla="*/ 163 w 164"/>
                  <a:gd name="T5" fmla="*/ 288 h 289"/>
                  <a:gd name="T6" fmla="*/ 0 w 164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2930" name="Rectangle 130"/>
            <p:cNvSpPr>
              <a:spLocks noChangeArrowheads="1"/>
            </p:cNvSpPr>
            <p:nvPr/>
          </p:nvSpPr>
          <p:spPr bwMode="auto">
            <a:xfrm>
              <a:off x="4815" y="2931"/>
              <a:ext cx="35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sz="1600" b="1"/>
                <a:t>Reg</a:t>
              </a:r>
            </a:p>
          </p:txBody>
        </p:sp>
        <p:grpSp>
          <p:nvGrpSpPr>
            <p:cNvPr id="332931" name="Group 131"/>
            <p:cNvGrpSpPr>
              <a:grpSpLocks/>
            </p:cNvGrpSpPr>
            <p:nvPr/>
          </p:nvGrpSpPr>
          <p:grpSpPr bwMode="auto">
            <a:xfrm>
              <a:off x="4842" y="2929"/>
              <a:ext cx="284" cy="254"/>
              <a:chOff x="4401" y="2592"/>
              <a:chExt cx="284" cy="289"/>
            </a:xfrm>
          </p:grpSpPr>
          <p:sp>
            <p:nvSpPr>
              <p:cNvPr id="332932" name="Freeform 132"/>
              <p:cNvSpPr>
                <a:spLocks/>
              </p:cNvSpPr>
              <p:nvPr/>
            </p:nvSpPr>
            <p:spPr bwMode="auto">
              <a:xfrm>
                <a:off x="4401" y="2592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2933" name="Freeform 133"/>
              <p:cNvSpPr>
                <a:spLocks/>
              </p:cNvSpPr>
              <p:nvPr/>
            </p:nvSpPr>
            <p:spPr bwMode="auto">
              <a:xfrm>
                <a:off x="4542" y="2592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2934" name="Line 134"/>
            <p:cNvSpPr>
              <a:spLocks noChangeShapeType="1"/>
            </p:cNvSpPr>
            <p:nvPr/>
          </p:nvSpPr>
          <p:spPr bwMode="auto">
            <a:xfrm>
              <a:off x="4695" y="3056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2935" name="Line 135"/>
            <p:cNvSpPr>
              <a:spLocks noChangeShapeType="1"/>
            </p:cNvSpPr>
            <p:nvPr/>
          </p:nvSpPr>
          <p:spPr bwMode="auto">
            <a:xfrm>
              <a:off x="4211" y="3056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2936" name="Freeform 136"/>
            <p:cNvSpPr>
              <a:spLocks/>
            </p:cNvSpPr>
            <p:nvPr/>
          </p:nvSpPr>
          <p:spPr bwMode="auto">
            <a:xfrm>
              <a:off x="4332" y="3056"/>
              <a:ext cx="431" cy="169"/>
            </a:xfrm>
            <a:custGeom>
              <a:avLst/>
              <a:gdLst>
                <a:gd name="T0" fmla="*/ 0 w 431"/>
                <a:gd name="T1" fmla="*/ 0 h 193"/>
                <a:gd name="T2" fmla="*/ 0 w 431"/>
                <a:gd name="T3" fmla="*/ 192 h 193"/>
                <a:gd name="T4" fmla="*/ 391 w 431"/>
                <a:gd name="T5" fmla="*/ 192 h 193"/>
                <a:gd name="T6" fmla="*/ 391 w 431"/>
                <a:gd name="T7" fmla="*/ 64 h 193"/>
                <a:gd name="T8" fmla="*/ 430 w 431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937" name="Line 137"/>
            <p:cNvSpPr>
              <a:spLocks noChangeShapeType="1"/>
            </p:cNvSpPr>
            <p:nvPr/>
          </p:nvSpPr>
          <p:spPr bwMode="auto">
            <a:xfrm>
              <a:off x="3826" y="3140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2938" name="Freeform 138"/>
            <p:cNvSpPr>
              <a:spLocks/>
            </p:cNvSpPr>
            <p:nvPr/>
          </p:nvSpPr>
          <p:spPr bwMode="auto">
            <a:xfrm>
              <a:off x="3919" y="3051"/>
              <a:ext cx="337" cy="245"/>
            </a:xfrm>
            <a:custGeom>
              <a:avLst/>
              <a:gdLst>
                <a:gd name="T0" fmla="*/ 0 w 337"/>
                <a:gd name="T1" fmla="*/ 101 h 278"/>
                <a:gd name="T2" fmla="*/ 0 w 337"/>
                <a:gd name="T3" fmla="*/ 277 h 278"/>
                <a:gd name="T4" fmla="*/ 294 w 337"/>
                <a:gd name="T5" fmla="*/ 277 h 278"/>
                <a:gd name="T6" fmla="*/ 294 w 337"/>
                <a:gd name="T7" fmla="*/ 90 h 278"/>
                <a:gd name="T8" fmla="*/ 336 w 337"/>
                <a:gd name="T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SimSun" pitchFamily="2" charset="-122"/>
              </a:rPr>
              <a:t>内容提要及各节间的关系</a:t>
            </a:r>
            <a:r>
              <a:rPr lang="en-US" altLang="zh-CN" b="1">
                <a:latin typeface="SimSun" pitchFamily="2" charset="-122"/>
              </a:rPr>
              <a:t>(2)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None/>
            </a:pPr>
            <a:r>
              <a:rPr lang="en-US" altLang="zh-CN" sz="2000"/>
              <a:t>3.5</a:t>
            </a:r>
            <a:r>
              <a:rPr lang="en-US" altLang="zh-CN" sz="2000">
                <a:solidFill>
                  <a:srgbClr val="333300"/>
                </a:solidFill>
              </a:rPr>
              <a:t> </a:t>
            </a:r>
            <a:r>
              <a:rPr lang="en-US" altLang="zh-CN" sz="2000">
                <a:latin typeface="Times New Roman" pitchFamily="18" charset="0"/>
                <a:ea typeface="MyriadMM_215_600_"/>
                <a:cs typeface="MyriadMM_215_600_"/>
              </a:rPr>
              <a:t>Instruction-Level Parallelism: Concepts and Challenges</a:t>
            </a:r>
          </a:p>
          <a:p>
            <a:pPr marL="285750" indent="-285750" algn="ctr">
              <a:buFont typeface="Wingdings" pitchFamily="2" charset="2"/>
              <a:buNone/>
            </a:pPr>
            <a:r>
              <a:rPr lang="en-US" altLang="zh-CN">
                <a:latin typeface="SimSun" pitchFamily="2" charset="-122"/>
              </a:rPr>
              <a:t>(CPI=1)</a:t>
            </a:r>
          </a:p>
          <a:p>
            <a:pPr marL="285750" indent="-285750"/>
            <a:r>
              <a:rPr lang="zh-CN" altLang="en-US" b="1">
                <a:latin typeface="SimSun" pitchFamily="2" charset="-122"/>
              </a:rPr>
              <a:t>指令之间可重叠执行性称为指令级并行性（</a:t>
            </a:r>
            <a:r>
              <a:rPr lang="en-US" altLang="zh-CN" b="1">
                <a:latin typeface="SimSun" pitchFamily="2" charset="-122"/>
              </a:rPr>
              <a:t>Instruction Parallelism-ILP)</a:t>
            </a:r>
            <a:r>
              <a:rPr lang="zh-CN" altLang="en-US" b="1">
                <a:latin typeface="SimSun" pitchFamily="2" charset="-122"/>
              </a:rPr>
              <a:t>。因此进一步研究和开发指令之间的并行性，等于拓宽指令重叠执行的可能性，从而能进一步提高流水线的性能。</a:t>
            </a:r>
          </a:p>
          <a:p>
            <a:pPr marL="285750" indent="-285750">
              <a:buFont typeface="Wingdings" pitchFamily="2" charset="2"/>
              <a:buNone/>
            </a:pPr>
            <a:endParaRPr lang="zh-CN" altLang="en-US" b="1">
              <a:latin typeface="SimSun" pitchFamily="2" charset="-122"/>
            </a:endParaRPr>
          </a:p>
          <a:p>
            <a:pPr marL="285750" indent="-285750">
              <a:buFont typeface="Wingdings" pitchFamily="2" charset="2"/>
              <a:buNone/>
            </a:pPr>
            <a:endParaRPr lang="en-US" altLang="zh-CN" b="1">
              <a:latin typeface="SimSun" pitchFamily="2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conflict about the registers !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grpSp>
        <p:nvGrpSpPr>
          <p:cNvPr id="333827" name="Group 3"/>
          <p:cNvGrpSpPr>
            <a:grpSpLocks/>
          </p:cNvGrpSpPr>
          <p:nvPr/>
        </p:nvGrpSpPr>
        <p:grpSpPr bwMode="auto">
          <a:xfrm>
            <a:off x="250825" y="1412875"/>
            <a:ext cx="8534400" cy="4945063"/>
            <a:chOff x="672" y="1536"/>
            <a:chExt cx="4512" cy="2448"/>
          </a:xfrm>
        </p:grpSpPr>
        <p:pic>
          <p:nvPicPr>
            <p:cNvPr id="3338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536"/>
              <a:ext cx="4512" cy="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33829" name="Rectangle 5"/>
            <p:cNvSpPr>
              <a:spLocks noChangeArrowheads="1"/>
            </p:cNvSpPr>
            <p:nvPr/>
          </p:nvSpPr>
          <p:spPr bwMode="auto">
            <a:xfrm>
              <a:off x="4368" y="3840"/>
              <a:ext cx="240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60350"/>
            <a:ext cx="8069263" cy="762000"/>
          </a:xfrm>
        </p:spPr>
        <p:txBody>
          <a:bodyPr/>
          <a:lstStyle/>
          <a:p>
            <a:r>
              <a:rPr lang="en-US" altLang="zh-CN" sz="2800" dirty="0" smtClean="0"/>
              <a:t>Sometimes we can redesign the resource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334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Allow </a:t>
            </a:r>
            <a:r>
              <a:rPr lang="en-US" altLang="zh-CN" sz="2400" smtClean="0">
                <a:solidFill>
                  <a:srgbClr val="FF3300"/>
                </a:solidFill>
                <a:latin typeface="Comic Sans MS" pitchFamily="66" charset="0"/>
              </a:rPr>
              <a:t>WRITE-then-READ</a:t>
            </a:r>
            <a:r>
              <a:rPr lang="en-US" altLang="zh-CN" sz="2400" b="1" smtClean="0">
                <a:latin typeface="Comic Sans MS" pitchFamily="66" charset="0"/>
              </a:rPr>
              <a:t> </a:t>
            </a:r>
            <a:r>
              <a:rPr lang="en-US" altLang="zh-CN" sz="2400" smtClean="0">
                <a:latin typeface="Comic Sans MS" pitchFamily="66" charset="0"/>
              </a:rPr>
              <a:t>in one clock cycle (</a:t>
            </a:r>
            <a:r>
              <a:rPr lang="en-US" altLang="zh-CN" sz="2400" smtClean="0">
                <a:solidFill>
                  <a:srgbClr val="FF3300"/>
                </a:solidFill>
                <a:latin typeface="Comic Sans MS" pitchFamily="66" charset="0"/>
              </a:rPr>
              <a:t>double pump</a:t>
            </a:r>
            <a:r>
              <a:rPr lang="en-US" altLang="zh-CN" sz="2400" smtClean="0">
                <a:latin typeface="Comic Sans MS" pitchFamily="66" charset="0"/>
              </a:rPr>
              <a:t>)</a:t>
            </a:r>
          </a:p>
          <a:p>
            <a:pPr marL="285750" indent="-285750">
              <a:lnSpc>
                <a:spcPct val="90000"/>
              </a:lnSpc>
            </a:pPr>
            <a:endParaRPr lang="en-US" altLang="zh-CN" sz="2400" smtClean="0">
              <a:latin typeface="Comic Sans MS" pitchFamily="66" charset="0"/>
            </a:endParaRPr>
          </a:p>
          <a:p>
            <a:pPr marL="285750" indent="-285750">
              <a:lnSpc>
                <a:spcPct val="90000"/>
              </a:lnSpc>
            </a:pPr>
            <a:endParaRPr lang="en-US" altLang="zh-CN" sz="2400" smtClean="0">
              <a:latin typeface="Comic Sans MS" pitchFamily="66" charset="0"/>
            </a:endParaRPr>
          </a:p>
          <a:p>
            <a:pPr marL="285750" indent="-285750">
              <a:lnSpc>
                <a:spcPct val="90000"/>
              </a:lnSpc>
            </a:pPr>
            <a:endParaRPr lang="en-US" altLang="zh-CN" sz="2400" smtClean="0">
              <a:latin typeface="Comic Sans MS" pitchFamily="66" charset="0"/>
            </a:endParaRPr>
          </a:p>
          <a:p>
            <a:pPr marL="285750" indent="-285750">
              <a:lnSpc>
                <a:spcPct val="90000"/>
              </a:lnSpc>
            </a:pPr>
            <a:endParaRPr lang="en-US" altLang="zh-CN" sz="2400" smtClean="0">
              <a:latin typeface="Comic Sans MS" pitchFamily="66" charset="0"/>
            </a:endParaRPr>
          </a:p>
          <a:p>
            <a:pPr marL="285750" indent="-285750">
              <a:lnSpc>
                <a:spcPct val="90000"/>
              </a:lnSpc>
            </a:pPr>
            <a:endParaRPr lang="en-US" altLang="zh-CN" sz="2400" smtClean="0">
              <a:latin typeface="Comic Sans MS" pitchFamily="66" charset="0"/>
            </a:endParaRPr>
          </a:p>
          <a:p>
            <a:pPr marL="285750" indent="-285750">
              <a:lnSpc>
                <a:spcPct val="90000"/>
              </a:lnSpc>
            </a:pPr>
            <a:endParaRPr lang="en-US" altLang="zh-CN" sz="2400" smtClean="0">
              <a:latin typeface="Comic Sans MS" pitchFamily="66" charset="0"/>
            </a:endParaRPr>
          </a:p>
          <a:p>
            <a:pPr marL="685800" lvl="1" indent="-228600">
              <a:lnSpc>
                <a:spcPct val="90000"/>
              </a:lnSpc>
            </a:pPr>
            <a:endParaRPr lang="en-US" altLang="zh-CN" sz="2000" smtClean="0">
              <a:latin typeface="Comic Sans MS" pitchFamily="66" charset="0"/>
            </a:endParaRP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 smtClean="0">
                <a:latin typeface="Comic Sans MS" pitchFamily="66" charset="0"/>
              </a:rPr>
              <a:t>Two reads and one write required per clock.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 smtClean="0">
                <a:latin typeface="Comic Sans MS" pitchFamily="66" charset="0"/>
              </a:rPr>
              <a:t>Need to provide two read port and one write port.</a:t>
            </a:r>
            <a:endParaRPr lang="en-US" altLang="zh-CN" sz="2000">
              <a:latin typeface="Comic Sans MS" pitchFamily="66" charset="0"/>
            </a:endParaRPr>
          </a:p>
        </p:txBody>
      </p:sp>
      <p:pic>
        <p:nvPicPr>
          <p:cNvPr id="3348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349500"/>
            <a:ext cx="70104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The </a:t>
            </a:r>
            <a:r>
              <a:rPr lang="en-US" altLang="zh-CN" sz="3600" dirty="0"/>
              <a:t>conflict about the </a:t>
            </a:r>
            <a:r>
              <a:rPr lang="en-US" altLang="zh-CN" sz="3600" dirty="0" smtClean="0"/>
              <a:t>data</a:t>
            </a:r>
            <a:endParaRPr lang="en-US" altLang="zh-CN" sz="3600" dirty="0"/>
          </a:p>
        </p:txBody>
      </p:sp>
      <p:pic>
        <p:nvPicPr>
          <p:cNvPr id="34714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33" y="1805238"/>
            <a:ext cx="7133333" cy="4009524"/>
          </a:xfrm>
          <a:noFill/>
          <a:ln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640"/>
            <a:ext cx="8049320" cy="914400"/>
          </a:xfrm>
        </p:spPr>
        <p:txBody>
          <a:bodyPr/>
          <a:lstStyle/>
          <a:p>
            <a:r>
              <a:rPr lang="en-US" altLang="zh-CN" sz="3600" dirty="0" smtClean="0"/>
              <a:t>Conflict </a:t>
            </a:r>
            <a:r>
              <a:rPr lang="en-US" altLang="zh-CN" sz="3600" dirty="0"/>
              <a:t>occurs when PC update</a:t>
            </a:r>
          </a:p>
        </p:txBody>
      </p:sp>
      <p:pic>
        <p:nvPicPr>
          <p:cNvPr id="3358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1484313"/>
            <a:ext cx="7924800" cy="4279900"/>
          </a:xfr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8289925" cy="990600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Must </a:t>
            </a:r>
            <a:r>
              <a:rPr lang="en-US" altLang="zh-CN" sz="3600" dirty="0">
                <a:solidFill>
                  <a:schemeClr val="bg1"/>
                </a:solidFill>
              </a:rPr>
              <a:t>latches be engaged ? Yeah !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484313"/>
            <a:ext cx="7775575" cy="4806950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Ensure the instructions in different stages do not interfere with one another . 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Through the latches, can the stages be combined one by one to form a pipeline.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The latches are the pipeline registers , which are much more than those in multi-cycle version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IR:  </a:t>
            </a:r>
            <a:r>
              <a:rPr lang="en-US" altLang="zh-CN" sz="2400" u="sng">
                <a:latin typeface="Comic Sans MS" pitchFamily="66" charset="0"/>
              </a:rPr>
              <a:t>IF/ID.IR</a:t>
            </a:r>
            <a:r>
              <a:rPr lang="en-US" altLang="zh-CN" sz="2400">
                <a:latin typeface="Comic Sans MS" pitchFamily="66" charset="0"/>
              </a:rPr>
              <a:t>; </a:t>
            </a:r>
            <a:r>
              <a:rPr lang="en-US" altLang="zh-CN" sz="2400" u="sng">
                <a:latin typeface="Comic Sans MS" pitchFamily="66" charset="0"/>
              </a:rPr>
              <a:t>ID/EX.IR</a:t>
            </a:r>
            <a:r>
              <a:rPr lang="en-US" altLang="zh-CN" sz="2400">
                <a:latin typeface="Comic Sans MS" pitchFamily="66" charset="0"/>
              </a:rPr>
              <a:t>; </a:t>
            </a:r>
            <a:r>
              <a:rPr lang="en-US" altLang="zh-CN" sz="2400" u="sng">
                <a:latin typeface="Comic Sans MS" pitchFamily="66" charset="0"/>
              </a:rPr>
              <a:t>EX/DM.IR</a:t>
            </a:r>
            <a:r>
              <a:rPr lang="en-US" altLang="zh-CN" sz="2400">
                <a:latin typeface="Comic Sans MS" pitchFamily="66" charset="0"/>
              </a:rPr>
              <a:t>;  </a:t>
            </a:r>
            <a:r>
              <a:rPr lang="en-US" altLang="zh-CN" sz="2400" u="sng">
                <a:latin typeface="Comic Sans MS" pitchFamily="66" charset="0"/>
              </a:rPr>
              <a:t>DM/WB.IR</a:t>
            </a:r>
            <a:endParaRPr lang="en-US" altLang="zh-CN" sz="2400">
              <a:latin typeface="Comic Sans MS" pitchFamily="66" charset="0"/>
            </a:endParaRPr>
          </a:p>
          <a:p>
            <a:pPr marL="685800" lvl="1" indent="-228600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B:    </a:t>
            </a:r>
            <a:r>
              <a:rPr lang="en-US" altLang="zh-CN" sz="2400" u="sng">
                <a:latin typeface="Comic Sans MS" pitchFamily="66" charset="0"/>
              </a:rPr>
              <a:t>ID/EX.B</a:t>
            </a:r>
            <a:r>
              <a:rPr lang="en-US" altLang="zh-CN" sz="2400">
                <a:latin typeface="Comic Sans MS" pitchFamily="66" charset="0"/>
              </a:rPr>
              <a:t>;  </a:t>
            </a:r>
            <a:r>
              <a:rPr lang="en-US" altLang="zh-CN" sz="2400" u="sng">
                <a:latin typeface="Comic Sans MS" pitchFamily="66" charset="0"/>
              </a:rPr>
              <a:t>EX/DM.B</a:t>
            </a:r>
            <a:endParaRPr lang="en-US" altLang="zh-CN" sz="2400">
              <a:latin typeface="Comic Sans MS" pitchFamily="66" charset="0"/>
            </a:endParaRPr>
          </a:p>
          <a:p>
            <a:pPr marL="685800" lvl="1" indent="-228600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ALUoutput:  </a:t>
            </a:r>
            <a:r>
              <a:rPr lang="en-US" altLang="zh-CN" sz="2400" u="sng">
                <a:latin typeface="Comic Sans MS" pitchFamily="66" charset="0"/>
              </a:rPr>
              <a:t>EX/DM.ALUoutput</a:t>
            </a:r>
            <a:r>
              <a:rPr lang="en-US" altLang="zh-CN" sz="2400">
                <a:latin typeface="Comic Sans MS" pitchFamily="66" charset="0"/>
              </a:rPr>
              <a:t>, </a:t>
            </a:r>
            <a:r>
              <a:rPr lang="en-US" altLang="zh-CN" sz="2400" u="sng">
                <a:latin typeface="Comic Sans MS" pitchFamily="66" charset="0"/>
              </a:rPr>
              <a:t>DM/WB.ALUoutput</a:t>
            </a:r>
            <a:endParaRPr lang="en-US" altLang="zh-CN" sz="2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994650" cy="914400"/>
          </a:xfrm>
        </p:spPr>
        <p:txBody>
          <a:bodyPr/>
          <a:lstStyle/>
          <a:p>
            <a:r>
              <a:rPr lang="en-US" altLang="zh-CN" sz="2400" dirty="0"/>
              <a:t>3.3 </a:t>
            </a:r>
            <a:r>
              <a:rPr lang="en-US" altLang="zh-CN" sz="2400" dirty="0">
                <a:ea typeface="MyriadMM_215_600_"/>
                <a:cs typeface="MyriadMM_215_600_"/>
              </a:rPr>
              <a:t>The Major Hurdle of Pipelining—Pipeline Hazards 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None/>
            </a:pPr>
            <a:endParaRPr lang="en-US" altLang="zh-CN" sz="2400">
              <a:solidFill>
                <a:srgbClr val="FF3300"/>
              </a:solidFill>
            </a:endParaRPr>
          </a:p>
          <a:p>
            <a:pPr marL="285750" indent="-285750" algn="ctr">
              <a:buFont typeface="Wingdings" pitchFamily="2" charset="2"/>
              <a:buNone/>
            </a:pPr>
            <a:r>
              <a:rPr lang="zh-CN" altLang="en-US" sz="2000" i="1">
                <a:solidFill>
                  <a:srgbClr val="0000FF"/>
                </a:solidFill>
              </a:rPr>
              <a:t>本科回顾</a:t>
            </a:r>
            <a:r>
              <a:rPr lang="en-US" altLang="zh-CN" sz="2000" i="1">
                <a:solidFill>
                  <a:srgbClr val="0000FF"/>
                </a:solidFill>
              </a:rPr>
              <a:t>-------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</a:rPr>
              <a:t>Appendix A.2</a:t>
            </a:r>
            <a:endParaRPr lang="en-US" altLang="zh-CN" sz="2400">
              <a:solidFill>
                <a:srgbClr val="0000FF"/>
              </a:solidFill>
            </a:endParaRPr>
          </a:p>
          <a:p>
            <a:pPr marL="285750" indent="-285750">
              <a:buFont typeface="Wingdings" pitchFamily="2" charset="2"/>
              <a:buNone/>
            </a:pPr>
            <a:endParaRPr lang="en-US" altLang="zh-CN" sz="2400">
              <a:solidFill>
                <a:srgbClr val="FF3300"/>
              </a:solidFill>
            </a:endParaRPr>
          </a:p>
          <a:p>
            <a:pPr marL="285750" indent="-285750">
              <a:buFont typeface="Wingdings" pitchFamily="2" charset="2"/>
              <a:buNone/>
            </a:pPr>
            <a:r>
              <a:rPr lang="en-US" altLang="zh-CN" sz="2400">
                <a:solidFill>
                  <a:srgbClr val="FF3300"/>
                </a:solidFill>
              </a:rPr>
              <a:t>3.3.1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FF3300"/>
                </a:solidFill>
              </a:rPr>
              <a:t>Taxonomy of hazard</a:t>
            </a:r>
          </a:p>
          <a:p>
            <a:pPr marL="285750" indent="-285750">
              <a:buFont typeface="Wingdings" pitchFamily="2" charset="2"/>
              <a:buNone/>
            </a:pPr>
            <a:r>
              <a:rPr lang="en-US" altLang="zh-CN" sz="2400">
                <a:solidFill>
                  <a:srgbClr val="FF3300"/>
                </a:solidFill>
              </a:rPr>
              <a:t>3.3.2 Performance of pipeline with Hazard</a:t>
            </a:r>
          </a:p>
          <a:p>
            <a:pPr marL="285750" indent="-285750">
              <a:buFont typeface="Wingdings" pitchFamily="2" charset="2"/>
              <a:buNone/>
            </a:pPr>
            <a:r>
              <a:rPr lang="en-US" altLang="zh-CN" sz="2400">
                <a:solidFill>
                  <a:srgbClr val="FF3300"/>
                </a:solidFill>
              </a:rPr>
              <a:t>3.3.3 Structural hazard</a:t>
            </a:r>
          </a:p>
          <a:p>
            <a:pPr marL="285750" indent="-285750">
              <a:buFont typeface="Wingdings" pitchFamily="2" charset="2"/>
              <a:buNone/>
            </a:pPr>
            <a:r>
              <a:rPr lang="en-US" altLang="zh-CN" sz="2400">
                <a:solidFill>
                  <a:srgbClr val="FF3300"/>
                </a:solidFill>
              </a:rPr>
              <a:t>3.3.4 Data Hazards</a:t>
            </a:r>
          </a:p>
          <a:p>
            <a:pPr marL="285750" indent="-285750">
              <a:buFont typeface="Wingdings" pitchFamily="2" charset="2"/>
              <a:buNone/>
            </a:pPr>
            <a:r>
              <a:rPr lang="en-US" altLang="zh-CN" sz="2400">
                <a:solidFill>
                  <a:srgbClr val="FF3300"/>
                </a:solidFill>
              </a:rPr>
              <a:t>3.3.5 Control Hazards</a:t>
            </a:r>
          </a:p>
        </p:txBody>
      </p:sp>
    </p:spTree>
  </p:cSld>
  <p:clrMapOvr>
    <a:masterClrMapping/>
  </p:clrMapOvr>
  <p:transition advClick="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268760"/>
            <a:ext cx="9036496" cy="47525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b="1"/>
              <a:t>THANK YOU </a:t>
            </a:r>
            <a:endParaRPr lang="en-US" altLang="zh-CN" sz="2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203848" y="2760067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4EA2"/>
                </a:solidFill>
              </a:rPr>
              <a:t>THANK YOU</a:t>
            </a:r>
          </a:p>
          <a:p>
            <a:endParaRPr lang="en-US" altLang="zh-CN" sz="3200" b="1" dirty="0">
              <a:solidFill>
                <a:srgbClr val="004EA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717032"/>
            <a:ext cx="9144000" cy="3387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4415806" y="3551760"/>
            <a:ext cx="312387" cy="18765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81"/>
          </a:p>
        </p:txBody>
      </p:sp>
      <p:sp>
        <p:nvSpPr>
          <p:cNvPr id="9" name="矩形 8"/>
          <p:cNvSpPr/>
          <p:nvPr/>
        </p:nvSpPr>
        <p:spPr>
          <a:xfrm>
            <a:off x="-1" y="4135388"/>
            <a:ext cx="9144000" cy="85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219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1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20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SimSun" pitchFamily="2" charset="-122"/>
              </a:rPr>
              <a:t>内容提要及各节间的关系</a:t>
            </a:r>
            <a:r>
              <a:rPr lang="en-US" altLang="zh-CN" b="1">
                <a:latin typeface="SimSun" pitchFamily="2" charset="-122"/>
              </a:rPr>
              <a:t>(</a:t>
            </a:r>
            <a:r>
              <a:rPr lang="zh-CN" altLang="en-US" b="1">
                <a:latin typeface="SimSun" pitchFamily="2" charset="-122"/>
              </a:rPr>
              <a:t>３</a:t>
            </a:r>
            <a:r>
              <a:rPr lang="en-US" altLang="zh-CN" b="1">
                <a:latin typeface="SimSun" pitchFamily="2" charset="-122"/>
              </a:rPr>
              <a:t>)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ea typeface="MyriadMM_215_600_"/>
                <a:cs typeface="MyriadMM_215_600_"/>
              </a:rPr>
              <a:t>3.6 Overcoming Data Hazards with Dynamic Scheduling (2.4)</a:t>
            </a:r>
            <a:endParaRPr lang="en-US" altLang="zh-CN" sz="2400">
              <a:latin typeface="Times New Roman" pitchFamily="18" charset="0"/>
            </a:endParaRPr>
          </a:p>
          <a:p>
            <a:pPr marL="285750" indent="-285750">
              <a:buFont typeface="Wingdings" pitchFamily="2" charset="2"/>
              <a:buNone/>
            </a:pPr>
            <a:endParaRPr lang="en-US" altLang="zh-CN" sz="2400">
              <a:latin typeface="Times New Roman" pitchFamily="18" charset="0"/>
            </a:endParaRPr>
          </a:p>
          <a:p>
            <a:pPr marL="285750" indent="-285750"/>
            <a:r>
              <a:rPr lang="zh-CN" altLang="en-US" b="1">
                <a:latin typeface="SimSun" pitchFamily="2" charset="-122"/>
              </a:rPr>
              <a:t>针对流水线数据竞争的动态调度</a:t>
            </a:r>
          </a:p>
          <a:p>
            <a:pPr marL="285750" indent="-285750"/>
            <a:endParaRPr lang="zh-CN" altLang="en-US" b="1">
              <a:latin typeface="SimSun" pitchFamily="2" charset="-122"/>
            </a:endParaRPr>
          </a:p>
          <a:p>
            <a:pPr marL="285750" indent="-285750"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ea typeface="MyriadMM_215_600_"/>
                <a:cs typeface="MyriadMM_215_600_"/>
              </a:rPr>
              <a:t>3.7 Reducing Branch Costs with Dynamic Hardware Prediction (2.3)</a:t>
            </a:r>
          </a:p>
          <a:p>
            <a:pPr marL="285750" indent="-285750">
              <a:buFont typeface="Wingdings" pitchFamily="2" charset="2"/>
              <a:buNone/>
            </a:pPr>
            <a:endParaRPr lang="en-US" altLang="zh-CN" sz="2400" b="1">
              <a:latin typeface="SimSun" pitchFamily="2" charset="-122"/>
            </a:endParaRPr>
          </a:p>
          <a:p>
            <a:pPr marL="285750" indent="-285750"/>
            <a:r>
              <a:rPr lang="zh-CN" altLang="en-US" b="1">
                <a:latin typeface="SimSun" pitchFamily="2" charset="-122"/>
              </a:rPr>
              <a:t>针对流水线控制竞争的预测技术</a:t>
            </a:r>
          </a:p>
          <a:p>
            <a:pPr marL="285750" indent="-285750"/>
            <a:endParaRPr lang="en-US" altLang="zh-CN" b="1">
              <a:latin typeface="SimSun" pitchFamily="2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SimSun" pitchFamily="2" charset="-122"/>
              </a:rPr>
              <a:t>内容提要及各节间的关系</a:t>
            </a:r>
            <a:r>
              <a:rPr lang="en-US" altLang="zh-CN" b="1">
                <a:latin typeface="SimSun" pitchFamily="2" charset="-122"/>
              </a:rPr>
              <a:t>(4)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ea typeface="MyriadMM_215_600_"/>
                <a:cs typeface="MyriadMM_215_600_"/>
              </a:rPr>
              <a:t>3.8 Hardware-Based Speculation (2.6)</a:t>
            </a:r>
          </a:p>
          <a:p>
            <a:pPr marL="285750" indent="-285750"/>
            <a:endParaRPr lang="en-US" altLang="zh-CN" sz="2400">
              <a:latin typeface="Times New Roman" pitchFamily="18" charset="0"/>
              <a:ea typeface="MyriadMM_215_600_"/>
              <a:cs typeface="MyriadMM_215_600_"/>
            </a:endParaRPr>
          </a:p>
          <a:p>
            <a:pPr marL="285750" indent="-285750"/>
            <a:r>
              <a:rPr lang="zh-CN" altLang="en-US" b="1">
                <a:latin typeface="SimSun" pitchFamily="2" charset="-122"/>
              </a:rPr>
              <a:t>进一步开发指令级并行性的动态技术</a:t>
            </a:r>
          </a:p>
          <a:p>
            <a:pPr marL="685800" lvl="1" indent="-228600"/>
            <a:r>
              <a:rPr lang="zh-CN" altLang="en-US" b="1">
                <a:latin typeface="SimSun" pitchFamily="2" charset="-122"/>
              </a:rPr>
              <a:t>跨控制流的动态调度</a:t>
            </a:r>
            <a:r>
              <a:rPr lang="en-US" altLang="zh-CN" b="1">
                <a:latin typeface="SimSun" pitchFamily="2" charset="-122"/>
              </a:rPr>
              <a:t>:</a:t>
            </a:r>
            <a:r>
              <a:rPr lang="zh-CN" altLang="en-US" b="1">
                <a:latin typeface="SimSun" pitchFamily="2" charset="-122"/>
              </a:rPr>
              <a:t>数据竞争</a:t>
            </a:r>
            <a:r>
              <a:rPr lang="en-US" altLang="zh-CN" b="1">
                <a:latin typeface="SimSun" pitchFamily="2" charset="-122"/>
              </a:rPr>
              <a:t>+</a:t>
            </a:r>
            <a:r>
              <a:rPr lang="zh-CN" altLang="en-US" b="1">
                <a:latin typeface="SimSun" pitchFamily="2" charset="-122"/>
              </a:rPr>
              <a:t>控制竞争</a:t>
            </a:r>
          </a:p>
          <a:p>
            <a:pPr marL="685800" lvl="1" indent="-228600"/>
            <a:endParaRPr lang="zh-CN" altLang="en-US" b="1">
              <a:latin typeface="SimSun" pitchFamily="2" charset="-122"/>
            </a:endParaRPr>
          </a:p>
          <a:p>
            <a:pPr marL="285750" indent="-285750"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ea typeface="MyriadMM_215_600_"/>
                <a:cs typeface="MyriadMM_215_600_"/>
              </a:rPr>
              <a:t>3.9 Taking Advantage of More ILP with Multiple Issue(2.7) </a:t>
            </a:r>
          </a:p>
          <a:p>
            <a:pPr marL="285750" indent="-285750"/>
            <a:r>
              <a:rPr lang="zh-CN" altLang="en-US" b="1">
                <a:latin typeface="SimSun" pitchFamily="2" charset="-122"/>
              </a:rPr>
              <a:t>进一步开发指令级并行性</a:t>
            </a:r>
            <a:r>
              <a:rPr lang="en-US" altLang="zh-CN" b="1">
                <a:latin typeface="SimSun" pitchFamily="2" charset="-122"/>
              </a:rPr>
              <a:t>(CPI&lt;1)</a:t>
            </a:r>
          </a:p>
          <a:p>
            <a:pPr marL="685800" lvl="1" indent="-228600"/>
            <a:r>
              <a:rPr lang="zh-CN" altLang="en-US" b="1">
                <a:latin typeface="SimSun" pitchFamily="2" charset="-122"/>
              </a:rPr>
              <a:t>采用单位时钟发射多条指令</a:t>
            </a:r>
          </a:p>
        </p:txBody>
      </p:sp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SimSun" pitchFamily="2" charset="-122"/>
              </a:rPr>
              <a:t>3.1</a:t>
            </a:r>
            <a:r>
              <a:rPr lang="zh-CN" altLang="en-US" b="1">
                <a:latin typeface="SimSun" pitchFamily="2" charset="-122"/>
              </a:rPr>
              <a:t>流水线技术基础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None/>
            </a:pPr>
            <a:endParaRPr lang="en-US" altLang="zh-CN" sz="2400">
              <a:solidFill>
                <a:srgbClr val="FF3300"/>
              </a:solidFill>
            </a:endParaRPr>
          </a:p>
          <a:p>
            <a:pPr marL="285750" indent="-285750" algn="ctr">
              <a:buFont typeface="Wingdings" pitchFamily="2" charset="2"/>
              <a:buNone/>
            </a:pPr>
            <a:r>
              <a:rPr lang="zh-CN" altLang="en-US" sz="2000" i="1"/>
              <a:t>本科回顾</a:t>
            </a:r>
            <a:r>
              <a:rPr lang="en-US" altLang="zh-CN" sz="2000" i="1"/>
              <a:t>-------</a:t>
            </a:r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i="1">
                <a:latin typeface="Times New Roman" pitchFamily="18" charset="0"/>
              </a:rPr>
              <a:t>Appendix A.1</a:t>
            </a:r>
            <a:endParaRPr lang="en-US" altLang="zh-CN" sz="2400"/>
          </a:p>
          <a:p>
            <a:pPr marL="285750" indent="-285750">
              <a:buFont typeface="Wingdings" pitchFamily="2" charset="2"/>
              <a:buNone/>
            </a:pPr>
            <a:r>
              <a:rPr lang="en-US" altLang="zh-CN" sz="2400">
                <a:solidFill>
                  <a:srgbClr val="FF3300"/>
                </a:solidFill>
              </a:rPr>
              <a:t>3.1.1 What is pipelining?</a:t>
            </a:r>
          </a:p>
          <a:p>
            <a:pPr marL="285750" indent="-285750">
              <a:buFont typeface="Wingdings" pitchFamily="2" charset="2"/>
              <a:buNone/>
            </a:pPr>
            <a:r>
              <a:rPr lang="en-US" altLang="zh-CN" sz="2400">
                <a:solidFill>
                  <a:srgbClr val="FF3300"/>
                </a:solidFill>
              </a:rPr>
              <a:t>3.1.2 Why pipelining ?</a:t>
            </a:r>
          </a:p>
          <a:p>
            <a:pPr marL="285750" indent="-285750">
              <a:buFont typeface="Wingdings" pitchFamily="2" charset="2"/>
              <a:buNone/>
            </a:pPr>
            <a:r>
              <a:rPr lang="en-US" altLang="zh-CN" sz="2400">
                <a:solidFill>
                  <a:srgbClr val="FF3300"/>
                </a:solidFill>
              </a:rPr>
              <a:t>3.1.3 Ideal Performance for Pipelining</a:t>
            </a:r>
          </a:p>
        </p:txBody>
      </p:sp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400" dirty="0">
                <a:solidFill>
                  <a:schemeClr val="bg1"/>
                </a:solidFill>
              </a:rPr>
              <a:t>3.1.1 What is pipelining?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altLang="zh-CN" sz="2800"/>
              <a:t>Pipelining:</a:t>
            </a:r>
            <a:endParaRPr lang="en-US" altLang="zh-CN" sz="2800">
              <a:latin typeface="Times New Roman" pitchFamily="18" charset="0"/>
            </a:endParaRPr>
          </a:p>
          <a:p>
            <a:pPr marL="685800" lvl="1" indent="-228600"/>
            <a:r>
              <a:rPr lang="en-US" altLang="zh-CN" sz="2400">
                <a:latin typeface="SimSun" pitchFamily="2" charset="-122"/>
              </a:rPr>
              <a:t>“</a:t>
            </a:r>
            <a:r>
              <a:rPr lang="en-US" altLang="zh-CN" sz="2400" i="1">
                <a:latin typeface="SimSun" pitchFamily="2" charset="-122"/>
              </a:rPr>
              <a:t>A technique designed into some computers to increase speed by starting the execution of one instruction before completing the previous one.”</a:t>
            </a:r>
            <a:endParaRPr lang="en-US" altLang="zh-CN" sz="2400">
              <a:latin typeface="SimSun" pitchFamily="2" charset="-122"/>
            </a:endParaRPr>
          </a:p>
          <a:p>
            <a:pPr marL="685800" lvl="1" indent="-228600">
              <a:buFont typeface="Wingdings" pitchFamily="2" charset="2"/>
              <a:buNone/>
            </a:pPr>
            <a:r>
              <a:rPr lang="en-US" altLang="zh-CN" sz="2400">
                <a:latin typeface="SimSun" pitchFamily="2" charset="-122"/>
              </a:rPr>
              <a:t>      ----</a:t>
            </a:r>
            <a:r>
              <a:rPr lang="en-US" altLang="zh-CN" sz="2400" i="1">
                <a:latin typeface="SimSun" pitchFamily="2" charset="-122"/>
              </a:rPr>
              <a:t>Modern English-Chinese Dictionary</a:t>
            </a:r>
            <a:endParaRPr lang="en-US" altLang="zh-CN" sz="2400">
              <a:latin typeface="SimSun" pitchFamily="2" charset="-122"/>
            </a:endParaRPr>
          </a:p>
          <a:p>
            <a:pPr marL="685800" lvl="1" indent="-228600"/>
            <a:r>
              <a:rPr lang="en-US" altLang="zh-CN" sz="2400"/>
              <a:t>implementation technique whereby different instructions are </a:t>
            </a:r>
            <a:r>
              <a:rPr lang="en-US" altLang="zh-CN" sz="2400">
                <a:solidFill>
                  <a:srgbClr val="FF3300"/>
                </a:solidFill>
              </a:rPr>
              <a:t>overlapped</a:t>
            </a:r>
            <a:r>
              <a:rPr lang="en-US" altLang="zh-CN" sz="2400"/>
              <a:t> in execution at the same time.</a:t>
            </a:r>
          </a:p>
          <a:p>
            <a:pPr marL="685800" lvl="1" indent="-228600"/>
            <a:r>
              <a:rPr lang="en-US" altLang="zh-CN" sz="2400"/>
              <a:t>implementation technique to make </a:t>
            </a:r>
            <a:r>
              <a:rPr lang="en-US" altLang="zh-CN" sz="2400">
                <a:solidFill>
                  <a:srgbClr val="FF3300"/>
                </a:solidFill>
              </a:rPr>
              <a:t>fast</a:t>
            </a:r>
            <a:r>
              <a:rPr lang="en-US" altLang="zh-CN" sz="2400"/>
              <a:t> CPUs</a:t>
            </a:r>
          </a:p>
        </p:txBody>
      </p:sp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458200" cy="762000"/>
          </a:xfrm>
        </p:spPr>
        <p:txBody>
          <a:bodyPr/>
          <a:lstStyle/>
          <a:p>
            <a:r>
              <a:rPr lang="en-US" altLang="zh-CN" sz="2900" dirty="0"/>
              <a:t>Trucking gas from depot to gas station</a:t>
            </a:r>
            <a:endParaRPr lang="en-US" altLang="zh-CN" sz="2900" dirty="0">
              <a:solidFill>
                <a:srgbClr val="000000"/>
              </a:solidFill>
            </a:endParaRPr>
          </a:p>
        </p:txBody>
      </p:sp>
      <p:sp>
        <p:nvSpPr>
          <p:cNvPr id="30310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11188" y="3429000"/>
            <a:ext cx="3962400" cy="2314575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altLang="zh-CN" sz="2400" b="1">
                <a:latin typeface="Comic Sans MS" pitchFamily="66" charset="0"/>
              </a:rPr>
              <a:t>The steps: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200" b="1">
                <a:latin typeface="Comic Sans MS" pitchFamily="66" charset="0"/>
              </a:rPr>
              <a:t>Get the barrels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200" b="1">
                <a:latin typeface="Comic Sans MS" pitchFamily="66" charset="0"/>
              </a:rPr>
              <a:t>Load them into the truck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200" b="1">
                <a:latin typeface="Comic Sans MS" pitchFamily="66" charset="0"/>
              </a:rPr>
              <a:t>Drive to the gas station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200" b="1">
                <a:latin typeface="Comic Sans MS" pitchFamily="66" charset="0"/>
              </a:rPr>
              <a:t>Unload the gas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200" b="1">
                <a:latin typeface="Comic Sans MS" pitchFamily="66" charset="0"/>
              </a:rPr>
              <a:t>Return for more oil</a:t>
            </a:r>
          </a:p>
        </p:txBody>
      </p:sp>
      <p:sp>
        <p:nvSpPr>
          <p:cNvPr id="30310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356100" y="3357563"/>
            <a:ext cx="4175125" cy="2316162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altLang="zh-CN" sz="2400" b="1">
                <a:latin typeface="Comic Sans MS" pitchFamily="66" charset="0"/>
              </a:rPr>
              <a:t>Let’s do the math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 b="1">
                <a:latin typeface="Comic Sans MS" pitchFamily="66" charset="0"/>
              </a:rPr>
              <a:t>Each truck can carry 5 barrels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 b="1">
                <a:latin typeface="Comic Sans MS" pitchFamily="66" charset="0"/>
              </a:rPr>
              <a:t>Can load a truck with 5 barrels in 1 hour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 b="1">
                <a:latin typeface="Comic Sans MS" pitchFamily="66" charset="0"/>
              </a:rPr>
              <a:t>It takes each truck 1 day to drive to and from gas station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 b="1">
                <a:latin typeface="Comic Sans MS" pitchFamily="66" charset="0"/>
              </a:rPr>
              <a:t>How many barrels per week are delivered?</a:t>
            </a:r>
            <a:r>
              <a:rPr lang="en-US" altLang="zh-CN" sz="2000" b="1">
                <a:solidFill>
                  <a:srgbClr val="000000"/>
                </a:solidFill>
                <a:latin typeface="Comic Sans MS" pitchFamily="66" charset="0"/>
              </a:rPr>
              <a:t>      </a:t>
            </a:r>
            <a:endParaRPr lang="en-US" altLang="zh-CN" sz="2600" b="1"/>
          </a:p>
        </p:txBody>
      </p:sp>
      <p:pic>
        <p:nvPicPr>
          <p:cNvPr id="303109" name="Picture 5" descr="business_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268413"/>
            <a:ext cx="67056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射线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射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第二课</Template>
  <TotalTime>1841</TotalTime>
  <Words>1782</Words>
  <Application>Microsoft Macintosh PowerPoint</Application>
  <PresentationFormat>全屏显示(4:3)</PresentationFormat>
  <Paragraphs>420</Paragraphs>
  <Slides>46</Slides>
  <Notes>43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60" baseType="lpstr">
      <vt:lpstr>Arial Narrow</vt:lpstr>
      <vt:lpstr>Comic Sans MS</vt:lpstr>
      <vt:lpstr>MS PGothic</vt:lpstr>
      <vt:lpstr>MyriadMM_215_600_</vt:lpstr>
      <vt:lpstr>SimSun</vt:lpstr>
      <vt:lpstr>Symbol</vt:lpstr>
      <vt:lpstr>Times New Roman</vt:lpstr>
      <vt:lpstr>Wingdings</vt:lpstr>
      <vt:lpstr>黑体</vt:lpstr>
      <vt:lpstr>宋体</vt:lpstr>
      <vt:lpstr>微软雅黑</vt:lpstr>
      <vt:lpstr>Arial</vt:lpstr>
      <vt:lpstr>射线</vt:lpstr>
      <vt:lpstr>Picture</vt:lpstr>
      <vt:lpstr>高级计算机体系结构</vt:lpstr>
      <vt:lpstr>课程网站说明</vt:lpstr>
      <vt:lpstr>内容提要及各节间的关系(1)</vt:lpstr>
      <vt:lpstr>内容提要及各节间的关系(2)</vt:lpstr>
      <vt:lpstr>内容提要及各节间的关系(３)</vt:lpstr>
      <vt:lpstr>内容提要及各节间的关系(4)</vt:lpstr>
      <vt:lpstr>3.1流水线技术基础</vt:lpstr>
      <vt:lpstr>3.1.1 What is pipelining?</vt:lpstr>
      <vt:lpstr>Trucking gas from depot to gas station</vt:lpstr>
      <vt:lpstr>Like a Multi-cycle Processor</vt:lpstr>
      <vt:lpstr>A better way, but dangerous</vt:lpstr>
      <vt:lpstr>Big idea: Build a pipeline</vt:lpstr>
      <vt:lpstr>Trucking vs. Pipelines</vt:lpstr>
      <vt:lpstr>PowerPoint 演示文稿</vt:lpstr>
      <vt:lpstr>PowerPoint 演示文稿</vt:lpstr>
      <vt:lpstr>PowerPoint 演示文稿</vt:lpstr>
      <vt:lpstr>What is Pipelining</vt:lpstr>
      <vt:lpstr>3.1.2 Why pipelining :    save time and high utilization factor</vt:lpstr>
      <vt:lpstr>Why pipelining: How faster</vt:lpstr>
      <vt:lpstr>Conclusion</vt:lpstr>
      <vt:lpstr>3.1.3 Ideal Performance for Pipelining</vt:lpstr>
      <vt:lpstr>Ideal Performance for Pipelining</vt:lpstr>
      <vt:lpstr>Why not just make a 50-stage pipeline ?</vt:lpstr>
      <vt:lpstr>Why not just make a 50-stage pipeline ?</vt:lpstr>
      <vt:lpstr>How Many Pipeline Stages?</vt:lpstr>
      <vt:lpstr>3.2 How Is Pipelining Implemented?</vt:lpstr>
      <vt:lpstr>Basic of RISC Instruction Set</vt:lpstr>
      <vt:lpstr>MIPS Instruction Format</vt:lpstr>
      <vt:lpstr>MIPS Instruction Format</vt:lpstr>
      <vt:lpstr>Addressing in Jumps and Branches</vt:lpstr>
      <vt:lpstr>3.2.1  MIPS 5 stage pipeline (1)</vt:lpstr>
      <vt:lpstr>MIPS 5 stage pipeline (2)</vt:lpstr>
      <vt:lpstr>MIPS 5 stage pipeline (2)</vt:lpstr>
      <vt:lpstr>PowerPoint 演示文稿</vt:lpstr>
      <vt:lpstr>3.2.3 The MIPS pipelining</vt:lpstr>
      <vt:lpstr>Table: Events on every stage</vt:lpstr>
      <vt:lpstr>Advanced pipeline</vt:lpstr>
      <vt:lpstr>Problems that pipelining introduces</vt:lpstr>
      <vt:lpstr>Separate instruction and data memories</vt:lpstr>
      <vt:lpstr>The conflict about the registers !</vt:lpstr>
      <vt:lpstr>Sometimes we can redesign the resource</vt:lpstr>
      <vt:lpstr>The conflict about the data</vt:lpstr>
      <vt:lpstr>Conflict occurs when PC update</vt:lpstr>
      <vt:lpstr>Must latches be engaged ? Yeah !</vt:lpstr>
      <vt:lpstr>3.3 The Major Hurdle of Pipelining—Pipeline Hazards </vt:lpstr>
      <vt:lpstr>PowerPoint 演示文稿</vt:lpstr>
    </vt:vector>
  </TitlesOfParts>
  <Company>computer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开发环境的建立</dc:title>
  <dc:creator>wzchen</dc:creator>
  <cp:lastModifiedBy>chen tianchu</cp:lastModifiedBy>
  <cp:revision>220</cp:revision>
  <dcterms:created xsi:type="dcterms:W3CDTF">2005-03-26T12:18:31Z</dcterms:created>
  <dcterms:modified xsi:type="dcterms:W3CDTF">2018-10-07T03:05:43Z</dcterms:modified>
</cp:coreProperties>
</file>