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0"/>
  </p:notesMasterIdLst>
  <p:sldIdLst>
    <p:sldId id="510" r:id="rId2"/>
    <p:sldId id="387" r:id="rId3"/>
    <p:sldId id="388" r:id="rId4"/>
    <p:sldId id="389" r:id="rId5"/>
    <p:sldId id="407" r:id="rId6"/>
    <p:sldId id="390" r:id="rId7"/>
    <p:sldId id="391" r:id="rId8"/>
    <p:sldId id="392" r:id="rId9"/>
    <p:sldId id="393" r:id="rId10"/>
    <p:sldId id="394" r:id="rId11"/>
    <p:sldId id="396" r:id="rId12"/>
    <p:sldId id="397" r:id="rId13"/>
    <p:sldId id="398" r:id="rId14"/>
    <p:sldId id="399" r:id="rId15"/>
    <p:sldId id="408" r:id="rId16"/>
    <p:sldId id="400" r:id="rId17"/>
    <p:sldId id="409" r:id="rId18"/>
    <p:sldId id="401" r:id="rId19"/>
    <p:sldId id="402" r:id="rId20"/>
    <p:sldId id="403" r:id="rId21"/>
    <p:sldId id="404" r:id="rId22"/>
    <p:sldId id="405" r:id="rId23"/>
    <p:sldId id="410" r:id="rId24"/>
    <p:sldId id="406" r:id="rId25"/>
    <p:sldId id="411" r:id="rId26"/>
    <p:sldId id="412" r:id="rId27"/>
    <p:sldId id="413" r:id="rId28"/>
    <p:sldId id="414" r:id="rId29"/>
    <p:sldId id="415" r:id="rId30"/>
    <p:sldId id="416" r:id="rId31"/>
    <p:sldId id="422" r:id="rId32"/>
    <p:sldId id="423" r:id="rId33"/>
    <p:sldId id="424" r:id="rId34"/>
    <p:sldId id="425" r:id="rId35"/>
    <p:sldId id="426" r:id="rId36"/>
    <p:sldId id="427" r:id="rId37"/>
    <p:sldId id="428" r:id="rId38"/>
    <p:sldId id="429" r:id="rId39"/>
    <p:sldId id="430" r:id="rId40"/>
    <p:sldId id="431" r:id="rId41"/>
    <p:sldId id="432" r:id="rId42"/>
    <p:sldId id="433" r:id="rId43"/>
    <p:sldId id="434" r:id="rId44"/>
    <p:sldId id="435" r:id="rId45"/>
    <p:sldId id="436" r:id="rId46"/>
    <p:sldId id="437" r:id="rId47"/>
    <p:sldId id="438" r:id="rId48"/>
    <p:sldId id="512"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99"/>
    <a:srgbClr val="FFFF66"/>
    <a:srgbClr val="FFCC00"/>
    <a:srgbClr val="FF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55" autoAdjust="0"/>
    <p:restoredTop sz="95256" autoAdjust="0"/>
  </p:normalViewPr>
  <p:slideViewPr>
    <p:cSldViewPr>
      <p:cViewPr varScale="1">
        <p:scale>
          <a:sx n="86" d="100"/>
          <a:sy n="86" d="100"/>
        </p:scale>
        <p:origin x="91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28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78C9518-C182-4E7E-A84A-1C52F3DC500F}" type="slidenum">
              <a:rPr lang="en-US" altLang="zh-CN"/>
              <a:pPr/>
              <a:t>‹#›</a:t>
            </a:fld>
            <a:endParaRPr lang="en-US" altLang="zh-CN"/>
          </a:p>
        </p:txBody>
      </p:sp>
    </p:spTree>
    <p:extLst>
      <p:ext uri="{BB962C8B-B14F-4D97-AF65-F5344CB8AC3E}">
        <p14:creationId xmlns:p14="http://schemas.microsoft.com/office/powerpoint/2010/main" val="40629245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70044A-65F3-43E0-97FA-AE6EE4ED4B32}" type="slidenum">
              <a:rPr lang="en-US" altLang="zh-CN"/>
              <a:pPr/>
              <a:t>4</a:t>
            </a:fld>
            <a:endParaRPr lang="en-US" altLang="zh-CN"/>
          </a:p>
        </p:txBody>
      </p:sp>
      <p:sp>
        <p:nvSpPr>
          <p:cNvPr id="421890" name="Rectangle 2"/>
          <p:cNvSpPr>
            <a:spLocks noGrp="1" noRot="1" noChangeAspect="1" noChangeArrowheads="1" noTextEdit="1"/>
          </p:cNvSpPr>
          <p:nvPr>
            <p:ph type="sldImg"/>
          </p:nvPr>
        </p:nvSpPr>
        <p:spPr>
          <a:xfrm>
            <a:off x="1123950" y="690563"/>
            <a:ext cx="4605338" cy="3454400"/>
          </a:xfrm>
          <a:ln/>
        </p:spPr>
      </p:sp>
      <p:sp>
        <p:nvSpPr>
          <p:cNvPr id="421891" name="Rectangle 3"/>
          <p:cNvSpPr>
            <a:spLocks noGrp="1" noChangeArrowheads="1"/>
          </p:cNvSpPr>
          <p:nvPr>
            <p:ph type="body" idx="1"/>
          </p:nvPr>
        </p:nvSpPr>
        <p:spPr>
          <a:xfrm>
            <a:off x="903288" y="4373563"/>
            <a:ext cx="5045075" cy="4068762"/>
          </a:xfrm>
        </p:spPr>
        <p:txBody>
          <a:bodyPr lIns="91431" tIns="45716" rIns="91431" bIns="45716"/>
          <a:lstStyle/>
          <a:p>
            <a:endParaRPr lang="zh-TW" altLang="en-US">
              <a:ea typeface="PMingLiU" pitchFamily="18" charset="-120"/>
            </a:endParaRPr>
          </a:p>
        </p:txBody>
      </p:sp>
    </p:spTree>
    <p:extLst>
      <p:ext uri="{BB962C8B-B14F-4D97-AF65-F5344CB8AC3E}">
        <p14:creationId xmlns:p14="http://schemas.microsoft.com/office/powerpoint/2010/main" val="1880023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1C501-2DCC-4563-8350-5C4B8F72ED2B}" type="slidenum">
              <a:rPr lang="en-US" altLang="zh-CN"/>
              <a:pPr/>
              <a:t>9</a:t>
            </a:fld>
            <a:endParaRPr lang="en-US" altLang="zh-CN"/>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3291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Rectangle 7"/>
          <p:cNvSpPr>
            <a:spLocks noGrp="1" noChangeArrowheads="1"/>
          </p:cNvSpPr>
          <p:nvPr>
            <p:ph type="ctrTitle"/>
          </p:nvPr>
        </p:nvSpPr>
        <p:spPr>
          <a:xfrm>
            <a:off x="228600" y="1427163"/>
            <a:ext cx="8077200" cy="1609725"/>
          </a:xfrm>
          <a:prstGeom prst="rect">
            <a:avLst/>
          </a:prstGeom>
        </p:spPr>
        <p:txBody>
          <a:bodyPr/>
          <a:lstStyle>
            <a:lvl1pPr>
              <a:defRPr sz="4600"/>
            </a:lvl1pPr>
          </a:lstStyle>
          <a:p>
            <a:pPr lvl="0"/>
            <a:r>
              <a:rPr lang="zh-CN" altLang="en-US" noProof="0"/>
              <a:t>单击此处编辑母版标题样式</a:t>
            </a:r>
          </a:p>
        </p:txBody>
      </p:sp>
      <p:sp>
        <p:nvSpPr>
          <p:cNvPr id="5128" name="Rectangle 8"/>
          <p:cNvSpPr>
            <a:spLocks noGrp="1" noChangeArrowheads="1"/>
          </p:cNvSpPr>
          <p:nvPr>
            <p:ph type="subTitle" idx="1"/>
          </p:nvPr>
        </p:nvSpPr>
        <p:spPr>
          <a:xfrm>
            <a:off x="1066800" y="3441700"/>
            <a:ext cx="6629400" cy="1676400"/>
          </a:xfrm>
          <a:prstGeom prst="rect">
            <a:avLst/>
          </a:prstGeom>
        </p:spPr>
        <p:txBody>
          <a:bodyPr/>
          <a:lstStyle>
            <a:lvl1pPr marL="0" indent="0">
              <a:buFont typeface="Wingdings" pitchFamily="2" charset="2"/>
              <a:buNone/>
              <a:defRPr/>
            </a:lvl1pPr>
          </a:lstStyle>
          <a:p>
            <a:pPr lvl="0"/>
            <a:r>
              <a:rPr lang="zh-CN" altLang="en-US" noProof="0"/>
              <a:t>单击此处编辑母版副标题样式</a:t>
            </a:r>
          </a:p>
        </p:txBody>
      </p:sp>
      <p:sp>
        <p:nvSpPr>
          <p:cNvPr id="5129" name="Rectangle 9"/>
          <p:cNvSpPr>
            <a:spLocks noGrp="1" noChangeArrowheads="1"/>
          </p:cNvSpPr>
          <p:nvPr>
            <p:ph type="dt" sz="half" idx="2"/>
          </p:nvPr>
        </p:nvSpPr>
        <p:spPr>
          <a:xfrm>
            <a:off x="457200" y="6248400"/>
            <a:ext cx="2133600" cy="471488"/>
          </a:xfrm>
          <a:prstGeom prst="rect">
            <a:avLst/>
          </a:prstGeom>
        </p:spPr>
        <p:txBody>
          <a:bodyPr/>
          <a:lstStyle>
            <a:lvl1pPr>
              <a:defRPr/>
            </a:lvl1pPr>
          </a:lstStyle>
          <a:p>
            <a:endParaRPr lang="en-US" altLang="zh-CN"/>
          </a:p>
        </p:txBody>
      </p:sp>
      <p:sp>
        <p:nvSpPr>
          <p:cNvPr id="5130" name="Rectangle 10"/>
          <p:cNvSpPr>
            <a:spLocks noGrp="1" noChangeArrowheads="1"/>
          </p:cNvSpPr>
          <p:nvPr>
            <p:ph type="ftr" sz="quarter" idx="3"/>
          </p:nvPr>
        </p:nvSpPr>
        <p:spPr>
          <a:xfrm>
            <a:off x="3124200" y="6253163"/>
            <a:ext cx="2895600" cy="457200"/>
          </a:xfrm>
          <a:prstGeom prst="rect">
            <a:avLst/>
          </a:prstGeom>
        </p:spPr>
        <p:txBody>
          <a:bodyPr/>
          <a:lstStyle>
            <a:lvl1pPr>
              <a:defRPr/>
            </a:lvl1pPr>
          </a:lstStyle>
          <a:p>
            <a:endParaRPr lang="en-US" altLang="zh-CN"/>
          </a:p>
        </p:txBody>
      </p:sp>
      <p:sp>
        <p:nvSpPr>
          <p:cNvPr id="5131" name="Rectangle 11"/>
          <p:cNvSpPr>
            <a:spLocks noGrp="1" noChangeArrowheads="1"/>
          </p:cNvSpPr>
          <p:nvPr>
            <p:ph type="sldNum" sz="quarter" idx="4"/>
          </p:nvPr>
        </p:nvSpPr>
        <p:spPr>
          <a:xfrm>
            <a:off x="6553200" y="6248400"/>
            <a:ext cx="2133600" cy="471488"/>
          </a:xfrm>
          <a:prstGeom prst="rect">
            <a:avLst/>
          </a:prstGeom>
        </p:spPr>
        <p:txBody>
          <a:bodyPr/>
          <a:lstStyle>
            <a:lvl1pPr>
              <a:defRPr/>
            </a:lvl1pPr>
          </a:lstStyle>
          <a:p>
            <a:fld id="{5C31010A-7DA0-450A-AAE4-23954D853410}" type="slidenum">
              <a:rPr lang="en-US" altLang="zh-CN" smtClean="0"/>
              <a:pPr/>
              <a:t>‹#›</a:t>
            </a:fld>
            <a:endParaRPr lang="en-US" altLang="zh-CN"/>
          </a:p>
        </p:txBody>
      </p:sp>
    </p:spTree>
    <p:extLst>
      <p:ext uri="{BB962C8B-B14F-4D97-AF65-F5344CB8AC3E}">
        <p14:creationId xmlns:p14="http://schemas.microsoft.com/office/powerpoint/2010/main" val="292990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a:prstGeom prst="rect">
            <a:avLst/>
          </a:prstGeom>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609600" y="1600200"/>
            <a:ext cx="7924800" cy="44196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5469D115-B2EB-4EA2-90DA-DC5714C90EF6}" type="slidenum">
              <a:rPr lang="en-US" altLang="zh-CN" smtClean="0"/>
              <a:pPr/>
              <a:t>‹#›</a:t>
            </a:fld>
            <a:endParaRPr lang="en-US" altLang="zh-CN"/>
          </a:p>
        </p:txBody>
      </p:sp>
    </p:spTree>
    <p:extLst>
      <p:ext uri="{BB962C8B-B14F-4D97-AF65-F5344CB8AC3E}">
        <p14:creationId xmlns:p14="http://schemas.microsoft.com/office/powerpoint/2010/main" val="33469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28600"/>
            <a:ext cx="6102350" cy="57912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F48E5144-7DE8-49BE-B1D0-4A2FA305CE70}" type="slidenum">
              <a:rPr lang="en-US" altLang="zh-CN" smtClean="0"/>
              <a:pPr/>
              <a:t>‹#›</a:t>
            </a:fld>
            <a:endParaRPr lang="en-US" altLang="zh-CN"/>
          </a:p>
        </p:txBody>
      </p:sp>
    </p:spTree>
    <p:extLst>
      <p:ext uri="{BB962C8B-B14F-4D97-AF65-F5344CB8AC3E}">
        <p14:creationId xmlns:p14="http://schemas.microsoft.com/office/powerpoint/2010/main" val="214455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609600" y="1600200"/>
            <a:ext cx="7924800" cy="4419600"/>
          </a:xfrm>
          <a:prstGeom prst="rect">
            <a:avLst/>
          </a:prstGeom>
        </p:spPr>
        <p:txBody>
          <a:bodyPr/>
          <a:lstStyle/>
          <a:p>
            <a:r>
              <a:rPr lang="zh-CN" altLang="en-US"/>
              <a:t>单击图标添加表格</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73385015-2476-4C49-8548-AB6D940BEC93}" type="slidenum">
              <a:rPr lang="en-US" altLang="zh-CN" smtClean="0"/>
              <a:pPr/>
              <a:t>‹#›</a:t>
            </a:fld>
            <a:endParaRPr lang="en-US" altLang="zh-CN"/>
          </a:p>
        </p:txBody>
      </p:sp>
    </p:spTree>
    <p:extLst>
      <p:ext uri="{BB962C8B-B14F-4D97-AF65-F5344CB8AC3E}">
        <p14:creationId xmlns:p14="http://schemas.microsoft.com/office/powerpoint/2010/main" val="3446922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7600950" cy="914400"/>
          </a:xfrm>
          <a:prstGeom prst="rect">
            <a:avLst/>
          </a:prstGeom>
        </p:spPr>
        <p:txBody>
          <a:bodyPr/>
          <a:lstStyle>
            <a:lvl1pPr>
              <a:defRPr sz="3200"/>
            </a:lvl1pPr>
          </a:lstStyle>
          <a:p>
            <a:r>
              <a:rPr lang="zh-CN" altLang="en-US" dirty="0"/>
              <a:t>单击此处编辑母版标题样式</a:t>
            </a:r>
          </a:p>
        </p:txBody>
      </p:sp>
      <p:sp>
        <p:nvSpPr>
          <p:cNvPr id="3" name="内容占位符 2"/>
          <p:cNvSpPr>
            <a:spLocks noGrp="1"/>
          </p:cNvSpPr>
          <p:nvPr>
            <p:ph idx="1"/>
          </p:nvPr>
        </p:nvSpPr>
        <p:spPr>
          <a:xfrm>
            <a:off x="609600" y="1600200"/>
            <a:ext cx="7924800" cy="441960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7E1BBC18-5E81-40A9-88E5-3BA4AE5A0177}" type="slidenum">
              <a:rPr lang="en-US" altLang="zh-CN" smtClean="0"/>
              <a:pPr/>
              <a:t>‹#›</a:t>
            </a:fld>
            <a:endParaRPr lang="en-US" altLang="zh-CN"/>
          </a:p>
        </p:txBody>
      </p:sp>
    </p:spTree>
    <p:extLst>
      <p:ext uri="{BB962C8B-B14F-4D97-AF65-F5344CB8AC3E}">
        <p14:creationId xmlns:p14="http://schemas.microsoft.com/office/powerpoint/2010/main" val="322537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4CEFFE38-8BF0-4D10-82CC-F90A3388F871}" type="slidenum">
              <a:rPr lang="en-US" altLang="zh-CN" smtClean="0"/>
              <a:pPr/>
              <a:t>‹#›</a:t>
            </a:fld>
            <a:endParaRPr lang="en-US" altLang="zh-CN"/>
          </a:p>
        </p:txBody>
      </p:sp>
    </p:spTree>
    <p:extLst>
      <p:ext uri="{BB962C8B-B14F-4D97-AF65-F5344CB8AC3E}">
        <p14:creationId xmlns:p14="http://schemas.microsoft.com/office/powerpoint/2010/main" val="195347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7600950" cy="914400"/>
          </a:xfrm>
          <a:prstGeom prst="rect">
            <a:avLst/>
          </a:prstGeom>
        </p:spPr>
        <p:txBody>
          <a:bodyPr/>
          <a:lstStyle>
            <a:lvl1pPr>
              <a:defRPr sz="2800"/>
            </a:lvl1pPr>
          </a:lstStyle>
          <a:p>
            <a:r>
              <a:rPr lang="zh-CN" altLang="en-US" dirty="0"/>
              <a:t>单击此处编辑母版标题样式</a:t>
            </a:r>
          </a:p>
        </p:txBody>
      </p:sp>
      <p:sp>
        <p:nvSpPr>
          <p:cNvPr id="3" name="内容占位符 2"/>
          <p:cNvSpPr>
            <a:spLocks noGrp="1"/>
          </p:cNvSpPr>
          <p:nvPr>
            <p:ph sz="half" idx="1"/>
          </p:nvPr>
        </p:nvSpPr>
        <p:spPr>
          <a:xfrm>
            <a:off x="6096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E501E7BB-9257-464C-961E-E6C58770B979}" type="slidenum">
              <a:rPr lang="en-US" altLang="zh-CN" smtClean="0"/>
              <a:pPr/>
              <a:t>‹#›</a:t>
            </a:fld>
            <a:endParaRPr lang="en-US" altLang="zh-CN"/>
          </a:p>
        </p:txBody>
      </p:sp>
    </p:spTree>
    <p:extLst>
      <p:ext uri="{BB962C8B-B14F-4D97-AF65-F5344CB8AC3E}">
        <p14:creationId xmlns:p14="http://schemas.microsoft.com/office/powerpoint/2010/main" val="219283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sz="2800"/>
            </a:lvl1pPr>
          </a:lstStyle>
          <a:p>
            <a:r>
              <a:rPr lang="zh-CN" altLang="en-US" dirty="0"/>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2133600" cy="457200"/>
          </a:xfrm>
          <a:prstGeom prst="rect">
            <a:avLst/>
          </a:prstGeom>
        </p:spPr>
        <p:txBody>
          <a:bodyPr/>
          <a:lstStyle>
            <a:lvl1pPr>
              <a:defRPr/>
            </a:lvl1pPr>
          </a:lstStyle>
          <a:p>
            <a:fld id="{556CAAB9-B350-4838-B308-85D3D5D05A90}" type="slidenum">
              <a:rPr lang="en-US" altLang="zh-CN" smtClean="0"/>
              <a:pPr/>
              <a:t>‹#›</a:t>
            </a:fld>
            <a:endParaRPr lang="en-US" altLang="zh-CN"/>
          </a:p>
        </p:txBody>
      </p:sp>
    </p:spTree>
    <p:extLst>
      <p:ext uri="{BB962C8B-B14F-4D97-AF65-F5344CB8AC3E}">
        <p14:creationId xmlns:p14="http://schemas.microsoft.com/office/powerpoint/2010/main" val="189305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1560" y="228600"/>
            <a:ext cx="7598990" cy="914400"/>
          </a:xfrm>
          <a:prstGeom prst="rect">
            <a:avLst/>
          </a:prstGeom>
        </p:spPr>
        <p:txBody>
          <a:bodyPr/>
          <a:lstStyle>
            <a:lvl1pPr>
              <a:defRPr sz="2800"/>
            </a:lvl1pPr>
          </a:lstStyle>
          <a:p>
            <a:r>
              <a:rPr lang="zh-CN" altLang="en-US" dirty="0"/>
              <a:t>单击此处编辑母版标题样式</a:t>
            </a:r>
          </a:p>
        </p:txBody>
      </p:sp>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a:prstGeom prst="rect">
            <a:avLst/>
          </a:prstGeom>
        </p:spPr>
        <p:txBody>
          <a:bodyPr/>
          <a:lstStyle>
            <a:lvl1pPr>
              <a:defRPr/>
            </a:lvl1pPr>
          </a:lstStyle>
          <a:p>
            <a:fld id="{79B65304-3750-4F4D-A52F-40D4F737A11C}" type="slidenum">
              <a:rPr lang="en-US" altLang="zh-CN" smtClean="0"/>
              <a:pPr/>
              <a:t>‹#›</a:t>
            </a:fld>
            <a:endParaRPr lang="en-US" altLang="zh-CN"/>
          </a:p>
        </p:txBody>
      </p:sp>
    </p:spTree>
    <p:extLst>
      <p:ext uri="{BB962C8B-B14F-4D97-AF65-F5344CB8AC3E}">
        <p14:creationId xmlns:p14="http://schemas.microsoft.com/office/powerpoint/2010/main" val="3328547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553200" y="6248400"/>
            <a:ext cx="2133600" cy="457200"/>
          </a:xfrm>
          <a:prstGeom prst="rect">
            <a:avLst/>
          </a:prstGeom>
        </p:spPr>
        <p:txBody>
          <a:bodyPr/>
          <a:lstStyle>
            <a:lvl1pPr>
              <a:defRPr/>
            </a:lvl1pPr>
          </a:lstStyle>
          <a:p>
            <a:fld id="{A4CA52FF-E322-4CE6-8F58-532305670CF5}" type="slidenum">
              <a:rPr lang="en-US" altLang="zh-CN" smtClean="0"/>
              <a:pPr/>
              <a:t>‹#›</a:t>
            </a:fld>
            <a:endParaRPr lang="en-US" altLang="zh-CN"/>
          </a:p>
        </p:txBody>
      </p:sp>
    </p:spTree>
    <p:extLst>
      <p:ext uri="{BB962C8B-B14F-4D97-AF65-F5344CB8AC3E}">
        <p14:creationId xmlns:p14="http://schemas.microsoft.com/office/powerpoint/2010/main" val="252904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B5A129E6-2101-4C3A-95C2-3F4BD6B68642}" type="slidenum">
              <a:rPr lang="en-US" altLang="zh-CN" smtClean="0"/>
              <a:pPr/>
              <a:t>‹#›</a:t>
            </a:fld>
            <a:endParaRPr lang="en-US" altLang="zh-CN"/>
          </a:p>
        </p:txBody>
      </p:sp>
    </p:spTree>
    <p:extLst>
      <p:ext uri="{BB962C8B-B14F-4D97-AF65-F5344CB8AC3E}">
        <p14:creationId xmlns:p14="http://schemas.microsoft.com/office/powerpoint/2010/main" val="426152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E6E8AB3C-197A-4B31-B8F1-D9CD38263A83}" type="slidenum">
              <a:rPr lang="en-US" altLang="zh-CN" smtClean="0"/>
              <a:pPr/>
              <a:t>‹#›</a:t>
            </a:fld>
            <a:endParaRPr lang="en-US" altLang="zh-CN"/>
          </a:p>
        </p:txBody>
      </p:sp>
    </p:spTree>
    <p:extLst>
      <p:ext uri="{BB962C8B-B14F-4D97-AF65-F5344CB8AC3E}">
        <p14:creationId xmlns:p14="http://schemas.microsoft.com/office/powerpoint/2010/main" val="228669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梯形 10"/>
          <p:cNvSpPr/>
          <p:nvPr/>
        </p:nvSpPr>
        <p:spPr>
          <a:xfrm>
            <a:off x="467544" y="218809"/>
            <a:ext cx="3713932" cy="551061"/>
          </a:xfrm>
          <a:prstGeom prst="trapezoid">
            <a:avLst>
              <a:gd name="adj" fmla="val 27273"/>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5496" y="116632"/>
            <a:ext cx="864096" cy="653240"/>
          </a:xfrm>
          <a:prstGeom prst="rect">
            <a:avLst/>
          </a:prstGeom>
        </p:spPr>
      </p:pic>
      <p:sp>
        <p:nvSpPr>
          <p:cNvPr id="13" name="矩形 12"/>
          <p:cNvSpPr/>
          <p:nvPr/>
        </p:nvSpPr>
        <p:spPr>
          <a:xfrm>
            <a:off x="3495700" y="218811"/>
            <a:ext cx="5328592" cy="55106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31804" y="724151"/>
            <a:ext cx="4392488" cy="4572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5" name="矩形 14"/>
          <p:cNvSpPr/>
          <p:nvPr/>
        </p:nvSpPr>
        <p:spPr>
          <a:xfrm>
            <a:off x="5580112" y="6309320"/>
            <a:ext cx="3563888" cy="4070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浙江大学计算机学院系统结构实验室</a:t>
            </a:r>
          </a:p>
        </p:txBody>
      </p:sp>
      <p:sp>
        <p:nvSpPr>
          <p:cNvPr id="16" name="矩形 15"/>
          <p:cNvSpPr/>
          <p:nvPr/>
        </p:nvSpPr>
        <p:spPr>
          <a:xfrm>
            <a:off x="5580112" y="6741368"/>
            <a:ext cx="3563888" cy="55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62782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ea typeface="宋体" pitchFamily="2" charset="-122"/>
        </a:defRPr>
      </a:lvl2pPr>
      <a:lvl3pPr algn="l" rtl="0" eaLnBrk="1" fontAlgn="base" hangingPunct="1">
        <a:spcBef>
          <a:spcPct val="0"/>
        </a:spcBef>
        <a:spcAft>
          <a:spcPct val="0"/>
        </a:spcAft>
        <a:defRPr sz="4200">
          <a:solidFill>
            <a:schemeClr val="tx2"/>
          </a:solidFill>
          <a:latin typeface="Arial" charset="0"/>
          <a:ea typeface="宋体" pitchFamily="2" charset="-122"/>
        </a:defRPr>
      </a:lvl3pPr>
      <a:lvl4pPr algn="l" rtl="0" eaLnBrk="1" fontAlgn="base" hangingPunct="1">
        <a:spcBef>
          <a:spcPct val="0"/>
        </a:spcBef>
        <a:spcAft>
          <a:spcPct val="0"/>
        </a:spcAft>
        <a:defRPr sz="4200">
          <a:solidFill>
            <a:schemeClr val="tx2"/>
          </a:solidFill>
          <a:latin typeface="Arial" charset="0"/>
          <a:ea typeface="宋体" pitchFamily="2" charset="-122"/>
        </a:defRPr>
      </a:lvl4pPr>
      <a:lvl5pPr algn="l" rtl="0" eaLnBrk="1" fontAlgn="base" hangingPunct="1">
        <a:spcBef>
          <a:spcPct val="0"/>
        </a:spcBef>
        <a:spcAft>
          <a:spcPct val="0"/>
        </a:spcAft>
        <a:defRPr sz="4200">
          <a:solidFill>
            <a:schemeClr val="tx2"/>
          </a:solidFill>
          <a:latin typeface="Arial" charset="0"/>
          <a:ea typeface="宋体" pitchFamily="2" charset="-122"/>
        </a:defRPr>
      </a:lvl5pPr>
      <a:lvl6pPr marL="457200" algn="l" rtl="0" eaLnBrk="1" fontAlgn="base" hangingPunct="1">
        <a:spcBef>
          <a:spcPct val="0"/>
        </a:spcBef>
        <a:spcAft>
          <a:spcPct val="0"/>
        </a:spcAft>
        <a:defRPr sz="4200">
          <a:solidFill>
            <a:schemeClr val="tx2"/>
          </a:solidFill>
          <a:latin typeface="Arial" charset="0"/>
          <a:ea typeface="宋体" pitchFamily="2" charset="-122"/>
        </a:defRPr>
      </a:lvl6pPr>
      <a:lvl7pPr marL="914400" algn="l" rtl="0" eaLnBrk="1" fontAlgn="base" hangingPunct="1">
        <a:spcBef>
          <a:spcPct val="0"/>
        </a:spcBef>
        <a:spcAft>
          <a:spcPct val="0"/>
        </a:spcAft>
        <a:defRPr sz="4200">
          <a:solidFill>
            <a:schemeClr val="tx2"/>
          </a:solidFill>
          <a:latin typeface="Arial" charset="0"/>
          <a:ea typeface="宋体" pitchFamily="2" charset="-122"/>
        </a:defRPr>
      </a:lvl7pPr>
      <a:lvl8pPr marL="1371600" algn="l" rtl="0" eaLnBrk="1" fontAlgn="base" hangingPunct="1">
        <a:spcBef>
          <a:spcPct val="0"/>
        </a:spcBef>
        <a:spcAft>
          <a:spcPct val="0"/>
        </a:spcAft>
        <a:defRPr sz="4200">
          <a:solidFill>
            <a:schemeClr val="tx2"/>
          </a:solidFill>
          <a:latin typeface="Arial" charset="0"/>
          <a:ea typeface="宋体" pitchFamily="2" charset="-122"/>
        </a:defRPr>
      </a:lvl8pPr>
      <a:lvl9pPr marL="1828800" algn="l" rtl="0" eaLnBrk="1" fontAlgn="base" hangingPunct="1">
        <a:spcBef>
          <a:spcPct val="0"/>
        </a:spcBef>
        <a:spcAft>
          <a:spcPct val="0"/>
        </a:spcAft>
        <a:defRPr sz="42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5936" y="795245"/>
            <a:ext cx="1158298" cy="1033889"/>
          </a:xfrm>
          <a:prstGeom prst="rect">
            <a:avLst/>
          </a:prstGeom>
        </p:spPr>
      </p:pic>
      <p:sp>
        <p:nvSpPr>
          <p:cNvPr id="5" name="矩形 4"/>
          <p:cNvSpPr/>
          <p:nvPr/>
        </p:nvSpPr>
        <p:spPr>
          <a:xfrm>
            <a:off x="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idx="4294967295"/>
          </p:nvPr>
        </p:nvSpPr>
        <p:spPr>
          <a:xfrm>
            <a:off x="0" y="2744788"/>
            <a:ext cx="9143999" cy="863600"/>
          </a:xfrm>
          <a:prstGeom prst="rect">
            <a:avLst/>
          </a:prstGeom>
        </p:spPr>
        <p:txBody>
          <a:bodyPr/>
          <a:lstStyle/>
          <a:p>
            <a:pPr algn="ctr"/>
            <a:r>
              <a:rPr lang="zh-CN" altLang="en-US" sz="3200" kern="1200" dirty="0">
                <a:latin typeface="黑体" panose="02010609060101010101" pitchFamily="49" charset="-122"/>
                <a:ea typeface="黑体" panose="02010609060101010101" pitchFamily="49" charset="-122"/>
                <a:cs typeface="+mn-cs"/>
              </a:rPr>
              <a:t>高级计算机体系结构</a:t>
            </a:r>
          </a:p>
        </p:txBody>
      </p:sp>
      <p:sp>
        <p:nvSpPr>
          <p:cNvPr id="8" name="等腰三角形 7"/>
          <p:cNvSpPr/>
          <p:nvPr/>
        </p:nvSpPr>
        <p:spPr>
          <a:xfrm rot="10800000">
            <a:off x="4415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004EA2"/>
              </a:solidFill>
            </a:endParaRPr>
          </a:p>
        </p:txBody>
      </p:sp>
      <p:sp>
        <p:nvSpPr>
          <p:cNvPr id="11" name="矩形 10"/>
          <p:cNvSpPr/>
          <p:nvPr/>
        </p:nvSpPr>
        <p:spPr>
          <a:xfrm>
            <a:off x="-1" y="2222866"/>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60946" y="4659302"/>
            <a:ext cx="3222105" cy="1661993"/>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rPr>
              <a:t>陈文智</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dirty="0">
                <a:latin typeface="黑体" panose="02010609060101010101" pitchFamily="49" charset="-122"/>
                <a:ea typeface="黑体" panose="02010609060101010101" pitchFamily="49" charset="-122"/>
              </a:rPr>
              <a:t>浙江大学计算机学院</a:t>
            </a:r>
          </a:p>
          <a:p>
            <a:pPr algn="ctr">
              <a:lnSpc>
                <a:spcPct val="150000"/>
              </a:lnSpc>
            </a:pPr>
            <a:r>
              <a:rPr lang="en-US" altLang="zh-CN" dirty="0">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42566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zh-CN" altLang="en-US" b="1"/>
              <a:t>计算机体系结构定义</a:t>
            </a:r>
            <a:r>
              <a:rPr lang="en-US" altLang="zh-CN" b="1"/>
              <a:t>(2)</a:t>
            </a:r>
          </a:p>
        </p:txBody>
      </p:sp>
      <p:sp>
        <p:nvSpPr>
          <p:cNvPr id="428035" name="Rectangle 3"/>
          <p:cNvSpPr>
            <a:spLocks noGrp="1" noChangeArrowheads="1"/>
          </p:cNvSpPr>
          <p:nvPr>
            <p:ph idx="1"/>
          </p:nvPr>
        </p:nvSpPr>
        <p:spPr/>
        <p:txBody>
          <a:bodyPr/>
          <a:lstStyle/>
          <a:p>
            <a:pPr marL="285750" indent="-285750"/>
            <a:r>
              <a:rPr lang="zh-CN" altLang="en-US" sz="2800" dirty="0"/>
              <a:t>定义</a:t>
            </a:r>
            <a:r>
              <a:rPr lang="en-US" altLang="zh-CN" sz="2800" dirty="0"/>
              <a:t>2</a:t>
            </a:r>
            <a:r>
              <a:rPr lang="zh-CN" altLang="en-US" sz="2800" dirty="0"/>
              <a:t>：</a:t>
            </a:r>
          </a:p>
          <a:p>
            <a:pPr marL="685800" lvl="1" indent="-228600">
              <a:buFont typeface="Wingdings" pitchFamily="2" charset="2"/>
              <a:buNone/>
            </a:pPr>
            <a:r>
              <a:rPr lang="zh-CN" altLang="en-US" sz="2400" b="1" dirty="0">
                <a:solidFill>
                  <a:schemeClr val="folHlink"/>
                </a:solidFill>
              </a:rPr>
              <a:t>   计算机体系结构应包括指令集设计，计算机组成设计与硬件（硬件与逻辑设计）实现。</a:t>
            </a:r>
          </a:p>
          <a:p>
            <a:pPr marL="685800" lvl="1" indent="-228600">
              <a:buFont typeface="Wingdings" pitchFamily="2" charset="2"/>
              <a:buNone/>
            </a:pPr>
            <a:r>
              <a:rPr lang="zh-CN" altLang="en-US" sz="2400" b="1" dirty="0"/>
              <a:t>体系结构不同的例子：</a:t>
            </a:r>
          </a:p>
          <a:p>
            <a:pPr marL="685800" lvl="1" indent="-228600">
              <a:buFont typeface="Wingdings" pitchFamily="2" charset="2"/>
              <a:buNone/>
            </a:pPr>
            <a:r>
              <a:rPr lang="zh-CN" altLang="en-US" sz="2400" b="1" dirty="0"/>
              <a:t>    指令集相同，组成不同：</a:t>
            </a:r>
          </a:p>
          <a:p>
            <a:pPr marL="685800" lvl="1" indent="-228600">
              <a:buFont typeface="Wingdings" pitchFamily="2" charset="2"/>
              <a:buNone/>
            </a:pPr>
            <a:r>
              <a:rPr lang="zh-CN" altLang="en-US" sz="2400" b="1" dirty="0"/>
              <a:t>        </a:t>
            </a:r>
            <a:r>
              <a:rPr lang="en-US" altLang="zh-CN" sz="2400" b="1" dirty="0"/>
              <a:t>VAX11/780-- SPARC2; </a:t>
            </a:r>
          </a:p>
          <a:p>
            <a:pPr marL="685800" lvl="1" indent="-228600">
              <a:buFont typeface="Wingdings" pitchFamily="2" charset="2"/>
              <a:buNone/>
            </a:pPr>
            <a:r>
              <a:rPr lang="en-US" altLang="zh-CN" sz="2400" b="1" dirty="0"/>
              <a:t>              VAX8600--SPARC20;</a:t>
            </a:r>
          </a:p>
          <a:p>
            <a:pPr marL="685800" lvl="1" indent="-228600">
              <a:buFont typeface="Wingdings" pitchFamily="2" charset="2"/>
              <a:buNone/>
            </a:pPr>
            <a:r>
              <a:rPr lang="en-US" altLang="zh-CN" sz="2400" b="1" dirty="0"/>
              <a:t>       </a:t>
            </a:r>
            <a:r>
              <a:rPr lang="zh-CN" altLang="en-US" sz="2400" b="1" dirty="0"/>
              <a:t>指令集相同，组成也相同，实现不同：</a:t>
            </a:r>
            <a:r>
              <a:rPr lang="en-US" altLang="zh-CN" sz="2400" b="1" dirty="0"/>
              <a:t>			</a:t>
            </a:r>
            <a:r>
              <a:rPr lang="zh-CN" altLang="en-US" sz="2400" b="1" dirty="0"/>
              <a:t>          </a:t>
            </a:r>
            <a:r>
              <a:rPr lang="en-US" altLang="zh-CN" sz="2400" b="1" dirty="0"/>
              <a:t>VAX11/780--VAX11/785</a:t>
            </a:r>
            <a:r>
              <a:rPr lang="zh-CN" altLang="en-US" sz="2400" b="1" dirty="0"/>
              <a:t>（</a:t>
            </a:r>
            <a:r>
              <a:rPr lang="en-US" altLang="zh-CN" sz="2400" b="1" dirty="0"/>
              <a:t>IC</a:t>
            </a:r>
            <a:r>
              <a:rPr lang="zh-CN" altLang="en-US" sz="2400" b="1" dirty="0"/>
              <a:t>工艺不同）； </a:t>
            </a:r>
          </a:p>
          <a:p>
            <a:pPr marL="685800" lvl="1" indent="-228600">
              <a:buFont typeface="Wingdings" pitchFamily="2" charset="2"/>
              <a:buNone/>
            </a:pPr>
            <a:r>
              <a:rPr lang="zh-CN" altLang="en-US" sz="2400" b="1" dirty="0"/>
              <a:t>        不同型号的</a:t>
            </a:r>
            <a:r>
              <a:rPr lang="en-US" altLang="zh-CN" sz="2400" b="1" dirty="0"/>
              <a:t>Indy(</a:t>
            </a:r>
            <a:r>
              <a:rPr lang="zh-CN" altLang="en-US" sz="2400" b="1" dirty="0"/>
              <a:t>时钟和</a:t>
            </a:r>
            <a:r>
              <a:rPr lang="en-US" altLang="zh-CN" sz="2400" b="1" dirty="0"/>
              <a:t>Cache</a:t>
            </a:r>
            <a:r>
              <a:rPr lang="zh-CN" altLang="en-US" sz="2400" b="1" dirty="0"/>
              <a:t>不同）</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250825" y="260350"/>
            <a:ext cx="7932738" cy="884238"/>
          </a:xfrm>
        </p:spPr>
        <p:txBody>
          <a:bodyPr/>
          <a:lstStyle/>
          <a:p>
            <a:pPr>
              <a:lnSpc>
                <a:spcPct val="80000"/>
              </a:lnSpc>
            </a:pPr>
            <a:r>
              <a:rPr lang="en-US" altLang="zh-CN" b="1">
                <a:latin typeface="黑体" pitchFamily="49" charset="-122"/>
                <a:ea typeface="黑体" pitchFamily="49" charset="-122"/>
              </a:rPr>
              <a:t>1.3 </a:t>
            </a:r>
            <a:r>
              <a:rPr lang="zh-CN" altLang="en-US" b="1">
                <a:latin typeface="黑体" pitchFamily="49" charset="-122"/>
                <a:ea typeface="黑体" pitchFamily="49" charset="-122"/>
              </a:rPr>
              <a:t>计算机系统结构的分类</a:t>
            </a:r>
          </a:p>
        </p:txBody>
      </p:sp>
      <p:sp>
        <p:nvSpPr>
          <p:cNvPr id="430083" name="Rectangle 3"/>
          <p:cNvSpPr>
            <a:spLocks noGrp="1" noChangeArrowheads="1"/>
          </p:cNvSpPr>
          <p:nvPr>
            <p:ph idx="1"/>
          </p:nvPr>
        </p:nvSpPr>
        <p:spPr>
          <a:xfrm>
            <a:off x="684213" y="1412875"/>
            <a:ext cx="7943850" cy="4824413"/>
          </a:xfrm>
        </p:spPr>
        <p:txBody>
          <a:bodyPr/>
          <a:lstStyle/>
          <a:p>
            <a:pPr marL="285750" indent="-285750" algn="just">
              <a:lnSpc>
                <a:spcPct val="90000"/>
              </a:lnSpc>
              <a:buFont typeface="Wingdings" pitchFamily="2" charset="2"/>
              <a:buNone/>
            </a:pPr>
            <a:r>
              <a:rPr lang="zh-CN" altLang="en-US" sz="2400" b="1" dirty="0"/>
              <a:t>一、当前计算机的种类</a:t>
            </a:r>
          </a:p>
          <a:p>
            <a:pPr marL="285750" indent="-285750" algn="just">
              <a:lnSpc>
                <a:spcPct val="90000"/>
              </a:lnSpc>
              <a:buFont typeface="Wingdings" pitchFamily="2" charset="2"/>
              <a:buNone/>
            </a:pPr>
            <a:r>
              <a:rPr lang="en-US" altLang="zh-CN" sz="2000" dirty="0"/>
              <a:t>1989IEEE</a:t>
            </a:r>
            <a:r>
              <a:rPr lang="zh-CN" altLang="en-US" sz="2000" dirty="0"/>
              <a:t>电气与电子工程师委员会提出的计算机分类：</a:t>
            </a:r>
          </a:p>
          <a:p>
            <a:pPr marL="685800" lvl="1" indent="-228600" algn="just">
              <a:lnSpc>
                <a:spcPct val="90000"/>
              </a:lnSpc>
              <a:buFont typeface="Wingdings" pitchFamily="2" charset="2"/>
              <a:buNone/>
            </a:pPr>
            <a:r>
              <a:rPr lang="zh-CN" altLang="en-US" sz="2000" dirty="0"/>
              <a:t>．个人计算机  </a:t>
            </a:r>
            <a:r>
              <a:rPr lang="en-US" altLang="zh-CN" sz="2000" dirty="0"/>
              <a:t>Personal Computer (PC)</a:t>
            </a:r>
          </a:p>
          <a:p>
            <a:pPr marL="685800" lvl="1" indent="-228600" algn="just">
              <a:lnSpc>
                <a:spcPct val="90000"/>
              </a:lnSpc>
              <a:buFont typeface="Wingdings" pitchFamily="2" charset="2"/>
              <a:buNone/>
            </a:pPr>
            <a:r>
              <a:rPr lang="zh-CN" altLang="en-US" sz="2000" dirty="0"/>
              <a:t>．工作站  </a:t>
            </a:r>
            <a:r>
              <a:rPr lang="en-US" altLang="zh-CN" sz="2000" dirty="0"/>
              <a:t>WorkStation   (WS)</a:t>
            </a:r>
          </a:p>
          <a:p>
            <a:pPr marL="685800" lvl="1" indent="-228600" algn="just">
              <a:lnSpc>
                <a:spcPct val="90000"/>
              </a:lnSpc>
              <a:buFont typeface="Wingdings" pitchFamily="2" charset="2"/>
              <a:buNone/>
            </a:pPr>
            <a:r>
              <a:rPr lang="zh-CN" altLang="en-US" sz="2000" dirty="0"/>
              <a:t>．小型机  </a:t>
            </a:r>
            <a:r>
              <a:rPr lang="en-US" altLang="zh-CN" sz="2000" dirty="0"/>
              <a:t>Mini Computer</a:t>
            </a:r>
          </a:p>
          <a:p>
            <a:pPr marL="685800" lvl="1" indent="-228600" algn="just">
              <a:lnSpc>
                <a:spcPct val="90000"/>
              </a:lnSpc>
              <a:buFont typeface="Wingdings" pitchFamily="2" charset="2"/>
              <a:buNone/>
            </a:pPr>
            <a:r>
              <a:rPr lang="zh-CN" altLang="en-US" sz="2000" dirty="0"/>
              <a:t>．中型机  </a:t>
            </a:r>
            <a:r>
              <a:rPr lang="en-US" altLang="zh-CN" sz="2000" dirty="0"/>
              <a:t>Mainframe</a:t>
            </a:r>
          </a:p>
          <a:p>
            <a:pPr marL="685800" lvl="1" indent="-228600" algn="just">
              <a:lnSpc>
                <a:spcPct val="90000"/>
              </a:lnSpc>
              <a:buFont typeface="Wingdings" pitchFamily="2" charset="2"/>
              <a:buNone/>
            </a:pPr>
            <a:r>
              <a:rPr lang="zh-CN" altLang="en-US" sz="2000" dirty="0"/>
              <a:t>．小巨型机  </a:t>
            </a:r>
            <a:r>
              <a:rPr lang="en-US" altLang="zh-CN" sz="2000" dirty="0" err="1"/>
              <a:t>Minisupercomputer</a:t>
            </a:r>
            <a:endParaRPr lang="en-US" altLang="zh-CN" sz="2000" dirty="0"/>
          </a:p>
          <a:p>
            <a:pPr marL="685800" lvl="1" indent="-228600" algn="just">
              <a:lnSpc>
                <a:spcPct val="90000"/>
              </a:lnSpc>
              <a:buFont typeface="Wingdings" pitchFamily="2" charset="2"/>
              <a:buNone/>
            </a:pPr>
            <a:r>
              <a:rPr lang="zh-CN" altLang="en-US" sz="2000" dirty="0"/>
              <a:t>．巨型机  </a:t>
            </a:r>
            <a:r>
              <a:rPr lang="en-US" altLang="zh-CN" sz="2000" dirty="0"/>
              <a:t>Supercomputer</a:t>
            </a:r>
          </a:p>
          <a:p>
            <a:pPr marL="685800" lvl="1" indent="-228600" algn="just">
              <a:lnSpc>
                <a:spcPct val="90000"/>
              </a:lnSpc>
              <a:buFont typeface="Wingdings" pitchFamily="2" charset="2"/>
              <a:buNone/>
            </a:pPr>
            <a:r>
              <a:rPr lang="en-US" altLang="zh-CN" sz="2000" dirty="0">
                <a:solidFill>
                  <a:srgbClr val="FF0000"/>
                </a:solidFill>
              </a:rPr>
              <a:t>*</a:t>
            </a:r>
            <a:r>
              <a:rPr lang="zh-CN" altLang="en-US" sz="2000" dirty="0">
                <a:solidFill>
                  <a:srgbClr val="FF0000"/>
                </a:solidFill>
              </a:rPr>
              <a:t>服务器</a:t>
            </a:r>
          </a:p>
          <a:p>
            <a:pPr marL="685800" lvl="1" indent="-228600" algn="just">
              <a:lnSpc>
                <a:spcPct val="90000"/>
              </a:lnSpc>
              <a:buFont typeface="Wingdings" pitchFamily="2" charset="2"/>
              <a:buNone/>
            </a:pPr>
            <a:r>
              <a:rPr lang="zh-CN" altLang="en-US" sz="2000" dirty="0">
                <a:solidFill>
                  <a:srgbClr val="FF0000"/>
                </a:solidFill>
              </a:rPr>
              <a:t>*桌面计算</a:t>
            </a:r>
          </a:p>
          <a:p>
            <a:pPr marL="685800" lvl="1" indent="-228600" algn="just">
              <a:lnSpc>
                <a:spcPct val="90000"/>
              </a:lnSpc>
              <a:buFont typeface="Wingdings" pitchFamily="2" charset="2"/>
              <a:buNone/>
            </a:pPr>
            <a:r>
              <a:rPr lang="zh-CN" altLang="en-US" sz="2000" dirty="0">
                <a:solidFill>
                  <a:srgbClr val="FF0000"/>
                </a:solidFill>
              </a:rPr>
              <a:t>*嵌入式系统</a:t>
            </a:r>
          </a:p>
          <a:p>
            <a:pPr marL="685800" lvl="1" indent="-228600" algn="just">
              <a:lnSpc>
                <a:spcPct val="90000"/>
              </a:lnSpc>
              <a:buFont typeface="Wingdings" pitchFamily="2" charset="2"/>
              <a:buNone/>
            </a:pPr>
            <a:r>
              <a:rPr lang="zh-CN" altLang="en-US" sz="2000" dirty="0">
                <a:solidFill>
                  <a:srgbClr val="FF0000"/>
                </a:solidFill>
              </a:rPr>
              <a:t>*网络并行计算机</a:t>
            </a:r>
            <a:r>
              <a:rPr lang="en-US" altLang="zh-CN" sz="2000" dirty="0">
                <a:solidFill>
                  <a:srgbClr val="FF0000"/>
                </a:solidFill>
              </a:rPr>
              <a:t>(Cluster</a:t>
            </a:r>
            <a:r>
              <a:rPr lang="zh-CN" altLang="en-US" sz="2000" dirty="0">
                <a:solidFill>
                  <a:srgbClr val="FF0000"/>
                </a:solidFill>
              </a:rPr>
              <a:t>、</a:t>
            </a:r>
            <a:r>
              <a:rPr lang="en-US" altLang="zh-CN" sz="2000" dirty="0">
                <a:solidFill>
                  <a:srgbClr val="FF0000"/>
                </a:solidFill>
              </a:rPr>
              <a:t>Grid Computer)</a:t>
            </a:r>
          </a:p>
          <a:p>
            <a:pPr marL="685800" lvl="1" indent="-228600" algn="just">
              <a:lnSpc>
                <a:spcPct val="90000"/>
              </a:lnSpc>
              <a:buFont typeface="Wingdings" pitchFamily="2" charset="2"/>
              <a:buNone/>
            </a:pPr>
            <a:r>
              <a:rPr lang="en-US" altLang="zh-CN" sz="2400" b="1" dirty="0">
                <a:solidFill>
                  <a:schemeClr val="folHlink"/>
                </a:solidFill>
              </a:rPr>
              <a:t>*</a:t>
            </a:r>
            <a:r>
              <a:rPr lang="zh-CN" altLang="en-US" sz="2400" b="1">
                <a:solidFill>
                  <a:schemeClr val="folHlink"/>
                </a:solidFill>
              </a:rPr>
              <a:t>云计算、</a:t>
            </a:r>
            <a:r>
              <a:rPr lang="zh-CN" altLang="en-US" sz="2400" b="1" dirty="0">
                <a:solidFill>
                  <a:schemeClr val="folHlink"/>
                </a:solidFill>
              </a:rPr>
              <a:t>智慧地球</a:t>
            </a:r>
          </a:p>
        </p:txBody>
      </p:sp>
      <p:sp>
        <p:nvSpPr>
          <p:cNvPr id="430084" name="Text Box 4"/>
          <p:cNvSpPr txBox="1">
            <a:spLocks noChangeArrowheads="1"/>
          </p:cNvSpPr>
          <p:nvPr/>
        </p:nvSpPr>
        <p:spPr bwMode="auto">
          <a:xfrm>
            <a:off x="7356475" y="2852738"/>
            <a:ext cx="671513" cy="2305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eaVert" lIns="92075" tIns="46038" rIns="92075" bIns="46038">
            <a:spAutoFit/>
          </a:bodyPr>
          <a:lstStyle/>
          <a:p>
            <a:pPr>
              <a:spcBef>
                <a:spcPct val="50000"/>
              </a:spcBef>
              <a:buClr>
                <a:schemeClr val="hlink"/>
              </a:buClr>
              <a:buFont typeface="Wingdings" pitchFamily="2" charset="2"/>
              <a:buNone/>
            </a:pPr>
            <a:r>
              <a:rPr kumimoji="1" lang="zh-CN" altLang="en-US" sz="3200">
                <a:solidFill>
                  <a:srgbClr val="FF0000"/>
                </a:solidFill>
              </a:rPr>
              <a:t>界线模糊</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971550" y="404813"/>
            <a:ext cx="7620000" cy="762000"/>
          </a:xfrm>
        </p:spPr>
        <p:txBody>
          <a:bodyPr/>
          <a:lstStyle/>
          <a:p>
            <a:pPr>
              <a:lnSpc>
                <a:spcPct val="80000"/>
              </a:lnSpc>
            </a:pPr>
            <a:r>
              <a:rPr lang="zh-CN" altLang="en-US" sz="2800" b="1" dirty="0"/>
              <a:t>二、</a:t>
            </a:r>
            <a:r>
              <a:rPr lang="en-US" altLang="zh-CN" sz="2800" b="1" dirty="0"/>
              <a:t>Flynn</a:t>
            </a:r>
            <a:r>
              <a:rPr lang="zh-CN" altLang="en-US" sz="2000" b="1" dirty="0"/>
              <a:t>分类法</a:t>
            </a:r>
            <a:endParaRPr lang="zh-CN" altLang="en-US" sz="2800" b="1" dirty="0"/>
          </a:p>
        </p:txBody>
      </p:sp>
      <p:sp>
        <p:nvSpPr>
          <p:cNvPr id="431107" name="Rectangle 3"/>
          <p:cNvSpPr>
            <a:spLocks noGrp="1" noChangeArrowheads="1"/>
          </p:cNvSpPr>
          <p:nvPr>
            <p:ph idx="1"/>
          </p:nvPr>
        </p:nvSpPr>
        <p:spPr>
          <a:xfrm>
            <a:off x="681038" y="1671638"/>
            <a:ext cx="7348537" cy="4000500"/>
          </a:xfrm>
        </p:spPr>
        <p:txBody>
          <a:bodyPr/>
          <a:lstStyle/>
          <a:p>
            <a:pPr marL="685800" lvl="1" indent="-228600" algn="just">
              <a:lnSpc>
                <a:spcPct val="80000"/>
              </a:lnSpc>
            </a:pPr>
            <a:endParaRPr lang="en-US" altLang="zh-CN"/>
          </a:p>
          <a:p>
            <a:pPr marL="685800" lvl="1" indent="-228600" algn="just">
              <a:lnSpc>
                <a:spcPct val="80000"/>
              </a:lnSpc>
            </a:pPr>
            <a:r>
              <a:rPr lang="zh-CN" altLang="en-US"/>
              <a:t>根据</a:t>
            </a:r>
            <a:r>
              <a:rPr lang="zh-CN" altLang="en-US" u="sng">
                <a:solidFill>
                  <a:srgbClr val="FF0000"/>
                </a:solidFill>
              </a:rPr>
              <a:t>指令流</a:t>
            </a:r>
            <a:r>
              <a:rPr lang="zh-CN" altLang="en-US"/>
              <a:t>和</a:t>
            </a:r>
            <a:r>
              <a:rPr lang="zh-CN" altLang="en-US" u="sng">
                <a:solidFill>
                  <a:srgbClr val="FF0000"/>
                </a:solidFill>
              </a:rPr>
              <a:t>数据流</a:t>
            </a:r>
            <a:r>
              <a:rPr lang="zh-CN" altLang="en-US"/>
              <a:t>的</a:t>
            </a:r>
            <a:r>
              <a:rPr lang="zh-CN" altLang="en-US" u="sng">
                <a:solidFill>
                  <a:srgbClr val="FF0000"/>
                </a:solidFill>
              </a:rPr>
              <a:t>多倍性</a:t>
            </a:r>
            <a:r>
              <a:rPr lang="zh-CN" altLang="en-US"/>
              <a:t>对计算机系统结构进行分类，</a:t>
            </a:r>
          </a:p>
          <a:p>
            <a:pPr marL="685800" lvl="1" indent="-228600" algn="just">
              <a:lnSpc>
                <a:spcPct val="80000"/>
              </a:lnSpc>
            </a:pPr>
            <a:r>
              <a:rPr lang="zh-CN" altLang="en-US"/>
              <a:t>基本思想是计算机工作过程是指令流的执行和数据流的处理。</a:t>
            </a:r>
          </a:p>
          <a:p>
            <a:pPr marL="685800" lvl="1" indent="-228600" algn="just">
              <a:lnSpc>
                <a:spcPct val="80000"/>
              </a:lnSpc>
              <a:spcBef>
                <a:spcPct val="70000"/>
              </a:spcBef>
            </a:pPr>
            <a:r>
              <a:rPr lang="zh-CN" altLang="en-US" sz="2000" b="1">
                <a:ea typeface="黑体" pitchFamily="49" charset="-122"/>
              </a:rPr>
              <a:t>指令流：</a:t>
            </a:r>
            <a:r>
              <a:rPr lang="zh-CN" altLang="en-US" sz="2000"/>
              <a:t>机器执行的指令序列</a:t>
            </a:r>
          </a:p>
          <a:p>
            <a:pPr marL="685800" lvl="1" indent="-228600" algn="just">
              <a:lnSpc>
                <a:spcPct val="80000"/>
              </a:lnSpc>
              <a:spcBef>
                <a:spcPct val="70000"/>
              </a:spcBef>
            </a:pPr>
            <a:r>
              <a:rPr lang="zh-CN" altLang="en-US" sz="2000" b="1">
                <a:ea typeface="黑体" pitchFamily="49" charset="-122"/>
              </a:rPr>
              <a:t>数据流：</a:t>
            </a:r>
            <a:r>
              <a:rPr lang="zh-CN" altLang="en-US" sz="2000"/>
              <a:t>由指令流调用的数据序列（包括输入数 		            据和中间结果）</a:t>
            </a:r>
          </a:p>
          <a:p>
            <a:pPr marL="685800" lvl="1" indent="-228600" algn="just">
              <a:lnSpc>
                <a:spcPct val="80000"/>
              </a:lnSpc>
              <a:spcBef>
                <a:spcPct val="70000"/>
              </a:spcBef>
            </a:pPr>
            <a:r>
              <a:rPr lang="zh-CN" altLang="en-US" sz="2000" b="1">
                <a:ea typeface="黑体" pitchFamily="49" charset="-122"/>
              </a:rPr>
              <a:t>多倍性：</a:t>
            </a:r>
            <a:r>
              <a:rPr lang="zh-CN" altLang="en-US" sz="2000"/>
              <a:t>在系统性能的瓶颈部件上处于同一执行 		            阶段的指令或数据的最大个数。</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971600" y="299244"/>
            <a:ext cx="7932738" cy="811213"/>
          </a:xfrm>
        </p:spPr>
        <p:txBody>
          <a:bodyPr/>
          <a:lstStyle/>
          <a:p>
            <a:pPr>
              <a:lnSpc>
                <a:spcPct val="80000"/>
              </a:lnSpc>
            </a:pPr>
            <a:r>
              <a:rPr lang="en-US" altLang="zh-CN" sz="3400" b="1" dirty="0"/>
              <a:t>Flynn</a:t>
            </a:r>
            <a:r>
              <a:rPr lang="zh-CN" altLang="en-US" sz="3400" b="1" dirty="0"/>
              <a:t>分类一</a:t>
            </a:r>
          </a:p>
        </p:txBody>
      </p:sp>
      <p:sp>
        <p:nvSpPr>
          <p:cNvPr id="432131" name="Rectangle 3"/>
          <p:cNvSpPr>
            <a:spLocks noGrp="1" noChangeArrowheads="1"/>
          </p:cNvSpPr>
          <p:nvPr>
            <p:ph idx="1"/>
          </p:nvPr>
        </p:nvSpPr>
        <p:spPr>
          <a:xfrm>
            <a:off x="609600" y="1743075"/>
            <a:ext cx="7566025" cy="4216400"/>
          </a:xfrm>
        </p:spPr>
        <p:txBody>
          <a:bodyPr/>
          <a:lstStyle/>
          <a:p>
            <a:pPr marL="285750" indent="-285750" algn="just">
              <a:lnSpc>
                <a:spcPct val="90000"/>
              </a:lnSpc>
              <a:buFont typeface="Wingdings" pitchFamily="2" charset="2"/>
              <a:buNone/>
            </a:pPr>
            <a:r>
              <a:rPr lang="zh-CN" altLang="en-US" b="1">
                <a:latin typeface="黑体" pitchFamily="49" charset="-122"/>
                <a:ea typeface="黑体" pitchFamily="49" charset="-122"/>
              </a:rPr>
              <a:t>１</a:t>
            </a:r>
            <a:r>
              <a:rPr lang="en-US" altLang="zh-CN" b="1">
                <a:latin typeface="黑体" pitchFamily="49" charset="-122"/>
                <a:ea typeface="黑体" pitchFamily="49" charset="-122"/>
              </a:rPr>
              <a:t>.</a:t>
            </a:r>
            <a:r>
              <a:rPr lang="zh-CN" altLang="en-US" b="1">
                <a:latin typeface="黑体" pitchFamily="49" charset="-122"/>
                <a:ea typeface="黑体" pitchFamily="49" charset="-122"/>
              </a:rPr>
              <a:t>单指令流</a:t>
            </a:r>
            <a:r>
              <a:rPr lang="en-US" altLang="zh-CN" b="1">
                <a:latin typeface="黑体" pitchFamily="49" charset="-122"/>
                <a:ea typeface="黑体" pitchFamily="49" charset="-122"/>
              </a:rPr>
              <a:t>----</a:t>
            </a:r>
            <a:r>
              <a:rPr lang="zh-CN" altLang="en-US" b="1">
                <a:latin typeface="黑体" pitchFamily="49" charset="-122"/>
                <a:ea typeface="黑体" pitchFamily="49" charset="-122"/>
              </a:rPr>
              <a:t>单数据流 </a:t>
            </a:r>
            <a:r>
              <a:rPr lang="en-US" altLang="zh-CN" b="1">
                <a:latin typeface="黑体" pitchFamily="49" charset="-122"/>
                <a:ea typeface="黑体" pitchFamily="49" charset="-122"/>
              </a:rPr>
              <a:t>SISD</a:t>
            </a:r>
            <a:r>
              <a:rPr lang="en-US" altLang="zh-CN"/>
              <a:t>  		      	</a:t>
            </a:r>
            <a:r>
              <a:rPr lang="zh-CN" altLang="en-US" sz="2400"/>
              <a:t>传统的顺序计算机</a:t>
            </a:r>
          </a:p>
          <a:p>
            <a:pPr marL="285750" indent="-285750" algn="just">
              <a:lnSpc>
                <a:spcPct val="90000"/>
              </a:lnSpc>
            </a:pPr>
            <a:endParaRPr lang="zh-CN" altLang="en-US" sz="2400"/>
          </a:p>
          <a:p>
            <a:pPr marL="285750" indent="-285750" algn="just">
              <a:lnSpc>
                <a:spcPct val="90000"/>
              </a:lnSpc>
            </a:pPr>
            <a:endParaRPr lang="zh-CN" altLang="en-US" sz="2400"/>
          </a:p>
          <a:p>
            <a:pPr marL="685800" lvl="1" indent="-228600" algn="just">
              <a:lnSpc>
                <a:spcPct val="90000"/>
              </a:lnSpc>
              <a:buFont typeface="Wingdings" pitchFamily="2" charset="2"/>
              <a:buNone/>
            </a:pPr>
            <a:r>
              <a:rPr lang="zh-CN" altLang="en-US"/>
              <a:t>	</a:t>
            </a:r>
          </a:p>
          <a:p>
            <a:pPr marL="685800" lvl="1" indent="-228600" algn="just">
              <a:lnSpc>
                <a:spcPct val="90000"/>
              </a:lnSpc>
              <a:buFont typeface="Wingdings" pitchFamily="2" charset="2"/>
              <a:buNone/>
            </a:pPr>
            <a:endParaRPr lang="zh-CN" altLang="en-US"/>
          </a:p>
          <a:p>
            <a:pPr marL="685800" lvl="1" indent="-228600" algn="just">
              <a:lnSpc>
                <a:spcPct val="90000"/>
              </a:lnSpc>
              <a:buFont typeface="Wingdings" pitchFamily="2" charset="2"/>
              <a:buNone/>
            </a:pPr>
            <a:r>
              <a:rPr lang="en-US" altLang="zh-CN"/>
              <a:t>CU</a:t>
            </a:r>
            <a:r>
              <a:rPr lang="zh-CN" altLang="en-US"/>
              <a:t>：控制部件       </a:t>
            </a:r>
            <a:r>
              <a:rPr lang="en-US" altLang="zh-CN"/>
              <a:t>IS</a:t>
            </a:r>
            <a:r>
              <a:rPr lang="zh-CN" altLang="en-US"/>
              <a:t>：指令流</a:t>
            </a:r>
          </a:p>
          <a:p>
            <a:pPr marL="685800" lvl="1" indent="-228600" algn="just">
              <a:lnSpc>
                <a:spcPct val="90000"/>
              </a:lnSpc>
              <a:buFont typeface="Wingdings" pitchFamily="2" charset="2"/>
              <a:buNone/>
            </a:pPr>
            <a:r>
              <a:rPr lang="en-US" altLang="zh-CN"/>
              <a:t>PU</a:t>
            </a:r>
            <a:r>
              <a:rPr lang="zh-CN" altLang="en-US"/>
              <a:t>：处理部件      </a:t>
            </a:r>
            <a:r>
              <a:rPr lang="en-US" altLang="zh-CN"/>
              <a:t>DS</a:t>
            </a:r>
            <a:r>
              <a:rPr lang="zh-CN" altLang="en-US"/>
              <a:t>：数据流</a:t>
            </a:r>
          </a:p>
          <a:p>
            <a:pPr marL="685800" lvl="1" indent="-228600" algn="just">
              <a:lnSpc>
                <a:spcPct val="90000"/>
              </a:lnSpc>
              <a:buFont typeface="Wingdings" pitchFamily="2" charset="2"/>
              <a:buNone/>
            </a:pPr>
            <a:r>
              <a:rPr lang="en-US" altLang="zh-CN"/>
              <a:t>MU</a:t>
            </a:r>
            <a:r>
              <a:rPr lang="zh-CN" altLang="en-US"/>
              <a:t>：存储部件</a:t>
            </a:r>
            <a:endParaRPr lang="zh-CN" altLang="en-US" sz="2000"/>
          </a:p>
        </p:txBody>
      </p:sp>
      <p:grpSp>
        <p:nvGrpSpPr>
          <p:cNvPr id="432132" name="Group 4"/>
          <p:cNvGrpSpPr>
            <a:grpSpLocks/>
          </p:cNvGrpSpPr>
          <p:nvPr/>
        </p:nvGrpSpPr>
        <p:grpSpPr bwMode="auto">
          <a:xfrm>
            <a:off x="1331913" y="2133600"/>
            <a:ext cx="6937375" cy="1905000"/>
            <a:chOff x="768" y="2611"/>
            <a:chExt cx="4370" cy="1200"/>
          </a:xfrm>
        </p:grpSpPr>
        <p:sp>
          <p:nvSpPr>
            <p:cNvPr id="432133" name="Line 5"/>
            <p:cNvSpPr>
              <a:spLocks noChangeShapeType="1"/>
            </p:cNvSpPr>
            <p:nvPr/>
          </p:nvSpPr>
          <p:spPr bwMode="auto">
            <a:xfrm>
              <a:off x="2347" y="3431"/>
              <a:ext cx="598" cy="0"/>
            </a:xfrm>
            <a:prstGeom prst="line">
              <a:avLst/>
            </a:prstGeom>
            <a:noFill/>
            <a:ln w="57150">
              <a:solidFill>
                <a:schemeClr val="tx1"/>
              </a:solidFill>
              <a:round/>
              <a:headEnd/>
              <a:tailEnd type="triangle" w="sm" len="lg"/>
            </a:ln>
            <a:extLst>
              <a:ext uri="{909E8E84-426E-40dd-AFC4-6F175D3DCCD1}">
                <a14:hiddenFill xmlns:a14="http://schemas.microsoft.com/office/drawing/2010/main" xmlns="">
                  <a:noFill/>
                </a14:hiddenFill>
              </a:ext>
            </a:extLst>
          </p:spPr>
          <p:txBody>
            <a:bodyPr anchor="ctr" anchorCtr="1"/>
            <a:lstStyle/>
            <a:p>
              <a:endParaRPr lang="zh-CN" altLang="en-US"/>
            </a:p>
          </p:txBody>
        </p:sp>
        <p:grpSp>
          <p:nvGrpSpPr>
            <p:cNvPr id="432134" name="Group 6"/>
            <p:cNvGrpSpPr>
              <a:grpSpLocks/>
            </p:cNvGrpSpPr>
            <p:nvPr/>
          </p:nvGrpSpPr>
          <p:grpSpPr bwMode="auto">
            <a:xfrm>
              <a:off x="768" y="3024"/>
              <a:ext cx="4370" cy="787"/>
              <a:chOff x="768" y="2957"/>
              <a:chExt cx="4370" cy="787"/>
            </a:xfrm>
          </p:grpSpPr>
          <p:grpSp>
            <p:nvGrpSpPr>
              <p:cNvPr id="432135" name="Group 7"/>
              <p:cNvGrpSpPr>
                <a:grpSpLocks/>
              </p:cNvGrpSpPr>
              <p:nvPr/>
            </p:nvGrpSpPr>
            <p:grpSpPr bwMode="auto">
              <a:xfrm>
                <a:off x="1189" y="2957"/>
                <a:ext cx="3949" cy="691"/>
                <a:chOff x="2054" y="10490"/>
                <a:chExt cx="4852" cy="624"/>
              </a:xfrm>
            </p:grpSpPr>
            <p:grpSp>
              <p:nvGrpSpPr>
                <p:cNvPr id="432136" name="Group 8"/>
                <p:cNvGrpSpPr>
                  <a:grpSpLocks/>
                </p:cNvGrpSpPr>
                <p:nvPr/>
              </p:nvGrpSpPr>
              <p:grpSpPr bwMode="auto">
                <a:xfrm>
                  <a:off x="2810" y="10646"/>
                  <a:ext cx="3675" cy="468"/>
                  <a:chOff x="2814" y="10650"/>
                  <a:chExt cx="3675" cy="468"/>
                </a:xfrm>
              </p:grpSpPr>
              <p:sp>
                <p:nvSpPr>
                  <p:cNvPr id="432137" name="Text Box 9"/>
                  <p:cNvSpPr txBox="1">
                    <a:spLocks noChangeArrowheads="1"/>
                  </p:cNvSpPr>
                  <p:nvPr/>
                </p:nvSpPr>
                <p:spPr bwMode="auto">
                  <a:xfrm>
                    <a:off x="2814" y="10650"/>
                    <a:ext cx="630" cy="468"/>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nchorCtr="1"/>
                  <a:lstStyle/>
                  <a:p>
                    <a:pPr algn="just" eaLnBrk="0" hangingPunct="0"/>
                    <a:r>
                      <a:rPr kumimoji="1" lang="en-US" altLang="zh-CN" sz="3000" b="1">
                        <a:latin typeface="Times New Roman" pitchFamily="18" charset="0"/>
                      </a:rPr>
                      <a:t>CU</a:t>
                    </a:r>
                    <a:endParaRPr kumimoji="1" lang="en-US" altLang="zh-CN" sz="1000">
                      <a:latin typeface="Times New Roman" pitchFamily="18" charset="0"/>
                    </a:endParaRPr>
                  </a:p>
                </p:txBody>
              </p:sp>
              <p:sp>
                <p:nvSpPr>
                  <p:cNvPr id="432138" name="Text Box 10"/>
                  <p:cNvSpPr txBox="1">
                    <a:spLocks noChangeArrowheads="1"/>
                  </p:cNvSpPr>
                  <p:nvPr/>
                </p:nvSpPr>
                <p:spPr bwMode="auto">
                  <a:xfrm>
                    <a:off x="5754" y="10650"/>
                    <a:ext cx="735" cy="468"/>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nchorCtr="1"/>
                  <a:lstStyle/>
                  <a:p>
                    <a:pPr algn="just" eaLnBrk="0" hangingPunct="0"/>
                    <a:r>
                      <a:rPr kumimoji="1" lang="en-US" altLang="zh-CN" sz="3000" b="1">
                        <a:latin typeface="Times New Roman" pitchFamily="18" charset="0"/>
                      </a:rPr>
                      <a:t>M</a:t>
                    </a:r>
                    <a:r>
                      <a:rPr kumimoji="1" lang="en-US" altLang="zh-CN" sz="3000">
                        <a:latin typeface="Times New Roman" pitchFamily="18" charset="0"/>
                      </a:rPr>
                      <a:t>U</a:t>
                    </a:r>
                    <a:endParaRPr kumimoji="1" lang="en-US" altLang="zh-CN" sz="1000">
                      <a:latin typeface="Times New Roman" pitchFamily="18" charset="0"/>
                    </a:endParaRPr>
                  </a:p>
                </p:txBody>
              </p:sp>
              <p:sp>
                <p:nvSpPr>
                  <p:cNvPr id="432139" name="Text Box 11"/>
                  <p:cNvSpPr txBox="1">
                    <a:spLocks noChangeArrowheads="1"/>
                  </p:cNvSpPr>
                  <p:nvPr/>
                </p:nvSpPr>
                <p:spPr bwMode="auto">
                  <a:xfrm>
                    <a:off x="4179" y="10650"/>
                    <a:ext cx="630" cy="468"/>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nchorCtr="1"/>
                  <a:lstStyle/>
                  <a:p>
                    <a:pPr algn="just" eaLnBrk="0" hangingPunct="0"/>
                    <a:r>
                      <a:rPr kumimoji="1" lang="en-US" altLang="zh-CN" sz="3000" b="1">
                        <a:latin typeface="Times New Roman" pitchFamily="18" charset="0"/>
                      </a:rPr>
                      <a:t>PU</a:t>
                    </a:r>
                    <a:endParaRPr kumimoji="1" lang="en-US" altLang="zh-CN" sz="1000">
                      <a:latin typeface="Times New Roman" pitchFamily="18" charset="0"/>
                    </a:endParaRPr>
                  </a:p>
                </p:txBody>
              </p:sp>
            </p:grpSp>
            <p:sp>
              <p:nvSpPr>
                <p:cNvPr id="432140" name="Line 12"/>
                <p:cNvSpPr>
                  <a:spLocks noChangeShapeType="1"/>
                </p:cNvSpPr>
                <p:nvPr/>
              </p:nvSpPr>
              <p:spPr bwMode="auto">
                <a:xfrm flipH="1">
                  <a:off x="2495" y="10830"/>
                  <a:ext cx="315" cy="0"/>
                </a:xfrm>
                <a:prstGeom prst="line">
                  <a:avLst/>
                </a:prstGeom>
                <a:noFill/>
                <a:ln w="38100">
                  <a:solidFill>
                    <a:schemeClr val="tx1"/>
                  </a:solidFill>
                  <a:round/>
                  <a:headEnd type="triangle" w="sm" len="lg"/>
                  <a:tailEnd type="none" w="sm" len="lg"/>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2141" name="Line 13"/>
                <p:cNvSpPr>
                  <a:spLocks noChangeShapeType="1"/>
                </p:cNvSpPr>
                <p:nvPr/>
              </p:nvSpPr>
              <p:spPr bwMode="auto">
                <a:xfrm>
                  <a:off x="2495" y="10490"/>
                  <a:ext cx="441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2142" name="Line 14"/>
                <p:cNvSpPr>
                  <a:spLocks noChangeShapeType="1"/>
                </p:cNvSpPr>
                <p:nvPr/>
              </p:nvSpPr>
              <p:spPr bwMode="auto">
                <a:xfrm flipH="1">
                  <a:off x="6486" y="10874"/>
                  <a:ext cx="420" cy="0"/>
                </a:xfrm>
                <a:prstGeom prst="line">
                  <a:avLst/>
                </a:prstGeom>
                <a:noFill/>
                <a:ln w="38100">
                  <a:solidFill>
                    <a:schemeClr val="tx1"/>
                  </a:solidFill>
                  <a:round/>
                  <a:headEnd/>
                  <a:tailEnd type="none" w="sm" len="lg"/>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2143" name="Line 15"/>
                <p:cNvSpPr>
                  <a:spLocks noChangeShapeType="1"/>
                </p:cNvSpPr>
                <p:nvPr/>
              </p:nvSpPr>
              <p:spPr bwMode="auto">
                <a:xfrm flipV="1">
                  <a:off x="2510" y="10490"/>
                  <a:ext cx="0" cy="34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2144" name="Line 16"/>
                <p:cNvSpPr>
                  <a:spLocks noChangeShapeType="1"/>
                </p:cNvSpPr>
                <p:nvPr/>
              </p:nvSpPr>
              <p:spPr bwMode="auto">
                <a:xfrm flipV="1">
                  <a:off x="6894" y="10494"/>
                  <a:ext cx="0" cy="38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2145" name="Line 17"/>
                <p:cNvSpPr>
                  <a:spLocks noChangeShapeType="1"/>
                </p:cNvSpPr>
                <p:nvPr/>
              </p:nvSpPr>
              <p:spPr bwMode="auto">
                <a:xfrm>
                  <a:off x="4814" y="10850"/>
                  <a:ext cx="960" cy="0"/>
                </a:xfrm>
                <a:prstGeom prst="line">
                  <a:avLst/>
                </a:prstGeom>
                <a:noFill/>
                <a:ln w="38100">
                  <a:solidFill>
                    <a:schemeClr val="tx1"/>
                  </a:solidFill>
                  <a:round/>
                  <a:headEnd type="triangle" w="sm" len="lg"/>
                  <a:tailEnd type="triangle" w="sm" len="lg"/>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2146" name="Line 18"/>
                <p:cNvSpPr>
                  <a:spLocks noChangeShapeType="1"/>
                </p:cNvSpPr>
                <p:nvPr/>
              </p:nvSpPr>
              <p:spPr bwMode="auto">
                <a:xfrm flipH="1">
                  <a:off x="2054" y="10974"/>
                  <a:ext cx="760" cy="0"/>
                </a:xfrm>
                <a:prstGeom prst="line">
                  <a:avLst/>
                </a:prstGeom>
                <a:noFill/>
                <a:ln w="38100">
                  <a:solidFill>
                    <a:schemeClr val="tx1"/>
                  </a:solidFill>
                  <a:round/>
                  <a:headEnd type="triangle" w="sm" len="lg"/>
                  <a:tailEnd type="triangle" w="sm" len="lg"/>
                </a:ln>
                <a:extLst>
                  <a:ext uri="{909E8E84-426E-40dd-AFC4-6F175D3DCCD1}">
                    <a14:hiddenFill xmlns:a14="http://schemas.microsoft.com/office/drawing/2010/main" xmlns="">
                      <a:noFill/>
                    </a14:hiddenFill>
                  </a:ext>
                </a:extLst>
              </p:spPr>
              <p:txBody>
                <a:bodyPr anchor="ctr" anchorCtr="1"/>
                <a:lstStyle/>
                <a:p>
                  <a:endParaRPr lang="zh-CN" altLang="en-US"/>
                </a:p>
              </p:txBody>
            </p:sp>
          </p:grpSp>
          <p:sp>
            <p:nvSpPr>
              <p:cNvPr id="432147" name="Text Box 19"/>
              <p:cNvSpPr txBox="1">
                <a:spLocks noChangeArrowheads="1"/>
              </p:cNvSpPr>
              <p:nvPr/>
            </p:nvSpPr>
            <p:spPr bwMode="auto">
              <a:xfrm>
                <a:off x="768" y="3226"/>
                <a:ext cx="513"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anchor="ctr" anchorCtr="1"/>
              <a:lstStyle/>
              <a:p>
                <a:pPr algn="just" eaLnBrk="0" hangingPunct="0"/>
                <a:r>
                  <a:rPr kumimoji="1" lang="en-US" altLang="zh-CN" sz="3000" b="1">
                    <a:latin typeface="Times New Roman" pitchFamily="18" charset="0"/>
                  </a:rPr>
                  <a:t>I/O</a:t>
                </a:r>
                <a:endParaRPr kumimoji="1" lang="en-US" altLang="zh-CN" sz="1000">
                  <a:latin typeface="Times New Roman" pitchFamily="18" charset="0"/>
                </a:endParaRPr>
              </a:p>
            </p:txBody>
          </p:sp>
        </p:grpSp>
        <p:grpSp>
          <p:nvGrpSpPr>
            <p:cNvPr id="432148" name="Group 20"/>
            <p:cNvGrpSpPr>
              <a:grpSpLocks/>
            </p:cNvGrpSpPr>
            <p:nvPr/>
          </p:nvGrpSpPr>
          <p:grpSpPr bwMode="auto">
            <a:xfrm>
              <a:off x="2352" y="2611"/>
              <a:ext cx="1759" cy="912"/>
              <a:chOff x="2352" y="2592"/>
              <a:chExt cx="1759" cy="912"/>
            </a:xfrm>
          </p:grpSpPr>
          <p:sp>
            <p:nvSpPr>
              <p:cNvPr id="432149" name="Text Box 21"/>
              <p:cNvSpPr txBox="1">
                <a:spLocks noChangeArrowheads="1"/>
              </p:cNvSpPr>
              <p:nvPr/>
            </p:nvSpPr>
            <p:spPr bwMode="auto">
              <a:xfrm>
                <a:off x="2352" y="2986"/>
                <a:ext cx="513"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nchorCtr="1"/>
              <a:lstStyle/>
              <a:p>
                <a:pPr algn="just" eaLnBrk="0" hangingPunct="0"/>
                <a:r>
                  <a:rPr kumimoji="1" lang="en-US" altLang="zh-CN" sz="3000" b="1">
                    <a:latin typeface="Times New Roman" pitchFamily="18" charset="0"/>
                  </a:rPr>
                  <a:t>IS</a:t>
                </a:r>
                <a:endParaRPr kumimoji="1" lang="en-US" altLang="zh-CN" sz="1000">
                  <a:latin typeface="Times New Roman" pitchFamily="18" charset="0"/>
                </a:endParaRPr>
              </a:p>
            </p:txBody>
          </p:sp>
          <p:sp>
            <p:nvSpPr>
              <p:cNvPr id="432150" name="Text Box 22"/>
              <p:cNvSpPr txBox="1">
                <a:spLocks noChangeArrowheads="1"/>
              </p:cNvSpPr>
              <p:nvPr/>
            </p:nvSpPr>
            <p:spPr bwMode="auto">
              <a:xfrm>
                <a:off x="3598" y="2902"/>
                <a:ext cx="513"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nchorCtr="1"/>
              <a:lstStyle/>
              <a:p>
                <a:pPr algn="just" eaLnBrk="0" hangingPunct="0"/>
                <a:r>
                  <a:rPr kumimoji="1" lang="en-US" altLang="zh-CN" sz="3000" b="1">
                    <a:latin typeface="Times New Roman" pitchFamily="18" charset="0"/>
                  </a:rPr>
                  <a:t>DS</a:t>
                </a:r>
                <a:endParaRPr kumimoji="1" lang="en-US" altLang="zh-CN" sz="1000">
                  <a:latin typeface="Times New Roman" pitchFamily="18" charset="0"/>
                </a:endParaRPr>
              </a:p>
            </p:txBody>
          </p:sp>
          <p:sp>
            <p:nvSpPr>
              <p:cNvPr id="432151" name="Text Box 23"/>
              <p:cNvSpPr txBox="1">
                <a:spLocks noChangeArrowheads="1"/>
              </p:cNvSpPr>
              <p:nvPr/>
            </p:nvSpPr>
            <p:spPr bwMode="auto">
              <a:xfrm>
                <a:off x="2976" y="2592"/>
                <a:ext cx="513"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nchorCtr="1"/>
              <a:lstStyle/>
              <a:p>
                <a:pPr algn="just" eaLnBrk="0" hangingPunct="0"/>
                <a:r>
                  <a:rPr kumimoji="1" lang="en-US" altLang="zh-CN" sz="3000" b="1">
                    <a:latin typeface="Times New Roman" pitchFamily="18" charset="0"/>
                  </a:rPr>
                  <a:t>IS</a:t>
                </a:r>
                <a:endParaRPr kumimoji="1" lang="en-US" altLang="zh-CN" sz="1000">
                  <a:latin typeface="Times New Roman" pitchFamily="18" charset="0"/>
                </a:endParaRPr>
              </a:p>
            </p:txBody>
          </p:sp>
        </p:gr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pPr>
              <a:lnSpc>
                <a:spcPct val="80000"/>
              </a:lnSpc>
            </a:pPr>
            <a:r>
              <a:rPr lang="zh-CN" altLang="en-US" b="1"/>
              <a:t>典型结构：</a:t>
            </a:r>
            <a:r>
              <a:rPr lang="zh-CN" altLang="en-US" sz="3400"/>
              <a:t>传统的顺序计算机</a:t>
            </a:r>
          </a:p>
        </p:txBody>
      </p:sp>
      <p:sp>
        <p:nvSpPr>
          <p:cNvPr id="433155" name="Rectangle 3"/>
          <p:cNvSpPr>
            <a:spLocks noGrp="1" noChangeArrowheads="1"/>
          </p:cNvSpPr>
          <p:nvPr>
            <p:ph idx="1"/>
          </p:nvPr>
        </p:nvSpPr>
        <p:spPr>
          <a:xfrm>
            <a:off x="752475" y="1663700"/>
            <a:ext cx="7346950" cy="4100513"/>
          </a:xfrm>
        </p:spPr>
        <p:txBody>
          <a:bodyPr/>
          <a:lstStyle/>
          <a:p>
            <a:pPr marL="285750" indent="-285750" algn="just">
              <a:buFont typeface="Wingdings" pitchFamily="2" charset="2"/>
              <a:buNone/>
            </a:pPr>
            <a:r>
              <a:rPr lang="zh-CN" altLang="en-US" b="1"/>
              <a:t>冯</a:t>
            </a:r>
            <a:r>
              <a:rPr lang="en-US" altLang="zh-CN" b="1"/>
              <a:t>·</a:t>
            </a:r>
            <a:r>
              <a:rPr lang="zh-CN" altLang="en-US" b="1"/>
              <a:t>诺依曼结构</a:t>
            </a:r>
            <a:endParaRPr lang="zh-CN" altLang="en-US" sz="2400"/>
          </a:p>
          <a:p>
            <a:pPr marL="285750" indent="-285750" algn="just">
              <a:buFont typeface="Wingdings" pitchFamily="2" charset="2"/>
              <a:buNone/>
            </a:pPr>
            <a:endParaRPr lang="zh-CN" altLang="en-US" sz="2400"/>
          </a:p>
          <a:p>
            <a:pPr marL="285750" indent="-285750" algn="just">
              <a:buFont typeface="Wingdings" pitchFamily="2" charset="2"/>
              <a:buNone/>
            </a:pPr>
            <a:endParaRPr lang="zh-CN" altLang="en-US" sz="2400"/>
          </a:p>
          <a:p>
            <a:pPr marL="285750" indent="-285750" algn="just"/>
            <a:endParaRPr lang="en-US" altLang="zh-CN" sz="2400"/>
          </a:p>
        </p:txBody>
      </p:sp>
      <p:grpSp>
        <p:nvGrpSpPr>
          <p:cNvPr id="433156" name="Group 4"/>
          <p:cNvGrpSpPr>
            <a:grpSpLocks/>
          </p:cNvGrpSpPr>
          <p:nvPr/>
        </p:nvGrpSpPr>
        <p:grpSpPr bwMode="auto">
          <a:xfrm>
            <a:off x="323850" y="1916113"/>
            <a:ext cx="8534400" cy="3733800"/>
            <a:chOff x="2874" y="12534"/>
            <a:chExt cx="5600" cy="2000"/>
          </a:xfrm>
        </p:grpSpPr>
        <p:grpSp>
          <p:nvGrpSpPr>
            <p:cNvPr id="433157" name="Group 5"/>
            <p:cNvGrpSpPr>
              <a:grpSpLocks/>
            </p:cNvGrpSpPr>
            <p:nvPr/>
          </p:nvGrpSpPr>
          <p:grpSpPr bwMode="auto">
            <a:xfrm>
              <a:off x="2874" y="12534"/>
              <a:ext cx="5080" cy="2000"/>
              <a:chOff x="2074" y="12534"/>
              <a:chExt cx="5080" cy="2000"/>
            </a:xfrm>
          </p:grpSpPr>
          <p:sp>
            <p:nvSpPr>
              <p:cNvPr id="433158" name="Text Box 6"/>
              <p:cNvSpPr txBox="1">
                <a:spLocks noChangeArrowheads="1"/>
              </p:cNvSpPr>
              <p:nvPr/>
            </p:nvSpPr>
            <p:spPr bwMode="auto">
              <a:xfrm>
                <a:off x="2634" y="13354"/>
                <a:ext cx="1180" cy="44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zh-CN" altLang="en-US" sz="3000" b="1">
                    <a:latin typeface="Times New Roman" pitchFamily="18" charset="0"/>
                  </a:rPr>
                  <a:t>输入设备</a:t>
                </a:r>
              </a:p>
            </p:txBody>
          </p:sp>
          <p:sp>
            <p:nvSpPr>
              <p:cNvPr id="433159" name="Text Box 7"/>
              <p:cNvSpPr txBox="1">
                <a:spLocks noChangeArrowheads="1"/>
              </p:cNvSpPr>
              <p:nvPr/>
            </p:nvSpPr>
            <p:spPr bwMode="auto">
              <a:xfrm>
                <a:off x="4294" y="13354"/>
                <a:ext cx="1180" cy="44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3000" b="1">
                    <a:latin typeface="Times New Roman" pitchFamily="18" charset="0"/>
                  </a:rPr>
                  <a:t> </a:t>
                </a:r>
                <a:r>
                  <a:rPr kumimoji="1" lang="zh-CN" altLang="en-US" sz="3000" b="1">
                    <a:latin typeface="Times New Roman" pitchFamily="18" charset="0"/>
                  </a:rPr>
                  <a:t>运算器</a:t>
                </a:r>
              </a:p>
            </p:txBody>
          </p:sp>
          <p:sp>
            <p:nvSpPr>
              <p:cNvPr id="433160" name="Text Box 8"/>
              <p:cNvSpPr txBox="1">
                <a:spLocks noChangeArrowheads="1"/>
              </p:cNvSpPr>
              <p:nvPr/>
            </p:nvSpPr>
            <p:spPr bwMode="auto">
              <a:xfrm>
                <a:off x="5974" y="13354"/>
                <a:ext cx="1180" cy="44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zh-CN" altLang="en-US" sz="3000" b="1">
                    <a:latin typeface="Times New Roman" pitchFamily="18" charset="0"/>
                  </a:rPr>
                  <a:t>输出设备</a:t>
                </a:r>
              </a:p>
            </p:txBody>
          </p:sp>
          <p:sp>
            <p:nvSpPr>
              <p:cNvPr id="433161" name="Text Box 9"/>
              <p:cNvSpPr txBox="1">
                <a:spLocks noChangeArrowheads="1"/>
              </p:cNvSpPr>
              <p:nvPr/>
            </p:nvSpPr>
            <p:spPr bwMode="auto">
              <a:xfrm>
                <a:off x="4294" y="12534"/>
                <a:ext cx="1180" cy="44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3000" b="1">
                    <a:latin typeface="Times New Roman" pitchFamily="18" charset="0"/>
                  </a:rPr>
                  <a:t>  </a:t>
                </a:r>
                <a:r>
                  <a:rPr kumimoji="1" lang="zh-CN" altLang="en-US" sz="3000" b="1">
                    <a:latin typeface="Times New Roman" pitchFamily="18" charset="0"/>
                  </a:rPr>
                  <a:t>主存</a:t>
                </a:r>
              </a:p>
            </p:txBody>
          </p:sp>
          <p:sp>
            <p:nvSpPr>
              <p:cNvPr id="433162" name="Text Box 10"/>
              <p:cNvSpPr txBox="1">
                <a:spLocks noChangeArrowheads="1"/>
              </p:cNvSpPr>
              <p:nvPr/>
            </p:nvSpPr>
            <p:spPr bwMode="auto">
              <a:xfrm>
                <a:off x="4274" y="14094"/>
                <a:ext cx="1180" cy="44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3000" b="1">
                    <a:latin typeface="Times New Roman" pitchFamily="18" charset="0"/>
                  </a:rPr>
                  <a:t> </a:t>
                </a:r>
                <a:r>
                  <a:rPr kumimoji="1" lang="zh-CN" altLang="en-US" sz="3000" b="1">
                    <a:latin typeface="Times New Roman" pitchFamily="18" charset="0"/>
                  </a:rPr>
                  <a:t>控制器</a:t>
                </a:r>
              </a:p>
            </p:txBody>
          </p:sp>
          <p:sp>
            <p:nvSpPr>
              <p:cNvPr id="433163" name="Line 11"/>
              <p:cNvSpPr>
                <a:spLocks noChangeShapeType="1"/>
              </p:cNvSpPr>
              <p:nvPr/>
            </p:nvSpPr>
            <p:spPr bwMode="auto">
              <a:xfrm>
                <a:off x="2074" y="13554"/>
                <a:ext cx="5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3164" name="Line 12"/>
              <p:cNvSpPr>
                <a:spLocks noChangeShapeType="1"/>
              </p:cNvSpPr>
              <p:nvPr/>
            </p:nvSpPr>
            <p:spPr bwMode="auto">
              <a:xfrm flipV="1">
                <a:off x="3834" y="13574"/>
                <a:ext cx="46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3165" name="Line 13"/>
              <p:cNvSpPr>
                <a:spLocks noChangeShapeType="1"/>
              </p:cNvSpPr>
              <p:nvPr/>
            </p:nvSpPr>
            <p:spPr bwMode="auto">
              <a:xfrm flipV="1">
                <a:off x="5474" y="13554"/>
                <a:ext cx="46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3166" name="Line 14"/>
              <p:cNvSpPr>
                <a:spLocks noChangeShapeType="1"/>
              </p:cNvSpPr>
              <p:nvPr/>
            </p:nvSpPr>
            <p:spPr bwMode="auto">
              <a:xfrm flipH="1">
                <a:off x="4894" y="12954"/>
                <a:ext cx="0" cy="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grpSp>
            <p:nvGrpSpPr>
              <p:cNvPr id="433167" name="Group 15"/>
              <p:cNvGrpSpPr>
                <a:grpSpLocks/>
              </p:cNvGrpSpPr>
              <p:nvPr/>
            </p:nvGrpSpPr>
            <p:grpSpPr bwMode="auto">
              <a:xfrm>
                <a:off x="3974" y="12754"/>
                <a:ext cx="320" cy="1460"/>
                <a:chOff x="3974" y="12754"/>
                <a:chExt cx="320" cy="1460"/>
              </a:xfrm>
            </p:grpSpPr>
            <p:sp>
              <p:nvSpPr>
                <p:cNvPr id="433168" name="Line 16"/>
                <p:cNvSpPr>
                  <a:spLocks noChangeShapeType="1"/>
                </p:cNvSpPr>
                <p:nvPr/>
              </p:nvSpPr>
              <p:spPr bwMode="auto">
                <a:xfrm flipH="1">
                  <a:off x="3974" y="14214"/>
                  <a:ext cx="300"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3169" name="Line 17"/>
                <p:cNvSpPr>
                  <a:spLocks noChangeShapeType="1"/>
                </p:cNvSpPr>
                <p:nvPr/>
              </p:nvSpPr>
              <p:spPr bwMode="auto">
                <a:xfrm flipV="1">
                  <a:off x="3974" y="12754"/>
                  <a:ext cx="0" cy="142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3170" name="Line 18"/>
                <p:cNvSpPr>
                  <a:spLocks noChangeShapeType="1"/>
                </p:cNvSpPr>
                <p:nvPr/>
              </p:nvSpPr>
              <p:spPr bwMode="auto">
                <a:xfrm>
                  <a:off x="3974" y="12754"/>
                  <a:ext cx="32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grpSp>
          <p:grpSp>
            <p:nvGrpSpPr>
              <p:cNvPr id="433171" name="Group 19"/>
              <p:cNvGrpSpPr>
                <a:grpSpLocks/>
              </p:cNvGrpSpPr>
              <p:nvPr/>
            </p:nvGrpSpPr>
            <p:grpSpPr bwMode="auto">
              <a:xfrm>
                <a:off x="3234" y="13794"/>
                <a:ext cx="1040" cy="620"/>
                <a:chOff x="3234" y="13794"/>
                <a:chExt cx="1040" cy="620"/>
              </a:xfrm>
            </p:grpSpPr>
            <p:sp>
              <p:nvSpPr>
                <p:cNvPr id="433172" name="Line 20"/>
                <p:cNvSpPr>
                  <a:spLocks noChangeShapeType="1"/>
                </p:cNvSpPr>
                <p:nvPr/>
              </p:nvSpPr>
              <p:spPr bwMode="auto">
                <a:xfrm flipH="1">
                  <a:off x="3234" y="14394"/>
                  <a:ext cx="1040"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3173" name="Line 21"/>
                <p:cNvSpPr>
                  <a:spLocks noChangeShapeType="1"/>
                </p:cNvSpPr>
                <p:nvPr/>
              </p:nvSpPr>
              <p:spPr bwMode="auto">
                <a:xfrm flipV="1">
                  <a:off x="3234" y="13794"/>
                  <a:ext cx="0" cy="62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grpSp>
          <p:sp>
            <p:nvSpPr>
              <p:cNvPr id="433174" name="Line 22"/>
              <p:cNvSpPr>
                <a:spLocks noChangeShapeType="1"/>
              </p:cNvSpPr>
              <p:nvPr/>
            </p:nvSpPr>
            <p:spPr bwMode="auto">
              <a:xfrm flipV="1">
                <a:off x="4854" y="13794"/>
                <a:ext cx="0" cy="3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grpSp>
            <p:nvGrpSpPr>
              <p:cNvPr id="433175" name="Group 23"/>
              <p:cNvGrpSpPr>
                <a:grpSpLocks/>
              </p:cNvGrpSpPr>
              <p:nvPr/>
            </p:nvGrpSpPr>
            <p:grpSpPr bwMode="auto">
              <a:xfrm>
                <a:off x="5454" y="13794"/>
                <a:ext cx="1140" cy="620"/>
                <a:chOff x="5454" y="13794"/>
                <a:chExt cx="1140" cy="620"/>
              </a:xfrm>
            </p:grpSpPr>
            <p:sp>
              <p:nvSpPr>
                <p:cNvPr id="433176" name="Line 24"/>
                <p:cNvSpPr>
                  <a:spLocks noChangeShapeType="1"/>
                </p:cNvSpPr>
                <p:nvPr/>
              </p:nvSpPr>
              <p:spPr bwMode="auto">
                <a:xfrm>
                  <a:off x="5454" y="14414"/>
                  <a:ext cx="1140"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3177" name="Line 25"/>
                <p:cNvSpPr>
                  <a:spLocks noChangeShapeType="1"/>
                </p:cNvSpPr>
                <p:nvPr/>
              </p:nvSpPr>
              <p:spPr bwMode="auto">
                <a:xfrm flipV="1">
                  <a:off x="6594" y="13794"/>
                  <a:ext cx="0" cy="58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grpSp>
          <p:grpSp>
            <p:nvGrpSpPr>
              <p:cNvPr id="433178" name="Group 26"/>
              <p:cNvGrpSpPr>
                <a:grpSpLocks/>
              </p:cNvGrpSpPr>
              <p:nvPr/>
            </p:nvGrpSpPr>
            <p:grpSpPr bwMode="auto">
              <a:xfrm>
                <a:off x="5454" y="12734"/>
                <a:ext cx="280" cy="1500"/>
                <a:chOff x="5454" y="12734"/>
                <a:chExt cx="280" cy="1500"/>
              </a:xfrm>
            </p:grpSpPr>
            <p:sp>
              <p:nvSpPr>
                <p:cNvPr id="433179" name="Line 27"/>
                <p:cNvSpPr>
                  <a:spLocks noChangeShapeType="1"/>
                </p:cNvSpPr>
                <p:nvPr/>
              </p:nvSpPr>
              <p:spPr bwMode="auto">
                <a:xfrm flipH="1">
                  <a:off x="5454" y="14234"/>
                  <a:ext cx="26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3180" name="Line 28"/>
                <p:cNvSpPr>
                  <a:spLocks noChangeShapeType="1"/>
                </p:cNvSpPr>
                <p:nvPr/>
              </p:nvSpPr>
              <p:spPr bwMode="auto">
                <a:xfrm>
                  <a:off x="5474" y="12734"/>
                  <a:ext cx="26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3181" name="Line 29"/>
                <p:cNvSpPr>
                  <a:spLocks noChangeShapeType="1"/>
                </p:cNvSpPr>
                <p:nvPr/>
              </p:nvSpPr>
              <p:spPr bwMode="auto">
                <a:xfrm>
                  <a:off x="5734" y="12734"/>
                  <a:ext cx="0" cy="15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grpSp>
        </p:grpSp>
        <p:sp>
          <p:nvSpPr>
            <p:cNvPr id="433182" name="Line 30"/>
            <p:cNvSpPr>
              <a:spLocks noChangeShapeType="1"/>
            </p:cNvSpPr>
            <p:nvPr/>
          </p:nvSpPr>
          <p:spPr bwMode="auto">
            <a:xfrm>
              <a:off x="7954" y="13574"/>
              <a:ext cx="52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414" name="Rectangle 22"/>
          <p:cNvSpPr>
            <a:spLocks noGrp="1" noChangeArrowheads="1"/>
          </p:cNvSpPr>
          <p:nvPr>
            <p:ph type="title"/>
          </p:nvPr>
        </p:nvSpPr>
        <p:spPr>
          <a:xfrm>
            <a:off x="1090613" y="228600"/>
            <a:ext cx="7119937" cy="914400"/>
          </a:xfrm>
        </p:spPr>
        <p:txBody>
          <a:bodyPr/>
          <a:lstStyle/>
          <a:p>
            <a:r>
              <a:rPr lang="en-US" altLang="zh-CN" b="1"/>
              <a:t>SISD</a:t>
            </a:r>
            <a:r>
              <a:rPr lang="en-US" altLang="zh-CN"/>
              <a:t> </a:t>
            </a:r>
          </a:p>
        </p:txBody>
      </p:sp>
      <p:pic>
        <p:nvPicPr>
          <p:cNvPr id="443416" name="Picture 24" descr="SI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412875"/>
            <a:ext cx="4067175" cy="46799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43416"/>
                                        </p:tgtEl>
                                        <p:attrNameLst>
                                          <p:attrName>style.visibility</p:attrName>
                                        </p:attrNameLst>
                                      </p:cBhvr>
                                      <p:to>
                                        <p:strVal val="visible"/>
                                      </p:to>
                                    </p:set>
                                    <p:anim to="" calcmode="lin" valueType="num">
                                      <p:cBhvr>
                                        <p:cTn id="7" dur="1" fill="hold"/>
                                        <p:tgtEl>
                                          <p:spTgt spid="44341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827584" y="278978"/>
            <a:ext cx="8004175" cy="884238"/>
          </a:xfrm>
        </p:spPr>
        <p:txBody>
          <a:bodyPr/>
          <a:lstStyle/>
          <a:p>
            <a:pPr>
              <a:lnSpc>
                <a:spcPct val="80000"/>
              </a:lnSpc>
            </a:pPr>
            <a:r>
              <a:rPr lang="en-US" altLang="zh-CN" sz="3600" b="1" dirty="0"/>
              <a:t>Flynn</a:t>
            </a:r>
            <a:r>
              <a:rPr lang="zh-CN" altLang="en-US" sz="3600" b="1" dirty="0"/>
              <a:t>分类二</a:t>
            </a:r>
          </a:p>
        </p:txBody>
      </p:sp>
      <p:sp>
        <p:nvSpPr>
          <p:cNvPr id="434179" name="Rectangle 3"/>
          <p:cNvSpPr>
            <a:spLocks noGrp="1" noChangeArrowheads="1"/>
          </p:cNvSpPr>
          <p:nvPr>
            <p:ph idx="1"/>
          </p:nvPr>
        </p:nvSpPr>
        <p:spPr>
          <a:xfrm>
            <a:off x="684213" y="1412875"/>
            <a:ext cx="8064500" cy="4321175"/>
          </a:xfrm>
        </p:spPr>
        <p:txBody>
          <a:bodyPr/>
          <a:lstStyle/>
          <a:p>
            <a:pPr marL="285750" indent="-285750" algn="just">
              <a:lnSpc>
                <a:spcPct val="75000"/>
              </a:lnSpc>
              <a:buFont typeface="Wingdings" pitchFamily="2" charset="2"/>
              <a:buNone/>
            </a:pPr>
            <a:r>
              <a:rPr lang="en-US" altLang="zh-CN" sz="2400" b="1">
                <a:latin typeface="黑体" pitchFamily="49" charset="-122"/>
                <a:ea typeface="黑体" pitchFamily="49" charset="-122"/>
              </a:rPr>
              <a:t>2</a:t>
            </a:r>
            <a:r>
              <a:rPr lang="zh-CN" altLang="en-US" sz="2400" b="1">
                <a:latin typeface="黑体" pitchFamily="49" charset="-122"/>
                <a:ea typeface="黑体" pitchFamily="49" charset="-122"/>
              </a:rPr>
              <a:t>．单指令流</a:t>
            </a:r>
            <a:r>
              <a:rPr lang="en-US" altLang="zh-CN" sz="2400" b="1">
                <a:latin typeface="黑体" pitchFamily="49" charset="-122"/>
                <a:ea typeface="黑体" pitchFamily="49" charset="-122"/>
              </a:rPr>
              <a:t>----</a:t>
            </a:r>
            <a:r>
              <a:rPr lang="zh-CN" altLang="en-US" sz="2400" b="1">
                <a:latin typeface="黑体" pitchFamily="49" charset="-122"/>
                <a:ea typeface="黑体" pitchFamily="49" charset="-122"/>
              </a:rPr>
              <a:t>多数据流 </a:t>
            </a:r>
            <a:r>
              <a:rPr lang="en-US" altLang="zh-CN" sz="2400" b="1">
                <a:latin typeface="黑体" pitchFamily="49" charset="-122"/>
                <a:ea typeface="黑体" pitchFamily="49" charset="-122"/>
              </a:rPr>
              <a:t>SIMD </a:t>
            </a:r>
            <a:r>
              <a:rPr lang="zh-CN" altLang="en-US" sz="1800"/>
              <a:t>超级计算机</a:t>
            </a:r>
          </a:p>
          <a:p>
            <a:pPr marL="285750" indent="-285750" algn="ctr">
              <a:lnSpc>
                <a:spcPct val="75000"/>
              </a:lnSpc>
              <a:buFont typeface="Wingdings" pitchFamily="2" charset="2"/>
              <a:buNone/>
            </a:pPr>
            <a:r>
              <a:rPr lang="zh-CN" altLang="en-US" sz="1800"/>
              <a:t>		单控制器、多处理单元和多对数据进行处理	</a:t>
            </a:r>
          </a:p>
          <a:p>
            <a:pPr marL="285750" indent="-285750" algn="ctr">
              <a:lnSpc>
                <a:spcPct val="75000"/>
              </a:lnSpc>
              <a:buFont typeface="Wingdings" pitchFamily="2" charset="2"/>
              <a:buNone/>
            </a:pPr>
            <a:endParaRPr lang="zh-CN" altLang="en-US" sz="1800"/>
          </a:p>
          <a:p>
            <a:pPr marL="285750" indent="-285750" algn="ctr">
              <a:lnSpc>
                <a:spcPct val="75000"/>
              </a:lnSpc>
              <a:buFont typeface="Wingdings" pitchFamily="2" charset="2"/>
              <a:buNone/>
            </a:pPr>
            <a:endParaRPr lang="zh-CN" altLang="en-US" sz="1800"/>
          </a:p>
          <a:p>
            <a:pPr marL="285750" indent="-285750" algn="ctr">
              <a:lnSpc>
                <a:spcPct val="75000"/>
              </a:lnSpc>
              <a:buFont typeface="Wingdings" pitchFamily="2" charset="2"/>
              <a:buNone/>
            </a:pPr>
            <a:endParaRPr lang="zh-CN" altLang="en-US" sz="1800"/>
          </a:p>
          <a:p>
            <a:pPr marL="285750" indent="-285750" algn="ctr">
              <a:lnSpc>
                <a:spcPct val="75000"/>
              </a:lnSpc>
              <a:buFont typeface="Wingdings" pitchFamily="2" charset="2"/>
              <a:buNone/>
            </a:pPr>
            <a:endParaRPr lang="zh-CN" altLang="en-US" sz="1800"/>
          </a:p>
          <a:p>
            <a:pPr marL="285750" indent="-285750" algn="ctr">
              <a:lnSpc>
                <a:spcPct val="75000"/>
              </a:lnSpc>
              <a:buFont typeface="Wingdings" pitchFamily="2" charset="2"/>
              <a:buNone/>
            </a:pPr>
            <a:endParaRPr lang="zh-CN" altLang="en-US" sz="1800"/>
          </a:p>
          <a:p>
            <a:pPr marL="285750" indent="-285750" algn="ctr">
              <a:lnSpc>
                <a:spcPct val="75000"/>
              </a:lnSpc>
              <a:buFont typeface="Wingdings" pitchFamily="2" charset="2"/>
              <a:buNone/>
            </a:pPr>
            <a:endParaRPr lang="zh-CN" altLang="en-US" sz="1800"/>
          </a:p>
          <a:p>
            <a:pPr marL="285750" indent="-285750" algn="ctr">
              <a:lnSpc>
                <a:spcPct val="75000"/>
              </a:lnSpc>
              <a:buFont typeface="Wingdings" pitchFamily="2" charset="2"/>
              <a:buNone/>
            </a:pPr>
            <a:endParaRPr lang="zh-CN" altLang="en-US" sz="1800"/>
          </a:p>
          <a:p>
            <a:pPr marL="285750" indent="-285750">
              <a:lnSpc>
                <a:spcPct val="75000"/>
              </a:lnSpc>
              <a:buFont typeface="Wingdings" pitchFamily="2" charset="2"/>
              <a:buNone/>
            </a:pPr>
            <a:endParaRPr lang="zh-CN" altLang="en-US" sz="2400"/>
          </a:p>
          <a:p>
            <a:pPr marL="285750" indent="-285750">
              <a:lnSpc>
                <a:spcPct val="75000"/>
              </a:lnSpc>
              <a:buFont typeface="Wingdings" pitchFamily="2" charset="2"/>
              <a:buNone/>
            </a:pPr>
            <a:endParaRPr lang="zh-CN" altLang="en-US" sz="2400"/>
          </a:p>
          <a:p>
            <a:pPr marL="285750" indent="-285750">
              <a:lnSpc>
                <a:spcPct val="75000"/>
              </a:lnSpc>
              <a:buFont typeface="Wingdings" pitchFamily="2" charset="2"/>
              <a:buNone/>
            </a:pPr>
            <a:endParaRPr lang="zh-CN" altLang="en-US" sz="2400"/>
          </a:p>
          <a:p>
            <a:pPr marL="285750" indent="-285750">
              <a:lnSpc>
                <a:spcPct val="75000"/>
              </a:lnSpc>
              <a:buFont typeface="Wingdings" pitchFamily="2" charset="2"/>
              <a:buNone/>
            </a:pPr>
            <a:r>
              <a:rPr lang="en-US" altLang="zh-CN" sz="2400"/>
              <a:t>PE</a:t>
            </a:r>
            <a:r>
              <a:rPr lang="zh-CN" altLang="en-US" sz="2400"/>
              <a:t>：处理单元     </a:t>
            </a:r>
          </a:p>
          <a:p>
            <a:pPr marL="285750" indent="-285750">
              <a:lnSpc>
                <a:spcPct val="75000"/>
              </a:lnSpc>
              <a:buFont typeface="Wingdings" pitchFamily="2" charset="2"/>
              <a:buNone/>
            </a:pPr>
            <a:r>
              <a:rPr lang="en-US" altLang="zh-CN" sz="2400"/>
              <a:t>LM</a:t>
            </a:r>
            <a:r>
              <a:rPr lang="zh-CN" altLang="en-US" sz="2400"/>
              <a:t>：本地存储器</a:t>
            </a:r>
            <a:r>
              <a:rPr lang="zh-CN" altLang="en-US" sz="1800"/>
              <a:t>（分布存储器）</a:t>
            </a:r>
            <a:endParaRPr lang="zh-CN" altLang="en-US" sz="2400"/>
          </a:p>
        </p:txBody>
      </p:sp>
      <p:grpSp>
        <p:nvGrpSpPr>
          <p:cNvPr id="434180" name="Group 4"/>
          <p:cNvGrpSpPr>
            <a:grpSpLocks/>
          </p:cNvGrpSpPr>
          <p:nvPr/>
        </p:nvGrpSpPr>
        <p:grpSpPr bwMode="auto">
          <a:xfrm>
            <a:off x="990600" y="2205038"/>
            <a:ext cx="7110413" cy="2595562"/>
            <a:chOff x="1614" y="1854"/>
            <a:chExt cx="8300" cy="1580"/>
          </a:xfrm>
        </p:grpSpPr>
        <p:sp>
          <p:nvSpPr>
            <p:cNvPr id="434181" name="Text Box 5"/>
            <p:cNvSpPr txBox="1">
              <a:spLocks noChangeArrowheads="1"/>
            </p:cNvSpPr>
            <p:nvPr/>
          </p:nvSpPr>
          <p:spPr bwMode="auto">
            <a:xfrm>
              <a:off x="2944" y="2406"/>
              <a:ext cx="63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a:latin typeface="Times New Roman" pitchFamily="18" charset="0"/>
                </a:rPr>
                <a:t>CU</a:t>
              </a:r>
            </a:p>
          </p:txBody>
        </p:sp>
        <p:sp>
          <p:nvSpPr>
            <p:cNvPr id="434182" name="Text Box 6"/>
            <p:cNvSpPr txBox="1">
              <a:spLocks noChangeArrowheads="1"/>
            </p:cNvSpPr>
            <p:nvPr/>
          </p:nvSpPr>
          <p:spPr bwMode="auto">
            <a:xfrm>
              <a:off x="4694" y="1994"/>
              <a:ext cx="680" cy="460"/>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a:latin typeface="Times New Roman" pitchFamily="18" charset="0"/>
                </a:rPr>
                <a:t>PE</a:t>
              </a:r>
              <a:r>
                <a:rPr kumimoji="1" lang="en-US" altLang="zh-CN" sz="2400" baseline="-25000">
                  <a:latin typeface="Times New Roman" pitchFamily="18" charset="0"/>
                </a:rPr>
                <a:t>1</a:t>
              </a:r>
              <a:endParaRPr kumimoji="1" lang="en-US" altLang="zh-CN" sz="2400">
                <a:latin typeface="Times New Roman" pitchFamily="18" charset="0"/>
              </a:endParaRPr>
            </a:p>
          </p:txBody>
        </p:sp>
        <p:grpSp>
          <p:nvGrpSpPr>
            <p:cNvPr id="434183" name="Group 7"/>
            <p:cNvGrpSpPr>
              <a:grpSpLocks/>
            </p:cNvGrpSpPr>
            <p:nvPr/>
          </p:nvGrpSpPr>
          <p:grpSpPr bwMode="auto">
            <a:xfrm>
              <a:off x="2294" y="2254"/>
              <a:ext cx="660" cy="380"/>
              <a:chOff x="2294" y="2254"/>
              <a:chExt cx="660" cy="380"/>
            </a:xfrm>
          </p:grpSpPr>
          <p:sp>
            <p:nvSpPr>
              <p:cNvPr id="434184" name="Line 8"/>
              <p:cNvSpPr>
                <a:spLocks noChangeShapeType="1"/>
              </p:cNvSpPr>
              <p:nvPr/>
            </p:nvSpPr>
            <p:spPr bwMode="auto">
              <a:xfrm flipH="1">
                <a:off x="2414" y="2634"/>
                <a:ext cx="540"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4185" name="Text Box 9"/>
              <p:cNvSpPr txBox="1">
                <a:spLocks noChangeArrowheads="1"/>
              </p:cNvSpPr>
              <p:nvPr/>
            </p:nvSpPr>
            <p:spPr bwMode="auto">
              <a:xfrm>
                <a:off x="2294" y="2254"/>
                <a:ext cx="480" cy="380"/>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a:latin typeface="Times New Roman" pitchFamily="18" charset="0"/>
                  </a:rPr>
                  <a:t>IS</a:t>
                </a:r>
              </a:p>
            </p:txBody>
          </p:sp>
        </p:grpSp>
        <p:grpSp>
          <p:nvGrpSpPr>
            <p:cNvPr id="434186" name="Group 10"/>
            <p:cNvGrpSpPr>
              <a:grpSpLocks/>
            </p:cNvGrpSpPr>
            <p:nvPr/>
          </p:nvGrpSpPr>
          <p:grpSpPr bwMode="auto">
            <a:xfrm>
              <a:off x="3574" y="2214"/>
              <a:ext cx="700" cy="468"/>
              <a:chOff x="3574" y="2214"/>
              <a:chExt cx="700" cy="468"/>
            </a:xfrm>
          </p:grpSpPr>
          <p:sp>
            <p:nvSpPr>
              <p:cNvPr id="434187" name="Line 11"/>
              <p:cNvSpPr>
                <a:spLocks noChangeShapeType="1"/>
              </p:cNvSpPr>
              <p:nvPr/>
            </p:nvSpPr>
            <p:spPr bwMode="auto">
              <a:xfrm>
                <a:off x="3574" y="2634"/>
                <a:ext cx="675" cy="0"/>
              </a:xfrm>
              <a:prstGeom prst="line">
                <a:avLst/>
              </a:prstGeom>
              <a:noFill/>
              <a:ln w="9525">
                <a:solidFill>
                  <a:schemeClr val="tx1"/>
                </a:solidFill>
                <a:round/>
                <a:headEnd/>
                <a:tailEnd type="triangle" w="sm" len="lg"/>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4188" name="Text Box 12"/>
              <p:cNvSpPr txBox="1">
                <a:spLocks noChangeArrowheads="1"/>
              </p:cNvSpPr>
              <p:nvPr/>
            </p:nvSpPr>
            <p:spPr bwMode="auto">
              <a:xfrm>
                <a:off x="3644" y="2214"/>
                <a:ext cx="63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a:latin typeface="Times New Roman" pitchFamily="18" charset="0"/>
                  </a:rPr>
                  <a:t>IS</a:t>
                </a:r>
              </a:p>
            </p:txBody>
          </p:sp>
        </p:grpSp>
        <p:grpSp>
          <p:nvGrpSpPr>
            <p:cNvPr id="434189" name="Group 13"/>
            <p:cNvGrpSpPr>
              <a:grpSpLocks/>
            </p:cNvGrpSpPr>
            <p:nvPr/>
          </p:nvGrpSpPr>
          <p:grpSpPr bwMode="auto">
            <a:xfrm>
              <a:off x="5394" y="1854"/>
              <a:ext cx="960" cy="468"/>
              <a:chOff x="5931" y="2214"/>
              <a:chExt cx="960" cy="468"/>
            </a:xfrm>
          </p:grpSpPr>
          <p:sp>
            <p:nvSpPr>
              <p:cNvPr id="434190" name="Line 14"/>
              <p:cNvSpPr>
                <a:spLocks noChangeShapeType="1"/>
              </p:cNvSpPr>
              <p:nvPr/>
            </p:nvSpPr>
            <p:spPr bwMode="auto">
              <a:xfrm>
                <a:off x="5931" y="2610"/>
                <a:ext cx="960"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4191" name="Text Box 15"/>
              <p:cNvSpPr txBox="1">
                <a:spLocks noChangeArrowheads="1"/>
              </p:cNvSpPr>
              <p:nvPr/>
            </p:nvSpPr>
            <p:spPr bwMode="auto">
              <a:xfrm>
                <a:off x="6131" y="2214"/>
                <a:ext cx="63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a:latin typeface="Times New Roman" pitchFamily="18" charset="0"/>
                  </a:rPr>
                  <a:t>DS</a:t>
                </a:r>
              </a:p>
            </p:txBody>
          </p:sp>
        </p:grpSp>
        <p:grpSp>
          <p:nvGrpSpPr>
            <p:cNvPr id="434192" name="Group 16"/>
            <p:cNvGrpSpPr>
              <a:grpSpLocks/>
            </p:cNvGrpSpPr>
            <p:nvPr/>
          </p:nvGrpSpPr>
          <p:grpSpPr bwMode="auto">
            <a:xfrm>
              <a:off x="4254" y="2214"/>
              <a:ext cx="460" cy="900"/>
              <a:chOff x="4254" y="2214"/>
              <a:chExt cx="460" cy="900"/>
            </a:xfrm>
          </p:grpSpPr>
          <p:sp>
            <p:nvSpPr>
              <p:cNvPr id="434193" name="Line 17"/>
              <p:cNvSpPr>
                <a:spLocks noChangeShapeType="1"/>
              </p:cNvSpPr>
              <p:nvPr/>
            </p:nvSpPr>
            <p:spPr bwMode="auto">
              <a:xfrm>
                <a:off x="4254" y="2214"/>
                <a:ext cx="0" cy="9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4194" name="Line 18"/>
              <p:cNvSpPr>
                <a:spLocks noChangeShapeType="1"/>
              </p:cNvSpPr>
              <p:nvPr/>
            </p:nvSpPr>
            <p:spPr bwMode="auto">
              <a:xfrm>
                <a:off x="4254" y="3114"/>
                <a:ext cx="46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4195" name="Line 19"/>
              <p:cNvSpPr>
                <a:spLocks noChangeShapeType="1"/>
              </p:cNvSpPr>
              <p:nvPr/>
            </p:nvSpPr>
            <p:spPr bwMode="auto">
              <a:xfrm>
                <a:off x="4254" y="2214"/>
                <a:ext cx="46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grpSp>
        <p:sp>
          <p:nvSpPr>
            <p:cNvPr id="434196" name="Text Box 20"/>
            <p:cNvSpPr txBox="1">
              <a:spLocks noChangeArrowheads="1"/>
            </p:cNvSpPr>
            <p:nvPr/>
          </p:nvSpPr>
          <p:spPr bwMode="auto">
            <a:xfrm>
              <a:off x="4714" y="2874"/>
              <a:ext cx="680" cy="460"/>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a:latin typeface="Times New Roman" pitchFamily="18" charset="0"/>
                </a:rPr>
                <a:t>PE</a:t>
              </a:r>
              <a:r>
                <a:rPr kumimoji="1" lang="en-US" altLang="zh-CN" sz="2400" baseline="-25000">
                  <a:latin typeface="Times New Roman" pitchFamily="18" charset="0"/>
                </a:rPr>
                <a:t>n</a:t>
              </a:r>
              <a:endParaRPr kumimoji="1" lang="en-US" altLang="zh-CN" sz="2400">
                <a:latin typeface="Times New Roman" pitchFamily="18" charset="0"/>
              </a:endParaRPr>
            </a:p>
          </p:txBody>
        </p:sp>
        <p:grpSp>
          <p:nvGrpSpPr>
            <p:cNvPr id="434197" name="Group 21"/>
            <p:cNvGrpSpPr>
              <a:grpSpLocks/>
            </p:cNvGrpSpPr>
            <p:nvPr/>
          </p:nvGrpSpPr>
          <p:grpSpPr bwMode="auto">
            <a:xfrm>
              <a:off x="5394" y="2714"/>
              <a:ext cx="960" cy="468"/>
              <a:chOff x="5931" y="2214"/>
              <a:chExt cx="960" cy="468"/>
            </a:xfrm>
          </p:grpSpPr>
          <p:sp>
            <p:nvSpPr>
              <p:cNvPr id="434198" name="Line 22"/>
              <p:cNvSpPr>
                <a:spLocks noChangeShapeType="1"/>
              </p:cNvSpPr>
              <p:nvPr/>
            </p:nvSpPr>
            <p:spPr bwMode="auto">
              <a:xfrm>
                <a:off x="5931" y="2610"/>
                <a:ext cx="960"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4199" name="Text Box 23"/>
              <p:cNvSpPr txBox="1">
                <a:spLocks noChangeArrowheads="1"/>
              </p:cNvSpPr>
              <p:nvPr/>
            </p:nvSpPr>
            <p:spPr bwMode="auto">
              <a:xfrm>
                <a:off x="6131" y="2214"/>
                <a:ext cx="63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a:latin typeface="Times New Roman" pitchFamily="18" charset="0"/>
                  </a:rPr>
                  <a:t>DS</a:t>
                </a:r>
              </a:p>
            </p:txBody>
          </p:sp>
        </p:grpSp>
        <p:sp>
          <p:nvSpPr>
            <p:cNvPr id="434200" name="Text Box 24"/>
            <p:cNvSpPr txBox="1">
              <a:spLocks noChangeArrowheads="1"/>
            </p:cNvSpPr>
            <p:nvPr/>
          </p:nvSpPr>
          <p:spPr bwMode="auto">
            <a:xfrm>
              <a:off x="6354" y="1994"/>
              <a:ext cx="735"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a:latin typeface="Times New Roman" pitchFamily="18" charset="0"/>
                </a:rPr>
                <a:t>LM</a:t>
              </a:r>
              <a:r>
                <a:rPr kumimoji="1" lang="en-US" altLang="zh-CN" sz="2400" baseline="-25000">
                  <a:latin typeface="Times New Roman" pitchFamily="18" charset="0"/>
                </a:rPr>
                <a:t>1</a:t>
              </a:r>
              <a:endParaRPr kumimoji="1" lang="en-US" altLang="zh-CN" sz="2400">
                <a:latin typeface="Times New Roman" pitchFamily="18" charset="0"/>
              </a:endParaRPr>
            </a:p>
          </p:txBody>
        </p:sp>
        <p:sp>
          <p:nvSpPr>
            <p:cNvPr id="434201" name="Text Box 25"/>
            <p:cNvSpPr txBox="1">
              <a:spLocks noChangeArrowheads="1"/>
            </p:cNvSpPr>
            <p:nvPr/>
          </p:nvSpPr>
          <p:spPr bwMode="auto">
            <a:xfrm>
              <a:off x="6354" y="2874"/>
              <a:ext cx="735"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a:latin typeface="Times New Roman" pitchFamily="18" charset="0"/>
                </a:rPr>
                <a:t>LM</a:t>
              </a:r>
              <a:r>
                <a:rPr kumimoji="1" lang="en-US" altLang="zh-CN" sz="2400" baseline="-25000">
                  <a:latin typeface="Times New Roman" pitchFamily="18" charset="0"/>
                </a:rPr>
                <a:t>n</a:t>
              </a:r>
              <a:endParaRPr kumimoji="1" lang="en-US" altLang="zh-CN" sz="2400">
                <a:latin typeface="Times New Roman" pitchFamily="18" charset="0"/>
              </a:endParaRPr>
            </a:p>
          </p:txBody>
        </p:sp>
        <p:grpSp>
          <p:nvGrpSpPr>
            <p:cNvPr id="434202" name="Group 26"/>
            <p:cNvGrpSpPr>
              <a:grpSpLocks/>
            </p:cNvGrpSpPr>
            <p:nvPr/>
          </p:nvGrpSpPr>
          <p:grpSpPr bwMode="auto">
            <a:xfrm>
              <a:off x="7094" y="1854"/>
              <a:ext cx="960" cy="468"/>
              <a:chOff x="5931" y="2214"/>
              <a:chExt cx="960" cy="468"/>
            </a:xfrm>
          </p:grpSpPr>
          <p:sp>
            <p:nvSpPr>
              <p:cNvPr id="434203" name="Line 27"/>
              <p:cNvSpPr>
                <a:spLocks noChangeShapeType="1"/>
              </p:cNvSpPr>
              <p:nvPr/>
            </p:nvSpPr>
            <p:spPr bwMode="auto">
              <a:xfrm>
                <a:off x="5931" y="2610"/>
                <a:ext cx="960"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4204" name="Text Box 28"/>
              <p:cNvSpPr txBox="1">
                <a:spLocks noChangeArrowheads="1"/>
              </p:cNvSpPr>
              <p:nvPr/>
            </p:nvSpPr>
            <p:spPr bwMode="auto">
              <a:xfrm>
                <a:off x="6131" y="2214"/>
                <a:ext cx="63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a:latin typeface="Times New Roman" pitchFamily="18" charset="0"/>
                  </a:rPr>
                  <a:t>DS</a:t>
                </a:r>
              </a:p>
            </p:txBody>
          </p:sp>
        </p:grpSp>
        <p:grpSp>
          <p:nvGrpSpPr>
            <p:cNvPr id="434205" name="Group 29"/>
            <p:cNvGrpSpPr>
              <a:grpSpLocks/>
            </p:cNvGrpSpPr>
            <p:nvPr/>
          </p:nvGrpSpPr>
          <p:grpSpPr bwMode="auto">
            <a:xfrm>
              <a:off x="7094" y="2714"/>
              <a:ext cx="960" cy="468"/>
              <a:chOff x="5931" y="2214"/>
              <a:chExt cx="960" cy="468"/>
            </a:xfrm>
          </p:grpSpPr>
          <p:sp>
            <p:nvSpPr>
              <p:cNvPr id="434206" name="Line 30"/>
              <p:cNvSpPr>
                <a:spLocks noChangeShapeType="1"/>
              </p:cNvSpPr>
              <p:nvPr/>
            </p:nvSpPr>
            <p:spPr bwMode="auto">
              <a:xfrm>
                <a:off x="5931" y="2610"/>
                <a:ext cx="960"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4207" name="Text Box 31"/>
              <p:cNvSpPr txBox="1">
                <a:spLocks noChangeArrowheads="1"/>
              </p:cNvSpPr>
              <p:nvPr/>
            </p:nvSpPr>
            <p:spPr bwMode="auto">
              <a:xfrm>
                <a:off x="6131" y="2214"/>
                <a:ext cx="63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a:latin typeface="Times New Roman" pitchFamily="18" charset="0"/>
                  </a:rPr>
                  <a:t>DS</a:t>
                </a:r>
              </a:p>
            </p:txBody>
          </p:sp>
        </p:grpSp>
        <p:sp>
          <p:nvSpPr>
            <p:cNvPr id="434208" name="AutoShape 32"/>
            <p:cNvSpPr>
              <a:spLocks/>
            </p:cNvSpPr>
            <p:nvPr/>
          </p:nvSpPr>
          <p:spPr bwMode="auto">
            <a:xfrm>
              <a:off x="8214" y="2214"/>
              <a:ext cx="180" cy="900"/>
            </a:xfrm>
            <a:prstGeom prst="rightBrace">
              <a:avLst>
                <a:gd name="adj1" fmla="val 41667"/>
                <a:gd name="adj2" fmla="val 50000"/>
              </a:avLst>
            </a:prstGeom>
            <a:solidFill>
              <a:schemeClr val="accent1"/>
            </a:solidFill>
            <a:ln w="9525">
              <a:solidFill>
                <a:schemeClr val="tx1"/>
              </a:solidFill>
              <a:round/>
              <a:headEnd/>
              <a:tailEnd/>
            </a:ln>
          </p:spPr>
          <p:txBody>
            <a:bodyPr lIns="0" rIns="0" anchor="ctr" anchorCtr="1"/>
            <a:lstStyle/>
            <a:p>
              <a:endParaRPr lang="zh-CN" altLang="en-US"/>
            </a:p>
          </p:txBody>
        </p:sp>
        <p:sp>
          <p:nvSpPr>
            <p:cNvPr id="434209" name="Text Box 33"/>
            <p:cNvSpPr txBox="1">
              <a:spLocks noChangeArrowheads="1"/>
            </p:cNvSpPr>
            <p:nvPr/>
          </p:nvSpPr>
          <p:spPr bwMode="auto">
            <a:xfrm>
              <a:off x="8534" y="2294"/>
              <a:ext cx="1380" cy="760"/>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zh-CN" altLang="en-US" sz="2400" dirty="0">
                  <a:latin typeface="Times New Roman" pitchFamily="18" charset="0"/>
                </a:rPr>
                <a:t>从主机加载数据组</a:t>
              </a:r>
            </a:p>
          </p:txBody>
        </p:sp>
        <p:sp>
          <p:nvSpPr>
            <p:cNvPr id="434210" name="Text Box 34"/>
            <p:cNvSpPr txBox="1">
              <a:spLocks noChangeArrowheads="1"/>
            </p:cNvSpPr>
            <p:nvPr/>
          </p:nvSpPr>
          <p:spPr bwMode="auto">
            <a:xfrm>
              <a:off x="1614" y="2674"/>
              <a:ext cx="1140" cy="760"/>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zh-CN" altLang="en-US" sz="2400">
                  <a:latin typeface="Times New Roman" pitchFamily="18" charset="0"/>
                </a:rPr>
                <a:t>从主机加载程序</a:t>
              </a:r>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1403648" y="119098"/>
            <a:ext cx="6459363" cy="536104"/>
          </a:xfrm>
        </p:spPr>
        <p:txBody>
          <a:bodyPr/>
          <a:lstStyle/>
          <a:p>
            <a:r>
              <a:rPr lang="en-US" altLang="zh-CN" sz="4600" b="1" dirty="0"/>
              <a:t>SIMD</a:t>
            </a:r>
            <a:endParaRPr lang="en-US" altLang="zh-CN" sz="4600" dirty="0"/>
          </a:p>
        </p:txBody>
      </p:sp>
      <p:pic>
        <p:nvPicPr>
          <p:cNvPr id="444420" name="Picture 4" descr="SI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28775"/>
            <a:ext cx="6265863" cy="40687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44420"/>
                                        </p:tgtEl>
                                        <p:attrNameLst>
                                          <p:attrName>style.visibility</p:attrName>
                                        </p:attrNameLst>
                                      </p:cBhvr>
                                      <p:to>
                                        <p:strVal val="visible"/>
                                      </p:to>
                                    </p:set>
                                    <p:anim to="" calcmode="lin" valueType="num">
                                      <p:cBhvr>
                                        <p:cTn id="7" dur="1" fill="hold"/>
                                        <p:tgtEl>
                                          <p:spTgt spid="44442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a:lnSpc>
                <a:spcPct val="80000"/>
              </a:lnSpc>
            </a:pPr>
            <a:r>
              <a:rPr lang="zh-CN" altLang="en-US" b="1"/>
              <a:t>典型结构</a:t>
            </a:r>
            <a:r>
              <a:rPr lang="en-US" altLang="zh-CN" b="1"/>
              <a:t>:</a:t>
            </a:r>
            <a:r>
              <a:rPr lang="zh-CN" altLang="en-US" b="1"/>
              <a:t>阵列式计算机</a:t>
            </a:r>
          </a:p>
        </p:txBody>
      </p:sp>
      <p:sp>
        <p:nvSpPr>
          <p:cNvPr id="435203" name="Rectangle 3"/>
          <p:cNvSpPr>
            <a:spLocks noGrp="1" noChangeArrowheads="1"/>
          </p:cNvSpPr>
          <p:nvPr>
            <p:ph idx="1"/>
          </p:nvPr>
        </p:nvSpPr>
        <p:spPr>
          <a:xfrm>
            <a:off x="900113" y="1268413"/>
            <a:ext cx="7578725" cy="4491037"/>
          </a:xfrm>
        </p:spPr>
        <p:txBody>
          <a:bodyPr/>
          <a:lstStyle/>
          <a:p>
            <a:pPr marL="285750" indent="-285750" algn="just">
              <a:buFont typeface="Wingdings" pitchFamily="2" charset="2"/>
              <a:buNone/>
            </a:pPr>
            <a:r>
              <a:rPr lang="en-US" altLang="zh-CN" sz="2800" b="1"/>
              <a:t>H.J. Siegel 1979 </a:t>
            </a:r>
            <a:r>
              <a:rPr lang="zh-CN" altLang="en-US" sz="2800" b="1"/>
              <a:t>提出的操作模型</a:t>
            </a:r>
            <a:r>
              <a:rPr lang="zh-CN" altLang="en-US"/>
              <a:t>		  			</a:t>
            </a:r>
            <a:endParaRPr lang="zh-CN" altLang="en-US" sz="2400"/>
          </a:p>
          <a:p>
            <a:pPr marL="285750" indent="-285750" algn="just">
              <a:buFont typeface="Wingdings" pitchFamily="2" charset="2"/>
              <a:buNone/>
            </a:pPr>
            <a:endParaRPr lang="zh-CN" altLang="en-US" sz="2400"/>
          </a:p>
          <a:p>
            <a:pPr marL="285750" indent="-285750" algn="just"/>
            <a:endParaRPr lang="en-US" altLang="zh-CN" sz="2400"/>
          </a:p>
        </p:txBody>
      </p:sp>
      <p:grpSp>
        <p:nvGrpSpPr>
          <p:cNvPr id="435204" name="Group 4"/>
          <p:cNvGrpSpPr>
            <a:grpSpLocks/>
          </p:cNvGrpSpPr>
          <p:nvPr/>
        </p:nvGrpSpPr>
        <p:grpSpPr bwMode="auto">
          <a:xfrm>
            <a:off x="914400" y="1905000"/>
            <a:ext cx="7620000" cy="2438400"/>
            <a:chOff x="2034" y="4314"/>
            <a:chExt cx="6920" cy="2900"/>
          </a:xfrm>
        </p:grpSpPr>
        <p:sp>
          <p:nvSpPr>
            <p:cNvPr id="435205" name="Text Box 5"/>
            <p:cNvSpPr txBox="1">
              <a:spLocks noChangeArrowheads="1"/>
            </p:cNvSpPr>
            <p:nvPr/>
          </p:nvSpPr>
          <p:spPr bwMode="auto">
            <a:xfrm>
              <a:off x="4374" y="4314"/>
              <a:ext cx="1420" cy="42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200" b="1">
                  <a:latin typeface="Times New Roman" pitchFamily="18" charset="0"/>
                </a:rPr>
                <a:t>  </a:t>
              </a:r>
              <a:r>
                <a:rPr kumimoji="1" lang="zh-CN" altLang="en-US" sz="2200" b="1">
                  <a:latin typeface="Times New Roman" pitchFamily="18" charset="0"/>
                </a:rPr>
                <a:t>控制器</a:t>
              </a:r>
            </a:p>
          </p:txBody>
        </p:sp>
        <p:grpSp>
          <p:nvGrpSpPr>
            <p:cNvPr id="435206" name="Group 6"/>
            <p:cNvGrpSpPr>
              <a:grpSpLocks/>
            </p:cNvGrpSpPr>
            <p:nvPr/>
          </p:nvGrpSpPr>
          <p:grpSpPr bwMode="auto">
            <a:xfrm>
              <a:off x="2714" y="4754"/>
              <a:ext cx="5580" cy="420"/>
              <a:chOff x="2714" y="4754"/>
              <a:chExt cx="5580" cy="420"/>
            </a:xfrm>
          </p:grpSpPr>
          <p:sp>
            <p:nvSpPr>
              <p:cNvPr id="435207" name="Line 7"/>
              <p:cNvSpPr>
                <a:spLocks noChangeShapeType="1"/>
              </p:cNvSpPr>
              <p:nvPr/>
            </p:nvSpPr>
            <p:spPr bwMode="auto">
              <a:xfrm>
                <a:off x="5094" y="4754"/>
                <a:ext cx="0" cy="1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08" name="Line 8"/>
              <p:cNvSpPr>
                <a:spLocks noChangeShapeType="1"/>
              </p:cNvSpPr>
              <p:nvPr/>
            </p:nvSpPr>
            <p:spPr bwMode="auto">
              <a:xfrm>
                <a:off x="2734" y="4914"/>
                <a:ext cx="556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09" name="Line 9"/>
              <p:cNvSpPr>
                <a:spLocks noChangeShapeType="1"/>
              </p:cNvSpPr>
              <p:nvPr/>
            </p:nvSpPr>
            <p:spPr bwMode="auto">
              <a:xfrm>
                <a:off x="4314" y="4934"/>
                <a:ext cx="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10" name="Line 10"/>
              <p:cNvSpPr>
                <a:spLocks noChangeShapeType="1"/>
              </p:cNvSpPr>
              <p:nvPr/>
            </p:nvSpPr>
            <p:spPr bwMode="auto">
              <a:xfrm>
                <a:off x="2714" y="4914"/>
                <a:ext cx="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11" name="Line 11"/>
              <p:cNvSpPr>
                <a:spLocks noChangeShapeType="1"/>
              </p:cNvSpPr>
              <p:nvPr/>
            </p:nvSpPr>
            <p:spPr bwMode="auto">
              <a:xfrm>
                <a:off x="5874" y="4934"/>
                <a:ext cx="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12" name="Line 12"/>
              <p:cNvSpPr>
                <a:spLocks noChangeShapeType="1"/>
              </p:cNvSpPr>
              <p:nvPr/>
            </p:nvSpPr>
            <p:spPr bwMode="auto">
              <a:xfrm>
                <a:off x="8294" y="4934"/>
                <a:ext cx="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grpSp>
        <p:grpSp>
          <p:nvGrpSpPr>
            <p:cNvPr id="435213" name="Group 13"/>
            <p:cNvGrpSpPr>
              <a:grpSpLocks/>
            </p:cNvGrpSpPr>
            <p:nvPr/>
          </p:nvGrpSpPr>
          <p:grpSpPr bwMode="auto">
            <a:xfrm>
              <a:off x="7614" y="5174"/>
              <a:ext cx="1340" cy="1380"/>
              <a:chOff x="2274" y="5214"/>
              <a:chExt cx="1340" cy="1380"/>
            </a:xfrm>
          </p:grpSpPr>
          <p:sp>
            <p:nvSpPr>
              <p:cNvPr id="435214" name="Text Box 14"/>
              <p:cNvSpPr txBox="1">
                <a:spLocks noChangeArrowheads="1"/>
              </p:cNvSpPr>
              <p:nvPr/>
            </p:nvSpPr>
            <p:spPr bwMode="auto">
              <a:xfrm>
                <a:off x="2434" y="5334"/>
                <a:ext cx="1040" cy="46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200" b="1">
                    <a:latin typeface="Times New Roman" pitchFamily="18" charset="0"/>
                  </a:rPr>
                  <a:t>P.n-1</a:t>
                </a:r>
              </a:p>
            </p:txBody>
          </p:sp>
          <p:sp>
            <p:nvSpPr>
              <p:cNvPr id="435215" name="Text Box 15"/>
              <p:cNvSpPr txBox="1">
                <a:spLocks noChangeArrowheads="1"/>
              </p:cNvSpPr>
              <p:nvPr/>
            </p:nvSpPr>
            <p:spPr bwMode="auto">
              <a:xfrm>
                <a:off x="2434" y="6014"/>
                <a:ext cx="1040" cy="46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200" b="1">
                    <a:latin typeface="Times New Roman" pitchFamily="18" charset="0"/>
                  </a:rPr>
                  <a:t>M.n-1</a:t>
                </a:r>
              </a:p>
            </p:txBody>
          </p:sp>
          <p:sp>
            <p:nvSpPr>
              <p:cNvPr id="435216" name="Line 16"/>
              <p:cNvSpPr>
                <a:spLocks noChangeShapeType="1"/>
              </p:cNvSpPr>
              <p:nvPr/>
            </p:nvSpPr>
            <p:spPr bwMode="auto">
              <a:xfrm>
                <a:off x="2274" y="6594"/>
                <a:ext cx="13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17" name="Line 17"/>
              <p:cNvSpPr>
                <a:spLocks noChangeShapeType="1"/>
              </p:cNvSpPr>
              <p:nvPr/>
            </p:nvSpPr>
            <p:spPr bwMode="auto">
              <a:xfrm>
                <a:off x="2274" y="5214"/>
                <a:ext cx="13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18" name="Line 18"/>
              <p:cNvSpPr>
                <a:spLocks noChangeShapeType="1"/>
              </p:cNvSpPr>
              <p:nvPr/>
            </p:nvSpPr>
            <p:spPr bwMode="auto">
              <a:xfrm>
                <a:off x="3614" y="5214"/>
                <a:ext cx="0" cy="13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19" name="Line 19"/>
              <p:cNvSpPr>
                <a:spLocks noChangeShapeType="1"/>
              </p:cNvSpPr>
              <p:nvPr/>
            </p:nvSpPr>
            <p:spPr bwMode="auto">
              <a:xfrm>
                <a:off x="2274" y="5234"/>
                <a:ext cx="0" cy="13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grpSp>
        <p:grpSp>
          <p:nvGrpSpPr>
            <p:cNvPr id="435220" name="Group 20"/>
            <p:cNvGrpSpPr>
              <a:grpSpLocks/>
            </p:cNvGrpSpPr>
            <p:nvPr/>
          </p:nvGrpSpPr>
          <p:grpSpPr bwMode="auto">
            <a:xfrm>
              <a:off x="2034" y="5154"/>
              <a:ext cx="1340" cy="1380"/>
              <a:chOff x="2274" y="5214"/>
              <a:chExt cx="1340" cy="1380"/>
            </a:xfrm>
          </p:grpSpPr>
          <p:sp>
            <p:nvSpPr>
              <p:cNvPr id="435221" name="Text Box 21"/>
              <p:cNvSpPr txBox="1">
                <a:spLocks noChangeArrowheads="1"/>
              </p:cNvSpPr>
              <p:nvPr/>
            </p:nvSpPr>
            <p:spPr bwMode="auto">
              <a:xfrm>
                <a:off x="2434" y="5334"/>
                <a:ext cx="1040" cy="46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200" b="1">
                    <a:latin typeface="Times New Roman" pitchFamily="18" charset="0"/>
                  </a:rPr>
                  <a:t>Proc.0</a:t>
                </a:r>
              </a:p>
            </p:txBody>
          </p:sp>
          <p:sp>
            <p:nvSpPr>
              <p:cNvPr id="435222" name="Text Box 22"/>
              <p:cNvSpPr txBox="1">
                <a:spLocks noChangeArrowheads="1"/>
              </p:cNvSpPr>
              <p:nvPr/>
            </p:nvSpPr>
            <p:spPr bwMode="auto">
              <a:xfrm>
                <a:off x="2434" y="6014"/>
                <a:ext cx="1040" cy="46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200" b="1">
                    <a:latin typeface="Times New Roman" pitchFamily="18" charset="0"/>
                  </a:rPr>
                  <a:t>Mem.0</a:t>
                </a:r>
              </a:p>
            </p:txBody>
          </p:sp>
          <p:sp>
            <p:nvSpPr>
              <p:cNvPr id="435223" name="Line 23"/>
              <p:cNvSpPr>
                <a:spLocks noChangeShapeType="1"/>
              </p:cNvSpPr>
              <p:nvPr/>
            </p:nvSpPr>
            <p:spPr bwMode="auto">
              <a:xfrm>
                <a:off x="2274" y="6594"/>
                <a:ext cx="13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24" name="Line 24"/>
              <p:cNvSpPr>
                <a:spLocks noChangeShapeType="1"/>
              </p:cNvSpPr>
              <p:nvPr/>
            </p:nvSpPr>
            <p:spPr bwMode="auto">
              <a:xfrm>
                <a:off x="2274" y="5214"/>
                <a:ext cx="13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25" name="Line 25"/>
              <p:cNvSpPr>
                <a:spLocks noChangeShapeType="1"/>
              </p:cNvSpPr>
              <p:nvPr/>
            </p:nvSpPr>
            <p:spPr bwMode="auto">
              <a:xfrm>
                <a:off x="3614" y="5214"/>
                <a:ext cx="0" cy="13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26" name="Line 26"/>
              <p:cNvSpPr>
                <a:spLocks noChangeShapeType="1"/>
              </p:cNvSpPr>
              <p:nvPr/>
            </p:nvSpPr>
            <p:spPr bwMode="auto">
              <a:xfrm>
                <a:off x="2274" y="5234"/>
                <a:ext cx="0" cy="13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grpSp>
        <p:grpSp>
          <p:nvGrpSpPr>
            <p:cNvPr id="435227" name="Group 27"/>
            <p:cNvGrpSpPr>
              <a:grpSpLocks/>
            </p:cNvGrpSpPr>
            <p:nvPr/>
          </p:nvGrpSpPr>
          <p:grpSpPr bwMode="auto">
            <a:xfrm>
              <a:off x="3634" y="5154"/>
              <a:ext cx="1340" cy="1380"/>
              <a:chOff x="2274" y="5214"/>
              <a:chExt cx="1340" cy="1380"/>
            </a:xfrm>
          </p:grpSpPr>
          <p:sp>
            <p:nvSpPr>
              <p:cNvPr id="435228" name="Text Box 28"/>
              <p:cNvSpPr txBox="1">
                <a:spLocks noChangeArrowheads="1"/>
              </p:cNvSpPr>
              <p:nvPr/>
            </p:nvSpPr>
            <p:spPr bwMode="auto">
              <a:xfrm>
                <a:off x="2434" y="5334"/>
                <a:ext cx="1040" cy="46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200" b="1">
                    <a:latin typeface="Times New Roman" pitchFamily="18" charset="0"/>
                  </a:rPr>
                  <a:t>Proc.1</a:t>
                </a:r>
              </a:p>
            </p:txBody>
          </p:sp>
          <p:sp>
            <p:nvSpPr>
              <p:cNvPr id="435229" name="Text Box 29"/>
              <p:cNvSpPr txBox="1">
                <a:spLocks noChangeArrowheads="1"/>
              </p:cNvSpPr>
              <p:nvPr/>
            </p:nvSpPr>
            <p:spPr bwMode="auto">
              <a:xfrm>
                <a:off x="2434" y="6014"/>
                <a:ext cx="1040" cy="46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200" b="1">
                    <a:latin typeface="Times New Roman" pitchFamily="18" charset="0"/>
                  </a:rPr>
                  <a:t>Mem.1</a:t>
                </a:r>
              </a:p>
            </p:txBody>
          </p:sp>
          <p:sp>
            <p:nvSpPr>
              <p:cNvPr id="435230" name="Line 30"/>
              <p:cNvSpPr>
                <a:spLocks noChangeShapeType="1"/>
              </p:cNvSpPr>
              <p:nvPr/>
            </p:nvSpPr>
            <p:spPr bwMode="auto">
              <a:xfrm>
                <a:off x="2274" y="6594"/>
                <a:ext cx="13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31" name="Line 31"/>
              <p:cNvSpPr>
                <a:spLocks noChangeShapeType="1"/>
              </p:cNvSpPr>
              <p:nvPr/>
            </p:nvSpPr>
            <p:spPr bwMode="auto">
              <a:xfrm>
                <a:off x="2274" y="5214"/>
                <a:ext cx="13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32" name="Line 32"/>
              <p:cNvSpPr>
                <a:spLocks noChangeShapeType="1"/>
              </p:cNvSpPr>
              <p:nvPr/>
            </p:nvSpPr>
            <p:spPr bwMode="auto">
              <a:xfrm>
                <a:off x="3614" y="5214"/>
                <a:ext cx="0" cy="13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33" name="Line 33"/>
              <p:cNvSpPr>
                <a:spLocks noChangeShapeType="1"/>
              </p:cNvSpPr>
              <p:nvPr/>
            </p:nvSpPr>
            <p:spPr bwMode="auto">
              <a:xfrm>
                <a:off x="2274" y="5234"/>
                <a:ext cx="0" cy="13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grpSp>
        <p:grpSp>
          <p:nvGrpSpPr>
            <p:cNvPr id="435234" name="Group 34"/>
            <p:cNvGrpSpPr>
              <a:grpSpLocks/>
            </p:cNvGrpSpPr>
            <p:nvPr/>
          </p:nvGrpSpPr>
          <p:grpSpPr bwMode="auto">
            <a:xfrm>
              <a:off x="5194" y="5174"/>
              <a:ext cx="1340" cy="1380"/>
              <a:chOff x="2274" y="5214"/>
              <a:chExt cx="1340" cy="1380"/>
            </a:xfrm>
          </p:grpSpPr>
          <p:sp>
            <p:nvSpPr>
              <p:cNvPr id="435235" name="Text Box 35"/>
              <p:cNvSpPr txBox="1">
                <a:spLocks noChangeArrowheads="1"/>
              </p:cNvSpPr>
              <p:nvPr/>
            </p:nvSpPr>
            <p:spPr bwMode="auto">
              <a:xfrm>
                <a:off x="2434" y="5334"/>
                <a:ext cx="1040" cy="46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200" b="1">
                    <a:latin typeface="Times New Roman" pitchFamily="18" charset="0"/>
                  </a:rPr>
                  <a:t>Proc.2</a:t>
                </a:r>
              </a:p>
            </p:txBody>
          </p:sp>
          <p:sp>
            <p:nvSpPr>
              <p:cNvPr id="435236" name="Text Box 36"/>
              <p:cNvSpPr txBox="1">
                <a:spLocks noChangeArrowheads="1"/>
              </p:cNvSpPr>
              <p:nvPr/>
            </p:nvSpPr>
            <p:spPr bwMode="auto">
              <a:xfrm>
                <a:off x="2434" y="6014"/>
                <a:ext cx="1040" cy="46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200" b="1">
                    <a:latin typeface="Times New Roman" pitchFamily="18" charset="0"/>
                  </a:rPr>
                  <a:t>Mem.2</a:t>
                </a:r>
              </a:p>
            </p:txBody>
          </p:sp>
          <p:sp>
            <p:nvSpPr>
              <p:cNvPr id="435237" name="Line 37"/>
              <p:cNvSpPr>
                <a:spLocks noChangeShapeType="1"/>
              </p:cNvSpPr>
              <p:nvPr/>
            </p:nvSpPr>
            <p:spPr bwMode="auto">
              <a:xfrm>
                <a:off x="2274" y="6594"/>
                <a:ext cx="13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38" name="Line 38"/>
              <p:cNvSpPr>
                <a:spLocks noChangeShapeType="1"/>
              </p:cNvSpPr>
              <p:nvPr/>
            </p:nvSpPr>
            <p:spPr bwMode="auto">
              <a:xfrm>
                <a:off x="2274" y="5214"/>
                <a:ext cx="13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39" name="Line 39"/>
              <p:cNvSpPr>
                <a:spLocks noChangeShapeType="1"/>
              </p:cNvSpPr>
              <p:nvPr/>
            </p:nvSpPr>
            <p:spPr bwMode="auto">
              <a:xfrm>
                <a:off x="3614" y="5214"/>
                <a:ext cx="0" cy="13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40" name="Line 40"/>
              <p:cNvSpPr>
                <a:spLocks noChangeShapeType="1"/>
              </p:cNvSpPr>
              <p:nvPr/>
            </p:nvSpPr>
            <p:spPr bwMode="auto">
              <a:xfrm>
                <a:off x="2274" y="5234"/>
                <a:ext cx="0" cy="13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grpSp>
        <p:sp>
          <p:nvSpPr>
            <p:cNvPr id="435241" name="Text Box 41"/>
            <p:cNvSpPr txBox="1">
              <a:spLocks noChangeArrowheads="1"/>
            </p:cNvSpPr>
            <p:nvPr/>
          </p:nvSpPr>
          <p:spPr bwMode="auto">
            <a:xfrm>
              <a:off x="6734" y="5614"/>
              <a:ext cx="800" cy="44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200" b="1">
                  <a:latin typeface="Times New Roman" pitchFamily="18" charset="0"/>
                </a:rPr>
                <a:t>……</a:t>
              </a:r>
            </a:p>
          </p:txBody>
        </p:sp>
        <p:grpSp>
          <p:nvGrpSpPr>
            <p:cNvPr id="435242" name="Group 42"/>
            <p:cNvGrpSpPr>
              <a:grpSpLocks/>
            </p:cNvGrpSpPr>
            <p:nvPr/>
          </p:nvGrpSpPr>
          <p:grpSpPr bwMode="auto">
            <a:xfrm>
              <a:off x="2694" y="6534"/>
              <a:ext cx="5600" cy="300"/>
              <a:chOff x="2694" y="6534"/>
              <a:chExt cx="5600" cy="300"/>
            </a:xfrm>
          </p:grpSpPr>
          <p:sp>
            <p:nvSpPr>
              <p:cNvPr id="435243" name="Line 43"/>
              <p:cNvSpPr>
                <a:spLocks noChangeShapeType="1"/>
              </p:cNvSpPr>
              <p:nvPr/>
            </p:nvSpPr>
            <p:spPr bwMode="auto">
              <a:xfrm>
                <a:off x="2694" y="6534"/>
                <a:ext cx="0" cy="2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44" name="Line 44"/>
              <p:cNvSpPr>
                <a:spLocks noChangeShapeType="1"/>
              </p:cNvSpPr>
              <p:nvPr/>
            </p:nvSpPr>
            <p:spPr bwMode="auto">
              <a:xfrm>
                <a:off x="4294" y="6554"/>
                <a:ext cx="0" cy="2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45" name="Line 45"/>
              <p:cNvSpPr>
                <a:spLocks noChangeShapeType="1"/>
              </p:cNvSpPr>
              <p:nvPr/>
            </p:nvSpPr>
            <p:spPr bwMode="auto">
              <a:xfrm>
                <a:off x="5894" y="6574"/>
                <a:ext cx="0" cy="2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46" name="Line 46"/>
              <p:cNvSpPr>
                <a:spLocks noChangeShapeType="1"/>
              </p:cNvSpPr>
              <p:nvPr/>
            </p:nvSpPr>
            <p:spPr bwMode="auto">
              <a:xfrm>
                <a:off x="8294" y="6574"/>
                <a:ext cx="0" cy="2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grpSp>
        <p:sp>
          <p:nvSpPr>
            <p:cNvPr id="435247" name="Text Box 47"/>
            <p:cNvSpPr txBox="1">
              <a:spLocks noChangeArrowheads="1"/>
            </p:cNvSpPr>
            <p:nvPr/>
          </p:nvSpPr>
          <p:spPr bwMode="auto">
            <a:xfrm>
              <a:off x="2074" y="6774"/>
              <a:ext cx="6860" cy="44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200" b="1">
                  <a:latin typeface="Times New Roman" pitchFamily="18" charset="0"/>
                </a:rPr>
                <a:t>               </a:t>
              </a:r>
              <a:r>
                <a:rPr kumimoji="1" lang="zh-CN" altLang="en-US" sz="2200" b="1">
                  <a:latin typeface="Times New Roman" pitchFamily="18" charset="0"/>
                </a:rPr>
                <a:t>互       连       网      络</a:t>
              </a:r>
            </a:p>
          </p:txBody>
        </p:sp>
      </p:grpSp>
      <p:grpSp>
        <p:nvGrpSpPr>
          <p:cNvPr id="435248" name="Group 48"/>
          <p:cNvGrpSpPr>
            <a:grpSpLocks/>
          </p:cNvGrpSpPr>
          <p:nvPr/>
        </p:nvGrpSpPr>
        <p:grpSpPr bwMode="auto">
          <a:xfrm>
            <a:off x="4572000" y="4797425"/>
            <a:ext cx="914400" cy="1644650"/>
            <a:chOff x="3072" y="2829"/>
            <a:chExt cx="576" cy="1726"/>
          </a:xfrm>
        </p:grpSpPr>
        <p:sp>
          <p:nvSpPr>
            <p:cNvPr id="435249" name="Line 49"/>
            <p:cNvSpPr>
              <a:spLocks noChangeShapeType="1"/>
            </p:cNvSpPr>
            <p:nvPr/>
          </p:nvSpPr>
          <p:spPr bwMode="auto">
            <a:xfrm>
              <a:off x="3312" y="2829"/>
              <a:ext cx="0" cy="19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50" name="Text Box 50"/>
            <p:cNvSpPr txBox="1">
              <a:spLocks noChangeArrowheads="1"/>
            </p:cNvSpPr>
            <p:nvPr/>
          </p:nvSpPr>
          <p:spPr bwMode="auto">
            <a:xfrm>
              <a:off x="3072" y="3187"/>
              <a:ext cx="576" cy="1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lnSpc>
                  <a:spcPct val="96000"/>
                </a:lnSpc>
              </a:pPr>
              <a:r>
                <a:rPr kumimoji="1" lang="en-US" altLang="zh-CN" sz="2200" b="1">
                  <a:latin typeface="Times New Roman" pitchFamily="18" charset="0"/>
                </a:rPr>
                <a:t>C  </a:t>
              </a:r>
              <a:r>
                <a:rPr kumimoji="1" lang="zh-CN" altLang="en-US" sz="2200" b="1">
                  <a:latin typeface="Times New Roman" pitchFamily="18" charset="0"/>
                </a:rPr>
                <a:t>的</a:t>
              </a:r>
            </a:p>
            <a:p>
              <a:pPr algn="just" eaLnBrk="0" hangingPunct="0">
                <a:lnSpc>
                  <a:spcPct val="96000"/>
                </a:lnSpc>
              </a:pPr>
              <a:r>
                <a:rPr kumimoji="1" lang="en-US" altLang="zh-CN" sz="2200" b="1">
                  <a:latin typeface="Times New Roman" pitchFamily="18" charset="0"/>
                </a:rPr>
                <a:t>U  </a:t>
              </a:r>
              <a:r>
                <a:rPr kumimoji="1" lang="zh-CN" altLang="en-US" sz="2200" b="1">
                  <a:latin typeface="Times New Roman" pitchFamily="18" charset="0"/>
                </a:rPr>
                <a:t>指</a:t>
              </a:r>
            </a:p>
            <a:p>
              <a:pPr algn="just" eaLnBrk="0" hangingPunct="0">
                <a:lnSpc>
                  <a:spcPct val="96000"/>
                </a:lnSpc>
              </a:pPr>
              <a:r>
                <a:rPr kumimoji="1" lang="zh-CN" altLang="en-US" sz="2200" b="1">
                  <a:latin typeface="Times New Roman" pitchFamily="18" charset="0"/>
                </a:rPr>
                <a:t>送 令</a:t>
              </a:r>
            </a:p>
            <a:p>
              <a:pPr algn="just" eaLnBrk="0" hangingPunct="0">
                <a:lnSpc>
                  <a:spcPct val="96000"/>
                </a:lnSpc>
              </a:pPr>
              <a:r>
                <a:rPr kumimoji="1" lang="en-US" altLang="zh-CN" sz="2200" b="1">
                  <a:latin typeface="Times New Roman" pitchFamily="18" charset="0"/>
                </a:rPr>
                <a:t>PE</a:t>
              </a:r>
              <a:r>
                <a:rPr kumimoji="1" lang="zh-CN" altLang="en-US" sz="2200" b="1">
                  <a:latin typeface="Times New Roman" pitchFamily="18" charset="0"/>
                </a:rPr>
                <a:t>集</a:t>
              </a:r>
            </a:p>
          </p:txBody>
        </p:sp>
      </p:grpSp>
      <p:grpSp>
        <p:nvGrpSpPr>
          <p:cNvPr id="435251" name="Group 51"/>
          <p:cNvGrpSpPr>
            <a:grpSpLocks/>
          </p:cNvGrpSpPr>
          <p:nvPr/>
        </p:nvGrpSpPr>
        <p:grpSpPr bwMode="auto">
          <a:xfrm>
            <a:off x="5619750" y="4851400"/>
            <a:ext cx="1162050" cy="1930400"/>
            <a:chOff x="3540" y="3213"/>
            <a:chExt cx="732" cy="1216"/>
          </a:xfrm>
        </p:grpSpPr>
        <p:sp>
          <p:nvSpPr>
            <p:cNvPr id="435252" name="Line 52"/>
            <p:cNvSpPr>
              <a:spLocks noChangeShapeType="1"/>
            </p:cNvSpPr>
            <p:nvPr/>
          </p:nvSpPr>
          <p:spPr bwMode="auto">
            <a:xfrm>
              <a:off x="3896" y="3213"/>
              <a:ext cx="0" cy="19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53" name="Text Box 53"/>
            <p:cNvSpPr txBox="1">
              <a:spLocks noChangeArrowheads="1"/>
            </p:cNvSpPr>
            <p:nvPr/>
          </p:nvSpPr>
          <p:spPr bwMode="auto">
            <a:xfrm>
              <a:off x="3540" y="3267"/>
              <a:ext cx="732" cy="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lnSpc>
                  <a:spcPct val="96000"/>
                </a:lnSpc>
              </a:pPr>
              <a:r>
                <a:rPr kumimoji="1" lang="zh-CN" altLang="en-US" sz="2200" b="1">
                  <a:latin typeface="Times New Roman" pitchFamily="18" charset="0"/>
                </a:rPr>
                <a:t>数功</a:t>
              </a:r>
            </a:p>
            <a:p>
              <a:pPr algn="just" eaLnBrk="0" hangingPunct="0">
                <a:lnSpc>
                  <a:spcPct val="96000"/>
                </a:lnSpc>
              </a:pPr>
              <a:r>
                <a:rPr kumimoji="1" lang="zh-CN" altLang="en-US" sz="2200" b="1">
                  <a:latin typeface="Times New Roman" pitchFamily="18" charset="0"/>
                </a:rPr>
                <a:t>据能</a:t>
              </a:r>
            </a:p>
            <a:p>
              <a:pPr algn="just" eaLnBrk="0" hangingPunct="0">
                <a:lnSpc>
                  <a:spcPct val="96000"/>
                </a:lnSpc>
              </a:pPr>
              <a:r>
                <a:rPr kumimoji="1" lang="zh-CN" altLang="en-US" sz="2200" b="1">
                  <a:latin typeface="Times New Roman" pitchFamily="18" charset="0"/>
                </a:rPr>
                <a:t>通</a:t>
              </a:r>
            </a:p>
            <a:p>
              <a:pPr algn="just" eaLnBrk="0" hangingPunct="0">
                <a:lnSpc>
                  <a:spcPct val="96000"/>
                </a:lnSpc>
              </a:pPr>
              <a:r>
                <a:rPr kumimoji="1" lang="zh-CN" altLang="en-US" sz="2200" b="1">
                  <a:latin typeface="Times New Roman" pitchFamily="18" charset="0"/>
                </a:rPr>
                <a:t>信</a:t>
              </a:r>
            </a:p>
          </p:txBody>
        </p:sp>
      </p:grpSp>
      <p:grpSp>
        <p:nvGrpSpPr>
          <p:cNvPr id="435254" name="Group 54"/>
          <p:cNvGrpSpPr>
            <a:grpSpLocks/>
          </p:cNvGrpSpPr>
          <p:nvPr/>
        </p:nvGrpSpPr>
        <p:grpSpPr bwMode="auto">
          <a:xfrm>
            <a:off x="5011738" y="4800600"/>
            <a:ext cx="1160462" cy="1717675"/>
            <a:chOff x="3766" y="2992"/>
            <a:chExt cx="731" cy="1082"/>
          </a:xfrm>
        </p:grpSpPr>
        <p:sp>
          <p:nvSpPr>
            <p:cNvPr id="435255" name="Line 55"/>
            <p:cNvSpPr>
              <a:spLocks noChangeShapeType="1"/>
            </p:cNvSpPr>
            <p:nvPr/>
          </p:nvSpPr>
          <p:spPr bwMode="auto">
            <a:xfrm>
              <a:off x="4131" y="2992"/>
              <a:ext cx="0" cy="19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56" name="Text Box 56"/>
            <p:cNvSpPr txBox="1">
              <a:spLocks noChangeArrowheads="1"/>
            </p:cNvSpPr>
            <p:nvPr/>
          </p:nvSpPr>
          <p:spPr bwMode="auto">
            <a:xfrm>
              <a:off x="3766" y="3187"/>
              <a:ext cx="731" cy="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lnSpc>
                  <a:spcPct val="96000"/>
                </a:lnSpc>
              </a:pPr>
              <a:r>
                <a:rPr kumimoji="1" lang="zh-CN" altLang="en-US" sz="2200" b="1">
                  <a:latin typeface="Times New Roman" pitchFamily="18" charset="0"/>
                </a:rPr>
                <a:t>屏</a:t>
              </a:r>
            </a:p>
            <a:p>
              <a:pPr algn="just" eaLnBrk="0" hangingPunct="0">
                <a:lnSpc>
                  <a:spcPct val="96000"/>
                </a:lnSpc>
              </a:pPr>
              <a:r>
                <a:rPr kumimoji="1" lang="zh-CN" altLang="en-US" sz="2200" b="1">
                  <a:latin typeface="Times New Roman" pitchFamily="18" charset="0"/>
                </a:rPr>
                <a:t>蔽</a:t>
              </a:r>
            </a:p>
            <a:p>
              <a:pPr algn="just" eaLnBrk="0" hangingPunct="0">
                <a:lnSpc>
                  <a:spcPct val="96000"/>
                </a:lnSpc>
              </a:pPr>
              <a:r>
                <a:rPr kumimoji="1" lang="zh-CN" altLang="en-US" sz="2200" b="1">
                  <a:latin typeface="Times New Roman" pitchFamily="18" charset="0"/>
                </a:rPr>
                <a:t>方</a:t>
              </a:r>
            </a:p>
            <a:p>
              <a:pPr algn="just" eaLnBrk="0" hangingPunct="0">
                <a:lnSpc>
                  <a:spcPct val="96000"/>
                </a:lnSpc>
              </a:pPr>
              <a:r>
                <a:rPr kumimoji="1" lang="zh-CN" altLang="en-US" sz="2200" b="1">
                  <a:latin typeface="Times New Roman" pitchFamily="18" charset="0"/>
                </a:rPr>
                <a:t>案</a:t>
              </a:r>
            </a:p>
          </p:txBody>
        </p:sp>
      </p:grpSp>
      <p:grpSp>
        <p:nvGrpSpPr>
          <p:cNvPr id="435257" name="Group 57"/>
          <p:cNvGrpSpPr>
            <a:grpSpLocks/>
          </p:cNvGrpSpPr>
          <p:nvPr/>
        </p:nvGrpSpPr>
        <p:grpSpPr bwMode="auto">
          <a:xfrm>
            <a:off x="4038600" y="4781550"/>
            <a:ext cx="685800" cy="1847850"/>
            <a:chOff x="2160" y="2880"/>
            <a:chExt cx="432" cy="1164"/>
          </a:xfrm>
        </p:grpSpPr>
        <p:sp>
          <p:nvSpPr>
            <p:cNvPr id="435258" name="Line 58"/>
            <p:cNvSpPr>
              <a:spLocks noChangeShapeType="1"/>
            </p:cNvSpPr>
            <p:nvPr/>
          </p:nvSpPr>
          <p:spPr bwMode="auto">
            <a:xfrm>
              <a:off x="2352" y="2880"/>
              <a:ext cx="0" cy="19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59" name="Text Box 59"/>
            <p:cNvSpPr txBox="1">
              <a:spLocks noChangeArrowheads="1"/>
            </p:cNvSpPr>
            <p:nvPr/>
          </p:nvSpPr>
          <p:spPr bwMode="auto">
            <a:xfrm>
              <a:off x="2160" y="3187"/>
              <a:ext cx="432" cy="8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lnSpc>
                  <a:spcPct val="96000"/>
                </a:lnSpc>
              </a:pPr>
              <a:r>
                <a:rPr kumimoji="1" lang="en-US" altLang="zh-CN" sz="2200" b="1">
                  <a:latin typeface="Times New Roman" pitchFamily="18" charset="0"/>
                </a:rPr>
                <a:t>C</a:t>
              </a:r>
            </a:p>
            <a:p>
              <a:pPr algn="just" eaLnBrk="0" hangingPunct="0">
                <a:lnSpc>
                  <a:spcPct val="96000"/>
                </a:lnSpc>
              </a:pPr>
              <a:r>
                <a:rPr kumimoji="1" lang="en-US" altLang="zh-CN" sz="2200" b="1">
                  <a:latin typeface="Times New Roman" pitchFamily="18" charset="0"/>
                </a:rPr>
                <a:t>U</a:t>
              </a:r>
            </a:p>
            <a:p>
              <a:pPr algn="just" eaLnBrk="0" hangingPunct="0">
                <a:lnSpc>
                  <a:spcPct val="96000"/>
                </a:lnSpc>
              </a:pPr>
              <a:r>
                <a:rPr kumimoji="1" lang="zh-CN" altLang="en-US" sz="2200" b="1">
                  <a:latin typeface="Times New Roman" pitchFamily="18" charset="0"/>
                </a:rPr>
                <a:t>指</a:t>
              </a:r>
            </a:p>
            <a:p>
              <a:pPr algn="just" eaLnBrk="0" hangingPunct="0">
                <a:lnSpc>
                  <a:spcPct val="96000"/>
                </a:lnSpc>
              </a:pPr>
              <a:r>
                <a:rPr kumimoji="1" lang="zh-CN" altLang="en-US" sz="2200" b="1">
                  <a:latin typeface="Times New Roman" pitchFamily="18" charset="0"/>
                </a:rPr>
                <a:t>令</a:t>
              </a:r>
            </a:p>
            <a:p>
              <a:pPr algn="just" eaLnBrk="0" hangingPunct="0">
                <a:lnSpc>
                  <a:spcPct val="96000"/>
                </a:lnSpc>
              </a:pPr>
              <a:r>
                <a:rPr kumimoji="1" lang="zh-CN" altLang="en-US" sz="2200" b="1">
                  <a:latin typeface="Times New Roman" pitchFamily="18" charset="0"/>
                </a:rPr>
                <a:t>集</a:t>
              </a:r>
            </a:p>
          </p:txBody>
        </p:sp>
      </p:grpSp>
      <p:grpSp>
        <p:nvGrpSpPr>
          <p:cNvPr id="435260" name="Group 60"/>
          <p:cNvGrpSpPr>
            <a:grpSpLocks/>
          </p:cNvGrpSpPr>
          <p:nvPr/>
        </p:nvGrpSpPr>
        <p:grpSpPr bwMode="auto">
          <a:xfrm>
            <a:off x="609600" y="4343400"/>
            <a:ext cx="8077200" cy="2133600"/>
            <a:chOff x="384" y="2736"/>
            <a:chExt cx="5088" cy="1344"/>
          </a:xfrm>
        </p:grpSpPr>
        <p:sp>
          <p:nvSpPr>
            <p:cNvPr id="435261" name="Text Box 61"/>
            <p:cNvSpPr txBox="1">
              <a:spLocks noChangeArrowheads="1"/>
            </p:cNvSpPr>
            <p:nvPr/>
          </p:nvSpPr>
          <p:spPr bwMode="auto">
            <a:xfrm>
              <a:off x="384" y="2736"/>
              <a:ext cx="5088" cy="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r>
                <a:rPr kumimoji="1" lang="en-US" altLang="zh-CN" sz="2200" b="1">
                  <a:latin typeface="Times New Roman" pitchFamily="18" charset="0"/>
                </a:rPr>
                <a:t>M = &lt; N </a:t>
              </a:r>
              <a:r>
                <a:rPr kumimoji="1" lang="zh-CN" altLang="en-US" sz="2200" b="1">
                  <a:latin typeface="Times New Roman" pitchFamily="18" charset="0"/>
                </a:rPr>
                <a:t>， </a:t>
              </a:r>
              <a:r>
                <a:rPr kumimoji="1" lang="en-US" altLang="zh-CN" sz="2200" b="1">
                  <a:latin typeface="Times New Roman" pitchFamily="18" charset="0"/>
                </a:rPr>
                <a:t>C </a:t>
              </a:r>
              <a:r>
                <a:rPr kumimoji="1" lang="zh-CN" altLang="en-US" sz="2200" b="1">
                  <a:latin typeface="Times New Roman" pitchFamily="18" charset="0"/>
                </a:rPr>
                <a:t>， </a:t>
              </a:r>
              <a:r>
                <a:rPr kumimoji="1" lang="en-US" altLang="zh-CN" sz="2200" b="1">
                  <a:latin typeface="Times New Roman" pitchFamily="18" charset="0"/>
                </a:rPr>
                <a:t>I </a:t>
              </a:r>
              <a:r>
                <a:rPr kumimoji="1" lang="zh-CN" altLang="en-US" sz="2200" b="1">
                  <a:latin typeface="Times New Roman" pitchFamily="18" charset="0"/>
                </a:rPr>
                <a:t>， </a:t>
              </a:r>
              <a:r>
                <a:rPr kumimoji="1" lang="en-US" altLang="zh-CN" sz="2200" b="1">
                  <a:latin typeface="Times New Roman" pitchFamily="18" charset="0"/>
                </a:rPr>
                <a:t>M </a:t>
              </a:r>
              <a:r>
                <a:rPr kumimoji="1" lang="zh-CN" altLang="en-US" sz="2200" b="1">
                  <a:latin typeface="Times New Roman" pitchFamily="18" charset="0"/>
                </a:rPr>
                <a:t>， </a:t>
              </a:r>
              <a:r>
                <a:rPr kumimoji="1" lang="en-US" altLang="zh-CN" sz="2200" b="1">
                  <a:latin typeface="Times New Roman" pitchFamily="18" charset="0"/>
                </a:rPr>
                <a:t>R&gt;</a:t>
              </a:r>
            </a:p>
          </p:txBody>
        </p:sp>
        <p:grpSp>
          <p:nvGrpSpPr>
            <p:cNvPr id="435262" name="Group 62"/>
            <p:cNvGrpSpPr>
              <a:grpSpLocks/>
            </p:cNvGrpSpPr>
            <p:nvPr/>
          </p:nvGrpSpPr>
          <p:grpSpPr bwMode="auto">
            <a:xfrm>
              <a:off x="2112" y="3082"/>
              <a:ext cx="432" cy="998"/>
              <a:chOff x="1536" y="2880"/>
              <a:chExt cx="432" cy="998"/>
            </a:xfrm>
          </p:grpSpPr>
          <p:sp>
            <p:nvSpPr>
              <p:cNvPr id="435263" name="Line 63"/>
              <p:cNvSpPr>
                <a:spLocks noChangeShapeType="1"/>
              </p:cNvSpPr>
              <p:nvPr/>
            </p:nvSpPr>
            <p:spPr bwMode="auto">
              <a:xfrm>
                <a:off x="1728" y="2880"/>
                <a:ext cx="0" cy="19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5264" name="Text Box 64"/>
              <p:cNvSpPr txBox="1">
                <a:spLocks noChangeArrowheads="1"/>
              </p:cNvSpPr>
              <p:nvPr/>
            </p:nvSpPr>
            <p:spPr bwMode="auto">
              <a:xfrm>
                <a:off x="1536" y="3187"/>
                <a:ext cx="432" cy="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lnSpc>
                    <a:spcPct val="96000"/>
                  </a:lnSpc>
                </a:pPr>
                <a:r>
                  <a:rPr kumimoji="1" lang="en-US" altLang="zh-CN" sz="2200" b="1">
                    <a:latin typeface="Times New Roman" pitchFamily="18" charset="0"/>
                  </a:rPr>
                  <a:t>P</a:t>
                </a:r>
              </a:p>
              <a:p>
                <a:pPr algn="just" eaLnBrk="0" hangingPunct="0">
                  <a:lnSpc>
                    <a:spcPct val="96000"/>
                  </a:lnSpc>
                </a:pPr>
                <a:r>
                  <a:rPr kumimoji="1" lang="en-US" altLang="zh-CN" sz="2200" b="1">
                    <a:latin typeface="Times New Roman" pitchFamily="18" charset="0"/>
                  </a:rPr>
                  <a:t>E</a:t>
                </a:r>
              </a:p>
              <a:p>
                <a:pPr algn="just" eaLnBrk="0" hangingPunct="0">
                  <a:lnSpc>
                    <a:spcPct val="96000"/>
                  </a:lnSpc>
                </a:pPr>
                <a:r>
                  <a:rPr kumimoji="1" lang="zh-CN" altLang="en-US" sz="2200" b="1">
                    <a:latin typeface="Times New Roman" pitchFamily="18" charset="0"/>
                  </a:rPr>
                  <a:t>个</a:t>
                </a:r>
              </a:p>
              <a:p>
                <a:pPr algn="just" eaLnBrk="0" hangingPunct="0">
                  <a:lnSpc>
                    <a:spcPct val="96000"/>
                  </a:lnSpc>
                </a:pPr>
                <a:r>
                  <a:rPr kumimoji="1" lang="zh-CN" altLang="en-US" sz="2200" b="1">
                    <a:latin typeface="Times New Roman" pitchFamily="18" charset="0"/>
                  </a:rPr>
                  <a:t>数</a:t>
                </a:r>
              </a:p>
            </p:txBody>
          </p:sp>
        </p:gr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a:lnSpc>
                <a:spcPct val="80000"/>
              </a:lnSpc>
            </a:pPr>
            <a:r>
              <a:rPr lang="zh-CN" altLang="en-US" b="1">
                <a:latin typeface="隶书" pitchFamily="49" charset="-122"/>
                <a:ea typeface="隶书" pitchFamily="49" charset="-122"/>
              </a:rPr>
              <a:t>阵列式结构作矩阵相乘</a:t>
            </a:r>
            <a:r>
              <a:rPr lang="en-US" altLang="zh-CN" b="1">
                <a:latin typeface="隶书" pitchFamily="49" charset="-122"/>
                <a:ea typeface="隶书" pitchFamily="49" charset="-122"/>
              </a:rPr>
              <a:t>(SIMD)</a:t>
            </a:r>
            <a:endParaRPr lang="en-US" altLang="zh-CN" sz="3600" b="1"/>
          </a:p>
        </p:txBody>
      </p:sp>
      <p:sp>
        <p:nvSpPr>
          <p:cNvPr id="436227" name="Rectangle 3"/>
          <p:cNvSpPr>
            <a:spLocks noGrp="1" noChangeArrowheads="1"/>
          </p:cNvSpPr>
          <p:nvPr>
            <p:ph idx="1"/>
          </p:nvPr>
        </p:nvSpPr>
        <p:spPr>
          <a:xfrm>
            <a:off x="539750" y="1484313"/>
            <a:ext cx="7772400" cy="609600"/>
          </a:xfrm>
        </p:spPr>
        <p:txBody>
          <a:bodyPr/>
          <a:lstStyle/>
          <a:p>
            <a:pPr marL="285750" indent="-285750" algn="just">
              <a:buFont typeface="Wingdings" pitchFamily="2" charset="2"/>
              <a:buNone/>
            </a:pPr>
            <a:r>
              <a:rPr lang="zh-CN" altLang="en-US" sz="3000" b="1">
                <a:ea typeface="黑体" pitchFamily="49" charset="-122"/>
              </a:rPr>
              <a:t>例：矩阵运算		         </a:t>
            </a:r>
            <a:r>
              <a:rPr lang="en-US" altLang="zh-CN" sz="3000" b="1">
                <a:ea typeface="黑体" pitchFamily="49" charset="-122"/>
              </a:rPr>
              <a:t>PE</a:t>
            </a:r>
            <a:r>
              <a:rPr lang="zh-CN" altLang="en-US" sz="3000" b="1">
                <a:ea typeface="黑体" pitchFamily="49" charset="-122"/>
              </a:rPr>
              <a:t>器件</a:t>
            </a:r>
            <a:endParaRPr lang="zh-CN" altLang="en-US" sz="2400"/>
          </a:p>
        </p:txBody>
      </p:sp>
      <p:grpSp>
        <p:nvGrpSpPr>
          <p:cNvPr id="436228" name="Group 4"/>
          <p:cNvGrpSpPr>
            <a:grpSpLocks/>
          </p:cNvGrpSpPr>
          <p:nvPr/>
        </p:nvGrpSpPr>
        <p:grpSpPr bwMode="auto">
          <a:xfrm>
            <a:off x="1143000" y="3657600"/>
            <a:ext cx="1981200" cy="584200"/>
            <a:chOff x="3216" y="1632"/>
            <a:chExt cx="1248" cy="368"/>
          </a:xfrm>
        </p:grpSpPr>
        <p:sp>
          <p:nvSpPr>
            <p:cNvPr id="436229" name="Rectangle 5"/>
            <p:cNvSpPr>
              <a:spLocks noChangeArrowheads="1"/>
            </p:cNvSpPr>
            <p:nvPr/>
          </p:nvSpPr>
          <p:spPr bwMode="auto">
            <a:xfrm>
              <a:off x="4283" y="1632"/>
              <a:ext cx="181"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i="1">
                  <a:solidFill>
                    <a:srgbClr val="000000"/>
                  </a:solidFill>
                  <a:latin typeface="Times New Roman" pitchFamily="18" charset="0"/>
                  <a:ea typeface="隶书" pitchFamily="49" charset="-122"/>
                </a:rPr>
                <a:t>B</a:t>
              </a:r>
              <a:endParaRPr kumimoji="1" lang="en-US" altLang="zh-CN" sz="6000" b="1">
                <a:latin typeface="Times New Roman" pitchFamily="18" charset="0"/>
                <a:ea typeface="隶书" pitchFamily="49" charset="-122"/>
              </a:endParaRPr>
            </a:p>
          </p:txBody>
        </p:sp>
        <p:sp>
          <p:nvSpPr>
            <p:cNvPr id="436230" name="Rectangle 6"/>
            <p:cNvSpPr>
              <a:spLocks noChangeArrowheads="1"/>
            </p:cNvSpPr>
            <p:nvPr/>
          </p:nvSpPr>
          <p:spPr bwMode="auto">
            <a:xfrm>
              <a:off x="3803" y="1632"/>
              <a:ext cx="181"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i="1">
                  <a:solidFill>
                    <a:srgbClr val="000000"/>
                  </a:solidFill>
                  <a:latin typeface="Times New Roman" pitchFamily="18" charset="0"/>
                  <a:ea typeface="隶书" pitchFamily="49" charset="-122"/>
                </a:rPr>
                <a:t>A</a:t>
              </a:r>
              <a:endParaRPr kumimoji="1" lang="en-US" altLang="zh-CN" sz="6000" b="1">
                <a:latin typeface="Times New Roman" pitchFamily="18" charset="0"/>
                <a:ea typeface="隶书" pitchFamily="49" charset="-122"/>
              </a:endParaRPr>
            </a:p>
          </p:txBody>
        </p:sp>
        <p:sp>
          <p:nvSpPr>
            <p:cNvPr id="436231" name="Rectangle 7"/>
            <p:cNvSpPr>
              <a:spLocks noChangeArrowheads="1"/>
            </p:cNvSpPr>
            <p:nvPr/>
          </p:nvSpPr>
          <p:spPr bwMode="auto">
            <a:xfrm>
              <a:off x="3216" y="1674"/>
              <a:ext cx="181"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i="1">
                  <a:solidFill>
                    <a:srgbClr val="000000"/>
                  </a:solidFill>
                  <a:latin typeface="Times New Roman" pitchFamily="18" charset="0"/>
                  <a:ea typeface="隶书" pitchFamily="49" charset="-122"/>
                </a:rPr>
                <a:t>C</a:t>
              </a:r>
              <a:endParaRPr kumimoji="1" lang="en-US" altLang="zh-CN" sz="6000" b="1">
                <a:latin typeface="Times New Roman" pitchFamily="18" charset="0"/>
                <a:ea typeface="隶书" pitchFamily="49" charset="-122"/>
              </a:endParaRPr>
            </a:p>
          </p:txBody>
        </p:sp>
        <p:sp>
          <p:nvSpPr>
            <p:cNvPr id="436232" name="Rectangle 8"/>
            <p:cNvSpPr>
              <a:spLocks noChangeArrowheads="1"/>
            </p:cNvSpPr>
            <p:nvPr/>
          </p:nvSpPr>
          <p:spPr bwMode="auto">
            <a:xfrm>
              <a:off x="4099" y="1643"/>
              <a:ext cx="12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a:t>
              </a:r>
              <a:endParaRPr kumimoji="1" lang="en-US" altLang="zh-CN" sz="6000" b="1">
                <a:latin typeface="Times New Roman" pitchFamily="18" charset="0"/>
                <a:ea typeface="隶书" pitchFamily="49" charset="-122"/>
              </a:endParaRPr>
            </a:p>
          </p:txBody>
        </p:sp>
        <p:sp>
          <p:nvSpPr>
            <p:cNvPr id="436233" name="Rectangle 9"/>
            <p:cNvSpPr>
              <a:spLocks noChangeArrowheads="1"/>
            </p:cNvSpPr>
            <p:nvPr/>
          </p:nvSpPr>
          <p:spPr bwMode="auto">
            <a:xfrm>
              <a:off x="3360" y="1643"/>
              <a:ext cx="342"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a:solidFill>
                    <a:srgbClr val="000000"/>
                  </a:solidFill>
                  <a:latin typeface="Symbol" pitchFamily="18" charset="2"/>
                  <a:ea typeface="隶书" pitchFamily="49" charset="-122"/>
                </a:rPr>
                <a:t> </a:t>
              </a:r>
              <a:r>
                <a:rPr kumimoji="1" lang="zh-CN" altLang="en-US" sz="3400" b="1">
                  <a:solidFill>
                    <a:srgbClr val="000000"/>
                  </a:solidFill>
                  <a:latin typeface="Symbol" pitchFamily="18" charset="2"/>
                  <a:ea typeface="隶书" pitchFamily="49" charset="-122"/>
                </a:rPr>
                <a:t>＝</a:t>
              </a:r>
              <a:endParaRPr kumimoji="1" lang="zh-CN" altLang="en-US" sz="6000" b="1">
                <a:latin typeface="Times New Roman" pitchFamily="18" charset="0"/>
                <a:ea typeface="隶书" pitchFamily="49" charset="-122"/>
              </a:endParaRPr>
            </a:p>
          </p:txBody>
        </p:sp>
      </p:grpSp>
      <p:grpSp>
        <p:nvGrpSpPr>
          <p:cNvPr id="436234" name="Group 10"/>
          <p:cNvGrpSpPr>
            <a:grpSpLocks/>
          </p:cNvGrpSpPr>
          <p:nvPr/>
        </p:nvGrpSpPr>
        <p:grpSpPr bwMode="auto">
          <a:xfrm>
            <a:off x="533400" y="2362200"/>
            <a:ext cx="3581400" cy="1258888"/>
            <a:chOff x="672" y="1511"/>
            <a:chExt cx="2256" cy="793"/>
          </a:xfrm>
        </p:grpSpPr>
        <p:sp>
          <p:nvSpPr>
            <p:cNvPr id="436235" name="Rectangle 11"/>
            <p:cNvSpPr>
              <a:spLocks noChangeArrowheads="1"/>
            </p:cNvSpPr>
            <p:nvPr/>
          </p:nvSpPr>
          <p:spPr bwMode="auto">
            <a:xfrm>
              <a:off x="2823" y="1511"/>
              <a:ext cx="10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ù</a:t>
              </a:r>
              <a:endParaRPr kumimoji="1" lang="en-US" altLang="zh-CN" sz="6000" b="1">
                <a:latin typeface="Times New Roman" pitchFamily="18" charset="0"/>
                <a:ea typeface="隶书" pitchFamily="49" charset="-122"/>
              </a:endParaRPr>
            </a:p>
          </p:txBody>
        </p:sp>
        <p:sp>
          <p:nvSpPr>
            <p:cNvPr id="436236" name="Rectangle 12"/>
            <p:cNvSpPr>
              <a:spLocks noChangeArrowheads="1"/>
            </p:cNvSpPr>
            <p:nvPr/>
          </p:nvSpPr>
          <p:spPr bwMode="auto">
            <a:xfrm>
              <a:off x="2268" y="1511"/>
              <a:ext cx="10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é</a:t>
              </a:r>
              <a:endParaRPr kumimoji="1" lang="en-US" altLang="zh-CN" sz="6000" b="1">
                <a:latin typeface="Times New Roman" pitchFamily="18" charset="0"/>
                <a:ea typeface="隶书" pitchFamily="49" charset="-122"/>
              </a:endParaRPr>
            </a:p>
          </p:txBody>
        </p:sp>
        <p:sp>
          <p:nvSpPr>
            <p:cNvPr id="436237" name="Rectangle 13"/>
            <p:cNvSpPr>
              <a:spLocks noChangeArrowheads="1"/>
            </p:cNvSpPr>
            <p:nvPr/>
          </p:nvSpPr>
          <p:spPr bwMode="auto">
            <a:xfrm>
              <a:off x="1521" y="1511"/>
              <a:ext cx="10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ù</a:t>
              </a:r>
              <a:endParaRPr kumimoji="1" lang="en-US" altLang="zh-CN" sz="6000" b="1">
                <a:latin typeface="Times New Roman" pitchFamily="18" charset="0"/>
                <a:ea typeface="隶书" pitchFamily="49" charset="-122"/>
              </a:endParaRPr>
            </a:p>
          </p:txBody>
        </p:sp>
        <p:sp>
          <p:nvSpPr>
            <p:cNvPr id="436238" name="Rectangle 14"/>
            <p:cNvSpPr>
              <a:spLocks noChangeArrowheads="1"/>
            </p:cNvSpPr>
            <p:nvPr/>
          </p:nvSpPr>
          <p:spPr bwMode="auto">
            <a:xfrm>
              <a:off x="1005" y="1511"/>
              <a:ext cx="10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é</a:t>
              </a:r>
              <a:endParaRPr kumimoji="1" lang="en-US" altLang="zh-CN" sz="6000" b="1">
                <a:latin typeface="Times New Roman" pitchFamily="18" charset="0"/>
                <a:ea typeface="隶书" pitchFamily="49" charset="-122"/>
              </a:endParaRPr>
            </a:p>
          </p:txBody>
        </p:sp>
        <p:grpSp>
          <p:nvGrpSpPr>
            <p:cNvPr id="436239" name="Group 15"/>
            <p:cNvGrpSpPr>
              <a:grpSpLocks/>
            </p:cNvGrpSpPr>
            <p:nvPr/>
          </p:nvGrpSpPr>
          <p:grpSpPr bwMode="auto">
            <a:xfrm>
              <a:off x="672" y="1522"/>
              <a:ext cx="2256" cy="782"/>
              <a:chOff x="767" y="1474"/>
              <a:chExt cx="2256" cy="782"/>
            </a:xfrm>
          </p:grpSpPr>
          <p:sp>
            <p:nvSpPr>
              <p:cNvPr id="436240" name="Rectangle 16"/>
              <p:cNvSpPr>
                <a:spLocks noChangeArrowheads="1"/>
              </p:cNvSpPr>
              <p:nvPr/>
            </p:nvSpPr>
            <p:spPr bwMode="auto">
              <a:xfrm>
                <a:off x="2797" y="1882"/>
                <a:ext cx="151"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i="1">
                    <a:solidFill>
                      <a:srgbClr val="000000"/>
                    </a:solidFill>
                    <a:latin typeface="Times New Roman" pitchFamily="18" charset="0"/>
                    <a:ea typeface="隶书" pitchFamily="49" charset="-122"/>
                  </a:rPr>
                  <a:t>h</a:t>
                </a:r>
                <a:endParaRPr kumimoji="1" lang="en-US" altLang="zh-CN" sz="6000" b="1">
                  <a:latin typeface="Times New Roman" pitchFamily="18" charset="0"/>
                  <a:ea typeface="隶书" pitchFamily="49" charset="-122"/>
                </a:endParaRPr>
              </a:p>
            </p:txBody>
          </p:sp>
          <p:sp>
            <p:nvSpPr>
              <p:cNvPr id="436241" name="Rectangle 17"/>
              <p:cNvSpPr>
                <a:spLocks noChangeArrowheads="1"/>
              </p:cNvSpPr>
              <p:nvPr/>
            </p:nvSpPr>
            <p:spPr bwMode="auto">
              <a:xfrm>
                <a:off x="2486" y="1882"/>
                <a:ext cx="91"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i="1">
                    <a:solidFill>
                      <a:srgbClr val="000000"/>
                    </a:solidFill>
                    <a:latin typeface="Times New Roman" pitchFamily="18" charset="0"/>
                    <a:ea typeface="隶书" pitchFamily="49" charset="-122"/>
                  </a:rPr>
                  <a:t>f</a:t>
                </a:r>
                <a:endParaRPr kumimoji="1" lang="en-US" altLang="zh-CN" sz="6000" b="1">
                  <a:latin typeface="Times New Roman" pitchFamily="18" charset="0"/>
                  <a:ea typeface="隶书" pitchFamily="49" charset="-122"/>
                </a:endParaRPr>
              </a:p>
            </p:txBody>
          </p:sp>
          <p:sp>
            <p:nvSpPr>
              <p:cNvPr id="436242" name="Rectangle 18"/>
              <p:cNvSpPr>
                <a:spLocks noChangeArrowheads="1"/>
              </p:cNvSpPr>
              <p:nvPr/>
            </p:nvSpPr>
            <p:spPr bwMode="auto">
              <a:xfrm>
                <a:off x="2796" y="1474"/>
                <a:ext cx="136"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i="1">
                    <a:solidFill>
                      <a:srgbClr val="000000"/>
                    </a:solidFill>
                    <a:latin typeface="Times New Roman" pitchFamily="18" charset="0"/>
                    <a:ea typeface="隶书" pitchFamily="49" charset="-122"/>
                  </a:rPr>
                  <a:t>g</a:t>
                </a:r>
                <a:endParaRPr kumimoji="1" lang="en-US" altLang="zh-CN" sz="6000" b="1">
                  <a:latin typeface="Times New Roman" pitchFamily="18" charset="0"/>
                  <a:ea typeface="隶书" pitchFamily="49" charset="-122"/>
                </a:endParaRPr>
              </a:p>
            </p:txBody>
          </p:sp>
          <p:sp>
            <p:nvSpPr>
              <p:cNvPr id="436243" name="Rectangle 19"/>
              <p:cNvSpPr>
                <a:spLocks noChangeArrowheads="1"/>
              </p:cNvSpPr>
              <p:nvPr/>
            </p:nvSpPr>
            <p:spPr bwMode="auto">
              <a:xfrm>
                <a:off x="2471" y="1474"/>
                <a:ext cx="121"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i="1">
                    <a:solidFill>
                      <a:srgbClr val="000000"/>
                    </a:solidFill>
                    <a:latin typeface="Times New Roman" pitchFamily="18" charset="0"/>
                    <a:ea typeface="隶书" pitchFamily="49" charset="-122"/>
                  </a:rPr>
                  <a:t>e</a:t>
                </a:r>
                <a:endParaRPr kumimoji="1" lang="en-US" altLang="zh-CN" sz="6000" b="1">
                  <a:latin typeface="Times New Roman" pitchFamily="18" charset="0"/>
                  <a:ea typeface="隶书" pitchFamily="49" charset="-122"/>
                </a:endParaRPr>
              </a:p>
            </p:txBody>
          </p:sp>
          <p:sp>
            <p:nvSpPr>
              <p:cNvPr id="436244" name="Rectangle 20"/>
              <p:cNvSpPr>
                <a:spLocks noChangeArrowheads="1"/>
              </p:cNvSpPr>
              <p:nvPr/>
            </p:nvSpPr>
            <p:spPr bwMode="auto">
              <a:xfrm>
                <a:off x="2021" y="1674"/>
                <a:ext cx="181"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i="1">
                    <a:solidFill>
                      <a:srgbClr val="000000"/>
                    </a:solidFill>
                    <a:latin typeface="Times New Roman" pitchFamily="18" charset="0"/>
                    <a:ea typeface="隶书" pitchFamily="49" charset="-122"/>
                  </a:rPr>
                  <a:t>B</a:t>
                </a:r>
                <a:endParaRPr kumimoji="1" lang="en-US" altLang="zh-CN" sz="6000" b="1">
                  <a:latin typeface="Times New Roman" pitchFamily="18" charset="0"/>
                  <a:ea typeface="隶书" pitchFamily="49" charset="-122"/>
                </a:endParaRPr>
              </a:p>
            </p:txBody>
          </p:sp>
          <p:sp>
            <p:nvSpPr>
              <p:cNvPr id="436245" name="Rectangle 21"/>
              <p:cNvSpPr>
                <a:spLocks noChangeArrowheads="1"/>
              </p:cNvSpPr>
              <p:nvPr/>
            </p:nvSpPr>
            <p:spPr bwMode="auto">
              <a:xfrm>
                <a:off x="1487" y="1882"/>
                <a:ext cx="136"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i="1">
                    <a:solidFill>
                      <a:srgbClr val="000000"/>
                    </a:solidFill>
                    <a:latin typeface="Times New Roman" pitchFamily="18" charset="0"/>
                    <a:ea typeface="隶书" pitchFamily="49" charset="-122"/>
                  </a:rPr>
                  <a:t>d</a:t>
                </a:r>
                <a:endParaRPr kumimoji="1" lang="en-US" altLang="zh-CN" sz="6000" b="1">
                  <a:latin typeface="Times New Roman" pitchFamily="18" charset="0"/>
                  <a:ea typeface="隶书" pitchFamily="49" charset="-122"/>
                </a:endParaRPr>
              </a:p>
            </p:txBody>
          </p:sp>
          <p:sp>
            <p:nvSpPr>
              <p:cNvPr id="436246" name="Rectangle 22"/>
              <p:cNvSpPr>
                <a:spLocks noChangeArrowheads="1"/>
              </p:cNvSpPr>
              <p:nvPr/>
            </p:nvSpPr>
            <p:spPr bwMode="auto">
              <a:xfrm>
                <a:off x="1182" y="1882"/>
                <a:ext cx="136"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i="1">
                    <a:solidFill>
                      <a:srgbClr val="000000"/>
                    </a:solidFill>
                    <a:latin typeface="Times New Roman" pitchFamily="18" charset="0"/>
                    <a:ea typeface="隶书" pitchFamily="49" charset="-122"/>
                  </a:rPr>
                  <a:t>b</a:t>
                </a:r>
                <a:endParaRPr kumimoji="1" lang="en-US" altLang="zh-CN" sz="6000" b="1">
                  <a:latin typeface="Times New Roman" pitchFamily="18" charset="0"/>
                  <a:ea typeface="隶书" pitchFamily="49" charset="-122"/>
                </a:endParaRPr>
              </a:p>
            </p:txBody>
          </p:sp>
          <p:sp>
            <p:nvSpPr>
              <p:cNvPr id="436247" name="Rectangle 23"/>
              <p:cNvSpPr>
                <a:spLocks noChangeArrowheads="1"/>
              </p:cNvSpPr>
              <p:nvPr/>
            </p:nvSpPr>
            <p:spPr bwMode="auto">
              <a:xfrm>
                <a:off x="1500" y="1474"/>
                <a:ext cx="121"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i="1">
                    <a:solidFill>
                      <a:srgbClr val="000000"/>
                    </a:solidFill>
                    <a:latin typeface="Times New Roman" pitchFamily="18" charset="0"/>
                    <a:ea typeface="隶书" pitchFamily="49" charset="-122"/>
                  </a:rPr>
                  <a:t>c</a:t>
                </a:r>
                <a:endParaRPr kumimoji="1" lang="en-US" altLang="zh-CN" sz="6000" b="1">
                  <a:latin typeface="Times New Roman" pitchFamily="18" charset="0"/>
                  <a:ea typeface="隶书" pitchFamily="49" charset="-122"/>
                </a:endParaRPr>
              </a:p>
            </p:txBody>
          </p:sp>
          <p:sp>
            <p:nvSpPr>
              <p:cNvPr id="436248" name="Rectangle 24"/>
              <p:cNvSpPr>
                <a:spLocks noChangeArrowheads="1"/>
              </p:cNvSpPr>
              <p:nvPr/>
            </p:nvSpPr>
            <p:spPr bwMode="auto">
              <a:xfrm>
                <a:off x="1184" y="1474"/>
                <a:ext cx="136"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i="1">
                    <a:solidFill>
                      <a:srgbClr val="000000"/>
                    </a:solidFill>
                    <a:latin typeface="Times New Roman" pitchFamily="18" charset="0"/>
                    <a:ea typeface="隶书" pitchFamily="49" charset="-122"/>
                  </a:rPr>
                  <a:t>a</a:t>
                </a:r>
                <a:endParaRPr kumimoji="1" lang="en-US" altLang="zh-CN" sz="6000" b="1">
                  <a:latin typeface="Times New Roman" pitchFamily="18" charset="0"/>
                  <a:ea typeface="隶书" pitchFamily="49" charset="-122"/>
                </a:endParaRPr>
              </a:p>
            </p:txBody>
          </p:sp>
          <p:sp>
            <p:nvSpPr>
              <p:cNvPr id="436249" name="Rectangle 25"/>
              <p:cNvSpPr>
                <a:spLocks noChangeArrowheads="1"/>
              </p:cNvSpPr>
              <p:nvPr/>
            </p:nvSpPr>
            <p:spPr bwMode="auto">
              <a:xfrm>
                <a:off x="767" y="1674"/>
                <a:ext cx="181"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i="1">
                    <a:solidFill>
                      <a:srgbClr val="000000"/>
                    </a:solidFill>
                    <a:latin typeface="Times New Roman" pitchFamily="18" charset="0"/>
                    <a:ea typeface="隶书" pitchFamily="49" charset="-122"/>
                  </a:rPr>
                  <a:t>A</a:t>
                </a:r>
                <a:endParaRPr kumimoji="1" lang="en-US" altLang="zh-CN" sz="6000" b="1">
                  <a:latin typeface="Times New Roman" pitchFamily="18" charset="0"/>
                  <a:ea typeface="隶书" pitchFamily="49" charset="-122"/>
                </a:endParaRPr>
              </a:p>
            </p:txBody>
          </p:sp>
          <p:sp>
            <p:nvSpPr>
              <p:cNvPr id="436250" name="Rectangle 26"/>
              <p:cNvSpPr>
                <a:spLocks noChangeArrowheads="1"/>
              </p:cNvSpPr>
              <p:nvPr/>
            </p:nvSpPr>
            <p:spPr bwMode="auto">
              <a:xfrm>
                <a:off x="2918" y="1724"/>
                <a:ext cx="10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ú</a:t>
                </a:r>
                <a:endParaRPr kumimoji="1" lang="en-US" altLang="zh-CN" sz="6000" b="1">
                  <a:latin typeface="Times New Roman" pitchFamily="18" charset="0"/>
                  <a:ea typeface="隶书" pitchFamily="49" charset="-122"/>
                </a:endParaRPr>
              </a:p>
            </p:txBody>
          </p:sp>
          <p:sp>
            <p:nvSpPr>
              <p:cNvPr id="436251" name="Rectangle 27"/>
              <p:cNvSpPr>
                <a:spLocks noChangeArrowheads="1"/>
              </p:cNvSpPr>
              <p:nvPr/>
            </p:nvSpPr>
            <p:spPr bwMode="auto">
              <a:xfrm>
                <a:off x="2918" y="1916"/>
                <a:ext cx="10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û</a:t>
                </a:r>
                <a:endParaRPr kumimoji="1" lang="en-US" altLang="zh-CN" sz="6000" b="1">
                  <a:latin typeface="Times New Roman" pitchFamily="18" charset="0"/>
                  <a:ea typeface="隶书" pitchFamily="49" charset="-122"/>
                </a:endParaRPr>
              </a:p>
            </p:txBody>
          </p:sp>
          <p:sp>
            <p:nvSpPr>
              <p:cNvPr id="436252" name="Rectangle 28"/>
              <p:cNvSpPr>
                <a:spLocks noChangeArrowheads="1"/>
              </p:cNvSpPr>
              <p:nvPr/>
            </p:nvSpPr>
            <p:spPr bwMode="auto">
              <a:xfrm>
                <a:off x="2363" y="1724"/>
                <a:ext cx="10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ê</a:t>
                </a:r>
                <a:endParaRPr kumimoji="1" lang="en-US" altLang="zh-CN" sz="6000" b="1">
                  <a:latin typeface="Times New Roman" pitchFamily="18" charset="0"/>
                  <a:ea typeface="隶书" pitchFamily="49" charset="-122"/>
                </a:endParaRPr>
              </a:p>
            </p:txBody>
          </p:sp>
          <p:sp>
            <p:nvSpPr>
              <p:cNvPr id="436253" name="Rectangle 29"/>
              <p:cNvSpPr>
                <a:spLocks noChangeArrowheads="1"/>
              </p:cNvSpPr>
              <p:nvPr/>
            </p:nvSpPr>
            <p:spPr bwMode="auto">
              <a:xfrm>
                <a:off x="2363" y="1916"/>
                <a:ext cx="10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ë</a:t>
                </a:r>
                <a:endParaRPr kumimoji="1" lang="en-US" altLang="zh-CN" sz="6000" b="1">
                  <a:latin typeface="Times New Roman" pitchFamily="18" charset="0"/>
                  <a:ea typeface="隶书" pitchFamily="49" charset="-122"/>
                </a:endParaRPr>
              </a:p>
            </p:txBody>
          </p:sp>
          <p:sp>
            <p:nvSpPr>
              <p:cNvPr id="436254" name="Rectangle 30"/>
              <p:cNvSpPr>
                <a:spLocks noChangeArrowheads="1"/>
              </p:cNvSpPr>
              <p:nvPr/>
            </p:nvSpPr>
            <p:spPr bwMode="auto">
              <a:xfrm>
                <a:off x="2199" y="1643"/>
                <a:ext cx="150"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a:t>
                </a:r>
                <a:endParaRPr kumimoji="1" lang="en-US" altLang="zh-CN" sz="6000" b="1">
                  <a:latin typeface="Times New Roman" pitchFamily="18" charset="0"/>
                  <a:ea typeface="隶书" pitchFamily="49" charset="-122"/>
                </a:endParaRPr>
              </a:p>
            </p:txBody>
          </p:sp>
          <p:sp>
            <p:nvSpPr>
              <p:cNvPr id="436255" name="Rectangle 31"/>
              <p:cNvSpPr>
                <a:spLocks noChangeArrowheads="1"/>
              </p:cNvSpPr>
              <p:nvPr/>
            </p:nvSpPr>
            <p:spPr bwMode="auto">
              <a:xfrm>
                <a:off x="1616" y="1724"/>
                <a:ext cx="10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ú</a:t>
                </a:r>
                <a:endParaRPr kumimoji="1" lang="en-US" altLang="zh-CN" sz="6000" b="1">
                  <a:latin typeface="Times New Roman" pitchFamily="18" charset="0"/>
                  <a:ea typeface="隶书" pitchFamily="49" charset="-122"/>
                </a:endParaRPr>
              </a:p>
            </p:txBody>
          </p:sp>
          <p:sp>
            <p:nvSpPr>
              <p:cNvPr id="436256" name="Rectangle 32"/>
              <p:cNvSpPr>
                <a:spLocks noChangeArrowheads="1"/>
              </p:cNvSpPr>
              <p:nvPr/>
            </p:nvSpPr>
            <p:spPr bwMode="auto">
              <a:xfrm>
                <a:off x="1616" y="1916"/>
                <a:ext cx="10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û</a:t>
                </a:r>
                <a:endParaRPr kumimoji="1" lang="en-US" altLang="zh-CN" sz="6000" b="1">
                  <a:latin typeface="Times New Roman" pitchFamily="18" charset="0"/>
                  <a:ea typeface="隶书" pitchFamily="49" charset="-122"/>
                </a:endParaRPr>
              </a:p>
            </p:txBody>
          </p:sp>
          <p:sp>
            <p:nvSpPr>
              <p:cNvPr id="436257" name="Rectangle 33"/>
              <p:cNvSpPr>
                <a:spLocks noChangeArrowheads="1"/>
              </p:cNvSpPr>
              <p:nvPr/>
            </p:nvSpPr>
            <p:spPr bwMode="auto">
              <a:xfrm>
                <a:off x="1100" y="1724"/>
                <a:ext cx="10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ê</a:t>
                </a:r>
                <a:endParaRPr kumimoji="1" lang="en-US" altLang="zh-CN" sz="6000" b="1">
                  <a:latin typeface="Times New Roman" pitchFamily="18" charset="0"/>
                  <a:ea typeface="隶书" pitchFamily="49" charset="-122"/>
                </a:endParaRPr>
              </a:p>
            </p:txBody>
          </p:sp>
          <p:sp>
            <p:nvSpPr>
              <p:cNvPr id="436258" name="Rectangle 34"/>
              <p:cNvSpPr>
                <a:spLocks noChangeArrowheads="1"/>
              </p:cNvSpPr>
              <p:nvPr/>
            </p:nvSpPr>
            <p:spPr bwMode="auto">
              <a:xfrm>
                <a:off x="1104" y="1930"/>
                <a:ext cx="10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ë</a:t>
                </a:r>
                <a:endParaRPr kumimoji="1" lang="en-US" altLang="zh-CN" sz="6000" b="1">
                  <a:latin typeface="Times New Roman" pitchFamily="18" charset="0"/>
                  <a:ea typeface="隶书" pitchFamily="49" charset="-122"/>
                </a:endParaRPr>
              </a:p>
            </p:txBody>
          </p:sp>
          <p:sp>
            <p:nvSpPr>
              <p:cNvPr id="436259" name="Rectangle 35"/>
              <p:cNvSpPr>
                <a:spLocks noChangeArrowheads="1"/>
              </p:cNvSpPr>
              <p:nvPr/>
            </p:nvSpPr>
            <p:spPr bwMode="auto">
              <a:xfrm>
                <a:off x="935" y="1643"/>
                <a:ext cx="150"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3400" b="1">
                    <a:solidFill>
                      <a:srgbClr val="000000"/>
                    </a:solidFill>
                    <a:latin typeface="Symbol" pitchFamily="18" charset="2"/>
                    <a:ea typeface="隶书" pitchFamily="49" charset="-122"/>
                  </a:rPr>
                  <a:t>=</a:t>
                </a:r>
                <a:endParaRPr kumimoji="1" lang="en-US" altLang="zh-CN" sz="6000" b="1">
                  <a:latin typeface="Times New Roman" pitchFamily="18" charset="0"/>
                  <a:ea typeface="隶书" pitchFamily="49" charset="-122"/>
                </a:endParaRPr>
              </a:p>
            </p:txBody>
          </p:sp>
        </p:grpSp>
      </p:grpSp>
      <p:graphicFrame>
        <p:nvGraphicFramePr>
          <p:cNvPr id="436260" name="Object 36"/>
          <p:cNvGraphicFramePr>
            <a:graphicFrameLocks noChangeAspect="1"/>
          </p:cNvGraphicFramePr>
          <p:nvPr/>
        </p:nvGraphicFramePr>
        <p:xfrm>
          <a:off x="457200" y="4343400"/>
          <a:ext cx="3886200" cy="1828800"/>
        </p:xfrm>
        <a:graphic>
          <a:graphicData uri="http://schemas.openxmlformats.org/presentationml/2006/ole">
            <mc:AlternateContent xmlns:mc="http://schemas.openxmlformats.org/markup-compatibility/2006">
              <mc:Choice xmlns:v="urn:schemas-microsoft-com:vml" Requires="v">
                <p:oleObj spid="_x0000_s436295" name="公式" r:id="rId3" imgW="1460160" imgH="457200" progId="Equation.3">
                  <p:embed/>
                </p:oleObj>
              </mc:Choice>
              <mc:Fallback>
                <p:oleObj name="公式" r:id="rId3" imgW="1460160" imgH="45720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343400"/>
                        <a:ext cx="3886200"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nvGrpSpPr>
          <p:cNvPr id="436261" name="Group 37"/>
          <p:cNvGrpSpPr>
            <a:grpSpLocks/>
          </p:cNvGrpSpPr>
          <p:nvPr/>
        </p:nvGrpSpPr>
        <p:grpSpPr bwMode="auto">
          <a:xfrm>
            <a:off x="4648200" y="2057400"/>
            <a:ext cx="5486400" cy="4419600"/>
            <a:chOff x="3024" y="1056"/>
            <a:chExt cx="3456" cy="2784"/>
          </a:xfrm>
        </p:grpSpPr>
        <p:grpSp>
          <p:nvGrpSpPr>
            <p:cNvPr id="436262" name="Group 38"/>
            <p:cNvGrpSpPr>
              <a:grpSpLocks/>
            </p:cNvGrpSpPr>
            <p:nvPr/>
          </p:nvGrpSpPr>
          <p:grpSpPr bwMode="auto">
            <a:xfrm>
              <a:off x="3312" y="1632"/>
              <a:ext cx="1746" cy="1761"/>
              <a:chOff x="3504" y="1647"/>
              <a:chExt cx="1746" cy="1761"/>
            </a:xfrm>
          </p:grpSpPr>
          <p:sp>
            <p:nvSpPr>
              <p:cNvPr id="436263" name="Rectangle 39"/>
              <p:cNvSpPr>
                <a:spLocks noChangeArrowheads="1"/>
              </p:cNvSpPr>
              <p:nvPr/>
            </p:nvSpPr>
            <p:spPr bwMode="auto">
              <a:xfrm>
                <a:off x="4060" y="2203"/>
                <a:ext cx="634" cy="626"/>
              </a:xfrm>
              <a:prstGeom prst="rect">
                <a:avLst/>
              </a:prstGeom>
              <a:solidFill>
                <a:srgbClr val="FFFFFF"/>
              </a:solidFill>
              <a:ln w="57150">
                <a:solidFill>
                  <a:srgbClr val="000000"/>
                </a:solidFill>
                <a:miter lim="800000"/>
                <a:headEnd/>
                <a:tailEnd/>
              </a:ln>
            </p:spPr>
            <p:txBody>
              <a:bodyPr/>
              <a:lstStyle/>
              <a:p>
                <a:endParaRPr lang="zh-CN" altLang="en-US"/>
              </a:p>
            </p:txBody>
          </p:sp>
          <p:sp>
            <p:nvSpPr>
              <p:cNvPr id="436264" name="Line 40"/>
              <p:cNvSpPr>
                <a:spLocks noChangeShapeType="1"/>
              </p:cNvSpPr>
              <p:nvPr/>
            </p:nvSpPr>
            <p:spPr bwMode="auto">
              <a:xfrm flipV="1">
                <a:off x="4694" y="1740"/>
                <a:ext cx="437" cy="463"/>
              </a:xfrm>
              <a:prstGeom prst="line">
                <a:avLst/>
              </a:prstGeom>
              <a:noFill/>
              <a:ln w="571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36265" name="Line 41"/>
              <p:cNvSpPr>
                <a:spLocks noChangeShapeType="1"/>
              </p:cNvSpPr>
              <p:nvPr/>
            </p:nvSpPr>
            <p:spPr bwMode="auto">
              <a:xfrm flipV="1">
                <a:off x="3643" y="2829"/>
                <a:ext cx="417" cy="417"/>
              </a:xfrm>
              <a:prstGeom prst="line">
                <a:avLst/>
              </a:prstGeom>
              <a:noFill/>
              <a:ln w="571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36266" name="Line 42"/>
              <p:cNvSpPr>
                <a:spLocks noChangeShapeType="1"/>
              </p:cNvSpPr>
              <p:nvPr/>
            </p:nvSpPr>
            <p:spPr bwMode="auto">
              <a:xfrm>
                <a:off x="3504" y="2504"/>
                <a:ext cx="556" cy="0"/>
              </a:xfrm>
              <a:prstGeom prst="line">
                <a:avLst/>
              </a:prstGeom>
              <a:noFill/>
              <a:ln w="571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36267" name="Line 43"/>
              <p:cNvSpPr>
                <a:spLocks noChangeShapeType="1"/>
              </p:cNvSpPr>
              <p:nvPr/>
            </p:nvSpPr>
            <p:spPr bwMode="auto">
              <a:xfrm>
                <a:off x="4694" y="2504"/>
                <a:ext cx="556" cy="0"/>
              </a:xfrm>
              <a:prstGeom prst="line">
                <a:avLst/>
              </a:prstGeom>
              <a:noFill/>
              <a:ln w="571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36268" name="Line 44"/>
              <p:cNvSpPr>
                <a:spLocks noChangeShapeType="1"/>
              </p:cNvSpPr>
              <p:nvPr/>
            </p:nvSpPr>
            <p:spPr bwMode="auto">
              <a:xfrm>
                <a:off x="4377" y="1647"/>
                <a:ext cx="0" cy="556"/>
              </a:xfrm>
              <a:prstGeom prst="line">
                <a:avLst/>
              </a:prstGeom>
              <a:noFill/>
              <a:ln w="571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36269" name="Line 45"/>
              <p:cNvSpPr>
                <a:spLocks noChangeShapeType="1"/>
              </p:cNvSpPr>
              <p:nvPr/>
            </p:nvSpPr>
            <p:spPr bwMode="auto">
              <a:xfrm>
                <a:off x="4377" y="2852"/>
                <a:ext cx="0" cy="556"/>
              </a:xfrm>
              <a:prstGeom prst="line">
                <a:avLst/>
              </a:prstGeom>
              <a:noFill/>
              <a:ln w="571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436270" name="Text Box 46"/>
            <p:cNvSpPr txBox="1">
              <a:spLocks noChangeArrowheads="1"/>
            </p:cNvSpPr>
            <p:nvPr/>
          </p:nvSpPr>
          <p:spPr bwMode="auto">
            <a:xfrm>
              <a:off x="3024" y="1056"/>
              <a:ext cx="3456" cy="2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eaLnBrk="0" hangingPunct="0"/>
              <a:r>
                <a:rPr kumimoji="1" lang="en-US" altLang="zh-CN" sz="4000" b="1">
                  <a:latin typeface="Times New Roman" pitchFamily="18" charset="0"/>
                </a:rPr>
                <a:t>  	     b      </a:t>
              </a:r>
            </a:p>
            <a:p>
              <a:pPr algn="just" eaLnBrk="0" hangingPunct="0"/>
              <a:r>
                <a:rPr kumimoji="1" lang="en-US" altLang="zh-CN" sz="4000" b="1">
                  <a:latin typeface="Times New Roman" pitchFamily="18" charset="0"/>
                </a:rPr>
                <a:t>	    		   d=</a:t>
              </a:r>
            </a:p>
            <a:p>
              <a:pPr algn="just" eaLnBrk="0" hangingPunct="0"/>
              <a:r>
                <a:rPr kumimoji="1" lang="en-US" altLang="zh-CN" sz="4000" b="1">
                  <a:latin typeface="Times New Roman" pitchFamily="18" charset="0"/>
                </a:rPr>
                <a:t>			 a ·b+c</a:t>
              </a:r>
            </a:p>
            <a:p>
              <a:pPr algn="just" eaLnBrk="0" hangingPunct="0"/>
              <a:r>
                <a:rPr kumimoji="1" lang="en-US" altLang="zh-CN" sz="4000" b="1">
                  <a:latin typeface="Times New Roman" pitchFamily="18" charset="0"/>
                </a:rPr>
                <a:t>a			   a</a:t>
              </a:r>
            </a:p>
            <a:p>
              <a:pPr algn="just" eaLnBrk="0" hangingPunct="0"/>
              <a:endParaRPr kumimoji="1" lang="en-US" altLang="zh-CN" sz="4000" b="1">
                <a:latin typeface="Times New Roman" pitchFamily="18" charset="0"/>
              </a:endParaRPr>
            </a:p>
            <a:p>
              <a:pPr algn="just" eaLnBrk="0" hangingPunct="0"/>
              <a:r>
                <a:rPr kumimoji="1" lang="en-US" altLang="zh-CN" sz="4000" b="1">
                  <a:latin typeface="Times New Roman" pitchFamily="18" charset="0"/>
                </a:rPr>
                <a:t>   c</a:t>
              </a:r>
            </a:p>
            <a:p>
              <a:pPr algn="just" eaLnBrk="0" hangingPunct="0"/>
              <a:r>
                <a:rPr kumimoji="1" lang="en-US" altLang="zh-CN" sz="4000" b="1">
                  <a:latin typeface="Times New Roman" pitchFamily="18" charset="0"/>
                </a:rPr>
                <a:t>	     b</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179388" y="260350"/>
            <a:ext cx="7932737" cy="955675"/>
          </a:xfrm>
        </p:spPr>
        <p:txBody>
          <a:bodyPr/>
          <a:lstStyle/>
          <a:p>
            <a:r>
              <a:rPr lang="en-US" altLang="zh-CN" dirty="0"/>
              <a:t>1.1</a:t>
            </a:r>
            <a:r>
              <a:rPr lang="zh-CN" altLang="en-US" dirty="0"/>
              <a:t>　计算机技术发展综述</a:t>
            </a:r>
            <a:r>
              <a:rPr lang="en-US" altLang="zh-CN" dirty="0"/>
              <a:t>(1)</a:t>
            </a:r>
          </a:p>
        </p:txBody>
      </p:sp>
      <p:sp>
        <p:nvSpPr>
          <p:cNvPr id="418819" name="Rectangle 3"/>
          <p:cNvSpPr>
            <a:spLocks noGrp="1" noChangeArrowheads="1"/>
          </p:cNvSpPr>
          <p:nvPr>
            <p:ph idx="1"/>
          </p:nvPr>
        </p:nvSpPr>
        <p:spPr>
          <a:xfrm>
            <a:off x="755650" y="1484313"/>
            <a:ext cx="7848600" cy="4465637"/>
          </a:xfrm>
        </p:spPr>
        <p:txBody>
          <a:bodyPr/>
          <a:lstStyle/>
          <a:p>
            <a:pPr marL="285750" indent="-285750">
              <a:lnSpc>
                <a:spcPct val="85000"/>
              </a:lnSpc>
            </a:pPr>
            <a:r>
              <a:rPr lang="en-US" altLang="zh-CN" b="1" dirty="0"/>
              <a:t>1946</a:t>
            </a:r>
            <a:r>
              <a:rPr lang="zh-CN" altLang="en-US" b="1" dirty="0"/>
              <a:t>年</a:t>
            </a:r>
            <a:r>
              <a:rPr lang="en-US" altLang="zh-CN" b="1" dirty="0"/>
              <a:t>:  </a:t>
            </a:r>
            <a:r>
              <a:rPr lang="zh-CN" altLang="en-US" b="1" dirty="0"/>
              <a:t>在二次世界大战期间研制成功的世界上第一台电子计算机</a:t>
            </a:r>
            <a:r>
              <a:rPr lang="en-US" altLang="zh-CN" b="1" dirty="0"/>
              <a:t>ENIAC (</a:t>
            </a:r>
            <a:r>
              <a:rPr lang="en-US" altLang="zh-CN" sz="2800" b="1" dirty="0"/>
              <a:t>Electronic Numerical </a:t>
            </a:r>
            <a:r>
              <a:rPr lang="en-US" altLang="zh-CN" sz="2800" b="1" dirty="0" err="1"/>
              <a:t>Intergrator</a:t>
            </a:r>
            <a:r>
              <a:rPr lang="en-US" altLang="zh-CN" sz="2800" b="1" dirty="0"/>
              <a:t> and Calculator</a:t>
            </a:r>
            <a:r>
              <a:rPr lang="en-US" altLang="zh-CN" b="1" dirty="0"/>
              <a:t>)</a:t>
            </a:r>
            <a:r>
              <a:rPr lang="zh-CN" altLang="en-US" b="1" dirty="0"/>
              <a:t>正式对外宣布。</a:t>
            </a:r>
          </a:p>
          <a:p>
            <a:pPr marL="685800" lvl="1" indent="-228600">
              <a:lnSpc>
                <a:spcPct val="85000"/>
              </a:lnSpc>
            </a:pPr>
            <a:r>
              <a:rPr lang="zh-CN" altLang="en-US" b="1" dirty="0"/>
              <a:t>用途：军用；</a:t>
            </a:r>
          </a:p>
          <a:p>
            <a:pPr marL="685800" lvl="1" indent="-228600">
              <a:lnSpc>
                <a:spcPct val="85000"/>
              </a:lnSpc>
            </a:pPr>
            <a:r>
              <a:rPr lang="zh-CN" altLang="en-US" b="1" dirty="0"/>
              <a:t>体积：</a:t>
            </a:r>
            <a:r>
              <a:rPr lang="en-US" altLang="zh-CN" b="1" dirty="0"/>
              <a:t>100</a:t>
            </a:r>
            <a:r>
              <a:rPr lang="zh-CN" altLang="en-US" b="1" dirty="0"/>
              <a:t>英尺长</a:t>
            </a:r>
            <a:r>
              <a:rPr lang="zh-CN" altLang="en-US" b="1" dirty="0">
                <a:sym typeface="Symbol" pitchFamily="18" charset="2"/>
              </a:rPr>
              <a:t></a:t>
            </a:r>
            <a:r>
              <a:rPr lang="en-US" altLang="zh-CN" b="1" dirty="0">
                <a:sym typeface="Symbol" pitchFamily="18" charset="2"/>
              </a:rPr>
              <a:t>8.5</a:t>
            </a:r>
            <a:r>
              <a:rPr lang="zh-CN" altLang="en-US" b="1" dirty="0">
                <a:sym typeface="Symbol" pitchFamily="18" charset="2"/>
              </a:rPr>
              <a:t>英尺高</a:t>
            </a:r>
            <a:r>
              <a:rPr lang="en-US" altLang="zh-CN" b="1" dirty="0">
                <a:sym typeface="Symbol" pitchFamily="18" charset="2"/>
              </a:rPr>
              <a:t>n</a:t>
            </a:r>
            <a:r>
              <a:rPr lang="zh-CN" altLang="en-US" b="1" dirty="0">
                <a:sym typeface="Symbol" pitchFamily="18" charset="2"/>
              </a:rPr>
              <a:t>英尺宽；　组成：</a:t>
            </a:r>
            <a:r>
              <a:rPr lang="en-US" altLang="zh-CN" b="1" dirty="0">
                <a:sym typeface="Symbol" pitchFamily="18" charset="2"/>
              </a:rPr>
              <a:t>18000</a:t>
            </a:r>
            <a:r>
              <a:rPr lang="zh-CN" altLang="en-US" b="1" dirty="0">
                <a:sym typeface="Symbol" pitchFamily="18" charset="2"/>
              </a:rPr>
              <a:t>真空管；</a:t>
            </a:r>
          </a:p>
          <a:p>
            <a:pPr marL="685800" lvl="1" indent="-228600">
              <a:lnSpc>
                <a:spcPct val="85000"/>
              </a:lnSpc>
            </a:pPr>
            <a:r>
              <a:rPr lang="zh-CN" altLang="en-US" b="1" dirty="0">
                <a:sym typeface="Symbol" pitchFamily="18" charset="2"/>
              </a:rPr>
              <a:t>指令数：不足</a:t>
            </a:r>
            <a:r>
              <a:rPr lang="en-US" altLang="zh-CN" b="1" dirty="0">
                <a:sym typeface="Symbol" pitchFamily="18" charset="2"/>
              </a:rPr>
              <a:t>10</a:t>
            </a:r>
            <a:r>
              <a:rPr lang="zh-CN" altLang="en-US" b="1" dirty="0">
                <a:sym typeface="Symbol" pitchFamily="18" charset="2"/>
              </a:rPr>
              <a:t>条，加法，数据传输与转移</a:t>
            </a:r>
          </a:p>
          <a:p>
            <a:pPr marL="285750" indent="-285750">
              <a:lnSpc>
                <a:spcPct val="85000"/>
              </a:lnSpc>
              <a:buFont typeface="Wingdings" pitchFamily="2" charset="2"/>
              <a:buNone/>
            </a:pPr>
            <a:r>
              <a:rPr lang="zh-CN" altLang="en-US" b="1" dirty="0">
                <a:sym typeface="Symbol" pitchFamily="18" charset="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8819">
                                            <p:txEl>
                                              <p:pRg st="1" end="1"/>
                                            </p:txEl>
                                          </p:spTgt>
                                        </p:tgtEl>
                                        <p:attrNameLst>
                                          <p:attrName>style.visibility</p:attrName>
                                        </p:attrNameLst>
                                      </p:cBhvr>
                                      <p:to>
                                        <p:strVal val="visible"/>
                                      </p:to>
                                    </p:set>
                                    <p:animEffect transition="in" filter="blinds(horizontal)">
                                      <p:cBhvr>
                                        <p:cTn id="7" dur="500"/>
                                        <p:tgtEl>
                                          <p:spTgt spid="418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8819">
                                            <p:txEl>
                                              <p:pRg st="2" end="2"/>
                                            </p:txEl>
                                          </p:spTgt>
                                        </p:tgtEl>
                                        <p:attrNameLst>
                                          <p:attrName>style.visibility</p:attrName>
                                        </p:attrNameLst>
                                      </p:cBhvr>
                                      <p:to>
                                        <p:strVal val="visible"/>
                                      </p:to>
                                    </p:set>
                                    <p:animEffect transition="in" filter="blinds(horizontal)">
                                      <p:cBhvr>
                                        <p:cTn id="12" dur="500"/>
                                        <p:tgtEl>
                                          <p:spTgt spid="4188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8819">
                                            <p:txEl>
                                              <p:pRg st="3" end="3"/>
                                            </p:txEl>
                                          </p:spTgt>
                                        </p:tgtEl>
                                        <p:attrNameLst>
                                          <p:attrName>style.visibility</p:attrName>
                                        </p:attrNameLst>
                                      </p:cBhvr>
                                      <p:to>
                                        <p:strVal val="visible"/>
                                      </p:to>
                                    </p:set>
                                    <p:animEffect transition="in" filter="blinds(horizontal)">
                                      <p:cBhvr>
                                        <p:cTn id="17" dur="500"/>
                                        <p:tgtEl>
                                          <p:spTgt spid="418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1529309" y="240572"/>
            <a:ext cx="6324600" cy="762000"/>
          </a:xfrm>
        </p:spPr>
        <p:txBody>
          <a:bodyPr/>
          <a:lstStyle/>
          <a:p>
            <a:pPr>
              <a:lnSpc>
                <a:spcPct val="80000"/>
              </a:lnSpc>
            </a:pPr>
            <a:r>
              <a:rPr lang="zh-CN" altLang="en-US" sz="3200" b="1" dirty="0">
                <a:ea typeface="黑体" pitchFamily="49" charset="-122"/>
              </a:rPr>
              <a:t>例：阵列计算机矩阵运算过程</a:t>
            </a:r>
          </a:p>
        </p:txBody>
      </p:sp>
      <p:sp>
        <p:nvSpPr>
          <p:cNvPr id="437251" name="Rectangle 3"/>
          <p:cNvSpPr>
            <a:spLocks noGrp="1" noChangeArrowheads="1"/>
          </p:cNvSpPr>
          <p:nvPr>
            <p:ph idx="1"/>
          </p:nvPr>
        </p:nvSpPr>
        <p:spPr>
          <a:xfrm>
            <a:off x="822325" y="2540595"/>
            <a:ext cx="7351713" cy="512762"/>
          </a:xfrm>
        </p:spPr>
        <p:txBody>
          <a:bodyPr/>
          <a:lstStyle/>
          <a:p>
            <a:pPr marL="285750" indent="-285750" algn="just">
              <a:lnSpc>
                <a:spcPct val="90000"/>
              </a:lnSpc>
              <a:buFont typeface="Wingdings" pitchFamily="2" charset="2"/>
              <a:buNone/>
            </a:pPr>
            <a:endParaRPr lang="en-US" altLang="zh-CN" sz="2400"/>
          </a:p>
          <a:p>
            <a:pPr marL="285750" indent="-285750" algn="just">
              <a:lnSpc>
                <a:spcPct val="90000"/>
              </a:lnSpc>
              <a:buFont typeface="Wingdings" pitchFamily="2" charset="2"/>
              <a:buNone/>
            </a:pPr>
            <a:endParaRPr lang="en-US" altLang="zh-CN" sz="2400"/>
          </a:p>
          <a:p>
            <a:pPr marL="285750" indent="-285750" algn="just">
              <a:lnSpc>
                <a:spcPct val="90000"/>
              </a:lnSpc>
              <a:buFont typeface="Wingdings" pitchFamily="2" charset="2"/>
              <a:buNone/>
            </a:pPr>
            <a:endParaRPr lang="en-US" altLang="zh-CN" sz="2400"/>
          </a:p>
          <a:p>
            <a:pPr marL="285750" indent="-285750" algn="just">
              <a:lnSpc>
                <a:spcPct val="90000"/>
              </a:lnSpc>
              <a:buFont typeface="Wingdings" pitchFamily="2" charset="2"/>
              <a:buNone/>
            </a:pPr>
            <a:r>
              <a:rPr lang="en-US" altLang="zh-CN" sz="2400"/>
              <a:t>				</a:t>
            </a:r>
          </a:p>
          <a:p>
            <a:pPr marL="285750" indent="-285750" algn="just">
              <a:lnSpc>
                <a:spcPct val="90000"/>
              </a:lnSpc>
              <a:buFont typeface="Wingdings" pitchFamily="2" charset="2"/>
              <a:buNone/>
            </a:pPr>
            <a:endParaRPr lang="en-US" altLang="zh-CN" sz="2400"/>
          </a:p>
          <a:p>
            <a:pPr marL="285750" indent="-285750" algn="just">
              <a:lnSpc>
                <a:spcPct val="90000"/>
              </a:lnSpc>
              <a:buFont typeface="Wingdings" pitchFamily="2" charset="2"/>
              <a:buNone/>
            </a:pPr>
            <a:endParaRPr lang="en-US" altLang="zh-CN" sz="2400"/>
          </a:p>
          <a:p>
            <a:pPr marL="285750" indent="-285750" algn="just">
              <a:lnSpc>
                <a:spcPct val="90000"/>
              </a:lnSpc>
              <a:buFont typeface="Wingdings" pitchFamily="2" charset="2"/>
              <a:buNone/>
            </a:pPr>
            <a:endParaRPr lang="en-US" altLang="zh-CN" sz="2400"/>
          </a:p>
          <a:p>
            <a:pPr marL="285750" indent="-285750" algn="just">
              <a:lnSpc>
                <a:spcPct val="90000"/>
              </a:lnSpc>
              <a:buFont typeface="Wingdings" pitchFamily="2" charset="2"/>
              <a:buNone/>
            </a:pPr>
            <a:endParaRPr lang="en-US" altLang="zh-CN" sz="2400"/>
          </a:p>
          <a:p>
            <a:pPr marL="285750" indent="-285750" algn="just">
              <a:lnSpc>
                <a:spcPct val="90000"/>
              </a:lnSpc>
              <a:buFont typeface="Wingdings" pitchFamily="2" charset="2"/>
              <a:buNone/>
            </a:pPr>
            <a:endParaRPr lang="en-US" altLang="zh-CN" sz="2400"/>
          </a:p>
          <a:p>
            <a:pPr marL="285750" indent="-285750" algn="just">
              <a:lnSpc>
                <a:spcPct val="90000"/>
              </a:lnSpc>
              <a:buFont typeface="Wingdings" pitchFamily="2" charset="2"/>
              <a:buNone/>
            </a:pPr>
            <a:endParaRPr lang="en-US" altLang="zh-CN" sz="2400"/>
          </a:p>
          <a:p>
            <a:pPr marL="285750" indent="-285750" algn="just">
              <a:lnSpc>
                <a:spcPct val="90000"/>
              </a:lnSpc>
              <a:buFont typeface="Wingdings" pitchFamily="2" charset="2"/>
              <a:buNone/>
            </a:pPr>
            <a:endParaRPr lang="en-US" altLang="zh-CN" sz="2400"/>
          </a:p>
        </p:txBody>
      </p:sp>
      <p:grpSp>
        <p:nvGrpSpPr>
          <p:cNvPr id="437252" name="Group 4"/>
          <p:cNvGrpSpPr>
            <a:grpSpLocks/>
          </p:cNvGrpSpPr>
          <p:nvPr/>
        </p:nvGrpSpPr>
        <p:grpSpPr bwMode="auto">
          <a:xfrm>
            <a:off x="609600" y="770532"/>
            <a:ext cx="3886200" cy="3048000"/>
            <a:chOff x="384" y="528"/>
            <a:chExt cx="2448" cy="1920"/>
          </a:xfrm>
        </p:grpSpPr>
        <p:grpSp>
          <p:nvGrpSpPr>
            <p:cNvPr id="437253" name="Group 5"/>
            <p:cNvGrpSpPr>
              <a:grpSpLocks/>
            </p:cNvGrpSpPr>
            <p:nvPr/>
          </p:nvGrpSpPr>
          <p:grpSpPr bwMode="auto">
            <a:xfrm>
              <a:off x="384" y="528"/>
              <a:ext cx="2448" cy="1920"/>
              <a:chOff x="384" y="528"/>
              <a:chExt cx="2448" cy="1920"/>
            </a:xfrm>
          </p:grpSpPr>
          <p:sp>
            <p:nvSpPr>
              <p:cNvPr id="437254" name="Text Box 6"/>
              <p:cNvSpPr txBox="1">
                <a:spLocks noChangeArrowheads="1"/>
              </p:cNvSpPr>
              <p:nvPr/>
            </p:nvSpPr>
            <p:spPr bwMode="auto">
              <a:xfrm>
                <a:off x="1260" y="528"/>
                <a:ext cx="302" cy="8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lnSpc>
                    <a:spcPct val="96000"/>
                  </a:lnSpc>
                </a:pPr>
                <a:r>
                  <a:rPr kumimoji="1" lang="en-US" altLang="zh-CN" sz="2800" b="1" dirty="0">
                    <a:latin typeface="Times New Roman" pitchFamily="18" charset="0"/>
                  </a:rPr>
                  <a:t>0</a:t>
                </a:r>
              </a:p>
              <a:p>
                <a:pPr algn="just" eaLnBrk="0" hangingPunct="0">
                  <a:lnSpc>
                    <a:spcPct val="96000"/>
                  </a:lnSpc>
                </a:pPr>
                <a:r>
                  <a:rPr kumimoji="1" lang="en-US" altLang="zh-CN" sz="2800" b="1" dirty="0">
                    <a:latin typeface="Times New Roman" pitchFamily="18" charset="0"/>
                  </a:rPr>
                  <a:t>f</a:t>
                </a:r>
              </a:p>
              <a:p>
                <a:pPr algn="just" eaLnBrk="0" hangingPunct="0">
                  <a:lnSpc>
                    <a:spcPct val="96000"/>
                  </a:lnSpc>
                </a:pPr>
                <a:r>
                  <a:rPr kumimoji="1" lang="en-US" altLang="zh-CN" sz="2800" b="1" dirty="0">
                    <a:latin typeface="Times New Roman" pitchFamily="18" charset="0"/>
                  </a:rPr>
                  <a:t>e</a:t>
                </a:r>
              </a:p>
            </p:txBody>
          </p:sp>
          <p:grpSp>
            <p:nvGrpSpPr>
              <p:cNvPr id="437255" name="Group 7"/>
              <p:cNvGrpSpPr>
                <a:grpSpLocks/>
              </p:cNvGrpSpPr>
              <p:nvPr/>
            </p:nvGrpSpPr>
            <p:grpSpPr bwMode="auto">
              <a:xfrm>
                <a:off x="384" y="1137"/>
                <a:ext cx="2448" cy="1311"/>
                <a:chOff x="1254" y="6294"/>
                <a:chExt cx="3240" cy="1720"/>
              </a:xfrm>
            </p:grpSpPr>
            <p:grpSp>
              <p:nvGrpSpPr>
                <p:cNvPr id="437256" name="Group 8"/>
                <p:cNvGrpSpPr>
                  <a:grpSpLocks/>
                </p:cNvGrpSpPr>
                <p:nvPr/>
              </p:nvGrpSpPr>
              <p:grpSpPr bwMode="auto">
                <a:xfrm>
                  <a:off x="1854" y="6294"/>
                  <a:ext cx="2640" cy="1720"/>
                  <a:chOff x="1834" y="6294"/>
                  <a:chExt cx="2640" cy="1720"/>
                </a:xfrm>
              </p:grpSpPr>
              <p:sp>
                <p:nvSpPr>
                  <p:cNvPr id="437257" name="Text Box 9"/>
                  <p:cNvSpPr txBox="1">
                    <a:spLocks noChangeArrowheads="1"/>
                  </p:cNvSpPr>
                  <p:nvPr/>
                </p:nvSpPr>
                <p:spPr bwMode="auto">
                  <a:xfrm>
                    <a:off x="2174" y="663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nchorCtr="1"/>
                  <a:lstStyle/>
                  <a:p>
                    <a:pPr algn="just" eaLnBrk="0" hangingPunct="0"/>
                    <a:r>
                      <a:rPr kumimoji="1" lang="en-US" altLang="zh-CN" sz="2800" b="1">
                        <a:latin typeface="Times New Roman" pitchFamily="18" charset="0"/>
                      </a:rPr>
                      <a:t>  0</a:t>
                    </a:r>
                  </a:p>
                </p:txBody>
              </p:sp>
              <p:sp>
                <p:nvSpPr>
                  <p:cNvPr id="437258" name="Text Box 10"/>
                  <p:cNvSpPr txBox="1">
                    <a:spLocks noChangeArrowheads="1"/>
                  </p:cNvSpPr>
                  <p:nvPr/>
                </p:nvSpPr>
                <p:spPr bwMode="auto">
                  <a:xfrm>
                    <a:off x="3614" y="663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nchorCtr="1"/>
                  <a:lstStyle/>
                  <a:p>
                    <a:pPr algn="just" eaLnBrk="0" hangingPunct="0"/>
                    <a:r>
                      <a:rPr kumimoji="1" lang="en-US" altLang="zh-CN" sz="2800" b="1">
                        <a:latin typeface="Times New Roman" pitchFamily="18" charset="0"/>
                      </a:rPr>
                      <a:t>  0</a:t>
                    </a:r>
                  </a:p>
                </p:txBody>
              </p:sp>
              <p:sp>
                <p:nvSpPr>
                  <p:cNvPr id="437259" name="Text Box 11"/>
                  <p:cNvSpPr txBox="1">
                    <a:spLocks noChangeArrowheads="1"/>
                  </p:cNvSpPr>
                  <p:nvPr/>
                </p:nvSpPr>
                <p:spPr bwMode="auto">
                  <a:xfrm>
                    <a:off x="2154" y="749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nchorCtr="1"/>
                  <a:lstStyle/>
                  <a:p>
                    <a:pPr algn="just" eaLnBrk="0" hangingPunct="0"/>
                    <a:r>
                      <a:rPr kumimoji="1" lang="en-US" altLang="zh-CN" sz="2800" b="1">
                        <a:latin typeface="Times New Roman" pitchFamily="18" charset="0"/>
                      </a:rPr>
                      <a:t>  0</a:t>
                    </a:r>
                  </a:p>
                </p:txBody>
              </p:sp>
              <p:sp>
                <p:nvSpPr>
                  <p:cNvPr id="437260" name="Text Box 12"/>
                  <p:cNvSpPr txBox="1">
                    <a:spLocks noChangeArrowheads="1"/>
                  </p:cNvSpPr>
                  <p:nvPr/>
                </p:nvSpPr>
                <p:spPr bwMode="auto">
                  <a:xfrm>
                    <a:off x="3594" y="749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nchorCtr="1"/>
                  <a:lstStyle/>
                  <a:p>
                    <a:pPr algn="just" eaLnBrk="0" hangingPunct="0"/>
                    <a:r>
                      <a:rPr kumimoji="1" lang="en-US" altLang="zh-CN" sz="2800" b="1">
                        <a:latin typeface="Times New Roman" pitchFamily="18" charset="0"/>
                      </a:rPr>
                      <a:t>  0</a:t>
                    </a:r>
                  </a:p>
                </p:txBody>
              </p:sp>
              <p:sp>
                <p:nvSpPr>
                  <p:cNvPr id="437261" name="Line 13"/>
                  <p:cNvSpPr>
                    <a:spLocks noChangeShapeType="1"/>
                  </p:cNvSpPr>
                  <p:nvPr/>
                </p:nvSpPr>
                <p:spPr bwMode="auto">
                  <a:xfrm>
                    <a:off x="2574" y="715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62" name="Text Box 14"/>
                  <p:cNvSpPr txBox="1">
                    <a:spLocks noChangeArrowheads="1"/>
                  </p:cNvSpPr>
                  <p:nvPr/>
                </p:nvSpPr>
                <p:spPr bwMode="auto">
                  <a:xfrm>
                    <a:off x="2674" y="711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endParaRPr kumimoji="1" lang="zh-CN" altLang="zh-CN" sz="2800" b="1">
                      <a:latin typeface="Times New Roman" pitchFamily="18" charset="0"/>
                    </a:endParaRPr>
                  </a:p>
                </p:txBody>
              </p:sp>
              <p:sp>
                <p:nvSpPr>
                  <p:cNvPr id="437263" name="Line 15"/>
                  <p:cNvSpPr>
                    <a:spLocks noChangeShapeType="1"/>
                  </p:cNvSpPr>
                  <p:nvPr/>
                </p:nvSpPr>
                <p:spPr bwMode="auto">
                  <a:xfrm>
                    <a:off x="3014" y="7734"/>
                    <a:ext cx="58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64" name="Text Box 16"/>
                  <p:cNvSpPr txBox="1">
                    <a:spLocks noChangeArrowheads="1"/>
                  </p:cNvSpPr>
                  <p:nvPr/>
                </p:nvSpPr>
                <p:spPr bwMode="auto">
                  <a:xfrm>
                    <a:off x="3134" y="735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endParaRPr kumimoji="1" lang="zh-CN" altLang="zh-CN" sz="2800" b="1">
                      <a:latin typeface="Times New Roman" pitchFamily="18" charset="0"/>
                    </a:endParaRPr>
                  </a:p>
                </p:txBody>
              </p:sp>
              <p:sp>
                <p:nvSpPr>
                  <p:cNvPr id="437265" name="Line 17"/>
                  <p:cNvSpPr>
                    <a:spLocks noChangeShapeType="1"/>
                  </p:cNvSpPr>
                  <p:nvPr/>
                </p:nvSpPr>
                <p:spPr bwMode="auto">
                  <a:xfrm>
                    <a:off x="4054" y="717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66" name="Text Box 18"/>
                  <p:cNvSpPr txBox="1">
                    <a:spLocks noChangeArrowheads="1"/>
                  </p:cNvSpPr>
                  <p:nvPr/>
                </p:nvSpPr>
                <p:spPr bwMode="auto">
                  <a:xfrm>
                    <a:off x="4074" y="707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endParaRPr kumimoji="1" lang="zh-CN" altLang="zh-CN" sz="2800" b="1">
                      <a:latin typeface="Times New Roman" pitchFamily="18" charset="0"/>
                    </a:endParaRPr>
                  </a:p>
                </p:txBody>
              </p:sp>
              <p:sp>
                <p:nvSpPr>
                  <p:cNvPr id="437267" name="Line 19"/>
                  <p:cNvSpPr>
                    <a:spLocks noChangeShapeType="1"/>
                  </p:cNvSpPr>
                  <p:nvPr/>
                </p:nvSpPr>
                <p:spPr bwMode="auto">
                  <a:xfrm>
                    <a:off x="3054" y="6894"/>
                    <a:ext cx="58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68" name="Text Box 20"/>
                  <p:cNvSpPr txBox="1">
                    <a:spLocks noChangeArrowheads="1"/>
                  </p:cNvSpPr>
                  <p:nvPr/>
                </p:nvSpPr>
                <p:spPr bwMode="auto">
                  <a:xfrm>
                    <a:off x="3094" y="649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endParaRPr kumimoji="1" lang="zh-CN" altLang="zh-CN" sz="2800" b="1">
                      <a:latin typeface="Times New Roman" pitchFamily="18" charset="0"/>
                    </a:endParaRPr>
                  </a:p>
                </p:txBody>
              </p:sp>
              <p:sp>
                <p:nvSpPr>
                  <p:cNvPr id="437269" name="Line 21"/>
                  <p:cNvSpPr>
                    <a:spLocks noChangeShapeType="1"/>
                  </p:cNvSpPr>
                  <p:nvPr/>
                </p:nvSpPr>
                <p:spPr bwMode="auto">
                  <a:xfrm>
                    <a:off x="2594" y="629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70" name="Line 22"/>
                  <p:cNvSpPr>
                    <a:spLocks noChangeShapeType="1"/>
                  </p:cNvSpPr>
                  <p:nvPr/>
                </p:nvSpPr>
                <p:spPr bwMode="auto">
                  <a:xfrm>
                    <a:off x="4034" y="633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71" name="Line 23"/>
                  <p:cNvSpPr>
                    <a:spLocks noChangeShapeType="1"/>
                  </p:cNvSpPr>
                  <p:nvPr/>
                </p:nvSpPr>
                <p:spPr bwMode="auto">
                  <a:xfrm>
                    <a:off x="1854" y="6894"/>
                    <a:ext cx="34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72" name="Line 24"/>
                  <p:cNvSpPr>
                    <a:spLocks noChangeShapeType="1"/>
                  </p:cNvSpPr>
                  <p:nvPr/>
                </p:nvSpPr>
                <p:spPr bwMode="auto">
                  <a:xfrm>
                    <a:off x="1834" y="7734"/>
                    <a:ext cx="34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grpSp>
            <p:sp>
              <p:nvSpPr>
                <p:cNvPr id="437273" name="Text Box 25"/>
                <p:cNvSpPr txBox="1">
                  <a:spLocks noChangeArrowheads="1"/>
                </p:cNvSpPr>
                <p:nvPr/>
              </p:nvSpPr>
              <p:spPr bwMode="auto">
                <a:xfrm>
                  <a:off x="1274" y="6674"/>
                  <a:ext cx="6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r>
                    <a:rPr kumimoji="1" lang="en-US" altLang="zh-CN" sz="2800" b="1">
                      <a:latin typeface="Times New Roman" pitchFamily="18" charset="0"/>
                    </a:rPr>
                    <a:t>0ca</a:t>
                  </a:r>
                </a:p>
              </p:txBody>
            </p:sp>
            <p:sp>
              <p:nvSpPr>
                <p:cNvPr id="437274" name="Text Box 26"/>
                <p:cNvSpPr txBox="1">
                  <a:spLocks noChangeArrowheads="1"/>
                </p:cNvSpPr>
                <p:nvPr/>
              </p:nvSpPr>
              <p:spPr bwMode="auto">
                <a:xfrm>
                  <a:off x="1254" y="7514"/>
                  <a:ext cx="74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r>
                    <a:rPr kumimoji="1" lang="en-US" altLang="zh-CN" sz="2800" b="1">
                      <a:latin typeface="Times New Roman" pitchFamily="18" charset="0"/>
                    </a:rPr>
                    <a:t>db0</a:t>
                  </a:r>
                </a:p>
              </p:txBody>
            </p:sp>
          </p:grpSp>
          <p:sp>
            <p:nvSpPr>
              <p:cNvPr id="437275" name="Text Box 27"/>
              <p:cNvSpPr txBox="1">
                <a:spLocks noChangeArrowheads="1"/>
              </p:cNvSpPr>
              <p:nvPr/>
            </p:nvSpPr>
            <p:spPr bwMode="auto">
              <a:xfrm>
                <a:off x="2363" y="543"/>
                <a:ext cx="303" cy="8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lnSpc>
                    <a:spcPct val="96000"/>
                  </a:lnSpc>
                </a:pPr>
                <a:r>
                  <a:rPr kumimoji="1" lang="en-US" altLang="zh-CN" sz="2800" b="1">
                    <a:latin typeface="Times New Roman" pitchFamily="18" charset="0"/>
                  </a:rPr>
                  <a:t>h</a:t>
                </a:r>
              </a:p>
              <a:p>
                <a:pPr algn="just" eaLnBrk="0" hangingPunct="0">
                  <a:lnSpc>
                    <a:spcPct val="96000"/>
                  </a:lnSpc>
                </a:pPr>
                <a:r>
                  <a:rPr kumimoji="1" lang="en-US" altLang="zh-CN" sz="2800" b="1">
                    <a:latin typeface="Times New Roman" pitchFamily="18" charset="0"/>
                  </a:rPr>
                  <a:t>g</a:t>
                </a:r>
              </a:p>
              <a:p>
                <a:pPr algn="just" eaLnBrk="0" hangingPunct="0">
                  <a:lnSpc>
                    <a:spcPct val="96000"/>
                  </a:lnSpc>
                </a:pPr>
                <a:r>
                  <a:rPr kumimoji="1" lang="en-US" altLang="zh-CN" sz="2800" b="1">
                    <a:latin typeface="Times New Roman" pitchFamily="18" charset="0"/>
                  </a:rPr>
                  <a:t>0</a:t>
                </a:r>
              </a:p>
            </p:txBody>
          </p:sp>
        </p:grpSp>
        <p:sp>
          <p:nvSpPr>
            <p:cNvPr id="437276" name="Text Box 28"/>
            <p:cNvSpPr txBox="1">
              <a:spLocks noChangeArrowheads="1"/>
            </p:cNvSpPr>
            <p:nvPr/>
          </p:nvSpPr>
          <p:spPr bwMode="auto">
            <a:xfrm>
              <a:off x="1830" y="1632"/>
              <a:ext cx="276"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4000" b="1">
                  <a:latin typeface="Times New Roman" pitchFamily="18" charset="0"/>
                  <a:ea typeface="隶书" pitchFamily="49" charset="-122"/>
                </a:rPr>
                <a:t>1</a:t>
              </a:r>
            </a:p>
          </p:txBody>
        </p:sp>
      </p:grpSp>
      <p:grpSp>
        <p:nvGrpSpPr>
          <p:cNvPr id="437277" name="Group 29"/>
          <p:cNvGrpSpPr>
            <a:grpSpLocks/>
          </p:cNvGrpSpPr>
          <p:nvPr/>
        </p:nvGrpSpPr>
        <p:grpSpPr bwMode="auto">
          <a:xfrm>
            <a:off x="4724400" y="999132"/>
            <a:ext cx="3795713" cy="2819400"/>
            <a:chOff x="2976" y="720"/>
            <a:chExt cx="2391" cy="1776"/>
          </a:xfrm>
        </p:grpSpPr>
        <p:grpSp>
          <p:nvGrpSpPr>
            <p:cNvPr id="437278" name="Group 30"/>
            <p:cNvGrpSpPr>
              <a:grpSpLocks/>
            </p:cNvGrpSpPr>
            <p:nvPr/>
          </p:nvGrpSpPr>
          <p:grpSpPr bwMode="auto">
            <a:xfrm>
              <a:off x="2976" y="720"/>
              <a:ext cx="2391" cy="1776"/>
              <a:chOff x="2976" y="624"/>
              <a:chExt cx="2391" cy="1776"/>
            </a:xfrm>
          </p:grpSpPr>
          <p:grpSp>
            <p:nvGrpSpPr>
              <p:cNvPr id="437279" name="Group 31"/>
              <p:cNvGrpSpPr>
                <a:grpSpLocks/>
              </p:cNvGrpSpPr>
              <p:nvPr/>
            </p:nvGrpSpPr>
            <p:grpSpPr bwMode="auto">
              <a:xfrm>
                <a:off x="2976" y="1132"/>
                <a:ext cx="2391" cy="1268"/>
                <a:chOff x="1254" y="6294"/>
                <a:chExt cx="3240" cy="1720"/>
              </a:xfrm>
            </p:grpSpPr>
            <p:grpSp>
              <p:nvGrpSpPr>
                <p:cNvPr id="437280" name="Group 32"/>
                <p:cNvGrpSpPr>
                  <a:grpSpLocks/>
                </p:cNvGrpSpPr>
                <p:nvPr/>
              </p:nvGrpSpPr>
              <p:grpSpPr bwMode="auto">
                <a:xfrm>
                  <a:off x="1854" y="6294"/>
                  <a:ext cx="2640" cy="1720"/>
                  <a:chOff x="1834" y="6294"/>
                  <a:chExt cx="2640" cy="1720"/>
                </a:xfrm>
              </p:grpSpPr>
              <p:sp>
                <p:nvSpPr>
                  <p:cNvPr id="437281" name="Text Box 33"/>
                  <p:cNvSpPr txBox="1">
                    <a:spLocks noChangeArrowheads="1"/>
                  </p:cNvSpPr>
                  <p:nvPr/>
                </p:nvSpPr>
                <p:spPr bwMode="auto">
                  <a:xfrm>
                    <a:off x="2174" y="663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nchorCtr="1"/>
                  <a:lstStyle/>
                  <a:p>
                    <a:pPr algn="just" eaLnBrk="0" hangingPunct="0"/>
                    <a:r>
                      <a:rPr kumimoji="1" lang="en-US" altLang="zh-CN" sz="2800" b="1">
                        <a:solidFill>
                          <a:srgbClr val="28B038"/>
                        </a:solidFill>
                        <a:effectLst>
                          <a:outerShdw blurRad="38100" dist="38100" dir="2700000" algn="tl">
                            <a:srgbClr val="C0C0C0"/>
                          </a:outerShdw>
                        </a:effectLst>
                        <a:latin typeface="Times New Roman" pitchFamily="18" charset="0"/>
                      </a:rPr>
                      <a:t> a e</a:t>
                    </a:r>
                  </a:p>
                </p:txBody>
              </p:sp>
              <p:sp>
                <p:nvSpPr>
                  <p:cNvPr id="437282" name="Text Box 34"/>
                  <p:cNvSpPr txBox="1">
                    <a:spLocks noChangeArrowheads="1"/>
                  </p:cNvSpPr>
                  <p:nvPr/>
                </p:nvSpPr>
                <p:spPr bwMode="auto">
                  <a:xfrm>
                    <a:off x="3614" y="663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nchorCtr="1"/>
                  <a:lstStyle/>
                  <a:p>
                    <a:pPr algn="just" eaLnBrk="0" hangingPunct="0"/>
                    <a:r>
                      <a:rPr kumimoji="1" lang="en-US" altLang="zh-CN" sz="2800" b="1">
                        <a:solidFill>
                          <a:srgbClr val="28B038"/>
                        </a:solidFill>
                        <a:effectLst>
                          <a:outerShdw blurRad="38100" dist="38100" dir="2700000" algn="tl">
                            <a:srgbClr val="C0C0C0"/>
                          </a:outerShdw>
                        </a:effectLst>
                        <a:latin typeface="Times New Roman" pitchFamily="18" charset="0"/>
                      </a:rPr>
                      <a:t>  0</a:t>
                    </a:r>
                  </a:p>
                </p:txBody>
              </p:sp>
              <p:sp>
                <p:nvSpPr>
                  <p:cNvPr id="437283" name="Text Box 35"/>
                  <p:cNvSpPr txBox="1">
                    <a:spLocks noChangeArrowheads="1"/>
                  </p:cNvSpPr>
                  <p:nvPr/>
                </p:nvSpPr>
                <p:spPr bwMode="auto">
                  <a:xfrm>
                    <a:off x="2154" y="749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nchorCtr="1"/>
                  <a:lstStyle/>
                  <a:p>
                    <a:pPr algn="just" eaLnBrk="0" hangingPunct="0"/>
                    <a:r>
                      <a:rPr kumimoji="1" lang="en-US" altLang="zh-CN" sz="2800" b="1">
                        <a:solidFill>
                          <a:srgbClr val="28B038"/>
                        </a:solidFill>
                        <a:effectLst>
                          <a:outerShdw blurRad="38100" dist="38100" dir="2700000" algn="tl">
                            <a:srgbClr val="C0C0C0"/>
                          </a:outerShdw>
                        </a:effectLst>
                        <a:latin typeface="Times New Roman" pitchFamily="18" charset="0"/>
                      </a:rPr>
                      <a:t>  0</a:t>
                    </a:r>
                  </a:p>
                </p:txBody>
              </p:sp>
              <p:sp>
                <p:nvSpPr>
                  <p:cNvPr id="437284" name="Text Box 36"/>
                  <p:cNvSpPr txBox="1">
                    <a:spLocks noChangeArrowheads="1"/>
                  </p:cNvSpPr>
                  <p:nvPr/>
                </p:nvSpPr>
                <p:spPr bwMode="auto">
                  <a:xfrm>
                    <a:off x="3594" y="749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nchorCtr="1"/>
                  <a:lstStyle/>
                  <a:p>
                    <a:pPr algn="just" eaLnBrk="0" hangingPunct="0"/>
                    <a:r>
                      <a:rPr kumimoji="1" lang="en-US" altLang="zh-CN" sz="2800" b="1">
                        <a:solidFill>
                          <a:srgbClr val="28B038"/>
                        </a:solidFill>
                        <a:effectLst>
                          <a:outerShdw blurRad="38100" dist="38100" dir="2700000" algn="tl">
                            <a:srgbClr val="C0C0C0"/>
                          </a:outerShdw>
                        </a:effectLst>
                        <a:latin typeface="Times New Roman" pitchFamily="18" charset="0"/>
                      </a:rPr>
                      <a:t>  0</a:t>
                    </a:r>
                  </a:p>
                </p:txBody>
              </p:sp>
              <p:sp>
                <p:nvSpPr>
                  <p:cNvPr id="437285" name="Line 37"/>
                  <p:cNvSpPr>
                    <a:spLocks noChangeShapeType="1"/>
                  </p:cNvSpPr>
                  <p:nvPr/>
                </p:nvSpPr>
                <p:spPr bwMode="auto">
                  <a:xfrm>
                    <a:off x="2574" y="715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86" name="Text Box 38"/>
                  <p:cNvSpPr txBox="1">
                    <a:spLocks noChangeArrowheads="1"/>
                  </p:cNvSpPr>
                  <p:nvPr/>
                </p:nvSpPr>
                <p:spPr bwMode="auto">
                  <a:xfrm>
                    <a:off x="2674" y="711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r>
                      <a:rPr kumimoji="1" lang="en-US" altLang="zh-CN" sz="2800" b="1">
                        <a:solidFill>
                          <a:srgbClr val="28B038"/>
                        </a:solidFill>
                        <a:effectLst>
                          <a:outerShdw blurRad="38100" dist="38100" dir="2700000" algn="tl">
                            <a:srgbClr val="C0C0C0"/>
                          </a:outerShdw>
                        </a:effectLst>
                        <a:latin typeface="Times New Roman" pitchFamily="18" charset="0"/>
                      </a:rPr>
                      <a:t>e</a:t>
                    </a:r>
                  </a:p>
                </p:txBody>
              </p:sp>
              <p:sp>
                <p:nvSpPr>
                  <p:cNvPr id="437287" name="Line 39"/>
                  <p:cNvSpPr>
                    <a:spLocks noChangeShapeType="1"/>
                  </p:cNvSpPr>
                  <p:nvPr/>
                </p:nvSpPr>
                <p:spPr bwMode="auto">
                  <a:xfrm>
                    <a:off x="3014" y="7734"/>
                    <a:ext cx="58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88" name="Text Box 40"/>
                  <p:cNvSpPr txBox="1">
                    <a:spLocks noChangeArrowheads="1"/>
                  </p:cNvSpPr>
                  <p:nvPr/>
                </p:nvSpPr>
                <p:spPr bwMode="auto">
                  <a:xfrm>
                    <a:off x="3134" y="735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r>
                      <a:rPr kumimoji="1" lang="en-US" altLang="zh-CN" sz="2800" b="1">
                        <a:solidFill>
                          <a:srgbClr val="28B038"/>
                        </a:solidFill>
                        <a:effectLst>
                          <a:outerShdw blurRad="38100" dist="38100" dir="2700000" algn="tl">
                            <a:srgbClr val="C0C0C0"/>
                          </a:outerShdw>
                        </a:effectLst>
                        <a:latin typeface="Times New Roman" pitchFamily="18" charset="0"/>
                      </a:rPr>
                      <a:t>0</a:t>
                    </a:r>
                  </a:p>
                </p:txBody>
              </p:sp>
              <p:sp>
                <p:nvSpPr>
                  <p:cNvPr id="437289" name="Line 41"/>
                  <p:cNvSpPr>
                    <a:spLocks noChangeShapeType="1"/>
                  </p:cNvSpPr>
                  <p:nvPr/>
                </p:nvSpPr>
                <p:spPr bwMode="auto">
                  <a:xfrm>
                    <a:off x="4054" y="717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90" name="Text Box 42"/>
                  <p:cNvSpPr txBox="1">
                    <a:spLocks noChangeArrowheads="1"/>
                  </p:cNvSpPr>
                  <p:nvPr/>
                </p:nvSpPr>
                <p:spPr bwMode="auto">
                  <a:xfrm>
                    <a:off x="4074" y="707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r>
                      <a:rPr kumimoji="1" lang="en-US" altLang="zh-CN" sz="2800" b="1">
                        <a:solidFill>
                          <a:srgbClr val="28B038"/>
                        </a:solidFill>
                        <a:effectLst>
                          <a:outerShdw blurRad="38100" dist="38100" dir="2700000" algn="tl">
                            <a:srgbClr val="C0C0C0"/>
                          </a:outerShdw>
                        </a:effectLst>
                        <a:latin typeface="Times New Roman" pitchFamily="18" charset="0"/>
                      </a:rPr>
                      <a:t>0</a:t>
                    </a:r>
                  </a:p>
                </p:txBody>
              </p:sp>
              <p:sp>
                <p:nvSpPr>
                  <p:cNvPr id="437291" name="Line 43"/>
                  <p:cNvSpPr>
                    <a:spLocks noChangeShapeType="1"/>
                  </p:cNvSpPr>
                  <p:nvPr/>
                </p:nvSpPr>
                <p:spPr bwMode="auto">
                  <a:xfrm>
                    <a:off x="3054" y="6894"/>
                    <a:ext cx="58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92" name="Text Box 44"/>
                  <p:cNvSpPr txBox="1">
                    <a:spLocks noChangeArrowheads="1"/>
                  </p:cNvSpPr>
                  <p:nvPr/>
                </p:nvSpPr>
                <p:spPr bwMode="auto">
                  <a:xfrm>
                    <a:off x="3094" y="649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r>
                      <a:rPr kumimoji="1" lang="en-US" altLang="zh-CN" sz="2800" b="1">
                        <a:solidFill>
                          <a:srgbClr val="28B038"/>
                        </a:solidFill>
                        <a:effectLst>
                          <a:outerShdw blurRad="38100" dist="38100" dir="2700000" algn="tl">
                            <a:srgbClr val="C0C0C0"/>
                          </a:outerShdw>
                        </a:effectLst>
                        <a:latin typeface="Times New Roman" pitchFamily="18" charset="0"/>
                      </a:rPr>
                      <a:t>a</a:t>
                    </a:r>
                  </a:p>
                </p:txBody>
              </p:sp>
              <p:sp>
                <p:nvSpPr>
                  <p:cNvPr id="437293" name="Line 45"/>
                  <p:cNvSpPr>
                    <a:spLocks noChangeShapeType="1"/>
                  </p:cNvSpPr>
                  <p:nvPr/>
                </p:nvSpPr>
                <p:spPr bwMode="auto">
                  <a:xfrm>
                    <a:off x="2594" y="629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94" name="Line 46"/>
                  <p:cNvSpPr>
                    <a:spLocks noChangeShapeType="1"/>
                  </p:cNvSpPr>
                  <p:nvPr/>
                </p:nvSpPr>
                <p:spPr bwMode="auto">
                  <a:xfrm>
                    <a:off x="4034" y="633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95" name="Line 47"/>
                  <p:cNvSpPr>
                    <a:spLocks noChangeShapeType="1"/>
                  </p:cNvSpPr>
                  <p:nvPr/>
                </p:nvSpPr>
                <p:spPr bwMode="auto">
                  <a:xfrm>
                    <a:off x="1854" y="6894"/>
                    <a:ext cx="34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7296" name="Line 48"/>
                  <p:cNvSpPr>
                    <a:spLocks noChangeShapeType="1"/>
                  </p:cNvSpPr>
                  <p:nvPr/>
                </p:nvSpPr>
                <p:spPr bwMode="auto">
                  <a:xfrm>
                    <a:off x="1834" y="7734"/>
                    <a:ext cx="34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grpSp>
            <p:sp>
              <p:nvSpPr>
                <p:cNvPr id="437297" name="Text Box 49"/>
                <p:cNvSpPr txBox="1">
                  <a:spLocks noChangeArrowheads="1"/>
                </p:cNvSpPr>
                <p:nvPr/>
              </p:nvSpPr>
              <p:spPr bwMode="auto">
                <a:xfrm>
                  <a:off x="1274" y="6674"/>
                  <a:ext cx="6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r>
                    <a:rPr kumimoji="1" lang="en-US" altLang="zh-CN" sz="2800" b="1">
                      <a:solidFill>
                        <a:srgbClr val="28B038"/>
                      </a:solidFill>
                      <a:effectLst>
                        <a:outerShdw blurRad="38100" dist="38100" dir="2700000" algn="tl">
                          <a:srgbClr val="C0C0C0"/>
                        </a:outerShdw>
                      </a:effectLst>
                      <a:latin typeface="Times New Roman" pitchFamily="18" charset="0"/>
                    </a:rPr>
                    <a:t> 0c</a:t>
                  </a:r>
                </a:p>
              </p:txBody>
            </p:sp>
            <p:sp>
              <p:nvSpPr>
                <p:cNvPr id="437298" name="Text Box 50"/>
                <p:cNvSpPr txBox="1">
                  <a:spLocks noChangeArrowheads="1"/>
                </p:cNvSpPr>
                <p:nvPr/>
              </p:nvSpPr>
              <p:spPr bwMode="auto">
                <a:xfrm>
                  <a:off x="1254" y="7514"/>
                  <a:ext cx="74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r>
                    <a:rPr kumimoji="1" lang="en-US" altLang="zh-CN" sz="2800" b="1">
                      <a:solidFill>
                        <a:srgbClr val="28B038"/>
                      </a:solidFill>
                      <a:effectLst>
                        <a:outerShdw blurRad="38100" dist="38100" dir="2700000" algn="tl">
                          <a:srgbClr val="C0C0C0"/>
                        </a:outerShdw>
                      </a:effectLst>
                      <a:latin typeface="Times New Roman" pitchFamily="18" charset="0"/>
                    </a:rPr>
                    <a:t> db</a:t>
                  </a:r>
                </a:p>
              </p:txBody>
            </p:sp>
          </p:grpSp>
          <p:sp>
            <p:nvSpPr>
              <p:cNvPr id="437299" name="Text Box 51"/>
              <p:cNvSpPr txBox="1">
                <a:spLocks noChangeArrowheads="1"/>
              </p:cNvSpPr>
              <p:nvPr/>
            </p:nvSpPr>
            <p:spPr bwMode="auto">
              <a:xfrm>
                <a:off x="3826" y="624"/>
                <a:ext cx="302" cy="8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lnSpc>
                    <a:spcPct val="96000"/>
                  </a:lnSpc>
                </a:pPr>
                <a:r>
                  <a:rPr kumimoji="1" lang="en-US" altLang="zh-CN" sz="2800" b="1">
                    <a:solidFill>
                      <a:srgbClr val="28B038"/>
                    </a:solidFill>
                    <a:latin typeface="Times New Roman" pitchFamily="18" charset="0"/>
                  </a:rPr>
                  <a:t>0</a:t>
                </a:r>
              </a:p>
              <a:p>
                <a:pPr algn="just" eaLnBrk="0" hangingPunct="0">
                  <a:lnSpc>
                    <a:spcPct val="96000"/>
                  </a:lnSpc>
                </a:pPr>
                <a:r>
                  <a:rPr kumimoji="1" lang="en-US" altLang="zh-CN" sz="2800" b="1">
                    <a:solidFill>
                      <a:srgbClr val="28B038"/>
                    </a:solidFill>
                    <a:latin typeface="Times New Roman" pitchFamily="18" charset="0"/>
                  </a:rPr>
                  <a:t>f</a:t>
                </a:r>
              </a:p>
              <a:p>
                <a:pPr algn="just" eaLnBrk="0" hangingPunct="0">
                  <a:lnSpc>
                    <a:spcPct val="96000"/>
                  </a:lnSpc>
                </a:pPr>
                <a:endParaRPr kumimoji="1" lang="en-US" altLang="zh-CN" sz="2800" b="1">
                  <a:solidFill>
                    <a:srgbClr val="28B038"/>
                  </a:solidFill>
                  <a:latin typeface="Times New Roman" pitchFamily="18" charset="0"/>
                </a:endParaRPr>
              </a:p>
            </p:txBody>
          </p:sp>
          <p:sp>
            <p:nvSpPr>
              <p:cNvPr id="437300" name="Text Box 52"/>
              <p:cNvSpPr txBox="1">
                <a:spLocks noChangeArrowheads="1"/>
              </p:cNvSpPr>
              <p:nvPr/>
            </p:nvSpPr>
            <p:spPr bwMode="auto">
              <a:xfrm>
                <a:off x="4929" y="639"/>
                <a:ext cx="303" cy="8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just" eaLnBrk="0" hangingPunct="0">
                  <a:lnSpc>
                    <a:spcPct val="96000"/>
                  </a:lnSpc>
                </a:pPr>
                <a:r>
                  <a:rPr kumimoji="1" lang="en-US" altLang="zh-CN" sz="2800" b="1">
                    <a:solidFill>
                      <a:srgbClr val="28B038"/>
                    </a:solidFill>
                    <a:latin typeface="Times New Roman" pitchFamily="18" charset="0"/>
                  </a:rPr>
                  <a:t>h</a:t>
                </a:r>
              </a:p>
              <a:p>
                <a:pPr algn="just" eaLnBrk="0" hangingPunct="0">
                  <a:lnSpc>
                    <a:spcPct val="96000"/>
                  </a:lnSpc>
                </a:pPr>
                <a:r>
                  <a:rPr kumimoji="1" lang="en-US" altLang="zh-CN" sz="2800" b="1">
                    <a:solidFill>
                      <a:srgbClr val="28B038"/>
                    </a:solidFill>
                    <a:latin typeface="Times New Roman" pitchFamily="18" charset="0"/>
                  </a:rPr>
                  <a:t>g</a:t>
                </a:r>
              </a:p>
              <a:p>
                <a:pPr algn="just" eaLnBrk="0" hangingPunct="0">
                  <a:lnSpc>
                    <a:spcPct val="96000"/>
                  </a:lnSpc>
                </a:pPr>
                <a:endParaRPr kumimoji="1" lang="en-US" altLang="zh-CN" sz="2800" b="1">
                  <a:solidFill>
                    <a:srgbClr val="28B038"/>
                  </a:solidFill>
                  <a:latin typeface="Times New Roman" pitchFamily="18" charset="0"/>
                </a:endParaRPr>
              </a:p>
            </p:txBody>
          </p:sp>
        </p:grpSp>
        <p:sp>
          <p:nvSpPr>
            <p:cNvPr id="437301" name="Text Box 53"/>
            <p:cNvSpPr txBox="1">
              <a:spLocks noChangeArrowheads="1"/>
            </p:cNvSpPr>
            <p:nvPr/>
          </p:nvSpPr>
          <p:spPr bwMode="auto">
            <a:xfrm>
              <a:off x="4360" y="1632"/>
              <a:ext cx="276"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4000" b="1">
                  <a:latin typeface="Times New Roman" pitchFamily="18" charset="0"/>
                  <a:ea typeface="隶书" pitchFamily="49" charset="-122"/>
                </a:rPr>
                <a:t>2</a:t>
              </a:r>
            </a:p>
          </p:txBody>
        </p:sp>
      </p:grpSp>
      <p:grpSp>
        <p:nvGrpSpPr>
          <p:cNvPr id="437302" name="Group 54"/>
          <p:cNvGrpSpPr>
            <a:grpSpLocks/>
          </p:cNvGrpSpPr>
          <p:nvPr/>
        </p:nvGrpSpPr>
        <p:grpSpPr bwMode="auto">
          <a:xfrm>
            <a:off x="609600" y="3208932"/>
            <a:ext cx="3878263" cy="3100388"/>
            <a:chOff x="384" y="1968"/>
            <a:chExt cx="2443" cy="1953"/>
          </a:xfrm>
        </p:grpSpPr>
        <p:grpSp>
          <p:nvGrpSpPr>
            <p:cNvPr id="437303" name="Group 55"/>
            <p:cNvGrpSpPr>
              <a:grpSpLocks/>
            </p:cNvGrpSpPr>
            <p:nvPr/>
          </p:nvGrpSpPr>
          <p:grpSpPr bwMode="auto">
            <a:xfrm>
              <a:off x="384" y="1968"/>
              <a:ext cx="2443" cy="1953"/>
              <a:chOff x="1254" y="6014"/>
              <a:chExt cx="3240" cy="2520"/>
            </a:xfrm>
          </p:grpSpPr>
          <p:sp>
            <p:nvSpPr>
              <p:cNvPr id="437304" name="Text Box 56"/>
              <p:cNvSpPr txBox="1">
                <a:spLocks noChangeArrowheads="1"/>
              </p:cNvSpPr>
              <p:nvPr/>
            </p:nvSpPr>
            <p:spPr bwMode="auto">
              <a:xfrm>
                <a:off x="2414" y="6014"/>
                <a:ext cx="400" cy="10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lnSpc>
                    <a:spcPct val="96000"/>
                  </a:lnSpc>
                </a:pPr>
                <a:r>
                  <a:rPr kumimoji="1" lang="en-US" altLang="zh-CN" sz="2600" b="1">
                    <a:solidFill>
                      <a:srgbClr val="FF0000"/>
                    </a:solidFill>
                    <a:latin typeface="Times New Roman" pitchFamily="18" charset="0"/>
                  </a:rPr>
                  <a:t>     </a:t>
                </a:r>
              </a:p>
              <a:p>
                <a:pPr algn="just" eaLnBrk="0" hangingPunct="0">
                  <a:lnSpc>
                    <a:spcPct val="96000"/>
                  </a:lnSpc>
                </a:pPr>
                <a:endParaRPr kumimoji="1" lang="en-US" altLang="zh-CN" sz="2600" b="1">
                  <a:solidFill>
                    <a:srgbClr val="FF0000"/>
                  </a:solidFill>
                  <a:latin typeface="Times New Roman" pitchFamily="18" charset="0"/>
                </a:endParaRPr>
              </a:p>
              <a:p>
                <a:pPr algn="just" eaLnBrk="0" hangingPunct="0">
                  <a:lnSpc>
                    <a:spcPct val="96000"/>
                  </a:lnSpc>
                </a:pPr>
                <a:r>
                  <a:rPr kumimoji="1" lang="en-US" altLang="zh-CN" sz="2600" b="1">
                    <a:solidFill>
                      <a:srgbClr val="FF0000"/>
                    </a:solidFill>
                    <a:latin typeface="Times New Roman" pitchFamily="18" charset="0"/>
                  </a:rPr>
                  <a:t>0</a:t>
                </a:r>
              </a:p>
            </p:txBody>
          </p:sp>
          <p:grpSp>
            <p:nvGrpSpPr>
              <p:cNvPr id="437305" name="Group 57"/>
              <p:cNvGrpSpPr>
                <a:grpSpLocks/>
              </p:cNvGrpSpPr>
              <p:nvPr/>
            </p:nvGrpSpPr>
            <p:grpSpPr bwMode="auto">
              <a:xfrm>
                <a:off x="1254" y="6814"/>
                <a:ext cx="3240" cy="1720"/>
                <a:chOff x="1254" y="6294"/>
                <a:chExt cx="3240" cy="1720"/>
              </a:xfrm>
            </p:grpSpPr>
            <p:grpSp>
              <p:nvGrpSpPr>
                <p:cNvPr id="437306" name="Group 58"/>
                <p:cNvGrpSpPr>
                  <a:grpSpLocks/>
                </p:cNvGrpSpPr>
                <p:nvPr/>
              </p:nvGrpSpPr>
              <p:grpSpPr bwMode="auto">
                <a:xfrm>
                  <a:off x="1854" y="6294"/>
                  <a:ext cx="2640" cy="1720"/>
                  <a:chOff x="1834" y="6294"/>
                  <a:chExt cx="2640" cy="1720"/>
                </a:xfrm>
              </p:grpSpPr>
              <p:sp>
                <p:nvSpPr>
                  <p:cNvPr id="437307" name="Text Box 59"/>
                  <p:cNvSpPr txBox="1">
                    <a:spLocks noChangeArrowheads="1"/>
                  </p:cNvSpPr>
                  <p:nvPr/>
                </p:nvSpPr>
                <p:spPr bwMode="auto">
                  <a:xfrm>
                    <a:off x="2174" y="663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rIns="0" anchor="ctr" anchorCtr="1"/>
                  <a:lstStyle/>
                  <a:p>
                    <a:pPr algn="just" eaLnBrk="0" hangingPunct="0"/>
                    <a:r>
                      <a:rPr kumimoji="1" lang="en-US" altLang="zh-CN" sz="2600" b="1">
                        <a:solidFill>
                          <a:srgbClr val="FF0000"/>
                        </a:solidFill>
                        <a:latin typeface="Times New Roman" pitchFamily="18" charset="0"/>
                      </a:rPr>
                      <a:t>ae+cf</a:t>
                    </a:r>
                  </a:p>
                </p:txBody>
              </p:sp>
              <p:sp>
                <p:nvSpPr>
                  <p:cNvPr id="437308" name="Text Box 60"/>
                  <p:cNvSpPr txBox="1">
                    <a:spLocks noChangeArrowheads="1"/>
                  </p:cNvSpPr>
                  <p:nvPr/>
                </p:nvSpPr>
                <p:spPr bwMode="auto">
                  <a:xfrm>
                    <a:off x="3614" y="663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rIns="0" anchor="ctr" anchorCtr="1"/>
                  <a:lstStyle/>
                  <a:p>
                    <a:pPr algn="just" eaLnBrk="0" hangingPunct="0"/>
                    <a:r>
                      <a:rPr kumimoji="1" lang="en-US" altLang="zh-CN" sz="2600" b="1">
                        <a:solidFill>
                          <a:srgbClr val="FF0000"/>
                        </a:solidFill>
                        <a:latin typeface="Times New Roman" pitchFamily="18" charset="0"/>
                      </a:rPr>
                      <a:t> a g</a:t>
                    </a:r>
                  </a:p>
                </p:txBody>
              </p:sp>
              <p:sp>
                <p:nvSpPr>
                  <p:cNvPr id="437309" name="Text Box 61"/>
                  <p:cNvSpPr txBox="1">
                    <a:spLocks noChangeArrowheads="1"/>
                  </p:cNvSpPr>
                  <p:nvPr/>
                </p:nvSpPr>
                <p:spPr bwMode="auto">
                  <a:xfrm>
                    <a:off x="2154" y="749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rIns="0" anchor="ctr" anchorCtr="1"/>
                  <a:lstStyle/>
                  <a:p>
                    <a:pPr algn="just" eaLnBrk="0" hangingPunct="0"/>
                    <a:r>
                      <a:rPr kumimoji="1" lang="en-US" altLang="zh-CN" sz="2600" b="1">
                        <a:solidFill>
                          <a:srgbClr val="FF0000"/>
                        </a:solidFill>
                        <a:latin typeface="Times New Roman" pitchFamily="18" charset="0"/>
                      </a:rPr>
                      <a:t> b e</a:t>
                    </a:r>
                  </a:p>
                </p:txBody>
              </p:sp>
              <p:sp>
                <p:nvSpPr>
                  <p:cNvPr id="437310" name="Text Box 62"/>
                  <p:cNvSpPr txBox="1">
                    <a:spLocks noChangeArrowheads="1"/>
                  </p:cNvSpPr>
                  <p:nvPr/>
                </p:nvSpPr>
                <p:spPr bwMode="auto">
                  <a:xfrm>
                    <a:off x="3594" y="749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rIns="0" anchor="ctr" anchorCtr="1"/>
                  <a:lstStyle/>
                  <a:p>
                    <a:pPr algn="just" eaLnBrk="0" hangingPunct="0"/>
                    <a:r>
                      <a:rPr kumimoji="1" lang="en-US" altLang="zh-CN" sz="2600" b="1">
                        <a:solidFill>
                          <a:srgbClr val="FF0000"/>
                        </a:solidFill>
                        <a:latin typeface="Times New Roman" pitchFamily="18" charset="0"/>
                      </a:rPr>
                      <a:t>  0</a:t>
                    </a:r>
                  </a:p>
                </p:txBody>
              </p:sp>
              <p:sp>
                <p:nvSpPr>
                  <p:cNvPr id="437311" name="Line 63"/>
                  <p:cNvSpPr>
                    <a:spLocks noChangeShapeType="1"/>
                  </p:cNvSpPr>
                  <p:nvPr/>
                </p:nvSpPr>
                <p:spPr bwMode="auto">
                  <a:xfrm>
                    <a:off x="2574" y="715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12" name="Text Box 64"/>
                  <p:cNvSpPr txBox="1">
                    <a:spLocks noChangeArrowheads="1"/>
                  </p:cNvSpPr>
                  <p:nvPr/>
                </p:nvSpPr>
                <p:spPr bwMode="auto">
                  <a:xfrm>
                    <a:off x="2674" y="711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r>
                      <a:rPr kumimoji="1" lang="en-US" altLang="zh-CN" sz="2600" b="1">
                        <a:solidFill>
                          <a:srgbClr val="FF0000"/>
                        </a:solidFill>
                        <a:latin typeface="Times New Roman" pitchFamily="18" charset="0"/>
                      </a:rPr>
                      <a:t>f</a:t>
                    </a:r>
                  </a:p>
                </p:txBody>
              </p:sp>
              <p:sp>
                <p:nvSpPr>
                  <p:cNvPr id="437313" name="Line 65"/>
                  <p:cNvSpPr>
                    <a:spLocks noChangeShapeType="1"/>
                  </p:cNvSpPr>
                  <p:nvPr/>
                </p:nvSpPr>
                <p:spPr bwMode="auto">
                  <a:xfrm>
                    <a:off x="3014" y="7734"/>
                    <a:ext cx="58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14" name="Text Box 66"/>
                  <p:cNvSpPr txBox="1">
                    <a:spLocks noChangeArrowheads="1"/>
                  </p:cNvSpPr>
                  <p:nvPr/>
                </p:nvSpPr>
                <p:spPr bwMode="auto">
                  <a:xfrm>
                    <a:off x="3134" y="735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r>
                      <a:rPr kumimoji="1" lang="en-US" altLang="zh-CN" sz="2600" b="1">
                        <a:solidFill>
                          <a:srgbClr val="FF0000"/>
                        </a:solidFill>
                        <a:latin typeface="Times New Roman" pitchFamily="18" charset="0"/>
                      </a:rPr>
                      <a:t>b</a:t>
                    </a:r>
                  </a:p>
                </p:txBody>
              </p:sp>
              <p:sp>
                <p:nvSpPr>
                  <p:cNvPr id="437315" name="Line 67"/>
                  <p:cNvSpPr>
                    <a:spLocks noChangeShapeType="1"/>
                  </p:cNvSpPr>
                  <p:nvPr/>
                </p:nvSpPr>
                <p:spPr bwMode="auto">
                  <a:xfrm>
                    <a:off x="4054" y="717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16" name="Text Box 68"/>
                  <p:cNvSpPr txBox="1">
                    <a:spLocks noChangeArrowheads="1"/>
                  </p:cNvSpPr>
                  <p:nvPr/>
                </p:nvSpPr>
                <p:spPr bwMode="auto">
                  <a:xfrm>
                    <a:off x="4074" y="707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r>
                      <a:rPr kumimoji="1" lang="en-US" altLang="zh-CN" sz="2600" b="1">
                        <a:solidFill>
                          <a:srgbClr val="FF0000"/>
                        </a:solidFill>
                        <a:latin typeface="Times New Roman" pitchFamily="18" charset="0"/>
                      </a:rPr>
                      <a:t>g</a:t>
                    </a:r>
                  </a:p>
                </p:txBody>
              </p:sp>
              <p:sp>
                <p:nvSpPr>
                  <p:cNvPr id="437317" name="Line 69"/>
                  <p:cNvSpPr>
                    <a:spLocks noChangeShapeType="1"/>
                  </p:cNvSpPr>
                  <p:nvPr/>
                </p:nvSpPr>
                <p:spPr bwMode="auto">
                  <a:xfrm>
                    <a:off x="3054" y="6894"/>
                    <a:ext cx="58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18" name="Text Box 70"/>
                  <p:cNvSpPr txBox="1">
                    <a:spLocks noChangeArrowheads="1"/>
                  </p:cNvSpPr>
                  <p:nvPr/>
                </p:nvSpPr>
                <p:spPr bwMode="auto">
                  <a:xfrm>
                    <a:off x="3094" y="649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r>
                      <a:rPr kumimoji="1" lang="en-US" altLang="zh-CN" sz="2600" b="1">
                        <a:solidFill>
                          <a:srgbClr val="FF0000"/>
                        </a:solidFill>
                        <a:latin typeface="Times New Roman" pitchFamily="18" charset="0"/>
                      </a:rPr>
                      <a:t>c</a:t>
                    </a:r>
                  </a:p>
                </p:txBody>
              </p:sp>
              <p:sp>
                <p:nvSpPr>
                  <p:cNvPr id="437319" name="Line 71"/>
                  <p:cNvSpPr>
                    <a:spLocks noChangeShapeType="1"/>
                  </p:cNvSpPr>
                  <p:nvPr/>
                </p:nvSpPr>
                <p:spPr bwMode="auto">
                  <a:xfrm>
                    <a:off x="2594" y="629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20" name="Line 72"/>
                  <p:cNvSpPr>
                    <a:spLocks noChangeShapeType="1"/>
                  </p:cNvSpPr>
                  <p:nvPr/>
                </p:nvSpPr>
                <p:spPr bwMode="auto">
                  <a:xfrm>
                    <a:off x="4034" y="633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21" name="Line 73"/>
                  <p:cNvSpPr>
                    <a:spLocks noChangeShapeType="1"/>
                  </p:cNvSpPr>
                  <p:nvPr/>
                </p:nvSpPr>
                <p:spPr bwMode="auto">
                  <a:xfrm>
                    <a:off x="1854" y="6894"/>
                    <a:ext cx="34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22" name="Line 74"/>
                  <p:cNvSpPr>
                    <a:spLocks noChangeShapeType="1"/>
                  </p:cNvSpPr>
                  <p:nvPr/>
                </p:nvSpPr>
                <p:spPr bwMode="auto">
                  <a:xfrm>
                    <a:off x="1834" y="7734"/>
                    <a:ext cx="34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grpSp>
            <p:sp>
              <p:nvSpPr>
                <p:cNvPr id="437323" name="Text Box 75"/>
                <p:cNvSpPr txBox="1">
                  <a:spLocks noChangeArrowheads="1"/>
                </p:cNvSpPr>
                <p:nvPr/>
              </p:nvSpPr>
              <p:spPr bwMode="auto">
                <a:xfrm>
                  <a:off x="1274" y="6674"/>
                  <a:ext cx="6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r>
                    <a:rPr kumimoji="1" lang="en-US" altLang="zh-CN" sz="2600" b="1">
                      <a:solidFill>
                        <a:srgbClr val="FF0000"/>
                      </a:solidFill>
                      <a:latin typeface="Times New Roman" pitchFamily="18" charset="0"/>
                    </a:rPr>
                    <a:t>  0</a:t>
                  </a:r>
                </a:p>
              </p:txBody>
            </p:sp>
            <p:sp>
              <p:nvSpPr>
                <p:cNvPr id="437324" name="Text Box 76"/>
                <p:cNvSpPr txBox="1">
                  <a:spLocks noChangeArrowheads="1"/>
                </p:cNvSpPr>
                <p:nvPr/>
              </p:nvSpPr>
              <p:spPr bwMode="auto">
                <a:xfrm>
                  <a:off x="1254" y="7514"/>
                  <a:ext cx="74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r>
                    <a:rPr kumimoji="1" lang="en-US" altLang="zh-CN" sz="2600" b="1">
                      <a:solidFill>
                        <a:srgbClr val="FF0000"/>
                      </a:solidFill>
                      <a:latin typeface="Times New Roman" pitchFamily="18" charset="0"/>
                    </a:rPr>
                    <a:t>  d</a:t>
                  </a:r>
                </a:p>
              </p:txBody>
            </p:sp>
          </p:grpSp>
          <p:sp>
            <p:nvSpPr>
              <p:cNvPr id="437325" name="Text Box 77"/>
              <p:cNvSpPr txBox="1">
                <a:spLocks noChangeArrowheads="1"/>
              </p:cNvSpPr>
              <p:nvPr/>
            </p:nvSpPr>
            <p:spPr bwMode="auto">
              <a:xfrm>
                <a:off x="3874" y="6034"/>
                <a:ext cx="400" cy="10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lnSpc>
                    <a:spcPct val="96000"/>
                  </a:lnSpc>
                </a:pPr>
                <a:endParaRPr kumimoji="1" lang="en-US" altLang="zh-CN" sz="2600" b="1">
                  <a:solidFill>
                    <a:srgbClr val="FF0000"/>
                  </a:solidFill>
                  <a:latin typeface="Times New Roman" pitchFamily="18" charset="0"/>
                </a:endParaRPr>
              </a:p>
              <a:p>
                <a:pPr algn="just" eaLnBrk="0" hangingPunct="0">
                  <a:lnSpc>
                    <a:spcPct val="96000"/>
                  </a:lnSpc>
                </a:pPr>
                <a:endParaRPr kumimoji="1" lang="en-US" altLang="zh-CN" sz="2600" b="1">
                  <a:solidFill>
                    <a:srgbClr val="FF0000"/>
                  </a:solidFill>
                  <a:latin typeface="Times New Roman" pitchFamily="18" charset="0"/>
                </a:endParaRPr>
              </a:p>
              <a:p>
                <a:pPr algn="just" eaLnBrk="0" hangingPunct="0">
                  <a:lnSpc>
                    <a:spcPct val="96000"/>
                  </a:lnSpc>
                </a:pPr>
                <a:r>
                  <a:rPr kumimoji="1" lang="en-US" altLang="zh-CN" sz="2600" b="1">
                    <a:solidFill>
                      <a:srgbClr val="FF0000"/>
                    </a:solidFill>
                    <a:latin typeface="Times New Roman" pitchFamily="18" charset="0"/>
                  </a:rPr>
                  <a:t>h</a:t>
                </a:r>
              </a:p>
            </p:txBody>
          </p:sp>
        </p:grpSp>
        <p:sp>
          <p:nvSpPr>
            <p:cNvPr id="437326" name="Text Box 78"/>
            <p:cNvSpPr txBox="1">
              <a:spLocks noChangeArrowheads="1"/>
            </p:cNvSpPr>
            <p:nvPr/>
          </p:nvSpPr>
          <p:spPr bwMode="auto">
            <a:xfrm>
              <a:off x="1816" y="3024"/>
              <a:ext cx="276"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4000" b="1">
                  <a:solidFill>
                    <a:srgbClr val="FF0000"/>
                  </a:solidFill>
                  <a:latin typeface="Times New Roman" pitchFamily="18" charset="0"/>
                  <a:ea typeface="隶书" pitchFamily="49" charset="-122"/>
                </a:rPr>
                <a:t>3</a:t>
              </a:r>
              <a:endParaRPr kumimoji="1" lang="en-US" altLang="zh-CN" sz="6000" b="1">
                <a:solidFill>
                  <a:srgbClr val="FF0000"/>
                </a:solidFill>
                <a:latin typeface="Times New Roman" pitchFamily="18" charset="0"/>
                <a:ea typeface="隶书" pitchFamily="49" charset="-122"/>
              </a:endParaRPr>
            </a:p>
          </p:txBody>
        </p:sp>
      </p:grpSp>
      <p:grpSp>
        <p:nvGrpSpPr>
          <p:cNvPr id="437327" name="Group 79"/>
          <p:cNvGrpSpPr>
            <a:grpSpLocks/>
          </p:cNvGrpSpPr>
          <p:nvPr/>
        </p:nvGrpSpPr>
        <p:grpSpPr bwMode="auto">
          <a:xfrm>
            <a:off x="4572000" y="3056532"/>
            <a:ext cx="3878263" cy="3100388"/>
            <a:chOff x="2880" y="1983"/>
            <a:chExt cx="2443" cy="1953"/>
          </a:xfrm>
        </p:grpSpPr>
        <p:grpSp>
          <p:nvGrpSpPr>
            <p:cNvPr id="437328" name="Group 80"/>
            <p:cNvGrpSpPr>
              <a:grpSpLocks/>
            </p:cNvGrpSpPr>
            <p:nvPr/>
          </p:nvGrpSpPr>
          <p:grpSpPr bwMode="auto">
            <a:xfrm>
              <a:off x="2880" y="1983"/>
              <a:ext cx="2443" cy="1953"/>
              <a:chOff x="1254" y="6014"/>
              <a:chExt cx="3240" cy="2520"/>
            </a:xfrm>
          </p:grpSpPr>
          <p:sp>
            <p:nvSpPr>
              <p:cNvPr id="437329" name="Text Box 81"/>
              <p:cNvSpPr txBox="1">
                <a:spLocks noChangeArrowheads="1"/>
              </p:cNvSpPr>
              <p:nvPr/>
            </p:nvSpPr>
            <p:spPr bwMode="auto">
              <a:xfrm>
                <a:off x="2414" y="6014"/>
                <a:ext cx="400" cy="10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lnSpc>
                    <a:spcPct val="96000"/>
                  </a:lnSpc>
                </a:pPr>
                <a:r>
                  <a:rPr kumimoji="1" lang="en-US" altLang="zh-CN" sz="2600" b="1">
                    <a:solidFill>
                      <a:schemeClr val="accent2"/>
                    </a:solidFill>
                    <a:latin typeface="Times New Roman" pitchFamily="18" charset="0"/>
                  </a:rPr>
                  <a:t>     </a:t>
                </a:r>
              </a:p>
            </p:txBody>
          </p:sp>
          <p:grpSp>
            <p:nvGrpSpPr>
              <p:cNvPr id="437330" name="Group 82"/>
              <p:cNvGrpSpPr>
                <a:grpSpLocks/>
              </p:cNvGrpSpPr>
              <p:nvPr/>
            </p:nvGrpSpPr>
            <p:grpSpPr bwMode="auto">
              <a:xfrm>
                <a:off x="1254" y="6814"/>
                <a:ext cx="3240" cy="1720"/>
                <a:chOff x="1254" y="6294"/>
                <a:chExt cx="3240" cy="1720"/>
              </a:xfrm>
            </p:grpSpPr>
            <p:grpSp>
              <p:nvGrpSpPr>
                <p:cNvPr id="437331" name="Group 83"/>
                <p:cNvGrpSpPr>
                  <a:grpSpLocks/>
                </p:cNvGrpSpPr>
                <p:nvPr/>
              </p:nvGrpSpPr>
              <p:grpSpPr bwMode="auto">
                <a:xfrm>
                  <a:off x="1854" y="6294"/>
                  <a:ext cx="2640" cy="1720"/>
                  <a:chOff x="1834" y="6294"/>
                  <a:chExt cx="2640" cy="1720"/>
                </a:xfrm>
              </p:grpSpPr>
              <p:sp>
                <p:nvSpPr>
                  <p:cNvPr id="437332" name="Text Box 84"/>
                  <p:cNvSpPr txBox="1">
                    <a:spLocks noChangeArrowheads="1"/>
                  </p:cNvSpPr>
                  <p:nvPr/>
                </p:nvSpPr>
                <p:spPr bwMode="auto">
                  <a:xfrm>
                    <a:off x="2174" y="663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rIns="0" anchor="ctr" anchorCtr="1"/>
                  <a:lstStyle/>
                  <a:p>
                    <a:pPr algn="just" eaLnBrk="0" hangingPunct="0"/>
                    <a:r>
                      <a:rPr kumimoji="1" lang="en-US" altLang="zh-CN" sz="2600" b="1">
                        <a:solidFill>
                          <a:schemeClr val="accent2"/>
                        </a:solidFill>
                        <a:latin typeface="Times New Roman" pitchFamily="18" charset="0"/>
                      </a:rPr>
                      <a:t>ae+cf</a:t>
                    </a:r>
                  </a:p>
                </p:txBody>
              </p:sp>
              <p:sp>
                <p:nvSpPr>
                  <p:cNvPr id="437333" name="Text Box 85"/>
                  <p:cNvSpPr txBox="1">
                    <a:spLocks noChangeArrowheads="1"/>
                  </p:cNvSpPr>
                  <p:nvPr/>
                </p:nvSpPr>
                <p:spPr bwMode="auto">
                  <a:xfrm>
                    <a:off x="3614" y="663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rIns="0" anchor="ctr" anchorCtr="1"/>
                  <a:lstStyle/>
                  <a:p>
                    <a:pPr algn="just" eaLnBrk="0" hangingPunct="0"/>
                    <a:r>
                      <a:rPr kumimoji="1" lang="en-US" altLang="zh-CN" sz="2600" b="1">
                        <a:solidFill>
                          <a:schemeClr val="accent2"/>
                        </a:solidFill>
                        <a:latin typeface="Times New Roman" pitchFamily="18" charset="0"/>
                      </a:rPr>
                      <a:t>ag+ch</a:t>
                    </a:r>
                  </a:p>
                </p:txBody>
              </p:sp>
              <p:sp>
                <p:nvSpPr>
                  <p:cNvPr id="437334" name="Text Box 86"/>
                  <p:cNvSpPr txBox="1">
                    <a:spLocks noChangeArrowheads="1"/>
                  </p:cNvSpPr>
                  <p:nvPr/>
                </p:nvSpPr>
                <p:spPr bwMode="auto">
                  <a:xfrm>
                    <a:off x="2154" y="749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rIns="0" anchor="ctr" anchorCtr="1"/>
                  <a:lstStyle/>
                  <a:p>
                    <a:pPr algn="just" eaLnBrk="0" hangingPunct="0"/>
                    <a:r>
                      <a:rPr kumimoji="1" lang="en-US" altLang="zh-CN" sz="2600" b="1">
                        <a:solidFill>
                          <a:schemeClr val="accent2"/>
                        </a:solidFill>
                        <a:latin typeface="Times New Roman" pitchFamily="18" charset="0"/>
                      </a:rPr>
                      <a:t>be+df</a:t>
                    </a:r>
                  </a:p>
                </p:txBody>
              </p:sp>
              <p:sp>
                <p:nvSpPr>
                  <p:cNvPr id="437335" name="Text Box 87"/>
                  <p:cNvSpPr txBox="1">
                    <a:spLocks noChangeArrowheads="1"/>
                  </p:cNvSpPr>
                  <p:nvPr/>
                </p:nvSpPr>
                <p:spPr bwMode="auto">
                  <a:xfrm>
                    <a:off x="3594" y="7494"/>
                    <a:ext cx="860" cy="5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rIns="0" anchor="ctr" anchorCtr="1"/>
                  <a:lstStyle/>
                  <a:p>
                    <a:pPr algn="just" eaLnBrk="0" hangingPunct="0"/>
                    <a:r>
                      <a:rPr kumimoji="1" lang="en-US" altLang="zh-CN" sz="2600" b="1">
                        <a:solidFill>
                          <a:schemeClr val="accent2"/>
                        </a:solidFill>
                        <a:latin typeface="Times New Roman" pitchFamily="18" charset="0"/>
                      </a:rPr>
                      <a:t>bg</a:t>
                    </a:r>
                  </a:p>
                </p:txBody>
              </p:sp>
              <p:sp>
                <p:nvSpPr>
                  <p:cNvPr id="437336" name="Line 88"/>
                  <p:cNvSpPr>
                    <a:spLocks noChangeShapeType="1"/>
                  </p:cNvSpPr>
                  <p:nvPr/>
                </p:nvSpPr>
                <p:spPr bwMode="auto">
                  <a:xfrm>
                    <a:off x="2574" y="715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37" name="Text Box 89"/>
                  <p:cNvSpPr txBox="1">
                    <a:spLocks noChangeArrowheads="1"/>
                  </p:cNvSpPr>
                  <p:nvPr/>
                </p:nvSpPr>
                <p:spPr bwMode="auto">
                  <a:xfrm>
                    <a:off x="2674" y="711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r>
                      <a:rPr kumimoji="1" lang="en-US" altLang="zh-CN" sz="2600" b="1">
                        <a:solidFill>
                          <a:schemeClr val="accent2"/>
                        </a:solidFill>
                        <a:latin typeface="Times New Roman" pitchFamily="18" charset="0"/>
                      </a:rPr>
                      <a:t>0</a:t>
                    </a:r>
                  </a:p>
                </p:txBody>
              </p:sp>
              <p:sp>
                <p:nvSpPr>
                  <p:cNvPr id="437338" name="Line 90"/>
                  <p:cNvSpPr>
                    <a:spLocks noChangeShapeType="1"/>
                  </p:cNvSpPr>
                  <p:nvPr/>
                </p:nvSpPr>
                <p:spPr bwMode="auto">
                  <a:xfrm>
                    <a:off x="3014" y="7734"/>
                    <a:ext cx="58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39" name="Text Box 91"/>
                  <p:cNvSpPr txBox="1">
                    <a:spLocks noChangeArrowheads="1"/>
                  </p:cNvSpPr>
                  <p:nvPr/>
                </p:nvSpPr>
                <p:spPr bwMode="auto">
                  <a:xfrm>
                    <a:off x="3134" y="735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r>
                      <a:rPr kumimoji="1" lang="en-US" altLang="zh-CN" sz="2600" b="1">
                        <a:solidFill>
                          <a:schemeClr val="accent2"/>
                        </a:solidFill>
                        <a:latin typeface="Times New Roman" pitchFamily="18" charset="0"/>
                      </a:rPr>
                      <a:t>d</a:t>
                    </a:r>
                  </a:p>
                </p:txBody>
              </p:sp>
              <p:sp>
                <p:nvSpPr>
                  <p:cNvPr id="437340" name="Line 92"/>
                  <p:cNvSpPr>
                    <a:spLocks noChangeShapeType="1"/>
                  </p:cNvSpPr>
                  <p:nvPr/>
                </p:nvSpPr>
                <p:spPr bwMode="auto">
                  <a:xfrm>
                    <a:off x="4054" y="717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41" name="Text Box 93"/>
                  <p:cNvSpPr txBox="1">
                    <a:spLocks noChangeArrowheads="1"/>
                  </p:cNvSpPr>
                  <p:nvPr/>
                </p:nvSpPr>
                <p:spPr bwMode="auto">
                  <a:xfrm>
                    <a:off x="4074" y="707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r>
                      <a:rPr kumimoji="1" lang="en-US" altLang="zh-CN" sz="2600" b="1">
                        <a:solidFill>
                          <a:schemeClr val="accent2"/>
                        </a:solidFill>
                        <a:latin typeface="Times New Roman" pitchFamily="18" charset="0"/>
                      </a:rPr>
                      <a:t>h</a:t>
                    </a:r>
                  </a:p>
                </p:txBody>
              </p:sp>
              <p:sp>
                <p:nvSpPr>
                  <p:cNvPr id="437342" name="Line 94"/>
                  <p:cNvSpPr>
                    <a:spLocks noChangeShapeType="1"/>
                  </p:cNvSpPr>
                  <p:nvPr/>
                </p:nvSpPr>
                <p:spPr bwMode="auto">
                  <a:xfrm>
                    <a:off x="3054" y="6894"/>
                    <a:ext cx="58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43" name="Text Box 95"/>
                  <p:cNvSpPr txBox="1">
                    <a:spLocks noChangeArrowheads="1"/>
                  </p:cNvSpPr>
                  <p:nvPr/>
                </p:nvSpPr>
                <p:spPr bwMode="auto">
                  <a:xfrm>
                    <a:off x="3094" y="6494"/>
                    <a:ext cx="3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r>
                      <a:rPr kumimoji="1" lang="en-US" altLang="zh-CN" sz="2600" b="1">
                        <a:solidFill>
                          <a:schemeClr val="accent2"/>
                        </a:solidFill>
                        <a:latin typeface="Times New Roman" pitchFamily="18" charset="0"/>
                      </a:rPr>
                      <a:t>0</a:t>
                    </a:r>
                  </a:p>
                </p:txBody>
              </p:sp>
              <p:sp>
                <p:nvSpPr>
                  <p:cNvPr id="437344" name="Line 96"/>
                  <p:cNvSpPr>
                    <a:spLocks noChangeShapeType="1"/>
                  </p:cNvSpPr>
                  <p:nvPr/>
                </p:nvSpPr>
                <p:spPr bwMode="auto">
                  <a:xfrm>
                    <a:off x="2594" y="629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45" name="Line 97"/>
                  <p:cNvSpPr>
                    <a:spLocks noChangeShapeType="1"/>
                  </p:cNvSpPr>
                  <p:nvPr/>
                </p:nvSpPr>
                <p:spPr bwMode="auto">
                  <a:xfrm>
                    <a:off x="4034" y="6334"/>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46" name="Line 98"/>
                  <p:cNvSpPr>
                    <a:spLocks noChangeShapeType="1"/>
                  </p:cNvSpPr>
                  <p:nvPr/>
                </p:nvSpPr>
                <p:spPr bwMode="auto">
                  <a:xfrm>
                    <a:off x="1854" y="6894"/>
                    <a:ext cx="34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37347" name="Line 99"/>
                  <p:cNvSpPr>
                    <a:spLocks noChangeShapeType="1"/>
                  </p:cNvSpPr>
                  <p:nvPr/>
                </p:nvSpPr>
                <p:spPr bwMode="auto">
                  <a:xfrm>
                    <a:off x="1834" y="7734"/>
                    <a:ext cx="34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grpSp>
            <p:sp>
              <p:nvSpPr>
                <p:cNvPr id="437348" name="Text Box 100"/>
                <p:cNvSpPr txBox="1">
                  <a:spLocks noChangeArrowheads="1"/>
                </p:cNvSpPr>
                <p:nvPr/>
              </p:nvSpPr>
              <p:spPr bwMode="auto">
                <a:xfrm>
                  <a:off x="1274" y="6674"/>
                  <a:ext cx="6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r>
                    <a:rPr kumimoji="1" lang="en-US" altLang="zh-CN" sz="2600" b="1">
                      <a:solidFill>
                        <a:schemeClr val="accent2"/>
                      </a:solidFill>
                      <a:latin typeface="Times New Roman" pitchFamily="18" charset="0"/>
                    </a:rPr>
                    <a:t>  </a:t>
                  </a:r>
                </a:p>
              </p:txBody>
            </p:sp>
            <p:sp>
              <p:nvSpPr>
                <p:cNvPr id="437349" name="Text Box 101"/>
                <p:cNvSpPr txBox="1">
                  <a:spLocks noChangeArrowheads="1"/>
                </p:cNvSpPr>
                <p:nvPr/>
              </p:nvSpPr>
              <p:spPr bwMode="auto">
                <a:xfrm>
                  <a:off x="1254" y="7514"/>
                  <a:ext cx="74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r>
                    <a:rPr kumimoji="1" lang="en-US" altLang="zh-CN" sz="2600" b="1">
                      <a:solidFill>
                        <a:schemeClr val="accent2"/>
                      </a:solidFill>
                      <a:latin typeface="Times New Roman" pitchFamily="18" charset="0"/>
                    </a:rPr>
                    <a:t> </a:t>
                  </a:r>
                </a:p>
              </p:txBody>
            </p:sp>
          </p:grpSp>
          <p:sp>
            <p:nvSpPr>
              <p:cNvPr id="437350" name="Text Box 102"/>
              <p:cNvSpPr txBox="1">
                <a:spLocks noChangeArrowheads="1"/>
              </p:cNvSpPr>
              <p:nvPr/>
            </p:nvSpPr>
            <p:spPr bwMode="auto">
              <a:xfrm>
                <a:off x="3874" y="6034"/>
                <a:ext cx="400" cy="10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nchorCtr="1"/>
              <a:lstStyle/>
              <a:p>
                <a:pPr algn="just" eaLnBrk="0" hangingPunct="0">
                  <a:lnSpc>
                    <a:spcPct val="96000"/>
                  </a:lnSpc>
                </a:pPr>
                <a:endParaRPr kumimoji="1" lang="zh-CN" altLang="zh-CN" sz="2600" b="1">
                  <a:solidFill>
                    <a:schemeClr val="accent2"/>
                  </a:solidFill>
                  <a:latin typeface="Times New Roman" pitchFamily="18" charset="0"/>
                </a:endParaRPr>
              </a:p>
            </p:txBody>
          </p:sp>
        </p:grpSp>
        <p:sp>
          <p:nvSpPr>
            <p:cNvPr id="437351" name="Text Box 103"/>
            <p:cNvSpPr txBox="1">
              <a:spLocks noChangeArrowheads="1"/>
            </p:cNvSpPr>
            <p:nvPr/>
          </p:nvSpPr>
          <p:spPr bwMode="auto">
            <a:xfrm>
              <a:off x="4360" y="3072"/>
              <a:ext cx="276"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4000" b="1">
                  <a:latin typeface="Times New Roman" pitchFamily="18" charset="0"/>
                  <a:ea typeface="隶书" pitchFamily="49" charset="-122"/>
                </a:rPr>
                <a:t>4</a:t>
              </a:r>
              <a:endParaRPr kumimoji="1" lang="en-US" altLang="zh-CN" sz="6000" b="1">
                <a:latin typeface="Times New Roman" pitchFamily="18" charset="0"/>
                <a:ea typeface="隶书"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1000"/>
                                  </p:stCondLst>
                                  <p:childTnLst>
                                    <p:set>
                                      <p:cBhvr>
                                        <p:cTn id="6" dur="1" fill="hold">
                                          <p:stCondLst>
                                            <p:cond delay="0"/>
                                          </p:stCondLst>
                                        </p:cTn>
                                        <p:tgtEl>
                                          <p:spTgt spid="437252"/>
                                        </p:tgtEl>
                                        <p:attrNameLst>
                                          <p:attrName>style.visibility</p:attrName>
                                        </p:attrNameLst>
                                      </p:cBhvr>
                                      <p:to>
                                        <p:strVal val="visible"/>
                                      </p:to>
                                    </p:set>
                                    <p:anim calcmode="lin" valueType="num">
                                      <p:cBhvr additive="base">
                                        <p:cTn id="7" dur="500" fill="hold"/>
                                        <p:tgtEl>
                                          <p:spTgt spid="437252"/>
                                        </p:tgtEl>
                                        <p:attrNameLst>
                                          <p:attrName>ppt_x</p:attrName>
                                        </p:attrNameLst>
                                      </p:cBhvr>
                                      <p:tavLst>
                                        <p:tav tm="0">
                                          <p:val>
                                            <p:strVal val="0-#ppt_w/2"/>
                                          </p:val>
                                        </p:tav>
                                        <p:tav tm="100000">
                                          <p:val>
                                            <p:strVal val="#ppt_x"/>
                                          </p:val>
                                        </p:tav>
                                      </p:tavLst>
                                    </p:anim>
                                    <p:anim calcmode="lin" valueType="num">
                                      <p:cBhvr additive="base">
                                        <p:cTn id="8" dur="500" fill="hold"/>
                                        <p:tgtEl>
                                          <p:spTgt spid="4372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37277"/>
                                        </p:tgtEl>
                                        <p:attrNameLst>
                                          <p:attrName>style.visibility</p:attrName>
                                        </p:attrNameLst>
                                      </p:cBhvr>
                                      <p:to>
                                        <p:strVal val="visible"/>
                                      </p:to>
                                    </p:set>
                                    <p:anim calcmode="lin" valueType="num">
                                      <p:cBhvr additive="base">
                                        <p:cTn id="13" dur="500" fill="hold"/>
                                        <p:tgtEl>
                                          <p:spTgt spid="437277"/>
                                        </p:tgtEl>
                                        <p:attrNameLst>
                                          <p:attrName>ppt_x</p:attrName>
                                        </p:attrNameLst>
                                      </p:cBhvr>
                                      <p:tavLst>
                                        <p:tav tm="0">
                                          <p:val>
                                            <p:strVal val="0-#ppt_w/2"/>
                                          </p:val>
                                        </p:tav>
                                        <p:tav tm="100000">
                                          <p:val>
                                            <p:strVal val="#ppt_x"/>
                                          </p:val>
                                        </p:tav>
                                      </p:tavLst>
                                    </p:anim>
                                    <p:anim calcmode="lin" valueType="num">
                                      <p:cBhvr additive="base">
                                        <p:cTn id="14" dur="500" fill="hold"/>
                                        <p:tgtEl>
                                          <p:spTgt spid="43727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37302"/>
                                        </p:tgtEl>
                                        <p:attrNameLst>
                                          <p:attrName>style.visibility</p:attrName>
                                        </p:attrNameLst>
                                      </p:cBhvr>
                                      <p:to>
                                        <p:strVal val="visible"/>
                                      </p:to>
                                    </p:set>
                                    <p:anim calcmode="lin" valueType="num">
                                      <p:cBhvr additive="base">
                                        <p:cTn id="19" dur="500" fill="hold"/>
                                        <p:tgtEl>
                                          <p:spTgt spid="437302"/>
                                        </p:tgtEl>
                                        <p:attrNameLst>
                                          <p:attrName>ppt_x</p:attrName>
                                        </p:attrNameLst>
                                      </p:cBhvr>
                                      <p:tavLst>
                                        <p:tav tm="0">
                                          <p:val>
                                            <p:strVal val="0-#ppt_w/2"/>
                                          </p:val>
                                        </p:tav>
                                        <p:tav tm="100000">
                                          <p:val>
                                            <p:strVal val="#ppt_x"/>
                                          </p:val>
                                        </p:tav>
                                      </p:tavLst>
                                    </p:anim>
                                    <p:anim calcmode="lin" valueType="num">
                                      <p:cBhvr additive="base">
                                        <p:cTn id="20" dur="500" fill="hold"/>
                                        <p:tgtEl>
                                          <p:spTgt spid="43730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37327"/>
                                        </p:tgtEl>
                                        <p:attrNameLst>
                                          <p:attrName>style.visibility</p:attrName>
                                        </p:attrNameLst>
                                      </p:cBhvr>
                                      <p:to>
                                        <p:strVal val="visible"/>
                                      </p:to>
                                    </p:set>
                                    <p:anim calcmode="lin" valueType="num">
                                      <p:cBhvr additive="base">
                                        <p:cTn id="25" dur="500" fill="hold"/>
                                        <p:tgtEl>
                                          <p:spTgt spid="437327"/>
                                        </p:tgtEl>
                                        <p:attrNameLst>
                                          <p:attrName>ppt_x</p:attrName>
                                        </p:attrNameLst>
                                      </p:cBhvr>
                                      <p:tavLst>
                                        <p:tav tm="0">
                                          <p:val>
                                            <p:strVal val="0-#ppt_w/2"/>
                                          </p:val>
                                        </p:tav>
                                        <p:tav tm="100000">
                                          <p:val>
                                            <p:strVal val="#ppt_x"/>
                                          </p:val>
                                        </p:tav>
                                      </p:tavLst>
                                    </p:anim>
                                    <p:anim calcmode="lin" valueType="num">
                                      <p:cBhvr additive="base">
                                        <p:cTn id="26" dur="500" fill="hold"/>
                                        <p:tgtEl>
                                          <p:spTgt spid="437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590550" y="277820"/>
            <a:ext cx="7962900" cy="476250"/>
          </a:xfrm>
        </p:spPr>
        <p:txBody>
          <a:bodyPr/>
          <a:lstStyle/>
          <a:p>
            <a:pPr>
              <a:lnSpc>
                <a:spcPct val="80000"/>
              </a:lnSpc>
            </a:pPr>
            <a:r>
              <a:rPr lang="en-US" altLang="zh-CN" sz="3600" b="1"/>
              <a:t>Flynn</a:t>
            </a:r>
            <a:r>
              <a:rPr lang="zh-CN" altLang="en-US" sz="3600" b="1"/>
              <a:t>分类三</a:t>
            </a:r>
          </a:p>
        </p:txBody>
      </p:sp>
      <p:sp>
        <p:nvSpPr>
          <p:cNvPr id="438275" name="Rectangle 3"/>
          <p:cNvSpPr>
            <a:spLocks noGrp="1" noChangeArrowheads="1"/>
          </p:cNvSpPr>
          <p:nvPr>
            <p:ph idx="1"/>
          </p:nvPr>
        </p:nvSpPr>
        <p:spPr>
          <a:xfrm>
            <a:off x="755650" y="1484313"/>
            <a:ext cx="7772400" cy="4876800"/>
          </a:xfrm>
        </p:spPr>
        <p:txBody>
          <a:bodyPr/>
          <a:lstStyle/>
          <a:p>
            <a:pPr marL="285750" indent="-285750" algn="ctr">
              <a:lnSpc>
                <a:spcPct val="90000"/>
              </a:lnSpc>
              <a:buFont typeface="Wingdings" pitchFamily="2" charset="2"/>
              <a:buNone/>
            </a:pPr>
            <a:r>
              <a:rPr lang="en-US" altLang="zh-CN" b="1">
                <a:latin typeface="黑体" pitchFamily="49" charset="-122"/>
                <a:ea typeface="黑体" pitchFamily="49" charset="-122"/>
              </a:rPr>
              <a:t>3.</a:t>
            </a:r>
            <a:r>
              <a:rPr lang="en-US" altLang="zh-CN" b="1"/>
              <a:t> </a:t>
            </a:r>
            <a:r>
              <a:rPr lang="zh-CN" altLang="en-US" b="1"/>
              <a:t>多指令流</a:t>
            </a:r>
            <a:r>
              <a:rPr lang="en-US" altLang="zh-CN" b="1"/>
              <a:t>----</a:t>
            </a:r>
            <a:r>
              <a:rPr lang="zh-CN" altLang="en-US" b="1"/>
              <a:t>单数据流  </a:t>
            </a:r>
            <a:r>
              <a:rPr lang="en-US" altLang="zh-CN" b="1"/>
              <a:t>MISD 			        </a:t>
            </a:r>
            <a:r>
              <a:rPr lang="zh-CN" altLang="en-US" sz="2400"/>
              <a:t>多个处理器，对同一数据流进行处理</a:t>
            </a:r>
          </a:p>
          <a:p>
            <a:pPr marL="285750" indent="-285750" algn="ctr">
              <a:lnSpc>
                <a:spcPct val="90000"/>
              </a:lnSpc>
              <a:buFont typeface="Wingdings" pitchFamily="2" charset="2"/>
              <a:buNone/>
            </a:pPr>
            <a:endParaRPr lang="zh-CN" altLang="en-US" sz="2400"/>
          </a:p>
          <a:p>
            <a:pPr marL="285750" indent="-285750" algn="ctr">
              <a:lnSpc>
                <a:spcPct val="90000"/>
              </a:lnSpc>
              <a:buFont typeface="Wingdings" pitchFamily="2" charset="2"/>
              <a:buNone/>
            </a:pPr>
            <a:endParaRPr lang="zh-CN" altLang="en-US" sz="2400"/>
          </a:p>
          <a:p>
            <a:pPr marL="285750" indent="-285750" algn="ctr">
              <a:lnSpc>
                <a:spcPct val="90000"/>
              </a:lnSpc>
              <a:buFont typeface="Wingdings" pitchFamily="2" charset="2"/>
              <a:buNone/>
            </a:pPr>
            <a:endParaRPr lang="zh-CN" altLang="en-US" sz="2400"/>
          </a:p>
          <a:p>
            <a:pPr marL="285750" indent="-285750" algn="ctr">
              <a:lnSpc>
                <a:spcPct val="90000"/>
              </a:lnSpc>
              <a:buFont typeface="Wingdings" pitchFamily="2" charset="2"/>
              <a:buNone/>
            </a:pPr>
            <a:endParaRPr lang="zh-CN" altLang="en-US" sz="2400"/>
          </a:p>
          <a:p>
            <a:pPr marL="285750" indent="-285750" algn="ctr">
              <a:lnSpc>
                <a:spcPct val="90000"/>
              </a:lnSpc>
              <a:buFont typeface="Wingdings" pitchFamily="2" charset="2"/>
              <a:buNone/>
            </a:pPr>
            <a:endParaRPr lang="zh-CN" altLang="en-US" sz="2400"/>
          </a:p>
          <a:p>
            <a:pPr marL="285750" indent="-285750" algn="ctr">
              <a:lnSpc>
                <a:spcPct val="90000"/>
              </a:lnSpc>
              <a:buFont typeface="Wingdings" pitchFamily="2" charset="2"/>
              <a:buNone/>
            </a:pPr>
            <a:endParaRPr lang="zh-CN" altLang="en-US" sz="2400"/>
          </a:p>
          <a:p>
            <a:pPr marL="285750" indent="-285750" algn="ctr">
              <a:lnSpc>
                <a:spcPct val="90000"/>
              </a:lnSpc>
              <a:buFont typeface="Wingdings" pitchFamily="2" charset="2"/>
              <a:buNone/>
            </a:pPr>
            <a:endParaRPr lang="zh-CN" altLang="en-US" sz="2800" b="1"/>
          </a:p>
          <a:p>
            <a:pPr marL="285750" indent="-285750" algn="ctr">
              <a:lnSpc>
                <a:spcPct val="90000"/>
              </a:lnSpc>
            </a:pPr>
            <a:endParaRPr lang="zh-CN" altLang="en-US" sz="2800" b="1"/>
          </a:p>
          <a:p>
            <a:pPr marL="285750" indent="-285750" algn="ctr">
              <a:lnSpc>
                <a:spcPct val="90000"/>
              </a:lnSpc>
            </a:pPr>
            <a:r>
              <a:rPr lang="en-US" altLang="zh-CN" sz="2800" b="1"/>
              <a:t>MM</a:t>
            </a:r>
            <a:r>
              <a:rPr lang="zh-CN" altLang="en-US" sz="2800" b="1"/>
              <a:t>主存贮模块，</a:t>
            </a:r>
            <a:r>
              <a:rPr lang="en-US" altLang="zh-CN" sz="2800" b="1"/>
              <a:t>SM</a:t>
            </a:r>
            <a:r>
              <a:rPr lang="zh-CN" altLang="en-US" sz="2800" b="1"/>
              <a:t>共享存储器</a:t>
            </a:r>
            <a:endParaRPr lang="zh-CN" altLang="en-US" sz="2400"/>
          </a:p>
        </p:txBody>
      </p:sp>
      <p:grpSp>
        <p:nvGrpSpPr>
          <p:cNvPr id="438276" name="Group 4"/>
          <p:cNvGrpSpPr>
            <a:grpSpLocks/>
          </p:cNvGrpSpPr>
          <p:nvPr/>
        </p:nvGrpSpPr>
        <p:grpSpPr bwMode="auto">
          <a:xfrm>
            <a:off x="1403350" y="2565400"/>
            <a:ext cx="7056438" cy="2663825"/>
            <a:chOff x="2234" y="10134"/>
            <a:chExt cx="7350" cy="3180"/>
          </a:xfrm>
        </p:grpSpPr>
        <p:sp>
          <p:nvSpPr>
            <p:cNvPr id="438277" name="Text Box 5"/>
            <p:cNvSpPr txBox="1">
              <a:spLocks noChangeArrowheads="1"/>
            </p:cNvSpPr>
            <p:nvPr/>
          </p:nvSpPr>
          <p:spPr bwMode="auto">
            <a:xfrm>
              <a:off x="5134" y="10134"/>
              <a:ext cx="630" cy="468"/>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DS</a:t>
              </a:r>
              <a:r>
                <a:rPr kumimoji="1" lang="en-US" altLang="zh-CN" sz="2000" b="1" baseline="-25000">
                  <a:latin typeface="Times New Roman" pitchFamily="18" charset="0"/>
                </a:rPr>
                <a:t>1</a:t>
              </a:r>
            </a:p>
          </p:txBody>
        </p:sp>
        <p:grpSp>
          <p:nvGrpSpPr>
            <p:cNvPr id="438278" name="Group 6"/>
            <p:cNvGrpSpPr>
              <a:grpSpLocks/>
            </p:cNvGrpSpPr>
            <p:nvPr/>
          </p:nvGrpSpPr>
          <p:grpSpPr bwMode="auto">
            <a:xfrm>
              <a:off x="2754" y="10614"/>
              <a:ext cx="2010" cy="1980"/>
              <a:chOff x="2804" y="10294"/>
              <a:chExt cx="2010" cy="1980"/>
            </a:xfrm>
          </p:grpSpPr>
          <p:sp>
            <p:nvSpPr>
              <p:cNvPr id="438279" name="Text Box 7"/>
              <p:cNvSpPr txBox="1">
                <a:spLocks noChangeArrowheads="1"/>
              </p:cNvSpPr>
              <p:nvPr/>
            </p:nvSpPr>
            <p:spPr bwMode="auto">
              <a:xfrm>
                <a:off x="2814" y="10474"/>
                <a:ext cx="630" cy="468"/>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CU</a:t>
                </a:r>
                <a:r>
                  <a:rPr kumimoji="1" lang="en-US" altLang="zh-CN" sz="2000" b="1" baseline="-25000">
                    <a:latin typeface="Times New Roman" pitchFamily="18" charset="0"/>
                  </a:rPr>
                  <a:t>1</a:t>
                </a:r>
                <a:endParaRPr kumimoji="1" lang="en-US" altLang="zh-CN" sz="2000" b="1">
                  <a:latin typeface="Times New Roman" pitchFamily="18" charset="0"/>
                </a:endParaRPr>
              </a:p>
            </p:txBody>
          </p:sp>
          <p:sp>
            <p:nvSpPr>
              <p:cNvPr id="438280" name="Text Box 8"/>
              <p:cNvSpPr txBox="1">
                <a:spLocks noChangeArrowheads="1"/>
              </p:cNvSpPr>
              <p:nvPr/>
            </p:nvSpPr>
            <p:spPr bwMode="auto">
              <a:xfrm>
                <a:off x="4134" y="10474"/>
                <a:ext cx="680" cy="46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PE</a:t>
                </a:r>
                <a:r>
                  <a:rPr kumimoji="1" lang="en-US" altLang="zh-CN" sz="2000" b="1" baseline="-25000">
                    <a:latin typeface="Times New Roman" pitchFamily="18" charset="0"/>
                  </a:rPr>
                  <a:t>1</a:t>
                </a:r>
                <a:endParaRPr kumimoji="1" lang="en-US" altLang="zh-CN" sz="2000" b="1">
                  <a:latin typeface="Times New Roman" pitchFamily="18" charset="0"/>
                </a:endParaRPr>
              </a:p>
            </p:txBody>
          </p:sp>
          <p:grpSp>
            <p:nvGrpSpPr>
              <p:cNvPr id="438281" name="Group 9"/>
              <p:cNvGrpSpPr>
                <a:grpSpLocks/>
              </p:cNvGrpSpPr>
              <p:nvPr/>
            </p:nvGrpSpPr>
            <p:grpSpPr bwMode="auto">
              <a:xfrm>
                <a:off x="3454" y="10294"/>
                <a:ext cx="700" cy="468"/>
                <a:chOff x="3574" y="2214"/>
                <a:chExt cx="700" cy="468"/>
              </a:xfrm>
            </p:grpSpPr>
            <p:sp>
              <p:nvSpPr>
                <p:cNvPr id="438282" name="Line 10"/>
                <p:cNvSpPr>
                  <a:spLocks noChangeShapeType="1"/>
                </p:cNvSpPr>
                <p:nvPr/>
              </p:nvSpPr>
              <p:spPr bwMode="auto">
                <a:xfrm>
                  <a:off x="3574" y="2634"/>
                  <a:ext cx="675" cy="0"/>
                </a:xfrm>
                <a:prstGeom prst="line">
                  <a:avLst/>
                </a:prstGeom>
                <a:noFill/>
                <a:ln w="9525">
                  <a:solidFill>
                    <a:schemeClr val="tx1"/>
                  </a:solidFill>
                  <a:round/>
                  <a:headEnd/>
                  <a:tailEnd type="triangle" w="sm" len="lg"/>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283" name="Text Box 11"/>
                <p:cNvSpPr txBox="1">
                  <a:spLocks noChangeArrowheads="1"/>
                </p:cNvSpPr>
                <p:nvPr/>
              </p:nvSpPr>
              <p:spPr bwMode="auto">
                <a:xfrm>
                  <a:off x="3644" y="2214"/>
                  <a:ext cx="630" cy="468"/>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IS</a:t>
                  </a:r>
                  <a:r>
                    <a:rPr kumimoji="1" lang="en-US" altLang="zh-CN" sz="2000" b="1" baseline="-25000">
                      <a:latin typeface="Times New Roman" pitchFamily="18" charset="0"/>
                    </a:rPr>
                    <a:t>1</a:t>
                  </a:r>
                </a:p>
              </p:txBody>
            </p:sp>
          </p:grpSp>
          <p:sp>
            <p:nvSpPr>
              <p:cNvPr id="438284" name="Text Box 12"/>
              <p:cNvSpPr txBox="1">
                <a:spLocks noChangeArrowheads="1"/>
              </p:cNvSpPr>
              <p:nvPr/>
            </p:nvSpPr>
            <p:spPr bwMode="auto">
              <a:xfrm>
                <a:off x="4134" y="11806"/>
                <a:ext cx="680" cy="46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PE</a:t>
                </a:r>
                <a:r>
                  <a:rPr kumimoji="1" lang="en-US" altLang="zh-CN" sz="2000" b="1" baseline="-25000">
                    <a:latin typeface="Times New Roman" pitchFamily="18" charset="0"/>
                  </a:rPr>
                  <a:t>n</a:t>
                </a:r>
                <a:endParaRPr kumimoji="1" lang="en-US" altLang="zh-CN" sz="2000" b="1">
                  <a:latin typeface="Times New Roman" pitchFamily="18" charset="0"/>
                </a:endParaRPr>
              </a:p>
            </p:txBody>
          </p:sp>
          <p:sp>
            <p:nvSpPr>
              <p:cNvPr id="438285" name="Text Box 13"/>
              <p:cNvSpPr txBox="1">
                <a:spLocks noChangeArrowheads="1"/>
              </p:cNvSpPr>
              <p:nvPr/>
            </p:nvSpPr>
            <p:spPr bwMode="auto">
              <a:xfrm>
                <a:off x="2804" y="11806"/>
                <a:ext cx="630" cy="468"/>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CU</a:t>
                </a:r>
                <a:r>
                  <a:rPr kumimoji="1" lang="en-US" altLang="zh-CN" sz="2000" b="1" baseline="-25000">
                    <a:latin typeface="Times New Roman" pitchFamily="18" charset="0"/>
                  </a:rPr>
                  <a:t>n</a:t>
                </a:r>
                <a:endParaRPr kumimoji="1" lang="en-US" altLang="zh-CN" sz="2000" b="1">
                  <a:latin typeface="Times New Roman" pitchFamily="18" charset="0"/>
                </a:endParaRPr>
              </a:p>
            </p:txBody>
          </p:sp>
          <p:sp>
            <p:nvSpPr>
              <p:cNvPr id="438286" name="Text Box 14"/>
              <p:cNvSpPr txBox="1">
                <a:spLocks noChangeArrowheads="1"/>
              </p:cNvSpPr>
              <p:nvPr/>
            </p:nvSpPr>
            <p:spPr bwMode="auto">
              <a:xfrm>
                <a:off x="2934" y="11034"/>
                <a:ext cx="460" cy="70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a:t>
                </a:r>
              </a:p>
            </p:txBody>
          </p:sp>
          <p:grpSp>
            <p:nvGrpSpPr>
              <p:cNvPr id="438287" name="Group 15"/>
              <p:cNvGrpSpPr>
                <a:grpSpLocks/>
              </p:cNvGrpSpPr>
              <p:nvPr/>
            </p:nvGrpSpPr>
            <p:grpSpPr bwMode="auto">
              <a:xfrm>
                <a:off x="3454" y="11626"/>
                <a:ext cx="700" cy="468"/>
                <a:chOff x="3574" y="2214"/>
                <a:chExt cx="700" cy="468"/>
              </a:xfrm>
            </p:grpSpPr>
            <p:sp>
              <p:nvSpPr>
                <p:cNvPr id="438288" name="Line 16"/>
                <p:cNvSpPr>
                  <a:spLocks noChangeShapeType="1"/>
                </p:cNvSpPr>
                <p:nvPr/>
              </p:nvSpPr>
              <p:spPr bwMode="auto">
                <a:xfrm>
                  <a:off x="3574" y="2634"/>
                  <a:ext cx="675" cy="0"/>
                </a:xfrm>
                <a:prstGeom prst="line">
                  <a:avLst/>
                </a:prstGeom>
                <a:noFill/>
                <a:ln w="9525">
                  <a:solidFill>
                    <a:schemeClr val="tx1"/>
                  </a:solidFill>
                  <a:round/>
                  <a:headEnd/>
                  <a:tailEnd type="triangle" w="sm" len="lg"/>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289" name="Text Box 17"/>
                <p:cNvSpPr txBox="1">
                  <a:spLocks noChangeArrowheads="1"/>
                </p:cNvSpPr>
                <p:nvPr/>
              </p:nvSpPr>
              <p:spPr bwMode="auto">
                <a:xfrm>
                  <a:off x="3644" y="2214"/>
                  <a:ext cx="630" cy="468"/>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IS</a:t>
                  </a:r>
                  <a:r>
                    <a:rPr kumimoji="1" lang="en-US" altLang="zh-CN" sz="2000" b="1" baseline="-25000">
                      <a:latin typeface="Times New Roman" pitchFamily="18" charset="0"/>
                    </a:rPr>
                    <a:t>n</a:t>
                  </a:r>
                </a:p>
              </p:txBody>
            </p:sp>
          </p:grpSp>
          <p:grpSp>
            <p:nvGrpSpPr>
              <p:cNvPr id="438290" name="Group 18"/>
              <p:cNvGrpSpPr>
                <a:grpSpLocks/>
              </p:cNvGrpSpPr>
              <p:nvPr/>
            </p:nvGrpSpPr>
            <p:grpSpPr bwMode="auto">
              <a:xfrm>
                <a:off x="4314" y="10954"/>
                <a:ext cx="480" cy="860"/>
                <a:chOff x="4314" y="10954"/>
                <a:chExt cx="480" cy="860"/>
              </a:xfrm>
            </p:grpSpPr>
            <p:sp>
              <p:nvSpPr>
                <p:cNvPr id="438291" name="Line 19"/>
                <p:cNvSpPr>
                  <a:spLocks noChangeShapeType="1"/>
                </p:cNvSpPr>
                <p:nvPr/>
              </p:nvSpPr>
              <p:spPr bwMode="auto">
                <a:xfrm>
                  <a:off x="4514" y="10954"/>
                  <a:ext cx="20" cy="22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292" name="Text Box 20"/>
                <p:cNvSpPr txBox="1">
                  <a:spLocks noChangeArrowheads="1"/>
                </p:cNvSpPr>
                <p:nvPr/>
              </p:nvSpPr>
              <p:spPr bwMode="auto">
                <a:xfrm>
                  <a:off x="4314" y="11194"/>
                  <a:ext cx="480" cy="38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a:t>
                  </a:r>
                </a:p>
              </p:txBody>
            </p:sp>
            <p:sp>
              <p:nvSpPr>
                <p:cNvPr id="438293" name="Line 21"/>
                <p:cNvSpPr>
                  <a:spLocks noChangeShapeType="1"/>
                </p:cNvSpPr>
                <p:nvPr/>
              </p:nvSpPr>
              <p:spPr bwMode="auto">
                <a:xfrm>
                  <a:off x="4514" y="11534"/>
                  <a:ext cx="0" cy="2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grpSp>
        </p:grpSp>
        <p:grpSp>
          <p:nvGrpSpPr>
            <p:cNvPr id="438294" name="Group 22"/>
            <p:cNvGrpSpPr>
              <a:grpSpLocks/>
            </p:cNvGrpSpPr>
            <p:nvPr/>
          </p:nvGrpSpPr>
          <p:grpSpPr bwMode="auto">
            <a:xfrm>
              <a:off x="5814" y="11314"/>
              <a:ext cx="2560" cy="740"/>
              <a:chOff x="5754" y="10994"/>
              <a:chExt cx="2560" cy="740"/>
            </a:xfrm>
          </p:grpSpPr>
          <p:grpSp>
            <p:nvGrpSpPr>
              <p:cNvPr id="438295" name="Group 23"/>
              <p:cNvGrpSpPr>
                <a:grpSpLocks/>
              </p:cNvGrpSpPr>
              <p:nvPr/>
            </p:nvGrpSpPr>
            <p:grpSpPr bwMode="auto">
              <a:xfrm>
                <a:off x="5914" y="11154"/>
                <a:ext cx="2240" cy="480"/>
                <a:chOff x="5914" y="11154"/>
                <a:chExt cx="2240" cy="480"/>
              </a:xfrm>
            </p:grpSpPr>
            <p:sp>
              <p:nvSpPr>
                <p:cNvPr id="438296" name="Text Box 24"/>
                <p:cNvSpPr txBox="1">
                  <a:spLocks noChangeArrowheads="1"/>
                </p:cNvSpPr>
                <p:nvPr/>
              </p:nvSpPr>
              <p:spPr bwMode="auto">
                <a:xfrm>
                  <a:off x="5914" y="11154"/>
                  <a:ext cx="815" cy="46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MM</a:t>
                  </a:r>
                  <a:r>
                    <a:rPr kumimoji="1" lang="en-US" altLang="zh-CN" sz="2000" b="1" baseline="-25000">
                      <a:latin typeface="Times New Roman" pitchFamily="18" charset="0"/>
                    </a:rPr>
                    <a:t>1</a:t>
                  </a:r>
                  <a:endParaRPr kumimoji="1" lang="en-US" altLang="zh-CN" sz="2000" b="1">
                    <a:latin typeface="Times New Roman" pitchFamily="18" charset="0"/>
                  </a:endParaRPr>
                </a:p>
              </p:txBody>
            </p:sp>
            <p:sp>
              <p:nvSpPr>
                <p:cNvPr id="438297" name="Text Box 25"/>
                <p:cNvSpPr txBox="1">
                  <a:spLocks noChangeArrowheads="1"/>
                </p:cNvSpPr>
                <p:nvPr/>
              </p:nvSpPr>
              <p:spPr bwMode="auto">
                <a:xfrm>
                  <a:off x="7354" y="11174"/>
                  <a:ext cx="800" cy="46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MM</a:t>
                  </a:r>
                  <a:r>
                    <a:rPr kumimoji="1" lang="en-US" altLang="zh-CN" sz="2000" b="1" baseline="-25000">
                      <a:latin typeface="Times New Roman" pitchFamily="18" charset="0"/>
                    </a:rPr>
                    <a:t>n</a:t>
                  </a:r>
                  <a:endParaRPr kumimoji="1" lang="en-US" altLang="zh-CN" sz="2000" b="1">
                    <a:latin typeface="Times New Roman" pitchFamily="18" charset="0"/>
                  </a:endParaRPr>
                </a:p>
              </p:txBody>
            </p:sp>
            <p:sp>
              <p:nvSpPr>
                <p:cNvPr id="438298" name="Text Box 26"/>
                <p:cNvSpPr txBox="1">
                  <a:spLocks noChangeArrowheads="1"/>
                </p:cNvSpPr>
                <p:nvPr/>
              </p:nvSpPr>
              <p:spPr bwMode="auto">
                <a:xfrm>
                  <a:off x="6774" y="11174"/>
                  <a:ext cx="540" cy="42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a:t>
                  </a:r>
                </a:p>
              </p:txBody>
            </p:sp>
          </p:grpSp>
          <p:grpSp>
            <p:nvGrpSpPr>
              <p:cNvPr id="438299" name="Group 27"/>
              <p:cNvGrpSpPr>
                <a:grpSpLocks/>
              </p:cNvGrpSpPr>
              <p:nvPr/>
            </p:nvGrpSpPr>
            <p:grpSpPr bwMode="auto">
              <a:xfrm>
                <a:off x="5754" y="10994"/>
                <a:ext cx="2560" cy="740"/>
                <a:chOff x="5754" y="10994"/>
                <a:chExt cx="2560" cy="740"/>
              </a:xfrm>
            </p:grpSpPr>
            <p:sp>
              <p:nvSpPr>
                <p:cNvPr id="438300" name="Line 28"/>
                <p:cNvSpPr>
                  <a:spLocks noChangeShapeType="1"/>
                </p:cNvSpPr>
                <p:nvPr/>
              </p:nvSpPr>
              <p:spPr bwMode="auto">
                <a:xfrm>
                  <a:off x="5754" y="11014"/>
                  <a:ext cx="0"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01" name="Line 29"/>
                <p:cNvSpPr>
                  <a:spLocks noChangeShapeType="1"/>
                </p:cNvSpPr>
                <p:nvPr/>
              </p:nvSpPr>
              <p:spPr bwMode="auto">
                <a:xfrm>
                  <a:off x="5754" y="11734"/>
                  <a:ext cx="256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02" name="Line 30"/>
                <p:cNvSpPr>
                  <a:spLocks noChangeShapeType="1"/>
                </p:cNvSpPr>
                <p:nvPr/>
              </p:nvSpPr>
              <p:spPr bwMode="auto">
                <a:xfrm flipV="1">
                  <a:off x="8314" y="10994"/>
                  <a:ext cx="0" cy="7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03" name="Line 31"/>
                <p:cNvSpPr>
                  <a:spLocks noChangeShapeType="1"/>
                </p:cNvSpPr>
                <p:nvPr/>
              </p:nvSpPr>
              <p:spPr bwMode="auto">
                <a:xfrm>
                  <a:off x="5754" y="11014"/>
                  <a:ext cx="256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grpSp>
        </p:grpSp>
        <p:grpSp>
          <p:nvGrpSpPr>
            <p:cNvPr id="438304" name="Group 32"/>
            <p:cNvGrpSpPr>
              <a:grpSpLocks/>
            </p:cNvGrpSpPr>
            <p:nvPr/>
          </p:nvGrpSpPr>
          <p:grpSpPr bwMode="auto">
            <a:xfrm>
              <a:off x="4474" y="10494"/>
              <a:ext cx="1660" cy="840"/>
              <a:chOff x="4474" y="10494"/>
              <a:chExt cx="1660" cy="840"/>
            </a:xfrm>
          </p:grpSpPr>
          <p:sp>
            <p:nvSpPr>
              <p:cNvPr id="438305" name="Line 33"/>
              <p:cNvSpPr>
                <a:spLocks noChangeShapeType="1"/>
              </p:cNvSpPr>
              <p:nvPr/>
            </p:nvSpPr>
            <p:spPr bwMode="auto">
              <a:xfrm>
                <a:off x="4474" y="10494"/>
                <a:ext cx="0" cy="3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06" name="Line 34"/>
              <p:cNvSpPr>
                <a:spLocks noChangeShapeType="1"/>
              </p:cNvSpPr>
              <p:nvPr/>
            </p:nvSpPr>
            <p:spPr bwMode="auto">
              <a:xfrm>
                <a:off x="4474" y="10494"/>
                <a:ext cx="166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07" name="Line 35"/>
              <p:cNvSpPr>
                <a:spLocks noChangeShapeType="1"/>
              </p:cNvSpPr>
              <p:nvPr/>
            </p:nvSpPr>
            <p:spPr bwMode="auto">
              <a:xfrm>
                <a:off x="6134" y="10494"/>
                <a:ext cx="0" cy="8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grpSp>
        <p:grpSp>
          <p:nvGrpSpPr>
            <p:cNvPr id="438308" name="Group 36"/>
            <p:cNvGrpSpPr>
              <a:grpSpLocks/>
            </p:cNvGrpSpPr>
            <p:nvPr/>
          </p:nvGrpSpPr>
          <p:grpSpPr bwMode="auto">
            <a:xfrm>
              <a:off x="4434" y="12054"/>
              <a:ext cx="1680" cy="700"/>
              <a:chOff x="4434" y="12054"/>
              <a:chExt cx="1680" cy="700"/>
            </a:xfrm>
          </p:grpSpPr>
          <p:sp>
            <p:nvSpPr>
              <p:cNvPr id="438309" name="Line 37"/>
              <p:cNvSpPr>
                <a:spLocks noChangeShapeType="1"/>
              </p:cNvSpPr>
              <p:nvPr/>
            </p:nvSpPr>
            <p:spPr bwMode="auto">
              <a:xfrm>
                <a:off x="4434" y="12594"/>
                <a:ext cx="0" cy="1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10" name="Line 38"/>
              <p:cNvSpPr>
                <a:spLocks noChangeShapeType="1"/>
              </p:cNvSpPr>
              <p:nvPr/>
            </p:nvSpPr>
            <p:spPr bwMode="auto">
              <a:xfrm>
                <a:off x="4434" y="12754"/>
                <a:ext cx="16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11" name="Line 39"/>
              <p:cNvSpPr>
                <a:spLocks noChangeShapeType="1"/>
              </p:cNvSpPr>
              <p:nvPr/>
            </p:nvSpPr>
            <p:spPr bwMode="auto">
              <a:xfrm flipV="1">
                <a:off x="6114" y="12054"/>
                <a:ext cx="0" cy="7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grpSp>
        <p:grpSp>
          <p:nvGrpSpPr>
            <p:cNvPr id="438312" name="Group 40"/>
            <p:cNvGrpSpPr>
              <a:grpSpLocks/>
            </p:cNvGrpSpPr>
            <p:nvPr/>
          </p:nvGrpSpPr>
          <p:grpSpPr bwMode="auto">
            <a:xfrm>
              <a:off x="2394" y="12054"/>
              <a:ext cx="4180" cy="840"/>
              <a:chOff x="2394" y="12054"/>
              <a:chExt cx="4180" cy="840"/>
            </a:xfrm>
          </p:grpSpPr>
          <p:sp>
            <p:nvSpPr>
              <p:cNvPr id="438313" name="Line 41"/>
              <p:cNvSpPr>
                <a:spLocks noChangeShapeType="1"/>
              </p:cNvSpPr>
              <p:nvPr/>
            </p:nvSpPr>
            <p:spPr bwMode="auto">
              <a:xfrm flipH="1">
                <a:off x="2404" y="12366"/>
                <a:ext cx="340"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14" name="Line 42"/>
              <p:cNvSpPr>
                <a:spLocks noChangeShapeType="1"/>
              </p:cNvSpPr>
              <p:nvPr/>
            </p:nvSpPr>
            <p:spPr bwMode="auto">
              <a:xfrm>
                <a:off x="2394" y="12354"/>
                <a:ext cx="0" cy="5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15" name="Line 43"/>
              <p:cNvSpPr>
                <a:spLocks noChangeShapeType="1"/>
              </p:cNvSpPr>
              <p:nvPr/>
            </p:nvSpPr>
            <p:spPr bwMode="auto">
              <a:xfrm>
                <a:off x="2394" y="12894"/>
                <a:ext cx="41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16" name="Line 44"/>
              <p:cNvSpPr>
                <a:spLocks noChangeShapeType="1"/>
              </p:cNvSpPr>
              <p:nvPr/>
            </p:nvSpPr>
            <p:spPr bwMode="auto">
              <a:xfrm>
                <a:off x="6554" y="12054"/>
                <a:ext cx="0" cy="8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grpSp>
        <p:sp>
          <p:nvSpPr>
            <p:cNvPr id="438317" name="Text Box 45"/>
            <p:cNvSpPr txBox="1">
              <a:spLocks noChangeArrowheads="1"/>
            </p:cNvSpPr>
            <p:nvPr/>
          </p:nvSpPr>
          <p:spPr bwMode="auto">
            <a:xfrm>
              <a:off x="3454" y="12574"/>
              <a:ext cx="600" cy="360"/>
            </a:xfrm>
            <a:prstGeom prst="rect">
              <a:avLst/>
            </a:prstGeom>
            <a:solidFill>
              <a:schemeClr val="accent1"/>
            </a:solidFill>
            <a:ln w="9525">
              <a:solidFill>
                <a:schemeClr val="tx1"/>
              </a:solidFill>
              <a:miter lim="800000"/>
              <a:headEnd/>
              <a:tailEnd/>
            </a:ln>
          </p:spPr>
          <p:txBody>
            <a:bodyPr anchor="ctr" anchorCtr="1"/>
            <a:lstStyle/>
            <a:p>
              <a:pPr algn="just" eaLnBrk="0" hangingPunct="0">
                <a:lnSpc>
                  <a:spcPct val="96000"/>
                </a:lnSpc>
              </a:pPr>
              <a:r>
                <a:rPr kumimoji="1" lang="en-US" altLang="zh-CN" sz="2000" b="1">
                  <a:latin typeface="Times New Roman" pitchFamily="18" charset="0"/>
                </a:rPr>
                <a:t>ISn</a:t>
              </a:r>
            </a:p>
          </p:txBody>
        </p:sp>
        <p:sp>
          <p:nvSpPr>
            <p:cNvPr id="438318" name="Text Box 46"/>
            <p:cNvSpPr txBox="1">
              <a:spLocks noChangeArrowheads="1"/>
            </p:cNvSpPr>
            <p:nvPr/>
          </p:nvSpPr>
          <p:spPr bwMode="auto">
            <a:xfrm>
              <a:off x="3394" y="12954"/>
              <a:ext cx="600" cy="360"/>
            </a:xfrm>
            <a:prstGeom prst="rect">
              <a:avLst/>
            </a:prstGeom>
            <a:solidFill>
              <a:schemeClr val="accent1"/>
            </a:solidFill>
            <a:ln w="9525">
              <a:solidFill>
                <a:schemeClr val="tx1"/>
              </a:solidFill>
              <a:miter lim="800000"/>
              <a:headEnd/>
              <a:tailEnd/>
            </a:ln>
          </p:spPr>
          <p:txBody>
            <a:bodyPr anchor="ctr" anchorCtr="1"/>
            <a:lstStyle/>
            <a:p>
              <a:pPr algn="just" eaLnBrk="0" hangingPunct="0">
                <a:lnSpc>
                  <a:spcPct val="96000"/>
                </a:lnSpc>
              </a:pPr>
              <a:r>
                <a:rPr kumimoji="1" lang="en-US" altLang="zh-CN" sz="2000" b="1">
                  <a:latin typeface="Times New Roman" pitchFamily="18" charset="0"/>
                </a:rPr>
                <a:t>IS</a:t>
              </a:r>
              <a:r>
                <a:rPr kumimoji="1" lang="en-US" altLang="zh-CN" sz="2000" b="1" baseline="-25000">
                  <a:latin typeface="Times New Roman" pitchFamily="18" charset="0"/>
                </a:rPr>
                <a:t>1</a:t>
              </a:r>
              <a:endParaRPr kumimoji="1" lang="en-US" altLang="zh-CN" sz="2000" b="1">
                <a:latin typeface="Times New Roman" pitchFamily="18" charset="0"/>
              </a:endParaRPr>
            </a:p>
          </p:txBody>
        </p:sp>
        <p:grpSp>
          <p:nvGrpSpPr>
            <p:cNvPr id="438319" name="Group 47"/>
            <p:cNvGrpSpPr>
              <a:grpSpLocks/>
            </p:cNvGrpSpPr>
            <p:nvPr/>
          </p:nvGrpSpPr>
          <p:grpSpPr bwMode="auto">
            <a:xfrm>
              <a:off x="2234" y="11022"/>
              <a:ext cx="5640" cy="2272"/>
              <a:chOff x="2234" y="11022"/>
              <a:chExt cx="5640" cy="2272"/>
            </a:xfrm>
          </p:grpSpPr>
          <p:sp>
            <p:nvSpPr>
              <p:cNvPr id="438320" name="Line 48"/>
              <p:cNvSpPr>
                <a:spLocks noChangeShapeType="1"/>
              </p:cNvSpPr>
              <p:nvPr/>
            </p:nvSpPr>
            <p:spPr bwMode="auto">
              <a:xfrm flipH="1">
                <a:off x="2234" y="11022"/>
                <a:ext cx="540"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21" name="Line 49"/>
              <p:cNvSpPr>
                <a:spLocks noChangeShapeType="1"/>
              </p:cNvSpPr>
              <p:nvPr/>
            </p:nvSpPr>
            <p:spPr bwMode="auto">
              <a:xfrm>
                <a:off x="2234" y="13294"/>
                <a:ext cx="56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22" name="Line 50"/>
              <p:cNvSpPr>
                <a:spLocks noChangeShapeType="1"/>
              </p:cNvSpPr>
              <p:nvPr/>
            </p:nvSpPr>
            <p:spPr bwMode="auto">
              <a:xfrm>
                <a:off x="2234" y="11034"/>
                <a:ext cx="0" cy="22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23" name="Line 51"/>
              <p:cNvSpPr>
                <a:spLocks noChangeShapeType="1"/>
              </p:cNvSpPr>
              <p:nvPr/>
            </p:nvSpPr>
            <p:spPr bwMode="auto">
              <a:xfrm flipV="1">
                <a:off x="7874" y="12054"/>
                <a:ext cx="0" cy="1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grpSp>
        <p:sp>
          <p:nvSpPr>
            <p:cNvPr id="438324" name="Text Box 52"/>
            <p:cNvSpPr txBox="1">
              <a:spLocks noChangeArrowheads="1"/>
            </p:cNvSpPr>
            <p:nvPr/>
          </p:nvSpPr>
          <p:spPr bwMode="auto">
            <a:xfrm>
              <a:off x="6814" y="12394"/>
              <a:ext cx="880" cy="46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a:t>
              </a:r>
            </a:p>
          </p:txBody>
        </p:sp>
        <p:sp>
          <p:nvSpPr>
            <p:cNvPr id="438325" name="Text Box 53"/>
            <p:cNvSpPr txBox="1">
              <a:spLocks noChangeArrowheads="1"/>
            </p:cNvSpPr>
            <p:nvPr/>
          </p:nvSpPr>
          <p:spPr bwMode="auto">
            <a:xfrm>
              <a:off x="5014" y="12294"/>
              <a:ext cx="630" cy="468"/>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DS</a:t>
              </a:r>
              <a:r>
                <a:rPr kumimoji="1" lang="en-US" altLang="zh-CN" sz="2000" b="1" baseline="-25000">
                  <a:latin typeface="Times New Roman" pitchFamily="18" charset="0"/>
                </a:rPr>
                <a:t>n</a:t>
              </a:r>
            </a:p>
          </p:txBody>
        </p:sp>
        <p:sp>
          <p:nvSpPr>
            <p:cNvPr id="438326" name="Text Box 54"/>
            <p:cNvSpPr txBox="1">
              <a:spLocks noChangeArrowheads="1"/>
            </p:cNvSpPr>
            <p:nvPr/>
          </p:nvSpPr>
          <p:spPr bwMode="auto">
            <a:xfrm>
              <a:off x="7674" y="10934"/>
              <a:ext cx="630" cy="468"/>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SM</a:t>
              </a:r>
            </a:p>
          </p:txBody>
        </p:sp>
        <p:sp>
          <p:nvSpPr>
            <p:cNvPr id="438327" name="Line 55"/>
            <p:cNvSpPr>
              <a:spLocks noChangeShapeType="1"/>
            </p:cNvSpPr>
            <p:nvPr/>
          </p:nvSpPr>
          <p:spPr bwMode="auto">
            <a:xfrm>
              <a:off x="8394" y="11694"/>
              <a:ext cx="84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8328" name="Text Box 56"/>
            <p:cNvSpPr txBox="1">
              <a:spLocks noChangeArrowheads="1"/>
            </p:cNvSpPr>
            <p:nvPr/>
          </p:nvSpPr>
          <p:spPr bwMode="auto">
            <a:xfrm>
              <a:off x="8954" y="11314"/>
              <a:ext cx="630" cy="468"/>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2000" b="1">
                  <a:latin typeface="Times New Roman" pitchFamily="18" charset="0"/>
                </a:rPr>
                <a:t>I/O</a:t>
              </a: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a:xfrm>
            <a:off x="590550" y="304801"/>
            <a:ext cx="7962900" cy="590550"/>
          </a:xfrm>
        </p:spPr>
        <p:txBody>
          <a:bodyPr/>
          <a:lstStyle/>
          <a:p>
            <a:pPr>
              <a:lnSpc>
                <a:spcPct val="80000"/>
              </a:lnSpc>
            </a:pPr>
            <a:r>
              <a:rPr lang="zh-CN" altLang="en-US" b="1" dirty="0">
                <a:ea typeface="黑体" pitchFamily="49" charset="-122"/>
              </a:rPr>
              <a:t>典型结构：脉动阵列计算机</a:t>
            </a:r>
          </a:p>
        </p:txBody>
      </p:sp>
      <p:sp>
        <p:nvSpPr>
          <p:cNvPr id="439299" name="Rectangle 3"/>
          <p:cNvSpPr>
            <a:spLocks noGrp="1" noChangeArrowheads="1"/>
          </p:cNvSpPr>
          <p:nvPr>
            <p:ph idx="1"/>
          </p:nvPr>
        </p:nvSpPr>
        <p:spPr>
          <a:xfrm>
            <a:off x="754063" y="1671638"/>
            <a:ext cx="7327900" cy="3800475"/>
          </a:xfrm>
        </p:spPr>
        <p:txBody>
          <a:bodyPr/>
          <a:lstStyle/>
          <a:p>
            <a:pPr marL="285750" indent="-285750">
              <a:buFont typeface="Wingdings" pitchFamily="2" charset="2"/>
              <a:buNone/>
            </a:pPr>
            <a:r>
              <a:rPr lang="en-US" altLang="zh-CN" sz="2200" dirty="0"/>
              <a:t>    </a:t>
            </a:r>
            <a:r>
              <a:rPr lang="zh-CN" altLang="en-US" sz="2200" dirty="0"/>
              <a:t>这类计算机的实际机器并不多，一般认为超标量计算机、长指令字计算机（</a:t>
            </a:r>
            <a:r>
              <a:rPr lang="en-US" altLang="zh-CN" sz="2200" dirty="0"/>
              <a:t>VLIW</a:t>
            </a:r>
            <a:r>
              <a:rPr lang="zh-CN" altLang="en-US" sz="2200" dirty="0"/>
              <a:t>）和退耦（</a:t>
            </a:r>
            <a:r>
              <a:rPr lang="en-US" altLang="zh-CN" sz="2200" dirty="0" err="1"/>
              <a:t>Decounted</a:t>
            </a:r>
            <a:r>
              <a:rPr lang="zh-CN" altLang="en-US" sz="2200" dirty="0"/>
              <a:t>）计算机和专用脉动阵列（</a:t>
            </a:r>
            <a:r>
              <a:rPr lang="en-US" altLang="zh-CN" sz="2200" dirty="0" err="1"/>
              <a:t>Systoic</a:t>
            </a:r>
            <a:r>
              <a:rPr lang="en-US" altLang="zh-CN" sz="2200" dirty="0"/>
              <a:t> arrays</a:t>
            </a:r>
            <a:r>
              <a:rPr lang="zh-CN" altLang="en-US" sz="2200" dirty="0"/>
              <a:t>）计算机可以作为此类计算机</a:t>
            </a:r>
            <a:r>
              <a:rPr lang="zh-CN" altLang="en-US" dirty="0"/>
              <a:t>。</a:t>
            </a:r>
          </a:p>
          <a:p>
            <a:pPr marL="285750" indent="-285750">
              <a:buFont typeface="Wingdings" pitchFamily="2" charset="2"/>
              <a:buNone/>
            </a:pPr>
            <a:endParaRPr lang="zh-CN" altLang="en-US" sz="2400" dirty="0"/>
          </a:p>
          <a:p>
            <a:pPr marL="285750" indent="-285750" algn="ctr">
              <a:buFont typeface="Wingdings" pitchFamily="2" charset="2"/>
              <a:buNone/>
            </a:pPr>
            <a:endParaRPr lang="zh-CN" altLang="en-US" sz="2400" dirty="0"/>
          </a:p>
          <a:p>
            <a:pPr marL="285750" indent="-285750" algn="ctr">
              <a:buFont typeface="Wingdings" pitchFamily="2" charset="2"/>
              <a:buNone/>
            </a:pPr>
            <a:endParaRPr lang="zh-CN" altLang="en-US" sz="2400" dirty="0"/>
          </a:p>
          <a:p>
            <a:pPr marL="285750" indent="-285750" algn="just">
              <a:buFont typeface="Wingdings" pitchFamily="2" charset="2"/>
              <a:buNone/>
            </a:pPr>
            <a:endParaRPr lang="zh-CN" altLang="en-US" sz="2400" dirty="0"/>
          </a:p>
          <a:p>
            <a:pPr marL="285750" indent="-285750" algn="just">
              <a:buFont typeface="Wingdings" pitchFamily="2" charset="2"/>
              <a:buNone/>
            </a:pPr>
            <a:endParaRPr lang="zh-CN" altLang="en-US" sz="2400" dirty="0"/>
          </a:p>
          <a:p>
            <a:pPr marL="285750" indent="-285750" algn="just"/>
            <a:endParaRPr lang="en-US" altLang="zh-CN" sz="2400" dirty="0"/>
          </a:p>
        </p:txBody>
      </p:sp>
      <p:grpSp>
        <p:nvGrpSpPr>
          <p:cNvPr id="439300" name="Group 4"/>
          <p:cNvGrpSpPr>
            <a:grpSpLocks/>
          </p:cNvGrpSpPr>
          <p:nvPr/>
        </p:nvGrpSpPr>
        <p:grpSpPr bwMode="auto">
          <a:xfrm>
            <a:off x="1476375" y="3429000"/>
            <a:ext cx="6172200" cy="2133600"/>
            <a:chOff x="2414" y="2094"/>
            <a:chExt cx="4900" cy="1580"/>
          </a:xfrm>
        </p:grpSpPr>
        <p:sp>
          <p:nvSpPr>
            <p:cNvPr id="439301" name="Text Box 5"/>
            <p:cNvSpPr txBox="1">
              <a:spLocks noChangeArrowheads="1"/>
            </p:cNvSpPr>
            <p:nvPr/>
          </p:nvSpPr>
          <p:spPr bwMode="auto">
            <a:xfrm>
              <a:off x="4074" y="2094"/>
              <a:ext cx="1620" cy="52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3000" b="1">
                  <a:latin typeface="Times New Roman" pitchFamily="18" charset="0"/>
                </a:rPr>
                <a:t> </a:t>
              </a:r>
              <a:r>
                <a:rPr kumimoji="1" lang="zh-CN" altLang="en-US" sz="3000" b="1">
                  <a:latin typeface="Times New Roman" pitchFamily="18" charset="0"/>
                </a:rPr>
                <a:t>存  储  器</a:t>
              </a:r>
            </a:p>
          </p:txBody>
        </p:sp>
        <p:grpSp>
          <p:nvGrpSpPr>
            <p:cNvPr id="439302" name="Group 6"/>
            <p:cNvGrpSpPr>
              <a:grpSpLocks/>
            </p:cNvGrpSpPr>
            <p:nvPr/>
          </p:nvGrpSpPr>
          <p:grpSpPr bwMode="auto">
            <a:xfrm>
              <a:off x="2814" y="3174"/>
              <a:ext cx="4180" cy="500"/>
              <a:chOff x="2494" y="2814"/>
              <a:chExt cx="4180" cy="500"/>
            </a:xfrm>
          </p:grpSpPr>
          <p:sp>
            <p:nvSpPr>
              <p:cNvPr id="439303" name="Text Box 7"/>
              <p:cNvSpPr txBox="1">
                <a:spLocks noChangeArrowheads="1"/>
              </p:cNvSpPr>
              <p:nvPr/>
            </p:nvSpPr>
            <p:spPr bwMode="auto">
              <a:xfrm>
                <a:off x="2494" y="2814"/>
                <a:ext cx="700" cy="50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3000" b="1">
                    <a:latin typeface="Times New Roman" pitchFamily="18" charset="0"/>
                  </a:rPr>
                  <a:t> PE</a:t>
                </a:r>
              </a:p>
            </p:txBody>
          </p:sp>
          <p:sp>
            <p:nvSpPr>
              <p:cNvPr id="439304" name="Text Box 8"/>
              <p:cNvSpPr txBox="1">
                <a:spLocks noChangeArrowheads="1"/>
              </p:cNvSpPr>
              <p:nvPr/>
            </p:nvSpPr>
            <p:spPr bwMode="auto">
              <a:xfrm>
                <a:off x="3194" y="2814"/>
                <a:ext cx="700" cy="50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3000" b="1">
                    <a:latin typeface="Times New Roman" pitchFamily="18" charset="0"/>
                  </a:rPr>
                  <a:t> PE</a:t>
                </a:r>
              </a:p>
            </p:txBody>
          </p:sp>
          <p:sp>
            <p:nvSpPr>
              <p:cNvPr id="439305" name="Text Box 9"/>
              <p:cNvSpPr txBox="1">
                <a:spLocks noChangeArrowheads="1"/>
              </p:cNvSpPr>
              <p:nvPr/>
            </p:nvSpPr>
            <p:spPr bwMode="auto">
              <a:xfrm>
                <a:off x="3894" y="2814"/>
                <a:ext cx="700" cy="50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3000" b="1">
                    <a:latin typeface="Times New Roman" pitchFamily="18" charset="0"/>
                  </a:rPr>
                  <a:t> PE</a:t>
                </a:r>
              </a:p>
            </p:txBody>
          </p:sp>
          <p:sp>
            <p:nvSpPr>
              <p:cNvPr id="439306" name="Text Box 10"/>
              <p:cNvSpPr txBox="1">
                <a:spLocks noChangeArrowheads="1"/>
              </p:cNvSpPr>
              <p:nvPr/>
            </p:nvSpPr>
            <p:spPr bwMode="auto">
              <a:xfrm>
                <a:off x="4574" y="2814"/>
                <a:ext cx="700" cy="50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3000" b="1">
                    <a:latin typeface="Times New Roman" pitchFamily="18" charset="0"/>
                  </a:rPr>
                  <a:t> PE</a:t>
                </a:r>
              </a:p>
            </p:txBody>
          </p:sp>
          <p:sp>
            <p:nvSpPr>
              <p:cNvPr id="439307" name="Text Box 11"/>
              <p:cNvSpPr txBox="1">
                <a:spLocks noChangeArrowheads="1"/>
              </p:cNvSpPr>
              <p:nvPr/>
            </p:nvSpPr>
            <p:spPr bwMode="auto">
              <a:xfrm>
                <a:off x="5274" y="2814"/>
                <a:ext cx="700" cy="50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3000" b="1">
                    <a:latin typeface="Times New Roman" pitchFamily="18" charset="0"/>
                  </a:rPr>
                  <a:t> PE</a:t>
                </a:r>
              </a:p>
            </p:txBody>
          </p:sp>
          <p:sp>
            <p:nvSpPr>
              <p:cNvPr id="439308" name="Text Box 12"/>
              <p:cNvSpPr txBox="1">
                <a:spLocks noChangeArrowheads="1"/>
              </p:cNvSpPr>
              <p:nvPr/>
            </p:nvSpPr>
            <p:spPr bwMode="auto">
              <a:xfrm>
                <a:off x="5974" y="2814"/>
                <a:ext cx="700" cy="500"/>
              </a:xfrm>
              <a:prstGeom prst="rect">
                <a:avLst/>
              </a:prstGeom>
              <a:solidFill>
                <a:schemeClr val="accent1"/>
              </a:solidFill>
              <a:ln w="9525">
                <a:solidFill>
                  <a:schemeClr val="tx1"/>
                </a:solidFill>
                <a:miter lim="800000"/>
                <a:headEnd/>
                <a:tailEnd/>
              </a:ln>
            </p:spPr>
            <p:txBody>
              <a:bodyPr anchor="ctr" anchorCtr="1"/>
              <a:lstStyle/>
              <a:p>
                <a:pPr algn="just" eaLnBrk="0" hangingPunct="0"/>
                <a:r>
                  <a:rPr kumimoji="1" lang="en-US" altLang="zh-CN" sz="3000" b="1">
                    <a:latin typeface="Times New Roman" pitchFamily="18" charset="0"/>
                  </a:rPr>
                  <a:t> PE</a:t>
                </a:r>
              </a:p>
            </p:txBody>
          </p:sp>
        </p:grpSp>
        <p:grpSp>
          <p:nvGrpSpPr>
            <p:cNvPr id="439309" name="Group 13"/>
            <p:cNvGrpSpPr>
              <a:grpSpLocks/>
            </p:cNvGrpSpPr>
            <p:nvPr/>
          </p:nvGrpSpPr>
          <p:grpSpPr bwMode="auto">
            <a:xfrm>
              <a:off x="5694" y="2354"/>
              <a:ext cx="1620" cy="1060"/>
              <a:chOff x="5694" y="2354"/>
              <a:chExt cx="1620" cy="1060"/>
            </a:xfrm>
          </p:grpSpPr>
          <p:sp>
            <p:nvSpPr>
              <p:cNvPr id="439310" name="Line 14"/>
              <p:cNvSpPr>
                <a:spLocks noChangeShapeType="1"/>
              </p:cNvSpPr>
              <p:nvPr/>
            </p:nvSpPr>
            <p:spPr bwMode="auto">
              <a:xfrm>
                <a:off x="6994" y="3414"/>
                <a:ext cx="32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9311" name="Line 15"/>
              <p:cNvSpPr>
                <a:spLocks noChangeShapeType="1"/>
              </p:cNvSpPr>
              <p:nvPr/>
            </p:nvSpPr>
            <p:spPr bwMode="auto">
              <a:xfrm flipV="1">
                <a:off x="7314" y="2354"/>
                <a:ext cx="0" cy="10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9312" name="Line 16"/>
              <p:cNvSpPr>
                <a:spLocks noChangeShapeType="1"/>
              </p:cNvSpPr>
              <p:nvPr/>
            </p:nvSpPr>
            <p:spPr bwMode="auto">
              <a:xfrm flipH="1">
                <a:off x="5694" y="2354"/>
                <a:ext cx="162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grpSp>
        <p:grpSp>
          <p:nvGrpSpPr>
            <p:cNvPr id="439313" name="Group 17"/>
            <p:cNvGrpSpPr>
              <a:grpSpLocks/>
            </p:cNvGrpSpPr>
            <p:nvPr/>
          </p:nvGrpSpPr>
          <p:grpSpPr bwMode="auto">
            <a:xfrm>
              <a:off x="2414" y="2334"/>
              <a:ext cx="1660" cy="1100"/>
              <a:chOff x="2414" y="2334"/>
              <a:chExt cx="1660" cy="1100"/>
            </a:xfrm>
          </p:grpSpPr>
          <p:sp>
            <p:nvSpPr>
              <p:cNvPr id="439314" name="Line 18"/>
              <p:cNvSpPr>
                <a:spLocks noChangeShapeType="1"/>
              </p:cNvSpPr>
              <p:nvPr/>
            </p:nvSpPr>
            <p:spPr bwMode="auto">
              <a:xfrm flipH="1">
                <a:off x="2414" y="2334"/>
                <a:ext cx="166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9315" name="Line 19"/>
              <p:cNvSpPr>
                <a:spLocks noChangeShapeType="1"/>
              </p:cNvSpPr>
              <p:nvPr/>
            </p:nvSpPr>
            <p:spPr bwMode="auto">
              <a:xfrm>
                <a:off x="2414" y="2334"/>
                <a:ext cx="0" cy="11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39316" name="Line 20"/>
              <p:cNvSpPr>
                <a:spLocks noChangeShapeType="1"/>
              </p:cNvSpPr>
              <p:nvPr/>
            </p:nvSpPr>
            <p:spPr bwMode="auto">
              <a:xfrm>
                <a:off x="2414" y="3434"/>
                <a:ext cx="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gr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en-US" altLang="zh-CN" b="1"/>
              <a:t>MISD</a:t>
            </a:r>
          </a:p>
        </p:txBody>
      </p:sp>
      <p:pic>
        <p:nvPicPr>
          <p:cNvPr id="445444" name="Picture 4" descr="mis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701800"/>
            <a:ext cx="6335712" cy="409098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45444"/>
                                        </p:tgtEl>
                                        <p:attrNameLst>
                                          <p:attrName>style.visibility</p:attrName>
                                        </p:attrNameLst>
                                      </p:cBhvr>
                                      <p:to>
                                        <p:strVal val="visible"/>
                                      </p:to>
                                    </p:set>
                                    <p:anim to="" calcmode="lin" valueType="num">
                                      <p:cBhvr>
                                        <p:cTn id="7" dur="1" fill="hold"/>
                                        <p:tgtEl>
                                          <p:spTgt spid="4454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195263" y="228600"/>
            <a:ext cx="8015287" cy="814388"/>
          </a:xfrm>
        </p:spPr>
        <p:txBody>
          <a:bodyPr/>
          <a:lstStyle/>
          <a:p>
            <a:pPr>
              <a:lnSpc>
                <a:spcPct val="80000"/>
              </a:lnSpc>
            </a:pPr>
            <a:r>
              <a:rPr lang="en-US" altLang="zh-CN" sz="3600" b="1"/>
              <a:t>Flynn</a:t>
            </a:r>
            <a:r>
              <a:rPr lang="zh-CN" altLang="en-US" sz="3600" b="1"/>
              <a:t>分类四</a:t>
            </a:r>
          </a:p>
        </p:txBody>
      </p:sp>
      <p:sp>
        <p:nvSpPr>
          <p:cNvPr id="440323" name="Rectangle 3"/>
          <p:cNvSpPr>
            <a:spLocks noGrp="1" noChangeArrowheads="1"/>
          </p:cNvSpPr>
          <p:nvPr>
            <p:ph idx="1"/>
          </p:nvPr>
        </p:nvSpPr>
        <p:spPr>
          <a:xfrm>
            <a:off x="684213" y="1341438"/>
            <a:ext cx="7416800" cy="5256212"/>
          </a:xfrm>
        </p:spPr>
        <p:txBody>
          <a:bodyPr/>
          <a:lstStyle/>
          <a:p>
            <a:pPr marL="285750" indent="-285750" algn="just">
              <a:buFont typeface="Wingdings" pitchFamily="2" charset="2"/>
              <a:buNone/>
            </a:pPr>
            <a:r>
              <a:rPr lang="en-US" altLang="zh-CN" b="1"/>
              <a:t>4</a:t>
            </a:r>
            <a:r>
              <a:rPr lang="zh-CN" altLang="en-US" b="1"/>
              <a:t>．</a:t>
            </a:r>
            <a:r>
              <a:rPr lang="zh-CN" altLang="en-US" b="1">
                <a:latin typeface="黑体" pitchFamily="49" charset="-122"/>
                <a:ea typeface="黑体" pitchFamily="49" charset="-122"/>
              </a:rPr>
              <a:t>多指令流一多数据流  </a:t>
            </a:r>
            <a:r>
              <a:rPr lang="en-US" altLang="zh-CN" b="1">
                <a:latin typeface="黑体" pitchFamily="49" charset="-122"/>
                <a:ea typeface="黑体" pitchFamily="49" charset="-122"/>
              </a:rPr>
              <a:t>MIMD 		 </a:t>
            </a:r>
            <a:r>
              <a:rPr lang="zh-CN" altLang="en-US" sz="2400" b="1"/>
              <a:t>多机系统</a:t>
            </a:r>
            <a:r>
              <a:rPr lang="en-US" altLang="zh-CN" sz="2400" b="1"/>
              <a:t>----</a:t>
            </a:r>
            <a:r>
              <a:rPr lang="zh-CN" altLang="en-US" sz="2400">
                <a:latin typeface="宋体" pitchFamily="2" charset="-122"/>
              </a:rPr>
              <a:t>多个处理器系统或多计算机系统</a:t>
            </a:r>
          </a:p>
          <a:p>
            <a:pPr marL="685800" lvl="1" indent="-228600" algn="just">
              <a:buFont typeface="Wingdings" pitchFamily="2" charset="2"/>
              <a:buNone/>
            </a:pPr>
            <a:r>
              <a:rPr lang="zh-CN" altLang="en-US" sz="2000"/>
              <a:t>  </a:t>
            </a:r>
            <a:r>
              <a:rPr lang="zh-CN" altLang="en-US" sz="2400"/>
              <a:t>	每个处理机可以独立执行指令和处理数据</a:t>
            </a:r>
          </a:p>
          <a:p>
            <a:pPr marL="685800" lvl="1" indent="-228600" algn="just">
              <a:buFont typeface="Wingdings" pitchFamily="2" charset="2"/>
              <a:buNone/>
            </a:pPr>
            <a:r>
              <a:rPr lang="zh-CN" altLang="en-US" sz="2400"/>
              <a:t>   一般并行计算机大多采用这种结构。</a:t>
            </a:r>
          </a:p>
          <a:p>
            <a:pPr marL="285750" indent="-285750" algn="just"/>
            <a:endParaRPr lang="zh-CN" altLang="en-US"/>
          </a:p>
          <a:p>
            <a:pPr marL="285750" indent="-285750" algn="just"/>
            <a:endParaRPr lang="en-US" altLang="zh-CN" sz="2400"/>
          </a:p>
        </p:txBody>
      </p:sp>
      <p:grpSp>
        <p:nvGrpSpPr>
          <p:cNvPr id="440324" name="Group 4"/>
          <p:cNvGrpSpPr>
            <a:grpSpLocks/>
          </p:cNvGrpSpPr>
          <p:nvPr/>
        </p:nvGrpSpPr>
        <p:grpSpPr bwMode="auto">
          <a:xfrm>
            <a:off x="323850" y="3357563"/>
            <a:ext cx="8135938" cy="2663825"/>
            <a:chOff x="0" y="1920"/>
            <a:chExt cx="5754" cy="2400"/>
          </a:xfrm>
        </p:grpSpPr>
        <p:sp>
          <p:nvSpPr>
            <p:cNvPr id="440325" name="Text Box 5"/>
            <p:cNvSpPr txBox="1">
              <a:spLocks noChangeArrowheads="1"/>
            </p:cNvSpPr>
            <p:nvPr/>
          </p:nvSpPr>
          <p:spPr bwMode="auto">
            <a:xfrm>
              <a:off x="3696" y="2497"/>
              <a:ext cx="2058" cy="1215"/>
            </a:xfrm>
            <a:prstGeom prst="rect">
              <a:avLst/>
            </a:prstGeom>
            <a:solidFill>
              <a:schemeClr val="accent1"/>
            </a:solidFill>
            <a:ln w="9525">
              <a:solidFill>
                <a:schemeClr val="tx1"/>
              </a:solidFill>
              <a:miter lim="800000"/>
              <a:headEnd/>
              <a:tailEnd/>
            </a:ln>
          </p:spPr>
          <p:txBody>
            <a:bodyPr lIns="0" rIns="0" anchor="ctr" anchorCtr="1"/>
            <a:lstStyle/>
            <a:p>
              <a:pPr eaLnBrk="0" hangingPunct="0"/>
              <a:r>
                <a:rPr kumimoji="1" lang="zh-CN" altLang="en-US" sz="2400" b="1" dirty="0">
                  <a:latin typeface="Times New Roman" pitchFamily="18" charset="0"/>
                </a:rPr>
                <a:t>共享存储器为：紧耦合</a:t>
              </a:r>
            </a:p>
            <a:p>
              <a:pPr algn="just" eaLnBrk="0" hangingPunct="0"/>
              <a:r>
                <a:rPr kumimoji="1" lang="zh-CN" altLang="en-US" sz="2400" b="1" dirty="0">
                  <a:latin typeface="Times New Roman" pitchFamily="18" charset="0"/>
                </a:rPr>
                <a:t>分布存储器为：松耦合</a:t>
              </a:r>
            </a:p>
          </p:txBody>
        </p:sp>
        <p:grpSp>
          <p:nvGrpSpPr>
            <p:cNvPr id="440326" name="Group 6"/>
            <p:cNvGrpSpPr>
              <a:grpSpLocks/>
            </p:cNvGrpSpPr>
            <p:nvPr/>
          </p:nvGrpSpPr>
          <p:grpSpPr bwMode="auto">
            <a:xfrm>
              <a:off x="0" y="1920"/>
              <a:ext cx="4248" cy="2400"/>
              <a:chOff x="1034" y="11734"/>
              <a:chExt cx="6064" cy="2528"/>
            </a:xfrm>
          </p:grpSpPr>
          <p:sp>
            <p:nvSpPr>
              <p:cNvPr id="440327" name="Text Box 7"/>
              <p:cNvSpPr txBox="1">
                <a:spLocks noChangeArrowheads="1"/>
              </p:cNvSpPr>
              <p:nvPr/>
            </p:nvSpPr>
            <p:spPr bwMode="auto">
              <a:xfrm>
                <a:off x="1034" y="13254"/>
                <a:ext cx="63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I/O</a:t>
                </a:r>
              </a:p>
            </p:txBody>
          </p:sp>
          <p:grpSp>
            <p:nvGrpSpPr>
              <p:cNvPr id="440328" name="Group 8"/>
              <p:cNvGrpSpPr>
                <a:grpSpLocks/>
              </p:cNvGrpSpPr>
              <p:nvPr/>
            </p:nvGrpSpPr>
            <p:grpSpPr bwMode="auto">
              <a:xfrm>
                <a:off x="1634" y="11734"/>
                <a:ext cx="5464" cy="2528"/>
                <a:chOff x="1974" y="11794"/>
                <a:chExt cx="5464" cy="2528"/>
              </a:xfrm>
            </p:grpSpPr>
            <p:grpSp>
              <p:nvGrpSpPr>
                <p:cNvPr id="440329" name="Group 9"/>
                <p:cNvGrpSpPr>
                  <a:grpSpLocks/>
                </p:cNvGrpSpPr>
                <p:nvPr/>
              </p:nvGrpSpPr>
              <p:grpSpPr bwMode="auto">
                <a:xfrm>
                  <a:off x="1974" y="11826"/>
                  <a:ext cx="5464" cy="2388"/>
                  <a:chOff x="2024" y="11466"/>
                  <a:chExt cx="5464" cy="2388"/>
                </a:xfrm>
              </p:grpSpPr>
              <p:grpSp>
                <p:nvGrpSpPr>
                  <p:cNvPr id="440330" name="Group 10"/>
                  <p:cNvGrpSpPr>
                    <a:grpSpLocks/>
                  </p:cNvGrpSpPr>
                  <p:nvPr/>
                </p:nvGrpSpPr>
                <p:grpSpPr bwMode="auto">
                  <a:xfrm>
                    <a:off x="2394" y="11914"/>
                    <a:ext cx="2030" cy="648"/>
                    <a:chOff x="2394" y="11914"/>
                    <a:chExt cx="2030" cy="648"/>
                  </a:xfrm>
                </p:grpSpPr>
                <p:sp>
                  <p:nvSpPr>
                    <p:cNvPr id="440331" name="Text Box 11"/>
                    <p:cNvSpPr txBox="1">
                      <a:spLocks noChangeArrowheads="1"/>
                    </p:cNvSpPr>
                    <p:nvPr/>
                  </p:nvSpPr>
                  <p:spPr bwMode="auto">
                    <a:xfrm>
                      <a:off x="2394" y="12094"/>
                      <a:ext cx="66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CU</a:t>
                      </a:r>
                      <a:r>
                        <a:rPr kumimoji="1" lang="en-US" altLang="zh-CN" sz="2400" b="1" baseline="-25000">
                          <a:latin typeface="Times New Roman" pitchFamily="18" charset="0"/>
                        </a:rPr>
                        <a:t>1</a:t>
                      </a:r>
                      <a:endParaRPr kumimoji="1" lang="en-US" altLang="zh-CN" sz="2400" b="1">
                        <a:latin typeface="Times New Roman" pitchFamily="18" charset="0"/>
                      </a:endParaRPr>
                    </a:p>
                  </p:txBody>
                </p:sp>
                <p:sp>
                  <p:nvSpPr>
                    <p:cNvPr id="440332" name="Text Box 12"/>
                    <p:cNvSpPr txBox="1">
                      <a:spLocks noChangeArrowheads="1"/>
                    </p:cNvSpPr>
                    <p:nvPr/>
                  </p:nvSpPr>
                  <p:spPr bwMode="auto">
                    <a:xfrm>
                      <a:off x="3744" y="12094"/>
                      <a:ext cx="680" cy="460"/>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PE</a:t>
                      </a:r>
                      <a:r>
                        <a:rPr kumimoji="1" lang="en-US" altLang="zh-CN" sz="2400" b="1" baseline="-25000">
                          <a:latin typeface="Times New Roman" pitchFamily="18" charset="0"/>
                        </a:rPr>
                        <a:t>1</a:t>
                      </a:r>
                      <a:endParaRPr kumimoji="1" lang="en-US" altLang="zh-CN" sz="2400" b="1">
                        <a:latin typeface="Times New Roman" pitchFamily="18" charset="0"/>
                      </a:endParaRPr>
                    </a:p>
                  </p:txBody>
                </p:sp>
                <p:grpSp>
                  <p:nvGrpSpPr>
                    <p:cNvPr id="440333" name="Group 13"/>
                    <p:cNvGrpSpPr>
                      <a:grpSpLocks/>
                    </p:cNvGrpSpPr>
                    <p:nvPr/>
                  </p:nvGrpSpPr>
                  <p:grpSpPr bwMode="auto">
                    <a:xfrm>
                      <a:off x="3064" y="11914"/>
                      <a:ext cx="700" cy="468"/>
                      <a:chOff x="3574" y="2214"/>
                      <a:chExt cx="700" cy="468"/>
                    </a:xfrm>
                  </p:grpSpPr>
                  <p:sp>
                    <p:nvSpPr>
                      <p:cNvPr id="440334" name="Line 14"/>
                      <p:cNvSpPr>
                        <a:spLocks noChangeShapeType="1"/>
                      </p:cNvSpPr>
                      <p:nvPr/>
                    </p:nvSpPr>
                    <p:spPr bwMode="auto">
                      <a:xfrm>
                        <a:off x="3574" y="2634"/>
                        <a:ext cx="675" cy="0"/>
                      </a:xfrm>
                      <a:prstGeom prst="line">
                        <a:avLst/>
                      </a:prstGeom>
                      <a:noFill/>
                      <a:ln w="9525">
                        <a:solidFill>
                          <a:schemeClr val="tx1"/>
                        </a:solidFill>
                        <a:round/>
                        <a:headEnd/>
                        <a:tailEnd type="triangle" w="sm" len="lg"/>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35" name="Text Box 15"/>
                      <p:cNvSpPr txBox="1">
                        <a:spLocks noChangeArrowheads="1"/>
                      </p:cNvSpPr>
                      <p:nvPr/>
                    </p:nvSpPr>
                    <p:spPr bwMode="auto">
                      <a:xfrm>
                        <a:off x="3644" y="2214"/>
                        <a:ext cx="63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IS</a:t>
                        </a:r>
                        <a:r>
                          <a:rPr kumimoji="1" lang="en-US" altLang="zh-CN" sz="2400" b="1" baseline="-25000">
                            <a:latin typeface="Times New Roman" pitchFamily="18" charset="0"/>
                          </a:rPr>
                          <a:t>1</a:t>
                        </a:r>
                      </a:p>
                    </p:txBody>
                  </p:sp>
                </p:grpSp>
              </p:grpSp>
              <p:grpSp>
                <p:nvGrpSpPr>
                  <p:cNvPr id="440336" name="Group 16"/>
                  <p:cNvGrpSpPr>
                    <a:grpSpLocks/>
                  </p:cNvGrpSpPr>
                  <p:nvPr/>
                </p:nvGrpSpPr>
                <p:grpSpPr bwMode="auto">
                  <a:xfrm>
                    <a:off x="2374" y="12854"/>
                    <a:ext cx="2050" cy="648"/>
                    <a:chOff x="2374" y="13246"/>
                    <a:chExt cx="2050" cy="648"/>
                  </a:xfrm>
                </p:grpSpPr>
                <p:sp>
                  <p:nvSpPr>
                    <p:cNvPr id="440337" name="Text Box 17"/>
                    <p:cNvSpPr txBox="1">
                      <a:spLocks noChangeArrowheads="1"/>
                    </p:cNvSpPr>
                    <p:nvPr/>
                  </p:nvSpPr>
                  <p:spPr bwMode="auto">
                    <a:xfrm>
                      <a:off x="3744" y="13426"/>
                      <a:ext cx="680" cy="460"/>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PE</a:t>
                      </a:r>
                      <a:r>
                        <a:rPr kumimoji="1" lang="en-US" altLang="zh-CN" sz="2400" b="1" baseline="-25000">
                          <a:latin typeface="Times New Roman" pitchFamily="18" charset="0"/>
                        </a:rPr>
                        <a:t>n</a:t>
                      </a:r>
                      <a:endParaRPr kumimoji="1" lang="en-US" altLang="zh-CN" sz="2400" b="1">
                        <a:latin typeface="Times New Roman" pitchFamily="18" charset="0"/>
                      </a:endParaRPr>
                    </a:p>
                  </p:txBody>
                </p:sp>
                <p:sp>
                  <p:nvSpPr>
                    <p:cNvPr id="440338" name="Text Box 18"/>
                    <p:cNvSpPr txBox="1">
                      <a:spLocks noChangeArrowheads="1"/>
                    </p:cNvSpPr>
                    <p:nvPr/>
                  </p:nvSpPr>
                  <p:spPr bwMode="auto">
                    <a:xfrm>
                      <a:off x="2374" y="13426"/>
                      <a:ext cx="67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CU</a:t>
                      </a:r>
                      <a:r>
                        <a:rPr kumimoji="1" lang="en-US" altLang="zh-CN" sz="2400" b="1" baseline="-25000">
                          <a:latin typeface="Times New Roman" pitchFamily="18" charset="0"/>
                        </a:rPr>
                        <a:t>n</a:t>
                      </a:r>
                      <a:r>
                        <a:rPr kumimoji="1" lang="en-US" altLang="zh-CN" sz="2400" b="1">
                          <a:latin typeface="Times New Roman" pitchFamily="18" charset="0"/>
                        </a:rPr>
                        <a:t>n</a:t>
                      </a:r>
                    </a:p>
                  </p:txBody>
                </p:sp>
                <p:grpSp>
                  <p:nvGrpSpPr>
                    <p:cNvPr id="440339" name="Group 19"/>
                    <p:cNvGrpSpPr>
                      <a:grpSpLocks/>
                    </p:cNvGrpSpPr>
                    <p:nvPr/>
                  </p:nvGrpSpPr>
                  <p:grpSpPr bwMode="auto">
                    <a:xfrm>
                      <a:off x="3064" y="13246"/>
                      <a:ext cx="700" cy="468"/>
                      <a:chOff x="3574" y="2214"/>
                      <a:chExt cx="700" cy="468"/>
                    </a:xfrm>
                  </p:grpSpPr>
                  <p:sp>
                    <p:nvSpPr>
                      <p:cNvPr id="440340" name="Line 20"/>
                      <p:cNvSpPr>
                        <a:spLocks noChangeShapeType="1"/>
                      </p:cNvSpPr>
                      <p:nvPr/>
                    </p:nvSpPr>
                    <p:spPr bwMode="auto">
                      <a:xfrm>
                        <a:off x="3574" y="2634"/>
                        <a:ext cx="675" cy="0"/>
                      </a:xfrm>
                      <a:prstGeom prst="line">
                        <a:avLst/>
                      </a:prstGeom>
                      <a:noFill/>
                      <a:ln w="9525">
                        <a:solidFill>
                          <a:schemeClr val="tx1"/>
                        </a:solidFill>
                        <a:round/>
                        <a:headEnd/>
                        <a:tailEnd type="triangle" w="sm" len="lg"/>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41" name="Text Box 21"/>
                      <p:cNvSpPr txBox="1">
                        <a:spLocks noChangeArrowheads="1"/>
                      </p:cNvSpPr>
                      <p:nvPr/>
                    </p:nvSpPr>
                    <p:spPr bwMode="auto">
                      <a:xfrm>
                        <a:off x="3644" y="2214"/>
                        <a:ext cx="63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IS</a:t>
                        </a:r>
                        <a:r>
                          <a:rPr kumimoji="1" lang="en-US" altLang="zh-CN" sz="2400" b="1" baseline="-25000">
                            <a:latin typeface="Times New Roman" pitchFamily="18" charset="0"/>
                          </a:rPr>
                          <a:t>n</a:t>
                        </a:r>
                      </a:p>
                    </p:txBody>
                  </p:sp>
                </p:grpSp>
              </p:grpSp>
              <p:sp>
                <p:nvSpPr>
                  <p:cNvPr id="440342" name="Text Box 22"/>
                  <p:cNvSpPr txBox="1">
                    <a:spLocks noChangeArrowheads="1"/>
                  </p:cNvSpPr>
                  <p:nvPr/>
                </p:nvSpPr>
                <p:spPr bwMode="auto">
                  <a:xfrm>
                    <a:off x="3894" y="12614"/>
                    <a:ext cx="480" cy="380"/>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a:t>
                    </a:r>
                  </a:p>
                </p:txBody>
              </p:sp>
              <p:sp>
                <p:nvSpPr>
                  <p:cNvPr id="440343" name="Text Box 23"/>
                  <p:cNvSpPr txBox="1">
                    <a:spLocks noChangeArrowheads="1"/>
                  </p:cNvSpPr>
                  <p:nvPr/>
                </p:nvSpPr>
                <p:spPr bwMode="auto">
                  <a:xfrm>
                    <a:off x="6858" y="11466"/>
                    <a:ext cx="63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dirty="0">
                        <a:latin typeface="Times New Roman" pitchFamily="18" charset="0"/>
                      </a:rPr>
                      <a:t>SM</a:t>
                    </a:r>
                  </a:p>
                </p:txBody>
              </p:sp>
              <p:sp>
                <p:nvSpPr>
                  <p:cNvPr id="440344" name="Text Box 24"/>
                  <p:cNvSpPr txBox="1">
                    <a:spLocks noChangeArrowheads="1"/>
                  </p:cNvSpPr>
                  <p:nvPr/>
                </p:nvSpPr>
                <p:spPr bwMode="auto">
                  <a:xfrm>
                    <a:off x="2534" y="12594"/>
                    <a:ext cx="480" cy="380"/>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a:t>
                    </a:r>
                  </a:p>
                </p:txBody>
              </p:sp>
              <p:grpSp>
                <p:nvGrpSpPr>
                  <p:cNvPr id="440345" name="Group 25"/>
                  <p:cNvGrpSpPr>
                    <a:grpSpLocks/>
                  </p:cNvGrpSpPr>
                  <p:nvPr/>
                </p:nvGrpSpPr>
                <p:grpSpPr bwMode="auto">
                  <a:xfrm>
                    <a:off x="5294" y="11934"/>
                    <a:ext cx="1220" cy="1780"/>
                    <a:chOff x="5314" y="11934"/>
                    <a:chExt cx="1220" cy="1780"/>
                  </a:xfrm>
                </p:grpSpPr>
                <p:sp>
                  <p:nvSpPr>
                    <p:cNvPr id="440346" name="Text Box 26"/>
                    <p:cNvSpPr txBox="1">
                      <a:spLocks noChangeArrowheads="1"/>
                    </p:cNvSpPr>
                    <p:nvPr/>
                  </p:nvSpPr>
                  <p:spPr bwMode="auto">
                    <a:xfrm>
                      <a:off x="5514" y="12114"/>
                      <a:ext cx="815" cy="460"/>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MM</a:t>
                      </a:r>
                      <a:r>
                        <a:rPr kumimoji="1" lang="en-US" altLang="zh-CN" sz="2400" b="1" baseline="-25000">
                          <a:latin typeface="Times New Roman" pitchFamily="18" charset="0"/>
                        </a:rPr>
                        <a:t>1</a:t>
                      </a:r>
                      <a:endParaRPr kumimoji="1" lang="en-US" altLang="zh-CN" sz="2400" b="1">
                        <a:latin typeface="Times New Roman" pitchFamily="18" charset="0"/>
                      </a:endParaRPr>
                    </a:p>
                  </p:txBody>
                </p:sp>
                <p:sp>
                  <p:nvSpPr>
                    <p:cNvPr id="440347" name="Text Box 27"/>
                    <p:cNvSpPr txBox="1">
                      <a:spLocks noChangeArrowheads="1"/>
                    </p:cNvSpPr>
                    <p:nvPr/>
                  </p:nvSpPr>
                  <p:spPr bwMode="auto">
                    <a:xfrm>
                      <a:off x="5534" y="13054"/>
                      <a:ext cx="800" cy="460"/>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MM</a:t>
                      </a:r>
                      <a:r>
                        <a:rPr kumimoji="1" lang="en-US" altLang="zh-CN" sz="2400" b="1" baseline="-25000">
                          <a:latin typeface="Times New Roman" pitchFamily="18" charset="0"/>
                        </a:rPr>
                        <a:t>n</a:t>
                      </a:r>
                      <a:endParaRPr kumimoji="1" lang="en-US" altLang="zh-CN" sz="2400" b="1">
                        <a:latin typeface="Times New Roman" pitchFamily="18" charset="0"/>
                      </a:endParaRPr>
                    </a:p>
                  </p:txBody>
                </p:sp>
                <p:grpSp>
                  <p:nvGrpSpPr>
                    <p:cNvPr id="440348" name="Group 28"/>
                    <p:cNvGrpSpPr>
                      <a:grpSpLocks/>
                    </p:cNvGrpSpPr>
                    <p:nvPr/>
                  </p:nvGrpSpPr>
                  <p:grpSpPr bwMode="auto">
                    <a:xfrm>
                      <a:off x="5314" y="11934"/>
                      <a:ext cx="1220" cy="1780"/>
                      <a:chOff x="5274" y="11934"/>
                      <a:chExt cx="1220" cy="1780"/>
                    </a:xfrm>
                  </p:grpSpPr>
                  <p:sp>
                    <p:nvSpPr>
                      <p:cNvPr id="440349" name="Line 29"/>
                      <p:cNvSpPr>
                        <a:spLocks noChangeShapeType="1"/>
                      </p:cNvSpPr>
                      <p:nvPr/>
                    </p:nvSpPr>
                    <p:spPr bwMode="auto">
                      <a:xfrm>
                        <a:off x="5274" y="11954"/>
                        <a:ext cx="0" cy="17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50" name="Line 30"/>
                      <p:cNvSpPr>
                        <a:spLocks noChangeShapeType="1"/>
                      </p:cNvSpPr>
                      <p:nvPr/>
                    </p:nvSpPr>
                    <p:spPr bwMode="auto">
                      <a:xfrm>
                        <a:off x="5294" y="13694"/>
                        <a:ext cx="11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51" name="Line 31"/>
                      <p:cNvSpPr>
                        <a:spLocks noChangeShapeType="1"/>
                      </p:cNvSpPr>
                      <p:nvPr/>
                    </p:nvSpPr>
                    <p:spPr bwMode="auto">
                      <a:xfrm flipV="1">
                        <a:off x="6474" y="11934"/>
                        <a:ext cx="0" cy="17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52" name="Line 32"/>
                      <p:cNvSpPr>
                        <a:spLocks noChangeShapeType="1"/>
                      </p:cNvSpPr>
                      <p:nvPr/>
                    </p:nvSpPr>
                    <p:spPr bwMode="auto">
                      <a:xfrm>
                        <a:off x="5274" y="11934"/>
                        <a:ext cx="122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grpSp>
                <p:sp>
                  <p:nvSpPr>
                    <p:cNvPr id="440353" name="Text Box 33"/>
                    <p:cNvSpPr txBox="1">
                      <a:spLocks noChangeArrowheads="1"/>
                    </p:cNvSpPr>
                    <p:nvPr/>
                  </p:nvSpPr>
                  <p:spPr bwMode="auto">
                    <a:xfrm>
                      <a:off x="5714" y="12654"/>
                      <a:ext cx="480" cy="380"/>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a:t>
                      </a:r>
                    </a:p>
                  </p:txBody>
                </p:sp>
              </p:grpSp>
              <p:sp>
                <p:nvSpPr>
                  <p:cNvPr id="440354" name="Line 34"/>
                  <p:cNvSpPr>
                    <a:spLocks noChangeShapeType="1"/>
                  </p:cNvSpPr>
                  <p:nvPr/>
                </p:nvSpPr>
                <p:spPr bwMode="auto">
                  <a:xfrm>
                    <a:off x="4434" y="12334"/>
                    <a:ext cx="88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55" name="Line 35"/>
                  <p:cNvSpPr>
                    <a:spLocks noChangeShapeType="1"/>
                  </p:cNvSpPr>
                  <p:nvPr/>
                </p:nvSpPr>
                <p:spPr bwMode="auto">
                  <a:xfrm>
                    <a:off x="4434" y="13274"/>
                    <a:ext cx="88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grpSp>
                <p:nvGrpSpPr>
                  <p:cNvPr id="440356" name="Group 36"/>
                  <p:cNvGrpSpPr>
                    <a:grpSpLocks/>
                  </p:cNvGrpSpPr>
                  <p:nvPr/>
                </p:nvGrpSpPr>
                <p:grpSpPr bwMode="auto">
                  <a:xfrm>
                    <a:off x="2034" y="11774"/>
                    <a:ext cx="4780" cy="580"/>
                    <a:chOff x="2034" y="11774"/>
                    <a:chExt cx="4780" cy="580"/>
                  </a:xfrm>
                </p:grpSpPr>
                <p:sp>
                  <p:nvSpPr>
                    <p:cNvPr id="440357" name="Line 37"/>
                    <p:cNvSpPr>
                      <a:spLocks noChangeShapeType="1"/>
                    </p:cNvSpPr>
                    <p:nvPr/>
                  </p:nvSpPr>
                  <p:spPr bwMode="auto">
                    <a:xfrm flipH="1">
                      <a:off x="2064" y="12294"/>
                      <a:ext cx="340"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58" name="Line 38"/>
                    <p:cNvSpPr>
                      <a:spLocks noChangeShapeType="1"/>
                    </p:cNvSpPr>
                    <p:nvPr/>
                  </p:nvSpPr>
                  <p:spPr bwMode="auto">
                    <a:xfrm flipH="1">
                      <a:off x="2054" y="11794"/>
                      <a:ext cx="0" cy="5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59" name="Line 39"/>
                    <p:cNvSpPr>
                      <a:spLocks noChangeShapeType="1"/>
                    </p:cNvSpPr>
                    <p:nvPr/>
                  </p:nvSpPr>
                  <p:spPr bwMode="auto">
                    <a:xfrm flipV="1">
                      <a:off x="2034" y="11794"/>
                      <a:ext cx="47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60" name="Line 40"/>
                    <p:cNvSpPr>
                      <a:spLocks noChangeShapeType="1"/>
                    </p:cNvSpPr>
                    <p:nvPr/>
                  </p:nvSpPr>
                  <p:spPr bwMode="auto">
                    <a:xfrm>
                      <a:off x="6814" y="11774"/>
                      <a:ext cx="0" cy="5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61" name="Line 41"/>
                    <p:cNvSpPr>
                      <a:spLocks noChangeShapeType="1"/>
                    </p:cNvSpPr>
                    <p:nvPr/>
                  </p:nvSpPr>
                  <p:spPr bwMode="auto">
                    <a:xfrm flipH="1">
                      <a:off x="6514" y="12342"/>
                      <a:ext cx="2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grpSp>
              <p:grpSp>
                <p:nvGrpSpPr>
                  <p:cNvPr id="440362" name="Group 42"/>
                  <p:cNvGrpSpPr>
                    <a:grpSpLocks/>
                  </p:cNvGrpSpPr>
                  <p:nvPr/>
                </p:nvGrpSpPr>
                <p:grpSpPr bwMode="auto">
                  <a:xfrm>
                    <a:off x="2024" y="13254"/>
                    <a:ext cx="4770" cy="600"/>
                    <a:chOff x="2024" y="13254"/>
                    <a:chExt cx="4770" cy="600"/>
                  </a:xfrm>
                </p:grpSpPr>
                <p:sp>
                  <p:nvSpPr>
                    <p:cNvPr id="440363" name="Line 43"/>
                    <p:cNvSpPr>
                      <a:spLocks noChangeShapeType="1"/>
                    </p:cNvSpPr>
                    <p:nvPr/>
                  </p:nvSpPr>
                  <p:spPr bwMode="auto">
                    <a:xfrm flipH="1">
                      <a:off x="2024" y="13254"/>
                      <a:ext cx="340"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64" name="Line 44"/>
                    <p:cNvSpPr>
                      <a:spLocks noChangeShapeType="1"/>
                    </p:cNvSpPr>
                    <p:nvPr/>
                  </p:nvSpPr>
                  <p:spPr bwMode="auto">
                    <a:xfrm>
                      <a:off x="2034" y="13282"/>
                      <a:ext cx="0" cy="5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65" name="Line 45"/>
                    <p:cNvSpPr>
                      <a:spLocks noChangeShapeType="1"/>
                    </p:cNvSpPr>
                    <p:nvPr/>
                  </p:nvSpPr>
                  <p:spPr bwMode="auto">
                    <a:xfrm flipV="1">
                      <a:off x="2034" y="13834"/>
                      <a:ext cx="476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66" name="Line 46"/>
                    <p:cNvSpPr>
                      <a:spLocks noChangeShapeType="1"/>
                    </p:cNvSpPr>
                    <p:nvPr/>
                  </p:nvSpPr>
                  <p:spPr bwMode="auto">
                    <a:xfrm>
                      <a:off x="6774" y="13302"/>
                      <a:ext cx="0" cy="5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67" name="Line 47"/>
                    <p:cNvSpPr>
                      <a:spLocks noChangeShapeType="1"/>
                    </p:cNvSpPr>
                    <p:nvPr/>
                  </p:nvSpPr>
                  <p:spPr bwMode="auto">
                    <a:xfrm flipH="1">
                      <a:off x="6494" y="13302"/>
                      <a:ext cx="2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grpSp>
            </p:grpSp>
            <p:sp>
              <p:nvSpPr>
                <p:cNvPr id="440368" name="Text Box 48"/>
                <p:cNvSpPr txBox="1">
                  <a:spLocks noChangeArrowheads="1"/>
                </p:cNvSpPr>
                <p:nvPr/>
              </p:nvSpPr>
              <p:spPr bwMode="auto">
                <a:xfrm>
                  <a:off x="3094" y="11794"/>
                  <a:ext cx="63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IS</a:t>
                  </a:r>
                  <a:r>
                    <a:rPr kumimoji="1" lang="en-US" altLang="zh-CN" sz="2400" b="1" baseline="-25000">
                      <a:latin typeface="Times New Roman" pitchFamily="18" charset="0"/>
                    </a:rPr>
                    <a:t>1</a:t>
                  </a:r>
                </a:p>
              </p:txBody>
            </p:sp>
            <p:sp>
              <p:nvSpPr>
                <p:cNvPr id="440369" name="Text Box 49"/>
                <p:cNvSpPr txBox="1">
                  <a:spLocks noChangeArrowheads="1"/>
                </p:cNvSpPr>
                <p:nvPr/>
              </p:nvSpPr>
              <p:spPr bwMode="auto">
                <a:xfrm>
                  <a:off x="3074" y="13854"/>
                  <a:ext cx="63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IS</a:t>
                  </a:r>
                  <a:r>
                    <a:rPr kumimoji="1" lang="en-US" altLang="zh-CN" sz="2400" b="1" baseline="-25000">
                      <a:latin typeface="Times New Roman" pitchFamily="18" charset="0"/>
                    </a:rPr>
                    <a:t>n</a:t>
                  </a:r>
                </a:p>
              </p:txBody>
            </p:sp>
          </p:grpSp>
          <p:sp>
            <p:nvSpPr>
              <p:cNvPr id="440370" name="Line 50"/>
              <p:cNvSpPr>
                <a:spLocks noChangeShapeType="1"/>
              </p:cNvSpPr>
              <p:nvPr/>
            </p:nvSpPr>
            <p:spPr bwMode="auto">
              <a:xfrm>
                <a:off x="1494" y="13394"/>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71" name="Line 51"/>
              <p:cNvSpPr>
                <a:spLocks noChangeShapeType="1"/>
              </p:cNvSpPr>
              <p:nvPr/>
            </p:nvSpPr>
            <p:spPr bwMode="auto">
              <a:xfrm>
                <a:off x="1614" y="12774"/>
                <a:ext cx="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lIns="0" rIns="0" anchor="ctr" anchorCtr="1"/>
              <a:lstStyle/>
              <a:p>
                <a:endParaRPr lang="zh-CN" altLang="en-US"/>
              </a:p>
            </p:txBody>
          </p:sp>
          <p:sp>
            <p:nvSpPr>
              <p:cNvPr id="440372" name="Text Box 52"/>
              <p:cNvSpPr txBox="1">
                <a:spLocks noChangeArrowheads="1"/>
              </p:cNvSpPr>
              <p:nvPr/>
            </p:nvSpPr>
            <p:spPr bwMode="auto">
              <a:xfrm>
                <a:off x="1074" y="12594"/>
                <a:ext cx="630" cy="468"/>
              </a:xfrm>
              <a:prstGeom prst="rect">
                <a:avLst/>
              </a:prstGeom>
              <a:solidFill>
                <a:schemeClr val="accent1"/>
              </a:solidFill>
              <a:ln w="9525">
                <a:solidFill>
                  <a:schemeClr val="tx1"/>
                </a:solidFill>
                <a:miter lim="800000"/>
                <a:headEnd/>
                <a:tailEnd/>
              </a:ln>
            </p:spPr>
            <p:txBody>
              <a:bodyPr lIns="0" rIns="0" anchor="ctr" anchorCtr="1"/>
              <a:lstStyle/>
              <a:p>
                <a:pPr algn="just" eaLnBrk="0" hangingPunct="0"/>
                <a:r>
                  <a:rPr kumimoji="1" lang="en-US" altLang="zh-CN" sz="2400" b="1">
                    <a:latin typeface="Times New Roman" pitchFamily="18" charset="0"/>
                  </a:rPr>
                  <a:t>I/O</a:t>
                </a:r>
              </a:p>
            </p:txBody>
          </p:sp>
        </p:gr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zh-CN"/>
              <a:t>MIMD</a:t>
            </a:r>
          </a:p>
        </p:txBody>
      </p:sp>
      <p:pic>
        <p:nvPicPr>
          <p:cNvPr id="446468" name="Picture 4" descr="MI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628775"/>
            <a:ext cx="6913563" cy="372427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46468"/>
                                        </p:tgtEl>
                                        <p:attrNameLst>
                                          <p:attrName>style.visibility</p:attrName>
                                        </p:attrNameLst>
                                      </p:cBhvr>
                                      <p:to>
                                        <p:strVal val="visible"/>
                                      </p:to>
                                    </p:set>
                                    <p:anim to="" calcmode="lin" valueType="num">
                                      <p:cBhvr>
                                        <p:cTn id="7" dur="1" fill="hold"/>
                                        <p:tgtEl>
                                          <p:spTgt spid="44646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195263" y="228600"/>
            <a:ext cx="8624887" cy="914400"/>
          </a:xfrm>
        </p:spPr>
        <p:txBody>
          <a:bodyPr/>
          <a:lstStyle/>
          <a:p>
            <a:r>
              <a:rPr lang="en-US" altLang="zh-CN" sz="3400" b="1">
                <a:latin typeface="MyriadMM_700_600_" charset="0"/>
              </a:rPr>
              <a:t>1.4 Measuring Suits</a:t>
            </a:r>
          </a:p>
        </p:txBody>
      </p:sp>
      <p:sp>
        <p:nvSpPr>
          <p:cNvPr id="447491" name="Rectangle 3"/>
          <p:cNvSpPr>
            <a:spLocks noGrp="1" noChangeArrowheads="1"/>
          </p:cNvSpPr>
          <p:nvPr>
            <p:ph idx="1"/>
          </p:nvPr>
        </p:nvSpPr>
        <p:spPr/>
        <p:txBody>
          <a:bodyPr/>
          <a:lstStyle/>
          <a:p>
            <a:pPr>
              <a:lnSpc>
                <a:spcPct val="90000"/>
              </a:lnSpc>
            </a:pPr>
            <a:r>
              <a:rPr lang="en-US" altLang="zh-CN" sz="2800" i="1">
                <a:solidFill>
                  <a:srgbClr val="FF0000"/>
                </a:solidFill>
                <a:latin typeface="Times-Italic" charset="0"/>
              </a:rPr>
              <a:t>Real applications</a:t>
            </a:r>
          </a:p>
          <a:p>
            <a:pPr lvl="1">
              <a:lnSpc>
                <a:spcPct val="90000"/>
              </a:lnSpc>
            </a:pPr>
            <a:r>
              <a:rPr lang="en-US" altLang="zh-CN" sz="2400" i="1">
                <a:latin typeface="Palatino" pitchFamily="18" charset="0"/>
              </a:rPr>
              <a:t>i.e. C compilers, TeX and Spice.</a:t>
            </a:r>
            <a:r>
              <a:rPr lang="en-US" altLang="zh-CN" sz="2400">
                <a:latin typeface="Times-Italic" charset="0"/>
              </a:rPr>
              <a:t> </a:t>
            </a:r>
          </a:p>
          <a:p>
            <a:pPr>
              <a:lnSpc>
                <a:spcPct val="90000"/>
              </a:lnSpc>
            </a:pPr>
            <a:r>
              <a:rPr lang="en-US" altLang="zh-CN" sz="2600">
                <a:solidFill>
                  <a:srgbClr val="FF0000"/>
                </a:solidFill>
                <a:latin typeface="Times-Roman" charset="0"/>
              </a:rPr>
              <a:t>Modified (or scripted) applications</a:t>
            </a:r>
          </a:p>
          <a:p>
            <a:pPr lvl="1">
              <a:lnSpc>
                <a:spcPct val="90000"/>
              </a:lnSpc>
            </a:pPr>
            <a:r>
              <a:rPr lang="en-US" altLang="zh-CN" sz="2400" i="1">
                <a:latin typeface="Palatino" pitchFamily="18" charset="0"/>
              </a:rPr>
              <a:t>To enhance portability or to focus on one particular aspect of system performance.</a:t>
            </a:r>
          </a:p>
          <a:p>
            <a:pPr>
              <a:lnSpc>
                <a:spcPct val="90000"/>
              </a:lnSpc>
            </a:pPr>
            <a:r>
              <a:rPr lang="en-US" altLang="zh-CN" sz="3000">
                <a:solidFill>
                  <a:srgbClr val="FF0000"/>
                </a:solidFill>
                <a:latin typeface="Times-Roman" charset="0"/>
              </a:rPr>
              <a:t>Kernels</a:t>
            </a:r>
          </a:p>
          <a:p>
            <a:pPr lvl="1">
              <a:lnSpc>
                <a:spcPct val="90000"/>
              </a:lnSpc>
            </a:pPr>
            <a:r>
              <a:rPr lang="en-US" altLang="zh-CN" sz="2400" i="1">
                <a:latin typeface="Palatino" pitchFamily="18" charset="0"/>
              </a:rPr>
              <a:t>Small key pieces (usually small) of real programs. i.e. Livermore Loops and Linpack. </a:t>
            </a:r>
            <a:endParaRPr lang="en-US" altLang="zh-CN" sz="2400">
              <a:latin typeface="Times-Italic" charset="0"/>
            </a:endParaRPr>
          </a:p>
          <a:p>
            <a:pPr lvl="1">
              <a:lnSpc>
                <a:spcPct val="90000"/>
              </a:lnSpc>
            </a:pPr>
            <a:r>
              <a:rPr lang="en-US" altLang="zh-CN" sz="2400" i="1">
                <a:latin typeface="Palatino" pitchFamily="18" charset="0"/>
              </a:rPr>
              <a:t>Used to isolate performance of individual features and help explain behavior of real programs.</a:t>
            </a:r>
            <a:r>
              <a:rPr lang="en-US" altLang="zh-CN" sz="2400">
                <a:latin typeface="Times-Italic" charset="0"/>
              </a:rPr>
              <a:t> </a:t>
            </a:r>
          </a:p>
          <a:p>
            <a:endParaRPr lang="en-US" altLang="zh-CN" sz="28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5" name="Rectangle 3"/>
          <p:cNvSpPr>
            <a:spLocks noGrp="1" noChangeArrowheads="1"/>
          </p:cNvSpPr>
          <p:nvPr>
            <p:ph type="title"/>
          </p:nvPr>
        </p:nvSpPr>
        <p:spPr/>
        <p:txBody>
          <a:bodyPr/>
          <a:lstStyle/>
          <a:p>
            <a:endParaRPr lang="zh-CN" altLang="zh-CN" dirty="0"/>
          </a:p>
        </p:txBody>
      </p:sp>
      <p:sp>
        <p:nvSpPr>
          <p:cNvPr id="448514" name="Rectangle 2"/>
          <p:cNvSpPr>
            <a:spLocks noGrp="1" noChangeArrowheads="1"/>
          </p:cNvSpPr>
          <p:nvPr>
            <p:ph idx="1"/>
          </p:nvPr>
        </p:nvSpPr>
        <p:spPr>
          <a:xfrm>
            <a:off x="539750" y="1341438"/>
            <a:ext cx="8147050" cy="4611687"/>
          </a:xfrm>
        </p:spPr>
        <p:txBody>
          <a:bodyPr/>
          <a:lstStyle/>
          <a:p>
            <a:pPr lvl="1"/>
            <a:endParaRPr lang="en-US" altLang="zh-CN" sz="2600">
              <a:solidFill>
                <a:srgbClr val="FF0000"/>
              </a:solidFill>
              <a:latin typeface="Times-Roman" charset="0"/>
            </a:endParaRPr>
          </a:p>
          <a:p>
            <a:r>
              <a:rPr lang="en-US" altLang="zh-CN" sz="3000">
                <a:solidFill>
                  <a:srgbClr val="FF0000"/>
                </a:solidFill>
                <a:latin typeface="Times-Roman" charset="0"/>
              </a:rPr>
              <a:t>Toy benchmarks</a:t>
            </a:r>
          </a:p>
          <a:p>
            <a:pPr lvl="1"/>
            <a:r>
              <a:rPr lang="en-US" altLang="zh-CN" sz="2400" i="1">
                <a:latin typeface="Palatino" pitchFamily="18" charset="0"/>
              </a:rPr>
              <a:t>Small programs (10-100) lines that produce a known result. i.e. QuickSort</a:t>
            </a:r>
            <a:r>
              <a:rPr lang="en-US" altLang="zh-CN" sz="2400" i="1">
                <a:latin typeface="Times-Italic" charset="0"/>
              </a:rPr>
              <a:t>  </a:t>
            </a:r>
            <a:r>
              <a:rPr lang="en-US" altLang="zh-CN" sz="2400" i="1">
                <a:latin typeface="Palatino" pitchFamily="18" charset="0"/>
              </a:rPr>
              <a:t>Sieve of Eratosthenes,Puzzle,</a:t>
            </a:r>
          </a:p>
          <a:p>
            <a:endParaRPr lang="en-US" altLang="zh-CN" sz="2800" i="1">
              <a:latin typeface="Times-Italic" charset="0"/>
            </a:endParaRPr>
          </a:p>
          <a:p>
            <a:r>
              <a:rPr lang="en-US" altLang="zh-CN" sz="3000">
                <a:solidFill>
                  <a:srgbClr val="FF0000"/>
                </a:solidFill>
                <a:latin typeface="Times-Roman" charset="0"/>
              </a:rPr>
              <a:t>Synthetic benchmarks</a:t>
            </a:r>
          </a:p>
          <a:p>
            <a:pPr lvl="1"/>
            <a:r>
              <a:rPr lang="en-US" altLang="zh-CN" sz="2400" i="1">
                <a:latin typeface="Palatino" pitchFamily="18" charset="0"/>
              </a:rPr>
              <a:t>synthetic benchmarks try to match the average frequency of operations and operands of a large set of programs. i.e. Whetstone and Dhrystone. </a:t>
            </a:r>
            <a:endParaRPr lang="en-US" altLang="zh-CN" sz="2400" i="1">
              <a:latin typeface="Times-Italic" charset="0"/>
            </a:endParaRPr>
          </a:p>
          <a:p>
            <a:pPr lvl="1"/>
            <a:r>
              <a:rPr lang="en-US" altLang="zh-CN" sz="2400" i="1">
                <a:latin typeface="Palatino" pitchFamily="18" charset="0"/>
              </a:rPr>
              <a:t>Similar to kernels but are </a:t>
            </a:r>
            <a:r>
              <a:rPr lang="en-US" altLang="zh-CN" sz="2400" b="1" i="1">
                <a:latin typeface="Palatino" pitchFamily="18" charset="0"/>
              </a:rPr>
              <a:t>NOT</a:t>
            </a:r>
            <a:r>
              <a:rPr lang="en-US" altLang="zh-CN" sz="2400" i="1">
                <a:latin typeface="Times-Italic" charset="0"/>
              </a:rPr>
              <a:t> </a:t>
            </a:r>
            <a:r>
              <a:rPr lang="en-US" altLang="zh-CN" sz="2400" i="1">
                <a:latin typeface="Palatino" pitchFamily="18" charset="0"/>
              </a:rPr>
              <a:t>real programs !</a:t>
            </a:r>
            <a:r>
              <a:rPr lang="en-US" altLang="zh-CN" sz="2400" i="1">
                <a:latin typeface="Times-Italic" charset="0"/>
              </a:rPr>
              <a:t> </a:t>
            </a:r>
          </a:p>
          <a:p>
            <a:pPr lvl="2"/>
            <a:endParaRPr lang="en-US" altLang="zh-CN" sz="2000" i="1">
              <a:latin typeface="Times-Italic"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zh-CN" sz="3200" b="1">
                <a:latin typeface="MyriadMM_565_600_" charset="0"/>
              </a:rPr>
              <a:t>1.5 Comparing and Summarizing</a:t>
            </a:r>
          </a:p>
        </p:txBody>
      </p:sp>
      <p:sp>
        <p:nvSpPr>
          <p:cNvPr id="449539" name="Rectangle 3"/>
          <p:cNvSpPr>
            <a:spLocks noGrp="1" noChangeArrowheads="1"/>
          </p:cNvSpPr>
          <p:nvPr>
            <p:ph idx="1"/>
          </p:nvPr>
        </p:nvSpPr>
        <p:spPr/>
        <p:txBody>
          <a:bodyPr/>
          <a:lstStyle/>
          <a:p>
            <a:r>
              <a:rPr lang="en-US" altLang="zh-CN" i="1">
                <a:latin typeface="MyriadMM-It_400_600_" charset="0"/>
              </a:rPr>
              <a:t>(</a:t>
            </a:r>
            <a:r>
              <a:rPr lang="zh-CN" altLang="en-US" i="1">
                <a:latin typeface="MyriadMM-It_400_600_" charset="0"/>
              </a:rPr>
              <a:t>一）</a:t>
            </a:r>
            <a:r>
              <a:rPr lang="en-US" altLang="zh-CN" i="1">
                <a:latin typeface="MyriadMM-It_400_600_" charset="0"/>
              </a:rPr>
              <a:t>Total Execution Time: A Consistent Summary Measure</a:t>
            </a:r>
          </a:p>
          <a:p>
            <a:endParaRPr lang="en-US" altLang="zh-CN" i="1">
              <a:latin typeface="MyriadMM-It_400_600_" charset="0"/>
            </a:endParaRPr>
          </a:p>
          <a:p>
            <a:endParaRPr lang="en-US" altLang="zh-CN" i="1">
              <a:latin typeface="MyriadMM-It_400_600_" charset="0"/>
            </a:endParaRPr>
          </a:p>
          <a:p>
            <a:endParaRPr lang="en-US" altLang="zh-CN" i="1">
              <a:latin typeface="MyriadMM-It_400_600_" charset="0"/>
            </a:endParaRPr>
          </a:p>
          <a:p>
            <a:pPr lvl="1"/>
            <a:r>
              <a:rPr lang="en-US" altLang="zh-CN" i="1">
                <a:latin typeface="Times-Italic" charset="0"/>
              </a:rPr>
              <a:t>Arithmetic mean:</a:t>
            </a:r>
          </a:p>
          <a:p>
            <a:pPr lvl="1"/>
            <a:endParaRPr lang="en-US" altLang="zh-CN">
              <a:latin typeface="Times-Italic" charset="0"/>
            </a:endParaRPr>
          </a:p>
          <a:p>
            <a:pPr lvl="1"/>
            <a:endParaRPr lang="en-US" altLang="zh-CN">
              <a:latin typeface="MyriadMM-It_400_600_" charset="0"/>
            </a:endParaRPr>
          </a:p>
          <a:p>
            <a:pPr lvl="1"/>
            <a:endParaRPr lang="en-US" altLang="zh-CN"/>
          </a:p>
        </p:txBody>
      </p:sp>
      <p:pic>
        <p:nvPicPr>
          <p:cNvPr id="449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565400"/>
            <a:ext cx="2362200" cy="1428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endParaRPr lang="zh-CN" altLang="zh-CN"/>
          </a:p>
        </p:txBody>
      </p:sp>
      <p:sp>
        <p:nvSpPr>
          <p:cNvPr id="450563" name="Rectangle 3"/>
          <p:cNvSpPr>
            <a:spLocks noGrp="1" noChangeArrowheads="1"/>
          </p:cNvSpPr>
          <p:nvPr>
            <p:ph idx="1"/>
          </p:nvPr>
        </p:nvSpPr>
        <p:spPr/>
        <p:txBody>
          <a:bodyPr/>
          <a:lstStyle/>
          <a:p>
            <a:pPr>
              <a:lnSpc>
                <a:spcPct val="90000"/>
              </a:lnSpc>
            </a:pPr>
            <a:r>
              <a:rPr lang="en-US" altLang="zh-CN" i="1">
                <a:latin typeface="MyriadMM-It_400_600_" charset="0"/>
              </a:rPr>
              <a:t>(</a:t>
            </a:r>
            <a:r>
              <a:rPr lang="zh-CN" altLang="en-US" i="1">
                <a:latin typeface="MyriadMM-It_400_600_" charset="0"/>
              </a:rPr>
              <a:t>二）</a:t>
            </a:r>
            <a:r>
              <a:rPr lang="en-US" altLang="zh-CN" i="1">
                <a:latin typeface="MyriadMM-It_400_600_" charset="0"/>
              </a:rPr>
              <a:t>Weighted Execution Time</a:t>
            </a:r>
            <a:endParaRPr lang="en-US" altLang="zh-CN">
              <a:latin typeface="MyriadMM-It_400_600_" charset="0"/>
            </a:endParaRPr>
          </a:p>
          <a:p>
            <a:pPr lvl="1">
              <a:lnSpc>
                <a:spcPct val="90000"/>
              </a:lnSpc>
            </a:pPr>
            <a:r>
              <a:rPr lang="en-US" altLang="zh-CN">
                <a:latin typeface="Times-Roman" charset="0"/>
              </a:rPr>
              <a:t>The question arises: What is the proper mixture of programs for the workload?</a:t>
            </a:r>
          </a:p>
          <a:p>
            <a:pPr lvl="1">
              <a:lnSpc>
                <a:spcPct val="90000"/>
              </a:lnSpc>
            </a:pPr>
            <a:r>
              <a:rPr lang="en-US" altLang="zh-CN" i="1">
                <a:latin typeface="Times-Italic" charset="0"/>
              </a:rPr>
              <a:t>weighted arithmetic mean:</a:t>
            </a:r>
            <a:endParaRPr lang="en-US" altLang="zh-CN">
              <a:latin typeface="Times-Italic" charset="0"/>
            </a:endParaRPr>
          </a:p>
          <a:p>
            <a:pPr lvl="1">
              <a:lnSpc>
                <a:spcPct val="90000"/>
              </a:lnSpc>
            </a:pPr>
            <a:endParaRPr lang="en-US" altLang="zh-CN"/>
          </a:p>
          <a:p>
            <a:pPr lvl="1">
              <a:lnSpc>
                <a:spcPct val="90000"/>
              </a:lnSpc>
            </a:pPr>
            <a:endParaRPr lang="en-US" altLang="zh-CN"/>
          </a:p>
          <a:p>
            <a:pPr lvl="2">
              <a:lnSpc>
                <a:spcPct val="90000"/>
              </a:lnSpc>
            </a:pPr>
            <a:endParaRPr lang="en-US" altLang="zh-CN">
              <a:latin typeface="Times-Roman" charset="0"/>
            </a:endParaRPr>
          </a:p>
          <a:p>
            <a:pPr lvl="2">
              <a:lnSpc>
                <a:spcPct val="90000"/>
              </a:lnSpc>
            </a:pPr>
            <a:r>
              <a:rPr lang="en-US" altLang="zh-CN">
                <a:latin typeface="Times-Roman" charset="0"/>
              </a:rPr>
              <a:t>where Weight</a:t>
            </a:r>
            <a:r>
              <a:rPr lang="en-US" altLang="zh-CN" i="1">
                <a:latin typeface="Times-Italic" charset="0"/>
              </a:rPr>
              <a:t>i </a:t>
            </a:r>
            <a:r>
              <a:rPr lang="en-US" altLang="zh-CN">
                <a:latin typeface="Times-Roman" charset="0"/>
              </a:rPr>
              <a:t>is the frequency of the </a:t>
            </a:r>
            <a:r>
              <a:rPr lang="en-US" altLang="zh-CN" i="1">
                <a:latin typeface="Times-Italic" charset="0"/>
              </a:rPr>
              <a:t>i</a:t>
            </a:r>
            <a:r>
              <a:rPr lang="en-US" altLang="zh-CN">
                <a:latin typeface="Times-Roman" charset="0"/>
              </a:rPr>
              <a:t>th program in the workload and Time</a:t>
            </a:r>
            <a:r>
              <a:rPr lang="en-US" altLang="zh-CN" i="1">
                <a:latin typeface="Times-Italic" charset="0"/>
              </a:rPr>
              <a:t>i </a:t>
            </a:r>
            <a:r>
              <a:rPr lang="en-US" altLang="zh-CN">
                <a:latin typeface="Times-Roman" charset="0"/>
              </a:rPr>
              <a:t>is the execution time of that program.</a:t>
            </a:r>
            <a:endParaRPr lang="en-US" altLang="zh-CN"/>
          </a:p>
        </p:txBody>
      </p:sp>
      <p:pic>
        <p:nvPicPr>
          <p:cNvPr id="450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500438"/>
            <a:ext cx="3429000" cy="1125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en-US" b="1">
                <a:latin typeface="黑体" pitchFamily="49" charset="-122"/>
                <a:ea typeface="黑体" pitchFamily="49" charset="-122"/>
              </a:rPr>
              <a:t>计算机技术发展综述</a:t>
            </a:r>
            <a:r>
              <a:rPr lang="en-US" altLang="zh-CN" b="1">
                <a:latin typeface="黑体" pitchFamily="49" charset="-122"/>
                <a:ea typeface="黑体" pitchFamily="49" charset="-122"/>
              </a:rPr>
              <a:t>(2)</a:t>
            </a:r>
            <a:endParaRPr lang="en-US" altLang="zh-CN"/>
          </a:p>
        </p:txBody>
      </p:sp>
      <p:sp>
        <p:nvSpPr>
          <p:cNvPr id="419843" name="Rectangle 3"/>
          <p:cNvSpPr>
            <a:spLocks noGrp="1" noChangeArrowheads="1"/>
          </p:cNvSpPr>
          <p:nvPr>
            <p:ph idx="1"/>
          </p:nvPr>
        </p:nvSpPr>
        <p:spPr>
          <a:xfrm>
            <a:off x="900113" y="1557338"/>
            <a:ext cx="7704137" cy="4608512"/>
          </a:xfrm>
        </p:spPr>
        <p:txBody>
          <a:bodyPr/>
          <a:lstStyle/>
          <a:p>
            <a:pPr marL="285750" indent="-285750"/>
            <a:r>
              <a:rPr lang="en-US" altLang="zh-CN"/>
              <a:t>60</a:t>
            </a:r>
            <a:r>
              <a:rPr lang="zh-CN" altLang="en-US"/>
              <a:t>多年来计算机技术有了惊人的发展</a:t>
            </a:r>
          </a:p>
          <a:p>
            <a:pPr marL="685800" lvl="1" indent="-228600"/>
            <a:r>
              <a:rPr lang="zh-CN" altLang="en-US"/>
              <a:t>性能</a:t>
            </a:r>
            <a:r>
              <a:rPr lang="zh-CN" altLang="en-US" b="1"/>
              <a:t>：（加法）速度提高了</a:t>
            </a:r>
            <a:r>
              <a:rPr lang="en-US" altLang="zh-CN" b="1"/>
              <a:t>&gt;5</a:t>
            </a:r>
            <a:r>
              <a:rPr lang="zh-CN" altLang="en-US" b="1"/>
              <a:t>个数量级</a:t>
            </a:r>
          </a:p>
          <a:p>
            <a:pPr marL="685800" lvl="1" indent="-228600"/>
            <a:r>
              <a:rPr lang="zh-CN" altLang="en-US"/>
              <a:t>价格</a:t>
            </a:r>
            <a:r>
              <a:rPr lang="zh-CN" altLang="en-US" b="1"/>
              <a:t>：今天</a:t>
            </a:r>
            <a:r>
              <a:rPr lang="en-US" altLang="zh-CN" b="1"/>
              <a:t>$500</a:t>
            </a:r>
            <a:r>
              <a:rPr lang="zh-CN" altLang="en-US" b="1"/>
              <a:t>的机器相当于</a:t>
            </a:r>
            <a:r>
              <a:rPr lang="en-US" altLang="zh-CN" b="1"/>
              <a:t>80</a:t>
            </a:r>
            <a:r>
              <a:rPr lang="zh-CN" altLang="en-US" b="1"/>
              <a:t>年代中</a:t>
            </a:r>
            <a:r>
              <a:rPr lang="en-US" altLang="zh-CN" b="1"/>
              <a:t>$10</a:t>
            </a:r>
            <a:r>
              <a:rPr lang="en-US" altLang="zh-CN" b="1" baseline="30000"/>
              <a:t>7</a:t>
            </a:r>
            <a:r>
              <a:rPr lang="zh-CN" altLang="en-US" b="1"/>
              <a:t>的机器，这里同性能计算机的价格比，改善了近</a:t>
            </a:r>
            <a:r>
              <a:rPr lang="en-US" altLang="zh-CN" b="1"/>
              <a:t>5</a:t>
            </a:r>
            <a:r>
              <a:rPr lang="zh-CN" altLang="en-US" b="1"/>
              <a:t>个数量级。</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endParaRPr lang="zh-CN" altLang="zh-CN"/>
          </a:p>
        </p:txBody>
      </p:sp>
      <p:sp>
        <p:nvSpPr>
          <p:cNvPr id="451587" name="Rectangle 3"/>
          <p:cNvSpPr>
            <a:spLocks noGrp="1" noChangeArrowheads="1"/>
          </p:cNvSpPr>
          <p:nvPr>
            <p:ph idx="1"/>
          </p:nvPr>
        </p:nvSpPr>
        <p:spPr>
          <a:xfrm>
            <a:off x="323850" y="1412875"/>
            <a:ext cx="8172450" cy="4762500"/>
          </a:xfrm>
        </p:spPr>
        <p:txBody>
          <a:bodyPr/>
          <a:lstStyle/>
          <a:p>
            <a:r>
              <a:rPr lang="en-US" altLang="zh-CN" sz="2800" i="1">
                <a:latin typeface="MyriadMM-It_400_600_" charset="0"/>
              </a:rPr>
              <a:t>(</a:t>
            </a:r>
            <a:r>
              <a:rPr lang="zh-CN" altLang="en-US" sz="2800" i="1">
                <a:latin typeface="MyriadMM-It_400_600_" charset="0"/>
              </a:rPr>
              <a:t>三）</a:t>
            </a:r>
            <a:r>
              <a:rPr lang="en-US" altLang="zh-CN" sz="2800" i="1">
                <a:latin typeface="MyriadMM-It_400_600_" charset="0"/>
              </a:rPr>
              <a:t>Normalized Execution Time and the Pros and Cons of Geometric Means</a:t>
            </a:r>
            <a:endParaRPr lang="en-US" altLang="zh-CN" sz="2800">
              <a:latin typeface="MyriadMM-It_400_600_" charset="0"/>
            </a:endParaRPr>
          </a:p>
          <a:p>
            <a:pPr lvl="1"/>
            <a:r>
              <a:rPr lang="en-US" altLang="zh-CN" sz="2400">
                <a:latin typeface="Times-Roman" charset="0"/>
              </a:rPr>
              <a:t>the geometric mean</a:t>
            </a:r>
          </a:p>
          <a:p>
            <a:pPr lvl="1"/>
            <a:endParaRPr lang="en-US" altLang="zh-CN" sz="2400">
              <a:latin typeface="Times-Roman" charset="0"/>
            </a:endParaRPr>
          </a:p>
          <a:p>
            <a:pPr lvl="1"/>
            <a:endParaRPr lang="en-US" altLang="zh-CN" sz="2400">
              <a:latin typeface="Times-Roman" charset="0"/>
            </a:endParaRPr>
          </a:p>
          <a:p>
            <a:pPr lvl="2"/>
            <a:endParaRPr lang="en-US" altLang="zh-CN" sz="2000">
              <a:latin typeface="Times-Roman" charset="0"/>
            </a:endParaRPr>
          </a:p>
          <a:p>
            <a:pPr lvl="2"/>
            <a:r>
              <a:rPr lang="en-US" altLang="zh-CN" sz="2000">
                <a:latin typeface="Times-Roman" charset="0"/>
              </a:rPr>
              <a:t>where Execution time ratio</a:t>
            </a:r>
            <a:r>
              <a:rPr lang="en-US" altLang="zh-CN" sz="2000" i="1">
                <a:latin typeface="Times-Italic" charset="0"/>
              </a:rPr>
              <a:t>i </a:t>
            </a:r>
            <a:r>
              <a:rPr lang="en-US" altLang="zh-CN" sz="2000">
                <a:latin typeface="Times-Roman" charset="0"/>
              </a:rPr>
              <a:t>is the execution time, normalized to the reference machine, for the </a:t>
            </a:r>
            <a:r>
              <a:rPr lang="en-US" altLang="zh-CN" sz="2000" i="1">
                <a:latin typeface="Times-Italic" charset="0"/>
              </a:rPr>
              <a:t>i</a:t>
            </a:r>
            <a:r>
              <a:rPr lang="en-US" altLang="zh-CN" sz="2000">
                <a:latin typeface="Times-Roman" charset="0"/>
              </a:rPr>
              <a:t>th program of a total of </a:t>
            </a:r>
            <a:r>
              <a:rPr lang="en-US" altLang="zh-CN" sz="2000" i="1">
                <a:latin typeface="Times-Italic" charset="0"/>
              </a:rPr>
              <a:t>n </a:t>
            </a:r>
            <a:r>
              <a:rPr lang="en-US" altLang="zh-CN" sz="2000">
                <a:latin typeface="Times-Roman" charset="0"/>
              </a:rPr>
              <a:t>in the workload.</a:t>
            </a:r>
          </a:p>
          <a:p>
            <a:pPr lvl="1"/>
            <a:endParaRPr lang="en-US" altLang="zh-CN" sz="2400"/>
          </a:p>
        </p:txBody>
      </p:sp>
      <p:pic>
        <p:nvPicPr>
          <p:cNvPr id="451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857500"/>
            <a:ext cx="5257800"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515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5060950"/>
            <a:ext cx="6400800" cy="1104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0" y="260350"/>
            <a:ext cx="8486775" cy="990600"/>
          </a:xfrm>
        </p:spPr>
        <p:txBody>
          <a:bodyPr/>
          <a:lstStyle/>
          <a:p>
            <a:r>
              <a:rPr lang="en-US" altLang="zh-CN">
                <a:latin typeface="MyriadMM_700_600_" charset="0"/>
              </a:rPr>
              <a:t>1.6 Quantitative Principles</a:t>
            </a:r>
            <a:endParaRPr lang="en-US" altLang="zh-CN" b="1">
              <a:latin typeface="MyriadMM_700_600_" charset="0"/>
            </a:endParaRPr>
          </a:p>
        </p:txBody>
      </p:sp>
      <p:sp>
        <p:nvSpPr>
          <p:cNvPr id="457731" name="Rectangle 3"/>
          <p:cNvSpPr>
            <a:spLocks noGrp="1" noChangeArrowheads="1"/>
          </p:cNvSpPr>
          <p:nvPr>
            <p:ph idx="1"/>
          </p:nvPr>
        </p:nvSpPr>
        <p:spPr>
          <a:xfrm>
            <a:off x="323850" y="1412875"/>
            <a:ext cx="8172450" cy="4762500"/>
          </a:xfrm>
        </p:spPr>
        <p:txBody>
          <a:bodyPr/>
          <a:lstStyle/>
          <a:p>
            <a:pPr>
              <a:lnSpc>
                <a:spcPct val="90000"/>
              </a:lnSpc>
              <a:buFont typeface="Wingdings" pitchFamily="2" charset="2"/>
              <a:buNone/>
            </a:pPr>
            <a:r>
              <a:rPr lang="zh-CN" altLang="en-US" sz="3600" b="1">
                <a:latin typeface="MyriadMM_565_600_" charset="0"/>
              </a:rPr>
              <a:t>一、</a:t>
            </a:r>
            <a:r>
              <a:rPr lang="en-US" altLang="zh-CN" sz="3600" b="1">
                <a:latin typeface="MyriadMM_565_600_" charset="0"/>
              </a:rPr>
              <a:t>Make the Common Case Fast</a:t>
            </a:r>
            <a:endParaRPr lang="en-US" altLang="zh-CN" sz="3600">
              <a:latin typeface="MyriadMM_565_600_" charset="0"/>
            </a:endParaRPr>
          </a:p>
          <a:p>
            <a:pPr>
              <a:lnSpc>
                <a:spcPct val="90000"/>
              </a:lnSpc>
            </a:pPr>
            <a:r>
              <a:rPr lang="en-US" altLang="zh-CN" i="1">
                <a:latin typeface="Palatino" pitchFamily="18" charset="0"/>
              </a:rPr>
              <a:t>If a design trade-off is necessary, favor the frequent case (which is often simpler) over the infrequent case.</a:t>
            </a:r>
            <a:r>
              <a:rPr lang="en-US" altLang="zh-CN">
                <a:latin typeface="Times-Roman" charset="0"/>
              </a:rPr>
              <a:t> </a:t>
            </a:r>
          </a:p>
          <a:p>
            <a:pPr>
              <a:lnSpc>
                <a:spcPct val="90000"/>
              </a:lnSpc>
            </a:pPr>
            <a:r>
              <a:rPr lang="en-US" altLang="zh-CN" i="1">
                <a:latin typeface="Palatino" pitchFamily="18" charset="0"/>
              </a:rPr>
              <a:t>Perhaps it is the most important and pervasive principle of computer design.</a:t>
            </a:r>
          </a:p>
          <a:p>
            <a:pPr lvl="1">
              <a:lnSpc>
                <a:spcPct val="90000"/>
              </a:lnSpc>
            </a:pPr>
            <a:r>
              <a:rPr lang="en-US" altLang="zh-CN" i="1">
                <a:latin typeface="Palatino" pitchFamily="18" charset="0"/>
              </a:rPr>
              <a:t>For example, given that overflow in addition is infrequent, favor optimizing the case when no overflow occurs.</a:t>
            </a:r>
            <a:r>
              <a:rPr lang="en-US" altLang="zh-CN">
                <a:latin typeface="Times-Roman" charset="0"/>
              </a:rPr>
              <a:t>  </a:t>
            </a:r>
          </a:p>
        </p:txBody>
      </p:sp>
      <p:sp>
        <p:nvSpPr>
          <p:cNvPr id="457732" name="Rectangle 4"/>
          <p:cNvSpPr>
            <a:spLocks noChangeArrowheads="1"/>
          </p:cNvSpPr>
          <p:nvPr/>
        </p:nvSpPr>
        <p:spPr bwMode="auto">
          <a:xfrm>
            <a:off x="1692275" y="5734050"/>
            <a:ext cx="5257800" cy="476250"/>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90000"/>
              </a:lnSpc>
              <a:spcBef>
                <a:spcPct val="50000"/>
              </a:spcBef>
              <a:buClr>
                <a:schemeClr val="accent2"/>
              </a:buClr>
              <a:buSzPct val="90000"/>
              <a:buFont typeface="Monotype Sorts" pitchFamily="2" charset="2"/>
              <a:buNone/>
            </a:pPr>
            <a:r>
              <a:rPr kumimoji="1" lang="en-US" altLang="zh-CN" sz="2800" b="1">
                <a:solidFill>
                  <a:srgbClr val="FF0000"/>
                </a:solidFill>
                <a:latin typeface="Times-Roman" charset="0"/>
              </a:rPr>
              <a:t>Simple is fast!	Small is fast!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endParaRPr lang="zh-CN" altLang="zh-CN"/>
          </a:p>
        </p:txBody>
      </p:sp>
      <p:sp>
        <p:nvSpPr>
          <p:cNvPr id="458755" name="Rectangle 3"/>
          <p:cNvSpPr>
            <a:spLocks noGrp="1" noChangeArrowheads="1"/>
          </p:cNvSpPr>
          <p:nvPr>
            <p:ph idx="1"/>
          </p:nvPr>
        </p:nvSpPr>
        <p:spPr>
          <a:xfrm>
            <a:off x="395288" y="1412875"/>
            <a:ext cx="8172450" cy="4762500"/>
          </a:xfrm>
        </p:spPr>
        <p:txBody>
          <a:bodyPr/>
          <a:lstStyle/>
          <a:p>
            <a:pPr>
              <a:buFont typeface="Wingdings" pitchFamily="2" charset="2"/>
              <a:buNone/>
            </a:pPr>
            <a:r>
              <a:rPr lang="zh-CN" altLang="en-US" sz="3600" b="1">
                <a:latin typeface="MyriadMM_565_600_" charset="0"/>
              </a:rPr>
              <a:t>二、</a:t>
            </a:r>
            <a:r>
              <a:rPr lang="en-US" altLang="zh-CN" sz="3600" b="1">
                <a:latin typeface="MyriadMM_565_600_" charset="0"/>
              </a:rPr>
              <a:t>Amdahl’s Law</a:t>
            </a:r>
            <a:endParaRPr lang="en-US" altLang="zh-CN" sz="3600">
              <a:latin typeface="MyriadMM_565_600_" charset="0"/>
            </a:endParaRPr>
          </a:p>
          <a:p>
            <a:r>
              <a:rPr lang="en-US" altLang="zh-CN" sz="2600" i="1">
                <a:latin typeface="Palatino" pitchFamily="18" charset="0"/>
              </a:rPr>
              <a:t>The performance improvement to be gained from using some faster mode of execution is limited by the fraction of the time the faster mode can be used.</a:t>
            </a:r>
            <a:r>
              <a:rPr lang="en-US" altLang="zh-CN" sz="2600">
                <a:latin typeface="Times-Roman" charset="0"/>
              </a:rPr>
              <a:t> </a:t>
            </a:r>
          </a:p>
          <a:p>
            <a:r>
              <a:rPr lang="en-US" altLang="zh-CN" sz="2600" i="1">
                <a:latin typeface="Palatino" pitchFamily="18" charset="0"/>
              </a:rPr>
              <a:t>Amdahl's law defines the </a:t>
            </a:r>
            <a:r>
              <a:rPr lang="en-US" altLang="zh-CN" sz="2600" b="1">
                <a:latin typeface="Palatino" pitchFamily="18" charset="0"/>
              </a:rPr>
              <a:t>speedup</a:t>
            </a:r>
            <a:r>
              <a:rPr lang="en-US" altLang="zh-CN" sz="2600">
                <a:latin typeface="Times-Roman" charset="0"/>
              </a:rPr>
              <a:t> </a:t>
            </a:r>
            <a:r>
              <a:rPr lang="en-US" altLang="zh-CN" sz="2600" i="1">
                <a:latin typeface="Palatino" pitchFamily="18" charset="0"/>
              </a:rPr>
              <a:t>obtained by using a particular feature:</a:t>
            </a:r>
            <a:r>
              <a:rPr lang="en-US" altLang="zh-CN" sz="2600">
                <a:latin typeface="Times-Roman" charset="0"/>
              </a:rPr>
              <a:t> </a:t>
            </a:r>
          </a:p>
          <a:p>
            <a:endParaRPr lang="en-US" altLang="zh-CN" sz="2600">
              <a:latin typeface="Times-Roman" charset="0"/>
            </a:endParaRPr>
          </a:p>
          <a:p>
            <a:endParaRPr lang="en-US" altLang="zh-CN" sz="2800"/>
          </a:p>
        </p:txBody>
      </p:sp>
      <p:pic>
        <p:nvPicPr>
          <p:cNvPr id="458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284538"/>
            <a:ext cx="8135937"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endParaRPr lang="zh-CN" altLang="zh-CN"/>
          </a:p>
        </p:txBody>
      </p:sp>
      <p:sp>
        <p:nvSpPr>
          <p:cNvPr id="459779" name="Rectangle 3"/>
          <p:cNvSpPr>
            <a:spLocks noGrp="1" noChangeArrowheads="1"/>
          </p:cNvSpPr>
          <p:nvPr>
            <p:ph idx="1"/>
          </p:nvPr>
        </p:nvSpPr>
        <p:spPr>
          <a:xfrm>
            <a:off x="468313" y="1341438"/>
            <a:ext cx="8086725" cy="4887912"/>
          </a:xfrm>
        </p:spPr>
        <p:txBody>
          <a:bodyPr/>
          <a:lstStyle/>
          <a:p>
            <a:pPr>
              <a:lnSpc>
                <a:spcPct val="90000"/>
              </a:lnSpc>
            </a:pPr>
            <a:r>
              <a:rPr lang="en-US" altLang="zh-CN" b="1" i="1">
                <a:latin typeface="Palatino" pitchFamily="18" charset="0"/>
              </a:rPr>
              <a:t>Fraction</a:t>
            </a:r>
            <a:r>
              <a:rPr lang="en-US" altLang="zh-CN" b="1" i="1">
                <a:latin typeface="Times-Italic" charset="0"/>
              </a:rPr>
              <a:t> </a:t>
            </a:r>
            <a:r>
              <a:rPr lang="en-US" altLang="zh-CN" b="1" i="1" baseline="-30000">
                <a:latin typeface="Palatino" pitchFamily="18" charset="0"/>
              </a:rPr>
              <a:t>enhanced</a:t>
            </a:r>
            <a:r>
              <a:rPr lang="en-US" altLang="zh-CN" i="1">
                <a:latin typeface="Times-Italic" charset="0"/>
              </a:rPr>
              <a:t> 	</a:t>
            </a:r>
            <a:r>
              <a:rPr lang="en-US" altLang="zh-CN" sz="2800" b="1" i="1">
                <a:latin typeface="Palatino" pitchFamily="18" charset="0"/>
              </a:rPr>
              <a:t>Always &lt;= 1.</a:t>
            </a:r>
            <a:r>
              <a:rPr lang="en-US" altLang="zh-CN" i="1">
                <a:latin typeface="Times-Italic" charset="0"/>
              </a:rPr>
              <a:t> </a:t>
            </a:r>
          </a:p>
          <a:p>
            <a:pPr lvl="1">
              <a:lnSpc>
                <a:spcPct val="90000"/>
              </a:lnSpc>
            </a:pPr>
            <a:r>
              <a:rPr lang="en-US" altLang="zh-CN" i="1">
                <a:latin typeface="Times-Italic" charset="0"/>
              </a:rPr>
              <a:t>The fraction of the computation time in the original machine that can be converted to take advantage of the enhancement</a:t>
            </a:r>
            <a:endParaRPr lang="en-US" altLang="zh-CN">
              <a:latin typeface="Times-Italic" charset="0"/>
            </a:endParaRPr>
          </a:p>
          <a:p>
            <a:pPr>
              <a:lnSpc>
                <a:spcPct val="90000"/>
              </a:lnSpc>
            </a:pPr>
            <a:r>
              <a:rPr lang="en-US" altLang="zh-CN" b="1" i="1">
                <a:latin typeface="Palatino" pitchFamily="18" charset="0"/>
              </a:rPr>
              <a:t>Speedup</a:t>
            </a:r>
            <a:r>
              <a:rPr lang="en-US" altLang="zh-CN" b="1" i="1">
                <a:latin typeface="Times-Italic" charset="0"/>
              </a:rPr>
              <a:t> </a:t>
            </a:r>
            <a:r>
              <a:rPr lang="en-US" altLang="zh-CN" b="1" i="1" baseline="-30000">
                <a:latin typeface="Palatino" pitchFamily="18" charset="0"/>
              </a:rPr>
              <a:t>enhanced</a:t>
            </a:r>
            <a:r>
              <a:rPr lang="en-US" altLang="zh-CN" i="1">
                <a:latin typeface="Times-Italic" charset="0"/>
              </a:rPr>
              <a:t> </a:t>
            </a:r>
          </a:p>
          <a:p>
            <a:pPr lvl="1">
              <a:lnSpc>
                <a:spcPct val="90000"/>
              </a:lnSpc>
            </a:pPr>
            <a:endParaRPr lang="en-US" altLang="zh-CN" i="1">
              <a:latin typeface="Times-Italic" charset="0"/>
            </a:endParaRPr>
          </a:p>
          <a:p>
            <a:pPr lvl="1">
              <a:lnSpc>
                <a:spcPct val="90000"/>
              </a:lnSpc>
            </a:pPr>
            <a:r>
              <a:rPr lang="en-US" altLang="zh-CN" i="1">
                <a:latin typeface="Times-Italic" charset="0"/>
              </a:rPr>
              <a:t>The improvement gained by the enhanced execution mode; that is, how much faster the task would run if the enhanced mode were used for the entire program</a:t>
            </a:r>
            <a:endParaRPr lang="en-US" altLang="zh-CN">
              <a:latin typeface="Times-Italic" charset="0"/>
            </a:endParaRPr>
          </a:p>
          <a:p>
            <a:pPr lvl="1">
              <a:lnSpc>
                <a:spcPct val="90000"/>
              </a:lnSpc>
            </a:pPr>
            <a:endParaRPr lang="en-US" altLang="zh-CN"/>
          </a:p>
        </p:txBody>
      </p:sp>
      <p:pic>
        <p:nvPicPr>
          <p:cNvPr id="459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3213100"/>
            <a:ext cx="3810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endParaRPr lang="zh-CN" altLang="zh-CN"/>
          </a:p>
        </p:txBody>
      </p:sp>
      <p:sp>
        <p:nvSpPr>
          <p:cNvPr id="460803" name="Rectangle 3"/>
          <p:cNvSpPr>
            <a:spLocks noGrp="1" noChangeArrowheads="1"/>
          </p:cNvSpPr>
          <p:nvPr>
            <p:ph idx="1"/>
          </p:nvPr>
        </p:nvSpPr>
        <p:spPr/>
        <p:txBody>
          <a:bodyPr/>
          <a:lstStyle/>
          <a:p>
            <a:endParaRPr lang="en-US" altLang="zh-CN"/>
          </a:p>
          <a:p>
            <a:endParaRPr lang="en-US" altLang="zh-CN"/>
          </a:p>
        </p:txBody>
      </p:sp>
      <p:pic>
        <p:nvPicPr>
          <p:cNvPr id="460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527175"/>
            <a:ext cx="8064500" cy="3654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endParaRPr lang="zh-CN" altLang="zh-CN"/>
          </a:p>
        </p:txBody>
      </p:sp>
      <p:sp>
        <p:nvSpPr>
          <p:cNvPr id="461827" name="Rectangle 3"/>
          <p:cNvSpPr>
            <a:spLocks noGrp="1" noChangeArrowheads="1"/>
          </p:cNvSpPr>
          <p:nvPr>
            <p:ph idx="1"/>
          </p:nvPr>
        </p:nvSpPr>
        <p:spPr>
          <a:xfrm>
            <a:off x="395288" y="1219200"/>
            <a:ext cx="8172450" cy="3505200"/>
          </a:xfrm>
        </p:spPr>
        <p:txBody>
          <a:bodyPr/>
          <a:lstStyle/>
          <a:p>
            <a:pPr>
              <a:lnSpc>
                <a:spcPct val="90000"/>
              </a:lnSpc>
            </a:pPr>
            <a:r>
              <a:rPr lang="en-US" altLang="zh-CN" b="1">
                <a:latin typeface="MyriadMM_700_600_" charset="0"/>
              </a:rPr>
              <a:t>Example</a:t>
            </a:r>
          </a:p>
          <a:p>
            <a:pPr lvl="1">
              <a:lnSpc>
                <a:spcPct val="90000"/>
              </a:lnSpc>
            </a:pPr>
            <a:r>
              <a:rPr lang="en-US" altLang="zh-CN" sz="2400">
                <a:latin typeface="Times-Roman" charset="0"/>
              </a:rPr>
              <a:t>Suppose that we are considering an enhancement to the processor of a server system used for Web serving. The new CPU is 10 times faster on computation in the Web serving application than the original processor. Assuming that the original CPU is busy with computation 40% of the time and is waiting for I/O 60% of the time, what is the overall speedup gained by incorporating the enhancement?</a:t>
            </a:r>
            <a:endParaRPr lang="en-US" altLang="zh-CN" sz="2400"/>
          </a:p>
        </p:txBody>
      </p:sp>
      <p:pic>
        <p:nvPicPr>
          <p:cNvPr id="461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437063"/>
            <a:ext cx="6840537" cy="176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1828"/>
                                        </p:tgtEl>
                                        <p:attrNameLst>
                                          <p:attrName>style.visibility</p:attrName>
                                        </p:attrNameLst>
                                      </p:cBhvr>
                                      <p:to>
                                        <p:strVal val="visible"/>
                                      </p:to>
                                    </p:set>
                                    <p:animEffect transition="in" filter="blinds(horizontal)">
                                      <p:cBhvr>
                                        <p:cTn id="7" dur="500"/>
                                        <p:tgtEl>
                                          <p:spTgt spid="461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endParaRPr lang="zh-CN" altLang="zh-CN"/>
          </a:p>
        </p:txBody>
      </p:sp>
      <p:sp>
        <p:nvSpPr>
          <p:cNvPr id="462851" name="Rectangle 3"/>
          <p:cNvSpPr>
            <a:spLocks noGrp="1" noChangeArrowheads="1"/>
          </p:cNvSpPr>
          <p:nvPr>
            <p:ph idx="1"/>
          </p:nvPr>
        </p:nvSpPr>
        <p:spPr>
          <a:xfrm>
            <a:off x="468313" y="1412875"/>
            <a:ext cx="8172450" cy="4762500"/>
          </a:xfrm>
        </p:spPr>
        <p:txBody>
          <a:bodyPr/>
          <a:lstStyle/>
          <a:p>
            <a:pPr>
              <a:lnSpc>
                <a:spcPct val="90000"/>
              </a:lnSpc>
            </a:pPr>
            <a:r>
              <a:rPr lang="en-US" altLang="zh-CN" sz="2800" b="1">
                <a:latin typeface="MyriadMM_700_600_" charset="0"/>
              </a:rPr>
              <a:t>Example</a:t>
            </a:r>
            <a:endParaRPr lang="en-US" altLang="zh-CN" sz="2800">
              <a:latin typeface="MyriadMM_700_600_" charset="0"/>
            </a:endParaRPr>
          </a:p>
          <a:p>
            <a:pPr lvl="1">
              <a:lnSpc>
                <a:spcPct val="90000"/>
              </a:lnSpc>
            </a:pPr>
            <a:r>
              <a:rPr lang="en-US" altLang="zh-CN" sz="2000">
                <a:latin typeface="Times-Roman" charset="0"/>
              </a:rPr>
              <a:t>A common transformation required in graphics engines is square root. Implementations of floating-point (FP) square root vary significantly in performance, especially among processors designed for graphics. Suppose FP square root (FPSQR) is responsible for 20% of the execution time of a critical graphics benchmark.One proposal is to enhance the FPSQR hardware and speed up this operation by a factor of 10. The other alternative is just to try to make all FP instructions in the graphics processor run faster by a factor of 1.6; FP instructions are responsible for a total of 50% of the execution time for the application. The design team believes that they can make all FP instructions run 1.6 times faster with the same effort as required for the fast square root. Compare these two design alternatives.</a:t>
            </a:r>
            <a:endParaRPr lang="en-US" altLang="zh-CN" sz="200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endParaRPr lang="zh-CN" altLang="zh-CN"/>
          </a:p>
        </p:txBody>
      </p:sp>
      <p:sp>
        <p:nvSpPr>
          <p:cNvPr id="463875" name="Rectangle 3"/>
          <p:cNvSpPr>
            <a:spLocks noGrp="1" noChangeArrowheads="1"/>
          </p:cNvSpPr>
          <p:nvPr>
            <p:ph idx="1"/>
          </p:nvPr>
        </p:nvSpPr>
        <p:spPr/>
        <p:txBody>
          <a:bodyPr/>
          <a:lstStyle/>
          <a:p>
            <a:endParaRPr lang="en-US" altLang="zh-CN"/>
          </a:p>
          <a:p>
            <a:endParaRPr lang="en-US" altLang="zh-CN"/>
          </a:p>
        </p:txBody>
      </p:sp>
      <p:pic>
        <p:nvPicPr>
          <p:cNvPr id="463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38313"/>
            <a:ext cx="7777162" cy="3062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blinds(horizontal)">
                                      <p:cBhvr>
                                        <p:cTn id="7" dur="500"/>
                                        <p:tgtEl>
                                          <p:spTgt spid="46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endParaRPr lang="zh-CN" altLang="zh-CN"/>
          </a:p>
        </p:txBody>
      </p:sp>
      <p:sp>
        <p:nvSpPr>
          <p:cNvPr id="464899" name="Rectangle 3"/>
          <p:cNvSpPr>
            <a:spLocks noGrp="1" noChangeArrowheads="1"/>
          </p:cNvSpPr>
          <p:nvPr>
            <p:ph idx="1"/>
          </p:nvPr>
        </p:nvSpPr>
        <p:spPr/>
        <p:txBody>
          <a:bodyPr/>
          <a:lstStyle/>
          <a:p>
            <a:pPr>
              <a:buFont typeface="Wingdings" pitchFamily="2" charset="2"/>
              <a:buNone/>
            </a:pPr>
            <a:r>
              <a:rPr lang="zh-CN" altLang="en-US" b="1">
                <a:latin typeface="MyriadMM_565_600_" charset="0"/>
              </a:rPr>
              <a:t>三、</a:t>
            </a:r>
            <a:r>
              <a:rPr lang="en-US" altLang="zh-CN" b="1">
                <a:latin typeface="MyriadMM_565_600_" charset="0"/>
              </a:rPr>
              <a:t>The CPU Performance Equation</a:t>
            </a:r>
            <a:endParaRPr lang="en-US" altLang="zh-CN">
              <a:latin typeface="MyriadMM_565_600_" charset="0"/>
            </a:endParaRPr>
          </a:p>
          <a:p>
            <a:endParaRPr lang="en-US" altLang="zh-CN" sz="2800"/>
          </a:p>
        </p:txBody>
      </p:sp>
      <p:pic>
        <p:nvPicPr>
          <p:cNvPr id="464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781300"/>
            <a:ext cx="7993063" cy="852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649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933825"/>
            <a:ext cx="7239000" cy="1238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endParaRPr lang="zh-CN" altLang="zh-CN"/>
          </a:p>
        </p:txBody>
      </p:sp>
      <p:sp>
        <p:nvSpPr>
          <p:cNvPr id="465923" name="Rectangle 3"/>
          <p:cNvSpPr>
            <a:spLocks noGrp="1" noChangeArrowheads="1"/>
          </p:cNvSpPr>
          <p:nvPr>
            <p:ph idx="1"/>
          </p:nvPr>
        </p:nvSpPr>
        <p:spPr/>
        <p:txBody>
          <a:bodyPr/>
          <a:lstStyle/>
          <a:p>
            <a:endParaRPr lang="en-US" altLang="zh-CN"/>
          </a:p>
          <a:p>
            <a:endParaRPr lang="en-US" altLang="zh-CN"/>
          </a:p>
        </p:txBody>
      </p:sp>
      <p:pic>
        <p:nvPicPr>
          <p:cNvPr id="4659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71600"/>
            <a:ext cx="640080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659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590800"/>
            <a:ext cx="7921625"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659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505200"/>
            <a:ext cx="75438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659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4572000"/>
            <a:ext cx="8064500" cy="95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65928" name="Line 8"/>
          <p:cNvSpPr>
            <a:spLocks noChangeShapeType="1"/>
          </p:cNvSpPr>
          <p:nvPr/>
        </p:nvSpPr>
        <p:spPr bwMode="auto">
          <a:xfrm>
            <a:off x="5795963" y="3789363"/>
            <a:ext cx="237648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65929" name="AutoShape 9"/>
          <p:cNvSpPr>
            <a:spLocks noChangeArrowheads="1"/>
          </p:cNvSpPr>
          <p:nvPr/>
        </p:nvSpPr>
        <p:spPr bwMode="auto">
          <a:xfrm>
            <a:off x="6156325" y="3141663"/>
            <a:ext cx="1944688" cy="431800"/>
          </a:xfrm>
          <a:prstGeom prst="wedgeRectCallout">
            <a:avLst>
              <a:gd name="adj1" fmla="val -41431"/>
              <a:gd name="adj2" fmla="val 89704"/>
            </a:avLst>
          </a:prstGeom>
          <a:solidFill>
            <a:schemeClr val="accent1"/>
          </a:solidFill>
          <a:ln w="12700" algn="ctr">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defTabSz="915988" eaLnBrk="0" hangingPunct="0"/>
            <a:r>
              <a:rPr lang="en-US" altLang="zh-CN" sz="2000"/>
              <a:t>CPI</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000919" y="231444"/>
            <a:ext cx="7659688"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64" tIns="46033" rIns="92064" bIns="46033" anchor="b"/>
          <a:lstStyle/>
          <a:p>
            <a:pPr eaLnBrk="0" hangingPunct="0">
              <a:lnSpc>
                <a:spcPct val="90000"/>
              </a:lnSpc>
            </a:pPr>
            <a:br>
              <a:rPr lang="en-US" altLang="zh-CN" sz="4000" b="1" dirty="0">
                <a:solidFill>
                  <a:schemeClr val="tx2"/>
                </a:solidFill>
                <a:effectLst>
                  <a:outerShdw blurRad="38100" dist="38100" dir="2700000" algn="tl">
                    <a:srgbClr val="C0C0C0"/>
                  </a:outerShdw>
                </a:effectLst>
                <a:latin typeface="黑体" pitchFamily="49" charset="-122"/>
                <a:ea typeface="黑体" pitchFamily="49" charset="-122"/>
              </a:rPr>
            </a:br>
            <a:r>
              <a:rPr lang="en-US" altLang="zh-CN" sz="3200" b="1" dirty="0">
                <a:solidFill>
                  <a:schemeClr val="tx2"/>
                </a:solidFill>
                <a:effectLst>
                  <a:outerShdw blurRad="38100" dist="38100" dir="2700000" algn="tl">
                    <a:srgbClr val="C0C0C0"/>
                  </a:outerShdw>
                </a:effectLst>
                <a:latin typeface="黑体" pitchFamily="49" charset="-122"/>
                <a:ea typeface="黑体" pitchFamily="49" charset="-122"/>
              </a:rPr>
              <a:t>    </a:t>
            </a:r>
            <a:r>
              <a:rPr lang="zh-CN" altLang="en-US" sz="2900" b="1" dirty="0">
                <a:effectLst>
                  <a:outerShdw blurRad="38100" dist="38100" dir="2700000" algn="tl">
                    <a:srgbClr val="C0C0C0"/>
                  </a:outerShdw>
                </a:effectLst>
                <a:latin typeface="黑体" pitchFamily="49" charset="-122"/>
                <a:ea typeface="黑体" pitchFamily="49" charset="-122"/>
              </a:rPr>
              <a:t>处理能力 </a:t>
            </a:r>
            <a:r>
              <a:rPr lang="zh-CN" altLang="en-US" sz="2900" b="1" dirty="0">
                <a:effectLst>
                  <a:outerShdw blurRad="38100" dist="38100" dir="2700000" algn="tl">
                    <a:srgbClr val="C0C0C0"/>
                  </a:outerShdw>
                </a:effectLst>
                <a:latin typeface="黑体" pitchFamily="49" charset="-122"/>
                <a:ea typeface="黑体" pitchFamily="49" charset="-122"/>
                <a:sym typeface="Wingdings" pitchFamily="2" charset="2"/>
              </a:rPr>
              <a:t> 新的应用</a:t>
            </a:r>
          </a:p>
        </p:txBody>
      </p:sp>
      <p:pic>
        <p:nvPicPr>
          <p:cNvPr id="420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3814763"/>
            <a:ext cx="1484313" cy="1139825"/>
          </a:xfrm>
          <a:prstGeom prst="rect">
            <a:avLst/>
          </a:prstGeom>
          <a:noFill/>
          <a:ln w="12700">
            <a:solidFill>
              <a:schemeClr val="bg1"/>
            </a:solidFill>
            <a:miter lim="800000"/>
            <a:headEnd type="none" w="sm" len="sm"/>
            <a:tailEnd type="none" w="sm" len="sm"/>
          </a:ln>
          <a:effectLst>
            <a:outerShdw dist="35921" dir="2700000" algn="ctr" rotWithShape="0">
              <a:srgbClr val="000000"/>
            </a:outerShdw>
          </a:effectLst>
          <a:extLst>
            <a:ext uri="{909E8E84-426E-40dd-AFC4-6F175D3DCCD1}">
              <a14:hiddenFill xmlns:a14="http://schemas.microsoft.com/office/drawing/2010/main" xmlns="">
                <a:solidFill>
                  <a:schemeClr val="bg1"/>
                </a:solidFill>
              </a14:hiddenFill>
            </a:ext>
          </a:extLst>
        </p:spPr>
      </p:pic>
      <p:pic>
        <p:nvPicPr>
          <p:cNvPr id="420869"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1125" y="3284538"/>
            <a:ext cx="1517650" cy="1130300"/>
          </a:xfrm>
          <a:prstGeom prst="rect">
            <a:avLst/>
          </a:prstGeom>
          <a:noFill/>
          <a:ln w="12700">
            <a:solidFill>
              <a:schemeClr val="bg1"/>
            </a:solidFill>
            <a:miter lim="800000"/>
            <a:headEnd/>
            <a:tailEnd/>
          </a:ln>
          <a:effectLst>
            <a:outerShdw dist="35921" dir="2700000" algn="ctr" rotWithShape="0">
              <a:srgbClr val="000000"/>
            </a:outerShdw>
          </a:effectLst>
          <a:extLst>
            <a:ext uri="{909E8E84-426E-40dd-AFC4-6F175D3DCCD1}">
              <a14:hiddenFill xmlns:a14="http://schemas.microsoft.com/office/drawing/2010/main" xmlns="">
                <a:solidFill>
                  <a:schemeClr val="accent1"/>
                </a:solidFill>
              </a14:hiddenFill>
            </a:ext>
          </a:extLst>
        </p:spPr>
      </p:pic>
      <p:pic>
        <p:nvPicPr>
          <p:cNvPr id="420870" name="Picture 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8363" y="2779713"/>
            <a:ext cx="1471612" cy="1103312"/>
          </a:xfrm>
          <a:prstGeom prst="rect">
            <a:avLst/>
          </a:prstGeom>
          <a:noFill/>
          <a:ln w="12700">
            <a:solidFill>
              <a:schemeClr val="bg1"/>
            </a:solidFill>
            <a:miter lim="800000"/>
            <a:headEnd/>
            <a:tailEnd/>
          </a:ln>
          <a:effectLst>
            <a:outerShdw dist="35921" dir="2700000" algn="ctr" rotWithShape="0">
              <a:srgbClr val="000000"/>
            </a:outerShdw>
          </a:effectLst>
          <a:extLst>
            <a:ext uri="{909E8E84-426E-40dd-AFC4-6F175D3DCCD1}">
              <a14:hiddenFill xmlns:a14="http://schemas.microsoft.com/office/drawing/2010/main" xmlns="">
                <a:solidFill>
                  <a:schemeClr val="accent1"/>
                </a:solidFill>
              </a14:hiddenFill>
            </a:ext>
          </a:extLst>
        </p:spPr>
      </p:pic>
      <p:pic>
        <p:nvPicPr>
          <p:cNvPr id="420871" name="Picture 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27500" y="2238375"/>
            <a:ext cx="1466850" cy="1139825"/>
          </a:xfrm>
          <a:prstGeom prst="rect">
            <a:avLst/>
          </a:prstGeom>
          <a:noFill/>
          <a:ln w="12700">
            <a:solidFill>
              <a:schemeClr val="bg1"/>
            </a:solidFill>
            <a:miter lim="800000"/>
            <a:headEnd/>
            <a:tailEnd/>
          </a:ln>
          <a:effectLst>
            <a:outerShdw dist="35921" dir="2700000" algn="ctr" rotWithShape="0">
              <a:srgbClr val="000000"/>
            </a:outerShdw>
          </a:effectLst>
          <a:extLst>
            <a:ext uri="{909E8E84-426E-40dd-AFC4-6F175D3DCCD1}">
              <a14:hiddenFill xmlns:a14="http://schemas.microsoft.com/office/drawing/2010/main" xmlns="">
                <a:solidFill>
                  <a:schemeClr val="accent1"/>
                </a:solidFill>
              </a14:hiddenFill>
            </a:ext>
          </a:extLst>
        </p:spPr>
      </p:pic>
      <p:pic>
        <p:nvPicPr>
          <p:cNvPr id="420872" name="Picture 8" descr="screen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763" y="1711325"/>
            <a:ext cx="1500187" cy="1125538"/>
          </a:xfrm>
          <a:prstGeom prst="rect">
            <a:avLst/>
          </a:prstGeom>
          <a:noFill/>
          <a:ln w="9525">
            <a:solidFill>
              <a:schemeClr val="bg1"/>
            </a:solidFill>
            <a:miter lim="800000"/>
            <a:headEnd/>
            <a:tailEnd/>
          </a:ln>
          <a:effectLst>
            <a:outerShdw dist="35921" dir="2700000" algn="ctr" rotWithShape="0">
              <a:srgbClr val="000000"/>
            </a:outerShdw>
          </a:effectLst>
          <a:extLst>
            <a:ext uri="{909E8E84-426E-40dd-AFC4-6F175D3DCCD1}">
              <a14:hiddenFill xmlns:a14="http://schemas.microsoft.com/office/drawing/2010/main" xmlns="">
                <a:solidFill>
                  <a:srgbClr val="FFFFFF"/>
                </a:solidFill>
              </a14:hiddenFill>
            </a:ext>
          </a:extLst>
        </p:spPr>
      </p:pic>
      <p:grpSp>
        <p:nvGrpSpPr>
          <p:cNvPr id="420873" name="Group 9"/>
          <p:cNvGrpSpPr>
            <a:grpSpLocks/>
          </p:cNvGrpSpPr>
          <p:nvPr/>
        </p:nvGrpSpPr>
        <p:grpSpPr bwMode="auto">
          <a:xfrm>
            <a:off x="749300" y="1781175"/>
            <a:ext cx="6851650" cy="4543425"/>
            <a:chOff x="524" y="930"/>
            <a:chExt cx="4795" cy="3178"/>
          </a:xfrm>
        </p:grpSpPr>
        <p:sp>
          <p:nvSpPr>
            <p:cNvPr id="420874" name="Rectangle 10"/>
            <p:cNvSpPr>
              <a:spLocks noChangeArrowheads="1"/>
            </p:cNvSpPr>
            <p:nvPr/>
          </p:nvSpPr>
          <p:spPr bwMode="auto">
            <a:xfrm>
              <a:off x="1493" y="3852"/>
              <a:ext cx="484" cy="2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59" tIns="46030" rIns="92059" bIns="46030">
              <a:spAutoFit/>
            </a:bodyPr>
            <a:lstStyle/>
            <a:p>
              <a:pPr algn="ctr" eaLnBrk="0" hangingPunct="0"/>
              <a:r>
                <a:rPr lang="zh-TW" altLang="en-US" b="1">
                  <a:effectLst>
                    <a:outerShdw blurRad="38100" dist="38100" dir="2700000" algn="tl">
                      <a:srgbClr val="C0C0C0"/>
                    </a:outerShdw>
                  </a:effectLst>
                  <a:ea typeface="PMingLiU" pitchFamily="18" charset="-120"/>
                </a:rPr>
                <a:t>1975</a:t>
              </a:r>
            </a:p>
          </p:txBody>
        </p:sp>
        <p:sp>
          <p:nvSpPr>
            <p:cNvPr id="420875" name="Rectangle 11"/>
            <p:cNvSpPr>
              <a:spLocks noChangeArrowheads="1"/>
            </p:cNvSpPr>
            <p:nvPr/>
          </p:nvSpPr>
          <p:spPr bwMode="auto">
            <a:xfrm>
              <a:off x="2079" y="3852"/>
              <a:ext cx="484" cy="2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59" tIns="46030" rIns="92059" bIns="46030">
              <a:spAutoFit/>
            </a:bodyPr>
            <a:lstStyle/>
            <a:p>
              <a:pPr algn="ctr" eaLnBrk="0" hangingPunct="0"/>
              <a:r>
                <a:rPr lang="zh-TW" altLang="en-US" b="1">
                  <a:effectLst>
                    <a:outerShdw blurRad="38100" dist="38100" dir="2700000" algn="tl">
                      <a:srgbClr val="C0C0C0"/>
                    </a:outerShdw>
                  </a:effectLst>
                  <a:ea typeface="PMingLiU" pitchFamily="18" charset="-120"/>
                </a:rPr>
                <a:t>1980</a:t>
              </a:r>
            </a:p>
          </p:txBody>
        </p:sp>
        <p:sp>
          <p:nvSpPr>
            <p:cNvPr id="420876" name="Rectangle 12"/>
            <p:cNvSpPr>
              <a:spLocks noChangeArrowheads="1"/>
            </p:cNvSpPr>
            <p:nvPr/>
          </p:nvSpPr>
          <p:spPr bwMode="auto">
            <a:xfrm>
              <a:off x="2662" y="3852"/>
              <a:ext cx="484" cy="2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59" tIns="46030" rIns="92059" bIns="46030">
              <a:spAutoFit/>
            </a:bodyPr>
            <a:lstStyle/>
            <a:p>
              <a:pPr algn="ctr" eaLnBrk="0" hangingPunct="0"/>
              <a:r>
                <a:rPr lang="zh-TW" altLang="en-US" b="1">
                  <a:effectLst>
                    <a:outerShdw blurRad="38100" dist="38100" dir="2700000" algn="tl">
                      <a:srgbClr val="C0C0C0"/>
                    </a:outerShdw>
                  </a:effectLst>
                  <a:ea typeface="PMingLiU" pitchFamily="18" charset="-120"/>
                </a:rPr>
                <a:t>1985</a:t>
              </a:r>
            </a:p>
          </p:txBody>
        </p:sp>
        <p:sp>
          <p:nvSpPr>
            <p:cNvPr id="420877" name="Rectangle 13"/>
            <p:cNvSpPr>
              <a:spLocks noChangeArrowheads="1"/>
            </p:cNvSpPr>
            <p:nvPr/>
          </p:nvSpPr>
          <p:spPr bwMode="auto">
            <a:xfrm>
              <a:off x="3246" y="3852"/>
              <a:ext cx="484" cy="2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59" tIns="46030" rIns="92059" bIns="46030">
              <a:spAutoFit/>
            </a:bodyPr>
            <a:lstStyle/>
            <a:p>
              <a:pPr algn="ctr" eaLnBrk="0" hangingPunct="0"/>
              <a:r>
                <a:rPr lang="zh-TW" altLang="en-US" b="1">
                  <a:effectLst>
                    <a:outerShdw blurRad="38100" dist="38100" dir="2700000" algn="tl">
                      <a:srgbClr val="C0C0C0"/>
                    </a:outerShdw>
                  </a:effectLst>
                  <a:ea typeface="PMingLiU" pitchFamily="18" charset="-120"/>
                </a:rPr>
                <a:t>1990</a:t>
              </a:r>
            </a:p>
          </p:txBody>
        </p:sp>
        <p:sp>
          <p:nvSpPr>
            <p:cNvPr id="420878" name="Rectangle 14"/>
            <p:cNvSpPr>
              <a:spLocks noChangeArrowheads="1"/>
            </p:cNvSpPr>
            <p:nvPr/>
          </p:nvSpPr>
          <p:spPr bwMode="auto">
            <a:xfrm>
              <a:off x="3866" y="3852"/>
              <a:ext cx="484" cy="2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59" tIns="46030" rIns="92059" bIns="46030">
              <a:spAutoFit/>
            </a:bodyPr>
            <a:lstStyle/>
            <a:p>
              <a:pPr algn="ctr" eaLnBrk="0" hangingPunct="0"/>
              <a:r>
                <a:rPr lang="zh-TW" altLang="en-US" b="1">
                  <a:effectLst>
                    <a:outerShdw blurRad="38100" dist="38100" dir="2700000" algn="tl">
                      <a:srgbClr val="C0C0C0"/>
                    </a:outerShdw>
                  </a:effectLst>
                  <a:ea typeface="PMingLiU" pitchFamily="18" charset="-120"/>
                </a:rPr>
                <a:t>1995</a:t>
              </a:r>
            </a:p>
          </p:txBody>
        </p:sp>
        <p:sp>
          <p:nvSpPr>
            <p:cNvPr id="420879" name="Rectangle 15"/>
            <p:cNvSpPr>
              <a:spLocks noChangeArrowheads="1"/>
            </p:cNvSpPr>
            <p:nvPr/>
          </p:nvSpPr>
          <p:spPr bwMode="auto">
            <a:xfrm>
              <a:off x="4480" y="3852"/>
              <a:ext cx="484" cy="2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59" tIns="46030" rIns="92059" bIns="46030">
              <a:spAutoFit/>
            </a:bodyPr>
            <a:lstStyle/>
            <a:p>
              <a:pPr algn="ctr" eaLnBrk="0" hangingPunct="0"/>
              <a:r>
                <a:rPr lang="zh-TW" altLang="en-US" b="1">
                  <a:effectLst>
                    <a:outerShdw blurRad="38100" dist="38100" dir="2700000" algn="tl">
                      <a:srgbClr val="C0C0C0"/>
                    </a:outerShdw>
                  </a:effectLst>
                  <a:ea typeface="PMingLiU" pitchFamily="18" charset="-120"/>
                </a:rPr>
                <a:t>2000</a:t>
              </a:r>
            </a:p>
          </p:txBody>
        </p:sp>
        <p:sp>
          <p:nvSpPr>
            <p:cNvPr id="420880" name="Rectangle 16"/>
            <p:cNvSpPr>
              <a:spLocks noChangeArrowheads="1"/>
            </p:cNvSpPr>
            <p:nvPr/>
          </p:nvSpPr>
          <p:spPr bwMode="auto">
            <a:xfrm>
              <a:off x="524" y="1085"/>
              <a:ext cx="564" cy="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59" tIns="46030" rIns="92059" bIns="46030">
              <a:spAutoFit/>
            </a:bodyPr>
            <a:lstStyle/>
            <a:p>
              <a:pPr algn="r" eaLnBrk="0" hangingPunct="0"/>
              <a:r>
                <a:rPr lang="zh-TW" altLang="en-US" sz="1600" b="1">
                  <a:effectLst>
                    <a:outerShdw blurRad="38100" dist="38100" dir="2700000" algn="tl">
                      <a:srgbClr val="C0C0C0"/>
                    </a:outerShdw>
                  </a:effectLst>
                  <a:ea typeface="PMingLiU" pitchFamily="18" charset="-120"/>
                </a:rPr>
                <a:t>10,000</a:t>
              </a:r>
            </a:p>
          </p:txBody>
        </p:sp>
        <p:sp>
          <p:nvSpPr>
            <p:cNvPr id="420881" name="Rectangle 17"/>
            <p:cNvSpPr>
              <a:spLocks noChangeArrowheads="1"/>
            </p:cNvSpPr>
            <p:nvPr/>
          </p:nvSpPr>
          <p:spPr bwMode="auto">
            <a:xfrm>
              <a:off x="603" y="1568"/>
              <a:ext cx="485" cy="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59" tIns="46030" rIns="92059" bIns="46030">
              <a:spAutoFit/>
            </a:bodyPr>
            <a:lstStyle/>
            <a:p>
              <a:pPr algn="r" eaLnBrk="0" hangingPunct="0"/>
              <a:r>
                <a:rPr lang="zh-TW" altLang="en-US" sz="1600" b="1">
                  <a:effectLst>
                    <a:outerShdw blurRad="38100" dist="38100" dir="2700000" algn="tl">
                      <a:srgbClr val="C0C0C0"/>
                    </a:outerShdw>
                  </a:effectLst>
                  <a:ea typeface="PMingLiU" pitchFamily="18" charset="-120"/>
                </a:rPr>
                <a:t>1,000</a:t>
              </a:r>
            </a:p>
          </p:txBody>
        </p:sp>
        <p:sp>
          <p:nvSpPr>
            <p:cNvPr id="420882" name="Rectangle 18"/>
            <p:cNvSpPr>
              <a:spLocks noChangeArrowheads="1"/>
            </p:cNvSpPr>
            <p:nvPr/>
          </p:nvSpPr>
          <p:spPr bwMode="auto">
            <a:xfrm>
              <a:off x="802" y="2563"/>
              <a:ext cx="286" cy="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59" tIns="46030" rIns="92059" bIns="46030">
              <a:spAutoFit/>
            </a:bodyPr>
            <a:lstStyle/>
            <a:p>
              <a:pPr algn="r" eaLnBrk="0" hangingPunct="0"/>
              <a:r>
                <a:rPr lang="zh-TW" altLang="en-US" sz="1600" b="1">
                  <a:effectLst>
                    <a:outerShdw blurRad="38100" dist="38100" dir="2700000" algn="tl">
                      <a:srgbClr val="C0C0C0"/>
                    </a:outerShdw>
                  </a:effectLst>
                  <a:ea typeface="PMingLiU" pitchFamily="18" charset="-120"/>
                </a:rPr>
                <a:t>10</a:t>
              </a:r>
            </a:p>
          </p:txBody>
        </p:sp>
        <p:sp>
          <p:nvSpPr>
            <p:cNvPr id="420883" name="Rectangle 19"/>
            <p:cNvSpPr>
              <a:spLocks noChangeArrowheads="1"/>
            </p:cNvSpPr>
            <p:nvPr/>
          </p:nvSpPr>
          <p:spPr bwMode="auto">
            <a:xfrm>
              <a:off x="722" y="2048"/>
              <a:ext cx="366" cy="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59" tIns="46030" rIns="92059" bIns="46030">
              <a:spAutoFit/>
            </a:bodyPr>
            <a:lstStyle/>
            <a:p>
              <a:pPr algn="r" eaLnBrk="0" hangingPunct="0"/>
              <a:r>
                <a:rPr lang="zh-TW" altLang="en-US" sz="1600" b="1">
                  <a:effectLst>
                    <a:outerShdw blurRad="38100" dist="38100" dir="2700000" algn="tl">
                      <a:srgbClr val="C0C0C0"/>
                    </a:outerShdw>
                  </a:effectLst>
                  <a:ea typeface="PMingLiU" pitchFamily="18" charset="-120"/>
                </a:rPr>
                <a:t>100</a:t>
              </a:r>
            </a:p>
          </p:txBody>
        </p:sp>
        <p:sp>
          <p:nvSpPr>
            <p:cNvPr id="420884" name="Rectangle 20"/>
            <p:cNvSpPr>
              <a:spLocks noChangeArrowheads="1"/>
            </p:cNvSpPr>
            <p:nvPr/>
          </p:nvSpPr>
          <p:spPr bwMode="auto">
            <a:xfrm>
              <a:off x="880" y="3011"/>
              <a:ext cx="208" cy="2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59" tIns="46030" rIns="92059" bIns="46030">
              <a:spAutoFit/>
            </a:bodyPr>
            <a:lstStyle/>
            <a:p>
              <a:pPr algn="r" eaLnBrk="0" hangingPunct="0"/>
              <a:r>
                <a:rPr lang="zh-TW" altLang="en-US" sz="1600" b="1">
                  <a:effectLst>
                    <a:outerShdw blurRad="38100" dist="38100" dir="2700000" algn="tl">
                      <a:srgbClr val="C0C0C0"/>
                    </a:outerShdw>
                  </a:effectLst>
                  <a:ea typeface="PMingLiU" pitchFamily="18" charset="-120"/>
                </a:rPr>
                <a:t>1</a:t>
              </a:r>
            </a:p>
          </p:txBody>
        </p:sp>
        <p:sp>
          <p:nvSpPr>
            <p:cNvPr id="420885" name="Rectangle 21"/>
            <p:cNvSpPr>
              <a:spLocks noChangeArrowheads="1"/>
            </p:cNvSpPr>
            <p:nvPr/>
          </p:nvSpPr>
          <p:spPr bwMode="auto">
            <a:xfrm>
              <a:off x="761" y="3473"/>
              <a:ext cx="327" cy="2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59" tIns="46030" rIns="92059" bIns="46030">
              <a:spAutoFit/>
            </a:bodyPr>
            <a:lstStyle/>
            <a:p>
              <a:pPr algn="r" eaLnBrk="0" hangingPunct="0"/>
              <a:r>
                <a:rPr lang="zh-TW" altLang="en-US" sz="1600" b="1">
                  <a:effectLst>
                    <a:outerShdw blurRad="38100" dist="38100" dir="2700000" algn="tl">
                      <a:srgbClr val="C0C0C0"/>
                    </a:outerShdw>
                  </a:effectLst>
                  <a:ea typeface="PMingLiU" pitchFamily="18" charset="-120"/>
                </a:rPr>
                <a:t>0.1</a:t>
              </a:r>
            </a:p>
          </p:txBody>
        </p:sp>
        <p:sp>
          <p:nvSpPr>
            <p:cNvPr id="420886" name="Rectangle 22"/>
            <p:cNvSpPr>
              <a:spLocks noChangeArrowheads="1"/>
            </p:cNvSpPr>
            <p:nvPr/>
          </p:nvSpPr>
          <p:spPr bwMode="auto">
            <a:xfrm>
              <a:off x="588" y="930"/>
              <a:ext cx="476" cy="2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59" tIns="46030" rIns="92059" bIns="46030">
              <a:spAutoFit/>
            </a:bodyPr>
            <a:lstStyle/>
            <a:p>
              <a:pPr algn="ctr" eaLnBrk="0" hangingPunct="0"/>
              <a:r>
                <a:rPr lang="en-US" altLang="zh-TW" sz="1600" b="1">
                  <a:effectLst>
                    <a:outerShdw blurRad="38100" dist="38100" dir="2700000" algn="tl">
                      <a:srgbClr val="C0C0C0"/>
                    </a:outerShdw>
                  </a:effectLst>
                  <a:ea typeface="PMingLiU" pitchFamily="18" charset="-120"/>
                </a:rPr>
                <a:t>MIPS</a:t>
              </a:r>
            </a:p>
          </p:txBody>
        </p:sp>
        <p:sp>
          <p:nvSpPr>
            <p:cNvPr id="420887" name="Freeform 23"/>
            <p:cNvSpPr>
              <a:spLocks/>
            </p:cNvSpPr>
            <p:nvPr/>
          </p:nvSpPr>
          <p:spPr bwMode="auto">
            <a:xfrm>
              <a:off x="1116" y="1176"/>
              <a:ext cx="4203" cy="2661"/>
            </a:xfrm>
            <a:custGeom>
              <a:avLst/>
              <a:gdLst>
                <a:gd name="T0" fmla="*/ 0 w 5000"/>
                <a:gd name="T1" fmla="*/ 0 h 3016"/>
                <a:gd name="T2" fmla="*/ 0 w 5000"/>
                <a:gd name="T3" fmla="*/ 3016 h 3016"/>
                <a:gd name="T4" fmla="*/ 5000 w 5000"/>
                <a:gd name="T5" fmla="*/ 3016 h 3016"/>
              </a:gdLst>
              <a:ahLst/>
              <a:cxnLst>
                <a:cxn ang="0">
                  <a:pos x="T0" y="T1"/>
                </a:cxn>
                <a:cxn ang="0">
                  <a:pos x="T2" y="T3"/>
                </a:cxn>
                <a:cxn ang="0">
                  <a:pos x="T4" y="T5"/>
                </a:cxn>
              </a:cxnLst>
              <a:rect l="0" t="0" r="r" b="b"/>
              <a:pathLst>
                <a:path w="5000" h="3016">
                  <a:moveTo>
                    <a:pt x="0" y="0"/>
                  </a:moveTo>
                  <a:lnTo>
                    <a:pt x="0" y="3016"/>
                  </a:lnTo>
                  <a:lnTo>
                    <a:pt x="5000" y="3016"/>
                  </a:lnTo>
                </a:path>
              </a:pathLst>
            </a:custGeom>
            <a:noFill/>
            <a:ln w="38100" cap="flat" cmpd="sng">
              <a:solidFill>
                <a:schemeClr val="tx2"/>
              </a:solidFill>
              <a:prstDash val="solid"/>
              <a:round/>
              <a:headEnd type="oval" w="med" len="med"/>
              <a:tailEnd type="oval" w="med" len="med"/>
            </a:ln>
            <a:effectLst>
              <a:outerShdw dist="17961" dir="2700000" algn="ctr" rotWithShape="0">
                <a:schemeClr val="bg2"/>
              </a:outerShdw>
            </a:effectLst>
            <a:extLst>
              <a:ext uri="{909E8E84-426E-40dd-AFC4-6F175D3DCCD1}">
                <a14:hiddenFill xmlns:a14="http://schemas.microsoft.com/office/drawing/2010/main" xmlns="">
                  <a:solidFill>
                    <a:schemeClr val="accent1"/>
                  </a:solidFill>
                </a14:hiddenFill>
              </a:ext>
            </a:extLst>
          </p:spPr>
          <p:txBody>
            <a:bodyPr/>
            <a:lstStyle/>
            <a:p>
              <a:endParaRPr lang="zh-CN" altLang="en-US"/>
            </a:p>
          </p:txBody>
        </p:sp>
      </p:grpSp>
      <p:grpSp>
        <p:nvGrpSpPr>
          <p:cNvPr id="420888" name="Group 24"/>
          <p:cNvGrpSpPr>
            <a:grpSpLocks/>
          </p:cNvGrpSpPr>
          <p:nvPr/>
        </p:nvGrpSpPr>
        <p:grpSpPr bwMode="auto">
          <a:xfrm>
            <a:off x="2616200" y="2130425"/>
            <a:ext cx="5722938" cy="3122613"/>
            <a:chOff x="1831" y="1174"/>
            <a:chExt cx="4007" cy="2184"/>
          </a:xfrm>
        </p:grpSpPr>
        <p:sp>
          <p:nvSpPr>
            <p:cNvPr id="420889" name="Rectangle 25"/>
            <p:cNvSpPr>
              <a:spLocks noChangeArrowheads="1"/>
            </p:cNvSpPr>
            <p:nvPr/>
          </p:nvSpPr>
          <p:spPr bwMode="auto">
            <a:xfrm>
              <a:off x="1934" y="3102"/>
              <a:ext cx="484" cy="25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92059" tIns="46030" rIns="92059" bIns="46030">
              <a:spAutoFit/>
            </a:bodyPr>
            <a:lstStyle/>
            <a:p>
              <a:pPr eaLnBrk="0" hangingPunct="0"/>
              <a:r>
                <a:rPr lang="zh-TW" altLang="en-US" b="1">
                  <a:effectLst>
                    <a:outerShdw blurRad="38100" dist="38100" dir="2700000" algn="tl">
                      <a:srgbClr val="C0C0C0"/>
                    </a:outerShdw>
                  </a:effectLst>
                  <a:ea typeface="PMingLiU" pitchFamily="18" charset="-120"/>
                </a:rPr>
                <a:t>8086</a:t>
              </a:r>
            </a:p>
          </p:txBody>
        </p:sp>
        <p:sp>
          <p:nvSpPr>
            <p:cNvPr id="420890" name="Rectangle 26"/>
            <p:cNvSpPr>
              <a:spLocks noChangeArrowheads="1"/>
            </p:cNvSpPr>
            <p:nvPr/>
          </p:nvSpPr>
          <p:spPr bwMode="auto">
            <a:xfrm>
              <a:off x="4646" y="1261"/>
              <a:ext cx="1192" cy="25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92059" tIns="46030" rIns="92059" bIns="46030">
              <a:spAutoFit/>
            </a:bodyPr>
            <a:lstStyle/>
            <a:p>
              <a:pPr eaLnBrk="0" hangingPunct="0"/>
              <a:r>
                <a:rPr lang="zh-CN" altLang="en-US" b="1">
                  <a:effectLst>
                    <a:outerShdw blurRad="38100" dist="38100" dir="2700000" algn="tl">
                      <a:srgbClr val="C0C0C0"/>
                    </a:outerShdw>
                  </a:effectLst>
                </a:rPr>
                <a:t>奔腾</a:t>
              </a:r>
              <a:r>
                <a:rPr lang="en-US" altLang="zh-CN" b="1" baseline="30000">
                  <a:effectLst>
                    <a:outerShdw blurRad="38100" dist="38100" dir="2700000" algn="tl">
                      <a:srgbClr val="C0C0C0"/>
                    </a:outerShdw>
                  </a:effectLst>
                </a:rPr>
                <a:t>®</a:t>
              </a:r>
              <a:r>
                <a:rPr lang="zh-TW" altLang="en-US" b="1">
                  <a:effectLst>
                    <a:outerShdw blurRad="38100" dist="38100" dir="2700000" algn="tl">
                      <a:srgbClr val="C0C0C0"/>
                    </a:outerShdw>
                  </a:effectLst>
                  <a:ea typeface="PMingLiU" pitchFamily="18" charset="-120"/>
                </a:rPr>
                <a:t> 4</a:t>
              </a: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处理器</a:t>
              </a:r>
              <a:endParaRPr lang="zh-TW" altLang="en-US" b="1">
                <a:effectLst>
                  <a:outerShdw blurRad="38100" dist="38100" dir="2700000" algn="tl">
                    <a:srgbClr val="C0C0C0"/>
                  </a:outerShdw>
                </a:effectLst>
              </a:endParaRPr>
            </a:p>
          </p:txBody>
        </p:sp>
        <p:sp>
          <p:nvSpPr>
            <p:cNvPr id="420891" name="Rectangle 27"/>
            <p:cNvSpPr>
              <a:spLocks noChangeArrowheads="1"/>
            </p:cNvSpPr>
            <p:nvPr/>
          </p:nvSpPr>
          <p:spPr bwMode="auto">
            <a:xfrm>
              <a:off x="2433" y="2853"/>
              <a:ext cx="573" cy="25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92059" tIns="46030" rIns="92059" bIns="46030">
              <a:spAutoFit/>
            </a:bodyPr>
            <a:lstStyle/>
            <a:p>
              <a:pPr eaLnBrk="0" hangingPunct="0"/>
              <a:r>
                <a:rPr lang="zh-TW" altLang="en-US" b="1">
                  <a:effectLst>
                    <a:outerShdw blurRad="38100" dist="38100" dir="2700000" algn="tl">
                      <a:srgbClr val="C0C0C0"/>
                    </a:outerShdw>
                  </a:effectLst>
                  <a:ea typeface="PMingLiU" pitchFamily="18" charset="-120"/>
                </a:rPr>
                <a:t>80286</a:t>
              </a:r>
            </a:p>
          </p:txBody>
        </p:sp>
        <p:sp>
          <p:nvSpPr>
            <p:cNvPr id="420892" name="Rectangle 28"/>
            <p:cNvSpPr>
              <a:spLocks noChangeArrowheads="1"/>
            </p:cNvSpPr>
            <p:nvPr/>
          </p:nvSpPr>
          <p:spPr bwMode="auto">
            <a:xfrm>
              <a:off x="2718" y="2592"/>
              <a:ext cx="439" cy="25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92059" tIns="46030" rIns="92059" bIns="46030">
              <a:spAutoFit/>
            </a:bodyPr>
            <a:lstStyle/>
            <a:p>
              <a:pPr eaLnBrk="0" hangingPunct="0"/>
              <a:r>
                <a:rPr lang="en-US" altLang="zh-TW" b="1">
                  <a:effectLst>
                    <a:outerShdw blurRad="38100" dist="38100" dir="2700000" algn="tl">
                      <a:srgbClr val="C0C0C0"/>
                    </a:outerShdw>
                  </a:effectLst>
                  <a:ea typeface="PMingLiU" pitchFamily="18" charset="-120"/>
                </a:rPr>
                <a:t>i386</a:t>
              </a:r>
            </a:p>
          </p:txBody>
        </p:sp>
        <p:sp>
          <p:nvSpPr>
            <p:cNvPr id="420893" name="Rectangle 29"/>
            <p:cNvSpPr>
              <a:spLocks noChangeArrowheads="1"/>
            </p:cNvSpPr>
            <p:nvPr/>
          </p:nvSpPr>
          <p:spPr bwMode="auto">
            <a:xfrm>
              <a:off x="3233" y="2377"/>
              <a:ext cx="439" cy="25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92059" tIns="46030" rIns="92059" bIns="46030">
              <a:spAutoFit/>
            </a:bodyPr>
            <a:lstStyle/>
            <a:p>
              <a:pPr eaLnBrk="0" hangingPunct="0"/>
              <a:r>
                <a:rPr lang="en-US" altLang="zh-TW" b="1">
                  <a:effectLst>
                    <a:outerShdw blurRad="38100" dist="38100" dir="2700000" algn="tl">
                      <a:srgbClr val="C0C0C0"/>
                    </a:outerShdw>
                  </a:effectLst>
                  <a:ea typeface="PMingLiU" pitchFamily="18" charset="-120"/>
                </a:rPr>
                <a:t>i486</a:t>
              </a:r>
            </a:p>
          </p:txBody>
        </p:sp>
        <p:sp>
          <p:nvSpPr>
            <p:cNvPr id="420894" name="Rectangle 30"/>
            <p:cNvSpPr>
              <a:spLocks noChangeArrowheads="1"/>
            </p:cNvSpPr>
            <p:nvPr/>
          </p:nvSpPr>
          <p:spPr bwMode="auto">
            <a:xfrm>
              <a:off x="3711" y="2002"/>
              <a:ext cx="1058" cy="25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92059" tIns="46030" rIns="92059" bIns="46030">
              <a:spAutoFit/>
            </a:bodyPr>
            <a:lstStyle/>
            <a:p>
              <a:pPr eaLnBrk="0" hangingPunct="0"/>
              <a:r>
                <a:rPr lang="zh-CN" altLang="en-US" b="1">
                  <a:effectLst>
                    <a:outerShdw blurRad="38100" dist="38100" dir="2700000" algn="tl">
                      <a:srgbClr val="C0C0C0"/>
                    </a:outerShdw>
                  </a:effectLst>
                </a:rPr>
                <a:t>奔腾</a:t>
              </a:r>
              <a:r>
                <a:rPr lang="en-US" altLang="zh-CN" b="1" baseline="30000">
                  <a:effectLst>
                    <a:outerShdw blurRad="38100" dist="38100" dir="2700000" algn="tl">
                      <a:srgbClr val="C0C0C0"/>
                    </a:outerShdw>
                  </a:effectLst>
                </a:rPr>
                <a:t>®</a:t>
              </a: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处理器</a:t>
              </a:r>
              <a:endParaRPr lang="zh-TW" altLang="en-US" b="1">
                <a:effectLst>
                  <a:outerShdw blurRad="38100" dist="38100" dir="2700000" algn="tl">
                    <a:srgbClr val="C0C0C0"/>
                  </a:outerShdw>
                </a:effectLst>
                <a:ea typeface="PMingLiU" pitchFamily="18" charset="-120"/>
              </a:endParaRPr>
            </a:p>
          </p:txBody>
        </p:sp>
        <p:sp>
          <p:nvSpPr>
            <p:cNvPr id="420895" name="Line 31"/>
            <p:cNvSpPr>
              <a:spLocks noChangeShapeType="1"/>
            </p:cNvSpPr>
            <p:nvPr/>
          </p:nvSpPr>
          <p:spPr bwMode="auto">
            <a:xfrm flipV="1">
              <a:off x="1899" y="1174"/>
              <a:ext cx="2973" cy="2044"/>
            </a:xfrm>
            <a:prstGeom prst="line">
              <a:avLst/>
            </a:prstGeom>
            <a:noFill/>
            <a:ln w="57150">
              <a:solidFill>
                <a:schemeClr val="accent1"/>
              </a:solidFill>
              <a:round/>
              <a:headEnd type="none" w="sm" len="sm"/>
              <a:tailEnd type="triangle" w="med" len="med"/>
            </a:ln>
            <a:effectLst>
              <a:outerShdw dist="17961" dir="2700000" algn="ctr" rotWithShape="0">
                <a:schemeClr val="bg2"/>
              </a:outerShdw>
            </a:effectLst>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896" name="Rectangle 32"/>
            <p:cNvSpPr>
              <a:spLocks noChangeArrowheads="1"/>
            </p:cNvSpPr>
            <p:nvPr/>
          </p:nvSpPr>
          <p:spPr bwMode="auto">
            <a:xfrm>
              <a:off x="4051" y="1629"/>
              <a:ext cx="1235" cy="25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92059" tIns="46030" rIns="92059" bIns="46030">
              <a:spAutoFit/>
            </a:bodyPr>
            <a:lstStyle/>
            <a:p>
              <a:pPr eaLnBrk="0" hangingPunct="0"/>
              <a:r>
                <a:rPr lang="zh-CN" altLang="en-US" b="1">
                  <a:effectLst>
                    <a:outerShdw blurRad="38100" dist="38100" dir="2700000" algn="tl">
                      <a:srgbClr val="C0C0C0"/>
                    </a:outerShdw>
                  </a:effectLst>
                </a:rPr>
                <a:t>奔腾</a:t>
              </a:r>
              <a:r>
                <a:rPr lang="en-US" altLang="zh-CN" b="1" baseline="30000">
                  <a:effectLst>
                    <a:outerShdw blurRad="38100" dist="38100" dir="2700000" algn="tl">
                      <a:srgbClr val="C0C0C0"/>
                    </a:outerShdw>
                  </a:effectLst>
                </a:rPr>
                <a:t>®</a:t>
              </a:r>
              <a:r>
                <a:rPr lang="zh-TW" altLang="en-US" b="1">
                  <a:effectLst>
                    <a:outerShdw blurRad="38100" dist="38100" dir="2700000" algn="tl">
                      <a:srgbClr val="C0C0C0"/>
                    </a:outerShdw>
                  </a:effectLst>
                  <a:ea typeface="PMingLiU" pitchFamily="18" charset="-120"/>
                </a:rPr>
                <a:t> </a:t>
              </a:r>
              <a:r>
                <a:rPr lang="en-US" altLang="zh-TW" b="1">
                  <a:effectLst>
                    <a:outerShdw blurRad="38100" dist="38100" dir="2700000" algn="tl">
                      <a:srgbClr val="C0C0C0"/>
                    </a:outerShdw>
                  </a:effectLst>
                  <a:ea typeface="PMingLiU" pitchFamily="18" charset="-120"/>
                </a:rPr>
                <a:t>II </a:t>
              </a: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处理器</a:t>
              </a:r>
              <a:endParaRPr lang="zh-TW" altLang="en-US" b="1">
                <a:effectLst>
                  <a:outerShdw blurRad="38100" dist="38100" dir="2700000" algn="tl">
                    <a:srgbClr val="C0C0C0"/>
                  </a:outerShdw>
                </a:effectLst>
                <a:ea typeface="PMingLiU" pitchFamily="18" charset="-120"/>
              </a:endParaRPr>
            </a:p>
          </p:txBody>
        </p:sp>
        <p:sp>
          <p:nvSpPr>
            <p:cNvPr id="420897" name="Rectangle 33"/>
            <p:cNvSpPr>
              <a:spLocks noChangeArrowheads="1"/>
            </p:cNvSpPr>
            <p:nvPr/>
          </p:nvSpPr>
          <p:spPr bwMode="auto">
            <a:xfrm>
              <a:off x="4382" y="1465"/>
              <a:ext cx="1280" cy="25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92059" tIns="46030" rIns="92059" bIns="46030">
              <a:spAutoFit/>
            </a:bodyPr>
            <a:lstStyle/>
            <a:p>
              <a:pPr eaLnBrk="0" hangingPunct="0"/>
              <a:r>
                <a:rPr lang="zh-CN" altLang="en-US" b="1">
                  <a:effectLst>
                    <a:outerShdw blurRad="38100" dist="38100" dir="2700000" algn="tl">
                      <a:srgbClr val="C0C0C0"/>
                    </a:outerShdw>
                  </a:effectLst>
                </a:rPr>
                <a:t>奔腾</a:t>
              </a:r>
              <a:r>
                <a:rPr lang="en-US" altLang="zh-CN" b="1" baseline="30000">
                  <a:effectLst>
                    <a:outerShdw blurRad="38100" dist="38100" dir="2700000" algn="tl">
                      <a:srgbClr val="C0C0C0"/>
                    </a:outerShdw>
                  </a:effectLst>
                </a:rPr>
                <a:t>®</a:t>
              </a:r>
              <a:r>
                <a:rPr lang="zh-TW" altLang="en-US" b="1">
                  <a:effectLst>
                    <a:outerShdw blurRad="38100" dist="38100" dir="2700000" algn="tl">
                      <a:srgbClr val="C0C0C0"/>
                    </a:outerShdw>
                  </a:effectLst>
                  <a:ea typeface="PMingLiU" pitchFamily="18" charset="-120"/>
                </a:rPr>
                <a:t> </a:t>
              </a:r>
              <a:r>
                <a:rPr lang="en-US" altLang="zh-TW" b="1">
                  <a:effectLst>
                    <a:outerShdw blurRad="38100" dist="38100" dir="2700000" algn="tl">
                      <a:srgbClr val="C0C0C0"/>
                    </a:outerShdw>
                  </a:effectLst>
                  <a:ea typeface="PMingLiU" pitchFamily="18" charset="-120"/>
                </a:rPr>
                <a:t>III </a:t>
              </a: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处理器</a:t>
              </a:r>
              <a:endParaRPr lang="zh-TW" altLang="en-US" b="1">
                <a:effectLst>
                  <a:outerShdw blurRad="38100" dist="38100" dir="2700000" algn="tl">
                    <a:srgbClr val="C0C0C0"/>
                  </a:outerShdw>
                </a:effectLst>
              </a:endParaRPr>
            </a:p>
          </p:txBody>
        </p:sp>
        <p:grpSp>
          <p:nvGrpSpPr>
            <p:cNvPr id="420898" name="Group 34"/>
            <p:cNvGrpSpPr>
              <a:grpSpLocks/>
            </p:cNvGrpSpPr>
            <p:nvPr/>
          </p:nvGrpSpPr>
          <p:grpSpPr bwMode="auto">
            <a:xfrm>
              <a:off x="1831" y="1282"/>
              <a:ext cx="2836" cy="1995"/>
              <a:chOff x="1437" y="1289"/>
              <a:chExt cx="2845" cy="1990"/>
            </a:xfrm>
          </p:grpSpPr>
          <p:grpSp>
            <p:nvGrpSpPr>
              <p:cNvPr id="420899" name="Group 35"/>
              <p:cNvGrpSpPr>
                <a:grpSpLocks/>
              </p:cNvGrpSpPr>
              <p:nvPr/>
            </p:nvGrpSpPr>
            <p:grpSpPr bwMode="auto">
              <a:xfrm>
                <a:off x="1437" y="3118"/>
                <a:ext cx="161" cy="161"/>
                <a:chOff x="1538" y="4376"/>
                <a:chExt cx="161" cy="161"/>
              </a:xfrm>
            </p:grpSpPr>
            <p:sp>
              <p:nvSpPr>
                <p:cNvPr id="420900" name="Oval 36"/>
                <p:cNvSpPr>
                  <a:spLocks noChangeArrowheads="1"/>
                </p:cNvSpPr>
                <p:nvPr/>
              </p:nvSpPr>
              <p:spPr bwMode="auto">
                <a:xfrm>
                  <a:off x="1538" y="4376"/>
                  <a:ext cx="161" cy="161"/>
                </a:xfrm>
                <a:prstGeom prst="ellipse">
                  <a:avLst/>
                </a:prstGeom>
                <a:gradFill rotWithShape="0">
                  <a:gsLst>
                    <a:gs pos="0">
                      <a:schemeClr val="accent1"/>
                    </a:gs>
                    <a:gs pos="100000">
                      <a:schemeClr val="accent1">
                        <a:gamma/>
                        <a:shade val="46275"/>
                        <a:invGamma/>
                      </a:schemeClr>
                    </a:gs>
                  </a:gsLst>
                  <a:lin ang="5400000" scaled="1"/>
                </a:gradFill>
                <a:ln>
                  <a:noFill/>
                </a:ln>
                <a:effectLst>
                  <a:outerShdw dist="1796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zh-CN" altLang="en-US"/>
                </a:p>
              </p:txBody>
            </p:sp>
            <p:sp>
              <p:nvSpPr>
                <p:cNvPr id="420901" name="Oval 37"/>
                <p:cNvSpPr>
                  <a:spLocks noChangeArrowheads="1"/>
                </p:cNvSpPr>
                <p:nvPr/>
              </p:nvSpPr>
              <p:spPr bwMode="auto">
                <a:xfrm>
                  <a:off x="1565" y="4388"/>
                  <a:ext cx="68" cy="68"/>
                </a:xfrm>
                <a:prstGeom prst="ellipse">
                  <a:avLst/>
                </a:prstGeom>
                <a:gradFill rotWithShape="0">
                  <a:gsLst>
                    <a:gs pos="0">
                      <a:schemeClr val="accent1">
                        <a:gamma/>
                        <a:tint val="0"/>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20902" name="Group 38"/>
              <p:cNvGrpSpPr>
                <a:grpSpLocks/>
              </p:cNvGrpSpPr>
              <p:nvPr/>
            </p:nvGrpSpPr>
            <p:grpSpPr bwMode="auto">
              <a:xfrm>
                <a:off x="1901" y="2869"/>
                <a:ext cx="161" cy="161"/>
                <a:chOff x="1538" y="4376"/>
                <a:chExt cx="161" cy="161"/>
              </a:xfrm>
            </p:grpSpPr>
            <p:sp>
              <p:nvSpPr>
                <p:cNvPr id="420903" name="Oval 39"/>
                <p:cNvSpPr>
                  <a:spLocks noChangeArrowheads="1"/>
                </p:cNvSpPr>
                <p:nvPr/>
              </p:nvSpPr>
              <p:spPr bwMode="auto">
                <a:xfrm>
                  <a:off x="1538" y="4376"/>
                  <a:ext cx="161" cy="161"/>
                </a:xfrm>
                <a:prstGeom prst="ellipse">
                  <a:avLst/>
                </a:prstGeom>
                <a:gradFill rotWithShape="0">
                  <a:gsLst>
                    <a:gs pos="0">
                      <a:schemeClr val="accent1"/>
                    </a:gs>
                    <a:gs pos="100000">
                      <a:schemeClr val="accent1">
                        <a:gamma/>
                        <a:shade val="46275"/>
                        <a:invGamma/>
                      </a:schemeClr>
                    </a:gs>
                  </a:gsLst>
                  <a:lin ang="5400000" scaled="1"/>
                </a:gradFill>
                <a:ln>
                  <a:noFill/>
                </a:ln>
                <a:effectLst>
                  <a:outerShdw dist="1796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zh-CN" altLang="en-US"/>
                </a:p>
              </p:txBody>
            </p:sp>
            <p:sp>
              <p:nvSpPr>
                <p:cNvPr id="420904" name="Oval 40"/>
                <p:cNvSpPr>
                  <a:spLocks noChangeArrowheads="1"/>
                </p:cNvSpPr>
                <p:nvPr/>
              </p:nvSpPr>
              <p:spPr bwMode="auto">
                <a:xfrm>
                  <a:off x="1565" y="4388"/>
                  <a:ext cx="68" cy="68"/>
                </a:xfrm>
                <a:prstGeom prst="ellipse">
                  <a:avLst/>
                </a:prstGeom>
                <a:gradFill rotWithShape="0">
                  <a:gsLst>
                    <a:gs pos="0">
                      <a:schemeClr val="accent1">
                        <a:gamma/>
                        <a:tint val="0"/>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20905" name="Group 41"/>
              <p:cNvGrpSpPr>
                <a:grpSpLocks/>
              </p:cNvGrpSpPr>
              <p:nvPr/>
            </p:nvGrpSpPr>
            <p:grpSpPr bwMode="auto">
              <a:xfrm>
                <a:off x="2193" y="2620"/>
                <a:ext cx="161" cy="161"/>
                <a:chOff x="1538" y="4376"/>
                <a:chExt cx="161" cy="161"/>
              </a:xfrm>
            </p:grpSpPr>
            <p:sp>
              <p:nvSpPr>
                <p:cNvPr id="420906" name="Oval 42"/>
                <p:cNvSpPr>
                  <a:spLocks noChangeArrowheads="1"/>
                </p:cNvSpPr>
                <p:nvPr/>
              </p:nvSpPr>
              <p:spPr bwMode="auto">
                <a:xfrm>
                  <a:off x="1538" y="4376"/>
                  <a:ext cx="161" cy="161"/>
                </a:xfrm>
                <a:prstGeom prst="ellipse">
                  <a:avLst/>
                </a:prstGeom>
                <a:gradFill rotWithShape="0">
                  <a:gsLst>
                    <a:gs pos="0">
                      <a:schemeClr val="accent1"/>
                    </a:gs>
                    <a:gs pos="100000">
                      <a:schemeClr val="accent1">
                        <a:gamma/>
                        <a:shade val="46275"/>
                        <a:invGamma/>
                      </a:schemeClr>
                    </a:gs>
                  </a:gsLst>
                  <a:lin ang="5400000" scaled="1"/>
                </a:gradFill>
                <a:ln>
                  <a:noFill/>
                </a:ln>
                <a:effectLst>
                  <a:outerShdw dist="1796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zh-CN" altLang="en-US"/>
                </a:p>
              </p:txBody>
            </p:sp>
            <p:sp>
              <p:nvSpPr>
                <p:cNvPr id="420907" name="Oval 43"/>
                <p:cNvSpPr>
                  <a:spLocks noChangeArrowheads="1"/>
                </p:cNvSpPr>
                <p:nvPr/>
              </p:nvSpPr>
              <p:spPr bwMode="auto">
                <a:xfrm>
                  <a:off x="1565" y="4388"/>
                  <a:ext cx="68" cy="68"/>
                </a:xfrm>
                <a:prstGeom prst="ellipse">
                  <a:avLst/>
                </a:prstGeom>
                <a:gradFill rotWithShape="0">
                  <a:gsLst>
                    <a:gs pos="0">
                      <a:schemeClr val="accent1">
                        <a:gamma/>
                        <a:tint val="0"/>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20908" name="Group 44"/>
              <p:cNvGrpSpPr>
                <a:grpSpLocks/>
              </p:cNvGrpSpPr>
              <p:nvPr/>
            </p:nvGrpSpPr>
            <p:grpSpPr bwMode="auto">
              <a:xfrm>
                <a:off x="2717" y="2412"/>
                <a:ext cx="161" cy="161"/>
                <a:chOff x="1538" y="4376"/>
                <a:chExt cx="161" cy="161"/>
              </a:xfrm>
            </p:grpSpPr>
            <p:sp>
              <p:nvSpPr>
                <p:cNvPr id="420909" name="Oval 45"/>
                <p:cNvSpPr>
                  <a:spLocks noChangeArrowheads="1"/>
                </p:cNvSpPr>
                <p:nvPr/>
              </p:nvSpPr>
              <p:spPr bwMode="auto">
                <a:xfrm>
                  <a:off x="1538" y="4376"/>
                  <a:ext cx="161" cy="161"/>
                </a:xfrm>
                <a:prstGeom prst="ellipse">
                  <a:avLst/>
                </a:prstGeom>
                <a:gradFill rotWithShape="0">
                  <a:gsLst>
                    <a:gs pos="0">
                      <a:schemeClr val="accent1"/>
                    </a:gs>
                    <a:gs pos="100000">
                      <a:schemeClr val="accent1">
                        <a:gamma/>
                        <a:shade val="46275"/>
                        <a:invGamma/>
                      </a:schemeClr>
                    </a:gs>
                  </a:gsLst>
                  <a:lin ang="5400000" scaled="1"/>
                </a:gradFill>
                <a:ln>
                  <a:noFill/>
                </a:ln>
                <a:effectLst>
                  <a:outerShdw dist="1796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zh-CN" altLang="en-US"/>
                </a:p>
              </p:txBody>
            </p:sp>
            <p:sp>
              <p:nvSpPr>
                <p:cNvPr id="420910" name="Oval 46"/>
                <p:cNvSpPr>
                  <a:spLocks noChangeArrowheads="1"/>
                </p:cNvSpPr>
                <p:nvPr/>
              </p:nvSpPr>
              <p:spPr bwMode="auto">
                <a:xfrm>
                  <a:off x="1565" y="4388"/>
                  <a:ext cx="68" cy="68"/>
                </a:xfrm>
                <a:prstGeom prst="ellipse">
                  <a:avLst/>
                </a:prstGeom>
                <a:gradFill rotWithShape="0">
                  <a:gsLst>
                    <a:gs pos="0">
                      <a:schemeClr val="accent1">
                        <a:gamma/>
                        <a:tint val="0"/>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20911" name="Group 47"/>
              <p:cNvGrpSpPr>
                <a:grpSpLocks/>
              </p:cNvGrpSpPr>
              <p:nvPr/>
            </p:nvGrpSpPr>
            <p:grpSpPr bwMode="auto">
              <a:xfrm>
                <a:off x="3176" y="2056"/>
                <a:ext cx="161" cy="161"/>
                <a:chOff x="1538" y="4376"/>
                <a:chExt cx="161" cy="161"/>
              </a:xfrm>
            </p:grpSpPr>
            <p:sp>
              <p:nvSpPr>
                <p:cNvPr id="420912" name="Oval 48"/>
                <p:cNvSpPr>
                  <a:spLocks noChangeArrowheads="1"/>
                </p:cNvSpPr>
                <p:nvPr/>
              </p:nvSpPr>
              <p:spPr bwMode="auto">
                <a:xfrm>
                  <a:off x="1538" y="4376"/>
                  <a:ext cx="161" cy="161"/>
                </a:xfrm>
                <a:prstGeom prst="ellipse">
                  <a:avLst/>
                </a:prstGeom>
                <a:gradFill rotWithShape="0">
                  <a:gsLst>
                    <a:gs pos="0">
                      <a:schemeClr val="accent1"/>
                    </a:gs>
                    <a:gs pos="100000">
                      <a:schemeClr val="accent1">
                        <a:gamma/>
                        <a:shade val="46275"/>
                        <a:invGamma/>
                      </a:schemeClr>
                    </a:gs>
                  </a:gsLst>
                  <a:lin ang="5400000" scaled="1"/>
                </a:gradFill>
                <a:ln>
                  <a:noFill/>
                </a:ln>
                <a:effectLst>
                  <a:outerShdw dist="1796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zh-CN" altLang="en-US"/>
                </a:p>
              </p:txBody>
            </p:sp>
            <p:sp>
              <p:nvSpPr>
                <p:cNvPr id="420913" name="Oval 49"/>
                <p:cNvSpPr>
                  <a:spLocks noChangeArrowheads="1"/>
                </p:cNvSpPr>
                <p:nvPr/>
              </p:nvSpPr>
              <p:spPr bwMode="auto">
                <a:xfrm>
                  <a:off x="1565" y="4388"/>
                  <a:ext cx="68" cy="68"/>
                </a:xfrm>
                <a:prstGeom prst="ellipse">
                  <a:avLst/>
                </a:prstGeom>
                <a:gradFill rotWithShape="0">
                  <a:gsLst>
                    <a:gs pos="0">
                      <a:schemeClr val="accent1">
                        <a:gamma/>
                        <a:tint val="0"/>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20914" name="Group 50"/>
              <p:cNvGrpSpPr>
                <a:grpSpLocks/>
              </p:cNvGrpSpPr>
              <p:nvPr/>
            </p:nvGrpSpPr>
            <p:grpSpPr bwMode="auto">
              <a:xfrm>
                <a:off x="3386" y="1849"/>
                <a:ext cx="161" cy="161"/>
                <a:chOff x="1538" y="4376"/>
                <a:chExt cx="161" cy="161"/>
              </a:xfrm>
            </p:grpSpPr>
            <p:sp>
              <p:nvSpPr>
                <p:cNvPr id="420915" name="Oval 51"/>
                <p:cNvSpPr>
                  <a:spLocks noChangeArrowheads="1"/>
                </p:cNvSpPr>
                <p:nvPr/>
              </p:nvSpPr>
              <p:spPr bwMode="auto">
                <a:xfrm>
                  <a:off x="1538" y="4376"/>
                  <a:ext cx="161" cy="161"/>
                </a:xfrm>
                <a:prstGeom prst="ellipse">
                  <a:avLst/>
                </a:prstGeom>
                <a:gradFill rotWithShape="0">
                  <a:gsLst>
                    <a:gs pos="0">
                      <a:schemeClr val="accent1"/>
                    </a:gs>
                    <a:gs pos="100000">
                      <a:schemeClr val="accent1">
                        <a:gamma/>
                        <a:shade val="46275"/>
                        <a:invGamma/>
                      </a:schemeClr>
                    </a:gs>
                  </a:gsLst>
                  <a:lin ang="5400000" scaled="1"/>
                </a:gradFill>
                <a:ln>
                  <a:noFill/>
                </a:ln>
                <a:effectLst>
                  <a:outerShdw dist="1796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zh-CN" altLang="en-US"/>
                </a:p>
              </p:txBody>
            </p:sp>
            <p:sp>
              <p:nvSpPr>
                <p:cNvPr id="420916" name="Oval 52"/>
                <p:cNvSpPr>
                  <a:spLocks noChangeArrowheads="1"/>
                </p:cNvSpPr>
                <p:nvPr/>
              </p:nvSpPr>
              <p:spPr bwMode="auto">
                <a:xfrm>
                  <a:off x="1565" y="4388"/>
                  <a:ext cx="68" cy="68"/>
                </a:xfrm>
                <a:prstGeom prst="ellipse">
                  <a:avLst/>
                </a:prstGeom>
                <a:gradFill rotWithShape="0">
                  <a:gsLst>
                    <a:gs pos="0">
                      <a:schemeClr val="accent1">
                        <a:gamma/>
                        <a:tint val="0"/>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20917" name="Group 53"/>
              <p:cNvGrpSpPr>
                <a:grpSpLocks/>
              </p:cNvGrpSpPr>
              <p:nvPr/>
            </p:nvGrpSpPr>
            <p:grpSpPr bwMode="auto">
              <a:xfrm>
                <a:off x="3530" y="1642"/>
                <a:ext cx="161" cy="161"/>
                <a:chOff x="1538" y="4376"/>
                <a:chExt cx="161" cy="161"/>
              </a:xfrm>
            </p:grpSpPr>
            <p:sp>
              <p:nvSpPr>
                <p:cNvPr id="420918" name="Oval 54"/>
                <p:cNvSpPr>
                  <a:spLocks noChangeArrowheads="1"/>
                </p:cNvSpPr>
                <p:nvPr/>
              </p:nvSpPr>
              <p:spPr bwMode="auto">
                <a:xfrm>
                  <a:off x="1538" y="4376"/>
                  <a:ext cx="161" cy="161"/>
                </a:xfrm>
                <a:prstGeom prst="ellipse">
                  <a:avLst/>
                </a:prstGeom>
                <a:gradFill rotWithShape="0">
                  <a:gsLst>
                    <a:gs pos="0">
                      <a:schemeClr val="accent1"/>
                    </a:gs>
                    <a:gs pos="100000">
                      <a:schemeClr val="accent1">
                        <a:gamma/>
                        <a:shade val="46275"/>
                        <a:invGamma/>
                      </a:schemeClr>
                    </a:gs>
                  </a:gsLst>
                  <a:lin ang="5400000" scaled="1"/>
                </a:gradFill>
                <a:ln>
                  <a:noFill/>
                </a:ln>
                <a:effectLst>
                  <a:outerShdw dist="1796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zh-CN" altLang="en-US"/>
                </a:p>
              </p:txBody>
            </p:sp>
            <p:sp>
              <p:nvSpPr>
                <p:cNvPr id="420919" name="Oval 55"/>
                <p:cNvSpPr>
                  <a:spLocks noChangeArrowheads="1"/>
                </p:cNvSpPr>
                <p:nvPr/>
              </p:nvSpPr>
              <p:spPr bwMode="auto">
                <a:xfrm>
                  <a:off x="1565" y="4388"/>
                  <a:ext cx="68" cy="68"/>
                </a:xfrm>
                <a:prstGeom prst="ellipse">
                  <a:avLst/>
                </a:prstGeom>
                <a:gradFill rotWithShape="0">
                  <a:gsLst>
                    <a:gs pos="0">
                      <a:schemeClr val="accent1">
                        <a:gamma/>
                        <a:tint val="0"/>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20920" name="Group 56"/>
              <p:cNvGrpSpPr>
                <a:grpSpLocks/>
              </p:cNvGrpSpPr>
              <p:nvPr/>
            </p:nvGrpSpPr>
            <p:grpSpPr bwMode="auto">
              <a:xfrm>
                <a:off x="3858" y="1483"/>
                <a:ext cx="161" cy="161"/>
                <a:chOff x="1538" y="4376"/>
                <a:chExt cx="161" cy="161"/>
              </a:xfrm>
            </p:grpSpPr>
            <p:sp>
              <p:nvSpPr>
                <p:cNvPr id="420921" name="Oval 57"/>
                <p:cNvSpPr>
                  <a:spLocks noChangeArrowheads="1"/>
                </p:cNvSpPr>
                <p:nvPr/>
              </p:nvSpPr>
              <p:spPr bwMode="auto">
                <a:xfrm>
                  <a:off x="1538" y="4376"/>
                  <a:ext cx="161" cy="161"/>
                </a:xfrm>
                <a:prstGeom prst="ellipse">
                  <a:avLst/>
                </a:prstGeom>
                <a:gradFill rotWithShape="0">
                  <a:gsLst>
                    <a:gs pos="0">
                      <a:schemeClr val="accent1"/>
                    </a:gs>
                    <a:gs pos="100000">
                      <a:schemeClr val="accent1">
                        <a:gamma/>
                        <a:shade val="46275"/>
                        <a:invGamma/>
                      </a:schemeClr>
                    </a:gs>
                  </a:gsLst>
                  <a:lin ang="5400000" scaled="1"/>
                </a:gradFill>
                <a:ln>
                  <a:noFill/>
                </a:ln>
                <a:effectLst>
                  <a:outerShdw dist="1796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zh-CN" altLang="en-US"/>
                </a:p>
              </p:txBody>
            </p:sp>
            <p:sp>
              <p:nvSpPr>
                <p:cNvPr id="420922" name="Oval 58"/>
                <p:cNvSpPr>
                  <a:spLocks noChangeArrowheads="1"/>
                </p:cNvSpPr>
                <p:nvPr/>
              </p:nvSpPr>
              <p:spPr bwMode="auto">
                <a:xfrm>
                  <a:off x="1565" y="4388"/>
                  <a:ext cx="68" cy="68"/>
                </a:xfrm>
                <a:prstGeom prst="ellipse">
                  <a:avLst/>
                </a:prstGeom>
                <a:gradFill rotWithShape="0">
                  <a:gsLst>
                    <a:gs pos="0">
                      <a:schemeClr val="accent1">
                        <a:gamma/>
                        <a:tint val="0"/>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20923" name="Group 59"/>
              <p:cNvGrpSpPr>
                <a:grpSpLocks/>
              </p:cNvGrpSpPr>
              <p:nvPr/>
            </p:nvGrpSpPr>
            <p:grpSpPr bwMode="auto">
              <a:xfrm>
                <a:off x="4121" y="1289"/>
                <a:ext cx="161" cy="161"/>
                <a:chOff x="1538" y="4376"/>
                <a:chExt cx="161" cy="161"/>
              </a:xfrm>
            </p:grpSpPr>
            <p:sp>
              <p:nvSpPr>
                <p:cNvPr id="420924" name="Oval 60"/>
                <p:cNvSpPr>
                  <a:spLocks noChangeArrowheads="1"/>
                </p:cNvSpPr>
                <p:nvPr/>
              </p:nvSpPr>
              <p:spPr bwMode="auto">
                <a:xfrm>
                  <a:off x="1538" y="4376"/>
                  <a:ext cx="161" cy="161"/>
                </a:xfrm>
                <a:prstGeom prst="ellipse">
                  <a:avLst/>
                </a:prstGeom>
                <a:gradFill rotWithShape="0">
                  <a:gsLst>
                    <a:gs pos="0">
                      <a:schemeClr val="accent1"/>
                    </a:gs>
                    <a:gs pos="100000">
                      <a:schemeClr val="accent1">
                        <a:gamma/>
                        <a:shade val="46275"/>
                        <a:invGamma/>
                      </a:schemeClr>
                    </a:gs>
                  </a:gsLst>
                  <a:lin ang="5400000" scaled="1"/>
                </a:gradFill>
                <a:ln>
                  <a:noFill/>
                </a:ln>
                <a:effectLst>
                  <a:outerShdw dist="1796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zh-CN" altLang="en-US"/>
                </a:p>
              </p:txBody>
            </p:sp>
            <p:sp>
              <p:nvSpPr>
                <p:cNvPr id="420925" name="Oval 61"/>
                <p:cNvSpPr>
                  <a:spLocks noChangeArrowheads="1"/>
                </p:cNvSpPr>
                <p:nvPr/>
              </p:nvSpPr>
              <p:spPr bwMode="auto">
                <a:xfrm>
                  <a:off x="1565" y="4388"/>
                  <a:ext cx="68" cy="68"/>
                </a:xfrm>
                <a:prstGeom prst="ellipse">
                  <a:avLst/>
                </a:prstGeom>
                <a:gradFill rotWithShape="0">
                  <a:gsLst>
                    <a:gs pos="0">
                      <a:schemeClr val="accent1">
                        <a:gamma/>
                        <a:tint val="0"/>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blinds(horizontal)">
                                      <p:cBhvr>
                                        <p:cTn id="7" dur="500"/>
                                        <p:tgtEl>
                                          <p:spTgt spid="420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0869"/>
                                        </p:tgtEl>
                                        <p:attrNameLst>
                                          <p:attrName>style.visibility</p:attrName>
                                        </p:attrNameLst>
                                      </p:cBhvr>
                                      <p:to>
                                        <p:strVal val="visible"/>
                                      </p:to>
                                    </p:set>
                                    <p:animEffect transition="in" filter="blinds(horizontal)">
                                      <p:cBhvr>
                                        <p:cTn id="12" dur="500"/>
                                        <p:tgtEl>
                                          <p:spTgt spid="420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0870"/>
                                        </p:tgtEl>
                                        <p:attrNameLst>
                                          <p:attrName>style.visibility</p:attrName>
                                        </p:attrNameLst>
                                      </p:cBhvr>
                                      <p:to>
                                        <p:strVal val="visible"/>
                                      </p:to>
                                    </p:set>
                                    <p:animEffect transition="in" filter="blinds(horizontal)">
                                      <p:cBhvr>
                                        <p:cTn id="17" dur="500"/>
                                        <p:tgtEl>
                                          <p:spTgt spid="420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0871"/>
                                        </p:tgtEl>
                                        <p:attrNameLst>
                                          <p:attrName>style.visibility</p:attrName>
                                        </p:attrNameLst>
                                      </p:cBhvr>
                                      <p:to>
                                        <p:strVal val="visible"/>
                                      </p:to>
                                    </p:set>
                                    <p:animEffect transition="in" filter="blinds(horizontal)">
                                      <p:cBhvr>
                                        <p:cTn id="22" dur="500"/>
                                        <p:tgtEl>
                                          <p:spTgt spid="4208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0872"/>
                                        </p:tgtEl>
                                        <p:attrNameLst>
                                          <p:attrName>style.visibility</p:attrName>
                                        </p:attrNameLst>
                                      </p:cBhvr>
                                      <p:to>
                                        <p:strVal val="visible"/>
                                      </p:to>
                                    </p:set>
                                    <p:animEffect transition="in" filter="blinds(horizontal)">
                                      <p:cBhvr>
                                        <p:cTn id="27" dur="500"/>
                                        <p:tgtEl>
                                          <p:spTgt spid="420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endParaRPr lang="zh-CN" altLang="zh-CN"/>
          </a:p>
        </p:txBody>
      </p:sp>
      <p:sp>
        <p:nvSpPr>
          <p:cNvPr id="466947" name="Rectangle 3"/>
          <p:cNvSpPr>
            <a:spLocks noGrp="1" noChangeArrowheads="1"/>
          </p:cNvSpPr>
          <p:nvPr>
            <p:ph idx="1"/>
          </p:nvPr>
        </p:nvSpPr>
        <p:spPr>
          <a:xfrm>
            <a:off x="609600" y="1412875"/>
            <a:ext cx="7924800" cy="4419600"/>
          </a:xfrm>
        </p:spPr>
        <p:txBody>
          <a:bodyPr/>
          <a:lstStyle/>
          <a:p>
            <a:r>
              <a:rPr lang="en-US" altLang="zh-CN" sz="2600">
                <a:latin typeface="Times-Roman" charset="0"/>
              </a:rPr>
              <a:t>CPU performance is dependent upon three characteristics:</a:t>
            </a:r>
          </a:p>
          <a:p>
            <a:pPr lvl="1"/>
            <a:r>
              <a:rPr lang="en-US" altLang="zh-CN" sz="2400">
                <a:latin typeface="Times-Roman" charset="0"/>
              </a:rPr>
              <a:t> clock cycle (or rate)</a:t>
            </a:r>
          </a:p>
          <a:p>
            <a:pPr lvl="1"/>
            <a:r>
              <a:rPr lang="en-US" altLang="zh-CN" sz="2400">
                <a:latin typeface="Times-Roman" charset="0"/>
              </a:rPr>
              <a:t> clock cycles per instruction</a:t>
            </a:r>
          </a:p>
          <a:p>
            <a:pPr lvl="1"/>
            <a:r>
              <a:rPr lang="en-US" altLang="zh-CN" sz="2400">
                <a:latin typeface="Times-Roman" charset="0"/>
              </a:rPr>
              <a:t> and instruction count.</a:t>
            </a:r>
          </a:p>
          <a:p>
            <a:r>
              <a:rPr lang="en-US" altLang="zh-CN">
                <a:latin typeface="Times-Roman" charset="0"/>
              </a:rPr>
              <a:t>It is difficult to change one parameter in complete isolation from others </a:t>
            </a:r>
          </a:p>
          <a:p>
            <a:pPr lvl="1"/>
            <a:r>
              <a:rPr lang="en-US" altLang="zh-CN">
                <a:latin typeface="Times-Roman" charset="0"/>
              </a:rPr>
              <a:t>Because the basic technologies involved in changing each characteristic are interdependent:</a:t>
            </a:r>
            <a:endParaRPr lang="en-US" altLang="zh-CN"/>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endParaRPr lang="zh-CN" altLang="zh-CN"/>
          </a:p>
        </p:txBody>
      </p:sp>
      <p:sp>
        <p:nvSpPr>
          <p:cNvPr id="467971" name="Rectangle 3"/>
          <p:cNvSpPr>
            <a:spLocks noGrp="1" noChangeArrowheads="1"/>
          </p:cNvSpPr>
          <p:nvPr>
            <p:ph idx="1"/>
          </p:nvPr>
        </p:nvSpPr>
        <p:spPr/>
        <p:txBody>
          <a:bodyPr/>
          <a:lstStyle/>
          <a:p>
            <a:pPr lvl="1"/>
            <a:r>
              <a:rPr lang="en-US" altLang="zh-CN" i="1">
                <a:latin typeface="Times-Italic" charset="0"/>
              </a:rPr>
              <a:t>Clock cycle time</a:t>
            </a:r>
            <a:r>
              <a:rPr lang="en-US" altLang="zh-CN">
                <a:latin typeface="Times-Roman" charset="0"/>
              </a:rPr>
              <a:t>—Hardware technology and organization</a:t>
            </a:r>
            <a:endParaRPr lang="en-US" altLang="zh-CN">
              <a:latin typeface="Times-Italic" charset="0"/>
            </a:endParaRPr>
          </a:p>
          <a:p>
            <a:pPr lvl="1"/>
            <a:r>
              <a:rPr lang="en-US" altLang="zh-CN" i="1">
                <a:latin typeface="Times-Italic" charset="0"/>
              </a:rPr>
              <a:t>CPI</a:t>
            </a:r>
            <a:r>
              <a:rPr lang="en-US" altLang="zh-CN">
                <a:latin typeface="Times-Roman" charset="0"/>
              </a:rPr>
              <a:t>—Organization and instruction set architecture</a:t>
            </a:r>
            <a:endParaRPr lang="en-US" altLang="zh-CN">
              <a:latin typeface="Times-Italic" charset="0"/>
            </a:endParaRPr>
          </a:p>
          <a:p>
            <a:pPr lvl="1"/>
            <a:r>
              <a:rPr lang="en-US" altLang="zh-CN" i="1">
                <a:latin typeface="Times-Italic" charset="0"/>
              </a:rPr>
              <a:t>Instruction count</a:t>
            </a:r>
            <a:r>
              <a:rPr lang="en-US" altLang="zh-CN">
                <a:latin typeface="Times-Roman" charset="0"/>
              </a:rPr>
              <a:t>—Instruction set architecture and compiler technology</a:t>
            </a:r>
            <a:endParaRPr lang="en-US" altLang="zh-CN">
              <a:latin typeface="Times-Italic" charset="0"/>
            </a:endParaRPr>
          </a:p>
          <a:p>
            <a:pPr lvl="1"/>
            <a:endParaRPr lang="en-US" altLang="zh-CN"/>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endParaRPr lang="zh-CN" altLang="zh-CN"/>
          </a:p>
        </p:txBody>
      </p:sp>
      <p:sp>
        <p:nvSpPr>
          <p:cNvPr id="468995" name="Rectangle 3"/>
          <p:cNvSpPr>
            <a:spLocks noGrp="1" noChangeArrowheads="1"/>
          </p:cNvSpPr>
          <p:nvPr>
            <p:ph idx="1"/>
          </p:nvPr>
        </p:nvSpPr>
        <p:spPr/>
        <p:txBody>
          <a:bodyPr/>
          <a:lstStyle/>
          <a:p>
            <a:endParaRPr lang="en-US" altLang="zh-CN"/>
          </a:p>
          <a:p>
            <a:endParaRPr lang="en-US" altLang="zh-CN"/>
          </a:p>
        </p:txBody>
      </p:sp>
      <p:pic>
        <p:nvPicPr>
          <p:cNvPr id="468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412875"/>
            <a:ext cx="4800600" cy="1173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689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708275"/>
            <a:ext cx="6400800" cy="11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689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86200"/>
            <a:ext cx="7620000"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endParaRPr lang="zh-CN" altLang="zh-CN"/>
          </a:p>
        </p:txBody>
      </p:sp>
      <p:sp>
        <p:nvSpPr>
          <p:cNvPr id="470019" name="Rectangle 3"/>
          <p:cNvSpPr>
            <a:spLocks noGrp="1" noChangeArrowheads="1"/>
          </p:cNvSpPr>
          <p:nvPr>
            <p:ph idx="1"/>
          </p:nvPr>
        </p:nvSpPr>
        <p:spPr>
          <a:xfrm>
            <a:off x="611188" y="1484313"/>
            <a:ext cx="7924800" cy="4419600"/>
          </a:xfrm>
        </p:spPr>
        <p:txBody>
          <a:bodyPr/>
          <a:lstStyle/>
          <a:p>
            <a:pPr>
              <a:lnSpc>
                <a:spcPct val="90000"/>
              </a:lnSpc>
            </a:pPr>
            <a:r>
              <a:rPr lang="en-US" altLang="zh-CN" sz="2800" b="1">
                <a:latin typeface="MyriadMM_700_600_" charset="0"/>
              </a:rPr>
              <a:t>Example1.4: </a:t>
            </a:r>
            <a:r>
              <a:rPr lang="en-US" altLang="zh-CN" sz="2800">
                <a:latin typeface="Times-Roman" charset="0"/>
              </a:rPr>
              <a:t>Suppose we have made the following measurements:</a:t>
            </a:r>
          </a:p>
          <a:p>
            <a:pPr lvl="1">
              <a:lnSpc>
                <a:spcPct val="90000"/>
              </a:lnSpc>
            </a:pPr>
            <a:r>
              <a:rPr lang="en-US" altLang="zh-CN" sz="2400">
                <a:latin typeface="Times-Roman" charset="0"/>
              </a:rPr>
              <a:t>Frequency of FP  = 25%</a:t>
            </a:r>
          </a:p>
          <a:p>
            <a:pPr lvl="1">
              <a:lnSpc>
                <a:spcPct val="90000"/>
              </a:lnSpc>
            </a:pPr>
            <a:r>
              <a:rPr lang="en-US" altLang="zh-CN" sz="2400">
                <a:latin typeface="Times-Roman" charset="0"/>
              </a:rPr>
              <a:t>Average CPI of FP  = 4.0</a:t>
            </a:r>
          </a:p>
          <a:p>
            <a:pPr lvl="1">
              <a:lnSpc>
                <a:spcPct val="90000"/>
              </a:lnSpc>
            </a:pPr>
            <a:r>
              <a:rPr lang="en-US" altLang="zh-CN" sz="2400">
                <a:latin typeface="Times-Roman" charset="0"/>
              </a:rPr>
              <a:t>Average CPI of other instructions = 1.33</a:t>
            </a:r>
          </a:p>
          <a:p>
            <a:pPr lvl="1">
              <a:lnSpc>
                <a:spcPct val="90000"/>
              </a:lnSpc>
            </a:pPr>
            <a:r>
              <a:rPr lang="en-US" altLang="zh-CN" sz="2400">
                <a:latin typeface="Times-Roman" charset="0"/>
              </a:rPr>
              <a:t>Frequency of FPSQR= 2%</a:t>
            </a:r>
          </a:p>
          <a:p>
            <a:pPr lvl="1">
              <a:lnSpc>
                <a:spcPct val="90000"/>
              </a:lnSpc>
            </a:pPr>
            <a:r>
              <a:rPr lang="en-US" altLang="zh-CN" sz="2400">
                <a:latin typeface="Times-Roman" charset="0"/>
              </a:rPr>
              <a:t>Average CPI of FPSQR = 20</a:t>
            </a:r>
          </a:p>
          <a:p>
            <a:pPr lvl="1">
              <a:lnSpc>
                <a:spcPct val="90000"/>
              </a:lnSpc>
              <a:buFont typeface="Wingdings" pitchFamily="2" charset="2"/>
              <a:buNone/>
            </a:pPr>
            <a:r>
              <a:rPr lang="en-US" altLang="zh-CN" sz="2400">
                <a:latin typeface="Times-Roman" charset="0"/>
              </a:rPr>
              <a:t>Assume that the two design alternatives are to decrease the CPI of FPSQR to 2 or to decrease the average CPI of all FP operations to 2.5. Compare these two design alternatives using the CPU performance equation.</a:t>
            </a:r>
            <a:endParaRPr lang="en-US" altLang="zh-CN" sz="240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endParaRPr lang="zh-CN" altLang="zh-CN"/>
          </a:p>
        </p:txBody>
      </p:sp>
      <p:sp>
        <p:nvSpPr>
          <p:cNvPr id="471043" name="Rectangle 3"/>
          <p:cNvSpPr>
            <a:spLocks noGrp="1" noChangeArrowheads="1"/>
          </p:cNvSpPr>
          <p:nvPr>
            <p:ph idx="1"/>
          </p:nvPr>
        </p:nvSpPr>
        <p:spPr/>
        <p:txBody>
          <a:bodyPr/>
          <a:lstStyle/>
          <a:p>
            <a:pPr lvl="1"/>
            <a:endParaRPr lang="en-US" altLang="zh-CN">
              <a:latin typeface="MyriadMM-It_565_600_" charset="0"/>
            </a:endParaRPr>
          </a:p>
          <a:p>
            <a:pPr lvl="1"/>
            <a:endParaRPr lang="en-US" altLang="zh-CN">
              <a:latin typeface="MyriadMM-It_565_600_" charset="0"/>
            </a:endParaRPr>
          </a:p>
          <a:p>
            <a:pPr lvl="1"/>
            <a:endParaRPr lang="en-US" altLang="zh-CN">
              <a:latin typeface="MyriadMM-It_565_600_" charset="0"/>
            </a:endParaRPr>
          </a:p>
          <a:p>
            <a:pPr lvl="1"/>
            <a:endParaRPr lang="en-US" altLang="zh-CN">
              <a:latin typeface="MyriadMM-It_565_600_" charset="0"/>
            </a:endParaRPr>
          </a:p>
          <a:p>
            <a:pPr lvl="1"/>
            <a:endParaRPr lang="en-US" altLang="zh-CN">
              <a:latin typeface="MyriadMM-It_565_600_" charset="0"/>
            </a:endParaRPr>
          </a:p>
          <a:p>
            <a:pPr lvl="1"/>
            <a:endParaRPr lang="en-US" altLang="zh-CN">
              <a:latin typeface="MyriadMM-It_565_600_" charset="0"/>
            </a:endParaRPr>
          </a:p>
          <a:p>
            <a:pPr lvl="1"/>
            <a:endParaRPr lang="en-US" altLang="zh-CN">
              <a:latin typeface="MyriadMM-It_565_600_" charset="0"/>
            </a:endParaRPr>
          </a:p>
          <a:p>
            <a:pPr lvl="1"/>
            <a:endParaRPr lang="en-US" altLang="zh-CN">
              <a:latin typeface="Times-Roman" charset="0"/>
            </a:endParaRPr>
          </a:p>
          <a:p>
            <a:pPr lvl="1"/>
            <a:endParaRPr lang="en-US" altLang="zh-CN">
              <a:latin typeface="Times-Roman" charset="0"/>
            </a:endParaRPr>
          </a:p>
        </p:txBody>
      </p:sp>
      <p:pic>
        <p:nvPicPr>
          <p:cNvPr id="471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10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67200"/>
            <a:ext cx="9144000" cy="259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endParaRPr lang="zh-CN" altLang="zh-CN"/>
          </a:p>
        </p:txBody>
      </p:sp>
      <p:sp>
        <p:nvSpPr>
          <p:cNvPr id="472067" name="Rectangle 3"/>
          <p:cNvSpPr>
            <a:spLocks noGrp="1" noChangeArrowheads="1"/>
          </p:cNvSpPr>
          <p:nvPr>
            <p:ph idx="1"/>
          </p:nvPr>
        </p:nvSpPr>
        <p:spPr/>
        <p:txBody>
          <a:bodyPr/>
          <a:lstStyle/>
          <a:p>
            <a:pPr>
              <a:lnSpc>
                <a:spcPct val="90000"/>
              </a:lnSpc>
              <a:buFont typeface="Wingdings" pitchFamily="2" charset="2"/>
              <a:buNone/>
            </a:pPr>
            <a:r>
              <a:rPr lang="zh-CN" altLang="en-US" b="1">
                <a:latin typeface="MyriadMM_565_600_" charset="0"/>
              </a:rPr>
              <a:t>四、</a:t>
            </a:r>
            <a:r>
              <a:rPr lang="en-US" altLang="zh-CN" b="1">
                <a:latin typeface="MyriadMM_565_600_" charset="0"/>
              </a:rPr>
              <a:t>Principle of Locality</a:t>
            </a:r>
            <a:endParaRPr lang="en-US" altLang="zh-CN">
              <a:latin typeface="MyriadMM_565_600_" charset="0"/>
            </a:endParaRPr>
          </a:p>
          <a:p>
            <a:pPr>
              <a:lnSpc>
                <a:spcPct val="90000"/>
              </a:lnSpc>
            </a:pPr>
            <a:r>
              <a:rPr lang="en-US" altLang="zh-CN" sz="2800">
                <a:latin typeface="Times-Roman" charset="0"/>
              </a:rPr>
              <a:t>Programs tend to reuse data and instructions they have used recently.</a:t>
            </a:r>
          </a:p>
          <a:p>
            <a:pPr lvl="1">
              <a:lnSpc>
                <a:spcPct val="90000"/>
              </a:lnSpc>
            </a:pPr>
            <a:r>
              <a:rPr lang="en-US" altLang="zh-CN" sz="2400">
                <a:latin typeface="Times-Roman" charset="0"/>
              </a:rPr>
              <a:t>a program spends 90% of its execution time in only 10% of the code.</a:t>
            </a:r>
          </a:p>
          <a:p>
            <a:pPr lvl="1">
              <a:lnSpc>
                <a:spcPct val="90000"/>
              </a:lnSpc>
            </a:pPr>
            <a:r>
              <a:rPr lang="en-US" altLang="zh-CN" sz="2400" i="1">
                <a:latin typeface="Times-Italic" charset="0"/>
              </a:rPr>
              <a:t>Temporal locality </a:t>
            </a:r>
          </a:p>
          <a:p>
            <a:pPr lvl="2">
              <a:lnSpc>
                <a:spcPct val="90000"/>
              </a:lnSpc>
            </a:pPr>
            <a:r>
              <a:rPr lang="en-US" altLang="zh-CN" sz="2000">
                <a:latin typeface="Times-Roman" charset="0"/>
              </a:rPr>
              <a:t>states that recently accessed items are likely to be accessed in the near future.</a:t>
            </a:r>
            <a:endParaRPr lang="en-US" altLang="zh-CN" sz="2000">
              <a:latin typeface="Times-Italic" charset="0"/>
            </a:endParaRPr>
          </a:p>
          <a:p>
            <a:pPr lvl="1">
              <a:lnSpc>
                <a:spcPct val="90000"/>
              </a:lnSpc>
            </a:pPr>
            <a:r>
              <a:rPr lang="en-US" altLang="zh-CN" sz="2400" i="1">
                <a:latin typeface="Times-Italic" charset="0"/>
              </a:rPr>
              <a:t>Spatial locality </a:t>
            </a:r>
          </a:p>
          <a:p>
            <a:pPr lvl="2">
              <a:lnSpc>
                <a:spcPct val="90000"/>
              </a:lnSpc>
            </a:pPr>
            <a:r>
              <a:rPr lang="en-US" altLang="zh-CN" sz="2000">
                <a:latin typeface="Times-Roman" charset="0"/>
              </a:rPr>
              <a:t>says that items whose addresses are near one another tend to be referenced close together in time.</a:t>
            </a:r>
            <a:endParaRPr lang="en-US" altLang="zh-CN" sz="200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endParaRPr lang="zh-CN" altLang="zh-CN"/>
          </a:p>
        </p:txBody>
      </p:sp>
      <p:sp>
        <p:nvSpPr>
          <p:cNvPr id="473091" name="Rectangle 3"/>
          <p:cNvSpPr>
            <a:spLocks noGrp="1" noChangeArrowheads="1"/>
          </p:cNvSpPr>
          <p:nvPr>
            <p:ph idx="1"/>
          </p:nvPr>
        </p:nvSpPr>
        <p:spPr/>
        <p:txBody>
          <a:bodyPr/>
          <a:lstStyle/>
          <a:p>
            <a:pPr>
              <a:buFont typeface="Wingdings" pitchFamily="2" charset="2"/>
              <a:buNone/>
            </a:pPr>
            <a:r>
              <a:rPr lang="zh-CN" altLang="en-US" sz="3600" b="1">
                <a:latin typeface="MyriadMM_565_600_" charset="0"/>
              </a:rPr>
              <a:t>五、</a:t>
            </a:r>
            <a:r>
              <a:rPr lang="en-US" altLang="zh-CN" sz="3600" b="1">
                <a:latin typeface="MyriadMM_565_600_" charset="0"/>
              </a:rPr>
              <a:t>Take Advantage of Parallelism</a:t>
            </a:r>
            <a:endParaRPr lang="en-US" altLang="zh-CN" sz="3600">
              <a:latin typeface="MyriadMM_565_600_" charset="0"/>
            </a:endParaRPr>
          </a:p>
          <a:p>
            <a:r>
              <a:rPr lang="en-US" altLang="zh-CN">
                <a:latin typeface="Times-Roman" charset="0"/>
              </a:rPr>
              <a:t>Taking advantage of parallelism is one of the most important methods for improving performance.</a:t>
            </a:r>
          </a:p>
          <a:p>
            <a:endParaRPr lang="en-US" altLang="zh-CN"/>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0" y="188913"/>
            <a:ext cx="8616950" cy="668337"/>
          </a:xfrm>
        </p:spPr>
        <p:txBody>
          <a:bodyPr/>
          <a:lstStyle/>
          <a:p>
            <a:r>
              <a:rPr lang="en-US" altLang="zh-CN" b="1">
                <a:latin typeface="黑体" pitchFamily="49" charset="-122"/>
                <a:ea typeface="黑体" pitchFamily="49" charset="-122"/>
              </a:rPr>
              <a:t>1.7 Compilers and Architecture</a:t>
            </a:r>
          </a:p>
        </p:txBody>
      </p:sp>
      <p:pic>
        <p:nvPicPr>
          <p:cNvPr id="47411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412875"/>
            <a:ext cx="7488238" cy="4778375"/>
          </a:xfrm>
          <a:noFill/>
          <a:ln/>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cap="flat" cmpd="sng" algn="ctr">
                <a:solidFill>
                  <a:schemeClr val="tx1"/>
                </a:solidFill>
                <a:prstDash val="solid"/>
                <a:miter lim="800000"/>
                <a:headEnd type="none" w="sm" len="sm"/>
                <a:tailEnd type="none" w="sm" len="sm"/>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07504" y="1268760"/>
            <a:ext cx="9036496" cy="4752528"/>
          </a:xfrm>
          <a:prstGeom prst="rect">
            <a:avLst/>
          </a:prstGeom>
        </p:spPr>
      </p:pic>
      <p:sp>
        <p:nvSpPr>
          <p:cNvPr id="3" name="矩形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a:t>THANK YOU </a:t>
            </a:r>
            <a:endParaRPr lang="en-US" altLang="zh-CN" sz="2000" b="1" dirty="0"/>
          </a:p>
        </p:txBody>
      </p:sp>
      <p:sp>
        <p:nvSpPr>
          <p:cNvPr id="6" name="文本框 5"/>
          <p:cNvSpPr txBox="1"/>
          <p:nvPr/>
        </p:nvSpPr>
        <p:spPr>
          <a:xfrm>
            <a:off x="3203848" y="2760067"/>
            <a:ext cx="2736304" cy="1077218"/>
          </a:xfrm>
          <a:prstGeom prst="rect">
            <a:avLst/>
          </a:prstGeom>
          <a:noFill/>
        </p:spPr>
        <p:txBody>
          <a:bodyPr wrap="square" rtlCol="0">
            <a:spAutoFit/>
          </a:bodyPr>
          <a:lstStyle/>
          <a:p>
            <a:r>
              <a:rPr lang="en-US" altLang="zh-CN" sz="3200" b="1" dirty="0">
                <a:solidFill>
                  <a:srgbClr val="004EA2"/>
                </a:solidFill>
              </a:rPr>
              <a:t>THANK YOU</a:t>
            </a:r>
          </a:p>
          <a:p>
            <a:endParaRPr lang="en-US" altLang="zh-CN" sz="3200" b="1" dirty="0">
              <a:solidFill>
                <a:srgbClr val="004EA2"/>
              </a:solidFill>
            </a:endParaRPr>
          </a:p>
        </p:txBody>
      </p:sp>
      <p:sp>
        <p:nvSpPr>
          <p:cNvPr id="7" name="矩形 6"/>
          <p:cNvSpPr/>
          <p:nvPr/>
        </p:nvSpPr>
        <p:spPr>
          <a:xfrm>
            <a:off x="0" y="3717032"/>
            <a:ext cx="9144000" cy="3387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
        <p:nvSpPr>
          <p:cNvPr id="8" name="等腰三角形 7"/>
          <p:cNvSpPr/>
          <p:nvPr/>
        </p:nvSpPr>
        <p:spPr>
          <a:xfrm>
            <a:off x="4415806" y="3551760"/>
            <a:ext cx="312387" cy="187653"/>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endParaRPr lang="zh-CN" altLang="en-US" sz="1581"/>
          </a:p>
        </p:txBody>
      </p:sp>
      <p:sp>
        <p:nvSpPr>
          <p:cNvPr id="9" name="矩形 8"/>
          <p:cNvSpPr/>
          <p:nvPr/>
        </p:nvSpPr>
        <p:spPr>
          <a:xfrm>
            <a:off x="-1" y="4135388"/>
            <a:ext cx="9144000" cy="85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456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accumulate="none">
                                        <p:cTn id="8" dur="250" fill="hold">
                                          <p:stCondLst>
                                            <p:cond delay="0"/>
                                          </p:stCondLst>
                                        </p:cTn>
                                        <p:tgtEl>
                                          <p:spTgt spid="7"/>
                                        </p:tgtEl>
                                      </p:cBhvr>
                                      <p:from x="500000" y="500000"/>
                                      <p:to x="120000" y="120000"/>
                                    </p:animScale>
                                    <p:animScale>
                                      <p:cBhvr additive="base" accumulate="none">
                                        <p:cTn id="9" dur="250" fill="hold">
                                          <p:stCondLst>
                                            <p:cond delay="250"/>
                                          </p:stCondLst>
                                        </p:cTn>
                                        <p:tgtEl>
                                          <p:spTgt spid="7"/>
                                        </p:tgtEl>
                                      </p:cBhvr>
                                      <p:from x="120000" y="120000"/>
                                      <p:to x="100000" y="100000"/>
                                    </p:animScale>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iterate type="lt">
                                    <p:tmPct val="15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Scale>
                                      <p:cBhvr additive="base" accumulate="none">
                                        <p:cTn id="19" dur="250" fill="hold">
                                          <p:stCondLst>
                                            <p:cond delay="0"/>
                                          </p:stCondLst>
                                        </p:cTn>
                                        <p:tgtEl>
                                          <p:spTgt spid="9"/>
                                        </p:tgtEl>
                                      </p:cBhvr>
                                      <p:from x="500000" y="500000"/>
                                      <p:to x="120000" y="120000"/>
                                    </p:animScale>
                                    <p:animScale>
                                      <p:cBhvr additive="base" accumulate="none">
                                        <p:cTn id="20" dur="250" fill="hold">
                                          <p:stCondLst>
                                            <p:cond delay="250"/>
                                          </p:stCondLst>
                                        </p:cTn>
                                        <p:tgtEl>
                                          <p:spTgt spid="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755650" y="333375"/>
            <a:ext cx="8027988" cy="720725"/>
          </a:xfrm>
        </p:spPr>
        <p:txBody>
          <a:bodyPr/>
          <a:lstStyle/>
          <a:p>
            <a:r>
              <a:rPr lang="en-US" altLang="zh-CN" sz="2400" dirty="0"/>
              <a:t>Incredible performance improvement</a:t>
            </a:r>
          </a:p>
        </p:txBody>
      </p:sp>
      <p:pic>
        <p:nvPicPr>
          <p:cNvPr id="2" name="图片 1">
            <a:extLst>
              <a:ext uri="{FF2B5EF4-FFF2-40B4-BE49-F238E27FC236}">
                <a16:creationId xmlns:a16="http://schemas.microsoft.com/office/drawing/2014/main" id="{F6B30988-9E5E-491F-9765-4A94CDFD80BD}"/>
              </a:ext>
            </a:extLst>
          </p:cNvPr>
          <p:cNvPicPr>
            <a:picLocks noChangeAspect="1"/>
          </p:cNvPicPr>
          <p:nvPr/>
        </p:nvPicPr>
        <p:blipFill>
          <a:blip r:embed="rId2"/>
          <a:stretch>
            <a:fillRect/>
          </a:stretch>
        </p:blipFill>
        <p:spPr>
          <a:xfrm>
            <a:off x="-16777" y="1324269"/>
            <a:ext cx="9144000" cy="4653961"/>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en-US" b="1">
                <a:latin typeface="黑体" pitchFamily="49" charset="-122"/>
                <a:ea typeface="黑体" pitchFamily="49" charset="-122"/>
              </a:rPr>
              <a:t>计算机技术发展综述</a:t>
            </a:r>
            <a:r>
              <a:rPr lang="en-US" altLang="zh-CN" b="1">
                <a:latin typeface="黑体" pitchFamily="49" charset="-122"/>
                <a:ea typeface="黑体" pitchFamily="49" charset="-122"/>
              </a:rPr>
              <a:t>(3)</a:t>
            </a:r>
            <a:endParaRPr lang="en-US" altLang="zh-CN" b="1"/>
          </a:p>
        </p:txBody>
      </p:sp>
      <p:sp>
        <p:nvSpPr>
          <p:cNvPr id="422915" name="Rectangle 3"/>
          <p:cNvSpPr>
            <a:spLocks noGrp="1" noChangeArrowheads="1"/>
          </p:cNvSpPr>
          <p:nvPr>
            <p:ph idx="1"/>
          </p:nvPr>
        </p:nvSpPr>
        <p:spPr>
          <a:xfrm>
            <a:off x="609600" y="1736725"/>
            <a:ext cx="7835900" cy="3970338"/>
          </a:xfrm>
        </p:spPr>
        <p:txBody>
          <a:bodyPr/>
          <a:lstStyle/>
          <a:p>
            <a:pPr marL="285750" indent="-285750"/>
            <a:r>
              <a:rPr lang="zh-CN" altLang="en-US" b="1" dirty="0"/>
              <a:t>计算机技术快速发展进步的原因之一</a:t>
            </a:r>
          </a:p>
          <a:p>
            <a:pPr marL="685800" lvl="1" indent="-228600">
              <a:buFont typeface="Wingdings" pitchFamily="2" charset="2"/>
              <a:buNone/>
            </a:pPr>
            <a:r>
              <a:rPr lang="zh-CN" altLang="en-US" b="1" dirty="0">
                <a:solidFill>
                  <a:schemeClr val="accent2"/>
                </a:solidFill>
              </a:rPr>
              <a:t>技术进步</a:t>
            </a:r>
            <a:r>
              <a:rPr lang="zh-CN" altLang="en-US" dirty="0"/>
              <a:t>－－集成电路技术的进步，还有存储器（</a:t>
            </a:r>
            <a:r>
              <a:rPr lang="zh-CN" altLang="en-US" dirty="0">
                <a:solidFill>
                  <a:srgbClr val="FF0000"/>
                </a:solidFill>
              </a:rPr>
              <a:t>包括内外存</a:t>
            </a:r>
            <a:r>
              <a:rPr lang="zh-CN" altLang="en-US" dirty="0"/>
              <a:t>）和各类外设的进步。</a:t>
            </a:r>
          </a:p>
          <a:p>
            <a:pPr marL="685800" lvl="1" indent="-228600">
              <a:buFont typeface="Wingdings" pitchFamily="2" charset="2"/>
              <a:buNone/>
            </a:pPr>
            <a:r>
              <a:rPr lang="zh-CN" altLang="en-US" dirty="0"/>
              <a:t>特点：稳定快速发展，即按</a:t>
            </a:r>
            <a:r>
              <a:rPr lang="en-US" altLang="zh-CN" dirty="0"/>
              <a:t>Moore</a:t>
            </a:r>
            <a:r>
              <a:rPr lang="zh-CN" altLang="en-US" dirty="0"/>
              <a:t>定律发展，即微处理器性能（按芯片上晶体管数定义）每</a:t>
            </a:r>
            <a:r>
              <a:rPr lang="en-US" altLang="zh-CN" dirty="0"/>
              <a:t>18</a:t>
            </a:r>
            <a:r>
              <a:rPr lang="zh-CN" altLang="en-US" dirty="0"/>
              <a:t>个月翻一番，即每年提高</a:t>
            </a:r>
            <a:r>
              <a:rPr lang="en-US" altLang="zh-CN" dirty="0"/>
              <a:t>58%</a:t>
            </a:r>
            <a:r>
              <a:rPr lang="zh-CN" altLang="en-US" dirty="0"/>
              <a:t>。</a:t>
            </a:r>
          </a:p>
        </p:txBody>
      </p:sp>
      <p:graphicFrame>
        <p:nvGraphicFramePr>
          <p:cNvPr id="422916" name="Object 4"/>
          <p:cNvGraphicFramePr>
            <a:graphicFrameLocks noChangeAspect="1"/>
          </p:cNvGraphicFramePr>
          <p:nvPr/>
        </p:nvGraphicFramePr>
        <p:xfrm>
          <a:off x="2627313" y="4724400"/>
          <a:ext cx="4116387" cy="717550"/>
        </p:xfrm>
        <a:graphic>
          <a:graphicData uri="http://schemas.openxmlformats.org/presentationml/2006/ole">
            <mc:AlternateContent xmlns:mc="http://schemas.openxmlformats.org/markup-compatibility/2006">
              <mc:Choice xmlns:v="urn:schemas-microsoft-com:vml" Requires="v">
                <p:oleObj spid="_x0000_s422941" name="公式" r:id="rId3" imgW="1384200" imgH="241200" progId="Equation.3">
                  <p:embed/>
                </p:oleObj>
              </mc:Choice>
              <mc:Fallback>
                <p:oleObj name="公式" r:id="rId3" imgW="138420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724400"/>
                        <a:ext cx="4116387" cy="717550"/>
                      </a:xfrm>
                      <a:prstGeom prst="rect">
                        <a:avLst/>
                      </a:prstGeom>
                      <a:solidFill>
                        <a:schemeClr val="accent1"/>
                      </a:solidFill>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zh-CN" altLang="en-US" b="1">
                <a:latin typeface="黑体" pitchFamily="49" charset="-122"/>
                <a:ea typeface="黑体" pitchFamily="49" charset="-122"/>
              </a:rPr>
              <a:t>计算机技术发展综述</a:t>
            </a:r>
            <a:r>
              <a:rPr lang="en-US" altLang="zh-CN" b="1">
                <a:latin typeface="黑体" pitchFamily="49" charset="-122"/>
                <a:ea typeface="黑体" pitchFamily="49" charset="-122"/>
              </a:rPr>
              <a:t>(4)</a:t>
            </a:r>
            <a:endParaRPr lang="en-US" altLang="zh-CN"/>
          </a:p>
        </p:txBody>
      </p:sp>
      <p:sp>
        <p:nvSpPr>
          <p:cNvPr id="423939" name="Rectangle 3"/>
          <p:cNvSpPr>
            <a:spLocks noGrp="1" noChangeArrowheads="1"/>
          </p:cNvSpPr>
          <p:nvPr>
            <p:ph idx="1"/>
          </p:nvPr>
        </p:nvSpPr>
        <p:spPr/>
        <p:txBody>
          <a:bodyPr/>
          <a:lstStyle/>
          <a:p>
            <a:pPr marL="285750" indent="-285750"/>
            <a:r>
              <a:rPr lang="zh-CN" altLang="en-US" b="1"/>
              <a:t>计算机技术快速发展进步的原因之二</a:t>
            </a:r>
          </a:p>
          <a:p>
            <a:pPr marL="685800" lvl="1" indent="-228600"/>
            <a:r>
              <a:rPr lang="zh-CN" altLang="en-US">
                <a:solidFill>
                  <a:schemeClr val="accent2"/>
                </a:solidFill>
              </a:rPr>
              <a:t>计算机设计创新</a:t>
            </a:r>
            <a:r>
              <a:rPr lang="zh-CN" altLang="en-US"/>
              <a:t>，即计算机体系结构的不断创新。</a:t>
            </a:r>
          </a:p>
          <a:p>
            <a:pPr lvl="2"/>
            <a:r>
              <a:rPr lang="zh-CN" altLang="en-US" b="1"/>
              <a:t>经历了由简单</a:t>
            </a:r>
            <a:r>
              <a:rPr lang="zh-CN" altLang="en-US" b="1">
                <a:sym typeface="Symbol" pitchFamily="18" charset="2"/>
              </a:rPr>
              <a:t>复杂极其复杂简单复杂极其复杂的经历</a:t>
            </a:r>
          </a:p>
          <a:p>
            <a:pPr lvl="2"/>
            <a:r>
              <a:rPr lang="zh-CN" altLang="en-US" b="1">
                <a:sym typeface="Symbol" pitchFamily="18" charset="2"/>
              </a:rPr>
              <a:t>有时快，有时慢</a:t>
            </a:r>
            <a:r>
              <a:rPr lang="en-US" altLang="zh-CN" b="1">
                <a:sym typeface="Symbol" pitchFamily="18" charset="2"/>
              </a:rPr>
              <a:t>(1977</a:t>
            </a:r>
            <a:r>
              <a:rPr lang="zh-CN" altLang="en-US" b="1">
                <a:sym typeface="Symbol" pitchFamily="18" charset="2"/>
              </a:rPr>
              <a:t>年的</a:t>
            </a:r>
            <a:r>
              <a:rPr lang="en-US" altLang="zh-CN" b="1">
                <a:sym typeface="Symbol" pitchFamily="18" charset="2"/>
              </a:rPr>
              <a:t>VAX/780</a:t>
            </a:r>
            <a:r>
              <a:rPr lang="zh-CN" altLang="en-US" b="1">
                <a:sym typeface="Symbol" pitchFamily="18" charset="2"/>
              </a:rPr>
              <a:t>为１</a:t>
            </a:r>
            <a:r>
              <a:rPr lang="en-US" altLang="zh-CN" b="1">
                <a:sym typeface="Symbol" pitchFamily="18" charset="2"/>
              </a:rPr>
              <a:t>MIPS</a:t>
            </a:r>
            <a:r>
              <a:rPr lang="zh-CN" altLang="en-US" b="1">
                <a:sym typeface="Symbol" pitchFamily="18" charset="2"/>
              </a:rPr>
              <a:t>机器，</a:t>
            </a:r>
            <a:r>
              <a:rPr lang="en-US" altLang="zh-CN" b="1">
                <a:sym typeface="Symbol" pitchFamily="18" charset="2"/>
              </a:rPr>
              <a:t>1985</a:t>
            </a:r>
            <a:r>
              <a:rPr lang="zh-CN" altLang="en-US" b="1">
                <a:sym typeface="Symbol" pitchFamily="18" charset="2"/>
              </a:rPr>
              <a:t>年</a:t>
            </a:r>
            <a:r>
              <a:rPr lang="en-US" altLang="zh-CN" b="1">
                <a:sym typeface="Symbol" pitchFamily="18" charset="2"/>
              </a:rPr>
              <a:t>VAS/785</a:t>
            </a:r>
            <a:r>
              <a:rPr lang="zh-CN" altLang="en-US" b="1">
                <a:sym typeface="Symbol" pitchFamily="18" charset="2"/>
              </a:rPr>
              <a:t>仅为</a:t>
            </a:r>
            <a:r>
              <a:rPr lang="en-US" altLang="zh-CN" b="1">
                <a:sym typeface="Symbol" pitchFamily="18" charset="2"/>
              </a:rPr>
              <a:t>1.5 MIPS</a:t>
            </a:r>
            <a:r>
              <a:rPr lang="zh-CN" altLang="en-US" b="1">
                <a:sym typeface="Symbol" pitchFamily="18" charset="2"/>
              </a:rPr>
              <a:t>，几乎停止不前。</a:t>
            </a:r>
          </a:p>
          <a:p>
            <a:pPr lvl="2"/>
            <a:r>
              <a:rPr lang="zh-CN" altLang="en-US" b="1">
                <a:sym typeface="Symbol" pitchFamily="18" charset="2"/>
              </a:rPr>
              <a:t>有很多技术，经不起时间考验，已退出历史舞台。</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538162" y="226027"/>
            <a:ext cx="8148638" cy="1054100"/>
          </a:xfrm>
        </p:spPr>
        <p:txBody>
          <a:bodyPr/>
          <a:lstStyle/>
          <a:p>
            <a:r>
              <a:rPr lang="zh-CN" altLang="en-US" sz="2400" b="1" dirty="0">
                <a:latin typeface="黑体" pitchFamily="49" charset="-122"/>
                <a:ea typeface="黑体" pitchFamily="49" charset="-122"/>
              </a:rPr>
              <a:t>计算机技术发展综述</a:t>
            </a:r>
            <a:r>
              <a:rPr lang="en-US" altLang="zh-CN" sz="2400" b="1" dirty="0">
                <a:latin typeface="黑体" pitchFamily="49" charset="-122"/>
                <a:ea typeface="黑体" pitchFamily="49" charset="-122"/>
              </a:rPr>
              <a:t>(5)</a:t>
            </a:r>
            <a:endParaRPr lang="en-US" altLang="zh-CN" sz="2400" b="1" dirty="0">
              <a:sym typeface="Symbol" pitchFamily="18" charset="2"/>
            </a:endParaRPr>
          </a:p>
        </p:txBody>
      </p:sp>
      <p:sp>
        <p:nvSpPr>
          <p:cNvPr id="424963" name="Rectangle 3"/>
          <p:cNvSpPr>
            <a:spLocks noGrp="1" noChangeArrowheads="1"/>
          </p:cNvSpPr>
          <p:nvPr>
            <p:ph idx="1"/>
          </p:nvPr>
        </p:nvSpPr>
        <p:spPr>
          <a:xfrm>
            <a:off x="395288" y="1557338"/>
            <a:ext cx="8208962" cy="4465637"/>
          </a:xfrm>
        </p:spPr>
        <p:txBody>
          <a:bodyPr/>
          <a:lstStyle/>
          <a:p>
            <a:pPr marL="285750" indent="-285750"/>
            <a:r>
              <a:rPr lang="zh-CN" altLang="en-US" dirty="0">
                <a:sym typeface="Symbol" pitchFamily="18" charset="2"/>
              </a:rPr>
              <a:t>今天计算机体系结构的研究内容</a:t>
            </a:r>
          </a:p>
          <a:p>
            <a:pPr marL="685800" lvl="1" indent="-228600">
              <a:spcBef>
                <a:spcPct val="60000"/>
              </a:spcBef>
            </a:pPr>
            <a:r>
              <a:rPr lang="zh-CN" altLang="en-US" sz="2600" b="1" dirty="0">
                <a:sym typeface="Symbol" pitchFamily="18" charset="2"/>
              </a:rPr>
              <a:t>进一步提高单个微处理器的性能。</a:t>
            </a:r>
            <a:r>
              <a:rPr lang="en-US" altLang="zh-CN" sz="2600" b="1" dirty="0">
                <a:sym typeface="Symbol" pitchFamily="18" charset="2"/>
              </a:rPr>
              <a:t>(</a:t>
            </a:r>
            <a:r>
              <a:rPr lang="zh-CN" altLang="en-US" sz="2600" b="1" dirty="0">
                <a:sym typeface="Symbol" pitchFamily="18" charset="2"/>
              </a:rPr>
              <a:t>光速极限问题</a:t>
            </a:r>
            <a:r>
              <a:rPr lang="en-US" altLang="zh-CN" sz="2600" b="1" dirty="0">
                <a:sym typeface="Symbol" pitchFamily="18" charset="2"/>
              </a:rPr>
              <a:t>)</a:t>
            </a:r>
          </a:p>
          <a:p>
            <a:pPr marL="685800" lvl="1" indent="-228600">
              <a:spcBef>
                <a:spcPct val="60000"/>
              </a:spcBef>
            </a:pPr>
            <a:r>
              <a:rPr lang="zh-CN" altLang="en-US" sz="2600" b="1" dirty="0">
                <a:solidFill>
                  <a:srgbClr val="FF0000"/>
                </a:solidFill>
                <a:sym typeface="Symbol" pitchFamily="18" charset="2"/>
              </a:rPr>
              <a:t>基于微处理器的多处理器体系结构。</a:t>
            </a:r>
          </a:p>
          <a:p>
            <a:pPr marL="685800" lvl="1" indent="-228600">
              <a:spcBef>
                <a:spcPct val="60000"/>
              </a:spcBef>
            </a:pPr>
            <a:r>
              <a:rPr lang="zh-CN" altLang="en-US" sz="2600" b="1" dirty="0">
                <a:sym typeface="Symbol" pitchFamily="18" charset="2"/>
              </a:rPr>
              <a:t>全面提高计算机的系统性能：可用性，可维护性，可缩放性。</a:t>
            </a:r>
          </a:p>
          <a:p>
            <a:pPr marL="685800" lvl="1" indent="-228600">
              <a:spcBef>
                <a:spcPct val="60000"/>
              </a:spcBef>
            </a:pPr>
            <a:r>
              <a:rPr lang="zh-CN" altLang="en-US" sz="2600" b="1" dirty="0">
                <a:sym typeface="Symbol" pitchFamily="18" charset="2"/>
              </a:rPr>
              <a:t>新型器件的处理器：如光计算机；新原理的计算机（生物，分子，又提出了</a:t>
            </a:r>
            <a:r>
              <a:rPr lang="en-US" altLang="zh-CN" sz="2600" b="1" dirty="0">
                <a:sym typeface="Symbol" pitchFamily="18" charset="2"/>
              </a:rPr>
              <a:t>DNA</a:t>
            </a:r>
            <a:r>
              <a:rPr lang="zh-CN" altLang="en-US" sz="2600" b="1" dirty="0">
                <a:sym typeface="Symbol" pitchFamily="18" charset="2"/>
              </a:rPr>
              <a:t>计算机</a:t>
            </a:r>
            <a:r>
              <a:rPr lang="en-US" altLang="zh-CN" sz="2600" b="1" dirty="0">
                <a:sym typeface="Symbol" pitchFamily="18" charset="2"/>
              </a:rPr>
              <a:t>)</a:t>
            </a:r>
            <a:r>
              <a:rPr lang="zh-CN" altLang="en-US" sz="2600" b="1" dirty="0">
                <a:sym typeface="Symbol" pitchFamily="18" charset="2"/>
              </a:rPr>
              <a:t>。</a:t>
            </a:r>
            <a:endParaRPr lang="zh-CN" altLang="en-US" sz="2600" b="1"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zh-CN" sz="2400" b="1" dirty="0">
                <a:latin typeface="黑体" pitchFamily="49" charset="-122"/>
                <a:ea typeface="黑体" pitchFamily="49" charset="-122"/>
              </a:rPr>
              <a:t>1.2</a:t>
            </a:r>
            <a:r>
              <a:rPr lang="en-US" altLang="zh-CN" b="1" dirty="0">
                <a:latin typeface="黑体" pitchFamily="49" charset="-122"/>
                <a:ea typeface="黑体" pitchFamily="49" charset="-122"/>
              </a:rPr>
              <a:t> </a:t>
            </a:r>
            <a:r>
              <a:rPr lang="zh-CN" altLang="en-US" sz="2400" b="1" dirty="0"/>
              <a:t>计算机体系结构定义</a:t>
            </a:r>
            <a:r>
              <a:rPr lang="en-US" altLang="zh-CN" sz="2400" b="1" dirty="0"/>
              <a:t>(1)</a:t>
            </a:r>
          </a:p>
        </p:txBody>
      </p:sp>
      <p:sp>
        <p:nvSpPr>
          <p:cNvPr id="425987" name="Rectangle 3"/>
          <p:cNvSpPr>
            <a:spLocks noGrp="1" noChangeArrowheads="1"/>
          </p:cNvSpPr>
          <p:nvPr>
            <p:ph idx="1"/>
          </p:nvPr>
        </p:nvSpPr>
        <p:spPr/>
        <p:txBody>
          <a:bodyPr/>
          <a:lstStyle/>
          <a:p>
            <a:pPr marL="285750" indent="-285750"/>
            <a:r>
              <a:rPr lang="zh-CN" altLang="en-US"/>
              <a:t>定义</a:t>
            </a:r>
            <a:r>
              <a:rPr lang="en-US" altLang="zh-CN"/>
              <a:t>1</a:t>
            </a:r>
            <a:r>
              <a:rPr lang="zh-CN" altLang="en-US"/>
              <a:t>：</a:t>
            </a:r>
          </a:p>
          <a:p>
            <a:pPr marL="285750" indent="-285750">
              <a:buFont typeface="Wingdings" pitchFamily="2" charset="2"/>
              <a:buNone/>
            </a:pPr>
            <a:r>
              <a:rPr lang="zh-CN" altLang="en-US">
                <a:solidFill>
                  <a:srgbClr val="FF6600"/>
                </a:solidFill>
              </a:rPr>
              <a:t>   </a:t>
            </a:r>
            <a:r>
              <a:rPr lang="zh-CN" altLang="en-US">
                <a:solidFill>
                  <a:schemeClr val="folHlink"/>
                </a:solidFill>
              </a:rPr>
              <a:t>“计算机体系结构设计就是指令集设计”</a:t>
            </a:r>
          </a:p>
          <a:p>
            <a:pPr marL="685800" lvl="1" indent="-228600">
              <a:buFont typeface="Wingdings" pitchFamily="2" charset="2"/>
              <a:buNone/>
            </a:pPr>
            <a:r>
              <a:rPr lang="zh-CN" altLang="en-US" b="1"/>
              <a:t>早期：指令集设计具有至关重要的作用</a:t>
            </a:r>
          </a:p>
          <a:p>
            <a:pPr marL="685800" lvl="1" indent="-228600">
              <a:buFont typeface="Wingdings" pitchFamily="2" charset="2"/>
              <a:buNone/>
            </a:pPr>
            <a:r>
              <a:rPr lang="zh-CN" altLang="en-US" b="1"/>
              <a:t>今天：指令集趋向于相同（差别很小）。</a:t>
            </a:r>
          </a:p>
          <a:p>
            <a:pPr marL="685800" lvl="1" indent="-228600">
              <a:buFont typeface="Wingdings" pitchFamily="2" charset="2"/>
              <a:buNone/>
            </a:pPr>
            <a:r>
              <a:rPr lang="zh-CN" altLang="en-US" b="1"/>
              <a:t>甚至：指令集几乎相同的不同机器，其性能差异很大。</a:t>
            </a:r>
          </a:p>
          <a:p>
            <a:pPr marL="685800" lvl="1" indent="-228600">
              <a:buFont typeface="Wingdings" pitchFamily="2" charset="2"/>
              <a:buNone/>
            </a:pPr>
            <a:r>
              <a:rPr lang="zh-CN" altLang="en-US" b="1"/>
              <a:t>定义存在问题：与计算机的功能设计，逻辑设计以及实现技术分割开来，是不科学的。</a:t>
            </a:r>
          </a:p>
          <a:p>
            <a:pPr marL="685800" lvl="1" indent="-228600">
              <a:buFont typeface="Wingdings" pitchFamily="2" charset="2"/>
              <a:buNone/>
            </a:pPr>
            <a:endParaRPr lang="en-US" altLang="zh-CN" b="1"/>
          </a:p>
        </p:txBody>
      </p:sp>
    </p:spTree>
  </p:cSld>
  <p:clrMapOvr>
    <a:masterClrMapping/>
  </p:clrMapOvr>
  <p:transition/>
</p:sld>
</file>

<file path=ppt/theme/theme1.xml><?xml version="1.0" encoding="utf-8"?>
<a:theme xmlns:a="http://schemas.openxmlformats.org/drawingml/2006/main" name="射线">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射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v5_arch_1_0918v2</Template>
  <TotalTime>2672</TotalTime>
  <Words>1924</Words>
  <Application>Microsoft Office PowerPoint</Application>
  <PresentationFormat>全屏显示(4:3)</PresentationFormat>
  <Paragraphs>444</Paragraphs>
  <Slides>48</Slides>
  <Notes>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7" baseType="lpstr">
      <vt:lpstr>Monotype Sorts</vt:lpstr>
      <vt:lpstr>MyriadMM_565_600_</vt:lpstr>
      <vt:lpstr>MyriadMM_700_600_</vt:lpstr>
      <vt:lpstr>MyriadMM-It_400_600_</vt:lpstr>
      <vt:lpstr>MyriadMM-It_565_600_</vt:lpstr>
      <vt:lpstr>Palatino</vt:lpstr>
      <vt:lpstr>PMingLiU</vt:lpstr>
      <vt:lpstr>Times-Italic</vt:lpstr>
      <vt:lpstr>Times-Roman</vt:lpstr>
      <vt:lpstr>黑体</vt:lpstr>
      <vt:lpstr>隶书</vt:lpstr>
      <vt:lpstr>宋体</vt:lpstr>
      <vt:lpstr>微软雅黑</vt:lpstr>
      <vt:lpstr>Arial</vt:lpstr>
      <vt:lpstr>Symbol</vt:lpstr>
      <vt:lpstr>Times New Roman</vt:lpstr>
      <vt:lpstr>Wingdings</vt:lpstr>
      <vt:lpstr>射线</vt:lpstr>
      <vt:lpstr>公式</vt:lpstr>
      <vt:lpstr>高级计算机体系结构</vt:lpstr>
      <vt:lpstr>1.1　计算机技术发展综述(1)</vt:lpstr>
      <vt:lpstr>计算机技术发展综述(2)</vt:lpstr>
      <vt:lpstr>PowerPoint 演示文稿</vt:lpstr>
      <vt:lpstr>Incredible performance improvement</vt:lpstr>
      <vt:lpstr>计算机技术发展综述(3)</vt:lpstr>
      <vt:lpstr>计算机技术发展综述(4)</vt:lpstr>
      <vt:lpstr>计算机技术发展综述(5)</vt:lpstr>
      <vt:lpstr>1.2 计算机体系结构定义(1)</vt:lpstr>
      <vt:lpstr>计算机体系结构定义(2)</vt:lpstr>
      <vt:lpstr>1.3 计算机系统结构的分类</vt:lpstr>
      <vt:lpstr>二、Flynn分类法</vt:lpstr>
      <vt:lpstr>Flynn分类一</vt:lpstr>
      <vt:lpstr>典型结构：传统的顺序计算机</vt:lpstr>
      <vt:lpstr>SISD </vt:lpstr>
      <vt:lpstr>Flynn分类二</vt:lpstr>
      <vt:lpstr>SIMD</vt:lpstr>
      <vt:lpstr>典型结构:阵列式计算机</vt:lpstr>
      <vt:lpstr>阵列式结构作矩阵相乘(SIMD)</vt:lpstr>
      <vt:lpstr>例：阵列计算机矩阵运算过程</vt:lpstr>
      <vt:lpstr>Flynn分类三</vt:lpstr>
      <vt:lpstr>典型结构：脉动阵列计算机</vt:lpstr>
      <vt:lpstr>MISD</vt:lpstr>
      <vt:lpstr>Flynn分类四</vt:lpstr>
      <vt:lpstr>MIMD</vt:lpstr>
      <vt:lpstr>1.4 Measuring Suits</vt:lpstr>
      <vt:lpstr>PowerPoint 演示文稿</vt:lpstr>
      <vt:lpstr>1.5 Comparing and Summarizing</vt:lpstr>
      <vt:lpstr>PowerPoint 演示文稿</vt:lpstr>
      <vt:lpstr>PowerPoint 演示文稿</vt:lpstr>
      <vt:lpstr>1.6 Quantitative Principles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1.7 Compilers and Architecture</vt:lpstr>
      <vt:lpstr>PowerPoint 演示文稿</vt:lpstr>
    </vt:vector>
  </TitlesOfParts>
  <Company>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高级计算机系统结构1</dc:title>
  <dc:creator>wzchen</dc:creator>
  <cp:lastModifiedBy>chen tianchu</cp:lastModifiedBy>
  <cp:revision>321</cp:revision>
  <dcterms:created xsi:type="dcterms:W3CDTF">2005-03-26T12:18:31Z</dcterms:created>
  <dcterms:modified xsi:type="dcterms:W3CDTF">2018-09-24T10:23:58Z</dcterms:modified>
</cp:coreProperties>
</file>