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319" r:id="rId2"/>
    <p:sldId id="335" r:id="rId3"/>
    <p:sldId id="336" r:id="rId4"/>
    <p:sldId id="337" r:id="rId5"/>
    <p:sldId id="338" r:id="rId6"/>
    <p:sldId id="339" r:id="rId7"/>
    <p:sldId id="340" r:id="rId8"/>
    <p:sldId id="343" r:id="rId9"/>
    <p:sldId id="347" r:id="rId10"/>
    <p:sldId id="348" r:id="rId11"/>
    <p:sldId id="381" r:id="rId12"/>
    <p:sldId id="350" r:id="rId13"/>
    <p:sldId id="351" r:id="rId14"/>
    <p:sldId id="352" r:id="rId15"/>
    <p:sldId id="353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4" r:id="rId24"/>
    <p:sldId id="368" r:id="rId25"/>
    <p:sldId id="369" r:id="rId26"/>
    <p:sldId id="370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55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3632" autoAdjust="0"/>
  </p:normalViewPr>
  <p:slideViewPr>
    <p:cSldViewPr>
      <p:cViewPr varScale="1">
        <p:scale>
          <a:sx n="81" d="100"/>
          <a:sy n="81" d="100"/>
        </p:scale>
        <p:origin x="14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8D0256-6524-46A7-AEF8-CCA683C6D3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486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B08684-E88E-4AA1-A96E-82DB239AF0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35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CA4140-2CB0-487E-901D-59D9376170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45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59DC9F-1EAC-4589-B23D-6509E0D60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49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E648A1-A3DD-436C-9031-CDDF45417B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69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7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8C76A0-A55F-4623-B7B8-E41438862B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92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FEB2F-122A-40D1-A506-538A90044A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49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75A227-9BA8-4DFE-8009-96E06C7FBE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2582FD-F5EC-4D5A-AFA4-BDB865BFFC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21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8600"/>
            <a:ext cx="759899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370AE8-0C40-465B-99F8-C58AFB73E1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09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76A5F-E27A-43AD-B037-A8BDFDDCD2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05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CE709C-041C-4B88-99FF-F584569C7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28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2D28DD-7EE7-402F-8570-EE49C139DC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0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41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9143999" cy="863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32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高级计算机体系结构</a:t>
            </a: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3537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337550" cy="914400"/>
          </a:xfrm>
        </p:spPr>
        <p:txBody>
          <a:bodyPr/>
          <a:lstStyle/>
          <a:p>
            <a:r>
              <a:rPr lang="en-US" altLang="zh-CN" sz="3800">
                <a:solidFill>
                  <a:schemeClr val="bg1"/>
                </a:solidFill>
              </a:rPr>
              <a:t>(3)Predict –taken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7991475" cy="439261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Most branches(60%) are taken, so we should make the taken branch more faster. Why not try assuming the branch always taken?</a:t>
            </a:r>
            <a:r>
              <a:rPr lang="en-US" altLang="zh-CN" sz="2400"/>
              <a:t> 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Hardware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latin typeface="Comic Sans MS" pitchFamily="66" charset="0"/>
              </a:rPr>
              <a:t>Treat every branch as taken (evidence: more than 60% branches are taken)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latin typeface="Comic Sans MS" pitchFamily="66" charset="0"/>
              </a:rPr>
              <a:t>As soon as the branch target address is computed, assume the branch to be taken and begin fetching and executing at the target. 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latin typeface="Comic Sans MS" pitchFamily="66" charset="0"/>
              </a:rPr>
              <a:t>Only useful when the target is known before the branch outcome.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No</a:t>
            </a:r>
            <a:r>
              <a:rPr lang="en-US" altLang="zh-CN" sz="1800">
                <a:latin typeface="Comic Sans MS" pitchFamily="66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advantage at all for MIPS 5-stage pipeline.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Compiler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latin typeface="Comic Sans MS" pitchFamily="66" charset="0"/>
              </a:rPr>
              <a:t>Can improve the performance by coding the most frequent case in the taken path.</a:t>
            </a:r>
            <a:endParaRPr lang="en-US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4413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58888" y="1379538"/>
          <a:ext cx="6624637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5" name="Picture" r:id="rId3" imgW="4800600" imgH="3448050" progId="Word.Picture.8">
                  <p:embed/>
                </p:oleObj>
              </mc:Choice>
              <mc:Fallback>
                <p:oleObj name="Picture" r:id="rId3" imgW="4800600" imgH="34480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79538"/>
                        <a:ext cx="6624637" cy="47577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 status for predict-taken</a:t>
            </a:r>
          </a:p>
        </p:txBody>
      </p:sp>
      <p:sp>
        <p:nvSpPr>
          <p:cNvPr id="409716" name="Text Box 116"/>
          <p:cNvSpPr txBox="1">
            <a:spLocks noGrp="1" noChangeArrowheads="1"/>
          </p:cNvSpPr>
          <p:nvPr>
            <p:ph idx="1"/>
          </p:nvPr>
        </p:nvSpPr>
        <p:spPr>
          <a:xfrm>
            <a:off x="533400" y="990600"/>
            <a:ext cx="8534400" cy="381000"/>
          </a:xfrm>
          <a:noFill/>
          <a:ln/>
        </p:spPr>
        <p:txBody>
          <a:bodyPr/>
          <a:lstStyle>
            <a:lvl1pPr marL="285750" indent="-285750"/>
            <a:lvl2pPr marL="685800" indent="-228600"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Branch is </a:t>
            </a: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taken</a:t>
            </a:r>
            <a:r>
              <a:rPr lang="en-US" altLang="zh-CN" sz="2400">
                <a:latin typeface="Comic Sans MS" pitchFamily="66" charset="0"/>
              </a:rPr>
              <a:t>: 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1 stall</a:t>
            </a:r>
          </a:p>
        </p:txBody>
      </p:sp>
      <p:graphicFrame>
        <p:nvGraphicFramePr>
          <p:cNvPr id="409603" name="Group 3"/>
          <p:cNvGraphicFramePr>
            <a:graphicFrameLocks noGrp="1"/>
          </p:cNvGraphicFramePr>
          <p:nvPr/>
        </p:nvGraphicFramePr>
        <p:xfrm>
          <a:off x="533400" y="1447800"/>
          <a:ext cx="8534400" cy="1828800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44 BEQ R1, R3, 24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48 AND R12, R2, R5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72 LW R4, 50(R7)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659" name="Text Box 59"/>
          <p:cNvSpPr txBox="1">
            <a:spLocks noChangeArrowheads="1"/>
          </p:cNvSpPr>
          <p:nvPr/>
        </p:nvSpPr>
        <p:spPr bwMode="auto">
          <a:xfrm>
            <a:off x="533400" y="33670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>
                <a:latin typeface="Comic Sans MS" pitchFamily="66" charset="0"/>
              </a:rPr>
              <a:t>Branch is </a:t>
            </a:r>
            <a:r>
              <a:rPr kumimoji="1" lang="en-US" altLang="zh-CN" sz="2800" b="1" i="1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kumimoji="1" lang="en-US" altLang="zh-CN" sz="2800">
                <a:latin typeface="Comic Sans MS" pitchFamily="66" charset="0"/>
              </a:rPr>
              <a:t> </a:t>
            </a:r>
            <a:r>
              <a:rPr kumimoji="1" lang="en-US" altLang="zh-CN" sz="2800">
                <a:solidFill>
                  <a:srgbClr val="0000FF"/>
                </a:solidFill>
                <a:latin typeface="Comic Sans MS" pitchFamily="66" charset="0"/>
              </a:rPr>
              <a:t>taken</a:t>
            </a:r>
            <a:r>
              <a:rPr kumimoji="1" lang="en-US" altLang="zh-CN" sz="2800">
                <a:latin typeface="Comic Sans MS" pitchFamily="66" charset="0"/>
              </a:rPr>
              <a:t>:  </a:t>
            </a:r>
            <a:r>
              <a:rPr kumimoji="1" lang="en-US" altLang="zh-CN" sz="2800">
                <a:solidFill>
                  <a:srgbClr val="FF0000"/>
                </a:solidFill>
                <a:latin typeface="Comic Sans MS" pitchFamily="66" charset="0"/>
              </a:rPr>
              <a:t>3 stall</a:t>
            </a:r>
          </a:p>
        </p:txBody>
      </p:sp>
      <p:graphicFrame>
        <p:nvGraphicFramePr>
          <p:cNvPr id="409660" name="Group 60"/>
          <p:cNvGraphicFramePr>
            <a:graphicFrameLocks noGrp="1"/>
          </p:cNvGraphicFramePr>
          <p:nvPr/>
        </p:nvGraphicFramePr>
        <p:xfrm>
          <a:off x="533400" y="3886200"/>
          <a:ext cx="8534400" cy="2056448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44 BEQ R1, R3, 24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48 AND R12, R2, R5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72 LW R4, 50(R7)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48 AND R12, R2, R5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717" name="Line 117"/>
          <p:cNvSpPr>
            <a:spLocks noChangeShapeType="1"/>
          </p:cNvSpPr>
          <p:nvPr/>
        </p:nvSpPr>
        <p:spPr bwMode="auto">
          <a:xfrm>
            <a:off x="4495800" y="1600200"/>
            <a:ext cx="381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8" name="Line 118"/>
          <p:cNvSpPr>
            <a:spLocks noChangeShapeType="1"/>
          </p:cNvSpPr>
          <p:nvPr/>
        </p:nvSpPr>
        <p:spPr bwMode="auto">
          <a:xfrm>
            <a:off x="6172200" y="1600200"/>
            <a:ext cx="381000" cy="1371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9" name="Line 119"/>
          <p:cNvSpPr>
            <a:spLocks noChangeShapeType="1"/>
          </p:cNvSpPr>
          <p:nvPr/>
        </p:nvSpPr>
        <p:spPr bwMode="auto">
          <a:xfrm>
            <a:off x="6248400" y="4038600"/>
            <a:ext cx="304800" cy="1600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0" name="Oval 120"/>
          <p:cNvSpPr>
            <a:spLocks noChangeArrowheads="1"/>
          </p:cNvSpPr>
          <p:nvPr/>
        </p:nvSpPr>
        <p:spPr bwMode="auto">
          <a:xfrm rot="1733939">
            <a:off x="3989388" y="4724400"/>
            <a:ext cx="2182812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1" name="Oval 121"/>
          <p:cNvSpPr>
            <a:spLocks noChangeArrowheads="1"/>
          </p:cNvSpPr>
          <p:nvPr/>
        </p:nvSpPr>
        <p:spPr bwMode="auto">
          <a:xfrm>
            <a:off x="4114800" y="1828800"/>
            <a:ext cx="457200" cy="304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28600"/>
            <a:ext cx="8964612" cy="762000"/>
          </a:xfrm>
        </p:spPr>
        <p:txBody>
          <a:bodyPr/>
          <a:lstStyle/>
          <a:p>
            <a:r>
              <a:rPr lang="en-US" altLang="zh-CN" sz="3600" b="1">
                <a:solidFill>
                  <a:srgbClr val="FF0000"/>
                </a:solidFill>
              </a:rPr>
              <a:t>Modify  MIPS Datapath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sz="3200" b="1">
                <a:solidFill>
                  <a:srgbClr val="FF0000"/>
                </a:solidFill>
              </a:rPr>
              <a:t>Move the Branch Computation Forward</a:t>
            </a:r>
          </a:p>
        </p:txBody>
      </p:sp>
      <p:graphicFrame>
        <p:nvGraphicFramePr>
          <p:cNvPr id="410627" name="Object 3"/>
          <p:cNvGraphicFramePr>
            <a:graphicFrameLocks noChangeAspect="1"/>
          </p:cNvGraphicFramePr>
          <p:nvPr/>
        </p:nvGraphicFramePr>
        <p:xfrm>
          <a:off x="685800" y="1673225"/>
          <a:ext cx="7847013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2" name="Picture" r:id="rId3" imgW="4800600" imgH="3324606" progId="Word.Picture.8">
                  <p:embed/>
                </p:oleObj>
              </mc:Choice>
              <mc:Fallback>
                <p:oleObj name="Picture" r:id="rId3" imgW="4800600" imgH="332460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3225"/>
                        <a:ext cx="7847013" cy="4422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408987" cy="914400"/>
          </a:xfrm>
        </p:spPr>
        <p:txBody>
          <a:bodyPr/>
          <a:lstStyle/>
          <a:p>
            <a:r>
              <a:rPr lang="en-US" altLang="zh-CN" sz="3000" b="1">
                <a:solidFill>
                  <a:srgbClr val="FF0000"/>
                </a:solidFill>
              </a:rPr>
              <a:t>Move the Branch Computation more Forward</a:t>
            </a:r>
          </a:p>
        </p:txBody>
      </p:sp>
      <p:grpSp>
        <p:nvGrpSpPr>
          <p:cNvPr id="411651" name="Group 3"/>
          <p:cNvGrpSpPr>
            <a:grpSpLocks/>
          </p:cNvGrpSpPr>
          <p:nvPr/>
        </p:nvGrpSpPr>
        <p:grpSpPr bwMode="auto">
          <a:xfrm>
            <a:off x="250825" y="1341438"/>
            <a:ext cx="8496300" cy="5272087"/>
            <a:chOff x="240" y="960"/>
            <a:chExt cx="5232" cy="2943"/>
          </a:xfrm>
        </p:grpSpPr>
        <p:pic>
          <p:nvPicPr>
            <p:cNvPr id="411652" name="Picture 4" descr="chap3_4-5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1653" name="Group 5"/>
            <p:cNvGrpSpPr>
              <a:grpSpLocks/>
            </p:cNvGrpSpPr>
            <p:nvPr/>
          </p:nvGrpSpPr>
          <p:grpSpPr bwMode="auto">
            <a:xfrm>
              <a:off x="3110" y="3002"/>
              <a:ext cx="2254" cy="901"/>
              <a:chOff x="3110" y="3002"/>
              <a:chExt cx="2254" cy="901"/>
            </a:xfrm>
          </p:grpSpPr>
          <p:sp>
            <p:nvSpPr>
              <p:cNvPr id="411654" name="Text Box 6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09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itchFamily="18" charset="0"/>
                  </a:rPr>
                  <a:t>store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11655" name="Text Box 7"/>
              <p:cNvSpPr txBox="1">
                <a:spLocks noChangeArrowheads="1"/>
              </p:cNvSpPr>
              <p:nvPr/>
            </p:nvSpPr>
            <p:spPr bwMode="auto">
              <a:xfrm>
                <a:off x="4895" y="3648"/>
                <a:ext cx="469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itchFamily="18" charset="0"/>
                  </a:rPr>
                  <a:t>load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408987" cy="914400"/>
          </a:xfrm>
        </p:spPr>
        <p:txBody>
          <a:bodyPr/>
          <a:lstStyle/>
          <a:p>
            <a:r>
              <a:rPr lang="en-US" altLang="zh-CN" sz="3200" b="1">
                <a:solidFill>
                  <a:srgbClr val="FF0000"/>
                </a:solidFill>
              </a:rPr>
              <a:t>Result: New &amp; Improved MIPS Datapath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609600" y="1327150"/>
            <a:ext cx="868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kumimoji="1" lang="en-US" altLang="zh-CN" sz="2400">
                <a:latin typeface="Comic Sans MS" pitchFamily="66" charset="0"/>
              </a:rPr>
              <a:t>Need just</a:t>
            </a:r>
            <a:r>
              <a:rPr kumimoji="1"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kumimoji="1" lang="en-US" altLang="zh-CN" sz="2400">
                <a:latin typeface="Comic Sans MS" pitchFamily="66" charset="0"/>
              </a:rPr>
              <a:t>extra cycle after the BEQ branch to know right address</a:t>
            </a:r>
          </a:p>
          <a:p>
            <a:pPr eaLnBrk="0" hangingPunct="0">
              <a:buFontTx/>
              <a:buChar char="•"/>
            </a:pPr>
            <a:r>
              <a:rPr kumimoji="1" lang="en-US" altLang="zh-CN" sz="2400">
                <a:latin typeface="Comic Sans MS" pitchFamily="66" charset="0"/>
              </a:rPr>
              <a:t>On MIPS, its called -</a:t>
            </a:r>
            <a:r>
              <a:rPr kumimoji="1"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kumimoji="1" lang="en-US" altLang="zh-CN" sz="2400" b="1">
                <a:solidFill>
                  <a:srgbClr val="FD0128"/>
                </a:solidFill>
                <a:latin typeface="Comic Sans MS" pitchFamily="66" charset="0"/>
              </a:rPr>
              <a:t>the branch delay slot</a:t>
            </a:r>
            <a:endParaRPr kumimoji="1" lang="en-US" altLang="zh-CN" sz="2400" b="1">
              <a:latin typeface="Comic Sans MS" pitchFamily="66" charset="0"/>
            </a:endParaRPr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611188" y="2852738"/>
            <a:ext cx="7777162" cy="3028950"/>
            <a:chOff x="192" y="1968"/>
            <a:chExt cx="5394" cy="1908"/>
          </a:xfrm>
        </p:grpSpPr>
        <p:pic>
          <p:nvPicPr>
            <p:cNvPr id="4126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68"/>
              <a:ext cx="5394" cy="1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678" name="Text Box 6"/>
            <p:cNvSpPr txBox="1">
              <a:spLocks noChangeArrowheads="1"/>
            </p:cNvSpPr>
            <p:nvPr/>
          </p:nvSpPr>
          <p:spPr bwMode="auto">
            <a:xfrm>
              <a:off x="201" y="3312"/>
              <a:ext cx="1363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>
                  <a:latin typeface="Comic Sans MS" pitchFamily="66" charset="0"/>
                </a:rPr>
                <a:t>48 or 72</a:t>
              </a:r>
              <a:r>
                <a:rPr kumimoji="1" lang="en-US" altLang="zh-CN" sz="3200">
                  <a:latin typeface="Comic Sans MS" pitchFamily="66" charset="0"/>
                </a:rPr>
                <a:t>      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bg1"/>
                </a:solidFill>
              </a:rPr>
              <a:t>(4)Delayed branch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84313"/>
            <a:ext cx="8070850" cy="4306887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Good information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Just 1 cycle to figure out what the right branch address is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So, not 2 or 3 cycles of potential NOP or stall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Strange news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OK, it’s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D0128"/>
                </a:solidFill>
                <a:latin typeface="Comic Sans MS" pitchFamily="66" charset="0"/>
              </a:rPr>
              <a:t>always </a:t>
            </a:r>
            <a:r>
              <a:rPr lang="en-US" altLang="zh-CN" sz="2400">
                <a:latin typeface="Comic Sans MS" pitchFamily="66" charset="0"/>
              </a:rPr>
              <a:t>1 cycle, and we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D0128"/>
                </a:solidFill>
                <a:latin typeface="Comic Sans MS" pitchFamily="66" charset="0"/>
              </a:rPr>
              <a:t>always </a:t>
            </a:r>
            <a:r>
              <a:rPr lang="en-US" altLang="zh-CN" sz="2400">
                <a:latin typeface="Comic Sans MS" pitchFamily="66" charset="0"/>
              </a:rPr>
              <a:t>have to wait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And on MIPS,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D0128"/>
                </a:solidFill>
                <a:latin typeface="Comic Sans MS" pitchFamily="66" charset="0"/>
              </a:rPr>
              <a:t>this instruction always executes, no matter whether the branch taken or not taken. (hardware scheme)</a:t>
            </a:r>
            <a:endParaRPr lang="en-US" altLang="zh-CN" sz="24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delay slot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4313"/>
            <a:ext cx="7923213" cy="4752975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Hence the name: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D0128"/>
                </a:solidFill>
                <a:latin typeface="Comic Sans MS" pitchFamily="66" charset="0"/>
              </a:rPr>
              <a:t>branch delay slot</a:t>
            </a:r>
          </a:p>
          <a:p>
            <a:pPr marL="685800" lvl="1" indent="-228600">
              <a:lnSpc>
                <a:spcPct val="90000"/>
              </a:lnSpc>
            </a:pPr>
            <a:endParaRPr lang="en-US" altLang="zh-CN" sz="200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The instruction cycle after the branch is used for address calculation , 1 cycle delay necessary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SO…we regard this as a</a:t>
            </a: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000">
                <a:solidFill>
                  <a:srgbClr val="FD0128"/>
                </a:solidFill>
                <a:latin typeface="Comic Sans MS" pitchFamily="66" charset="0"/>
              </a:rPr>
              <a:t>free instruction cycle</a:t>
            </a: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altLang="zh-CN" sz="2000">
                <a:latin typeface="Comic Sans MS" pitchFamily="66" charset="0"/>
              </a:rPr>
              <a:t>and we just DO IT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Consequence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You (or your compiler) will need to</a:t>
            </a: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000">
                <a:solidFill>
                  <a:srgbClr val="FD0128"/>
                </a:solidFill>
                <a:latin typeface="Comic Sans MS" pitchFamily="66" charset="0"/>
              </a:rPr>
              <a:t>adjust your code </a:t>
            </a:r>
            <a:r>
              <a:rPr lang="en-US" altLang="zh-CN" sz="2000">
                <a:latin typeface="Comic Sans MS" pitchFamily="66" charset="0"/>
              </a:rPr>
              <a:t>to put some useful work in that “slot”, since just putting in a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 NOP</a:t>
            </a: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000">
                <a:latin typeface="Comic Sans MS" pitchFamily="66" charset="0"/>
              </a:rPr>
              <a:t>is wasteful</a:t>
            </a: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(compiler scheme)</a:t>
            </a:r>
          </a:p>
        </p:txBody>
      </p:sp>
      <p:pic>
        <p:nvPicPr>
          <p:cNvPr id="416772" name="Picture 4" descr="chap3_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7418387" cy="18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adjust the codes?</a:t>
            </a:r>
          </a:p>
        </p:txBody>
      </p:sp>
      <p:graphicFrame>
        <p:nvGraphicFramePr>
          <p:cNvPr id="417795" name="Object 3"/>
          <p:cNvGraphicFramePr>
            <a:graphicFrameLocks noChangeAspect="1"/>
          </p:cNvGraphicFramePr>
          <p:nvPr/>
        </p:nvGraphicFramePr>
        <p:xfrm>
          <a:off x="539750" y="1484313"/>
          <a:ext cx="7993063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10" name="Picture" r:id="rId3" imgW="4229280" imgH="2571840" progId="Word.Picture.8">
                  <p:embed/>
                </p:oleObj>
              </mc:Choice>
              <mc:Fallback>
                <p:oleObj name="Picture" r:id="rId3" imgW="4229280" imgH="25718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7993063" cy="45783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rgbClr val="660066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rgbClr val="660066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rewrite the code (a)</a:t>
            </a:r>
          </a:p>
        </p:txBody>
      </p:sp>
      <p:pic>
        <p:nvPicPr>
          <p:cNvPr id="418819" name="Picture 3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68438"/>
            <a:ext cx="7993062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3.3.5 Pipelining </a:t>
            </a:r>
            <a:r>
              <a:rPr lang="en-US" altLang="zh-CN" sz="3600" b="1">
                <a:solidFill>
                  <a:srgbClr val="FF3300"/>
                </a:solidFill>
                <a:latin typeface="Comic Sans MS" pitchFamily="66" charset="0"/>
              </a:rPr>
              <a:t>Control</a:t>
            </a:r>
            <a:r>
              <a:rPr lang="en-US" altLang="zh-CN" sz="3600" b="1"/>
              <a:t> Hazards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 b="1"/>
              <a:t>Taxonomy of Hazards</a:t>
            </a:r>
            <a:r>
              <a:rPr lang="en-US" altLang="zh-CN" sz="2400" b="1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b="1">
                <a:solidFill>
                  <a:srgbClr val="9999FF"/>
                </a:solidFill>
                <a:latin typeface="Comic Sans MS" pitchFamily="66" charset="0"/>
              </a:rPr>
              <a:t>Structural hazards</a:t>
            </a: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These are conflicts over hardware resources.</a:t>
            </a:r>
            <a:r>
              <a:rPr lang="en-US" altLang="zh-CN" sz="2000"/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b="1">
                <a:solidFill>
                  <a:srgbClr val="9999FF"/>
                </a:solidFill>
                <a:latin typeface="Comic Sans MS" pitchFamily="66" charset="0"/>
              </a:rPr>
              <a:t>Data hazards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Instruction depends on result of prior computation which is not ready (computed or stored) yet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OK, we did these, Double Bump, Forwarding path,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    software scheduling, otherwise have to stall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b="1">
                <a:solidFill>
                  <a:srgbClr val="FF3300"/>
                </a:solidFill>
                <a:latin typeface="Comic Sans MS" pitchFamily="66" charset="0"/>
              </a:rPr>
              <a:t>Control hazards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b="1">
                <a:solidFill>
                  <a:srgbClr val="FF3300"/>
                </a:solidFill>
                <a:latin typeface="Comic Sans MS" pitchFamily="66" charset="0"/>
              </a:rPr>
              <a:t>branch condition and the branch PC are not available in time to fetch an instruction on the next clock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rewrite the code (b-1)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762000" y="1752600"/>
            <a:ext cx="35814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kumimoji="1" lang="en-US" altLang="zh-CN" sz="2800">
              <a:latin typeface="Arial Narrow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Loop:  </a:t>
            </a:r>
            <a:r>
              <a:rPr kumimoji="1" lang="en-US" altLang="zh-CN" sz="2800" i="1">
                <a:solidFill>
                  <a:srgbClr val="0066FF"/>
                </a:solidFill>
                <a:latin typeface="Arial Narrow" pitchFamily="34" charset="0"/>
              </a:rPr>
              <a:t>LW    R2,  0(R1)</a:t>
            </a:r>
            <a:endParaRPr kumimoji="1" lang="en-US" altLang="zh-CN" sz="2800">
              <a:latin typeface="Arial Narrow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ADD  R3,  R2, R4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SW    R3,  0(R1)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……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SUB   R1, R1, #4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BNEZ R1, Loop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4724400" y="1752600"/>
            <a:ext cx="37338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800"/>
              <a:t>          </a:t>
            </a:r>
            <a:r>
              <a:rPr kumimoji="1" lang="en-US" altLang="zh-CN" sz="2800" u="sng">
                <a:solidFill>
                  <a:srgbClr val="FF0066"/>
                </a:solidFill>
                <a:latin typeface="Arial Narrow" pitchFamily="34" charset="0"/>
              </a:rPr>
              <a:t>LW      R2, 0(R1)</a:t>
            </a:r>
            <a:endParaRPr kumimoji="1" lang="en-US" altLang="zh-CN" sz="2800">
              <a:solidFill>
                <a:srgbClr val="FF0066"/>
              </a:solidFill>
              <a:latin typeface="Arial Narrow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Loop:   ADD    R3, R2, R4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 SW      R3, 0(R1)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 ……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/>
              <a:t>          </a:t>
            </a:r>
            <a:r>
              <a:rPr kumimoji="1" lang="en-US" altLang="zh-CN" sz="2800">
                <a:latin typeface="Arial Narrow" pitchFamily="34" charset="0"/>
              </a:rPr>
              <a:t>SUB  R1,R1, #4</a:t>
            </a:r>
            <a:endParaRPr kumimoji="1" lang="en-US" altLang="zh-CN" sz="2800"/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/>
              <a:t>          </a:t>
            </a:r>
            <a:r>
              <a:rPr kumimoji="1" lang="en-US" altLang="zh-CN" sz="2800">
                <a:latin typeface="Arial Narrow" pitchFamily="34" charset="0"/>
              </a:rPr>
              <a:t>BNEZ R1, Loop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 </a:t>
            </a:r>
            <a:r>
              <a:rPr kumimoji="1" lang="en-US" altLang="zh-CN" sz="2800" b="1">
                <a:solidFill>
                  <a:srgbClr val="0066FF"/>
                </a:solidFill>
                <a:latin typeface="Arial Narrow" pitchFamily="34" charset="0"/>
              </a:rPr>
              <a:t>LW      R2, 0(R1)</a:t>
            </a:r>
            <a:endParaRPr kumimoji="1" lang="en-US" altLang="zh-CN" sz="2800">
              <a:latin typeface="Arial Narrow" pitchFamily="34" charset="0"/>
            </a:endParaRPr>
          </a:p>
        </p:txBody>
      </p:sp>
      <p:sp>
        <p:nvSpPr>
          <p:cNvPr id="419845" name="AutoShape 5"/>
          <p:cNvSpPr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6" name="AutoShape 6"/>
          <p:cNvSpPr>
            <a:spLocks noChangeArrowheads="1"/>
          </p:cNvSpPr>
          <p:nvPr/>
        </p:nvSpPr>
        <p:spPr bwMode="auto">
          <a:xfrm rot="5770463" flipV="1">
            <a:off x="240507" y="3193256"/>
            <a:ext cx="3036888" cy="1698625"/>
          </a:xfrm>
          <a:custGeom>
            <a:avLst/>
            <a:gdLst>
              <a:gd name="G0" fmla="+- -84879 0 0"/>
              <a:gd name="G1" fmla="+- -10783320 0 0"/>
              <a:gd name="G2" fmla="+- -84879 0 -10783320"/>
              <a:gd name="G3" fmla="+- 10800 0 0"/>
              <a:gd name="G4" fmla="+- 0 0 -8487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131 0 0"/>
              <a:gd name="G9" fmla="+- 0 0 -10783320"/>
              <a:gd name="G10" fmla="+- 10131 0 2700"/>
              <a:gd name="G11" fmla="cos G10 -84879"/>
              <a:gd name="G12" fmla="sin G10 -84879"/>
              <a:gd name="G13" fmla="cos 13500 -84879"/>
              <a:gd name="G14" fmla="sin 13500 -84879"/>
              <a:gd name="G15" fmla="+- G11 10800 0"/>
              <a:gd name="G16" fmla="+- G12 10800 0"/>
              <a:gd name="G17" fmla="+- G13 10800 0"/>
              <a:gd name="G18" fmla="+- G14 10800 0"/>
              <a:gd name="G19" fmla="*/ 10131 1 2"/>
              <a:gd name="G20" fmla="+- G19 5400 0"/>
              <a:gd name="G21" fmla="cos G20 -84879"/>
              <a:gd name="G22" fmla="sin G20 -84879"/>
              <a:gd name="G23" fmla="+- G21 10800 0"/>
              <a:gd name="G24" fmla="+- G12 G23 G22"/>
              <a:gd name="G25" fmla="+- G22 G23 G11"/>
              <a:gd name="G26" fmla="cos 10800 -84879"/>
              <a:gd name="G27" fmla="sin 10800 -84879"/>
              <a:gd name="G28" fmla="cos 10131 -84879"/>
              <a:gd name="G29" fmla="sin 10131 -8487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83320"/>
              <a:gd name="G36" fmla="sin G34 -10783320"/>
              <a:gd name="G37" fmla="+/ -10783320 -8487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131 G39"/>
              <a:gd name="G43" fmla="sin 10131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31 w 21600"/>
              <a:gd name="T5" fmla="*/ 82 h 21600"/>
              <a:gd name="T6" fmla="*/ 712 w 21600"/>
              <a:gd name="T7" fmla="*/ 8010 h 21600"/>
              <a:gd name="T8" fmla="*/ 12049 w 21600"/>
              <a:gd name="T9" fmla="*/ 746 h 21600"/>
              <a:gd name="T10" fmla="*/ 24296 w 21600"/>
              <a:gd name="T11" fmla="*/ 10494 h 21600"/>
              <a:gd name="T12" fmla="*/ 21332 w 21600"/>
              <a:gd name="T13" fmla="*/ 13597 h 21600"/>
              <a:gd name="T14" fmla="*/ 18229 w 21600"/>
              <a:gd name="T15" fmla="*/ 1063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928" y="10571"/>
                </a:moveTo>
                <a:cubicBezTo>
                  <a:pt x="20803" y="5066"/>
                  <a:pt x="16305" y="669"/>
                  <a:pt x="10800" y="669"/>
                </a:cubicBezTo>
                <a:cubicBezTo>
                  <a:pt x="6244" y="668"/>
                  <a:pt x="2249" y="3709"/>
                  <a:pt x="1035" y="8099"/>
                </a:cubicBezTo>
                <a:lnTo>
                  <a:pt x="390" y="7921"/>
                </a:lnTo>
                <a:cubicBezTo>
                  <a:pt x="1685" y="3240"/>
                  <a:pt x="5944" y="-1"/>
                  <a:pt x="10800" y="0"/>
                </a:cubicBezTo>
                <a:cubicBezTo>
                  <a:pt x="16669" y="0"/>
                  <a:pt x="21464" y="4687"/>
                  <a:pt x="21597" y="10555"/>
                </a:cubicBezTo>
                <a:lnTo>
                  <a:pt x="24296" y="10494"/>
                </a:lnTo>
                <a:lnTo>
                  <a:pt x="21332" y="13597"/>
                </a:lnTo>
                <a:lnTo>
                  <a:pt x="18229" y="10632"/>
                </a:lnTo>
                <a:lnTo>
                  <a:pt x="20928" y="105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1676400" y="2286000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rewrite the code (b-2)</a:t>
            </a: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685800" y="1828800"/>
            <a:ext cx="35052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Loop:  LW    R2,  0(R1)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ADD  R3,  R2, R4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</a:t>
            </a:r>
            <a:r>
              <a:rPr kumimoji="1" lang="en-US" altLang="zh-CN" sz="2800">
                <a:solidFill>
                  <a:srgbClr val="0066FF"/>
                </a:solidFill>
                <a:latin typeface="Arial Narrow" pitchFamily="34" charset="0"/>
              </a:rPr>
              <a:t>SW    R3,  0(R1)</a:t>
            </a:r>
            <a:endParaRPr kumimoji="1" lang="en-US" altLang="zh-CN" sz="2800">
              <a:latin typeface="Arial Narrow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DIV   …..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……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SUB   R1, R1, #4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BNEZ R1, Loop</a:t>
            </a:r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4524375" y="1828800"/>
            <a:ext cx="4010025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Loop:  LW    R2,  0(R1)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ADD  R3,  R2, R4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DIV   …...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…...          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SUB   R1, R1, #4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BNEZ R1, Loop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>
                <a:latin typeface="Arial Narrow" pitchFamily="34" charset="0"/>
              </a:rPr>
              <a:t>           </a:t>
            </a:r>
            <a:r>
              <a:rPr kumimoji="1" lang="en-US" altLang="zh-CN" sz="2800" b="1">
                <a:solidFill>
                  <a:srgbClr val="0066FF"/>
                </a:solidFill>
                <a:latin typeface="Arial Narrow" pitchFamily="34" charset="0"/>
              </a:rPr>
              <a:t>SW    R3,  </a:t>
            </a:r>
            <a:r>
              <a:rPr kumimoji="1" lang="en-US" altLang="zh-CN" sz="2800" b="1">
                <a:solidFill>
                  <a:srgbClr val="FF0066"/>
                </a:solidFill>
                <a:latin typeface="Arial Narrow" pitchFamily="34" charset="0"/>
              </a:rPr>
              <a:t>+4</a:t>
            </a:r>
            <a:r>
              <a:rPr kumimoji="1" lang="en-US" altLang="zh-CN" sz="2800" b="1">
                <a:solidFill>
                  <a:srgbClr val="0066FF"/>
                </a:solidFill>
                <a:latin typeface="Arial Narrow" pitchFamily="34" charset="0"/>
              </a:rPr>
              <a:t>(R1)</a:t>
            </a:r>
            <a:endParaRPr kumimoji="1" lang="en-US" altLang="zh-CN" sz="2800">
              <a:latin typeface="Arial Narrow" pitchFamily="34" charset="0"/>
            </a:endParaRPr>
          </a:p>
        </p:txBody>
      </p:sp>
      <p:sp>
        <p:nvSpPr>
          <p:cNvPr id="420869" name="AutoShape 5"/>
          <p:cNvSpPr>
            <a:spLocks noChangeArrowheads="1"/>
          </p:cNvSpPr>
          <p:nvPr/>
        </p:nvSpPr>
        <p:spPr bwMode="auto">
          <a:xfrm>
            <a:off x="4114800" y="3457575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1600200" y="2924175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1" name="AutoShape 7"/>
          <p:cNvSpPr>
            <a:spLocks noChangeArrowheads="1"/>
          </p:cNvSpPr>
          <p:nvPr/>
        </p:nvSpPr>
        <p:spPr bwMode="auto">
          <a:xfrm rot="5770463" flipV="1">
            <a:off x="429419" y="3485356"/>
            <a:ext cx="2516188" cy="1698625"/>
          </a:xfrm>
          <a:custGeom>
            <a:avLst/>
            <a:gdLst>
              <a:gd name="G0" fmla="+- -84879 0 0"/>
              <a:gd name="G1" fmla="+- -10783320 0 0"/>
              <a:gd name="G2" fmla="+- -84879 0 -10783320"/>
              <a:gd name="G3" fmla="+- 10800 0 0"/>
              <a:gd name="G4" fmla="+- 0 0 -8487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131 0 0"/>
              <a:gd name="G9" fmla="+- 0 0 -10783320"/>
              <a:gd name="G10" fmla="+- 10131 0 2700"/>
              <a:gd name="G11" fmla="cos G10 -84879"/>
              <a:gd name="G12" fmla="sin G10 -84879"/>
              <a:gd name="G13" fmla="cos 13500 -84879"/>
              <a:gd name="G14" fmla="sin 13500 -84879"/>
              <a:gd name="G15" fmla="+- G11 10800 0"/>
              <a:gd name="G16" fmla="+- G12 10800 0"/>
              <a:gd name="G17" fmla="+- G13 10800 0"/>
              <a:gd name="G18" fmla="+- G14 10800 0"/>
              <a:gd name="G19" fmla="*/ 10131 1 2"/>
              <a:gd name="G20" fmla="+- G19 5400 0"/>
              <a:gd name="G21" fmla="cos G20 -84879"/>
              <a:gd name="G22" fmla="sin G20 -84879"/>
              <a:gd name="G23" fmla="+- G21 10800 0"/>
              <a:gd name="G24" fmla="+- G12 G23 G22"/>
              <a:gd name="G25" fmla="+- G22 G23 G11"/>
              <a:gd name="G26" fmla="cos 10800 -84879"/>
              <a:gd name="G27" fmla="sin 10800 -84879"/>
              <a:gd name="G28" fmla="cos 10131 -84879"/>
              <a:gd name="G29" fmla="sin 10131 -8487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83320"/>
              <a:gd name="G36" fmla="sin G34 -10783320"/>
              <a:gd name="G37" fmla="+/ -10783320 -8487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131 G39"/>
              <a:gd name="G43" fmla="sin 10131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31 w 21600"/>
              <a:gd name="T5" fmla="*/ 82 h 21600"/>
              <a:gd name="T6" fmla="*/ 712 w 21600"/>
              <a:gd name="T7" fmla="*/ 8010 h 21600"/>
              <a:gd name="T8" fmla="*/ 12049 w 21600"/>
              <a:gd name="T9" fmla="*/ 746 h 21600"/>
              <a:gd name="T10" fmla="*/ 24296 w 21600"/>
              <a:gd name="T11" fmla="*/ 10494 h 21600"/>
              <a:gd name="T12" fmla="*/ 21332 w 21600"/>
              <a:gd name="T13" fmla="*/ 13597 h 21600"/>
              <a:gd name="T14" fmla="*/ 18229 w 21600"/>
              <a:gd name="T15" fmla="*/ 1063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928" y="10571"/>
                </a:moveTo>
                <a:cubicBezTo>
                  <a:pt x="20803" y="5066"/>
                  <a:pt x="16305" y="669"/>
                  <a:pt x="10800" y="669"/>
                </a:cubicBezTo>
                <a:cubicBezTo>
                  <a:pt x="6244" y="668"/>
                  <a:pt x="2249" y="3709"/>
                  <a:pt x="1035" y="8099"/>
                </a:cubicBezTo>
                <a:lnTo>
                  <a:pt x="390" y="7921"/>
                </a:lnTo>
                <a:cubicBezTo>
                  <a:pt x="1685" y="3240"/>
                  <a:pt x="5944" y="-1"/>
                  <a:pt x="10800" y="0"/>
                </a:cubicBezTo>
                <a:cubicBezTo>
                  <a:pt x="16669" y="0"/>
                  <a:pt x="21464" y="4687"/>
                  <a:pt x="21597" y="10555"/>
                </a:cubicBezTo>
                <a:lnTo>
                  <a:pt x="24296" y="10494"/>
                </a:lnTo>
                <a:lnTo>
                  <a:pt x="21332" y="13597"/>
                </a:lnTo>
                <a:lnTo>
                  <a:pt x="18229" y="10632"/>
                </a:lnTo>
                <a:lnTo>
                  <a:pt x="20928" y="105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00" b="1"/>
              <a:t>Schedualing strategy vs. performance improvement</a:t>
            </a:r>
          </a:p>
        </p:txBody>
      </p:sp>
      <p:graphicFrame>
        <p:nvGraphicFramePr>
          <p:cNvPr id="42189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268413"/>
          <a:ext cx="8604250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6" name="Document" r:id="rId3" imgW="7942577" imgH="4584912" progId="Word.Document.8">
                  <p:embed/>
                </p:oleObj>
              </mc:Choice>
              <mc:Fallback>
                <p:oleObj name="Document" r:id="rId3" imgW="7942577" imgH="45849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68413"/>
                        <a:ext cx="8604250" cy="496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81320" dir="2319588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Constrains of the delayed branch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There are restrictions on the instructions that are scheduled into the delay slots 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The compiler's ability to predict accurately whether or not a branch is taken determines how much useful work is actually done.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For scheduling scheme b and c,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It must be O.K. to execute the SUB instruction if the prediction is wrong.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Or the hardware must provide a way of cancelling the instruction.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About delayed branch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>
                <a:latin typeface="Comic Sans MS" pitchFamily="66" charset="0"/>
              </a:rPr>
              <a:t>Delayed branch are adopted in most RISC processors.</a:t>
            </a:r>
          </a:p>
          <a:p>
            <a:pPr marL="285750" indent="-285750"/>
            <a:r>
              <a:rPr lang="en-US" altLang="zh-CN">
                <a:latin typeface="Comic Sans MS" pitchFamily="66" charset="0"/>
              </a:rPr>
              <a:t>In general, the length of branch delay is more than 1 .  However, always just one slot is used due to the compiler complexity.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for control hazard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>
                <a:latin typeface="Comic Sans MS" pitchFamily="66" charset="0"/>
              </a:rPr>
              <a:t>Control hazards can cause a greater performance loss than do data hazards.</a:t>
            </a:r>
          </a:p>
          <a:p>
            <a:pPr marL="285750" indent="-285750"/>
            <a:r>
              <a:rPr lang="en-US" altLang="zh-CN" sz="2800">
                <a:latin typeface="Comic Sans MS" pitchFamily="66" charset="0"/>
              </a:rPr>
              <a:t>In general,</a:t>
            </a: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800">
                <a:latin typeface="Comic Sans MS" pitchFamily="66" charset="0"/>
              </a:rPr>
              <a:t>the deeper the pipeline, the worse the branch penalty</a:t>
            </a: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800">
                <a:latin typeface="Comic Sans MS" pitchFamily="66" charset="0"/>
              </a:rPr>
              <a:t>in clock cycles</a:t>
            </a: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. </a:t>
            </a:r>
          </a:p>
          <a:p>
            <a:pPr marL="285750" indent="-285750"/>
            <a:r>
              <a:rPr lang="en-US" altLang="zh-CN" sz="2800">
                <a:latin typeface="Comic Sans MS" pitchFamily="66" charset="0"/>
              </a:rPr>
              <a:t>A higher CPI processor can afford to have more expensive branches.</a:t>
            </a:r>
          </a:p>
          <a:p>
            <a:pPr marL="285750" indent="-285750"/>
            <a:r>
              <a:rPr lang="en-US" altLang="zh-CN" sz="2800">
                <a:latin typeface="Comic Sans MS" pitchFamily="66" charset="0"/>
              </a:rPr>
              <a:t>The efficiency of the three schemes greatly depends on the</a:t>
            </a: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800">
                <a:latin typeface="Comic Sans MS" pitchFamily="66" charset="0"/>
              </a:rPr>
              <a:t>branch prediction.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748712" cy="762000"/>
          </a:xfrm>
        </p:spPr>
        <p:txBody>
          <a:bodyPr/>
          <a:lstStyle/>
          <a:p>
            <a:r>
              <a:rPr lang="en-US" altLang="zh-CN" b="1"/>
              <a:t>3.4 </a:t>
            </a:r>
            <a:r>
              <a:rPr lang="en-US" altLang="zh-CN" sz="3200" b="1">
                <a:ea typeface="MyriadMM_215_600_"/>
                <a:cs typeface="MyriadMM_215_600_"/>
              </a:rPr>
              <a:t>Extending the MIPS Pipeline to Handle </a:t>
            </a:r>
            <a:r>
              <a:rPr lang="en-US" altLang="zh-CN" sz="3200" b="1">
                <a:solidFill>
                  <a:schemeClr val="bg1"/>
                </a:solidFill>
                <a:ea typeface="MyriadMM_215_600_"/>
                <a:cs typeface="MyriadMM_215_600_"/>
              </a:rPr>
              <a:t>	</a:t>
            </a:r>
            <a:r>
              <a:rPr lang="en-US" altLang="zh-CN" sz="3200" b="1">
                <a:ea typeface="MyriadMM_215_600_"/>
                <a:cs typeface="MyriadMM_215_600_"/>
              </a:rPr>
              <a:t>Multicycle Operations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559675" cy="4464050"/>
          </a:xfrm>
        </p:spPr>
        <p:txBody>
          <a:bodyPr/>
          <a:lstStyle/>
          <a:p>
            <a:pPr marL="285750" indent="-285750">
              <a:buFont typeface="Wingdings" pitchFamily="2" charset="2"/>
              <a:buNone/>
            </a:pPr>
            <a:endParaRPr lang="zh-CN" altLang="zh-CN" sz="24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43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453188"/>
          </a:xfrm>
          <a:noFill/>
          <a:ln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454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453188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464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817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Control hazard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57338"/>
            <a:ext cx="7926388" cy="4392612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Comic Sans MS" pitchFamily="66" charset="0"/>
              </a:rPr>
              <a:t>一、</a:t>
            </a:r>
            <a:r>
              <a:rPr lang="en-US" altLang="zh-CN" sz="2800">
                <a:latin typeface="Comic Sans MS" pitchFamily="66" charset="0"/>
              </a:rPr>
              <a:t>Cause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branch condition and the branch PC are not available in time to fetch an instruction on the next clock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The next PC takes time to compute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For conditional branches, the branch direction takes time to compute.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800">
                <a:solidFill>
                  <a:srgbClr val="FF3300"/>
                </a:solidFill>
                <a:latin typeface="Comic Sans MS" pitchFamily="66" charset="0"/>
              </a:rPr>
              <a:t>Control hazards can cause a greater and greater performance loss for MIPS pipeline than do data hazards.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474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8175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485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8175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495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0872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50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0872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51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8175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526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8175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536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453188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Example: Branches</a:t>
            </a:r>
          </a:p>
        </p:txBody>
      </p:sp>
      <p:pic>
        <p:nvPicPr>
          <p:cNvPr id="391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5725"/>
            <a:ext cx="7697788" cy="46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Branches of Basic Pipelined Datapath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778C2-AE71-4CD9-AE34-8B978B82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92195" name="Object 3"/>
          <p:cNvGraphicFramePr>
            <a:graphicFrameLocks noChangeAspect="1"/>
          </p:cNvGraphicFramePr>
          <p:nvPr/>
        </p:nvGraphicFramePr>
        <p:xfrm>
          <a:off x="755650" y="1412875"/>
          <a:ext cx="7488238" cy="46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12" name="BMP 图像" r:id="rId3" imgW="5692633" imgH="3345470" progId="Paint.Picture">
                  <p:embed/>
                </p:oleObj>
              </mc:Choice>
              <mc:Fallback>
                <p:oleObj name="BMP 图像" r:id="rId3" imgW="5692633" imgH="334547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7488238" cy="46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6" name="Oval 4"/>
          <p:cNvSpPr>
            <a:spLocks noChangeArrowheads="1"/>
          </p:cNvSpPr>
          <p:nvPr/>
        </p:nvSpPr>
        <p:spPr bwMode="auto">
          <a:xfrm>
            <a:off x="685800" y="1524000"/>
            <a:ext cx="2133600" cy="1981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197" name="Oval 5"/>
          <p:cNvSpPr>
            <a:spLocks noChangeArrowheads="1"/>
          </p:cNvSpPr>
          <p:nvPr/>
        </p:nvSpPr>
        <p:spPr bwMode="auto">
          <a:xfrm>
            <a:off x="4953000" y="2362200"/>
            <a:ext cx="1905000" cy="1143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/>
              <a:t>二、</a:t>
            </a:r>
            <a:r>
              <a:rPr lang="en-US" altLang="zh-CN" sz="3600" b="1"/>
              <a:t>The Penalty of Control hazard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endParaRPr lang="zh-CN" altLang="zh-CN"/>
          </a:p>
        </p:txBody>
      </p:sp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777398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3221" name="Line 5"/>
          <p:cNvSpPr>
            <a:spLocks noChangeShapeType="1"/>
          </p:cNvSpPr>
          <p:nvPr/>
        </p:nvSpPr>
        <p:spPr bwMode="auto">
          <a:xfrm>
            <a:off x="762000" y="2819400"/>
            <a:ext cx="1295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22" name="AutoShape 6"/>
          <p:cNvSpPr>
            <a:spLocks/>
          </p:cNvSpPr>
          <p:nvPr/>
        </p:nvSpPr>
        <p:spPr bwMode="auto">
          <a:xfrm rot="-2747732">
            <a:off x="2933700" y="34671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2401888" y="4495800"/>
            <a:ext cx="646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Comic Sans MS" pitchFamily="66" charset="0"/>
                <a:ea typeface="楷体_GB2312" pitchFamily="49" charset="-122"/>
              </a:rPr>
              <a:t>b=3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三、</a:t>
            </a:r>
            <a:r>
              <a:rPr lang="en-US" altLang="zh-CN" sz="3600"/>
              <a:t>Dealing with the control hazard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Four simple solutions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omic Sans MS" pitchFamily="66" charset="0"/>
              </a:rPr>
              <a:t>Freeze or flush the pipeline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Penalty is fixed.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Can not be reduced by software.</a:t>
            </a:r>
            <a:endParaRPr lang="en-US" altLang="zh-CN" sz="1800" b="1">
              <a:solidFill>
                <a:srgbClr val="FF33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omic Sans MS" pitchFamily="66" charset="0"/>
              </a:rPr>
              <a:t>Predict-not-taken (Predict-untaken)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Treat every branch as not taken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omic Sans MS" pitchFamily="66" charset="0"/>
              </a:rPr>
              <a:t>Predict-taken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Treat every branch as taken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omic Sans MS" pitchFamily="66" charset="0"/>
              </a:rPr>
              <a:t>Delayed branch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Note: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Fixed hardware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Compile time scheme using knowledge of hardware scheme and of branch behavior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553450" cy="914400"/>
          </a:xfrm>
        </p:spPr>
        <p:txBody>
          <a:bodyPr/>
          <a:lstStyle/>
          <a:p>
            <a:r>
              <a:rPr lang="en-US" altLang="zh-CN" sz="3800" b="1">
                <a:latin typeface="Comic Sans MS" pitchFamily="66" charset="0"/>
              </a:rPr>
              <a:t>(1)Freeze or flush the pipeline</a:t>
            </a:r>
            <a:endParaRPr lang="en-US" altLang="zh-CN" sz="3200" b="1"/>
          </a:p>
        </p:txBody>
      </p:sp>
      <p:pic>
        <p:nvPicPr>
          <p:cNvPr id="402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7920037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2436" name="Oval 4"/>
          <p:cNvSpPr>
            <a:spLocks noChangeArrowheads="1"/>
          </p:cNvSpPr>
          <p:nvPr/>
        </p:nvSpPr>
        <p:spPr bwMode="auto">
          <a:xfrm>
            <a:off x="2555875" y="3141663"/>
            <a:ext cx="685800" cy="609600"/>
          </a:xfrm>
          <a:prstGeom prst="ellips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(2)Predict not-taken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Hardware: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Treat every branch as not taken (or as the formal instruction)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3300"/>
                </a:solidFill>
                <a:latin typeface="Comic Sans MS" pitchFamily="66" charset="0"/>
              </a:rPr>
              <a:t>When branch is not taken</a:t>
            </a:r>
            <a:r>
              <a:rPr lang="en-US" altLang="zh-CN" sz="2000">
                <a:latin typeface="Comic Sans MS" pitchFamily="66" charset="0"/>
              </a:rPr>
              <a:t>, the fetched instruction just continues to flow on.  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No stall</a:t>
            </a:r>
            <a:r>
              <a:rPr lang="en-US" altLang="zh-CN" sz="2000">
                <a:latin typeface="Comic Sans MS" pitchFamily="66" charset="0"/>
              </a:rPr>
              <a:t> at all.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3300"/>
                </a:solidFill>
                <a:latin typeface="Comic Sans MS" pitchFamily="66" charset="0"/>
              </a:rPr>
              <a:t>If the branch is taken</a:t>
            </a:r>
            <a:r>
              <a:rPr lang="en-US" altLang="zh-CN" sz="2000">
                <a:latin typeface="Comic Sans MS" pitchFamily="66" charset="0"/>
              </a:rPr>
              <a:t>, then restart the fetch at the branch target, which cause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altLang="zh-CN" sz="2000">
                <a:latin typeface="Comic Sans MS" pitchFamily="66" charset="0"/>
              </a:rPr>
              <a:t> stall.(should turn the fetched instruction into a no-op)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Compiler: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improve the performance by coding the most frequent case in the untaken path.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第四课</Template>
  <TotalTime>2278</TotalTime>
  <Words>1134</Words>
  <Application>Microsoft Office PowerPoint</Application>
  <PresentationFormat>全屏显示(4:3)</PresentationFormat>
  <Paragraphs>188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MyriadMM_215_600_</vt:lpstr>
      <vt:lpstr>黑体</vt:lpstr>
      <vt:lpstr>楷体_GB2312</vt:lpstr>
      <vt:lpstr>宋体</vt:lpstr>
      <vt:lpstr>宋体</vt:lpstr>
      <vt:lpstr>微软雅黑</vt:lpstr>
      <vt:lpstr>Arial</vt:lpstr>
      <vt:lpstr>Arial Narrow</vt:lpstr>
      <vt:lpstr>Comic Sans MS</vt:lpstr>
      <vt:lpstr>Times New Roman</vt:lpstr>
      <vt:lpstr>Wingdings</vt:lpstr>
      <vt:lpstr>射线</vt:lpstr>
      <vt:lpstr>BMP 图像</vt:lpstr>
      <vt:lpstr>Picture</vt:lpstr>
      <vt:lpstr>Document</vt:lpstr>
      <vt:lpstr>高级计算机体系结构</vt:lpstr>
      <vt:lpstr>3.3.5 Pipelining Control Hazards</vt:lpstr>
      <vt:lpstr>The Control hazard</vt:lpstr>
      <vt:lpstr>Example: Branches</vt:lpstr>
      <vt:lpstr>Branches of Basic Pipelined Datapath</vt:lpstr>
      <vt:lpstr>二、The Penalty of Control hazard</vt:lpstr>
      <vt:lpstr>三、Dealing with the control hazard</vt:lpstr>
      <vt:lpstr>(1)Freeze or flush the pipeline</vt:lpstr>
      <vt:lpstr>(2)Predict not-taken</vt:lpstr>
      <vt:lpstr>(3)Predict –taken</vt:lpstr>
      <vt:lpstr>PowerPoint 演示文稿</vt:lpstr>
      <vt:lpstr>Pipeline status for predict-taken</vt:lpstr>
      <vt:lpstr>Modify  MIPS Datapath  Move the Branch Computation Forward</vt:lpstr>
      <vt:lpstr>Move the Branch Computation more Forward</vt:lpstr>
      <vt:lpstr>Result: New &amp; Improved MIPS Datapath</vt:lpstr>
      <vt:lpstr>(4)Delayed branch</vt:lpstr>
      <vt:lpstr>Branch delay slot</vt:lpstr>
      <vt:lpstr>How to adjust the codes?</vt:lpstr>
      <vt:lpstr>Example: rewrite the code (a)</vt:lpstr>
      <vt:lpstr>Example: rewrite the code (b-1)</vt:lpstr>
      <vt:lpstr>Example: rewrite the code (b-2)</vt:lpstr>
      <vt:lpstr>Schedualing strategy vs. performance improvement</vt:lpstr>
      <vt:lpstr>Constrains of the delayed branch</vt:lpstr>
      <vt:lpstr>About delayed branch</vt:lpstr>
      <vt:lpstr>Summary for control hazard</vt:lpstr>
      <vt:lpstr>3.4 Extending the MIPS Pipeline to Handle  Multicycle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开发环境的建立</dc:title>
  <dc:creator>wzchen</dc:creator>
  <cp:lastModifiedBy>chen tianchu</cp:lastModifiedBy>
  <cp:revision>254</cp:revision>
  <dcterms:created xsi:type="dcterms:W3CDTF">2005-03-26T12:18:31Z</dcterms:created>
  <dcterms:modified xsi:type="dcterms:W3CDTF">2018-10-15T12:43:46Z</dcterms:modified>
</cp:coreProperties>
</file>