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1"/>
  </p:notesMasterIdLst>
  <p:handoutMasterIdLst>
    <p:handoutMasterId r:id="rId92"/>
  </p:handoutMasterIdLst>
  <p:sldIdLst>
    <p:sldId id="319" r:id="rId2"/>
    <p:sldId id="577" r:id="rId3"/>
    <p:sldId id="471" r:id="rId4"/>
    <p:sldId id="472" r:id="rId5"/>
    <p:sldId id="473"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95" r:id="rId28"/>
    <p:sldId id="496" r:id="rId29"/>
    <p:sldId id="497" r:id="rId30"/>
    <p:sldId id="498" r:id="rId31"/>
    <p:sldId id="499" r:id="rId32"/>
    <p:sldId id="500" r:id="rId33"/>
    <p:sldId id="501" r:id="rId34"/>
    <p:sldId id="502" r:id="rId35"/>
    <p:sldId id="503" r:id="rId36"/>
    <p:sldId id="504" r:id="rId37"/>
    <p:sldId id="505" r:id="rId38"/>
    <p:sldId id="506" r:id="rId39"/>
    <p:sldId id="507" r:id="rId40"/>
    <p:sldId id="508" r:id="rId41"/>
    <p:sldId id="509" r:id="rId42"/>
    <p:sldId id="510" r:id="rId43"/>
    <p:sldId id="511" r:id="rId44"/>
    <p:sldId id="512" r:id="rId45"/>
    <p:sldId id="513" r:id="rId46"/>
    <p:sldId id="514" r:id="rId47"/>
    <p:sldId id="515" r:id="rId48"/>
    <p:sldId id="516" r:id="rId49"/>
    <p:sldId id="517" r:id="rId50"/>
    <p:sldId id="518" r:id="rId51"/>
    <p:sldId id="519" r:id="rId52"/>
    <p:sldId id="520" r:id="rId53"/>
    <p:sldId id="521" r:id="rId54"/>
    <p:sldId id="522" r:id="rId55"/>
    <p:sldId id="523" r:id="rId56"/>
    <p:sldId id="524" r:id="rId57"/>
    <p:sldId id="525" r:id="rId58"/>
    <p:sldId id="526" r:id="rId59"/>
    <p:sldId id="527" r:id="rId60"/>
    <p:sldId id="528" r:id="rId61"/>
    <p:sldId id="529" r:id="rId62"/>
    <p:sldId id="530" r:id="rId63"/>
    <p:sldId id="531" r:id="rId64"/>
    <p:sldId id="532" r:id="rId65"/>
    <p:sldId id="533" r:id="rId66"/>
    <p:sldId id="534" r:id="rId67"/>
    <p:sldId id="535" r:id="rId68"/>
    <p:sldId id="536" r:id="rId69"/>
    <p:sldId id="537" r:id="rId70"/>
    <p:sldId id="538" r:id="rId71"/>
    <p:sldId id="539" r:id="rId72"/>
    <p:sldId id="540" r:id="rId73"/>
    <p:sldId id="541" r:id="rId74"/>
    <p:sldId id="542" r:id="rId75"/>
    <p:sldId id="543" r:id="rId76"/>
    <p:sldId id="544" r:id="rId77"/>
    <p:sldId id="545" r:id="rId78"/>
    <p:sldId id="546" r:id="rId79"/>
    <p:sldId id="547" r:id="rId80"/>
    <p:sldId id="548" r:id="rId81"/>
    <p:sldId id="549" r:id="rId82"/>
    <p:sldId id="550" r:id="rId83"/>
    <p:sldId id="551" r:id="rId84"/>
    <p:sldId id="552" r:id="rId85"/>
    <p:sldId id="553" r:id="rId86"/>
    <p:sldId id="554" r:id="rId87"/>
    <p:sldId id="555" r:id="rId88"/>
    <p:sldId id="556" r:id="rId89"/>
    <p:sldId id="576" r:id="rId9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6600"/>
    <a:srgbClr val="9900CC"/>
    <a:srgbClr val="66FF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8" autoAdjust="0"/>
    <p:restoredTop sz="84686" autoAdjust="0"/>
  </p:normalViewPr>
  <p:slideViewPr>
    <p:cSldViewPr>
      <p:cViewPr>
        <p:scale>
          <a:sx n="79" d="100"/>
          <a:sy n="79" d="100"/>
        </p:scale>
        <p:origin x="-906" y="486"/>
      </p:cViewPr>
      <p:guideLst>
        <p:guide orient="horz" pos="2880"/>
        <p:guide pos="216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54" d="100"/>
          <a:sy n="54" d="100"/>
        </p:scale>
        <p:origin x="-190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88220551378401"/>
          <c:y val="4.3859649122806998E-3"/>
          <c:w val="0.78195488721804496"/>
          <c:h val="0.86842105263157898"/>
        </c:manualLayout>
      </c:layout>
      <c:barChart>
        <c:barDir val="bar"/>
        <c:grouping val="clustered"/>
        <c:varyColors val="0"/>
        <c:ser>
          <c:idx val="0"/>
          <c:order val="0"/>
          <c:tx>
            <c:strRef>
              <c:f>Sheet1!$A$2</c:f>
              <c:strCache>
                <c:ptCount val="1"/>
                <c:pt idx="0">
                  <c:v>预测出错率</c:v>
                </c:pt>
              </c:strCache>
            </c:strRef>
          </c:tx>
          <c:spPr>
            <a:solidFill>
              <a:srgbClr val="000000"/>
            </a:solidFill>
            <a:ln w="27323">
              <a:solidFill>
                <a:srgbClr val="000000"/>
              </a:solidFill>
              <a:prstDash val="solid"/>
            </a:ln>
          </c:spPr>
          <c:invertIfNegative val="0"/>
          <c:dLbls>
            <c:spPr>
              <a:noFill/>
              <a:ln w="54646">
                <a:noFill/>
              </a:ln>
            </c:spPr>
            <c:txPr>
              <a:bodyPr/>
              <a:lstStyle/>
              <a:p>
                <a:pPr>
                  <a:defRPr sz="1936"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 </c:v>
                </c:pt>
                <c:pt idx="1">
                  <c:v>eqntott</c:v>
                </c:pt>
                <c:pt idx="2">
                  <c:v>espresso</c:v>
                </c:pt>
                <c:pt idx="3">
                  <c:v>gcc</c:v>
                </c:pt>
                <c:pt idx="4">
                  <c:v>fpppp</c:v>
                </c:pt>
                <c:pt idx="5">
                  <c:v>spice</c:v>
                </c:pt>
                <c:pt idx="6">
                  <c:v>doduc</c:v>
                </c:pt>
                <c:pt idx="7">
                  <c:v>tomcatv</c:v>
                </c:pt>
                <c:pt idx="8">
                  <c:v>matrix300</c:v>
                </c:pt>
                <c:pt idx="9">
                  <c:v>nasa7</c:v>
                </c:pt>
              </c:strCache>
            </c:strRef>
          </c:cat>
          <c:val>
            <c:numRef>
              <c:f>Sheet1!$B$2:$K$2</c:f>
              <c:numCache>
                <c:formatCode>0%</c:formatCode>
                <c:ptCount val="10"/>
                <c:pt idx="0">
                  <c:v>0.1</c:v>
                </c:pt>
                <c:pt idx="1">
                  <c:v>0.18</c:v>
                </c:pt>
                <c:pt idx="2">
                  <c:v>0.05</c:v>
                </c:pt>
                <c:pt idx="3">
                  <c:v>0.12</c:v>
                </c:pt>
                <c:pt idx="4">
                  <c:v>0.09</c:v>
                </c:pt>
                <c:pt idx="5">
                  <c:v>0.09</c:v>
                </c:pt>
                <c:pt idx="6">
                  <c:v>0.05</c:v>
                </c:pt>
                <c:pt idx="7">
                  <c:v>0.01</c:v>
                </c:pt>
                <c:pt idx="8">
                  <c:v>0</c:v>
                </c:pt>
                <c:pt idx="9">
                  <c:v>0.01</c:v>
                </c:pt>
              </c:numCache>
            </c:numRef>
          </c:val>
          <c:extLst xmlns:c16r2="http://schemas.microsoft.com/office/drawing/2015/06/chart">
            <c:ext xmlns:c16="http://schemas.microsoft.com/office/drawing/2014/chart" uri="{C3380CC4-5D6E-409C-BE32-E72D297353CC}">
              <c16:uniqueId val="{00000000-5C2F-40AA-92B6-8C99D09C316F}"/>
            </c:ext>
          </c:extLst>
        </c:ser>
        <c:dLbls>
          <c:showLegendKey val="0"/>
          <c:showVal val="1"/>
          <c:showCatName val="0"/>
          <c:showSerName val="0"/>
          <c:showPercent val="0"/>
          <c:showBubbleSize val="0"/>
        </c:dLbls>
        <c:gapWidth val="150"/>
        <c:axId val="252208256"/>
        <c:axId val="252210560"/>
      </c:barChart>
      <c:catAx>
        <c:axId val="252208256"/>
        <c:scaling>
          <c:orientation val="minMax"/>
        </c:scaling>
        <c:delete val="0"/>
        <c:axPos val="l"/>
        <c:numFmt formatCode="General" sourceLinked="1"/>
        <c:majorTickMark val="in"/>
        <c:minorTickMark val="none"/>
        <c:tickLblPos val="nextTo"/>
        <c:spPr>
          <a:ln w="6831">
            <a:solidFill>
              <a:srgbClr val="000000"/>
            </a:solidFill>
            <a:prstDash val="solid"/>
          </a:ln>
        </c:spPr>
        <c:txPr>
          <a:bodyPr rot="0" vert="horz"/>
          <a:lstStyle/>
          <a:p>
            <a:pPr>
              <a:defRPr sz="1936" b="0" i="0" u="none" strike="noStrike" baseline="0">
                <a:solidFill>
                  <a:srgbClr val="000000"/>
                </a:solidFill>
                <a:latin typeface="Times New Roman"/>
                <a:ea typeface="Times New Roman"/>
                <a:cs typeface="Times New Roman"/>
              </a:defRPr>
            </a:pPr>
            <a:endParaRPr lang="zh-CN"/>
          </a:p>
        </c:txPr>
        <c:crossAx val="252210560"/>
        <c:crosses val="autoZero"/>
        <c:auto val="0"/>
        <c:lblAlgn val="ctr"/>
        <c:lblOffset val="100"/>
        <c:tickLblSkip val="2"/>
        <c:tickMarkSkip val="1"/>
        <c:noMultiLvlLbl val="0"/>
      </c:catAx>
      <c:valAx>
        <c:axId val="252210560"/>
        <c:scaling>
          <c:orientation val="minMax"/>
        </c:scaling>
        <c:delete val="0"/>
        <c:axPos val="b"/>
        <c:numFmt formatCode="0%" sourceLinked="1"/>
        <c:majorTickMark val="in"/>
        <c:minorTickMark val="none"/>
        <c:tickLblPos val="nextTo"/>
        <c:spPr>
          <a:ln w="6831">
            <a:solidFill>
              <a:srgbClr val="000000"/>
            </a:solidFill>
            <a:prstDash val="solid"/>
          </a:ln>
        </c:spPr>
        <c:txPr>
          <a:bodyPr rot="0" vert="horz"/>
          <a:lstStyle/>
          <a:p>
            <a:pPr>
              <a:defRPr sz="1936" b="0" i="0" u="none" strike="noStrike" baseline="0">
                <a:solidFill>
                  <a:srgbClr val="000000"/>
                </a:solidFill>
                <a:latin typeface="Times New Roman"/>
                <a:ea typeface="Times New Roman"/>
                <a:cs typeface="Times New Roman"/>
              </a:defRPr>
            </a:pPr>
            <a:endParaRPr lang="zh-CN"/>
          </a:p>
        </c:txPr>
        <c:crossAx val="252208256"/>
        <c:crosses val="autoZero"/>
        <c:crossBetween val="between"/>
      </c:valAx>
      <c:spPr>
        <a:noFill/>
        <a:ln w="54646">
          <a:noFill/>
        </a:ln>
      </c:spPr>
    </c:plotArea>
    <c:legend>
      <c:legendPos val="r"/>
      <c:layout>
        <c:manualLayout>
          <c:xMode val="edge"/>
          <c:yMode val="edge"/>
          <c:x val="0.72932330827067704"/>
          <c:y val="5.7017543859649099E-2"/>
          <c:w val="0.20050125313283201"/>
          <c:h val="9.2105263157894704E-2"/>
        </c:manualLayout>
      </c:layout>
      <c:overlay val="0"/>
      <c:spPr>
        <a:noFill/>
        <a:ln w="6831">
          <a:solidFill>
            <a:srgbClr val="000000"/>
          </a:solidFill>
          <a:prstDash val="solid"/>
        </a:ln>
      </c:spPr>
      <c:txPr>
        <a:bodyPr/>
        <a:lstStyle/>
        <a:p>
          <a:pPr>
            <a:defRPr sz="1775"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CC99"/>
    </a:solidFill>
    <a:ln>
      <a:noFill/>
    </a:ln>
  </c:spPr>
  <c:txPr>
    <a:bodyPr/>
    <a:lstStyle/>
    <a:p>
      <a:pPr>
        <a:defRPr sz="1936"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23595505618002"/>
          <c:y val="2.8818443804034602E-3"/>
          <c:w val="0.70505617977528101"/>
          <c:h val="0.83285302593659905"/>
        </c:manualLayout>
      </c:layout>
      <c:barChart>
        <c:barDir val="bar"/>
        <c:grouping val="clustered"/>
        <c:varyColors val="0"/>
        <c:ser>
          <c:idx val="0"/>
          <c:order val="0"/>
          <c:tx>
            <c:strRef>
              <c:f>Sheet1!$A$2</c:f>
              <c:strCache>
                <c:ptCount val="1"/>
                <c:pt idx="0">
                  <c:v>1K项(2,2)</c:v>
                </c:pt>
              </c:strCache>
            </c:strRef>
          </c:tx>
          <c:spPr>
            <a:solidFill>
              <a:srgbClr val="0000FF"/>
            </a:solidFill>
            <a:ln w="20855">
              <a:solidFill>
                <a:srgbClr val="000000"/>
              </a:solidFill>
              <a:prstDash val="solid"/>
            </a:ln>
          </c:spPr>
          <c:invertIfNegative val="0"/>
          <c:dLbls>
            <c:dLbl>
              <c:idx val="0"/>
              <c:layout>
                <c:manualLayout>
                  <c:x val="1.4569387024094E-3"/>
                  <c:y val="3.0628538866966002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D3AC-43E0-BFDE-DD8F6B705592}"/>
                </c:ext>
              </c:extLst>
            </c:dLbl>
            <c:dLbl>
              <c:idx val="1"/>
              <c:layout>
                <c:manualLayout>
                  <c:x val="-8.7940722322487998E-5"/>
                  <c:y val="8.5383484863310304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D3AC-43E0-BFDE-DD8F6B705592}"/>
                </c:ext>
              </c:extLst>
            </c:dLbl>
            <c:dLbl>
              <c:idx val="2"/>
              <c:layout>
                <c:manualLayout>
                  <c:x val="1.9295700672355501E-4"/>
                  <c:y val="-3.9537881605174299E-4"/>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D3AC-43E0-BFDE-DD8F6B705592}"/>
                </c:ext>
              </c:extLst>
            </c:dLbl>
            <c:dLbl>
              <c:idx val="3"/>
              <c:layout>
                <c:manualLayout>
                  <c:x val="9.0412118074060105E-3"/>
                  <c:y val="5.0801157835826897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D3AC-43E0-BFDE-DD8F6B705592}"/>
                </c:ext>
              </c:extLst>
            </c:dLbl>
            <c:dLbl>
              <c:idx val="4"/>
              <c:layout>
                <c:manualLayout>
                  <c:x val="7.0749162304992999E-3"/>
                  <c:y val="-9.7176713839668995E-4"/>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D3AC-43E0-BFDE-DD8F6B705592}"/>
                </c:ext>
              </c:extLst>
            </c:dLbl>
            <c:dLbl>
              <c:idx val="5"/>
              <c:layout>
                <c:manualLayout>
                  <c:x val="4.2659274664543501E-3"/>
                  <c:y val="1.62206545525816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D3AC-43E0-BFDE-DD8F6B705592}"/>
                </c:ext>
              </c:extLst>
            </c:dLbl>
            <c:dLbl>
              <c:idx val="8"/>
              <c:layout>
                <c:manualLayout>
                  <c:x val="3.5637412288605898E-3"/>
                  <c:y val="-7.8880501694696004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D3AC-43E0-BFDE-DD8F6B705592}"/>
                </c:ext>
              </c:extLst>
            </c:dLbl>
            <c:dLbl>
              <c:idx val="9"/>
              <c:layout>
                <c:manualLayout>
                  <c:x val="7.6367116885913897E-3"/>
                  <c:y val="3.3511331909717801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D3AC-43E0-BFDE-DD8F6B705592}"/>
                </c:ext>
              </c:extLst>
            </c:dLbl>
            <c:spPr>
              <a:noFill/>
              <a:ln w="41711">
                <a:noFill/>
              </a:ln>
            </c:spPr>
            <c:txPr>
              <a:bodyPr/>
              <a:lstStyle/>
              <a:p>
                <a:pPr>
                  <a:defRPr sz="1478"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Sheet1!$B$2:$K$2</c:f>
              <c:numCache>
                <c:formatCode>0%</c:formatCode>
                <c:ptCount val="10"/>
                <c:pt idx="0">
                  <c:v>0.05</c:v>
                </c:pt>
                <c:pt idx="1">
                  <c:v>0.06</c:v>
                </c:pt>
                <c:pt idx="2">
                  <c:v>0.04</c:v>
                </c:pt>
                <c:pt idx="3">
                  <c:v>0.11</c:v>
                </c:pt>
                <c:pt idx="4">
                  <c:v>0.05</c:v>
                </c:pt>
                <c:pt idx="5">
                  <c:v>0.05</c:v>
                </c:pt>
                <c:pt idx="6">
                  <c:v>0.05</c:v>
                </c:pt>
                <c:pt idx="7">
                  <c:v>0.01</c:v>
                </c:pt>
                <c:pt idx="8">
                  <c:v>0</c:v>
                </c:pt>
                <c:pt idx="9">
                  <c:v>0.01</c:v>
                </c:pt>
              </c:numCache>
            </c:numRef>
          </c:val>
          <c:extLst xmlns:c16r2="http://schemas.microsoft.com/office/drawing/2015/06/chart">
            <c:ext xmlns:c16="http://schemas.microsoft.com/office/drawing/2014/chart" uri="{C3380CC4-5D6E-409C-BE32-E72D297353CC}">
              <c16:uniqueId val="{00000008-D3AC-43E0-BFDE-DD8F6B705592}"/>
            </c:ext>
          </c:extLst>
        </c:ser>
        <c:ser>
          <c:idx val="1"/>
          <c:order val="1"/>
          <c:tx>
            <c:strRef>
              <c:f>Sheet1!$A$3</c:f>
              <c:strCache>
                <c:ptCount val="1"/>
                <c:pt idx="0">
                  <c:v>2位无限项</c:v>
                </c:pt>
              </c:strCache>
            </c:strRef>
          </c:tx>
          <c:spPr>
            <a:solidFill>
              <a:srgbClr val="FFFF00"/>
            </a:solidFill>
            <a:ln w="20855">
              <a:solidFill>
                <a:srgbClr val="000000"/>
              </a:solidFill>
              <a:prstDash val="solid"/>
            </a:ln>
          </c:spPr>
          <c:invertIfNegative val="0"/>
          <c:dLbls>
            <c:dLbl>
              <c:idx val="1"/>
              <c:layout>
                <c:manualLayout>
                  <c:x val="1.03566166744625E-3"/>
                  <c:y val="3.9914970946953099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D3AC-43E0-BFDE-DD8F6B705592}"/>
                </c:ext>
              </c:extLst>
            </c:dLbl>
            <c:dLbl>
              <c:idx val="2"/>
              <c:layout>
                <c:manualLayout>
                  <c:x val="-1.3520500616354999E-3"/>
                  <c:y val="8.2145855311932796E-4"/>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D3AC-43E0-BFDE-DD8F6B705592}"/>
                </c:ext>
              </c:extLst>
            </c:dLbl>
            <c:dLbl>
              <c:idx val="3"/>
              <c:layout>
                <c:manualLayout>
                  <c:x val="9.0412118074060105E-3"/>
                  <c:y val="5.3326439194696499E-4"/>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D3AC-43E0-BFDE-DD8F6B705592}"/>
                </c:ext>
              </c:extLst>
            </c:dLbl>
            <c:dLbl>
              <c:idx val="6"/>
              <c:layout>
                <c:manualLayout>
                  <c:x val="3.5164803870948703E-2"/>
                  <c:y val="-6.0950068523773597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C-D3AC-43E0-BFDE-DD8F6B705592}"/>
                </c:ext>
              </c:extLst>
            </c:dLbl>
            <c:dLbl>
              <c:idx val="7"/>
              <c:layout>
                <c:manualLayout>
                  <c:x val="8.2215426622119003E-2"/>
                  <c:y val="-6.3832010135498104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D3AC-43E0-BFDE-DD8F6B705592}"/>
                </c:ext>
              </c:extLst>
            </c:dLbl>
            <c:dLbl>
              <c:idx val="8"/>
              <c:layout>
                <c:manualLayout>
                  <c:x val="4.2889583925489798E-2"/>
                  <c:y val="-6.6712128002984396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D3AC-43E0-BFDE-DD8F6B705592}"/>
                </c:ext>
              </c:extLst>
            </c:dLbl>
            <c:dLbl>
              <c:idx val="9"/>
              <c:layout>
                <c:manualLayout>
                  <c:x val="7.9406437858074094E-2"/>
                  <c:y val="-1.1957182006639799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D3AC-43E0-BFDE-DD8F6B705592}"/>
                </c:ext>
              </c:extLst>
            </c:dLbl>
            <c:spPr>
              <a:noFill/>
              <a:ln w="41711">
                <a:noFill/>
              </a:ln>
            </c:spPr>
            <c:txPr>
              <a:bodyPr/>
              <a:lstStyle/>
              <a:p>
                <a:pPr>
                  <a:defRPr sz="1478"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Sheet1!$B$3:$K$3</c:f>
              <c:numCache>
                <c:formatCode>0%</c:formatCode>
                <c:ptCount val="10"/>
                <c:pt idx="0">
                  <c:v>0.1</c:v>
                </c:pt>
                <c:pt idx="1">
                  <c:v>0.18</c:v>
                </c:pt>
                <c:pt idx="2">
                  <c:v>0.05</c:v>
                </c:pt>
                <c:pt idx="3">
                  <c:v>0.11</c:v>
                </c:pt>
                <c:pt idx="4">
                  <c:v>0.09</c:v>
                </c:pt>
                <c:pt idx="5">
                  <c:v>0.09</c:v>
                </c:pt>
                <c:pt idx="6">
                  <c:v>0.05</c:v>
                </c:pt>
                <c:pt idx="7">
                  <c:v>0</c:v>
                </c:pt>
                <c:pt idx="8">
                  <c:v>0</c:v>
                </c:pt>
                <c:pt idx="9">
                  <c:v>0</c:v>
                </c:pt>
              </c:numCache>
            </c:numRef>
          </c:val>
          <c:extLst xmlns:c16r2="http://schemas.microsoft.com/office/drawing/2015/06/chart">
            <c:ext xmlns:c16="http://schemas.microsoft.com/office/drawing/2014/chart" uri="{C3380CC4-5D6E-409C-BE32-E72D297353CC}">
              <c16:uniqueId val="{00000010-D3AC-43E0-BFDE-DD8F6B705592}"/>
            </c:ext>
          </c:extLst>
        </c:ser>
        <c:ser>
          <c:idx val="2"/>
          <c:order val="2"/>
          <c:tx>
            <c:strRef>
              <c:f>Sheet1!$A$4</c:f>
              <c:strCache>
                <c:ptCount val="1"/>
                <c:pt idx="0">
                  <c:v>2位4K项</c:v>
                </c:pt>
              </c:strCache>
            </c:strRef>
          </c:tx>
          <c:spPr>
            <a:solidFill>
              <a:srgbClr val="FF0000"/>
            </a:solidFill>
            <a:ln w="20855">
              <a:solidFill>
                <a:srgbClr val="000000"/>
              </a:solidFill>
              <a:prstDash val="solid"/>
            </a:ln>
          </c:spPr>
          <c:invertIfNegative val="0"/>
          <c:dLbls>
            <c:dLbl>
              <c:idx val="0"/>
              <c:layout>
                <c:manualLayout>
                  <c:x val="4.9682413476753199E-3"/>
                  <c:y val="-2.3322097553419501E-2"/>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D3AC-43E0-BFDE-DD8F6B705592}"/>
                </c:ext>
              </c:extLst>
            </c:dLbl>
            <c:dLbl>
              <c:idx val="4"/>
              <c:layout>
                <c:manualLayout>
                  <c:x val="3.4603008412856601E-2"/>
                  <c:y val="-1.29473143020716E-2"/>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2-D3AC-43E0-BFDE-DD8F6B705592}"/>
                </c:ext>
              </c:extLst>
            </c:dLbl>
            <c:dLbl>
              <c:idx val="5"/>
              <c:layout>
                <c:manualLayout>
                  <c:x val="2.89850308847668E-2"/>
                  <c:y val="-7.4718197024372197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3-D3AC-43E0-BFDE-DD8F6B705592}"/>
                </c:ext>
              </c:extLst>
            </c:dLbl>
            <c:dLbl>
              <c:idx val="8"/>
              <c:layout>
                <c:manualLayout>
                  <c:x val="7.5475246481564097E-4"/>
                  <c:y val="-1.6981935327164899E-2"/>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4-D3AC-43E0-BFDE-DD8F6B705592}"/>
                </c:ext>
              </c:extLst>
            </c:dLbl>
            <c:spPr>
              <a:noFill/>
              <a:ln w="41711">
                <a:noFill/>
              </a:ln>
            </c:spPr>
            <c:txPr>
              <a:bodyPr/>
              <a:lstStyle/>
              <a:p>
                <a:pPr>
                  <a:defRPr sz="1478"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Sheet1!$B$4:$K$4</c:f>
              <c:numCache>
                <c:formatCode>0%</c:formatCode>
                <c:ptCount val="10"/>
                <c:pt idx="0">
                  <c:v>0.1</c:v>
                </c:pt>
                <c:pt idx="1">
                  <c:v>0.18</c:v>
                </c:pt>
                <c:pt idx="2">
                  <c:v>0.05</c:v>
                </c:pt>
                <c:pt idx="3">
                  <c:v>0.12</c:v>
                </c:pt>
                <c:pt idx="4">
                  <c:v>0.09</c:v>
                </c:pt>
                <c:pt idx="5">
                  <c:v>0.09</c:v>
                </c:pt>
                <c:pt idx="6">
                  <c:v>0.05</c:v>
                </c:pt>
                <c:pt idx="7">
                  <c:v>0.01</c:v>
                </c:pt>
                <c:pt idx="8">
                  <c:v>0</c:v>
                </c:pt>
                <c:pt idx="9">
                  <c:v>0.01</c:v>
                </c:pt>
              </c:numCache>
            </c:numRef>
          </c:val>
          <c:extLst xmlns:c16r2="http://schemas.microsoft.com/office/drawing/2015/06/chart">
            <c:ext xmlns:c16="http://schemas.microsoft.com/office/drawing/2014/chart" uri="{C3380CC4-5D6E-409C-BE32-E72D297353CC}">
              <c16:uniqueId val="{00000015-D3AC-43E0-BFDE-DD8F6B705592}"/>
            </c:ext>
          </c:extLst>
        </c:ser>
        <c:dLbls>
          <c:showLegendKey val="0"/>
          <c:showVal val="1"/>
          <c:showCatName val="0"/>
          <c:showSerName val="0"/>
          <c:showPercent val="0"/>
          <c:showBubbleSize val="0"/>
        </c:dLbls>
        <c:gapWidth val="150"/>
        <c:axId val="252375424"/>
        <c:axId val="252377344"/>
      </c:barChart>
      <c:catAx>
        <c:axId val="252375424"/>
        <c:scaling>
          <c:orientation val="minMax"/>
        </c:scaling>
        <c:delete val="0"/>
        <c:axPos val="l"/>
        <c:title>
          <c:tx>
            <c:rich>
              <a:bodyPr rot="0" vert="horz"/>
              <a:lstStyle/>
              <a:p>
                <a:pPr algn="ctr">
                  <a:defRPr sz="1478" b="0" i="0" u="none" strike="noStrike" baseline="0">
                    <a:solidFill>
                      <a:srgbClr val="000000"/>
                    </a:solidFill>
                    <a:latin typeface="Times New Roman"/>
                    <a:ea typeface="Times New Roman"/>
                    <a:cs typeface="Times New Roman"/>
                  </a:defRPr>
                </a:pPr>
                <a:r>
                  <a:rPr lang="en-US" altLang="en-US"/>
                  <a:t>SPEC
</a:t>
                </a:r>
                <a:r>
                  <a:rPr lang="zh-CN" altLang="en-US"/>
                  <a:t>基
准
程
序</a:t>
                </a:r>
              </a:p>
            </c:rich>
          </c:tx>
          <c:layout>
            <c:manualLayout>
              <c:xMode val="edge"/>
              <c:yMode val="edge"/>
              <c:x val="1.6853932584269701E-2"/>
              <c:y val="0.28242074927953897"/>
            </c:manualLayout>
          </c:layout>
          <c:overlay val="0"/>
          <c:spPr>
            <a:noFill/>
            <a:ln w="41711">
              <a:noFill/>
            </a:ln>
          </c:spPr>
        </c:title>
        <c:numFmt formatCode="General" sourceLinked="1"/>
        <c:majorTickMark val="in"/>
        <c:minorTickMark val="none"/>
        <c:tickLblPos val="nextTo"/>
        <c:spPr>
          <a:ln w="5214">
            <a:solidFill>
              <a:srgbClr val="000000"/>
            </a:solidFill>
            <a:prstDash val="solid"/>
          </a:ln>
        </c:spPr>
        <c:txPr>
          <a:bodyPr rot="0" vert="horz"/>
          <a:lstStyle/>
          <a:p>
            <a:pPr>
              <a:defRPr sz="1478" b="0" i="0" u="none" strike="noStrike" baseline="0">
                <a:solidFill>
                  <a:srgbClr val="000000"/>
                </a:solidFill>
                <a:latin typeface="Times New Roman"/>
                <a:ea typeface="Times New Roman"/>
                <a:cs typeface="Times New Roman"/>
              </a:defRPr>
            </a:pPr>
            <a:endParaRPr lang="zh-CN"/>
          </a:p>
        </c:txPr>
        <c:crossAx val="252377344"/>
        <c:crosses val="autoZero"/>
        <c:auto val="0"/>
        <c:lblAlgn val="ctr"/>
        <c:lblOffset val="100"/>
        <c:tickLblSkip val="1"/>
        <c:tickMarkSkip val="1"/>
        <c:noMultiLvlLbl val="0"/>
      </c:catAx>
      <c:valAx>
        <c:axId val="252377344"/>
        <c:scaling>
          <c:orientation val="minMax"/>
        </c:scaling>
        <c:delete val="0"/>
        <c:axPos val="b"/>
        <c:numFmt formatCode="0%" sourceLinked="1"/>
        <c:majorTickMark val="in"/>
        <c:minorTickMark val="none"/>
        <c:tickLblPos val="nextTo"/>
        <c:spPr>
          <a:ln w="5214">
            <a:solidFill>
              <a:srgbClr val="000000"/>
            </a:solidFill>
            <a:prstDash val="solid"/>
          </a:ln>
        </c:spPr>
        <c:txPr>
          <a:bodyPr rot="0" vert="horz"/>
          <a:lstStyle/>
          <a:p>
            <a:pPr>
              <a:defRPr sz="1478" b="0" i="0" u="none" strike="noStrike" baseline="0">
                <a:solidFill>
                  <a:srgbClr val="000000"/>
                </a:solidFill>
                <a:latin typeface="Times New Roman"/>
                <a:ea typeface="Times New Roman"/>
                <a:cs typeface="Times New Roman"/>
              </a:defRPr>
            </a:pPr>
            <a:endParaRPr lang="zh-CN"/>
          </a:p>
        </c:txPr>
        <c:crossAx val="252375424"/>
        <c:crosses val="autoZero"/>
        <c:crossBetween val="between"/>
      </c:valAx>
      <c:spPr>
        <a:noFill/>
        <a:ln w="41711">
          <a:noFill/>
        </a:ln>
      </c:spPr>
    </c:plotArea>
    <c:legend>
      <c:legendPos val="r"/>
      <c:layout>
        <c:manualLayout>
          <c:xMode val="edge"/>
          <c:yMode val="edge"/>
          <c:x val="0.66292134831460703"/>
          <c:y val="6.3400576368876096E-2"/>
          <c:w val="0.25842696629213502"/>
          <c:h val="0.207492795389049"/>
        </c:manualLayout>
      </c:layout>
      <c:overlay val="0"/>
      <c:spPr>
        <a:solidFill>
          <a:srgbClr val="FFFFFF"/>
        </a:solidFill>
        <a:ln w="5214">
          <a:solidFill>
            <a:srgbClr val="000000"/>
          </a:solidFill>
          <a:prstDash val="solid"/>
        </a:ln>
      </c:spPr>
      <c:txPr>
        <a:bodyPr/>
        <a:lstStyle/>
        <a:p>
          <a:pPr>
            <a:defRPr sz="1355"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CC99"/>
    </a:solidFill>
    <a:ln w="5214">
      <a:solidFill>
        <a:srgbClr val="000000"/>
      </a:solidFill>
      <a:prstDash val="solid"/>
    </a:ln>
  </c:spPr>
  <c:txPr>
    <a:bodyPr/>
    <a:lstStyle/>
    <a:p>
      <a:pPr>
        <a:defRPr sz="1478"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36534446764099"/>
          <c:y val="1.23839009287926E-2"/>
          <c:w val="0.79958246346555295"/>
          <c:h val="0.84520123839009298"/>
        </c:manualLayout>
      </c:layout>
      <c:barChart>
        <c:barDir val="bar"/>
        <c:grouping val="clustered"/>
        <c:varyColors val="0"/>
        <c:ser>
          <c:idx val="0"/>
          <c:order val="0"/>
          <c:tx>
            <c:strRef>
              <c:f>Sheet1!$A$2</c:f>
              <c:strCache>
                <c:ptCount val="1"/>
                <c:pt idx="0">
                  <c:v>1K项(2,2)</c:v>
                </c:pt>
              </c:strCache>
            </c:strRef>
          </c:tx>
          <c:spPr>
            <a:solidFill>
              <a:srgbClr val="0000FF"/>
            </a:solidFill>
            <a:ln w="19606">
              <a:solidFill>
                <a:srgbClr val="000000"/>
              </a:solidFill>
              <a:prstDash val="solid"/>
            </a:ln>
          </c:spPr>
          <c:invertIfNegative val="0"/>
          <c:dLbls>
            <c:dLbl>
              <c:idx val="0"/>
              <c:layout>
                <c:manualLayout>
                  <c:x val="7.8161952144878994E-3"/>
                  <c:y val="5.25840344874805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27A2-4C8E-B2C5-6A0BF6A24A0D}"/>
                </c:ext>
              </c:extLst>
            </c:dLbl>
            <c:dLbl>
              <c:idx val="1"/>
              <c:layout>
                <c:manualLayout>
                  <c:x val="7.5029631201186898E-3"/>
                  <c:y val="9.2832260582017996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27A2-4C8E-B2C5-6A0BF6A24A0D}"/>
                </c:ext>
              </c:extLst>
            </c:dLbl>
            <c:dLbl>
              <c:idx val="2"/>
              <c:layout>
                <c:manualLayout>
                  <c:x val="8.1292862922230195E-3"/>
                  <c:y val="9.2414773886283295E-4"/>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27A2-4C8E-B2C5-6A0BF6A24A0D}"/>
                </c:ext>
              </c:extLst>
            </c:dLbl>
            <c:dLbl>
              <c:idx val="3"/>
              <c:layout>
                <c:manualLayout>
                  <c:x val="1.6375639059343999E-2"/>
                  <c:y val="4.94897034831658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7A2-4C8E-B2C5-6A0BF6A24A0D}"/>
                </c:ext>
              </c:extLst>
            </c:dLbl>
            <c:dLbl>
              <c:idx val="4"/>
              <c:layout>
                <c:manualLayout>
                  <c:x val="1.4079243231189399E-2"/>
                  <c:y val="2.7816339791979202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27A2-4C8E-B2C5-6A0BF6A24A0D}"/>
                </c:ext>
              </c:extLst>
            </c:dLbl>
            <c:dLbl>
              <c:idx val="5"/>
              <c:layout>
                <c:manualLayout>
                  <c:x val="9.9038778867217101E-3"/>
                  <c:y val="6.1450612425536101E-4"/>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27A2-4C8E-B2C5-6A0BF6A24A0D}"/>
                </c:ext>
              </c:extLst>
            </c:dLbl>
            <c:dLbl>
              <c:idx val="8"/>
              <c:layout>
                <c:manualLayout>
                  <c:x val="1.14696153086655E-2"/>
                  <c:y val="-5.8870859547484403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6-27A2-4C8E-B2C5-6A0BF6A24A0D}"/>
                </c:ext>
              </c:extLst>
            </c:dLbl>
            <c:dLbl>
              <c:idx val="9"/>
              <c:layout>
                <c:manualLayout>
                  <c:x val="1.32442069031641E-2"/>
                  <c:y val="4.3296871191015303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27A2-4C8E-B2C5-6A0BF6A24A0D}"/>
                </c:ext>
              </c:extLst>
            </c:dLbl>
            <c:spPr>
              <a:noFill/>
              <a:ln w="39213">
                <a:noFill/>
              </a:ln>
            </c:spPr>
            <c:txPr>
              <a:bodyPr/>
              <a:lstStyle/>
              <a:p>
                <a:pPr>
                  <a:defRPr sz="1389"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Sheet1!$B$2:$K$2</c:f>
              <c:numCache>
                <c:formatCode>0%</c:formatCode>
                <c:ptCount val="10"/>
                <c:pt idx="0">
                  <c:v>0.05</c:v>
                </c:pt>
                <c:pt idx="1">
                  <c:v>0.06</c:v>
                </c:pt>
                <c:pt idx="2">
                  <c:v>0.04</c:v>
                </c:pt>
                <c:pt idx="3">
                  <c:v>0.11</c:v>
                </c:pt>
                <c:pt idx="4">
                  <c:v>0.05</c:v>
                </c:pt>
                <c:pt idx="5">
                  <c:v>0.05</c:v>
                </c:pt>
                <c:pt idx="6">
                  <c:v>0.05</c:v>
                </c:pt>
                <c:pt idx="7">
                  <c:v>0.01</c:v>
                </c:pt>
                <c:pt idx="8">
                  <c:v>0</c:v>
                </c:pt>
                <c:pt idx="9">
                  <c:v>0.01</c:v>
                </c:pt>
              </c:numCache>
            </c:numRef>
          </c:val>
          <c:extLst xmlns:c16r2="http://schemas.microsoft.com/office/drawing/2015/06/chart">
            <c:ext xmlns:c16="http://schemas.microsoft.com/office/drawing/2014/chart" uri="{C3380CC4-5D6E-409C-BE32-E72D297353CC}">
              <c16:uniqueId val="{00000008-27A2-4C8E-B2C5-6A0BF6A24A0D}"/>
            </c:ext>
          </c:extLst>
        </c:ser>
        <c:ser>
          <c:idx val="1"/>
          <c:order val="1"/>
          <c:tx>
            <c:strRef>
              <c:f>Sheet1!$A$3</c:f>
              <c:strCache>
                <c:ptCount val="1"/>
                <c:pt idx="0">
                  <c:v>2位无限项</c:v>
                </c:pt>
              </c:strCache>
            </c:strRef>
          </c:tx>
          <c:spPr>
            <a:solidFill>
              <a:srgbClr val="FFFF00"/>
            </a:solidFill>
            <a:ln w="19606">
              <a:solidFill>
                <a:srgbClr val="000000"/>
              </a:solidFill>
              <a:prstDash val="solid"/>
            </a:ln>
          </c:spPr>
          <c:invertIfNegative val="0"/>
          <c:dLbls>
            <c:dLbl>
              <c:idx val="1"/>
              <c:layout>
                <c:manualLayout>
                  <c:x val="7.9205304485946097E-3"/>
                  <c:y val="3.2977556268097702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27A2-4C8E-B2C5-6A0BF6A24A0D}"/>
                </c:ext>
              </c:extLst>
            </c:dLbl>
            <c:dLbl>
              <c:idx val="2"/>
              <c:layout>
                <c:manualLayout>
                  <c:x val="5.7285125422540401E-3"/>
                  <c:y val="1.1304192576912201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27A2-4C8E-B2C5-6A0BF6A24A0D}"/>
                </c:ext>
              </c:extLst>
            </c:dLbl>
            <c:dLbl>
              <c:idx val="3"/>
              <c:layout>
                <c:manualLayout>
                  <c:x val="1.6375639059343999E-2"/>
                  <c:y val="2.0592666349467902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27A2-4C8E-B2C5-6A0BF6A24A0D}"/>
                </c:ext>
              </c:extLst>
            </c:dLbl>
            <c:dLbl>
              <c:idx val="6"/>
              <c:layout>
                <c:manualLayout>
                  <c:x val="4.5394483314696699E-2"/>
                  <c:y val="-7.5383006762551599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C-27A2-4C8E-B2C5-6A0BF6A24A0D}"/>
                </c:ext>
              </c:extLst>
            </c:dLbl>
            <c:dLbl>
              <c:idx val="7"/>
              <c:layout>
                <c:manualLayout>
                  <c:x val="0.10123997021472"/>
                  <c:y val="-6.6094532989996501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27A2-4C8E-B2C5-6A0BF6A24A0D}"/>
                </c:ext>
              </c:extLst>
            </c:dLbl>
            <c:dLbl>
              <c:idx val="8"/>
              <c:layout>
                <c:manualLayout>
                  <c:x val="5.5310951425575697E-2"/>
                  <c:y val="-8.7765811539422603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27A2-4C8E-B2C5-6A0BF6A24A0D}"/>
                </c:ext>
              </c:extLst>
            </c:dLbl>
            <c:dLbl>
              <c:idx val="9"/>
              <c:layout>
                <c:manualLayout>
                  <c:x val="9.7064604870252105E-2"/>
                  <c:y val="-4.7519670586645196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27A2-4C8E-B2C5-6A0BF6A24A0D}"/>
                </c:ext>
              </c:extLst>
            </c:dLbl>
            <c:spPr>
              <a:noFill/>
              <a:ln w="39213">
                <a:noFill/>
              </a:ln>
            </c:spPr>
            <c:txPr>
              <a:bodyPr/>
              <a:lstStyle/>
              <a:p>
                <a:pPr>
                  <a:defRPr sz="1389"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Sheet1!$B$3:$K$3</c:f>
              <c:numCache>
                <c:formatCode>0%</c:formatCode>
                <c:ptCount val="10"/>
                <c:pt idx="0">
                  <c:v>0.1</c:v>
                </c:pt>
                <c:pt idx="1">
                  <c:v>0.18</c:v>
                </c:pt>
                <c:pt idx="2">
                  <c:v>0.05</c:v>
                </c:pt>
                <c:pt idx="3">
                  <c:v>0.11</c:v>
                </c:pt>
                <c:pt idx="4">
                  <c:v>0.09</c:v>
                </c:pt>
                <c:pt idx="5">
                  <c:v>0.09</c:v>
                </c:pt>
                <c:pt idx="6">
                  <c:v>0.05</c:v>
                </c:pt>
                <c:pt idx="7">
                  <c:v>0</c:v>
                </c:pt>
                <c:pt idx="8">
                  <c:v>0</c:v>
                </c:pt>
                <c:pt idx="9">
                  <c:v>0</c:v>
                </c:pt>
              </c:numCache>
            </c:numRef>
          </c:val>
          <c:extLst xmlns:c16r2="http://schemas.microsoft.com/office/drawing/2015/06/chart">
            <c:ext xmlns:c16="http://schemas.microsoft.com/office/drawing/2014/chart" uri="{C3380CC4-5D6E-409C-BE32-E72D297353CC}">
              <c16:uniqueId val="{00000010-27A2-4C8E-B2C5-6A0BF6A24A0D}"/>
            </c:ext>
          </c:extLst>
        </c:ser>
        <c:ser>
          <c:idx val="2"/>
          <c:order val="2"/>
          <c:tx>
            <c:strRef>
              <c:f>Sheet1!$A$4</c:f>
              <c:strCache>
                <c:ptCount val="1"/>
                <c:pt idx="0">
                  <c:v>2位4K项</c:v>
                </c:pt>
              </c:strCache>
            </c:strRef>
          </c:tx>
          <c:spPr>
            <a:solidFill>
              <a:srgbClr val="FF0000"/>
            </a:solidFill>
            <a:ln w="19606">
              <a:solidFill>
                <a:srgbClr val="000000"/>
              </a:solidFill>
              <a:prstDash val="solid"/>
            </a:ln>
          </c:spPr>
          <c:invertIfNegative val="0"/>
          <c:dLbls>
            <c:dLbl>
              <c:idx val="0"/>
              <c:layout>
                <c:manualLayout>
                  <c:x val="1.04256821203778E-2"/>
                  <c:y val="-2.21924135750266E-2"/>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27A2-4C8E-B2C5-6A0BF6A24A0D}"/>
                </c:ext>
              </c:extLst>
            </c:dLbl>
            <c:dLbl>
              <c:idx val="4"/>
              <c:layout>
                <c:manualLayout>
                  <c:x val="4.4141836970487999E-2"/>
                  <c:y val="-1.2285490629960099E-2"/>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2-27A2-4C8E-B2C5-6A0BF6A24A0D}"/>
                </c:ext>
              </c:extLst>
            </c:dLbl>
            <c:dLbl>
              <c:idx val="5"/>
              <c:layout>
                <c:manualLayout>
                  <c:x val="3.7878788953786602E-2"/>
                  <c:y val="-8.2606680205063992E-3"/>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3-27A2-4C8E-B2C5-6A0BF6A24A0D}"/>
                </c:ext>
              </c:extLst>
            </c:dLbl>
            <c:dLbl>
              <c:idx val="8"/>
              <c:layout>
                <c:manualLayout>
                  <c:x val="9.3819326364316304E-3"/>
                  <c:y val="-1.78582353317083E-2"/>
                </c:manualLayout>
              </c:layout>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14-27A2-4C8E-B2C5-6A0BF6A24A0D}"/>
                </c:ext>
              </c:extLst>
            </c:dLbl>
            <c:spPr>
              <a:noFill/>
              <a:ln w="39213">
                <a:noFill/>
              </a:ln>
            </c:spPr>
            <c:txPr>
              <a:bodyPr/>
              <a:lstStyle/>
              <a:p>
                <a:pPr>
                  <a:defRPr sz="1389" b="0" i="0" u="none" strike="noStrike" baseline="0">
                    <a:solidFill>
                      <a:srgbClr val="000000"/>
                    </a:solidFill>
                    <a:latin typeface="Times New Roman"/>
                    <a:ea typeface="Times New Roman"/>
                    <a:cs typeface="Times New Roman"/>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Sheet1!$B$1:$K$1</c:f>
              <c:strCache>
                <c:ptCount val="10"/>
                <c:pt idx="0">
                  <c:v>li</c:v>
                </c:pt>
                <c:pt idx="1">
                  <c:v>eqntott</c:v>
                </c:pt>
                <c:pt idx="2">
                  <c:v>espresso</c:v>
                </c:pt>
                <c:pt idx="3">
                  <c:v>gcc</c:v>
                </c:pt>
                <c:pt idx="4">
                  <c:v>fpppp</c:v>
                </c:pt>
                <c:pt idx="5">
                  <c:v>spice</c:v>
                </c:pt>
                <c:pt idx="6">
                  <c:v>doduc</c:v>
                </c:pt>
                <c:pt idx="7">
                  <c:v>tomcatv</c:v>
                </c:pt>
                <c:pt idx="8">
                  <c:v>matrix300</c:v>
                </c:pt>
                <c:pt idx="9">
                  <c:v>nasa7</c:v>
                </c:pt>
              </c:strCache>
            </c:strRef>
          </c:cat>
          <c:val>
            <c:numRef>
              <c:f>Sheet1!$B$4:$K$4</c:f>
              <c:numCache>
                <c:formatCode>0%</c:formatCode>
                <c:ptCount val="10"/>
                <c:pt idx="0">
                  <c:v>0.1</c:v>
                </c:pt>
                <c:pt idx="1">
                  <c:v>0.18</c:v>
                </c:pt>
                <c:pt idx="2">
                  <c:v>0.05</c:v>
                </c:pt>
                <c:pt idx="3">
                  <c:v>0.12</c:v>
                </c:pt>
                <c:pt idx="4">
                  <c:v>0.09</c:v>
                </c:pt>
                <c:pt idx="5">
                  <c:v>0.09</c:v>
                </c:pt>
                <c:pt idx="6">
                  <c:v>0.05</c:v>
                </c:pt>
                <c:pt idx="7">
                  <c:v>0.01</c:v>
                </c:pt>
                <c:pt idx="8">
                  <c:v>0</c:v>
                </c:pt>
                <c:pt idx="9">
                  <c:v>0.01</c:v>
                </c:pt>
              </c:numCache>
            </c:numRef>
          </c:val>
          <c:extLst xmlns:c16r2="http://schemas.microsoft.com/office/drawing/2015/06/chart">
            <c:ext xmlns:c16="http://schemas.microsoft.com/office/drawing/2014/chart" uri="{C3380CC4-5D6E-409C-BE32-E72D297353CC}">
              <c16:uniqueId val="{00000015-27A2-4C8E-B2C5-6A0BF6A24A0D}"/>
            </c:ext>
          </c:extLst>
        </c:ser>
        <c:dLbls>
          <c:showLegendKey val="0"/>
          <c:showVal val="1"/>
          <c:showCatName val="0"/>
          <c:showSerName val="0"/>
          <c:showPercent val="0"/>
          <c:showBubbleSize val="0"/>
        </c:dLbls>
        <c:gapWidth val="150"/>
        <c:axId val="302054016"/>
        <c:axId val="306017024"/>
      </c:barChart>
      <c:catAx>
        <c:axId val="302054016"/>
        <c:scaling>
          <c:orientation val="minMax"/>
        </c:scaling>
        <c:delete val="0"/>
        <c:axPos val="l"/>
        <c:title>
          <c:tx>
            <c:rich>
              <a:bodyPr rot="0" vert="horz"/>
              <a:lstStyle/>
              <a:p>
                <a:pPr algn="ctr">
                  <a:defRPr sz="1389" b="0" i="0" u="none" strike="noStrike" baseline="0">
                    <a:solidFill>
                      <a:srgbClr val="000000"/>
                    </a:solidFill>
                    <a:latin typeface="Times New Roman"/>
                    <a:ea typeface="Times New Roman"/>
                    <a:cs typeface="Times New Roman"/>
                  </a:defRPr>
                </a:pPr>
                <a:r>
                  <a:rPr lang="en-US" altLang="en-US"/>
                  <a:t>SPEC
</a:t>
                </a:r>
                <a:r>
                  <a:rPr lang="zh-CN" altLang="en-US"/>
                  <a:t>基
准
程
序</a:t>
                </a:r>
              </a:p>
            </c:rich>
          </c:tx>
          <c:layout>
            <c:manualLayout>
              <c:xMode val="edge"/>
              <c:yMode val="edge"/>
              <c:x val="0"/>
              <c:y val="0.28792569659442702"/>
            </c:manualLayout>
          </c:layout>
          <c:overlay val="0"/>
          <c:spPr>
            <a:noFill/>
            <a:ln w="39213">
              <a:noFill/>
            </a:ln>
          </c:spPr>
        </c:title>
        <c:numFmt formatCode="General" sourceLinked="1"/>
        <c:majorTickMark val="in"/>
        <c:minorTickMark val="none"/>
        <c:tickLblPos val="nextTo"/>
        <c:spPr>
          <a:ln w="4902">
            <a:solidFill>
              <a:srgbClr val="000000"/>
            </a:solidFill>
            <a:prstDash val="solid"/>
          </a:ln>
        </c:spPr>
        <c:txPr>
          <a:bodyPr rot="0" vert="horz"/>
          <a:lstStyle/>
          <a:p>
            <a:pPr>
              <a:defRPr sz="1389" b="0" i="0" u="none" strike="noStrike" baseline="0">
                <a:solidFill>
                  <a:srgbClr val="000000"/>
                </a:solidFill>
                <a:latin typeface="Times New Roman"/>
                <a:ea typeface="Times New Roman"/>
                <a:cs typeface="Times New Roman"/>
              </a:defRPr>
            </a:pPr>
            <a:endParaRPr lang="zh-CN"/>
          </a:p>
        </c:txPr>
        <c:crossAx val="306017024"/>
        <c:crosses val="autoZero"/>
        <c:auto val="0"/>
        <c:lblAlgn val="ctr"/>
        <c:lblOffset val="100"/>
        <c:tickLblSkip val="1"/>
        <c:tickMarkSkip val="1"/>
        <c:noMultiLvlLbl val="0"/>
      </c:catAx>
      <c:valAx>
        <c:axId val="306017024"/>
        <c:scaling>
          <c:orientation val="minMax"/>
        </c:scaling>
        <c:delete val="0"/>
        <c:axPos val="b"/>
        <c:title>
          <c:tx>
            <c:rich>
              <a:bodyPr/>
              <a:lstStyle/>
              <a:p>
                <a:pPr>
                  <a:defRPr sz="1698" b="0" i="0" u="none" strike="noStrike" baseline="0">
                    <a:solidFill>
                      <a:srgbClr val="000000"/>
                    </a:solidFill>
                    <a:latin typeface="Times New Roman"/>
                    <a:ea typeface="Times New Roman"/>
                    <a:cs typeface="Times New Roman"/>
                  </a:defRPr>
                </a:pPr>
                <a:r>
                  <a:rPr lang="zh-CN" altLang="en-US"/>
                  <a:t>预测出错率</a:t>
                </a:r>
              </a:p>
            </c:rich>
          </c:tx>
          <c:layout>
            <c:manualLayout>
              <c:xMode val="edge"/>
              <c:yMode val="edge"/>
              <c:x val="0.78914405010438404"/>
              <c:y val="0.91331269349845201"/>
            </c:manualLayout>
          </c:layout>
          <c:overlay val="0"/>
          <c:spPr>
            <a:noFill/>
            <a:ln w="39213">
              <a:noFill/>
            </a:ln>
          </c:spPr>
        </c:title>
        <c:numFmt formatCode="0%" sourceLinked="1"/>
        <c:majorTickMark val="in"/>
        <c:minorTickMark val="none"/>
        <c:tickLblPos val="nextTo"/>
        <c:spPr>
          <a:ln w="4902">
            <a:solidFill>
              <a:srgbClr val="000000"/>
            </a:solidFill>
            <a:prstDash val="solid"/>
          </a:ln>
        </c:spPr>
        <c:txPr>
          <a:bodyPr rot="0" vert="horz"/>
          <a:lstStyle/>
          <a:p>
            <a:pPr>
              <a:defRPr sz="1389" b="0" i="0" u="none" strike="noStrike" baseline="0">
                <a:solidFill>
                  <a:srgbClr val="000000"/>
                </a:solidFill>
                <a:latin typeface="Times New Roman"/>
                <a:ea typeface="Times New Roman"/>
                <a:cs typeface="Times New Roman"/>
              </a:defRPr>
            </a:pPr>
            <a:endParaRPr lang="zh-CN"/>
          </a:p>
        </c:txPr>
        <c:crossAx val="302054016"/>
        <c:crosses val="autoZero"/>
        <c:crossBetween val="between"/>
      </c:valAx>
      <c:spPr>
        <a:noFill/>
        <a:ln w="39213">
          <a:noFill/>
        </a:ln>
      </c:spPr>
    </c:plotArea>
    <c:legend>
      <c:legendPos val="r"/>
      <c:layout>
        <c:manualLayout>
          <c:xMode val="edge"/>
          <c:yMode val="edge"/>
          <c:x val="0.65135699373695199"/>
          <c:y val="0.15479876160990699"/>
          <c:w val="0.25260960334029198"/>
          <c:h val="0.24767801857585101"/>
        </c:manualLayout>
      </c:layout>
      <c:overlay val="0"/>
      <c:spPr>
        <a:solidFill>
          <a:srgbClr val="FFFFFF"/>
        </a:solidFill>
        <a:ln w="4902">
          <a:solidFill>
            <a:srgbClr val="000000"/>
          </a:solidFill>
          <a:prstDash val="solid"/>
        </a:ln>
      </c:spPr>
      <c:txPr>
        <a:bodyPr/>
        <a:lstStyle/>
        <a:p>
          <a:pPr>
            <a:defRPr sz="1274" b="0" i="0" u="none" strike="noStrike" baseline="0">
              <a:solidFill>
                <a:srgbClr val="000000"/>
              </a:solidFill>
              <a:latin typeface="Times New Roman"/>
              <a:ea typeface="Times New Roman"/>
              <a:cs typeface="Times New Roman"/>
            </a:defRPr>
          </a:pPr>
          <a:endParaRPr lang="zh-CN"/>
        </a:p>
      </c:txPr>
    </c:legend>
    <c:plotVisOnly val="1"/>
    <c:dispBlanksAs val="gap"/>
    <c:showDLblsOverMax val="0"/>
  </c:chart>
  <c:spPr>
    <a:solidFill>
      <a:srgbClr val="FFCC99"/>
    </a:solidFill>
    <a:ln>
      <a:noFill/>
    </a:ln>
  </c:spPr>
  <c:txPr>
    <a:bodyPr/>
    <a:lstStyle/>
    <a:p>
      <a:pPr>
        <a:defRPr sz="1389" b="0" i="0" u="none" strike="noStrike" baseline="0">
          <a:solidFill>
            <a:srgbClr val="000000"/>
          </a:solidFill>
          <a:latin typeface="Times New Roman"/>
          <a:ea typeface="Times New Roman"/>
          <a:cs typeface="Times New Roman"/>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lgn="r">
              <a:defRPr kumimoji="1" sz="1200">
                <a:latin typeface="Times New Roman" pitchFamily="18" charset="0"/>
              </a:defRPr>
            </a:lvl1pPr>
          </a:lstStyle>
          <a:p>
            <a:fld id="{CA26971C-28E9-4885-8432-CCC70D8B2961}" type="slidenum">
              <a:rPr lang="en-US" altLang="zh-CN"/>
              <a:pPr/>
              <a:t>‹#›</a:t>
            </a:fld>
            <a:endParaRPr lang="en-US" altLang="zh-CN"/>
          </a:p>
        </p:txBody>
      </p:sp>
    </p:spTree>
    <p:extLst>
      <p:ext uri="{BB962C8B-B14F-4D97-AF65-F5344CB8AC3E}">
        <p14:creationId xmlns:p14="http://schemas.microsoft.com/office/powerpoint/2010/main" val="185535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lgn="r">
              <a:defRPr kumimoji="1" sz="1200">
                <a:latin typeface="Times New Roman" pitchFamily="18" charset="0"/>
              </a:defRPr>
            </a:lvl1pPr>
          </a:lstStyle>
          <a:p>
            <a:fld id="{3BF14057-C643-4374-9DA5-56BC19B3B0D0}" type="slidenum">
              <a:rPr lang="en-US" altLang="zh-CN"/>
              <a:pPr/>
              <a:t>‹#›</a:t>
            </a:fld>
            <a:endParaRPr lang="en-US" altLang="zh-CN"/>
          </a:p>
        </p:txBody>
      </p:sp>
    </p:spTree>
    <p:extLst>
      <p:ext uri="{BB962C8B-B14F-4D97-AF65-F5344CB8AC3E}">
        <p14:creationId xmlns:p14="http://schemas.microsoft.com/office/powerpoint/2010/main" val="18800997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4C46E4-DADB-4A8A-B288-F657F4AC6877}" type="slidenum">
              <a:rPr lang="en-US" altLang="zh-CN"/>
              <a:pPr/>
              <a:t>7</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lIns="60917" tIns="30459" rIns="60917" bIns="30459"/>
          <a:lstStyle/>
          <a:p>
            <a:endParaRPr lang="zh-CN" altLang="zh-CN"/>
          </a:p>
        </p:txBody>
      </p:sp>
    </p:spTree>
    <p:extLst>
      <p:ext uri="{BB962C8B-B14F-4D97-AF65-F5344CB8AC3E}">
        <p14:creationId xmlns:p14="http://schemas.microsoft.com/office/powerpoint/2010/main" val="176172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转移指令单发射</a:t>
            </a:r>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81</a:t>
            </a:fld>
            <a:endParaRPr lang="en-US" altLang="zh-CN"/>
          </a:p>
        </p:txBody>
      </p:sp>
    </p:spTree>
    <p:extLst>
      <p:ext uri="{BB962C8B-B14F-4D97-AF65-F5344CB8AC3E}">
        <p14:creationId xmlns:p14="http://schemas.microsoft.com/office/powerpoint/2010/main" val="12575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分支</a:t>
            </a:r>
            <a:r>
              <a:rPr lang="en-US" altLang="zh-CN" dirty="0" smtClean="0"/>
              <a:t>taken </a:t>
            </a:r>
            <a:r>
              <a:rPr lang="zh-CN" altLang="en-US" dirty="0" smtClean="0"/>
              <a:t>分支指令后的那个指令就不执行了</a:t>
            </a:r>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21</a:t>
            </a:fld>
            <a:endParaRPr lang="en-US" altLang="zh-CN"/>
          </a:p>
        </p:txBody>
      </p:sp>
    </p:spTree>
    <p:extLst>
      <p:ext uri="{BB962C8B-B14F-4D97-AF65-F5344CB8AC3E}">
        <p14:creationId xmlns:p14="http://schemas.microsoft.com/office/powerpoint/2010/main" val="201171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26</a:t>
            </a:fld>
            <a:endParaRPr lang="en-US" altLang="zh-CN"/>
          </a:p>
        </p:txBody>
      </p:sp>
    </p:spTree>
    <p:extLst>
      <p:ext uri="{BB962C8B-B14F-4D97-AF65-F5344CB8AC3E}">
        <p14:creationId xmlns:p14="http://schemas.microsoft.com/office/powerpoint/2010/main" val="184511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重构序缓存器：控制指令，控制指令的预测判断是什么；访存指令，目标存储器是什么</a:t>
            </a:r>
            <a:endParaRPr lang="en-US" altLang="zh-CN" dirty="0" smtClean="0"/>
          </a:p>
          <a:p>
            <a:r>
              <a:rPr lang="zh-CN" altLang="en-US" dirty="0" smtClean="0"/>
              <a:t>一个节拍一个节拍往下填写。</a:t>
            </a:r>
            <a:endParaRPr lang="en-US" altLang="zh-CN" dirty="0" smtClean="0"/>
          </a:p>
          <a:p>
            <a:r>
              <a:rPr lang="zh-CN" altLang="en-US" dirty="0" smtClean="0"/>
              <a:t>转移指令，要更新的时候，已经得出预测方向是否正确；如果正确，后面的指令可以正常的一条条更新存储器的值。如果是错误的，</a:t>
            </a:r>
            <a:r>
              <a:rPr lang="en-US" altLang="zh-CN" dirty="0" smtClean="0"/>
              <a:t>buffer</a:t>
            </a:r>
            <a:r>
              <a:rPr lang="zh-CN" altLang="en-US" dirty="0" smtClean="0"/>
              <a:t>后面的指令都清掉了，分支预测失败。</a:t>
            </a:r>
            <a:endParaRPr lang="en-US" altLang="zh-CN" dirty="0" smtClean="0"/>
          </a:p>
          <a:p>
            <a:r>
              <a:rPr lang="zh-CN" altLang="en-US" dirty="0" smtClean="0"/>
              <a:t>记分牌</a:t>
            </a:r>
            <a:r>
              <a:rPr lang="en-US" altLang="zh-CN" dirty="0" smtClean="0"/>
              <a:t>4</a:t>
            </a:r>
            <a:r>
              <a:rPr lang="zh-CN" altLang="en-US" dirty="0" smtClean="0"/>
              <a:t>个节拍，</a:t>
            </a:r>
            <a:r>
              <a:rPr lang="en-US" altLang="zh-CN" dirty="0" smtClean="0"/>
              <a:t>tomasulo3</a:t>
            </a:r>
            <a:r>
              <a:rPr lang="zh-CN" altLang="en-US" dirty="0" smtClean="0"/>
              <a:t>个节拍</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47</a:t>
            </a:fld>
            <a:endParaRPr lang="en-US" altLang="zh-CN"/>
          </a:p>
        </p:txBody>
      </p:sp>
    </p:spTree>
    <p:extLst>
      <p:ext uri="{BB962C8B-B14F-4D97-AF65-F5344CB8AC3E}">
        <p14:creationId xmlns:p14="http://schemas.microsoft.com/office/powerpoint/2010/main" val="12461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个节拍。</a:t>
            </a:r>
            <a:r>
              <a:rPr lang="en-US" altLang="zh-CN" dirty="0" smtClean="0"/>
              <a:t>BF</a:t>
            </a:r>
            <a:r>
              <a:rPr lang="zh-CN" altLang="en-US" dirty="0" smtClean="0"/>
              <a:t>强制按序。</a:t>
            </a:r>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51</a:t>
            </a:fld>
            <a:endParaRPr lang="en-US" altLang="zh-CN"/>
          </a:p>
        </p:txBody>
      </p:sp>
    </p:spTree>
    <p:extLst>
      <p:ext uri="{BB962C8B-B14F-4D97-AF65-F5344CB8AC3E}">
        <p14:creationId xmlns:p14="http://schemas.microsoft.com/office/powerpoint/2010/main" val="932075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控制指令（转移指令）无法搭配；指令有数据竞争，无法搭配</a:t>
            </a:r>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69</a:t>
            </a:fld>
            <a:endParaRPr lang="en-US" altLang="zh-CN"/>
          </a:p>
        </p:txBody>
      </p:sp>
    </p:spTree>
    <p:extLst>
      <p:ext uri="{BB962C8B-B14F-4D97-AF65-F5344CB8AC3E}">
        <p14:creationId xmlns:p14="http://schemas.microsoft.com/office/powerpoint/2010/main" val="415805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70</a:t>
            </a:fld>
            <a:endParaRPr lang="en-US" altLang="zh-CN"/>
          </a:p>
        </p:txBody>
      </p:sp>
    </p:spTree>
    <p:extLst>
      <p:ext uri="{BB962C8B-B14F-4D97-AF65-F5344CB8AC3E}">
        <p14:creationId xmlns:p14="http://schemas.microsoft.com/office/powerpoint/2010/main" val="143414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双发射的结构，相互不干扰的指令，没有数据竞争也没有结构竞争。</a:t>
            </a:r>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72</a:t>
            </a:fld>
            <a:endParaRPr lang="en-US" altLang="zh-CN"/>
          </a:p>
        </p:txBody>
      </p:sp>
    </p:spTree>
    <p:extLst>
      <p:ext uri="{BB962C8B-B14F-4D97-AF65-F5344CB8AC3E}">
        <p14:creationId xmlns:p14="http://schemas.microsoft.com/office/powerpoint/2010/main" val="438299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译码两个，访存两个</a:t>
            </a:r>
            <a:endParaRPr lang="zh-CN" altLang="en-US" dirty="0"/>
          </a:p>
        </p:txBody>
      </p:sp>
      <p:sp>
        <p:nvSpPr>
          <p:cNvPr id="4" name="灯片编号占位符 3"/>
          <p:cNvSpPr>
            <a:spLocks noGrp="1"/>
          </p:cNvSpPr>
          <p:nvPr>
            <p:ph type="sldNum" sz="quarter" idx="10"/>
          </p:nvPr>
        </p:nvSpPr>
        <p:spPr/>
        <p:txBody>
          <a:bodyPr/>
          <a:lstStyle/>
          <a:p>
            <a:fld id="{3BF14057-C643-4374-9DA5-56BC19B3B0D0}" type="slidenum">
              <a:rPr lang="en-US" altLang="zh-CN" smtClean="0"/>
              <a:pPr/>
              <a:t>74</a:t>
            </a:fld>
            <a:endParaRPr lang="en-US" altLang="zh-CN"/>
          </a:p>
        </p:txBody>
      </p:sp>
    </p:spTree>
    <p:extLst>
      <p:ext uri="{BB962C8B-B14F-4D97-AF65-F5344CB8AC3E}">
        <p14:creationId xmlns:p14="http://schemas.microsoft.com/office/powerpoint/2010/main" val="416995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457200" y="6248400"/>
            <a:ext cx="2133600" cy="471488"/>
          </a:xfrm>
          <a:prstGeom prst="rect">
            <a:avLst/>
          </a:prstGeom>
        </p:spPr>
        <p:txBody>
          <a:bodyPr/>
          <a:lstStyle>
            <a:lvl1pPr>
              <a:defRPr/>
            </a:lvl1pPr>
          </a:lstStyle>
          <a:p>
            <a:fld id="{284BD0D0-5FA3-4F26-BE51-B45964C557B2}" type="datetime1">
              <a:rPr lang="zh-CN" altLang="en-US" smtClean="0"/>
              <a:pPr/>
              <a:t>2019/1/8</a:t>
            </a:fld>
            <a:endParaRPr lang="en-US" altLang="zh-CN"/>
          </a:p>
        </p:txBody>
      </p:sp>
      <p:sp>
        <p:nvSpPr>
          <p:cNvPr id="5130" name="Rectangle 10"/>
          <p:cNvSpPr>
            <a:spLocks noGrp="1" noChangeArrowheads="1"/>
          </p:cNvSpPr>
          <p:nvPr>
            <p:ph type="ftr" sz="quarter" idx="3"/>
          </p:nvPr>
        </p:nvSpPr>
        <p:spPr>
          <a:xfrm>
            <a:off x="3124200" y="6253163"/>
            <a:ext cx="28956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6553200" y="6248400"/>
            <a:ext cx="2133600" cy="471488"/>
          </a:xfrm>
          <a:prstGeom prst="rect">
            <a:avLst/>
          </a:prstGeom>
        </p:spPr>
        <p:txBody>
          <a:bodyPr/>
          <a:lstStyle>
            <a:lvl1pPr>
              <a:defRPr/>
            </a:lvl1pPr>
          </a:lstStyle>
          <a:p>
            <a:fld id="{8EA2AAAA-3794-4823-815C-740EEEA72D62}" type="slidenum">
              <a:rPr lang="en-US" altLang="zh-CN" smtClean="0"/>
              <a:pPr/>
              <a:t>‹#›</a:t>
            </a:fld>
            <a:endParaRPr lang="en-US" altLang="zh-CN"/>
          </a:p>
        </p:txBody>
      </p:sp>
    </p:spTree>
    <p:extLst>
      <p:ext uri="{BB962C8B-B14F-4D97-AF65-F5344CB8AC3E}">
        <p14:creationId xmlns:p14="http://schemas.microsoft.com/office/powerpoint/2010/main" val="1412497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23145994-2560-4A51-AF61-5F3FD7EEE554}" type="datetime1">
              <a:rPr lang="zh-CN" altLang="en-US" smtClean="0"/>
              <a:pPr/>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B6A02190-58BC-42AD-8588-3D07F92AF24C}" type="slidenum">
              <a:rPr lang="en-US" altLang="zh-CN" smtClean="0"/>
              <a:pPr/>
              <a:t>‹#›</a:t>
            </a:fld>
            <a:endParaRPr lang="en-US" altLang="zh-CN"/>
          </a:p>
        </p:txBody>
      </p:sp>
    </p:spTree>
    <p:extLst>
      <p:ext uri="{BB962C8B-B14F-4D97-AF65-F5344CB8AC3E}">
        <p14:creationId xmlns:p14="http://schemas.microsoft.com/office/powerpoint/2010/main" val="414552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7623EE5D-203C-4E27-8ECF-B0F90DB365B1}" type="datetime1">
              <a:rPr lang="zh-CN" altLang="en-US" smtClean="0"/>
              <a:pPr/>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DA9728FA-EAAD-417D-B30E-A718CF81F7EC}" type="slidenum">
              <a:rPr lang="en-US" altLang="zh-CN" smtClean="0"/>
              <a:pPr/>
              <a:t>‹#›</a:t>
            </a:fld>
            <a:endParaRPr lang="en-US" altLang="zh-CN"/>
          </a:p>
        </p:txBody>
      </p:sp>
    </p:spTree>
    <p:extLst>
      <p:ext uri="{BB962C8B-B14F-4D97-AF65-F5344CB8AC3E}">
        <p14:creationId xmlns:p14="http://schemas.microsoft.com/office/powerpoint/2010/main" val="2628430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7924800" cy="4419600"/>
          </a:xfrm>
          <a:prstGeom prst="rect">
            <a:avLst/>
          </a:prstGeom>
        </p:spPr>
        <p:txBody>
          <a:bodyPr/>
          <a:lstStyle>
            <a:lvl1pPr>
              <a:defRPr sz="2400"/>
            </a:lvl1pPr>
          </a:lstStyle>
          <a:p>
            <a:r>
              <a:rPr lang="zh-CN" altLang="en-US" dirty="0"/>
              <a:t>单击图标添加表格</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A93C96D3-985D-4919-8212-B07692C1C3CC}" type="datetime1">
              <a:rPr lang="zh-CN" altLang="en-US" smtClean="0"/>
              <a:pPr/>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13E4FACA-BF7E-421A-9926-FB3008519116}" type="slidenum">
              <a:rPr lang="en-US" altLang="zh-CN" smtClean="0"/>
              <a:pPr/>
              <a:t>‹#›</a:t>
            </a:fld>
            <a:endParaRPr lang="en-US" altLang="zh-CN"/>
          </a:p>
        </p:txBody>
      </p:sp>
    </p:spTree>
    <p:extLst>
      <p:ext uri="{BB962C8B-B14F-4D97-AF65-F5344CB8AC3E}">
        <p14:creationId xmlns:p14="http://schemas.microsoft.com/office/powerpoint/2010/main" val="3376890582"/>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35836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BAD99329-1C12-436A-A7B3-421DCA0DAC50}" type="datetime1">
              <a:rPr lang="zh-CN" altLang="en-US"/>
              <a:pPr/>
              <a:t>2019/1/8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1FADB640-25AD-4F63-9221-3357315BC3F2}" type="slidenum">
              <a:rPr lang="en-US" altLang="zh-CN"/>
              <a:pPr/>
              <a:t>‹#›</a:t>
            </a:fld>
            <a:endParaRPr lang="en-US" altLang="zh-CN"/>
          </a:p>
        </p:txBody>
      </p:sp>
    </p:spTree>
    <p:extLst>
      <p:ext uri="{BB962C8B-B14F-4D97-AF65-F5344CB8AC3E}">
        <p14:creationId xmlns:p14="http://schemas.microsoft.com/office/powerpoint/2010/main" val="1004961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79248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3886200"/>
            <a:ext cx="79248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8873EE48-3734-4AC3-A211-73494D90246A}" type="datetime1">
              <a:rPr lang="zh-CN" altLang="en-US"/>
              <a:pPr/>
              <a:t>2019/1/8</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BDE6348C-2B82-41F1-A261-03679F12BBEF}" type="slidenum">
              <a:rPr lang="en-US" altLang="zh-CN"/>
              <a:pPr/>
              <a:t>‹#›</a:t>
            </a:fld>
            <a:endParaRPr lang="en-US" altLang="zh-CN"/>
          </a:p>
        </p:txBody>
      </p:sp>
    </p:spTree>
    <p:extLst>
      <p:ext uri="{BB962C8B-B14F-4D97-AF65-F5344CB8AC3E}">
        <p14:creationId xmlns:p14="http://schemas.microsoft.com/office/powerpoint/2010/main" val="40996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dirty="0"/>
              <a:t>单击此处编辑母版标题样式</a:t>
            </a:r>
          </a:p>
        </p:txBody>
      </p:sp>
      <p:sp>
        <p:nvSpPr>
          <p:cNvPr id="3" name="内容占位符 2"/>
          <p:cNvSpPr>
            <a:spLocks noGrp="1"/>
          </p:cNvSpPr>
          <p:nvPr>
            <p:ph idx="1"/>
          </p:nvPr>
        </p:nvSpPr>
        <p:spPr>
          <a:xfrm>
            <a:off x="609600" y="1600200"/>
            <a:ext cx="7924800" cy="4419600"/>
          </a:xfrm>
          <a:prstGeom prst="rect">
            <a:avLst/>
          </a:prstGeom>
        </p:spPr>
        <p:txBody>
          <a:bodyPr/>
          <a:lstStyle>
            <a:lvl1pPr>
              <a:defRPr sz="2400"/>
            </a:lvl1pPr>
            <a:lvl2pPr>
              <a:defRPr sz="2400"/>
            </a:lvl2pPr>
            <a:lvl3pPr>
              <a:defRPr sz="2000"/>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D5F5D340-BFB3-446A-8108-F7D84AF409F3}" type="datetime1">
              <a:rPr lang="zh-CN" altLang="en-US" smtClean="0"/>
              <a:pPr/>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CA0E6E85-179F-4D51-A20D-83C50202A976}" type="slidenum">
              <a:rPr lang="en-US" altLang="zh-CN" smtClean="0"/>
              <a:pPr/>
              <a:t>‹#›</a:t>
            </a:fld>
            <a:endParaRPr lang="en-US" altLang="zh-CN"/>
          </a:p>
        </p:txBody>
      </p:sp>
    </p:spTree>
    <p:extLst>
      <p:ext uri="{BB962C8B-B14F-4D97-AF65-F5344CB8AC3E}">
        <p14:creationId xmlns:p14="http://schemas.microsoft.com/office/powerpoint/2010/main" val="89427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83B76214-4424-45AB-9931-50A1AE21F612}" type="datetime1">
              <a:rPr lang="zh-CN" altLang="en-US" smtClean="0"/>
              <a:pPr/>
              <a:t>2019/1/8</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C463E590-4AEE-49AB-8097-973A0B25DF1B}" type="slidenum">
              <a:rPr lang="en-US" altLang="zh-CN" smtClean="0"/>
              <a:pPr/>
              <a:t>‹#›</a:t>
            </a:fld>
            <a:endParaRPr lang="en-US" altLang="zh-CN"/>
          </a:p>
        </p:txBody>
      </p:sp>
    </p:spTree>
    <p:extLst>
      <p:ext uri="{BB962C8B-B14F-4D97-AF65-F5344CB8AC3E}">
        <p14:creationId xmlns:p14="http://schemas.microsoft.com/office/powerpoint/2010/main" val="259779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dirty="0"/>
              <a:t>单击此处编辑母版标题样式</a:t>
            </a:r>
          </a:p>
        </p:txBody>
      </p:sp>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4E6D639A-1F1B-49FB-AE7F-C0256297766A}" type="datetime1">
              <a:rPr lang="zh-CN" altLang="en-US" smtClean="0"/>
              <a:pPr/>
              <a:t>2019/1/8</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A11D0303-B780-428F-8A9A-9C4E8A2F79A8}" type="slidenum">
              <a:rPr lang="en-US" altLang="zh-CN" smtClean="0"/>
              <a:pPr/>
              <a:t>‹#›</a:t>
            </a:fld>
            <a:endParaRPr lang="en-US" altLang="zh-CN"/>
          </a:p>
        </p:txBody>
      </p:sp>
    </p:spTree>
    <p:extLst>
      <p:ext uri="{BB962C8B-B14F-4D97-AF65-F5344CB8AC3E}">
        <p14:creationId xmlns:p14="http://schemas.microsoft.com/office/powerpoint/2010/main" val="200797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fld id="{9E011BB0-31E3-4032-8DC7-3822908165C1}" type="datetime1">
              <a:rPr lang="zh-CN" altLang="en-US" smtClean="0"/>
              <a:pPr/>
              <a:t>2019/1/8</a:t>
            </a:fld>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598C7EB0-B7D5-4B3E-989E-17765EB3D849}" type="slidenum">
              <a:rPr lang="en-US" altLang="zh-CN" smtClean="0"/>
              <a:pPr/>
              <a:t>‹#›</a:t>
            </a:fld>
            <a:endParaRPr lang="en-US" altLang="zh-CN"/>
          </a:p>
        </p:txBody>
      </p:sp>
    </p:spTree>
    <p:extLst>
      <p:ext uri="{BB962C8B-B14F-4D97-AF65-F5344CB8AC3E}">
        <p14:creationId xmlns:p14="http://schemas.microsoft.com/office/powerpoint/2010/main" val="182801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28600"/>
            <a:ext cx="759899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3D5317FE-2EAA-44BA-9150-7564D0D22E61}" type="datetime1">
              <a:rPr lang="zh-CN" altLang="en-US" smtClean="0"/>
              <a:pPr/>
              <a:t>2019/1/8</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2D108137-C507-4D30-8CA5-C0F78EE6230F}" type="slidenum">
              <a:rPr lang="en-US" altLang="zh-CN" smtClean="0"/>
              <a:pPr/>
              <a:t>‹#›</a:t>
            </a:fld>
            <a:endParaRPr lang="en-US" altLang="zh-CN"/>
          </a:p>
        </p:txBody>
      </p:sp>
    </p:spTree>
    <p:extLst>
      <p:ext uri="{BB962C8B-B14F-4D97-AF65-F5344CB8AC3E}">
        <p14:creationId xmlns:p14="http://schemas.microsoft.com/office/powerpoint/2010/main" val="53969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fld id="{45146A12-764A-471D-897F-8166DC998888}" type="datetime1">
              <a:rPr lang="zh-CN" altLang="en-US" smtClean="0"/>
              <a:pPr/>
              <a:t>2019/1/8</a:t>
            </a:fld>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0E66C2E1-FBA1-48DB-A64E-7DBC21266C62}" type="slidenum">
              <a:rPr lang="en-US" altLang="zh-CN" smtClean="0"/>
              <a:pPr/>
              <a:t>‹#›</a:t>
            </a:fld>
            <a:endParaRPr lang="en-US" altLang="zh-CN"/>
          </a:p>
        </p:txBody>
      </p:sp>
    </p:spTree>
    <p:extLst>
      <p:ext uri="{BB962C8B-B14F-4D97-AF65-F5344CB8AC3E}">
        <p14:creationId xmlns:p14="http://schemas.microsoft.com/office/powerpoint/2010/main" val="27265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BCCAFC17-9E2F-4BF1-82C1-8A75E37A0F4C}" type="datetime1">
              <a:rPr lang="zh-CN" altLang="en-US" smtClean="0"/>
              <a:pPr/>
              <a:t>2019/1/8</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F9A003A2-2902-4800-A83B-C9382B79AE8C}" type="slidenum">
              <a:rPr lang="en-US" altLang="zh-CN" smtClean="0"/>
              <a:pPr/>
              <a:t>‹#›</a:t>
            </a:fld>
            <a:endParaRPr lang="en-US" altLang="zh-CN"/>
          </a:p>
        </p:txBody>
      </p:sp>
    </p:spTree>
    <p:extLst>
      <p:ext uri="{BB962C8B-B14F-4D97-AF65-F5344CB8AC3E}">
        <p14:creationId xmlns:p14="http://schemas.microsoft.com/office/powerpoint/2010/main" val="74448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A521C4ED-FC79-4FA7-AAD0-1130DCD769F6}" type="datetime1">
              <a:rPr lang="zh-CN" altLang="en-US" smtClean="0"/>
              <a:pPr/>
              <a:t>2019/1/8</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52AE7A20-8578-423F-98FC-05232379D94F}" type="slidenum">
              <a:rPr lang="en-US" altLang="zh-CN" smtClean="0"/>
              <a:pPr/>
              <a:t>‹#›</a:t>
            </a:fld>
            <a:endParaRPr lang="en-US" altLang="zh-CN"/>
          </a:p>
        </p:txBody>
      </p:sp>
    </p:spTree>
    <p:extLst>
      <p:ext uri="{BB962C8B-B14F-4D97-AF65-F5344CB8AC3E}">
        <p14:creationId xmlns:p14="http://schemas.microsoft.com/office/powerpoint/2010/main" val="103024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39710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Lst>
  <p:hf hdr="0" ft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高级计算机体系结构</a:t>
            </a: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5374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endParaRPr lang="zh-CN" altLang="zh-CN"/>
          </a:p>
        </p:txBody>
      </p:sp>
      <p:sp>
        <p:nvSpPr>
          <p:cNvPr id="549891" name="Rectangle 3"/>
          <p:cNvSpPr>
            <a:spLocks noGrp="1" noChangeArrowheads="1"/>
          </p:cNvSpPr>
          <p:nvPr>
            <p:ph idx="1"/>
          </p:nvPr>
        </p:nvSpPr>
        <p:spPr>
          <a:xfrm>
            <a:off x="611188" y="1341438"/>
            <a:ext cx="8013700" cy="4598987"/>
          </a:xfrm>
        </p:spPr>
        <p:txBody>
          <a:bodyPr/>
          <a:lstStyle/>
          <a:p>
            <a:pPr marL="712788" lvl="1" indent="-533400">
              <a:buFont typeface="Wingdings" pitchFamily="2" charset="2"/>
              <a:buNone/>
            </a:pPr>
            <a:r>
              <a:rPr lang="zh-CN" altLang="en-US" sz="2000" b="1" dirty="0">
                <a:latin typeface="黑体" pitchFamily="49" charset="-122"/>
                <a:ea typeface="黑体" pitchFamily="49" charset="-122"/>
              </a:rPr>
              <a:t>例：</a:t>
            </a:r>
            <a:r>
              <a:rPr lang="zh-CN" altLang="en-US" sz="2000" dirty="0"/>
              <a:t>某循环体转移行为是循环体一次迭代有</a:t>
            </a:r>
            <a:r>
              <a:rPr lang="en-US" altLang="zh-CN" sz="2000" dirty="0"/>
              <a:t>9</a:t>
            </a:r>
            <a:r>
              <a:rPr lang="zh-CN" altLang="en-US" sz="2000" dirty="0"/>
              <a:t>次是转移成功，紧接后面一次转移不成功。假定用一位转移预测缓冲器来控制转移，对此循环的预测正确率是多少？</a:t>
            </a:r>
          </a:p>
          <a:p>
            <a:pPr marL="712788" lvl="1" indent="-533400">
              <a:buFont typeface="Wingdings" pitchFamily="2" charset="2"/>
              <a:buNone/>
            </a:pPr>
            <a:r>
              <a:rPr lang="zh-CN" altLang="en-US" sz="2000" dirty="0"/>
              <a:t>解：</a:t>
            </a:r>
          </a:p>
          <a:p>
            <a:pPr marL="985838" lvl="2" indent="0">
              <a:buFont typeface="Wingdings" pitchFamily="2" charset="2"/>
              <a:buNone/>
            </a:pPr>
            <a:r>
              <a:rPr lang="zh-CN" altLang="en-US" sz="2000" dirty="0"/>
              <a:t>设缓冲器初值为：</a:t>
            </a:r>
            <a:r>
              <a:rPr lang="en-US" altLang="zh-CN" sz="2000" b="1" dirty="0">
                <a:solidFill>
                  <a:srgbClr val="FF0000"/>
                </a:solidFill>
              </a:rPr>
              <a:t>0</a:t>
            </a:r>
          </a:p>
          <a:p>
            <a:pPr marL="985838" lvl="2" indent="0">
              <a:buFont typeface="Wingdings" pitchFamily="2" charset="2"/>
              <a:buNone/>
            </a:pPr>
            <a:r>
              <a:rPr lang="zh-CN" altLang="en-US" sz="2000" dirty="0"/>
              <a:t>预测第一次转移不发生，实际转移，</a:t>
            </a:r>
            <a:r>
              <a:rPr lang="zh-CN" altLang="en-US" sz="2000" b="1" dirty="0">
                <a:solidFill>
                  <a:srgbClr val="FF0000"/>
                </a:solidFill>
              </a:rPr>
              <a:t>预测失败</a:t>
            </a:r>
            <a:r>
              <a:rPr lang="zh-CN" altLang="en-US" sz="2000" dirty="0"/>
              <a:t>，修改为：</a:t>
            </a:r>
            <a:r>
              <a:rPr lang="en-US" altLang="zh-CN" sz="2000" b="1" dirty="0">
                <a:solidFill>
                  <a:srgbClr val="FF0000"/>
                </a:solidFill>
              </a:rPr>
              <a:t>1</a:t>
            </a:r>
            <a:endParaRPr lang="en-US" altLang="zh-CN" sz="2000" dirty="0">
              <a:solidFill>
                <a:srgbClr val="FF0000"/>
              </a:solidFill>
            </a:endParaRPr>
          </a:p>
          <a:p>
            <a:pPr marL="985838" lvl="2" indent="0">
              <a:buFont typeface="Wingdings" pitchFamily="2" charset="2"/>
              <a:buNone/>
            </a:pPr>
            <a:r>
              <a:rPr lang="zh-CN" altLang="en-US" sz="2000" dirty="0"/>
              <a:t>后连续</a:t>
            </a:r>
            <a:r>
              <a:rPr lang="en-US" altLang="zh-CN" sz="2000" b="1" dirty="0"/>
              <a:t>8</a:t>
            </a:r>
            <a:r>
              <a:rPr lang="zh-CN" altLang="en-US" sz="2000" dirty="0"/>
              <a:t>次成功转移，并预测成功，预测位指向成功：</a:t>
            </a:r>
            <a:r>
              <a:rPr lang="en-US" altLang="zh-CN" sz="2000" b="1" dirty="0">
                <a:solidFill>
                  <a:srgbClr val="FF0000"/>
                </a:solidFill>
              </a:rPr>
              <a:t>1</a:t>
            </a:r>
            <a:endParaRPr lang="en-US" altLang="zh-CN" sz="2000" dirty="0">
              <a:solidFill>
                <a:srgbClr val="FF0000"/>
              </a:solidFill>
            </a:endParaRPr>
          </a:p>
          <a:p>
            <a:pPr marL="985838" lvl="2" indent="0">
              <a:buFont typeface="Wingdings" pitchFamily="2" charset="2"/>
              <a:buNone/>
            </a:pPr>
            <a:r>
              <a:rPr lang="zh-CN" altLang="en-US" sz="2000" dirty="0"/>
              <a:t>预测第</a:t>
            </a:r>
            <a:r>
              <a:rPr lang="en-US" altLang="zh-CN" sz="2000" b="1" dirty="0"/>
              <a:t>10</a:t>
            </a:r>
            <a:r>
              <a:rPr lang="en-US" altLang="zh-CN" sz="2000" dirty="0"/>
              <a:t> </a:t>
            </a:r>
            <a:r>
              <a:rPr lang="zh-CN" altLang="en-US" sz="2000" dirty="0"/>
              <a:t>次转移成功，实际不转移，</a:t>
            </a:r>
            <a:r>
              <a:rPr lang="zh-CN" altLang="en-US" sz="2000" b="1" dirty="0">
                <a:solidFill>
                  <a:srgbClr val="FF0000"/>
                </a:solidFill>
              </a:rPr>
              <a:t>预测失败</a:t>
            </a:r>
            <a:r>
              <a:rPr lang="zh-CN" altLang="en-US" sz="2000" dirty="0"/>
              <a:t>，修改为：</a:t>
            </a:r>
            <a:r>
              <a:rPr lang="en-US" altLang="zh-CN" sz="2000" b="1" dirty="0">
                <a:solidFill>
                  <a:srgbClr val="FF0000"/>
                </a:solidFill>
              </a:rPr>
              <a:t>0</a:t>
            </a:r>
            <a:endParaRPr lang="en-US" altLang="zh-CN" sz="2000" dirty="0">
              <a:solidFill>
                <a:srgbClr val="FF0000"/>
              </a:solidFill>
            </a:endParaRPr>
          </a:p>
          <a:p>
            <a:pPr marL="985838" lvl="2" indent="0">
              <a:buFont typeface="Wingdings" pitchFamily="2" charset="2"/>
              <a:buNone/>
            </a:pPr>
            <a:r>
              <a:rPr lang="en-US" altLang="zh-CN" sz="2000" dirty="0"/>
              <a:t>		</a:t>
            </a:r>
            <a:r>
              <a:rPr lang="zh-CN" altLang="en-US" sz="2000" dirty="0"/>
              <a:t>程序本身的转移成功率是</a:t>
            </a:r>
            <a:r>
              <a:rPr lang="en-US" altLang="zh-CN" sz="2000" b="1" dirty="0"/>
              <a:t>90%</a:t>
            </a:r>
            <a:endParaRPr lang="en-US" altLang="zh-CN" sz="2000" dirty="0"/>
          </a:p>
          <a:p>
            <a:pPr marL="985838" lvl="2" indent="0">
              <a:buFont typeface="Wingdings" pitchFamily="2" charset="2"/>
              <a:buNone/>
            </a:pPr>
            <a:r>
              <a:rPr lang="en-US" altLang="zh-CN" sz="2000" dirty="0"/>
              <a:t>		</a:t>
            </a:r>
            <a:r>
              <a:rPr lang="zh-CN" altLang="en-US" sz="2000" dirty="0"/>
              <a:t>预测成功率是</a:t>
            </a:r>
            <a:r>
              <a:rPr lang="en-US" altLang="zh-CN" sz="2000" b="1" dirty="0"/>
              <a:t>80%</a:t>
            </a:r>
          </a:p>
          <a:p>
            <a:pPr marL="985838" lvl="2" indent="0">
              <a:buFont typeface="Wingdings" pitchFamily="2" charset="2"/>
              <a:buNone/>
            </a:pPr>
            <a:r>
              <a:rPr lang="zh-CN" altLang="en-US" sz="2000" b="1" dirty="0"/>
              <a:t>这是较理想的情况</a:t>
            </a:r>
          </a:p>
          <a:p>
            <a:pPr marL="0" indent="0">
              <a:buFont typeface="Wingdings" pitchFamily="2" charset="2"/>
              <a:buNone/>
            </a:pPr>
            <a:endParaRPr lang="en-US" altLang="zh-CN" sz="2000" dirty="0"/>
          </a:p>
        </p:txBody>
      </p:sp>
      <p:sp>
        <p:nvSpPr>
          <p:cNvPr id="4" name="日期占位符 3"/>
          <p:cNvSpPr>
            <a:spLocks noGrp="1"/>
          </p:cNvSpPr>
          <p:nvPr>
            <p:ph type="dt" sz="half" idx="10"/>
          </p:nvPr>
        </p:nvSpPr>
        <p:spPr/>
        <p:txBody>
          <a:bodyPr/>
          <a:lstStyle/>
          <a:p>
            <a:fld id="{409CE8BB-FB76-438A-95AC-5213C2747FD5}"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6E87972A-D44B-483D-AF15-7BB2227F40AE}" type="slidenum">
              <a:rPr lang="en-US" altLang="zh-CN"/>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zh-CN" altLang="en-US" dirty="0"/>
              <a:t>一位预测器的缺点：</a:t>
            </a:r>
          </a:p>
        </p:txBody>
      </p:sp>
      <p:sp>
        <p:nvSpPr>
          <p:cNvPr id="550915" name="Rectangle 3"/>
          <p:cNvSpPr>
            <a:spLocks noGrp="1" noChangeArrowheads="1"/>
          </p:cNvSpPr>
          <p:nvPr>
            <p:ph idx="1"/>
          </p:nvPr>
        </p:nvSpPr>
        <p:spPr/>
        <p:txBody>
          <a:bodyPr/>
          <a:lstStyle/>
          <a:p>
            <a:endParaRPr lang="en-US" altLang="zh-CN" sz="3100" b="1" dirty="0"/>
          </a:p>
          <a:p>
            <a:r>
              <a:rPr lang="zh-CN" altLang="en-US" sz="3100" b="1" dirty="0"/>
              <a:t>如果程序转移行为是间隔变换一次，则预测命中率为 </a:t>
            </a:r>
            <a:r>
              <a:rPr lang="en-US" altLang="zh-CN" sz="3100" b="1" dirty="0"/>
              <a:t>0%</a:t>
            </a:r>
            <a:endParaRPr lang="en-US" altLang="zh-CN" sz="3100" dirty="0"/>
          </a:p>
          <a:p>
            <a:endParaRPr lang="en-US" altLang="zh-CN" dirty="0"/>
          </a:p>
          <a:p>
            <a:r>
              <a:rPr lang="zh-CN" altLang="en-US" dirty="0"/>
              <a:t>改进的方法是：采用两位预测器。</a:t>
            </a:r>
          </a:p>
        </p:txBody>
      </p:sp>
      <p:sp>
        <p:nvSpPr>
          <p:cNvPr id="4" name="日期占位符 3"/>
          <p:cNvSpPr>
            <a:spLocks noGrp="1"/>
          </p:cNvSpPr>
          <p:nvPr>
            <p:ph type="dt" sz="half" idx="10"/>
          </p:nvPr>
        </p:nvSpPr>
        <p:spPr/>
        <p:txBody>
          <a:bodyPr/>
          <a:lstStyle/>
          <a:p>
            <a:fld id="{7D4DCBB1-BC88-4F47-A5A3-44626DC117FD}"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44CC2286-ED6D-4266-9BE0-66BAC7135B35}" type="slidenum">
              <a:rPr lang="en-US" altLang="zh-CN"/>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395536" y="275325"/>
            <a:ext cx="7305675" cy="609600"/>
          </a:xfrm>
        </p:spPr>
        <p:txBody>
          <a:bodyPr/>
          <a:lstStyle/>
          <a:p>
            <a:r>
              <a:rPr lang="en-US" altLang="zh-CN" sz="2800" dirty="0"/>
              <a:t> </a:t>
            </a:r>
            <a:r>
              <a:rPr lang="zh-CN" altLang="en-US" sz="2800" dirty="0"/>
              <a:t>二、二位转移预测器（</a:t>
            </a:r>
            <a:r>
              <a:rPr lang="en-US" altLang="zh-CN" sz="2800" dirty="0"/>
              <a:t>two-bit predictor)</a:t>
            </a:r>
          </a:p>
        </p:txBody>
      </p:sp>
      <p:sp>
        <p:nvSpPr>
          <p:cNvPr id="551939" name="Rectangle 3"/>
          <p:cNvSpPr>
            <a:spLocks noGrp="1" noChangeArrowheads="1"/>
          </p:cNvSpPr>
          <p:nvPr>
            <p:ph type="body" sz="half" idx="1"/>
          </p:nvPr>
        </p:nvSpPr>
        <p:spPr>
          <a:xfrm>
            <a:off x="609600" y="1600200"/>
            <a:ext cx="8282880" cy="4419600"/>
          </a:xfrm>
        </p:spPr>
        <p:txBody>
          <a:bodyPr/>
          <a:lstStyle/>
          <a:p>
            <a:r>
              <a:rPr lang="zh-CN" altLang="en-US" dirty="0"/>
              <a:t>每个预测器采用</a:t>
            </a:r>
            <a:r>
              <a:rPr lang="en-US" altLang="zh-CN" dirty="0"/>
              <a:t>2</a:t>
            </a:r>
            <a:r>
              <a:rPr lang="zh-CN" altLang="en-US" dirty="0"/>
              <a:t>位，只有预测连续出错两次后才改变预测方向。</a:t>
            </a:r>
          </a:p>
          <a:p>
            <a:pPr marL="0" indent="0">
              <a:buNone/>
            </a:pPr>
            <a:endParaRPr lang="zh-CN" altLang="en-US" dirty="0"/>
          </a:p>
        </p:txBody>
      </p:sp>
      <p:pic>
        <p:nvPicPr>
          <p:cNvPr id="551945"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2609967"/>
            <a:ext cx="3886200" cy="2400065"/>
          </a:xfrm>
        </p:spPr>
      </p:pic>
      <p:sp>
        <p:nvSpPr>
          <p:cNvPr id="10" name="日期占位符 4"/>
          <p:cNvSpPr>
            <a:spLocks noGrp="1"/>
          </p:cNvSpPr>
          <p:nvPr>
            <p:ph type="dt" sz="half" idx="10"/>
          </p:nvPr>
        </p:nvSpPr>
        <p:spPr/>
        <p:txBody>
          <a:bodyPr/>
          <a:lstStyle/>
          <a:p>
            <a:fld id="{AEE8E3C4-6F1F-4425-A4F2-5CC9B0C9BA0D}" type="datetime1">
              <a:rPr lang="zh-CN" altLang="en-US"/>
              <a:pPr/>
              <a:t>2019/1/8</a:t>
            </a:fld>
            <a:endParaRPr lang="en-US" altLang="zh-CN"/>
          </a:p>
        </p:txBody>
      </p:sp>
      <p:sp>
        <p:nvSpPr>
          <p:cNvPr id="12" name="灯片编号占位符 6"/>
          <p:cNvSpPr>
            <a:spLocks noGrp="1"/>
          </p:cNvSpPr>
          <p:nvPr>
            <p:ph type="sldNum" sz="quarter" idx="12"/>
          </p:nvPr>
        </p:nvSpPr>
        <p:spPr/>
        <p:txBody>
          <a:bodyPr/>
          <a:lstStyle/>
          <a:p>
            <a:fld id="{19EA500E-D8B3-4B8F-BBDB-4C3DD82C187D}" type="slidenum">
              <a:rPr lang="en-US" altLang="zh-CN"/>
              <a:pPr/>
              <a:t>12</a:t>
            </a:fld>
            <a:endParaRPr lang="en-US" altLang="zh-CN"/>
          </a:p>
        </p:txBody>
      </p:sp>
      <p:grpSp>
        <p:nvGrpSpPr>
          <p:cNvPr id="551940" name="Group 4"/>
          <p:cNvGrpSpPr>
            <a:grpSpLocks/>
          </p:cNvGrpSpPr>
          <p:nvPr/>
        </p:nvGrpSpPr>
        <p:grpSpPr bwMode="auto">
          <a:xfrm>
            <a:off x="1476375" y="4077271"/>
            <a:ext cx="5170488" cy="1096962"/>
            <a:chOff x="1896" y="1104"/>
            <a:chExt cx="3257" cy="691"/>
          </a:xfrm>
        </p:grpSpPr>
        <p:sp>
          <p:nvSpPr>
            <p:cNvPr id="551941" name="Rectangle 5"/>
            <p:cNvSpPr>
              <a:spLocks noChangeArrowheads="1"/>
            </p:cNvSpPr>
            <p:nvPr/>
          </p:nvSpPr>
          <p:spPr bwMode="auto">
            <a:xfrm>
              <a:off x="2736" y="1104"/>
              <a:ext cx="2417"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t>多位预测缓冲器</a:t>
              </a:r>
            </a:p>
            <a:p>
              <a:r>
                <a:rPr lang="zh-CN" altLang="en-US" sz="2200" b="1"/>
                <a:t>增加缓冲器容量</a:t>
              </a:r>
            </a:p>
            <a:p>
              <a:r>
                <a:rPr lang="zh-CN" altLang="en-US" sz="2200" b="1"/>
                <a:t>预测方案：</a:t>
              </a:r>
              <a:r>
                <a:rPr lang="zh-CN" altLang="en-US" sz="2200" b="1">
                  <a:solidFill>
                    <a:srgbClr val="FF0000"/>
                  </a:solidFill>
                </a:rPr>
                <a:t>当前转移行为修改</a:t>
              </a:r>
            </a:p>
          </p:txBody>
        </p:sp>
        <p:sp>
          <p:nvSpPr>
            <p:cNvPr id="551942" name="Rectangle 6"/>
            <p:cNvSpPr>
              <a:spLocks noChangeArrowheads="1"/>
            </p:cNvSpPr>
            <p:nvPr/>
          </p:nvSpPr>
          <p:spPr bwMode="auto">
            <a:xfrm>
              <a:off x="1896" y="1248"/>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2"/>
                  </a:solidFill>
                  <a:ea typeface="黑体" pitchFamily="49" charset="-122"/>
                </a:rPr>
                <a:t>改进</a:t>
              </a:r>
            </a:p>
          </p:txBody>
        </p:sp>
        <p:sp>
          <p:nvSpPr>
            <p:cNvPr id="551943" name="AutoShape 7"/>
            <p:cNvSpPr>
              <a:spLocks/>
            </p:cNvSpPr>
            <p:nvPr/>
          </p:nvSpPr>
          <p:spPr bwMode="auto">
            <a:xfrm>
              <a:off x="2496" y="1152"/>
              <a:ext cx="144" cy="576"/>
            </a:xfrm>
            <a:prstGeom prst="leftBrace">
              <a:avLst>
                <a:gd name="adj1" fmla="val 33333"/>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1944" name="Rectangle 8"/>
          <p:cNvSpPr>
            <a:spLocks noChangeArrowheads="1"/>
          </p:cNvSpPr>
          <p:nvPr/>
        </p:nvSpPr>
        <p:spPr bwMode="auto">
          <a:xfrm>
            <a:off x="1042988" y="3501008"/>
            <a:ext cx="6457950" cy="4889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hangingPunct="0">
              <a:spcBef>
                <a:spcPct val="20000"/>
              </a:spcBef>
              <a:buClr>
                <a:schemeClr val="hlink"/>
              </a:buClr>
              <a:buFont typeface="Wingdings" pitchFamily="2" charset="2"/>
              <a:buNone/>
            </a:pPr>
            <a:r>
              <a:rPr kumimoji="1" lang="zh-CN" altLang="en-US" sz="2600" dirty="0">
                <a:solidFill>
                  <a:schemeClr val="tx2"/>
                </a:solidFill>
                <a:latin typeface="Times New Roman" pitchFamily="18" charset="0"/>
              </a:rPr>
              <a:t>对偶然一次预测出错，不会出现两次预测错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zh-CN" altLang="en-US" dirty="0"/>
              <a:t>转移预测缓冲器的实现技术</a:t>
            </a:r>
          </a:p>
        </p:txBody>
      </p:sp>
      <p:sp>
        <p:nvSpPr>
          <p:cNvPr id="552963" name="Rectangle 3"/>
          <p:cNvSpPr>
            <a:spLocks noGrp="1" noChangeArrowheads="1"/>
          </p:cNvSpPr>
          <p:nvPr>
            <p:ph idx="1"/>
          </p:nvPr>
        </p:nvSpPr>
        <p:spPr/>
        <p:txBody>
          <a:bodyPr/>
          <a:lstStyle/>
          <a:p>
            <a:r>
              <a:rPr lang="zh-CN" altLang="en-US"/>
              <a:t>两种实现方法：</a:t>
            </a:r>
          </a:p>
          <a:p>
            <a:r>
              <a:rPr lang="zh-CN" altLang="en-US"/>
              <a:t>该缓冲器作为一种专门的</a:t>
            </a:r>
            <a:r>
              <a:rPr lang="en-US" altLang="zh-CN"/>
              <a:t>Cache, </a:t>
            </a:r>
            <a:r>
              <a:rPr lang="zh-CN" altLang="en-US"/>
              <a:t>在</a:t>
            </a:r>
            <a:r>
              <a:rPr lang="en-US" altLang="zh-CN"/>
              <a:t>IF</a:t>
            </a:r>
            <a:r>
              <a:rPr lang="zh-CN" altLang="en-US"/>
              <a:t>节拍取指时，用指令地址访问这一缓冲器。即取出指令时，同时取出预测值。</a:t>
            </a:r>
          </a:p>
          <a:p>
            <a:r>
              <a:rPr lang="zh-CN" altLang="en-US"/>
              <a:t>在指令</a:t>
            </a:r>
            <a:r>
              <a:rPr lang="en-US" altLang="zh-CN"/>
              <a:t>Cache</a:t>
            </a:r>
            <a:r>
              <a:rPr lang="zh-CN" altLang="en-US"/>
              <a:t>每一</a:t>
            </a:r>
            <a:r>
              <a:rPr lang="en-US" altLang="zh-CN"/>
              <a:t>Block</a:t>
            </a:r>
            <a:r>
              <a:rPr lang="zh-CN" altLang="en-US"/>
              <a:t>中附加两个预测位，从而与指令一起读出。</a:t>
            </a:r>
          </a:p>
        </p:txBody>
      </p:sp>
      <p:sp>
        <p:nvSpPr>
          <p:cNvPr id="4" name="日期占位符 3"/>
          <p:cNvSpPr>
            <a:spLocks noGrp="1"/>
          </p:cNvSpPr>
          <p:nvPr>
            <p:ph type="dt" sz="half" idx="10"/>
          </p:nvPr>
        </p:nvSpPr>
        <p:spPr/>
        <p:txBody>
          <a:bodyPr/>
          <a:lstStyle/>
          <a:p>
            <a:fld id="{C44DB7B0-CCDC-4F24-82D7-82BEA3288050}"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7DF39BEB-3336-427B-AD99-2DA08DB63309}"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dirty="0"/>
              <a:t> </a:t>
            </a:r>
            <a:r>
              <a:rPr lang="zh-CN" altLang="en-US" dirty="0"/>
              <a:t>转移预测的正确率</a:t>
            </a:r>
          </a:p>
        </p:txBody>
      </p:sp>
      <p:sp>
        <p:nvSpPr>
          <p:cNvPr id="553987" name="Rectangle 3"/>
          <p:cNvSpPr>
            <a:spLocks noGrp="1" noChangeArrowheads="1"/>
          </p:cNvSpPr>
          <p:nvPr>
            <p:ph idx="1"/>
          </p:nvPr>
        </p:nvSpPr>
        <p:spPr/>
        <p:txBody>
          <a:bodyPr/>
          <a:lstStyle/>
          <a:p>
            <a:r>
              <a:rPr lang="zh-CN" altLang="en-US"/>
              <a:t>测试条件：</a:t>
            </a:r>
          </a:p>
          <a:p>
            <a:pPr lvl="1"/>
            <a:r>
              <a:rPr lang="zh-CN" altLang="en-US"/>
              <a:t>转移预测缓冲器有</a:t>
            </a:r>
            <a:r>
              <a:rPr lang="en-US" altLang="zh-CN"/>
              <a:t>4096</a:t>
            </a:r>
            <a:r>
              <a:rPr lang="zh-CN" altLang="en-US"/>
              <a:t>个</a:t>
            </a:r>
            <a:r>
              <a:rPr lang="en-US" altLang="zh-CN"/>
              <a:t>entries,</a:t>
            </a:r>
            <a:r>
              <a:rPr lang="zh-CN" altLang="en-US"/>
              <a:t>每个</a:t>
            </a:r>
            <a:r>
              <a:rPr lang="en-US" altLang="zh-CN"/>
              <a:t>entry</a:t>
            </a:r>
            <a:r>
              <a:rPr lang="zh-CN" altLang="en-US"/>
              <a:t>含 </a:t>
            </a:r>
            <a:r>
              <a:rPr lang="en-US" altLang="zh-CN"/>
              <a:t>2</a:t>
            </a:r>
            <a:r>
              <a:rPr lang="zh-CN" altLang="en-US"/>
              <a:t>位预测位；</a:t>
            </a:r>
          </a:p>
          <a:p>
            <a:pPr lvl="1"/>
            <a:r>
              <a:rPr lang="zh-CN" altLang="en-US"/>
              <a:t>对</a:t>
            </a:r>
            <a:r>
              <a:rPr lang="en-US" altLang="zh-CN"/>
              <a:t>SPEC89 </a:t>
            </a:r>
            <a:r>
              <a:rPr lang="zh-CN" altLang="en-US"/>
              <a:t>的</a:t>
            </a:r>
            <a:r>
              <a:rPr lang="en-US" altLang="zh-CN"/>
              <a:t>banchmark</a:t>
            </a:r>
            <a:r>
              <a:rPr lang="zh-CN" altLang="en-US"/>
              <a:t>进行测试</a:t>
            </a:r>
          </a:p>
          <a:p>
            <a:endParaRPr lang="en-US" altLang="zh-CN"/>
          </a:p>
        </p:txBody>
      </p:sp>
      <p:sp>
        <p:nvSpPr>
          <p:cNvPr id="4" name="日期占位符 3"/>
          <p:cNvSpPr>
            <a:spLocks noGrp="1"/>
          </p:cNvSpPr>
          <p:nvPr>
            <p:ph type="dt" sz="half" idx="10"/>
          </p:nvPr>
        </p:nvSpPr>
        <p:spPr/>
        <p:txBody>
          <a:bodyPr/>
          <a:lstStyle/>
          <a:p>
            <a:fld id="{82545250-689A-45E4-A005-E370FEF6C554}"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5F190F62-812C-49A4-BE7E-EBD603BE2E9F}" type="slidenum">
              <a:rPr lang="en-US" altLang="zh-CN"/>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 </a:t>
            </a:r>
            <a:r>
              <a:rPr lang="zh-CN" altLang="en-US"/>
              <a:t>转移预测的正确率</a:t>
            </a:r>
          </a:p>
        </p:txBody>
      </p:sp>
      <p:graphicFrame>
        <p:nvGraphicFramePr>
          <p:cNvPr id="2" name="Object 3"/>
          <p:cNvGraphicFramePr>
            <a:graphicFrameLocks noGrp="1" noChangeAspect="1"/>
          </p:cNvGraphicFramePr>
          <p:nvPr>
            <p:ph idx="1"/>
            <p:extLst>
              <p:ext uri="{D42A27DB-BD31-4B8C-83A1-F6EECF244321}">
                <p14:modId xmlns:p14="http://schemas.microsoft.com/office/powerpoint/2010/main" val="346992235"/>
              </p:ext>
            </p:extLst>
          </p:nvPr>
        </p:nvGraphicFramePr>
        <p:xfrm>
          <a:off x="609600" y="1600200"/>
          <a:ext cx="79248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期占位符 3"/>
          <p:cNvSpPr>
            <a:spLocks noGrp="1"/>
          </p:cNvSpPr>
          <p:nvPr>
            <p:ph type="dt" sz="half" idx="10"/>
          </p:nvPr>
        </p:nvSpPr>
        <p:spPr/>
        <p:txBody>
          <a:bodyPr/>
          <a:lstStyle/>
          <a:p>
            <a:fld id="{590094C3-306D-4541-8093-DB1A81B7D77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5368732A-E90F-4E56-BA1C-81920622700B}" type="slidenum">
              <a:rPr lang="en-US" altLang="zh-CN"/>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dirty="0"/>
              <a:t>缓冲大小对转移预测出错率的影响</a:t>
            </a:r>
          </a:p>
        </p:txBody>
      </p:sp>
      <p:graphicFrame>
        <p:nvGraphicFramePr>
          <p:cNvPr id="2" name="Object 3"/>
          <p:cNvGraphicFramePr>
            <a:graphicFrameLocks noGrp="1" noChangeAspect="1"/>
          </p:cNvGraphicFramePr>
          <p:nvPr>
            <p:ph idx="1"/>
          </p:nvPr>
        </p:nvGraphicFramePr>
        <p:xfrm>
          <a:off x="609600" y="1600200"/>
          <a:ext cx="79248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4" name="日期占位符 3"/>
          <p:cNvSpPr>
            <a:spLocks noGrp="1"/>
          </p:cNvSpPr>
          <p:nvPr>
            <p:ph type="dt" sz="half" idx="10"/>
          </p:nvPr>
        </p:nvSpPr>
        <p:spPr/>
        <p:txBody>
          <a:bodyPr/>
          <a:lstStyle/>
          <a:p>
            <a:fld id="{1A3BB2BF-1A0B-44F3-8696-D6A03CAB1C19}"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B6708E65-BC21-4B89-B015-BA5003CEC206}" type="slidenum">
              <a:rPr lang="en-US" altLang="zh-CN"/>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zh-CN" altLang="en-US" dirty="0"/>
              <a:t>两位预测器测试结果：</a:t>
            </a:r>
          </a:p>
        </p:txBody>
      </p:sp>
      <p:sp>
        <p:nvSpPr>
          <p:cNvPr id="557059" name="Rectangle 3"/>
          <p:cNvSpPr>
            <a:spLocks noGrp="1" noChangeArrowheads="1"/>
          </p:cNvSpPr>
          <p:nvPr>
            <p:ph idx="1"/>
          </p:nvPr>
        </p:nvSpPr>
        <p:spPr/>
        <p:txBody>
          <a:bodyPr/>
          <a:lstStyle/>
          <a:p>
            <a:r>
              <a:rPr lang="zh-CN" altLang="en-US"/>
              <a:t>测试结果：</a:t>
            </a:r>
          </a:p>
          <a:p>
            <a:pPr lvl="1"/>
            <a:r>
              <a:rPr lang="zh-CN" altLang="en-US"/>
              <a:t>预测正确率：</a:t>
            </a:r>
            <a:r>
              <a:rPr lang="en-US" altLang="zh-CN"/>
              <a:t>82%</a:t>
            </a:r>
            <a:r>
              <a:rPr lang="zh-CN" altLang="en-US"/>
              <a:t>－</a:t>
            </a:r>
            <a:r>
              <a:rPr lang="en-US" altLang="zh-CN"/>
              <a:t>99%</a:t>
            </a:r>
          </a:p>
          <a:p>
            <a:pPr lvl="1"/>
            <a:r>
              <a:rPr lang="zh-CN" altLang="en-US"/>
              <a:t>预测出错率：</a:t>
            </a:r>
            <a:r>
              <a:rPr lang="en-US" altLang="zh-CN"/>
              <a:t>1%</a:t>
            </a:r>
            <a:r>
              <a:rPr lang="zh-CN" altLang="en-US"/>
              <a:t>－</a:t>
            </a:r>
            <a:r>
              <a:rPr lang="en-US" altLang="zh-CN"/>
              <a:t>18%</a:t>
            </a:r>
          </a:p>
          <a:p>
            <a:pPr lvl="1"/>
            <a:r>
              <a:rPr lang="zh-CN" altLang="en-US"/>
              <a:t>小</a:t>
            </a:r>
            <a:r>
              <a:rPr lang="en-US" altLang="zh-CN"/>
              <a:t>buffer</a:t>
            </a:r>
            <a:r>
              <a:rPr lang="zh-CN" altLang="en-US"/>
              <a:t>结果差，</a:t>
            </a:r>
            <a:r>
              <a:rPr lang="en-US" altLang="zh-CN"/>
              <a:t>4K</a:t>
            </a:r>
            <a:r>
              <a:rPr lang="zh-CN" altLang="en-US"/>
              <a:t>的</a:t>
            </a:r>
            <a:r>
              <a:rPr lang="en-US" altLang="zh-CN"/>
              <a:t>buffer</a:t>
            </a:r>
            <a:r>
              <a:rPr lang="zh-CN" altLang="en-US"/>
              <a:t>足够大     </a:t>
            </a:r>
          </a:p>
          <a:p>
            <a:pPr lvl="1"/>
            <a:r>
              <a:rPr lang="zh-CN" altLang="en-US"/>
              <a:t>浮点测试程序的预测正确率高于整数测试程序。因为浮点程序中</a:t>
            </a:r>
            <a:r>
              <a:rPr lang="en-US" altLang="zh-CN"/>
              <a:t>loop</a:t>
            </a:r>
            <a:r>
              <a:rPr lang="zh-CN" altLang="en-US"/>
              <a:t>出现次数多。</a:t>
            </a:r>
          </a:p>
          <a:p>
            <a:pPr lvl="1"/>
            <a:r>
              <a:rPr lang="zh-CN" altLang="en-US"/>
              <a:t>由图说明：</a:t>
            </a:r>
            <a:r>
              <a:rPr lang="en-US" altLang="zh-CN"/>
              <a:t>buffer</a:t>
            </a:r>
            <a:r>
              <a:rPr lang="zh-CN" altLang="en-US"/>
              <a:t>大于</a:t>
            </a:r>
            <a:r>
              <a:rPr lang="en-US" altLang="zh-CN"/>
              <a:t>4K</a:t>
            </a:r>
            <a:r>
              <a:rPr lang="zh-CN" altLang="en-US"/>
              <a:t>已对提高预测正确率无益。同样，增加预测位（即大于</a:t>
            </a:r>
            <a:r>
              <a:rPr lang="en-US" altLang="zh-CN"/>
              <a:t>2 bits)</a:t>
            </a:r>
            <a:r>
              <a:rPr lang="zh-CN" altLang="en-US"/>
              <a:t>也无益。</a:t>
            </a:r>
          </a:p>
        </p:txBody>
      </p:sp>
      <p:sp>
        <p:nvSpPr>
          <p:cNvPr id="4" name="日期占位符 3"/>
          <p:cNvSpPr>
            <a:spLocks noGrp="1"/>
          </p:cNvSpPr>
          <p:nvPr>
            <p:ph type="dt" sz="half" idx="10"/>
          </p:nvPr>
        </p:nvSpPr>
        <p:spPr/>
        <p:txBody>
          <a:bodyPr/>
          <a:lstStyle/>
          <a:p>
            <a:fld id="{23F4600B-1DB4-44CF-8629-64E407AE5CAC}"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9EA07B5-263C-431A-9095-2672B5C42F37}" type="slidenum">
              <a:rPr lang="en-US" altLang="zh-CN"/>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dirty="0"/>
              <a:t> </a:t>
            </a:r>
            <a:r>
              <a:rPr lang="zh-CN" altLang="en-US" dirty="0"/>
              <a:t>三、相关转移预测缓冲器</a:t>
            </a:r>
          </a:p>
        </p:txBody>
      </p:sp>
      <p:sp>
        <p:nvSpPr>
          <p:cNvPr id="558083" name="Rectangle 3"/>
          <p:cNvSpPr>
            <a:spLocks noGrp="1" noChangeArrowheads="1"/>
          </p:cNvSpPr>
          <p:nvPr>
            <p:ph idx="1"/>
          </p:nvPr>
        </p:nvSpPr>
        <p:spPr/>
        <p:txBody>
          <a:bodyPr/>
          <a:lstStyle/>
          <a:p>
            <a:r>
              <a:rPr lang="zh-CN" altLang="en-US" dirty="0"/>
              <a:t>如何进一步提高预测的正确率？</a:t>
            </a:r>
          </a:p>
          <a:p>
            <a:r>
              <a:rPr lang="zh-CN" altLang="en-US" dirty="0"/>
              <a:t>迄今为止，我们根据转移指令最近的转移行为预测当前的转移行为。</a:t>
            </a:r>
            <a:endParaRPr lang="en-US" altLang="zh-CN" dirty="0"/>
          </a:p>
          <a:p>
            <a:r>
              <a:rPr lang="zh-CN" altLang="en-US" dirty="0"/>
              <a:t>进一步提高预测正确率的出路在于根据</a:t>
            </a:r>
            <a:r>
              <a:rPr lang="zh-CN" altLang="en-US" b="1" dirty="0"/>
              <a:t>多个</a:t>
            </a:r>
            <a:r>
              <a:rPr lang="zh-CN" altLang="en-US" dirty="0"/>
              <a:t>相关转移指令的行为来预测我们感兴趣</a:t>
            </a:r>
            <a:r>
              <a:rPr lang="en-US" altLang="zh-CN" dirty="0"/>
              <a:t>branch</a:t>
            </a:r>
            <a:r>
              <a:rPr lang="zh-CN" altLang="en-US" dirty="0"/>
              <a:t>指令的行为，即称为</a:t>
            </a:r>
            <a:r>
              <a:rPr lang="zh-CN" altLang="en-US" b="1" dirty="0"/>
              <a:t>相关预测</a:t>
            </a:r>
            <a:r>
              <a:rPr lang="en-US" altLang="zh-CN" dirty="0"/>
              <a:t>(correlating prediction)</a:t>
            </a:r>
            <a:r>
              <a:rPr lang="zh-CN" altLang="en-US" dirty="0"/>
              <a:t>或</a:t>
            </a:r>
            <a:r>
              <a:rPr lang="zh-CN" altLang="en-US" b="1" dirty="0"/>
              <a:t>两级预测</a:t>
            </a:r>
            <a:r>
              <a:rPr lang="en-US" altLang="zh-CN" dirty="0"/>
              <a:t>(two-level prediction)</a:t>
            </a:r>
            <a:r>
              <a:rPr lang="zh-CN" altLang="en-US" dirty="0"/>
              <a:t>。</a:t>
            </a:r>
          </a:p>
        </p:txBody>
      </p:sp>
      <p:sp>
        <p:nvSpPr>
          <p:cNvPr id="4" name="日期占位符 3"/>
          <p:cNvSpPr>
            <a:spLocks noGrp="1"/>
          </p:cNvSpPr>
          <p:nvPr>
            <p:ph type="dt" sz="half" idx="10"/>
          </p:nvPr>
        </p:nvSpPr>
        <p:spPr/>
        <p:txBody>
          <a:bodyPr/>
          <a:lstStyle/>
          <a:p>
            <a:fld id="{547C4E0E-11DD-4C88-BBF9-CD3A72EE4A04}"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8A0A40FD-6A1C-4E9C-857D-F80FF5042EFF}" type="slidenum">
              <a:rPr lang="en-US" altLang="zh-CN"/>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77321" y="213996"/>
            <a:ext cx="8540750" cy="1143000"/>
          </a:xfrm>
        </p:spPr>
        <p:txBody>
          <a:bodyPr/>
          <a:lstStyle/>
          <a:p>
            <a:r>
              <a:rPr lang="zh-CN" altLang="en-US" b="1" dirty="0"/>
              <a:t>例</a:t>
            </a:r>
            <a:endParaRPr lang="zh-CN" altLang="en-US" dirty="0"/>
          </a:p>
        </p:txBody>
      </p:sp>
      <p:sp>
        <p:nvSpPr>
          <p:cNvPr id="559107" name="Rectangle 3"/>
          <p:cNvSpPr>
            <a:spLocks noGrp="1" noChangeArrowheads="1"/>
          </p:cNvSpPr>
          <p:nvPr>
            <p:ph sz="half" idx="1"/>
          </p:nvPr>
        </p:nvSpPr>
        <p:spPr>
          <a:xfrm>
            <a:off x="395288" y="1341438"/>
            <a:ext cx="2486025" cy="3886200"/>
          </a:xfrm>
        </p:spPr>
        <p:txBody>
          <a:bodyPr/>
          <a:lstStyle/>
          <a:p>
            <a:pPr>
              <a:buFont typeface="Wingdings" pitchFamily="2" charset="2"/>
              <a:buNone/>
            </a:pPr>
            <a:r>
              <a:rPr lang="en-US" altLang="zh-CN" sz="2200"/>
              <a:t>IF ( aa == 2)</a:t>
            </a:r>
          </a:p>
          <a:p>
            <a:pPr>
              <a:buFont typeface="Wingdings" pitchFamily="2" charset="2"/>
              <a:buNone/>
            </a:pPr>
            <a:r>
              <a:rPr lang="en-US" altLang="zh-CN" sz="2200"/>
              <a:t>     	 aa = 0;</a:t>
            </a:r>
          </a:p>
          <a:p>
            <a:pPr>
              <a:buFont typeface="Wingdings" pitchFamily="2" charset="2"/>
              <a:buNone/>
            </a:pPr>
            <a:endParaRPr lang="en-US" altLang="zh-CN" sz="2200"/>
          </a:p>
          <a:p>
            <a:pPr>
              <a:buFont typeface="Wingdings" pitchFamily="2" charset="2"/>
              <a:buNone/>
            </a:pPr>
            <a:r>
              <a:rPr lang="en-US" altLang="zh-CN" sz="2200"/>
              <a:t>IF ( bb == 2)</a:t>
            </a:r>
          </a:p>
          <a:p>
            <a:pPr>
              <a:buFont typeface="Wingdings" pitchFamily="2" charset="2"/>
              <a:buNone/>
            </a:pPr>
            <a:r>
              <a:rPr lang="en-US" altLang="zh-CN" sz="2200"/>
              <a:t>     	 bb = 0;</a:t>
            </a:r>
          </a:p>
          <a:p>
            <a:pPr>
              <a:buFont typeface="Wingdings" pitchFamily="2" charset="2"/>
              <a:buNone/>
            </a:pPr>
            <a:endParaRPr lang="en-US" altLang="zh-CN" sz="2200"/>
          </a:p>
          <a:p>
            <a:pPr>
              <a:buFont typeface="Wingdings" pitchFamily="2" charset="2"/>
              <a:buNone/>
            </a:pPr>
            <a:r>
              <a:rPr lang="en-US" altLang="zh-CN" sz="2200"/>
              <a:t>IF (aa !== bb ) {</a:t>
            </a:r>
          </a:p>
          <a:p>
            <a:pPr>
              <a:buFont typeface="Wingdings" pitchFamily="2" charset="2"/>
              <a:buNone/>
            </a:pPr>
            <a:r>
              <a:rPr lang="en-US" altLang="zh-CN" sz="2200"/>
              <a:t>   ……</a:t>
            </a:r>
          </a:p>
          <a:p>
            <a:pPr>
              <a:buFont typeface="Wingdings" pitchFamily="2" charset="2"/>
              <a:buNone/>
            </a:pPr>
            <a:r>
              <a:rPr lang="en-US" altLang="zh-CN" sz="2200"/>
              <a:t>	}</a:t>
            </a:r>
          </a:p>
          <a:p>
            <a:pPr>
              <a:buFont typeface="Wingdings" pitchFamily="2" charset="2"/>
              <a:buNone/>
            </a:pPr>
            <a:endParaRPr lang="en-US" altLang="zh-CN" sz="2200"/>
          </a:p>
        </p:txBody>
      </p:sp>
      <p:sp>
        <p:nvSpPr>
          <p:cNvPr id="559108" name="Rectangle 4"/>
          <p:cNvSpPr>
            <a:spLocks noGrp="1" noChangeArrowheads="1"/>
          </p:cNvSpPr>
          <p:nvPr>
            <p:ph sz="half" idx="2"/>
          </p:nvPr>
        </p:nvSpPr>
        <p:spPr>
          <a:xfrm>
            <a:off x="3203575" y="1412875"/>
            <a:ext cx="5256213" cy="4602163"/>
          </a:xfrm>
          <a:solidFill>
            <a:schemeClr val="accent1"/>
          </a:solidFill>
          <a:ln>
            <a:solidFill>
              <a:schemeClr val="tx1"/>
            </a:solidFill>
            <a:miter lim="800000"/>
            <a:headEnd/>
            <a:tailEnd/>
          </a:ln>
        </p:spPr>
        <p:txBody>
          <a:bodyPr/>
          <a:lstStyle/>
          <a:p>
            <a:pPr>
              <a:buFont typeface="Wingdings" pitchFamily="2" charset="2"/>
              <a:buNone/>
            </a:pPr>
            <a:r>
              <a:rPr lang="en-US" altLang="zh-CN" sz="2400"/>
              <a:t>      D</a:t>
            </a:r>
            <a:r>
              <a:rPr lang="en-US" altLang="zh-CN" sz="2400">
                <a:latin typeface="Arial Narrow" pitchFamily="34" charset="0"/>
              </a:rPr>
              <a:t>SUBI   R3, R1, #2</a:t>
            </a:r>
          </a:p>
          <a:p>
            <a:pPr>
              <a:buFont typeface="Wingdings" pitchFamily="2" charset="2"/>
              <a:buNone/>
            </a:pPr>
            <a:r>
              <a:rPr lang="en-US" altLang="zh-CN" sz="2400">
                <a:latin typeface="Arial Narrow" pitchFamily="34" charset="0"/>
              </a:rPr>
              <a:t>        BNEZ    R3, L1         ; br.b1 (aa!=2)</a:t>
            </a:r>
          </a:p>
          <a:p>
            <a:pPr>
              <a:buFont typeface="Wingdings" pitchFamily="2" charset="2"/>
              <a:buNone/>
            </a:pPr>
            <a:r>
              <a:rPr lang="en-US" altLang="zh-CN" sz="2400">
                <a:latin typeface="Arial Narrow" pitchFamily="34" charset="0"/>
              </a:rPr>
              <a:t>        DADD    R1, R0, R0  ; aa==0</a:t>
            </a:r>
          </a:p>
          <a:p>
            <a:pPr>
              <a:buFont typeface="Wingdings" pitchFamily="2" charset="2"/>
              <a:buNone/>
            </a:pPr>
            <a:r>
              <a:rPr lang="en-US" altLang="zh-CN" sz="2400">
                <a:latin typeface="Arial Narrow" pitchFamily="34" charset="0"/>
              </a:rPr>
              <a:t>L1:   DSUBI   F3, R2, #2</a:t>
            </a:r>
          </a:p>
          <a:p>
            <a:pPr>
              <a:buFont typeface="Wingdings" pitchFamily="2" charset="2"/>
              <a:buNone/>
            </a:pPr>
            <a:r>
              <a:rPr lang="en-US" altLang="zh-CN" sz="2400">
                <a:latin typeface="Arial Narrow" pitchFamily="34" charset="0"/>
              </a:rPr>
              <a:t>        BNEZ     R3, L2        ; br.b2 (bb!=2)</a:t>
            </a:r>
          </a:p>
          <a:p>
            <a:pPr>
              <a:buFont typeface="Wingdings" pitchFamily="2" charset="2"/>
              <a:buNone/>
            </a:pPr>
            <a:r>
              <a:rPr lang="en-US" altLang="zh-CN" sz="2400">
                <a:latin typeface="Arial Narrow" pitchFamily="34" charset="0"/>
              </a:rPr>
              <a:t>        DADD    R2, R0, R0 ; bb==0</a:t>
            </a:r>
          </a:p>
          <a:p>
            <a:pPr>
              <a:buFont typeface="Wingdings" pitchFamily="2" charset="2"/>
              <a:buNone/>
            </a:pPr>
            <a:r>
              <a:rPr lang="en-US" altLang="zh-CN" sz="2400">
                <a:latin typeface="Arial Narrow" pitchFamily="34" charset="0"/>
              </a:rPr>
              <a:t>L2:   DSUB    R3, R1, R2;  R3=aa-bb</a:t>
            </a:r>
          </a:p>
          <a:p>
            <a:pPr>
              <a:buFont typeface="Wingdings" pitchFamily="2" charset="2"/>
              <a:buNone/>
            </a:pPr>
            <a:r>
              <a:rPr lang="en-US" altLang="zh-CN" sz="2400">
                <a:latin typeface="Arial Narrow" pitchFamily="34" charset="0"/>
              </a:rPr>
              <a:t>        BEQZ    R3, L3       ; br.b3 (aa==bb)</a:t>
            </a:r>
          </a:p>
        </p:txBody>
      </p:sp>
      <p:sp>
        <p:nvSpPr>
          <p:cNvPr id="5" name="日期占位符 4"/>
          <p:cNvSpPr>
            <a:spLocks noGrp="1"/>
          </p:cNvSpPr>
          <p:nvPr>
            <p:ph type="dt" sz="half" idx="10"/>
          </p:nvPr>
        </p:nvSpPr>
        <p:spPr/>
        <p:txBody>
          <a:bodyPr/>
          <a:lstStyle/>
          <a:p>
            <a:fld id="{33AA083E-09BB-48BB-A5C3-EBD094763ADC}" type="datetime1">
              <a:rPr lang="zh-CN" altLang="en-US"/>
              <a:pPr/>
              <a:t>2019/1/8</a:t>
            </a:fld>
            <a:endParaRPr lang="en-US" altLang="zh-CN"/>
          </a:p>
        </p:txBody>
      </p:sp>
      <p:sp>
        <p:nvSpPr>
          <p:cNvPr id="7" name="灯片编号占位符 6"/>
          <p:cNvSpPr>
            <a:spLocks noGrp="1"/>
          </p:cNvSpPr>
          <p:nvPr>
            <p:ph type="sldNum" sz="quarter" idx="12"/>
          </p:nvPr>
        </p:nvSpPr>
        <p:spPr/>
        <p:txBody>
          <a:bodyPr/>
          <a:lstStyle/>
          <a:p>
            <a:fld id="{D38F93D3-68F9-4467-AB9E-3BAE60BF350C}" type="slidenum">
              <a:rPr lang="en-US" altLang="zh-CN"/>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D5FF0B-E7AE-45BB-961D-77C949030DC9}"/>
              </a:ext>
            </a:extLst>
          </p:cNvPr>
          <p:cNvSpPr>
            <a:spLocks noGrp="1"/>
          </p:cNvSpPr>
          <p:nvPr>
            <p:ph type="title"/>
          </p:nvPr>
        </p:nvSpPr>
        <p:spPr>
          <a:xfrm>
            <a:off x="609600" y="260648"/>
            <a:ext cx="7600950" cy="914400"/>
          </a:xfrm>
        </p:spPr>
        <p:txBody>
          <a:bodyPr/>
          <a:lstStyle/>
          <a:p>
            <a:r>
              <a:rPr lang="zh-CN" altLang="en-US" sz="2800" dirty="0"/>
              <a:t>硬件投机与多发射</a:t>
            </a:r>
          </a:p>
        </p:txBody>
      </p:sp>
      <p:sp>
        <p:nvSpPr>
          <p:cNvPr id="3" name="内容占位符 2">
            <a:extLst>
              <a:ext uri="{FF2B5EF4-FFF2-40B4-BE49-F238E27FC236}">
                <a16:creationId xmlns="" xmlns:a16="http://schemas.microsoft.com/office/drawing/2014/main" id="{B52DA609-7BB2-4399-AB18-F4297AAAD3FC}"/>
              </a:ext>
            </a:extLst>
          </p:cNvPr>
          <p:cNvSpPr>
            <a:spLocks noGrp="1"/>
          </p:cNvSpPr>
          <p:nvPr>
            <p:ph idx="1"/>
          </p:nvPr>
        </p:nvSpPr>
        <p:spPr/>
        <p:txBody>
          <a:bodyPr/>
          <a:lstStyle/>
          <a:p>
            <a:r>
              <a:rPr lang="en-US" altLang="zh-CN" sz="2000" dirty="0"/>
              <a:t>3.7 Reducing Branch Costs with Dynamic Hardware Prediction(2.3) </a:t>
            </a:r>
          </a:p>
          <a:p>
            <a:endParaRPr lang="en-US" altLang="zh-CN" sz="2000" dirty="0"/>
          </a:p>
          <a:p>
            <a:r>
              <a:rPr lang="en-US" altLang="zh-CN" sz="2000" dirty="0"/>
              <a:t>3.8 Hardware-Based Speculation (2.6)</a:t>
            </a:r>
          </a:p>
          <a:p>
            <a:endParaRPr lang="en-US" altLang="zh-CN" sz="2000" dirty="0"/>
          </a:p>
          <a:p>
            <a:r>
              <a:rPr lang="en-US" altLang="zh-CN" sz="2000" dirty="0"/>
              <a:t>3.9 Taking Advantage of More ILP with Multiple Issue(2.7) </a:t>
            </a:r>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118542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zh-CN" altLang="en-US"/>
              <a:t>例子说明：</a:t>
            </a:r>
          </a:p>
        </p:txBody>
      </p:sp>
      <p:sp>
        <p:nvSpPr>
          <p:cNvPr id="560131" name="Rectangle 3"/>
          <p:cNvSpPr>
            <a:spLocks noGrp="1" noChangeArrowheads="1"/>
          </p:cNvSpPr>
          <p:nvPr>
            <p:ph idx="1"/>
          </p:nvPr>
        </p:nvSpPr>
        <p:spPr/>
        <p:txBody>
          <a:bodyPr/>
          <a:lstStyle/>
          <a:p>
            <a:r>
              <a:rPr lang="zh-CN" altLang="en-US"/>
              <a:t>这里</a:t>
            </a:r>
            <a:r>
              <a:rPr lang="en-US" altLang="zh-CN"/>
              <a:t>b3</a:t>
            </a:r>
            <a:r>
              <a:rPr lang="zh-CN" altLang="en-US"/>
              <a:t>的行为与</a:t>
            </a:r>
            <a:r>
              <a:rPr lang="en-US" altLang="zh-CN"/>
              <a:t>b1,b2</a:t>
            </a:r>
            <a:r>
              <a:rPr lang="zh-CN" altLang="en-US"/>
              <a:t>两条转移指令相关，即当</a:t>
            </a:r>
            <a:r>
              <a:rPr lang="en-US" altLang="zh-CN"/>
              <a:t>b1</a:t>
            </a:r>
            <a:r>
              <a:rPr lang="zh-CN" altLang="en-US"/>
              <a:t>，</a:t>
            </a:r>
            <a:r>
              <a:rPr lang="en-US" altLang="zh-CN"/>
              <a:t>b2</a:t>
            </a:r>
            <a:r>
              <a:rPr lang="zh-CN" altLang="en-US"/>
              <a:t>不成功时，</a:t>
            </a:r>
            <a:r>
              <a:rPr lang="en-US" altLang="zh-CN"/>
              <a:t>b3</a:t>
            </a:r>
            <a:r>
              <a:rPr lang="zh-CN" altLang="en-US"/>
              <a:t>会成功。</a:t>
            </a:r>
          </a:p>
          <a:p>
            <a:r>
              <a:rPr lang="zh-CN" altLang="en-US"/>
              <a:t> 如果我们仅根据</a:t>
            </a:r>
            <a:r>
              <a:rPr lang="en-US" altLang="zh-CN"/>
              <a:t>b3</a:t>
            </a:r>
            <a:r>
              <a:rPr lang="zh-CN" altLang="en-US"/>
              <a:t>过去行为来预测</a:t>
            </a:r>
            <a:r>
              <a:rPr lang="en-US" altLang="zh-CN"/>
              <a:t>b3</a:t>
            </a:r>
            <a:r>
              <a:rPr lang="zh-CN" altLang="en-US"/>
              <a:t>当前行为是不可能抓住这个特点的 。</a:t>
            </a:r>
          </a:p>
          <a:p>
            <a:r>
              <a:rPr lang="zh-CN" altLang="en-US"/>
              <a:t> 如何预测此类转移指令？参看下例：</a:t>
            </a:r>
          </a:p>
        </p:txBody>
      </p:sp>
      <p:sp>
        <p:nvSpPr>
          <p:cNvPr id="4" name="日期占位符 3"/>
          <p:cNvSpPr>
            <a:spLocks noGrp="1"/>
          </p:cNvSpPr>
          <p:nvPr>
            <p:ph type="dt" sz="half" idx="10"/>
          </p:nvPr>
        </p:nvSpPr>
        <p:spPr/>
        <p:txBody>
          <a:bodyPr/>
          <a:lstStyle/>
          <a:p>
            <a:fld id="{AA6ED3CA-A710-4A35-A4BE-F14DE07C5F9E}"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03889B9-BDBE-490B-A09C-75038AD7B2A9}"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469693" y="260648"/>
            <a:ext cx="8540750" cy="1143000"/>
          </a:xfrm>
        </p:spPr>
        <p:txBody>
          <a:bodyPr/>
          <a:lstStyle/>
          <a:p>
            <a:r>
              <a:rPr lang="zh-CN" altLang="en-US" dirty="0"/>
              <a:t>例</a:t>
            </a:r>
          </a:p>
        </p:txBody>
      </p:sp>
      <p:sp>
        <p:nvSpPr>
          <p:cNvPr id="561155" name="Rectangle 3"/>
          <p:cNvSpPr>
            <a:spLocks noGrp="1" noChangeArrowheads="1"/>
          </p:cNvSpPr>
          <p:nvPr>
            <p:ph sz="half" idx="1"/>
          </p:nvPr>
        </p:nvSpPr>
        <p:spPr>
          <a:xfrm>
            <a:off x="456266" y="1628638"/>
            <a:ext cx="1924050" cy="3319463"/>
          </a:xfrm>
          <a:solidFill>
            <a:schemeClr val="accent1"/>
          </a:solidFill>
          <a:ln>
            <a:solidFill>
              <a:schemeClr val="tx1"/>
            </a:solidFill>
            <a:miter lim="800000"/>
            <a:headEnd/>
            <a:tailEnd/>
          </a:ln>
        </p:spPr>
        <p:txBody>
          <a:bodyPr/>
          <a:lstStyle/>
          <a:p>
            <a:pPr>
              <a:lnSpc>
                <a:spcPct val="85000"/>
              </a:lnSpc>
              <a:buFont typeface="Wingdings" pitchFamily="2" charset="2"/>
              <a:buNone/>
            </a:pPr>
            <a:r>
              <a:rPr lang="en-US" altLang="zh-CN"/>
              <a:t>If (d==0)</a:t>
            </a:r>
          </a:p>
          <a:p>
            <a:pPr>
              <a:lnSpc>
                <a:spcPct val="85000"/>
              </a:lnSpc>
              <a:buFont typeface="Wingdings" pitchFamily="2" charset="2"/>
              <a:buNone/>
            </a:pPr>
            <a:r>
              <a:rPr lang="en-US" altLang="zh-CN"/>
              <a:t>     	d=1;</a:t>
            </a:r>
          </a:p>
          <a:p>
            <a:pPr>
              <a:lnSpc>
                <a:spcPct val="85000"/>
              </a:lnSpc>
              <a:buFont typeface="Wingdings" pitchFamily="2" charset="2"/>
              <a:buNone/>
            </a:pPr>
            <a:r>
              <a:rPr lang="en-US" altLang="zh-CN"/>
              <a:t>if (d==1){</a:t>
            </a:r>
          </a:p>
          <a:p>
            <a:pPr>
              <a:lnSpc>
                <a:spcPct val="85000"/>
              </a:lnSpc>
              <a:buFont typeface="Wingdings" pitchFamily="2" charset="2"/>
              <a:buNone/>
            </a:pPr>
            <a:r>
              <a:rPr lang="en-US" altLang="zh-CN"/>
              <a:t>    …...</a:t>
            </a:r>
          </a:p>
          <a:p>
            <a:pPr>
              <a:lnSpc>
                <a:spcPct val="85000"/>
              </a:lnSpc>
              <a:buFont typeface="Wingdings" pitchFamily="2" charset="2"/>
              <a:buNone/>
            </a:pPr>
            <a:endParaRPr lang="en-US" altLang="zh-CN"/>
          </a:p>
          <a:p>
            <a:pPr>
              <a:lnSpc>
                <a:spcPct val="85000"/>
              </a:lnSpc>
              <a:buFont typeface="Wingdings" pitchFamily="2" charset="2"/>
              <a:buNone/>
            </a:pPr>
            <a:r>
              <a:rPr lang="en-US" altLang="zh-CN"/>
              <a:t>}</a:t>
            </a:r>
          </a:p>
          <a:p>
            <a:pPr>
              <a:lnSpc>
                <a:spcPct val="85000"/>
              </a:lnSpc>
              <a:buFont typeface="Wingdings" pitchFamily="2" charset="2"/>
              <a:buNone/>
            </a:pPr>
            <a:endParaRPr lang="en-US" altLang="zh-CN"/>
          </a:p>
        </p:txBody>
      </p:sp>
      <p:sp>
        <p:nvSpPr>
          <p:cNvPr id="561156" name="Rectangle 4"/>
          <p:cNvSpPr>
            <a:spLocks noGrp="1" noChangeArrowheads="1"/>
          </p:cNvSpPr>
          <p:nvPr>
            <p:ph sz="half" idx="2"/>
          </p:nvPr>
        </p:nvSpPr>
        <p:spPr>
          <a:xfrm>
            <a:off x="2671763" y="1600200"/>
            <a:ext cx="5486400" cy="3668713"/>
          </a:xfrm>
        </p:spPr>
        <p:txBody>
          <a:bodyPr/>
          <a:lstStyle/>
          <a:p>
            <a:r>
              <a:rPr lang="zh-CN" altLang="en-US" b="1" dirty="0"/>
              <a:t>设</a:t>
            </a:r>
            <a:r>
              <a:rPr lang="en-US" altLang="zh-CN" b="1" dirty="0"/>
              <a:t>Reg[R1] = d</a:t>
            </a:r>
            <a:endParaRPr lang="en-US" altLang="zh-CN" dirty="0"/>
          </a:p>
          <a:p>
            <a:pPr>
              <a:buFont typeface="Wingdings" pitchFamily="2" charset="2"/>
              <a:buNone/>
            </a:pPr>
            <a:r>
              <a:rPr lang="en-US" altLang="zh-CN" dirty="0"/>
              <a:t>     </a:t>
            </a:r>
            <a:r>
              <a:rPr lang="en-US" altLang="zh-CN" sz="2400" dirty="0">
                <a:latin typeface="Arial Narrow" pitchFamily="34" charset="0"/>
              </a:rPr>
              <a:t>BNEZ  	R1, L1       ;  </a:t>
            </a:r>
            <a:r>
              <a:rPr lang="en-US" altLang="zh-CN" sz="2400" dirty="0" err="1">
                <a:latin typeface="Arial Narrow" pitchFamily="34" charset="0"/>
              </a:rPr>
              <a:t>br</a:t>
            </a:r>
            <a:r>
              <a:rPr lang="en-US" altLang="zh-CN" sz="2400" dirty="0">
                <a:latin typeface="Arial Narrow" pitchFamily="34" charset="0"/>
              </a:rPr>
              <a:t> b1, (d!=0)</a:t>
            </a:r>
          </a:p>
          <a:p>
            <a:pPr>
              <a:buFont typeface="Wingdings" pitchFamily="2" charset="2"/>
              <a:buNone/>
            </a:pPr>
            <a:r>
              <a:rPr lang="en-US" altLang="zh-CN" sz="2400" dirty="0">
                <a:latin typeface="Arial Narrow" pitchFamily="34" charset="0"/>
              </a:rPr>
              <a:t>       DADDIU  R1, R0, #1  ; d==0, so  d=1</a:t>
            </a:r>
          </a:p>
          <a:p>
            <a:pPr>
              <a:buFont typeface="Wingdings" pitchFamily="2" charset="2"/>
              <a:buNone/>
            </a:pPr>
            <a:r>
              <a:rPr lang="en-US" altLang="zh-CN" sz="2400" dirty="0">
                <a:latin typeface="Arial Narrow" pitchFamily="34" charset="0"/>
              </a:rPr>
              <a:t>L1: DADDIU  	R3, R1, #-1  ;</a:t>
            </a:r>
          </a:p>
          <a:p>
            <a:pPr>
              <a:buFont typeface="Wingdings" pitchFamily="2" charset="2"/>
              <a:buNone/>
            </a:pPr>
            <a:r>
              <a:rPr lang="en-US" altLang="zh-CN" sz="2400" dirty="0">
                <a:latin typeface="Arial Narrow" pitchFamily="34" charset="0"/>
              </a:rPr>
              <a:t>      BNEZ 	R3, L2         ;  </a:t>
            </a:r>
            <a:r>
              <a:rPr lang="en-US" altLang="zh-CN" sz="2400" dirty="0" err="1">
                <a:latin typeface="Arial Narrow" pitchFamily="34" charset="0"/>
              </a:rPr>
              <a:t>br</a:t>
            </a:r>
            <a:r>
              <a:rPr lang="en-US" altLang="zh-CN" sz="2400" dirty="0">
                <a:latin typeface="Arial Narrow" pitchFamily="34" charset="0"/>
              </a:rPr>
              <a:t> b2, (d!=1)</a:t>
            </a:r>
          </a:p>
          <a:p>
            <a:pPr>
              <a:buFont typeface="Wingdings" pitchFamily="2" charset="2"/>
              <a:buNone/>
            </a:pPr>
            <a:r>
              <a:rPr lang="en-US" altLang="zh-CN" sz="2400" dirty="0">
                <a:latin typeface="Arial Narrow" pitchFamily="34" charset="0"/>
              </a:rPr>
              <a:t>         ……</a:t>
            </a:r>
          </a:p>
          <a:p>
            <a:pPr>
              <a:buFont typeface="Wingdings" pitchFamily="2" charset="2"/>
              <a:buNone/>
            </a:pPr>
            <a:r>
              <a:rPr lang="en-US" altLang="zh-CN" sz="2400" dirty="0">
                <a:latin typeface="Arial Narrow" pitchFamily="34" charset="0"/>
              </a:rPr>
              <a:t>L2:</a:t>
            </a:r>
          </a:p>
          <a:p>
            <a:pPr>
              <a:buFont typeface="Wingdings" pitchFamily="2" charset="2"/>
              <a:buNone/>
            </a:pPr>
            <a:endParaRPr lang="en-US" altLang="zh-CN" dirty="0"/>
          </a:p>
        </p:txBody>
      </p:sp>
      <p:sp>
        <p:nvSpPr>
          <p:cNvPr id="5" name="日期占位符 4"/>
          <p:cNvSpPr>
            <a:spLocks noGrp="1"/>
          </p:cNvSpPr>
          <p:nvPr>
            <p:ph type="dt" sz="half" idx="10"/>
          </p:nvPr>
        </p:nvSpPr>
        <p:spPr/>
        <p:txBody>
          <a:bodyPr/>
          <a:lstStyle/>
          <a:p>
            <a:fld id="{95CD6F61-5C6D-4D8C-9A11-EFF2E7088817}" type="datetime1">
              <a:rPr lang="zh-CN" altLang="en-US"/>
              <a:pPr/>
              <a:t>2019/1/8</a:t>
            </a:fld>
            <a:endParaRPr lang="en-US" altLang="zh-CN"/>
          </a:p>
        </p:txBody>
      </p:sp>
      <p:sp>
        <p:nvSpPr>
          <p:cNvPr id="7" name="灯片编号占位符 6"/>
          <p:cNvSpPr>
            <a:spLocks noGrp="1"/>
          </p:cNvSpPr>
          <p:nvPr>
            <p:ph type="sldNum" sz="quarter" idx="12"/>
          </p:nvPr>
        </p:nvSpPr>
        <p:spPr/>
        <p:txBody>
          <a:bodyPr/>
          <a:lstStyle/>
          <a:p>
            <a:fld id="{F3432326-8493-4F2A-98DF-EADC8C460D35}" type="slidenum">
              <a:rPr lang="en-US" altLang="zh-CN"/>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564356" y="866638"/>
            <a:ext cx="8015287" cy="914400"/>
          </a:xfrm>
        </p:spPr>
        <p:txBody>
          <a:bodyPr/>
          <a:lstStyle/>
          <a:p>
            <a:r>
              <a:rPr lang="zh-CN" altLang="en-US" sz="2400" dirty="0">
                <a:solidFill>
                  <a:schemeClr val="tx1"/>
                </a:solidFill>
              </a:rPr>
              <a:t>设</a:t>
            </a:r>
            <a:r>
              <a:rPr lang="en-US" altLang="zh-CN" sz="2400" dirty="0">
                <a:solidFill>
                  <a:schemeClr val="tx1"/>
                </a:solidFill>
              </a:rPr>
              <a:t>d</a:t>
            </a:r>
            <a:r>
              <a:rPr lang="zh-CN" altLang="en-US" sz="2400" dirty="0">
                <a:solidFill>
                  <a:schemeClr val="tx1"/>
                </a:solidFill>
              </a:rPr>
              <a:t>的初值为</a:t>
            </a:r>
            <a:r>
              <a:rPr lang="en-US" altLang="zh-CN" sz="2400" dirty="0">
                <a:solidFill>
                  <a:schemeClr val="tx1"/>
                </a:solidFill>
              </a:rPr>
              <a:t>0,1,2,</a:t>
            </a:r>
            <a:r>
              <a:rPr lang="zh-CN" altLang="en-US" sz="2400" dirty="0">
                <a:solidFill>
                  <a:schemeClr val="tx1"/>
                </a:solidFill>
              </a:rPr>
              <a:t>上述代码段的转移特征如下</a:t>
            </a:r>
            <a:r>
              <a:rPr lang="en-US" altLang="zh-CN" sz="2400" dirty="0">
                <a:solidFill>
                  <a:schemeClr val="tx1"/>
                </a:solidFill>
              </a:rPr>
              <a:t>:</a:t>
            </a:r>
          </a:p>
        </p:txBody>
      </p:sp>
      <p:graphicFrame>
        <p:nvGraphicFramePr>
          <p:cNvPr id="562179" name="Object 3"/>
          <p:cNvGraphicFramePr>
            <a:graphicFrameLocks noGrp="1" noChangeAspect="1"/>
          </p:cNvGraphicFramePr>
          <p:nvPr>
            <p:ph sz="half" idx="1"/>
            <p:extLst>
              <p:ext uri="{D42A27DB-BD31-4B8C-83A1-F6EECF244321}">
                <p14:modId xmlns:p14="http://schemas.microsoft.com/office/powerpoint/2010/main" val="1532140996"/>
              </p:ext>
            </p:extLst>
          </p:nvPr>
        </p:nvGraphicFramePr>
        <p:xfrm>
          <a:off x="2051720" y="1524000"/>
          <a:ext cx="4678260" cy="2133600"/>
        </p:xfrm>
        <a:graphic>
          <a:graphicData uri="http://schemas.openxmlformats.org/presentationml/2006/ole">
            <mc:AlternateContent xmlns:mc="http://schemas.openxmlformats.org/markup-compatibility/2006">
              <mc:Choice xmlns:v="urn:schemas-microsoft-com:vml" Requires="v">
                <p:oleObj spid="_x0000_s562238" name="Document" r:id="rId3" imgW="8347256" imgH="3807143" progId="Word.Document.8">
                  <p:embed/>
                </p:oleObj>
              </mc:Choice>
              <mc:Fallback>
                <p:oleObj name="Document" r:id="rId3" imgW="8347256" imgH="380714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524000"/>
                        <a:ext cx="4678260" cy="21336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562180" name="Rectangle 4"/>
          <p:cNvSpPr>
            <a:spLocks noGrp="1" noChangeArrowheads="1"/>
          </p:cNvSpPr>
          <p:nvPr>
            <p:ph type="body" sz="half" idx="2"/>
          </p:nvPr>
        </p:nvSpPr>
        <p:spPr/>
        <p:txBody>
          <a:bodyPr/>
          <a:lstStyle/>
          <a:p>
            <a:r>
              <a:rPr lang="zh-CN" altLang="en-US" sz="2400" dirty="0"/>
              <a:t>结论</a:t>
            </a:r>
            <a:r>
              <a:rPr lang="en-US" altLang="zh-CN" sz="2400" dirty="0"/>
              <a:t>: </a:t>
            </a:r>
            <a:r>
              <a:rPr lang="zh-CN" altLang="en-US" sz="2400" dirty="0"/>
              <a:t>当</a:t>
            </a:r>
            <a:r>
              <a:rPr lang="en-US" altLang="zh-CN" sz="2400" dirty="0"/>
              <a:t>b1 not taken, b2</a:t>
            </a:r>
            <a:r>
              <a:rPr lang="zh-CN" altLang="en-US" sz="2400" dirty="0"/>
              <a:t>也为</a:t>
            </a:r>
            <a:r>
              <a:rPr lang="en-US" altLang="zh-CN" sz="2400" dirty="0"/>
              <a:t>not taken.</a:t>
            </a:r>
          </a:p>
          <a:p>
            <a:r>
              <a:rPr lang="zh-CN" altLang="en-US" sz="2400" dirty="0"/>
              <a:t>所以</a:t>
            </a:r>
            <a:r>
              <a:rPr lang="en-US" altLang="zh-CN" sz="2400" dirty="0"/>
              <a:t>, </a:t>
            </a:r>
            <a:r>
              <a:rPr lang="zh-CN" altLang="en-US" sz="2400" dirty="0"/>
              <a:t>若利用相关预测器</a:t>
            </a:r>
            <a:r>
              <a:rPr lang="en-US" altLang="zh-CN" sz="2400" dirty="0"/>
              <a:t>,</a:t>
            </a:r>
            <a:r>
              <a:rPr lang="zh-CN" altLang="en-US" sz="2400" dirty="0"/>
              <a:t>就能成功作出预测</a:t>
            </a:r>
            <a:r>
              <a:rPr lang="en-US" altLang="zh-CN" sz="2400" dirty="0"/>
              <a:t>.</a:t>
            </a:r>
          </a:p>
        </p:txBody>
      </p:sp>
      <p:sp>
        <p:nvSpPr>
          <p:cNvPr id="5" name="日期占位符 4"/>
          <p:cNvSpPr>
            <a:spLocks noGrp="1"/>
          </p:cNvSpPr>
          <p:nvPr>
            <p:ph type="dt" sz="half" idx="10"/>
          </p:nvPr>
        </p:nvSpPr>
        <p:spPr/>
        <p:txBody>
          <a:bodyPr/>
          <a:lstStyle/>
          <a:p>
            <a:fld id="{180E032E-7325-4C76-88A1-5743004D8E4F}" type="datetime1">
              <a:rPr lang="zh-CN" altLang="en-US"/>
              <a:pPr/>
              <a:t>2019/1/8</a:t>
            </a:fld>
            <a:endParaRPr lang="en-US" altLang="zh-CN"/>
          </a:p>
        </p:txBody>
      </p:sp>
      <p:sp>
        <p:nvSpPr>
          <p:cNvPr id="7" name="灯片编号占位符 6"/>
          <p:cNvSpPr>
            <a:spLocks noGrp="1"/>
          </p:cNvSpPr>
          <p:nvPr>
            <p:ph type="sldNum" sz="quarter" idx="12"/>
          </p:nvPr>
        </p:nvSpPr>
        <p:spPr/>
        <p:txBody>
          <a:bodyPr/>
          <a:lstStyle/>
          <a:p>
            <a:fld id="{EBCAB0BA-E851-485F-AEDF-EB6FDB01A1FD}" type="slidenum">
              <a:rPr lang="en-US" altLang="zh-CN"/>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457200" y="306686"/>
            <a:ext cx="8458200" cy="990600"/>
          </a:xfrm>
        </p:spPr>
        <p:txBody>
          <a:bodyPr/>
          <a:lstStyle/>
          <a:p>
            <a:r>
              <a:rPr lang="zh-CN" altLang="en-US" sz="2000" dirty="0"/>
              <a:t>若利用传统的</a:t>
            </a:r>
            <a:r>
              <a:rPr lang="en-US" altLang="zh-CN" sz="2000" dirty="0"/>
              <a:t>one-bit</a:t>
            </a:r>
            <a:r>
              <a:rPr lang="zh-CN" altLang="en-US" sz="2000" dirty="0"/>
              <a:t>预测器</a:t>
            </a:r>
            <a:r>
              <a:rPr lang="en-US" altLang="zh-CN" sz="2000" dirty="0"/>
              <a:t>,</a:t>
            </a:r>
            <a:r>
              <a:rPr lang="zh-CN" altLang="en-US" sz="2000" dirty="0"/>
              <a:t>则无法利用这一相关性</a:t>
            </a:r>
            <a:r>
              <a:rPr lang="en-US" altLang="zh-CN" sz="2000" dirty="0"/>
              <a:t>,</a:t>
            </a:r>
            <a:r>
              <a:rPr lang="zh-CN" altLang="en-US" sz="2000" dirty="0"/>
              <a:t>且预测总是错的。</a:t>
            </a:r>
            <a:endParaRPr lang="zh-CN" altLang="en-US" sz="2800" dirty="0"/>
          </a:p>
        </p:txBody>
      </p:sp>
      <p:graphicFrame>
        <p:nvGraphicFramePr>
          <p:cNvPr id="563204" name="Object 4"/>
          <p:cNvGraphicFramePr>
            <a:graphicFrameLocks noGrp="1" noChangeAspect="1"/>
          </p:cNvGraphicFramePr>
          <p:nvPr>
            <p:ph sz="half" idx="1"/>
            <p:extLst>
              <p:ext uri="{D42A27DB-BD31-4B8C-83A1-F6EECF244321}">
                <p14:modId xmlns:p14="http://schemas.microsoft.com/office/powerpoint/2010/main" val="3590557015"/>
              </p:ext>
            </p:extLst>
          </p:nvPr>
        </p:nvGraphicFramePr>
        <p:xfrm>
          <a:off x="823890" y="1070326"/>
          <a:ext cx="8089923" cy="3952796"/>
        </p:xfrm>
        <a:graphic>
          <a:graphicData uri="http://schemas.openxmlformats.org/presentationml/2006/ole">
            <mc:AlternateContent xmlns:mc="http://schemas.openxmlformats.org/markup-compatibility/2006">
              <mc:Choice xmlns:v="urn:schemas-microsoft-com:vml" Requires="v">
                <p:oleObj spid="_x0000_s563274" name="Document" r:id="rId3" imgW="8129880" imgH="3971160" progId="Word.Document.8">
                  <p:embed/>
                </p:oleObj>
              </mc:Choice>
              <mc:Fallback>
                <p:oleObj name="Document" r:id="rId3" imgW="8129880" imgH="39711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890" y="1070326"/>
                        <a:ext cx="8089923" cy="3952796"/>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563203" name="Rectangle 3"/>
          <p:cNvSpPr>
            <a:spLocks noGrp="1" noChangeArrowheads="1"/>
          </p:cNvSpPr>
          <p:nvPr>
            <p:ph type="body" sz="half" idx="2"/>
          </p:nvPr>
        </p:nvSpPr>
        <p:spPr>
          <a:xfrm>
            <a:off x="900113" y="5013325"/>
            <a:ext cx="8013700" cy="1066800"/>
          </a:xfrm>
        </p:spPr>
        <p:txBody>
          <a:bodyPr/>
          <a:lstStyle/>
          <a:p>
            <a:pPr>
              <a:buFont typeface="Wingdings" pitchFamily="2" charset="2"/>
              <a:buNone/>
            </a:pPr>
            <a:r>
              <a:rPr lang="en-US" altLang="zh-CN" sz="2800"/>
              <a:t>  </a:t>
            </a:r>
            <a:r>
              <a:rPr lang="zh-CN" altLang="en-US" sz="2800" b="1"/>
              <a:t>预测与实际动作           预测与实际动作</a:t>
            </a:r>
          </a:p>
          <a:p>
            <a:pPr>
              <a:buFont typeface="Wingdings" pitchFamily="2" charset="2"/>
              <a:buNone/>
            </a:pPr>
            <a:r>
              <a:rPr lang="zh-CN" altLang="en-US" sz="2800" b="1"/>
              <a:t>      总是相反                         总是相反</a:t>
            </a:r>
            <a:endParaRPr lang="zh-CN" altLang="en-US" sz="2800"/>
          </a:p>
        </p:txBody>
      </p:sp>
      <p:sp>
        <p:nvSpPr>
          <p:cNvPr id="17" name="日期占位符 4"/>
          <p:cNvSpPr>
            <a:spLocks noGrp="1"/>
          </p:cNvSpPr>
          <p:nvPr>
            <p:ph type="dt" sz="half" idx="10"/>
          </p:nvPr>
        </p:nvSpPr>
        <p:spPr/>
        <p:txBody>
          <a:bodyPr/>
          <a:lstStyle/>
          <a:p>
            <a:fld id="{5BC14199-FB71-4E15-B41D-2A6F50EAB529}" type="datetime1">
              <a:rPr lang="zh-CN" altLang="en-US"/>
              <a:pPr/>
              <a:t>2019/1/8</a:t>
            </a:fld>
            <a:endParaRPr lang="en-US" altLang="zh-CN"/>
          </a:p>
        </p:txBody>
      </p:sp>
      <p:sp>
        <p:nvSpPr>
          <p:cNvPr id="19" name="灯片编号占位符 6"/>
          <p:cNvSpPr>
            <a:spLocks noGrp="1"/>
          </p:cNvSpPr>
          <p:nvPr>
            <p:ph type="sldNum" sz="quarter" idx="12"/>
          </p:nvPr>
        </p:nvSpPr>
        <p:spPr/>
        <p:txBody>
          <a:bodyPr/>
          <a:lstStyle/>
          <a:p>
            <a:fld id="{B70BC615-8F88-4CF7-8866-FD90450C539E}" type="slidenum">
              <a:rPr lang="en-US" altLang="zh-CN"/>
              <a:pPr/>
              <a:t>23</a:t>
            </a:fld>
            <a:endParaRPr lang="en-US" altLang="zh-CN"/>
          </a:p>
        </p:txBody>
      </p:sp>
      <p:grpSp>
        <p:nvGrpSpPr>
          <p:cNvPr id="563205" name="Group 5"/>
          <p:cNvGrpSpPr>
            <a:grpSpLocks/>
          </p:cNvGrpSpPr>
          <p:nvPr/>
        </p:nvGrpSpPr>
        <p:grpSpPr bwMode="auto">
          <a:xfrm>
            <a:off x="2438400" y="2209800"/>
            <a:ext cx="5029200" cy="1828800"/>
            <a:chOff x="1536" y="1392"/>
            <a:chExt cx="3168" cy="1152"/>
          </a:xfrm>
        </p:grpSpPr>
        <p:sp>
          <p:nvSpPr>
            <p:cNvPr id="563206" name="Line 6"/>
            <p:cNvSpPr>
              <a:spLocks noChangeShapeType="1"/>
            </p:cNvSpPr>
            <p:nvPr/>
          </p:nvSpPr>
          <p:spPr bwMode="auto">
            <a:xfrm flipH="1">
              <a:off x="1584" y="1392"/>
              <a:ext cx="1104" cy="336"/>
            </a:xfrm>
            <a:prstGeom prst="line">
              <a:avLst/>
            </a:prstGeom>
            <a:noFill/>
            <a:ln w="9525">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07" name="Line 7"/>
            <p:cNvSpPr>
              <a:spLocks noChangeShapeType="1"/>
            </p:cNvSpPr>
            <p:nvPr/>
          </p:nvSpPr>
          <p:spPr bwMode="auto">
            <a:xfrm flipH="1">
              <a:off x="1536" y="1824"/>
              <a:ext cx="1104" cy="336"/>
            </a:xfrm>
            <a:prstGeom prst="line">
              <a:avLst/>
            </a:prstGeom>
            <a:noFill/>
            <a:ln w="9525">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08" name="Line 8"/>
            <p:cNvSpPr>
              <a:spLocks noChangeShapeType="1"/>
            </p:cNvSpPr>
            <p:nvPr/>
          </p:nvSpPr>
          <p:spPr bwMode="auto">
            <a:xfrm flipH="1">
              <a:off x="1536" y="2208"/>
              <a:ext cx="1104" cy="336"/>
            </a:xfrm>
            <a:prstGeom prst="line">
              <a:avLst/>
            </a:prstGeom>
            <a:noFill/>
            <a:ln w="9525">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09" name="Line 9"/>
            <p:cNvSpPr>
              <a:spLocks noChangeShapeType="1"/>
            </p:cNvSpPr>
            <p:nvPr/>
          </p:nvSpPr>
          <p:spPr bwMode="auto">
            <a:xfrm flipH="1">
              <a:off x="3600" y="1392"/>
              <a:ext cx="1104" cy="336"/>
            </a:xfrm>
            <a:prstGeom prst="line">
              <a:avLst/>
            </a:prstGeom>
            <a:noFill/>
            <a:ln w="9525">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10" name="Line 10"/>
            <p:cNvSpPr>
              <a:spLocks noChangeShapeType="1"/>
            </p:cNvSpPr>
            <p:nvPr/>
          </p:nvSpPr>
          <p:spPr bwMode="auto">
            <a:xfrm flipH="1">
              <a:off x="3552" y="1824"/>
              <a:ext cx="1104" cy="336"/>
            </a:xfrm>
            <a:prstGeom prst="line">
              <a:avLst/>
            </a:prstGeom>
            <a:noFill/>
            <a:ln w="9525">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11" name="Line 11"/>
            <p:cNvSpPr>
              <a:spLocks noChangeShapeType="1"/>
            </p:cNvSpPr>
            <p:nvPr/>
          </p:nvSpPr>
          <p:spPr bwMode="auto">
            <a:xfrm flipH="1">
              <a:off x="3552" y="2208"/>
              <a:ext cx="1104" cy="336"/>
            </a:xfrm>
            <a:prstGeom prst="line">
              <a:avLst/>
            </a:prstGeom>
            <a:noFill/>
            <a:ln w="9525">
              <a:solidFill>
                <a:srgbClr val="0000FF"/>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grpSp>
        <p:nvGrpSpPr>
          <p:cNvPr id="563212" name="Group 12"/>
          <p:cNvGrpSpPr>
            <a:grpSpLocks/>
          </p:cNvGrpSpPr>
          <p:nvPr/>
        </p:nvGrpSpPr>
        <p:grpSpPr bwMode="auto">
          <a:xfrm>
            <a:off x="2555875" y="4365625"/>
            <a:ext cx="4419600" cy="609600"/>
            <a:chOff x="1392" y="2736"/>
            <a:chExt cx="2784" cy="384"/>
          </a:xfrm>
        </p:grpSpPr>
        <p:sp>
          <p:nvSpPr>
            <p:cNvPr id="563213" name="Line 13"/>
            <p:cNvSpPr>
              <a:spLocks noChangeShapeType="1"/>
            </p:cNvSpPr>
            <p:nvPr/>
          </p:nvSpPr>
          <p:spPr bwMode="auto">
            <a:xfrm flipH="1" flipV="1">
              <a:off x="1392" y="2784"/>
              <a:ext cx="192" cy="288"/>
            </a:xfrm>
            <a:prstGeom prst="line">
              <a:avLst/>
            </a:prstGeom>
            <a:noFill/>
            <a:ln w="9525">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14" name="Line 14"/>
            <p:cNvSpPr>
              <a:spLocks noChangeShapeType="1"/>
            </p:cNvSpPr>
            <p:nvPr/>
          </p:nvSpPr>
          <p:spPr bwMode="auto">
            <a:xfrm flipV="1">
              <a:off x="1584" y="2736"/>
              <a:ext cx="432" cy="336"/>
            </a:xfrm>
            <a:prstGeom prst="line">
              <a:avLst/>
            </a:prstGeom>
            <a:noFill/>
            <a:ln w="9525">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15" name="Line 15"/>
            <p:cNvSpPr>
              <a:spLocks noChangeShapeType="1"/>
            </p:cNvSpPr>
            <p:nvPr/>
          </p:nvSpPr>
          <p:spPr bwMode="auto">
            <a:xfrm flipH="1" flipV="1">
              <a:off x="3552" y="2832"/>
              <a:ext cx="192" cy="288"/>
            </a:xfrm>
            <a:prstGeom prst="line">
              <a:avLst/>
            </a:prstGeom>
            <a:noFill/>
            <a:ln w="9525">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3216" name="Line 16"/>
            <p:cNvSpPr>
              <a:spLocks noChangeShapeType="1"/>
            </p:cNvSpPr>
            <p:nvPr/>
          </p:nvSpPr>
          <p:spPr bwMode="auto">
            <a:xfrm flipV="1">
              <a:off x="3744" y="2784"/>
              <a:ext cx="432" cy="336"/>
            </a:xfrm>
            <a:prstGeom prst="line">
              <a:avLst/>
            </a:prstGeom>
            <a:noFill/>
            <a:ln w="9525">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05"/>
                                        </p:tgtEl>
                                        <p:attrNameLst>
                                          <p:attrName>style.visibility</p:attrName>
                                        </p:attrNameLst>
                                      </p:cBhvr>
                                      <p:to>
                                        <p:strVal val="visible"/>
                                      </p:to>
                                    </p:set>
                                    <p:animEffect transition="in" filter="dissolve">
                                      <p:cBhvr>
                                        <p:cTn id="12" dur="500"/>
                                        <p:tgtEl>
                                          <p:spTgt spid="563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4" fill="hold" nodeType="clickEffect">
                                  <p:stCondLst>
                                    <p:cond delay="0"/>
                                  </p:stCondLst>
                                  <p:childTnLst>
                                    <p:set>
                                      <p:cBhvr>
                                        <p:cTn id="16" dur="1" fill="hold">
                                          <p:stCondLst>
                                            <p:cond delay="0"/>
                                          </p:stCondLst>
                                        </p:cTn>
                                        <p:tgtEl>
                                          <p:spTgt spid="563212"/>
                                        </p:tgtEl>
                                        <p:attrNameLst>
                                          <p:attrName>style.visibility</p:attrName>
                                        </p:attrNameLst>
                                      </p:cBhvr>
                                      <p:to>
                                        <p:strVal val="visible"/>
                                      </p:to>
                                    </p:set>
                                    <p:anim calcmode="lin" valueType="num">
                                      <p:cBhvr>
                                        <p:cTn id="17" dur="500" fill="hold"/>
                                        <p:tgtEl>
                                          <p:spTgt spid="563212"/>
                                        </p:tgtEl>
                                        <p:attrNameLst>
                                          <p:attrName>ppt_x</p:attrName>
                                        </p:attrNameLst>
                                      </p:cBhvr>
                                      <p:tavLst>
                                        <p:tav tm="0">
                                          <p:val>
                                            <p:strVal val="#ppt_x"/>
                                          </p:val>
                                        </p:tav>
                                        <p:tav tm="100000">
                                          <p:val>
                                            <p:strVal val="#ppt_x"/>
                                          </p:val>
                                        </p:tav>
                                      </p:tavLst>
                                    </p:anim>
                                    <p:anim calcmode="lin" valueType="num">
                                      <p:cBhvr>
                                        <p:cTn id="18" dur="500" fill="hold"/>
                                        <p:tgtEl>
                                          <p:spTgt spid="563212"/>
                                        </p:tgtEl>
                                        <p:attrNameLst>
                                          <p:attrName>ppt_y</p:attrName>
                                        </p:attrNameLst>
                                      </p:cBhvr>
                                      <p:tavLst>
                                        <p:tav tm="0">
                                          <p:val>
                                            <p:strVal val="#ppt_y+#ppt_h/2"/>
                                          </p:val>
                                        </p:tav>
                                        <p:tav tm="100000">
                                          <p:val>
                                            <p:strVal val="#ppt_y"/>
                                          </p:val>
                                        </p:tav>
                                      </p:tavLst>
                                    </p:anim>
                                    <p:anim calcmode="lin" valueType="num">
                                      <p:cBhvr>
                                        <p:cTn id="19" dur="500" fill="hold"/>
                                        <p:tgtEl>
                                          <p:spTgt spid="563212"/>
                                        </p:tgtEl>
                                        <p:attrNameLst>
                                          <p:attrName>ppt_w</p:attrName>
                                        </p:attrNameLst>
                                      </p:cBhvr>
                                      <p:tavLst>
                                        <p:tav tm="0">
                                          <p:val>
                                            <p:strVal val="#ppt_w"/>
                                          </p:val>
                                        </p:tav>
                                        <p:tav tm="100000">
                                          <p:val>
                                            <p:strVal val="#ppt_w"/>
                                          </p:val>
                                        </p:tav>
                                      </p:tavLst>
                                    </p:anim>
                                    <p:anim calcmode="lin" valueType="num">
                                      <p:cBhvr>
                                        <p:cTn id="20" dur="500" fill="hold"/>
                                        <p:tgtEl>
                                          <p:spTgt spid="5632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zh-CN" altLang="en-US"/>
              <a:t>引入相关性的预测器：</a:t>
            </a:r>
          </a:p>
        </p:txBody>
      </p:sp>
      <p:sp>
        <p:nvSpPr>
          <p:cNvPr id="564227" name="Rectangle 3"/>
          <p:cNvSpPr>
            <a:spLocks noGrp="1" noChangeArrowheads="1"/>
          </p:cNvSpPr>
          <p:nvPr>
            <p:ph idx="1"/>
          </p:nvPr>
        </p:nvSpPr>
        <p:spPr/>
        <p:txBody>
          <a:bodyPr/>
          <a:lstStyle/>
          <a:p>
            <a:r>
              <a:rPr lang="zh-CN" altLang="en-US"/>
              <a:t>设</a:t>
            </a:r>
            <a:r>
              <a:rPr lang="en-US" altLang="zh-CN"/>
              <a:t>branch</a:t>
            </a:r>
            <a:r>
              <a:rPr lang="zh-CN" altLang="en-US"/>
              <a:t>的预测器由两位</a:t>
            </a:r>
            <a:r>
              <a:rPr lang="en-US" altLang="zh-CN"/>
              <a:t>(</a:t>
            </a:r>
            <a:r>
              <a:rPr lang="zh-CN" altLang="en-US"/>
              <a:t>两部分</a:t>
            </a:r>
            <a:r>
              <a:rPr lang="en-US" altLang="zh-CN"/>
              <a:t>)</a:t>
            </a:r>
            <a:r>
              <a:rPr lang="zh-CN" altLang="en-US"/>
              <a:t>组成：</a:t>
            </a:r>
          </a:p>
          <a:p>
            <a:r>
              <a:rPr lang="zh-CN" altLang="en-US"/>
              <a:t>第一位是上次</a:t>
            </a:r>
            <a:r>
              <a:rPr lang="en-US" altLang="zh-CN"/>
              <a:t>br.</a:t>
            </a:r>
            <a:r>
              <a:rPr lang="zh-CN" altLang="en-US"/>
              <a:t>为</a:t>
            </a:r>
            <a:r>
              <a:rPr lang="en-US" altLang="zh-CN"/>
              <a:t>NT</a:t>
            </a:r>
            <a:r>
              <a:rPr lang="zh-CN" altLang="en-US"/>
              <a:t>时的预测，</a:t>
            </a:r>
          </a:p>
          <a:p>
            <a:r>
              <a:rPr lang="zh-CN" altLang="en-US"/>
              <a:t>     即上次</a:t>
            </a:r>
            <a:r>
              <a:rPr lang="en-US" altLang="zh-CN"/>
              <a:t>br.</a:t>
            </a:r>
            <a:r>
              <a:rPr lang="zh-CN" altLang="en-US"/>
              <a:t>为</a:t>
            </a:r>
            <a:r>
              <a:rPr lang="en-US" altLang="zh-CN"/>
              <a:t>NT</a:t>
            </a:r>
            <a:r>
              <a:rPr lang="zh-CN" altLang="en-US"/>
              <a:t>时取第一位作预测值；</a:t>
            </a:r>
          </a:p>
          <a:p>
            <a:r>
              <a:rPr lang="zh-CN" altLang="en-US"/>
              <a:t>第二位是上次</a:t>
            </a:r>
            <a:r>
              <a:rPr lang="en-US" altLang="zh-CN"/>
              <a:t>br.</a:t>
            </a:r>
            <a:r>
              <a:rPr lang="zh-CN" altLang="en-US"/>
              <a:t>为</a:t>
            </a:r>
            <a:r>
              <a:rPr lang="en-US" altLang="zh-CN"/>
              <a:t>T</a:t>
            </a:r>
            <a:r>
              <a:rPr lang="zh-CN" altLang="en-US"/>
              <a:t>时的预测，</a:t>
            </a:r>
          </a:p>
          <a:p>
            <a:r>
              <a:rPr lang="zh-CN" altLang="en-US"/>
              <a:t>     即上次</a:t>
            </a:r>
            <a:r>
              <a:rPr lang="en-US" altLang="zh-CN"/>
              <a:t>br.</a:t>
            </a:r>
            <a:r>
              <a:rPr lang="zh-CN" altLang="en-US"/>
              <a:t>为</a:t>
            </a:r>
            <a:r>
              <a:rPr lang="en-US" altLang="zh-CN"/>
              <a:t>T</a:t>
            </a:r>
            <a:r>
              <a:rPr lang="zh-CN" altLang="en-US"/>
              <a:t>时取第二位作预测值；</a:t>
            </a:r>
          </a:p>
          <a:p>
            <a:r>
              <a:rPr lang="zh-CN" altLang="en-US"/>
              <a:t>这样就有四种预测组合。</a:t>
            </a:r>
          </a:p>
        </p:txBody>
      </p:sp>
      <p:sp>
        <p:nvSpPr>
          <p:cNvPr id="13" name="日期占位符 3"/>
          <p:cNvSpPr>
            <a:spLocks noGrp="1"/>
          </p:cNvSpPr>
          <p:nvPr>
            <p:ph type="dt" sz="half" idx="10"/>
          </p:nvPr>
        </p:nvSpPr>
        <p:spPr/>
        <p:txBody>
          <a:bodyPr/>
          <a:lstStyle/>
          <a:p>
            <a:fld id="{45D4A9B6-CAF3-4FAF-BA7C-2C218517E81F}" type="datetime1">
              <a:rPr lang="zh-CN" altLang="en-US"/>
              <a:pPr/>
              <a:t>2019/1/8</a:t>
            </a:fld>
            <a:endParaRPr lang="en-US" altLang="zh-CN"/>
          </a:p>
        </p:txBody>
      </p:sp>
      <p:sp>
        <p:nvSpPr>
          <p:cNvPr id="15" name="灯片编号占位符 5"/>
          <p:cNvSpPr>
            <a:spLocks noGrp="1"/>
          </p:cNvSpPr>
          <p:nvPr>
            <p:ph type="sldNum" sz="quarter" idx="12"/>
          </p:nvPr>
        </p:nvSpPr>
        <p:spPr/>
        <p:txBody>
          <a:bodyPr/>
          <a:lstStyle/>
          <a:p>
            <a:fld id="{EE0BC29C-1231-4253-AF2C-C4B2B876373D}" type="slidenum">
              <a:rPr lang="en-US" altLang="zh-CN"/>
              <a:pPr/>
              <a:t>24</a:t>
            </a:fld>
            <a:endParaRPr lang="en-US" altLang="zh-CN"/>
          </a:p>
        </p:txBody>
      </p:sp>
      <p:grpSp>
        <p:nvGrpSpPr>
          <p:cNvPr id="564228" name="Group 4"/>
          <p:cNvGrpSpPr>
            <a:grpSpLocks/>
          </p:cNvGrpSpPr>
          <p:nvPr/>
        </p:nvGrpSpPr>
        <p:grpSpPr bwMode="auto">
          <a:xfrm>
            <a:off x="4987925" y="4221163"/>
            <a:ext cx="1600200" cy="1860550"/>
            <a:chOff x="3888" y="2832"/>
            <a:chExt cx="1008" cy="1172"/>
          </a:xfrm>
        </p:grpSpPr>
        <p:sp>
          <p:nvSpPr>
            <p:cNvPr id="564229" name="Rectangle 5"/>
            <p:cNvSpPr>
              <a:spLocks noChangeArrowheads="1"/>
            </p:cNvSpPr>
            <p:nvPr/>
          </p:nvSpPr>
          <p:spPr bwMode="auto">
            <a:xfrm>
              <a:off x="3888" y="2832"/>
              <a:ext cx="864"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4230" name="Line 6"/>
            <p:cNvSpPr>
              <a:spLocks noChangeShapeType="1"/>
            </p:cNvSpPr>
            <p:nvPr/>
          </p:nvSpPr>
          <p:spPr bwMode="auto">
            <a:xfrm>
              <a:off x="4320" y="283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64231" name="Text Box 7"/>
            <p:cNvSpPr txBox="1">
              <a:spLocks noChangeArrowheads="1"/>
            </p:cNvSpPr>
            <p:nvPr/>
          </p:nvSpPr>
          <p:spPr bwMode="auto">
            <a:xfrm>
              <a:off x="3888" y="3600"/>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buClr>
                  <a:schemeClr val="hlink"/>
                </a:buClr>
                <a:buFont typeface="Wingdings" pitchFamily="2" charset="2"/>
                <a:buNone/>
              </a:pPr>
              <a:r>
                <a:rPr kumimoji="1" lang="en-US" altLang="zh-CN" sz="3600" b="1">
                  <a:latin typeface="Comic Sans MS" pitchFamily="66" charset="0"/>
                </a:rPr>
                <a:t>N</a:t>
              </a:r>
            </a:p>
          </p:txBody>
        </p:sp>
        <p:sp>
          <p:nvSpPr>
            <p:cNvPr id="564232" name="Text Box 8"/>
            <p:cNvSpPr txBox="1">
              <a:spLocks noChangeArrowheads="1"/>
            </p:cNvSpPr>
            <p:nvPr/>
          </p:nvSpPr>
          <p:spPr bwMode="auto">
            <a:xfrm>
              <a:off x="4416" y="3600"/>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50000"/>
                </a:spcBef>
                <a:buClr>
                  <a:schemeClr val="hlink"/>
                </a:buClr>
                <a:buFont typeface="Wingdings" pitchFamily="2" charset="2"/>
                <a:buNone/>
              </a:pPr>
              <a:r>
                <a:rPr kumimoji="1" lang="en-US" altLang="zh-CN" sz="3600" b="1">
                  <a:latin typeface="Comic Sans MS" pitchFamily="66" charset="0"/>
                </a:rPr>
                <a:t>Y</a:t>
              </a:r>
            </a:p>
          </p:txBody>
        </p:sp>
        <p:sp>
          <p:nvSpPr>
            <p:cNvPr id="564233" name="Line 9"/>
            <p:cNvSpPr>
              <a:spLocks noChangeShapeType="1"/>
            </p:cNvSpPr>
            <p:nvPr/>
          </p:nvSpPr>
          <p:spPr bwMode="auto">
            <a:xfrm flipV="1">
              <a:off x="4080" y="3312"/>
              <a:ext cx="0"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564234" name="Line 10"/>
            <p:cNvSpPr>
              <a:spLocks noChangeShapeType="1"/>
            </p:cNvSpPr>
            <p:nvPr/>
          </p:nvSpPr>
          <p:spPr bwMode="auto">
            <a:xfrm flipV="1">
              <a:off x="4464" y="3312"/>
              <a:ext cx="0"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564235" name="Text Box 11"/>
          <p:cNvSpPr txBox="1">
            <a:spLocks noChangeArrowheads="1"/>
          </p:cNvSpPr>
          <p:nvPr/>
        </p:nvSpPr>
        <p:spPr bwMode="auto">
          <a:xfrm>
            <a:off x="5180013" y="4371975"/>
            <a:ext cx="46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hangingPunct="0">
              <a:spcBef>
                <a:spcPct val="20000"/>
              </a:spcBef>
              <a:buClr>
                <a:schemeClr val="hlink"/>
              </a:buClr>
              <a:buFont typeface="Wingdings" pitchFamily="2" charset="2"/>
              <a:buNone/>
            </a:pPr>
            <a:r>
              <a:rPr kumimoji="1" lang="en-US" altLang="zh-CN" sz="3600" b="1">
                <a:latin typeface="Comic Sans MS" pitchFamily="66" charset="0"/>
              </a:rPr>
              <a:t>1</a:t>
            </a:r>
          </a:p>
        </p:txBody>
      </p:sp>
      <p:sp>
        <p:nvSpPr>
          <p:cNvPr id="564236" name="Text Box 12"/>
          <p:cNvSpPr txBox="1">
            <a:spLocks noChangeArrowheads="1"/>
          </p:cNvSpPr>
          <p:nvPr/>
        </p:nvSpPr>
        <p:spPr bwMode="auto">
          <a:xfrm>
            <a:off x="5684838" y="4321175"/>
            <a:ext cx="46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hangingPunct="0">
              <a:spcBef>
                <a:spcPct val="20000"/>
              </a:spcBef>
              <a:buClr>
                <a:schemeClr val="hlink"/>
              </a:buClr>
              <a:buFont typeface="Wingdings" pitchFamily="2" charset="2"/>
              <a:buNone/>
            </a:pPr>
            <a:r>
              <a:rPr kumimoji="1" lang="en-US" altLang="zh-CN" sz="3600" b="1">
                <a:latin typeface="Comic Sans MS" pitchFamily="66" charset="0"/>
              </a:rPr>
              <a:t>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57200" y="266695"/>
            <a:ext cx="8015287" cy="914400"/>
          </a:xfrm>
        </p:spPr>
        <p:txBody>
          <a:bodyPr/>
          <a:lstStyle/>
          <a:p>
            <a:r>
              <a:rPr lang="zh-CN" altLang="en-US" sz="2800" dirty="0"/>
              <a:t>四种组合的含义：</a:t>
            </a:r>
          </a:p>
        </p:txBody>
      </p:sp>
      <p:graphicFrame>
        <p:nvGraphicFramePr>
          <p:cNvPr id="565251" name="Object 3"/>
          <p:cNvGraphicFramePr>
            <a:graphicFrameLocks noGrp="1" noChangeAspect="1"/>
          </p:cNvGraphicFramePr>
          <p:nvPr>
            <p:ph sz="half" idx="1"/>
            <p:extLst>
              <p:ext uri="{D42A27DB-BD31-4B8C-83A1-F6EECF244321}">
                <p14:modId xmlns:p14="http://schemas.microsoft.com/office/powerpoint/2010/main" val="4023756910"/>
              </p:ext>
            </p:extLst>
          </p:nvPr>
        </p:nvGraphicFramePr>
        <p:xfrm>
          <a:off x="605136" y="1257289"/>
          <a:ext cx="7955336" cy="3240360"/>
        </p:xfrm>
        <a:graphic>
          <a:graphicData uri="http://schemas.openxmlformats.org/presentationml/2006/ole">
            <mc:AlternateContent xmlns:mc="http://schemas.openxmlformats.org/markup-compatibility/2006">
              <mc:Choice xmlns:v="urn:schemas-microsoft-com:vml" Requires="v">
                <p:oleObj spid="_x0000_s565314" name="Document" r:id="rId3" imgW="7981920" imgH="3250440" progId="Word.Document.8">
                  <p:embed/>
                </p:oleObj>
              </mc:Choice>
              <mc:Fallback>
                <p:oleObj name="Document" r:id="rId3" imgW="7981920" imgH="325044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136" y="1257289"/>
                        <a:ext cx="7955336" cy="324036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565252" name="Rectangle 4"/>
          <p:cNvSpPr>
            <a:spLocks noGrp="1" noChangeArrowheads="1"/>
          </p:cNvSpPr>
          <p:nvPr>
            <p:ph type="body" sz="half" idx="2"/>
          </p:nvPr>
        </p:nvSpPr>
        <p:spPr>
          <a:xfrm>
            <a:off x="683568" y="4337842"/>
            <a:ext cx="7924800" cy="2133600"/>
          </a:xfrm>
        </p:spPr>
        <p:txBody>
          <a:bodyPr/>
          <a:lstStyle/>
          <a:p>
            <a:r>
              <a:rPr lang="zh-CN" altLang="en-US" sz="2800" dirty="0"/>
              <a:t>注意：</a:t>
            </a:r>
          </a:p>
          <a:p>
            <a:pPr lvl="1"/>
            <a:r>
              <a:rPr lang="zh-CN" altLang="en-US" sz="2400" dirty="0"/>
              <a:t>这里体现了相关性</a:t>
            </a:r>
          </a:p>
          <a:p>
            <a:pPr lvl="1"/>
            <a:r>
              <a:rPr lang="zh-CN" altLang="en-US" sz="2400" dirty="0"/>
              <a:t>虽然上一次</a:t>
            </a:r>
            <a:r>
              <a:rPr lang="en-US" altLang="zh-CN" sz="2400" dirty="0"/>
              <a:t>Br</a:t>
            </a:r>
            <a:r>
              <a:rPr lang="zh-CN" altLang="en-US" sz="2400" dirty="0"/>
              <a:t>指令，并非一定是本次</a:t>
            </a:r>
            <a:r>
              <a:rPr lang="en-US" altLang="zh-CN" sz="2400" dirty="0" err="1"/>
              <a:t>br</a:t>
            </a:r>
            <a:r>
              <a:rPr lang="zh-CN" altLang="en-US" sz="2400" dirty="0"/>
              <a:t>指令，但在简单的</a:t>
            </a:r>
            <a:r>
              <a:rPr lang="en-US" altLang="zh-CN" sz="2400" dirty="0"/>
              <a:t>loop</a:t>
            </a:r>
            <a:r>
              <a:rPr lang="zh-CN" altLang="en-US" sz="2400" dirty="0"/>
              <a:t>中是可能的，如简单</a:t>
            </a:r>
            <a:r>
              <a:rPr lang="en-US" altLang="zh-CN" sz="2400" dirty="0"/>
              <a:t>loop</a:t>
            </a:r>
            <a:r>
              <a:rPr lang="zh-CN" altLang="en-US" sz="2400" dirty="0"/>
              <a:t>中不含其它</a:t>
            </a:r>
            <a:r>
              <a:rPr lang="en-US" altLang="zh-CN" sz="2400" dirty="0" err="1"/>
              <a:t>br</a:t>
            </a:r>
            <a:r>
              <a:rPr lang="zh-CN" altLang="en-US" sz="2400" dirty="0"/>
              <a:t>指令</a:t>
            </a:r>
            <a:r>
              <a:rPr lang="zh-CN" altLang="en-US" dirty="0"/>
              <a:t>。</a:t>
            </a:r>
          </a:p>
        </p:txBody>
      </p:sp>
      <p:sp>
        <p:nvSpPr>
          <p:cNvPr id="9" name="日期占位符 4"/>
          <p:cNvSpPr>
            <a:spLocks noGrp="1"/>
          </p:cNvSpPr>
          <p:nvPr>
            <p:ph type="dt" sz="half" idx="10"/>
          </p:nvPr>
        </p:nvSpPr>
        <p:spPr/>
        <p:txBody>
          <a:bodyPr/>
          <a:lstStyle/>
          <a:p>
            <a:fld id="{D50B4787-DC90-44A6-A57E-5C3CDD80CFB9}" type="datetime1">
              <a:rPr lang="zh-CN" altLang="en-US"/>
              <a:pPr/>
              <a:t>2019/1/8</a:t>
            </a:fld>
            <a:endParaRPr lang="en-US" altLang="zh-CN"/>
          </a:p>
        </p:txBody>
      </p:sp>
      <p:sp>
        <p:nvSpPr>
          <p:cNvPr id="11" name="灯片编号占位符 6"/>
          <p:cNvSpPr>
            <a:spLocks noGrp="1"/>
          </p:cNvSpPr>
          <p:nvPr>
            <p:ph type="sldNum" sz="quarter" idx="12"/>
          </p:nvPr>
        </p:nvSpPr>
        <p:spPr/>
        <p:txBody>
          <a:bodyPr/>
          <a:lstStyle/>
          <a:p>
            <a:fld id="{26C540C5-18B2-4242-8410-6F2486A711BC}" type="slidenum">
              <a:rPr lang="en-US" altLang="zh-CN"/>
              <a:pPr/>
              <a:t>25</a:t>
            </a:fld>
            <a:endParaRPr lang="en-US" altLang="zh-CN"/>
          </a:p>
        </p:txBody>
      </p:sp>
      <p:sp>
        <p:nvSpPr>
          <p:cNvPr id="565253" name="Oval 5"/>
          <p:cNvSpPr>
            <a:spLocks noChangeArrowheads="1"/>
          </p:cNvSpPr>
          <p:nvPr/>
        </p:nvSpPr>
        <p:spPr bwMode="auto">
          <a:xfrm>
            <a:off x="900113" y="2019300"/>
            <a:ext cx="381000" cy="20574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5254" name="Oval 6"/>
          <p:cNvSpPr>
            <a:spLocks noChangeArrowheads="1"/>
          </p:cNvSpPr>
          <p:nvPr/>
        </p:nvSpPr>
        <p:spPr bwMode="auto">
          <a:xfrm>
            <a:off x="1404938" y="2019300"/>
            <a:ext cx="381000" cy="20574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5255" name="Oval 7"/>
          <p:cNvSpPr>
            <a:spLocks noChangeArrowheads="1"/>
          </p:cNvSpPr>
          <p:nvPr/>
        </p:nvSpPr>
        <p:spPr bwMode="auto">
          <a:xfrm>
            <a:off x="6443663" y="2019300"/>
            <a:ext cx="685800" cy="2057400"/>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565256" name="Oval 8"/>
          <p:cNvSpPr>
            <a:spLocks noChangeArrowheads="1"/>
          </p:cNvSpPr>
          <p:nvPr/>
        </p:nvSpPr>
        <p:spPr bwMode="auto">
          <a:xfrm>
            <a:off x="3205163" y="2019300"/>
            <a:ext cx="838200" cy="20574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80" name="Rectangle 8"/>
          <p:cNvSpPr>
            <a:spLocks noGrp="1" noChangeArrowheads="1"/>
          </p:cNvSpPr>
          <p:nvPr>
            <p:ph type="title"/>
          </p:nvPr>
        </p:nvSpPr>
        <p:spPr>
          <a:xfrm>
            <a:off x="1151878" y="4568565"/>
            <a:ext cx="8015287" cy="914400"/>
          </a:xfrm>
        </p:spPr>
        <p:txBody>
          <a:bodyPr/>
          <a:lstStyle/>
          <a:p>
            <a:r>
              <a:rPr lang="zh-CN" altLang="en-US" sz="2400" dirty="0">
                <a:solidFill>
                  <a:schemeClr val="tx1"/>
                </a:solidFill>
              </a:rPr>
              <a:t>用这种相关预测器来预测上述例子。</a:t>
            </a:r>
            <a:r>
              <a:rPr lang="en-US" altLang="zh-CN" sz="2400" dirty="0">
                <a:solidFill>
                  <a:schemeClr val="tx1"/>
                </a:solidFill>
              </a:rPr>
              <a:t/>
            </a:r>
            <a:br>
              <a:rPr lang="en-US" altLang="zh-CN" sz="2400" dirty="0">
                <a:solidFill>
                  <a:schemeClr val="tx1"/>
                </a:solidFill>
              </a:rPr>
            </a:br>
            <a:r>
              <a:rPr lang="zh-CN" altLang="en-US" sz="2400" dirty="0">
                <a:solidFill>
                  <a:schemeClr val="tx1"/>
                </a:solidFill>
              </a:rPr>
              <a:t>初值为</a:t>
            </a:r>
            <a:r>
              <a:rPr lang="en-US" altLang="zh-CN" sz="2400" dirty="0">
                <a:solidFill>
                  <a:schemeClr val="tx1"/>
                </a:solidFill>
              </a:rPr>
              <a:t>NT/NT.</a:t>
            </a:r>
            <a:r>
              <a:rPr lang="zh-CN" altLang="en-US" sz="2400" dirty="0">
                <a:solidFill>
                  <a:schemeClr val="tx1"/>
                </a:solidFill>
              </a:rPr>
              <a:t>（第一次迭代预测错，其余均正确）</a:t>
            </a:r>
          </a:p>
        </p:txBody>
      </p:sp>
      <p:graphicFrame>
        <p:nvGraphicFramePr>
          <p:cNvPr id="566281" name="Object 9"/>
          <p:cNvGraphicFramePr>
            <a:graphicFrameLocks noGrp="1" noChangeAspect="1"/>
          </p:cNvGraphicFramePr>
          <p:nvPr>
            <p:ph sz="half" idx="1"/>
            <p:extLst>
              <p:ext uri="{D42A27DB-BD31-4B8C-83A1-F6EECF244321}">
                <p14:modId xmlns:p14="http://schemas.microsoft.com/office/powerpoint/2010/main" val="2886146195"/>
              </p:ext>
            </p:extLst>
          </p:nvPr>
        </p:nvGraphicFramePr>
        <p:xfrm>
          <a:off x="1907704" y="2420888"/>
          <a:ext cx="4853632" cy="2133600"/>
        </p:xfrm>
        <a:graphic>
          <a:graphicData uri="http://schemas.openxmlformats.org/presentationml/2006/ole">
            <mc:AlternateContent xmlns:mc="http://schemas.openxmlformats.org/markup-compatibility/2006">
              <mc:Choice xmlns:v="urn:schemas-microsoft-com:vml" Requires="v">
                <p:oleObj spid="_x0000_s566373" name="Document" r:id="rId4" imgW="8172484" imgH="3592996" progId="Word.Document.8">
                  <p:embed/>
                </p:oleObj>
              </mc:Choice>
              <mc:Fallback>
                <p:oleObj name="Document" r:id="rId4" imgW="8172484" imgH="3592996"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2420888"/>
                        <a:ext cx="4853632" cy="2133600"/>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6281"/>
                                        </p:tgtEl>
                                        <p:attrNameLst>
                                          <p:attrName>style.visibility</p:attrName>
                                        </p:attrNameLst>
                                      </p:cBhvr>
                                      <p:to>
                                        <p:strVal val="visible"/>
                                      </p:to>
                                    </p:set>
                                    <p:anim calcmode="lin" valueType="num">
                                      <p:cBhvr additive="base">
                                        <p:cTn id="7" dur="500" fill="hold"/>
                                        <p:tgtEl>
                                          <p:spTgt spid="566281"/>
                                        </p:tgtEl>
                                        <p:attrNameLst>
                                          <p:attrName>ppt_x</p:attrName>
                                        </p:attrNameLst>
                                      </p:cBhvr>
                                      <p:tavLst>
                                        <p:tav tm="0">
                                          <p:val>
                                            <p:strVal val="0-#ppt_w/2"/>
                                          </p:val>
                                        </p:tav>
                                        <p:tav tm="100000">
                                          <p:val>
                                            <p:strVal val="#ppt_x"/>
                                          </p:val>
                                        </p:tav>
                                      </p:tavLst>
                                    </p:anim>
                                    <p:anim calcmode="lin" valueType="num">
                                      <p:cBhvr additive="base">
                                        <p:cTn id="8" dur="500" fill="hold"/>
                                        <p:tgtEl>
                                          <p:spTgt spid="566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endParaRPr lang="zh-CN" altLang="zh-CN"/>
          </a:p>
        </p:txBody>
      </p:sp>
      <p:sp>
        <p:nvSpPr>
          <p:cNvPr id="567299" name="Rectangle 3"/>
          <p:cNvSpPr>
            <a:spLocks noGrp="1" noChangeArrowheads="1"/>
          </p:cNvSpPr>
          <p:nvPr>
            <p:ph idx="1"/>
          </p:nvPr>
        </p:nvSpPr>
        <p:spPr/>
        <p:txBody>
          <a:bodyPr/>
          <a:lstStyle/>
          <a:p>
            <a:r>
              <a:rPr lang="zh-CN" altLang="en-US" dirty="0"/>
              <a:t>上面相关预测器称为</a:t>
            </a:r>
            <a:r>
              <a:rPr lang="en-US" altLang="zh-CN" dirty="0"/>
              <a:t>(1,1)</a:t>
            </a:r>
            <a:r>
              <a:rPr lang="zh-CN" altLang="en-US" dirty="0"/>
              <a:t>维转移预测器</a:t>
            </a:r>
            <a:r>
              <a:rPr lang="en-US" altLang="zh-CN" dirty="0"/>
              <a:t>,</a:t>
            </a:r>
            <a:r>
              <a:rPr lang="zh-CN" altLang="en-US" dirty="0"/>
              <a:t>即根据前一次</a:t>
            </a:r>
            <a:r>
              <a:rPr lang="en-US" altLang="zh-CN" dirty="0" err="1"/>
              <a:t>br</a:t>
            </a:r>
            <a:r>
              <a:rPr lang="zh-CN" altLang="en-US" dirty="0"/>
              <a:t>指令的执行情况</a:t>
            </a:r>
            <a:r>
              <a:rPr lang="en-US" altLang="zh-CN" dirty="0"/>
              <a:t>,</a:t>
            </a:r>
            <a:r>
              <a:rPr lang="zh-CN" altLang="en-US" dirty="0"/>
              <a:t>以一对预测位选择预测值。</a:t>
            </a:r>
            <a:endParaRPr lang="en-US" altLang="zh-CN" dirty="0"/>
          </a:p>
          <a:p>
            <a:endParaRPr lang="zh-CN" altLang="en-US" dirty="0"/>
          </a:p>
          <a:p>
            <a:r>
              <a:rPr lang="zh-CN" altLang="en-US" dirty="0"/>
              <a:t>一般情况的相关预测器应为</a:t>
            </a:r>
            <a:r>
              <a:rPr lang="en-US" altLang="zh-CN" dirty="0">
                <a:solidFill>
                  <a:srgbClr val="FF0000"/>
                </a:solidFill>
              </a:rPr>
              <a:t>(</a:t>
            </a:r>
            <a:r>
              <a:rPr lang="en-US" altLang="zh-CN" dirty="0" err="1">
                <a:solidFill>
                  <a:srgbClr val="FF0000"/>
                </a:solidFill>
              </a:rPr>
              <a:t>m,n</a:t>
            </a:r>
            <a:r>
              <a:rPr lang="en-US" altLang="zh-CN" dirty="0">
                <a:solidFill>
                  <a:srgbClr val="FF0000"/>
                </a:solidFill>
              </a:rPr>
              <a:t>)</a:t>
            </a:r>
            <a:r>
              <a:rPr lang="zh-CN" altLang="en-US" dirty="0">
                <a:solidFill>
                  <a:srgbClr val="FF0000"/>
                </a:solidFill>
              </a:rPr>
              <a:t>维</a:t>
            </a:r>
            <a:r>
              <a:rPr lang="zh-CN" altLang="en-US" dirty="0"/>
              <a:t>，即根据前</a:t>
            </a:r>
            <a:r>
              <a:rPr lang="en-US" altLang="zh-CN" dirty="0">
                <a:solidFill>
                  <a:srgbClr val="FF0000"/>
                </a:solidFill>
              </a:rPr>
              <a:t>m</a:t>
            </a:r>
            <a:r>
              <a:rPr lang="zh-CN" altLang="en-US" dirty="0">
                <a:solidFill>
                  <a:srgbClr val="FF0000"/>
                </a:solidFill>
              </a:rPr>
              <a:t>条</a:t>
            </a:r>
            <a:r>
              <a:rPr lang="en-US" altLang="zh-CN" dirty="0" err="1">
                <a:solidFill>
                  <a:srgbClr val="FF0000"/>
                </a:solidFill>
              </a:rPr>
              <a:t>br</a:t>
            </a:r>
            <a:r>
              <a:rPr lang="zh-CN" altLang="en-US" dirty="0">
                <a:solidFill>
                  <a:srgbClr val="FF0000"/>
                </a:solidFill>
              </a:rPr>
              <a:t>指令</a:t>
            </a:r>
            <a:r>
              <a:rPr lang="zh-CN" altLang="en-US" dirty="0"/>
              <a:t>的转移历史纪录，从</a:t>
            </a:r>
            <a:r>
              <a:rPr lang="en-US" altLang="zh-CN" dirty="0">
                <a:solidFill>
                  <a:srgbClr val="FF0000"/>
                </a:solidFill>
              </a:rPr>
              <a:t>2</a:t>
            </a:r>
            <a:r>
              <a:rPr lang="en-US" altLang="zh-CN" baseline="30000" dirty="0">
                <a:solidFill>
                  <a:srgbClr val="FF0000"/>
                </a:solidFill>
              </a:rPr>
              <a:t>m</a:t>
            </a:r>
            <a:r>
              <a:rPr lang="zh-CN" altLang="en-US" dirty="0">
                <a:solidFill>
                  <a:srgbClr val="FF0000"/>
                </a:solidFill>
              </a:rPr>
              <a:t>个预测器</a:t>
            </a:r>
            <a:r>
              <a:rPr lang="zh-CN" altLang="en-US" dirty="0"/>
              <a:t>中选择一个预测器，每个预测器有</a:t>
            </a:r>
            <a:r>
              <a:rPr lang="en-US" altLang="zh-CN" dirty="0">
                <a:solidFill>
                  <a:srgbClr val="FF0000"/>
                </a:solidFill>
              </a:rPr>
              <a:t>n</a:t>
            </a:r>
            <a:r>
              <a:rPr lang="zh-CN" altLang="en-US" dirty="0">
                <a:solidFill>
                  <a:srgbClr val="FF0000"/>
                </a:solidFill>
              </a:rPr>
              <a:t>位来预测</a:t>
            </a:r>
            <a:r>
              <a:rPr lang="zh-CN" altLang="en-US" dirty="0"/>
              <a:t>本次</a:t>
            </a:r>
            <a:r>
              <a:rPr lang="en-US" altLang="zh-CN" dirty="0" err="1"/>
              <a:t>br</a:t>
            </a:r>
            <a:r>
              <a:rPr lang="zh-CN" altLang="en-US" dirty="0"/>
              <a:t>指令的行为。</a:t>
            </a:r>
          </a:p>
        </p:txBody>
      </p:sp>
      <p:sp>
        <p:nvSpPr>
          <p:cNvPr id="4" name="日期占位符 3"/>
          <p:cNvSpPr>
            <a:spLocks noGrp="1"/>
          </p:cNvSpPr>
          <p:nvPr>
            <p:ph type="dt" sz="half" idx="10"/>
          </p:nvPr>
        </p:nvSpPr>
        <p:spPr/>
        <p:txBody>
          <a:bodyPr/>
          <a:lstStyle/>
          <a:p>
            <a:fld id="{2F4381F5-00FD-4821-B655-C6C419166E0F}"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0735CBAA-7861-4BAA-B05D-E7AE33ACCB41}" type="slidenum">
              <a:rPr lang="en-US" altLang="zh-CN"/>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zh-CN" altLang="en-US" dirty="0"/>
              <a:t>（</a:t>
            </a:r>
            <a:r>
              <a:rPr lang="en-US" altLang="zh-CN" dirty="0"/>
              <a:t>2</a:t>
            </a:r>
            <a:r>
              <a:rPr lang="zh-CN" altLang="en-US" dirty="0"/>
              <a:t>，</a:t>
            </a:r>
            <a:r>
              <a:rPr lang="en-US" altLang="zh-CN" dirty="0"/>
              <a:t>2</a:t>
            </a:r>
            <a:r>
              <a:rPr lang="zh-CN" altLang="en-US" dirty="0"/>
              <a:t>）相关预测器的硬件框图：</a:t>
            </a:r>
            <a:br>
              <a:rPr lang="zh-CN" altLang="en-US" dirty="0"/>
            </a:br>
            <a:endParaRPr lang="zh-CN" altLang="en-US" dirty="0"/>
          </a:p>
        </p:txBody>
      </p:sp>
      <p:graphicFrame>
        <p:nvGraphicFramePr>
          <p:cNvPr id="568323" name="Object 3"/>
          <p:cNvGraphicFramePr>
            <a:graphicFrameLocks noGrp="1" noChangeAspect="1"/>
          </p:cNvGraphicFramePr>
          <p:nvPr>
            <p:ph idx="1"/>
            <p:extLst>
              <p:ext uri="{D42A27DB-BD31-4B8C-83A1-F6EECF244321}">
                <p14:modId xmlns:p14="http://schemas.microsoft.com/office/powerpoint/2010/main" val="1541869051"/>
              </p:ext>
            </p:extLst>
          </p:nvPr>
        </p:nvGraphicFramePr>
        <p:xfrm>
          <a:off x="2274364" y="1412776"/>
          <a:ext cx="4811690" cy="3604949"/>
        </p:xfrm>
        <a:graphic>
          <a:graphicData uri="http://schemas.openxmlformats.org/presentationml/2006/ole">
            <mc:AlternateContent xmlns:mc="http://schemas.openxmlformats.org/markup-compatibility/2006">
              <mc:Choice xmlns:v="urn:schemas-microsoft-com:vml" Requires="v">
                <p:oleObj spid="_x0000_s568382" name="Picture" r:id="rId3" imgW="3000240" imgH="2247840" progId="Word.Picture.8">
                  <p:embed/>
                </p:oleObj>
              </mc:Choice>
              <mc:Fallback>
                <p:oleObj name="Picture" r:id="rId3" imgW="3000240" imgH="224784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364" y="1412776"/>
                        <a:ext cx="4811690" cy="3604949"/>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1C13F039-36D8-4DBF-84FD-F56D16F4524F}"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A7416F64-38AF-4F9F-88C1-065117FE0179}" type="slidenum">
              <a:rPr lang="en-US" altLang="zh-CN"/>
              <a:pPr/>
              <a:t>28</a:t>
            </a:fld>
            <a:endParaRPr lang="en-US" altLang="zh-CN"/>
          </a:p>
        </p:txBody>
      </p:sp>
      <p:sp>
        <p:nvSpPr>
          <p:cNvPr id="8" name="矩形 7">
            <a:extLst>
              <a:ext uri="{FF2B5EF4-FFF2-40B4-BE49-F238E27FC236}">
                <a16:creationId xmlns="" xmlns:a16="http://schemas.microsoft.com/office/drawing/2014/main" id="{A38FB8F3-CFC5-44AE-B1D5-BFB5F89442C9}"/>
              </a:ext>
            </a:extLst>
          </p:cNvPr>
          <p:cNvSpPr/>
          <p:nvPr/>
        </p:nvSpPr>
        <p:spPr>
          <a:xfrm>
            <a:off x="2863045" y="5470850"/>
            <a:ext cx="3634328" cy="369332"/>
          </a:xfrm>
          <a:prstGeom prst="rect">
            <a:avLst/>
          </a:prstGeom>
        </p:spPr>
        <p:txBody>
          <a:bodyPr wrap="none">
            <a:spAutoFit/>
          </a:bodyPr>
          <a:lstStyle/>
          <a:p>
            <a:r>
              <a:rPr lang="zh-CN" altLang="en-US" dirty="0"/>
              <a:t>可寻址的预测单元为：</a:t>
            </a:r>
            <a:r>
              <a:rPr lang="en-US" altLang="zh-CN" dirty="0"/>
              <a:t>24+2=64</a:t>
            </a:r>
            <a:r>
              <a:rPr lang="zh-CN" altLang="en-US" dirty="0"/>
              <a:t>个</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611560" y="332656"/>
            <a:ext cx="8458200" cy="914400"/>
          </a:xfrm>
        </p:spPr>
        <p:txBody>
          <a:bodyPr/>
          <a:lstStyle/>
          <a:p>
            <a:r>
              <a:rPr lang="zh-CN" altLang="en-US" sz="2000" b="1" dirty="0"/>
              <a:t>相关预测器与简单预测器性能比较</a:t>
            </a:r>
            <a:r>
              <a:rPr lang="zh-CN" altLang="en-US" sz="2000" dirty="0"/>
              <a:t>（前提是总预测容量相等）</a:t>
            </a:r>
          </a:p>
        </p:txBody>
      </p:sp>
      <p:graphicFrame>
        <p:nvGraphicFramePr>
          <p:cNvPr id="2" name="Object 3"/>
          <p:cNvGraphicFramePr>
            <a:graphicFrameLocks noGrp="1" noChangeAspect="1"/>
          </p:cNvGraphicFramePr>
          <p:nvPr>
            <p:ph sz="half" idx="1"/>
          </p:nvPr>
        </p:nvGraphicFramePr>
        <p:xfrm>
          <a:off x="950913" y="1392238"/>
          <a:ext cx="7091362" cy="479583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期占位符 4"/>
          <p:cNvSpPr>
            <a:spLocks noGrp="1"/>
          </p:cNvSpPr>
          <p:nvPr>
            <p:ph type="dt" sz="half" idx="10"/>
          </p:nvPr>
        </p:nvSpPr>
        <p:spPr/>
        <p:txBody>
          <a:bodyPr/>
          <a:lstStyle/>
          <a:p>
            <a:fld id="{D84499F9-7BF0-4E62-A792-8B3512E2A7C0}" type="datetime1">
              <a:rPr lang="zh-CN" altLang="en-US"/>
              <a:pPr/>
              <a:t>2019/1/8</a:t>
            </a:fld>
            <a:endParaRPr lang="en-US" altLang="zh-CN"/>
          </a:p>
        </p:txBody>
      </p:sp>
      <p:sp>
        <p:nvSpPr>
          <p:cNvPr id="6" name="灯片编号占位符 6"/>
          <p:cNvSpPr>
            <a:spLocks noGrp="1"/>
          </p:cNvSpPr>
          <p:nvPr>
            <p:ph type="sldNum" sz="quarter" idx="12"/>
          </p:nvPr>
        </p:nvSpPr>
        <p:spPr/>
        <p:txBody>
          <a:bodyPr/>
          <a:lstStyle/>
          <a:p>
            <a:fld id="{5CB5C8E7-CAAF-450D-991F-EB694E168EEC}" type="slidenum">
              <a:rPr lang="en-US" altLang="zh-CN"/>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609600" y="381000"/>
            <a:ext cx="7600950" cy="914400"/>
          </a:xfrm>
        </p:spPr>
        <p:txBody>
          <a:bodyPr/>
          <a:lstStyle/>
          <a:p>
            <a:r>
              <a:rPr lang="en-US" altLang="zh-CN" sz="1800" dirty="0"/>
              <a:t>3.7 Reducing Branch Costs with Dynamic Hardware Prediction(2.3) </a:t>
            </a:r>
          </a:p>
        </p:txBody>
      </p:sp>
      <p:sp>
        <p:nvSpPr>
          <p:cNvPr id="541699" name="Rectangle 3"/>
          <p:cNvSpPr>
            <a:spLocks noGrp="1" noChangeArrowheads="1"/>
          </p:cNvSpPr>
          <p:nvPr>
            <p:ph idx="1"/>
          </p:nvPr>
        </p:nvSpPr>
        <p:spPr/>
        <p:txBody>
          <a:bodyPr/>
          <a:lstStyle/>
          <a:p>
            <a:r>
              <a:rPr lang="en-US" altLang="en-US" dirty="0"/>
              <a:t>1-bit Branch-Prediction Buffer</a:t>
            </a:r>
          </a:p>
          <a:p>
            <a:r>
              <a:rPr lang="en-US" altLang="en-US" dirty="0"/>
              <a:t>2-bit Branch-Prediction Buffer</a:t>
            </a:r>
          </a:p>
          <a:p>
            <a:r>
              <a:rPr lang="en-US" altLang="en-US" dirty="0"/>
              <a:t>Correlating Branch Prediction Buffer</a:t>
            </a:r>
          </a:p>
          <a:p>
            <a:r>
              <a:rPr lang="en-US" altLang="en-US" dirty="0"/>
              <a:t>Branch Target Buffer</a:t>
            </a:r>
          </a:p>
          <a:p>
            <a:r>
              <a:rPr lang="en-US" altLang="en-US" dirty="0"/>
              <a:t>Return Address Predictors</a:t>
            </a:r>
          </a:p>
        </p:txBody>
      </p:sp>
      <p:sp>
        <p:nvSpPr>
          <p:cNvPr id="4" name="日期占位符 3"/>
          <p:cNvSpPr>
            <a:spLocks noGrp="1"/>
          </p:cNvSpPr>
          <p:nvPr>
            <p:ph type="dt" sz="half" idx="10"/>
          </p:nvPr>
        </p:nvSpPr>
        <p:spPr/>
        <p:txBody>
          <a:bodyPr/>
          <a:lstStyle/>
          <a:p>
            <a:fld id="{27F7BC84-4198-496B-A81C-005E051E777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66C4881E-3532-465A-BB47-EE6E302D4606}" type="slidenum">
              <a:rPr lang="en-US" altLang="zh-CN"/>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a:t>比较结果</a:t>
            </a:r>
          </a:p>
        </p:txBody>
      </p:sp>
      <p:sp>
        <p:nvSpPr>
          <p:cNvPr id="570371" name="Rectangle 3"/>
          <p:cNvSpPr>
            <a:spLocks noGrp="1" noChangeArrowheads="1"/>
          </p:cNvSpPr>
          <p:nvPr>
            <p:ph idx="1"/>
          </p:nvPr>
        </p:nvSpPr>
        <p:spPr/>
        <p:txBody>
          <a:bodyPr/>
          <a:lstStyle/>
          <a:p>
            <a:r>
              <a:rPr lang="zh-CN" altLang="en-US" dirty="0"/>
              <a:t>预测容量</a:t>
            </a:r>
          </a:p>
          <a:p>
            <a:r>
              <a:rPr lang="en-US" altLang="zh-CN" dirty="0"/>
              <a:t>(0,2)4K entries: 20</a:t>
            </a:r>
            <a:r>
              <a:rPr lang="en-US" altLang="zh-CN" dirty="0">
                <a:sym typeface="Symbol" pitchFamily="18" charset="2"/>
              </a:rPr>
              <a:t>2 4K = 8K</a:t>
            </a:r>
          </a:p>
          <a:p>
            <a:r>
              <a:rPr lang="en-US" altLang="zh-CN" dirty="0">
                <a:sym typeface="Symbol" pitchFamily="18" charset="2"/>
              </a:rPr>
              <a:t>(2,2)1K entries: 22 2 1K = 8K</a:t>
            </a:r>
          </a:p>
          <a:p>
            <a:endParaRPr lang="en-US" altLang="zh-CN" dirty="0">
              <a:sym typeface="Symbol" pitchFamily="18" charset="2"/>
            </a:endParaRPr>
          </a:p>
          <a:p>
            <a:endParaRPr lang="en-US" altLang="zh-CN" dirty="0">
              <a:sym typeface="Symbol" pitchFamily="18" charset="2"/>
            </a:endParaRPr>
          </a:p>
          <a:p>
            <a:endParaRPr lang="en-US" altLang="zh-CN" dirty="0">
              <a:sym typeface="Symbol" pitchFamily="18" charset="2"/>
            </a:endParaRPr>
          </a:p>
          <a:p>
            <a:r>
              <a:rPr lang="zh-CN" altLang="en-US" dirty="0">
                <a:sym typeface="Symbol" pitchFamily="18" charset="2"/>
              </a:rPr>
              <a:t>结论</a:t>
            </a:r>
            <a:r>
              <a:rPr lang="en-US" altLang="zh-CN" dirty="0">
                <a:sym typeface="Symbol" pitchFamily="18" charset="2"/>
              </a:rPr>
              <a:t>: </a:t>
            </a:r>
            <a:r>
              <a:rPr lang="zh-CN" altLang="en-US" dirty="0">
                <a:sym typeface="Symbol" pitchFamily="18" charset="2"/>
              </a:rPr>
              <a:t>相关预测器的性能明显优于简单预测器。</a:t>
            </a:r>
          </a:p>
          <a:p>
            <a:endParaRPr lang="zh-CN" altLang="en-US" dirty="0">
              <a:sym typeface="Symbol" pitchFamily="18" charset="2"/>
            </a:endParaRPr>
          </a:p>
          <a:p>
            <a:endParaRPr lang="en-US" altLang="zh-CN" dirty="0">
              <a:sym typeface="Symbol" pitchFamily="18" charset="2"/>
            </a:endParaRPr>
          </a:p>
        </p:txBody>
      </p:sp>
      <p:sp>
        <p:nvSpPr>
          <p:cNvPr id="4" name="日期占位符 3"/>
          <p:cNvSpPr>
            <a:spLocks noGrp="1"/>
          </p:cNvSpPr>
          <p:nvPr>
            <p:ph type="dt" sz="half" idx="10"/>
          </p:nvPr>
        </p:nvSpPr>
        <p:spPr/>
        <p:txBody>
          <a:bodyPr/>
          <a:lstStyle/>
          <a:p>
            <a:fld id="{0ABB2F29-42BD-404A-8E38-71BB3C2A2EAB}"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714BF91F-4FFA-43D6-B518-6EA952BBF6FF}" type="slidenum">
              <a:rPr lang="en-US" altLang="zh-CN"/>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455613" y="266701"/>
            <a:ext cx="8458200" cy="1066800"/>
          </a:xfrm>
        </p:spPr>
        <p:txBody>
          <a:bodyPr/>
          <a:lstStyle/>
          <a:p>
            <a:r>
              <a:rPr lang="en-US" altLang="zh-CN" dirty="0"/>
              <a:t>3.7.2 </a:t>
            </a:r>
            <a:r>
              <a:rPr lang="zh-CN" altLang="en-US" dirty="0"/>
              <a:t>转移目标缓冲器</a:t>
            </a:r>
            <a:r>
              <a:rPr lang="en-US" altLang="zh-CN" dirty="0"/>
              <a:t>(</a:t>
            </a:r>
            <a:r>
              <a:rPr lang="en-US" altLang="zh-CN" dirty="0">
                <a:ea typeface="黑体" pitchFamily="49" charset="-122"/>
              </a:rPr>
              <a:t>Branch Target Buffer</a:t>
            </a:r>
            <a:r>
              <a:rPr lang="en-US" altLang="zh-CN" dirty="0"/>
              <a:t>) </a:t>
            </a:r>
            <a:br>
              <a:rPr lang="en-US" altLang="zh-CN" dirty="0"/>
            </a:br>
            <a:r>
              <a:rPr lang="en-US" altLang="zh-CN" dirty="0"/>
              <a:t>		</a:t>
            </a:r>
            <a:endParaRPr lang="zh-CN" altLang="en-US" dirty="0"/>
          </a:p>
        </p:txBody>
      </p:sp>
      <p:sp>
        <p:nvSpPr>
          <p:cNvPr id="571395" name="Rectangle 3"/>
          <p:cNvSpPr>
            <a:spLocks noGrp="1" noChangeArrowheads="1"/>
          </p:cNvSpPr>
          <p:nvPr>
            <p:ph idx="1"/>
          </p:nvPr>
        </p:nvSpPr>
        <p:spPr>
          <a:xfrm>
            <a:off x="827088" y="1674813"/>
            <a:ext cx="8086725" cy="3698875"/>
          </a:xfrm>
        </p:spPr>
        <p:txBody>
          <a:bodyPr/>
          <a:lstStyle/>
          <a:p>
            <a:pPr>
              <a:lnSpc>
                <a:spcPct val="90000"/>
              </a:lnSpc>
            </a:pPr>
            <a:r>
              <a:rPr lang="zh-CN" altLang="en-US" sz="2800" dirty="0"/>
              <a:t>转移目标缓冲器</a:t>
            </a:r>
            <a:endParaRPr lang="en-US" altLang="zh-CN" sz="2800" dirty="0"/>
          </a:p>
          <a:p>
            <a:pPr lvl="1">
              <a:lnSpc>
                <a:spcPct val="90000"/>
              </a:lnSpc>
            </a:pPr>
            <a:r>
              <a:rPr lang="zh-CN" altLang="en-US" dirty="0"/>
              <a:t>进一步减少控制竞争带来的延迟</a:t>
            </a:r>
          </a:p>
          <a:p>
            <a:pPr lvl="1">
              <a:lnSpc>
                <a:spcPct val="110000"/>
              </a:lnSpc>
            </a:pPr>
            <a:r>
              <a:rPr lang="zh-CN" altLang="en-US" sz="2400" dirty="0"/>
              <a:t>如果一个转移预测缓冲器存储了被调用转移指令的下一条要执行的</a:t>
            </a:r>
            <a:r>
              <a:rPr lang="zh-CN" altLang="en-US" sz="2400" dirty="0">
                <a:solidFill>
                  <a:srgbClr val="FF0000"/>
                </a:solidFill>
              </a:rPr>
              <a:t>预测指令的地址</a:t>
            </a:r>
            <a:r>
              <a:rPr lang="zh-CN" altLang="en-US" sz="2400" dirty="0"/>
              <a:t>，则称之为转移目标缓冲器，或转移目标</a:t>
            </a:r>
            <a:r>
              <a:rPr lang="en-US" altLang="zh-CN" sz="2400" dirty="0"/>
              <a:t>Cache.</a:t>
            </a:r>
          </a:p>
          <a:p>
            <a:pPr lvl="2">
              <a:lnSpc>
                <a:spcPct val="110000"/>
              </a:lnSpc>
            </a:pPr>
            <a:r>
              <a:rPr lang="zh-CN" altLang="en-US" sz="2000" dirty="0"/>
              <a:t>希望在</a:t>
            </a:r>
            <a:r>
              <a:rPr lang="en-US" altLang="zh-CN" sz="2000" dirty="0"/>
              <a:t>IF</a:t>
            </a:r>
            <a:r>
              <a:rPr lang="zh-CN" altLang="en-US" sz="2000" dirty="0"/>
              <a:t>结束时知道下条指令的指针，即在译码前知道是否是转移指令及转移行为。</a:t>
            </a:r>
          </a:p>
          <a:p>
            <a:pPr lvl="2">
              <a:lnSpc>
                <a:spcPct val="110000"/>
              </a:lnSpc>
            </a:pPr>
            <a:r>
              <a:rPr lang="zh-CN" altLang="en-US" sz="2000" dirty="0"/>
              <a:t>建立缓冲器用来存放转移指令地址和该指令的转移行为</a:t>
            </a:r>
            <a:endParaRPr lang="zh-CN" altLang="zh-CN" sz="2000" dirty="0"/>
          </a:p>
          <a:p>
            <a:pPr>
              <a:lnSpc>
                <a:spcPct val="90000"/>
              </a:lnSpc>
            </a:pPr>
            <a:endParaRPr lang="zh-CN" altLang="en-US" sz="2800" dirty="0"/>
          </a:p>
          <a:p>
            <a:pPr>
              <a:lnSpc>
                <a:spcPct val="90000"/>
              </a:lnSpc>
            </a:pPr>
            <a:endParaRPr lang="en-US" altLang="zh-CN" sz="2800" dirty="0"/>
          </a:p>
        </p:txBody>
      </p:sp>
      <p:sp>
        <p:nvSpPr>
          <p:cNvPr id="4" name="日期占位符 3"/>
          <p:cNvSpPr>
            <a:spLocks noGrp="1"/>
          </p:cNvSpPr>
          <p:nvPr>
            <p:ph type="dt" sz="half" idx="10"/>
          </p:nvPr>
        </p:nvSpPr>
        <p:spPr/>
        <p:txBody>
          <a:bodyPr/>
          <a:lstStyle/>
          <a:p>
            <a:fld id="{069601E9-6CD4-4341-81AF-D55216216504}"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BAFFB42E-E189-4B01-A13A-649ACD200194}" type="slidenum">
              <a:rPr lang="en-US" altLang="zh-CN"/>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zh-CN" altLang="en-US" dirty="0"/>
              <a:t>转移目标缓冲器结构：</a:t>
            </a:r>
          </a:p>
        </p:txBody>
      </p:sp>
      <p:sp>
        <p:nvSpPr>
          <p:cNvPr id="572419" name="Rectangle 3"/>
          <p:cNvSpPr>
            <a:spLocks noGrp="1" noChangeArrowheads="1"/>
          </p:cNvSpPr>
          <p:nvPr>
            <p:ph idx="1"/>
          </p:nvPr>
        </p:nvSpPr>
        <p:spPr>
          <a:xfrm>
            <a:off x="447675" y="818920"/>
            <a:ext cx="7924800" cy="4419600"/>
          </a:xfrm>
        </p:spPr>
        <p:txBody>
          <a:bodyPr/>
          <a:lstStyle/>
          <a:p>
            <a:r>
              <a:rPr lang="en-US" altLang="en-US" dirty="0"/>
              <a:t>Branch Target Buffer (Branch Target Cache): </a:t>
            </a:r>
          </a:p>
          <a:p>
            <a:pPr lvl="1"/>
            <a:r>
              <a:rPr lang="en-US" altLang="en-US" dirty="0"/>
              <a:t>Address of branch index to get prediction AND branch address (if taken)</a:t>
            </a:r>
          </a:p>
          <a:p>
            <a:pPr lvl="1"/>
            <a:r>
              <a:rPr lang="en-US" altLang="en-US" dirty="0"/>
              <a:t>Note: must check for branch match now, since can’t use wrong branch address</a:t>
            </a:r>
          </a:p>
          <a:p>
            <a:endParaRPr lang="en-US" altLang="zh-CN" dirty="0"/>
          </a:p>
        </p:txBody>
      </p:sp>
      <p:sp>
        <p:nvSpPr>
          <p:cNvPr id="38" name="日期占位符 3"/>
          <p:cNvSpPr>
            <a:spLocks noGrp="1"/>
          </p:cNvSpPr>
          <p:nvPr>
            <p:ph type="dt" sz="half" idx="10"/>
          </p:nvPr>
        </p:nvSpPr>
        <p:spPr/>
        <p:txBody>
          <a:bodyPr/>
          <a:lstStyle/>
          <a:p>
            <a:fld id="{FDA77951-2B6D-4BB8-9FBC-17F488A4B68E}" type="datetime1">
              <a:rPr lang="zh-CN" altLang="en-US"/>
              <a:pPr/>
              <a:t>2019/1/8</a:t>
            </a:fld>
            <a:endParaRPr lang="en-US" altLang="zh-CN"/>
          </a:p>
        </p:txBody>
      </p:sp>
      <p:sp>
        <p:nvSpPr>
          <p:cNvPr id="40" name="灯片编号占位符 5"/>
          <p:cNvSpPr>
            <a:spLocks noGrp="1"/>
          </p:cNvSpPr>
          <p:nvPr>
            <p:ph type="sldNum" sz="quarter" idx="12"/>
          </p:nvPr>
        </p:nvSpPr>
        <p:spPr/>
        <p:txBody>
          <a:bodyPr/>
          <a:lstStyle/>
          <a:p>
            <a:fld id="{C6D2D1F7-A75E-4BEE-A399-BA41FBB792F5}" type="slidenum">
              <a:rPr lang="en-US" altLang="zh-CN"/>
              <a:pPr/>
              <a:t>32</a:t>
            </a:fld>
            <a:endParaRPr lang="en-US" altLang="zh-CN"/>
          </a:p>
        </p:txBody>
      </p:sp>
      <p:grpSp>
        <p:nvGrpSpPr>
          <p:cNvPr id="572420" name="Group 4"/>
          <p:cNvGrpSpPr>
            <a:grpSpLocks/>
          </p:cNvGrpSpPr>
          <p:nvPr/>
        </p:nvGrpSpPr>
        <p:grpSpPr bwMode="auto">
          <a:xfrm>
            <a:off x="442913" y="2819400"/>
            <a:ext cx="8416925" cy="3592513"/>
            <a:chOff x="-88" y="1545"/>
            <a:chExt cx="5302" cy="2682"/>
          </a:xfrm>
        </p:grpSpPr>
        <p:grpSp>
          <p:nvGrpSpPr>
            <p:cNvPr id="572421" name="Group 5"/>
            <p:cNvGrpSpPr>
              <a:grpSpLocks/>
            </p:cNvGrpSpPr>
            <p:nvPr/>
          </p:nvGrpSpPr>
          <p:grpSpPr bwMode="auto">
            <a:xfrm>
              <a:off x="1332" y="1545"/>
              <a:ext cx="3312" cy="1390"/>
              <a:chOff x="1440" y="2114"/>
              <a:chExt cx="3312" cy="1390"/>
            </a:xfrm>
          </p:grpSpPr>
          <p:grpSp>
            <p:nvGrpSpPr>
              <p:cNvPr id="572422" name="Group 6"/>
              <p:cNvGrpSpPr>
                <a:grpSpLocks/>
              </p:cNvGrpSpPr>
              <p:nvPr/>
            </p:nvGrpSpPr>
            <p:grpSpPr bwMode="auto">
              <a:xfrm>
                <a:off x="1440" y="2352"/>
                <a:ext cx="3312" cy="1152"/>
                <a:chOff x="960" y="1056"/>
                <a:chExt cx="3312" cy="1152"/>
              </a:xfrm>
            </p:grpSpPr>
            <p:sp>
              <p:nvSpPr>
                <p:cNvPr id="572423" name="Rectangle 7"/>
                <p:cNvSpPr>
                  <a:spLocks noChangeArrowheads="1"/>
                </p:cNvSpPr>
                <p:nvPr/>
              </p:nvSpPr>
              <p:spPr bwMode="auto">
                <a:xfrm>
                  <a:off x="960" y="1056"/>
                  <a:ext cx="1536" cy="192"/>
                </a:xfrm>
                <a:prstGeom prst="rect">
                  <a:avLst/>
                </a:prstGeom>
                <a:solidFill>
                  <a:srgbClr val="A6F6E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24" name="Rectangle 8"/>
                <p:cNvSpPr>
                  <a:spLocks noChangeArrowheads="1"/>
                </p:cNvSpPr>
                <p:nvPr/>
              </p:nvSpPr>
              <p:spPr bwMode="auto">
                <a:xfrm>
                  <a:off x="2496" y="1056"/>
                  <a:ext cx="1536" cy="192"/>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25" name="Rectangle 9"/>
                <p:cNvSpPr>
                  <a:spLocks noChangeArrowheads="1"/>
                </p:cNvSpPr>
                <p:nvPr/>
              </p:nvSpPr>
              <p:spPr bwMode="auto">
                <a:xfrm>
                  <a:off x="4032" y="1056"/>
                  <a:ext cx="240" cy="19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26" name="Rectangle 10"/>
                <p:cNvSpPr>
                  <a:spLocks noChangeArrowheads="1"/>
                </p:cNvSpPr>
                <p:nvPr/>
              </p:nvSpPr>
              <p:spPr bwMode="auto">
                <a:xfrm>
                  <a:off x="960" y="1248"/>
                  <a:ext cx="1536" cy="192"/>
                </a:xfrm>
                <a:prstGeom prst="rect">
                  <a:avLst/>
                </a:prstGeom>
                <a:solidFill>
                  <a:srgbClr val="A6F6E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27" name="Rectangle 11"/>
                <p:cNvSpPr>
                  <a:spLocks noChangeArrowheads="1"/>
                </p:cNvSpPr>
                <p:nvPr/>
              </p:nvSpPr>
              <p:spPr bwMode="auto">
                <a:xfrm>
                  <a:off x="2496" y="1248"/>
                  <a:ext cx="1536" cy="192"/>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28" name="Rectangle 12"/>
                <p:cNvSpPr>
                  <a:spLocks noChangeArrowheads="1"/>
                </p:cNvSpPr>
                <p:nvPr/>
              </p:nvSpPr>
              <p:spPr bwMode="auto">
                <a:xfrm>
                  <a:off x="4032" y="1248"/>
                  <a:ext cx="240" cy="19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29" name="Rectangle 13"/>
                <p:cNvSpPr>
                  <a:spLocks noChangeArrowheads="1"/>
                </p:cNvSpPr>
                <p:nvPr/>
              </p:nvSpPr>
              <p:spPr bwMode="auto">
                <a:xfrm>
                  <a:off x="960" y="1440"/>
                  <a:ext cx="1536" cy="192"/>
                </a:xfrm>
                <a:prstGeom prst="rect">
                  <a:avLst/>
                </a:prstGeom>
                <a:solidFill>
                  <a:srgbClr val="A6F6E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0" name="Rectangle 14"/>
                <p:cNvSpPr>
                  <a:spLocks noChangeArrowheads="1"/>
                </p:cNvSpPr>
                <p:nvPr/>
              </p:nvSpPr>
              <p:spPr bwMode="auto">
                <a:xfrm>
                  <a:off x="2496" y="1440"/>
                  <a:ext cx="1536" cy="192"/>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1" name="Rectangle 15"/>
                <p:cNvSpPr>
                  <a:spLocks noChangeArrowheads="1"/>
                </p:cNvSpPr>
                <p:nvPr/>
              </p:nvSpPr>
              <p:spPr bwMode="auto">
                <a:xfrm>
                  <a:off x="4032" y="1440"/>
                  <a:ext cx="240" cy="19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2" name="Rectangle 16"/>
                <p:cNvSpPr>
                  <a:spLocks noChangeArrowheads="1"/>
                </p:cNvSpPr>
                <p:nvPr/>
              </p:nvSpPr>
              <p:spPr bwMode="auto">
                <a:xfrm>
                  <a:off x="960" y="1632"/>
                  <a:ext cx="1536" cy="192"/>
                </a:xfrm>
                <a:prstGeom prst="rect">
                  <a:avLst/>
                </a:prstGeom>
                <a:solidFill>
                  <a:srgbClr val="A6F6E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3" name="Rectangle 17"/>
                <p:cNvSpPr>
                  <a:spLocks noChangeArrowheads="1"/>
                </p:cNvSpPr>
                <p:nvPr/>
              </p:nvSpPr>
              <p:spPr bwMode="auto">
                <a:xfrm>
                  <a:off x="2496" y="1632"/>
                  <a:ext cx="1536" cy="192"/>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4" name="Rectangle 18"/>
                <p:cNvSpPr>
                  <a:spLocks noChangeArrowheads="1"/>
                </p:cNvSpPr>
                <p:nvPr/>
              </p:nvSpPr>
              <p:spPr bwMode="auto">
                <a:xfrm>
                  <a:off x="4032" y="1632"/>
                  <a:ext cx="240" cy="19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5" name="Rectangle 19"/>
                <p:cNvSpPr>
                  <a:spLocks noChangeArrowheads="1"/>
                </p:cNvSpPr>
                <p:nvPr/>
              </p:nvSpPr>
              <p:spPr bwMode="auto">
                <a:xfrm>
                  <a:off x="960" y="1824"/>
                  <a:ext cx="1536" cy="192"/>
                </a:xfrm>
                <a:prstGeom prst="rect">
                  <a:avLst/>
                </a:prstGeom>
                <a:solidFill>
                  <a:srgbClr val="A6F6E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6" name="Rectangle 20"/>
                <p:cNvSpPr>
                  <a:spLocks noChangeArrowheads="1"/>
                </p:cNvSpPr>
                <p:nvPr/>
              </p:nvSpPr>
              <p:spPr bwMode="auto">
                <a:xfrm>
                  <a:off x="2496" y="1824"/>
                  <a:ext cx="1536" cy="192"/>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7" name="Rectangle 21"/>
                <p:cNvSpPr>
                  <a:spLocks noChangeArrowheads="1"/>
                </p:cNvSpPr>
                <p:nvPr/>
              </p:nvSpPr>
              <p:spPr bwMode="auto">
                <a:xfrm>
                  <a:off x="4032" y="1824"/>
                  <a:ext cx="240" cy="19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8" name="Rectangle 22"/>
                <p:cNvSpPr>
                  <a:spLocks noChangeArrowheads="1"/>
                </p:cNvSpPr>
                <p:nvPr/>
              </p:nvSpPr>
              <p:spPr bwMode="auto">
                <a:xfrm>
                  <a:off x="960" y="2016"/>
                  <a:ext cx="1536" cy="192"/>
                </a:xfrm>
                <a:prstGeom prst="rect">
                  <a:avLst/>
                </a:prstGeom>
                <a:solidFill>
                  <a:srgbClr val="A6F6E5"/>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39" name="Rectangle 23"/>
                <p:cNvSpPr>
                  <a:spLocks noChangeArrowheads="1"/>
                </p:cNvSpPr>
                <p:nvPr/>
              </p:nvSpPr>
              <p:spPr bwMode="auto">
                <a:xfrm>
                  <a:off x="2496" y="2016"/>
                  <a:ext cx="1536" cy="192"/>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40" name="Rectangle 24"/>
                <p:cNvSpPr>
                  <a:spLocks noChangeArrowheads="1"/>
                </p:cNvSpPr>
                <p:nvPr/>
              </p:nvSpPr>
              <p:spPr bwMode="auto">
                <a:xfrm>
                  <a:off x="4032" y="2016"/>
                  <a:ext cx="240" cy="19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2441" name="Text Box 25"/>
              <p:cNvSpPr txBox="1">
                <a:spLocks noChangeArrowheads="1"/>
              </p:cNvSpPr>
              <p:nvPr/>
            </p:nvSpPr>
            <p:spPr bwMode="auto">
              <a:xfrm>
                <a:off x="1776" y="2114"/>
                <a:ext cx="816" cy="2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b="1">
                    <a:latin typeface="Comic Sans MS" pitchFamily="66" charset="0"/>
                  </a:rPr>
                  <a:t>Branch PC</a:t>
                </a:r>
              </a:p>
            </p:txBody>
          </p:sp>
          <p:sp>
            <p:nvSpPr>
              <p:cNvPr id="572442" name="Text Box 26"/>
              <p:cNvSpPr txBox="1">
                <a:spLocks noChangeArrowheads="1"/>
              </p:cNvSpPr>
              <p:nvPr/>
            </p:nvSpPr>
            <p:spPr bwMode="auto">
              <a:xfrm>
                <a:off x="3221" y="2114"/>
                <a:ext cx="1004" cy="2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b="1">
                    <a:latin typeface="Comic Sans MS" pitchFamily="66" charset="0"/>
                  </a:rPr>
                  <a:t>Predicted PC</a:t>
                </a:r>
              </a:p>
            </p:txBody>
          </p:sp>
        </p:grpSp>
        <p:sp>
          <p:nvSpPr>
            <p:cNvPr id="572443" name="Oval 27"/>
            <p:cNvSpPr>
              <a:spLocks noChangeArrowheads="1"/>
            </p:cNvSpPr>
            <p:nvPr/>
          </p:nvSpPr>
          <p:spPr bwMode="auto">
            <a:xfrm>
              <a:off x="1872" y="3168"/>
              <a:ext cx="384" cy="38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b="1">
                  <a:latin typeface="Comic Sans MS" pitchFamily="66" charset="0"/>
                </a:rPr>
                <a:t>=?</a:t>
              </a:r>
            </a:p>
          </p:txBody>
        </p:sp>
        <p:sp>
          <p:nvSpPr>
            <p:cNvPr id="572444" name="Line 28"/>
            <p:cNvSpPr>
              <a:spLocks noChangeShapeType="1"/>
            </p:cNvSpPr>
            <p:nvPr/>
          </p:nvSpPr>
          <p:spPr bwMode="auto">
            <a:xfrm>
              <a:off x="2064" y="2928"/>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45" name="Text Box 29"/>
            <p:cNvSpPr txBox="1">
              <a:spLocks noChangeArrowheads="1"/>
            </p:cNvSpPr>
            <p:nvPr/>
          </p:nvSpPr>
          <p:spPr bwMode="auto">
            <a:xfrm rot="5400000">
              <a:off x="59" y="2169"/>
              <a:ext cx="1523"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b="1">
                  <a:latin typeface="Comic Sans MS" pitchFamily="66" charset="0"/>
                </a:rPr>
                <a:t>PC of instruction</a:t>
              </a:r>
            </a:p>
            <a:p>
              <a:pPr algn="ctr" eaLnBrk="0" hangingPunct="0"/>
              <a:r>
                <a:rPr lang="en-US" altLang="en-US" b="1">
                  <a:latin typeface="Comic Sans MS" pitchFamily="66" charset="0"/>
                </a:rPr>
                <a:t>FETCH</a:t>
              </a:r>
            </a:p>
          </p:txBody>
        </p:sp>
        <p:sp>
          <p:nvSpPr>
            <p:cNvPr id="572446" name="AutoShape 30"/>
            <p:cNvSpPr>
              <a:spLocks/>
            </p:cNvSpPr>
            <p:nvPr/>
          </p:nvSpPr>
          <p:spPr bwMode="auto">
            <a:xfrm>
              <a:off x="1008" y="1776"/>
              <a:ext cx="288" cy="1200"/>
            </a:xfrm>
            <a:prstGeom prst="rightBrace">
              <a:avLst>
                <a:gd name="adj1" fmla="val 3472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47" name="Freeform 31"/>
            <p:cNvSpPr>
              <a:spLocks/>
            </p:cNvSpPr>
            <p:nvPr/>
          </p:nvSpPr>
          <p:spPr bwMode="auto">
            <a:xfrm>
              <a:off x="816" y="2976"/>
              <a:ext cx="1008" cy="384"/>
            </a:xfrm>
            <a:custGeom>
              <a:avLst/>
              <a:gdLst>
                <a:gd name="T0" fmla="*/ 0 w 1008"/>
                <a:gd name="T1" fmla="*/ 0 h 432"/>
                <a:gd name="T2" fmla="*/ 0 w 1008"/>
                <a:gd name="T3" fmla="*/ 432 h 432"/>
                <a:gd name="T4" fmla="*/ 1008 w 1008"/>
                <a:gd name="T5" fmla="*/ 432 h 432"/>
              </a:gdLst>
              <a:ahLst/>
              <a:cxnLst>
                <a:cxn ang="0">
                  <a:pos x="T0" y="T1"/>
                </a:cxn>
                <a:cxn ang="0">
                  <a:pos x="T2" y="T3"/>
                </a:cxn>
                <a:cxn ang="0">
                  <a:pos x="T4" y="T5"/>
                </a:cxn>
              </a:cxnLst>
              <a:rect l="0" t="0" r="r" b="b"/>
              <a:pathLst>
                <a:path w="1008" h="432">
                  <a:moveTo>
                    <a:pt x="0" y="0"/>
                  </a:moveTo>
                  <a:lnTo>
                    <a:pt x="0" y="432"/>
                  </a:lnTo>
                  <a:lnTo>
                    <a:pt x="1008" y="432"/>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48" name="Line 32"/>
            <p:cNvSpPr>
              <a:spLocks noChangeShapeType="1"/>
            </p:cNvSpPr>
            <p:nvPr/>
          </p:nvSpPr>
          <p:spPr bwMode="auto">
            <a:xfrm>
              <a:off x="4512" y="2928"/>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49" name="Text Box 33"/>
            <p:cNvSpPr txBox="1">
              <a:spLocks noChangeArrowheads="1"/>
            </p:cNvSpPr>
            <p:nvPr/>
          </p:nvSpPr>
          <p:spPr bwMode="auto">
            <a:xfrm>
              <a:off x="3984" y="3157"/>
              <a:ext cx="1230" cy="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b="1">
                  <a:latin typeface="Comic Sans MS" pitchFamily="66" charset="0"/>
                </a:rPr>
                <a:t>Extra </a:t>
              </a:r>
            </a:p>
            <a:p>
              <a:pPr algn="ctr" eaLnBrk="0" hangingPunct="0"/>
              <a:r>
                <a:rPr lang="en-US" altLang="en-US" b="1">
                  <a:latin typeface="Comic Sans MS" pitchFamily="66" charset="0"/>
                </a:rPr>
                <a:t>prediction state</a:t>
              </a:r>
            </a:p>
            <a:p>
              <a:pPr algn="ctr" eaLnBrk="0" hangingPunct="0"/>
              <a:r>
                <a:rPr lang="en-US" altLang="en-US" b="1">
                  <a:latin typeface="Comic Sans MS" pitchFamily="66" charset="0"/>
                </a:rPr>
                <a:t>bits</a:t>
              </a:r>
            </a:p>
          </p:txBody>
        </p:sp>
        <p:sp>
          <p:nvSpPr>
            <p:cNvPr id="572450" name="Line 34"/>
            <p:cNvSpPr>
              <a:spLocks noChangeShapeType="1"/>
            </p:cNvSpPr>
            <p:nvPr/>
          </p:nvSpPr>
          <p:spPr bwMode="auto">
            <a:xfrm>
              <a:off x="2256" y="3360"/>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2451" name="Text Box 35"/>
            <p:cNvSpPr txBox="1">
              <a:spLocks noChangeArrowheads="1"/>
            </p:cNvSpPr>
            <p:nvPr/>
          </p:nvSpPr>
          <p:spPr bwMode="auto">
            <a:xfrm>
              <a:off x="2592" y="3249"/>
              <a:ext cx="1392" cy="8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b="1">
                  <a:latin typeface="Comic Sans MS" pitchFamily="66" charset="0"/>
                </a:rPr>
                <a:t>No: branch not </a:t>
              </a:r>
            </a:p>
            <a:p>
              <a:pPr eaLnBrk="0" hangingPunct="0"/>
              <a:r>
                <a:rPr lang="en-US" altLang="en-US" b="1">
                  <a:latin typeface="Comic Sans MS" pitchFamily="66" charset="0"/>
                </a:rPr>
                <a:t>predicted,proceed normally</a:t>
              </a:r>
            </a:p>
            <a:p>
              <a:pPr algn="r" eaLnBrk="0" hangingPunct="0"/>
              <a:r>
                <a:rPr lang="en-US" altLang="en-US" b="1">
                  <a:latin typeface="Comic Sans MS" pitchFamily="66" charset="0"/>
                </a:rPr>
                <a:t>(Next PC = PC+4)</a:t>
              </a:r>
              <a:endParaRPr lang="en-US" altLang="en-US">
                <a:latin typeface="Comic Sans MS" pitchFamily="66" charset="0"/>
              </a:endParaRPr>
            </a:p>
          </p:txBody>
        </p:sp>
        <p:sp>
          <p:nvSpPr>
            <p:cNvPr id="572452" name="Text Box 36"/>
            <p:cNvSpPr txBox="1">
              <a:spLocks noChangeArrowheads="1"/>
            </p:cNvSpPr>
            <p:nvPr/>
          </p:nvSpPr>
          <p:spPr bwMode="auto">
            <a:xfrm>
              <a:off x="-88" y="3543"/>
              <a:ext cx="2276" cy="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hangingPunct="0"/>
              <a:r>
                <a:rPr lang="en-US" altLang="en-US" b="1">
                  <a:latin typeface="Comic Sans MS" pitchFamily="66" charset="0"/>
                </a:rPr>
                <a:t>Yes: instruction is branch and </a:t>
              </a:r>
            </a:p>
            <a:p>
              <a:pPr algn="r" eaLnBrk="0" hangingPunct="0"/>
              <a:r>
                <a:rPr lang="en-US" altLang="en-US" b="1">
                  <a:latin typeface="Comic Sans MS" pitchFamily="66" charset="0"/>
                </a:rPr>
                <a:t>use predicted PC as next PC</a:t>
              </a:r>
            </a:p>
            <a:p>
              <a:pPr algn="r" eaLnBrk="0" hangingPunct="0"/>
              <a:endParaRPr lang="en-US" altLang="en-US">
                <a:latin typeface="Comic Sans MS" pitchFamily="66" charset="0"/>
              </a:endParaRPr>
            </a:p>
          </p:txBody>
        </p:sp>
        <p:sp>
          <p:nvSpPr>
            <p:cNvPr id="572453" name="Line 37"/>
            <p:cNvSpPr>
              <a:spLocks noChangeShapeType="1"/>
            </p:cNvSpPr>
            <p:nvPr/>
          </p:nvSpPr>
          <p:spPr bwMode="auto">
            <a:xfrm>
              <a:off x="2141" y="3508"/>
              <a:ext cx="1" cy="3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zh-CN" altLang="en-US"/>
              <a:t>转移预测缓冲器与转移目标缓冲器的差别</a:t>
            </a:r>
          </a:p>
        </p:txBody>
      </p:sp>
      <p:sp>
        <p:nvSpPr>
          <p:cNvPr id="573443" name="Rectangle 3"/>
          <p:cNvSpPr>
            <a:spLocks noGrp="1" noChangeArrowheads="1"/>
          </p:cNvSpPr>
          <p:nvPr>
            <p:ph idx="1"/>
          </p:nvPr>
        </p:nvSpPr>
        <p:spPr/>
        <p:txBody>
          <a:bodyPr/>
          <a:lstStyle/>
          <a:p>
            <a:r>
              <a:rPr lang="zh-CN" altLang="en-US" dirty="0"/>
              <a:t>在</a:t>
            </a:r>
            <a:r>
              <a:rPr lang="en-US" altLang="zh-CN" dirty="0"/>
              <a:t>IF</a:t>
            </a:r>
            <a:r>
              <a:rPr lang="zh-CN" altLang="en-US" dirty="0"/>
              <a:t>级访问转移目标缓冲器，在</a:t>
            </a:r>
            <a:r>
              <a:rPr lang="en-US" altLang="zh-CN" dirty="0"/>
              <a:t>IF</a:t>
            </a:r>
            <a:r>
              <a:rPr lang="zh-CN" altLang="en-US" dirty="0"/>
              <a:t>级结束前就能得到转移目标地址。</a:t>
            </a:r>
          </a:p>
          <a:p>
            <a:pPr lvl="1"/>
            <a:r>
              <a:rPr lang="zh-CN" altLang="en-US" dirty="0"/>
              <a:t>一般在</a:t>
            </a:r>
            <a:r>
              <a:rPr lang="en-US" altLang="zh-CN" dirty="0"/>
              <a:t>ID</a:t>
            </a:r>
            <a:r>
              <a:rPr lang="zh-CN" altLang="en-US" dirty="0"/>
              <a:t>级访问转移预测缓冲器，在</a:t>
            </a:r>
            <a:r>
              <a:rPr lang="en-US" altLang="zh-CN" dirty="0"/>
              <a:t>ID</a:t>
            </a:r>
            <a:r>
              <a:rPr lang="zh-CN" altLang="en-US" dirty="0"/>
              <a:t>级结束前得到转移目标地址；</a:t>
            </a:r>
          </a:p>
          <a:p>
            <a:r>
              <a:rPr lang="zh-CN" altLang="en-US" dirty="0"/>
              <a:t>访问转移目标缓冲器时，还无法判定是否是转移指令，所以必须进行</a:t>
            </a:r>
            <a:r>
              <a:rPr lang="en-US" altLang="zh-CN" dirty="0"/>
              <a:t>PC</a:t>
            </a:r>
            <a:r>
              <a:rPr lang="zh-CN" altLang="en-US" dirty="0"/>
              <a:t>值的匹配。</a:t>
            </a:r>
          </a:p>
          <a:p>
            <a:pPr lvl="1"/>
            <a:r>
              <a:rPr lang="zh-CN" altLang="en-US" dirty="0"/>
              <a:t>而转移预测缓冲器是按地址访问的</a:t>
            </a:r>
            <a:endParaRPr lang="en-US" altLang="zh-CN" dirty="0"/>
          </a:p>
          <a:p>
            <a:pPr lvl="1"/>
            <a:endParaRPr lang="zh-CN" altLang="en-US" dirty="0"/>
          </a:p>
          <a:p>
            <a:r>
              <a:rPr lang="zh-CN" altLang="en-US" dirty="0"/>
              <a:t>转移目标缓冲器中只需存放预测转移成功的转移指令，无需存放预测不成功的转移指令。</a:t>
            </a:r>
          </a:p>
        </p:txBody>
      </p:sp>
      <p:sp>
        <p:nvSpPr>
          <p:cNvPr id="4" name="日期占位符 3"/>
          <p:cNvSpPr>
            <a:spLocks noGrp="1"/>
          </p:cNvSpPr>
          <p:nvPr>
            <p:ph type="dt" sz="half" idx="10"/>
          </p:nvPr>
        </p:nvSpPr>
        <p:spPr/>
        <p:txBody>
          <a:bodyPr/>
          <a:lstStyle/>
          <a:p>
            <a:fld id="{74F465A5-F89D-449D-9722-7D53D1F8EF89}"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C5EB0059-8CD7-4F3C-90CE-6DF71D7018E5}" type="slidenum">
              <a:rPr lang="en-US" altLang="zh-CN"/>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zh-CN" altLang="en-US" dirty="0"/>
              <a:t>采用转移目标缓冲器时的指令流水处理过程</a:t>
            </a:r>
          </a:p>
        </p:txBody>
      </p:sp>
      <p:pic>
        <p:nvPicPr>
          <p:cNvPr id="574467" name="Picture 3" descr="chap4_5-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1137" y="1385887"/>
            <a:ext cx="6181725" cy="4086225"/>
          </a:xfrm>
        </p:spPr>
      </p:pic>
      <p:sp>
        <p:nvSpPr>
          <p:cNvPr id="4" name="日期占位符 3"/>
          <p:cNvSpPr>
            <a:spLocks noGrp="1"/>
          </p:cNvSpPr>
          <p:nvPr>
            <p:ph type="dt" sz="half" idx="10"/>
          </p:nvPr>
        </p:nvSpPr>
        <p:spPr/>
        <p:txBody>
          <a:bodyPr/>
          <a:lstStyle/>
          <a:p>
            <a:fld id="{21D54B8B-D598-4ACE-AE10-B1B52BF17804}"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C54D140F-0EC2-4B0A-8B19-F034B2365AE3}" type="slidenum">
              <a:rPr lang="en-US" altLang="zh-CN"/>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zh-CN" altLang="en-US" dirty="0"/>
              <a:t>转移目标缓冲器的几种变形</a:t>
            </a:r>
          </a:p>
        </p:txBody>
      </p:sp>
      <p:sp>
        <p:nvSpPr>
          <p:cNvPr id="575491" name="Rectangle 3"/>
          <p:cNvSpPr>
            <a:spLocks noGrp="1" noChangeArrowheads="1"/>
          </p:cNvSpPr>
          <p:nvPr>
            <p:ph idx="1"/>
          </p:nvPr>
        </p:nvSpPr>
        <p:spPr/>
        <p:txBody>
          <a:bodyPr/>
          <a:lstStyle/>
          <a:p>
            <a:r>
              <a:rPr lang="zh-CN" altLang="en-US" dirty="0"/>
              <a:t>在转移目标缓冲器中直接存放转移</a:t>
            </a:r>
            <a:r>
              <a:rPr lang="zh-CN" altLang="en-US" dirty="0">
                <a:solidFill>
                  <a:srgbClr val="FF0000"/>
                </a:solidFill>
              </a:rPr>
              <a:t>目标指令</a:t>
            </a:r>
            <a:r>
              <a:rPr lang="zh-CN" altLang="en-US" dirty="0"/>
              <a:t>而不是转移</a:t>
            </a:r>
            <a:r>
              <a:rPr lang="zh-CN" altLang="en-US" dirty="0">
                <a:solidFill>
                  <a:srgbClr val="0000FF"/>
                </a:solidFill>
              </a:rPr>
              <a:t>目标指令地址</a:t>
            </a:r>
            <a:endParaRPr lang="zh-CN" altLang="en-US" dirty="0"/>
          </a:p>
          <a:p>
            <a:r>
              <a:rPr lang="zh-CN" altLang="en-US" dirty="0"/>
              <a:t>同时存放</a:t>
            </a:r>
            <a:r>
              <a:rPr lang="zh-CN" altLang="en-US" dirty="0">
                <a:solidFill>
                  <a:srgbClr val="FF0000"/>
                </a:solidFill>
              </a:rPr>
              <a:t>转移目标指令</a:t>
            </a:r>
            <a:r>
              <a:rPr lang="zh-CN" altLang="en-US" dirty="0"/>
              <a:t>和</a:t>
            </a:r>
            <a:r>
              <a:rPr lang="zh-CN" altLang="en-US" dirty="0">
                <a:solidFill>
                  <a:srgbClr val="0000FF"/>
                </a:solidFill>
              </a:rPr>
              <a:t>转移目标地址</a:t>
            </a:r>
            <a:endParaRPr lang="zh-CN" altLang="en-US" dirty="0"/>
          </a:p>
          <a:p>
            <a:r>
              <a:rPr lang="zh-CN" altLang="en-US" dirty="0"/>
              <a:t>设置很大的目标缓冲器，即存放</a:t>
            </a:r>
            <a:r>
              <a:rPr lang="zh-CN" altLang="en-US" dirty="0">
                <a:solidFill>
                  <a:srgbClr val="FF0000"/>
                </a:solidFill>
              </a:rPr>
              <a:t>预测路径</a:t>
            </a:r>
            <a:r>
              <a:rPr lang="zh-CN" altLang="en-US" dirty="0"/>
              <a:t>的转移目标指令，也同时存放</a:t>
            </a:r>
            <a:r>
              <a:rPr lang="zh-CN" altLang="en-US" dirty="0">
                <a:solidFill>
                  <a:srgbClr val="FF0000"/>
                </a:solidFill>
              </a:rPr>
              <a:t>非预测路径</a:t>
            </a:r>
            <a:r>
              <a:rPr lang="zh-CN" altLang="en-US" dirty="0"/>
              <a:t>的转移目标指令。这要求存储器系统必须是双端口的，</a:t>
            </a:r>
            <a:r>
              <a:rPr lang="en-US" altLang="zh-CN" dirty="0"/>
              <a:t>cache</a:t>
            </a:r>
            <a:r>
              <a:rPr lang="zh-CN" altLang="en-US" dirty="0"/>
              <a:t>是以并行交叉方式工作的。 </a:t>
            </a:r>
          </a:p>
        </p:txBody>
      </p:sp>
      <p:sp>
        <p:nvSpPr>
          <p:cNvPr id="4" name="日期占位符 3"/>
          <p:cNvSpPr>
            <a:spLocks noGrp="1"/>
          </p:cNvSpPr>
          <p:nvPr>
            <p:ph type="dt" sz="half" idx="10"/>
          </p:nvPr>
        </p:nvSpPr>
        <p:spPr/>
        <p:txBody>
          <a:bodyPr/>
          <a:lstStyle/>
          <a:p>
            <a:fld id="{96964AEF-29C3-4969-8376-73CC1F1C7292}"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10A8D409-3806-4E58-92D9-1E6D8705079C}" type="slidenum">
              <a:rPr lang="en-US" altLang="zh-CN"/>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CN" dirty="0"/>
              <a:t>3.8 Hardware-Based Speculation (2.6)</a:t>
            </a:r>
          </a:p>
        </p:txBody>
      </p:sp>
      <p:sp>
        <p:nvSpPr>
          <p:cNvPr id="576515" name="Rectangle 3"/>
          <p:cNvSpPr>
            <a:spLocks noGrp="1" noChangeArrowheads="1"/>
          </p:cNvSpPr>
          <p:nvPr>
            <p:ph idx="1"/>
          </p:nvPr>
        </p:nvSpPr>
        <p:spPr/>
        <p:txBody>
          <a:bodyPr/>
          <a:lstStyle/>
          <a:p>
            <a:r>
              <a:rPr lang="zh-CN" altLang="en-US" dirty="0"/>
              <a:t>一、基于硬件投机技术概述</a:t>
            </a:r>
          </a:p>
          <a:p>
            <a:r>
              <a:rPr lang="zh-CN" altLang="en-US" dirty="0"/>
              <a:t>基本概念：基于硬件的投机技术实质上是</a:t>
            </a:r>
            <a:r>
              <a:rPr lang="zh-CN" altLang="en-US" b="1" dirty="0"/>
              <a:t>综合了下述三种技术的一种集成技术</a:t>
            </a:r>
            <a:r>
              <a:rPr lang="zh-CN" altLang="en-US" dirty="0"/>
              <a:t>，它们是：</a:t>
            </a:r>
          </a:p>
          <a:p>
            <a:pPr lvl="1"/>
            <a:r>
              <a:rPr lang="zh-CN" altLang="en-US" dirty="0"/>
              <a:t>应用动态转移预测技术选择投机指令；</a:t>
            </a:r>
          </a:p>
          <a:p>
            <a:pPr lvl="1"/>
            <a:r>
              <a:rPr lang="zh-CN" altLang="en-US" dirty="0"/>
              <a:t>应用投机技术达到在控制相关性消除以前就执行投机指令；</a:t>
            </a:r>
          </a:p>
          <a:p>
            <a:pPr lvl="1"/>
            <a:r>
              <a:rPr lang="zh-CN" altLang="en-US" dirty="0"/>
              <a:t>应用动态调度技术来调度程序基本块的不同组合。</a:t>
            </a:r>
          </a:p>
          <a:p>
            <a:pPr lvl="1"/>
            <a:r>
              <a:rPr lang="zh-CN" altLang="en-US" dirty="0"/>
              <a:t>实际上就是</a:t>
            </a:r>
            <a:r>
              <a:rPr lang="zh-CN" altLang="en-US" b="1" dirty="0"/>
              <a:t>动态投机</a:t>
            </a:r>
            <a:r>
              <a:rPr lang="zh-CN" altLang="en-US" dirty="0"/>
              <a:t>和</a:t>
            </a:r>
            <a:r>
              <a:rPr lang="zh-CN" altLang="en-US" b="1" dirty="0"/>
              <a:t>动态调度</a:t>
            </a:r>
            <a:r>
              <a:rPr lang="zh-CN" altLang="en-US" dirty="0"/>
              <a:t>相结合的一种技术。</a:t>
            </a:r>
          </a:p>
        </p:txBody>
      </p:sp>
      <p:sp>
        <p:nvSpPr>
          <p:cNvPr id="4" name="日期占位符 3"/>
          <p:cNvSpPr>
            <a:spLocks noGrp="1"/>
          </p:cNvSpPr>
          <p:nvPr>
            <p:ph type="dt" sz="half" idx="10"/>
          </p:nvPr>
        </p:nvSpPr>
        <p:spPr/>
        <p:txBody>
          <a:bodyPr/>
          <a:lstStyle/>
          <a:p>
            <a:fld id="{3AAA6345-EC9E-4CE7-AC67-8BBD80AAB7EE}"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62E0C7D8-486C-4EEF-83B4-8E7602CD4608}" type="slidenum">
              <a:rPr lang="en-US" altLang="zh-CN"/>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zh-CN" altLang="en-US" dirty="0"/>
              <a:t>基于硬件的投机技术的优点（</a:t>
            </a:r>
            <a:r>
              <a:rPr lang="en-US" altLang="zh-CN" dirty="0"/>
              <a:t>1</a:t>
            </a:r>
            <a:r>
              <a:rPr lang="zh-CN" altLang="en-US" dirty="0"/>
              <a:t>）</a:t>
            </a:r>
          </a:p>
        </p:txBody>
      </p:sp>
      <p:sp>
        <p:nvSpPr>
          <p:cNvPr id="577539" name="Rectangle 3"/>
          <p:cNvSpPr>
            <a:spLocks noGrp="1" noChangeArrowheads="1"/>
          </p:cNvSpPr>
          <p:nvPr>
            <p:ph idx="1"/>
          </p:nvPr>
        </p:nvSpPr>
        <p:spPr/>
        <p:txBody>
          <a:bodyPr/>
          <a:lstStyle/>
          <a:p>
            <a:r>
              <a:rPr lang="zh-CN" altLang="en-US" dirty="0"/>
              <a:t>便于扩大投机指令的范围</a:t>
            </a:r>
          </a:p>
          <a:p>
            <a:pPr lvl="1"/>
            <a:r>
              <a:rPr lang="zh-CN" altLang="en-US" dirty="0"/>
              <a:t>例如，程序很难在编译时明确存储器访问的地址，而基于硬件的投机技术是在程序动态执行时确定访问存储器地址的，因而有利于扩大投机指令的范围；</a:t>
            </a:r>
            <a:endParaRPr lang="en-US" altLang="zh-CN" dirty="0"/>
          </a:p>
          <a:p>
            <a:pPr lvl="1"/>
            <a:endParaRPr lang="zh-CN" altLang="en-US" dirty="0"/>
          </a:p>
          <a:p>
            <a:r>
              <a:rPr lang="zh-CN" altLang="en-US" dirty="0"/>
              <a:t>在硬件转移预测上实现的基于硬件投机技术比在软件转移预测上实现的基于编译投机的效率更高。因为硬件转移预测的正确率要高于静态转移预测。</a:t>
            </a:r>
          </a:p>
        </p:txBody>
      </p:sp>
      <p:sp>
        <p:nvSpPr>
          <p:cNvPr id="4" name="日期占位符 3"/>
          <p:cNvSpPr>
            <a:spLocks noGrp="1"/>
          </p:cNvSpPr>
          <p:nvPr>
            <p:ph type="dt" sz="half" idx="10"/>
          </p:nvPr>
        </p:nvSpPr>
        <p:spPr/>
        <p:txBody>
          <a:bodyPr/>
          <a:lstStyle/>
          <a:p>
            <a:fld id="{BC9779AA-79E7-48CE-92E5-3A170F8F53A6}"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5963FEDC-58D0-4D3E-9EC9-9584709B5896}"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dirty="0"/>
              <a:t>基于硬件的投机技术的优点（</a:t>
            </a:r>
            <a:r>
              <a:rPr lang="en-US" altLang="zh-CN" dirty="0"/>
              <a:t>2</a:t>
            </a:r>
            <a:r>
              <a:rPr lang="zh-CN" altLang="en-US" dirty="0"/>
              <a:t>）</a:t>
            </a:r>
          </a:p>
        </p:txBody>
      </p:sp>
      <p:sp>
        <p:nvSpPr>
          <p:cNvPr id="578563" name="Rectangle 3"/>
          <p:cNvSpPr>
            <a:spLocks noGrp="1" noChangeArrowheads="1"/>
          </p:cNvSpPr>
          <p:nvPr>
            <p:ph idx="1"/>
          </p:nvPr>
        </p:nvSpPr>
        <p:spPr/>
        <p:txBody>
          <a:bodyPr/>
          <a:lstStyle/>
          <a:p>
            <a:r>
              <a:rPr lang="zh-CN" altLang="en-US" dirty="0"/>
              <a:t>基于硬件的投机能保证完全精确的中断处理模式，即使是投机产生中断也是一样。其理由将进一步介绍；</a:t>
            </a:r>
            <a:endParaRPr lang="en-US" altLang="zh-CN" dirty="0"/>
          </a:p>
          <a:p>
            <a:endParaRPr lang="zh-CN" altLang="en-US" dirty="0"/>
          </a:p>
          <a:p>
            <a:r>
              <a:rPr lang="zh-CN" altLang="en-US" dirty="0"/>
              <a:t>基于硬件的投机不需要补偿或纪录代码；</a:t>
            </a:r>
          </a:p>
          <a:p>
            <a:endParaRPr lang="en-US" altLang="zh-CN" dirty="0"/>
          </a:p>
          <a:p>
            <a:r>
              <a:rPr lang="zh-CN" altLang="en-US" dirty="0"/>
              <a:t>采用动态调度的基于硬件投机技术在体系结构的不同实现方案中可以不用不同的编译器就能保证其性能。基于编译的投机和调度通常在体系结构的不同实现机种中，要求对代码序列作适当调整才能确保其性能不变，通常老的程序代码的性能会低一些。</a:t>
            </a:r>
          </a:p>
        </p:txBody>
      </p:sp>
      <p:sp>
        <p:nvSpPr>
          <p:cNvPr id="4" name="日期占位符 3"/>
          <p:cNvSpPr>
            <a:spLocks noGrp="1"/>
          </p:cNvSpPr>
          <p:nvPr>
            <p:ph type="dt" sz="half" idx="10"/>
          </p:nvPr>
        </p:nvSpPr>
        <p:spPr/>
        <p:txBody>
          <a:bodyPr/>
          <a:lstStyle/>
          <a:p>
            <a:fld id="{13D1111E-B474-4A25-B651-07FEEBA3F71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97316F8-1F20-4E7F-BD6B-4C04C112483B}" type="slidenum">
              <a:rPr lang="en-US" altLang="zh-CN"/>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r>
              <a:rPr lang="zh-CN" altLang="en-US" dirty="0"/>
              <a:t>基于硬件的投机技术的缺点</a:t>
            </a:r>
          </a:p>
        </p:txBody>
      </p:sp>
      <p:sp>
        <p:nvSpPr>
          <p:cNvPr id="579587" name="Rectangle 3"/>
          <p:cNvSpPr>
            <a:spLocks noGrp="1" noChangeArrowheads="1"/>
          </p:cNvSpPr>
          <p:nvPr>
            <p:ph idx="1"/>
          </p:nvPr>
        </p:nvSpPr>
        <p:spPr/>
        <p:txBody>
          <a:bodyPr/>
          <a:lstStyle/>
          <a:p>
            <a:r>
              <a:rPr lang="zh-CN" altLang="en-US" dirty="0"/>
              <a:t>硬件代价高</a:t>
            </a:r>
          </a:p>
          <a:p>
            <a:r>
              <a:rPr lang="zh-CN" altLang="en-US" dirty="0"/>
              <a:t>硬件复杂</a:t>
            </a:r>
          </a:p>
          <a:p>
            <a:endParaRPr lang="en-US" altLang="zh-CN" dirty="0"/>
          </a:p>
          <a:p>
            <a:endParaRPr lang="en-US" altLang="zh-CN" dirty="0"/>
          </a:p>
          <a:p>
            <a:endParaRPr lang="en-US" altLang="zh-CN" dirty="0"/>
          </a:p>
          <a:p>
            <a:r>
              <a:rPr lang="zh-CN" altLang="en-US" dirty="0"/>
              <a:t>本节将介绍已被众多著名微处理器（如</a:t>
            </a:r>
            <a:r>
              <a:rPr lang="en-US" altLang="en-US" dirty="0"/>
              <a:t>PowerPC</a:t>
            </a:r>
            <a:r>
              <a:rPr lang="en-US" altLang="zh-CN" dirty="0"/>
              <a:t> 603/604/G3/G4</a:t>
            </a:r>
            <a:r>
              <a:rPr lang="en-US" altLang="en-US" dirty="0"/>
              <a:t>, MIPS</a:t>
            </a:r>
            <a:r>
              <a:rPr lang="en-US" altLang="zh-CN" dirty="0"/>
              <a:t> R10000/R12000</a:t>
            </a:r>
            <a:r>
              <a:rPr lang="en-US" altLang="en-US" dirty="0"/>
              <a:t>, Intel</a:t>
            </a:r>
            <a:r>
              <a:rPr lang="en-US" altLang="zh-CN" dirty="0"/>
              <a:t> II/III/P4/</a:t>
            </a:r>
            <a:r>
              <a:rPr lang="en-US" altLang="en-US" dirty="0"/>
              <a:t>, </a:t>
            </a:r>
            <a:r>
              <a:rPr lang="en-US" altLang="zh-CN" dirty="0"/>
              <a:t>Alpha 21264,and </a:t>
            </a:r>
            <a:r>
              <a:rPr lang="en-US" altLang="en-US" dirty="0"/>
              <a:t>AMD K5</a:t>
            </a:r>
            <a:r>
              <a:rPr lang="en-US" altLang="zh-CN" dirty="0"/>
              <a:t>/K6/Athlon</a:t>
            </a:r>
            <a:r>
              <a:rPr lang="zh-CN" altLang="en-US" dirty="0"/>
              <a:t>等）采用的基于</a:t>
            </a:r>
            <a:r>
              <a:rPr lang="en-US" altLang="en-US" dirty="0" err="1"/>
              <a:t>Tomasulo</a:t>
            </a:r>
            <a:r>
              <a:rPr lang="zh-CN" altLang="en-US" dirty="0"/>
              <a:t>动态调度的基于硬件的投机技术。</a:t>
            </a:r>
          </a:p>
        </p:txBody>
      </p:sp>
      <p:sp>
        <p:nvSpPr>
          <p:cNvPr id="4" name="日期占位符 3"/>
          <p:cNvSpPr>
            <a:spLocks noGrp="1"/>
          </p:cNvSpPr>
          <p:nvPr>
            <p:ph type="dt" sz="half" idx="10"/>
          </p:nvPr>
        </p:nvSpPr>
        <p:spPr/>
        <p:txBody>
          <a:bodyPr/>
          <a:lstStyle/>
          <a:p>
            <a:fld id="{63999791-41FD-4A56-BD1E-DA78E0EB21C5}"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81F182C1-5891-4083-8B92-C58DB12F5786}" type="slidenum">
              <a:rPr lang="en-US" altLang="zh-CN"/>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en-US" dirty="0"/>
              <a:t>概述</a:t>
            </a:r>
          </a:p>
        </p:txBody>
      </p:sp>
      <p:sp>
        <p:nvSpPr>
          <p:cNvPr id="542723" name="Rectangle 3"/>
          <p:cNvSpPr>
            <a:spLocks noGrp="1" noChangeArrowheads="1"/>
          </p:cNvSpPr>
          <p:nvPr>
            <p:ph idx="1"/>
          </p:nvPr>
        </p:nvSpPr>
        <p:spPr/>
        <p:txBody>
          <a:bodyPr/>
          <a:lstStyle/>
          <a:p>
            <a:r>
              <a:rPr lang="zh-CN" altLang="en-US" sz="2400" dirty="0"/>
              <a:t>本节内容</a:t>
            </a:r>
            <a:r>
              <a:rPr lang="en-US" altLang="zh-CN" sz="2400" dirty="0"/>
              <a:t>: </a:t>
            </a:r>
            <a:r>
              <a:rPr lang="zh-CN" altLang="en-US" sz="2400" dirty="0"/>
              <a:t>通过硬件动态</a:t>
            </a:r>
            <a:r>
              <a:rPr lang="zh-CN" altLang="en-US" sz="2400" b="1" dirty="0"/>
              <a:t>预测</a:t>
            </a:r>
            <a:r>
              <a:rPr lang="zh-CN" altLang="en-US" sz="2400" dirty="0"/>
              <a:t>转移指令的行为来</a:t>
            </a:r>
            <a:r>
              <a:rPr lang="zh-CN" altLang="en-US" sz="2400" b="1" dirty="0"/>
              <a:t>减少转移代价</a:t>
            </a:r>
          </a:p>
          <a:p>
            <a:r>
              <a:rPr lang="zh-CN" altLang="en-US" sz="2400" dirty="0"/>
              <a:t>基本思想</a:t>
            </a:r>
            <a:r>
              <a:rPr lang="en-US" altLang="zh-CN" sz="2400" dirty="0"/>
              <a:t>: </a:t>
            </a:r>
            <a:r>
              <a:rPr lang="zh-CN" altLang="en-US" sz="2400" dirty="0"/>
              <a:t>设置一</a:t>
            </a:r>
            <a:r>
              <a:rPr lang="zh-CN" altLang="en-US" sz="2400" b="1" dirty="0"/>
              <a:t>预测</a:t>
            </a:r>
            <a:r>
              <a:rPr lang="en-US" altLang="zh-CN" sz="2400" b="1" dirty="0"/>
              <a:t>branch</a:t>
            </a:r>
            <a:r>
              <a:rPr lang="zh-CN" altLang="en-US" sz="2400" b="1" dirty="0"/>
              <a:t>指令行为</a:t>
            </a:r>
            <a:r>
              <a:rPr lang="en-US" altLang="zh-CN" sz="2400" dirty="0"/>
              <a:t>(</a:t>
            </a:r>
            <a:r>
              <a:rPr lang="zh-CN" altLang="en-US" sz="2400" dirty="0"/>
              <a:t>即转移成功与否</a:t>
            </a:r>
            <a:r>
              <a:rPr lang="en-US" altLang="zh-CN" sz="2400" dirty="0"/>
              <a:t>)</a:t>
            </a:r>
            <a:r>
              <a:rPr lang="zh-CN" altLang="en-US" sz="2400" dirty="0"/>
              <a:t>的硬件</a:t>
            </a:r>
            <a:r>
              <a:rPr lang="en-US" altLang="zh-CN" sz="2400" dirty="0"/>
              <a:t>,</a:t>
            </a:r>
            <a:r>
              <a:rPr lang="zh-CN" altLang="en-US" sz="2400" dirty="0"/>
              <a:t>取出</a:t>
            </a:r>
            <a:r>
              <a:rPr lang="en-US" altLang="zh-CN" sz="2400" dirty="0"/>
              <a:t>Branch</a:t>
            </a:r>
            <a:r>
              <a:rPr lang="zh-CN" altLang="en-US" sz="2400" dirty="0"/>
              <a:t>指令的同时</a:t>
            </a:r>
            <a:r>
              <a:rPr lang="en-US" altLang="zh-CN" sz="2400" dirty="0"/>
              <a:t>,</a:t>
            </a:r>
            <a:r>
              <a:rPr lang="zh-CN" altLang="en-US" sz="2400" dirty="0"/>
              <a:t>取出其预测结果</a:t>
            </a:r>
            <a:r>
              <a:rPr lang="en-US" altLang="zh-CN" sz="2400" dirty="0"/>
              <a:t>(</a:t>
            </a:r>
            <a:r>
              <a:rPr lang="zh-CN" altLang="en-US" sz="2400" dirty="0"/>
              <a:t>转移成功或不成功</a:t>
            </a:r>
            <a:r>
              <a:rPr lang="en-US" altLang="zh-CN" sz="2400" dirty="0"/>
              <a:t>).</a:t>
            </a:r>
          </a:p>
          <a:p>
            <a:pPr lvl="1"/>
            <a:r>
              <a:rPr lang="zh-CN" altLang="en-US" sz="2400" dirty="0"/>
              <a:t>若预测为不成功</a:t>
            </a:r>
            <a:r>
              <a:rPr lang="en-US" altLang="zh-CN" sz="2400" dirty="0"/>
              <a:t>,</a:t>
            </a:r>
            <a:r>
              <a:rPr lang="zh-CN" altLang="en-US" sz="2400" dirty="0"/>
              <a:t>则下一节拍就立即取出下一条指令</a:t>
            </a:r>
            <a:r>
              <a:rPr lang="en-US" altLang="zh-CN" sz="2400" dirty="0"/>
              <a:t>,</a:t>
            </a:r>
            <a:r>
              <a:rPr lang="zh-CN" altLang="en-US" sz="2400" dirty="0"/>
              <a:t>无任何停顿</a:t>
            </a:r>
            <a:r>
              <a:rPr lang="en-US" altLang="zh-CN" sz="2400" dirty="0"/>
              <a:t>.</a:t>
            </a:r>
          </a:p>
          <a:p>
            <a:pPr lvl="1"/>
            <a:r>
              <a:rPr lang="zh-CN" altLang="en-US" sz="2400" dirty="0"/>
              <a:t>若预测为成功</a:t>
            </a:r>
            <a:r>
              <a:rPr lang="en-US" altLang="zh-CN" sz="2400" dirty="0"/>
              <a:t>,</a:t>
            </a:r>
            <a:r>
              <a:rPr lang="zh-CN" altLang="en-US" sz="2400" dirty="0"/>
              <a:t>则继续执行</a:t>
            </a:r>
            <a:r>
              <a:rPr lang="en-US" altLang="zh-CN" sz="2400" dirty="0"/>
              <a:t>Branch</a:t>
            </a:r>
            <a:r>
              <a:rPr lang="zh-CN" altLang="en-US" sz="2400" dirty="0"/>
              <a:t>指令</a:t>
            </a:r>
            <a:r>
              <a:rPr lang="en-US" altLang="zh-CN" sz="2400" dirty="0"/>
              <a:t>,</a:t>
            </a:r>
            <a:r>
              <a:rPr lang="zh-CN" altLang="en-US" sz="2400" dirty="0"/>
              <a:t>计算出转移地址</a:t>
            </a:r>
            <a:r>
              <a:rPr lang="en-US" altLang="zh-CN" sz="2400" dirty="0"/>
              <a:t>,</a:t>
            </a:r>
            <a:r>
              <a:rPr lang="zh-CN" altLang="en-US" sz="2400" dirty="0"/>
              <a:t>此时有一个</a:t>
            </a:r>
            <a:r>
              <a:rPr lang="en-US" altLang="zh-CN" sz="2400" dirty="0"/>
              <a:t>stall,</a:t>
            </a:r>
            <a:r>
              <a:rPr lang="zh-CN" altLang="en-US" sz="2400" dirty="0"/>
              <a:t>存在</a:t>
            </a:r>
            <a:r>
              <a:rPr lang="en-US" altLang="zh-CN" sz="2400" dirty="0"/>
              <a:t>delay slot.</a:t>
            </a:r>
          </a:p>
        </p:txBody>
      </p:sp>
      <p:sp>
        <p:nvSpPr>
          <p:cNvPr id="4" name="日期占位符 3"/>
          <p:cNvSpPr>
            <a:spLocks noGrp="1"/>
          </p:cNvSpPr>
          <p:nvPr>
            <p:ph type="dt" sz="half" idx="10"/>
          </p:nvPr>
        </p:nvSpPr>
        <p:spPr/>
        <p:txBody>
          <a:bodyPr/>
          <a:lstStyle/>
          <a:p>
            <a:fld id="{647C0AE6-B563-42EA-A500-F0579D464BFF}"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46D95C52-3596-4127-9B10-328A3D2B6D49}" type="slidenum">
              <a:rPr lang="en-US" altLang="zh-CN"/>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dirty="0"/>
              <a:t>二、基于</a:t>
            </a:r>
            <a:r>
              <a:rPr lang="en-US" altLang="en-US" dirty="0" err="1"/>
              <a:t>Tomasulo</a:t>
            </a:r>
            <a:r>
              <a:rPr lang="zh-CN" altLang="en-US" dirty="0"/>
              <a:t>动态调度的硬件投机</a:t>
            </a:r>
          </a:p>
        </p:txBody>
      </p:sp>
      <p:sp>
        <p:nvSpPr>
          <p:cNvPr id="580611" name="Rectangle 3"/>
          <p:cNvSpPr>
            <a:spLocks noGrp="1" noChangeArrowheads="1"/>
          </p:cNvSpPr>
          <p:nvPr>
            <p:ph idx="1"/>
          </p:nvPr>
        </p:nvSpPr>
        <p:spPr/>
        <p:txBody>
          <a:bodyPr/>
          <a:lstStyle/>
          <a:p>
            <a:r>
              <a:rPr lang="en-US" altLang="en-US" dirty="0" err="1"/>
              <a:t>Tomasulo</a:t>
            </a:r>
            <a:r>
              <a:rPr lang="zh-CN" altLang="en-US" dirty="0"/>
              <a:t>算法的基本思想：</a:t>
            </a:r>
          </a:p>
          <a:p>
            <a:pPr lvl="1"/>
            <a:r>
              <a:rPr lang="zh-CN" altLang="en-US" dirty="0"/>
              <a:t>针对数据相关性而提出；</a:t>
            </a:r>
          </a:p>
          <a:p>
            <a:pPr lvl="1"/>
            <a:r>
              <a:rPr lang="zh-CN" altLang="en-US" dirty="0"/>
              <a:t>容许指令不按序执行，只要操作数就绪就可以执行；</a:t>
            </a:r>
          </a:p>
          <a:p>
            <a:pPr lvl="1"/>
            <a:r>
              <a:rPr lang="zh-CN" altLang="en-US" dirty="0"/>
              <a:t>容许指令不按序结束。</a:t>
            </a:r>
          </a:p>
          <a:p>
            <a:pPr lvl="1"/>
            <a:endParaRPr lang="en-US" altLang="zh-CN" dirty="0"/>
          </a:p>
        </p:txBody>
      </p:sp>
      <p:sp>
        <p:nvSpPr>
          <p:cNvPr id="4" name="日期占位符 3"/>
          <p:cNvSpPr>
            <a:spLocks noGrp="1"/>
          </p:cNvSpPr>
          <p:nvPr>
            <p:ph type="dt" sz="half" idx="10"/>
          </p:nvPr>
        </p:nvSpPr>
        <p:spPr/>
        <p:txBody>
          <a:bodyPr/>
          <a:lstStyle/>
          <a:p>
            <a:fld id="{E5255F04-F370-4358-8836-0EEACD641235}"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0256B07-7DA3-4F42-B389-DFFBDCDDA666}" type="slidenum">
              <a:rPr lang="en-US" altLang="zh-CN"/>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609600" y="332656"/>
            <a:ext cx="7600950" cy="914400"/>
          </a:xfrm>
        </p:spPr>
        <p:txBody>
          <a:bodyPr/>
          <a:lstStyle/>
          <a:p>
            <a:r>
              <a:rPr lang="zh-CN" altLang="en-US" sz="2000" dirty="0"/>
              <a:t>将基于</a:t>
            </a:r>
            <a:r>
              <a:rPr lang="en-US" altLang="en-US" sz="2000" dirty="0" err="1"/>
              <a:t>Tomasulo</a:t>
            </a:r>
            <a:r>
              <a:rPr lang="zh-CN" altLang="en-US" sz="2000" dirty="0"/>
              <a:t>算法的硬件经过扩充用来支持投机执行：</a:t>
            </a:r>
          </a:p>
        </p:txBody>
      </p:sp>
      <p:sp>
        <p:nvSpPr>
          <p:cNvPr id="581635" name="Rectangle 3"/>
          <p:cNvSpPr>
            <a:spLocks noGrp="1" noChangeArrowheads="1"/>
          </p:cNvSpPr>
          <p:nvPr>
            <p:ph idx="1"/>
          </p:nvPr>
        </p:nvSpPr>
        <p:spPr/>
        <p:txBody>
          <a:bodyPr/>
          <a:lstStyle/>
          <a:p>
            <a:r>
              <a:rPr lang="en-US" altLang="zh-CN" dirty="0"/>
              <a:t>1</a:t>
            </a:r>
            <a:r>
              <a:rPr lang="zh-CN" altLang="en-US" dirty="0"/>
              <a:t>、从解决数据相关性进一步扩充到解决控制相关性；</a:t>
            </a:r>
            <a:endParaRPr lang="en-US" altLang="zh-CN" dirty="0"/>
          </a:p>
          <a:p>
            <a:endParaRPr lang="en-US" altLang="zh-CN" dirty="0"/>
          </a:p>
          <a:p>
            <a:endParaRPr lang="zh-CN" altLang="en-US" dirty="0"/>
          </a:p>
          <a:p>
            <a:r>
              <a:rPr lang="en-US" altLang="zh-CN" dirty="0"/>
              <a:t>2</a:t>
            </a:r>
            <a:r>
              <a:rPr lang="zh-CN" altLang="en-US" dirty="0"/>
              <a:t>、容许指令，包括提前到转移指令前执行的投机指令，在操作数就绪后，就可以执行，即容许指令不按序执行，从而进一步提高调度性能，开发出更多的</a:t>
            </a:r>
            <a:r>
              <a:rPr lang="en-US" altLang="en-US" dirty="0"/>
              <a:t>ILP;</a:t>
            </a:r>
          </a:p>
        </p:txBody>
      </p:sp>
      <p:sp>
        <p:nvSpPr>
          <p:cNvPr id="4" name="日期占位符 3"/>
          <p:cNvSpPr>
            <a:spLocks noGrp="1"/>
          </p:cNvSpPr>
          <p:nvPr>
            <p:ph type="dt" sz="half" idx="10"/>
          </p:nvPr>
        </p:nvSpPr>
        <p:spPr/>
        <p:txBody>
          <a:bodyPr/>
          <a:lstStyle/>
          <a:p>
            <a:fld id="{E68A5545-4207-4CB0-A054-3DFFC83FDDC8}"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03396C6F-5467-4673-B1CD-686FAAC2F521}" type="slidenum">
              <a:rPr lang="en-US" altLang="zh-CN"/>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 xmlns:a16="http://schemas.microsoft.com/office/drawing/2014/main" id="{558ECB8A-4416-43D3-A3E7-16BE405B6F76}"/>
              </a:ext>
            </a:extLst>
          </p:cNvPr>
          <p:cNvSpPr>
            <a:spLocks noGrp="1"/>
          </p:cNvSpPr>
          <p:nvPr>
            <p:ph type="title"/>
          </p:nvPr>
        </p:nvSpPr>
        <p:spPr/>
        <p:txBody>
          <a:bodyPr/>
          <a:lstStyle/>
          <a:p>
            <a:endParaRPr lang="zh-CN" altLang="en-US"/>
          </a:p>
        </p:txBody>
      </p:sp>
      <p:sp>
        <p:nvSpPr>
          <p:cNvPr id="582659" name="Rectangle 3"/>
          <p:cNvSpPr>
            <a:spLocks noGrp="1" noChangeArrowheads="1"/>
          </p:cNvSpPr>
          <p:nvPr>
            <p:ph idx="1"/>
          </p:nvPr>
        </p:nvSpPr>
        <p:spPr/>
        <p:txBody>
          <a:bodyPr/>
          <a:lstStyle/>
          <a:p>
            <a:r>
              <a:rPr lang="en-US" altLang="zh-CN" dirty="0"/>
              <a:t>3</a:t>
            </a:r>
            <a:r>
              <a:rPr lang="zh-CN" altLang="en-US" dirty="0"/>
              <a:t>、所有指令必须</a:t>
            </a:r>
            <a:r>
              <a:rPr lang="zh-CN" altLang="en-US" b="1" dirty="0"/>
              <a:t>按序结束</a:t>
            </a:r>
            <a:r>
              <a:rPr lang="zh-CN" altLang="en-US" dirty="0"/>
              <a:t>。</a:t>
            </a:r>
          </a:p>
          <a:p>
            <a:pPr lvl="1"/>
            <a:r>
              <a:rPr lang="zh-CN" altLang="en-US" dirty="0"/>
              <a:t>实际执行过程是：经过投机和动态调度以后，指令乱序执行，乱序得到其结果，并被其他指令所应用，但是不能更新指令的目的寄存器、或写入存储单元，因此指令实际并未结束。</a:t>
            </a:r>
          </a:p>
          <a:p>
            <a:pPr lvl="1"/>
            <a:r>
              <a:rPr lang="zh-CN" altLang="en-US" dirty="0"/>
              <a:t>所谓按序结束是指：指令必须按源代码顺序更新其目的寄存器或写入存储器单元。由此可见，在执行指令结束这一步时，实际上投机已经成功。这样做的目的是为了一旦投机失败时，可以恢复代码段的原始数据，不至于因投机失败而造成错误的纪录。</a:t>
            </a:r>
          </a:p>
          <a:p>
            <a:endParaRPr lang="en-US" altLang="zh-CN" dirty="0"/>
          </a:p>
        </p:txBody>
      </p:sp>
      <p:sp>
        <p:nvSpPr>
          <p:cNvPr id="4" name="日期占位符 3"/>
          <p:cNvSpPr>
            <a:spLocks noGrp="1"/>
          </p:cNvSpPr>
          <p:nvPr>
            <p:ph type="dt" sz="half" idx="10"/>
          </p:nvPr>
        </p:nvSpPr>
        <p:spPr/>
        <p:txBody>
          <a:bodyPr/>
          <a:lstStyle/>
          <a:p>
            <a:fld id="{3186DFED-1722-4FEF-A088-F50F4DAEA4DE}"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2388D3BF-DDDE-4E31-B97D-BE10715A4096}"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zh-CN" altLang="en-US" dirty="0"/>
              <a:t>结论（</a:t>
            </a:r>
            <a:r>
              <a:rPr lang="en-US" altLang="zh-CN" dirty="0"/>
              <a:t>1</a:t>
            </a:r>
            <a:r>
              <a:rPr lang="zh-CN" altLang="en-US" dirty="0"/>
              <a:t>）</a:t>
            </a:r>
          </a:p>
        </p:txBody>
      </p:sp>
      <p:sp>
        <p:nvSpPr>
          <p:cNvPr id="583683" name="Rectangle 3"/>
          <p:cNvSpPr>
            <a:spLocks noGrp="1" noChangeArrowheads="1"/>
          </p:cNvSpPr>
          <p:nvPr>
            <p:ph idx="1"/>
          </p:nvPr>
        </p:nvSpPr>
        <p:spPr/>
        <p:txBody>
          <a:bodyPr/>
          <a:lstStyle/>
          <a:p>
            <a:r>
              <a:rPr lang="en-US" altLang="zh-CN" dirty="0"/>
              <a:t>1</a:t>
            </a:r>
            <a:r>
              <a:rPr lang="zh-CN" altLang="en-US" dirty="0"/>
              <a:t>、必须把指令乱序执行与实际结束分离开来，成为两步实现；</a:t>
            </a:r>
          </a:p>
          <a:p>
            <a:pPr lvl="1"/>
            <a:r>
              <a:rPr lang="zh-CN" altLang="en-US" dirty="0"/>
              <a:t>乱序执行是动态调度的需要，必须把指令的执行结果，包括投机指令的结果，通过旁路方法，随时提供给其它指令使用；</a:t>
            </a:r>
          </a:p>
          <a:p>
            <a:pPr lvl="1"/>
            <a:r>
              <a:rPr lang="zh-CN" altLang="en-US" dirty="0"/>
              <a:t>按序结束是为了确保不因投机失败而造成出错的需要，也是为了确保实现精确中断的需要（能确保恢复中断前的状态）。</a:t>
            </a:r>
          </a:p>
        </p:txBody>
      </p:sp>
      <p:sp>
        <p:nvSpPr>
          <p:cNvPr id="4" name="日期占位符 3"/>
          <p:cNvSpPr>
            <a:spLocks noGrp="1"/>
          </p:cNvSpPr>
          <p:nvPr>
            <p:ph type="dt" sz="half" idx="10"/>
          </p:nvPr>
        </p:nvSpPr>
        <p:spPr/>
        <p:txBody>
          <a:bodyPr/>
          <a:lstStyle/>
          <a:p>
            <a:fld id="{14668220-8BFE-4359-B9EB-75C32D5CD35F}"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C8A4AF28-27B3-4190-ACDC-C28377674A3A}"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zh-CN" altLang="en-US" dirty="0"/>
              <a:t>结论（</a:t>
            </a:r>
            <a:r>
              <a:rPr lang="en-US" altLang="zh-CN" dirty="0"/>
              <a:t>2</a:t>
            </a:r>
            <a:r>
              <a:rPr lang="zh-CN" altLang="en-US" dirty="0"/>
              <a:t>）</a:t>
            </a:r>
          </a:p>
        </p:txBody>
      </p:sp>
      <p:sp>
        <p:nvSpPr>
          <p:cNvPr id="584707" name="Rectangle 3"/>
          <p:cNvSpPr>
            <a:spLocks noGrp="1" noChangeArrowheads="1"/>
          </p:cNvSpPr>
          <p:nvPr>
            <p:ph idx="1"/>
          </p:nvPr>
        </p:nvSpPr>
        <p:spPr/>
        <p:txBody>
          <a:bodyPr/>
          <a:lstStyle/>
          <a:p>
            <a:r>
              <a:rPr lang="en-US" altLang="zh-CN" dirty="0"/>
              <a:t>2</a:t>
            </a:r>
            <a:r>
              <a:rPr lang="zh-CN" altLang="en-US" dirty="0"/>
              <a:t>、为此，在</a:t>
            </a:r>
            <a:r>
              <a:rPr lang="en-US" altLang="en-US" dirty="0" err="1"/>
              <a:t>Tomasulo</a:t>
            </a:r>
            <a:r>
              <a:rPr lang="zh-CN" altLang="en-US" dirty="0"/>
              <a:t>算法把指令分为</a:t>
            </a:r>
            <a:r>
              <a:rPr lang="en-US" altLang="en-US" dirty="0"/>
              <a:t>Issue, Execute, </a:t>
            </a:r>
            <a:r>
              <a:rPr lang="zh-CN" altLang="en-US" dirty="0"/>
              <a:t>和</a:t>
            </a:r>
            <a:r>
              <a:rPr lang="en-US" altLang="en-US" dirty="0"/>
              <a:t>Write result</a:t>
            </a:r>
            <a:r>
              <a:rPr lang="zh-CN" altLang="en-US" dirty="0"/>
              <a:t>三步的基础上，增加一步，称为</a:t>
            </a:r>
            <a:r>
              <a:rPr lang="en-US" altLang="en-US" dirty="0"/>
              <a:t>Commit</a:t>
            </a:r>
            <a:r>
              <a:rPr lang="zh-CN" altLang="en-US" dirty="0"/>
              <a:t>（交付，后提交）。</a:t>
            </a:r>
            <a:r>
              <a:rPr lang="en-US" altLang="en-US" dirty="0"/>
              <a:t>Commit</a:t>
            </a:r>
            <a:r>
              <a:rPr lang="zh-CN" altLang="en-US" dirty="0"/>
              <a:t>的功能（将在下面作进一步介绍）是指令将其结果交付给（写入）目的寄存器或存储单元；</a:t>
            </a:r>
          </a:p>
          <a:p>
            <a:r>
              <a:rPr lang="en-US" altLang="zh-CN" dirty="0"/>
              <a:t>3</a:t>
            </a:r>
            <a:r>
              <a:rPr lang="zh-CN" altLang="en-US" dirty="0"/>
              <a:t>、必须增加一硬件缓冲存储器</a:t>
            </a:r>
            <a:r>
              <a:rPr lang="en-US" altLang="zh-CN" dirty="0"/>
              <a:t>(</a:t>
            </a:r>
            <a:r>
              <a:rPr lang="en-US" altLang="en-US" dirty="0"/>
              <a:t>buffer)</a:t>
            </a:r>
            <a:r>
              <a:rPr lang="zh-CN" altLang="en-US" dirty="0"/>
              <a:t>，供</a:t>
            </a:r>
            <a:r>
              <a:rPr lang="en-US" altLang="en-US" dirty="0"/>
              <a:t>Write Result</a:t>
            </a:r>
            <a:r>
              <a:rPr lang="zh-CN" altLang="en-US" dirty="0"/>
              <a:t>这一步存放已获得的结果，并可以提供给其它指令应用这些结果。当指令进入</a:t>
            </a:r>
            <a:r>
              <a:rPr lang="en-US" altLang="en-US" dirty="0"/>
              <a:t>Commit</a:t>
            </a:r>
            <a:r>
              <a:rPr lang="zh-CN" altLang="en-US" dirty="0"/>
              <a:t>这一步时，将结果从</a:t>
            </a:r>
            <a:r>
              <a:rPr lang="en-US" altLang="en-US" dirty="0"/>
              <a:t>buffer</a:t>
            </a:r>
            <a:r>
              <a:rPr lang="zh-CN" altLang="en-US" dirty="0"/>
              <a:t>中拷贝到目的寄存器或存储单元。这一硬件缓冲存储器称为重构序缓冲存储器</a:t>
            </a:r>
            <a:r>
              <a:rPr lang="en-US" altLang="zh-CN" dirty="0"/>
              <a:t>(</a:t>
            </a:r>
            <a:r>
              <a:rPr lang="en-US" altLang="en-US" dirty="0"/>
              <a:t>Reorder Buffer),</a:t>
            </a:r>
            <a:r>
              <a:rPr lang="zh-CN" altLang="en-US" dirty="0"/>
              <a:t>或简称重组缓存。</a:t>
            </a:r>
          </a:p>
        </p:txBody>
      </p:sp>
      <p:sp>
        <p:nvSpPr>
          <p:cNvPr id="4" name="日期占位符 3"/>
          <p:cNvSpPr>
            <a:spLocks noGrp="1"/>
          </p:cNvSpPr>
          <p:nvPr>
            <p:ph type="dt" sz="half" idx="10"/>
          </p:nvPr>
        </p:nvSpPr>
        <p:spPr/>
        <p:txBody>
          <a:bodyPr/>
          <a:lstStyle/>
          <a:p>
            <a:fld id="{47B974A3-426A-46D9-81DA-4B677FDCF1F2}"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A6BB919-FE25-4943-B712-CFB8D28799B6}" type="slidenum">
              <a:rPr lang="en-US" altLang="zh-CN"/>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zh-CN" altLang="en-US" dirty="0"/>
              <a:t>重构序缓存的作用</a:t>
            </a:r>
          </a:p>
        </p:txBody>
      </p:sp>
      <p:sp>
        <p:nvSpPr>
          <p:cNvPr id="585731" name="Rectangle 3"/>
          <p:cNvSpPr>
            <a:spLocks noGrp="1" noChangeArrowheads="1"/>
          </p:cNvSpPr>
          <p:nvPr>
            <p:ph idx="1"/>
          </p:nvPr>
        </p:nvSpPr>
        <p:spPr/>
        <p:txBody>
          <a:bodyPr/>
          <a:lstStyle/>
          <a:p>
            <a:r>
              <a:rPr lang="zh-CN" altLang="en-US" dirty="0"/>
              <a:t>相当于一个额外虚拟寄存器，相当于</a:t>
            </a:r>
            <a:r>
              <a:rPr lang="en-US" altLang="en-US" dirty="0" err="1"/>
              <a:t>Tomasulo</a:t>
            </a:r>
            <a:r>
              <a:rPr lang="zh-CN" altLang="en-US" dirty="0"/>
              <a:t>算法中的保存站、</a:t>
            </a:r>
            <a:r>
              <a:rPr lang="en-US" altLang="en-US" dirty="0"/>
              <a:t>Load buffer</a:t>
            </a:r>
            <a:r>
              <a:rPr lang="zh-CN" altLang="en-US" dirty="0"/>
              <a:t>和</a:t>
            </a:r>
            <a:r>
              <a:rPr lang="en-US" altLang="en-US" dirty="0"/>
              <a:t>store buffer</a:t>
            </a:r>
            <a:r>
              <a:rPr lang="zh-CN" altLang="en-US" dirty="0"/>
              <a:t>等的功能。（注意，在基于</a:t>
            </a:r>
            <a:r>
              <a:rPr lang="en-US" altLang="en-US" dirty="0" err="1"/>
              <a:t>Tomasulo</a:t>
            </a:r>
            <a:r>
              <a:rPr lang="zh-CN" altLang="en-US" dirty="0"/>
              <a:t>的投机硬件中，取消了</a:t>
            </a:r>
            <a:r>
              <a:rPr lang="en-US" altLang="en-US" dirty="0"/>
              <a:t>Store buffer</a:t>
            </a:r>
            <a:r>
              <a:rPr lang="zh-CN" altLang="en-US" dirty="0"/>
              <a:t>部件</a:t>
            </a:r>
            <a:r>
              <a:rPr lang="en-US" altLang="zh-CN" dirty="0"/>
              <a:t>)</a:t>
            </a:r>
            <a:r>
              <a:rPr lang="zh-CN" altLang="en-US" dirty="0"/>
              <a:t>。</a:t>
            </a:r>
            <a:endParaRPr lang="en-US" altLang="zh-CN" dirty="0"/>
          </a:p>
          <a:p>
            <a:endParaRPr lang="zh-CN" altLang="en-US" dirty="0"/>
          </a:p>
          <a:p>
            <a:r>
              <a:rPr lang="zh-CN" altLang="en-US" dirty="0"/>
              <a:t>重组缓存在指令完成操作之后直到交付之前这段时间里保存该指令的结果，作为其它指令操作数的源，类似于</a:t>
            </a:r>
            <a:r>
              <a:rPr lang="en-US" altLang="en-US" dirty="0" err="1"/>
              <a:t>Tomasulo</a:t>
            </a:r>
            <a:r>
              <a:rPr lang="zh-CN" altLang="en-US" dirty="0"/>
              <a:t>算法中保留站作用。不同之处在于：</a:t>
            </a:r>
            <a:r>
              <a:rPr lang="en-US" altLang="en-US" dirty="0" err="1"/>
              <a:t>Tomasulo</a:t>
            </a:r>
            <a:r>
              <a:rPr lang="zh-CN" altLang="en-US" dirty="0"/>
              <a:t>算法中在</a:t>
            </a:r>
            <a:r>
              <a:rPr lang="en-US" altLang="en-US" dirty="0"/>
              <a:t>Write Result</a:t>
            </a:r>
            <a:r>
              <a:rPr lang="zh-CN" altLang="en-US" dirty="0"/>
              <a:t>这一拍中就可以更新</a:t>
            </a:r>
            <a:r>
              <a:rPr lang="en-US" altLang="en-US" dirty="0"/>
              <a:t>register file,</a:t>
            </a:r>
            <a:r>
              <a:rPr lang="zh-CN" altLang="en-US" dirty="0"/>
              <a:t>而这里只能等到进入</a:t>
            </a:r>
            <a:r>
              <a:rPr lang="en-US" altLang="en-US" dirty="0"/>
              <a:t>Commit</a:t>
            </a:r>
            <a:r>
              <a:rPr lang="zh-CN" altLang="en-US" dirty="0"/>
              <a:t>节拍才能更新</a:t>
            </a:r>
            <a:r>
              <a:rPr lang="en-US" altLang="en-US" dirty="0"/>
              <a:t>register file</a:t>
            </a:r>
            <a:r>
              <a:rPr lang="zh-CN" altLang="en-US" dirty="0"/>
              <a:t>。</a:t>
            </a:r>
          </a:p>
        </p:txBody>
      </p:sp>
      <p:sp>
        <p:nvSpPr>
          <p:cNvPr id="4" name="日期占位符 3"/>
          <p:cNvSpPr>
            <a:spLocks noGrp="1"/>
          </p:cNvSpPr>
          <p:nvPr>
            <p:ph type="dt" sz="half" idx="10"/>
          </p:nvPr>
        </p:nvSpPr>
        <p:spPr/>
        <p:txBody>
          <a:bodyPr/>
          <a:lstStyle/>
          <a:p>
            <a:fld id="{621557FC-69E6-4921-9D85-D0A3D863006D}"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71E3B724-6435-4477-B49F-8CA794643D86}" type="slidenum">
              <a:rPr lang="en-US" altLang="zh-CN"/>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dirty="0"/>
              <a:t>重构序缓存单元的结构：由四个域组成</a:t>
            </a:r>
          </a:p>
        </p:txBody>
      </p:sp>
      <p:sp>
        <p:nvSpPr>
          <p:cNvPr id="586755" name="Rectangle 3"/>
          <p:cNvSpPr>
            <a:spLocks noGrp="1" noChangeArrowheads="1"/>
          </p:cNvSpPr>
          <p:nvPr>
            <p:ph idx="1"/>
          </p:nvPr>
        </p:nvSpPr>
        <p:spPr/>
        <p:txBody>
          <a:bodyPr/>
          <a:lstStyle/>
          <a:p>
            <a:r>
              <a:rPr lang="zh-CN" altLang="en-US" b="1" dirty="0"/>
              <a:t>指令类型域</a:t>
            </a:r>
            <a:r>
              <a:rPr lang="zh-CN" altLang="en-US" dirty="0"/>
              <a:t>：用来说明指令类型</a:t>
            </a:r>
          </a:p>
          <a:p>
            <a:pPr lvl="1"/>
            <a:r>
              <a:rPr lang="zh-CN" altLang="en-US" dirty="0"/>
              <a:t>转移指令</a:t>
            </a:r>
            <a:r>
              <a:rPr lang="en-US" altLang="zh-CN" dirty="0"/>
              <a:t>——</a:t>
            </a:r>
            <a:r>
              <a:rPr lang="zh-CN" altLang="en-US" dirty="0"/>
              <a:t>无目标结果</a:t>
            </a:r>
          </a:p>
          <a:p>
            <a:pPr lvl="1"/>
            <a:r>
              <a:rPr lang="en-US" altLang="zh-CN" dirty="0"/>
              <a:t>Store——</a:t>
            </a:r>
            <a:r>
              <a:rPr lang="zh-CN" altLang="en-US" dirty="0"/>
              <a:t>以存储器地址作为目标结果</a:t>
            </a:r>
          </a:p>
          <a:p>
            <a:pPr lvl="1"/>
            <a:r>
              <a:rPr lang="en-US" altLang="en-US" dirty="0"/>
              <a:t>Reg</a:t>
            </a:r>
            <a:r>
              <a:rPr lang="zh-CN" altLang="en-US" dirty="0"/>
              <a:t>操作（</a:t>
            </a:r>
            <a:r>
              <a:rPr lang="en-US" altLang="en-US" dirty="0"/>
              <a:t>ALU</a:t>
            </a:r>
            <a:r>
              <a:rPr lang="zh-CN" altLang="en-US" dirty="0"/>
              <a:t>或</a:t>
            </a:r>
            <a:r>
              <a:rPr lang="en-US" altLang="en-US" dirty="0"/>
              <a:t>Load)</a:t>
            </a:r>
            <a:r>
              <a:rPr lang="zh-CN" altLang="en-US" dirty="0"/>
              <a:t>：以</a:t>
            </a:r>
            <a:r>
              <a:rPr lang="en-US" altLang="en-US" dirty="0"/>
              <a:t>Reg.</a:t>
            </a:r>
            <a:r>
              <a:rPr lang="zh-CN" altLang="en-US" dirty="0"/>
              <a:t>作为目标结果</a:t>
            </a:r>
          </a:p>
          <a:p>
            <a:r>
              <a:rPr lang="zh-CN" altLang="en-US" b="1" dirty="0"/>
              <a:t>目标域</a:t>
            </a:r>
            <a:r>
              <a:rPr lang="zh-CN" altLang="en-US" dirty="0"/>
              <a:t>：</a:t>
            </a:r>
          </a:p>
          <a:p>
            <a:pPr lvl="1"/>
            <a:r>
              <a:rPr lang="zh-CN" altLang="en-US" dirty="0"/>
              <a:t>寄存器号（针对</a:t>
            </a:r>
            <a:r>
              <a:rPr lang="en-US" altLang="en-US" dirty="0"/>
              <a:t>ALU</a:t>
            </a:r>
            <a:r>
              <a:rPr lang="zh-CN" altLang="en-US" dirty="0"/>
              <a:t>和</a:t>
            </a:r>
            <a:r>
              <a:rPr lang="en-US" altLang="en-US" dirty="0"/>
              <a:t>Load</a:t>
            </a:r>
            <a:r>
              <a:rPr lang="zh-CN" altLang="en-US" dirty="0"/>
              <a:t>操作指令）</a:t>
            </a:r>
          </a:p>
          <a:p>
            <a:pPr lvl="1"/>
            <a:r>
              <a:rPr lang="zh-CN" altLang="en-US" dirty="0"/>
              <a:t>存储器地址（针对</a:t>
            </a:r>
            <a:r>
              <a:rPr lang="en-US" altLang="en-US" dirty="0"/>
              <a:t>Store</a:t>
            </a:r>
            <a:r>
              <a:rPr lang="zh-CN" altLang="en-US" dirty="0"/>
              <a:t>指令）</a:t>
            </a:r>
          </a:p>
          <a:p>
            <a:r>
              <a:rPr lang="zh-CN" altLang="en-US" b="1" dirty="0"/>
              <a:t>值域</a:t>
            </a:r>
            <a:r>
              <a:rPr lang="zh-CN" altLang="en-US" dirty="0"/>
              <a:t>：用来存放指令的结果，直到指令进入交付节拍。</a:t>
            </a:r>
          </a:p>
          <a:p>
            <a:r>
              <a:rPr lang="zh-CN" altLang="en-US" b="1" dirty="0"/>
              <a:t>就绪域</a:t>
            </a:r>
            <a:r>
              <a:rPr lang="en-US" altLang="zh-CN" dirty="0"/>
              <a:t>:</a:t>
            </a:r>
            <a:r>
              <a:rPr lang="zh-CN" altLang="en-US" dirty="0"/>
              <a:t>表明指令已经执行完毕</a:t>
            </a:r>
            <a:r>
              <a:rPr lang="en-US" altLang="zh-CN" dirty="0"/>
              <a:t>,</a:t>
            </a:r>
            <a:r>
              <a:rPr lang="zh-CN" altLang="en-US" dirty="0"/>
              <a:t>值已经就绪</a:t>
            </a:r>
            <a:r>
              <a:rPr lang="en-US" altLang="zh-CN" dirty="0"/>
              <a:t>.</a:t>
            </a:r>
          </a:p>
        </p:txBody>
      </p:sp>
      <p:sp>
        <p:nvSpPr>
          <p:cNvPr id="4" name="日期占位符 3"/>
          <p:cNvSpPr>
            <a:spLocks noGrp="1"/>
          </p:cNvSpPr>
          <p:nvPr>
            <p:ph type="dt" sz="half" idx="10"/>
          </p:nvPr>
        </p:nvSpPr>
        <p:spPr/>
        <p:txBody>
          <a:bodyPr/>
          <a:lstStyle/>
          <a:p>
            <a:fld id="{F1D26AE6-9B1C-4AF1-B569-1CBBF140A2D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F0B7E6E5-6F59-463F-BAA6-9FE35DBDB683}" type="slidenum">
              <a:rPr lang="en-US" altLang="zh-CN"/>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en-US"/>
              <a:t>基于</a:t>
            </a:r>
            <a:r>
              <a:rPr lang="en-US" altLang="en-US"/>
              <a:t>Tomasulo</a:t>
            </a:r>
            <a:r>
              <a:rPr lang="zh-CN" altLang="en-US"/>
              <a:t>算法的投机技术的硬件结构</a:t>
            </a:r>
          </a:p>
        </p:txBody>
      </p:sp>
      <p:pic>
        <p:nvPicPr>
          <p:cNvPr id="5877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5656" y="908720"/>
            <a:ext cx="5784304" cy="5510945"/>
          </a:xfrm>
        </p:spPr>
      </p:pic>
      <p:sp>
        <p:nvSpPr>
          <p:cNvPr id="4" name="日期占位符 3"/>
          <p:cNvSpPr>
            <a:spLocks noGrp="1"/>
          </p:cNvSpPr>
          <p:nvPr>
            <p:ph type="dt" sz="half" idx="10"/>
          </p:nvPr>
        </p:nvSpPr>
        <p:spPr/>
        <p:txBody>
          <a:bodyPr/>
          <a:lstStyle/>
          <a:p>
            <a:fld id="{8269CA6E-CCDD-430D-8990-D94458675FB9}"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62A42111-56A5-4594-A047-502A42AEC7A3}" type="slidenum">
              <a:rPr lang="en-US" altLang="zh-CN"/>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en-US" dirty="0"/>
              <a:t>与</a:t>
            </a:r>
            <a:r>
              <a:rPr lang="en-US" altLang="en-US" dirty="0" err="1"/>
              <a:t>Tomasulo</a:t>
            </a:r>
            <a:r>
              <a:rPr lang="zh-CN" altLang="en-US" dirty="0"/>
              <a:t>算法硬件结构的不同之处</a:t>
            </a:r>
          </a:p>
        </p:txBody>
      </p:sp>
      <p:sp>
        <p:nvSpPr>
          <p:cNvPr id="588803" name="Rectangle 3"/>
          <p:cNvSpPr>
            <a:spLocks noGrp="1" noChangeArrowheads="1"/>
          </p:cNvSpPr>
          <p:nvPr>
            <p:ph idx="1"/>
          </p:nvPr>
        </p:nvSpPr>
        <p:spPr/>
        <p:txBody>
          <a:bodyPr/>
          <a:lstStyle/>
          <a:p>
            <a:r>
              <a:rPr lang="zh-CN" altLang="en-US"/>
              <a:t>增加了重组缓存；</a:t>
            </a:r>
          </a:p>
          <a:p>
            <a:r>
              <a:rPr lang="zh-CN" altLang="en-US"/>
              <a:t>撤销了</a:t>
            </a:r>
            <a:r>
              <a:rPr lang="en-US" altLang="en-US"/>
              <a:t>store buffer</a:t>
            </a:r>
            <a:r>
              <a:rPr lang="zh-CN" altLang="en-US"/>
              <a:t>；</a:t>
            </a:r>
            <a:endParaRPr lang="en-US" altLang="en-US"/>
          </a:p>
          <a:p>
            <a:r>
              <a:rPr lang="zh-CN" altLang="en-US"/>
              <a:t>寄存器改名功能由重构序缓存（重组缓存号）来实现，而不再由保留站来完成；</a:t>
            </a:r>
          </a:p>
          <a:p>
            <a:r>
              <a:rPr lang="zh-CN" altLang="en-US"/>
              <a:t>保留站的功能仅为在指令发射到开始执行这段时间内保存指令的操作码和操作数；</a:t>
            </a:r>
          </a:p>
          <a:p>
            <a:r>
              <a:rPr lang="zh-CN" altLang="en-US"/>
              <a:t>用重组缓存单元号来标识指令的结果，而不再用保留站号来标识，因为每一指令在其交付前均在重构序缓存中有一单元。</a:t>
            </a:r>
            <a:endParaRPr lang="en-US" altLang="en-US"/>
          </a:p>
        </p:txBody>
      </p:sp>
      <p:sp>
        <p:nvSpPr>
          <p:cNvPr id="4" name="日期占位符 3"/>
          <p:cNvSpPr>
            <a:spLocks noGrp="1"/>
          </p:cNvSpPr>
          <p:nvPr>
            <p:ph type="dt" sz="half" idx="10"/>
          </p:nvPr>
        </p:nvSpPr>
        <p:spPr/>
        <p:txBody>
          <a:bodyPr/>
          <a:lstStyle/>
          <a:p>
            <a:fld id="{21EC7476-69DA-48BB-822C-4CA3F4637F8D}"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84CCDCBB-A6FB-449A-8EEA-36E72E57D274}" type="slidenum">
              <a:rPr lang="en-US" altLang="zh-CN"/>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zh-CN" altLang="en-US" dirty="0"/>
              <a:t>指令执行四个节拍的功能（</a:t>
            </a:r>
            <a:r>
              <a:rPr lang="en-US" altLang="zh-CN" dirty="0"/>
              <a:t>1</a:t>
            </a:r>
            <a:r>
              <a:rPr lang="zh-CN" altLang="en-US" dirty="0"/>
              <a:t>）</a:t>
            </a:r>
          </a:p>
        </p:txBody>
      </p:sp>
      <p:sp>
        <p:nvSpPr>
          <p:cNvPr id="589827" name="Rectangle 3"/>
          <p:cNvSpPr>
            <a:spLocks noGrp="1" noChangeArrowheads="1"/>
          </p:cNvSpPr>
          <p:nvPr>
            <p:ph idx="1"/>
          </p:nvPr>
        </p:nvSpPr>
        <p:spPr/>
        <p:txBody>
          <a:bodyPr/>
          <a:lstStyle/>
          <a:p>
            <a:r>
              <a:rPr lang="en-US" altLang="en-US" dirty="0"/>
              <a:t>1</a:t>
            </a:r>
            <a:r>
              <a:rPr lang="zh-CN" altLang="en-US" dirty="0"/>
              <a:t>、</a:t>
            </a:r>
            <a:r>
              <a:rPr lang="en-US" altLang="en-US" dirty="0"/>
              <a:t>Issue</a:t>
            </a:r>
            <a:r>
              <a:rPr lang="en-US" altLang="zh-CN" dirty="0"/>
              <a:t>——</a:t>
            </a:r>
          </a:p>
          <a:p>
            <a:pPr lvl="1"/>
            <a:r>
              <a:rPr lang="en-US" altLang="zh-CN" dirty="0"/>
              <a:t>Get</a:t>
            </a:r>
            <a:r>
              <a:rPr lang="zh-CN" altLang="en-US" dirty="0"/>
              <a:t>指令，</a:t>
            </a:r>
            <a:r>
              <a:rPr lang="en-US" altLang="en-US" dirty="0"/>
              <a:t>Issue</a:t>
            </a:r>
            <a:r>
              <a:rPr lang="zh-CN" altLang="en-US" dirty="0"/>
              <a:t>指令进入保留站和重组缓存（如果都有空的话）；</a:t>
            </a:r>
          </a:p>
          <a:p>
            <a:pPr lvl="1"/>
            <a:r>
              <a:rPr lang="en-US" altLang="en-US" dirty="0"/>
              <a:t>Send</a:t>
            </a:r>
            <a:r>
              <a:rPr lang="zh-CN" altLang="en-US" dirty="0"/>
              <a:t>操作数进入保留站，如果它们已在</a:t>
            </a:r>
            <a:r>
              <a:rPr lang="en-US" altLang="en-US" dirty="0"/>
              <a:t>FP Reg</a:t>
            </a:r>
            <a:r>
              <a:rPr lang="zh-CN" altLang="en-US" dirty="0"/>
              <a:t>或重组缓存就绪；</a:t>
            </a:r>
          </a:p>
          <a:p>
            <a:pPr lvl="1"/>
            <a:r>
              <a:rPr lang="en-US" altLang="zh-CN" dirty="0"/>
              <a:t>Update</a:t>
            </a:r>
            <a:r>
              <a:rPr lang="zh-CN" altLang="en-US" dirty="0"/>
              <a:t>控制项，指示</a:t>
            </a:r>
            <a:r>
              <a:rPr lang="en-US" altLang="en-US" dirty="0"/>
              <a:t>buffers</a:t>
            </a:r>
            <a:r>
              <a:rPr lang="zh-CN" altLang="en-US" dirty="0"/>
              <a:t>正在使用；</a:t>
            </a:r>
          </a:p>
          <a:p>
            <a:r>
              <a:rPr lang="zh-CN" altLang="en-US" dirty="0"/>
              <a:t>    若保留站和重组缓存之一无空，则</a:t>
            </a:r>
            <a:r>
              <a:rPr lang="en-US" altLang="en-US" dirty="0"/>
              <a:t>Issue</a:t>
            </a:r>
            <a:r>
              <a:rPr lang="en-US" altLang="zh-CN" dirty="0"/>
              <a:t> step is stalled</a:t>
            </a:r>
            <a:r>
              <a:rPr lang="zh-CN" altLang="en-US" dirty="0"/>
              <a:t>，直到两者都有空为止。</a:t>
            </a:r>
          </a:p>
        </p:txBody>
      </p:sp>
      <p:sp>
        <p:nvSpPr>
          <p:cNvPr id="4" name="日期占位符 3"/>
          <p:cNvSpPr>
            <a:spLocks noGrp="1"/>
          </p:cNvSpPr>
          <p:nvPr>
            <p:ph type="dt" sz="half" idx="10"/>
          </p:nvPr>
        </p:nvSpPr>
        <p:spPr/>
        <p:txBody>
          <a:bodyPr/>
          <a:lstStyle/>
          <a:p>
            <a:fld id="{2B1072FB-970A-465A-A9D1-1F67034CB17D}"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26C01DE4-FBB5-439E-9917-807D61C5B749}" type="slidenum">
              <a:rPr lang="en-US" altLang="zh-CN"/>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 xmlns:a16="http://schemas.microsoft.com/office/drawing/2014/main" id="{B7C8A8E6-1A60-4259-A50F-338760BB04C7}"/>
              </a:ext>
            </a:extLst>
          </p:cNvPr>
          <p:cNvSpPr>
            <a:spLocks noGrp="1"/>
          </p:cNvSpPr>
          <p:nvPr>
            <p:ph type="title"/>
          </p:nvPr>
        </p:nvSpPr>
        <p:spPr/>
        <p:txBody>
          <a:bodyPr/>
          <a:lstStyle/>
          <a:p>
            <a:endParaRPr lang="zh-CN" altLang="en-US"/>
          </a:p>
        </p:txBody>
      </p:sp>
      <p:sp>
        <p:nvSpPr>
          <p:cNvPr id="543747" name="Rectangle 3"/>
          <p:cNvSpPr>
            <a:spLocks noGrp="1" noChangeArrowheads="1"/>
          </p:cNvSpPr>
          <p:nvPr>
            <p:ph idx="1"/>
          </p:nvPr>
        </p:nvSpPr>
        <p:spPr/>
        <p:txBody>
          <a:bodyPr/>
          <a:lstStyle/>
          <a:p>
            <a:r>
              <a:rPr lang="en-US" altLang="zh-CN" sz="2000" dirty="0"/>
              <a:t>Branch</a:t>
            </a:r>
            <a:r>
              <a:rPr lang="zh-CN" altLang="en-US" sz="2000" dirty="0"/>
              <a:t>动态预测特别适用于用静态调度方法即在</a:t>
            </a:r>
            <a:r>
              <a:rPr lang="en-US" altLang="zh-CN" sz="2000" dirty="0"/>
              <a:t>compiling</a:t>
            </a:r>
            <a:r>
              <a:rPr lang="zh-CN" altLang="en-US" sz="2000" dirty="0"/>
              <a:t>阶段无法解决</a:t>
            </a:r>
            <a:r>
              <a:rPr lang="en-US" altLang="zh-CN" sz="2000" dirty="0"/>
              <a:t>(</a:t>
            </a:r>
            <a:r>
              <a:rPr lang="zh-CN" altLang="en-US" sz="2000" dirty="0"/>
              <a:t>预测</a:t>
            </a:r>
            <a:r>
              <a:rPr lang="en-US" altLang="zh-CN" sz="2000" dirty="0"/>
              <a:t>)</a:t>
            </a:r>
            <a:r>
              <a:rPr lang="zh-CN" altLang="en-US" sz="2000" dirty="0"/>
              <a:t>的情况。</a:t>
            </a:r>
          </a:p>
          <a:p>
            <a:pPr lvl="1"/>
            <a:r>
              <a:rPr lang="zh-CN" altLang="en-US" sz="2000" dirty="0"/>
              <a:t>例如，本次转移方向取决于其它的</a:t>
            </a:r>
            <a:r>
              <a:rPr lang="en-US" altLang="zh-CN" sz="2000" dirty="0"/>
              <a:t>branch</a:t>
            </a:r>
            <a:r>
              <a:rPr lang="zh-CN" altLang="en-US" sz="2000" dirty="0"/>
              <a:t>结果，即存在关联（</a:t>
            </a:r>
            <a:r>
              <a:rPr lang="en-US" altLang="zh-CN" sz="2000" dirty="0"/>
              <a:t>correlation</a:t>
            </a:r>
            <a:r>
              <a:rPr lang="zh-CN" altLang="en-US" sz="2000" dirty="0"/>
              <a:t>）关系的时候。</a:t>
            </a:r>
          </a:p>
          <a:p>
            <a:r>
              <a:rPr lang="zh-CN" altLang="en-US" sz="2000" dirty="0"/>
              <a:t>转移预测的效率与下列因素有关：</a:t>
            </a:r>
          </a:p>
          <a:p>
            <a:pPr lvl="1"/>
            <a:r>
              <a:rPr lang="zh-CN" altLang="en-US" sz="2000" dirty="0"/>
              <a:t>预测的正确率</a:t>
            </a:r>
          </a:p>
          <a:p>
            <a:pPr lvl="1"/>
            <a:r>
              <a:rPr lang="zh-CN" altLang="en-US" sz="2000" dirty="0"/>
              <a:t>转移的代价，指预测正确时的代价，和预测出错时的代价。</a:t>
            </a:r>
          </a:p>
          <a:p>
            <a:r>
              <a:rPr lang="zh-CN" altLang="en-US" sz="2000" dirty="0"/>
              <a:t>转移的代价与下列因素有关：</a:t>
            </a:r>
          </a:p>
          <a:p>
            <a:pPr lvl="1"/>
            <a:r>
              <a:rPr lang="zh-CN" altLang="en-US" sz="2000" dirty="0"/>
              <a:t>流水线的结构（如硬件安排方式等）</a:t>
            </a:r>
          </a:p>
          <a:p>
            <a:pPr lvl="1"/>
            <a:r>
              <a:rPr lang="zh-CN" altLang="en-US" sz="2000" dirty="0"/>
              <a:t>预测器的类型（将在下面介绍不同预测器的效率）</a:t>
            </a:r>
          </a:p>
          <a:p>
            <a:pPr lvl="1"/>
            <a:r>
              <a:rPr lang="zh-CN" altLang="en-US" sz="2000" dirty="0"/>
              <a:t>预测失败时，恢复的策略。</a:t>
            </a:r>
          </a:p>
        </p:txBody>
      </p:sp>
      <p:sp>
        <p:nvSpPr>
          <p:cNvPr id="4" name="日期占位符 3"/>
          <p:cNvSpPr>
            <a:spLocks noGrp="1"/>
          </p:cNvSpPr>
          <p:nvPr>
            <p:ph type="dt" sz="half" idx="10"/>
          </p:nvPr>
        </p:nvSpPr>
        <p:spPr/>
        <p:txBody>
          <a:bodyPr/>
          <a:lstStyle/>
          <a:p>
            <a:fld id="{BFBB9856-A953-43F6-9CDE-687CE7C9E41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421C3A18-4A44-412D-9610-153F73941670}" type="slidenum">
              <a:rPr lang="en-US" altLang="zh-CN"/>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zh-CN" altLang="en-US"/>
              <a:t>指令执行四个节拍的功能（</a:t>
            </a:r>
            <a:r>
              <a:rPr lang="en-US" altLang="zh-CN"/>
              <a:t>2</a:t>
            </a:r>
            <a:r>
              <a:rPr lang="zh-CN" altLang="en-US"/>
              <a:t>）</a:t>
            </a:r>
          </a:p>
        </p:txBody>
      </p:sp>
      <p:sp>
        <p:nvSpPr>
          <p:cNvPr id="590851" name="Rectangle 3"/>
          <p:cNvSpPr>
            <a:spLocks noGrp="1" noChangeArrowheads="1"/>
          </p:cNvSpPr>
          <p:nvPr>
            <p:ph idx="1"/>
          </p:nvPr>
        </p:nvSpPr>
        <p:spPr/>
        <p:txBody>
          <a:bodyPr/>
          <a:lstStyle/>
          <a:p>
            <a:r>
              <a:rPr lang="en-US" altLang="zh-CN" dirty="0"/>
              <a:t>2</a:t>
            </a:r>
            <a:r>
              <a:rPr lang="zh-CN" altLang="en-US" dirty="0"/>
              <a:t>、</a:t>
            </a:r>
            <a:r>
              <a:rPr lang="en-US" altLang="en-US" dirty="0"/>
              <a:t>Execute</a:t>
            </a:r>
            <a:r>
              <a:rPr lang="en-US" altLang="zh-CN" dirty="0"/>
              <a:t>——</a:t>
            </a:r>
          </a:p>
          <a:p>
            <a:pPr lvl="1"/>
            <a:r>
              <a:rPr lang="en-US" altLang="zh-CN" dirty="0"/>
              <a:t>Waiting</a:t>
            </a:r>
            <a:r>
              <a:rPr lang="zh-CN" altLang="en-US" dirty="0"/>
              <a:t>操作数，直到它们准备就绪；</a:t>
            </a:r>
          </a:p>
          <a:p>
            <a:pPr lvl="1"/>
            <a:r>
              <a:rPr lang="en-US" altLang="zh-CN" dirty="0"/>
              <a:t>check</a:t>
            </a:r>
            <a:r>
              <a:rPr lang="zh-CN" altLang="en-US" dirty="0"/>
              <a:t>是否存在</a:t>
            </a:r>
            <a:r>
              <a:rPr lang="en-US" altLang="en-US" dirty="0"/>
              <a:t>RAW;</a:t>
            </a:r>
          </a:p>
          <a:p>
            <a:pPr lvl="1"/>
            <a:r>
              <a:rPr lang="en-US" altLang="en-US" dirty="0"/>
              <a:t>Execute</a:t>
            </a:r>
            <a:r>
              <a:rPr lang="zh-CN" altLang="en-US" dirty="0"/>
              <a:t>操作，当两个操作数都在保留站中就绪。</a:t>
            </a:r>
          </a:p>
          <a:p>
            <a:r>
              <a:rPr lang="en-US" altLang="zh-CN" dirty="0"/>
              <a:t>3</a:t>
            </a:r>
            <a:r>
              <a:rPr lang="zh-CN" altLang="en-US" dirty="0"/>
              <a:t>、</a:t>
            </a:r>
            <a:r>
              <a:rPr lang="en-US" altLang="en-US" dirty="0"/>
              <a:t>Write result</a:t>
            </a:r>
            <a:r>
              <a:rPr lang="en-US" altLang="zh-CN" dirty="0"/>
              <a:t>——</a:t>
            </a:r>
          </a:p>
          <a:p>
            <a:pPr lvl="1"/>
            <a:r>
              <a:rPr lang="zh-CN" altLang="en-US" dirty="0"/>
              <a:t>结果一旦就绪</a:t>
            </a:r>
            <a:r>
              <a:rPr lang="en-US" altLang="en-US" dirty="0"/>
              <a:t>,</a:t>
            </a:r>
            <a:r>
              <a:rPr lang="en-US" altLang="zh-CN" dirty="0"/>
              <a:t> Write </a:t>
            </a:r>
            <a:r>
              <a:rPr lang="zh-CN" altLang="en-US" dirty="0"/>
              <a:t>到</a:t>
            </a:r>
            <a:r>
              <a:rPr lang="en-US" altLang="en-US" dirty="0"/>
              <a:t>CDB</a:t>
            </a:r>
            <a:r>
              <a:rPr lang="en-US" altLang="zh-CN" dirty="0"/>
              <a:t> </a:t>
            </a:r>
            <a:r>
              <a:rPr lang="zh-CN" altLang="en-US" dirty="0"/>
              <a:t>；</a:t>
            </a:r>
          </a:p>
          <a:p>
            <a:pPr lvl="1"/>
            <a:r>
              <a:rPr lang="en-US" altLang="zh-CN" dirty="0"/>
              <a:t>Send</a:t>
            </a:r>
            <a:r>
              <a:rPr lang="zh-CN" altLang="en-US" dirty="0"/>
              <a:t>结果到重组缓存以及所有等待这一结果的保留站；</a:t>
            </a:r>
          </a:p>
          <a:p>
            <a:pPr lvl="1"/>
            <a:r>
              <a:rPr lang="en-US" altLang="zh-CN" dirty="0"/>
              <a:t>Mark</a:t>
            </a:r>
            <a:r>
              <a:rPr lang="zh-CN" altLang="en-US" dirty="0"/>
              <a:t>所相应的保留站空闲就绪。</a:t>
            </a:r>
          </a:p>
        </p:txBody>
      </p:sp>
      <p:sp>
        <p:nvSpPr>
          <p:cNvPr id="4" name="日期占位符 3"/>
          <p:cNvSpPr>
            <a:spLocks noGrp="1"/>
          </p:cNvSpPr>
          <p:nvPr>
            <p:ph type="dt" sz="half" idx="10"/>
          </p:nvPr>
        </p:nvSpPr>
        <p:spPr/>
        <p:txBody>
          <a:bodyPr/>
          <a:lstStyle/>
          <a:p>
            <a:fld id="{42F8A979-7478-4087-B6CF-A36E87C13186}"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D7DD851-8F7B-4D6B-BCB2-79E4199E939A}" type="slidenum">
              <a:rPr lang="en-US" altLang="zh-CN"/>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en-US" dirty="0"/>
              <a:t>指令执行四个节拍的功能（</a:t>
            </a:r>
            <a:r>
              <a:rPr lang="en-US" altLang="zh-CN" dirty="0"/>
              <a:t>3</a:t>
            </a:r>
            <a:r>
              <a:rPr lang="zh-CN" altLang="en-US" dirty="0"/>
              <a:t>）</a:t>
            </a:r>
          </a:p>
        </p:txBody>
      </p:sp>
      <p:sp>
        <p:nvSpPr>
          <p:cNvPr id="591875" name="Rectangle 3"/>
          <p:cNvSpPr>
            <a:spLocks noGrp="1" noChangeArrowheads="1"/>
          </p:cNvSpPr>
          <p:nvPr>
            <p:ph idx="1"/>
          </p:nvPr>
        </p:nvSpPr>
        <p:spPr/>
        <p:txBody>
          <a:bodyPr/>
          <a:lstStyle/>
          <a:p>
            <a:r>
              <a:rPr lang="en-US" altLang="zh-CN" dirty="0"/>
              <a:t>4</a:t>
            </a:r>
            <a:r>
              <a:rPr lang="zh-CN" altLang="en-US" dirty="0"/>
              <a:t>、</a:t>
            </a:r>
            <a:r>
              <a:rPr lang="en-US" altLang="en-US" dirty="0"/>
              <a:t>Commit</a:t>
            </a:r>
            <a:r>
              <a:rPr lang="en-US" altLang="zh-CN" dirty="0"/>
              <a:t>——</a:t>
            </a:r>
          </a:p>
          <a:p>
            <a:pPr lvl="1"/>
            <a:r>
              <a:rPr lang="zh-CN" altLang="en-US" dirty="0"/>
              <a:t>进入</a:t>
            </a:r>
            <a:r>
              <a:rPr lang="en-US" altLang="en-US" dirty="0"/>
              <a:t>commit</a:t>
            </a:r>
            <a:r>
              <a:rPr lang="zh-CN" altLang="en-US" dirty="0"/>
              <a:t>节拍的条件</a:t>
            </a:r>
            <a:r>
              <a:rPr lang="en-US" altLang="zh-CN" dirty="0"/>
              <a:t>:</a:t>
            </a:r>
            <a:endParaRPr lang="zh-CN" altLang="en-US" dirty="0"/>
          </a:p>
          <a:p>
            <a:pPr lvl="1"/>
            <a:r>
              <a:rPr lang="zh-CN" altLang="en-US" dirty="0"/>
              <a:t>对于非投机指令，按</a:t>
            </a:r>
            <a:r>
              <a:rPr lang="en-US" altLang="en-US" dirty="0"/>
              <a:t>code</a:t>
            </a:r>
            <a:r>
              <a:rPr lang="zh-CN" altLang="en-US" dirty="0"/>
              <a:t>顺序进入（即什么时候可进入</a:t>
            </a:r>
            <a:r>
              <a:rPr lang="en-US" altLang="en-US" dirty="0"/>
              <a:t>Commit</a:t>
            </a:r>
            <a:r>
              <a:rPr lang="zh-CN" altLang="en-US" dirty="0"/>
              <a:t>节拍）；</a:t>
            </a:r>
          </a:p>
          <a:p>
            <a:pPr lvl="1"/>
            <a:r>
              <a:rPr lang="zh-CN" altLang="en-US" dirty="0"/>
              <a:t>对于投机指令，当它确认不再是投机指令时（实际上也是按</a:t>
            </a:r>
            <a:r>
              <a:rPr lang="en-US" altLang="en-US" dirty="0"/>
              <a:t>code</a:t>
            </a:r>
            <a:r>
              <a:rPr lang="zh-CN" altLang="en-US" dirty="0"/>
              <a:t>的顺序）。</a:t>
            </a:r>
          </a:p>
        </p:txBody>
      </p:sp>
      <p:sp>
        <p:nvSpPr>
          <p:cNvPr id="4" name="日期占位符 3"/>
          <p:cNvSpPr>
            <a:spLocks noGrp="1"/>
          </p:cNvSpPr>
          <p:nvPr>
            <p:ph type="dt" sz="half" idx="10"/>
          </p:nvPr>
        </p:nvSpPr>
        <p:spPr/>
        <p:txBody>
          <a:bodyPr/>
          <a:lstStyle/>
          <a:p>
            <a:fld id="{79F6ADF7-7403-440D-817A-643530B1751A}"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E696D7F9-B182-48F8-9F9A-F6E9D7335D3F}" type="slidenum">
              <a:rPr lang="en-US" altLang="zh-CN"/>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zh-CN" altLang="en-US" dirty="0"/>
              <a:t>进入</a:t>
            </a:r>
            <a:r>
              <a:rPr lang="en-US" altLang="en-US" dirty="0"/>
              <a:t>Commit</a:t>
            </a:r>
            <a:r>
              <a:rPr lang="zh-CN" altLang="en-US" dirty="0"/>
              <a:t>节拍后做什么？</a:t>
            </a:r>
          </a:p>
        </p:txBody>
      </p:sp>
      <p:sp>
        <p:nvSpPr>
          <p:cNvPr id="592899" name="Rectangle 3"/>
          <p:cNvSpPr>
            <a:spLocks noGrp="1" noChangeArrowheads="1"/>
          </p:cNvSpPr>
          <p:nvPr>
            <p:ph idx="1"/>
          </p:nvPr>
        </p:nvSpPr>
        <p:spPr>
          <a:xfrm>
            <a:off x="640472" y="1112655"/>
            <a:ext cx="7924800" cy="4419600"/>
          </a:xfrm>
        </p:spPr>
        <p:txBody>
          <a:bodyPr/>
          <a:lstStyle/>
          <a:p>
            <a:r>
              <a:rPr lang="zh-CN" altLang="en-US" dirty="0"/>
              <a:t>对于非</a:t>
            </a:r>
            <a:r>
              <a:rPr lang="en-US" altLang="en-US" dirty="0"/>
              <a:t>branch</a:t>
            </a:r>
            <a:r>
              <a:rPr lang="zh-CN" altLang="en-US" dirty="0"/>
              <a:t>指令：当该指令在重组缓存中的位置移到顶部时（说明按代码顺序轮到它进入</a:t>
            </a:r>
            <a:r>
              <a:rPr lang="en-US" altLang="en-US" dirty="0"/>
              <a:t>commit</a:t>
            </a:r>
            <a:r>
              <a:rPr lang="zh-CN" altLang="en-US" dirty="0"/>
              <a:t>时），</a:t>
            </a:r>
            <a:r>
              <a:rPr lang="en-US" altLang="en-US" dirty="0"/>
              <a:t>Update</a:t>
            </a:r>
            <a:r>
              <a:rPr lang="zh-CN" altLang="en-US" dirty="0"/>
              <a:t>相应的目的寄存器（用其存储在值域里的结果值），或</a:t>
            </a:r>
            <a:r>
              <a:rPr lang="en-US" altLang="zh-CN" dirty="0"/>
              <a:t>write</a:t>
            </a:r>
            <a:r>
              <a:rPr lang="zh-CN" altLang="en-US" dirty="0"/>
              <a:t>存储单元，如果是</a:t>
            </a:r>
            <a:r>
              <a:rPr lang="en-US" altLang="en-US" dirty="0"/>
              <a:t>Store</a:t>
            </a:r>
            <a:r>
              <a:rPr lang="zh-CN" altLang="en-US" dirty="0"/>
              <a:t>指令的话。从重组缓存中</a:t>
            </a:r>
            <a:r>
              <a:rPr lang="en-US" altLang="en-US" dirty="0"/>
              <a:t>Remove</a:t>
            </a:r>
            <a:r>
              <a:rPr lang="zh-CN" altLang="en-US" dirty="0"/>
              <a:t>该指令；</a:t>
            </a:r>
            <a:endParaRPr lang="en-US" altLang="zh-CN" dirty="0"/>
          </a:p>
          <a:p>
            <a:endParaRPr lang="zh-CN" altLang="en-US" dirty="0"/>
          </a:p>
          <a:p>
            <a:r>
              <a:rPr lang="zh-CN" altLang="en-US" dirty="0"/>
              <a:t>对于预测</a:t>
            </a:r>
            <a:r>
              <a:rPr lang="en-US" altLang="en-US" dirty="0"/>
              <a:t>branch</a:t>
            </a:r>
            <a:r>
              <a:rPr lang="zh-CN" altLang="en-US" dirty="0"/>
              <a:t>出错的：当错误分支指令移到重组缓存顶部时，由于预测出错，指出已投机的指令出错，清除重组缓存中位于该</a:t>
            </a:r>
            <a:r>
              <a:rPr lang="en-US" altLang="en-US" dirty="0"/>
              <a:t>Branch</a:t>
            </a:r>
            <a:r>
              <a:rPr lang="zh-CN" altLang="en-US" dirty="0"/>
              <a:t>指令后的所有指令，重新根据</a:t>
            </a:r>
            <a:r>
              <a:rPr lang="en-US" altLang="en-US" dirty="0"/>
              <a:t>Br.</a:t>
            </a:r>
            <a:r>
              <a:rPr lang="zh-CN" altLang="en-US" dirty="0"/>
              <a:t>转移方向启动代码；</a:t>
            </a:r>
            <a:endParaRPr lang="en-US" altLang="zh-CN" dirty="0"/>
          </a:p>
          <a:p>
            <a:endParaRPr lang="zh-CN" altLang="en-US" dirty="0"/>
          </a:p>
          <a:p>
            <a:r>
              <a:rPr lang="zh-CN" altLang="en-US" dirty="0"/>
              <a:t>对于预测正确的</a:t>
            </a:r>
            <a:r>
              <a:rPr lang="en-US" altLang="en-US" dirty="0"/>
              <a:t>Branch:</a:t>
            </a:r>
            <a:r>
              <a:rPr lang="zh-CN" altLang="en-US" dirty="0"/>
              <a:t>当该指令移到重组缓存的顶部时，由于预测正确，</a:t>
            </a:r>
            <a:r>
              <a:rPr lang="en-US" altLang="zh-CN" dirty="0"/>
              <a:t>Branch</a:t>
            </a:r>
            <a:r>
              <a:rPr lang="zh-CN" altLang="en-US" dirty="0"/>
              <a:t>指令结束；</a:t>
            </a:r>
            <a:br>
              <a:rPr lang="zh-CN" altLang="en-US" dirty="0"/>
            </a:br>
            <a:endParaRPr lang="zh-CN" altLang="en-US" dirty="0"/>
          </a:p>
        </p:txBody>
      </p:sp>
      <p:sp>
        <p:nvSpPr>
          <p:cNvPr id="4" name="日期占位符 3"/>
          <p:cNvSpPr>
            <a:spLocks noGrp="1"/>
          </p:cNvSpPr>
          <p:nvPr>
            <p:ph type="dt" sz="half" idx="10"/>
          </p:nvPr>
        </p:nvSpPr>
        <p:spPr/>
        <p:txBody>
          <a:bodyPr/>
          <a:lstStyle/>
          <a:p>
            <a:fld id="{74821E9F-7FEC-40DE-9313-2C4BAABB6CD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B3D6E81D-BF6C-494A-BA4E-EBC228FDCBE8}" type="slidenum">
              <a:rPr lang="en-US" altLang="zh-CN"/>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zh-CN" altLang="en-US"/>
              <a:t>小结：</a:t>
            </a:r>
          </a:p>
        </p:txBody>
      </p:sp>
      <p:sp>
        <p:nvSpPr>
          <p:cNvPr id="593923" name="Rectangle 3"/>
          <p:cNvSpPr>
            <a:spLocks noGrp="1" noChangeArrowheads="1"/>
          </p:cNvSpPr>
          <p:nvPr>
            <p:ph idx="1"/>
          </p:nvPr>
        </p:nvSpPr>
        <p:spPr/>
        <p:txBody>
          <a:bodyPr/>
          <a:lstStyle/>
          <a:p>
            <a:r>
              <a:rPr lang="zh-CN" altLang="en-US"/>
              <a:t>当指令交付时</a:t>
            </a:r>
          </a:p>
          <a:p>
            <a:pPr lvl="1"/>
            <a:r>
              <a:rPr lang="zh-CN" altLang="en-US"/>
              <a:t>它所占据的重组缓存单元被收回，即该指令从重构序缓存中撤销；</a:t>
            </a:r>
          </a:p>
          <a:p>
            <a:pPr lvl="1"/>
            <a:r>
              <a:rPr lang="zh-CN" altLang="en-US"/>
              <a:t>该指令的目的寄存器，或存储单元被更新。对于预测出错，即投机失败指令，将重组缓存中的</a:t>
            </a:r>
            <a:r>
              <a:rPr lang="en-US" altLang="en-US"/>
              <a:t>Br.</a:t>
            </a:r>
            <a:r>
              <a:rPr lang="zh-CN" altLang="en-US"/>
              <a:t>后的指令均清除，重新按正确转移方向启动代码；</a:t>
            </a:r>
          </a:p>
        </p:txBody>
      </p:sp>
      <p:sp>
        <p:nvSpPr>
          <p:cNvPr id="4" name="日期占位符 3"/>
          <p:cNvSpPr>
            <a:spLocks noGrp="1"/>
          </p:cNvSpPr>
          <p:nvPr>
            <p:ph type="dt" sz="half" idx="10"/>
          </p:nvPr>
        </p:nvSpPr>
        <p:spPr/>
        <p:txBody>
          <a:bodyPr/>
          <a:lstStyle/>
          <a:p>
            <a:fld id="{81DB5016-C590-42E9-AF5B-9C977FC22F51}"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430B8B46-6395-4A60-BB50-20AA4AB57713}" type="slidenum">
              <a:rPr lang="en-US" altLang="zh-CN"/>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zh-CN" altLang="en-US" b="1" dirty="0"/>
              <a:t>三、实例一</a:t>
            </a:r>
            <a:endParaRPr lang="zh-CN" altLang="en-US" sz="1800" dirty="0"/>
          </a:p>
        </p:txBody>
      </p:sp>
      <p:sp>
        <p:nvSpPr>
          <p:cNvPr id="594947" name="Rectangle 3"/>
          <p:cNvSpPr>
            <a:spLocks noGrp="1" noChangeArrowheads="1"/>
          </p:cNvSpPr>
          <p:nvPr>
            <p:ph idx="1"/>
          </p:nvPr>
        </p:nvSpPr>
        <p:spPr/>
        <p:txBody>
          <a:bodyPr/>
          <a:lstStyle/>
          <a:p>
            <a:r>
              <a:rPr lang="zh-CN" altLang="en-US" sz="2800" dirty="0"/>
              <a:t>已知：　</a:t>
            </a:r>
            <a:r>
              <a:rPr lang="en-US" altLang="zh-CN" sz="2800" dirty="0"/>
              <a:t>L.D         	F6, 34(R2)</a:t>
            </a:r>
          </a:p>
          <a:p>
            <a:pPr>
              <a:buFont typeface="Wingdings" pitchFamily="2" charset="2"/>
              <a:buNone/>
            </a:pPr>
            <a:r>
              <a:rPr lang="en-US" altLang="zh-CN" sz="2800" dirty="0"/>
              <a:t>                 L.D         	F2, 45(R3)</a:t>
            </a:r>
          </a:p>
          <a:p>
            <a:pPr>
              <a:buFont typeface="Wingdings" pitchFamily="2" charset="2"/>
              <a:buNone/>
            </a:pPr>
            <a:r>
              <a:rPr lang="en-US" altLang="zh-CN" sz="2800" dirty="0"/>
              <a:t>                 MUL.D 	F0,  F2, F4</a:t>
            </a:r>
          </a:p>
          <a:p>
            <a:pPr>
              <a:buFont typeface="Wingdings" pitchFamily="2" charset="2"/>
              <a:buNone/>
            </a:pPr>
            <a:r>
              <a:rPr lang="en-US" altLang="zh-CN" sz="2800" dirty="0"/>
              <a:t>                 SUB.D    	F8,   F6, F2</a:t>
            </a:r>
          </a:p>
          <a:p>
            <a:pPr>
              <a:buFont typeface="Wingdings" pitchFamily="2" charset="2"/>
              <a:buNone/>
            </a:pPr>
            <a:r>
              <a:rPr lang="en-US" altLang="zh-CN" sz="2800" dirty="0"/>
              <a:t>                 DIV.D     	F10, F0, F6</a:t>
            </a:r>
          </a:p>
          <a:p>
            <a:pPr>
              <a:buFont typeface="Wingdings" pitchFamily="2" charset="2"/>
              <a:buNone/>
            </a:pPr>
            <a:r>
              <a:rPr lang="en-US" altLang="zh-CN" sz="2800" dirty="0"/>
              <a:t>                 ADD.D    	F6,   F8, F2</a:t>
            </a:r>
            <a:endParaRPr lang="en-US" altLang="zh-CN" dirty="0"/>
          </a:p>
          <a:p>
            <a:pPr>
              <a:buFont typeface="Wingdings" pitchFamily="2" charset="2"/>
              <a:buNone/>
            </a:pPr>
            <a:r>
              <a:rPr lang="zh-CN" altLang="en-US" dirty="0"/>
              <a:t>给出当</a:t>
            </a:r>
            <a:r>
              <a:rPr lang="en-US" altLang="en-US" dirty="0"/>
              <a:t>MUL.D </a:t>
            </a:r>
            <a:r>
              <a:rPr lang="zh-CN" altLang="en-US" dirty="0"/>
              <a:t>可进入</a:t>
            </a:r>
            <a:r>
              <a:rPr lang="en-US" altLang="en-US" dirty="0"/>
              <a:t>Commit</a:t>
            </a:r>
            <a:r>
              <a:rPr lang="zh-CN" altLang="en-US" dirty="0"/>
              <a:t>节拍时，硬件中状态表的结果。</a:t>
            </a:r>
          </a:p>
        </p:txBody>
      </p:sp>
      <p:sp>
        <p:nvSpPr>
          <p:cNvPr id="4" name="日期占位符 3"/>
          <p:cNvSpPr>
            <a:spLocks noGrp="1"/>
          </p:cNvSpPr>
          <p:nvPr>
            <p:ph type="dt" sz="half" idx="10"/>
          </p:nvPr>
        </p:nvSpPr>
        <p:spPr/>
        <p:txBody>
          <a:bodyPr/>
          <a:lstStyle/>
          <a:p>
            <a:fld id="{54B89B55-6B69-48B3-91EF-C045C204054D}"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81AF0268-C29D-4174-AD13-4F5BA0F7DF30}" type="slidenum">
              <a:rPr lang="en-US" altLang="zh-CN"/>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zh-CN" altLang="en-US" dirty="0"/>
              <a:t>保留站表（</a:t>
            </a:r>
            <a:r>
              <a:rPr lang="en-US" altLang="zh-CN" dirty="0"/>
              <a:t>Ep110, Fig 2.15; Cp231, </a:t>
            </a:r>
            <a:r>
              <a:rPr lang="zh-CN" altLang="en-US" dirty="0"/>
              <a:t>表</a:t>
            </a:r>
            <a:r>
              <a:rPr lang="en-US" altLang="zh-CN" dirty="0"/>
              <a:t>4-42)</a:t>
            </a:r>
          </a:p>
        </p:txBody>
      </p:sp>
      <p:graphicFrame>
        <p:nvGraphicFramePr>
          <p:cNvPr id="595971" name="Object 3"/>
          <p:cNvGraphicFramePr>
            <a:graphicFrameLocks noGrp="1" noChangeAspect="1"/>
          </p:cNvGraphicFramePr>
          <p:nvPr>
            <p:ph idx="1"/>
          </p:nvPr>
        </p:nvGraphicFramePr>
        <p:xfrm>
          <a:off x="609600" y="1755593"/>
          <a:ext cx="7924800" cy="4108814"/>
        </p:xfrm>
        <a:graphic>
          <a:graphicData uri="http://schemas.openxmlformats.org/presentationml/2006/ole">
            <mc:AlternateContent xmlns:mc="http://schemas.openxmlformats.org/markup-compatibility/2006">
              <mc:Choice xmlns:v="urn:schemas-microsoft-com:vml" Requires="v">
                <p:oleObj spid="_x0000_s596030" name="Document" r:id="rId3" imgW="8205480" imgH="4255200" progId="Word.Document.8">
                  <p:embed/>
                </p:oleObj>
              </mc:Choice>
              <mc:Fallback>
                <p:oleObj name="Document" r:id="rId3" imgW="8205480" imgH="42552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5593"/>
                        <a:ext cx="7924800" cy="4108814"/>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3663C748-16F3-4B7F-94EB-8A430A0B8069}"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63300602-B43E-4436-9E2C-210AA3B71076}" type="slidenum">
              <a:rPr lang="en-US" altLang="zh-CN"/>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zh-CN" altLang="en-US"/>
              <a:t>重构序缓存状态</a:t>
            </a:r>
          </a:p>
        </p:txBody>
      </p:sp>
      <p:graphicFrame>
        <p:nvGraphicFramePr>
          <p:cNvPr id="596995" name="Object 3"/>
          <p:cNvGraphicFramePr>
            <a:graphicFrameLocks noGrp="1" noChangeAspect="1"/>
          </p:cNvGraphicFramePr>
          <p:nvPr>
            <p:ph idx="1"/>
            <p:extLst>
              <p:ext uri="{D42A27DB-BD31-4B8C-83A1-F6EECF244321}">
                <p14:modId xmlns:p14="http://schemas.microsoft.com/office/powerpoint/2010/main" val="1440808260"/>
              </p:ext>
            </p:extLst>
          </p:nvPr>
        </p:nvGraphicFramePr>
        <p:xfrm>
          <a:off x="1223182" y="1600200"/>
          <a:ext cx="6697636" cy="4419600"/>
        </p:xfrm>
        <a:graphic>
          <a:graphicData uri="http://schemas.openxmlformats.org/presentationml/2006/ole">
            <mc:AlternateContent xmlns:mc="http://schemas.openxmlformats.org/markup-compatibility/2006">
              <mc:Choice xmlns:v="urn:schemas-microsoft-com:vml" Requires="v">
                <p:oleObj spid="_x0000_s597054" name="文档" r:id="rId3" imgW="8102600" imgH="5346700" progId="Word.Document.8">
                  <p:embed/>
                </p:oleObj>
              </mc:Choice>
              <mc:Fallback>
                <p:oleObj name="文档" r:id="rId3" imgW="8102600" imgH="5346700" progId="Word.Document.8">
                  <p:embed/>
                  <p:pic>
                    <p:nvPicPr>
                      <p:cNvPr id="0" name="Object 3"/>
                      <p:cNvPicPr>
                        <a:picLocks noChangeAspect="1" noChangeArrowheads="1"/>
                      </p:cNvPicPr>
                      <p:nvPr/>
                    </p:nvPicPr>
                    <p:blipFill>
                      <a:blip r:embed="rId4"/>
                      <a:srcRect/>
                      <a:stretch>
                        <a:fillRect/>
                      </a:stretch>
                    </p:blipFill>
                    <p:spPr bwMode="auto">
                      <a:xfrm>
                        <a:off x="1223182" y="1600200"/>
                        <a:ext cx="6697636" cy="44196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CE45FFAC-2D33-4872-BB54-CA3643F61BB8}"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F5AB34C2-DE31-4488-ACC4-CFE636DADB31}" type="slidenum">
              <a:rPr lang="en-US" altLang="zh-CN"/>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en-US"/>
              <a:t>寄存器状态</a:t>
            </a:r>
          </a:p>
        </p:txBody>
      </p:sp>
      <p:graphicFrame>
        <p:nvGraphicFramePr>
          <p:cNvPr id="598019" name="Object 3"/>
          <p:cNvGraphicFramePr>
            <a:graphicFrameLocks noGrp="1" noChangeAspect="1"/>
          </p:cNvGraphicFramePr>
          <p:nvPr>
            <p:ph idx="1"/>
          </p:nvPr>
        </p:nvGraphicFramePr>
        <p:xfrm>
          <a:off x="1040152" y="1600200"/>
          <a:ext cx="7063696" cy="4419600"/>
        </p:xfrm>
        <a:graphic>
          <a:graphicData uri="http://schemas.openxmlformats.org/presentationml/2006/ole">
            <mc:AlternateContent xmlns:mc="http://schemas.openxmlformats.org/markup-compatibility/2006">
              <mc:Choice xmlns:v="urn:schemas-microsoft-com:vml" Requires="v">
                <p:oleObj spid="_x0000_s598078" name="Document" r:id="rId3" imgW="7900560" imgH="4943520" progId="Word.Document.8">
                  <p:embed/>
                </p:oleObj>
              </mc:Choice>
              <mc:Fallback>
                <p:oleObj name="Document" r:id="rId3" imgW="7900560" imgH="494352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152" y="1600200"/>
                        <a:ext cx="7063696" cy="44196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33F2D218-69F2-4249-8B18-86CF2C1E3E9B}"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3813D806-DCF5-41F7-9405-8BE26F0C34E7}" type="slidenum">
              <a:rPr lang="en-US" altLang="zh-CN"/>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a:t>注意（１）：</a:t>
            </a:r>
          </a:p>
        </p:txBody>
      </p:sp>
      <p:sp>
        <p:nvSpPr>
          <p:cNvPr id="599043" name="Rectangle 3"/>
          <p:cNvSpPr>
            <a:spLocks noGrp="1" noChangeArrowheads="1"/>
          </p:cNvSpPr>
          <p:nvPr>
            <p:ph idx="1"/>
          </p:nvPr>
        </p:nvSpPr>
        <p:spPr/>
        <p:txBody>
          <a:bodyPr/>
          <a:lstStyle/>
          <a:p>
            <a:r>
              <a:rPr lang="zh-CN" altLang="en-US"/>
              <a:t>重构序缓存号的作用：对应</a:t>
            </a:r>
            <a:r>
              <a:rPr lang="en-US" altLang="en-US"/>
              <a:t>Qj</a:t>
            </a:r>
            <a:r>
              <a:rPr lang="zh-CN" altLang="en-US"/>
              <a:t>和</a:t>
            </a:r>
            <a:r>
              <a:rPr lang="en-US" altLang="zh-CN"/>
              <a:t>Qk</a:t>
            </a:r>
            <a:r>
              <a:rPr lang="zh-CN" altLang="en-US"/>
              <a:t>，这里标明重组缓存号而不再是保留站的</a:t>
            </a:r>
            <a:r>
              <a:rPr lang="en-US" altLang="zh-CN"/>
              <a:t>tag</a:t>
            </a:r>
            <a:r>
              <a:rPr lang="zh-CN" altLang="en-US"/>
              <a:t>；</a:t>
            </a:r>
          </a:p>
          <a:p>
            <a:r>
              <a:rPr lang="en-US" altLang="zh-CN"/>
              <a:t>Fig3.30</a:t>
            </a:r>
            <a:r>
              <a:rPr lang="zh-CN" altLang="en-US"/>
              <a:t>中，实际已经完成</a:t>
            </a:r>
            <a:r>
              <a:rPr lang="en-US" altLang="en-US"/>
              <a:t>Write result</a:t>
            </a:r>
            <a:r>
              <a:rPr lang="zh-CN" altLang="en-US"/>
              <a:t>的有</a:t>
            </a:r>
            <a:r>
              <a:rPr lang="en-US" altLang="en-US"/>
              <a:t>MUL.D, SUB.D</a:t>
            </a:r>
            <a:r>
              <a:rPr lang="zh-CN" altLang="en-US"/>
              <a:t>和</a:t>
            </a:r>
            <a:r>
              <a:rPr lang="en-US" altLang="zh-CN"/>
              <a:t>ADD.D</a:t>
            </a:r>
            <a:r>
              <a:rPr lang="zh-CN" altLang="en-US"/>
              <a:t>，但由于</a:t>
            </a:r>
            <a:r>
              <a:rPr lang="en-US" altLang="en-US"/>
              <a:t>MUL.D</a:t>
            </a:r>
            <a:r>
              <a:rPr lang="zh-CN" altLang="en-US"/>
              <a:t>尚未完成</a:t>
            </a:r>
            <a:r>
              <a:rPr lang="en-US" altLang="en-US"/>
              <a:t>Commit</a:t>
            </a:r>
            <a:r>
              <a:rPr lang="zh-CN" altLang="en-US"/>
              <a:t>，故</a:t>
            </a:r>
            <a:r>
              <a:rPr lang="en-US" altLang="en-US"/>
              <a:t>SUB.D</a:t>
            </a:r>
            <a:r>
              <a:rPr lang="zh-CN" altLang="en-US"/>
              <a:t>和</a:t>
            </a:r>
            <a:r>
              <a:rPr lang="en-US" altLang="en-US"/>
              <a:t>ADD.D</a:t>
            </a:r>
            <a:r>
              <a:rPr lang="zh-CN" altLang="en-US"/>
              <a:t>必须等待</a:t>
            </a:r>
            <a:r>
              <a:rPr lang="en-US" altLang="en-US"/>
              <a:t>MUL.D</a:t>
            </a:r>
            <a:r>
              <a:rPr lang="zh-CN" altLang="en-US"/>
              <a:t>交付后才能依次</a:t>
            </a:r>
            <a:r>
              <a:rPr lang="en-US" altLang="en-US"/>
              <a:t>Commit</a:t>
            </a:r>
            <a:r>
              <a:rPr lang="zh-CN" altLang="en-US"/>
              <a:t>。这就是允许精确中断的原因（因为可以恢复）。</a:t>
            </a:r>
          </a:p>
        </p:txBody>
      </p:sp>
      <p:sp>
        <p:nvSpPr>
          <p:cNvPr id="4" name="日期占位符 3"/>
          <p:cNvSpPr>
            <a:spLocks noGrp="1"/>
          </p:cNvSpPr>
          <p:nvPr>
            <p:ph type="dt" sz="half" idx="10"/>
          </p:nvPr>
        </p:nvSpPr>
        <p:spPr/>
        <p:txBody>
          <a:bodyPr/>
          <a:lstStyle/>
          <a:p>
            <a:fld id="{1E66FBC0-49C9-4F8B-87CB-CF20F2040303}"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C8FC752D-BE45-40F1-99B8-25BDD60FC828}" type="slidenum">
              <a:rPr lang="en-US" altLang="zh-CN"/>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a:t>注意（２）</a:t>
            </a:r>
          </a:p>
        </p:txBody>
      </p:sp>
      <p:sp>
        <p:nvSpPr>
          <p:cNvPr id="600067" name="Rectangle 3"/>
          <p:cNvSpPr>
            <a:spLocks noGrp="1" noChangeArrowheads="1"/>
          </p:cNvSpPr>
          <p:nvPr>
            <p:ph idx="1"/>
          </p:nvPr>
        </p:nvSpPr>
        <p:spPr/>
        <p:txBody>
          <a:bodyPr/>
          <a:lstStyle/>
          <a:p>
            <a:r>
              <a:rPr lang="zh-CN" altLang="en-US" dirty="0"/>
              <a:t>动态调度行为：</a:t>
            </a:r>
            <a:r>
              <a:rPr lang="en-US" altLang="zh-CN" dirty="0"/>
              <a:t>SUB.D</a:t>
            </a:r>
            <a:r>
              <a:rPr lang="zh-CN" altLang="en-US" dirty="0"/>
              <a:t>和</a:t>
            </a:r>
            <a:r>
              <a:rPr lang="en-US" altLang="en-US" dirty="0"/>
              <a:t>ADD.D</a:t>
            </a:r>
            <a:r>
              <a:rPr lang="zh-CN" altLang="en-US" dirty="0"/>
              <a:t>可早于</a:t>
            </a:r>
            <a:r>
              <a:rPr lang="en-US" altLang="zh-CN" dirty="0"/>
              <a:t>MUL.D</a:t>
            </a:r>
            <a:r>
              <a:rPr lang="zh-CN" altLang="en-US" dirty="0"/>
              <a:t>完成</a:t>
            </a:r>
            <a:r>
              <a:rPr lang="en-US" altLang="en-US" dirty="0"/>
              <a:t>Write result;</a:t>
            </a:r>
          </a:p>
          <a:p>
            <a:r>
              <a:rPr lang="zh-CN" altLang="en-US" dirty="0"/>
              <a:t>中断处理：假设</a:t>
            </a:r>
            <a:r>
              <a:rPr lang="en-US" altLang="en-US" dirty="0"/>
              <a:t>MUL.D</a:t>
            </a:r>
            <a:r>
              <a:rPr lang="zh-CN" altLang="en-US" dirty="0"/>
              <a:t>指令产生一中断事件，这时只有等待</a:t>
            </a:r>
            <a:r>
              <a:rPr lang="en-US" altLang="en-US" dirty="0"/>
              <a:t>MUL.D</a:t>
            </a:r>
            <a:r>
              <a:rPr lang="zh-CN" altLang="en-US" dirty="0"/>
              <a:t>到达重组缓存顶部，才可以处理这一中断事件，同时，将缓存中其他指令清除掉，这样做的中断处理是精确的。</a:t>
            </a:r>
            <a:endParaRPr lang="en-US" altLang="zh-CN" dirty="0"/>
          </a:p>
          <a:p>
            <a:pPr lvl="1"/>
            <a:r>
              <a:rPr lang="zh-CN" altLang="en-US" dirty="0"/>
              <a:t>在</a:t>
            </a:r>
            <a:r>
              <a:rPr lang="en-US" altLang="en-US" dirty="0" err="1"/>
              <a:t>Tomasulo</a:t>
            </a:r>
            <a:r>
              <a:rPr lang="zh-CN" altLang="en-US" dirty="0"/>
              <a:t>算法中，由于</a:t>
            </a:r>
            <a:r>
              <a:rPr lang="en-US" altLang="en-US" dirty="0"/>
              <a:t>SUB.D</a:t>
            </a:r>
            <a:r>
              <a:rPr lang="zh-CN" altLang="en-US" dirty="0"/>
              <a:t>和</a:t>
            </a:r>
            <a:r>
              <a:rPr lang="en-US" altLang="en-US" dirty="0"/>
              <a:t>ADD.D</a:t>
            </a:r>
            <a:r>
              <a:rPr lang="zh-CN" altLang="en-US" dirty="0"/>
              <a:t>可早于</a:t>
            </a:r>
            <a:r>
              <a:rPr lang="en-US" altLang="en-US" dirty="0"/>
              <a:t>MUL.D</a:t>
            </a:r>
            <a:r>
              <a:rPr lang="zh-CN" altLang="en-US" dirty="0"/>
              <a:t>结束，因此当处理</a:t>
            </a:r>
            <a:r>
              <a:rPr lang="en-US" altLang="en-US" dirty="0"/>
              <a:t>MUL.D</a:t>
            </a:r>
            <a:r>
              <a:rPr lang="zh-CN" altLang="en-US" dirty="0"/>
              <a:t>的中断时，由于</a:t>
            </a:r>
            <a:r>
              <a:rPr lang="en-US" altLang="en-US" dirty="0"/>
              <a:t>F8,F6</a:t>
            </a:r>
            <a:r>
              <a:rPr lang="zh-CN" altLang="en-US" dirty="0"/>
              <a:t>均已更新过，从而无法实现精确的中断处理。</a:t>
            </a:r>
          </a:p>
        </p:txBody>
      </p:sp>
      <p:sp>
        <p:nvSpPr>
          <p:cNvPr id="4" name="日期占位符 3"/>
          <p:cNvSpPr>
            <a:spLocks noGrp="1"/>
          </p:cNvSpPr>
          <p:nvPr>
            <p:ph type="dt" sz="half" idx="10"/>
          </p:nvPr>
        </p:nvSpPr>
        <p:spPr/>
        <p:txBody>
          <a:bodyPr/>
          <a:lstStyle/>
          <a:p>
            <a:fld id="{39B68BFD-9837-4AF1-ADF6-3483974CF016}"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A40BA446-4FE8-4752-BC74-D72EB5F6979D}" type="slidenum">
              <a:rPr lang="en-US" altLang="zh-CN"/>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609600" y="260648"/>
            <a:ext cx="7600950" cy="914400"/>
          </a:xfrm>
        </p:spPr>
        <p:txBody>
          <a:bodyPr/>
          <a:lstStyle/>
          <a:p>
            <a:r>
              <a:rPr lang="en-US" altLang="zh-CN" sz="2800" dirty="0"/>
              <a:t>3.7.1 Basic Branch predication </a:t>
            </a:r>
            <a:br>
              <a:rPr lang="en-US" altLang="zh-CN" sz="2800" dirty="0"/>
            </a:br>
            <a:r>
              <a:rPr lang="en-US" altLang="zh-CN" sz="2800" dirty="0"/>
              <a:t>		and Branch-Predication Buffers</a:t>
            </a:r>
          </a:p>
        </p:txBody>
      </p:sp>
      <p:sp>
        <p:nvSpPr>
          <p:cNvPr id="544771" name="Rectangle 3"/>
          <p:cNvSpPr>
            <a:spLocks noGrp="1" noChangeArrowheads="1"/>
          </p:cNvSpPr>
          <p:nvPr>
            <p:ph idx="1"/>
          </p:nvPr>
        </p:nvSpPr>
        <p:spPr/>
        <p:txBody>
          <a:bodyPr/>
          <a:lstStyle/>
          <a:p>
            <a:r>
              <a:rPr lang="en-US" altLang="zh-CN" sz="2400" dirty="0"/>
              <a:t>  </a:t>
            </a:r>
            <a:r>
              <a:rPr lang="zh-CN" altLang="en-US" sz="2400" dirty="0"/>
              <a:t>最简单的动态转移预测器就是采用</a:t>
            </a:r>
            <a:r>
              <a:rPr lang="zh-CN" altLang="en-US" sz="2400" b="1" dirty="0"/>
              <a:t>转移预测缓冲器</a:t>
            </a:r>
            <a:r>
              <a:rPr lang="zh-CN" altLang="en-US" sz="2400" dirty="0"/>
              <a:t>，缓冲器中储存预测信息，又可称为转</a:t>
            </a:r>
            <a:r>
              <a:rPr lang="zh-CN" altLang="en-US" sz="2400" b="1" dirty="0"/>
              <a:t>移历史表</a:t>
            </a:r>
            <a:r>
              <a:rPr lang="zh-CN" altLang="en-US" sz="2400" dirty="0"/>
              <a:t>。这是一个小的存储器，由转移指令地址的低位来索引。</a:t>
            </a:r>
            <a:endParaRPr lang="en-US" altLang="zh-CN" sz="2400" dirty="0"/>
          </a:p>
          <a:p>
            <a:endParaRPr lang="en-US" altLang="zh-CN" sz="2400" dirty="0"/>
          </a:p>
          <a:p>
            <a:endParaRPr lang="zh-CN" altLang="en-US" sz="2400" dirty="0"/>
          </a:p>
          <a:p>
            <a:r>
              <a:rPr lang="zh-CN" altLang="en-US" sz="2400" dirty="0"/>
              <a:t> 介绍两种转移预测缓冲器方案：一位预测器</a:t>
            </a:r>
            <a:r>
              <a:rPr lang="en-US" altLang="zh-CN" dirty="0"/>
              <a:t>(</a:t>
            </a:r>
            <a:r>
              <a:rPr lang="en-US" altLang="zh-CN" sz="2400" dirty="0"/>
              <a:t>one-bit)</a:t>
            </a:r>
            <a:r>
              <a:rPr lang="zh-CN" altLang="en-US" sz="2400" dirty="0"/>
              <a:t>和两位预测器</a:t>
            </a:r>
            <a:r>
              <a:rPr lang="en-US" altLang="zh-CN" sz="2400" dirty="0"/>
              <a:t>(two bits)</a:t>
            </a:r>
          </a:p>
        </p:txBody>
      </p:sp>
      <p:sp>
        <p:nvSpPr>
          <p:cNvPr id="4" name="日期占位符 3"/>
          <p:cNvSpPr>
            <a:spLocks noGrp="1"/>
          </p:cNvSpPr>
          <p:nvPr>
            <p:ph type="dt" sz="half" idx="10"/>
          </p:nvPr>
        </p:nvSpPr>
        <p:spPr/>
        <p:txBody>
          <a:bodyPr/>
          <a:lstStyle/>
          <a:p>
            <a:fld id="{9CC3FF36-5A18-40E4-A2A9-F354B4520284}"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DE24DB6-392F-465F-8B6D-21C144624B1D}" type="slidenum">
              <a:rPr lang="en-US" altLang="zh-CN"/>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zh-CN" altLang="en-US" dirty="0"/>
              <a:t>小结</a:t>
            </a:r>
          </a:p>
        </p:txBody>
      </p:sp>
      <p:sp>
        <p:nvSpPr>
          <p:cNvPr id="601091" name="Rectangle 3"/>
          <p:cNvSpPr>
            <a:spLocks noGrp="1" noChangeArrowheads="1"/>
          </p:cNvSpPr>
          <p:nvPr>
            <p:ph idx="1"/>
          </p:nvPr>
        </p:nvSpPr>
        <p:spPr/>
        <p:txBody>
          <a:bodyPr/>
          <a:lstStyle/>
          <a:p>
            <a:r>
              <a:rPr lang="zh-CN" altLang="en-US"/>
              <a:t>在指令</a:t>
            </a:r>
            <a:r>
              <a:rPr lang="en-US" altLang="en-US"/>
              <a:t>Commit</a:t>
            </a:r>
            <a:r>
              <a:rPr lang="zh-CN" altLang="en-US"/>
              <a:t>以前，不处理该指令的异常事件；</a:t>
            </a:r>
          </a:p>
          <a:p>
            <a:r>
              <a:rPr lang="zh-CN" altLang="en-US"/>
              <a:t>对正常指令和投机成功指令，在进入</a:t>
            </a:r>
            <a:r>
              <a:rPr lang="en-US" altLang="en-US"/>
              <a:t>Commit</a:t>
            </a:r>
            <a:r>
              <a:rPr lang="zh-CN" altLang="en-US"/>
              <a:t>后，处理中断；</a:t>
            </a:r>
          </a:p>
          <a:p>
            <a:r>
              <a:rPr lang="zh-CN" altLang="en-US"/>
              <a:t>对投机失败指令，则清除重组缓存中</a:t>
            </a:r>
            <a:r>
              <a:rPr lang="en-US" altLang="en-US"/>
              <a:t>Br.</a:t>
            </a:r>
            <a:r>
              <a:rPr lang="zh-CN" altLang="en-US"/>
              <a:t>指令以后的所有指令，重新按正确方向取指，重新开始执行。</a:t>
            </a:r>
          </a:p>
        </p:txBody>
      </p:sp>
      <p:sp>
        <p:nvSpPr>
          <p:cNvPr id="4" name="日期占位符 3"/>
          <p:cNvSpPr>
            <a:spLocks noGrp="1"/>
          </p:cNvSpPr>
          <p:nvPr>
            <p:ph type="dt" sz="half" idx="10"/>
          </p:nvPr>
        </p:nvSpPr>
        <p:spPr/>
        <p:txBody>
          <a:bodyPr/>
          <a:lstStyle/>
          <a:p>
            <a:fld id="{F11A8DB9-D66F-4399-B011-9E50A2DFDB8E}"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8F4EC529-DE92-4868-A9BC-122FDB1A7ECE}"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zh-CN" altLang="en-US" b="1" dirty="0"/>
              <a:t>实例２：</a:t>
            </a:r>
            <a:endParaRPr lang="zh-CN" altLang="en-US" dirty="0"/>
          </a:p>
        </p:txBody>
      </p:sp>
      <p:sp>
        <p:nvSpPr>
          <p:cNvPr id="602115" name="Rectangle 3"/>
          <p:cNvSpPr>
            <a:spLocks noGrp="1" noChangeArrowheads="1"/>
          </p:cNvSpPr>
          <p:nvPr>
            <p:ph idx="1"/>
          </p:nvPr>
        </p:nvSpPr>
        <p:spPr>
          <a:xfrm>
            <a:off x="609600" y="1600200"/>
            <a:ext cx="7924800" cy="4165600"/>
          </a:xfrm>
        </p:spPr>
        <p:txBody>
          <a:bodyPr/>
          <a:lstStyle/>
          <a:p>
            <a:pPr>
              <a:lnSpc>
                <a:spcPct val="90000"/>
              </a:lnSpc>
            </a:pPr>
            <a:r>
              <a:rPr lang="zh-CN" altLang="en-US" sz="2400" dirty="0"/>
              <a:t>设有某</a:t>
            </a:r>
            <a:r>
              <a:rPr lang="en-US" altLang="en-US" sz="2400" dirty="0"/>
              <a:t>Loop</a:t>
            </a:r>
            <a:r>
              <a:rPr lang="zh-CN" altLang="en-US" sz="2400" dirty="0"/>
              <a:t>：　</a:t>
            </a:r>
            <a:r>
              <a:rPr lang="en-US" altLang="zh-CN" sz="2400" dirty="0"/>
              <a:t>L.D         F0, 0(R1)</a:t>
            </a:r>
          </a:p>
          <a:p>
            <a:pPr>
              <a:lnSpc>
                <a:spcPct val="90000"/>
              </a:lnSpc>
              <a:buFont typeface="Wingdings" pitchFamily="2" charset="2"/>
              <a:buNone/>
            </a:pPr>
            <a:r>
              <a:rPr lang="en-US" altLang="zh-CN" sz="2400" dirty="0"/>
              <a:t>                             MUL.D    F4,  F0, F2</a:t>
            </a:r>
          </a:p>
          <a:p>
            <a:pPr>
              <a:lnSpc>
                <a:spcPct val="90000"/>
              </a:lnSpc>
              <a:buFont typeface="Wingdings" pitchFamily="2" charset="2"/>
              <a:buNone/>
            </a:pPr>
            <a:r>
              <a:rPr lang="en-US" altLang="zh-CN" sz="2400" dirty="0"/>
              <a:t>                             S.D         0(R1), F4</a:t>
            </a:r>
          </a:p>
          <a:p>
            <a:pPr>
              <a:lnSpc>
                <a:spcPct val="90000"/>
              </a:lnSpc>
              <a:buFont typeface="Wingdings" pitchFamily="2" charset="2"/>
              <a:buNone/>
            </a:pPr>
            <a:r>
              <a:rPr lang="en-US" altLang="zh-CN" sz="2400" dirty="0"/>
              <a:t>                             DADDIU  R1, R1, #8</a:t>
            </a:r>
          </a:p>
          <a:p>
            <a:pPr>
              <a:lnSpc>
                <a:spcPct val="90000"/>
              </a:lnSpc>
              <a:buFont typeface="Wingdings" pitchFamily="2" charset="2"/>
              <a:buNone/>
            </a:pPr>
            <a:r>
              <a:rPr lang="en-US" altLang="zh-CN" sz="2400" dirty="0"/>
              <a:t>                             BNE    R1, R2,Loop</a:t>
            </a:r>
          </a:p>
          <a:p>
            <a:pPr>
              <a:lnSpc>
                <a:spcPct val="90000"/>
              </a:lnSpc>
              <a:buFont typeface="Wingdings" pitchFamily="2" charset="2"/>
              <a:buNone/>
            </a:pPr>
            <a:r>
              <a:rPr lang="zh-CN" altLang="en-US" sz="2400" dirty="0"/>
              <a:t>并且已经将两次迭代的指令都已</a:t>
            </a:r>
            <a:r>
              <a:rPr lang="en-US" altLang="en-US" sz="2400" dirty="0"/>
              <a:t>issue</a:t>
            </a:r>
            <a:r>
              <a:rPr lang="zh-CN" altLang="en-US" sz="2400" dirty="0"/>
              <a:t>到保留站和重构序缓存器中。这样做法意味着已经在进行投机，即已假设</a:t>
            </a:r>
            <a:r>
              <a:rPr lang="en-US" altLang="en-US" sz="2400" dirty="0"/>
              <a:t>BNE</a:t>
            </a:r>
            <a:r>
              <a:rPr lang="zh-CN" altLang="en-US" sz="2400" dirty="0"/>
              <a:t>将成功。</a:t>
            </a:r>
          </a:p>
          <a:p>
            <a:pPr>
              <a:lnSpc>
                <a:spcPct val="90000"/>
              </a:lnSpc>
              <a:buFont typeface="Wingdings" pitchFamily="2" charset="2"/>
              <a:buNone/>
            </a:pPr>
            <a:r>
              <a:rPr lang="zh-CN" altLang="en-US" sz="2400" dirty="0"/>
              <a:t>                         </a:t>
            </a:r>
            <a:endParaRPr lang="zh-CN" altLang="en-US" sz="2800" dirty="0"/>
          </a:p>
        </p:txBody>
      </p:sp>
      <p:sp>
        <p:nvSpPr>
          <p:cNvPr id="4" name="日期占位符 3"/>
          <p:cNvSpPr>
            <a:spLocks noGrp="1"/>
          </p:cNvSpPr>
          <p:nvPr>
            <p:ph type="dt" sz="half" idx="10"/>
          </p:nvPr>
        </p:nvSpPr>
        <p:spPr/>
        <p:txBody>
          <a:bodyPr/>
          <a:lstStyle/>
          <a:p>
            <a:fld id="{A7AB54EC-5E05-449D-8FE4-9609FFB665FC}"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0C714A1C-DFE5-4EBB-A358-24E0A87C5DC4}" type="slidenum">
              <a:rPr lang="en-US" altLang="zh-CN"/>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zh-CN" altLang="en-US" dirty="0"/>
              <a:t>保留站表（</a:t>
            </a:r>
            <a:r>
              <a:rPr lang="en-US" altLang="zh-CN" dirty="0"/>
              <a:t>Ep111, Fig 2.16; Cp231, </a:t>
            </a:r>
            <a:r>
              <a:rPr lang="zh-CN" altLang="en-US" dirty="0"/>
              <a:t>表</a:t>
            </a:r>
            <a:r>
              <a:rPr lang="en-US" altLang="zh-CN" dirty="0"/>
              <a:t>4-43)</a:t>
            </a:r>
          </a:p>
        </p:txBody>
      </p:sp>
      <p:graphicFrame>
        <p:nvGraphicFramePr>
          <p:cNvPr id="603139" name="Object 3"/>
          <p:cNvGraphicFramePr>
            <a:graphicFrameLocks noGrp="1" noChangeAspect="1"/>
          </p:cNvGraphicFramePr>
          <p:nvPr>
            <p:ph idx="1"/>
          </p:nvPr>
        </p:nvGraphicFramePr>
        <p:xfrm>
          <a:off x="609600" y="2579366"/>
          <a:ext cx="7924800" cy="2461267"/>
        </p:xfrm>
        <a:graphic>
          <a:graphicData uri="http://schemas.openxmlformats.org/presentationml/2006/ole">
            <mc:AlternateContent xmlns:mc="http://schemas.openxmlformats.org/markup-compatibility/2006">
              <mc:Choice xmlns:v="urn:schemas-microsoft-com:vml" Requires="v">
                <p:oleObj spid="_x0000_s603198" name="Document" r:id="rId3" imgW="8930160" imgH="2772720" progId="Word.Document.8">
                  <p:embed/>
                </p:oleObj>
              </mc:Choice>
              <mc:Fallback>
                <p:oleObj name="Document" r:id="rId3" imgW="8930160" imgH="277272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79366"/>
                        <a:ext cx="7924800" cy="24612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日期占位符 3"/>
          <p:cNvSpPr>
            <a:spLocks noGrp="1"/>
          </p:cNvSpPr>
          <p:nvPr>
            <p:ph type="dt" sz="half" idx="10"/>
          </p:nvPr>
        </p:nvSpPr>
        <p:spPr/>
        <p:txBody>
          <a:bodyPr/>
          <a:lstStyle/>
          <a:p>
            <a:fld id="{C471A227-3E4A-4CE8-B431-76F7BDB0A8F6}"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03C891CC-10E5-4231-A28E-B514AECB186B}" type="slidenum">
              <a:rPr lang="en-US" altLang="zh-CN"/>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en-US"/>
              <a:t>重构序缓存状态</a:t>
            </a:r>
          </a:p>
        </p:txBody>
      </p:sp>
      <p:graphicFrame>
        <p:nvGraphicFramePr>
          <p:cNvPr id="604163" name="Object 3"/>
          <p:cNvGraphicFramePr>
            <a:graphicFrameLocks noGrp="1" noChangeAspect="1"/>
          </p:cNvGraphicFramePr>
          <p:nvPr>
            <p:ph idx="1"/>
          </p:nvPr>
        </p:nvGraphicFramePr>
        <p:xfrm>
          <a:off x="1135035" y="1600200"/>
          <a:ext cx="6873929" cy="4419600"/>
        </p:xfrm>
        <a:graphic>
          <a:graphicData uri="http://schemas.openxmlformats.org/presentationml/2006/ole">
            <mc:AlternateContent xmlns:mc="http://schemas.openxmlformats.org/markup-compatibility/2006">
              <mc:Choice xmlns:v="urn:schemas-microsoft-com:vml" Requires="v">
                <p:oleObj spid="_x0000_s604222" name="Document" r:id="rId3" imgW="8457164" imgH="5437542" progId="Word.Document.8">
                  <p:embed/>
                </p:oleObj>
              </mc:Choice>
              <mc:Fallback>
                <p:oleObj name="Document" r:id="rId3" imgW="8457164" imgH="5437542"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35" y="1600200"/>
                        <a:ext cx="6873929" cy="441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日期占位符 3"/>
          <p:cNvSpPr>
            <a:spLocks noGrp="1"/>
          </p:cNvSpPr>
          <p:nvPr>
            <p:ph type="dt" sz="half" idx="10"/>
          </p:nvPr>
        </p:nvSpPr>
        <p:spPr/>
        <p:txBody>
          <a:bodyPr/>
          <a:lstStyle/>
          <a:p>
            <a:fld id="{8E929591-9D64-489A-8F50-BC3FAF03883C}"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DE122366-2E85-4D45-A075-54C8126AEC3A}"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zh-CN" altLang="en-US"/>
              <a:t>寄存器状态</a:t>
            </a:r>
          </a:p>
        </p:txBody>
      </p:sp>
      <p:graphicFrame>
        <p:nvGraphicFramePr>
          <p:cNvPr id="605187" name="Object 3"/>
          <p:cNvGraphicFramePr>
            <a:graphicFrameLocks noGrp="1" noChangeAspect="1"/>
          </p:cNvGraphicFramePr>
          <p:nvPr>
            <p:ph idx="1"/>
          </p:nvPr>
        </p:nvGraphicFramePr>
        <p:xfrm>
          <a:off x="1044417" y="1600200"/>
          <a:ext cx="7055165" cy="4419600"/>
        </p:xfrm>
        <a:graphic>
          <a:graphicData uri="http://schemas.openxmlformats.org/presentationml/2006/ole">
            <mc:AlternateContent xmlns:mc="http://schemas.openxmlformats.org/markup-compatibility/2006">
              <mc:Choice xmlns:v="urn:schemas-microsoft-com:vml" Requires="v">
                <p:oleObj spid="_x0000_s605246" name="Document" r:id="rId3" imgW="8298968" imgH="5198921" progId="Word.Document.8">
                  <p:embed/>
                </p:oleObj>
              </mc:Choice>
              <mc:Fallback>
                <p:oleObj name="Document" r:id="rId3" imgW="8298968" imgH="5198921"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417" y="1600200"/>
                        <a:ext cx="7055165" cy="441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日期占位符 3"/>
          <p:cNvSpPr>
            <a:spLocks noGrp="1"/>
          </p:cNvSpPr>
          <p:nvPr>
            <p:ph type="dt" sz="half" idx="10"/>
          </p:nvPr>
        </p:nvSpPr>
        <p:spPr/>
        <p:txBody>
          <a:bodyPr/>
          <a:lstStyle/>
          <a:p>
            <a:fld id="{B4506953-C3E9-4BEE-9C89-2C9C6F6CD345}"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342F4C79-2690-4E86-95FA-F2A8238DC61E}" type="slidenum">
              <a:rPr lang="en-US" altLang="zh-CN"/>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zh-CN" altLang="en-US"/>
              <a:t>四、关于投机失败处理</a:t>
            </a:r>
          </a:p>
        </p:txBody>
      </p:sp>
      <p:sp>
        <p:nvSpPr>
          <p:cNvPr id="606211" name="Rectangle 3"/>
          <p:cNvSpPr>
            <a:spLocks noGrp="1" noChangeArrowheads="1"/>
          </p:cNvSpPr>
          <p:nvPr>
            <p:ph idx="1"/>
          </p:nvPr>
        </p:nvSpPr>
        <p:spPr/>
        <p:txBody>
          <a:bodyPr/>
          <a:lstStyle/>
          <a:p>
            <a:r>
              <a:rPr lang="zh-CN" altLang="en-US"/>
              <a:t>如果前一个</a:t>
            </a:r>
            <a:r>
              <a:rPr lang="en-US" altLang="en-US"/>
              <a:t>BNEZ</a:t>
            </a:r>
            <a:r>
              <a:rPr lang="zh-CN" altLang="en-US"/>
              <a:t>为不成功，即预测出错，这时如何处理？</a:t>
            </a:r>
          </a:p>
          <a:p>
            <a:r>
              <a:rPr lang="zh-CN" altLang="en-US"/>
              <a:t> 等到该</a:t>
            </a:r>
            <a:r>
              <a:rPr lang="en-US" altLang="en-US"/>
              <a:t>BNE</a:t>
            </a:r>
            <a:r>
              <a:rPr lang="en-US" altLang="zh-CN"/>
              <a:t>Z</a:t>
            </a:r>
            <a:r>
              <a:rPr lang="zh-CN" altLang="en-US"/>
              <a:t>移到重组缓存顶部时，</a:t>
            </a:r>
          </a:p>
          <a:p>
            <a:pPr lvl="1"/>
            <a:r>
              <a:rPr lang="zh-CN" altLang="en-US"/>
              <a:t>将整个重组缓存清零，</a:t>
            </a:r>
          </a:p>
          <a:p>
            <a:pPr lvl="1"/>
            <a:r>
              <a:rPr lang="zh-CN" altLang="en-US"/>
              <a:t>处理器重新按正确转移路径取指，重新开始执行，而实际做法是尽可能提早把该</a:t>
            </a:r>
            <a:r>
              <a:rPr lang="en-US" altLang="en-US"/>
              <a:t>BNEZ</a:t>
            </a:r>
            <a:r>
              <a:rPr lang="zh-CN" altLang="en-US"/>
              <a:t>指令后的所有指令清除掉，提早从新的转移方向上取指令。这里所谓提早是指不必等到</a:t>
            </a:r>
            <a:r>
              <a:rPr lang="en-US" altLang="en-US"/>
              <a:t>BNEZ</a:t>
            </a:r>
            <a:r>
              <a:rPr lang="zh-CN" altLang="en-US"/>
              <a:t>移到重组缓存顶部在开始上述两步。</a:t>
            </a:r>
          </a:p>
        </p:txBody>
      </p:sp>
      <p:sp>
        <p:nvSpPr>
          <p:cNvPr id="4" name="日期占位符 3"/>
          <p:cNvSpPr>
            <a:spLocks noGrp="1"/>
          </p:cNvSpPr>
          <p:nvPr>
            <p:ph type="dt" sz="half" idx="10"/>
          </p:nvPr>
        </p:nvSpPr>
        <p:spPr/>
        <p:txBody>
          <a:bodyPr/>
          <a:lstStyle/>
          <a:p>
            <a:fld id="{DC875FAA-7713-4549-95B9-FECFED5289C0}"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90212F3D-215C-4A72-93B9-7A4B3430A20A}" type="slidenum">
              <a:rPr lang="en-US" altLang="zh-CN"/>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zh-CN" altLang="en-US" dirty="0"/>
              <a:t>基于</a:t>
            </a:r>
            <a:r>
              <a:rPr lang="en-US" altLang="en-US" dirty="0" err="1"/>
              <a:t>Tomasulo</a:t>
            </a:r>
            <a:r>
              <a:rPr lang="zh-CN" altLang="en-US" dirty="0"/>
              <a:t>算法投机技术的形式化描述</a:t>
            </a:r>
          </a:p>
        </p:txBody>
      </p:sp>
      <p:sp>
        <p:nvSpPr>
          <p:cNvPr id="607235" name="Rectangle 3"/>
          <p:cNvSpPr>
            <a:spLocks noGrp="1" noChangeArrowheads="1"/>
          </p:cNvSpPr>
          <p:nvPr>
            <p:ph idx="1"/>
          </p:nvPr>
        </p:nvSpPr>
        <p:spPr/>
        <p:txBody>
          <a:bodyPr/>
          <a:lstStyle/>
          <a:p>
            <a:r>
              <a:rPr lang="zh-CN" altLang="en-US"/>
              <a:t>见</a:t>
            </a:r>
            <a:r>
              <a:rPr lang="en-US" altLang="en-US"/>
              <a:t>p</a:t>
            </a:r>
            <a:r>
              <a:rPr lang="en-US" altLang="zh-CN"/>
              <a:t>113</a:t>
            </a:r>
            <a:r>
              <a:rPr lang="en-US" altLang="en-US"/>
              <a:t>, Fig</a:t>
            </a:r>
            <a:r>
              <a:rPr lang="en-US" altLang="zh-CN"/>
              <a:t>2.17</a:t>
            </a:r>
            <a:r>
              <a:rPr lang="en-US" altLang="en-US"/>
              <a:t>/ Cp233, </a:t>
            </a:r>
            <a:r>
              <a:rPr lang="zh-CN" altLang="en-US"/>
              <a:t>表</a:t>
            </a:r>
            <a:r>
              <a:rPr lang="en-US" altLang="zh-CN"/>
              <a:t>4-44</a:t>
            </a:r>
            <a:r>
              <a:rPr lang="zh-CN" altLang="en-US"/>
              <a:t>。</a:t>
            </a:r>
          </a:p>
        </p:txBody>
      </p:sp>
      <p:sp>
        <p:nvSpPr>
          <p:cNvPr id="4" name="日期占位符 3"/>
          <p:cNvSpPr>
            <a:spLocks noGrp="1"/>
          </p:cNvSpPr>
          <p:nvPr>
            <p:ph type="dt" sz="half" idx="10"/>
          </p:nvPr>
        </p:nvSpPr>
        <p:spPr/>
        <p:txBody>
          <a:bodyPr/>
          <a:lstStyle/>
          <a:p>
            <a:fld id="{5BC54EBD-6020-40D2-8988-0C969CC2973B}"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241857B6-5BBD-4742-9B10-6CCBC977FEEE}"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zh-CN" dirty="0"/>
              <a:t>3.9 Taking Advantage of More ILP with Multiple Issue(2.7) </a:t>
            </a:r>
          </a:p>
        </p:txBody>
      </p:sp>
      <p:sp>
        <p:nvSpPr>
          <p:cNvPr id="608259" name="Rectangle 3"/>
          <p:cNvSpPr>
            <a:spLocks noGrp="1" noChangeArrowheads="1"/>
          </p:cNvSpPr>
          <p:nvPr>
            <p:ph idx="1"/>
          </p:nvPr>
        </p:nvSpPr>
        <p:spPr/>
        <p:txBody>
          <a:bodyPr/>
          <a:lstStyle/>
          <a:p>
            <a:r>
              <a:rPr lang="en-US" altLang="zh-CN" dirty="0"/>
              <a:t>3.9.1 </a:t>
            </a:r>
            <a:r>
              <a:rPr lang="zh-CN" altLang="en-US" b="1" dirty="0"/>
              <a:t>指令多发射</a:t>
            </a:r>
            <a:r>
              <a:rPr lang="zh-CN" altLang="en-US" dirty="0"/>
              <a:t>技术的基本概念</a:t>
            </a:r>
          </a:p>
          <a:p>
            <a:r>
              <a:rPr lang="zh-CN" altLang="en-US" dirty="0"/>
              <a:t>一、基本概念</a:t>
            </a:r>
          </a:p>
          <a:p>
            <a:r>
              <a:rPr lang="zh-CN" altLang="en-US" dirty="0"/>
              <a:t>迄今为止介绍的各类提高性能的技术都是围绕使</a:t>
            </a:r>
            <a:r>
              <a:rPr lang="en-US" altLang="zh-CN" dirty="0"/>
              <a:t>CPI=1</a:t>
            </a:r>
            <a:r>
              <a:rPr lang="zh-CN" altLang="en-US" dirty="0"/>
              <a:t>这一目标展开的。</a:t>
            </a:r>
          </a:p>
          <a:p>
            <a:pPr lvl="1"/>
            <a:r>
              <a:rPr lang="zh-CN" altLang="en-US" dirty="0"/>
              <a:t>如：流水线中消除数据相关、控制相关、静态调度、动态调度等</a:t>
            </a:r>
          </a:p>
          <a:p>
            <a:r>
              <a:rPr lang="zh-CN" altLang="en-US" dirty="0"/>
              <a:t>根据公式</a:t>
            </a:r>
            <a:r>
              <a:rPr lang="en-US" altLang="zh-CN" dirty="0" err="1"/>
              <a:t>CPUtime</a:t>
            </a:r>
            <a:r>
              <a:rPr lang="en-US" altLang="zh-CN" dirty="0"/>
              <a:t>=IC</a:t>
            </a:r>
            <a:r>
              <a:rPr lang="en-US" altLang="zh-CN" dirty="0">
                <a:sym typeface="Symbol" pitchFamily="18" charset="2"/>
              </a:rPr>
              <a:t>CPI cycle time</a:t>
            </a:r>
            <a:r>
              <a:rPr lang="zh-CN" altLang="en-US" dirty="0">
                <a:sym typeface="Symbol" pitchFamily="18" charset="2"/>
              </a:rPr>
              <a:t>，进一步提高性能的启发是使</a:t>
            </a:r>
            <a:r>
              <a:rPr lang="en-US" altLang="zh-CN" dirty="0">
                <a:sym typeface="Symbol" pitchFamily="18" charset="2"/>
              </a:rPr>
              <a:t>CPI &lt;1</a:t>
            </a:r>
          </a:p>
        </p:txBody>
      </p:sp>
      <p:sp>
        <p:nvSpPr>
          <p:cNvPr id="8" name="日期占位符 3"/>
          <p:cNvSpPr>
            <a:spLocks noGrp="1"/>
          </p:cNvSpPr>
          <p:nvPr>
            <p:ph type="dt" sz="half" idx="10"/>
          </p:nvPr>
        </p:nvSpPr>
        <p:spPr/>
        <p:txBody>
          <a:bodyPr/>
          <a:lstStyle/>
          <a:p>
            <a:fld id="{320D2676-C487-4D25-A995-DDC8DCA7F0C1}" type="datetime1">
              <a:rPr lang="zh-CN" altLang="en-US"/>
              <a:pPr/>
              <a:t>2019/1/8</a:t>
            </a:fld>
            <a:endParaRPr lang="en-US" altLang="zh-CN"/>
          </a:p>
        </p:txBody>
      </p:sp>
      <p:sp>
        <p:nvSpPr>
          <p:cNvPr id="10" name="灯片编号占位符 5"/>
          <p:cNvSpPr>
            <a:spLocks noGrp="1"/>
          </p:cNvSpPr>
          <p:nvPr>
            <p:ph type="sldNum" sz="quarter" idx="12"/>
          </p:nvPr>
        </p:nvSpPr>
        <p:spPr/>
        <p:txBody>
          <a:bodyPr/>
          <a:lstStyle/>
          <a:p>
            <a:fld id="{1416E6E4-4569-4D28-BF14-9368CB12040D}" type="slidenum">
              <a:rPr lang="en-US" altLang="zh-CN"/>
              <a:pPr/>
              <a:t>67</a:t>
            </a:fld>
            <a:endParaRPr lang="en-US" altLang="zh-CN"/>
          </a:p>
        </p:txBody>
      </p:sp>
      <p:grpSp>
        <p:nvGrpSpPr>
          <p:cNvPr id="608260" name="Group 4"/>
          <p:cNvGrpSpPr>
            <a:grpSpLocks/>
          </p:cNvGrpSpPr>
          <p:nvPr/>
        </p:nvGrpSpPr>
        <p:grpSpPr bwMode="auto">
          <a:xfrm>
            <a:off x="1428750" y="5334000"/>
            <a:ext cx="6953250" cy="641350"/>
            <a:chOff x="720" y="3600"/>
            <a:chExt cx="4380" cy="404"/>
          </a:xfrm>
        </p:grpSpPr>
        <p:sp>
          <p:nvSpPr>
            <p:cNvPr id="608261" name="AutoShape 5"/>
            <p:cNvSpPr>
              <a:spLocks noChangeArrowheads="1"/>
            </p:cNvSpPr>
            <p:nvPr/>
          </p:nvSpPr>
          <p:spPr bwMode="auto">
            <a:xfrm>
              <a:off x="1632" y="3696"/>
              <a:ext cx="240" cy="258"/>
            </a:xfrm>
            <a:prstGeom prst="rightArrow">
              <a:avLst>
                <a:gd name="adj1" fmla="val 37981"/>
                <a:gd name="adj2" fmla="val 4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8262" name="AutoShape 6"/>
            <p:cNvSpPr>
              <a:spLocks noChangeArrowheads="1"/>
            </p:cNvSpPr>
            <p:nvPr/>
          </p:nvSpPr>
          <p:spPr bwMode="auto">
            <a:xfrm>
              <a:off x="3984" y="3696"/>
              <a:ext cx="240" cy="258"/>
            </a:xfrm>
            <a:prstGeom prst="rightArrow">
              <a:avLst>
                <a:gd name="adj1" fmla="val 37981"/>
                <a:gd name="adj2" fmla="val 4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08263" name="Rectangle 7"/>
            <p:cNvSpPr>
              <a:spLocks noChangeArrowheads="1"/>
            </p:cNvSpPr>
            <p:nvPr/>
          </p:nvSpPr>
          <p:spPr bwMode="auto">
            <a:xfrm>
              <a:off x="720" y="3600"/>
              <a:ext cx="43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eaLnBrk="0" hangingPunct="0">
                <a:spcBef>
                  <a:spcPct val="20000"/>
                </a:spcBef>
                <a:buClr>
                  <a:schemeClr val="hlink"/>
                </a:buClr>
                <a:buFont typeface="Wingdings" pitchFamily="2" charset="2"/>
                <a:buNone/>
              </a:pPr>
              <a:r>
                <a:rPr kumimoji="1" lang="en-US" altLang="zh-CN" sz="3600" b="1">
                  <a:solidFill>
                    <a:srgbClr val="FF0000"/>
                  </a:solidFill>
                </a:rPr>
                <a:t>CPI=1	Multiple-Issue	CPI&lt;1</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zh-CN" altLang="en-US" dirty="0"/>
              <a:t>基本概念</a:t>
            </a:r>
          </a:p>
        </p:txBody>
      </p:sp>
      <p:sp>
        <p:nvSpPr>
          <p:cNvPr id="609283" name="Rectangle 3"/>
          <p:cNvSpPr>
            <a:spLocks noGrp="1" noChangeArrowheads="1"/>
          </p:cNvSpPr>
          <p:nvPr>
            <p:ph idx="1"/>
          </p:nvPr>
        </p:nvSpPr>
        <p:spPr/>
        <p:txBody>
          <a:bodyPr/>
          <a:lstStyle/>
          <a:p>
            <a:r>
              <a:rPr lang="zh-CN" altLang="en-US" dirty="0"/>
              <a:t>在传统每一周期发射一条指令的系统中</a:t>
            </a:r>
            <a:r>
              <a:rPr lang="en-US" altLang="zh-CN" dirty="0"/>
              <a:t>,</a:t>
            </a:r>
            <a:r>
              <a:rPr lang="zh-CN" altLang="en-US" dirty="0"/>
              <a:t>是无法实现</a:t>
            </a:r>
            <a:r>
              <a:rPr lang="en-US" altLang="zh-CN" dirty="0"/>
              <a:t>CPI&lt;1</a:t>
            </a:r>
            <a:r>
              <a:rPr lang="zh-CN" altLang="en-US" dirty="0"/>
              <a:t>的。也就是说，要达到</a:t>
            </a:r>
            <a:r>
              <a:rPr lang="en-US" altLang="zh-CN" dirty="0"/>
              <a:t>CPI&lt;1,</a:t>
            </a:r>
            <a:r>
              <a:rPr lang="zh-CN" altLang="en-US" dirty="0"/>
              <a:t>必须要求实现在一个时钟周期里发射多条指令，即指令的多发射技术。</a:t>
            </a:r>
            <a:endParaRPr lang="en-US" altLang="zh-CN" dirty="0"/>
          </a:p>
          <a:p>
            <a:endParaRPr lang="zh-CN" altLang="en-US" dirty="0"/>
          </a:p>
          <a:p>
            <a:r>
              <a:rPr lang="zh-CN" altLang="en-US" dirty="0"/>
              <a:t>多发射技术的两种方法</a:t>
            </a:r>
            <a:r>
              <a:rPr lang="en-US" altLang="zh-CN" dirty="0"/>
              <a:t>(Two basic flavors)</a:t>
            </a:r>
            <a:r>
              <a:rPr lang="zh-CN" altLang="en-US" dirty="0"/>
              <a:t>：</a:t>
            </a:r>
          </a:p>
          <a:p>
            <a:pPr lvl="1"/>
            <a:r>
              <a:rPr lang="en-US" altLang="zh-CN" dirty="0"/>
              <a:t>Superscalar(</a:t>
            </a:r>
            <a:r>
              <a:rPr lang="zh-CN" altLang="en-US" dirty="0"/>
              <a:t>超标量</a:t>
            </a:r>
            <a:r>
              <a:rPr lang="en-US" altLang="zh-CN" dirty="0"/>
              <a:t>)</a:t>
            </a:r>
            <a:r>
              <a:rPr lang="zh-CN" altLang="en-US" dirty="0"/>
              <a:t>方法</a:t>
            </a:r>
          </a:p>
          <a:p>
            <a:pPr lvl="1"/>
            <a:r>
              <a:rPr lang="en-US" altLang="zh-CN" dirty="0"/>
              <a:t>VLIW(</a:t>
            </a:r>
            <a:r>
              <a:rPr lang="zh-CN" altLang="en-US" dirty="0"/>
              <a:t>超长指令字</a:t>
            </a:r>
            <a:r>
              <a:rPr lang="en-US" altLang="zh-CN" dirty="0"/>
              <a:t>)</a:t>
            </a:r>
            <a:r>
              <a:rPr lang="zh-CN" altLang="en-US" dirty="0"/>
              <a:t>方法</a:t>
            </a:r>
          </a:p>
          <a:p>
            <a:r>
              <a:rPr lang="zh-CN" altLang="en-US" dirty="0"/>
              <a:t>实现指令多发射技术的前提：</a:t>
            </a:r>
          </a:p>
          <a:p>
            <a:pPr lvl="1"/>
            <a:r>
              <a:rPr lang="zh-CN" altLang="en-US" dirty="0"/>
              <a:t>有足够硬件，即功能单元、寄存器、及存储器带宽的基础上。也就是说不存在结构竞争。</a:t>
            </a:r>
          </a:p>
        </p:txBody>
      </p:sp>
      <p:sp>
        <p:nvSpPr>
          <p:cNvPr id="4" name="日期占位符 3"/>
          <p:cNvSpPr>
            <a:spLocks noGrp="1"/>
          </p:cNvSpPr>
          <p:nvPr>
            <p:ph type="dt" sz="half" idx="10"/>
          </p:nvPr>
        </p:nvSpPr>
        <p:spPr/>
        <p:txBody>
          <a:bodyPr/>
          <a:lstStyle/>
          <a:p>
            <a:fld id="{C6974C4B-BB92-480D-A16A-7D1FF9CAD1F2}"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E15EA31D-7075-4A4C-A272-DA45EE8FAC72}" type="slidenum">
              <a:rPr lang="en-US" altLang="zh-CN"/>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zh-CN" altLang="en-US" dirty="0"/>
              <a:t>二、</a:t>
            </a:r>
            <a:r>
              <a:rPr lang="en-US" altLang="zh-CN" dirty="0"/>
              <a:t>Superscalar</a:t>
            </a:r>
            <a:r>
              <a:rPr lang="zh-CN" altLang="en-US" dirty="0"/>
              <a:t>的基本概念</a:t>
            </a:r>
          </a:p>
        </p:txBody>
      </p:sp>
      <p:sp>
        <p:nvSpPr>
          <p:cNvPr id="610307" name="Rectangle 3"/>
          <p:cNvSpPr>
            <a:spLocks noGrp="1" noChangeArrowheads="1"/>
          </p:cNvSpPr>
          <p:nvPr>
            <p:ph idx="1"/>
          </p:nvPr>
        </p:nvSpPr>
        <p:spPr/>
        <p:txBody>
          <a:bodyPr/>
          <a:lstStyle/>
          <a:p>
            <a:r>
              <a:rPr lang="zh-CN" altLang="en-US" dirty="0"/>
              <a:t>在一个周期里能发射</a:t>
            </a:r>
            <a:r>
              <a:rPr lang="zh-CN" altLang="en-US" b="1" dirty="0"/>
              <a:t>可变</a:t>
            </a:r>
            <a:r>
              <a:rPr lang="zh-CN" altLang="en-US" dirty="0"/>
              <a:t>数量的指令，通常为</a:t>
            </a:r>
            <a:r>
              <a:rPr lang="en-US" altLang="zh-CN" dirty="0"/>
              <a:t>1-8</a:t>
            </a:r>
            <a:r>
              <a:rPr lang="zh-CN" altLang="en-US" dirty="0"/>
              <a:t>条指令</a:t>
            </a:r>
            <a:r>
              <a:rPr lang="en-US" altLang="zh-CN" dirty="0"/>
              <a:t>/cycle</a:t>
            </a:r>
            <a:r>
              <a:rPr lang="zh-CN" altLang="en-US" dirty="0"/>
              <a:t>；</a:t>
            </a:r>
          </a:p>
          <a:p>
            <a:r>
              <a:rPr lang="zh-CN" altLang="en-US" dirty="0"/>
              <a:t>同时发射的指令按一定规律搭配，即有一定限制，不能自由搭配；</a:t>
            </a:r>
          </a:p>
          <a:p>
            <a:r>
              <a:rPr lang="zh-CN" altLang="en-US" dirty="0"/>
              <a:t>用静态调度（</a:t>
            </a:r>
            <a:r>
              <a:rPr lang="en-US" altLang="zh-CN" dirty="0"/>
              <a:t>compiler</a:t>
            </a:r>
            <a:r>
              <a:rPr lang="zh-CN" altLang="en-US" dirty="0"/>
              <a:t>完成）和</a:t>
            </a:r>
            <a:r>
              <a:rPr lang="en-US" altLang="zh-CN" dirty="0"/>
              <a:t>/</a:t>
            </a:r>
            <a:r>
              <a:rPr lang="zh-CN" altLang="en-US" dirty="0"/>
              <a:t>或动态调度（硬件完成）方法确定可同时发射的指令条数。</a:t>
            </a:r>
          </a:p>
          <a:p>
            <a:pPr lvl="2"/>
            <a:r>
              <a:rPr lang="en-US" altLang="zh-CN" dirty="0"/>
              <a:t>Statically scheduled—in-order execution</a:t>
            </a:r>
          </a:p>
          <a:p>
            <a:pPr lvl="2"/>
            <a:r>
              <a:rPr lang="en-US" altLang="zh-CN" dirty="0"/>
              <a:t>Dynamically scheduled—out-of-order execution</a:t>
            </a:r>
          </a:p>
        </p:txBody>
      </p:sp>
      <p:sp>
        <p:nvSpPr>
          <p:cNvPr id="4" name="日期占位符 3"/>
          <p:cNvSpPr>
            <a:spLocks noGrp="1"/>
          </p:cNvSpPr>
          <p:nvPr>
            <p:ph type="dt" sz="half" idx="10"/>
          </p:nvPr>
        </p:nvSpPr>
        <p:spPr/>
        <p:txBody>
          <a:bodyPr/>
          <a:lstStyle/>
          <a:p>
            <a:fld id="{ED4C33D0-041A-4B51-A881-D1B4AF03FD38}"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CBF7E977-52A9-46B4-975A-EF45BA5C45F2}" type="slidenum">
              <a:rPr lang="en-US" altLang="zh-CN"/>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en-US" dirty="0"/>
              <a:t>一、一位转移预测缓冲器 </a:t>
            </a:r>
            <a:r>
              <a:rPr lang="en-US" altLang="zh-CN" dirty="0"/>
              <a:t>one-bit predictor</a:t>
            </a:r>
          </a:p>
        </p:txBody>
      </p:sp>
      <p:sp>
        <p:nvSpPr>
          <p:cNvPr id="545795" name="Rectangle 3"/>
          <p:cNvSpPr>
            <a:spLocks noGrp="1" noChangeArrowheads="1"/>
          </p:cNvSpPr>
          <p:nvPr>
            <p:ph idx="1"/>
          </p:nvPr>
        </p:nvSpPr>
        <p:spPr/>
        <p:txBody>
          <a:bodyPr/>
          <a:lstStyle/>
          <a:p>
            <a:pPr lvl="2"/>
            <a:endParaRPr lang="en-US" altLang="zh-CN"/>
          </a:p>
          <a:p>
            <a:r>
              <a:rPr lang="zh-CN" altLang="en-US"/>
              <a:t>建立一个只有一位的缓冲器，存放当前程序的转移行为，并用转移指令的低位读取；根据其中的值预测当前转移指令的行为；预测命中值不变，预测失败则修改缓冲器内的值</a:t>
            </a:r>
          </a:p>
        </p:txBody>
      </p:sp>
      <p:sp>
        <p:nvSpPr>
          <p:cNvPr id="15" name="日期占位符 3"/>
          <p:cNvSpPr>
            <a:spLocks noGrp="1"/>
          </p:cNvSpPr>
          <p:nvPr>
            <p:ph type="dt" sz="half" idx="10"/>
          </p:nvPr>
        </p:nvSpPr>
        <p:spPr/>
        <p:txBody>
          <a:bodyPr/>
          <a:lstStyle/>
          <a:p>
            <a:fld id="{A8F5AE19-98A7-43F1-8614-1D76733D0FB4}" type="datetime1">
              <a:rPr lang="zh-CN" altLang="en-US"/>
              <a:pPr/>
              <a:t>2019/1/8</a:t>
            </a:fld>
            <a:endParaRPr lang="en-US" altLang="zh-CN"/>
          </a:p>
        </p:txBody>
      </p:sp>
      <p:sp>
        <p:nvSpPr>
          <p:cNvPr id="17" name="灯片编号占位符 5"/>
          <p:cNvSpPr>
            <a:spLocks noGrp="1"/>
          </p:cNvSpPr>
          <p:nvPr>
            <p:ph type="sldNum" sz="quarter" idx="12"/>
          </p:nvPr>
        </p:nvSpPr>
        <p:spPr/>
        <p:txBody>
          <a:bodyPr/>
          <a:lstStyle/>
          <a:p>
            <a:fld id="{3B6F3B1A-C761-48A9-9237-FD73A6610036}" type="slidenum">
              <a:rPr lang="en-US" altLang="zh-CN"/>
              <a:pPr/>
              <a:t>7</a:t>
            </a:fld>
            <a:endParaRPr lang="en-US" altLang="zh-CN"/>
          </a:p>
        </p:txBody>
      </p:sp>
      <p:grpSp>
        <p:nvGrpSpPr>
          <p:cNvPr id="545796" name="Group 4"/>
          <p:cNvGrpSpPr>
            <a:grpSpLocks/>
          </p:cNvGrpSpPr>
          <p:nvPr/>
        </p:nvGrpSpPr>
        <p:grpSpPr bwMode="auto">
          <a:xfrm>
            <a:off x="1295400" y="3352800"/>
            <a:ext cx="7010400" cy="2333625"/>
            <a:chOff x="864" y="2543"/>
            <a:chExt cx="4416" cy="1470"/>
          </a:xfrm>
        </p:grpSpPr>
        <p:sp>
          <p:nvSpPr>
            <p:cNvPr id="545797" name="Rectangle 5"/>
            <p:cNvSpPr>
              <a:spLocks noChangeArrowheads="1"/>
            </p:cNvSpPr>
            <p:nvPr/>
          </p:nvSpPr>
          <p:spPr bwMode="auto">
            <a:xfrm>
              <a:off x="2400" y="2659"/>
              <a:ext cx="672" cy="528"/>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kumimoji="1" lang="zh-CN" altLang="zh-CN" sz="3000" b="1"/>
                <a:t>0/1</a:t>
              </a:r>
            </a:p>
          </p:txBody>
        </p:sp>
        <p:sp>
          <p:nvSpPr>
            <p:cNvPr id="545798" name="Line 6"/>
            <p:cNvSpPr>
              <a:spLocks noChangeShapeType="1"/>
            </p:cNvSpPr>
            <p:nvPr/>
          </p:nvSpPr>
          <p:spPr bwMode="auto">
            <a:xfrm>
              <a:off x="1728" y="2947"/>
              <a:ext cx="672" cy="0"/>
            </a:xfrm>
            <a:prstGeom prst="line">
              <a:avLst/>
            </a:prstGeom>
            <a:noFill/>
            <a:ln w="762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99" name="Rectangle 7"/>
            <p:cNvSpPr>
              <a:spLocks noChangeArrowheads="1"/>
            </p:cNvSpPr>
            <p:nvPr/>
          </p:nvSpPr>
          <p:spPr bwMode="auto">
            <a:xfrm>
              <a:off x="864" y="2707"/>
              <a:ext cx="8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ea typeface="黑体" pitchFamily="49" charset="-122"/>
                </a:rPr>
                <a:t>转移指令</a:t>
              </a:r>
            </a:p>
            <a:p>
              <a:r>
                <a:rPr lang="zh-CN" altLang="en-US" sz="2200" b="1">
                  <a:ea typeface="黑体" pitchFamily="49" charset="-122"/>
                </a:rPr>
                <a:t>低位地址</a:t>
              </a:r>
            </a:p>
          </p:txBody>
        </p:sp>
        <p:sp>
          <p:nvSpPr>
            <p:cNvPr id="545800" name="Line 8"/>
            <p:cNvSpPr>
              <a:spLocks noChangeShapeType="1"/>
            </p:cNvSpPr>
            <p:nvPr/>
          </p:nvSpPr>
          <p:spPr bwMode="auto">
            <a:xfrm>
              <a:off x="3072" y="2947"/>
              <a:ext cx="432" cy="0"/>
            </a:xfrm>
            <a:prstGeom prst="line">
              <a:avLst/>
            </a:prstGeom>
            <a:noFill/>
            <a:ln w="762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5801" name="Group 9"/>
            <p:cNvGrpSpPr>
              <a:grpSpLocks/>
            </p:cNvGrpSpPr>
            <p:nvPr/>
          </p:nvGrpSpPr>
          <p:grpSpPr bwMode="auto">
            <a:xfrm>
              <a:off x="3456" y="2543"/>
              <a:ext cx="1824" cy="692"/>
              <a:chOff x="3600" y="2352"/>
              <a:chExt cx="1824" cy="692"/>
            </a:xfrm>
          </p:grpSpPr>
          <p:sp>
            <p:nvSpPr>
              <p:cNvPr id="545802" name="Rectangle 10"/>
              <p:cNvSpPr>
                <a:spLocks noChangeArrowheads="1"/>
              </p:cNvSpPr>
              <p:nvPr/>
            </p:nvSpPr>
            <p:spPr bwMode="auto">
              <a:xfrm>
                <a:off x="3600" y="2611"/>
                <a:ext cx="82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solidFill>
                      <a:srgbClr val="FFFFFF"/>
                    </a:solidFill>
                    <a:ea typeface="黑体" pitchFamily="49" charset="-122"/>
                  </a:rPr>
                  <a:t>预测行为</a:t>
                </a:r>
              </a:p>
            </p:txBody>
          </p:sp>
          <p:sp>
            <p:nvSpPr>
              <p:cNvPr id="545803" name="Rectangle 11"/>
              <p:cNvSpPr>
                <a:spLocks noChangeArrowheads="1"/>
              </p:cNvSpPr>
              <p:nvPr/>
            </p:nvSpPr>
            <p:spPr bwMode="auto">
              <a:xfrm>
                <a:off x="4502" y="2352"/>
                <a:ext cx="922"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2200" b="1">
                    <a:solidFill>
                      <a:srgbClr val="FF0000"/>
                    </a:solidFill>
                    <a:ea typeface="黑体" pitchFamily="49" charset="-122"/>
                  </a:rPr>
                  <a:t>0</a:t>
                </a:r>
                <a:r>
                  <a:rPr lang="zh-CN" altLang="en-US" sz="2200" b="1">
                    <a:solidFill>
                      <a:srgbClr val="FF0000"/>
                    </a:solidFill>
                    <a:ea typeface="黑体" pitchFamily="49" charset="-122"/>
                  </a:rPr>
                  <a:t>：不转移</a:t>
                </a:r>
              </a:p>
              <a:p>
                <a:pPr>
                  <a:lnSpc>
                    <a:spcPct val="150000"/>
                  </a:lnSpc>
                </a:pPr>
                <a:r>
                  <a:rPr lang="en-US" altLang="zh-CN" sz="2200" b="1">
                    <a:solidFill>
                      <a:srgbClr val="FF0000"/>
                    </a:solidFill>
                    <a:ea typeface="黑体" pitchFamily="49" charset="-122"/>
                  </a:rPr>
                  <a:t>1</a:t>
                </a:r>
                <a:r>
                  <a:rPr lang="zh-CN" altLang="en-US" sz="2200" b="1">
                    <a:solidFill>
                      <a:srgbClr val="FF0000"/>
                    </a:solidFill>
                    <a:ea typeface="黑体" pitchFamily="49" charset="-122"/>
                  </a:rPr>
                  <a:t>：转移</a:t>
                </a:r>
              </a:p>
            </p:txBody>
          </p:sp>
          <p:sp>
            <p:nvSpPr>
              <p:cNvPr id="545804" name="AutoShape 12"/>
              <p:cNvSpPr>
                <a:spLocks/>
              </p:cNvSpPr>
              <p:nvPr/>
            </p:nvSpPr>
            <p:spPr bwMode="auto">
              <a:xfrm>
                <a:off x="4416" y="2544"/>
                <a:ext cx="48" cy="432"/>
              </a:xfrm>
              <a:prstGeom prst="leftBrace">
                <a:avLst>
                  <a:gd name="adj1" fmla="val 75000"/>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5805" name="Line 13"/>
            <p:cNvSpPr>
              <a:spLocks noChangeShapeType="1"/>
            </p:cNvSpPr>
            <p:nvPr/>
          </p:nvSpPr>
          <p:spPr bwMode="auto">
            <a:xfrm flipV="1">
              <a:off x="2736" y="3187"/>
              <a:ext cx="0" cy="432"/>
            </a:xfrm>
            <a:prstGeom prst="line">
              <a:avLst/>
            </a:prstGeom>
            <a:noFill/>
            <a:ln w="76200" cap="sq">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806" name="Rectangle 14"/>
            <p:cNvSpPr>
              <a:spLocks noChangeArrowheads="1"/>
            </p:cNvSpPr>
            <p:nvPr/>
          </p:nvSpPr>
          <p:spPr bwMode="auto">
            <a:xfrm>
              <a:off x="2304" y="3744"/>
              <a:ext cx="117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t>预测失败取反</a:t>
              </a: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三、</a:t>
            </a:r>
            <a:r>
              <a:rPr lang="en-US" altLang="zh-CN"/>
              <a:t>VLIW</a:t>
            </a:r>
            <a:r>
              <a:rPr lang="zh-CN" altLang="en-US"/>
              <a:t>的基本概念</a:t>
            </a:r>
          </a:p>
        </p:txBody>
      </p:sp>
      <p:sp>
        <p:nvSpPr>
          <p:cNvPr id="611331" name="Rectangle 3"/>
          <p:cNvSpPr>
            <a:spLocks noGrp="1" noChangeArrowheads="1"/>
          </p:cNvSpPr>
          <p:nvPr>
            <p:ph idx="1"/>
          </p:nvPr>
        </p:nvSpPr>
        <p:spPr/>
        <p:txBody>
          <a:bodyPr/>
          <a:lstStyle/>
          <a:p>
            <a:r>
              <a:rPr lang="zh-CN" altLang="en-US" dirty="0"/>
              <a:t>在一个时钟周期里发射</a:t>
            </a:r>
            <a:r>
              <a:rPr lang="zh-CN" altLang="en-US" b="1" dirty="0">
                <a:solidFill>
                  <a:srgbClr val="FF0000"/>
                </a:solidFill>
              </a:rPr>
              <a:t>固定</a:t>
            </a:r>
            <a:r>
              <a:rPr lang="zh-CN" altLang="en-US" dirty="0"/>
              <a:t>数量的指令，实际为一条长指令，或固定的指令包；</a:t>
            </a:r>
          </a:p>
          <a:p>
            <a:r>
              <a:rPr lang="en-US" altLang="zh-CN" dirty="0"/>
              <a:t>VLIW</a:t>
            </a:r>
            <a:r>
              <a:rPr lang="zh-CN" altLang="en-US" dirty="0"/>
              <a:t>也是按固定格式组织的；</a:t>
            </a:r>
          </a:p>
          <a:p>
            <a:r>
              <a:rPr lang="en-US" altLang="zh-CN" dirty="0"/>
              <a:t>VLIW</a:t>
            </a:r>
            <a:r>
              <a:rPr lang="zh-CN" altLang="en-US" dirty="0"/>
              <a:t>是由</a:t>
            </a:r>
            <a:r>
              <a:rPr lang="en-US" altLang="zh-CN" dirty="0"/>
              <a:t>Compiler</a:t>
            </a:r>
            <a:r>
              <a:rPr lang="zh-CN" altLang="en-US" dirty="0"/>
              <a:t>组织的，（将在后面分析）</a:t>
            </a:r>
          </a:p>
          <a:p>
            <a:pPr lvl="1"/>
            <a:r>
              <a:rPr lang="en-US" altLang="zh-CN" dirty="0"/>
              <a:t>Issue a fixed number of instruction formatted as one large instruction</a:t>
            </a:r>
          </a:p>
          <a:p>
            <a:pPr lvl="1"/>
            <a:r>
              <a:rPr lang="en-US" altLang="zh-CN" dirty="0"/>
              <a:t>A fixed instruction packet with a parallelism among instructions explicitly indicated by the instruction (EPIC—explicitly parallel instruction computer)</a:t>
            </a:r>
          </a:p>
        </p:txBody>
      </p:sp>
      <p:sp>
        <p:nvSpPr>
          <p:cNvPr id="4" name="日期占位符 3"/>
          <p:cNvSpPr>
            <a:spLocks noGrp="1"/>
          </p:cNvSpPr>
          <p:nvPr>
            <p:ph type="dt" sz="half" idx="10"/>
          </p:nvPr>
        </p:nvSpPr>
        <p:spPr/>
        <p:txBody>
          <a:bodyPr/>
          <a:lstStyle/>
          <a:p>
            <a:fld id="{32BCF6BD-F5BF-4804-A399-D29A0366BBF1}"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37DC45AC-61BE-4E9F-8CC3-F30697906CD4}" type="slidenum">
              <a:rPr lang="en-US" altLang="zh-CN"/>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a:t>3.9.2 Statically-Scheduled Superscalar Processors</a:t>
            </a:r>
          </a:p>
        </p:txBody>
      </p:sp>
      <p:sp>
        <p:nvSpPr>
          <p:cNvPr id="612355" name="Rectangle 3"/>
          <p:cNvSpPr>
            <a:spLocks noGrp="1" noChangeArrowheads="1"/>
          </p:cNvSpPr>
          <p:nvPr>
            <p:ph idx="1"/>
          </p:nvPr>
        </p:nvSpPr>
        <p:spPr/>
        <p:txBody>
          <a:bodyPr/>
          <a:lstStyle/>
          <a:p>
            <a:r>
              <a:rPr lang="zh-CN" altLang="en-US"/>
              <a:t>一、基本概念</a:t>
            </a:r>
          </a:p>
          <a:p>
            <a:pPr lvl="1"/>
            <a:r>
              <a:rPr lang="en-US" altLang="zh-CN"/>
              <a:t>Typical issue 0~8 instructions in a clock cycle with the hardware</a:t>
            </a:r>
          </a:p>
          <a:p>
            <a:pPr lvl="1"/>
            <a:r>
              <a:rPr lang="en-US" altLang="zh-CN"/>
              <a:t> In a statically-scheduled superscalar</a:t>
            </a:r>
          </a:p>
          <a:p>
            <a:pPr lvl="2"/>
            <a:r>
              <a:rPr lang="en-US" altLang="zh-CN"/>
              <a:t>instructions issue in order </a:t>
            </a:r>
          </a:p>
          <a:p>
            <a:pPr lvl="2"/>
            <a:r>
              <a:rPr lang="en-US" altLang="zh-CN"/>
              <a:t>all pipeline hazards are checked for at issue</a:t>
            </a:r>
          </a:p>
          <a:p>
            <a:pPr lvl="1"/>
            <a:r>
              <a:rPr lang="en-US" altLang="zh-CN"/>
              <a:t>The issue checks are sufficiently complex </a:t>
            </a:r>
          </a:p>
          <a:p>
            <a:pPr lvl="2"/>
            <a:r>
              <a:rPr lang="en-US" altLang="zh-CN"/>
              <a:t>performing the works/1CLK could mean that the issue logic determined the minimum clock cycle length</a:t>
            </a:r>
          </a:p>
          <a:p>
            <a:pPr lvl="2"/>
            <a:r>
              <a:rPr lang="en-US" altLang="zh-CN"/>
              <a:t>the issue stage is split and pipelined, so that it can issue instructions every clock cycle(2 stage)</a:t>
            </a:r>
          </a:p>
          <a:p>
            <a:pPr lvl="3"/>
            <a:r>
              <a:rPr lang="en-US" altLang="zh-CN"/>
              <a:t>to be higher branch penalties</a:t>
            </a:r>
          </a:p>
        </p:txBody>
      </p:sp>
      <p:sp>
        <p:nvSpPr>
          <p:cNvPr id="4" name="日期占位符 3"/>
          <p:cNvSpPr>
            <a:spLocks noGrp="1"/>
          </p:cNvSpPr>
          <p:nvPr>
            <p:ph type="dt" sz="half" idx="10"/>
          </p:nvPr>
        </p:nvSpPr>
        <p:spPr/>
        <p:txBody>
          <a:bodyPr/>
          <a:lstStyle/>
          <a:p>
            <a:fld id="{7C7A8D95-6403-4EC4-A0BF-B352563B791F}"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CF527BE8-14C5-4F0F-9637-6FB435B522C7}" type="slidenum">
              <a:rPr lang="en-US" altLang="zh-CN"/>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533400" y="188913"/>
            <a:ext cx="8610600" cy="762000"/>
          </a:xfrm>
        </p:spPr>
        <p:txBody>
          <a:bodyPr/>
          <a:lstStyle/>
          <a:p>
            <a:r>
              <a:rPr lang="zh-CN" altLang="en-US" sz="2900" b="1"/>
              <a:t>二、</a:t>
            </a:r>
            <a:r>
              <a:rPr lang="en-US" altLang="zh-CN" sz="2900" b="1"/>
              <a:t>A Statically Scheduled Superscalar </a:t>
            </a:r>
            <a:br>
              <a:rPr lang="en-US" altLang="zh-CN" sz="2900" b="1"/>
            </a:br>
            <a:r>
              <a:rPr lang="en-US" altLang="zh-CN" sz="2900" b="1"/>
              <a:t>		MIPS Processor</a:t>
            </a:r>
          </a:p>
        </p:txBody>
      </p:sp>
      <p:sp>
        <p:nvSpPr>
          <p:cNvPr id="613379" name="Rectangle 3"/>
          <p:cNvSpPr>
            <a:spLocks noGrp="1" noChangeArrowheads="1"/>
          </p:cNvSpPr>
          <p:nvPr>
            <p:ph idx="1"/>
          </p:nvPr>
        </p:nvSpPr>
        <p:spPr>
          <a:xfrm>
            <a:off x="179388" y="1341438"/>
            <a:ext cx="8515350" cy="4894262"/>
          </a:xfrm>
        </p:spPr>
        <p:txBody>
          <a:bodyPr/>
          <a:lstStyle/>
          <a:p>
            <a:pPr marL="1066800" lvl="1" indent="-609600">
              <a:lnSpc>
                <a:spcPct val="120000"/>
              </a:lnSpc>
              <a:buFontTx/>
              <a:buAutoNum type="arabicPeriod"/>
            </a:pPr>
            <a:r>
              <a:rPr lang="zh-CN" altLang="en-US" b="1" dirty="0"/>
              <a:t>结构</a:t>
            </a:r>
          </a:p>
          <a:p>
            <a:pPr marL="1066800" lvl="1" indent="-609600">
              <a:lnSpc>
                <a:spcPct val="120000"/>
              </a:lnSpc>
              <a:buFontTx/>
              <a:buNone/>
            </a:pPr>
            <a:r>
              <a:rPr lang="zh-CN" altLang="en-US" b="1" dirty="0"/>
              <a:t>设：</a:t>
            </a:r>
            <a:r>
              <a:rPr lang="en-US" altLang="zh-CN" b="1" dirty="0"/>
              <a:t>2-issue </a:t>
            </a:r>
            <a:r>
              <a:rPr lang="zh-CN" altLang="en-US" b="1" dirty="0"/>
              <a:t>整数指令：</a:t>
            </a:r>
            <a:r>
              <a:rPr lang="en-US" altLang="zh-CN" sz="2200" i="1" dirty="0"/>
              <a:t>Load/</a:t>
            </a:r>
            <a:r>
              <a:rPr lang="en-US" altLang="zh-CN" sz="2200" i="1" dirty="0" err="1"/>
              <a:t>store,Branch,ALU</a:t>
            </a:r>
            <a:endParaRPr lang="en-US" altLang="zh-CN" sz="2200" i="1" dirty="0"/>
          </a:p>
          <a:p>
            <a:pPr marL="1066800" lvl="1" indent="-609600">
              <a:lnSpc>
                <a:spcPct val="120000"/>
              </a:lnSpc>
              <a:buFontTx/>
              <a:buNone/>
            </a:pPr>
            <a:r>
              <a:rPr lang="en-US" altLang="zh-CN" i="1" dirty="0"/>
              <a:t>		        </a:t>
            </a:r>
            <a:r>
              <a:rPr lang="zh-CN" altLang="en-US" b="1" dirty="0"/>
              <a:t>浮点指令</a:t>
            </a:r>
            <a:r>
              <a:rPr lang="zh-CN" altLang="en-US" i="1" dirty="0"/>
              <a:t>：</a:t>
            </a:r>
            <a:r>
              <a:rPr lang="en-US" altLang="zh-CN" i="1" dirty="0" err="1"/>
              <a:t>Fp</a:t>
            </a:r>
            <a:endParaRPr lang="en-US" altLang="zh-CN" i="1" dirty="0"/>
          </a:p>
          <a:p>
            <a:pPr marL="1066800" lvl="1" indent="-609600">
              <a:spcBef>
                <a:spcPct val="0"/>
              </a:spcBef>
              <a:buFontTx/>
              <a:buNone/>
            </a:pPr>
            <a:r>
              <a:rPr lang="zh-CN" altLang="en-US" b="1" dirty="0"/>
              <a:t>激发条件：</a:t>
            </a:r>
            <a:r>
              <a:rPr lang="zh-CN" altLang="en-US" sz="2600" b="1" dirty="0"/>
              <a:t>两条同时发射的指令必须是</a:t>
            </a:r>
            <a:r>
              <a:rPr lang="zh-CN" altLang="en-US" sz="2600" b="1" dirty="0">
                <a:solidFill>
                  <a:srgbClr val="0000FF"/>
                </a:solidFill>
              </a:rPr>
              <a:t>独立的</a:t>
            </a:r>
          </a:p>
          <a:p>
            <a:pPr marL="1066800" lvl="1" indent="-609600">
              <a:spcBef>
                <a:spcPct val="0"/>
              </a:spcBef>
              <a:buFontTx/>
              <a:buNone/>
            </a:pPr>
            <a:r>
              <a:rPr lang="zh-CN" altLang="en-US" b="1" dirty="0"/>
              <a:t>			无数据竞争</a:t>
            </a:r>
          </a:p>
          <a:p>
            <a:pPr marL="1066800" lvl="1" indent="-609600">
              <a:spcBef>
                <a:spcPct val="0"/>
              </a:spcBef>
              <a:buFontTx/>
              <a:buNone/>
            </a:pPr>
            <a:r>
              <a:rPr lang="zh-CN" altLang="en-US" b="1" dirty="0"/>
              <a:t>			无结构竞争</a:t>
            </a:r>
          </a:p>
          <a:p>
            <a:pPr marL="1066800" lvl="1" indent="-609600">
              <a:spcBef>
                <a:spcPct val="0"/>
              </a:spcBef>
              <a:buFontTx/>
              <a:buNone/>
            </a:pPr>
            <a:r>
              <a:rPr lang="zh-CN" altLang="en-US" b="1" dirty="0"/>
              <a:t>激发过程：	从</a:t>
            </a:r>
            <a:r>
              <a:rPr lang="en-US" altLang="zh-CN" b="1" dirty="0"/>
              <a:t>cache</a:t>
            </a:r>
            <a:r>
              <a:rPr lang="zh-CN" altLang="en-US" b="1" dirty="0"/>
              <a:t>取</a:t>
            </a:r>
            <a:r>
              <a:rPr lang="en-US" altLang="zh-CN" b="1" dirty="0"/>
              <a:t>2</a:t>
            </a:r>
            <a:r>
              <a:rPr lang="zh-CN" altLang="en-US" b="1" dirty="0"/>
              <a:t>条指令</a:t>
            </a:r>
          </a:p>
          <a:p>
            <a:pPr marL="1066800" lvl="1" indent="-609600">
              <a:spcBef>
                <a:spcPct val="0"/>
              </a:spcBef>
              <a:buFontTx/>
              <a:buNone/>
            </a:pPr>
            <a:r>
              <a:rPr lang="zh-CN" altLang="en-US" b="1" dirty="0"/>
              <a:t>			决定有几条指令可发射</a:t>
            </a:r>
          </a:p>
          <a:p>
            <a:pPr marL="1066800" lvl="1" indent="-609600">
              <a:spcBef>
                <a:spcPct val="0"/>
              </a:spcBef>
              <a:buFontTx/>
              <a:buNone/>
            </a:pPr>
            <a:r>
              <a:rPr lang="zh-CN" altLang="en-US" b="1" dirty="0"/>
              <a:t>			激发到正确的功能单元</a:t>
            </a:r>
          </a:p>
        </p:txBody>
      </p:sp>
      <p:sp>
        <p:nvSpPr>
          <p:cNvPr id="5" name="日期占位符 3"/>
          <p:cNvSpPr>
            <a:spLocks noGrp="1"/>
          </p:cNvSpPr>
          <p:nvPr>
            <p:ph type="dt" sz="half" idx="10"/>
          </p:nvPr>
        </p:nvSpPr>
        <p:spPr/>
        <p:txBody>
          <a:bodyPr/>
          <a:lstStyle/>
          <a:p>
            <a:fld id="{75172216-9CA1-403B-88AD-B228297ECE15}" type="datetime1">
              <a:rPr lang="zh-CN" altLang="en-US"/>
              <a:pPr/>
              <a:t>2019/1/8</a:t>
            </a:fld>
            <a:endParaRPr lang="en-US" altLang="zh-CN"/>
          </a:p>
        </p:txBody>
      </p:sp>
      <p:sp>
        <p:nvSpPr>
          <p:cNvPr id="7" name="灯片编号占位符 5"/>
          <p:cNvSpPr>
            <a:spLocks noGrp="1"/>
          </p:cNvSpPr>
          <p:nvPr>
            <p:ph type="sldNum" sz="quarter" idx="12"/>
          </p:nvPr>
        </p:nvSpPr>
        <p:spPr/>
        <p:txBody>
          <a:bodyPr/>
          <a:lstStyle/>
          <a:p>
            <a:fld id="{7D85A5DE-9185-4547-B905-F477FA1DF488}" type="slidenum">
              <a:rPr lang="en-US" altLang="zh-CN"/>
              <a:pPr/>
              <a:t>72</a:t>
            </a:fld>
            <a:endParaRPr lang="en-US" altLang="zh-CN"/>
          </a:p>
        </p:txBody>
      </p:sp>
      <p:sp>
        <p:nvSpPr>
          <p:cNvPr id="613380" name="AutoShape 4"/>
          <p:cNvSpPr>
            <a:spLocks/>
          </p:cNvSpPr>
          <p:nvPr/>
        </p:nvSpPr>
        <p:spPr bwMode="auto">
          <a:xfrm>
            <a:off x="2627313" y="1844675"/>
            <a:ext cx="228600" cy="1066800"/>
          </a:xfrm>
          <a:prstGeom prst="leftBrace">
            <a:avLst>
              <a:gd name="adj1" fmla="val 38889"/>
              <a:gd name="adj2" fmla="val 16667"/>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dirty="0"/>
              <a:t>2. </a:t>
            </a:r>
            <a:r>
              <a:rPr lang="zh-CN" altLang="en-US" dirty="0"/>
              <a:t>双发射处理器的流水时序</a:t>
            </a:r>
          </a:p>
        </p:txBody>
      </p:sp>
      <p:graphicFrame>
        <p:nvGraphicFramePr>
          <p:cNvPr id="614403" name="Object 3"/>
          <p:cNvGraphicFramePr>
            <a:graphicFrameLocks noGrp="1" noChangeAspect="1"/>
          </p:cNvGraphicFramePr>
          <p:nvPr>
            <p:ph idx="1"/>
          </p:nvPr>
        </p:nvGraphicFramePr>
        <p:xfrm>
          <a:off x="695022" y="1600200"/>
          <a:ext cx="7753955" cy="4419600"/>
        </p:xfrm>
        <a:graphic>
          <a:graphicData uri="http://schemas.openxmlformats.org/presentationml/2006/ole">
            <mc:AlternateContent xmlns:mc="http://schemas.openxmlformats.org/markup-compatibility/2006">
              <mc:Choice xmlns:v="urn:schemas-microsoft-com:vml" Requires="v">
                <p:oleObj spid="_x0000_s614462" name="Document" r:id="rId3" imgW="8767440" imgH="4997160" progId="Word.Document.8">
                  <p:embed/>
                </p:oleObj>
              </mc:Choice>
              <mc:Fallback>
                <p:oleObj name="Document" r:id="rId3" imgW="8767440" imgH="49971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022" y="1600200"/>
                        <a:ext cx="7753955" cy="44196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D042BEFA-759F-4162-BE09-08A8457E2A85}"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96D6FB11-F39C-4314-9C1D-ED0B9DD260AA}" type="slidenum">
              <a:rPr lang="en-US" altLang="zh-CN"/>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zh-CN" altLang="en-US" dirty="0"/>
              <a:t>双发射流水线结构示意图</a:t>
            </a:r>
          </a:p>
        </p:txBody>
      </p:sp>
      <p:graphicFrame>
        <p:nvGraphicFramePr>
          <p:cNvPr id="615427" name="Object 3"/>
          <p:cNvGraphicFramePr>
            <a:graphicFrameLocks noGrp="1" noChangeAspect="1"/>
          </p:cNvGraphicFramePr>
          <p:nvPr>
            <p:ph idx="1"/>
            <p:extLst>
              <p:ext uri="{D42A27DB-BD31-4B8C-83A1-F6EECF244321}">
                <p14:modId xmlns:p14="http://schemas.microsoft.com/office/powerpoint/2010/main" val="2012180002"/>
              </p:ext>
            </p:extLst>
          </p:nvPr>
        </p:nvGraphicFramePr>
        <p:xfrm>
          <a:off x="827584" y="1628800"/>
          <a:ext cx="7488832" cy="3744416"/>
        </p:xfrm>
        <a:graphic>
          <a:graphicData uri="http://schemas.openxmlformats.org/presentationml/2006/ole">
            <mc:AlternateContent xmlns:mc="http://schemas.openxmlformats.org/markup-compatibility/2006">
              <mc:Choice xmlns:v="urn:schemas-microsoft-com:vml" Requires="v">
                <p:oleObj spid="_x0000_s615486" name="Picture" r:id="rId4" imgW="3219480" imgH="1609560" progId="Word.Picture.8">
                  <p:embed/>
                </p:oleObj>
              </mc:Choice>
              <mc:Fallback>
                <p:oleObj name="Picture" r:id="rId4" imgW="3219480" imgH="160956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628800"/>
                        <a:ext cx="7488832" cy="3744416"/>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4" name="日期占位符 3"/>
          <p:cNvSpPr>
            <a:spLocks noGrp="1"/>
          </p:cNvSpPr>
          <p:nvPr>
            <p:ph type="dt" sz="half" idx="10"/>
          </p:nvPr>
        </p:nvSpPr>
        <p:spPr/>
        <p:txBody>
          <a:bodyPr/>
          <a:lstStyle/>
          <a:p>
            <a:fld id="{3EAEC233-D820-434F-B1D7-EE957E86D404}"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E558F725-E017-4AD8-BF6F-4445BC47AED5}" type="slidenum">
              <a:rPr lang="en-US" altLang="zh-CN"/>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zh-CN" altLang="en-US"/>
              <a:t>三、竞争的处理</a:t>
            </a:r>
          </a:p>
        </p:txBody>
      </p:sp>
      <p:sp>
        <p:nvSpPr>
          <p:cNvPr id="616451" name="Rectangle 3"/>
          <p:cNvSpPr>
            <a:spLocks noGrp="1" noChangeArrowheads="1"/>
          </p:cNvSpPr>
          <p:nvPr>
            <p:ph idx="1"/>
          </p:nvPr>
        </p:nvSpPr>
        <p:spPr/>
        <p:txBody>
          <a:bodyPr/>
          <a:lstStyle/>
          <a:p>
            <a:r>
              <a:rPr lang="en-US" altLang="zh-CN" dirty="0"/>
              <a:t>1.</a:t>
            </a:r>
            <a:r>
              <a:rPr lang="zh-CN" altLang="en-US" dirty="0"/>
              <a:t>当整数指令为</a:t>
            </a:r>
            <a:r>
              <a:rPr lang="en-US" altLang="zh-CN" dirty="0"/>
              <a:t>Load/Store/Move</a:t>
            </a:r>
            <a:r>
              <a:rPr lang="zh-CN" altLang="en-US" dirty="0"/>
              <a:t>浮点数时，可能造成</a:t>
            </a:r>
          </a:p>
          <a:p>
            <a:pPr lvl="1"/>
            <a:r>
              <a:rPr lang="zh-CN" altLang="en-US" dirty="0"/>
              <a:t>在</a:t>
            </a:r>
            <a:r>
              <a:rPr lang="en-US" altLang="zh-CN" dirty="0"/>
              <a:t>FP register file</a:t>
            </a:r>
            <a:r>
              <a:rPr lang="zh-CN" altLang="en-US" dirty="0"/>
              <a:t>处出现寄存器口的竞争</a:t>
            </a:r>
          </a:p>
          <a:p>
            <a:pPr lvl="1"/>
            <a:r>
              <a:rPr lang="zh-CN" altLang="en-US" dirty="0"/>
              <a:t>与下一条</a:t>
            </a:r>
            <a:r>
              <a:rPr lang="en-US" altLang="zh-CN" dirty="0"/>
              <a:t>FP</a:t>
            </a:r>
            <a:r>
              <a:rPr lang="zh-CN" altLang="en-US" dirty="0"/>
              <a:t>操作指令可能有</a:t>
            </a:r>
            <a:r>
              <a:rPr lang="en-US" altLang="zh-CN" dirty="0"/>
              <a:t>RAW</a:t>
            </a:r>
            <a:r>
              <a:rPr lang="zh-CN" altLang="en-US" dirty="0"/>
              <a:t>数据竞争</a:t>
            </a:r>
          </a:p>
          <a:p>
            <a:r>
              <a:rPr lang="zh-CN" altLang="en-US" dirty="0"/>
              <a:t>解决方法</a:t>
            </a:r>
          </a:p>
          <a:p>
            <a:pPr lvl="1"/>
            <a:r>
              <a:rPr lang="zh-CN" altLang="en-US" dirty="0"/>
              <a:t>当出现上述情况时，把它作为结构竞争处理，即不允许出现此类搭配</a:t>
            </a:r>
          </a:p>
          <a:p>
            <a:pPr lvl="1"/>
            <a:r>
              <a:rPr lang="zh-CN" altLang="en-US" dirty="0"/>
              <a:t>将</a:t>
            </a:r>
            <a:r>
              <a:rPr lang="en-US" altLang="zh-CN" dirty="0"/>
              <a:t>FP register file</a:t>
            </a:r>
            <a:r>
              <a:rPr lang="zh-CN" altLang="en-US" dirty="0"/>
              <a:t>做成</a:t>
            </a:r>
            <a:r>
              <a:rPr lang="en-US" altLang="zh-CN" dirty="0"/>
              <a:t>Read/Write</a:t>
            </a:r>
            <a:r>
              <a:rPr lang="zh-CN" altLang="en-US" dirty="0"/>
              <a:t>双口寄存器，允许同时访问不同</a:t>
            </a:r>
            <a:r>
              <a:rPr lang="en-US" altLang="zh-CN" dirty="0"/>
              <a:t>FP registers.</a:t>
            </a:r>
          </a:p>
        </p:txBody>
      </p:sp>
      <p:sp>
        <p:nvSpPr>
          <p:cNvPr id="4" name="日期占位符 3"/>
          <p:cNvSpPr>
            <a:spLocks noGrp="1"/>
          </p:cNvSpPr>
          <p:nvPr>
            <p:ph type="dt" sz="half" idx="10"/>
          </p:nvPr>
        </p:nvSpPr>
        <p:spPr/>
        <p:txBody>
          <a:bodyPr/>
          <a:lstStyle/>
          <a:p>
            <a:fld id="{1C89C4FB-73B6-429F-B1EA-106D7901AD5C}"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5E577013-AA11-4C52-A392-FE4F6FC1E8DD}" type="slidenum">
              <a:rPr lang="en-US" altLang="zh-CN"/>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 xmlns:a16="http://schemas.microsoft.com/office/drawing/2014/main" id="{63CD1BEA-4779-44A5-A8B1-F021E43109E5}"/>
              </a:ext>
            </a:extLst>
          </p:cNvPr>
          <p:cNvSpPr>
            <a:spLocks noGrp="1"/>
          </p:cNvSpPr>
          <p:nvPr>
            <p:ph type="title"/>
          </p:nvPr>
        </p:nvSpPr>
        <p:spPr/>
        <p:txBody>
          <a:bodyPr/>
          <a:lstStyle/>
          <a:p>
            <a:endParaRPr lang="zh-CN" altLang="en-US"/>
          </a:p>
        </p:txBody>
      </p:sp>
      <p:sp>
        <p:nvSpPr>
          <p:cNvPr id="617474" name="Rectangle 2"/>
          <p:cNvSpPr>
            <a:spLocks noGrp="1" noChangeArrowheads="1"/>
          </p:cNvSpPr>
          <p:nvPr>
            <p:ph idx="1"/>
          </p:nvPr>
        </p:nvSpPr>
        <p:spPr/>
        <p:txBody>
          <a:bodyPr/>
          <a:lstStyle/>
          <a:p>
            <a:r>
              <a:rPr lang="en-US" altLang="zh-CN" dirty="0"/>
              <a:t>2. Load</a:t>
            </a:r>
            <a:r>
              <a:rPr lang="zh-CN" altLang="en-US" dirty="0"/>
              <a:t>浮点数的结果不能被同一周期的另一条指令所应用，实际上也不能被下一周期的两条指令所应用。因为</a:t>
            </a:r>
            <a:r>
              <a:rPr lang="en-US" altLang="zh-CN" dirty="0"/>
              <a:t>LD</a:t>
            </a:r>
            <a:r>
              <a:rPr lang="zh-CN" altLang="en-US" dirty="0"/>
              <a:t>后跟</a:t>
            </a:r>
            <a:r>
              <a:rPr lang="en-US" altLang="zh-CN" dirty="0"/>
              <a:t>FP</a:t>
            </a:r>
            <a:r>
              <a:rPr lang="zh-CN" altLang="en-US" dirty="0"/>
              <a:t>操作之间有一个</a:t>
            </a:r>
            <a:r>
              <a:rPr lang="en-US" altLang="zh-CN" dirty="0"/>
              <a:t>Stall</a:t>
            </a:r>
            <a:r>
              <a:rPr lang="zh-CN" altLang="en-US" dirty="0"/>
              <a:t>周期。由于这里每一个周期发射两条指令，因此</a:t>
            </a:r>
            <a:r>
              <a:rPr lang="en-US" altLang="zh-CN" dirty="0"/>
              <a:t>LD</a:t>
            </a:r>
            <a:r>
              <a:rPr lang="zh-CN" altLang="en-US" dirty="0"/>
              <a:t>的结果不能被紧接的三条指令所用。</a:t>
            </a:r>
            <a:endParaRPr lang="en-US" altLang="zh-CN" dirty="0"/>
          </a:p>
          <a:p>
            <a:endParaRPr lang="zh-CN" altLang="en-US" dirty="0"/>
          </a:p>
          <a:p>
            <a:r>
              <a:rPr lang="en-US" altLang="zh-CN" dirty="0"/>
              <a:t>3. </a:t>
            </a:r>
            <a:r>
              <a:rPr lang="zh-CN" altLang="en-US" dirty="0"/>
              <a:t>同理，由于</a:t>
            </a:r>
            <a:r>
              <a:rPr lang="en-US" altLang="zh-CN" dirty="0"/>
              <a:t>Br.</a:t>
            </a:r>
            <a:r>
              <a:rPr lang="zh-CN" altLang="en-US" dirty="0"/>
              <a:t>指令后存在一个周期的</a:t>
            </a:r>
            <a:r>
              <a:rPr lang="en-US" altLang="zh-CN" dirty="0"/>
              <a:t>Br. Delay</a:t>
            </a:r>
            <a:r>
              <a:rPr lang="zh-CN" altLang="en-US" dirty="0"/>
              <a:t>，所以也要影响三条指令，即要用三条不相关指令来填充这一延时槽，而不是传统处理器中只需填一条指令。</a:t>
            </a:r>
            <a:endParaRPr lang="en-US" altLang="zh-CN" dirty="0"/>
          </a:p>
          <a:p>
            <a:pPr lvl="1"/>
            <a:r>
              <a:rPr lang="zh-CN" altLang="en-US" dirty="0"/>
              <a:t>所以需要更强的编译调度和硬件调度策略</a:t>
            </a:r>
          </a:p>
        </p:txBody>
      </p:sp>
      <p:sp>
        <p:nvSpPr>
          <p:cNvPr id="3" name="日期占位符 3"/>
          <p:cNvSpPr>
            <a:spLocks noGrp="1"/>
          </p:cNvSpPr>
          <p:nvPr>
            <p:ph type="dt" sz="half" idx="10"/>
          </p:nvPr>
        </p:nvSpPr>
        <p:spPr/>
        <p:txBody>
          <a:bodyPr/>
          <a:lstStyle/>
          <a:p>
            <a:fld id="{9D4AE53A-9E0E-4687-A20B-F61A5CC89E48}" type="datetime1">
              <a:rPr lang="zh-CN" altLang="en-US"/>
              <a:pPr/>
              <a:t>2019/1/8</a:t>
            </a:fld>
            <a:endParaRPr lang="en-US" altLang="zh-CN"/>
          </a:p>
        </p:txBody>
      </p:sp>
      <p:sp>
        <p:nvSpPr>
          <p:cNvPr id="5" name="灯片编号占位符 5"/>
          <p:cNvSpPr>
            <a:spLocks noGrp="1"/>
          </p:cNvSpPr>
          <p:nvPr>
            <p:ph type="sldNum" sz="quarter" idx="12"/>
          </p:nvPr>
        </p:nvSpPr>
        <p:spPr/>
        <p:txBody>
          <a:bodyPr/>
          <a:lstStyle/>
          <a:p>
            <a:fld id="{92CC1BCB-514D-4774-A4E6-B5ABB5AF0F2E}" type="slidenum">
              <a:rPr lang="en-US" altLang="zh-CN"/>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 xmlns:a16="http://schemas.microsoft.com/office/drawing/2014/main" id="{BF315BFD-8F4B-4B73-BFBA-1FB067B9F9CC}"/>
              </a:ext>
            </a:extLst>
          </p:cNvPr>
          <p:cNvSpPr>
            <a:spLocks noGrp="1"/>
          </p:cNvSpPr>
          <p:nvPr>
            <p:ph type="title"/>
          </p:nvPr>
        </p:nvSpPr>
        <p:spPr/>
        <p:txBody>
          <a:bodyPr/>
          <a:lstStyle/>
          <a:p>
            <a:endParaRPr lang="zh-CN" altLang="en-US"/>
          </a:p>
        </p:txBody>
      </p:sp>
      <p:sp>
        <p:nvSpPr>
          <p:cNvPr id="618498" name="Rectangle 2"/>
          <p:cNvSpPr>
            <a:spLocks noGrp="1" noChangeArrowheads="1"/>
          </p:cNvSpPr>
          <p:nvPr>
            <p:ph idx="1"/>
          </p:nvPr>
        </p:nvSpPr>
        <p:spPr>
          <a:xfrm>
            <a:off x="623474" y="1340768"/>
            <a:ext cx="7924800" cy="4419600"/>
          </a:xfrm>
        </p:spPr>
        <p:txBody>
          <a:bodyPr/>
          <a:lstStyle/>
          <a:p>
            <a:r>
              <a:rPr lang="en-US" altLang="zh-CN" sz="2000" dirty="0"/>
              <a:t>4. Larger set of bypass paths will be needed</a:t>
            </a:r>
          </a:p>
          <a:p>
            <a:r>
              <a:rPr lang="en-US" altLang="zh-CN" sz="2000" dirty="0"/>
              <a:t>5. </a:t>
            </a:r>
            <a:r>
              <a:rPr lang="zh-CN" altLang="en-US" sz="2000" dirty="0"/>
              <a:t>一对指令可能来自不同的</a:t>
            </a:r>
            <a:r>
              <a:rPr lang="en-US" altLang="zh-CN" sz="2000" dirty="0"/>
              <a:t>cache</a:t>
            </a:r>
            <a:r>
              <a:rPr lang="zh-CN" altLang="en-US" sz="2000" dirty="0"/>
              <a:t>块</a:t>
            </a:r>
          </a:p>
          <a:p>
            <a:pPr lvl="2"/>
            <a:r>
              <a:rPr lang="zh-CN" altLang="en-US" sz="1800" dirty="0"/>
              <a:t>要用独立的取指单元</a:t>
            </a:r>
          </a:p>
          <a:p>
            <a:r>
              <a:rPr lang="en-US" altLang="zh-CN" sz="2000" dirty="0"/>
              <a:t>6. </a:t>
            </a:r>
            <a:r>
              <a:rPr lang="zh-CN" altLang="en-US" sz="2000" dirty="0"/>
              <a:t>中断：精确中断的困难</a:t>
            </a:r>
          </a:p>
          <a:p>
            <a:pPr lvl="1"/>
            <a:r>
              <a:rPr lang="en-US" altLang="zh-CN" sz="2000" dirty="0"/>
              <a:t>A floating point instruction can finish execution after an integer instruction that is later in program order </a:t>
            </a:r>
          </a:p>
          <a:p>
            <a:pPr lvl="1"/>
            <a:r>
              <a:rPr lang="en-US" altLang="zh-CN" sz="2000" dirty="0"/>
              <a:t>The floating point instruction exception could be detected after the integer instruction completed</a:t>
            </a:r>
          </a:p>
          <a:p>
            <a:pPr lvl="1"/>
            <a:r>
              <a:rPr lang="en-US" altLang="zh-CN" sz="2000" dirty="0"/>
              <a:t>Solutions</a:t>
            </a:r>
          </a:p>
          <a:p>
            <a:pPr lvl="2"/>
            <a:r>
              <a:rPr lang="en-US" altLang="zh-CN" sz="1800" dirty="0"/>
              <a:t>Early detection of FP exceptions</a:t>
            </a:r>
          </a:p>
          <a:p>
            <a:pPr lvl="2"/>
            <a:r>
              <a:rPr lang="en-US" altLang="zh-CN" sz="1800" dirty="0"/>
              <a:t>The use of software mechanisms to restore a precise exception state</a:t>
            </a:r>
          </a:p>
          <a:p>
            <a:pPr lvl="2"/>
            <a:r>
              <a:rPr lang="en-US" altLang="zh-CN" sz="1800" dirty="0"/>
              <a:t>Delaying instruction completion until we know an exception is impossible</a:t>
            </a:r>
            <a:r>
              <a:rPr lang="zh-CN" altLang="en-US" sz="1800" dirty="0"/>
              <a:t>（</a:t>
            </a:r>
            <a:r>
              <a:rPr lang="en-US" altLang="zh-CN" sz="1800" dirty="0"/>
              <a:t>the speculation approach</a:t>
            </a:r>
            <a:r>
              <a:rPr lang="zh-CN" altLang="en-US" sz="1800" dirty="0"/>
              <a:t>）</a:t>
            </a:r>
          </a:p>
        </p:txBody>
      </p:sp>
      <p:sp>
        <p:nvSpPr>
          <p:cNvPr id="3" name="日期占位符 3"/>
          <p:cNvSpPr>
            <a:spLocks noGrp="1"/>
          </p:cNvSpPr>
          <p:nvPr>
            <p:ph type="dt" sz="half" idx="10"/>
          </p:nvPr>
        </p:nvSpPr>
        <p:spPr/>
        <p:txBody>
          <a:bodyPr/>
          <a:lstStyle/>
          <a:p>
            <a:fld id="{750DF552-F1C0-4452-8C7C-8FD31A3BC2D9}" type="datetime1">
              <a:rPr lang="zh-CN" altLang="en-US"/>
              <a:pPr/>
              <a:t>2019/1/8</a:t>
            </a:fld>
            <a:endParaRPr lang="en-US" altLang="zh-CN"/>
          </a:p>
        </p:txBody>
      </p:sp>
      <p:sp>
        <p:nvSpPr>
          <p:cNvPr id="5" name="灯片编号占位符 5"/>
          <p:cNvSpPr>
            <a:spLocks noGrp="1"/>
          </p:cNvSpPr>
          <p:nvPr>
            <p:ph type="sldNum" sz="quarter" idx="12"/>
          </p:nvPr>
        </p:nvSpPr>
        <p:spPr/>
        <p:txBody>
          <a:bodyPr/>
          <a:lstStyle/>
          <a:p>
            <a:fld id="{70D00C03-AD41-4487-B407-2161B9D26D5A}" type="slidenum">
              <a:rPr lang="en-US" altLang="zh-CN"/>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ltLang="zh-CN"/>
              <a:t>3.9.3 Multiple Instruction Issue</a:t>
            </a:r>
            <a:br>
              <a:rPr lang="en-US" altLang="zh-CN"/>
            </a:br>
            <a:r>
              <a:rPr lang="en-US" altLang="zh-CN"/>
              <a:t>	with Dynamic Scheduling</a:t>
            </a:r>
          </a:p>
        </p:txBody>
      </p:sp>
      <p:sp>
        <p:nvSpPr>
          <p:cNvPr id="619523" name="Rectangle 3"/>
          <p:cNvSpPr>
            <a:spLocks noGrp="1" noChangeArrowheads="1"/>
          </p:cNvSpPr>
          <p:nvPr>
            <p:ph idx="1"/>
          </p:nvPr>
        </p:nvSpPr>
        <p:spPr/>
        <p:txBody>
          <a:bodyPr/>
          <a:lstStyle/>
          <a:p>
            <a:r>
              <a:rPr lang="zh-CN" altLang="en-US" dirty="0"/>
              <a:t>多发射技术也可采用动态调度方法（</a:t>
            </a:r>
            <a:r>
              <a:rPr lang="en-US" altLang="zh-CN" dirty="0"/>
              <a:t>Scoreboard</a:t>
            </a:r>
            <a:r>
              <a:rPr lang="zh-CN" altLang="en-US" dirty="0"/>
              <a:t>、</a:t>
            </a:r>
            <a:r>
              <a:rPr lang="en-US" altLang="zh-CN" dirty="0" err="1"/>
              <a:t>Tomasulo</a:t>
            </a:r>
            <a:r>
              <a:rPr lang="en-US" altLang="zh-CN" dirty="0"/>
              <a:t>)</a:t>
            </a:r>
            <a:r>
              <a:rPr lang="zh-CN" altLang="en-US" dirty="0"/>
              <a:t>来决策可同时发射的指令。</a:t>
            </a:r>
          </a:p>
          <a:p>
            <a:pPr marL="0" indent="0">
              <a:buNone/>
            </a:pPr>
            <a:endParaRPr lang="zh-CN" altLang="en-US" dirty="0"/>
          </a:p>
          <a:p>
            <a:r>
              <a:rPr lang="zh-CN" altLang="en-US" dirty="0"/>
              <a:t>现将</a:t>
            </a:r>
            <a:r>
              <a:rPr lang="en-US" altLang="zh-CN" dirty="0" err="1"/>
              <a:t>Tomasulo</a:t>
            </a:r>
            <a:r>
              <a:rPr lang="zh-CN" altLang="en-US" dirty="0"/>
              <a:t>动态调度算法扩展到支持每个周期同时发射两条指令的多发射机制。</a:t>
            </a:r>
          </a:p>
        </p:txBody>
      </p:sp>
      <p:sp>
        <p:nvSpPr>
          <p:cNvPr id="4" name="日期占位符 3"/>
          <p:cNvSpPr>
            <a:spLocks noGrp="1"/>
          </p:cNvSpPr>
          <p:nvPr>
            <p:ph type="dt" sz="half" idx="10"/>
          </p:nvPr>
        </p:nvSpPr>
        <p:spPr/>
        <p:txBody>
          <a:bodyPr/>
          <a:lstStyle/>
          <a:p>
            <a:fld id="{507DF486-71E3-4F3C-AEA1-2F30A1B1DADA}"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9C6489A8-90A1-4A06-9345-64B3483CF113}" type="slidenum">
              <a:rPr lang="en-US" altLang="zh-CN"/>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zh-CN" altLang="en-US"/>
              <a:t>约定</a:t>
            </a:r>
          </a:p>
        </p:txBody>
      </p:sp>
      <p:sp>
        <p:nvSpPr>
          <p:cNvPr id="620547" name="Rectangle 3"/>
          <p:cNvSpPr>
            <a:spLocks noGrp="1" noChangeArrowheads="1"/>
          </p:cNvSpPr>
          <p:nvPr>
            <p:ph idx="1"/>
          </p:nvPr>
        </p:nvSpPr>
        <p:spPr/>
        <p:txBody>
          <a:bodyPr/>
          <a:lstStyle/>
          <a:p>
            <a:r>
              <a:rPr lang="zh-CN" altLang="en-US"/>
              <a:t>两条同时发射的指令搭配：一条为整数操作，一条为</a:t>
            </a:r>
            <a:r>
              <a:rPr lang="en-US" altLang="zh-CN"/>
              <a:t>FP</a:t>
            </a:r>
            <a:r>
              <a:rPr lang="zh-CN" altLang="en-US"/>
              <a:t>操作；</a:t>
            </a:r>
          </a:p>
          <a:p>
            <a:r>
              <a:rPr lang="zh-CN" altLang="en-US"/>
              <a:t>按序发射，而非乱序发射；</a:t>
            </a:r>
          </a:p>
          <a:p>
            <a:r>
              <a:rPr lang="zh-CN" altLang="en-US"/>
              <a:t>采用独立的整数寄存器堆和</a:t>
            </a:r>
            <a:r>
              <a:rPr lang="en-US" altLang="zh-CN"/>
              <a:t>FP</a:t>
            </a:r>
            <a:r>
              <a:rPr lang="zh-CN" altLang="en-US"/>
              <a:t>寄存器堆，使同时发射的两条指令可同时进入对应的保留站，可分别同时访问对应的寄存器堆。</a:t>
            </a:r>
          </a:p>
          <a:p>
            <a:endParaRPr lang="en-US" altLang="zh-CN"/>
          </a:p>
        </p:txBody>
      </p:sp>
      <p:sp>
        <p:nvSpPr>
          <p:cNvPr id="4" name="日期占位符 3"/>
          <p:cNvSpPr>
            <a:spLocks noGrp="1"/>
          </p:cNvSpPr>
          <p:nvPr>
            <p:ph type="dt" sz="half" idx="10"/>
          </p:nvPr>
        </p:nvSpPr>
        <p:spPr/>
        <p:txBody>
          <a:bodyPr/>
          <a:lstStyle/>
          <a:p>
            <a:fld id="{32569183-91FB-49C5-A5EA-34CAE70E32B5}"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05E86F63-4E7A-4448-9B3B-D848F86D25B4}" type="slidenum">
              <a:rPr lang="en-US" altLang="zh-CN"/>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en-US" dirty="0"/>
              <a:t>存在问题：</a:t>
            </a:r>
          </a:p>
        </p:txBody>
      </p:sp>
      <p:sp>
        <p:nvSpPr>
          <p:cNvPr id="547843" name="Rectangle 3"/>
          <p:cNvSpPr>
            <a:spLocks noGrp="1" noChangeArrowheads="1"/>
          </p:cNvSpPr>
          <p:nvPr>
            <p:ph idx="1"/>
          </p:nvPr>
        </p:nvSpPr>
        <p:spPr>
          <a:xfrm>
            <a:off x="609600" y="1340768"/>
            <a:ext cx="7924800" cy="4419600"/>
          </a:xfrm>
        </p:spPr>
        <p:txBody>
          <a:bodyPr/>
          <a:lstStyle/>
          <a:p>
            <a:r>
              <a:rPr lang="zh-CN" altLang="en-US" dirty="0"/>
              <a:t>由于预测缓冲器单元是由转移指令的低位地址索引的，因此该单元的信息可能由另一条低位地位与本条</a:t>
            </a:r>
            <a:r>
              <a:rPr lang="en-US" altLang="zh-CN" dirty="0"/>
              <a:t>Branch</a:t>
            </a:r>
            <a:r>
              <a:rPr lang="zh-CN" altLang="en-US" dirty="0"/>
              <a:t>指令相同的</a:t>
            </a:r>
            <a:r>
              <a:rPr lang="en-US" altLang="zh-CN" dirty="0"/>
              <a:t>branch</a:t>
            </a:r>
            <a:r>
              <a:rPr lang="zh-CN" altLang="en-US" dirty="0"/>
              <a:t>指令的转移历史纪录，并非本条</a:t>
            </a:r>
            <a:r>
              <a:rPr lang="en-US" altLang="zh-CN" dirty="0"/>
              <a:t>branch</a:t>
            </a:r>
            <a:r>
              <a:rPr lang="zh-CN" altLang="en-US" dirty="0"/>
              <a:t>指令上一次转移行为的历史纪录。</a:t>
            </a:r>
            <a:endParaRPr lang="en-US" altLang="zh-CN" dirty="0"/>
          </a:p>
          <a:p>
            <a:endParaRPr lang="zh-CN" altLang="en-US" dirty="0"/>
          </a:p>
          <a:p>
            <a:r>
              <a:rPr lang="zh-CN" altLang="en-US" dirty="0"/>
              <a:t>这实际上是没有关系的。因为我们把预测仅仅是看作一种提示（预测），若预测是正确的，则按预测方向取指令；若预测是错误的，程序仍按正确方向执行，同时将预测位置反即可。也就是说</a:t>
            </a:r>
            <a:r>
              <a:rPr lang="en-US" altLang="zh-CN" dirty="0"/>
              <a:t>branch</a:t>
            </a:r>
            <a:r>
              <a:rPr lang="zh-CN" altLang="en-US" dirty="0"/>
              <a:t>指令仍然是在执行的，一旦</a:t>
            </a:r>
            <a:r>
              <a:rPr lang="en-US" altLang="zh-CN" dirty="0"/>
              <a:t>branch</a:t>
            </a:r>
            <a:r>
              <a:rPr lang="zh-CN" altLang="en-US" dirty="0"/>
              <a:t>指令的判断与预测结果相矛盾时，仍按实际</a:t>
            </a:r>
            <a:r>
              <a:rPr lang="en-US" altLang="zh-CN" dirty="0"/>
              <a:t>Branch</a:t>
            </a:r>
            <a:r>
              <a:rPr lang="zh-CN" altLang="en-US" dirty="0"/>
              <a:t>的实际结果执行。</a:t>
            </a:r>
          </a:p>
        </p:txBody>
      </p:sp>
      <p:sp>
        <p:nvSpPr>
          <p:cNvPr id="4" name="日期占位符 3"/>
          <p:cNvSpPr>
            <a:spLocks noGrp="1"/>
          </p:cNvSpPr>
          <p:nvPr>
            <p:ph type="dt" sz="half" idx="10"/>
          </p:nvPr>
        </p:nvSpPr>
        <p:spPr/>
        <p:txBody>
          <a:bodyPr/>
          <a:lstStyle/>
          <a:p>
            <a:fld id="{4C2DEAE6-04AA-44D1-80B1-F479398EF681}"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B929C353-0972-48E0-85A1-F79C908504FB}" type="slidenum">
              <a:rPr lang="en-US" altLang="zh-CN"/>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zh-CN" altLang="en-US" dirty="0"/>
              <a:t>如何处理</a:t>
            </a:r>
            <a:r>
              <a:rPr lang="zh-CN" altLang="en-US" b="1" dirty="0"/>
              <a:t>相邻</a:t>
            </a:r>
            <a:r>
              <a:rPr lang="zh-CN" altLang="en-US" dirty="0"/>
              <a:t>的两条</a:t>
            </a:r>
            <a:r>
              <a:rPr lang="zh-CN" altLang="en-US" b="1" dirty="0"/>
              <a:t>相关</a:t>
            </a:r>
            <a:r>
              <a:rPr lang="zh-CN" altLang="en-US" dirty="0"/>
              <a:t>指令？</a:t>
            </a:r>
          </a:p>
        </p:txBody>
      </p:sp>
      <p:sp>
        <p:nvSpPr>
          <p:cNvPr id="621571" name="Rectangle 3"/>
          <p:cNvSpPr>
            <a:spLocks noGrp="1" noChangeArrowheads="1"/>
          </p:cNvSpPr>
          <p:nvPr>
            <p:ph idx="1"/>
          </p:nvPr>
        </p:nvSpPr>
        <p:spPr/>
        <p:txBody>
          <a:bodyPr/>
          <a:lstStyle/>
          <a:p>
            <a:r>
              <a:rPr lang="zh-CN" altLang="en-US" dirty="0"/>
              <a:t>在非动态调度的多发射处理器中，由</a:t>
            </a:r>
            <a:r>
              <a:rPr lang="en-US" altLang="zh-CN" dirty="0"/>
              <a:t>compiler</a:t>
            </a:r>
            <a:r>
              <a:rPr lang="zh-CN" altLang="en-US" dirty="0"/>
              <a:t>作静态调度，选择两条非相关指令同时发射同时执行。</a:t>
            </a:r>
            <a:endParaRPr lang="en-US" altLang="zh-CN" dirty="0"/>
          </a:p>
          <a:p>
            <a:endParaRPr lang="zh-CN" altLang="en-US" dirty="0"/>
          </a:p>
          <a:p>
            <a:r>
              <a:rPr lang="zh-CN" altLang="en-US" dirty="0"/>
              <a:t> 在采用</a:t>
            </a:r>
            <a:r>
              <a:rPr lang="en-US" altLang="zh-CN" dirty="0" err="1"/>
              <a:t>Tomasulo</a:t>
            </a:r>
            <a:r>
              <a:rPr lang="zh-CN" altLang="en-US" dirty="0"/>
              <a:t>动态调度算法时，可以按序，按搭配规定同时发射两条指令，由硬件（保留站等）自动解决相关性问题，即乱序执行，乱序结束。</a:t>
            </a:r>
          </a:p>
        </p:txBody>
      </p:sp>
      <p:sp>
        <p:nvSpPr>
          <p:cNvPr id="4" name="日期占位符 3"/>
          <p:cNvSpPr>
            <a:spLocks noGrp="1"/>
          </p:cNvSpPr>
          <p:nvPr>
            <p:ph type="dt" sz="half" idx="10"/>
          </p:nvPr>
        </p:nvSpPr>
        <p:spPr/>
        <p:txBody>
          <a:bodyPr/>
          <a:lstStyle/>
          <a:p>
            <a:fld id="{57752554-69CC-4767-8CB8-B12205E7D722}"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5B66DA9E-98A5-4DA6-BD0E-CBCEBFDB2210}" type="slidenum">
              <a:rPr lang="en-US" altLang="zh-CN"/>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81806" y="260648"/>
            <a:ext cx="8540750" cy="1143000"/>
          </a:xfrm>
        </p:spPr>
        <p:txBody>
          <a:bodyPr/>
          <a:lstStyle/>
          <a:p>
            <a:r>
              <a:rPr lang="zh-CN" altLang="en-US" dirty="0"/>
              <a:t>例</a:t>
            </a:r>
          </a:p>
        </p:txBody>
      </p:sp>
      <p:sp>
        <p:nvSpPr>
          <p:cNvPr id="622595" name="Rectangle 3"/>
          <p:cNvSpPr>
            <a:spLocks noGrp="1" noChangeArrowheads="1"/>
          </p:cNvSpPr>
          <p:nvPr>
            <p:ph idx="1"/>
          </p:nvPr>
        </p:nvSpPr>
        <p:spPr>
          <a:xfrm>
            <a:off x="900113" y="1341438"/>
            <a:ext cx="7704137" cy="4824412"/>
          </a:xfrm>
        </p:spPr>
        <p:txBody>
          <a:bodyPr/>
          <a:lstStyle/>
          <a:p>
            <a:pPr>
              <a:buFont typeface="Wingdings" pitchFamily="2" charset="2"/>
              <a:buNone/>
            </a:pPr>
            <a:r>
              <a:rPr lang="en-US" altLang="zh-CN" dirty="0">
                <a:latin typeface="Times New Roman" pitchFamily="18" charset="0"/>
              </a:rPr>
              <a:t>Loop:  L.D       F0, 0(R1)</a:t>
            </a:r>
          </a:p>
          <a:p>
            <a:pPr>
              <a:buFont typeface="Wingdings" pitchFamily="2" charset="2"/>
              <a:buNone/>
            </a:pPr>
            <a:r>
              <a:rPr lang="en-US" altLang="zh-CN" dirty="0">
                <a:latin typeface="Times New Roman" pitchFamily="18" charset="0"/>
              </a:rPr>
              <a:t>            ADD.D F4, F0, F2</a:t>
            </a:r>
          </a:p>
          <a:p>
            <a:pPr>
              <a:buFont typeface="Wingdings" pitchFamily="2" charset="2"/>
              <a:buNone/>
            </a:pPr>
            <a:r>
              <a:rPr lang="en-US" altLang="zh-CN" dirty="0">
                <a:latin typeface="Times New Roman" pitchFamily="18" charset="0"/>
              </a:rPr>
              <a:t>            S.D        0(R1), F4</a:t>
            </a:r>
          </a:p>
          <a:p>
            <a:pPr>
              <a:buFont typeface="Wingdings" pitchFamily="2" charset="2"/>
              <a:buNone/>
            </a:pPr>
            <a:r>
              <a:rPr lang="en-US" altLang="zh-CN" dirty="0">
                <a:latin typeface="Times New Roman" pitchFamily="18" charset="0"/>
              </a:rPr>
              <a:t>            DADDIU  R1, R1, #-8</a:t>
            </a:r>
          </a:p>
          <a:p>
            <a:pPr>
              <a:buFont typeface="Wingdings" pitchFamily="2" charset="2"/>
              <a:buNone/>
            </a:pPr>
            <a:r>
              <a:rPr lang="en-US" altLang="zh-CN" dirty="0">
                <a:latin typeface="Times New Roman" pitchFamily="18" charset="0"/>
              </a:rPr>
              <a:t>            BNE  R1,R2, Loop</a:t>
            </a:r>
          </a:p>
          <a:p>
            <a:pPr>
              <a:buFont typeface="Wingdings" pitchFamily="2" charset="2"/>
              <a:buNone/>
            </a:pPr>
            <a:r>
              <a:rPr lang="zh-CN" altLang="en-US" dirty="0">
                <a:latin typeface="Times New Roman" pitchFamily="18" charset="0"/>
              </a:rPr>
              <a:t>条件：</a:t>
            </a:r>
            <a:endParaRPr lang="en-US" altLang="zh-CN" dirty="0">
              <a:latin typeface="Times New Roman" pitchFamily="18" charset="0"/>
            </a:endParaRPr>
          </a:p>
          <a:p>
            <a:pPr lvl="1">
              <a:buNone/>
            </a:pPr>
            <a:r>
              <a:rPr lang="en-US" altLang="zh-CN" dirty="0"/>
              <a:t>2-issue</a:t>
            </a:r>
            <a:r>
              <a:rPr lang="zh-CN" altLang="en-US" dirty="0"/>
              <a:t>，</a:t>
            </a:r>
            <a:r>
              <a:rPr lang="en-US" altLang="zh-CN" dirty="0"/>
              <a:t>branches</a:t>
            </a:r>
            <a:r>
              <a:rPr lang="zh-CN" altLang="en-US" dirty="0"/>
              <a:t>单一发射，</a:t>
            </a:r>
            <a:endParaRPr lang="en-US" altLang="zh-CN" dirty="0"/>
          </a:p>
          <a:p>
            <a:pPr lvl="1">
              <a:buNone/>
            </a:pPr>
            <a:r>
              <a:rPr lang="zh-CN" altLang="en-US" dirty="0"/>
              <a:t>预测正确时的</a:t>
            </a:r>
            <a:r>
              <a:rPr lang="en-US" altLang="zh-CN" dirty="0"/>
              <a:t>latency: ALU-1,Load-2,Fp.ADD-3</a:t>
            </a:r>
          </a:p>
          <a:p>
            <a:pPr lvl="1">
              <a:buNone/>
            </a:pPr>
            <a:r>
              <a:rPr lang="en-US" altLang="zh-CN" dirty="0"/>
              <a:t>CDB:2</a:t>
            </a:r>
            <a:r>
              <a:rPr lang="zh-CN" altLang="en-US" dirty="0"/>
              <a:t>个</a:t>
            </a:r>
          </a:p>
          <a:p>
            <a:pPr lvl="1">
              <a:buNone/>
            </a:pPr>
            <a:r>
              <a:rPr lang="zh-CN" altLang="en-US" dirty="0"/>
              <a:t>     </a:t>
            </a:r>
            <a:r>
              <a:rPr lang="en-US" altLang="zh-CN" dirty="0"/>
              <a:t>ALU</a:t>
            </a:r>
            <a:r>
              <a:rPr lang="zh-CN" altLang="en-US" dirty="0"/>
              <a:t>和</a:t>
            </a:r>
            <a:r>
              <a:rPr lang="zh-CN" altLang="en-US" b="1" dirty="0"/>
              <a:t>有效地址运算</a:t>
            </a:r>
            <a:r>
              <a:rPr lang="zh-CN" altLang="en-US" dirty="0"/>
              <a:t>用同一个</a:t>
            </a:r>
            <a:r>
              <a:rPr lang="zh-CN" altLang="en-US"/>
              <a:t>整数</a:t>
            </a:r>
            <a:r>
              <a:rPr lang="zh-CN" altLang="en-US" smtClean="0"/>
              <a:t>单元（运算器）</a:t>
            </a:r>
            <a:endParaRPr lang="zh-CN" altLang="en-US" dirty="0"/>
          </a:p>
        </p:txBody>
      </p:sp>
      <p:sp>
        <p:nvSpPr>
          <p:cNvPr id="4" name="日期占位符 3"/>
          <p:cNvSpPr>
            <a:spLocks noGrp="1"/>
          </p:cNvSpPr>
          <p:nvPr>
            <p:ph type="dt" sz="half" idx="10"/>
          </p:nvPr>
        </p:nvSpPr>
        <p:spPr/>
        <p:txBody>
          <a:bodyPr/>
          <a:lstStyle/>
          <a:p>
            <a:fld id="{A1D7B11D-FF56-459B-9A27-681A357491B9}"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54835340-6EDB-4FD1-9C02-03C62D1754B7}" type="slidenum">
              <a:rPr lang="en-US" altLang="zh-CN"/>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zh-CN" altLang="en-US" dirty="0"/>
              <a:t>双发射</a:t>
            </a:r>
            <a:r>
              <a:rPr lang="en-US" altLang="zh-CN" dirty="0" err="1"/>
              <a:t>Tomasulo</a:t>
            </a:r>
            <a:r>
              <a:rPr lang="zh-CN" altLang="en-US" dirty="0"/>
              <a:t>流水线</a:t>
            </a:r>
          </a:p>
        </p:txBody>
      </p:sp>
      <p:sp>
        <p:nvSpPr>
          <p:cNvPr id="5" name="内容占位符 4">
            <a:extLst>
              <a:ext uri="{FF2B5EF4-FFF2-40B4-BE49-F238E27FC236}">
                <a16:creationId xmlns="" xmlns:a16="http://schemas.microsoft.com/office/drawing/2014/main" id="{40BED7CF-FA69-4FE8-8066-CA47FF9E83C8}"/>
              </a:ext>
            </a:extLst>
          </p:cNvPr>
          <p:cNvSpPr>
            <a:spLocks noGrp="1"/>
          </p:cNvSpPr>
          <p:nvPr>
            <p:ph idx="1"/>
          </p:nvPr>
        </p:nvSpPr>
        <p:spPr/>
        <p:txBody>
          <a:bodyPr/>
          <a:lstStyle/>
          <a:p>
            <a:endParaRPr lang="zh-CN" altLang="en-US"/>
          </a:p>
        </p:txBody>
      </p:sp>
      <p:sp>
        <p:nvSpPr>
          <p:cNvPr id="7" name="日期占位符 3"/>
          <p:cNvSpPr>
            <a:spLocks noGrp="1"/>
          </p:cNvSpPr>
          <p:nvPr>
            <p:ph type="dt" sz="half" idx="10"/>
          </p:nvPr>
        </p:nvSpPr>
        <p:spPr/>
        <p:txBody>
          <a:bodyPr/>
          <a:lstStyle/>
          <a:p>
            <a:fld id="{B9F4D79F-0F58-4438-9542-A166BD2660CD}" type="datetime1">
              <a:rPr lang="zh-CN" altLang="en-US"/>
              <a:pPr/>
              <a:t>2019/1/8</a:t>
            </a:fld>
            <a:endParaRPr lang="en-US" altLang="zh-CN"/>
          </a:p>
        </p:txBody>
      </p:sp>
      <p:sp>
        <p:nvSpPr>
          <p:cNvPr id="9" name="灯片编号占位符 5"/>
          <p:cNvSpPr>
            <a:spLocks noGrp="1"/>
          </p:cNvSpPr>
          <p:nvPr>
            <p:ph type="sldNum" sz="quarter" idx="12"/>
          </p:nvPr>
        </p:nvSpPr>
        <p:spPr/>
        <p:txBody>
          <a:bodyPr/>
          <a:lstStyle/>
          <a:p>
            <a:fld id="{6D3A524B-19F1-42CF-9C7B-7E2AD0220726}" type="slidenum">
              <a:rPr lang="en-US" altLang="zh-CN"/>
              <a:pPr/>
              <a:t>82</a:t>
            </a:fld>
            <a:endParaRPr lang="en-US" altLang="zh-CN"/>
          </a:p>
        </p:txBody>
      </p:sp>
      <p:pic>
        <p:nvPicPr>
          <p:cNvPr id="623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25538"/>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3621" name="Oval 5"/>
          <p:cNvSpPr>
            <a:spLocks noChangeArrowheads="1"/>
          </p:cNvSpPr>
          <p:nvPr/>
        </p:nvSpPr>
        <p:spPr bwMode="auto">
          <a:xfrm>
            <a:off x="5364163" y="2420938"/>
            <a:ext cx="360362" cy="287337"/>
          </a:xfrm>
          <a:prstGeom prst="ellipse">
            <a:avLst/>
          </a:prstGeom>
          <a:noFill/>
          <a:ln w="12700"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3622" name="Oval 6"/>
          <p:cNvSpPr>
            <a:spLocks noChangeArrowheads="1"/>
          </p:cNvSpPr>
          <p:nvPr/>
        </p:nvSpPr>
        <p:spPr bwMode="auto">
          <a:xfrm>
            <a:off x="4356100" y="2133600"/>
            <a:ext cx="360363" cy="287338"/>
          </a:xfrm>
          <a:prstGeom prst="ellipse">
            <a:avLst/>
          </a:prstGeom>
          <a:noFill/>
          <a:ln w="12700"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r>
              <a:rPr lang="zh-CN" altLang="en-US"/>
              <a:t>结果</a:t>
            </a:r>
          </a:p>
        </p:txBody>
      </p:sp>
      <p:sp>
        <p:nvSpPr>
          <p:cNvPr id="624643" name="Rectangle 3"/>
          <p:cNvSpPr>
            <a:spLocks noGrp="1" noChangeArrowheads="1"/>
          </p:cNvSpPr>
          <p:nvPr>
            <p:ph idx="1"/>
          </p:nvPr>
        </p:nvSpPr>
        <p:spPr>
          <a:xfrm>
            <a:off x="576294" y="1143000"/>
            <a:ext cx="7924800" cy="4419600"/>
          </a:xfrm>
        </p:spPr>
        <p:txBody>
          <a:bodyPr/>
          <a:lstStyle/>
          <a:p>
            <a:r>
              <a:rPr lang="zh-CN" altLang="en-US" dirty="0"/>
              <a:t>注意：</a:t>
            </a:r>
          </a:p>
          <a:p>
            <a:pPr lvl="1"/>
            <a:r>
              <a:rPr lang="zh-CN" altLang="en-US" dirty="0"/>
              <a:t>这里是按序发射的，且由硬件进行组合，按搭配要求进行多发射；</a:t>
            </a:r>
          </a:p>
          <a:p>
            <a:pPr lvl="1"/>
            <a:r>
              <a:rPr lang="zh-CN" altLang="en-US" dirty="0"/>
              <a:t>由于</a:t>
            </a:r>
            <a:r>
              <a:rPr lang="en-US" altLang="zh-CN" dirty="0"/>
              <a:t>FP</a:t>
            </a:r>
            <a:r>
              <a:rPr lang="zh-CN" altLang="en-US" dirty="0"/>
              <a:t>操作指令少，所以多发射次数少；</a:t>
            </a:r>
          </a:p>
          <a:p>
            <a:pPr lvl="1"/>
            <a:r>
              <a:rPr lang="zh-CN" altLang="en-US" dirty="0"/>
              <a:t>这里是不按顺序执行，也不按顺序写结果。</a:t>
            </a:r>
          </a:p>
          <a:p>
            <a:r>
              <a:rPr lang="zh-CN" altLang="en-US" dirty="0"/>
              <a:t>结论：</a:t>
            </a:r>
          </a:p>
          <a:p>
            <a:pPr lvl="1"/>
            <a:r>
              <a:rPr lang="en-US" altLang="zh-CN" dirty="0"/>
              <a:t>9 cycles/3 iteration = 3 cycles/iteration</a:t>
            </a:r>
          </a:p>
          <a:p>
            <a:pPr lvl="1"/>
            <a:r>
              <a:rPr lang="en-US" altLang="zh-CN" dirty="0"/>
              <a:t>one iteration every three cycles would lead to an IPC=5/3=1.67</a:t>
            </a:r>
          </a:p>
          <a:p>
            <a:pPr lvl="1"/>
            <a:r>
              <a:rPr lang="en-US" altLang="zh-CN" dirty="0"/>
              <a:t>Instruction completion rate is 15/16 = 0.94.</a:t>
            </a:r>
          </a:p>
          <a:p>
            <a:pPr lvl="1"/>
            <a:r>
              <a:rPr lang="zh-CN" altLang="en-US" dirty="0"/>
              <a:t>如果增加整数部件，则可提高多发射机会，达到加速目的。</a:t>
            </a:r>
          </a:p>
        </p:txBody>
      </p:sp>
      <p:sp>
        <p:nvSpPr>
          <p:cNvPr id="4" name="日期占位符 3"/>
          <p:cNvSpPr>
            <a:spLocks noGrp="1"/>
          </p:cNvSpPr>
          <p:nvPr>
            <p:ph type="dt" sz="half" idx="10"/>
          </p:nvPr>
        </p:nvSpPr>
        <p:spPr/>
        <p:txBody>
          <a:bodyPr/>
          <a:lstStyle/>
          <a:p>
            <a:fld id="{D971FFF3-ED78-4B51-8F54-8FA825AD0647}"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FD78662A-5F59-495E-B732-7E88A77D1977}" type="slidenum">
              <a:rPr lang="en-US" altLang="zh-CN"/>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67FCB47F-5CF4-4E28-A989-DB9DC4938C12}"/>
              </a:ext>
            </a:extLst>
          </p:cNvPr>
          <p:cNvSpPr>
            <a:spLocks noGrp="1"/>
          </p:cNvSpPr>
          <p:nvPr>
            <p:ph type="title"/>
          </p:nvPr>
        </p:nvSpPr>
        <p:spPr/>
        <p:txBody>
          <a:bodyPr/>
          <a:lstStyle/>
          <a:p>
            <a:endParaRPr lang="zh-CN" altLang="en-US"/>
          </a:p>
        </p:txBody>
      </p:sp>
      <p:sp>
        <p:nvSpPr>
          <p:cNvPr id="7" name="内容占位符 6">
            <a:extLst>
              <a:ext uri="{FF2B5EF4-FFF2-40B4-BE49-F238E27FC236}">
                <a16:creationId xmlns="" xmlns:a16="http://schemas.microsoft.com/office/drawing/2014/main" id="{5D4AE7C7-4D46-4664-AF64-B7037E9685E3}"/>
              </a:ext>
            </a:extLst>
          </p:cNvPr>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79D1026A-4E87-4240-A905-515FDE4EBBBB}"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BFF655AA-B171-4D41-AED8-C7A6B003A8FD}" type="slidenum">
              <a:rPr lang="en-US" altLang="zh-CN"/>
              <a:pPr/>
              <a:t>84</a:t>
            </a:fld>
            <a:endParaRPr lang="en-US" altLang="zh-CN"/>
          </a:p>
        </p:txBody>
      </p:sp>
      <p:pic>
        <p:nvPicPr>
          <p:cNvPr id="625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76250"/>
            <a:ext cx="8305800" cy="593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endParaRPr lang="zh-CN" altLang="zh-CN"/>
          </a:p>
        </p:txBody>
      </p:sp>
      <p:sp>
        <p:nvSpPr>
          <p:cNvPr id="626691" name="Rectangle 3"/>
          <p:cNvSpPr>
            <a:spLocks noGrp="1" noChangeArrowheads="1"/>
          </p:cNvSpPr>
          <p:nvPr>
            <p:ph idx="1"/>
          </p:nvPr>
        </p:nvSpPr>
        <p:spPr>
          <a:xfrm>
            <a:off x="533400" y="4941888"/>
            <a:ext cx="8610600" cy="1720850"/>
          </a:xfrm>
          <a:solidFill>
            <a:schemeClr val="bg1"/>
          </a:solidFill>
        </p:spPr>
        <p:txBody>
          <a:bodyPr/>
          <a:lstStyle/>
          <a:p>
            <a:pPr>
              <a:buFont typeface="Wingdings" pitchFamily="2" charset="2"/>
              <a:buNone/>
            </a:pPr>
            <a:r>
              <a:rPr lang="en-US" altLang="zh-CN" sz="1800"/>
              <a:t>FIGURE</a:t>
            </a:r>
            <a:r>
              <a:rPr lang="zh-CN" altLang="en-US" sz="1800"/>
              <a:t>：</a:t>
            </a:r>
            <a:r>
              <a:rPr lang="en-US" altLang="zh-CN" sz="1800"/>
              <a:t>The clock cycle of issue, execution, and writing result for a dual-issue version of our Tomasulo pipeline with </a:t>
            </a:r>
            <a:r>
              <a:rPr lang="en-US" altLang="zh-CN" sz="1800">
                <a:solidFill>
                  <a:srgbClr val="FF0000"/>
                </a:solidFill>
              </a:rPr>
              <a:t>separate functional units for integer ALU operations and effective address calculation</a:t>
            </a:r>
            <a:r>
              <a:rPr lang="en-US" altLang="zh-CN" sz="1800"/>
              <a:t>, which also uses a wider CDB. </a:t>
            </a:r>
            <a:r>
              <a:rPr lang="en-US" altLang="zh-CN" sz="1800" b="1"/>
              <a:t>The extra integer ALU allows the DADDIU to execute earlier, in turn allowing the </a:t>
            </a:r>
            <a:r>
              <a:rPr lang="en-US" altLang="zh-CN" sz="1800" b="1">
                <a:latin typeface="Courier" charset="0"/>
              </a:rPr>
              <a:t>BNE </a:t>
            </a:r>
            <a:r>
              <a:rPr lang="en-US" altLang="zh-CN" sz="1800" b="1"/>
              <a:t>to execute earlier, and, thereby, starting the next iteration earlier.</a:t>
            </a:r>
            <a:endParaRPr lang="en-US" altLang="zh-CN" sz="1800"/>
          </a:p>
        </p:txBody>
      </p:sp>
      <p:sp>
        <p:nvSpPr>
          <p:cNvPr id="8" name="日期占位符 3"/>
          <p:cNvSpPr>
            <a:spLocks noGrp="1"/>
          </p:cNvSpPr>
          <p:nvPr>
            <p:ph type="dt" sz="half" idx="10"/>
          </p:nvPr>
        </p:nvSpPr>
        <p:spPr/>
        <p:txBody>
          <a:bodyPr/>
          <a:lstStyle/>
          <a:p>
            <a:fld id="{3F63DB41-CE76-4382-8A2D-2FE37817E949}" type="datetime1">
              <a:rPr lang="zh-CN" altLang="en-US"/>
              <a:pPr/>
              <a:t>2019/1/8</a:t>
            </a:fld>
            <a:endParaRPr lang="en-US" altLang="zh-CN"/>
          </a:p>
        </p:txBody>
      </p:sp>
      <p:sp>
        <p:nvSpPr>
          <p:cNvPr id="10" name="灯片编号占位符 5"/>
          <p:cNvSpPr>
            <a:spLocks noGrp="1"/>
          </p:cNvSpPr>
          <p:nvPr>
            <p:ph type="sldNum" sz="quarter" idx="12"/>
          </p:nvPr>
        </p:nvSpPr>
        <p:spPr/>
        <p:txBody>
          <a:bodyPr/>
          <a:lstStyle/>
          <a:p>
            <a:fld id="{D6647264-9EBF-4536-8E76-C6AAB468C33F}" type="slidenum">
              <a:rPr lang="en-US" altLang="zh-CN"/>
              <a:pPr/>
              <a:t>85</a:t>
            </a:fld>
            <a:endParaRPr lang="en-US" altLang="zh-CN"/>
          </a:p>
        </p:txBody>
      </p:sp>
      <p:pic>
        <p:nvPicPr>
          <p:cNvPr id="626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0"/>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66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8" y="685800"/>
            <a:ext cx="315912" cy="4114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6694" name="Oval 6"/>
          <p:cNvSpPr>
            <a:spLocks noChangeArrowheads="1"/>
          </p:cNvSpPr>
          <p:nvPr/>
        </p:nvSpPr>
        <p:spPr bwMode="auto">
          <a:xfrm>
            <a:off x="6227763" y="692150"/>
            <a:ext cx="360362" cy="287338"/>
          </a:xfrm>
          <a:prstGeom prst="ellipse">
            <a:avLst/>
          </a:prstGeom>
          <a:noFill/>
          <a:ln w="12700"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6695" name="Oval 7"/>
          <p:cNvSpPr>
            <a:spLocks noChangeArrowheads="1"/>
          </p:cNvSpPr>
          <p:nvPr/>
        </p:nvSpPr>
        <p:spPr bwMode="auto">
          <a:xfrm>
            <a:off x="6227763" y="1484313"/>
            <a:ext cx="360362" cy="287337"/>
          </a:xfrm>
          <a:prstGeom prst="ellipse">
            <a:avLst/>
          </a:prstGeom>
          <a:noFill/>
          <a:ln w="12700"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 xmlns:a16="http://schemas.microsoft.com/office/drawing/2014/main" id="{E743DF11-7C99-40FD-AEE6-1A81302F1FCD}"/>
              </a:ext>
            </a:extLst>
          </p:cNvPr>
          <p:cNvSpPr>
            <a:spLocks noGrp="1"/>
          </p:cNvSpPr>
          <p:nvPr>
            <p:ph type="title"/>
          </p:nvPr>
        </p:nvSpPr>
        <p:spPr/>
        <p:txBody>
          <a:bodyPr/>
          <a:lstStyle/>
          <a:p>
            <a:endParaRPr lang="zh-CN" altLang="en-US"/>
          </a:p>
        </p:txBody>
      </p:sp>
      <p:sp>
        <p:nvSpPr>
          <p:cNvPr id="627714" name="Rectangle 2"/>
          <p:cNvSpPr>
            <a:spLocks noGrp="1" noChangeArrowheads="1"/>
          </p:cNvSpPr>
          <p:nvPr>
            <p:ph idx="1"/>
          </p:nvPr>
        </p:nvSpPr>
        <p:spPr>
          <a:xfrm>
            <a:off x="539552" y="1268760"/>
            <a:ext cx="7924800" cy="4419600"/>
          </a:xfrm>
        </p:spPr>
        <p:txBody>
          <a:bodyPr/>
          <a:lstStyle/>
          <a:p>
            <a:r>
              <a:rPr lang="en-US" altLang="zh-CN" sz="1800" dirty="0"/>
              <a:t>Three factors limit the performance of the two-issue dynamically scheduled pipeline:</a:t>
            </a:r>
          </a:p>
          <a:p>
            <a:pPr lvl="1"/>
            <a:r>
              <a:rPr lang="en-US" altLang="zh-CN" sz="1800" dirty="0"/>
              <a:t>There is an imbalance between the functional unit structure of the pipeline and the example loop. This imbalance means that it is impossible to fully use the FP units. To remedy this, we would need fewer dependent integer operations per loop. </a:t>
            </a:r>
          </a:p>
          <a:p>
            <a:pPr lvl="1"/>
            <a:endParaRPr lang="en-US" altLang="zh-CN" sz="1800" dirty="0"/>
          </a:p>
          <a:p>
            <a:pPr lvl="1"/>
            <a:r>
              <a:rPr lang="en-US" altLang="zh-CN" sz="1800" dirty="0"/>
              <a:t>The amount of overhead per loop iteration is very high: two of out of five instructions (the DADDIU and the BNE) are overhead. In the next chapter we look at how this overhead can be reduced.</a:t>
            </a:r>
          </a:p>
          <a:p>
            <a:pPr lvl="1"/>
            <a:endParaRPr lang="en-US" altLang="zh-CN" sz="1800" dirty="0"/>
          </a:p>
          <a:p>
            <a:pPr lvl="1"/>
            <a:r>
              <a:rPr lang="en-US" altLang="zh-CN" sz="1800" dirty="0"/>
              <a:t>The control hazard, which prevents us from starting the next L.D before we know whether the branch was correctly predicted, causes a one-cycle penalty on every loop iteration. The next section introduces a technique that addresses this limitation.(</a:t>
            </a:r>
            <a:r>
              <a:rPr lang="zh-CN" altLang="en-US" sz="1800" dirty="0"/>
              <a:t>投机</a:t>
            </a:r>
            <a:r>
              <a:rPr lang="en-US" altLang="zh-CN" sz="1800" dirty="0"/>
              <a:t>)</a:t>
            </a:r>
          </a:p>
        </p:txBody>
      </p:sp>
      <p:sp>
        <p:nvSpPr>
          <p:cNvPr id="3" name="日期占位符 3"/>
          <p:cNvSpPr>
            <a:spLocks noGrp="1"/>
          </p:cNvSpPr>
          <p:nvPr>
            <p:ph type="dt" sz="half" idx="10"/>
          </p:nvPr>
        </p:nvSpPr>
        <p:spPr/>
        <p:txBody>
          <a:bodyPr/>
          <a:lstStyle/>
          <a:p>
            <a:fld id="{45F7D995-E267-4B68-A77D-EDBD1B78F082}" type="datetime1">
              <a:rPr lang="zh-CN" altLang="en-US"/>
              <a:pPr/>
              <a:t>2019/1/8</a:t>
            </a:fld>
            <a:endParaRPr lang="en-US" altLang="zh-CN"/>
          </a:p>
        </p:txBody>
      </p:sp>
      <p:sp>
        <p:nvSpPr>
          <p:cNvPr id="5" name="灯片编号占位符 5"/>
          <p:cNvSpPr>
            <a:spLocks noGrp="1"/>
          </p:cNvSpPr>
          <p:nvPr>
            <p:ph type="sldNum" sz="quarter" idx="12"/>
          </p:nvPr>
        </p:nvSpPr>
        <p:spPr/>
        <p:txBody>
          <a:bodyPr/>
          <a:lstStyle/>
          <a:p>
            <a:fld id="{A3E3F13E-46D2-43E8-B1A2-C555E6A53294}" type="slidenum">
              <a:rPr lang="en-US" altLang="zh-CN"/>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84213" y="188913"/>
            <a:ext cx="7932737" cy="668337"/>
          </a:xfrm>
        </p:spPr>
        <p:txBody>
          <a:bodyPr/>
          <a:lstStyle/>
          <a:p>
            <a:r>
              <a:rPr lang="en-US" altLang="zh-CN" dirty="0"/>
              <a:t>3.9.4 Multiple Issue with Speculation</a:t>
            </a:r>
          </a:p>
        </p:txBody>
      </p:sp>
      <p:sp>
        <p:nvSpPr>
          <p:cNvPr id="628739" name="Rectangle 3"/>
          <p:cNvSpPr>
            <a:spLocks noGrp="1" noChangeArrowheads="1"/>
          </p:cNvSpPr>
          <p:nvPr>
            <p:ph idx="1"/>
          </p:nvPr>
        </p:nvSpPr>
        <p:spPr>
          <a:xfrm>
            <a:off x="609600" y="1600200"/>
            <a:ext cx="7924800" cy="1601788"/>
          </a:xfrm>
        </p:spPr>
        <p:txBody>
          <a:bodyPr/>
          <a:lstStyle/>
          <a:p>
            <a:endParaRPr lang="zh-CN" altLang="zh-CN"/>
          </a:p>
        </p:txBody>
      </p:sp>
      <p:sp>
        <p:nvSpPr>
          <p:cNvPr id="10" name="日期占位符 3"/>
          <p:cNvSpPr>
            <a:spLocks noGrp="1"/>
          </p:cNvSpPr>
          <p:nvPr>
            <p:ph type="dt" sz="half" idx="10"/>
          </p:nvPr>
        </p:nvSpPr>
        <p:spPr/>
        <p:txBody>
          <a:bodyPr/>
          <a:lstStyle/>
          <a:p>
            <a:fld id="{2FE539F3-F06A-4C11-9BFA-72F29236FE77}" type="datetime1">
              <a:rPr lang="zh-CN" altLang="en-US"/>
              <a:pPr/>
              <a:t>2019/1/8</a:t>
            </a:fld>
            <a:endParaRPr lang="en-US" altLang="zh-CN"/>
          </a:p>
        </p:txBody>
      </p:sp>
      <p:sp>
        <p:nvSpPr>
          <p:cNvPr id="12" name="灯片编号占位符 5"/>
          <p:cNvSpPr>
            <a:spLocks noGrp="1"/>
          </p:cNvSpPr>
          <p:nvPr>
            <p:ph type="sldNum" sz="quarter" idx="12"/>
          </p:nvPr>
        </p:nvSpPr>
        <p:spPr/>
        <p:txBody>
          <a:bodyPr/>
          <a:lstStyle/>
          <a:p>
            <a:fld id="{0F55D789-0F91-457F-9389-84118A836545}" type="slidenum">
              <a:rPr lang="en-US" altLang="zh-CN"/>
              <a:pPr/>
              <a:t>87</a:t>
            </a:fld>
            <a:endParaRPr lang="en-US" altLang="zh-CN"/>
          </a:p>
        </p:txBody>
      </p:sp>
      <p:pic>
        <p:nvPicPr>
          <p:cNvPr id="628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924800" cy="50831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8741" name="Rectangle 5"/>
          <p:cNvSpPr>
            <a:spLocks noChangeArrowheads="1"/>
          </p:cNvSpPr>
          <p:nvPr/>
        </p:nvSpPr>
        <p:spPr bwMode="auto">
          <a:xfrm>
            <a:off x="457200" y="6003925"/>
            <a:ext cx="8175625"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eaLnBrk="0" hangingPunct="0">
              <a:spcBef>
                <a:spcPct val="20000"/>
              </a:spcBef>
              <a:buClr>
                <a:schemeClr val="hlink"/>
              </a:buClr>
              <a:buFont typeface="Wingdings" pitchFamily="2" charset="2"/>
              <a:buChar char="l"/>
            </a:pPr>
            <a:r>
              <a:rPr kumimoji="1" lang="en-US" altLang="zh-CN" sz="2000" b="1"/>
              <a:t>FIGURE</a:t>
            </a:r>
            <a:r>
              <a:rPr kumimoji="1" lang="zh-CN" altLang="en-US" sz="2000" b="1"/>
              <a:t>： </a:t>
            </a:r>
            <a:r>
              <a:rPr kumimoji="1" lang="en-US" altLang="zh-CN" sz="2000" b="1"/>
              <a:t>The time of issue, execution, and writing result for a dual-issue version of our pipeline </a:t>
            </a:r>
            <a:r>
              <a:rPr kumimoji="1" lang="en-US" altLang="zh-CN" sz="2000" b="1" i="1">
                <a:solidFill>
                  <a:srgbClr val="FF0000"/>
                </a:solidFill>
              </a:rPr>
              <a:t>without </a:t>
            </a:r>
            <a:r>
              <a:rPr kumimoji="1" lang="en-US" altLang="zh-CN" sz="2000" b="1">
                <a:solidFill>
                  <a:srgbClr val="FF0000"/>
                </a:solidFill>
              </a:rPr>
              <a:t>speculation</a:t>
            </a:r>
            <a:r>
              <a:rPr kumimoji="1" lang="en-US" altLang="zh-CN" sz="2000" b="1"/>
              <a:t>.</a:t>
            </a:r>
          </a:p>
        </p:txBody>
      </p:sp>
      <p:sp>
        <p:nvSpPr>
          <p:cNvPr id="628742" name="Oval 6"/>
          <p:cNvSpPr>
            <a:spLocks noChangeArrowheads="1"/>
          </p:cNvSpPr>
          <p:nvPr/>
        </p:nvSpPr>
        <p:spPr bwMode="auto">
          <a:xfrm>
            <a:off x="4267200" y="3048000"/>
            <a:ext cx="3810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8743" name="Oval 7"/>
          <p:cNvSpPr>
            <a:spLocks noChangeArrowheads="1"/>
          </p:cNvSpPr>
          <p:nvPr/>
        </p:nvSpPr>
        <p:spPr bwMode="auto">
          <a:xfrm>
            <a:off x="4267200" y="5486400"/>
            <a:ext cx="3810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8744" name="Oval 8"/>
          <p:cNvSpPr>
            <a:spLocks noChangeArrowheads="1"/>
          </p:cNvSpPr>
          <p:nvPr/>
        </p:nvSpPr>
        <p:spPr bwMode="auto">
          <a:xfrm>
            <a:off x="4284663" y="3644900"/>
            <a:ext cx="358775" cy="215900"/>
          </a:xfrm>
          <a:prstGeom prst="ellipse">
            <a:avLst/>
          </a:prstGeom>
          <a:noFill/>
          <a:ln w="12700" algn="ctr">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8745" name="AutoShape 9"/>
          <p:cNvSpPr>
            <a:spLocks noChangeArrowheads="1"/>
          </p:cNvSpPr>
          <p:nvPr/>
        </p:nvSpPr>
        <p:spPr bwMode="auto">
          <a:xfrm>
            <a:off x="4211638" y="3284538"/>
            <a:ext cx="73025" cy="431800"/>
          </a:xfrm>
          <a:prstGeom prst="curvedRightArrow">
            <a:avLst>
              <a:gd name="adj1" fmla="val 118261"/>
              <a:gd name="adj2" fmla="val 236522"/>
              <a:gd name="adj3" fmla="val 3333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endParaRPr lang="zh-CN" altLang="zh-CN"/>
          </a:p>
        </p:txBody>
      </p:sp>
      <p:sp>
        <p:nvSpPr>
          <p:cNvPr id="629763" name="Rectangle 3"/>
          <p:cNvSpPr>
            <a:spLocks noGrp="1" noChangeArrowheads="1"/>
          </p:cNvSpPr>
          <p:nvPr>
            <p:ph idx="1"/>
          </p:nvPr>
        </p:nvSpPr>
        <p:spPr>
          <a:xfrm>
            <a:off x="395288" y="152400"/>
            <a:ext cx="8443912" cy="1476375"/>
          </a:xfrm>
          <a:solidFill>
            <a:schemeClr val="bg1"/>
          </a:solidFill>
        </p:spPr>
        <p:txBody>
          <a:bodyPr/>
          <a:lstStyle/>
          <a:p>
            <a:pPr>
              <a:buFont typeface="Wingdings" pitchFamily="2" charset="2"/>
              <a:buNone/>
            </a:pPr>
            <a:r>
              <a:rPr lang="en-US" altLang="zh-CN" sz="2000"/>
              <a:t>FIGURE</a:t>
            </a:r>
            <a:r>
              <a:rPr lang="zh-CN" altLang="en-US" sz="2000"/>
              <a:t>： </a:t>
            </a:r>
            <a:r>
              <a:rPr lang="en-US" altLang="zh-CN" sz="2000"/>
              <a:t>The time of issue, execution, and writing result for a dual-issue version of our pipeline </a:t>
            </a:r>
            <a:r>
              <a:rPr lang="en-US" altLang="zh-CN" sz="2000" i="1">
                <a:solidFill>
                  <a:srgbClr val="FF0000"/>
                </a:solidFill>
              </a:rPr>
              <a:t>with </a:t>
            </a:r>
            <a:r>
              <a:rPr lang="en-US" altLang="zh-CN" sz="2000">
                <a:solidFill>
                  <a:srgbClr val="FF0000"/>
                </a:solidFill>
              </a:rPr>
              <a:t>speculation</a:t>
            </a:r>
            <a:r>
              <a:rPr lang="en-US" altLang="zh-CN" sz="2000"/>
              <a:t>.</a:t>
            </a:r>
          </a:p>
          <a:p>
            <a:pPr>
              <a:buFont typeface="Wingdings" pitchFamily="2" charset="2"/>
              <a:buNone/>
            </a:pPr>
            <a:r>
              <a:rPr lang="en-US" altLang="zh-CN" sz="2000" b="1"/>
              <a:t>Note that the L.D following the BNE can start execution early, because it is speculative.</a:t>
            </a:r>
          </a:p>
        </p:txBody>
      </p:sp>
      <p:sp>
        <p:nvSpPr>
          <p:cNvPr id="10" name="日期占位符 3"/>
          <p:cNvSpPr>
            <a:spLocks noGrp="1"/>
          </p:cNvSpPr>
          <p:nvPr>
            <p:ph type="dt" sz="half" idx="10"/>
          </p:nvPr>
        </p:nvSpPr>
        <p:spPr/>
        <p:txBody>
          <a:bodyPr/>
          <a:lstStyle/>
          <a:p>
            <a:fld id="{100E5979-ED74-417C-B0AE-0729A5A81039}" type="datetime1">
              <a:rPr lang="zh-CN" altLang="en-US"/>
              <a:pPr/>
              <a:t>2019/1/8</a:t>
            </a:fld>
            <a:endParaRPr lang="en-US" altLang="zh-CN"/>
          </a:p>
        </p:txBody>
      </p:sp>
      <p:sp>
        <p:nvSpPr>
          <p:cNvPr id="12" name="灯片编号占位符 5"/>
          <p:cNvSpPr>
            <a:spLocks noGrp="1"/>
          </p:cNvSpPr>
          <p:nvPr>
            <p:ph type="sldNum" sz="quarter" idx="12"/>
          </p:nvPr>
        </p:nvSpPr>
        <p:spPr/>
        <p:txBody>
          <a:bodyPr/>
          <a:lstStyle/>
          <a:p>
            <a:fld id="{E31DD16A-B617-4272-A1C0-6A387EF1119A}" type="slidenum">
              <a:rPr lang="en-US" altLang="zh-CN"/>
              <a:pPr/>
              <a:t>88</a:t>
            </a:fld>
            <a:endParaRPr lang="en-US" altLang="zh-CN"/>
          </a:p>
        </p:txBody>
      </p:sp>
      <p:pic>
        <p:nvPicPr>
          <p:cNvPr id="629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534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9765" name="Oval 5"/>
          <p:cNvSpPr>
            <a:spLocks noChangeArrowheads="1"/>
          </p:cNvSpPr>
          <p:nvPr/>
        </p:nvSpPr>
        <p:spPr bwMode="auto">
          <a:xfrm>
            <a:off x="3810000" y="3962400"/>
            <a:ext cx="3810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9766" name="Oval 6"/>
          <p:cNvSpPr>
            <a:spLocks noChangeArrowheads="1"/>
          </p:cNvSpPr>
          <p:nvPr/>
        </p:nvSpPr>
        <p:spPr bwMode="auto">
          <a:xfrm>
            <a:off x="3810000" y="6477000"/>
            <a:ext cx="3810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629767" name="Line 7"/>
          <p:cNvSpPr>
            <a:spLocks noChangeShapeType="1"/>
          </p:cNvSpPr>
          <p:nvPr/>
        </p:nvSpPr>
        <p:spPr bwMode="auto">
          <a:xfrm flipH="1">
            <a:off x="4267200" y="3505200"/>
            <a:ext cx="14478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
        <p:nvSpPr>
          <p:cNvPr id="629768" name="Text Box 8"/>
          <p:cNvSpPr txBox="1">
            <a:spLocks noChangeArrowheads="1"/>
          </p:cNvSpPr>
          <p:nvPr/>
        </p:nvSpPr>
        <p:spPr bwMode="auto">
          <a:xfrm>
            <a:off x="3635375" y="6461125"/>
            <a:ext cx="6477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5988" eaLnBrk="0" hangingPunct="0">
              <a:defRPr kumimoji="1" sz="2400">
                <a:solidFill>
                  <a:schemeClr val="tx1"/>
                </a:solidFill>
                <a:latin typeface="Times New Roman" pitchFamily="18" charset="0"/>
                <a:ea typeface="宋体" pitchFamily="2" charset="-122"/>
              </a:defRPr>
            </a:lvl1pPr>
            <a:lvl2pPr defTabSz="915988" eaLnBrk="0" hangingPunct="0">
              <a:defRPr kumimoji="1" sz="2400">
                <a:solidFill>
                  <a:schemeClr val="tx1"/>
                </a:solidFill>
                <a:latin typeface="Times New Roman" pitchFamily="18" charset="0"/>
                <a:ea typeface="宋体" pitchFamily="2" charset="-122"/>
              </a:defRPr>
            </a:lvl2pPr>
            <a:lvl3pPr defTabSz="915988" eaLnBrk="0" hangingPunct="0">
              <a:defRPr kumimoji="1" sz="2400">
                <a:solidFill>
                  <a:schemeClr val="tx1"/>
                </a:solidFill>
                <a:latin typeface="Times New Roman" pitchFamily="18" charset="0"/>
                <a:ea typeface="宋体" pitchFamily="2" charset="-122"/>
              </a:defRPr>
            </a:lvl3pPr>
            <a:lvl4pPr defTabSz="915988" eaLnBrk="0" hangingPunct="0">
              <a:defRPr kumimoji="1" sz="2400">
                <a:solidFill>
                  <a:schemeClr val="tx1"/>
                </a:solidFill>
                <a:latin typeface="Times New Roman" pitchFamily="18" charset="0"/>
                <a:ea typeface="宋体" pitchFamily="2" charset="-122"/>
              </a:defRPr>
            </a:lvl4pPr>
            <a:lvl5pPr defTabSz="915988" eaLnBrk="0" hangingPunct="0">
              <a:defRPr kumimoji="1" sz="2400">
                <a:solidFill>
                  <a:schemeClr val="tx1"/>
                </a:solidFill>
                <a:latin typeface="Times New Roman" pitchFamily="18" charset="0"/>
                <a:ea typeface="宋体" pitchFamily="2" charset="-122"/>
              </a:defRPr>
            </a:lvl5pPr>
            <a:lvl6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defTabSz="915988"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sz="2000">
                <a:solidFill>
                  <a:srgbClr val="FF0000"/>
                </a:solidFill>
                <a:latin typeface="Arial" pitchFamily="34" charset="0"/>
              </a:rPr>
              <a:t>13</a:t>
            </a:r>
          </a:p>
        </p:txBody>
      </p:sp>
      <p:sp>
        <p:nvSpPr>
          <p:cNvPr id="629769" name="Line 9"/>
          <p:cNvSpPr>
            <a:spLocks noChangeShapeType="1"/>
          </p:cNvSpPr>
          <p:nvPr/>
        </p:nvSpPr>
        <p:spPr bwMode="auto">
          <a:xfrm flipH="1">
            <a:off x="4211638" y="5805488"/>
            <a:ext cx="1439862" cy="71913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38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en-US"/>
              <a:t>一位转移预测器性能</a:t>
            </a:r>
          </a:p>
        </p:txBody>
      </p:sp>
      <p:sp>
        <p:nvSpPr>
          <p:cNvPr id="548867" name="Rectangle 3"/>
          <p:cNvSpPr>
            <a:spLocks noGrp="1" noChangeArrowheads="1"/>
          </p:cNvSpPr>
          <p:nvPr>
            <p:ph idx="1"/>
          </p:nvPr>
        </p:nvSpPr>
        <p:spPr/>
        <p:txBody>
          <a:bodyPr/>
          <a:lstStyle/>
          <a:p>
            <a:r>
              <a:rPr lang="zh-CN" altLang="en-US" dirty="0"/>
              <a:t>转移预测缓冲器从硬件角度来看</a:t>
            </a:r>
            <a:r>
              <a:rPr lang="zh-CN" altLang="en-US" b="1" dirty="0"/>
              <a:t>类似于一个每次都命中的</a:t>
            </a:r>
            <a:r>
              <a:rPr lang="en-US" altLang="zh-CN" b="1" dirty="0"/>
              <a:t>Cache</a:t>
            </a:r>
            <a:r>
              <a:rPr lang="en-US" altLang="zh-CN" dirty="0"/>
              <a:t>.</a:t>
            </a:r>
            <a:r>
              <a:rPr lang="zh-CN" altLang="en-US" dirty="0"/>
              <a:t>同时该缓冲器的性能是与下列因素有关的。</a:t>
            </a:r>
          </a:p>
          <a:p>
            <a:pPr lvl="1"/>
            <a:r>
              <a:rPr lang="zh-CN" altLang="en-US" dirty="0"/>
              <a:t>预测位的结论属于我们感兴趣转移指令的频度，即预测结论与转移指令是否匹配。</a:t>
            </a:r>
          </a:p>
          <a:p>
            <a:pPr lvl="1"/>
            <a:r>
              <a:rPr lang="zh-CN" altLang="en-US" dirty="0"/>
              <a:t>预测的正确性（一旦匹配的话）。</a:t>
            </a:r>
            <a:endParaRPr lang="en-US" altLang="zh-CN" dirty="0"/>
          </a:p>
          <a:p>
            <a:pPr lvl="1"/>
            <a:endParaRPr lang="zh-CN" altLang="en-US" dirty="0"/>
          </a:p>
          <a:p>
            <a:r>
              <a:rPr lang="zh-CN" altLang="en-US" dirty="0"/>
              <a:t>我们可以利用</a:t>
            </a:r>
            <a:r>
              <a:rPr lang="en-US" altLang="zh-CN" dirty="0"/>
              <a:t>Cache</a:t>
            </a:r>
            <a:r>
              <a:rPr lang="zh-CN" altLang="en-US" dirty="0"/>
              <a:t>技术来提高匹配率。</a:t>
            </a:r>
          </a:p>
          <a:p>
            <a:endParaRPr lang="en-US" altLang="zh-CN" dirty="0"/>
          </a:p>
        </p:txBody>
      </p:sp>
      <p:sp>
        <p:nvSpPr>
          <p:cNvPr id="4" name="日期占位符 3"/>
          <p:cNvSpPr>
            <a:spLocks noGrp="1"/>
          </p:cNvSpPr>
          <p:nvPr>
            <p:ph type="dt" sz="half" idx="10"/>
          </p:nvPr>
        </p:nvSpPr>
        <p:spPr/>
        <p:txBody>
          <a:bodyPr/>
          <a:lstStyle/>
          <a:p>
            <a:fld id="{22986A12-FD0F-46B1-84AD-25F1B6C2174D}" type="datetime1">
              <a:rPr lang="zh-CN" altLang="en-US"/>
              <a:pPr/>
              <a:t>2019/1/8</a:t>
            </a:fld>
            <a:endParaRPr lang="en-US" altLang="zh-CN"/>
          </a:p>
        </p:txBody>
      </p:sp>
      <p:sp>
        <p:nvSpPr>
          <p:cNvPr id="6" name="灯片编号占位符 5"/>
          <p:cNvSpPr>
            <a:spLocks noGrp="1"/>
          </p:cNvSpPr>
          <p:nvPr>
            <p:ph type="sldNum" sz="quarter" idx="12"/>
          </p:nvPr>
        </p:nvSpPr>
        <p:spPr/>
        <p:txBody>
          <a:bodyPr/>
          <a:lstStyle/>
          <a:p>
            <a:fld id="{7785328F-77A5-4048-AD73-31F45E3A78EC}" type="slidenum">
              <a:rPr lang="en-US" altLang="zh-CN"/>
              <a:pPr/>
              <a:t>9</a:t>
            </a:fld>
            <a:endParaRPr lang="en-US" altLang="zh-CN"/>
          </a:p>
        </p:txBody>
      </p:sp>
    </p:spTree>
  </p:cSld>
  <p:clrMapOvr>
    <a:masterClrMapping/>
  </p:clrMapOvr>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第六课</Template>
  <TotalTime>8291</TotalTime>
  <Words>5706</Words>
  <Application>Microsoft Office PowerPoint</Application>
  <PresentationFormat>全屏显示(4:3)</PresentationFormat>
  <Paragraphs>691</Paragraphs>
  <Slides>89</Slides>
  <Notes>10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89</vt:i4>
      </vt:variant>
    </vt:vector>
  </HeadingPairs>
  <TitlesOfParts>
    <vt:vector size="93" baseType="lpstr">
      <vt:lpstr>射线</vt:lpstr>
      <vt:lpstr>Document</vt:lpstr>
      <vt:lpstr>Picture</vt:lpstr>
      <vt:lpstr>文档</vt:lpstr>
      <vt:lpstr>高级计算机体系结构</vt:lpstr>
      <vt:lpstr>硬件投机与多发射</vt:lpstr>
      <vt:lpstr>3.7 Reducing Branch Costs with Dynamic Hardware Prediction(2.3) </vt:lpstr>
      <vt:lpstr>概述</vt:lpstr>
      <vt:lpstr>PowerPoint 演示文稿</vt:lpstr>
      <vt:lpstr>3.7.1 Basic Branch predication    and Branch-Predication Buffers</vt:lpstr>
      <vt:lpstr>一、一位转移预测缓冲器 one-bit predictor</vt:lpstr>
      <vt:lpstr>存在问题：</vt:lpstr>
      <vt:lpstr>一位转移预测器性能</vt:lpstr>
      <vt:lpstr>PowerPoint 演示文稿</vt:lpstr>
      <vt:lpstr>一位预测器的缺点：</vt:lpstr>
      <vt:lpstr> 二、二位转移预测器（two-bit predictor)</vt:lpstr>
      <vt:lpstr>转移预测缓冲器的实现技术</vt:lpstr>
      <vt:lpstr> 转移预测的正确率</vt:lpstr>
      <vt:lpstr> 转移预测的正确率</vt:lpstr>
      <vt:lpstr>缓冲大小对转移预测出错率的影响</vt:lpstr>
      <vt:lpstr>两位预测器测试结果：</vt:lpstr>
      <vt:lpstr> 三、相关转移预测缓冲器</vt:lpstr>
      <vt:lpstr>例</vt:lpstr>
      <vt:lpstr>例子说明：</vt:lpstr>
      <vt:lpstr>例</vt:lpstr>
      <vt:lpstr>设d的初值为0,1,2,上述代码段的转移特征如下:</vt:lpstr>
      <vt:lpstr>若利用传统的one-bit预测器,则无法利用这一相关性,且预测总是错的。</vt:lpstr>
      <vt:lpstr>引入相关性的预测器：</vt:lpstr>
      <vt:lpstr>四种组合的含义：</vt:lpstr>
      <vt:lpstr>用这种相关预测器来预测上述例子。 初值为NT/NT.（第一次迭代预测错，其余均正确）</vt:lpstr>
      <vt:lpstr>PowerPoint 演示文稿</vt:lpstr>
      <vt:lpstr>（2，2）相关预测器的硬件框图： </vt:lpstr>
      <vt:lpstr>相关预测器与简单预测器性能比较（前提是总预测容量相等）</vt:lpstr>
      <vt:lpstr>比较结果</vt:lpstr>
      <vt:lpstr>3.7.2 转移目标缓冲器(Branch Target Buffer)    </vt:lpstr>
      <vt:lpstr>转移目标缓冲器结构：</vt:lpstr>
      <vt:lpstr>转移预测缓冲器与转移目标缓冲器的差别</vt:lpstr>
      <vt:lpstr>采用转移目标缓冲器时的指令流水处理过程</vt:lpstr>
      <vt:lpstr>转移目标缓冲器的几种变形</vt:lpstr>
      <vt:lpstr>3.8 Hardware-Based Speculation (2.6)</vt:lpstr>
      <vt:lpstr>基于硬件的投机技术的优点（1）</vt:lpstr>
      <vt:lpstr>基于硬件的投机技术的优点（2）</vt:lpstr>
      <vt:lpstr>基于硬件的投机技术的缺点</vt:lpstr>
      <vt:lpstr>二、基于Tomasulo动态调度的硬件投机</vt:lpstr>
      <vt:lpstr>将基于Tomasulo算法的硬件经过扩充用来支持投机执行：</vt:lpstr>
      <vt:lpstr>PowerPoint 演示文稿</vt:lpstr>
      <vt:lpstr>结论（1）</vt:lpstr>
      <vt:lpstr>结论（2）</vt:lpstr>
      <vt:lpstr>重构序缓存的作用</vt:lpstr>
      <vt:lpstr>重构序缓存单元的结构：由四个域组成</vt:lpstr>
      <vt:lpstr>基于Tomasulo算法的投机技术的硬件结构</vt:lpstr>
      <vt:lpstr>与Tomasulo算法硬件结构的不同之处</vt:lpstr>
      <vt:lpstr>指令执行四个节拍的功能（1）</vt:lpstr>
      <vt:lpstr>指令执行四个节拍的功能（2）</vt:lpstr>
      <vt:lpstr>指令执行四个节拍的功能（3）</vt:lpstr>
      <vt:lpstr>进入Commit节拍后做什么？</vt:lpstr>
      <vt:lpstr>小结：</vt:lpstr>
      <vt:lpstr>三、实例一</vt:lpstr>
      <vt:lpstr>保留站表（Ep110, Fig 2.15; Cp231, 表4-42)</vt:lpstr>
      <vt:lpstr>重构序缓存状态</vt:lpstr>
      <vt:lpstr>寄存器状态</vt:lpstr>
      <vt:lpstr>注意（１）：</vt:lpstr>
      <vt:lpstr>注意（２）</vt:lpstr>
      <vt:lpstr>小结</vt:lpstr>
      <vt:lpstr>实例２：</vt:lpstr>
      <vt:lpstr>保留站表（Ep111, Fig 2.16; Cp231, 表4-43)</vt:lpstr>
      <vt:lpstr>重构序缓存状态</vt:lpstr>
      <vt:lpstr>寄存器状态</vt:lpstr>
      <vt:lpstr>四、关于投机失败处理</vt:lpstr>
      <vt:lpstr>基于Tomasulo算法投机技术的形式化描述</vt:lpstr>
      <vt:lpstr>3.9 Taking Advantage of More ILP with Multiple Issue(2.7) </vt:lpstr>
      <vt:lpstr>基本概念</vt:lpstr>
      <vt:lpstr>二、Superscalar的基本概念</vt:lpstr>
      <vt:lpstr>三、VLIW的基本概念</vt:lpstr>
      <vt:lpstr>3.9.2 Statically-Scheduled Superscalar Processors</vt:lpstr>
      <vt:lpstr>二、A Statically Scheduled Superscalar    MIPS Processor</vt:lpstr>
      <vt:lpstr>2. 双发射处理器的流水时序</vt:lpstr>
      <vt:lpstr>双发射流水线结构示意图</vt:lpstr>
      <vt:lpstr>三、竞争的处理</vt:lpstr>
      <vt:lpstr>PowerPoint 演示文稿</vt:lpstr>
      <vt:lpstr>PowerPoint 演示文稿</vt:lpstr>
      <vt:lpstr>3.9.3 Multiple Instruction Issue  with Dynamic Scheduling</vt:lpstr>
      <vt:lpstr>约定</vt:lpstr>
      <vt:lpstr>如何处理相邻的两条相关指令？</vt:lpstr>
      <vt:lpstr>例</vt:lpstr>
      <vt:lpstr>双发射Tomasulo流水线</vt:lpstr>
      <vt:lpstr>结果</vt:lpstr>
      <vt:lpstr>PowerPoint 演示文稿</vt:lpstr>
      <vt:lpstr>PowerPoint 演示文稿</vt:lpstr>
      <vt:lpstr>PowerPoint 演示文稿</vt:lpstr>
      <vt:lpstr>3.9.4 Multiple Issue with Speculation</vt:lpstr>
      <vt:lpstr>PowerPoint 演示文稿</vt:lpstr>
      <vt:lpstr>PowerPoint 演示文稿</vt:lpstr>
    </vt:vector>
  </TitlesOfParts>
  <Company>Zhejiang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指令级并行概念与技术</dc:title>
  <dc:creator>wzchen</dc:creator>
  <cp:lastModifiedBy>Pro</cp:lastModifiedBy>
  <cp:revision>239</cp:revision>
  <cp:lastPrinted>2001-08-12T05:28:44Z</cp:lastPrinted>
  <dcterms:created xsi:type="dcterms:W3CDTF">2001-08-08T22:25:09Z</dcterms:created>
  <dcterms:modified xsi:type="dcterms:W3CDTF">2019-01-09T04:32:00Z</dcterms:modified>
</cp:coreProperties>
</file>