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5"/>
  </p:notesMasterIdLst>
  <p:handoutMasterIdLst>
    <p:handoutMasterId r:id="rId56"/>
  </p:handoutMasterIdLst>
  <p:sldIdLst>
    <p:sldId id="319" r:id="rId2"/>
    <p:sldId id="574" r:id="rId3"/>
    <p:sldId id="257" r:id="rId4"/>
    <p:sldId id="258" r:id="rId5"/>
    <p:sldId id="259" r:id="rId6"/>
    <p:sldId id="262" r:id="rId7"/>
    <p:sldId id="263" r:id="rId8"/>
    <p:sldId id="264" r:id="rId9"/>
    <p:sldId id="474" r:id="rId10"/>
    <p:sldId id="477" r:id="rId11"/>
    <p:sldId id="478" r:id="rId12"/>
    <p:sldId id="479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527" r:id="rId21"/>
    <p:sldId id="572" r:id="rId22"/>
    <p:sldId id="544" r:id="rId23"/>
    <p:sldId id="545" r:id="rId24"/>
    <p:sldId id="573" r:id="rId25"/>
    <p:sldId id="571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  <p:sldId id="570" r:id="rId51"/>
    <p:sldId id="530" r:id="rId52"/>
    <p:sldId id="531" r:id="rId53"/>
    <p:sldId id="576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6600"/>
    <a:srgbClr val="9900CC"/>
    <a:srgbClr val="66FFC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67" autoAdjust="0"/>
  </p:normalViewPr>
  <p:slideViewPr>
    <p:cSldViewPr>
      <p:cViewPr varScale="1">
        <p:scale>
          <a:sx n="118" d="100"/>
          <a:sy n="118" d="100"/>
        </p:scale>
        <p:origin x="1742" y="10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D24844DD-4604-43D5-842E-4554CD4AB2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794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38D81AC6-A947-4F92-B5FD-8D817962BC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261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077F4-449D-4AA0-97AD-878295D3431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8D0E88-5D27-47C7-B604-B6A3F045A141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8CC02A-ACE0-427F-B0D0-07300C032B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48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E4C848-41DC-4199-B654-6114A758C604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FC4F0A0-6D3F-4E9B-8896-EAF4130C09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5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77F606-09B9-4DAD-AAF3-416A76F28E2A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F5085D2-5450-4526-AE9C-B3983AEEE1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55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41FA13-ADE7-46AC-B825-54F6EAAB0295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B5B6883-0903-4472-A3FB-DABA1CB91D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79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05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1B44BC-BF98-4FA4-B342-6C68A0D78C5F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B4FD8A-F6F6-41CF-A149-3F39887F87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37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7DDAB8-B504-440A-8E27-FD2E1A1E0FB0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429AFC-0CB9-46ED-ABAD-85D8D64F6D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71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9D7DBB-D284-467C-A06F-6F9C0CC741D0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69170B-304B-4034-B235-67845063D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23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B05BCF-F40C-491B-B816-25B77DD3CDA6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5FBBEE-6232-4390-8E8D-5107412CE2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65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8600"/>
            <a:ext cx="759899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F58FD0-0943-4F5C-882C-5F5C62A44E1B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67E48A-936B-461F-9F5D-6B91D83449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70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7846C4-CCFF-4AFB-90E1-7B5E7E6CE1D8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7FCD-9A8E-4DE6-85FF-0B0E451C64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05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DA1E38-02DC-4AF0-8FD0-688BDA859F47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7D7FEB-7578-4048-A837-F88089F904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36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6DE291-8E9C-4D99-AC55-B9D18AC23A45}" type="datetime1">
              <a:rPr lang="zh-CN" altLang="en-US" smtClean="0"/>
              <a:t>2018/10/21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4E5289-E844-45D4-B269-991403E735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5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28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9143999" cy="863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32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高级计算机体系结构</a:t>
            </a: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35374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6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8382000" cy="8016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3600" b="1" dirty="0">
                <a:solidFill>
                  <a:schemeClr val="bg1"/>
                </a:solidFill>
                <a:latin typeface="Comic Sans MS" pitchFamily="66" charset="0"/>
              </a:rPr>
              <a:t>Name dependence</a:t>
            </a:r>
            <a:endParaRPr lang="en-US" altLang="en-US" sz="3600" b="1" dirty="0">
              <a:solidFill>
                <a:schemeClr val="bg1"/>
              </a:solidFill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84288"/>
            <a:ext cx="8424862" cy="4881562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200">
                <a:latin typeface="Comic Sans MS" pitchFamily="66" charset="0"/>
              </a:rPr>
              <a:t>when 2 instructions use same register or memory location, called a </a:t>
            </a:r>
            <a:r>
              <a:rPr lang="en-US" altLang="en-US" sz="220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en-US" altLang="en-US" sz="2200">
                <a:latin typeface="Comic Sans MS" pitchFamily="66" charset="0"/>
              </a:rPr>
              <a:t>, but no flow of data between the instructions associated with that name;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  <a:latin typeface="Comic Sans MS" pitchFamily="66" charset="0"/>
              </a:rPr>
              <a:t>Anti-dependence</a:t>
            </a:r>
            <a:endParaRPr lang="en-US" altLang="en-US" sz="22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mic Sans MS" pitchFamily="66" charset="0"/>
              </a:rPr>
              <a:t>Instr</a:t>
            </a:r>
            <a:r>
              <a:rPr lang="en-US" altLang="en-US" sz="1800" baseline="-25000">
                <a:latin typeface="Comic Sans MS" pitchFamily="66" charset="0"/>
              </a:rPr>
              <a:t>J</a:t>
            </a:r>
            <a:r>
              <a:rPr lang="en-US" altLang="en-US" sz="1800">
                <a:latin typeface="Comic Sans MS" pitchFamily="66" charset="0"/>
              </a:rPr>
              <a:t> writes operand </a:t>
            </a:r>
            <a:r>
              <a:rPr lang="en-US" altLang="en-US" sz="1800" i="1" u="sng">
                <a:solidFill>
                  <a:schemeClr val="accent2"/>
                </a:solidFill>
                <a:latin typeface="Comic Sans MS" pitchFamily="66" charset="0"/>
              </a:rPr>
              <a:t>before</a:t>
            </a:r>
            <a:r>
              <a:rPr lang="en-US" altLang="en-US" sz="1800">
                <a:latin typeface="Comic Sans MS" pitchFamily="66" charset="0"/>
              </a:rPr>
              <a:t> Instr</a:t>
            </a:r>
            <a:r>
              <a:rPr lang="en-US" altLang="en-US" sz="1800" baseline="-25000">
                <a:latin typeface="Comic Sans MS" pitchFamily="66" charset="0"/>
              </a:rPr>
              <a:t>I </a:t>
            </a:r>
            <a:r>
              <a:rPr lang="en-US" altLang="en-US" sz="1800">
                <a:latin typeface="Comic Sans MS" pitchFamily="66" charset="0"/>
              </a:rPr>
              <a:t>reads it</a:t>
            </a:r>
            <a:br>
              <a:rPr lang="en-US" altLang="en-US" sz="1800">
                <a:latin typeface="Comic Sans MS" pitchFamily="66" charset="0"/>
              </a:rPr>
            </a:br>
            <a:br>
              <a:rPr lang="en-US" altLang="en-US" sz="1800">
                <a:latin typeface="Comic Sans MS" pitchFamily="66" charset="0"/>
              </a:rPr>
            </a:br>
            <a:br>
              <a:rPr lang="en-US" altLang="en-US" sz="1800">
                <a:latin typeface="Comic Sans MS" pitchFamily="66" charset="0"/>
              </a:rPr>
            </a:br>
            <a:br>
              <a:rPr lang="en-US" altLang="en-US" sz="1800">
                <a:latin typeface="Comic Sans MS" pitchFamily="66" charset="0"/>
              </a:rPr>
            </a:br>
            <a:endParaRPr lang="en-US" altLang="en-US" sz="18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sz="18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sz="18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mic Sans MS" pitchFamily="66" charset="0"/>
              </a:rPr>
              <a:t>called an “</a:t>
            </a:r>
            <a:r>
              <a:rPr lang="en-US" altLang="en-US" sz="1800">
                <a:solidFill>
                  <a:srgbClr val="FF0000"/>
                </a:solidFill>
                <a:latin typeface="Comic Sans MS" pitchFamily="66" charset="0"/>
              </a:rPr>
              <a:t>anti-dependence</a:t>
            </a:r>
            <a:r>
              <a:rPr lang="en-US" altLang="en-US" sz="1800">
                <a:latin typeface="Comic Sans MS" pitchFamily="66" charset="0"/>
              </a:rPr>
              <a:t>” by compiler writers.</a:t>
            </a:r>
            <a:br>
              <a:rPr lang="en-US" altLang="en-US" sz="1800">
                <a:latin typeface="Comic Sans MS" pitchFamily="66" charset="0"/>
              </a:rPr>
            </a:br>
            <a:r>
              <a:rPr lang="en-US" altLang="en-US" sz="1800">
                <a:latin typeface="Comic Sans MS" pitchFamily="66" charset="0"/>
              </a:rPr>
              <a:t>This results from reuse of the name “</a:t>
            </a:r>
            <a:r>
              <a:rPr lang="en-US" altLang="en-US" sz="1800">
                <a:solidFill>
                  <a:srgbClr val="FF0000"/>
                </a:solidFill>
                <a:latin typeface="Comic Sans MS" pitchFamily="66" charset="0"/>
              </a:rPr>
              <a:t>r1</a:t>
            </a:r>
            <a:r>
              <a:rPr lang="en-US" altLang="en-US" sz="1800">
                <a:latin typeface="Comic Sans MS" pitchFamily="66" charset="0"/>
              </a:rPr>
              <a:t>”</a:t>
            </a:r>
          </a:p>
          <a:p>
            <a:pPr lvl="1">
              <a:lnSpc>
                <a:spcPct val="90000"/>
              </a:lnSpc>
            </a:pPr>
            <a:endParaRPr lang="en-US" altLang="zh-CN" sz="18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Comic Sans MS" pitchFamily="66" charset="0"/>
              </a:rPr>
              <a:t>If anti-dependence caused a hazard in the pipeline, called a </a:t>
            </a:r>
            <a:r>
              <a:rPr lang="en-US" altLang="en-US" sz="1800">
                <a:solidFill>
                  <a:srgbClr val="FF0000"/>
                </a:solidFill>
                <a:latin typeface="Comic Sans MS" pitchFamily="66" charset="0"/>
              </a:rPr>
              <a:t>Write After Read (WAR) hazard</a:t>
            </a:r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1979613" y="3108325"/>
            <a:ext cx="3810000" cy="1184275"/>
            <a:chOff x="1392" y="2256"/>
            <a:chExt cx="2400" cy="746"/>
          </a:xfrm>
        </p:grpSpPr>
        <p:sp>
          <p:nvSpPr>
            <p:cNvPr id="286724" name="Rectangle 4"/>
            <p:cNvSpPr>
              <a:spLocks noChangeArrowheads="1"/>
            </p:cNvSpPr>
            <p:nvPr/>
          </p:nvSpPr>
          <p:spPr bwMode="auto">
            <a:xfrm>
              <a:off x="1680" y="2256"/>
              <a:ext cx="2112" cy="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400" b="1">
                  <a:latin typeface="Courier New" pitchFamily="49" charset="0"/>
                </a:rPr>
                <a:t>I: sub r4,</a:t>
              </a:r>
              <a:r>
                <a:rPr lang="en-US" altLang="en-US" sz="2400" b="1">
                  <a:solidFill>
                    <a:schemeClr val="accent2"/>
                  </a:solidFill>
                  <a:latin typeface="Courier New" pitchFamily="49" charset="0"/>
                </a:rPr>
                <a:t>r1</a:t>
              </a:r>
              <a:r>
                <a:rPr lang="en-US" altLang="en-US" sz="2400" b="1">
                  <a:latin typeface="Courier New" pitchFamily="49" charset="0"/>
                </a:rPr>
                <a:t>,r3 </a:t>
              </a:r>
            </a:p>
            <a:p>
              <a:pPr eaLnBrk="0" hangingPunct="0"/>
              <a:r>
                <a:rPr lang="en-US" altLang="en-US" sz="2400" b="1">
                  <a:latin typeface="Courier New" pitchFamily="49" charset="0"/>
                </a:rPr>
                <a:t>J: add </a:t>
              </a:r>
              <a:r>
                <a:rPr lang="en-US" altLang="en-US" sz="2400" b="1">
                  <a:solidFill>
                    <a:schemeClr val="accent2"/>
                  </a:solidFill>
                  <a:latin typeface="Courier New" pitchFamily="49" charset="0"/>
                </a:rPr>
                <a:t>r1</a:t>
              </a:r>
              <a:r>
                <a:rPr lang="en-US" altLang="en-US" sz="2400" b="1">
                  <a:latin typeface="Courier New" pitchFamily="49" charset="0"/>
                </a:rPr>
                <a:t>,r2,r3</a:t>
              </a:r>
            </a:p>
            <a:p>
              <a:pPr eaLnBrk="0" hangingPunct="0"/>
              <a:r>
                <a:rPr lang="en-US" altLang="en-US" sz="2400" b="1">
                  <a:latin typeface="Courier New" pitchFamily="49" charset="0"/>
                </a:rPr>
                <a:t>K: mul r6,r1,r7</a:t>
              </a:r>
            </a:p>
          </p:txBody>
        </p:sp>
        <p:sp>
          <p:nvSpPr>
            <p:cNvPr id="286725" name="Arc 5"/>
            <p:cNvSpPr>
              <a:spLocks/>
            </p:cNvSpPr>
            <p:nvPr/>
          </p:nvSpPr>
          <p:spPr bwMode="auto">
            <a:xfrm flipH="1">
              <a:off x="1392" y="2352"/>
              <a:ext cx="295" cy="288"/>
            </a:xfrm>
            <a:custGeom>
              <a:avLst/>
              <a:gdLst>
                <a:gd name="G0" fmla="+- 2932 0 0"/>
                <a:gd name="G1" fmla="+- 21600 0 0"/>
                <a:gd name="G2" fmla="+- 21600 0 0"/>
                <a:gd name="T0" fmla="*/ 0 w 24532"/>
                <a:gd name="T1" fmla="*/ 200 h 43200"/>
                <a:gd name="T2" fmla="*/ 870 w 24532"/>
                <a:gd name="T3" fmla="*/ 43101 h 43200"/>
                <a:gd name="T4" fmla="*/ 2932 w 2453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8913"/>
            <a:ext cx="7842250" cy="10080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 sz="2900" b="1" dirty="0">
              <a:solidFill>
                <a:srgbClr val="FF0000"/>
              </a:solidFill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28013" cy="4573588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1"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Output dependence</a:t>
            </a:r>
            <a:endParaRPr lang="en-US" altLang="zh-CN" sz="2000">
              <a:latin typeface="Comic Sans MS" pitchFamily="66" charset="0"/>
            </a:endParaRPr>
          </a:p>
          <a:p>
            <a:pPr lvl="1"/>
            <a:r>
              <a:rPr lang="en-US" altLang="en-US" sz="2000">
                <a:latin typeface="Comic Sans MS" pitchFamily="66" charset="0"/>
              </a:rPr>
              <a:t>Instr</a:t>
            </a:r>
            <a:r>
              <a:rPr lang="en-US" altLang="en-US" sz="2000" baseline="-25000">
                <a:latin typeface="Comic Sans MS" pitchFamily="66" charset="0"/>
              </a:rPr>
              <a:t>J</a:t>
            </a:r>
            <a:r>
              <a:rPr lang="en-US" altLang="en-US" sz="2000">
                <a:latin typeface="Comic Sans MS" pitchFamily="66" charset="0"/>
              </a:rPr>
              <a:t> writes operand </a:t>
            </a:r>
            <a:r>
              <a:rPr lang="en-US" altLang="en-US" sz="2000" i="1" u="sng">
                <a:solidFill>
                  <a:srgbClr val="FF0000"/>
                </a:solidFill>
                <a:latin typeface="Comic Sans MS" pitchFamily="66" charset="0"/>
              </a:rPr>
              <a:t>before</a:t>
            </a:r>
            <a:r>
              <a:rPr lang="en-US" altLang="en-US" sz="200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en-US" sz="2000">
                <a:latin typeface="Comic Sans MS" pitchFamily="66" charset="0"/>
              </a:rPr>
              <a:t>Instr</a:t>
            </a:r>
            <a:r>
              <a:rPr lang="en-US" altLang="en-US" sz="2000" baseline="-25000">
                <a:latin typeface="Comic Sans MS" pitchFamily="66" charset="0"/>
              </a:rPr>
              <a:t>I </a:t>
            </a:r>
            <a:r>
              <a:rPr lang="en-US" altLang="en-US" sz="2000">
                <a:latin typeface="Comic Sans MS" pitchFamily="66" charset="0"/>
              </a:rPr>
              <a:t>writes it.</a:t>
            </a:r>
            <a:br>
              <a:rPr lang="en-US" altLang="en-US" sz="2000">
                <a:latin typeface="Comic Sans MS" pitchFamily="66" charset="0"/>
              </a:rPr>
            </a:br>
            <a:br>
              <a:rPr lang="en-US" altLang="en-US" sz="2000">
                <a:latin typeface="Comic Sans MS" pitchFamily="66" charset="0"/>
              </a:rPr>
            </a:br>
            <a:br>
              <a:rPr lang="en-US" altLang="en-US" sz="2000">
                <a:latin typeface="Comic Sans MS" pitchFamily="66" charset="0"/>
              </a:rPr>
            </a:br>
            <a:endParaRPr lang="en-US" altLang="en-US" sz="2000">
              <a:latin typeface="Comic Sans MS" pitchFamily="66" charset="0"/>
            </a:endParaRPr>
          </a:p>
          <a:p>
            <a:pPr lvl="1"/>
            <a:endParaRPr lang="en-US" altLang="en-US" sz="2000">
              <a:latin typeface="Comic Sans MS" pitchFamily="66" charset="0"/>
            </a:endParaRPr>
          </a:p>
          <a:p>
            <a:pPr lvl="1"/>
            <a:endParaRPr lang="en-US" altLang="zh-CN" sz="2000">
              <a:latin typeface="Comic Sans MS" pitchFamily="66" charset="0"/>
            </a:endParaRPr>
          </a:p>
          <a:p>
            <a:pPr lvl="1"/>
            <a:r>
              <a:rPr lang="en-US" altLang="en-US" sz="2000">
                <a:latin typeface="Comic Sans MS" pitchFamily="66" charset="0"/>
              </a:rPr>
              <a:t>Called an “</a:t>
            </a:r>
            <a:r>
              <a:rPr lang="en-US" altLang="en-US" sz="2000">
                <a:solidFill>
                  <a:srgbClr val="FF0000"/>
                </a:solidFill>
                <a:latin typeface="Comic Sans MS" pitchFamily="66" charset="0"/>
              </a:rPr>
              <a:t>output dependence</a:t>
            </a:r>
            <a:r>
              <a:rPr lang="en-US" altLang="en-US" sz="2000">
                <a:latin typeface="Comic Sans MS" pitchFamily="66" charset="0"/>
              </a:rPr>
              <a:t>” by compiler writers</a:t>
            </a:r>
            <a:br>
              <a:rPr lang="en-US" altLang="en-US" sz="2000">
                <a:latin typeface="Comic Sans MS" pitchFamily="66" charset="0"/>
              </a:rPr>
            </a:br>
            <a:r>
              <a:rPr lang="en-US" altLang="en-US" sz="2000">
                <a:latin typeface="Comic Sans MS" pitchFamily="66" charset="0"/>
              </a:rPr>
              <a:t>This also results from the reuse of name “</a:t>
            </a:r>
            <a:r>
              <a:rPr lang="en-US" altLang="en-US" sz="2000">
                <a:solidFill>
                  <a:srgbClr val="FF0000"/>
                </a:solidFill>
                <a:latin typeface="Comic Sans MS" pitchFamily="66" charset="0"/>
              </a:rPr>
              <a:t>r1</a:t>
            </a:r>
            <a:r>
              <a:rPr lang="en-US" altLang="en-US" sz="2000">
                <a:latin typeface="Comic Sans MS" pitchFamily="66" charset="0"/>
              </a:rPr>
              <a:t>”</a:t>
            </a:r>
          </a:p>
          <a:p>
            <a:pPr lvl="1"/>
            <a:r>
              <a:rPr lang="en-US" altLang="en-US" sz="2400">
                <a:latin typeface="Comic Sans MS" pitchFamily="66" charset="0"/>
              </a:rPr>
              <a:t>If out-dependence caused a hazard in the pipeline, called a </a:t>
            </a:r>
            <a:r>
              <a:rPr lang="en-US" altLang="en-US" sz="2400">
                <a:solidFill>
                  <a:srgbClr val="FF0000"/>
                </a:solidFill>
                <a:latin typeface="Comic Sans MS" pitchFamily="66" charset="0"/>
              </a:rPr>
              <a:t>Write After Write (WAW) hazard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2700338" y="2349500"/>
            <a:ext cx="3352800" cy="1184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2400" b="1">
                <a:latin typeface="Courier New" pitchFamily="49" charset="0"/>
              </a:rPr>
              <a:t>I: sub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r1</a:t>
            </a:r>
            <a:r>
              <a:rPr lang="en-US" altLang="en-US" sz="2400" b="1">
                <a:latin typeface="Courier New" pitchFamily="49" charset="0"/>
              </a:rPr>
              <a:t>,r4,r3 </a:t>
            </a:r>
          </a:p>
          <a:p>
            <a:pPr eaLnBrk="0" hangingPunct="0"/>
            <a:r>
              <a:rPr lang="en-US" altLang="en-US" sz="2400" b="1">
                <a:latin typeface="Courier New" pitchFamily="49" charset="0"/>
              </a:rPr>
              <a:t>J: add </a:t>
            </a:r>
            <a:r>
              <a:rPr lang="en-US" altLang="en-US" sz="2400" b="1">
                <a:solidFill>
                  <a:schemeClr val="accent2"/>
                </a:solidFill>
                <a:latin typeface="Courier New" pitchFamily="49" charset="0"/>
              </a:rPr>
              <a:t>r1</a:t>
            </a:r>
            <a:r>
              <a:rPr lang="en-US" altLang="en-US" sz="2400" b="1">
                <a:latin typeface="Courier New" pitchFamily="49" charset="0"/>
              </a:rPr>
              <a:t>,r2,r3</a:t>
            </a:r>
          </a:p>
          <a:p>
            <a:pPr eaLnBrk="0" hangingPunct="0"/>
            <a:r>
              <a:rPr lang="en-US" altLang="en-US" sz="2400" b="1">
                <a:latin typeface="Courier New" pitchFamily="49" charset="0"/>
              </a:rPr>
              <a:t>K: mul r6,r1,r7</a:t>
            </a:r>
          </a:p>
        </p:txBody>
      </p:sp>
      <p:sp>
        <p:nvSpPr>
          <p:cNvPr id="287749" name="Arc 5"/>
          <p:cNvSpPr>
            <a:spLocks/>
          </p:cNvSpPr>
          <p:nvPr/>
        </p:nvSpPr>
        <p:spPr bwMode="auto">
          <a:xfrm flipH="1" flipV="1">
            <a:off x="2268538" y="2565400"/>
            <a:ext cx="468312" cy="457200"/>
          </a:xfrm>
          <a:custGeom>
            <a:avLst/>
            <a:gdLst>
              <a:gd name="G0" fmla="+- 2932 0 0"/>
              <a:gd name="G1" fmla="+- 21600 0 0"/>
              <a:gd name="G2" fmla="+- 21600 0 0"/>
              <a:gd name="T0" fmla="*/ 0 w 24532"/>
              <a:gd name="T1" fmla="*/ 200 h 43200"/>
              <a:gd name="T2" fmla="*/ 870 w 24532"/>
              <a:gd name="T3" fmla="*/ 43101 h 43200"/>
              <a:gd name="T4" fmla="*/ 2932 w 24532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540750" cy="1143000"/>
          </a:xfrm>
        </p:spPr>
        <p:txBody>
          <a:bodyPr/>
          <a:lstStyle/>
          <a:p>
            <a:r>
              <a:rPr lang="zh-CN" altLang="en-US" sz="2900" b="1" dirty="0">
                <a:solidFill>
                  <a:schemeClr val="bg1"/>
                </a:solidFill>
              </a:rPr>
              <a:t>三、 </a:t>
            </a:r>
            <a:r>
              <a:rPr lang="en-US" altLang="zh-CN" sz="2900" b="1" dirty="0">
                <a:solidFill>
                  <a:schemeClr val="bg1"/>
                </a:solidFill>
              </a:rPr>
              <a:t>Types of data hazards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08088"/>
            <a:ext cx="8686800" cy="5029200"/>
          </a:xfrm>
        </p:spPr>
        <p:txBody>
          <a:bodyPr/>
          <a:lstStyle/>
          <a:p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Consider two instructions, A and B. A occurs before B.</a:t>
            </a:r>
          </a:p>
          <a:p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altLang="zh-CN" sz="240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altLang="zh-CN" sz="240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altLang="zh-CN" sz="220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RAW( Read after write)  true dependence</a:t>
            </a:r>
          </a:p>
          <a:p>
            <a:pPr lvl="1"/>
            <a:r>
              <a:rPr lang="en-US" altLang="zh-CN" sz="2000">
                <a:latin typeface="Comic Sans MS" pitchFamily="66" charset="0"/>
              </a:rPr>
              <a:t>Instruction A writes Rx</a:t>
            </a:r>
            <a:r>
              <a:rPr lang="zh-CN" altLang="en-US" sz="2000">
                <a:latin typeface="Comic Sans MS" pitchFamily="66" charset="0"/>
              </a:rPr>
              <a:t>，</a:t>
            </a:r>
            <a:r>
              <a:rPr lang="en-US" altLang="zh-CN" sz="2000">
                <a:latin typeface="Comic Sans MS" pitchFamily="66" charset="0"/>
              </a:rPr>
              <a:t>instruction B reads Rx</a:t>
            </a:r>
            <a:endParaRPr lang="en-US" altLang="zh-CN" sz="180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WAW(Write after write) output dependence</a:t>
            </a:r>
            <a:r>
              <a:rPr lang="zh-CN" altLang="en-US" sz="2200">
                <a:solidFill>
                  <a:srgbClr val="FF0000"/>
                </a:solidFill>
                <a:latin typeface="Comic Sans MS" pitchFamily="66" charset="0"/>
              </a:rPr>
              <a:t>，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NAME DEP</a:t>
            </a:r>
          </a:p>
          <a:p>
            <a:pPr lvl="1"/>
            <a:r>
              <a:rPr lang="en-US" altLang="zh-CN" sz="2000">
                <a:latin typeface="Comic Sans MS" pitchFamily="66" charset="0"/>
              </a:rPr>
              <a:t>Instruction A writes Rx</a:t>
            </a:r>
            <a:r>
              <a:rPr lang="zh-CN" altLang="en-US" sz="2000">
                <a:latin typeface="Comic Sans MS" pitchFamily="66" charset="0"/>
              </a:rPr>
              <a:t>，</a:t>
            </a:r>
            <a:r>
              <a:rPr lang="en-US" altLang="zh-CN" sz="2000">
                <a:latin typeface="Comic Sans MS" pitchFamily="66" charset="0"/>
              </a:rPr>
              <a:t>instruction B writes Rx</a:t>
            </a:r>
            <a:endParaRPr lang="en-US" altLang="zh-CN" sz="200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WAR( Write after read) anti-denpendence,NAME DEP</a:t>
            </a:r>
          </a:p>
          <a:p>
            <a:pPr lvl="1"/>
            <a:r>
              <a:rPr lang="en-US" altLang="zh-CN" sz="2000">
                <a:latin typeface="Comic Sans MS" pitchFamily="66" charset="0"/>
              </a:rPr>
              <a:t>Instruction A reads Rx</a:t>
            </a:r>
            <a:r>
              <a:rPr lang="zh-CN" altLang="en-US" sz="2000">
                <a:latin typeface="Comic Sans MS" pitchFamily="66" charset="0"/>
              </a:rPr>
              <a:t>，</a:t>
            </a:r>
            <a:r>
              <a:rPr lang="en-US" altLang="zh-CN" sz="2000">
                <a:latin typeface="Comic Sans MS" pitchFamily="66" charset="0"/>
              </a:rPr>
              <a:t>instruction B writes  Rx</a:t>
            </a:r>
          </a:p>
          <a:p>
            <a:pPr lvl="1"/>
            <a:endParaRPr lang="en-US" altLang="zh-CN" sz="200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288772" name="Picture 4" descr="chap3_3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7239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921625" cy="10795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zh-CN" sz="2000" b="1" dirty="0">
                <a:latin typeface="MyriadMM_215_600_"/>
              </a:rPr>
              <a:t>3.6 Overcoming Data Hazards with Dynamic Scheduling( 4</a:t>
            </a:r>
            <a:r>
              <a:rPr lang="en-US" altLang="zh-CN" sz="2000" b="1" baseline="30000" dirty="0">
                <a:latin typeface="MyriadMM_215_600_"/>
              </a:rPr>
              <a:t>TH</a:t>
            </a:r>
            <a:r>
              <a:rPr lang="en-US" altLang="zh-CN" sz="2000" b="1" dirty="0">
                <a:latin typeface="MyriadMM_215_600_"/>
              </a:rPr>
              <a:t>:2.4)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8458200" cy="5003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3.6.1 Key idea: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Comic Sans MS" pitchFamily="66" charset="0"/>
              </a:rPr>
              <a:t>     Allow instructions behind stall to proceed</a:t>
            </a:r>
            <a:b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</a:br>
            <a:endParaRPr lang="en-US" altLang="zh-CN" sz="2000" b="1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     	</a:t>
            </a:r>
            <a:r>
              <a:rPr lang="en-US" altLang="zh-CN" sz="2400" b="1">
                <a:latin typeface="Comic Sans MS" pitchFamily="66" charset="0"/>
              </a:rPr>
              <a:t>DIVD	</a:t>
            </a: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</a:rPr>
              <a:t>F0,</a:t>
            </a:r>
            <a:r>
              <a:rPr lang="en-US" altLang="zh-CN" sz="2400" b="1">
                <a:latin typeface="Comic Sans MS" pitchFamily="66" charset="0"/>
              </a:rPr>
              <a:t>F2,F4</a:t>
            </a:r>
            <a:br>
              <a:rPr lang="en-US" altLang="zh-CN" sz="2400" b="1">
                <a:latin typeface="Comic Sans MS" pitchFamily="66" charset="0"/>
              </a:rPr>
            </a:br>
            <a:r>
              <a:rPr lang="en-US" altLang="zh-CN" sz="2400" b="1">
                <a:latin typeface="Comic Sans MS" pitchFamily="66" charset="0"/>
              </a:rPr>
              <a:t>	ADDD	F10,</a:t>
            </a: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2400" b="1">
                <a:latin typeface="Comic Sans MS" pitchFamily="66" charset="0"/>
              </a:rPr>
              <a:t>,F8</a:t>
            </a:r>
            <a:br>
              <a:rPr lang="en-US" altLang="zh-CN" sz="2400" b="1">
                <a:latin typeface="Comic Sans MS" pitchFamily="66" charset="0"/>
              </a:rPr>
            </a:br>
            <a:r>
              <a:rPr lang="en-US" altLang="zh-CN" sz="2400" b="1">
                <a:latin typeface="Comic Sans MS" pitchFamily="66" charset="0"/>
              </a:rPr>
              <a:t>	SUBD	F12,F8,F14</a:t>
            </a:r>
          </a:p>
          <a:p>
            <a:pPr>
              <a:lnSpc>
                <a:spcPct val="80000"/>
              </a:lnSpc>
            </a:pPr>
            <a:endParaRPr lang="en-US" altLang="zh-CN" sz="200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Comic Sans MS" pitchFamily="66" charset="0"/>
              </a:rPr>
              <a:t>Enables 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out-of-order execution </a:t>
            </a:r>
            <a:b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zh-CN" sz="2400">
                <a:latin typeface="Comic Sans MS" pitchFamily="66" charset="0"/>
              </a:rPr>
              <a:t>and allows 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out-of-order completion</a:t>
            </a:r>
          </a:p>
          <a:p>
            <a:pPr algn="just">
              <a:lnSpc>
                <a:spcPct val="80000"/>
              </a:lnSpc>
            </a:pPr>
            <a:r>
              <a:rPr lang="en-US" altLang="zh-CN" sz="2400">
                <a:latin typeface="Comic Sans MS" pitchFamily="66" charset="0"/>
              </a:rPr>
              <a:t>Will distinguish when an instruction </a:t>
            </a:r>
            <a:r>
              <a:rPr lang="en-US" altLang="zh-CN" sz="2400" i="1">
                <a:solidFill>
                  <a:srgbClr val="FF0000"/>
                </a:solidFill>
                <a:latin typeface="Comic Sans MS" pitchFamily="66" charset="0"/>
              </a:rPr>
              <a:t>begins execution</a:t>
            </a:r>
            <a:r>
              <a:rPr lang="en-US" altLang="zh-CN" sz="2400">
                <a:latin typeface="Comic Sans MS" pitchFamily="66" charset="0"/>
              </a:rPr>
              <a:t> and when it </a:t>
            </a:r>
            <a:r>
              <a:rPr lang="en-US" altLang="zh-CN" sz="2400" i="1">
                <a:solidFill>
                  <a:srgbClr val="FF0000"/>
                </a:solidFill>
                <a:latin typeface="Comic Sans MS" pitchFamily="66" charset="0"/>
              </a:rPr>
              <a:t>completes execution</a:t>
            </a:r>
            <a:r>
              <a:rPr lang="en-US" altLang="zh-CN" sz="2400">
                <a:latin typeface="Comic Sans MS" pitchFamily="66" charset="0"/>
              </a:rPr>
              <a:t>; between 2 times, the instruction is </a:t>
            </a:r>
            <a:r>
              <a:rPr lang="en-US" altLang="zh-CN" sz="2400" i="1">
                <a:solidFill>
                  <a:srgbClr val="FF0000"/>
                </a:solidFill>
                <a:latin typeface="Comic Sans MS" pitchFamily="66" charset="0"/>
              </a:rPr>
              <a:t>in execution</a:t>
            </a:r>
            <a:endParaRPr lang="en-US" altLang="zh-CN" sz="2400">
              <a:solidFill>
                <a:srgbClr val="FF0000"/>
              </a:solidFill>
              <a:latin typeface="Comic Sans MS" pitchFamily="66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400">
                <a:latin typeface="Comic Sans MS" pitchFamily="66" charset="0"/>
              </a:rPr>
              <a:t>In a dynamically scheduled pipeline, all instructions pass through issue stage in order (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in-order issue</a:t>
            </a:r>
            <a:r>
              <a:rPr lang="en-US" altLang="zh-CN" sz="2400"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Advantages of Dynamic Scheduling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Handles cases when dependences unknown at compile time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(e.g., because they may involve a memory reference)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It simplifies the compiler 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Allows code that compiled for one pipeline to run efficiently on a different pipeline 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Hardware speculation, a technique with significant performance advantages, that builds on dynamic scheduling</a:t>
            </a:r>
          </a:p>
          <a:p>
            <a:pPr>
              <a:lnSpc>
                <a:spcPct val="90000"/>
              </a:lnSpc>
            </a:pPr>
            <a:endParaRPr lang="en-US" altLang="zh-CN" sz="2800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Dynamic Scheduling Step 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811338"/>
            <a:ext cx="7853362" cy="378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Simple pipeline has 1 stage to check both structural and data hazards:  Instruction Decode (ID), also called Instruction Issue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Split the ID pipe stage of simple 5-stage pipeline into 2 stages: </a:t>
            </a:r>
          </a:p>
          <a:p>
            <a:pPr algn="just">
              <a:lnSpc>
                <a:spcPct val="90000"/>
              </a:lnSpc>
              <a:spcBef>
                <a:spcPts val="1300"/>
              </a:spcBef>
              <a:spcAft>
                <a:spcPts val="600"/>
              </a:spcAft>
            </a:pPr>
            <a:r>
              <a:rPr lang="en-US" altLang="zh-CN" sz="2800" i="1">
                <a:solidFill>
                  <a:srgbClr val="FF0000"/>
                </a:solidFill>
                <a:latin typeface="Comic Sans MS" pitchFamily="66" charset="0"/>
              </a:rPr>
              <a:t>Issue</a:t>
            </a:r>
            <a:r>
              <a:rPr lang="en-US" altLang="zh-CN" sz="2800" i="1">
                <a:latin typeface="Comic Sans MS" pitchFamily="66" charset="0"/>
              </a:rPr>
              <a:t>—</a:t>
            </a:r>
            <a:r>
              <a:rPr lang="en-US" altLang="zh-CN" sz="2800">
                <a:latin typeface="Comic Sans MS" pitchFamily="66" charset="0"/>
              </a:rPr>
              <a:t>Decode instructions, check for structural hazards </a:t>
            </a:r>
          </a:p>
          <a:p>
            <a:pPr algn="just">
              <a:lnSpc>
                <a:spcPct val="90000"/>
              </a:lnSpc>
              <a:spcAft>
                <a:spcPts val="1300"/>
              </a:spcAft>
            </a:pPr>
            <a:r>
              <a:rPr lang="en-US" altLang="zh-CN" sz="2800" i="1">
                <a:solidFill>
                  <a:srgbClr val="FF0000"/>
                </a:solidFill>
                <a:latin typeface="Comic Sans MS" pitchFamily="66" charset="0"/>
              </a:rPr>
              <a:t>Read operands</a:t>
            </a:r>
            <a:r>
              <a:rPr lang="en-US" altLang="zh-CN" sz="2800" i="1">
                <a:latin typeface="Comic Sans MS" pitchFamily="66" charset="0"/>
              </a:rPr>
              <a:t>—</a:t>
            </a:r>
            <a:r>
              <a:rPr lang="en-US" altLang="zh-CN" sz="2800">
                <a:latin typeface="Comic Sans MS" pitchFamily="66" charset="0"/>
              </a:rPr>
              <a:t>Wait until no data hazards, then read operands</a:t>
            </a:r>
            <a:r>
              <a:rPr lang="en-US" altLang="zh-CN" sz="2800" b="1">
                <a:latin typeface="Comic Sans MS" pitchFamily="66" charset="0"/>
              </a:rPr>
              <a:t> </a:t>
            </a:r>
            <a:endParaRPr lang="en-US" altLang="zh-CN" sz="28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altLang="zh-CN" sz="2800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40750" cy="1143000"/>
          </a:xfrm>
        </p:spPr>
        <p:txBody>
          <a:bodyPr/>
          <a:lstStyle/>
          <a:p>
            <a:r>
              <a:rPr lang="en-US" altLang="zh-CN" sz="2400" b="1" dirty="0"/>
              <a:t>3.6.2 Dynamic Scheduling with a Scoreboard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00213"/>
            <a:ext cx="8540750" cy="4167187"/>
          </a:xfrm>
        </p:spPr>
        <p:txBody>
          <a:bodyPr/>
          <a:lstStyle/>
          <a:p>
            <a:r>
              <a:rPr lang="en-US" altLang="zh-CN">
                <a:latin typeface="Comic Sans MS" pitchFamily="66" charset="0"/>
              </a:rPr>
              <a:t>Scoreboarding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Named after CDC6600 scoreboard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Allowing instructions to </a:t>
            </a:r>
            <a:r>
              <a:rPr lang="en-US" altLang="zh-CN">
                <a:solidFill>
                  <a:srgbClr val="FF0000"/>
                </a:solidFill>
                <a:latin typeface="Comic Sans MS" pitchFamily="66" charset="0"/>
              </a:rPr>
              <a:t>execute out of order</a:t>
            </a:r>
            <a:r>
              <a:rPr lang="en-US" altLang="zh-CN">
                <a:latin typeface="Comic Sans MS" pitchFamily="66" charset="0"/>
              </a:rPr>
              <a:t> when there are </a:t>
            </a:r>
            <a:r>
              <a:rPr lang="en-US" altLang="zh-CN">
                <a:solidFill>
                  <a:srgbClr val="FF0000"/>
                </a:solidFill>
                <a:latin typeface="Comic Sans MS" pitchFamily="66" charset="0"/>
              </a:rPr>
              <a:t>sufficient</a:t>
            </a:r>
            <a:r>
              <a:rPr lang="en-US" altLang="zh-CN">
                <a:latin typeface="Comic Sans MS" pitchFamily="66" charset="0"/>
              </a:rPr>
              <a:t> resources and no data dependences.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In-order issue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Out-of order completion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Executing an instruction as early as possible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rgbClr val="76767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Basic structure of a pipelined processor with a scoreboard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69148FD-C0F5-49D6-BF91-E8E6B8F9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4131" name="Picture 3" descr="chap4_3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67713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r>
              <a:rPr lang="en-US" altLang="zh-CN" sz="3400"/>
              <a:t>The pipeline stages with scoreboard</a:t>
            </a:r>
            <a:r>
              <a:rPr lang="en-US" altLang="zh-CN"/>
              <a:t> 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The Five stages: IF, ID, EX, MEM, WB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IF: the same for all instructions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ID: split into two stages: issue and read operands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EX: no change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MEM: omitted for only concentrating on the FP operations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WB: no change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So, the stages are: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(IF), IS, RO, EX,(MEM),WB.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40750" cy="1143000"/>
          </a:xfrm>
        </p:spPr>
        <p:txBody>
          <a:bodyPr/>
          <a:lstStyle/>
          <a:p>
            <a:r>
              <a:rPr lang="en-US" altLang="zh-CN"/>
              <a:t>Pipeline stage description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41438"/>
            <a:ext cx="8283575" cy="4672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Issue:</a:t>
            </a:r>
            <a:r>
              <a:rPr lang="en-US" altLang="zh-CN" sz="2000">
                <a:latin typeface="Comic Sans MS" pitchFamily="66" charset="0"/>
              </a:rPr>
              <a:t> a instruction is issued when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>
                <a:solidFill>
                  <a:srgbClr val="FF0000"/>
                </a:solidFill>
                <a:latin typeface="Comic Sans MS" pitchFamily="66" charset="0"/>
              </a:rPr>
              <a:t>The functional unit is available and</a:t>
            </a:r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>
                <a:solidFill>
                  <a:srgbClr val="FF0000"/>
                </a:solidFill>
                <a:latin typeface="Comic Sans MS" pitchFamily="66" charset="0"/>
              </a:rPr>
              <a:t>No other active instruction has the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same</a:t>
            </a:r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800" i="1">
                <a:solidFill>
                  <a:srgbClr val="FF0000"/>
                </a:solidFill>
                <a:latin typeface="Comic Sans MS" pitchFamily="66" charset="0"/>
              </a:rPr>
              <a:t>destination register.</a:t>
            </a:r>
            <a:endParaRPr lang="en-US" altLang="zh-CN" sz="180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Avoid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strutural</a:t>
            </a:r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800">
                <a:latin typeface="Comic Sans MS" pitchFamily="66" charset="0"/>
              </a:rPr>
              <a:t>hazard and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WAW</a:t>
            </a:r>
            <a:r>
              <a:rPr lang="en-US" altLang="zh-CN" sz="1800">
                <a:latin typeface="Comic Sans MS" pitchFamily="66" charset="0"/>
              </a:rPr>
              <a:t> hazard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Read Operands</a:t>
            </a:r>
            <a:r>
              <a:rPr lang="en-US" altLang="zh-CN" sz="2000">
                <a:latin typeface="Comic Sans MS" pitchFamily="66" charset="0"/>
              </a:rPr>
              <a:t> (RO) 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>
                <a:solidFill>
                  <a:srgbClr val="FF0000"/>
                </a:solidFill>
                <a:latin typeface="Comic Sans MS" pitchFamily="66" charset="0"/>
              </a:rPr>
              <a:t>The read operation is delayed until the operands are available. 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>
                <a:latin typeface="Comic Sans MS" pitchFamily="66" charset="0"/>
              </a:rPr>
              <a:t>This means that no previously issued but ncompleted</a:t>
            </a:r>
            <a:r>
              <a:rPr lang="en-US" altLang="zh-CN" sz="1800">
                <a:latin typeface="Comic Sans MS" pitchFamily="66" charset="0"/>
              </a:rPr>
              <a:t> </a:t>
            </a:r>
            <a:r>
              <a:rPr lang="en-US" altLang="zh-CN" sz="1800" i="1">
                <a:latin typeface="Comic Sans MS" pitchFamily="66" charset="0"/>
              </a:rPr>
              <a:t>instruction has the operand as its destination.</a:t>
            </a:r>
            <a:r>
              <a:rPr lang="en-US" altLang="zh-CN" sz="1800">
                <a:latin typeface="Comic Sans MS" pitchFamily="66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This resolves</a:t>
            </a:r>
            <a:r>
              <a:rPr lang="en-US" altLang="zh-CN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RAW</a:t>
            </a:r>
            <a:r>
              <a:rPr lang="en-US" altLang="zh-CN" sz="18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1800">
                <a:latin typeface="Comic Sans MS" pitchFamily="66" charset="0"/>
              </a:rPr>
              <a:t>hazards </a:t>
            </a:r>
            <a:r>
              <a:rPr lang="en-US" altLang="zh-CN" sz="1800" b="1">
                <a:latin typeface="Comic Sans MS" pitchFamily="66" charset="0"/>
              </a:rPr>
              <a:t>dynamically</a:t>
            </a:r>
            <a:r>
              <a:rPr lang="en-US" altLang="zh-CN" sz="1800">
                <a:latin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Execution (EX)</a:t>
            </a:r>
            <a:r>
              <a:rPr lang="en-US" altLang="zh-CN" sz="2000" i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>
                <a:solidFill>
                  <a:srgbClr val="FF0000"/>
                </a:solidFill>
                <a:latin typeface="Comic Sans MS" pitchFamily="66" charset="0"/>
              </a:rPr>
              <a:t>Notify the scoreboard when completed so the functional unit can be reused.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Write result (WB)</a:t>
            </a:r>
            <a:r>
              <a:rPr lang="en-US" altLang="zh-CN" sz="2000" i="1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>
                <a:solidFill>
                  <a:srgbClr val="FF0000"/>
                </a:solidFill>
                <a:latin typeface="Comic Sans MS" pitchFamily="66" charset="0"/>
              </a:rPr>
              <a:t>The scoreboard checks for WAR hazards and stalls the completing instruction if necessary.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有几种竞争？</a:t>
            </a:r>
          </a:p>
          <a:p>
            <a:r>
              <a:rPr lang="zh-CN" altLang="en-US" dirty="0"/>
              <a:t>结构竞争有几种情况？如何解决</a:t>
            </a:r>
          </a:p>
          <a:p>
            <a:r>
              <a:rPr lang="zh-CN" altLang="en-US" dirty="0"/>
              <a:t>数据竞争有几种情况？如何解决</a:t>
            </a:r>
          </a:p>
          <a:p>
            <a:r>
              <a:rPr lang="zh-CN" altLang="en-US" dirty="0"/>
              <a:t>控制竞争如何解决？如何解决？</a:t>
            </a:r>
          </a:p>
          <a:p>
            <a:r>
              <a:rPr lang="zh-CN" altLang="en-US" dirty="0"/>
              <a:t>多周期以后引进何种新竞争？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540750" cy="935038"/>
          </a:xfrm>
        </p:spPr>
        <p:txBody>
          <a:bodyPr/>
          <a:lstStyle/>
          <a:p>
            <a:r>
              <a:rPr lang="en-US" altLang="zh-CN"/>
              <a:t>The scoreboard algorithm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82296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Scoreboard-takes full responsibility for instruction issue and execution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Create the dependence records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Decide when to fetch the operand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Decide when to enter execution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Decide when the result can be written into the register file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Three data structure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Instruction status: 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solidFill>
                  <a:srgbClr val="CC00FF"/>
                </a:solidFill>
                <a:latin typeface="Comic Sans MS" pitchFamily="66" charset="0"/>
              </a:rPr>
              <a:t>which of the four steps the instruction is in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Functional unit status: </a:t>
            </a:r>
            <a:r>
              <a:rPr lang="en-US" altLang="zh-CN" sz="2000">
                <a:solidFill>
                  <a:srgbClr val="CC00FF"/>
                </a:solidFill>
                <a:latin typeface="Comic Sans MS" pitchFamily="66" charset="0"/>
              </a:rPr>
              <a:t>buzy,op,Fi, Fj,Fk,Qj,Qk ,Rj,Rk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Register result status: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solidFill>
                  <a:srgbClr val="CC00FF"/>
                </a:solidFill>
                <a:latin typeface="Comic Sans MS" pitchFamily="66" charset="0"/>
              </a:rPr>
              <a:t>which functional unit will write that register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33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49" y="1600200"/>
            <a:ext cx="6210701" cy="4419600"/>
          </a:xfr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782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484313"/>
            <a:ext cx="8640763" cy="4537075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769225" cy="914400"/>
          </a:xfrm>
        </p:spPr>
        <p:txBody>
          <a:bodyPr/>
          <a:lstStyle/>
          <a:p>
            <a:endParaRPr lang="zh-CN" altLang="zh-CN" dirty="0"/>
          </a:p>
        </p:txBody>
      </p:sp>
      <p:pic>
        <p:nvPicPr>
          <p:cNvPr id="4802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76250"/>
            <a:ext cx="9144000" cy="554037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1168400" y="1206500"/>
            <a:ext cx="3114675" cy="5175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F</a:t>
            </a:r>
            <a:r>
              <a:rPr lang="en-US" altLang="zh-CN" baseline="-25000"/>
              <a:t>j</a:t>
            </a:r>
            <a:r>
              <a:rPr lang="en-US" altLang="zh-CN"/>
              <a:t>(f)  =  F</a:t>
            </a:r>
            <a:r>
              <a:rPr lang="en-US" altLang="zh-CN" baseline="-25000"/>
              <a:t>i</a:t>
            </a:r>
            <a:r>
              <a:rPr lang="en-US" altLang="zh-CN"/>
              <a:t>(FU)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en-US" altLang="zh-CN"/>
              <a:t>(f)  = NO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F</a:t>
            </a:r>
            <a:r>
              <a:rPr lang="en-US" altLang="zh-CN" baseline="-25000"/>
              <a:t>j</a:t>
            </a:r>
            <a:r>
              <a:rPr lang="en-US" altLang="zh-CN"/>
              <a:t>(f)  = F</a:t>
            </a:r>
            <a:r>
              <a:rPr lang="en-US" altLang="zh-CN" baseline="-25000"/>
              <a:t>i</a:t>
            </a:r>
            <a:r>
              <a:rPr lang="en-US" altLang="zh-CN"/>
              <a:t>(FU)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en-US" altLang="zh-CN"/>
              <a:t>(f) ≠ NO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F</a:t>
            </a:r>
            <a:r>
              <a:rPr lang="en-US" altLang="zh-CN" baseline="-25000"/>
              <a:t>j</a:t>
            </a:r>
            <a:r>
              <a:rPr lang="en-US" altLang="zh-CN"/>
              <a:t>(f) ≠ F</a:t>
            </a:r>
            <a:r>
              <a:rPr lang="en-US" altLang="zh-CN" baseline="-25000"/>
              <a:t>i</a:t>
            </a:r>
            <a:r>
              <a:rPr lang="en-US" altLang="zh-CN"/>
              <a:t>(FU)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en-US" altLang="zh-CN"/>
              <a:t>(f) = NO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F</a:t>
            </a:r>
            <a:r>
              <a:rPr lang="en-US" altLang="zh-CN" baseline="-25000"/>
              <a:t>j</a:t>
            </a:r>
            <a:r>
              <a:rPr lang="en-US" altLang="zh-CN"/>
              <a:t>(f) ≠ F</a:t>
            </a:r>
            <a:r>
              <a:rPr lang="en-US" altLang="zh-CN" baseline="-25000"/>
              <a:t>i</a:t>
            </a:r>
            <a:r>
              <a:rPr lang="en-US" altLang="zh-CN"/>
              <a:t>(FU)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en-US" altLang="zh-CN"/>
              <a:t>(f) ≠ NO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536581" name="Rectangle 5"/>
          <p:cNvSpPr>
            <a:spLocks noRot="1" noChangeArrowheads="1"/>
          </p:cNvSpPr>
          <p:nvPr/>
        </p:nvSpPr>
        <p:spPr bwMode="auto">
          <a:xfrm>
            <a:off x="5273675" y="1206500"/>
            <a:ext cx="3114675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3200"/>
              <a:t>F</a:t>
            </a:r>
            <a:r>
              <a:rPr lang="en-US" altLang="zh-CN" sz="3200" baseline="-25000"/>
              <a:t>k</a:t>
            </a:r>
            <a:r>
              <a:rPr lang="en-US" altLang="zh-CN" sz="3200"/>
              <a:t>(f)  =  F</a:t>
            </a:r>
            <a:r>
              <a:rPr lang="en-US" altLang="zh-CN" sz="3200" baseline="-25000"/>
              <a:t>i</a:t>
            </a:r>
            <a:r>
              <a:rPr lang="en-US" altLang="zh-CN" sz="3200"/>
              <a:t>(FU)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3200"/>
              <a:t>R</a:t>
            </a:r>
            <a:r>
              <a:rPr lang="en-US" altLang="zh-CN" sz="3200" baseline="-25000"/>
              <a:t>k</a:t>
            </a:r>
            <a:r>
              <a:rPr lang="en-US" altLang="zh-CN" sz="3200"/>
              <a:t>(f)  = NO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3200"/>
              <a:t>F</a:t>
            </a:r>
            <a:r>
              <a:rPr lang="en-US" altLang="zh-CN" sz="3200" baseline="-25000"/>
              <a:t>k</a:t>
            </a:r>
            <a:r>
              <a:rPr lang="en-US" altLang="zh-CN" sz="3200"/>
              <a:t>(f)  = F</a:t>
            </a:r>
            <a:r>
              <a:rPr lang="en-US" altLang="zh-CN" sz="3200" baseline="-25000"/>
              <a:t>i</a:t>
            </a:r>
            <a:r>
              <a:rPr lang="en-US" altLang="zh-CN" sz="3200"/>
              <a:t>(FU)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3200"/>
              <a:t>R</a:t>
            </a:r>
            <a:r>
              <a:rPr lang="en-US" altLang="zh-CN" sz="3200" baseline="-25000"/>
              <a:t>k</a:t>
            </a:r>
            <a:r>
              <a:rPr lang="en-US" altLang="zh-CN" sz="3200"/>
              <a:t>(f) ≠ NO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3200"/>
              <a:t>F</a:t>
            </a:r>
            <a:r>
              <a:rPr lang="en-US" altLang="zh-CN" sz="3200" baseline="-25000"/>
              <a:t>k</a:t>
            </a:r>
            <a:r>
              <a:rPr lang="en-US" altLang="zh-CN" sz="3200"/>
              <a:t>(f) ≠ F</a:t>
            </a:r>
            <a:r>
              <a:rPr lang="en-US" altLang="zh-CN" sz="3200" baseline="-25000"/>
              <a:t>i</a:t>
            </a:r>
            <a:r>
              <a:rPr lang="en-US" altLang="zh-CN" sz="3200"/>
              <a:t>(FU)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3200"/>
              <a:t>R</a:t>
            </a:r>
            <a:r>
              <a:rPr lang="en-US" altLang="zh-CN" sz="3200" baseline="-25000"/>
              <a:t>k</a:t>
            </a:r>
            <a:r>
              <a:rPr lang="en-US" altLang="zh-CN" sz="3200"/>
              <a:t>(f) = NO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3200"/>
              <a:t>F</a:t>
            </a:r>
            <a:r>
              <a:rPr lang="en-US" altLang="zh-CN" sz="3200" baseline="-25000"/>
              <a:t>k</a:t>
            </a:r>
            <a:r>
              <a:rPr lang="en-US" altLang="zh-CN" sz="3200"/>
              <a:t>(f) ≠ F</a:t>
            </a:r>
            <a:r>
              <a:rPr lang="en-US" altLang="zh-CN" sz="3200" baseline="-25000"/>
              <a:t>i</a:t>
            </a:r>
            <a:r>
              <a:rPr lang="en-US" altLang="zh-CN" sz="3200"/>
              <a:t>(FU)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3200"/>
              <a:t>R</a:t>
            </a:r>
            <a:r>
              <a:rPr lang="en-US" altLang="zh-CN" sz="3200" baseline="-25000"/>
              <a:t>k</a:t>
            </a:r>
            <a:r>
              <a:rPr lang="en-US" altLang="zh-CN" sz="3200"/>
              <a:t>(f) ≠ NO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zh-CN" sz="3200"/>
          </a:p>
        </p:txBody>
      </p:sp>
      <p:sp>
        <p:nvSpPr>
          <p:cNvPr id="536585" name="AutoShape 9"/>
          <p:cNvSpPr>
            <a:spLocks/>
          </p:cNvSpPr>
          <p:nvPr/>
        </p:nvSpPr>
        <p:spPr bwMode="auto">
          <a:xfrm>
            <a:off x="952500" y="1493838"/>
            <a:ext cx="215900" cy="720725"/>
          </a:xfrm>
          <a:prstGeom prst="leftBrace">
            <a:avLst>
              <a:gd name="adj1" fmla="val 2781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6" name="AutoShape 10"/>
          <p:cNvSpPr>
            <a:spLocks/>
          </p:cNvSpPr>
          <p:nvPr/>
        </p:nvSpPr>
        <p:spPr bwMode="auto">
          <a:xfrm>
            <a:off x="952500" y="2574925"/>
            <a:ext cx="215900" cy="720725"/>
          </a:xfrm>
          <a:prstGeom prst="leftBrace">
            <a:avLst>
              <a:gd name="adj1" fmla="val 2781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8" name="AutoShape 12"/>
          <p:cNvSpPr>
            <a:spLocks/>
          </p:cNvSpPr>
          <p:nvPr/>
        </p:nvSpPr>
        <p:spPr bwMode="auto">
          <a:xfrm>
            <a:off x="952500" y="3798888"/>
            <a:ext cx="215900" cy="720725"/>
          </a:xfrm>
          <a:prstGeom prst="leftBrace">
            <a:avLst>
              <a:gd name="adj1" fmla="val 2781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9" name="AutoShape 13"/>
          <p:cNvSpPr>
            <a:spLocks/>
          </p:cNvSpPr>
          <p:nvPr/>
        </p:nvSpPr>
        <p:spPr bwMode="auto">
          <a:xfrm>
            <a:off x="952500" y="4949825"/>
            <a:ext cx="215900" cy="720725"/>
          </a:xfrm>
          <a:prstGeom prst="leftBrace">
            <a:avLst>
              <a:gd name="adj1" fmla="val 2781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0" name="AutoShape 14"/>
          <p:cNvSpPr>
            <a:spLocks/>
          </p:cNvSpPr>
          <p:nvPr/>
        </p:nvSpPr>
        <p:spPr bwMode="auto">
          <a:xfrm>
            <a:off x="4913313" y="5022850"/>
            <a:ext cx="215900" cy="720725"/>
          </a:xfrm>
          <a:prstGeom prst="leftBrace">
            <a:avLst>
              <a:gd name="adj1" fmla="val 2781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1" name="AutoShape 15"/>
          <p:cNvSpPr>
            <a:spLocks/>
          </p:cNvSpPr>
          <p:nvPr/>
        </p:nvSpPr>
        <p:spPr bwMode="auto">
          <a:xfrm>
            <a:off x="4913313" y="3798888"/>
            <a:ext cx="215900" cy="720725"/>
          </a:xfrm>
          <a:prstGeom prst="leftBrace">
            <a:avLst>
              <a:gd name="adj1" fmla="val 2781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2" name="AutoShape 16"/>
          <p:cNvSpPr>
            <a:spLocks/>
          </p:cNvSpPr>
          <p:nvPr/>
        </p:nvSpPr>
        <p:spPr bwMode="auto">
          <a:xfrm>
            <a:off x="4913313" y="2646363"/>
            <a:ext cx="215900" cy="720725"/>
          </a:xfrm>
          <a:prstGeom prst="leftBrace">
            <a:avLst>
              <a:gd name="adj1" fmla="val 2781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3" name="AutoShape 17"/>
          <p:cNvSpPr>
            <a:spLocks/>
          </p:cNvSpPr>
          <p:nvPr/>
        </p:nvSpPr>
        <p:spPr bwMode="auto">
          <a:xfrm>
            <a:off x="4913313" y="1493838"/>
            <a:ext cx="215900" cy="720725"/>
          </a:xfrm>
          <a:prstGeom prst="leftBrace">
            <a:avLst>
              <a:gd name="adj1" fmla="val 2781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4" name="Line 18"/>
          <p:cNvSpPr>
            <a:spLocks noChangeShapeType="1"/>
          </p:cNvSpPr>
          <p:nvPr/>
        </p:nvSpPr>
        <p:spPr bwMode="auto">
          <a:xfrm>
            <a:off x="3760788" y="1854200"/>
            <a:ext cx="1008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5" name="Line 19"/>
          <p:cNvSpPr>
            <a:spLocks noChangeShapeType="1"/>
          </p:cNvSpPr>
          <p:nvPr/>
        </p:nvSpPr>
        <p:spPr bwMode="auto">
          <a:xfrm>
            <a:off x="3760788" y="3006725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6" name="Line 20"/>
          <p:cNvSpPr>
            <a:spLocks noChangeShapeType="1"/>
          </p:cNvSpPr>
          <p:nvPr/>
        </p:nvSpPr>
        <p:spPr bwMode="auto">
          <a:xfrm>
            <a:off x="3689350" y="4157663"/>
            <a:ext cx="1152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>
            <a:off x="3760788" y="5383213"/>
            <a:ext cx="1008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99" name="Line 23"/>
          <p:cNvSpPr>
            <a:spLocks noChangeShapeType="1"/>
          </p:cNvSpPr>
          <p:nvPr/>
        </p:nvSpPr>
        <p:spPr bwMode="auto">
          <a:xfrm>
            <a:off x="3833813" y="1998663"/>
            <a:ext cx="935037" cy="86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0" name="Line 24"/>
          <p:cNvSpPr>
            <a:spLocks noChangeShapeType="1"/>
          </p:cNvSpPr>
          <p:nvPr/>
        </p:nvSpPr>
        <p:spPr bwMode="auto">
          <a:xfrm>
            <a:off x="3760788" y="2070100"/>
            <a:ext cx="1081087" cy="19446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1" name="Line 25"/>
          <p:cNvSpPr>
            <a:spLocks noChangeShapeType="1"/>
          </p:cNvSpPr>
          <p:nvPr/>
        </p:nvSpPr>
        <p:spPr bwMode="auto">
          <a:xfrm>
            <a:off x="3689350" y="2141538"/>
            <a:ext cx="1079500" cy="3168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2" name="Line 26"/>
          <p:cNvSpPr>
            <a:spLocks noChangeShapeType="1"/>
          </p:cNvSpPr>
          <p:nvPr/>
        </p:nvSpPr>
        <p:spPr bwMode="auto">
          <a:xfrm flipV="1">
            <a:off x="3760788" y="1925638"/>
            <a:ext cx="1081087" cy="8651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3" name="Line 27"/>
          <p:cNvSpPr>
            <a:spLocks noChangeShapeType="1"/>
          </p:cNvSpPr>
          <p:nvPr/>
        </p:nvSpPr>
        <p:spPr bwMode="auto">
          <a:xfrm>
            <a:off x="3760788" y="3222625"/>
            <a:ext cx="10080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4" name="Line 28"/>
          <p:cNvSpPr>
            <a:spLocks noChangeShapeType="1"/>
          </p:cNvSpPr>
          <p:nvPr/>
        </p:nvSpPr>
        <p:spPr bwMode="auto">
          <a:xfrm>
            <a:off x="3617913" y="3365500"/>
            <a:ext cx="1079500" cy="1944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5" name="Line 29"/>
          <p:cNvSpPr>
            <a:spLocks noChangeShapeType="1"/>
          </p:cNvSpPr>
          <p:nvPr/>
        </p:nvSpPr>
        <p:spPr bwMode="auto">
          <a:xfrm flipV="1">
            <a:off x="3689350" y="2070100"/>
            <a:ext cx="1152525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6" name="Line 30"/>
          <p:cNvSpPr>
            <a:spLocks noChangeShapeType="1"/>
          </p:cNvSpPr>
          <p:nvPr/>
        </p:nvSpPr>
        <p:spPr bwMode="auto">
          <a:xfrm flipV="1">
            <a:off x="3689350" y="3149600"/>
            <a:ext cx="1079500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7" name="Line 31"/>
          <p:cNvSpPr>
            <a:spLocks noChangeShapeType="1"/>
          </p:cNvSpPr>
          <p:nvPr/>
        </p:nvSpPr>
        <p:spPr bwMode="auto">
          <a:xfrm>
            <a:off x="3689350" y="4446588"/>
            <a:ext cx="9366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8" name="Line 32"/>
          <p:cNvSpPr>
            <a:spLocks noChangeShapeType="1"/>
          </p:cNvSpPr>
          <p:nvPr/>
        </p:nvSpPr>
        <p:spPr bwMode="auto">
          <a:xfrm flipV="1">
            <a:off x="3760788" y="2141538"/>
            <a:ext cx="1081087" cy="2881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09" name="Line 33"/>
          <p:cNvSpPr>
            <a:spLocks noChangeShapeType="1"/>
          </p:cNvSpPr>
          <p:nvPr/>
        </p:nvSpPr>
        <p:spPr bwMode="auto">
          <a:xfrm flipV="1">
            <a:off x="3760788" y="3294063"/>
            <a:ext cx="1081087" cy="187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10" name="Line 34"/>
          <p:cNvSpPr>
            <a:spLocks noChangeShapeType="1"/>
          </p:cNvSpPr>
          <p:nvPr/>
        </p:nvSpPr>
        <p:spPr bwMode="auto">
          <a:xfrm flipV="1">
            <a:off x="3760788" y="4230688"/>
            <a:ext cx="1081087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611" name="Text Box 35"/>
          <p:cNvSpPr txBox="1">
            <a:spLocks noChangeArrowheads="1"/>
          </p:cNvSpPr>
          <p:nvPr/>
        </p:nvSpPr>
        <p:spPr bwMode="auto">
          <a:xfrm>
            <a:off x="693738" y="800100"/>
            <a:ext cx="7993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FF0000"/>
                </a:solidFill>
              </a:rPr>
              <a:t>Vf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dirty="0">
                <a:solidFill>
                  <a:srgbClr val="66FFCC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 Fj(f) ≠Fi(FU) or </a:t>
            </a:r>
            <a:r>
              <a:rPr lang="en-US" altLang="zh-CN" sz="2000" b="1" dirty="0" err="1">
                <a:solidFill>
                  <a:srgbClr val="FF0000"/>
                </a:solidFill>
              </a:rPr>
              <a:t>Rj</a:t>
            </a:r>
            <a:r>
              <a:rPr lang="en-US" altLang="zh-CN" sz="2000" b="1" dirty="0">
                <a:solidFill>
                  <a:srgbClr val="FF0000"/>
                </a:solidFill>
              </a:rPr>
              <a:t>(f) = No </a:t>
            </a:r>
            <a:r>
              <a:rPr lang="en-US" altLang="zh-CN" sz="2000" b="1" dirty="0">
                <a:solidFill>
                  <a:srgbClr val="66FFCC"/>
                </a:solidFill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/>
              <a:t>&amp;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66FFCC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Fk</a:t>
            </a:r>
            <a:r>
              <a:rPr lang="en-US" altLang="zh-CN" sz="2000" b="1" dirty="0">
                <a:solidFill>
                  <a:srgbClr val="FF0000"/>
                </a:solidFill>
              </a:rPr>
              <a:t>(f) ≠ Fi(FU) or </a:t>
            </a:r>
            <a:r>
              <a:rPr lang="en-US" altLang="zh-CN" sz="2000" b="1" dirty="0" err="1">
                <a:solidFill>
                  <a:srgbClr val="FF0000"/>
                </a:solidFill>
              </a:rPr>
              <a:t>Rk</a:t>
            </a:r>
            <a:r>
              <a:rPr lang="en-US" altLang="zh-CN" sz="2000" b="1" dirty="0">
                <a:solidFill>
                  <a:srgbClr val="FF0000"/>
                </a:solidFill>
              </a:rPr>
              <a:t>(f) = No</a:t>
            </a:r>
            <a:r>
              <a:rPr lang="en-US" altLang="zh-CN" sz="2000" b="1" dirty="0">
                <a:solidFill>
                  <a:srgbClr val="66FFCC"/>
                </a:solidFill>
              </a:rPr>
              <a:t>)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3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3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3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3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3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3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3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3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3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3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3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3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3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5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  <p:bldP spid="536581" grpId="0"/>
      <p:bldP spid="536585" grpId="0" animBg="1"/>
      <p:bldP spid="536586" grpId="0" animBg="1"/>
      <p:bldP spid="536588" grpId="0" animBg="1"/>
      <p:bldP spid="536589" grpId="0" animBg="1"/>
      <p:bldP spid="536590" grpId="0" animBg="1"/>
      <p:bldP spid="536591" grpId="0" animBg="1"/>
      <p:bldP spid="536592" grpId="0" animBg="1"/>
      <p:bldP spid="536593" grpId="0" animBg="1"/>
      <p:bldP spid="536594" grpId="0" animBg="1"/>
      <p:bldP spid="536595" grpId="0" animBg="1"/>
      <p:bldP spid="536596" grpId="0" animBg="1"/>
      <p:bldP spid="536597" grpId="0" animBg="1"/>
      <p:bldP spid="536599" grpId="0" animBg="1"/>
      <p:bldP spid="536600" grpId="0" animBg="1"/>
      <p:bldP spid="536601" grpId="0" animBg="1"/>
      <p:bldP spid="536602" grpId="0" animBg="1"/>
      <p:bldP spid="536603" grpId="0" animBg="1"/>
      <p:bldP spid="536604" grpId="0" animBg="1"/>
      <p:bldP spid="536605" grpId="0" animBg="1"/>
      <p:bldP spid="536606" grpId="0" animBg="1"/>
      <p:bldP spid="536607" grpId="0" animBg="1"/>
      <p:bldP spid="536608" grpId="0" animBg="1"/>
      <p:bldP spid="536609" grpId="0" animBg="1"/>
      <p:bldP spid="5366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r>
              <a:rPr lang="en-US" altLang="zh-CN"/>
              <a:t>Example: Instruction status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341438"/>
            <a:ext cx="4103687" cy="3382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LD         F6, 34(R2)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LD         F2, 45(R3)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MULTD F0, F2, F4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SUBD   F8, F6, F2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DIVD     F10, F0, F6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ADDD   F6, F8, F2</a:t>
            </a:r>
            <a:endParaRPr lang="en-US" altLang="zh-CN">
              <a:latin typeface="Comic Sans MS" pitchFamily="66" charset="0"/>
            </a:endParaRPr>
          </a:p>
          <a:p>
            <a:endParaRPr lang="en-US" altLang="zh-CN" sz="2800">
              <a:latin typeface="Comic Sans MS" pitchFamily="66" charset="0"/>
            </a:endParaRPr>
          </a:p>
        </p:txBody>
      </p:sp>
      <p:graphicFrame>
        <p:nvGraphicFramePr>
          <p:cNvPr id="532484" name="Object 4"/>
          <p:cNvGraphicFramePr>
            <a:graphicFrameLocks noChangeAspect="1"/>
          </p:cNvGraphicFramePr>
          <p:nvPr/>
        </p:nvGraphicFramePr>
        <p:xfrm>
          <a:off x="5073650" y="1447800"/>
          <a:ext cx="3533775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5" name="Document" r:id="rId3" imgW="4587777" imgH="5563299" progId="Word.Document.8">
                  <p:embed/>
                </p:oleObj>
              </mc:Choice>
              <mc:Fallback>
                <p:oleObj name="Document" r:id="rId3" imgW="4587777" imgH="556329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1447800"/>
                        <a:ext cx="3533775" cy="3925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5" name="Line 5"/>
          <p:cNvSpPr>
            <a:spLocks noChangeShapeType="1"/>
          </p:cNvSpPr>
          <p:nvPr/>
        </p:nvSpPr>
        <p:spPr bwMode="auto">
          <a:xfrm>
            <a:off x="2771775" y="2205038"/>
            <a:ext cx="215900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6" name="Line 6"/>
          <p:cNvSpPr>
            <a:spLocks noChangeShapeType="1"/>
          </p:cNvSpPr>
          <p:nvPr/>
        </p:nvSpPr>
        <p:spPr bwMode="auto">
          <a:xfrm>
            <a:off x="2771775" y="2205038"/>
            <a:ext cx="863600" cy="7921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7" name="Line 7"/>
          <p:cNvSpPr>
            <a:spLocks noChangeShapeType="1"/>
          </p:cNvSpPr>
          <p:nvPr/>
        </p:nvSpPr>
        <p:spPr bwMode="auto">
          <a:xfrm>
            <a:off x="2771775" y="2205038"/>
            <a:ext cx="792163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8" name="Line 8"/>
          <p:cNvSpPr>
            <a:spLocks noChangeShapeType="1"/>
          </p:cNvSpPr>
          <p:nvPr/>
        </p:nvSpPr>
        <p:spPr bwMode="auto">
          <a:xfrm>
            <a:off x="2771775" y="2636838"/>
            <a:ext cx="431800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9" name="Line 9"/>
          <p:cNvSpPr>
            <a:spLocks noChangeShapeType="1"/>
          </p:cNvSpPr>
          <p:nvPr/>
        </p:nvSpPr>
        <p:spPr bwMode="auto">
          <a:xfrm>
            <a:off x="2627313" y="3213100"/>
            <a:ext cx="431800" cy="792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0" name="Line 10"/>
          <p:cNvSpPr>
            <a:spLocks noChangeShapeType="1"/>
          </p:cNvSpPr>
          <p:nvPr/>
        </p:nvSpPr>
        <p:spPr bwMode="auto">
          <a:xfrm flipH="1">
            <a:off x="2625725" y="3284538"/>
            <a:ext cx="287338" cy="6477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1" name="Line 11"/>
          <p:cNvSpPr>
            <a:spLocks noChangeShapeType="1"/>
          </p:cNvSpPr>
          <p:nvPr/>
        </p:nvSpPr>
        <p:spPr bwMode="auto">
          <a:xfrm flipH="1">
            <a:off x="2700338" y="3644900"/>
            <a:ext cx="1223962" cy="360363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2" name="Line 12"/>
          <p:cNvSpPr>
            <a:spLocks noChangeShapeType="1"/>
          </p:cNvSpPr>
          <p:nvPr/>
        </p:nvSpPr>
        <p:spPr bwMode="auto">
          <a:xfrm>
            <a:off x="1403350" y="3284538"/>
            <a:ext cx="0" cy="7207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971550" y="4724400"/>
            <a:ext cx="36004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MULTD           : 10CC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DIVD               : 40CC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ADDD/SUBD  : 2CC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5" grpId="0" animBg="1"/>
      <p:bldP spid="532486" grpId="0" animBg="1"/>
      <p:bldP spid="532487" grpId="0" animBg="1"/>
      <p:bldP spid="532488" grpId="0" animBg="1"/>
      <p:bldP spid="532489" grpId="0" animBg="1"/>
      <p:bldP spid="532490" grpId="0" animBg="1"/>
      <p:bldP spid="532491" grpId="0" animBg="1"/>
      <p:bldP spid="5324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12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33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6988"/>
            <a:ext cx="9144000" cy="6858001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4500563" y="3284538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IMM34</a:t>
            </a: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7451725" y="3357563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Yes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53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85386" name="Line 10"/>
          <p:cNvSpPr>
            <a:spLocks noChangeShapeType="1"/>
          </p:cNvSpPr>
          <p:nvPr/>
        </p:nvSpPr>
        <p:spPr bwMode="auto">
          <a:xfrm>
            <a:off x="8172450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387" name="Text Box 11"/>
          <p:cNvSpPr txBox="1">
            <a:spLocks noChangeArrowheads="1"/>
          </p:cNvSpPr>
          <p:nvPr/>
        </p:nvSpPr>
        <p:spPr bwMode="auto">
          <a:xfrm>
            <a:off x="4500563" y="3357563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IMM34</a:t>
            </a:r>
          </a:p>
        </p:txBody>
      </p:sp>
      <p:sp>
        <p:nvSpPr>
          <p:cNvPr id="485388" name="Text Box 12"/>
          <p:cNvSpPr txBox="1">
            <a:spLocks noChangeArrowheads="1"/>
          </p:cNvSpPr>
          <p:nvPr/>
        </p:nvSpPr>
        <p:spPr bwMode="auto">
          <a:xfrm>
            <a:off x="7451725" y="3357563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Yes</a:t>
            </a: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7380288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74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87433" name="Line 9"/>
          <p:cNvSpPr>
            <a:spLocks noChangeShapeType="1"/>
          </p:cNvSpPr>
          <p:nvPr/>
        </p:nvSpPr>
        <p:spPr bwMode="auto">
          <a:xfrm>
            <a:off x="8172450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4500563" y="3357563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IMM34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7451725" y="3357563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Yes</a:t>
            </a:r>
          </a:p>
        </p:txBody>
      </p:sp>
      <p:sp>
        <p:nvSpPr>
          <p:cNvPr id="487437" name="Line 13"/>
          <p:cNvSpPr>
            <a:spLocks noChangeShapeType="1"/>
          </p:cNvSpPr>
          <p:nvPr/>
        </p:nvSpPr>
        <p:spPr bwMode="auto">
          <a:xfrm>
            <a:off x="7380288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912100" cy="981075"/>
          </a:xfrm>
        </p:spPr>
        <p:txBody>
          <a:bodyPr/>
          <a:lstStyle/>
          <a:p>
            <a:r>
              <a:rPr lang="en-US" altLang="zh-CN" sz="2900" b="1">
                <a:cs typeface="Arial" pitchFamily="34" charset="0"/>
              </a:rPr>
              <a:t>3.5 Instruction-Level Parallelism: </a:t>
            </a:r>
            <a:br>
              <a:rPr lang="en-US" altLang="zh-CN" sz="2900" b="1">
                <a:cs typeface="Arial" pitchFamily="34" charset="0"/>
              </a:rPr>
            </a:br>
            <a:r>
              <a:rPr lang="en-US" altLang="zh-CN" sz="2900" b="1">
                <a:cs typeface="Arial" pitchFamily="34" charset="0"/>
              </a:rPr>
              <a:t>	Concepts and Challenges</a:t>
            </a:r>
            <a:r>
              <a:rPr lang="en-US" altLang="zh-CN" sz="3200" b="1">
                <a:cs typeface="Arial" pitchFamily="34" charset="0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7993063" cy="46085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3.5.1 </a:t>
            </a:r>
            <a:r>
              <a:rPr lang="zh-CN" altLang="en-US"/>
              <a:t>提高流水线性能的思路</a:t>
            </a:r>
          </a:p>
          <a:p>
            <a:r>
              <a:rPr lang="zh-CN" altLang="en-US" sz="2800"/>
              <a:t>直观思路</a:t>
            </a:r>
            <a:r>
              <a:rPr lang="en-US" altLang="zh-CN" sz="2800"/>
              <a:t>: </a:t>
            </a:r>
            <a:r>
              <a:rPr lang="zh-CN" altLang="en-US" sz="2800" b="1"/>
              <a:t>缩小流水线的</a:t>
            </a:r>
            <a:r>
              <a:rPr lang="en-US" altLang="zh-CN" sz="2800" b="1"/>
              <a:t>CPI</a:t>
            </a:r>
            <a:endParaRPr lang="en-US" altLang="zh-CN" b="1"/>
          </a:p>
          <a:p>
            <a:pPr>
              <a:buFont typeface="Wingdings" pitchFamily="2" charset="2"/>
              <a:buNone/>
            </a:pPr>
            <a:r>
              <a:rPr lang="en-US" altLang="zh-CN" sz="2800" b="1"/>
              <a:t>                               CPIunpipelined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/>
              <a:t>因为</a:t>
            </a:r>
            <a:r>
              <a:rPr lang="en-US" altLang="zh-CN" sz="2800" b="1"/>
              <a:t>Speedup= -----------------------------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/>
              <a:t>                                CPIpipelined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>
                <a:latin typeface="Arial Narrow" pitchFamily="34" charset="0"/>
              </a:rPr>
              <a:t>CPI</a:t>
            </a:r>
            <a:r>
              <a:rPr lang="en-US" altLang="zh-CN" sz="2800" baseline="-25000">
                <a:latin typeface="Arial Narrow" pitchFamily="34" charset="0"/>
              </a:rPr>
              <a:t>pipelined</a:t>
            </a:r>
            <a:r>
              <a:rPr lang="en-US" altLang="zh-CN" sz="2800" b="1">
                <a:latin typeface="Arial Narrow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>
                <a:latin typeface="Arial Narrow" pitchFamily="34" charset="0"/>
              </a:rPr>
              <a:t>= Ideal pipeline CPI+ pipelined stall cycles per instruction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>
                <a:latin typeface="Arial Narrow" pitchFamily="34" charset="0"/>
              </a:rPr>
              <a:t>=</a:t>
            </a:r>
            <a:r>
              <a:rPr lang="en-US" altLang="zh-CN" sz="2800">
                <a:latin typeface="Arial Narrow" pitchFamily="34" charset="0"/>
              </a:rPr>
              <a:t>1+ Structual stalls + RAW stalls + WAR stalls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Arial Narrow" pitchFamily="34" charset="0"/>
              </a:rPr>
              <a:t>  				+ WAW stalls + Control stalls</a:t>
            </a:r>
            <a:endParaRPr lang="en-US" altLang="zh-CN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94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15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35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93576" name="Line 8"/>
          <p:cNvSpPr>
            <a:spLocks noChangeShapeType="1"/>
          </p:cNvSpPr>
          <p:nvPr/>
        </p:nvSpPr>
        <p:spPr bwMode="auto">
          <a:xfrm>
            <a:off x="8172450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56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8101013" y="34290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76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97672" name="Line 8"/>
          <p:cNvSpPr>
            <a:spLocks noChangeShapeType="1"/>
          </p:cNvSpPr>
          <p:nvPr/>
        </p:nvSpPr>
        <p:spPr bwMode="auto">
          <a:xfrm>
            <a:off x="8172450" y="34290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97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17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1767" name="Line 7"/>
          <p:cNvSpPr>
            <a:spLocks noChangeShapeType="1"/>
          </p:cNvSpPr>
          <p:nvPr/>
        </p:nvSpPr>
        <p:spPr bwMode="auto">
          <a:xfrm>
            <a:off x="8172450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68" name="Line 8"/>
          <p:cNvSpPr>
            <a:spLocks noChangeShapeType="1"/>
          </p:cNvSpPr>
          <p:nvPr/>
        </p:nvSpPr>
        <p:spPr bwMode="auto">
          <a:xfrm>
            <a:off x="73802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69" name="Line 9"/>
          <p:cNvSpPr>
            <a:spLocks noChangeShapeType="1"/>
          </p:cNvSpPr>
          <p:nvPr/>
        </p:nvSpPr>
        <p:spPr bwMode="auto">
          <a:xfrm>
            <a:off x="8172450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0" name="Line 10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38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3815" name="Line 7"/>
          <p:cNvSpPr>
            <a:spLocks noChangeShapeType="1"/>
          </p:cNvSpPr>
          <p:nvPr/>
        </p:nvSpPr>
        <p:spPr bwMode="auto">
          <a:xfrm>
            <a:off x="7451725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>
            <a:off x="8243888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7451725" y="4365625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>
            <a:off x="8243888" y="4365625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58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5863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4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79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7911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2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所以</a:t>
            </a:r>
            <a:r>
              <a:rPr lang="en-US" altLang="zh-CN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en-US" b="1"/>
              <a:t>缩小</a:t>
            </a:r>
            <a:r>
              <a:rPr lang="en-US" altLang="zh-CN" b="1"/>
              <a:t>CPI</a:t>
            </a:r>
            <a:r>
              <a:rPr lang="en-US" altLang="zh-CN" sz="2000" b="1"/>
              <a:t>pipelined</a:t>
            </a:r>
            <a:r>
              <a:rPr lang="zh-CN" altLang="en-US" b="1"/>
              <a:t>的途径就是</a:t>
            </a:r>
            <a:r>
              <a:rPr lang="en-US" altLang="zh-CN" b="1"/>
              <a:t>: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/>
              <a:t>  </a:t>
            </a:r>
            <a:r>
              <a:rPr lang="en-US" altLang="zh-CN" b="1">
                <a:sym typeface="Wingdings" pitchFamily="2" charset="2"/>
              </a:rPr>
              <a:t></a:t>
            </a:r>
            <a:r>
              <a:rPr lang="zh-CN" altLang="en-US"/>
              <a:t>减少各种竞争造成的停顿周期数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/>
              <a:t> 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>
                <a:solidFill>
                  <a:srgbClr val="FF0000"/>
                </a:solidFill>
              </a:rPr>
              <a:t>或者减少理想</a:t>
            </a:r>
            <a:r>
              <a:rPr lang="en-US" altLang="zh-CN">
                <a:solidFill>
                  <a:srgbClr val="FF0000"/>
                </a:solidFill>
              </a:rPr>
              <a:t>CPI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99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9959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0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1" name="Line 9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2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20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2007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8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9" name="Line 9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10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4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4055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56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57" name="Line 9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58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6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6103" name="Line 7"/>
          <p:cNvSpPr>
            <a:spLocks noChangeShapeType="1"/>
          </p:cNvSpPr>
          <p:nvPr/>
        </p:nvSpPr>
        <p:spPr bwMode="auto">
          <a:xfrm>
            <a:off x="73802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4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5" name="Line 9"/>
          <p:cNvSpPr>
            <a:spLocks noChangeShapeType="1"/>
          </p:cNvSpPr>
          <p:nvPr/>
        </p:nvSpPr>
        <p:spPr bwMode="auto">
          <a:xfrm>
            <a:off x="73802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6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8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8151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152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153" name="Line 9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154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0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0199" name="Line 7"/>
          <p:cNvSpPr>
            <a:spLocks noChangeShapeType="1"/>
          </p:cNvSpPr>
          <p:nvPr/>
        </p:nvSpPr>
        <p:spPr bwMode="auto">
          <a:xfrm>
            <a:off x="7380288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0" name="Line 8"/>
          <p:cNvSpPr>
            <a:spLocks noChangeShapeType="1"/>
          </p:cNvSpPr>
          <p:nvPr/>
        </p:nvSpPr>
        <p:spPr bwMode="auto">
          <a:xfrm>
            <a:off x="8243888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1" name="Line 9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2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2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2247" name="Line 7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4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4295" name="Line 7"/>
          <p:cNvSpPr>
            <a:spLocks noChangeShapeType="1"/>
          </p:cNvSpPr>
          <p:nvPr/>
        </p:nvSpPr>
        <p:spPr bwMode="auto">
          <a:xfrm>
            <a:off x="73802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6" name="Line 8"/>
          <p:cNvSpPr>
            <a:spLocks noChangeShapeType="1"/>
          </p:cNvSpPr>
          <p:nvPr/>
        </p:nvSpPr>
        <p:spPr bwMode="auto">
          <a:xfrm>
            <a:off x="8172450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7" name="Line 9"/>
          <p:cNvSpPr>
            <a:spLocks noChangeShapeType="1"/>
          </p:cNvSpPr>
          <p:nvPr/>
        </p:nvSpPr>
        <p:spPr bwMode="auto">
          <a:xfrm>
            <a:off x="7380288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8" name="Line 10"/>
          <p:cNvSpPr>
            <a:spLocks noChangeShapeType="1"/>
          </p:cNvSpPr>
          <p:nvPr/>
        </p:nvSpPr>
        <p:spPr bwMode="auto">
          <a:xfrm>
            <a:off x="8172450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6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6343" name="Line 7"/>
          <p:cNvSpPr>
            <a:spLocks noChangeShapeType="1"/>
          </p:cNvSpPr>
          <p:nvPr/>
        </p:nvSpPr>
        <p:spPr bwMode="auto">
          <a:xfrm>
            <a:off x="7451725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>
            <a:off x="8243888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8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8391" name="Line 7"/>
          <p:cNvSpPr>
            <a:spLocks noChangeShapeType="1"/>
          </p:cNvSpPr>
          <p:nvPr/>
        </p:nvSpPr>
        <p:spPr bwMode="auto">
          <a:xfrm>
            <a:off x="7451725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8243888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733425"/>
          </a:xfrm>
        </p:spPr>
        <p:txBody>
          <a:bodyPr/>
          <a:lstStyle/>
          <a:p>
            <a:r>
              <a:rPr lang="zh-CN" altLang="en-US" sz="3400"/>
              <a:t>各种高级流水线技术及其作用对象</a:t>
            </a:r>
            <a:r>
              <a:rPr lang="en-US" altLang="zh-CN" sz="3400"/>
              <a:t>:</a:t>
            </a:r>
            <a:endParaRPr lang="en-US" altLang="zh-CN"/>
          </a:p>
        </p:txBody>
      </p:sp>
      <p:pic>
        <p:nvPicPr>
          <p:cNvPr id="1229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7415213" cy="5257800"/>
          </a:xfrm>
          <a:noFill/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6948488" y="1125538"/>
            <a:ext cx="1008062" cy="504031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79" name="Group 91"/>
          <p:cNvGraphicFramePr>
            <a:graphicFrameLocks noGrp="1"/>
          </p:cNvGraphicFramePr>
          <p:nvPr/>
        </p:nvGraphicFramePr>
        <p:xfrm>
          <a:off x="8101013" y="877888"/>
          <a:ext cx="719137" cy="5143505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2.7,2.8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2.4,2.6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A.2,2.2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G.2,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G.4,G.5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30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r>
              <a:rPr lang="en-US" altLang="zh-CN"/>
              <a:t>Limitations of Scoreboard-1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8086725" cy="4894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ILP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If we can't find independent instructions to execute, scoreboard (or any dynamic scheduling scheme for that matter) helps very little. 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Size of the "issued" queue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This determines how far ahead the CPU can look for instructions to execute in parallel.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It's called the window.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For now, we assume that a window can </a:t>
            </a:r>
            <a:r>
              <a:rPr lang="en-US" altLang="zh-CN" sz="2400" b="1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altLang="zh-CN" sz="2400">
                <a:latin typeface="Comic Sans MS" pitchFamily="66" charset="0"/>
              </a:rPr>
              <a:t> span a branch.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In other words, the window includes instructions only within basic blocks.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540750" cy="998538"/>
          </a:xfrm>
        </p:spPr>
        <p:txBody>
          <a:bodyPr/>
          <a:lstStyle/>
          <a:p>
            <a:r>
              <a:rPr lang="en-US" altLang="zh-CN"/>
              <a:t>Limitations of Scoreboard-2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41438"/>
            <a:ext cx="8013700" cy="482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Number, types, and speed of the functional units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This determines how often a structural hazard results in stall. 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The presence of anti-dependences and output dependences 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solidFill>
                  <a:srgbClr val="CC00FF"/>
                </a:solidFill>
                <a:latin typeface="Comic Sans MS" pitchFamily="66" charset="0"/>
              </a:rPr>
              <a:t>WAR</a:t>
            </a:r>
            <a:r>
              <a:rPr lang="en-US" altLang="zh-CN" sz="2400">
                <a:latin typeface="Comic Sans MS" pitchFamily="66" charset="0"/>
              </a:rPr>
              <a:t> and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 b="1">
                <a:solidFill>
                  <a:srgbClr val="CC00FF"/>
                </a:solidFill>
                <a:latin typeface="Comic Sans MS" pitchFamily="66" charset="0"/>
              </a:rPr>
              <a:t>WAW</a:t>
            </a:r>
            <a:r>
              <a:rPr lang="en-US" altLang="zh-CN" sz="2400">
                <a:latin typeface="Comic Sans MS" pitchFamily="66" charset="0"/>
              </a:rPr>
              <a:t> hazards limit the scoreboard more than </a:t>
            </a:r>
            <a:r>
              <a:rPr lang="en-US" altLang="zh-CN" sz="2400" b="1">
                <a:latin typeface="Comic Sans MS" pitchFamily="66" charset="0"/>
              </a:rPr>
              <a:t>RAW</a:t>
            </a:r>
            <a:r>
              <a:rPr lang="en-US" altLang="zh-CN" sz="2400">
                <a:latin typeface="Comic Sans MS" pitchFamily="66" charset="0"/>
              </a:rPr>
              <a:t> hazards,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CC00FF"/>
                </a:solidFill>
                <a:latin typeface="Comic Sans MS" pitchFamily="66" charset="0"/>
              </a:rPr>
              <a:t>lead to WAR and WAW stalls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. </a:t>
            </a:r>
            <a:endParaRPr lang="en-US" altLang="zh-CN" sz="24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 </a:t>
            </a:r>
            <a:r>
              <a:rPr lang="en-US" altLang="zh-CN" sz="2400" b="1">
                <a:latin typeface="Comic Sans MS" pitchFamily="66" charset="0"/>
              </a:rPr>
              <a:t>RAW</a:t>
            </a:r>
            <a:r>
              <a:rPr lang="en-US" altLang="zh-CN" sz="2400">
                <a:latin typeface="Comic Sans MS" pitchFamily="66" charset="0"/>
              </a:rPr>
              <a:t> hazards are problems for any technique.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But </a:t>
            </a:r>
            <a:r>
              <a:rPr lang="en-US" altLang="zh-CN" sz="2400" b="1">
                <a:latin typeface="Comic Sans MS" pitchFamily="66" charset="0"/>
              </a:rPr>
              <a:t>WAR</a:t>
            </a:r>
            <a:r>
              <a:rPr lang="en-US" altLang="zh-CN" sz="2400">
                <a:latin typeface="Comic Sans MS" pitchFamily="66" charset="0"/>
              </a:rPr>
              <a:t> and </a:t>
            </a:r>
            <a:r>
              <a:rPr lang="en-US" altLang="zh-CN" sz="2400" b="1">
                <a:latin typeface="Comic Sans MS" pitchFamily="66" charset="0"/>
              </a:rPr>
              <a:t>WAW</a:t>
            </a:r>
            <a:r>
              <a:rPr lang="en-US" altLang="zh-CN" sz="2400">
                <a:latin typeface="Comic Sans MS" pitchFamily="66" charset="0"/>
              </a:rPr>
              <a:t> hazards can be solved in ways other than scoreboards.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540750" cy="917575"/>
          </a:xfrm>
        </p:spPr>
        <p:txBody>
          <a:bodyPr/>
          <a:lstStyle/>
          <a:p>
            <a:r>
              <a:rPr lang="en-US" altLang="zh-CN" sz="2900" b="1"/>
              <a:t>3.5.2 </a:t>
            </a:r>
            <a:r>
              <a:rPr lang="en-US" altLang="zh-CN" sz="2900"/>
              <a:t>Instruction-Level Parallelism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41438"/>
            <a:ext cx="7986713" cy="490696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800">
                <a:solidFill>
                  <a:srgbClr val="FF0000"/>
                </a:solidFill>
                <a:latin typeface="Comic Sans MS" pitchFamily="66" charset="0"/>
              </a:rPr>
              <a:t>Basic Block ILP is quite small</a:t>
            </a:r>
            <a:endParaRPr lang="en-US" altLang="zh-CN" sz="280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/>
              <a:t>程序基本块： </a:t>
            </a:r>
            <a:r>
              <a:rPr lang="zh-CN" altLang="en-US" sz="2400" b="1"/>
              <a:t>指不包括转入（除程序入口）和转出（除程序出口）指令的连续代码序列，通常由</a:t>
            </a:r>
            <a:r>
              <a:rPr lang="en-US" altLang="zh-CN" sz="2400" b="1"/>
              <a:t>6-7</a:t>
            </a:r>
            <a:r>
              <a:rPr lang="zh-CN" altLang="en-US" sz="2400" b="1"/>
              <a:t>条指令组成。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/>
              <a:t>根据统计</a:t>
            </a:r>
            <a:r>
              <a:rPr lang="en-US" altLang="zh-CN" sz="2400" b="1"/>
              <a:t>,</a:t>
            </a:r>
            <a:r>
              <a:rPr lang="zh-CN" altLang="en-US" sz="2400" b="1"/>
              <a:t>在整数程序中动态转移的概率为</a:t>
            </a:r>
            <a:r>
              <a:rPr lang="en-US" altLang="zh-CN" sz="2400" b="1"/>
              <a:t>15%~25%</a:t>
            </a:r>
            <a:r>
              <a:rPr lang="zh-CN" altLang="en-US" sz="2400" b="1"/>
              <a:t>，即程序中一对转移指令之间仅含</a:t>
            </a:r>
            <a:r>
              <a:rPr lang="en-US" altLang="zh-CN" sz="2400" b="1"/>
              <a:t>4~7</a:t>
            </a:r>
            <a:r>
              <a:rPr lang="zh-CN" altLang="en-US" sz="2400" b="1"/>
              <a:t>条指令）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/>
              <a:t>考虑到基本块内指令之间存在各种相关性，所以程序基本块内</a:t>
            </a:r>
            <a:r>
              <a:rPr lang="zh-CN" altLang="en-US" sz="2400"/>
              <a:t>可重叠执行的指令数远少于</a:t>
            </a:r>
            <a:r>
              <a:rPr lang="en-US" altLang="zh-CN" sz="2400"/>
              <a:t>6</a:t>
            </a:r>
            <a:r>
              <a:rPr lang="zh-CN" altLang="en-US" sz="2400"/>
              <a:t>条</a:t>
            </a:r>
            <a:r>
              <a:rPr lang="zh-CN" altLang="en-US" sz="2400" b="1"/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38263"/>
            <a:ext cx="7986712" cy="5475287"/>
          </a:xfrm>
        </p:spPr>
        <p:txBody>
          <a:bodyPr/>
          <a:lstStyle/>
          <a:p>
            <a:r>
              <a:rPr lang="zh-CN" altLang="en-US" b="1"/>
              <a:t>必须研究多个基本块代码之间的可重叠执行性，即</a:t>
            </a:r>
            <a:r>
              <a:rPr lang="en-US" altLang="zh-CN" b="1"/>
              <a:t>ILP</a:t>
            </a:r>
            <a:r>
              <a:rPr lang="zh-CN" altLang="en-US" b="1"/>
              <a:t>。最常见，也是最简单的一种多个基本块之间的并行行为：</a:t>
            </a:r>
          </a:p>
          <a:p>
            <a:pPr>
              <a:buFont typeface="Wingdings" pitchFamily="2" charset="2"/>
              <a:buNone/>
            </a:pPr>
            <a:r>
              <a:rPr lang="zh-CN" altLang="en-US" b="1"/>
              <a:t>  循环多次迭代之间的并行性，称为循环级并行性（</a:t>
            </a:r>
            <a:r>
              <a:rPr lang="en-US" altLang="zh-CN" sz="2800" b="1"/>
              <a:t>loop-level parallelrism--LLP)</a:t>
            </a:r>
            <a:r>
              <a:rPr lang="zh-CN" altLang="en-US" sz="2800" b="1"/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/>
              <a:t>[</a:t>
            </a:r>
            <a:r>
              <a:rPr lang="zh-CN" altLang="en-US" sz="2800" b="1"/>
              <a:t>例</a:t>
            </a:r>
            <a:r>
              <a:rPr lang="en-US" altLang="zh-CN" sz="2800" b="1"/>
              <a:t>]  for (i=1; I&lt;=1000; i=i+1;)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/>
              <a:t>               x[i] = x[i] + y[i];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/>
              <a:t> loop</a:t>
            </a:r>
            <a:r>
              <a:rPr lang="zh-CN" altLang="en-US" sz="2800" b="1"/>
              <a:t>内指令无重叠执行可能性，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/>
              <a:t> </a:t>
            </a:r>
            <a:r>
              <a:rPr lang="en-US" altLang="zh-CN" sz="2800" b="1"/>
              <a:t>loop</a:t>
            </a:r>
            <a:r>
              <a:rPr lang="zh-CN" altLang="en-US" sz="2800" b="1"/>
              <a:t>的每一次迭代可重叠执行。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84313"/>
            <a:ext cx="7697788" cy="4611687"/>
          </a:xfrm>
        </p:spPr>
        <p:txBody>
          <a:bodyPr/>
          <a:lstStyle/>
          <a:p>
            <a:r>
              <a:rPr lang="zh-CN" altLang="en-US"/>
              <a:t>如何将此类</a:t>
            </a:r>
            <a:r>
              <a:rPr lang="en-US" altLang="zh-CN"/>
              <a:t>LLP</a:t>
            </a:r>
            <a:r>
              <a:rPr lang="zh-CN" altLang="en-US"/>
              <a:t>转化为</a:t>
            </a:r>
            <a:r>
              <a:rPr lang="en-US" altLang="zh-CN"/>
              <a:t>ILP?</a:t>
            </a: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/>
              <a:t>首先把</a:t>
            </a:r>
            <a:r>
              <a:rPr lang="en-US" altLang="zh-CN" b="1"/>
              <a:t>loop</a:t>
            </a:r>
            <a:r>
              <a:rPr lang="zh-CN" altLang="en-US" b="1"/>
              <a:t>按每次迭代代码序列展开，</a:t>
            </a:r>
          </a:p>
          <a:p>
            <a:pPr lvl="1">
              <a:lnSpc>
                <a:spcPct val="130000"/>
              </a:lnSpc>
            </a:pPr>
            <a:r>
              <a:rPr lang="zh-CN" altLang="en-US" b="1"/>
              <a:t>再根据代码指令指令之间相关性进行调度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9906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zh-CN" sz="2900" b="1"/>
              <a:t>3.5.3 Data Dependence and Hazards</a:t>
            </a:r>
            <a:endParaRPr lang="en-US" altLang="en-US" sz="2900"/>
          </a:p>
        </p:txBody>
      </p:sp>
      <p:sp>
        <p:nvSpPr>
          <p:cNvPr id="283650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439150" cy="4878388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一、</a:t>
            </a:r>
            <a:r>
              <a:rPr lang="en-US" altLang="en-US" sz="2800">
                <a:latin typeface="Comic Sans MS" pitchFamily="66" charset="0"/>
              </a:rPr>
              <a:t>True Data Dependence: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mic Sans MS" pitchFamily="66" charset="0"/>
              </a:rPr>
              <a:t>Instr</a:t>
            </a:r>
            <a:r>
              <a:rPr lang="en-US" altLang="en-US" sz="2000" baseline="-25000">
                <a:latin typeface="Comic Sans MS" pitchFamily="66" charset="0"/>
              </a:rPr>
              <a:t>J </a:t>
            </a:r>
            <a:r>
              <a:rPr lang="en-US" altLang="en-US" sz="2000">
                <a:latin typeface="Comic Sans MS" pitchFamily="66" charset="0"/>
              </a:rPr>
              <a:t>is </a:t>
            </a:r>
            <a:r>
              <a:rPr lang="en-US" altLang="en-US" sz="2000">
                <a:solidFill>
                  <a:srgbClr val="FF0000"/>
                </a:solidFill>
                <a:latin typeface="Comic Sans MS" pitchFamily="66" charset="0"/>
              </a:rPr>
              <a:t>data dependent</a:t>
            </a:r>
            <a:r>
              <a:rPr lang="en-US" altLang="en-US" sz="2000">
                <a:latin typeface="Comic Sans MS" pitchFamily="66" charset="0"/>
              </a:rPr>
              <a:t> on Instr</a:t>
            </a:r>
            <a:r>
              <a:rPr lang="en-US" altLang="en-US" sz="2000" baseline="-25000">
                <a:latin typeface="Comic Sans MS" pitchFamily="66" charset="0"/>
              </a:rPr>
              <a:t>I</a:t>
            </a:r>
            <a:r>
              <a:rPr lang="en-US" altLang="en-US" sz="2000">
                <a:latin typeface="Comic Sans MS" pitchFamily="66" charset="0"/>
              </a:rPr>
              <a:t> </a:t>
            </a:r>
            <a:br>
              <a:rPr lang="en-US" altLang="en-US" sz="2000">
                <a:latin typeface="Comic Sans MS" pitchFamily="66" charset="0"/>
              </a:rPr>
            </a:br>
            <a:r>
              <a:rPr lang="en-US" altLang="en-US" sz="2000">
                <a:latin typeface="Comic Sans MS" pitchFamily="66" charset="0"/>
              </a:rPr>
              <a:t>Instr</a:t>
            </a:r>
            <a:r>
              <a:rPr lang="en-US" altLang="en-US" sz="2000" baseline="-25000">
                <a:latin typeface="Comic Sans MS" pitchFamily="66" charset="0"/>
              </a:rPr>
              <a:t>J</a:t>
            </a:r>
            <a:r>
              <a:rPr lang="en-US" altLang="en-US" sz="2000">
                <a:latin typeface="Comic Sans MS" pitchFamily="66" charset="0"/>
              </a:rPr>
              <a:t> tries to read operand before Instr</a:t>
            </a:r>
            <a:r>
              <a:rPr lang="en-US" altLang="en-US" sz="2000" baseline="-25000">
                <a:latin typeface="Comic Sans MS" pitchFamily="66" charset="0"/>
              </a:rPr>
              <a:t>I </a:t>
            </a:r>
            <a:r>
              <a:rPr lang="en-US" altLang="en-US" sz="2000">
                <a:latin typeface="Comic Sans MS" pitchFamily="66" charset="0"/>
              </a:rPr>
              <a:t>writes it</a:t>
            </a:r>
            <a:br>
              <a:rPr lang="en-US" altLang="en-US" sz="2000">
                <a:latin typeface="Comic Sans MS" pitchFamily="66" charset="0"/>
              </a:rPr>
            </a:br>
            <a:br>
              <a:rPr lang="en-US" altLang="en-US" sz="2000">
                <a:latin typeface="Comic Sans MS" pitchFamily="66" charset="0"/>
              </a:rPr>
            </a:br>
            <a:r>
              <a:rPr lang="en-US" altLang="en-US" sz="2000">
                <a:latin typeface="Comic Sans MS" pitchFamily="66" charset="0"/>
              </a:rPr>
              <a:t>		</a:t>
            </a:r>
            <a:br>
              <a:rPr lang="en-US" altLang="en-US" sz="2000">
                <a:latin typeface="Comic Sans MS" pitchFamily="66" charset="0"/>
              </a:rPr>
            </a:br>
            <a:endParaRPr lang="en-US" altLang="en-US" sz="20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sz="20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mic Sans MS" pitchFamily="66" charset="0"/>
              </a:rPr>
              <a:t>or Instr</a:t>
            </a:r>
            <a:r>
              <a:rPr lang="en-US" altLang="en-US" sz="2000" baseline="-25000">
                <a:latin typeface="Comic Sans MS" pitchFamily="66" charset="0"/>
              </a:rPr>
              <a:t>J</a:t>
            </a:r>
            <a:r>
              <a:rPr lang="en-US" altLang="en-US" sz="2000">
                <a:latin typeface="Comic Sans MS" pitchFamily="66" charset="0"/>
              </a:rPr>
              <a:t> is data dependent on Instr</a:t>
            </a:r>
            <a:r>
              <a:rPr lang="en-US" altLang="en-US" sz="2000" baseline="-25000">
                <a:latin typeface="Comic Sans MS" pitchFamily="66" charset="0"/>
              </a:rPr>
              <a:t>K</a:t>
            </a:r>
            <a:r>
              <a:rPr lang="en-US" altLang="en-US" sz="2000">
                <a:latin typeface="Comic Sans MS" pitchFamily="66" charset="0"/>
              </a:rPr>
              <a:t> which is dependent on Instr</a:t>
            </a:r>
            <a:r>
              <a:rPr lang="en-US" altLang="en-US" sz="2000" baseline="-25000">
                <a:latin typeface="Comic Sans MS" pitchFamily="66" charset="0"/>
              </a:rPr>
              <a:t>I</a:t>
            </a:r>
            <a:endParaRPr lang="en-US" altLang="en-US" sz="20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Comic Sans MS" pitchFamily="66" charset="0"/>
              </a:rPr>
              <a:t>Caused by a “</a:t>
            </a:r>
            <a:r>
              <a:rPr lang="en-US" altLang="en-US" sz="2400">
                <a:solidFill>
                  <a:srgbClr val="FF0000"/>
                </a:solidFill>
                <a:latin typeface="Comic Sans MS" pitchFamily="66" charset="0"/>
              </a:rPr>
              <a:t>True Dependence</a:t>
            </a:r>
            <a:r>
              <a:rPr lang="en-US" altLang="en-US" sz="2400">
                <a:latin typeface="Comic Sans MS" pitchFamily="66" charset="0"/>
              </a:rPr>
              <a:t>” (compiler term) 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Comic Sans MS" pitchFamily="66" charset="0"/>
              </a:rPr>
              <a:t>If </a:t>
            </a:r>
            <a:r>
              <a:rPr lang="en-US" altLang="en-US" sz="2400">
                <a:solidFill>
                  <a:schemeClr val="tx2"/>
                </a:solidFill>
                <a:latin typeface="Comic Sans MS" pitchFamily="66" charset="0"/>
              </a:rPr>
              <a:t>true</a:t>
            </a:r>
            <a:r>
              <a:rPr lang="en-US" altLang="en-US" sz="2400">
                <a:latin typeface="Comic Sans MS" pitchFamily="66" charset="0"/>
              </a:rPr>
              <a:t> dependence caused a hazard in the pipeline, called a </a:t>
            </a:r>
            <a:r>
              <a:rPr lang="en-US" altLang="en-US" sz="2400">
                <a:solidFill>
                  <a:srgbClr val="FF0000"/>
                </a:solidFill>
                <a:latin typeface="Comic Sans MS" pitchFamily="66" charset="0"/>
              </a:rPr>
              <a:t>Read After Write (RAW) hazard </a:t>
            </a:r>
          </a:p>
        </p:txBody>
      </p:sp>
      <p:grpSp>
        <p:nvGrpSpPr>
          <p:cNvPr id="283652" name="Group 4"/>
          <p:cNvGrpSpPr>
            <a:grpSpLocks/>
          </p:cNvGrpSpPr>
          <p:nvPr/>
        </p:nvGrpSpPr>
        <p:grpSpPr bwMode="auto">
          <a:xfrm>
            <a:off x="2339975" y="2609850"/>
            <a:ext cx="3886200" cy="819150"/>
            <a:chOff x="1152" y="1584"/>
            <a:chExt cx="2448" cy="516"/>
          </a:xfrm>
        </p:grpSpPr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1488" y="1584"/>
              <a:ext cx="2112" cy="5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400" b="1">
                  <a:latin typeface="Courier New" pitchFamily="49" charset="0"/>
                </a:rPr>
                <a:t>I: add </a:t>
              </a:r>
              <a:r>
                <a:rPr lang="en-US" altLang="en-US" sz="2400" b="1">
                  <a:solidFill>
                    <a:srgbClr val="FF0000"/>
                  </a:solidFill>
                  <a:latin typeface="Courier New" pitchFamily="49" charset="0"/>
                </a:rPr>
                <a:t>r1</a:t>
              </a:r>
              <a:r>
                <a:rPr lang="en-US" altLang="en-US" sz="2400" b="1">
                  <a:latin typeface="Courier New" pitchFamily="49" charset="0"/>
                </a:rPr>
                <a:t>,r2,r3</a:t>
              </a:r>
            </a:p>
            <a:p>
              <a:pPr eaLnBrk="0" hangingPunct="0"/>
              <a:r>
                <a:rPr lang="en-US" altLang="en-US" sz="2400" b="1">
                  <a:latin typeface="Courier New" pitchFamily="49" charset="0"/>
                </a:rPr>
                <a:t>J: sub r4,</a:t>
              </a:r>
              <a:r>
                <a:rPr lang="en-US" altLang="en-US" sz="2400" b="1">
                  <a:solidFill>
                    <a:srgbClr val="FF0000"/>
                  </a:solidFill>
                  <a:latin typeface="Courier New" pitchFamily="49" charset="0"/>
                </a:rPr>
                <a:t>r1</a:t>
              </a:r>
              <a:r>
                <a:rPr lang="en-US" altLang="en-US" sz="2400" b="1">
                  <a:latin typeface="Courier New" pitchFamily="49" charset="0"/>
                </a:rPr>
                <a:t>,r3</a:t>
              </a:r>
            </a:p>
          </p:txBody>
        </p:sp>
        <p:sp>
          <p:nvSpPr>
            <p:cNvPr id="283654" name="Arc 6"/>
            <p:cNvSpPr>
              <a:spLocks/>
            </p:cNvSpPr>
            <p:nvPr/>
          </p:nvSpPr>
          <p:spPr bwMode="auto">
            <a:xfrm flipH="1" flipV="1">
              <a:off x="1152" y="1680"/>
              <a:ext cx="295" cy="288"/>
            </a:xfrm>
            <a:custGeom>
              <a:avLst/>
              <a:gdLst>
                <a:gd name="G0" fmla="+- 2932 0 0"/>
                <a:gd name="G1" fmla="+- 21600 0 0"/>
                <a:gd name="G2" fmla="+- 21600 0 0"/>
                <a:gd name="T0" fmla="*/ 0 w 24532"/>
                <a:gd name="T1" fmla="*/ 200 h 43200"/>
                <a:gd name="T2" fmla="*/ 870 w 24532"/>
                <a:gd name="T3" fmla="*/ 43101 h 43200"/>
                <a:gd name="T4" fmla="*/ 2932 w 2453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第五课</Template>
  <TotalTime>6774</TotalTime>
  <Words>1411</Words>
  <Application>Microsoft Office PowerPoint</Application>
  <PresentationFormat>全屏显示(4:3)</PresentationFormat>
  <Paragraphs>209</Paragraphs>
  <Slides>53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MyriadMM_215_600_</vt:lpstr>
      <vt:lpstr>黑体</vt:lpstr>
      <vt:lpstr>宋体</vt:lpstr>
      <vt:lpstr>宋体</vt:lpstr>
      <vt:lpstr>微软雅黑</vt:lpstr>
      <vt:lpstr>Arial</vt:lpstr>
      <vt:lpstr>Arial Narrow</vt:lpstr>
      <vt:lpstr>Comic Sans MS</vt:lpstr>
      <vt:lpstr>Courier New</vt:lpstr>
      <vt:lpstr>Times New Roman</vt:lpstr>
      <vt:lpstr>Wingdings</vt:lpstr>
      <vt:lpstr>射线</vt:lpstr>
      <vt:lpstr>Document</vt:lpstr>
      <vt:lpstr>高级计算机体系结构</vt:lpstr>
      <vt:lpstr>PowerPoint 演示文稿</vt:lpstr>
      <vt:lpstr>3.5 Instruction-Level Parallelism:   Concepts and Challenges </vt:lpstr>
      <vt:lpstr>PowerPoint 演示文稿</vt:lpstr>
      <vt:lpstr>各种高级流水线技术及其作用对象:</vt:lpstr>
      <vt:lpstr>3.5.2 Instruction-Level Parallelism</vt:lpstr>
      <vt:lpstr>PowerPoint 演示文稿</vt:lpstr>
      <vt:lpstr>PowerPoint 演示文稿</vt:lpstr>
      <vt:lpstr>3.5.3 Data Dependence and Hazards</vt:lpstr>
      <vt:lpstr>Name dependence</vt:lpstr>
      <vt:lpstr>PowerPoint 演示文稿</vt:lpstr>
      <vt:lpstr>三、 Types of data hazards </vt:lpstr>
      <vt:lpstr>3.6 Overcoming Data Hazards with Dynamic Scheduling( 4TH:2.4)</vt:lpstr>
      <vt:lpstr>Advantages of Dynamic Scheduling</vt:lpstr>
      <vt:lpstr>Dynamic Scheduling Step </vt:lpstr>
      <vt:lpstr>3.6.2 Dynamic Scheduling with a Scoreboard</vt:lpstr>
      <vt:lpstr>Basic structure of a pipelined processor with a scoreboard</vt:lpstr>
      <vt:lpstr>The pipeline stages with scoreboard </vt:lpstr>
      <vt:lpstr>Pipeline stage description</vt:lpstr>
      <vt:lpstr>The scoreboard algorithm</vt:lpstr>
      <vt:lpstr>PowerPoint 演示文稿</vt:lpstr>
      <vt:lpstr>PowerPoint 演示文稿</vt:lpstr>
      <vt:lpstr>PowerPoint 演示文稿</vt:lpstr>
      <vt:lpstr>PowerPoint 演示文稿</vt:lpstr>
      <vt:lpstr>Example: Instruction status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Limitations of Scoreboard-1</vt:lpstr>
      <vt:lpstr>Limitations of Scoreboard-2</vt:lpstr>
      <vt:lpstr>PowerPoint 演示文稿</vt:lpstr>
    </vt:vector>
  </TitlesOfParts>
  <Company>Zhejiang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指令级并行概念与技术</dc:title>
  <dc:creator>wzchen</dc:creator>
  <cp:lastModifiedBy>chen tianchu</cp:lastModifiedBy>
  <cp:revision>185</cp:revision>
  <cp:lastPrinted>2001-08-12T05:28:44Z</cp:lastPrinted>
  <dcterms:created xsi:type="dcterms:W3CDTF">2001-08-08T22:25:09Z</dcterms:created>
  <dcterms:modified xsi:type="dcterms:W3CDTF">2018-10-21T14:40:55Z</dcterms:modified>
</cp:coreProperties>
</file>