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68"/>
  </p:notesMasterIdLst>
  <p:handoutMasterIdLst>
    <p:handoutMasterId r:id="rId69"/>
  </p:handoutMasterIdLst>
  <p:sldIdLst>
    <p:sldId id="361" r:id="rId2"/>
    <p:sldId id="576" r:id="rId3"/>
    <p:sldId id="472" r:id="rId4"/>
    <p:sldId id="474" r:id="rId5"/>
    <p:sldId id="475" r:id="rId6"/>
    <p:sldId id="476" r:id="rId7"/>
    <p:sldId id="551" r:id="rId8"/>
    <p:sldId id="552" r:id="rId9"/>
    <p:sldId id="477" r:id="rId10"/>
    <p:sldId id="478" r:id="rId11"/>
    <p:sldId id="479" r:id="rId12"/>
    <p:sldId id="480" r:id="rId13"/>
    <p:sldId id="481" r:id="rId14"/>
    <p:sldId id="482" r:id="rId15"/>
    <p:sldId id="483" r:id="rId16"/>
    <p:sldId id="484" r:id="rId17"/>
    <p:sldId id="485" r:id="rId18"/>
    <p:sldId id="486" r:id="rId19"/>
    <p:sldId id="487" r:id="rId20"/>
    <p:sldId id="488" r:id="rId21"/>
    <p:sldId id="489" r:id="rId22"/>
    <p:sldId id="490" r:id="rId23"/>
    <p:sldId id="491" r:id="rId24"/>
    <p:sldId id="492" r:id="rId25"/>
    <p:sldId id="493" r:id="rId26"/>
    <p:sldId id="494" r:id="rId27"/>
    <p:sldId id="495" r:id="rId28"/>
    <p:sldId id="496" r:id="rId29"/>
    <p:sldId id="497" r:id="rId30"/>
    <p:sldId id="498" r:id="rId31"/>
    <p:sldId id="499" r:id="rId32"/>
    <p:sldId id="500" r:id="rId33"/>
    <p:sldId id="501" r:id="rId34"/>
    <p:sldId id="502" r:id="rId35"/>
    <p:sldId id="503" r:id="rId36"/>
    <p:sldId id="504" r:id="rId37"/>
    <p:sldId id="505" r:id="rId38"/>
    <p:sldId id="506" r:id="rId39"/>
    <p:sldId id="507" r:id="rId40"/>
    <p:sldId id="508" r:id="rId41"/>
    <p:sldId id="509" r:id="rId42"/>
    <p:sldId id="510" r:id="rId43"/>
    <p:sldId id="511" r:id="rId44"/>
    <p:sldId id="554" r:id="rId45"/>
    <p:sldId id="555" r:id="rId46"/>
    <p:sldId id="565" r:id="rId47"/>
    <p:sldId id="566" r:id="rId48"/>
    <p:sldId id="512" r:id="rId49"/>
    <p:sldId id="513" r:id="rId50"/>
    <p:sldId id="558" r:id="rId51"/>
    <p:sldId id="514" r:id="rId52"/>
    <p:sldId id="515" r:id="rId53"/>
    <p:sldId id="516" r:id="rId54"/>
    <p:sldId id="517" r:id="rId55"/>
    <p:sldId id="518" r:id="rId56"/>
    <p:sldId id="519" r:id="rId57"/>
    <p:sldId id="567" r:id="rId58"/>
    <p:sldId id="568" r:id="rId59"/>
    <p:sldId id="569" r:id="rId60"/>
    <p:sldId id="570" r:id="rId61"/>
    <p:sldId id="571" r:id="rId62"/>
    <p:sldId id="572" r:id="rId63"/>
    <p:sldId id="573" r:id="rId64"/>
    <p:sldId id="574" r:id="rId65"/>
    <p:sldId id="575" r:id="rId66"/>
    <p:sldId id="577" r:id="rId6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9900CC"/>
    <a:srgbClr val="66FFCC"/>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1707" autoAdjust="0"/>
  </p:normalViewPr>
  <p:slideViewPr>
    <p:cSldViewPr>
      <p:cViewPr>
        <p:scale>
          <a:sx n="80" d="100"/>
          <a:sy n="80" d="100"/>
        </p:scale>
        <p:origin x="-864" y="21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926"/>
    </p:cViewPr>
  </p:sorterViewPr>
  <p:notesViewPr>
    <p:cSldViewPr>
      <p:cViewPr varScale="1">
        <p:scale>
          <a:sx n="28" d="100"/>
          <a:sy n="28" d="100"/>
        </p:scale>
        <p:origin x="-126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eaLnBrk="1" hangingPunct="1">
              <a:defRPr kumimoji="1" sz="1200">
                <a:latin typeface="Times New Roman"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algn="r" eaLnBrk="1" hangingPunct="1">
              <a:defRPr kumimoji="1" sz="1200">
                <a:latin typeface="Times New Roman" pitchFamily="18" charset="0"/>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b" anchorCtr="0" compatLnSpc="1">
            <a:prstTxWarp prst="textNoShape">
              <a:avLst/>
            </a:prstTxWarp>
          </a:bodyPr>
          <a:lstStyle>
            <a:lvl1pPr eaLnBrk="1" hangingPunct="1">
              <a:defRPr kumimoji="1" sz="1200">
                <a:latin typeface="Times New Roman"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b" anchorCtr="0" compatLnSpc="1">
            <a:prstTxWarp prst="textNoShape">
              <a:avLst/>
            </a:prstTxWarp>
          </a:bodyPr>
          <a:lstStyle>
            <a:lvl1pPr algn="r" eaLnBrk="1" hangingPunct="1">
              <a:defRPr kumimoji="1" sz="1200">
                <a:latin typeface="Times New Roman" pitchFamily="18" charset="0"/>
              </a:defRPr>
            </a:lvl1pPr>
          </a:lstStyle>
          <a:p>
            <a:fld id="{3106BD38-F713-4512-A9EB-AFF30F91BC8D}" type="slidenum">
              <a:rPr lang="en-US" altLang="zh-CN"/>
              <a:pPr/>
              <a:t>‹#›</a:t>
            </a:fld>
            <a:endParaRPr lang="en-US" altLang="zh-CN"/>
          </a:p>
        </p:txBody>
      </p:sp>
    </p:spTree>
    <p:extLst>
      <p:ext uri="{BB962C8B-B14F-4D97-AF65-F5344CB8AC3E}">
        <p14:creationId xmlns:p14="http://schemas.microsoft.com/office/powerpoint/2010/main" val="4041990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eaLnBrk="1" hangingPunct="1">
              <a:defRPr kumimoji="1" sz="1200">
                <a:latin typeface="Times New Roman"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algn="r" eaLnBrk="1" hangingPunct="1">
              <a:defRPr kumimoji="1" sz="1200">
                <a:latin typeface="Times New Roman" pitchFamily="18" charset="0"/>
              </a:defRPr>
            </a:lvl1pPr>
          </a:lstStyle>
          <a:p>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b" anchorCtr="0" compatLnSpc="1">
            <a:prstTxWarp prst="textNoShape">
              <a:avLst/>
            </a:prstTxWarp>
          </a:bodyPr>
          <a:lstStyle>
            <a:lvl1pPr eaLnBrk="1" hangingPunct="1">
              <a:defRPr kumimoji="1" sz="1200">
                <a:latin typeface="Times New Roman"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b" anchorCtr="0" compatLnSpc="1">
            <a:prstTxWarp prst="textNoShape">
              <a:avLst/>
            </a:prstTxWarp>
          </a:bodyPr>
          <a:lstStyle>
            <a:lvl1pPr algn="r" eaLnBrk="1" hangingPunct="1">
              <a:defRPr kumimoji="1" sz="1200">
                <a:latin typeface="Times New Roman" pitchFamily="18" charset="0"/>
              </a:defRPr>
            </a:lvl1pPr>
          </a:lstStyle>
          <a:p>
            <a:fld id="{F91DEAF9-FF98-4EDD-8B35-E27998170CEC}" type="slidenum">
              <a:rPr lang="en-US" altLang="zh-CN"/>
              <a:pPr/>
              <a:t>‹#›</a:t>
            </a:fld>
            <a:endParaRPr lang="en-US" altLang="zh-CN"/>
          </a:p>
        </p:txBody>
      </p:sp>
    </p:spTree>
    <p:extLst>
      <p:ext uri="{BB962C8B-B14F-4D97-AF65-F5344CB8AC3E}">
        <p14:creationId xmlns:p14="http://schemas.microsoft.com/office/powerpoint/2010/main" val="42827106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不展开</a:t>
            </a:r>
            <a:endParaRPr lang="zh-CN" altLang="en-US" dirty="0"/>
          </a:p>
        </p:txBody>
      </p:sp>
      <p:sp>
        <p:nvSpPr>
          <p:cNvPr id="4" name="灯片编号占位符 3"/>
          <p:cNvSpPr>
            <a:spLocks noGrp="1"/>
          </p:cNvSpPr>
          <p:nvPr>
            <p:ph type="sldNum" sz="quarter" idx="10"/>
          </p:nvPr>
        </p:nvSpPr>
        <p:spPr/>
        <p:txBody>
          <a:bodyPr/>
          <a:lstStyle/>
          <a:p>
            <a:fld id="{F91DEAF9-FF98-4EDD-8B35-E27998170CEC}" type="slidenum">
              <a:rPr lang="en-US" altLang="zh-CN" smtClean="0"/>
              <a:pPr/>
              <a:t>8</a:t>
            </a:fld>
            <a:endParaRPr lang="en-US" altLang="zh-CN"/>
          </a:p>
        </p:txBody>
      </p:sp>
    </p:spTree>
    <p:extLst>
      <p:ext uri="{BB962C8B-B14F-4D97-AF65-F5344CB8AC3E}">
        <p14:creationId xmlns:p14="http://schemas.microsoft.com/office/powerpoint/2010/main" val="1876992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a:t>
            </a:r>
            <a:r>
              <a:rPr lang="en-US" altLang="zh-CN" dirty="0" smtClean="0"/>
              <a:t>cache</a:t>
            </a:r>
            <a:r>
              <a:rPr lang="zh-CN" altLang="en-US" dirty="0" smtClean="0"/>
              <a:t>之间有问题产生：某个时刻，存储器的内容，在</a:t>
            </a:r>
            <a:r>
              <a:rPr lang="en-US" altLang="zh-CN" dirty="0" smtClean="0"/>
              <a:t>cache</a:t>
            </a:r>
            <a:r>
              <a:rPr lang="zh-CN" altLang="en-US" dirty="0" smtClean="0"/>
              <a:t>里面有个数据。</a:t>
            </a:r>
            <a:r>
              <a:rPr lang="en-US" altLang="zh-CN" dirty="0" smtClean="0"/>
              <a:t>CPU</a:t>
            </a:r>
            <a:r>
              <a:rPr lang="zh-CN" altLang="en-US" dirty="0" smtClean="0"/>
              <a:t>写</a:t>
            </a:r>
            <a:r>
              <a:rPr lang="en-US" altLang="zh-CN" dirty="0" smtClean="0"/>
              <a:t>cache</a:t>
            </a:r>
            <a:r>
              <a:rPr lang="zh-CN" altLang="en-US" dirty="0" smtClean="0"/>
              <a:t>地址的值，</a:t>
            </a:r>
            <a:r>
              <a:rPr lang="en-US" altLang="zh-CN" dirty="0" smtClean="0"/>
              <a:t>memory</a:t>
            </a:r>
            <a:r>
              <a:rPr lang="zh-CN" altLang="en-US" dirty="0" smtClean="0"/>
              <a:t>里面也更新，保持一致。</a:t>
            </a:r>
            <a:endParaRPr lang="en-US" altLang="zh-CN" dirty="0" smtClean="0"/>
          </a:p>
          <a:p>
            <a:r>
              <a:rPr lang="en-US" altLang="zh-CN" dirty="0" smtClean="0"/>
              <a:t>IO</a:t>
            </a:r>
            <a:r>
              <a:rPr lang="zh-CN" altLang="en-US" dirty="0" smtClean="0"/>
              <a:t>写存储器的值，最新的值在</a:t>
            </a:r>
            <a:r>
              <a:rPr lang="en-US" altLang="zh-CN" dirty="0" smtClean="0"/>
              <a:t>memory</a:t>
            </a:r>
            <a:r>
              <a:rPr lang="zh-CN" altLang="en-US" dirty="0" smtClean="0"/>
              <a:t>里面，</a:t>
            </a:r>
            <a:r>
              <a:rPr lang="en-US" altLang="zh-CN" dirty="0" smtClean="0"/>
              <a:t>CPU</a:t>
            </a:r>
            <a:r>
              <a:rPr lang="zh-CN" altLang="en-US" dirty="0" smtClean="0"/>
              <a:t>再读</a:t>
            </a:r>
            <a:r>
              <a:rPr lang="en-US" altLang="zh-CN" dirty="0" smtClean="0"/>
              <a:t>cache</a:t>
            </a:r>
            <a:r>
              <a:rPr lang="zh-CN" altLang="en-US" dirty="0" smtClean="0"/>
              <a:t>，读到的是旧数据。</a:t>
            </a:r>
            <a:r>
              <a:rPr lang="en-US" altLang="zh-CN" dirty="0" smtClean="0"/>
              <a:t>Cache</a:t>
            </a:r>
            <a:r>
              <a:rPr lang="zh-CN" altLang="en-US" dirty="0" smtClean="0"/>
              <a:t>采用的是只写；采用回写：</a:t>
            </a:r>
            <a:r>
              <a:rPr lang="en-US" altLang="zh-CN" dirty="0" smtClean="0"/>
              <a:t>cache</a:t>
            </a:r>
            <a:r>
              <a:rPr lang="zh-CN" altLang="en-US" dirty="0" smtClean="0"/>
              <a:t>被替换了才更新。</a:t>
            </a:r>
            <a:endParaRPr lang="en-US" altLang="zh-CN" dirty="0" smtClean="0"/>
          </a:p>
          <a:p>
            <a:r>
              <a:rPr lang="en-US" altLang="zh-CN" dirty="0" smtClean="0"/>
              <a:t>Memory</a:t>
            </a:r>
            <a:r>
              <a:rPr lang="zh-CN" altLang="en-US" dirty="0" smtClean="0"/>
              <a:t>里面是老的数据。通过</a:t>
            </a:r>
            <a:r>
              <a:rPr lang="en-US" altLang="zh-CN" dirty="0" smtClean="0"/>
              <a:t>DMA</a:t>
            </a:r>
            <a:r>
              <a:rPr lang="zh-CN" altLang="en-US" dirty="0" smtClean="0"/>
              <a:t>想更新</a:t>
            </a:r>
            <a:r>
              <a:rPr lang="en-US" altLang="zh-CN" dirty="0" smtClean="0"/>
              <a:t>memory</a:t>
            </a:r>
            <a:r>
              <a:rPr lang="zh-CN" altLang="en-US" dirty="0" smtClean="0"/>
              <a:t>的数据，实际上拿到的是老的数据（数据不真实）。</a:t>
            </a:r>
            <a:endParaRPr lang="en-US" altLang="zh-CN" dirty="0" smtClean="0"/>
          </a:p>
          <a:p>
            <a:r>
              <a:rPr lang="zh-CN" altLang="en-US" dirty="0" smtClean="0"/>
              <a:t>不一致，原理的架构就已经存在。</a:t>
            </a:r>
            <a:endParaRPr lang="zh-CN" altLang="en-US" dirty="0"/>
          </a:p>
        </p:txBody>
      </p:sp>
      <p:sp>
        <p:nvSpPr>
          <p:cNvPr id="4" name="灯片编号占位符 3"/>
          <p:cNvSpPr>
            <a:spLocks noGrp="1"/>
          </p:cNvSpPr>
          <p:nvPr>
            <p:ph type="sldNum" sz="quarter" idx="10"/>
          </p:nvPr>
        </p:nvSpPr>
        <p:spPr/>
        <p:txBody>
          <a:bodyPr/>
          <a:lstStyle/>
          <a:p>
            <a:fld id="{F91DEAF9-FF98-4EDD-8B35-E27998170CEC}" type="slidenum">
              <a:rPr lang="en-US" altLang="zh-CN" smtClean="0"/>
              <a:pPr/>
              <a:t>45</a:t>
            </a:fld>
            <a:endParaRPr lang="en-US" altLang="zh-CN"/>
          </a:p>
        </p:txBody>
      </p:sp>
    </p:spTree>
    <p:extLst>
      <p:ext uri="{BB962C8B-B14F-4D97-AF65-F5344CB8AC3E}">
        <p14:creationId xmlns:p14="http://schemas.microsoft.com/office/powerpoint/2010/main" val="340085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两个处理器。处理器</a:t>
            </a:r>
            <a:r>
              <a:rPr lang="en-US" altLang="zh-CN" dirty="0" smtClean="0"/>
              <a:t>1</a:t>
            </a:r>
            <a:r>
              <a:rPr lang="zh-CN" altLang="en-US" dirty="0" smtClean="0"/>
              <a:t>某个时刻把</a:t>
            </a:r>
            <a:r>
              <a:rPr lang="en-US" altLang="zh-CN" dirty="0" smtClean="0"/>
              <a:t>A</a:t>
            </a:r>
            <a:r>
              <a:rPr lang="zh-CN" altLang="en-US" dirty="0" smtClean="0"/>
              <a:t>读进来，</a:t>
            </a:r>
            <a:r>
              <a:rPr lang="en-US" altLang="zh-CN" dirty="0" smtClean="0"/>
              <a:t>2</a:t>
            </a:r>
            <a:r>
              <a:rPr lang="zh-CN" altLang="en-US" dirty="0" smtClean="0"/>
              <a:t>某个时刻把</a:t>
            </a:r>
            <a:r>
              <a:rPr lang="en-US" altLang="zh-CN" dirty="0" smtClean="0"/>
              <a:t>A</a:t>
            </a:r>
            <a:r>
              <a:rPr lang="zh-CN" altLang="en-US" dirty="0" smtClean="0"/>
              <a:t>读进来值是</a:t>
            </a:r>
            <a:r>
              <a:rPr lang="en-US" altLang="zh-CN" dirty="0" smtClean="0"/>
              <a:t>100</a:t>
            </a:r>
            <a:r>
              <a:rPr lang="en-US" altLang="zh-CN" baseline="0" dirty="0" smtClean="0"/>
              <a:t> </a:t>
            </a:r>
            <a:r>
              <a:rPr lang="zh-CN" altLang="en-US" baseline="0" dirty="0" smtClean="0"/>
              <a:t>。</a:t>
            </a:r>
            <a:r>
              <a:rPr lang="en-US" altLang="zh-CN" baseline="0" dirty="0" smtClean="0"/>
              <a:t>CPU1 </a:t>
            </a:r>
            <a:r>
              <a:rPr lang="zh-CN" altLang="en-US" baseline="0" dirty="0" smtClean="0"/>
              <a:t>这时候想改写</a:t>
            </a:r>
            <a:r>
              <a:rPr lang="en-US" altLang="zh-CN" baseline="0" dirty="0" smtClean="0"/>
              <a:t>A</a:t>
            </a:r>
            <a:r>
              <a:rPr lang="zh-CN" altLang="en-US" baseline="0" dirty="0" smtClean="0"/>
              <a:t>的值为</a:t>
            </a:r>
            <a:r>
              <a:rPr lang="en-US" altLang="zh-CN" baseline="0" dirty="0" smtClean="0"/>
              <a:t>200 </a:t>
            </a:r>
            <a:r>
              <a:rPr lang="zh-CN" altLang="en-US" baseline="0" dirty="0" smtClean="0"/>
              <a:t>。</a:t>
            </a:r>
            <a:r>
              <a:rPr lang="en-US" altLang="zh-CN" baseline="0" dirty="0" smtClean="0"/>
              <a:t>Cache </a:t>
            </a:r>
            <a:r>
              <a:rPr lang="zh-CN" altLang="en-US" baseline="0" dirty="0" smtClean="0"/>
              <a:t>采用回写机制。</a:t>
            </a:r>
            <a:endParaRPr lang="en-US" altLang="zh-CN" baseline="0" dirty="0" smtClean="0"/>
          </a:p>
          <a:p>
            <a:r>
              <a:rPr lang="en-US" altLang="zh-CN" baseline="0" dirty="0" smtClean="0"/>
              <a:t>200 100 100 </a:t>
            </a:r>
            <a:r>
              <a:rPr lang="zh-CN" altLang="en-US" baseline="0" dirty="0" smtClean="0"/>
              <a:t>。 另外的处理器读</a:t>
            </a:r>
            <a:r>
              <a:rPr lang="en-US" altLang="zh-CN" baseline="0" dirty="0" smtClean="0"/>
              <a:t>A</a:t>
            </a:r>
            <a:r>
              <a:rPr lang="zh-CN" altLang="en-US" baseline="0" dirty="0" smtClean="0"/>
              <a:t>，</a:t>
            </a:r>
            <a:r>
              <a:rPr lang="en-US" altLang="zh-CN" baseline="0" dirty="0" smtClean="0"/>
              <a:t>100 </a:t>
            </a:r>
            <a:r>
              <a:rPr lang="zh-CN" altLang="en-US" baseline="0" dirty="0" smtClean="0"/>
              <a:t>。在整个多处理器中，不知道哪个先做哪个后做。</a:t>
            </a:r>
            <a:endParaRPr lang="en-US" altLang="zh-CN" baseline="0" dirty="0" smtClean="0"/>
          </a:p>
          <a:p>
            <a:r>
              <a:rPr lang="zh-CN" altLang="en-US" baseline="0" dirty="0" smtClean="0"/>
              <a:t>采用只写，</a:t>
            </a:r>
            <a:r>
              <a:rPr lang="en-US" altLang="zh-CN" baseline="0" dirty="0" smtClean="0"/>
              <a:t>200 200 CPU2 </a:t>
            </a:r>
            <a:r>
              <a:rPr lang="zh-CN" altLang="en-US" baseline="0" dirty="0" smtClean="0"/>
              <a:t>读的时候，有没有一个机制告诉它这个值是老的。</a:t>
            </a:r>
            <a:endParaRPr lang="zh-CN" altLang="en-US" dirty="0"/>
          </a:p>
        </p:txBody>
      </p:sp>
      <p:sp>
        <p:nvSpPr>
          <p:cNvPr id="4" name="灯片编号占位符 3"/>
          <p:cNvSpPr>
            <a:spLocks noGrp="1"/>
          </p:cNvSpPr>
          <p:nvPr>
            <p:ph type="sldNum" sz="quarter" idx="10"/>
          </p:nvPr>
        </p:nvSpPr>
        <p:spPr/>
        <p:txBody>
          <a:bodyPr/>
          <a:lstStyle/>
          <a:p>
            <a:fld id="{F91DEAF9-FF98-4EDD-8B35-E27998170CEC}" type="slidenum">
              <a:rPr lang="en-US" altLang="zh-CN" smtClean="0"/>
              <a:pPr/>
              <a:t>47</a:t>
            </a:fld>
            <a:endParaRPr lang="en-US" altLang="zh-CN"/>
          </a:p>
        </p:txBody>
      </p:sp>
    </p:spTree>
    <p:extLst>
      <p:ext uri="{BB962C8B-B14F-4D97-AF65-F5344CB8AC3E}">
        <p14:creationId xmlns:p14="http://schemas.microsoft.com/office/powerpoint/2010/main" val="4114237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差不多</a:t>
            </a:r>
            <a:endParaRPr lang="zh-CN" altLang="en-US" dirty="0"/>
          </a:p>
        </p:txBody>
      </p:sp>
      <p:sp>
        <p:nvSpPr>
          <p:cNvPr id="4" name="灯片编号占位符 3"/>
          <p:cNvSpPr>
            <a:spLocks noGrp="1"/>
          </p:cNvSpPr>
          <p:nvPr>
            <p:ph type="sldNum" sz="quarter" idx="10"/>
          </p:nvPr>
        </p:nvSpPr>
        <p:spPr/>
        <p:txBody>
          <a:bodyPr/>
          <a:lstStyle/>
          <a:p>
            <a:fld id="{F91DEAF9-FF98-4EDD-8B35-E27998170CEC}" type="slidenum">
              <a:rPr lang="en-US" altLang="zh-CN" smtClean="0"/>
              <a:pPr/>
              <a:t>48</a:t>
            </a:fld>
            <a:endParaRPr lang="en-US" altLang="zh-CN"/>
          </a:p>
        </p:txBody>
      </p:sp>
    </p:spTree>
    <p:extLst>
      <p:ext uri="{BB962C8B-B14F-4D97-AF65-F5344CB8AC3E}">
        <p14:creationId xmlns:p14="http://schemas.microsoft.com/office/powerpoint/2010/main" val="834149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6F5C7D-B878-45AA-AE35-C71F160A4BA3}" type="slidenum">
              <a:rPr lang="en-US" altLang="zh-CN"/>
              <a:pPr/>
              <a:t>57</a:t>
            </a:fld>
            <a:endParaRPr lang="en-US" altLang="zh-CN"/>
          </a:p>
        </p:txBody>
      </p:sp>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CDF8AD-87C5-4D5D-8787-9FD372BE4FCD}" type="slidenum">
              <a:rPr lang="en-US" altLang="zh-CN"/>
              <a:pPr/>
              <a:t>58</a:t>
            </a:fld>
            <a:endParaRPr lang="en-US" altLang="zh-CN"/>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571762-D63A-48D3-8572-1C6DC2F25C40}" type="slidenum">
              <a:rPr lang="en-US" altLang="zh-CN"/>
              <a:pPr/>
              <a:t>61</a:t>
            </a:fld>
            <a:endParaRPr lang="en-US" altLang="zh-CN"/>
          </a:p>
        </p:txBody>
      </p:sp>
      <p:sp>
        <p:nvSpPr>
          <p:cNvPr id="869378" name="Rectangle 2"/>
          <p:cNvSpPr>
            <a:spLocks noGrp="1" noRot="1" noChangeAspect="1" noChangeArrowheads="1" noTextEdit="1"/>
          </p:cNvSpPr>
          <p:nvPr>
            <p:ph type="sldImg"/>
          </p:nvPr>
        </p:nvSpPr>
        <p:spPr>
          <a:ln/>
        </p:spPr>
      </p:sp>
      <p:sp>
        <p:nvSpPr>
          <p:cNvPr id="86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85477B-942C-42FA-AF4F-08E0ADFF25A2}" type="slidenum">
              <a:rPr lang="en-US" altLang="zh-CN"/>
              <a:pPr/>
              <a:t>62</a:t>
            </a:fld>
            <a:endParaRPr lang="en-US" altLang="zh-CN"/>
          </a:p>
        </p:txBody>
      </p:sp>
      <p:sp>
        <p:nvSpPr>
          <p:cNvPr id="871426" name="Rectangle 2"/>
          <p:cNvSpPr>
            <a:spLocks noGrp="1" noRot="1" noChangeAspect="1" noChangeArrowheads="1" noTextEdit="1"/>
          </p:cNvSpPr>
          <p:nvPr>
            <p:ph type="sldImg"/>
          </p:nvPr>
        </p:nvSpPr>
        <p:spPr>
          <a:ln/>
        </p:spPr>
      </p:sp>
      <p:sp>
        <p:nvSpPr>
          <p:cNvPr id="871427" name="Rectangle 3"/>
          <p:cNvSpPr>
            <a:spLocks noGrp="1" noChangeArrowheads="1"/>
          </p:cNvSpPr>
          <p:nvPr>
            <p:ph type="body" idx="1"/>
          </p:nvPr>
        </p:nvSpPr>
        <p:spPr/>
        <p:txBody>
          <a:bodyPr/>
          <a:lstStyle/>
          <a:p>
            <a:pPr algn="just"/>
            <a:r>
              <a:rPr lang="zh-CN" altLang="en-US" sz="900"/>
              <a:t>那么，此时</a:t>
            </a:r>
            <a:r>
              <a:rPr lang="en-US" altLang="zh-CN" sz="900"/>
              <a:t>P1</a:t>
            </a:r>
            <a:r>
              <a:rPr lang="zh-CN" altLang="en-US" sz="900"/>
              <a:t>的</a:t>
            </a:r>
            <a:r>
              <a:rPr lang="en-US" altLang="zh-CN" sz="900"/>
              <a:t>C1</a:t>
            </a:r>
            <a:r>
              <a:rPr lang="zh-CN" altLang="en-US" sz="900"/>
              <a:t>中仍然是</a:t>
            </a:r>
            <a:r>
              <a:rPr lang="en-US" altLang="zh-CN" sz="900"/>
              <a:t>X</a:t>
            </a:r>
            <a:r>
              <a:rPr lang="zh-CN" altLang="en-US" sz="900"/>
              <a:t>，而不是它先修改过的</a:t>
            </a:r>
            <a:r>
              <a:rPr lang="en-US" altLang="zh-CN" sz="900"/>
              <a:t>X</a:t>
            </a:r>
            <a:r>
              <a:rPr lang="en-US" altLang="zh-CN" sz="900">
                <a:latin typeface="Arial"/>
              </a:rPr>
              <a:t>’</a:t>
            </a:r>
            <a:r>
              <a:rPr lang="zh-CN" altLang="en-US" sz="900"/>
              <a:t>。</a:t>
            </a:r>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C640C-B06A-4093-98AA-22ED7F75EB54}" type="slidenum">
              <a:rPr lang="en-US" altLang="zh-CN"/>
              <a:pPr/>
              <a:t>63</a:t>
            </a:fld>
            <a:endParaRPr lang="en-US" altLang="zh-CN"/>
          </a:p>
        </p:txBody>
      </p:sp>
      <p:sp>
        <p:nvSpPr>
          <p:cNvPr id="873474" name="Rectangle 2"/>
          <p:cNvSpPr>
            <a:spLocks noGrp="1" noRot="1" noChangeAspect="1" noChangeArrowheads="1" noTextEdit="1"/>
          </p:cNvSpPr>
          <p:nvPr>
            <p:ph type="sldImg"/>
          </p:nvPr>
        </p:nvSpPr>
        <p:spPr>
          <a:ln/>
        </p:spPr>
      </p:sp>
      <p:sp>
        <p:nvSpPr>
          <p:cNvPr id="87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7C4018-4BC8-4CF4-84AC-BA165A2521E0}" type="slidenum">
              <a:rPr lang="en-US" altLang="zh-CN"/>
              <a:pPr/>
              <a:t>64</a:t>
            </a:fld>
            <a:endParaRPr lang="en-US" altLang="zh-CN"/>
          </a:p>
        </p:txBody>
      </p:sp>
      <p:sp>
        <p:nvSpPr>
          <p:cNvPr id="875522" name="Rectangle 2"/>
          <p:cNvSpPr>
            <a:spLocks noGrp="1" noRot="1" noChangeAspect="1" noChangeArrowheads="1" noTextEdit="1"/>
          </p:cNvSpPr>
          <p:nvPr>
            <p:ph type="sldImg"/>
          </p:nvPr>
        </p:nvSpPr>
        <p:spPr>
          <a:ln/>
        </p:spPr>
      </p:sp>
      <p:sp>
        <p:nvSpPr>
          <p:cNvPr id="87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存储器结构来划分多处理器类型比较合理；集中共享存储器式的多处理器体系架构</a:t>
            </a:r>
            <a:endParaRPr lang="en-US" altLang="zh-CN" dirty="0" smtClean="0"/>
          </a:p>
        </p:txBody>
      </p:sp>
      <p:sp>
        <p:nvSpPr>
          <p:cNvPr id="4" name="灯片编号占位符 3"/>
          <p:cNvSpPr>
            <a:spLocks noGrp="1"/>
          </p:cNvSpPr>
          <p:nvPr>
            <p:ph type="sldNum" sz="quarter" idx="10"/>
          </p:nvPr>
        </p:nvSpPr>
        <p:spPr/>
        <p:txBody>
          <a:bodyPr/>
          <a:lstStyle/>
          <a:p>
            <a:fld id="{F91DEAF9-FF98-4EDD-8B35-E27998170CEC}" type="slidenum">
              <a:rPr lang="en-US" altLang="zh-CN" smtClean="0"/>
              <a:pPr/>
              <a:t>14</a:t>
            </a:fld>
            <a:endParaRPr lang="en-US" altLang="zh-CN"/>
          </a:p>
        </p:txBody>
      </p:sp>
    </p:spTree>
    <p:extLst>
      <p:ext uri="{BB962C8B-B14F-4D97-AF65-F5344CB8AC3E}">
        <p14:creationId xmlns:p14="http://schemas.microsoft.com/office/powerpoint/2010/main" val="374081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总线</a:t>
            </a:r>
            <a:endParaRPr lang="zh-CN" altLang="en-US" dirty="0"/>
          </a:p>
        </p:txBody>
      </p:sp>
      <p:sp>
        <p:nvSpPr>
          <p:cNvPr id="4" name="灯片编号占位符 3"/>
          <p:cNvSpPr>
            <a:spLocks noGrp="1"/>
          </p:cNvSpPr>
          <p:nvPr>
            <p:ph type="sldNum" sz="quarter" idx="10"/>
          </p:nvPr>
        </p:nvSpPr>
        <p:spPr/>
        <p:txBody>
          <a:bodyPr/>
          <a:lstStyle/>
          <a:p>
            <a:fld id="{F91DEAF9-FF98-4EDD-8B35-E27998170CEC}" type="slidenum">
              <a:rPr lang="en-US" altLang="zh-CN" smtClean="0"/>
              <a:pPr/>
              <a:t>16</a:t>
            </a:fld>
            <a:endParaRPr lang="en-US" altLang="zh-CN"/>
          </a:p>
        </p:txBody>
      </p:sp>
    </p:spTree>
    <p:extLst>
      <p:ext uri="{BB962C8B-B14F-4D97-AF65-F5344CB8AC3E}">
        <p14:creationId xmlns:p14="http://schemas.microsoft.com/office/powerpoint/2010/main" val="377283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MIMD </a:t>
            </a:r>
            <a:r>
              <a:rPr lang="zh-CN" altLang="en-US" dirty="0" smtClean="0"/>
              <a:t>两类  集中共享存储器；分布式存储器</a:t>
            </a:r>
            <a:endParaRPr lang="en-US" altLang="zh-CN" dirty="0" smtClean="0"/>
          </a:p>
          <a:p>
            <a:r>
              <a:rPr lang="en-US" altLang="zh-CN" dirty="0" smtClean="0"/>
              <a:t>UMA </a:t>
            </a:r>
            <a:r>
              <a:rPr lang="zh-CN" altLang="en-US" dirty="0" smtClean="0"/>
              <a:t>一致存储访问</a:t>
            </a:r>
            <a:endParaRPr lang="en-US" altLang="zh-CN" dirty="0" smtClean="0"/>
          </a:p>
          <a:p>
            <a:r>
              <a:rPr lang="en-US" altLang="zh-CN" dirty="0" smtClean="0"/>
              <a:t>NUMA  </a:t>
            </a:r>
            <a:r>
              <a:rPr lang="zh-CN" altLang="en-US" dirty="0" smtClean="0"/>
              <a:t>非对称</a:t>
            </a:r>
            <a:endParaRPr lang="en-US" altLang="zh-CN" dirty="0" smtClean="0"/>
          </a:p>
          <a:p>
            <a:endParaRPr lang="en-US" altLang="zh-CN" dirty="0" smtClean="0"/>
          </a:p>
          <a:p>
            <a:r>
              <a:rPr lang="zh-CN" altLang="en-US" dirty="0" smtClean="0"/>
              <a:t>分布式共享存储器  物理上分布，逻辑上共享（连续）</a:t>
            </a:r>
            <a:r>
              <a:rPr lang="en-US" altLang="zh-CN" dirty="0" smtClean="0"/>
              <a:t>-</a:t>
            </a:r>
            <a:r>
              <a:rPr lang="zh-CN" altLang="en-US" dirty="0" smtClean="0"/>
              <a:t>地址编码连续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91DEAF9-FF98-4EDD-8B35-E27998170CEC}" type="slidenum">
              <a:rPr lang="en-US" altLang="zh-CN" smtClean="0"/>
              <a:pPr/>
              <a:t>21</a:t>
            </a:fld>
            <a:endParaRPr lang="en-US" altLang="zh-CN"/>
          </a:p>
        </p:txBody>
      </p:sp>
    </p:spTree>
    <p:extLst>
      <p:ext uri="{BB962C8B-B14F-4D97-AF65-F5344CB8AC3E}">
        <p14:creationId xmlns:p14="http://schemas.microsoft.com/office/powerpoint/2010/main" val="3239219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1DEAF9-FF98-4EDD-8B35-E27998170CEC}" type="slidenum">
              <a:rPr lang="en-US" altLang="zh-CN" smtClean="0"/>
              <a:pPr/>
              <a:t>34</a:t>
            </a:fld>
            <a:endParaRPr lang="en-US" altLang="zh-CN"/>
          </a:p>
        </p:txBody>
      </p:sp>
    </p:spTree>
    <p:extLst>
      <p:ext uri="{BB962C8B-B14F-4D97-AF65-F5344CB8AC3E}">
        <p14:creationId xmlns:p14="http://schemas.microsoft.com/office/powerpoint/2010/main" val="334272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阿姆达定律</a:t>
            </a:r>
            <a:endParaRPr lang="zh-CN" altLang="en-US" dirty="0"/>
          </a:p>
        </p:txBody>
      </p:sp>
      <p:sp>
        <p:nvSpPr>
          <p:cNvPr id="4" name="灯片编号占位符 3"/>
          <p:cNvSpPr>
            <a:spLocks noGrp="1"/>
          </p:cNvSpPr>
          <p:nvPr>
            <p:ph type="sldNum" sz="quarter" idx="10"/>
          </p:nvPr>
        </p:nvSpPr>
        <p:spPr/>
        <p:txBody>
          <a:bodyPr/>
          <a:lstStyle/>
          <a:p>
            <a:fld id="{F91DEAF9-FF98-4EDD-8B35-E27998170CEC}" type="slidenum">
              <a:rPr lang="en-US" altLang="zh-CN" smtClean="0"/>
              <a:pPr/>
              <a:t>36</a:t>
            </a:fld>
            <a:endParaRPr lang="en-US" altLang="zh-CN"/>
          </a:p>
        </p:txBody>
      </p:sp>
    </p:spTree>
    <p:extLst>
      <p:ext uri="{BB962C8B-B14F-4D97-AF65-F5344CB8AC3E}">
        <p14:creationId xmlns:p14="http://schemas.microsoft.com/office/powerpoint/2010/main" val="869708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两张图的特点是什么，概念上；名词</a:t>
            </a:r>
            <a:r>
              <a:rPr lang="zh-CN" altLang="en-US" baseline="0" dirty="0" smtClean="0"/>
              <a:t> </a:t>
            </a:r>
            <a:r>
              <a:rPr lang="en-US" altLang="zh-CN" baseline="0" dirty="0" smtClean="0"/>
              <a:t>UMA DST </a:t>
            </a:r>
            <a:r>
              <a:rPr lang="zh-CN" altLang="en-US" baseline="0" dirty="0" smtClean="0"/>
              <a:t>对应好；三个问题；</a:t>
            </a:r>
            <a:r>
              <a:rPr lang="en-US" altLang="zh-CN" baseline="0" dirty="0" smtClean="0"/>
              <a:t>cache</a:t>
            </a:r>
            <a:r>
              <a:rPr lang="zh-CN" altLang="en-US" baseline="0" dirty="0" smtClean="0"/>
              <a:t>的目录协议</a:t>
            </a:r>
            <a:endParaRPr lang="zh-CN" altLang="en-US" dirty="0"/>
          </a:p>
        </p:txBody>
      </p:sp>
      <p:sp>
        <p:nvSpPr>
          <p:cNvPr id="4" name="灯片编号占位符 3"/>
          <p:cNvSpPr>
            <a:spLocks noGrp="1"/>
          </p:cNvSpPr>
          <p:nvPr>
            <p:ph type="sldNum" sz="quarter" idx="10"/>
          </p:nvPr>
        </p:nvSpPr>
        <p:spPr/>
        <p:txBody>
          <a:bodyPr/>
          <a:lstStyle/>
          <a:p>
            <a:fld id="{F91DEAF9-FF98-4EDD-8B35-E27998170CEC}" type="slidenum">
              <a:rPr lang="en-US" altLang="zh-CN" smtClean="0"/>
              <a:pPr/>
              <a:t>39</a:t>
            </a:fld>
            <a:endParaRPr lang="en-US" altLang="zh-CN"/>
          </a:p>
        </p:txBody>
      </p:sp>
    </p:spTree>
    <p:extLst>
      <p:ext uri="{BB962C8B-B14F-4D97-AF65-F5344CB8AC3E}">
        <p14:creationId xmlns:p14="http://schemas.microsoft.com/office/powerpoint/2010/main" val="2195549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1DEAF9-FF98-4EDD-8B35-E27998170CEC}" type="slidenum">
              <a:rPr lang="en-US" altLang="zh-CN" smtClean="0"/>
              <a:pPr/>
              <a:t>40</a:t>
            </a:fld>
            <a:endParaRPr lang="en-US" altLang="zh-CN"/>
          </a:p>
        </p:txBody>
      </p:sp>
    </p:spTree>
    <p:extLst>
      <p:ext uri="{BB962C8B-B14F-4D97-AF65-F5344CB8AC3E}">
        <p14:creationId xmlns:p14="http://schemas.microsoft.com/office/powerpoint/2010/main" val="2410080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CPU cache memory  </a:t>
            </a:r>
            <a:r>
              <a:rPr lang="zh-CN" altLang="en-US" dirty="0" smtClean="0"/>
              <a:t>外部存储器  </a:t>
            </a:r>
            <a:r>
              <a:rPr lang="en-US" altLang="zh-CN" dirty="0" smtClean="0"/>
              <a:t>IO</a:t>
            </a:r>
            <a:r>
              <a:rPr lang="zh-CN" altLang="en-US" dirty="0" smtClean="0"/>
              <a:t>；</a:t>
            </a:r>
            <a:r>
              <a:rPr lang="en-US" altLang="zh-CN" dirty="0" smtClean="0"/>
              <a:t>IO</a:t>
            </a:r>
            <a:r>
              <a:rPr lang="zh-CN" altLang="en-US" dirty="0" smtClean="0"/>
              <a:t>和</a:t>
            </a:r>
            <a:r>
              <a:rPr lang="en-US" altLang="zh-CN" dirty="0" smtClean="0"/>
              <a:t>memory</a:t>
            </a:r>
            <a:r>
              <a:rPr lang="zh-CN" altLang="en-US" dirty="0" smtClean="0"/>
              <a:t>之间，有</a:t>
            </a:r>
            <a:r>
              <a:rPr lang="en-US" altLang="zh-CN" dirty="0" smtClean="0"/>
              <a:t>DMA</a:t>
            </a:r>
            <a:r>
              <a:rPr lang="zh-CN" altLang="en-US" dirty="0" smtClean="0"/>
              <a:t>通道</a:t>
            </a:r>
            <a:r>
              <a:rPr lang="zh-CN" altLang="en-US" baseline="0" dirty="0" smtClean="0"/>
              <a:t> （直接访问存储），等不忙的时候可以直接交换数据。</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F91DEAF9-FF98-4EDD-8B35-E27998170CEC}" type="slidenum">
              <a:rPr lang="en-US" altLang="zh-CN" smtClean="0"/>
              <a:pPr/>
              <a:t>44</a:t>
            </a:fld>
            <a:endParaRPr lang="en-US" altLang="zh-CN"/>
          </a:p>
        </p:txBody>
      </p:sp>
    </p:spTree>
    <p:extLst>
      <p:ext uri="{BB962C8B-B14F-4D97-AF65-F5344CB8AC3E}">
        <p14:creationId xmlns:p14="http://schemas.microsoft.com/office/powerpoint/2010/main" val="297179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Rectangle 7"/>
          <p:cNvSpPr>
            <a:spLocks noGrp="1" noChangeArrowheads="1"/>
          </p:cNvSpPr>
          <p:nvPr>
            <p:ph type="ctrTitle"/>
          </p:nvPr>
        </p:nvSpPr>
        <p:spPr>
          <a:xfrm>
            <a:off x="228600" y="1427163"/>
            <a:ext cx="8077200" cy="1609725"/>
          </a:xfrm>
          <a:prstGeom prst="rect">
            <a:avLst/>
          </a:prstGeom>
        </p:spPr>
        <p:txBody>
          <a:bodyPr/>
          <a:lstStyle>
            <a:lvl1pPr>
              <a:defRPr sz="4600"/>
            </a:lvl1pPr>
          </a:lstStyle>
          <a:p>
            <a:pPr lvl="0"/>
            <a:r>
              <a:rPr lang="zh-CN" altLang="en-US" noProof="0"/>
              <a:t>单击此处编辑母版标题样式</a:t>
            </a:r>
          </a:p>
        </p:txBody>
      </p:sp>
      <p:sp>
        <p:nvSpPr>
          <p:cNvPr id="5128" name="Rectangle 8"/>
          <p:cNvSpPr>
            <a:spLocks noGrp="1" noChangeArrowheads="1"/>
          </p:cNvSpPr>
          <p:nvPr>
            <p:ph type="subTitle" idx="1"/>
          </p:nvPr>
        </p:nvSpPr>
        <p:spPr>
          <a:xfrm>
            <a:off x="1066800" y="3441700"/>
            <a:ext cx="6629400" cy="1676400"/>
          </a:xfrm>
          <a:prstGeom prst="rect">
            <a:avLst/>
          </a:prstGeom>
        </p:spPr>
        <p:txBody>
          <a:bodyPr/>
          <a:lstStyle>
            <a:lvl1pPr marL="0" indent="0">
              <a:buFont typeface="Wingdings" pitchFamily="2" charset="2"/>
              <a:buNone/>
              <a:defRPr/>
            </a:lvl1pPr>
          </a:lstStyle>
          <a:p>
            <a:pPr lvl="0"/>
            <a:r>
              <a:rPr lang="zh-CN" altLang="en-US" noProof="0"/>
              <a:t>单击此处编辑母版副标题样式</a:t>
            </a:r>
          </a:p>
        </p:txBody>
      </p:sp>
      <p:sp>
        <p:nvSpPr>
          <p:cNvPr id="5129" name="Rectangle 9"/>
          <p:cNvSpPr>
            <a:spLocks noGrp="1" noChangeArrowheads="1"/>
          </p:cNvSpPr>
          <p:nvPr>
            <p:ph type="dt" sz="half" idx="2"/>
          </p:nvPr>
        </p:nvSpPr>
        <p:spPr>
          <a:xfrm>
            <a:off x="457200" y="6248400"/>
            <a:ext cx="2133600" cy="471488"/>
          </a:xfrm>
          <a:prstGeom prst="rect">
            <a:avLst/>
          </a:prstGeom>
        </p:spPr>
        <p:txBody>
          <a:bodyPr/>
          <a:lstStyle>
            <a:lvl1pPr>
              <a:defRPr/>
            </a:lvl1pPr>
          </a:lstStyle>
          <a:p>
            <a:fld id="{13D405F3-24F4-4143-81F7-C61B69D0ED94}" type="datetime1">
              <a:rPr lang="zh-CN" altLang="en-US" smtClean="0"/>
              <a:t>2019/1/8</a:t>
            </a:fld>
            <a:endParaRPr lang="en-US" altLang="zh-CN"/>
          </a:p>
        </p:txBody>
      </p:sp>
      <p:sp>
        <p:nvSpPr>
          <p:cNvPr id="5130" name="Rectangle 10"/>
          <p:cNvSpPr>
            <a:spLocks noGrp="1" noChangeArrowheads="1"/>
          </p:cNvSpPr>
          <p:nvPr>
            <p:ph type="ftr" sz="quarter" idx="3"/>
          </p:nvPr>
        </p:nvSpPr>
        <p:spPr>
          <a:xfrm>
            <a:off x="3124200" y="6253163"/>
            <a:ext cx="2895600" cy="457200"/>
          </a:xfrm>
          <a:prstGeom prst="rect">
            <a:avLst/>
          </a:prstGeom>
        </p:spPr>
        <p:txBody>
          <a:bodyPr/>
          <a:lstStyle>
            <a:lvl1pPr>
              <a:defRPr/>
            </a:lvl1pPr>
          </a:lstStyle>
          <a:p>
            <a:endParaRPr lang="en-US" altLang="zh-CN"/>
          </a:p>
        </p:txBody>
      </p:sp>
      <p:sp>
        <p:nvSpPr>
          <p:cNvPr id="5131" name="Rectangle 11"/>
          <p:cNvSpPr>
            <a:spLocks noGrp="1" noChangeArrowheads="1"/>
          </p:cNvSpPr>
          <p:nvPr>
            <p:ph type="sldNum" sz="quarter" idx="4"/>
          </p:nvPr>
        </p:nvSpPr>
        <p:spPr>
          <a:xfrm>
            <a:off x="6553200" y="6248400"/>
            <a:ext cx="2133600" cy="471488"/>
          </a:xfrm>
          <a:prstGeom prst="rect">
            <a:avLst/>
          </a:prstGeom>
        </p:spPr>
        <p:txBody>
          <a:bodyPr/>
          <a:lstStyle>
            <a:lvl1pPr>
              <a:defRPr/>
            </a:lvl1pPr>
          </a:lstStyle>
          <a:p>
            <a:fld id="{CDAC117E-5253-4DC7-A20E-39C138962275}" type="slidenum">
              <a:rPr lang="en-US" altLang="zh-CN" smtClean="0"/>
              <a:pPr/>
              <a:t>‹#›</a:t>
            </a:fld>
            <a:endParaRPr lang="en-US" altLang="zh-CN"/>
          </a:p>
        </p:txBody>
      </p:sp>
    </p:spTree>
    <p:extLst>
      <p:ext uri="{BB962C8B-B14F-4D97-AF65-F5344CB8AC3E}">
        <p14:creationId xmlns:p14="http://schemas.microsoft.com/office/powerpoint/2010/main" val="310324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a:prstGeom prst="rect">
            <a:avLst/>
          </a:prstGeom>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609600" y="1600200"/>
            <a:ext cx="7924800" cy="44196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90EB5DF3-112D-4B8C-AA87-40119DABE8C1}" type="datetime1">
              <a:rPr lang="zh-CN" altLang="en-US" smtClean="0"/>
              <a:t>2019/1/8</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7A42FF64-33D1-4B7E-8D97-EEE8CEBC343B}" type="slidenum">
              <a:rPr lang="en-US" altLang="zh-CN" smtClean="0"/>
              <a:pPr/>
              <a:t>‹#›</a:t>
            </a:fld>
            <a:endParaRPr lang="en-US" altLang="zh-CN"/>
          </a:p>
        </p:txBody>
      </p:sp>
    </p:spTree>
    <p:extLst>
      <p:ext uri="{BB962C8B-B14F-4D97-AF65-F5344CB8AC3E}">
        <p14:creationId xmlns:p14="http://schemas.microsoft.com/office/powerpoint/2010/main" val="150707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28600"/>
            <a:ext cx="6102350" cy="57912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B97857B6-94CB-4B97-B101-0E8CD86C28D0}" type="datetime1">
              <a:rPr lang="zh-CN" altLang="en-US" smtClean="0"/>
              <a:t>2019/1/8</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2FC3B9BC-A32D-45E7-91BE-493431424299}" type="slidenum">
              <a:rPr lang="en-US" altLang="zh-CN" smtClean="0"/>
              <a:pPr/>
              <a:t>‹#›</a:t>
            </a:fld>
            <a:endParaRPr lang="en-US" altLang="zh-CN"/>
          </a:p>
        </p:txBody>
      </p:sp>
    </p:spTree>
    <p:extLst>
      <p:ext uri="{BB962C8B-B14F-4D97-AF65-F5344CB8AC3E}">
        <p14:creationId xmlns:p14="http://schemas.microsoft.com/office/powerpoint/2010/main" val="1998189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609600" y="1600200"/>
            <a:ext cx="7924800" cy="4419600"/>
          </a:xfrm>
          <a:prstGeom prst="rect">
            <a:avLst/>
          </a:prstGeom>
        </p:spPr>
        <p:txBody>
          <a:bodyPr/>
          <a:lstStyle>
            <a:lvl1pPr>
              <a:defRPr sz="2400"/>
            </a:lvl1pPr>
          </a:lstStyle>
          <a:p>
            <a:r>
              <a:rPr lang="zh-CN" altLang="en-US"/>
              <a:t>单击图标添加表格</a:t>
            </a:r>
            <a:endParaRPr lang="zh-CN" altLang="en-US" dirty="0"/>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0AACA488-F6D3-4D28-B5DE-09D1675FE44C}" type="datetime1">
              <a:rPr lang="zh-CN" altLang="en-US" smtClean="0"/>
              <a:t>2019/1/8</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98A17DCC-F2C7-48D1-8846-251895C014FC}" type="slidenum">
              <a:rPr lang="en-US" altLang="zh-CN" smtClean="0"/>
              <a:pPr/>
              <a:t>‹#›</a:t>
            </a:fld>
            <a:endParaRPr lang="en-US" altLang="zh-CN"/>
          </a:p>
        </p:txBody>
      </p:sp>
    </p:spTree>
    <p:extLst>
      <p:ext uri="{BB962C8B-B14F-4D97-AF65-F5344CB8AC3E}">
        <p14:creationId xmlns:p14="http://schemas.microsoft.com/office/powerpoint/2010/main" val="4293766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0282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sz="2400"/>
            </a:lvl1pPr>
            <a:lvl2pPr>
              <a:defRPr sz="2400"/>
            </a:lvl2pPr>
            <a:lvl3pPr>
              <a:defRPr sz="2400"/>
            </a:lvl3pPr>
            <a:lvl4pPr>
              <a:defRPr sz="2400"/>
            </a:lvl4pPr>
            <a:lvl5pPr>
              <a:defRPr sz="2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48200" y="1600200"/>
            <a:ext cx="3886200" cy="4419600"/>
          </a:xfrm>
        </p:spPr>
        <p:txBody>
          <a:bodyPr/>
          <a:lstStyle>
            <a:lvl1pPr>
              <a:defRPr sz="2400"/>
            </a:lvl1pPr>
            <a:lvl2pPr>
              <a:defRPr sz="2400"/>
            </a:lvl2pPr>
            <a:lvl3pPr>
              <a:defRPr sz="2400"/>
            </a:lvl3pPr>
            <a:lvl4pPr>
              <a:defRPr sz="2400"/>
            </a:lvl4pPr>
            <a:lvl5pPr>
              <a:defRPr sz="2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a:xfrm>
            <a:off x="457200" y="6248400"/>
            <a:ext cx="2133600" cy="457200"/>
          </a:xfrm>
        </p:spPr>
        <p:txBody>
          <a:bodyPr/>
          <a:lstStyle>
            <a:lvl1pPr>
              <a:defRPr/>
            </a:lvl1pPr>
          </a:lstStyle>
          <a:p>
            <a:fld id="{3820E408-F092-47F3-8A5F-64AF2C02A860}" type="datetime1">
              <a:rPr lang="zh-CN" altLang="en-US" smtClean="0"/>
              <a:t>2019/1/8</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E4BA6A9D-5973-4E56-9011-8EE05FC69BF0}" type="slidenum">
              <a:rPr lang="en-US" altLang="zh-CN" smtClean="0"/>
              <a:pPr/>
              <a:t>‹#›</a:t>
            </a:fld>
            <a:endParaRPr lang="en-US" altLang="zh-CN"/>
          </a:p>
        </p:txBody>
      </p:sp>
    </p:spTree>
    <p:extLst>
      <p:ext uri="{BB962C8B-B14F-4D97-AF65-F5344CB8AC3E}">
        <p14:creationId xmlns:p14="http://schemas.microsoft.com/office/powerpoint/2010/main" val="3436816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7924800" cy="2133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3886200"/>
            <a:ext cx="7924800" cy="2133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p:spPr>
        <p:txBody>
          <a:bodyPr/>
          <a:lstStyle>
            <a:lvl1pPr>
              <a:defRPr/>
            </a:lvl1pPr>
          </a:lstStyle>
          <a:p>
            <a:fld id="{08C2A924-A673-46BA-88BD-B32981533F38}" type="datetime1">
              <a:rPr lang="zh-CN" altLang="en-US" smtClean="0"/>
              <a:t>2019/1/8</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29DA0D7D-4550-4689-B4FA-B07128AC5177}" type="slidenum">
              <a:rPr lang="en-US" altLang="zh-CN" smtClean="0"/>
              <a:pPr/>
              <a:t>‹#›</a:t>
            </a:fld>
            <a:endParaRPr lang="en-US" altLang="zh-CN"/>
          </a:p>
        </p:txBody>
      </p:sp>
    </p:spTree>
    <p:extLst>
      <p:ext uri="{BB962C8B-B14F-4D97-AF65-F5344CB8AC3E}">
        <p14:creationId xmlns:p14="http://schemas.microsoft.com/office/powerpoint/2010/main" val="2582160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476250"/>
            <a:ext cx="8540750" cy="5622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301625" y="6245225"/>
            <a:ext cx="2289175" cy="476250"/>
          </a:xfrm>
        </p:spPr>
        <p:txBody>
          <a:bodyPr/>
          <a:lstStyle>
            <a:lvl1pPr>
              <a:defRPr/>
            </a:lvl1pPr>
          </a:lstStyle>
          <a:p>
            <a:fld id="{1A835300-8C99-4FA9-899D-A20BE0B4A7C1}" type="datetime1">
              <a:rPr lang="zh-CN" altLang="en-US" smtClean="0"/>
              <a:t>2019/1/8</a:t>
            </a:fld>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289175" cy="476250"/>
          </a:xfrm>
        </p:spPr>
        <p:txBody>
          <a:bodyPr/>
          <a:lstStyle>
            <a:lvl1pPr>
              <a:defRPr/>
            </a:lvl1pPr>
          </a:lstStyle>
          <a:p>
            <a:fld id="{808AD533-B4ED-4DAF-B331-2C7C2E716377}" type="slidenum">
              <a:rPr lang="en-US" altLang="zh-CN"/>
              <a:pPr/>
              <a:t>‹#›</a:t>
            </a:fld>
            <a:endParaRPr lang="en-US" altLang="zh-CN"/>
          </a:p>
        </p:txBody>
      </p:sp>
    </p:spTree>
    <p:extLst>
      <p:ext uri="{BB962C8B-B14F-4D97-AF65-F5344CB8AC3E}">
        <p14:creationId xmlns:p14="http://schemas.microsoft.com/office/powerpoint/2010/main" val="181255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7600950"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600200"/>
            <a:ext cx="7924800" cy="4419600"/>
          </a:xfrm>
          <a:prstGeom prst="rect">
            <a:avLst/>
          </a:prstGeom>
        </p:spPr>
        <p:txBody>
          <a:bodyPr/>
          <a:lstStyle>
            <a:lvl1pPr>
              <a:defRPr sz="2400"/>
            </a:lvl1pPr>
            <a:lvl2pPr>
              <a:defRPr sz="2400"/>
            </a:lvl2pPr>
            <a:lvl3pPr>
              <a:defRPr sz="2000"/>
            </a:lvl3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751AC27E-7511-4F45-82BD-C496FB987072}" type="datetime1">
              <a:rPr lang="zh-CN" altLang="en-US" smtClean="0"/>
              <a:t>2019/1/8</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A8244D4B-CEAD-48C0-81FE-8749E1D3D3CE}" type="slidenum">
              <a:rPr lang="en-US" altLang="zh-CN" smtClean="0"/>
              <a:pPr/>
              <a:t>‹#›</a:t>
            </a:fld>
            <a:endParaRPr lang="en-US" altLang="zh-CN"/>
          </a:p>
        </p:txBody>
      </p:sp>
    </p:spTree>
    <p:extLst>
      <p:ext uri="{BB962C8B-B14F-4D97-AF65-F5344CB8AC3E}">
        <p14:creationId xmlns:p14="http://schemas.microsoft.com/office/powerpoint/2010/main" val="394468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C184FF18-1322-4FE0-A56E-8BE994455B09}" type="datetime1">
              <a:rPr lang="zh-CN" altLang="en-US" smtClean="0"/>
              <a:t>2019/1/8</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CFDEE51E-BC3B-4470-BF1D-357A0475A384}" type="slidenum">
              <a:rPr lang="en-US" altLang="zh-CN" smtClean="0"/>
              <a:pPr/>
              <a:t>‹#›</a:t>
            </a:fld>
            <a:endParaRPr lang="en-US" altLang="zh-CN"/>
          </a:p>
        </p:txBody>
      </p:sp>
    </p:spTree>
    <p:extLst>
      <p:ext uri="{BB962C8B-B14F-4D97-AF65-F5344CB8AC3E}">
        <p14:creationId xmlns:p14="http://schemas.microsoft.com/office/powerpoint/2010/main" val="347779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7600950"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ABF38904-BB6B-4EE9-878E-730FCF81EE66}" type="datetime1">
              <a:rPr lang="zh-CN" altLang="en-US" smtClean="0"/>
              <a:t>2019/1/8</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85C93FE3-B222-4491-B01E-DF6329AE18E2}" type="slidenum">
              <a:rPr lang="en-US" altLang="zh-CN" smtClean="0"/>
              <a:pPr/>
              <a:t>‹#›</a:t>
            </a:fld>
            <a:endParaRPr lang="en-US" altLang="zh-CN"/>
          </a:p>
        </p:txBody>
      </p:sp>
    </p:spTree>
    <p:extLst>
      <p:ext uri="{BB962C8B-B14F-4D97-AF65-F5344CB8AC3E}">
        <p14:creationId xmlns:p14="http://schemas.microsoft.com/office/powerpoint/2010/main" val="48289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sz="28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248400"/>
            <a:ext cx="2133600" cy="457200"/>
          </a:xfrm>
          <a:prstGeom prst="rect">
            <a:avLst/>
          </a:prstGeom>
        </p:spPr>
        <p:txBody>
          <a:bodyPr/>
          <a:lstStyle>
            <a:lvl1pPr>
              <a:defRPr/>
            </a:lvl1pPr>
          </a:lstStyle>
          <a:p>
            <a:fld id="{CA382DCE-7DAD-446D-871F-A84FA77F2CE2}" type="datetime1">
              <a:rPr lang="zh-CN" altLang="en-US" smtClean="0"/>
              <a:t>2019/1/8</a:t>
            </a:fld>
            <a:endParaRPr lang="en-US" altLang="zh-CN"/>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2133600" cy="457200"/>
          </a:xfrm>
          <a:prstGeom prst="rect">
            <a:avLst/>
          </a:prstGeom>
        </p:spPr>
        <p:txBody>
          <a:bodyPr/>
          <a:lstStyle>
            <a:lvl1pPr>
              <a:defRPr/>
            </a:lvl1pPr>
          </a:lstStyle>
          <a:p>
            <a:fld id="{BA7476DF-3072-4AD8-B627-D91FAC851927}" type="slidenum">
              <a:rPr lang="en-US" altLang="zh-CN" smtClean="0"/>
              <a:pPr/>
              <a:t>‹#›</a:t>
            </a:fld>
            <a:endParaRPr lang="en-US" altLang="zh-CN"/>
          </a:p>
        </p:txBody>
      </p:sp>
    </p:spTree>
    <p:extLst>
      <p:ext uri="{BB962C8B-B14F-4D97-AF65-F5344CB8AC3E}">
        <p14:creationId xmlns:p14="http://schemas.microsoft.com/office/powerpoint/2010/main" val="209847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1560" y="228600"/>
            <a:ext cx="7598990"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fld id="{509C4597-9258-4A33-912E-C0F2AD0F3463}" type="datetime1">
              <a:rPr lang="zh-CN" altLang="en-US" smtClean="0"/>
              <a:t>2019/1/8</a:t>
            </a:fld>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a:prstGeom prst="rect">
            <a:avLst/>
          </a:prstGeom>
        </p:spPr>
        <p:txBody>
          <a:bodyPr/>
          <a:lstStyle>
            <a:lvl1pPr>
              <a:defRPr/>
            </a:lvl1pPr>
          </a:lstStyle>
          <a:p>
            <a:fld id="{9DADB5D9-A7C6-4CD9-8252-4C1EC7987783}" type="slidenum">
              <a:rPr lang="en-US" altLang="zh-CN" smtClean="0"/>
              <a:pPr/>
              <a:t>‹#›</a:t>
            </a:fld>
            <a:endParaRPr lang="en-US" altLang="zh-CN"/>
          </a:p>
        </p:txBody>
      </p:sp>
    </p:spTree>
    <p:extLst>
      <p:ext uri="{BB962C8B-B14F-4D97-AF65-F5344CB8AC3E}">
        <p14:creationId xmlns:p14="http://schemas.microsoft.com/office/powerpoint/2010/main" val="366121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8400"/>
            <a:ext cx="2133600" cy="457200"/>
          </a:xfrm>
          <a:prstGeom prst="rect">
            <a:avLst/>
          </a:prstGeom>
        </p:spPr>
        <p:txBody>
          <a:bodyPr/>
          <a:lstStyle>
            <a:lvl1pPr>
              <a:defRPr/>
            </a:lvl1pPr>
          </a:lstStyle>
          <a:p>
            <a:fld id="{DFBE4758-C3EC-4016-BB17-9B5C7534D8BC}" type="datetime1">
              <a:rPr lang="zh-CN" altLang="en-US" smtClean="0"/>
              <a:t>2019/1/8</a:t>
            </a:fld>
            <a:endParaRPr lang="en-US" altLang="zh-CN"/>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553200" y="6248400"/>
            <a:ext cx="2133600" cy="457200"/>
          </a:xfrm>
          <a:prstGeom prst="rect">
            <a:avLst/>
          </a:prstGeom>
        </p:spPr>
        <p:txBody>
          <a:bodyPr/>
          <a:lstStyle>
            <a:lvl1pPr>
              <a:defRPr/>
            </a:lvl1pPr>
          </a:lstStyle>
          <a:p>
            <a:fld id="{68E0F2F2-ADA2-4C07-B485-B18BA71099DA}" type="slidenum">
              <a:rPr lang="en-US" altLang="zh-CN" smtClean="0"/>
              <a:pPr/>
              <a:t>‹#›</a:t>
            </a:fld>
            <a:endParaRPr lang="en-US" altLang="zh-CN"/>
          </a:p>
        </p:txBody>
      </p:sp>
    </p:spTree>
    <p:extLst>
      <p:ext uri="{BB962C8B-B14F-4D97-AF65-F5344CB8AC3E}">
        <p14:creationId xmlns:p14="http://schemas.microsoft.com/office/powerpoint/2010/main" val="71258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773AC1FD-2556-434E-8813-F81BADBA0D52}" type="datetime1">
              <a:rPr lang="zh-CN" altLang="en-US" smtClean="0"/>
              <a:t>2019/1/8</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2E945DDF-D6A2-4DE7-A645-92D03BEC81CE}" type="slidenum">
              <a:rPr lang="en-US" altLang="zh-CN" smtClean="0"/>
              <a:pPr/>
              <a:t>‹#›</a:t>
            </a:fld>
            <a:endParaRPr lang="en-US" altLang="zh-CN"/>
          </a:p>
        </p:txBody>
      </p:sp>
    </p:spTree>
    <p:extLst>
      <p:ext uri="{BB962C8B-B14F-4D97-AF65-F5344CB8AC3E}">
        <p14:creationId xmlns:p14="http://schemas.microsoft.com/office/powerpoint/2010/main" val="215398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FDD2E032-8A9F-4481-B037-60A710C1B6C3}" type="datetime1">
              <a:rPr lang="zh-CN" altLang="en-US" smtClean="0"/>
              <a:t>2019/1/8</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4BDEA0A7-1FFB-4810-9E09-470DB1204F45}" type="slidenum">
              <a:rPr lang="en-US" altLang="zh-CN" smtClean="0"/>
              <a:pPr/>
              <a:t>‹#›</a:t>
            </a:fld>
            <a:endParaRPr lang="en-US" altLang="zh-CN"/>
          </a:p>
        </p:txBody>
      </p:sp>
    </p:spTree>
    <p:extLst>
      <p:ext uri="{BB962C8B-B14F-4D97-AF65-F5344CB8AC3E}">
        <p14:creationId xmlns:p14="http://schemas.microsoft.com/office/powerpoint/2010/main" val="412996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梯形 10"/>
          <p:cNvSpPr/>
          <p:nvPr/>
        </p:nvSpPr>
        <p:spPr>
          <a:xfrm>
            <a:off x="467544" y="218809"/>
            <a:ext cx="3713932" cy="551061"/>
          </a:xfrm>
          <a:prstGeom prst="trapezoid">
            <a:avLst>
              <a:gd name="adj" fmla="val 27273"/>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5496" y="116632"/>
            <a:ext cx="864096" cy="653240"/>
          </a:xfrm>
          <a:prstGeom prst="rect">
            <a:avLst/>
          </a:prstGeom>
        </p:spPr>
      </p:pic>
      <p:sp>
        <p:nvSpPr>
          <p:cNvPr id="13" name="矩形 12"/>
          <p:cNvSpPr/>
          <p:nvPr/>
        </p:nvSpPr>
        <p:spPr>
          <a:xfrm>
            <a:off x="3495700" y="218811"/>
            <a:ext cx="5328592" cy="55106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31804" y="724151"/>
            <a:ext cx="4392488" cy="4572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5" name="矩形 14"/>
          <p:cNvSpPr/>
          <p:nvPr/>
        </p:nvSpPr>
        <p:spPr>
          <a:xfrm>
            <a:off x="5580112" y="6309320"/>
            <a:ext cx="3563888" cy="4070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浙江大学计算机学院系统结构实验室</a:t>
            </a:r>
          </a:p>
        </p:txBody>
      </p:sp>
      <p:sp>
        <p:nvSpPr>
          <p:cNvPr id="16" name="矩形 15"/>
          <p:cNvSpPr/>
          <p:nvPr/>
        </p:nvSpPr>
        <p:spPr>
          <a:xfrm>
            <a:off x="5580112" y="6741368"/>
            <a:ext cx="3563888" cy="55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2268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hf sldNum="0"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ea typeface="宋体" pitchFamily="2" charset="-122"/>
        </a:defRPr>
      </a:lvl2pPr>
      <a:lvl3pPr algn="l" rtl="0" eaLnBrk="1" fontAlgn="base" hangingPunct="1">
        <a:spcBef>
          <a:spcPct val="0"/>
        </a:spcBef>
        <a:spcAft>
          <a:spcPct val="0"/>
        </a:spcAft>
        <a:defRPr sz="4200">
          <a:solidFill>
            <a:schemeClr val="tx2"/>
          </a:solidFill>
          <a:latin typeface="Arial" charset="0"/>
          <a:ea typeface="宋体" pitchFamily="2" charset="-122"/>
        </a:defRPr>
      </a:lvl3pPr>
      <a:lvl4pPr algn="l" rtl="0" eaLnBrk="1" fontAlgn="base" hangingPunct="1">
        <a:spcBef>
          <a:spcPct val="0"/>
        </a:spcBef>
        <a:spcAft>
          <a:spcPct val="0"/>
        </a:spcAft>
        <a:defRPr sz="4200">
          <a:solidFill>
            <a:schemeClr val="tx2"/>
          </a:solidFill>
          <a:latin typeface="Arial" charset="0"/>
          <a:ea typeface="宋体" pitchFamily="2" charset="-122"/>
        </a:defRPr>
      </a:lvl4pPr>
      <a:lvl5pPr algn="l" rtl="0" eaLnBrk="1" fontAlgn="base" hangingPunct="1">
        <a:spcBef>
          <a:spcPct val="0"/>
        </a:spcBef>
        <a:spcAft>
          <a:spcPct val="0"/>
        </a:spcAft>
        <a:defRPr sz="4200">
          <a:solidFill>
            <a:schemeClr val="tx2"/>
          </a:solidFill>
          <a:latin typeface="Arial" charset="0"/>
          <a:ea typeface="宋体" pitchFamily="2" charset="-122"/>
        </a:defRPr>
      </a:lvl5pPr>
      <a:lvl6pPr marL="457200" algn="l" rtl="0" eaLnBrk="1" fontAlgn="base" hangingPunct="1">
        <a:spcBef>
          <a:spcPct val="0"/>
        </a:spcBef>
        <a:spcAft>
          <a:spcPct val="0"/>
        </a:spcAft>
        <a:defRPr sz="4200">
          <a:solidFill>
            <a:schemeClr val="tx2"/>
          </a:solidFill>
          <a:latin typeface="Arial" charset="0"/>
          <a:ea typeface="宋体" pitchFamily="2" charset="-122"/>
        </a:defRPr>
      </a:lvl6pPr>
      <a:lvl7pPr marL="914400" algn="l" rtl="0" eaLnBrk="1" fontAlgn="base" hangingPunct="1">
        <a:spcBef>
          <a:spcPct val="0"/>
        </a:spcBef>
        <a:spcAft>
          <a:spcPct val="0"/>
        </a:spcAft>
        <a:defRPr sz="4200">
          <a:solidFill>
            <a:schemeClr val="tx2"/>
          </a:solidFill>
          <a:latin typeface="Arial" charset="0"/>
          <a:ea typeface="宋体" pitchFamily="2" charset="-122"/>
        </a:defRPr>
      </a:lvl7pPr>
      <a:lvl8pPr marL="1371600" algn="l" rtl="0" eaLnBrk="1" fontAlgn="base" hangingPunct="1">
        <a:spcBef>
          <a:spcPct val="0"/>
        </a:spcBef>
        <a:spcAft>
          <a:spcPct val="0"/>
        </a:spcAft>
        <a:defRPr sz="4200">
          <a:solidFill>
            <a:schemeClr val="tx2"/>
          </a:solidFill>
          <a:latin typeface="Arial" charset="0"/>
          <a:ea typeface="宋体" pitchFamily="2" charset="-122"/>
        </a:defRPr>
      </a:lvl8pPr>
      <a:lvl9pPr marL="1828800" algn="l" rtl="0" eaLnBrk="1" fontAlgn="base" hangingPunct="1">
        <a:spcBef>
          <a:spcPct val="0"/>
        </a:spcBef>
        <a:spcAft>
          <a:spcPct val="0"/>
        </a:spcAft>
        <a:defRPr sz="42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5936" y="795245"/>
            <a:ext cx="1158298" cy="1033889"/>
          </a:xfrm>
          <a:prstGeom prst="rect">
            <a:avLst/>
          </a:prstGeom>
        </p:spPr>
      </p:pic>
      <p:sp>
        <p:nvSpPr>
          <p:cNvPr id="5" name="矩形 4"/>
          <p:cNvSpPr/>
          <p:nvPr/>
        </p:nvSpPr>
        <p:spPr>
          <a:xfrm>
            <a:off x="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idx="4294967295"/>
          </p:nvPr>
        </p:nvSpPr>
        <p:spPr>
          <a:xfrm>
            <a:off x="0" y="2744788"/>
            <a:ext cx="9143999" cy="863600"/>
          </a:xfrm>
          <a:prstGeom prst="rect">
            <a:avLst/>
          </a:prstGeom>
        </p:spPr>
        <p:txBody>
          <a:bodyPr/>
          <a:lstStyle/>
          <a:p>
            <a:pPr algn="ctr"/>
            <a:r>
              <a:rPr lang="zh-CN" altLang="en-US" sz="3200" kern="1200" dirty="0">
                <a:latin typeface="黑体" panose="02010609060101010101" pitchFamily="49" charset="-122"/>
                <a:ea typeface="黑体" panose="02010609060101010101" pitchFamily="49" charset="-122"/>
                <a:cs typeface="+mn-cs"/>
              </a:rPr>
              <a:t>高级计算机体系结构</a:t>
            </a:r>
          </a:p>
        </p:txBody>
      </p:sp>
      <p:sp>
        <p:nvSpPr>
          <p:cNvPr id="8" name="等腰三角形 7"/>
          <p:cNvSpPr/>
          <p:nvPr/>
        </p:nvSpPr>
        <p:spPr>
          <a:xfrm rot="10800000">
            <a:off x="4415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004EA2"/>
              </a:solidFill>
            </a:endParaRPr>
          </a:p>
        </p:txBody>
      </p:sp>
      <p:sp>
        <p:nvSpPr>
          <p:cNvPr id="11" name="矩形 10"/>
          <p:cNvSpPr/>
          <p:nvPr/>
        </p:nvSpPr>
        <p:spPr>
          <a:xfrm>
            <a:off x="-1" y="2222866"/>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60946" y="4659302"/>
            <a:ext cx="3222105" cy="1661993"/>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rPr>
              <a:t>陈文智</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dirty="0">
                <a:latin typeface="黑体" panose="02010609060101010101" pitchFamily="49" charset="-122"/>
                <a:ea typeface="黑体" panose="02010609060101010101" pitchFamily="49" charset="-122"/>
              </a:rPr>
              <a:t>浙江大学计算机学院</a:t>
            </a:r>
          </a:p>
          <a:p>
            <a:pPr algn="ctr">
              <a:lnSpc>
                <a:spcPct val="150000"/>
              </a:lnSpc>
            </a:pPr>
            <a:r>
              <a:rPr lang="en-US" altLang="zh-CN" dirty="0">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35374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rrowheads="1"/>
          </p:cNvSpPr>
          <p:nvPr>
            <p:ph type="title"/>
          </p:nvPr>
        </p:nvSpPr>
        <p:spPr/>
        <p:txBody>
          <a:bodyPr/>
          <a:lstStyle/>
          <a:p>
            <a:r>
              <a:rPr lang="en-US" altLang="zh-CN"/>
              <a:t>4.1.2 </a:t>
            </a:r>
            <a:r>
              <a:rPr lang="zh-CN" altLang="en-US"/>
              <a:t>并行系统结构分类</a:t>
            </a:r>
          </a:p>
        </p:txBody>
      </p:sp>
      <p:sp>
        <p:nvSpPr>
          <p:cNvPr id="586755" name="Rectangle 3"/>
          <p:cNvSpPr>
            <a:spLocks noGrp="1" noRot="1" noChangeArrowheads="1"/>
          </p:cNvSpPr>
          <p:nvPr>
            <p:ph idx="1"/>
          </p:nvPr>
        </p:nvSpPr>
        <p:spPr/>
        <p:txBody>
          <a:bodyPr/>
          <a:lstStyle/>
          <a:p>
            <a:r>
              <a:rPr lang="zh-CN" altLang="en-US"/>
              <a:t>分类目的</a:t>
            </a:r>
          </a:p>
          <a:p>
            <a:pPr lvl="1"/>
            <a:r>
              <a:rPr lang="zh-CN" altLang="en-US"/>
              <a:t>了解多处理器的不同设计方案；</a:t>
            </a:r>
          </a:p>
          <a:p>
            <a:pPr lvl="1"/>
            <a:r>
              <a:rPr lang="zh-CN" altLang="en-US"/>
              <a:t>理解多处理器系统结构是如何逐步发展到今天主流形式的。</a:t>
            </a:r>
          </a:p>
          <a:p>
            <a:r>
              <a:rPr lang="zh-CN" altLang="en-US"/>
              <a:t>多处理器的基本思想，可追溯到计算机的早期阶段。</a:t>
            </a:r>
          </a:p>
          <a:p>
            <a:pPr lvl="1"/>
            <a:r>
              <a:rPr lang="zh-CN" altLang="en-US"/>
              <a:t>提高性能</a:t>
            </a:r>
          </a:p>
          <a:p>
            <a:pPr lvl="1"/>
            <a:r>
              <a:rPr lang="zh-CN" altLang="en-US"/>
              <a:t>提高可靠性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 xmlns:a16="http://schemas.microsoft.com/office/drawing/2014/main" id="{75940C03-0444-4571-9DC1-5ED4D32CCF35}"/>
              </a:ext>
            </a:extLst>
          </p:cNvPr>
          <p:cNvSpPr>
            <a:spLocks noGrp="1"/>
          </p:cNvSpPr>
          <p:nvPr>
            <p:ph type="title"/>
          </p:nvPr>
        </p:nvSpPr>
        <p:spPr/>
        <p:txBody>
          <a:bodyPr/>
          <a:lstStyle/>
          <a:p>
            <a:r>
              <a:rPr lang="zh-CN" altLang="en-US" dirty="0"/>
              <a:t>一、 </a:t>
            </a:r>
            <a:r>
              <a:rPr lang="en-US" altLang="zh-CN" dirty="0"/>
              <a:t>Flynn</a:t>
            </a:r>
            <a:r>
              <a:rPr lang="zh-CN" altLang="en-US" dirty="0"/>
              <a:t>分类法</a:t>
            </a:r>
            <a:r>
              <a:rPr lang="en-US" altLang="zh-CN" dirty="0"/>
              <a:t>----</a:t>
            </a:r>
            <a:r>
              <a:rPr lang="zh-CN" altLang="en-US" dirty="0"/>
              <a:t>指令流、数据流并行性</a:t>
            </a:r>
          </a:p>
        </p:txBody>
      </p:sp>
      <p:sp>
        <p:nvSpPr>
          <p:cNvPr id="587779" name="Rectangle 3"/>
          <p:cNvSpPr>
            <a:spLocks noGrp="1" noRot="1" noChangeArrowheads="1"/>
          </p:cNvSpPr>
          <p:nvPr>
            <p:ph idx="1"/>
          </p:nvPr>
        </p:nvSpPr>
        <p:spPr/>
        <p:txBody>
          <a:bodyPr/>
          <a:lstStyle/>
          <a:p>
            <a:r>
              <a:rPr lang="zh-CN" altLang="en-US" dirty="0"/>
              <a:t>一、 </a:t>
            </a:r>
            <a:r>
              <a:rPr lang="en-US" altLang="zh-CN" dirty="0"/>
              <a:t>Flynn</a:t>
            </a:r>
            <a:r>
              <a:rPr lang="zh-CN" altLang="en-US" dirty="0"/>
              <a:t>分类法</a:t>
            </a:r>
            <a:r>
              <a:rPr lang="en-US" altLang="zh-CN" dirty="0"/>
              <a:t>----</a:t>
            </a:r>
            <a:r>
              <a:rPr lang="zh-CN" altLang="en-US" dirty="0"/>
              <a:t>指令流、数据流并行性</a:t>
            </a:r>
          </a:p>
          <a:p>
            <a:pPr lvl="1"/>
            <a:r>
              <a:rPr lang="en-US" altLang="zh-CN" dirty="0"/>
              <a:t>SISD----</a:t>
            </a:r>
            <a:r>
              <a:rPr lang="zh-CN" altLang="en-US" dirty="0" smtClean="0"/>
              <a:t>单处理器  </a:t>
            </a:r>
            <a:r>
              <a:rPr lang="zh-CN" altLang="en-US" sz="1800" b="1" dirty="0" smtClean="0"/>
              <a:t>单指令流 单数据流</a:t>
            </a:r>
            <a:endParaRPr lang="zh-CN" altLang="en-US" sz="1800" b="1" dirty="0"/>
          </a:p>
          <a:p>
            <a:pPr lvl="1"/>
            <a:r>
              <a:rPr lang="en-US" altLang="zh-CN" dirty="0"/>
              <a:t>SIMD----Single instruction memory and control processor, Multiple data memories (each processor has its own data memory)(</a:t>
            </a:r>
            <a:r>
              <a:rPr lang="zh-CN" altLang="en-US" dirty="0"/>
              <a:t>多为专用处理器）</a:t>
            </a:r>
          </a:p>
          <a:p>
            <a:pPr lvl="1"/>
            <a:r>
              <a:rPr lang="en-US" altLang="zh-CN" dirty="0"/>
              <a:t>MISD----</a:t>
            </a:r>
            <a:r>
              <a:rPr lang="zh-CN" altLang="en-US" dirty="0"/>
              <a:t>未实现，无产品，但可能将来会有。</a:t>
            </a:r>
          </a:p>
          <a:p>
            <a:pPr lvl="1"/>
            <a:r>
              <a:rPr lang="en-US" altLang="zh-CN" dirty="0"/>
              <a:t>MIMD----</a:t>
            </a:r>
            <a:r>
              <a:rPr lang="zh-CN" altLang="en-US" dirty="0"/>
              <a:t>每一处理器取它自己的指令，运行于它自己的</a:t>
            </a:r>
            <a:r>
              <a:rPr lang="en-US" altLang="zh-CN" dirty="0"/>
              <a:t>data</a:t>
            </a:r>
            <a:r>
              <a:rPr lang="zh-CN" altLang="en-US" dirty="0"/>
              <a:t>，处理器多为现成的微处理器。</a:t>
            </a:r>
            <a:endParaRPr lang="en-US" altLang="en-US" dirty="0"/>
          </a:p>
          <a:p>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rrowheads="1"/>
          </p:cNvSpPr>
          <p:nvPr>
            <p:ph type="title"/>
          </p:nvPr>
        </p:nvSpPr>
        <p:spPr/>
        <p:txBody>
          <a:bodyPr/>
          <a:lstStyle/>
          <a:p>
            <a:r>
              <a:rPr lang="zh-CN" altLang="en-US"/>
              <a:t>二、发展历史（</a:t>
            </a:r>
            <a:r>
              <a:rPr lang="en-US" altLang="zh-CN"/>
              <a:t>1</a:t>
            </a:r>
            <a:r>
              <a:rPr lang="zh-CN" altLang="en-US"/>
              <a:t>）</a:t>
            </a:r>
          </a:p>
        </p:txBody>
      </p:sp>
      <p:sp>
        <p:nvSpPr>
          <p:cNvPr id="588803" name="Rectangle 3"/>
          <p:cNvSpPr>
            <a:spLocks noGrp="1" noRot="1" noChangeArrowheads="1"/>
          </p:cNvSpPr>
          <p:nvPr>
            <p:ph idx="1"/>
          </p:nvPr>
        </p:nvSpPr>
        <p:spPr/>
        <p:txBody>
          <a:bodyPr/>
          <a:lstStyle/>
          <a:p>
            <a:r>
              <a:rPr lang="en-US" altLang="zh-CN"/>
              <a:t>1. </a:t>
            </a:r>
            <a:r>
              <a:rPr lang="zh-CN" altLang="en-US"/>
              <a:t>历史上最早成功的多处理器机为</a:t>
            </a:r>
            <a:r>
              <a:rPr lang="en-US" altLang="zh-CN"/>
              <a:t>SIMD</a:t>
            </a:r>
          </a:p>
          <a:p>
            <a:pPr lvl="1"/>
            <a:r>
              <a:rPr lang="en-US" altLang="zh-CN"/>
              <a:t>connection machine  2</a:t>
            </a:r>
            <a:r>
              <a:rPr lang="zh-CN" altLang="en-US"/>
              <a:t>：</a:t>
            </a:r>
            <a:r>
              <a:rPr lang="en-US" altLang="zh-CN"/>
              <a:t>65535</a:t>
            </a:r>
            <a:r>
              <a:rPr lang="zh-CN" altLang="en-US"/>
              <a:t>个 </a:t>
            </a:r>
            <a:r>
              <a:rPr lang="en-US" altLang="zh-CN"/>
              <a:t>1bit processors</a:t>
            </a:r>
          </a:p>
          <a:p>
            <a:pPr lvl="1"/>
            <a:r>
              <a:rPr lang="en-US" altLang="zh-CN"/>
              <a:t>Illiac IV</a:t>
            </a:r>
            <a:r>
              <a:rPr lang="zh-CN" altLang="en-US"/>
              <a:t>：  </a:t>
            </a:r>
            <a:r>
              <a:rPr lang="en-US" altLang="zh-CN"/>
              <a:t>64</a:t>
            </a:r>
            <a:r>
              <a:rPr lang="zh-CN" altLang="en-US"/>
              <a:t>个 </a:t>
            </a:r>
            <a:r>
              <a:rPr lang="en-US" altLang="zh-CN"/>
              <a:t>64bit processors</a:t>
            </a:r>
          </a:p>
          <a:p>
            <a:pPr lvl="1"/>
            <a:r>
              <a:rPr lang="zh-CN" altLang="en-US"/>
              <a:t>作为通用机，</a:t>
            </a:r>
            <a:r>
              <a:rPr lang="en-US" altLang="zh-CN"/>
              <a:t>80</a:t>
            </a:r>
            <a:r>
              <a:rPr lang="zh-CN" altLang="en-US"/>
              <a:t>年代重新崛起</a:t>
            </a:r>
          </a:p>
          <a:p>
            <a:pPr lvl="2"/>
            <a:r>
              <a:rPr lang="en-US" altLang="zh-CN"/>
              <a:t>Thinking machine, MasPar</a:t>
            </a:r>
          </a:p>
          <a:p>
            <a:pPr lvl="1"/>
            <a:r>
              <a:rPr lang="zh-CN" altLang="en-US"/>
              <a:t>但再次回落</a:t>
            </a:r>
          </a:p>
          <a:p>
            <a:pPr lvl="2"/>
            <a:r>
              <a:rPr lang="zh-CN" altLang="en-US"/>
              <a:t>不灵活，不适用于很多问题，当</a:t>
            </a:r>
            <a:r>
              <a:rPr lang="en-US" altLang="zh-CN"/>
              <a:t>scale down</a:t>
            </a:r>
            <a:r>
              <a:rPr lang="zh-CN" altLang="en-US"/>
              <a:t>时，性</a:t>
            </a:r>
            <a:r>
              <a:rPr lang="en-US" altLang="zh-CN"/>
              <a:t>/</a:t>
            </a:r>
            <a:r>
              <a:rPr lang="zh-CN" altLang="en-US"/>
              <a:t>价比变差。</a:t>
            </a:r>
          </a:p>
          <a:p>
            <a:pPr lvl="2"/>
            <a:r>
              <a:rPr lang="zh-CN" altLang="en-US"/>
              <a:t>无法利用高性价比的微处理器，而必须设计专用</a:t>
            </a:r>
            <a:r>
              <a:rPr lang="en-US" altLang="zh-CN"/>
              <a:t>processor</a:t>
            </a:r>
            <a:r>
              <a:rPr lang="zh-CN" altLang="en-US"/>
              <a:t>。</a:t>
            </a:r>
          </a:p>
          <a:p>
            <a:pPr lvl="1"/>
            <a:r>
              <a:rPr lang="en-US" altLang="zh-CN"/>
              <a:t>SIMD</a:t>
            </a:r>
            <a:r>
              <a:rPr lang="zh-CN" altLang="en-US"/>
              <a:t>多处理器作为专用机，特别是在</a:t>
            </a:r>
            <a:r>
              <a:rPr lang="en-US" altLang="zh-CN"/>
              <a:t>image</a:t>
            </a:r>
            <a:r>
              <a:rPr lang="zh-CN" altLang="en-US"/>
              <a:t>和</a:t>
            </a:r>
            <a:r>
              <a:rPr lang="en-US" altLang="zh-CN"/>
              <a:t>signal</a:t>
            </a:r>
            <a:r>
              <a:rPr lang="zh-CN" altLang="en-US"/>
              <a:t>处理领域的</a:t>
            </a:r>
            <a:r>
              <a:rPr lang="en-US" altLang="zh-CN"/>
              <a:t>array processor </a:t>
            </a:r>
            <a:r>
              <a:rPr lang="zh-CN" altLang="en-US"/>
              <a:t>，仍有前途。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588803">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rrowheads="1"/>
          </p:cNvSpPr>
          <p:nvPr>
            <p:ph type="title"/>
          </p:nvPr>
        </p:nvSpPr>
        <p:spPr/>
        <p:txBody>
          <a:bodyPr/>
          <a:lstStyle/>
          <a:p>
            <a:r>
              <a:rPr lang="zh-CN" altLang="en-US"/>
              <a:t>发展历史（</a:t>
            </a:r>
            <a:r>
              <a:rPr lang="en-US" altLang="zh-CN"/>
              <a:t>2</a:t>
            </a:r>
            <a:r>
              <a:rPr lang="zh-CN" altLang="en-US"/>
              <a:t>）</a:t>
            </a:r>
          </a:p>
        </p:txBody>
      </p:sp>
      <p:sp>
        <p:nvSpPr>
          <p:cNvPr id="589827" name="Rectangle 3"/>
          <p:cNvSpPr>
            <a:spLocks noGrp="1" noRot="1" noChangeArrowheads="1"/>
          </p:cNvSpPr>
          <p:nvPr>
            <p:ph idx="1"/>
          </p:nvPr>
        </p:nvSpPr>
        <p:spPr/>
        <p:txBody>
          <a:bodyPr/>
          <a:lstStyle/>
          <a:p>
            <a:r>
              <a:rPr lang="en-US" altLang="zh-CN" dirty="0"/>
              <a:t>2. </a:t>
            </a:r>
            <a:r>
              <a:rPr lang="zh-CN" altLang="en-US" dirty="0"/>
              <a:t>近年，</a:t>
            </a:r>
            <a:r>
              <a:rPr lang="en-US" altLang="zh-CN" dirty="0"/>
              <a:t>MIMD</a:t>
            </a:r>
            <a:r>
              <a:rPr lang="zh-CN" altLang="en-US" dirty="0"/>
              <a:t>作为通用多处理器技术崛起。</a:t>
            </a:r>
          </a:p>
          <a:p>
            <a:pPr lvl="1"/>
            <a:r>
              <a:rPr lang="zh-CN" altLang="en-US" dirty="0"/>
              <a:t>灵活性</a:t>
            </a:r>
          </a:p>
          <a:p>
            <a:pPr lvl="2"/>
            <a:r>
              <a:rPr lang="zh-CN" altLang="en-US" dirty="0"/>
              <a:t>既可作单用户机，面向解决单个的高性能应用；</a:t>
            </a:r>
          </a:p>
          <a:p>
            <a:pPr lvl="2"/>
            <a:r>
              <a:rPr lang="zh-CN" altLang="en-US" dirty="0"/>
              <a:t>也可运行多任务多道程序</a:t>
            </a:r>
          </a:p>
          <a:p>
            <a:pPr lvl="2"/>
            <a:r>
              <a:rPr lang="zh-CN" altLang="en-US" dirty="0"/>
              <a:t>或用于上述两种混合方式</a:t>
            </a:r>
          </a:p>
          <a:p>
            <a:pPr lvl="1"/>
            <a:r>
              <a:rPr lang="zh-CN" altLang="en-US" dirty="0"/>
              <a:t>可利用高性价比的微处理器</a:t>
            </a:r>
            <a:r>
              <a:rPr lang="en-US" altLang="zh-CN" dirty="0"/>
              <a:t>(</a:t>
            </a:r>
            <a:r>
              <a:rPr lang="zh-CN" altLang="en-US" dirty="0"/>
              <a:t>现有的芯片</a:t>
            </a:r>
            <a:r>
              <a:rPr lang="en-US" altLang="zh-CN" dirty="0"/>
              <a:t>)</a:t>
            </a:r>
            <a:r>
              <a:rPr lang="zh-CN" altLang="en-US" dirty="0"/>
              <a:t>。</a:t>
            </a:r>
          </a:p>
          <a:p>
            <a:r>
              <a:rPr lang="en-US" altLang="zh-CN" dirty="0"/>
              <a:t>3. </a:t>
            </a:r>
            <a:r>
              <a:rPr lang="zh-CN" altLang="en-US" dirty="0"/>
              <a:t>多线程技术（线程并行性）</a:t>
            </a:r>
          </a:p>
          <a:p>
            <a:pPr lvl="1"/>
            <a:r>
              <a:rPr lang="zh-CN" altLang="en-US" dirty="0"/>
              <a:t>多个处理器（</a:t>
            </a:r>
            <a:r>
              <a:rPr lang="en-US" altLang="zh-CN" dirty="0"/>
              <a:t>n</a:t>
            </a:r>
            <a:r>
              <a:rPr lang="zh-CN" altLang="en-US" dirty="0"/>
              <a:t>）处理多个（</a:t>
            </a:r>
            <a:r>
              <a:rPr lang="en-US" altLang="zh-CN" dirty="0"/>
              <a:t>n</a:t>
            </a:r>
            <a:r>
              <a:rPr lang="zh-CN" altLang="en-US" dirty="0"/>
              <a:t>）线程</a:t>
            </a:r>
          </a:p>
          <a:p>
            <a:pPr lvl="1"/>
            <a:r>
              <a:rPr lang="zh-CN" altLang="en-US" dirty="0"/>
              <a:t>包含在独立线程中的并行性</a:t>
            </a:r>
          </a:p>
          <a:p>
            <a:pPr lvl="2"/>
            <a:r>
              <a:rPr lang="zh-CN" altLang="en-US" dirty="0"/>
              <a:t>在多线程事务处理中有许多独立的进程</a:t>
            </a:r>
          </a:p>
          <a:p>
            <a:pPr lvl="3"/>
            <a:r>
              <a:rPr lang="zh-CN" altLang="en-US" dirty="0"/>
              <a:t>查询、修改等</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rrowheads="1"/>
          </p:cNvSpPr>
          <p:nvPr>
            <p:ph type="title"/>
          </p:nvPr>
        </p:nvSpPr>
        <p:spPr/>
        <p:txBody>
          <a:bodyPr/>
          <a:lstStyle/>
          <a:p>
            <a:r>
              <a:rPr lang="en-US" altLang="zh-CN"/>
              <a:t>4.1.3 MIMD</a:t>
            </a:r>
            <a:r>
              <a:rPr lang="zh-CN" altLang="en-US"/>
              <a:t>结构的二种类型</a:t>
            </a:r>
          </a:p>
        </p:txBody>
      </p:sp>
      <p:sp>
        <p:nvSpPr>
          <p:cNvPr id="590851" name="Rectangle 3"/>
          <p:cNvSpPr>
            <a:spLocks noGrp="1" noRot="1" noChangeArrowheads="1"/>
          </p:cNvSpPr>
          <p:nvPr>
            <p:ph idx="1"/>
          </p:nvPr>
        </p:nvSpPr>
        <p:spPr/>
        <p:txBody>
          <a:bodyPr/>
          <a:lstStyle/>
          <a:p>
            <a:r>
              <a:rPr lang="zh-CN" altLang="en-US" dirty="0"/>
              <a:t>处理器个数影响</a:t>
            </a:r>
          </a:p>
          <a:p>
            <a:pPr lvl="1"/>
            <a:r>
              <a:rPr lang="zh-CN" altLang="en-US" dirty="0"/>
              <a:t>直接影响到存储器结构</a:t>
            </a:r>
          </a:p>
          <a:p>
            <a:pPr lvl="1"/>
            <a:r>
              <a:rPr lang="zh-CN" altLang="en-US" dirty="0"/>
              <a:t>互连网（节点互连）策略</a:t>
            </a:r>
          </a:p>
          <a:p>
            <a:pPr lvl="1"/>
            <a:r>
              <a:rPr lang="zh-CN" altLang="en-US" dirty="0"/>
              <a:t>处理器个数的需求也将随事件发生变化。</a:t>
            </a:r>
          </a:p>
          <a:p>
            <a:r>
              <a:rPr lang="zh-CN" altLang="en-US" dirty="0"/>
              <a:t>根据</a:t>
            </a:r>
            <a:r>
              <a:rPr lang="zh-CN" altLang="en-US" b="1" dirty="0"/>
              <a:t>存储器组织</a:t>
            </a:r>
            <a:r>
              <a:rPr lang="zh-CN" altLang="en-US" dirty="0"/>
              <a:t>来形成两类：</a:t>
            </a:r>
          </a:p>
          <a:p>
            <a:pPr lvl="1"/>
            <a:r>
              <a:rPr lang="zh-CN" altLang="en-US" dirty="0"/>
              <a:t>集中共享存储器式系统结构（</a:t>
            </a:r>
            <a:r>
              <a:rPr lang="en-US" altLang="zh-CN" dirty="0"/>
              <a:t>centralized shared-memory architecture</a:t>
            </a:r>
            <a:r>
              <a:rPr lang="zh-CN" altLang="en-US" dirty="0"/>
              <a:t>）</a:t>
            </a:r>
          </a:p>
          <a:p>
            <a:pPr lvl="1"/>
            <a:r>
              <a:rPr lang="zh-CN" altLang="en-US" dirty="0"/>
              <a:t>分布存储器式系统结构（</a:t>
            </a:r>
            <a:r>
              <a:rPr lang="en-US" altLang="zh-CN" dirty="0"/>
              <a:t>distributed-memory architecture</a:t>
            </a:r>
            <a:r>
              <a:rPr lang="zh-CN" alt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rrowheads="1"/>
          </p:cNvSpPr>
          <p:nvPr>
            <p:ph type="title"/>
          </p:nvPr>
        </p:nvSpPr>
        <p:spPr/>
        <p:txBody>
          <a:bodyPr/>
          <a:lstStyle/>
          <a:p>
            <a:r>
              <a:rPr lang="zh-CN" altLang="en-US" dirty="0"/>
              <a:t>一、集中共享存储器式系统结构</a:t>
            </a:r>
          </a:p>
        </p:txBody>
      </p:sp>
      <p:sp>
        <p:nvSpPr>
          <p:cNvPr id="591875" name="Rectangle 3"/>
          <p:cNvSpPr>
            <a:spLocks noGrp="1" noRot="1" noChangeArrowheads="1"/>
          </p:cNvSpPr>
          <p:nvPr>
            <p:ph idx="1"/>
          </p:nvPr>
        </p:nvSpPr>
        <p:spPr/>
        <p:txBody>
          <a:bodyPr/>
          <a:lstStyle/>
          <a:p>
            <a:r>
              <a:rPr lang="zh-CN" altLang="en-US" dirty="0"/>
              <a:t>三大特点：</a:t>
            </a:r>
          </a:p>
          <a:p>
            <a:pPr lvl="1"/>
            <a:r>
              <a:rPr lang="zh-CN" altLang="en-US" dirty="0"/>
              <a:t>处理器数量不多</a:t>
            </a:r>
            <a:r>
              <a:rPr lang="en-US" altLang="zh-CN" dirty="0"/>
              <a:t>----</a:t>
            </a:r>
            <a:r>
              <a:rPr lang="zh-CN" altLang="en-US" dirty="0"/>
              <a:t>从而所有处理器可共享一个集中式存储器，处理器和存储器通过</a:t>
            </a:r>
            <a:r>
              <a:rPr lang="zh-CN" altLang="en-US" b="1" dirty="0"/>
              <a:t>总线</a:t>
            </a:r>
            <a:r>
              <a:rPr lang="zh-CN" altLang="en-US" dirty="0"/>
              <a:t>互连。</a:t>
            </a:r>
          </a:p>
          <a:p>
            <a:pPr lvl="1"/>
            <a:r>
              <a:rPr lang="zh-CN" altLang="en-US" dirty="0"/>
              <a:t>采用大容量</a:t>
            </a:r>
            <a:r>
              <a:rPr lang="en-US" altLang="zh-CN" dirty="0"/>
              <a:t>Cache----</a:t>
            </a:r>
            <a:r>
              <a:rPr lang="zh-CN" altLang="en-US" dirty="0"/>
              <a:t>可使采用单一总线和单一存储器满足小数目处理器对存储器的要求。</a:t>
            </a:r>
          </a:p>
          <a:p>
            <a:pPr lvl="1"/>
            <a:r>
              <a:rPr lang="zh-CN" altLang="en-US" dirty="0"/>
              <a:t>每个处理器访问存储器的时间是相等的（一致的）</a:t>
            </a:r>
          </a:p>
          <a:p>
            <a:pPr lvl="2"/>
            <a:r>
              <a:rPr lang="en-US" altLang="zh-CN" dirty="0"/>
              <a:t>----SMP (symmetric (shared-memory) multiprocessors)</a:t>
            </a:r>
            <a:endParaRPr lang="zh-CN" altLang="en-US" dirty="0"/>
          </a:p>
          <a:p>
            <a:pPr lvl="2"/>
            <a:r>
              <a:rPr lang="en-US" altLang="zh-CN" dirty="0"/>
              <a:t>----UMA (uniform memory access)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Rot="1" noChangeArrowheads="1"/>
          </p:cNvSpPr>
          <p:nvPr>
            <p:ph type="title"/>
          </p:nvPr>
        </p:nvSpPr>
        <p:spPr/>
        <p:txBody>
          <a:bodyPr/>
          <a:lstStyle/>
          <a:p>
            <a:r>
              <a:rPr lang="en-US" altLang="zh-CN"/>
              <a:t>2. </a:t>
            </a:r>
            <a:r>
              <a:rPr lang="zh-CN" altLang="en-US"/>
              <a:t>集中共享存储器多处理器基本结构</a:t>
            </a:r>
          </a:p>
        </p:txBody>
      </p:sp>
      <p:graphicFrame>
        <p:nvGraphicFramePr>
          <p:cNvPr id="592899" name="Object 3"/>
          <p:cNvGraphicFramePr>
            <a:graphicFrameLocks noGrp="1" noChangeAspect="1"/>
          </p:cNvGraphicFramePr>
          <p:nvPr>
            <p:ph idx="1"/>
            <p:extLst>
              <p:ext uri="{D42A27DB-BD31-4B8C-83A1-F6EECF244321}">
                <p14:modId xmlns:p14="http://schemas.microsoft.com/office/powerpoint/2010/main" val="1052523530"/>
              </p:ext>
            </p:extLst>
          </p:nvPr>
        </p:nvGraphicFramePr>
        <p:xfrm>
          <a:off x="858029" y="1444986"/>
          <a:ext cx="7352521" cy="3968027"/>
        </p:xfrm>
        <a:graphic>
          <a:graphicData uri="http://schemas.openxmlformats.org/presentationml/2006/ole">
            <mc:AlternateContent xmlns:mc="http://schemas.openxmlformats.org/markup-compatibility/2006">
              <mc:Choice xmlns:v="urn:schemas-microsoft-com:vml" Requires="v">
                <p:oleObj spid="_x0000_s592952" name="Picture" r:id="rId4" imgW="3000240" imgH="1619280" progId="Word.Picture.8">
                  <p:embed/>
                </p:oleObj>
              </mc:Choice>
              <mc:Fallback>
                <p:oleObj name="Picture" r:id="rId4" imgW="3000240" imgH="161928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029" y="1444986"/>
                        <a:ext cx="7352521" cy="3968027"/>
                      </a:xfrm>
                      <a:prstGeom prst="rect">
                        <a:avLst/>
                      </a:prstGeom>
                      <a:solidFill>
                        <a:schemeClr val="accent1"/>
                      </a:solidFill>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rrowheads="1"/>
          </p:cNvSpPr>
          <p:nvPr>
            <p:ph type="title"/>
          </p:nvPr>
        </p:nvSpPr>
        <p:spPr/>
        <p:txBody>
          <a:bodyPr/>
          <a:lstStyle/>
          <a:p>
            <a:r>
              <a:rPr lang="zh-CN" altLang="en-US"/>
              <a:t>二、分布存储器体系结构</a:t>
            </a:r>
          </a:p>
        </p:txBody>
      </p:sp>
      <p:sp>
        <p:nvSpPr>
          <p:cNvPr id="593923" name="Rectangle 3"/>
          <p:cNvSpPr>
            <a:spLocks noGrp="1" noRot="1" noChangeArrowheads="1"/>
          </p:cNvSpPr>
          <p:nvPr>
            <p:ph idx="1"/>
          </p:nvPr>
        </p:nvSpPr>
        <p:spPr/>
        <p:txBody>
          <a:bodyPr/>
          <a:lstStyle/>
          <a:p>
            <a:r>
              <a:rPr lang="zh-CN" altLang="en-US" dirty="0"/>
              <a:t>三大特点：</a:t>
            </a:r>
          </a:p>
          <a:p>
            <a:pPr lvl="1"/>
            <a:r>
              <a:rPr lang="zh-CN" altLang="en-US" dirty="0"/>
              <a:t>处理器数目多</a:t>
            </a:r>
            <a:r>
              <a:rPr lang="en-US" altLang="zh-CN" dirty="0"/>
              <a:t>----</a:t>
            </a:r>
            <a:r>
              <a:rPr lang="zh-CN" altLang="en-US" dirty="0"/>
              <a:t>从而导致存储器必须为分布式的，即</a:t>
            </a:r>
            <a:r>
              <a:rPr lang="zh-CN" altLang="en-US" b="1" dirty="0"/>
              <a:t>每一处理器配备一个存储器</a:t>
            </a:r>
            <a:r>
              <a:rPr lang="zh-CN" altLang="en-US" dirty="0"/>
              <a:t>，否则不能满足整个系统对带宽的要求；</a:t>
            </a:r>
          </a:p>
          <a:p>
            <a:pPr lvl="1"/>
            <a:r>
              <a:rPr lang="zh-CN" altLang="en-US" dirty="0"/>
              <a:t>机器规模在不断缩小</a:t>
            </a:r>
          </a:p>
          <a:p>
            <a:pPr lvl="2"/>
            <a:r>
              <a:rPr lang="zh-CN" altLang="en-US" dirty="0"/>
              <a:t>因为处理器性能不断提高，所以个数可减少，但与集中共享存储器型比还是要多。</a:t>
            </a:r>
          </a:p>
          <a:p>
            <a:pPr lvl="2"/>
            <a:r>
              <a:rPr lang="zh-CN" altLang="en-US" dirty="0"/>
              <a:t>同时也因为处理器速度提高，对存储器带宽要求也不断提高；</a:t>
            </a:r>
          </a:p>
          <a:p>
            <a:pPr lvl="1"/>
            <a:r>
              <a:rPr lang="zh-CN" altLang="en-US" dirty="0"/>
              <a:t>高带宽的互连</a:t>
            </a:r>
            <a:r>
              <a:rPr lang="zh-CN" altLang="en-US" b="1" dirty="0"/>
              <a:t>网络</a:t>
            </a:r>
            <a:r>
              <a:rPr lang="zh-CN" alt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rrowheads="1"/>
          </p:cNvSpPr>
          <p:nvPr>
            <p:ph type="title"/>
          </p:nvPr>
        </p:nvSpPr>
        <p:spPr/>
        <p:txBody>
          <a:bodyPr/>
          <a:lstStyle/>
          <a:p>
            <a:r>
              <a:rPr lang="en-US" altLang="zh-CN"/>
              <a:t>2. </a:t>
            </a:r>
            <a:r>
              <a:rPr lang="zh-CN" altLang="en-US"/>
              <a:t>分布存储器多处理器的基本结构</a:t>
            </a:r>
          </a:p>
        </p:txBody>
      </p:sp>
      <p:graphicFrame>
        <p:nvGraphicFramePr>
          <p:cNvPr id="594947" name="Object 3"/>
          <p:cNvGraphicFramePr>
            <a:graphicFrameLocks noGrp="1" noChangeAspect="1"/>
          </p:cNvGraphicFramePr>
          <p:nvPr>
            <p:ph idx="1"/>
            <p:extLst>
              <p:ext uri="{D42A27DB-BD31-4B8C-83A1-F6EECF244321}">
                <p14:modId xmlns:p14="http://schemas.microsoft.com/office/powerpoint/2010/main" val="3379148501"/>
              </p:ext>
            </p:extLst>
          </p:nvPr>
        </p:nvGraphicFramePr>
        <p:xfrm>
          <a:off x="1259632" y="1484784"/>
          <a:ext cx="6336704" cy="4081649"/>
        </p:xfrm>
        <a:graphic>
          <a:graphicData uri="http://schemas.openxmlformats.org/presentationml/2006/ole">
            <mc:AlternateContent xmlns:mc="http://schemas.openxmlformats.org/markup-compatibility/2006">
              <mc:Choice xmlns:v="urn:schemas-microsoft-com:vml" Requires="v">
                <p:oleObj spid="_x0000_s595000" name="Picture" r:id="rId3" imgW="2676600" imgH="1724040" progId="Word.Picture.8">
                  <p:embed/>
                </p:oleObj>
              </mc:Choice>
              <mc:Fallback>
                <p:oleObj name="Picture" r:id="rId3" imgW="2676600" imgH="172404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484784"/>
                        <a:ext cx="6336704" cy="4081649"/>
                      </a:xfrm>
                      <a:prstGeom prst="rect">
                        <a:avLst/>
                      </a:prstGeom>
                      <a:solidFill>
                        <a:schemeClr val="accent1"/>
                      </a:solidFill>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rrowheads="1"/>
          </p:cNvSpPr>
          <p:nvPr>
            <p:ph type="title"/>
          </p:nvPr>
        </p:nvSpPr>
        <p:spPr/>
        <p:txBody>
          <a:bodyPr/>
          <a:lstStyle/>
          <a:p>
            <a:r>
              <a:rPr lang="zh-CN" altLang="en-US"/>
              <a:t>说明</a:t>
            </a:r>
            <a:r>
              <a:rPr lang="en-US" altLang="zh-CN"/>
              <a:t>:</a:t>
            </a:r>
          </a:p>
        </p:txBody>
      </p:sp>
      <p:sp>
        <p:nvSpPr>
          <p:cNvPr id="595971" name="Rectangle 3"/>
          <p:cNvSpPr>
            <a:spLocks noGrp="1" noRot="1" noChangeArrowheads="1"/>
          </p:cNvSpPr>
          <p:nvPr>
            <p:ph idx="1"/>
          </p:nvPr>
        </p:nvSpPr>
        <p:spPr/>
        <p:txBody>
          <a:bodyPr/>
          <a:lstStyle/>
          <a:p>
            <a:r>
              <a:rPr lang="en-US" altLang="zh-CN" dirty="0"/>
              <a:t>Node may actually each contain a small number ( 2- 8 ) of processors, which may be called clustering of multiple processors. </a:t>
            </a:r>
          </a:p>
          <a:p>
            <a:endParaRPr lang="en-US" altLang="zh-CN" dirty="0"/>
          </a:p>
          <a:p>
            <a:endParaRPr lang="en-US" altLang="zh-CN" dirty="0"/>
          </a:p>
          <a:p>
            <a:r>
              <a:rPr lang="zh-CN" altLang="en-US" dirty="0"/>
              <a:t>为简单起见</a:t>
            </a:r>
            <a:r>
              <a:rPr lang="en-US" altLang="zh-CN" dirty="0"/>
              <a:t>,</a:t>
            </a:r>
            <a:r>
              <a:rPr lang="zh-CN" altLang="en-US" dirty="0"/>
              <a:t>这里指 </a:t>
            </a:r>
            <a:r>
              <a:rPr lang="en-US" altLang="zh-CN" dirty="0"/>
              <a:t>one-processor-per node style</a:t>
            </a:r>
            <a:r>
              <a:rPr lang="zh-CN" alt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AD7AA8C-35AC-4CE6-BFE5-4419A4C3E4C2}"/>
              </a:ext>
            </a:extLst>
          </p:cNvPr>
          <p:cNvSpPr>
            <a:spLocks noGrp="1"/>
          </p:cNvSpPr>
          <p:nvPr>
            <p:ph type="title"/>
          </p:nvPr>
        </p:nvSpPr>
        <p:spPr/>
        <p:txBody>
          <a:bodyPr/>
          <a:lstStyle/>
          <a:p>
            <a:r>
              <a:rPr lang="en-US" altLang="zh-CN" dirty="0"/>
              <a:t> Chapter Four</a:t>
            </a:r>
            <a:endParaRPr lang="zh-CN" altLang="en-US" dirty="0"/>
          </a:p>
        </p:txBody>
      </p:sp>
      <p:sp>
        <p:nvSpPr>
          <p:cNvPr id="3" name="内容占位符 2">
            <a:extLst>
              <a:ext uri="{FF2B5EF4-FFF2-40B4-BE49-F238E27FC236}">
                <a16:creationId xmlns="" xmlns:a16="http://schemas.microsoft.com/office/drawing/2014/main" id="{E934DB4A-A7A8-4188-BD82-D2F2A64661C0}"/>
              </a:ext>
            </a:extLst>
          </p:cNvPr>
          <p:cNvSpPr>
            <a:spLocks noGrp="1"/>
          </p:cNvSpPr>
          <p:nvPr>
            <p:ph idx="1"/>
          </p:nvPr>
        </p:nvSpPr>
        <p:spPr/>
        <p:txBody>
          <a:bodyPr/>
          <a:lstStyle/>
          <a:p>
            <a:r>
              <a:rPr lang="en-US" altLang="zh-CN" dirty="0"/>
              <a:t> Multiprocessors and Thread-Level Parallelism </a:t>
            </a:r>
          </a:p>
          <a:p>
            <a:pPr lvl="1"/>
            <a:r>
              <a:rPr lang="en-US" altLang="zh-CN" dirty="0"/>
              <a:t>4.1 Introduction</a:t>
            </a:r>
          </a:p>
          <a:p>
            <a:pPr lvl="1"/>
            <a:r>
              <a:rPr lang="en-US" altLang="zh-CN" dirty="0"/>
              <a:t>4.2 Centralized Shared-Memory Architecture</a:t>
            </a:r>
          </a:p>
          <a:p>
            <a:pPr lvl="1"/>
            <a:endParaRPr lang="en-US" altLang="zh-CN" dirty="0"/>
          </a:p>
          <a:p>
            <a:endParaRPr lang="zh-CN" altLang="en-US" dirty="0"/>
          </a:p>
        </p:txBody>
      </p:sp>
      <p:pic>
        <p:nvPicPr>
          <p:cNvPr id="6" name="Picture 5">
            <a:extLst>
              <a:ext uri="{FF2B5EF4-FFF2-40B4-BE49-F238E27FC236}">
                <a16:creationId xmlns="" xmlns:a16="http://schemas.microsoft.com/office/drawing/2014/main" id="{7400CCE7-C2B1-4114-AC3E-A6A1B2350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5796136" y="4197350"/>
            <a:ext cx="3132138" cy="1936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428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Rot="1" noChangeArrowheads="1"/>
          </p:cNvSpPr>
          <p:nvPr>
            <p:ph type="title"/>
          </p:nvPr>
        </p:nvSpPr>
        <p:spPr/>
        <p:txBody>
          <a:bodyPr/>
          <a:lstStyle/>
          <a:p>
            <a:r>
              <a:rPr lang="zh-CN" altLang="en-US"/>
              <a:t>三、分布存储器的优缺点</a:t>
            </a:r>
          </a:p>
        </p:txBody>
      </p:sp>
      <p:sp>
        <p:nvSpPr>
          <p:cNvPr id="596995" name="Rectangle 3"/>
          <p:cNvSpPr>
            <a:spLocks noGrp="1" noRot="1" noChangeArrowheads="1"/>
          </p:cNvSpPr>
          <p:nvPr>
            <p:ph idx="1"/>
          </p:nvPr>
        </p:nvSpPr>
        <p:spPr/>
        <p:txBody>
          <a:bodyPr/>
          <a:lstStyle/>
          <a:p>
            <a:r>
              <a:rPr lang="zh-CN" altLang="en-US" dirty="0"/>
              <a:t>优点</a:t>
            </a:r>
          </a:p>
          <a:p>
            <a:pPr lvl="1"/>
            <a:r>
              <a:rPr lang="en-US" altLang="zh-CN" dirty="0"/>
              <a:t>cost-effective way to scale the memory bandwidth, if most of accesses are to local memory in the node.</a:t>
            </a:r>
          </a:p>
          <a:p>
            <a:pPr lvl="1"/>
            <a:r>
              <a:rPr lang="en-US" altLang="zh-CN" dirty="0"/>
              <a:t>It reduces the latency for access to the local memory.</a:t>
            </a:r>
          </a:p>
          <a:p>
            <a:r>
              <a:rPr lang="zh-CN" altLang="en-US" dirty="0"/>
              <a:t>缺点</a:t>
            </a:r>
          </a:p>
          <a:p>
            <a:pPr lvl="1"/>
            <a:r>
              <a:rPr lang="zh-CN" altLang="en-US" dirty="0"/>
              <a:t>处理器之间数据通信复杂，延迟时间增加。（分布存储器导致处理器之间通信的两种范式。）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8018" name="Rectangle 2"/>
          <p:cNvSpPr>
            <a:spLocks noGrp="1" noRot="1" noChangeArrowheads="1"/>
          </p:cNvSpPr>
          <p:nvPr>
            <p:ph type="title"/>
          </p:nvPr>
        </p:nvSpPr>
        <p:spPr>
          <a:xfrm>
            <a:off x="395536" y="258526"/>
            <a:ext cx="8015287" cy="914400"/>
          </a:xfrm>
        </p:spPr>
        <p:txBody>
          <a:bodyPr/>
          <a:lstStyle/>
          <a:p>
            <a:r>
              <a:rPr lang="en-US" altLang="zh-CN" sz="2800" dirty="0"/>
              <a:t>4.1.4 </a:t>
            </a:r>
            <a:r>
              <a:rPr lang="zh-CN" altLang="en-US" sz="2800" dirty="0"/>
              <a:t>通信和存储器结构模型</a:t>
            </a:r>
          </a:p>
        </p:txBody>
      </p:sp>
      <p:graphicFrame>
        <p:nvGraphicFramePr>
          <p:cNvPr id="598019" name="Object 3"/>
          <p:cNvGraphicFramePr>
            <a:graphicFrameLocks noGrp="1" noChangeAspect="1"/>
          </p:cNvGraphicFramePr>
          <p:nvPr>
            <p:ph sz="half" idx="1"/>
            <p:extLst>
              <p:ext uri="{D42A27DB-BD31-4B8C-83A1-F6EECF244321}">
                <p14:modId xmlns:p14="http://schemas.microsoft.com/office/powerpoint/2010/main" val="3518477771"/>
              </p:ext>
            </p:extLst>
          </p:nvPr>
        </p:nvGraphicFramePr>
        <p:xfrm>
          <a:off x="971600" y="1495188"/>
          <a:ext cx="4265844" cy="2120226"/>
        </p:xfrm>
        <a:graphic>
          <a:graphicData uri="http://schemas.openxmlformats.org/presentationml/2006/ole">
            <mc:AlternateContent xmlns:mc="http://schemas.openxmlformats.org/markup-compatibility/2006">
              <mc:Choice xmlns:v="urn:schemas-microsoft-com:vml" Requires="v">
                <p:oleObj spid="_x0000_s598075" name="Picture" r:id="rId4" imgW="3200400" imgH="1590840" progId="Word.Picture.8">
                  <p:embed/>
                </p:oleObj>
              </mc:Choice>
              <mc:Fallback>
                <p:oleObj name="Picture" r:id="rId4" imgW="3200400" imgH="159084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495188"/>
                        <a:ext cx="4265844" cy="2120226"/>
                      </a:xfrm>
                      <a:prstGeom prst="rect">
                        <a:avLst/>
                      </a:prstGeom>
                      <a:noFill/>
                      <a:ln>
                        <a:noFill/>
                      </a:ln>
                      <a:effectLst/>
                      <a:extLst/>
                    </p:spPr>
                  </p:pic>
                </p:oleObj>
              </mc:Fallback>
            </mc:AlternateContent>
          </a:graphicData>
        </a:graphic>
      </p:graphicFrame>
      <p:sp>
        <p:nvSpPr>
          <p:cNvPr id="598020" name="Rectangle 4"/>
          <p:cNvSpPr>
            <a:spLocks noGrp="1" noRot="1" noChangeArrowheads="1"/>
          </p:cNvSpPr>
          <p:nvPr>
            <p:ph type="body" sz="half" idx="2"/>
          </p:nvPr>
        </p:nvSpPr>
        <p:spPr/>
        <p:txBody>
          <a:bodyPr/>
          <a:lstStyle/>
          <a:p>
            <a:r>
              <a:rPr lang="zh-CN" altLang="en-US" dirty="0"/>
              <a:t>一、多处理器体系结构的存储器结构模型及对应的通信模型</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zh-CN" altLang="en-US" dirty="0"/>
              <a:t>大规模多处理器必须采用分布式存储器，即每一处理器带一个存储器。</a:t>
            </a:r>
          </a:p>
        </p:txBody>
      </p:sp>
      <p:sp>
        <p:nvSpPr>
          <p:cNvPr id="598021" name="Text Box 5"/>
          <p:cNvSpPr txBox="1">
            <a:spLocks noChangeArrowheads="1"/>
          </p:cNvSpPr>
          <p:nvPr/>
        </p:nvSpPr>
        <p:spPr bwMode="white">
          <a:xfrm>
            <a:off x="5364955" y="1340768"/>
            <a:ext cx="165576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3" rIns="92064" bIns="46033">
            <a:spAutoFit/>
          </a:bodyPr>
          <a:lstStyle/>
          <a:p>
            <a:pPr>
              <a:lnSpc>
                <a:spcPct val="90000"/>
              </a:lnSpc>
              <a:spcBef>
                <a:spcPct val="50000"/>
              </a:spcBef>
            </a:pPr>
            <a:r>
              <a:rPr lang="en-US" altLang="zh-CN" sz="2000">
                <a:solidFill>
                  <a:srgbClr val="FF0000"/>
                </a:solidFill>
                <a:effectLst>
                  <a:outerShdw blurRad="38100" dist="38100" dir="2700000" algn="tl">
                    <a:srgbClr val="000000"/>
                  </a:outerShdw>
                </a:effectLst>
              </a:rPr>
              <a:t>(SMP) UMA</a:t>
            </a:r>
          </a:p>
        </p:txBody>
      </p:sp>
      <p:sp>
        <p:nvSpPr>
          <p:cNvPr id="598022" name="Text Box 6"/>
          <p:cNvSpPr txBox="1">
            <a:spLocks noChangeArrowheads="1"/>
          </p:cNvSpPr>
          <p:nvPr/>
        </p:nvSpPr>
        <p:spPr bwMode="white">
          <a:xfrm>
            <a:off x="5292725" y="2636838"/>
            <a:ext cx="18002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3" rIns="92064" bIns="46033">
            <a:spAutoFit/>
          </a:bodyPr>
          <a:lstStyle/>
          <a:p>
            <a:pPr>
              <a:lnSpc>
                <a:spcPct val="90000"/>
              </a:lnSpc>
              <a:spcBef>
                <a:spcPct val="50000"/>
              </a:spcBef>
            </a:pPr>
            <a:r>
              <a:rPr lang="en-US" altLang="zh-CN" sz="2000">
                <a:solidFill>
                  <a:srgbClr val="FF0000"/>
                </a:solidFill>
                <a:effectLst>
                  <a:outerShdw blurRad="38100" dist="38100" dir="2700000" algn="tl">
                    <a:srgbClr val="000000"/>
                  </a:outerShdw>
                </a:effectLst>
              </a:rPr>
              <a:t>(DSM) NUMA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rrowheads="1"/>
          </p:cNvSpPr>
          <p:nvPr>
            <p:ph type="title"/>
          </p:nvPr>
        </p:nvSpPr>
        <p:spPr/>
        <p:txBody>
          <a:bodyPr/>
          <a:lstStyle/>
          <a:p>
            <a:r>
              <a:rPr lang="zh-CN" altLang="en-US"/>
              <a:t>二、分布式存储器结构模型（</a:t>
            </a:r>
            <a:r>
              <a:rPr lang="en-US" altLang="zh-CN"/>
              <a:t>1</a:t>
            </a:r>
            <a:r>
              <a:rPr lang="zh-CN" altLang="en-US"/>
              <a:t>）</a:t>
            </a:r>
          </a:p>
        </p:txBody>
      </p:sp>
      <p:sp>
        <p:nvSpPr>
          <p:cNvPr id="599043" name="Rectangle 3"/>
          <p:cNvSpPr>
            <a:spLocks noGrp="1" noRot="1" noChangeArrowheads="1"/>
          </p:cNvSpPr>
          <p:nvPr>
            <p:ph idx="1"/>
          </p:nvPr>
        </p:nvSpPr>
        <p:spPr>
          <a:xfrm>
            <a:off x="609600" y="1340768"/>
            <a:ext cx="7924800" cy="4419600"/>
          </a:xfrm>
        </p:spPr>
        <p:txBody>
          <a:bodyPr/>
          <a:lstStyle/>
          <a:p>
            <a:r>
              <a:rPr lang="en-US" altLang="zh-CN" b="1" dirty="0"/>
              <a:t>Distributed shared memory</a:t>
            </a:r>
            <a:r>
              <a:rPr lang="zh-CN" altLang="en-US" b="1" dirty="0"/>
              <a:t>（</a:t>
            </a:r>
            <a:r>
              <a:rPr lang="en-US" altLang="zh-CN" b="1" dirty="0"/>
              <a:t>DSM or scalable shared memory)</a:t>
            </a:r>
          </a:p>
          <a:p>
            <a:pPr lvl="1"/>
            <a:r>
              <a:rPr lang="en-US" altLang="zh-CN" dirty="0"/>
              <a:t>logical uniform address space  but physical distributed memory, so any one of the processors can access any one of the memories.</a:t>
            </a:r>
          </a:p>
          <a:p>
            <a:pPr lvl="1"/>
            <a:r>
              <a:rPr lang="en-US" altLang="zh-CN" dirty="0"/>
              <a:t>Shared memory means sharing the address space, which is different from centralized shared memory.</a:t>
            </a:r>
          </a:p>
          <a:p>
            <a:pPr lvl="1"/>
            <a:r>
              <a:rPr lang="en-US" altLang="zh-CN" dirty="0"/>
              <a:t>UMA( uniform memory access)  ---- centralized share memory.</a:t>
            </a:r>
          </a:p>
          <a:p>
            <a:pPr lvl="1"/>
            <a:r>
              <a:rPr lang="en-US" altLang="zh-CN" dirty="0"/>
              <a:t>NUMA( non-uniform memory access) ---- distributed shared memory.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rrowheads="1"/>
          </p:cNvSpPr>
          <p:nvPr>
            <p:ph type="title"/>
          </p:nvPr>
        </p:nvSpPr>
        <p:spPr/>
        <p:txBody>
          <a:bodyPr/>
          <a:lstStyle/>
          <a:p>
            <a:r>
              <a:rPr lang="zh-CN" altLang="en-US"/>
              <a:t>分布式存储器结构模型（</a:t>
            </a:r>
            <a:r>
              <a:rPr lang="en-US" altLang="zh-CN"/>
              <a:t>2</a:t>
            </a:r>
            <a:r>
              <a:rPr lang="zh-CN" altLang="en-US"/>
              <a:t>）</a:t>
            </a:r>
          </a:p>
        </p:txBody>
      </p:sp>
      <p:sp>
        <p:nvSpPr>
          <p:cNvPr id="600067" name="Rectangle 3"/>
          <p:cNvSpPr>
            <a:spLocks noGrp="1" noRot="1" noChangeArrowheads="1"/>
          </p:cNvSpPr>
          <p:nvPr>
            <p:ph idx="1"/>
          </p:nvPr>
        </p:nvSpPr>
        <p:spPr/>
        <p:txBody>
          <a:bodyPr/>
          <a:lstStyle/>
          <a:p>
            <a:r>
              <a:rPr lang="en-US" altLang="zh-CN"/>
              <a:t>multiple computers </a:t>
            </a:r>
          </a:p>
          <a:p>
            <a:pPr lvl="1"/>
            <a:r>
              <a:rPr lang="en-US" altLang="zh-CN"/>
              <a:t> Address space consists of multiple private address spaces</a:t>
            </a:r>
            <a:r>
              <a:rPr lang="zh-CN" altLang="en-US"/>
              <a:t>。逻辑上不连续，远程处理器无法访问。</a:t>
            </a:r>
          </a:p>
          <a:p>
            <a:pPr lvl="1"/>
            <a:r>
              <a:rPr lang="zh-CN" altLang="en-US"/>
              <a:t>每一结点（</a:t>
            </a:r>
            <a:r>
              <a:rPr lang="en-US" altLang="zh-CN"/>
              <a:t>processor-memory</a:t>
            </a:r>
            <a:r>
              <a:rPr lang="zh-CN" altLang="en-US"/>
              <a:t>）模块是一单独的计算机，故称为多计算机结构。</a:t>
            </a:r>
          </a:p>
          <a:p>
            <a:pPr lvl="1"/>
            <a:r>
              <a:rPr lang="en-US" altLang="zh-CN"/>
              <a:t>NOW</a:t>
            </a:r>
            <a:r>
              <a:rPr lang="zh-CN" altLang="en-US"/>
              <a:t>计划，每一结点实质上是一工作站或</a:t>
            </a:r>
            <a:r>
              <a:rPr lang="en-US" altLang="zh-CN"/>
              <a:t>PC</a:t>
            </a:r>
            <a:r>
              <a:rPr lang="zh-CN" altLang="en-US"/>
              <a:t>，由</a:t>
            </a:r>
            <a:r>
              <a:rPr lang="en-US" altLang="zh-CN"/>
              <a:t>LAN</a:t>
            </a:r>
            <a:r>
              <a:rPr lang="zh-CN" altLang="en-US"/>
              <a:t>连接而成。</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Rot="1" noChangeArrowheads="1"/>
          </p:cNvSpPr>
          <p:nvPr>
            <p:ph type="title"/>
          </p:nvPr>
        </p:nvSpPr>
        <p:spPr/>
        <p:txBody>
          <a:bodyPr/>
          <a:lstStyle/>
          <a:p>
            <a:r>
              <a:rPr lang="zh-CN" altLang="en-US"/>
              <a:t>三、通信模型</a:t>
            </a:r>
          </a:p>
        </p:txBody>
      </p:sp>
      <p:sp>
        <p:nvSpPr>
          <p:cNvPr id="601091" name="Rectangle 3"/>
          <p:cNvSpPr>
            <a:spLocks noGrp="1" noRot="1" noChangeArrowheads="1"/>
          </p:cNvSpPr>
          <p:nvPr>
            <p:ph idx="1"/>
          </p:nvPr>
        </p:nvSpPr>
        <p:spPr/>
        <p:txBody>
          <a:bodyPr/>
          <a:lstStyle/>
          <a:p>
            <a:r>
              <a:rPr lang="zh-CN" altLang="en-US"/>
              <a:t>共享存储器通信模型（</a:t>
            </a:r>
            <a:r>
              <a:rPr lang="en-US" altLang="zh-CN"/>
              <a:t>shared memory</a:t>
            </a:r>
            <a:r>
              <a:rPr lang="zh-CN" altLang="en-US"/>
              <a:t>）</a:t>
            </a:r>
          </a:p>
          <a:p>
            <a:pPr lvl="1"/>
            <a:r>
              <a:rPr lang="zh-CN" altLang="en-US"/>
              <a:t>对应与统一地址空间组织，因为这一统一的地址空间可用作隐含的数据通信机制，即直接用</a:t>
            </a:r>
            <a:r>
              <a:rPr lang="en-US" altLang="zh-CN"/>
              <a:t>load</a:t>
            </a:r>
            <a:r>
              <a:rPr lang="zh-CN" altLang="en-US"/>
              <a:t>、</a:t>
            </a:r>
            <a:r>
              <a:rPr lang="en-US" altLang="zh-CN"/>
              <a:t>store</a:t>
            </a:r>
            <a:r>
              <a:rPr lang="zh-CN" altLang="en-US"/>
              <a:t>共享变量即可。</a:t>
            </a:r>
          </a:p>
          <a:p>
            <a:r>
              <a:rPr lang="zh-CN" altLang="en-US"/>
              <a:t>消息传递模型（</a:t>
            </a:r>
            <a:r>
              <a:rPr lang="en-US" altLang="zh-CN"/>
              <a:t>message passing</a:t>
            </a:r>
            <a:r>
              <a:rPr lang="zh-CN" altLang="en-US"/>
              <a:t>）</a:t>
            </a:r>
          </a:p>
          <a:p>
            <a:pPr lvl="1"/>
            <a:r>
              <a:rPr lang="zh-CN" altLang="en-US"/>
              <a:t>对应于多重地址空间组织。这里处理器获得数据通信需要显式地通过传递消息来进行。</a:t>
            </a:r>
          </a:p>
          <a:p>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Rot="1" noChangeArrowheads="1"/>
          </p:cNvSpPr>
          <p:nvPr>
            <p:ph type="title"/>
          </p:nvPr>
        </p:nvSpPr>
        <p:spPr/>
        <p:txBody>
          <a:bodyPr/>
          <a:lstStyle/>
          <a:p>
            <a:r>
              <a:rPr lang="zh-CN" altLang="en-US"/>
              <a:t>四、两类</a:t>
            </a:r>
            <a:r>
              <a:rPr lang="en-US" altLang="zh-CN"/>
              <a:t>message passing</a:t>
            </a:r>
            <a:r>
              <a:rPr lang="zh-CN" altLang="en-US"/>
              <a:t>机制</a:t>
            </a:r>
          </a:p>
        </p:txBody>
      </p:sp>
      <p:sp>
        <p:nvSpPr>
          <p:cNvPr id="602115" name="Rectangle 3"/>
          <p:cNvSpPr>
            <a:spLocks noGrp="1" noRot="1" noChangeArrowheads="1"/>
          </p:cNvSpPr>
          <p:nvPr>
            <p:ph idx="1"/>
          </p:nvPr>
        </p:nvSpPr>
        <p:spPr>
          <a:xfrm>
            <a:off x="609600" y="1219200"/>
            <a:ext cx="7924800" cy="4419600"/>
          </a:xfrm>
        </p:spPr>
        <p:txBody>
          <a:bodyPr/>
          <a:lstStyle/>
          <a:p>
            <a:r>
              <a:rPr lang="en-US" altLang="zh-CN" dirty="0"/>
              <a:t>Synchronous message passing</a:t>
            </a:r>
          </a:p>
          <a:p>
            <a:pPr lvl="1"/>
            <a:r>
              <a:rPr lang="zh-CN" altLang="en-US" dirty="0"/>
              <a:t>从读数据角度看，这里</a:t>
            </a:r>
            <a:r>
              <a:rPr lang="en-US" altLang="zh-CN" dirty="0"/>
              <a:t>message</a:t>
            </a:r>
            <a:r>
              <a:rPr lang="zh-CN" altLang="en-US" dirty="0"/>
              <a:t>可看作为</a:t>
            </a:r>
            <a:r>
              <a:rPr lang="en-US" altLang="zh-CN" dirty="0"/>
              <a:t>RPC</a:t>
            </a:r>
            <a:r>
              <a:rPr lang="zh-CN" altLang="en-US" dirty="0"/>
              <a:t>（远程过程调用），由</a:t>
            </a:r>
            <a:r>
              <a:rPr lang="en-US" altLang="zh-CN" dirty="0"/>
              <a:t>processor</a:t>
            </a:r>
            <a:r>
              <a:rPr lang="zh-CN" altLang="en-US" dirty="0"/>
              <a:t>发送请求，等到接到应答后才能继续往下进行数据获取。</a:t>
            </a:r>
          </a:p>
          <a:p>
            <a:r>
              <a:rPr lang="en-US" altLang="zh-CN" dirty="0"/>
              <a:t>Asynchronous message passing</a:t>
            </a:r>
          </a:p>
          <a:p>
            <a:pPr lvl="1"/>
            <a:r>
              <a:rPr lang="zh-CN" altLang="en-US" dirty="0"/>
              <a:t>从写数据角度来看，若生产数据的处理器知道哪一个处理器需要这一数据，一旦数据准备好，不必等请求信号到来，就将数据送往对方，这样发送过程可以立即连续不断地进行下去。</a:t>
            </a:r>
          </a:p>
          <a:p>
            <a:pPr lvl="1"/>
            <a:r>
              <a:rPr lang="zh-CN" altLang="en-US" dirty="0"/>
              <a:t>标准消息传递库（</a:t>
            </a:r>
            <a:r>
              <a:rPr lang="en-US" altLang="zh-CN" dirty="0"/>
              <a:t>Message Passing Interface, MPI</a:t>
            </a:r>
            <a:r>
              <a:rPr lang="zh-CN" altLang="en-US" dirty="0"/>
              <a:t>）已制定此类库函数，通常以牺牲性能来满足接口通用性的要求。</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rrowheads="1"/>
          </p:cNvSpPr>
          <p:nvPr>
            <p:ph type="title"/>
          </p:nvPr>
        </p:nvSpPr>
        <p:spPr/>
        <p:txBody>
          <a:bodyPr/>
          <a:lstStyle/>
          <a:p>
            <a:r>
              <a:rPr lang="en-US" altLang="zh-CN"/>
              <a:t>4.1.5 </a:t>
            </a:r>
            <a:r>
              <a:rPr lang="zh-CN" altLang="en-US"/>
              <a:t>通信性能的度量指标（</a:t>
            </a:r>
            <a:r>
              <a:rPr lang="en-US" altLang="zh-CN"/>
              <a:t>1</a:t>
            </a:r>
            <a:r>
              <a:rPr lang="zh-CN" altLang="en-US"/>
              <a:t>）</a:t>
            </a:r>
          </a:p>
        </p:txBody>
      </p:sp>
      <p:sp>
        <p:nvSpPr>
          <p:cNvPr id="603139" name="Rectangle 3"/>
          <p:cNvSpPr>
            <a:spLocks noGrp="1" noRot="1" noChangeArrowheads="1"/>
          </p:cNvSpPr>
          <p:nvPr>
            <p:ph idx="1"/>
          </p:nvPr>
        </p:nvSpPr>
        <p:spPr/>
        <p:txBody>
          <a:bodyPr/>
          <a:lstStyle/>
          <a:p>
            <a:r>
              <a:rPr lang="zh-CN" altLang="en-US"/>
              <a:t>度量任何一种通信机制性能的三个指标</a:t>
            </a:r>
          </a:p>
          <a:p>
            <a:r>
              <a:rPr lang="zh-CN" altLang="en-US"/>
              <a:t>一、通信带宽</a:t>
            </a:r>
          </a:p>
          <a:p>
            <a:pPr lvl="1"/>
            <a:r>
              <a:rPr lang="zh-CN" altLang="en-US"/>
              <a:t>理想情况下，通信带宽受处理器、存储器和互连网络等的限制，而与通信机制无关。如中分带宽（</a:t>
            </a:r>
            <a:r>
              <a:rPr lang="en-US" altLang="zh-CN"/>
              <a:t>bisection bandwidth</a:t>
            </a:r>
            <a:r>
              <a:rPr lang="zh-CN" altLang="en-US"/>
              <a:t>）由互连网络决定。结点的近</a:t>
            </a:r>
            <a:r>
              <a:rPr lang="en-US" altLang="zh-CN"/>
              <a:t>/</a:t>
            </a:r>
            <a:r>
              <a:rPr lang="zh-CN" altLang="en-US"/>
              <a:t>出带宽受结点的系统结构和通信机制的影响。</a:t>
            </a:r>
          </a:p>
          <a:p>
            <a:pPr lvl="1"/>
            <a:r>
              <a:rPr lang="zh-CN" altLang="en-US"/>
              <a:t>通信机制如何影响结点的通信带宽？决定于通信机制占用结点哪些资源，占用资源时间长短，例如资源占用对通信带宽的影响与消息的长短有关。</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rrowheads="1"/>
          </p:cNvSpPr>
          <p:nvPr>
            <p:ph type="title"/>
          </p:nvPr>
        </p:nvSpPr>
        <p:spPr/>
        <p:txBody>
          <a:bodyPr/>
          <a:lstStyle/>
          <a:p>
            <a:r>
              <a:rPr lang="zh-CN" altLang="en-US"/>
              <a:t>通信性能的度量指标（</a:t>
            </a:r>
            <a:r>
              <a:rPr lang="en-US" altLang="zh-CN"/>
              <a:t>2</a:t>
            </a:r>
            <a:r>
              <a:rPr lang="zh-CN" altLang="en-US"/>
              <a:t>）</a:t>
            </a:r>
          </a:p>
        </p:txBody>
      </p:sp>
      <p:sp>
        <p:nvSpPr>
          <p:cNvPr id="604163" name="Rectangle 3"/>
          <p:cNvSpPr>
            <a:spLocks noGrp="1" noRot="1" noChangeArrowheads="1"/>
          </p:cNvSpPr>
          <p:nvPr>
            <p:ph idx="1"/>
          </p:nvPr>
        </p:nvSpPr>
        <p:spPr/>
        <p:txBody>
          <a:bodyPr/>
          <a:lstStyle/>
          <a:p>
            <a:r>
              <a:rPr lang="zh-CN" altLang="en-US" dirty="0"/>
              <a:t>二、通信延时（</a:t>
            </a:r>
            <a:r>
              <a:rPr lang="en-US" altLang="zh-CN" dirty="0"/>
              <a:t>communication latency</a:t>
            </a:r>
            <a:r>
              <a:rPr lang="zh-CN" altLang="en-US" dirty="0"/>
              <a:t>）</a:t>
            </a:r>
          </a:p>
          <a:p>
            <a:pPr lvl="1"/>
            <a:r>
              <a:rPr lang="zh-CN" altLang="en-US" dirty="0"/>
              <a:t>理想情况下，延时越短越好。</a:t>
            </a:r>
          </a:p>
          <a:p>
            <a:pPr lvl="2"/>
            <a:r>
              <a:rPr lang="zh-CN" altLang="en-US" dirty="0"/>
              <a:t>通信延时</a:t>
            </a:r>
            <a:r>
              <a:rPr lang="en-US" altLang="zh-CN" dirty="0"/>
              <a:t>=sender overhead + Time of flight + Transmission time + receiver overhead</a:t>
            </a:r>
          </a:p>
          <a:p>
            <a:pPr lvl="1"/>
            <a:r>
              <a:rPr lang="zh-CN" altLang="en-US" dirty="0"/>
              <a:t>发送端和接收端的额外开销由通信机制及其实现技术决定。</a:t>
            </a:r>
          </a:p>
          <a:p>
            <a:pPr lvl="1"/>
            <a:r>
              <a:rPr lang="en-US" altLang="zh-CN" dirty="0"/>
              <a:t>Latency</a:t>
            </a:r>
            <a:r>
              <a:rPr lang="zh-CN" altLang="en-US" dirty="0"/>
              <a:t>的重要性：决定性能好坏，决定多处理器编程的难易。</a:t>
            </a:r>
          </a:p>
          <a:p>
            <a:pPr lvl="1"/>
            <a:r>
              <a:rPr lang="zh-CN" altLang="en-US" dirty="0"/>
              <a:t>开销（</a:t>
            </a:r>
            <a:r>
              <a:rPr lang="en-US" altLang="zh-CN" dirty="0"/>
              <a:t>overhead</a:t>
            </a:r>
            <a:r>
              <a:rPr lang="zh-CN" altLang="en-US" dirty="0"/>
              <a:t>）与资源占用（</a:t>
            </a:r>
            <a:r>
              <a:rPr lang="en-US" altLang="zh-CN" dirty="0"/>
              <a:t>occupancy</a:t>
            </a:r>
            <a:r>
              <a:rPr lang="zh-CN" altLang="en-US" dirty="0"/>
              <a:t>）紧密相关；通信机制的很多特性，如目的地址的表示，保护机制的实现等将直接影响</a:t>
            </a:r>
            <a:r>
              <a:rPr lang="en-US" altLang="zh-CN" dirty="0"/>
              <a:t>overhead</a:t>
            </a:r>
            <a:r>
              <a:rPr lang="zh-CN" altLang="en-US" dirty="0"/>
              <a:t>和</a:t>
            </a:r>
            <a:r>
              <a:rPr lang="en-US" altLang="zh-CN" dirty="0"/>
              <a:t>occupancy</a:t>
            </a:r>
            <a:r>
              <a:rPr lang="zh-CN" altLang="en-US" dirty="0"/>
              <a:t>，直接影响到等待时间。</a:t>
            </a:r>
          </a:p>
        </p:txBody>
      </p:sp>
      <p:sp>
        <p:nvSpPr>
          <p:cNvPr id="604164" name="Rectangle 4"/>
          <p:cNvSpPr>
            <a:spLocks noChangeArrowheads="1"/>
          </p:cNvSpPr>
          <p:nvPr/>
        </p:nvSpPr>
        <p:spPr bwMode="auto">
          <a:xfrm>
            <a:off x="0" y="1011355"/>
            <a:ext cx="9142412" cy="42703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1" hangingPunct="1"/>
            <a:r>
              <a:rPr kumimoji="1" lang="en-US" altLang="zh-CN" sz="2200" b="1" dirty="0">
                <a:latin typeface="Times New Roman" pitchFamily="18" charset="0"/>
              </a:rPr>
              <a:t>Sender overhead + Time of flight + Transmission time + Receiver overhead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164"/>
                                        </p:tgtEl>
                                        <p:attrNameLst>
                                          <p:attrName>style.visibility</p:attrName>
                                        </p:attrNameLst>
                                      </p:cBhvr>
                                      <p:to>
                                        <p:strVal val="visible"/>
                                      </p:to>
                                    </p:set>
                                    <p:animEffect transition="in" filter="dissolve">
                                      <p:cBhvr>
                                        <p:cTn id="7" dur="500"/>
                                        <p:tgtEl>
                                          <p:spTgt spid="604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rrowheads="1"/>
          </p:cNvSpPr>
          <p:nvPr>
            <p:ph type="title"/>
          </p:nvPr>
        </p:nvSpPr>
        <p:spPr/>
        <p:txBody>
          <a:bodyPr/>
          <a:lstStyle/>
          <a:p>
            <a:r>
              <a:rPr lang="zh-CN" altLang="en-US"/>
              <a:t>通信性能的度量指标（</a:t>
            </a:r>
            <a:r>
              <a:rPr lang="en-US" altLang="zh-CN"/>
              <a:t>3</a:t>
            </a:r>
            <a:r>
              <a:rPr lang="zh-CN" altLang="en-US"/>
              <a:t>）</a:t>
            </a:r>
          </a:p>
        </p:txBody>
      </p:sp>
      <p:sp>
        <p:nvSpPr>
          <p:cNvPr id="605187" name="Rectangle 3"/>
          <p:cNvSpPr>
            <a:spLocks noGrp="1" noRot="1" noChangeArrowheads="1"/>
          </p:cNvSpPr>
          <p:nvPr>
            <p:ph idx="1"/>
          </p:nvPr>
        </p:nvSpPr>
        <p:spPr/>
        <p:txBody>
          <a:bodyPr/>
          <a:lstStyle/>
          <a:p>
            <a:r>
              <a:rPr lang="zh-CN" altLang="en-US"/>
              <a:t>三、通信延时的隐藏（</a:t>
            </a:r>
            <a:r>
              <a:rPr lang="en-US" altLang="zh-CN"/>
              <a:t>communication latency hiding</a:t>
            </a:r>
            <a:r>
              <a:rPr lang="zh-CN" altLang="en-US"/>
              <a:t>）</a:t>
            </a:r>
          </a:p>
          <a:p>
            <a:pPr lvl="1"/>
            <a:r>
              <a:rPr lang="zh-CN" altLang="en-US"/>
              <a:t>指通过通信机制使通信和计算或与其他处理重叠进行，把延时隐藏掉。</a:t>
            </a:r>
          </a:p>
          <a:p>
            <a:pPr lvl="1"/>
            <a:r>
              <a:rPr lang="zh-CN" altLang="en-US"/>
              <a:t>测量方法：</a:t>
            </a:r>
            <a:r>
              <a:rPr lang="en-US" altLang="zh-CN"/>
              <a:t>by measuring the running time on machines with the same communication latency but different support for latency hiding.</a:t>
            </a:r>
          </a:p>
          <a:p>
            <a:pPr lvl="1"/>
            <a:r>
              <a:rPr lang="zh-CN" altLang="en-US"/>
              <a:t>以后再介绍</a:t>
            </a:r>
            <a:r>
              <a:rPr lang="en-US" altLang="zh-CN"/>
              <a:t>latency hiding</a:t>
            </a:r>
          </a:p>
          <a:p>
            <a:pPr lvl="1"/>
            <a:r>
              <a:rPr lang="en-US" altLang="zh-CN"/>
              <a:t>latency hiding </a:t>
            </a:r>
            <a:r>
              <a:rPr lang="zh-CN" altLang="en-US"/>
              <a:t>无疑是一好思想，但也给软件带来额外负担，最终将影响编程实现。所以最好的方法是降低</a:t>
            </a:r>
            <a:r>
              <a:rPr lang="en-US" altLang="zh-CN"/>
              <a:t>latency</a:t>
            </a:r>
            <a:r>
              <a:rPr lang="zh-CN" altLang="en-US"/>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Rot="1" noChangeArrowheads="1"/>
          </p:cNvSpPr>
          <p:nvPr>
            <p:ph type="title"/>
          </p:nvPr>
        </p:nvSpPr>
        <p:spPr/>
        <p:txBody>
          <a:bodyPr/>
          <a:lstStyle/>
          <a:p>
            <a:r>
              <a:rPr lang="en-US" altLang="zh-CN"/>
              <a:t>4.1.6 Advantages of different communication mechanisms (1)</a:t>
            </a:r>
          </a:p>
        </p:txBody>
      </p:sp>
      <p:sp>
        <p:nvSpPr>
          <p:cNvPr id="606211" name="Rectangle 3"/>
          <p:cNvSpPr>
            <a:spLocks noGrp="1" noRot="1" noChangeArrowheads="1"/>
          </p:cNvSpPr>
          <p:nvPr>
            <p:ph idx="1"/>
          </p:nvPr>
        </p:nvSpPr>
        <p:spPr>
          <a:xfrm>
            <a:off x="609600" y="1268760"/>
            <a:ext cx="7924800" cy="4419600"/>
          </a:xfrm>
        </p:spPr>
        <p:txBody>
          <a:bodyPr/>
          <a:lstStyle/>
          <a:p>
            <a:r>
              <a:rPr lang="zh-CN" altLang="en-US" dirty="0"/>
              <a:t>一、</a:t>
            </a:r>
            <a:r>
              <a:rPr lang="en-US" altLang="zh-CN" dirty="0"/>
              <a:t>For Shared memory</a:t>
            </a:r>
          </a:p>
          <a:p>
            <a:pPr lvl="1"/>
            <a:r>
              <a:rPr lang="en-US" altLang="zh-CN" dirty="0"/>
              <a:t>compatibility with mechanism used in centralized multiprocessors</a:t>
            </a:r>
          </a:p>
          <a:p>
            <a:pPr lvl="1"/>
            <a:r>
              <a:rPr lang="en-US" altLang="zh-CN" dirty="0"/>
              <a:t>easy programming, simplify compiler design</a:t>
            </a:r>
          </a:p>
          <a:p>
            <a:pPr lvl="1"/>
            <a:r>
              <a:rPr lang="en-US" altLang="zh-CN" dirty="0"/>
              <a:t>lower overhead for communication and better use of bandwidth, due to implicit nature of communication and implement memory protection in hardware instead of in OS. </a:t>
            </a:r>
          </a:p>
          <a:p>
            <a:pPr lvl="1"/>
            <a:r>
              <a:rPr lang="en-US" altLang="zh-CN" dirty="0"/>
              <a:t>The ability to use hardware-controlled caching to reduce the frequency of remote communication by supporting automatic caching of both shared and private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rrowheads="1"/>
          </p:cNvSpPr>
          <p:nvPr>
            <p:ph type="title"/>
          </p:nvPr>
        </p:nvSpPr>
        <p:spPr/>
        <p:txBody>
          <a:bodyPr/>
          <a:lstStyle/>
          <a:p>
            <a:r>
              <a:rPr lang="en-US" altLang="zh-CN" dirty="0"/>
              <a:t>4.1 Introduction</a:t>
            </a:r>
          </a:p>
        </p:txBody>
      </p:sp>
      <p:sp>
        <p:nvSpPr>
          <p:cNvPr id="580611" name="Rectangle 3"/>
          <p:cNvSpPr>
            <a:spLocks noGrp="1" noRot="1" noChangeArrowheads="1"/>
          </p:cNvSpPr>
          <p:nvPr>
            <p:ph idx="1"/>
          </p:nvPr>
        </p:nvSpPr>
        <p:spPr/>
        <p:txBody>
          <a:bodyPr/>
          <a:lstStyle/>
          <a:p>
            <a:r>
              <a:rPr lang="en-US" altLang="zh-CN" dirty="0"/>
              <a:t>4.1.1 </a:t>
            </a:r>
            <a:r>
              <a:rPr lang="zh-CN" altLang="en-US" dirty="0"/>
              <a:t>基本概念</a:t>
            </a:r>
          </a:p>
          <a:p>
            <a:r>
              <a:rPr lang="zh-CN" altLang="en-US" dirty="0"/>
              <a:t>一、有关计算机结构发展的观点</a:t>
            </a:r>
          </a:p>
          <a:p>
            <a:pPr lvl="1"/>
            <a:r>
              <a:rPr lang="zh-CN" altLang="en-US" dirty="0"/>
              <a:t>观点</a:t>
            </a:r>
            <a:r>
              <a:rPr lang="en-US" altLang="zh-CN" dirty="0"/>
              <a:t>----</a:t>
            </a:r>
            <a:r>
              <a:rPr lang="zh-CN" altLang="en-US" dirty="0"/>
              <a:t>单处理器发展已接近结束。</a:t>
            </a:r>
          </a:p>
          <a:p>
            <a:pPr lvl="1"/>
            <a:r>
              <a:rPr lang="zh-CN" altLang="en-US" dirty="0"/>
              <a:t>反观点</a:t>
            </a:r>
            <a:r>
              <a:rPr lang="en-US" altLang="zh-CN" dirty="0"/>
              <a:t>----</a:t>
            </a:r>
            <a:r>
              <a:rPr lang="zh-CN" altLang="en-US" dirty="0"/>
              <a:t>在</a:t>
            </a:r>
            <a:r>
              <a:rPr lang="en-US" altLang="zh-CN" dirty="0"/>
              <a:t>1985-2000</a:t>
            </a:r>
            <a:r>
              <a:rPr lang="zh-CN" altLang="en-US" dirty="0"/>
              <a:t>十五年间，单处理器机器速度提高率为</a:t>
            </a:r>
            <a:r>
              <a:rPr lang="en-US" altLang="zh-CN" dirty="0"/>
              <a:t>50</a:t>
            </a:r>
            <a:r>
              <a:rPr lang="zh-CN" altLang="en-US" dirty="0"/>
              <a:t>年代初使用晶体管以来最高。认为单处理器前途无限。</a:t>
            </a:r>
          </a:p>
          <a:p>
            <a:pPr lvl="1"/>
            <a:r>
              <a:rPr lang="zh-CN" altLang="en-US" dirty="0"/>
              <a:t>折衷观点</a:t>
            </a:r>
            <a:r>
              <a:rPr lang="en-US" altLang="zh-CN" dirty="0"/>
              <a:t>----</a:t>
            </a:r>
            <a:r>
              <a:rPr lang="zh-CN" altLang="en-US" dirty="0"/>
              <a:t>并行机毫无疑问将在未来起更大作用，但不是现在（</a:t>
            </a:r>
            <a:r>
              <a:rPr lang="en-US" altLang="zh-CN" dirty="0"/>
              <a:t>but not now)</a:t>
            </a:r>
            <a:r>
              <a:rPr lang="zh-CN" altLang="en-US" dirty="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rrowheads="1"/>
          </p:cNvSpPr>
          <p:nvPr>
            <p:ph type="title"/>
          </p:nvPr>
        </p:nvSpPr>
        <p:spPr/>
        <p:txBody>
          <a:bodyPr/>
          <a:lstStyle/>
          <a:p>
            <a:r>
              <a:rPr lang="en-US" altLang="zh-CN"/>
              <a:t>Advantages of communication mechanism (2)</a:t>
            </a:r>
          </a:p>
        </p:txBody>
      </p:sp>
      <p:sp>
        <p:nvSpPr>
          <p:cNvPr id="607235" name="Rectangle 3"/>
          <p:cNvSpPr>
            <a:spLocks noGrp="1" noRot="1" noChangeArrowheads="1"/>
          </p:cNvSpPr>
          <p:nvPr>
            <p:ph idx="1"/>
          </p:nvPr>
        </p:nvSpPr>
        <p:spPr/>
        <p:txBody>
          <a:bodyPr/>
          <a:lstStyle/>
          <a:p>
            <a:r>
              <a:rPr lang="zh-CN" altLang="en-US"/>
              <a:t>二、</a:t>
            </a:r>
            <a:r>
              <a:rPr lang="en-US" altLang="zh-CN"/>
              <a:t>For Message passing</a:t>
            </a:r>
          </a:p>
          <a:p>
            <a:pPr lvl="1"/>
            <a:r>
              <a:rPr lang="en-US" altLang="zh-CN"/>
              <a:t>The hardware can be simpler</a:t>
            </a:r>
          </a:p>
          <a:p>
            <a:pPr lvl="1"/>
            <a:r>
              <a:rPr lang="en-US" altLang="zh-CN"/>
              <a:t>communication is explicit, simpler to understand</a:t>
            </a:r>
          </a:p>
          <a:p>
            <a:pPr lvl="1"/>
            <a:r>
              <a:rPr lang="en-US" altLang="zh-CN"/>
              <a:t>forcing programmers and compilers to pay attention to communication.</a:t>
            </a:r>
          </a:p>
          <a:p>
            <a:pPr lvl="1"/>
            <a:r>
              <a:rPr lang="en-US" altLang="zh-CN"/>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rrowheads="1"/>
          </p:cNvSpPr>
          <p:nvPr>
            <p:ph type="title"/>
          </p:nvPr>
        </p:nvSpPr>
        <p:spPr/>
        <p:txBody>
          <a:bodyPr/>
          <a:lstStyle/>
          <a:p>
            <a:r>
              <a:rPr lang="zh-CN" altLang="en-US"/>
              <a:t>三、前述存储器组织与通信模型的对应关系</a:t>
            </a:r>
          </a:p>
        </p:txBody>
      </p:sp>
      <p:sp>
        <p:nvSpPr>
          <p:cNvPr id="608259" name="Rectangle 3"/>
          <p:cNvSpPr>
            <a:spLocks noGrp="1" noRot="1" noChangeArrowheads="1"/>
          </p:cNvSpPr>
          <p:nvPr>
            <p:ph idx="1"/>
          </p:nvPr>
        </p:nvSpPr>
        <p:spPr/>
        <p:txBody>
          <a:bodyPr/>
          <a:lstStyle/>
          <a:p>
            <a:r>
              <a:rPr lang="zh-CN" altLang="en-US" dirty="0"/>
              <a:t>两种存储器组织</a:t>
            </a:r>
          </a:p>
          <a:p>
            <a:pPr lvl="1"/>
            <a:r>
              <a:rPr lang="zh-CN" altLang="en-US" dirty="0">
                <a:sym typeface="Wingdings" pitchFamily="2" charset="2"/>
              </a:rPr>
              <a:t>　</a:t>
            </a:r>
            <a:r>
              <a:rPr lang="en-US" altLang="zh-CN" dirty="0"/>
              <a:t>single address pace (distributed shared memory)</a:t>
            </a:r>
          </a:p>
          <a:p>
            <a:pPr lvl="1"/>
            <a:r>
              <a:rPr lang="en-US" altLang="zh-CN" dirty="0">
                <a:sym typeface="Wingdings" pitchFamily="2" charset="2"/>
              </a:rPr>
              <a:t></a:t>
            </a:r>
            <a:r>
              <a:rPr lang="zh-CN" altLang="en-US" dirty="0">
                <a:sym typeface="Wingdings" pitchFamily="2" charset="2"/>
              </a:rPr>
              <a:t>　</a:t>
            </a:r>
            <a:r>
              <a:rPr lang="en-US" altLang="zh-CN" dirty="0">
                <a:sym typeface="Wingdings" pitchFamily="2" charset="2"/>
              </a:rPr>
              <a:t>private address spaces ( multiple computer)</a:t>
            </a:r>
          </a:p>
          <a:p>
            <a:r>
              <a:rPr lang="zh-CN" altLang="en-US" dirty="0"/>
              <a:t>两种通信模型</a:t>
            </a:r>
          </a:p>
          <a:p>
            <a:pPr lvl="1"/>
            <a:r>
              <a:rPr lang="zh-CN" altLang="en-US" dirty="0">
                <a:sym typeface="Wingdings" pitchFamily="2" charset="2"/>
              </a:rPr>
              <a:t>　</a:t>
            </a:r>
            <a:r>
              <a:rPr lang="en-US" altLang="zh-CN" dirty="0"/>
              <a:t>share memory</a:t>
            </a:r>
          </a:p>
          <a:p>
            <a:pPr lvl="1"/>
            <a:r>
              <a:rPr lang="en-US" altLang="zh-CN" dirty="0">
                <a:sym typeface="Wingdings" pitchFamily="2" charset="2"/>
              </a:rPr>
              <a:t></a:t>
            </a:r>
            <a:r>
              <a:rPr lang="zh-CN" altLang="en-US" dirty="0">
                <a:sym typeface="Wingdings" pitchFamily="2" charset="2"/>
              </a:rPr>
              <a:t>　</a:t>
            </a:r>
            <a:r>
              <a:rPr lang="en-US" altLang="zh-CN" dirty="0"/>
              <a:t>message passing</a:t>
            </a:r>
          </a:p>
          <a:p>
            <a:r>
              <a:rPr lang="zh-CN" altLang="en-US" dirty="0"/>
              <a:t>对应关系</a:t>
            </a:r>
          </a:p>
          <a:p>
            <a:pPr lvl="1"/>
            <a:r>
              <a:rPr lang="zh-CN" altLang="en-US" dirty="0">
                <a:sym typeface="Wingdings" pitchFamily="2" charset="2"/>
              </a:rPr>
              <a:t>　</a:t>
            </a:r>
            <a:r>
              <a:rPr lang="en-US" altLang="zh-CN" dirty="0"/>
              <a:t>on </a:t>
            </a:r>
            <a:r>
              <a:rPr lang="zh-CN" altLang="en-US" dirty="0"/>
              <a:t>　</a:t>
            </a:r>
            <a:r>
              <a:rPr lang="zh-CN" altLang="en-US" dirty="0">
                <a:sym typeface="Wingdings" pitchFamily="2" charset="2"/>
              </a:rPr>
              <a:t></a:t>
            </a:r>
          </a:p>
          <a:p>
            <a:pPr lvl="1"/>
            <a:r>
              <a:rPr lang="zh-CN" altLang="en-US" dirty="0">
                <a:sym typeface="Wingdings" pitchFamily="2" charset="2"/>
              </a:rPr>
              <a:t>　</a:t>
            </a:r>
            <a:r>
              <a:rPr lang="en-US" altLang="zh-CN" dirty="0"/>
              <a:t>on</a:t>
            </a:r>
            <a:r>
              <a:rPr lang="zh-CN" altLang="en-US" dirty="0"/>
              <a:t>　 </a:t>
            </a:r>
            <a:r>
              <a:rPr lang="zh-CN" altLang="en-US" dirty="0">
                <a:sym typeface="Wingdings" pitchFamily="2" charset="2"/>
              </a:rPr>
              <a:t></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Rot="1" noChangeArrowheads="1"/>
          </p:cNvSpPr>
          <p:nvPr>
            <p:ph type="title"/>
          </p:nvPr>
        </p:nvSpPr>
        <p:spPr/>
        <p:txBody>
          <a:bodyPr/>
          <a:lstStyle/>
          <a:p>
            <a:r>
              <a:rPr lang="zh-CN" altLang="en-US"/>
              <a:t>四、新的通信机制</a:t>
            </a:r>
          </a:p>
        </p:txBody>
      </p:sp>
      <p:sp>
        <p:nvSpPr>
          <p:cNvPr id="609283" name="Rectangle 3"/>
          <p:cNvSpPr>
            <a:spLocks noGrp="1" noRot="1" noChangeArrowheads="1"/>
          </p:cNvSpPr>
          <p:nvPr>
            <p:ph idx="1"/>
          </p:nvPr>
        </p:nvSpPr>
        <p:spPr/>
        <p:txBody>
          <a:bodyPr/>
          <a:lstStyle/>
          <a:p>
            <a:r>
              <a:rPr lang="en-US" altLang="zh-CN">
                <a:sym typeface="Wingdings" pitchFamily="2" charset="2"/>
              </a:rPr>
              <a:t></a:t>
            </a:r>
            <a:r>
              <a:rPr lang="en-US" altLang="zh-CN"/>
              <a:t>message passing on </a:t>
            </a:r>
            <a:r>
              <a:rPr lang="en-US" altLang="zh-CN">
                <a:sym typeface="Wingdings" pitchFamily="2" charset="2"/>
              </a:rPr>
              <a:t></a:t>
            </a:r>
            <a:r>
              <a:rPr lang="en-US" altLang="zh-CN"/>
              <a:t>single address pace</a:t>
            </a:r>
          </a:p>
          <a:p>
            <a:pPr lvl="1"/>
            <a:r>
              <a:rPr lang="zh-CN" altLang="en-US"/>
              <a:t>理由是传递信息实质上是把地址空间中一块数据拷贝到地址空间中的另一位置。</a:t>
            </a:r>
          </a:p>
          <a:p>
            <a:r>
              <a:rPr lang="zh-CN" altLang="en-US">
                <a:sym typeface="Wingdings" pitchFamily="2" charset="2"/>
              </a:rPr>
              <a:t></a:t>
            </a:r>
            <a:r>
              <a:rPr lang="en-US" altLang="zh-CN"/>
              <a:t>share memory </a:t>
            </a:r>
            <a:r>
              <a:rPr lang="zh-CN" altLang="en-US"/>
              <a:t>　</a:t>
            </a:r>
            <a:r>
              <a:rPr lang="en-US" altLang="zh-CN"/>
              <a:t>on </a:t>
            </a:r>
            <a:r>
              <a:rPr lang="zh-CN" altLang="en-US"/>
              <a:t>　</a:t>
            </a:r>
            <a:r>
              <a:rPr lang="zh-CN" altLang="en-US">
                <a:sym typeface="Wingdings" pitchFamily="2" charset="2"/>
              </a:rPr>
              <a:t></a:t>
            </a:r>
            <a:r>
              <a:rPr lang="en-US" altLang="zh-CN">
                <a:sym typeface="Wingdings" pitchFamily="2" charset="2"/>
              </a:rPr>
              <a:t>private address spaces </a:t>
            </a:r>
          </a:p>
          <a:p>
            <a:pPr lvl="1"/>
            <a:r>
              <a:rPr lang="zh-CN" altLang="en-US"/>
              <a:t>在实现</a:t>
            </a:r>
            <a:r>
              <a:rPr lang="en-US" altLang="zh-CN"/>
              <a:t>message passing</a:t>
            </a:r>
            <a:r>
              <a:rPr lang="zh-CN" altLang="en-US"/>
              <a:t>硬件上没有统一地址空间，从而无法简单地实现</a:t>
            </a:r>
            <a:r>
              <a:rPr lang="en-US" altLang="zh-CN"/>
              <a:t>shared memory</a:t>
            </a:r>
            <a:r>
              <a:rPr lang="zh-CN" altLang="en-US"/>
              <a:t>方式通信，需要通过操作系统来完成地址翻译工作和存储器保护工作。新的研究方向是</a:t>
            </a:r>
            <a:r>
              <a:rPr lang="en-US" altLang="zh-CN"/>
              <a:t>Virtual Shared Memory.</a:t>
            </a:r>
            <a:r>
              <a:rPr lang="zh-CN" altLang="en-US"/>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rrowheads="1"/>
          </p:cNvSpPr>
          <p:nvPr>
            <p:ph type="title"/>
          </p:nvPr>
        </p:nvSpPr>
        <p:spPr/>
        <p:txBody>
          <a:bodyPr/>
          <a:lstStyle/>
          <a:p>
            <a:r>
              <a:rPr lang="zh-CN" altLang="en-US"/>
              <a:t>五、未来趋势的估计</a:t>
            </a:r>
          </a:p>
        </p:txBody>
      </p:sp>
      <p:sp>
        <p:nvSpPr>
          <p:cNvPr id="610307" name="Rectangle 3"/>
          <p:cNvSpPr>
            <a:spLocks noGrp="1" noRot="1" noChangeArrowheads="1"/>
          </p:cNvSpPr>
          <p:nvPr>
            <p:ph idx="1"/>
          </p:nvPr>
        </p:nvSpPr>
        <p:spPr>
          <a:xfrm>
            <a:off x="609600" y="1412776"/>
            <a:ext cx="7924800" cy="4419600"/>
          </a:xfrm>
        </p:spPr>
        <p:txBody>
          <a:bodyPr/>
          <a:lstStyle/>
          <a:p>
            <a:r>
              <a:rPr lang="zh-CN" altLang="en-US" sz="2000" dirty="0"/>
              <a:t>传统上对分布存储结构多处理器讲，通信方式采用消息传递型，原因有：实现简单，以及很多人不相信在分布式存储结构上可实现共享地址空间。</a:t>
            </a:r>
          </a:p>
          <a:p>
            <a:r>
              <a:rPr lang="zh-CN" altLang="en-US" sz="2000" dirty="0"/>
              <a:t>最新进展：在</a:t>
            </a:r>
            <a:r>
              <a:rPr lang="en-US" altLang="zh-CN" sz="2000" dirty="0"/>
              <a:t>90</a:t>
            </a:r>
            <a:r>
              <a:rPr lang="zh-CN" altLang="en-US" sz="2000" dirty="0"/>
              <a:t>年代后半期，几乎每一分布存储多处理器均采用</a:t>
            </a:r>
            <a:r>
              <a:rPr lang="en-US" altLang="zh-CN" sz="2000" dirty="0"/>
              <a:t>shared memory</a:t>
            </a:r>
            <a:r>
              <a:rPr lang="zh-CN" altLang="en-US" sz="2000" dirty="0"/>
              <a:t>通信机制。</a:t>
            </a:r>
          </a:p>
          <a:p>
            <a:r>
              <a:rPr lang="zh-CN" altLang="en-US" sz="2000" dirty="0"/>
              <a:t>对于</a:t>
            </a:r>
            <a:r>
              <a:rPr lang="en-US" altLang="zh-CN" sz="2000" dirty="0"/>
              <a:t>MPP(</a:t>
            </a:r>
            <a:r>
              <a:rPr lang="zh-CN" altLang="en-US" sz="2000" dirty="0"/>
              <a:t>处理器多于</a:t>
            </a:r>
            <a:r>
              <a:rPr lang="en-US" altLang="zh-CN" sz="2000" dirty="0"/>
              <a:t>100</a:t>
            </a:r>
            <a:r>
              <a:rPr lang="zh-CN" altLang="en-US" sz="2000" dirty="0"/>
              <a:t>个）究竟采用何种硬件通信机制好，尚无定论，即：</a:t>
            </a:r>
            <a:r>
              <a:rPr lang="en-US" altLang="zh-CN" sz="2000" dirty="0"/>
              <a:t>shared memory, message passing, hybrid approaches </a:t>
            </a:r>
            <a:r>
              <a:rPr lang="zh-CN" altLang="en-US" sz="2000" dirty="0"/>
              <a:t>均有可能。</a:t>
            </a:r>
            <a:endParaRPr lang="en-US" altLang="zh-CN" sz="2000" dirty="0"/>
          </a:p>
          <a:p>
            <a:pPr marL="0" indent="0">
              <a:buNone/>
            </a:pPr>
            <a:endParaRPr lang="zh-CN" altLang="en-US" sz="2000" dirty="0"/>
          </a:p>
          <a:p>
            <a:r>
              <a:rPr lang="zh-CN" altLang="en-US" sz="2000" dirty="0"/>
              <a:t>虽然目前应用总线作为互连网络的集中存储结构多处理器机器主宰市场，但从长远看，技术发展趋势是中规模的分布存储结构计算机。</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Rot="1" noChangeArrowheads="1"/>
          </p:cNvSpPr>
          <p:nvPr>
            <p:ph type="title"/>
          </p:nvPr>
        </p:nvSpPr>
        <p:spPr/>
        <p:txBody>
          <a:bodyPr/>
          <a:lstStyle/>
          <a:p>
            <a:r>
              <a:rPr lang="en-US" altLang="zh-CN"/>
              <a:t>4.1.7  </a:t>
            </a:r>
            <a:r>
              <a:rPr lang="zh-CN" altLang="en-US"/>
              <a:t>多处理器系统结构的目标和挑战</a:t>
            </a:r>
          </a:p>
        </p:txBody>
      </p:sp>
      <p:sp>
        <p:nvSpPr>
          <p:cNvPr id="611331" name="Rectangle 3"/>
          <p:cNvSpPr>
            <a:spLocks noGrp="1" noRot="1" noChangeArrowheads="1"/>
          </p:cNvSpPr>
          <p:nvPr>
            <p:ph idx="1"/>
          </p:nvPr>
        </p:nvSpPr>
        <p:spPr/>
        <p:txBody>
          <a:bodyPr/>
          <a:lstStyle/>
          <a:p>
            <a:r>
              <a:rPr lang="zh-CN" altLang="en-US"/>
              <a:t>一、目标</a:t>
            </a:r>
          </a:p>
          <a:p>
            <a:r>
              <a:rPr lang="zh-CN" altLang="en-US"/>
              <a:t>并行处理</a:t>
            </a:r>
            <a:r>
              <a:rPr lang="en-US" altLang="zh-CN"/>
              <a:t>----</a:t>
            </a:r>
            <a:r>
              <a:rPr lang="zh-CN" altLang="en-US"/>
              <a:t>提高响应时间</a:t>
            </a:r>
          </a:p>
          <a:p>
            <a:pPr lvl="1"/>
            <a:r>
              <a:rPr lang="zh-CN" altLang="en-US"/>
              <a:t>程序本身并行性多少</a:t>
            </a:r>
          </a:p>
          <a:p>
            <a:pPr lvl="1"/>
            <a:r>
              <a:rPr lang="zh-CN" altLang="en-US"/>
              <a:t>网络延时</a:t>
            </a:r>
          </a:p>
          <a:p>
            <a:r>
              <a:rPr lang="zh-CN" altLang="en-US"/>
              <a:t>多任务处理</a:t>
            </a:r>
            <a:r>
              <a:rPr lang="en-US" altLang="zh-CN"/>
              <a:t>----</a:t>
            </a:r>
            <a:r>
              <a:rPr lang="zh-CN" altLang="en-US"/>
              <a:t>提高</a:t>
            </a:r>
            <a:r>
              <a:rPr lang="en-US" altLang="zh-CN"/>
              <a:t>throughput</a:t>
            </a:r>
          </a:p>
          <a:p>
            <a:pPr lvl="1"/>
            <a:r>
              <a:rPr lang="zh-CN" altLang="en-US"/>
              <a:t>事务处理数据库</a:t>
            </a:r>
          </a:p>
          <a:p>
            <a:pPr lvl="1"/>
            <a:endParaRPr lang="zh-CN" altLang="en-US"/>
          </a:p>
          <a:p>
            <a:pPr lvl="1"/>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Rot="1" noChangeArrowheads="1"/>
          </p:cNvSpPr>
          <p:nvPr>
            <p:ph type="title"/>
          </p:nvPr>
        </p:nvSpPr>
        <p:spPr/>
        <p:txBody>
          <a:bodyPr/>
          <a:lstStyle/>
          <a:p>
            <a:r>
              <a:rPr lang="zh-CN" altLang="en-US"/>
              <a:t>二、并行处理的挑战</a:t>
            </a:r>
          </a:p>
        </p:txBody>
      </p:sp>
      <p:sp>
        <p:nvSpPr>
          <p:cNvPr id="612355" name="Rectangle 3"/>
          <p:cNvSpPr>
            <a:spLocks noGrp="1" noRot="1" noChangeArrowheads="1"/>
          </p:cNvSpPr>
          <p:nvPr>
            <p:ph idx="1"/>
          </p:nvPr>
        </p:nvSpPr>
        <p:spPr/>
        <p:txBody>
          <a:bodyPr/>
          <a:lstStyle/>
          <a:p>
            <a:r>
              <a:rPr lang="zh-CN" altLang="en-US"/>
              <a:t>使并行处理成为一项富有挑战性工作的两个困难：</a:t>
            </a:r>
          </a:p>
          <a:p>
            <a:pPr lvl="1"/>
            <a:r>
              <a:rPr lang="zh-CN" altLang="en-US"/>
              <a:t>在程序中可利用的并行性有限；</a:t>
            </a:r>
          </a:p>
          <a:p>
            <a:pPr lvl="1"/>
            <a:r>
              <a:rPr lang="zh-CN" altLang="en-US"/>
              <a:t>通信代价过高（指延时过长）。</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Rot="1" noChangeArrowheads="1"/>
          </p:cNvSpPr>
          <p:nvPr>
            <p:ph type="title"/>
          </p:nvPr>
        </p:nvSpPr>
        <p:spPr/>
        <p:txBody>
          <a:bodyPr/>
          <a:lstStyle/>
          <a:p>
            <a:r>
              <a:rPr lang="zh-CN" altLang="en-US" dirty="0"/>
              <a:t>实例</a:t>
            </a:r>
            <a:r>
              <a:rPr lang="en-US" altLang="zh-CN" dirty="0"/>
              <a:t>1</a:t>
            </a:r>
            <a:r>
              <a:rPr lang="zh-CN" altLang="en-US" dirty="0"/>
              <a:t>：加速比与程序并行性的关系</a:t>
            </a:r>
          </a:p>
        </p:txBody>
      </p:sp>
      <p:sp>
        <p:nvSpPr>
          <p:cNvPr id="613379" name="Rectangle 3"/>
          <p:cNvSpPr>
            <a:spLocks noGrp="1" noRot="1" noChangeArrowheads="1"/>
          </p:cNvSpPr>
          <p:nvPr>
            <p:ph idx="1"/>
          </p:nvPr>
        </p:nvSpPr>
        <p:spPr/>
        <p:txBody>
          <a:bodyPr/>
          <a:lstStyle/>
          <a:p>
            <a:pPr>
              <a:lnSpc>
                <a:spcPct val="80000"/>
              </a:lnSpc>
            </a:pPr>
            <a:r>
              <a:rPr lang="en-US" altLang="zh-CN" dirty="0"/>
              <a:t>Achieve a speedup of 80 with 100 processors, what fraction of the original computation can be sequential?</a:t>
            </a:r>
          </a:p>
          <a:p>
            <a:pPr>
              <a:lnSpc>
                <a:spcPct val="80000"/>
              </a:lnSpc>
            </a:pPr>
            <a:endParaRPr lang="en-US" altLang="zh-CN" dirty="0"/>
          </a:p>
          <a:p>
            <a:pPr>
              <a:lnSpc>
                <a:spcPct val="80000"/>
              </a:lnSpc>
            </a:pPr>
            <a:endParaRPr lang="en-US" altLang="zh-CN" dirty="0"/>
          </a:p>
          <a:p>
            <a:pPr>
              <a:lnSpc>
                <a:spcPct val="90000"/>
              </a:lnSpc>
            </a:pPr>
            <a:r>
              <a:rPr lang="zh-CN" altLang="en-US" dirty="0"/>
              <a:t>解：                                </a:t>
            </a:r>
            <a:r>
              <a:rPr lang="en-US" altLang="zh-CN" dirty="0"/>
              <a:t>1</a:t>
            </a:r>
          </a:p>
          <a:p>
            <a:pPr>
              <a:lnSpc>
                <a:spcPct val="75000"/>
              </a:lnSpc>
              <a:spcBef>
                <a:spcPct val="0"/>
              </a:spcBef>
              <a:buFont typeface="Wingdings" pitchFamily="2" charset="2"/>
              <a:buNone/>
            </a:pPr>
            <a:r>
              <a:rPr lang="en-US" altLang="zh-CN" sz="3600" dirty="0"/>
              <a:t>           </a:t>
            </a:r>
            <a:r>
              <a:rPr lang="en-US" altLang="zh-CN" dirty="0"/>
              <a:t>80 = ----------------------------------</a:t>
            </a:r>
          </a:p>
          <a:p>
            <a:pPr>
              <a:lnSpc>
                <a:spcPct val="90000"/>
              </a:lnSpc>
              <a:spcBef>
                <a:spcPct val="0"/>
              </a:spcBef>
              <a:buFont typeface="Wingdings" pitchFamily="2" charset="2"/>
              <a:buNone/>
            </a:pPr>
            <a:r>
              <a:rPr lang="en-US" altLang="zh-CN" dirty="0"/>
              <a:t>                    </a:t>
            </a:r>
            <a:r>
              <a:rPr lang="en-US" altLang="zh-CN" dirty="0" err="1"/>
              <a:t>F</a:t>
            </a:r>
            <a:r>
              <a:rPr lang="en-US" altLang="zh-CN" baseline="-14000" dirty="0" err="1"/>
              <a:t>parallel</a:t>
            </a:r>
            <a:r>
              <a:rPr lang="en-US" altLang="zh-CN" dirty="0"/>
              <a:t> /100 + 1- </a:t>
            </a:r>
            <a:r>
              <a:rPr lang="en-US" altLang="zh-CN" dirty="0" err="1"/>
              <a:t>F</a:t>
            </a:r>
            <a:r>
              <a:rPr lang="en-US" altLang="zh-CN" baseline="-14000" dirty="0" err="1"/>
              <a:t>parallel</a:t>
            </a:r>
            <a:endParaRPr lang="en-US" altLang="zh-CN" dirty="0"/>
          </a:p>
          <a:p>
            <a:pPr>
              <a:lnSpc>
                <a:spcPct val="80000"/>
              </a:lnSpc>
              <a:buFont typeface="Wingdings" pitchFamily="2" charset="2"/>
              <a:buNone/>
            </a:pPr>
            <a:r>
              <a:rPr lang="en-US" altLang="zh-CN" dirty="0"/>
              <a:t>             </a:t>
            </a:r>
            <a:r>
              <a:rPr lang="en-US" altLang="zh-CN" dirty="0" err="1"/>
              <a:t>F</a:t>
            </a:r>
            <a:r>
              <a:rPr lang="en-US" altLang="zh-CN" baseline="-14000" dirty="0" err="1"/>
              <a:t>parallel</a:t>
            </a:r>
            <a:r>
              <a:rPr lang="en-US" altLang="zh-CN" baseline="-14000" dirty="0"/>
              <a:t> </a:t>
            </a:r>
            <a:r>
              <a:rPr lang="en-US" altLang="zh-CN" dirty="0"/>
              <a:t>= 0.9975</a:t>
            </a:r>
          </a:p>
          <a:p>
            <a:pPr>
              <a:lnSpc>
                <a:spcPct val="80000"/>
              </a:lnSpc>
              <a:buFont typeface="Wingdings" pitchFamily="2" charset="2"/>
              <a:buNone/>
            </a:pPr>
            <a:endParaRPr lang="en-US" altLang="zh-CN" sz="2400" dirty="0"/>
          </a:p>
          <a:p>
            <a:pPr>
              <a:lnSpc>
                <a:spcPct val="80000"/>
              </a:lnSpc>
              <a:buFont typeface="Wingdings" pitchFamily="2" charset="2"/>
              <a:buNone/>
            </a:pPr>
            <a:r>
              <a:rPr lang="en-US" altLang="zh-CN" sz="2400" dirty="0"/>
              <a:t>Thus to achieve a speedup of 80 with 100 processors, only 0.25% of original computation can be sequential.</a:t>
            </a:r>
          </a:p>
          <a:p>
            <a:pPr>
              <a:lnSpc>
                <a:spcPct val="80000"/>
              </a:lnSpc>
              <a:buFont typeface="Wingdings" pitchFamily="2" charset="2"/>
              <a:buNone/>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3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33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33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33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337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33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Rot="1" noChangeArrowheads="1"/>
          </p:cNvSpPr>
          <p:nvPr>
            <p:ph type="title"/>
          </p:nvPr>
        </p:nvSpPr>
        <p:spPr/>
        <p:txBody>
          <a:bodyPr/>
          <a:lstStyle/>
          <a:p>
            <a:r>
              <a:rPr lang="zh-CN" altLang="en-US" dirty="0"/>
              <a:t>例</a:t>
            </a:r>
            <a:r>
              <a:rPr lang="en-US" altLang="zh-CN" dirty="0"/>
              <a:t>2 </a:t>
            </a:r>
            <a:r>
              <a:rPr lang="zh-CN" altLang="en-US" dirty="0"/>
              <a:t>通信代价的影响</a:t>
            </a:r>
            <a:endParaRPr lang="zh-CN" altLang="en-US" sz="2000" dirty="0"/>
          </a:p>
        </p:txBody>
      </p:sp>
      <p:sp>
        <p:nvSpPr>
          <p:cNvPr id="614403" name="Rectangle 3"/>
          <p:cNvSpPr>
            <a:spLocks noGrp="1" noRot="1" noChangeArrowheads="1"/>
          </p:cNvSpPr>
          <p:nvPr>
            <p:ph idx="1"/>
          </p:nvPr>
        </p:nvSpPr>
        <p:spPr>
          <a:xfrm>
            <a:off x="762000" y="1052513"/>
            <a:ext cx="7986713" cy="5113337"/>
          </a:xfrm>
        </p:spPr>
        <p:txBody>
          <a:bodyPr/>
          <a:lstStyle/>
          <a:p>
            <a:pPr>
              <a:lnSpc>
                <a:spcPct val="90000"/>
              </a:lnSpc>
            </a:pPr>
            <a:r>
              <a:rPr lang="zh-CN" altLang="en-US" dirty="0"/>
              <a:t>已知：</a:t>
            </a:r>
          </a:p>
          <a:p>
            <a:pPr lvl="1">
              <a:lnSpc>
                <a:spcPct val="75000"/>
              </a:lnSpc>
              <a:spcBef>
                <a:spcPct val="0"/>
              </a:spcBef>
            </a:pPr>
            <a:r>
              <a:rPr lang="en-US" altLang="zh-CN" sz="2000" dirty="0"/>
              <a:t>32-processor machine, with each processor cycle time=1ns(1GHz); </a:t>
            </a:r>
          </a:p>
          <a:p>
            <a:pPr lvl="1">
              <a:lnSpc>
                <a:spcPct val="75000"/>
              </a:lnSpc>
              <a:spcBef>
                <a:spcPct val="0"/>
              </a:spcBef>
            </a:pPr>
            <a:r>
              <a:rPr lang="en-US" altLang="zh-CN" sz="2000" dirty="0"/>
              <a:t>remote reference  time= 400ns; </a:t>
            </a:r>
          </a:p>
          <a:p>
            <a:pPr lvl="1">
              <a:lnSpc>
                <a:spcPct val="75000"/>
              </a:lnSpc>
              <a:spcBef>
                <a:spcPct val="0"/>
              </a:spcBef>
            </a:pPr>
            <a:r>
              <a:rPr lang="en-US" altLang="zh-CN" sz="2000" dirty="0"/>
              <a:t>all references except those involving communication hit in local memory; </a:t>
            </a:r>
          </a:p>
          <a:p>
            <a:pPr lvl="1">
              <a:lnSpc>
                <a:spcPct val="75000"/>
              </a:lnSpc>
              <a:spcBef>
                <a:spcPct val="0"/>
              </a:spcBef>
            </a:pPr>
            <a:r>
              <a:rPr lang="en-US" altLang="zh-CN" sz="2000" dirty="0"/>
              <a:t>base </a:t>
            </a:r>
            <a:r>
              <a:rPr lang="en-US" altLang="zh-CN" sz="2000" dirty="0">
                <a:solidFill>
                  <a:srgbClr val="FF0000"/>
                </a:solidFill>
              </a:rPr>
              <a:t>IPC</a:t>
            </a:r>
            <a:r>
              <a:rPr lang="en-US" altLang="zh-CN" sz="2000" dirty="0"/>
              <a:t>=2; </a:t>
            </a:r>
          </a:p>
          <a:p>
            <a:pPr lvl="1">
              <a:lnSpc>
                <a:spcPct val="75000"/>
              </a:lnSpc>
              <a:spcBef>
                <a:spcPct val="0"/>
              </a:spcBef>
            </a:pPr>
            <a:r>
              <a:rPr lang="en-US" altLang="zh-CN" sz="2000" dirty="0"/>
              <a:t>0.2% of the instructions involve a remote reference.</a:t>
            </a:r>
          </a:p>
          <a:p>
            <a:pPr lvl="1">
              <a:lnSpc>
                <a:spcPct val="75000"/>
              </a:lnSpc>
              <a:spcBef>
                <a:spcPct val="0"/>
              </a:spcBef>
            </a:pPr>
            <a:endParaRPr lang="en-US" altLang="zh-CN" sz="2000" dirty="0"/>
          </a:p>
          <a:p>
            <a:pPr lvl="1">
              <a:lnSpc>
                <a:spcPct val="75000"/>
              </a:lnSpc>
              <a:spcBef>
                <a:spcPct val="0"/>
              </a:spcBef>
            </a:pPr>
            <a:endParaRPr lang="en-US" altLang="zh-CN" sz="2000" dirty="0"/>
          </a:p>
          <a:p>
            <a:pPr lvl="1">
              <a:lnSpc>
                <a:spcPct val="75000"/>
              </a:lnSpc>
              <a:spcBef>
                <a:spcPct val="0"/>
              </a:spcBef>
            </a:pPr>
            <a:endParaRPr lang="en-US" altLang="zh-CN" sz="2000" dirty="0"/>
          </a:p>
          <a:p>
            <a:pPr>
              <a:lnSpc>
                <a:spcPct val="90000"/>
              </a:lnSpc>
            </a:pPr>
            <a:r>
              <a:rPr lang="zh-CN" altLang="en-US" sz="2000" dirty="0"/>
              <a:t>解 </a:t>
            </a:r>
            <a:r>
              <a:rPr lang="en-US" altLang="zh-CN" sz="1600" dirty="0"/>
              <a:t>CPI=</a:t>
            </a:r>
            <a:r>
              <a:rPr lang="en-US" altLang="zh-CN" sz="1600" baseline="-14000" dirty="0"/>
              <a:t> </a:t>
            </a:r>
            <a:r>
              <a:rPr lang="en-US" altLang="zh-CN" sz="1600" dirty="0"/>
              <a:t>Base CPI + Remote request rate </a:t>
            </a:r>
            <a:r>
              <a:rPr lang="en-US" altLang="zh-CN" sz="1600" dirty="0">
                <a:sym typeface="Symbol" pitchFamily="18" charset="2"/>
              </a:rPr>
              <a:t> Remote request cost 		     =1/Base </a:t>
            </a:r>
            <a:r>
              <a:rPr lang="en-US" altLang="zh-CN" sz="1600" dirty="0">
                <a:solidFill>
                  <a:srgbClr val="FF0000"/>
                </a:solidFill>
                <a:sym typeface="Symbol" pitchFamily="18" charset="2"/>
              </a:rPr>
              <a:t>IPC </a:t>
            </a:r>
            <a:r>
              <a:rPr lang="en-US" altLang="zh-CN" sz="1600" dirty="0">
                <a:sym typeface="Symbol" pitchFamily="18" charset="2"/>
              </a:rPr>
              <a:t>+ 0.2%  Remote request cost </a:t>
            </a:r>
          </a:p>
          <a:p>
            <a:pPr>
              <a:lnSpc>
                <a:spcPct val="90000"/>
              </a:lnSpc>
              <a:buFont typeface="Wingdings" pitchFamily="2" charset="2"/>
              <a:buNone/>
            </a:pPr>
            <a:r>
              <a:rPr lang="en-US" altLang="zh-CN" sz="1600" dirty="0">
                <a:sym typeface="Symbol" pitchFamily="18" charset="2"/>
              </a:rPr>
              <a:t>		     =0.5 + 0.2%  Remote request cost</a:t>
            </a:r>
          </a:p>
          <a:p>
            <a:pPr>
              <a:lnSpc>
                <a:spcPct val="90000"/>
              </a:lnSpc>
              <a:buFont typeface="Wingdings" pitchFamily="2" charset="2"/>
              <a:buNone/>
            </a:pPr>
            <a:r>
              <a:rPr lang="en-US" altLang="zh-CN" sz="1600" dirty="0">
                <a:sym typeface="Symbol" pitchFamily="18" charset="2"/>
              </a:rPr>
              <a:t>		 </a:t>
            </a:r>
            <a:r>
              <a:rPr lang="en-US" altLang="zh-CN" sz="1800" dirty="0">
                <a:sym typeface="Symbol" pitchFamily="18" charset="2"/>
              </a:rPr>
              <a:t>The remote request cost is:</a:t>
            </a:r>
          </a:p>
          <a:p>
            <a:pPr>
              <a:lnSpc>
                <a:spcPct val="90000"/>
              </a:lnSpc>
              <a:buFont typeface="Wingdings" pitchFamily="2" charset="2"/>
              <a:buNone/>
            </a:pPr>
            <a:endParaRPr lang="en-US" altLang="zh-CN" sz="1600" dirty="0">
              <a:sym typeface="Symbol" pitchFamily="18" charset="2"/>
            </a:endParaRPr>
          </a:p>
          <a:p>
            <a:pPr>
              <a:lnSpc>
                <a:spcPct val="90000"/>
              </a:lnSpc>
              <a:buFont typeface="Wingdings" pitchFamily="2" charset="2"/>
              <a:buNone/>
            </a:pPr>
            <a:endParaRPr lang="en-US" altLang="zh-CN" sz="1600" dirty="0">
              <a:sym typeface="Symbol" pitchFamily="18" charset="2"/>
            </a:endParaRPr>
          </a:p>
          <a:p>
            <a:pPr>
              <a:lnSpc>
                <a:spcPct val="90000"/>
              </a:lnSpc>
              <a:buFont typeface="Wingdings" pitchFamily="2" charset="2"/>
              <a:buNone/>
            </a:pPr>
            <a:r>
              <a:rPr lang="en-US" altLang="zh-CN" sz="1600" dirty="0">
                <a:sym typeface="Symbol" pitchFamily="18" charset="2"/>
              </a:rPr>
              <a:t>			</a:t>
            </a:r>
          </a:p>
          <a:p>
            <a:pPr>
              <a:lnSpc>
                <a:spcPct val="90000"/>
              </a:lnSpc>
              <a:buFont typeface="Wingdings" pitchFamily="2" charset="2"/>
              <a:buNone/>
            </a:pPr>
            <a:r>
              <a:rPr lang="en-US" altLang="zh-CN" sz="1600" dirty="0">
                <a:sym typeface="Symbol" pitchFamily="18" charset="2"/>
              </a:rPr>
              <a:t>                           </a:t>
            </a:r>
            <a:r>
              <a:rPr lang="en-US" altLang="zh-CN" sz="1600" dirty="0">
                <a:solidFill>
                  <a:schemeClr val="tx2"/>
                </a:solidFill>
                <a:sym typeface="Symbol" pitchFamily="18" charset="2"/>
              </a:rPr>
              <a:t>CPI=0.5 + 0.8 = 1.3</a:t>
            </a:r>
            <a:r>
              <a:rPr lang="en-US" altLang="zh-CN" sz="1600" dirty="0">
                <a:sym typeface="Symbol" pitchFamily="18" charset="2"/>
              </a:rPr>
              <a:t>	</a:t>
            </a:r>
          </a:p>
        </p:txBody>
      </p:sp>
      <p:grpSp>
        <p:nvGrpSpPr>
          <p:cNvPr id="614404" name="Group 4"/>
          <p:cNvGrpSpPr>
            <a:grpSpLocks/>
          </p:cNvGrpSpPr>
          <p:nvPr/>
        </p:nvGrpSpPr>
        <p:grpSpPr bwMode="auto">
          <a:xfrm>
            <a:off x="1979613" y="4868863"/>
            <a:ext cx="5494337" cy="685800"/>
            <a:chOff x="1344" y="3648"/>
            <a:chExt cx="3461" cy="432"/>
          </a:xfrm>
        </p:grpSpPr>
        <p:sp>
          <p:nvSpPr>
            <p:cNvPr id="614405" name="Rectangle 5"/>
            <p:cNvSpPr>
              <a:spLocks noChangeArrowheads="1"/>
            </p:cNvSpPr>
            <p:nvPr/>
          </p:nvSpPr>
          <p:spPr bwMode="auto">
            <a:xfrm>
              <a:off x="1344" y="3648"/>
              <a:ext cx="16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1" hangingPunct="1"/>
              <a:r>
                <a:rPr kumimoji="1" lang="en-US" altLang="zh-CN" sz="2000" b="1">
                  <a:sym typeface="Symbol" pitchFamily="18" charset="2"/>
                </a:rPr>
                <a:t>Remote access cost</a:t>
              </a:r>
            </a:p>
          </p:txBody>
        </p:sp>
        <p:sp>
          <p:nvSpPr>
            <p:cNvPr id="614406" name="Rectangle 6"/>
            <p:cNvSpPr>
              <a:spLocks noChangeArrowheads="1"/>
            </p:cNvSpPr>
            <p:nvPr/>
          </p:nvSpPr>
          <p:spPr bwMode="auto">
            <a:xfrm>
              <a:off x="1680" y="3830"/>
              <a:ext cx="9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1" hangingPunct="1"/>
              <a:r>
                <a:rPr kumimoji="1" lang="en-US" altLang="zh-CN" sz="2000" b="1">
                  <a:sym typeface="Symbol" pitchFamily="18" charset="2"/>
                </a:rPr>
                <a:t>Cycle time</a:t>
              </a:r>
            </a:p>
          </p:txBody>
        </p:sp>
        <p:sp>
          <p:nvSpPr>
            <p:cNvPr id="614407" name="Line 7"/>
            <p:cNvSpPr>
              <a:spLocks noChangeShapeType="1"/>
            </p:cNvSpPr>
            <p:nvPr/>
          </p:nvSpPr>
          <p:spPr bwMode="auto">
            <a:xfrm>
              <a:off x="1440" y="3879"/>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14408" name="Rectangle 8"/>
            <p:cNvSpPr>
              <a:spLocks noChangeArrowheads="1"/>
            </p:cNvSpPr>
            <p:nvPr/>
          </p:nvSpPr>
          <p:spPr bwMode="auto">
            <a:xfrm>
              <a:off x="3216" y="3648"/>
              <a:ext cx="5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1" hangingPunct="1"/>
              <a:r>
                <a:rPr kumimoji="1" lang="en-US" altLang="zh-CN" sz="2000" b="1" dirty="0">
                  <a:sym typeface="Symbol" pitchFamily="18" charset="2"/>
                </a:rPr>
                <a:t>400ns</a:t>
              </a:r>
            </a:p>
          </p:txBody>
        </p:sp>
        <p:sp>
          <p:nvSpPr>
            <p:cNvPr id="614409" name="Rectangle 9"/>
            <p:cNvSpPr>
              <a:spLocks noChangeArrowheads="1"/>
            </p:cNvSpPr>
            <p:nvPr/>
          </p:nvSpPr>
          <p:spPr bwMode="auto">
            <a:xfrm>
              <a:off x="3360" y="3830"/>
              <a:ext cx="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1" hangingPunct="1"/>
              <a:r>
                <a:rPr kumimoji="1" lang="en-US" altLang="zh-CN" sz="2000" b="1">
                  <a:sym typeface="Symbol" pitchFamily="18" charset="2"/>
                </a:rPr>
                <a:t>1ns</a:t>
              </a:r>
            </a:p>
          </p:txBody>
        </p:sp>
        <p:sp>
          <p:nvSpPr>
            <p:cNvPr id="614410" name="Line 10"/>
            <p:cNvSpPr>
              <a:spLocks noChangeShapeType="1"/>
            </p:cNvSpPr>
            <p:nvPr/>
          </p:nvSpPr>
          <p:spPr bwMode="auto">
            <a:xfrm>
              <a:off x="3312" y="3879"/>
              <a:ext cx="432" cy="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14411" name="Rectangle 11"/>
            <p:cNvSpPr>
              <a:spLocks noChangeArrowheads="1"/>
            </p:cNvSpPr>
            <p:nvPr/>
          </p:nvSpPr>
          <p:spPr bwMode="auto">
            <a:xfrm>
              <a:off x="3007" y="3744"/>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1" hangingPunct="1"/>
              <a:r>
                <a:rPr kumimoji="1" lang="en-US" altLang="zh-CN" sz="2000" b="1">
                  <a:sym typeface="Symbol" pitchFamily="18" charset="2"/>
                </a:rPr>
                <a:t>=</a:t>
              </a:r>
            </a:p>
          </p:txBody>
        </p:sp>
        <p:sp>
          <p:nvSpPr>
            <p:cNvPr id="614412" name="Rectangle 12"/>
            <p:cNvSpPr>
              <a:spLocks noChangeArrowheads="1"/>
            </p:cNvSpPr>
            <p:nvPr/>
          </p:nvSpPr>
          <p:spPr bwMode="auto">
            <a:xfrm>
              <a:off x="3840" y="3696"/>
              <a:ext cx="9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1" hangingPunct="1"/>
              <a:r>
                <a:rPr kumimoji="1" lang="en-US" altLang="zh-CN" sz="2000" b="1" dirty="0">
                  <a:sym typeface="Symbol" pitchFamily="18" charset="2"/>
                </a:rPr>
                <a:t>=400cycles</a:t>
              </a:r>
            </a:p>
          </p:txBody>
        </p:sp>
      </p:grpSp>
      <p:sp>
        <p:nvSpPr>
          <p:cNvPr id="614413" name="Rectangle 13"/>
          <p:cNvSpPr>
            <a:spLocks noChangeArrowheads="1"/>
          </p:cNvSpPr>
          <p:nvPr/>
        </p:nvSpPr>
        <p:spPr bwMode="auto">
          <a:xfrm>
            <a:off x="107504" y="3129848"/>
            <a:ext cx="8796337" cy="39687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1" hangingPunct="1"/>
            <a:r>
              <a:rPr kumimoji="1" lang="en-US" altLang="zh-CN" sz="2000" b="1" dirty="0"/>
              <a:t>The multiprocessor with all local references is 1.3/0.5 = 2.6 times faster.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0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0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40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440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40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40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4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40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4403">
                                            <p:txEl>
                                              <p:pRg st="15" end="1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614413"/>
                                        </p:tgtEl>
                                        <p:attrNameLst>
                                          <p:attrName>style.visibility</p:attrName>
                                        </p:attrNameLst>
                                      </p:cBhvr>
                                      <p:to>
                                        <p:strVal val="visible"/>
                                      </p:to>
                                    </p:set>
                                    <p:animEffect transition="in" filter="barn(outVertical)">
                                      <p:cBhvr>
                                        <p:cTn id="35" dur="500"/>
                                        <p:tgtEl>
                                          <p:spTgt spid="614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1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Rot="1" noChangeArrowheads="1"/>
          </p:cNvSpPr>
          <p:nvPr>
            <p:ph type="title"/>
          </p:nvPr>
        </p:nvSpPr>
        <p:spPr/>
        <p:txBody>
          <a:bodyPr/>
          <a:lstStyle/>
          <a:p>
            <a:r>
              <a:rPr lang="zh-CN" altLang="en-US"/>
              <a:t>三、解决上述困难的途径</a:t>
            </a:r>
          </a:p>
        </p:txBody>
      </p:sp>
      <p:sp>
        <p:nvSpPr>
          <p:cNvPr id="615427" name="Rectangle 3"/>
          <p:cNvSpPr>
            <a:spLocks noGrp="1" noRot="1" noChangeArrowheads="1"/>
          </p:cNvSpPr>
          <p:nvPr>
            <p:ph idx="1"/>
          </p:nvPr>
        </p:nvSpPr>
        <p:spPr/>
        <p:txBody>
          <a:bodyPr/>
          <a:lstStyle/>
          <a:p>
            <a:r>
              <a:rPr lang="zh-CN" altLang="en-US" dirty="0"/>
              <a:t>对程序并行性：</a:t>
            </a:r>
          </a:p>
          <a:p>
            <a:pPr lvl="1"/>
            <a:r>
              <a:rPr lang="zh-CN" altLang="en-US" dirty="0"/>
              <a:t>在软件中引入新的并行算法，提高并行性；</a:t>
            </a:r>
          </a:p>
          <a:p>
            <a:r>
              <a:rPr lang="zh-CN" altLang="en-US" dirty="0"/>
              <a:t>对通信代价：</a:t>
            </a:r>
          </a:p>
          <a:p>
            <a:pPr lvl="1"/>
            <a:r>
              <a:rPr lang="en-US" altLang="zh-CN" dirty="0"/>
              <a:t>by architecture and by programmer</a:t>
            </a:r>
            <a:r>
              <a:rPr lang="zh-CN" altLang="en-US" b="1" dirty="0"/>
              <a:t>来降低远程访问</a:t>
            </a:r>
            <a:r>
              <a:rPr lang="zh-CN" altLang="en-US" dirty="0"/>
              <a:t>的 </a:t>
            </a:r>
            <a:r>
              <a:rPr lang="en-US" altLang="zh-CN" dirty="0"/>
              <a:t>latency</a:t>
            </a:r>
            <a:r>
              <a:rPr lang="en-US" altLang="zh-CN" dirty="0" smtClean="0"/>
              <a:t>;  </a:t>
            </a:r>
            <a:r>
              <a:rPr lang="zh-CN" altLang="en-US" sz="1800" b="1" dirty="0" smtClean="0"/>
              <a:t>延时</a:t>
            </a:r>
            <a:endParaRPr lang="en-US" altLang="zh-CN" sz="1800" b="1" dirty="0"/>
          </a:p>
          <a:p>
            <a:pPr lvl="2"/>
            <a:r>
              <a:rPr lang="zh-CN" altLang="en-US" dirty="0"/>
              <a:t>通过硬件机制（如</a:t>
            </a:r>
            <a:r>
              <a:rPr lang="en-US" altLang="zh-CN" dirty="0"/>
              <a:t>caching shared data</a:t>
            </a:r>
            <a:r>
              <a:rPr lang="zh-CN" altLang="en-US" dirty="0"/>
              <a:t>）来降低远程访问的频率；</a:t>
            </a:r>
          </a:p>
          <a:p>
            <a:pPr lvl="2"/>
            <a:r>
              <a:rPr lang="zh-CN" altLang="en-US" dirty="0"/>
              <a:t>通过软件机制，如</a:t>
            </a:r>
            <a:r>
              <a:rPr lang="en-US" altLang="zh-CN" dirty="0"/>
              <a:t>restructuring the data to make more accesses local</a:t>
            </a:r>
            <a:r>
              <a:rPr lang="zh-CN" altLang="en-US"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Rot="1" noChangeArrowheads="1"/>
          </p:cNvSpPr>
          <p:nvPr>
            <p:ph type="title"/>
          </p:nvPr>
        </p:nvSpPr>
        <p:spPr/>
        <p:txBody>
          <a:bodyPr/>
          <a:lstStyle/>
          <a:p>
            <a:r>
              <a:rPr lang="zh-CN" altLang="en-US"/>
              <a:t>本章的重点：降低远程</a:t>
            </a:r>
            <a:r>
              <a:rPr lang="en-US" altLang="zh-CN"/>
              <a:t>latency</a:t>
            </a:r>
            <a:r>
              <a:rPr lang="zh-CN" altLang="en-US"/>
              <a:t>的技术</a:t>
            </a:r>
          </a:p>
        </p:txBody>
      </p:sp>
      <p:sp>
        <p:nvSpPr>
          <p:cNvPr id="616451" name="Rectangle 3"/>
          <p:cNvSpPr>
            <a:spLocks noGrp="1" noRot="1" noChangeArrowheads="1"/>
          </p:cNvSpPr>
          <p:nvPr>
            <p:ph idx="1"/>
          </p:nvPr>
        </p:nvSpPr>
        <p:spPr>
          <a:xfrm>
            <a:off x="609600" y="1340768"/>
            <a:ext cx="7924800" cy="4896544"/>
          </a:xfrm>
        </p:spPr>
        <p:txBody>
          <a:bodyPr/>
          <a:lstStyle/>
          <a:p>
            <a:r>
              <a:rPr lang="en-US" altLang="zh-CN" dirty="0"/>
              <a:t>How caching be used to reduce remote access frequency.</a:t>
            </a:r>
          </a:p>
          <a:p>
            <a:pPr lvl="1"/>
            <a:r>
              <a:rPr lang="en-US" altLang="zh-CN" dirty="0"/>
              <a:t>Caching</a:t>
            </a:r>
            <a:r>
              <a:rPr lang="zh-CN" altLang="en-US" dirty="0"/>
              <a:t>带来</a:t>
            </a:r>
            <a:r>
              <a:rPr lang="en-US" altLang="zh-CN" dirty="0"/>
              <a:t>coherence</a:t>
            </a:r>
            <a:r>
              <a:rPr lang="zh-CN" altLang="en-US" dirty="0"/>
              <a:t>和</a:t>
            </a:r>
            <a:r>
              <a:rPr lang="en-US" altLang="zh-CN" dirty="0"/>
              <a:t>consistence</a:t>
            </a:r>
            <a:r>
              <a:rPr lang="zh-CN" altLang="en-US" dirty="0"/>
              <a:t>问题。</a:t>
            </a:r>
            <a:endParaRPr lang="en-US" altLang="en-US" dirty="0"/>
          </a:p>
          <a:p>
            <a:r>
              <a:rPr lang="en-US" altLang="zh-CN" dirty="0"/>
              <a:t>Synchronization</a:t>
            </a:r>
            <a:r>
              <a:rPr lang="zh-CN" altLang="en-US" dirty="0"/>
              <a:t>（处理器间通信的同步问题）</a:t>
            </a:r>
          </a:p>
          <a:p>
            <a:r>
              <a:rPr lang="en-US" altLang="zh-CN" dirty="0"/>
              <a:t>latency hiding techniques</a:t>
            </a:r>
          </a:p>
          <a:p>
            <a:r>
              <a:rPr lang="en-US" altLang="zh-CN" dirty="0"/>
              <a:t>memory consistency model for shared memory</a:t>
            </a:r>
            <a:r>
              <a:rPr lang="zh-CN" altLang="en-US" dirty="0"/>
              <a:t>。</a:t>
            </a:r>
          </a:p>
          <a:p>
            <a:r>
              <a:rPr lang="zh-CN" altLang="en-US" dirty="0"/>
              <a:t>实际介绍如何解决以下三大问题：</a:t>
            </a:r>
          </a:p>
          <a:p>
            <a:pPr lvl="1"/>
            <a:r>
              <a:rPr lang="en-US" altLang="zh-CN" dirty="0"/>
              <a:t>cache </a:t>
            </a:r>
            <a:r>
              <a:rPr lang="en-US" altLang="zh-CN" dirty="0" smtClean="0"/>
              <a:t>coherence   </a:t>
            </a:r>
            <a:r>
              <a:rPr lang="en-US" altLang="zh-CN" sz="1800" dirty="0" smtClean="0"/>
              <a:t>cache</a:t>
            </a:r>
            <a:r>
              <a:rPr lang="zh-CN" altLang="en-US" sz="1800" dirty="0" smtClean="0"/>
              <a:t>的一致性（降低远程延时）</a:t>
            </a:r>
            <a:r>
              <a:rPr lang="en-US" altLang="zh-CN" sz="1800" dirty="0" err="1" smtClean="0"/>
              <a:t>cpu</a:t>
            </a:r>
            <a:r>
              <a:rPr lang="zh-CN" altLang="en-US" sz="1800" dirty="0" smtClean="0"/>
              <a:t>和</a:t>
            </a:r>
            <a:r>
              <a:rPr lang="en-US" altLang="zh-CN" sz="1800" dirty="0" smtClean="0"/>
              <a:t>memory</a:t>
            </a:r>
            <a:r>
              <a:rPr lang="zh-CN" altLang="en-US" sz="1800" dirty="0" smtClean="0"/>
              <a:t>的数据</a:t>
            </a:r>
            <a:endParaRPr lang="en-US" altLang="zh-CN" sz="1800" dirty="0"/>
          </a:p>
          <a:p>
            <a:pPr lvl="1"/>
            <a:r>
              <a:rPr lang="en-US" altLang="zh-CN" dirty="0"/>
              <a:t>cache </a:t>
            </a:r>
            <a:r>
              <a:rPr lang="en-US" altLang="zh-CN" dirty="0" smtClean="0"/>
              <a:t>consistence    </a:t>
            </a:r>
            <a:r>
              <a:rPr lang="en-US" altLang="zh-CN" sz="1600" dirty="0" smtClean="0"/>
              <a:t>cache</a:t>
            </a:r>
            <a:r>
              <a:rPr lang="zh-CN" altLang="en-US" sz="1600" dirty="0" smtClean="0"/>
              <a:t>的连贯性（</a:t>
            </a:r>
            <a:r>
              <a:rPr lang="en-US" altLang="zh-CN" sz="1600" dirty="0" smtClean="0"/>
              <a:t>cache</a:t>
            </a:r>
            <a:r>
              <a:rPr lang="zh-CN" altLang="en-US" sz="1600" dirty="0" smtClean="0"/>
              <a:t>访问的顺序）</a:t>
            </a:r>
            <a:endParaRPr lang="en-US" altLang="zh-CN" sz="1600" dirty="0"/>
          </a:p>
          <a:p>
            <a:pPr lvl="1"/>
            <a:r>
              <a:rPr lang="en-US" altLang="zh-CN" dirty="0" smtClean="0"/>
              <a:t>Synchronization    </a:t>
            </a:r>
            <a:r>
              <a:rPr lang="zh-CN" altLang="en-US" sz="1600" dirty="0" smtClean="0"/>
              <a:t>多处理器的同步机制（栅栏同步）</a:t>
            </a:r>
            <a:endParaRPr lang="en-US"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Rot="1" noChangeArrowheads="1"/>
          </p:cNvSpPr>
          <p:nvPr>
            <p:ph type="title"/>
          </p:nvPr>
        </p:nvSpPr>
        <p:spPr/>
        <p:txBody>
          <a:bodyPr/>
          <a:lstStyle/>
          <a:p>
            <a:r>
              <a:rPr lang="zh-CN" altLang="en-US"/>
              <a:t>二、并行机在未来作用更大的理由</a:t>
            </a:r>
          </a:p>
        </p:txBody>
      </p:sp>
      <p:sp>
        <p:nvSpPr>
          <p:cNvPr id="582659" name="Rectangle 3"/>
          <p:cNvSpPr>
            <a:spLocks noGrp="1" noRot="1" noChangeArrowheads="1"/>
          </p:cNvSpPr>
          <p:nvPr>
            <p:ph idx="1"/>
          </p:nvPr>
        </p:nvSpPr>
        <p:spPr>
          <a:xfrm>
            <a:off x="609600" y="1144477"/>
            <a:ext cx="7924800" cy="4419600"/>
          </a:xfrm>
        </p:spPr>
        <p:txBody>
          <a:bodyPr/>
          <a:lstStyle/>
          <a:p>
            <a:r>
              <a:rPr lang="zh-CN" altLang="en-US" sz="2000" dirty="0"/>
              <a:t>多处理器连接是提高性能的主要技术</a:t>
            </a:r>
          </a:p>
          <a:p>
            <a:pPr lvl="1"/>
            <a:r>
              <a:rPr lang="zh-CN" altLang="en-US" sz="2000" dirty="0"/>
              <a:t>因为微处理器可能仍将是单处理器技术，因此为了使微处理器性能超出单处理器，合乎逻辑的方法是将多个微处理器连接在一起，这比设计专用处理器要便宜得多。</a:t>
            </a:r>
          </a:p>
          <a:p>
            <a:r>
              <a:rPr lang="zh-CN" altLang="en-US" sz="2000" dirty="0"/>
              <a:t>十几年来</a:t>
            </a:r>
            <a:r>
              <a:rPr lang="en-US" altLang="zh-CN" sz="2000" dirty="0"/>
              <a:t>,</a:t>
            </a:r>
            <a:r>
              <a:rPr lang="zh-CN" altLang="en-US" sz="2000" dirty="0"/>
              <a:t>基于开发指令级并行性等技术来提高处理器性能的体系结构更新的步伐是否能维持下去尚未明朗。</a:t>
            </a:r>
          </a:p>
          <a:p>
            <a:pPr lvl="1"/>
            <a:r>
              <a:rPr lang="en-US" altLang="zh-CN" sz="2000" dirty="0"/>
              <a:t>1985</a:t>
            </a:r>
            <a:r>
              <a:rPr lang="zh-CN" altLang="en-US" sz="2000" dirty="0"/>
              <a:t>年以来，曾给微处理器带来高速性能的体系结构创新步伐是否仍能保持下去。我们在前面章节中已看到，现代多发射处理器已变得无法相信的复杂。因此，期望通过增加复杂度和硅片面积来提高性能的势头将有所减弱。</a:t>
            </a:r>
          </a:p>
          <a:p>
            <a:r>
              <a:rPr lang="zh-CN" altLang="en-US" sz="2000" dirty="0"/>
              <a:t>影响并行机普遍使用的主要障碍</a:t>
            </a:r>
            <a:r>
              <a:rPr lang="en-US" altLang="zh-CN" sz="2000" dirty="0"/>
              <a:t>----</a:t>
            </a:r>
            <a:r>
              <a:rPr lang="zh-CN" altLang="en-US" sz="2000" dirty="0"/>
              <a:t>并行软件（并行编程）问题已出现缓慢而稳定的进展。</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Rot="1" noChangeArrowheads="1"/>
          </p:cNvSpPr>
          <p:nvPr>
            <p:ph type="title"/>
          </p:nvPr>
        </p:nvSpPr>
        <p:spPr/>
        <p:txBody>
          <a:bodyPr/>
          <a:lstStyle/>
          <a:p>
            <a:r>
              <a:rPr lang="en-US" altLang="zh-CN" dirty="0"/>
              <a:t>4.2 Centralized Shared-Memory Architecture</a:t>
            </a:r>
          </a:p>
        </p:txBody>
      </p:sp>
      <p:sp>
        <p:nvSpPr>
          <p:cNvPr id="617475" name="Rectangle 3"/>
          <p:cNvSpPr>
            <a:spLocks noGrp="1" noRot="1" noChangeArrowheads="1"/>
          </p:cNvSpPr>
          <p:nvPr>
            <p:ph idx="1"/>
          </p:nvPr>
        </p:nvSpPr>
        <p:spPr/>
        <p:txBody>
          <a:bodyPr/>
          <a:lstStyle/>
          <a:p>
            <a:r>
              <a:rPr lang="zh-CN" altLang="en-US" dirty="0"/>
              <a:t>集中共享存储结构可行性的关键问题：</a:t>
            </a:r>
          </a:p>
          <a:p>
            <a:pPr lvl="1"/>
            <a:r>
              <a:rPr lang="zh-CN" altLang="en-US" dirty="0"/>
              <a:t>如何解决那么多</a:t>
            </a:r>
            <a:r>
              <a:rPr lang="en-US" altLang="zh-CN" dirty="0"/>
              <a:t>processor</a:t>
            </a:r>
            <a:r>
              <a:rPr lang="zh-CN" altLang="en-US" dirty="0"/>
              <a:t>访问</a:t>
            </a:r>
            <a:r>
              <a:rPr lang="en-US" altLang="zh-CN" dirty="0"/>
              <a:t>memory</a:t>
            </a:r>
            <a:r>
              <a:rPr lang="zh-CN" altLang="en-US" dirty="0"/>
              <a:t>的带宽问题。</a:t>
            </a:r>
          </a:p>
          <a:p>
            <a:r>
              <a:rPr lang="en-US" altLang="zh-CN" dirty="0"/>
              <a:t>80</a:t>
            </a:r>
            <a:r>
              <a:rPr lang="zh-CN" altLang="en-US" dirty="0"/>
              <a:t>年代起，小规模的集中共享存储体系结构多处理器逐渐成为可行！理由是：</a:t>
            </a:r>
          </a:p>
          <a:p>
            <a:pPr lvl="1"/>
            <a:r>
              <a:rPr lang="zh-CN" altLang="en-US" dirty="0"/>
              <a:t>采用大容量</a:t>
            </a:r>
            <a:r>
              <a:rPr lang="en-US" altLang="zh-CN" dirty="0"/>
              <a:t>cache</a:t>
            </a:r>
            <a:r>
              <a:rPr lang="zh-CN" altLang="en-US" dirty="0"/>
              <a:t>降低每个单处理器对存储器带宽的要求；</a:t>
            </a:r>
          </a:p>
          <a:p>
            <a:pPr lvl="1"/>
            <a:r>
              <a:rPr lang="zh-CN" altLang="en-US" dirty="0"/>
              <a:t>微处理器技术成熟，</a:t>
            </a:r>
            <a:r>
              <a:rPr lang="en-US" altLang="zh-CN" dirty="0"/>
              <a:t>processor</a:t>
            </a:r>
            <a:r>
              <a:rPr lang="zh-CN" altLang="en-US" dirty="0"/>
              <a:t>可用现成的微处理器实现，而不必专门设计，性价比大为提高；</a:t>
            </a:r>
          </a:p>
          <a:p>
            <a:pPr lvl="1"/>
            <a:r>
              <a:rPr lang="zh-CN" altLang="en-US" dirty="0"/>
              <a:t>小规模并行使集中共享存储器成为可能。</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Rot="1" noChangeArrowheads="1"/>
          </p:cNvSpPr>
          <p:nvPr>
            <p:ph type="title"/>
          </p:nvPr>
        </p:nvSpPr>
        <p:spPr/>
        <p:txBody>
          <a:bodyPr/>
          <a:lstStyle/>
          <a:p>
            <a:r>
              <a:rPr lang="zh-CN" altLang="en-US"/>
              <a:t>发展趋势</a:t>
            </a:r>
          </a:p>
        </p:txBody>
      </p:sp>
      <p:sp>
        <p:nvSpPr>
          <p:cNvPr id="618499" name="Rectangle 3"/>
          <p:cNvSpPr>
            <a:spLocks noGrp="1" noRot="1" noChangeArrowheads="1"/>
          </p:cNvSpPr>
          <p:nvPr>
            <p:ph idx="1"/>
          </p:nvPr>
        </p:nvSpPr>
        <p:spPr/>
        <p:txBody>
          <a:bodyPr/>
          <a:lstStyle/>
          <a:p>
            <a:r>
              <a:rPr lang="zh-CN" altLang="en-US" dirty="0"/>
              <a:t>早期</a:t>
            </a:r>
          </a:p>
          <a:p>
            <a:pPr lvl="1"/>
            <a:r>
              <a:rPr lang="zh-CN" altLang="en-US" dirty="0"/>
              <a:t>每块印制板上一个</a:t>
            </a:r>
            <a:r>
              <a:rPr lang="en-US" altLang="zh-CN" dirty="0"/>
              <a:t>processor +cache;</a:t>
            </a:r>
          </a:p>
          <a:p>
            <a:r>
              <a:rPr lang="zh-CN" altLang="en-US" dirty="0"/>
              <a:t>目前</a:t>
            </a:r>
          </a:p>
          <a:p>
            <a:pPr lvl="1"/>
            <a:r>
              <a:rPr lang="zh-CN" altLang="en-US" dirty="0"/>
              <a:t>每块印制板上几个（如</a:t>
            </a:r>
            <a:r>
              <a:rPr lang="en-US" altLang="zh-CN" dirty="0"/>
              <a:t>4</a:t>
            </a:r>
            <a:r>
              <a:rPr lang="zh-CN" altLang="en-US" dirty="0"/>
              <a:t>个）</a:t>
            </a:r>
            <a:r>
              <a:rPr lang="en-US" altLang="zh-CN" dirty="0"/>
              <a:t>processor + caches;</a:t>
            </a:r>
          </a:p>
          <a:p>
            <a:r>
              <a:rPr lang="zh-CN" altLang="en-US" dirty="0"/>
              <a:t>本世纪初</a:t>
            </a:r>
          </a:p>
          <a:p>
            <a:pPr lvl="1"/>
            <a:r>
              <a:rPr lang="zh-CN" altLang="en-US" dirty="0"/>
              <a:t>在每一芯片上集成几个</a:t>
            </a:r>
            <a:r>
              <a:rPr lang="en-US" altLang="zh-CN" dirty="0"/>
              <a:t>processor </a:t>
            </a:r>
          </a:p>
          <a:p>
            <a:pPr lvl="1"/>
            <a:r>
              <a:rPr lang="en-US" altLang="zh-CN" dirty="0"/>
              <a:t>IBM:	2P/</a:t>
            </a:r>
            <a:r>
              <a:rPr lang="zh-CN" altLang="en-US" dirty="0"/>
              <a:t>片</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Rot="1" noChangeArrowheads="1"/>
          </p:cNvSpPr>
          <p:nvPr>
            <p:ph type="title"/>
          </p:nvPr>
        </p:nvSpPr>
        <p:spPr/>
        <p:txBody>
          <a:bodyPr/>
          <a:lstStyle/>
          <a:p>
            <a:r>
              <a:rPr lang="zh-CN" altLang="en-US"/>
              <a:t>上述关键技术问题的解决方法</a:t>
            </a:r>
          </a:p>
        </p:txBody>
      </p:sp>
      <p:sp>
        <p:nvSpPr>
          <p:cNvPr id="619523" name="Rectangle 3"/>
          <p:cNvSpPr>
            <a:spLocks noGrp="1" noRot="1" noChangeArrowheads="1"/>
          </p:cNvSpPr>
          <p:nvPr>
            <p:ph idx="1"/>
          </p:nvPr>
        </p:nvSpPr>
        <p:spPr/>
        <p:txBody>
          <a:bodyPr/>
          <a:lstStyle/>
          <a:p>
            <a:r>
              <a:rPr lang="zh-CN" altLang="en-US" dirty="0"/>
              <a:t>应用大</a:t>
            </a:r>
            <a:r>
              <a:rPr lang="en-US" altLang="zh-CN" dirty="0"/>
              <a:t>Cache</a:t>
            </a:r>
            <a:r>
              <a:rPr lang="zh-CN" altLang="en-US" dirty="0"/>
              <a:t>存放两类数据：（其它处理器不用的）</a:t>
            </a:r>
            <a:r>
              <a:rPr lang="en-US" altLang="zh-CN" dirty="0"/>
              <a:t>private data + shared data</a:t>
            </a:r>
            <a:r>
              <a:rPr lang="en-US" altLang="zh-CN" dirty="0" smtClean="0"/>
              <a:t>;   </a:t>
            </a:r>
            <a:r>
              <a:rPr lang="zh-CN" altLang="en-US" sz="1600" dirty="0" smtClean="0"/>
              <a:t>私有数据、共享数据</a:t>
            </a:r>
            <a:endParaRPr lang="en-US" altLang="zh-CN" sz="1600" dirty="0"/>
          </a:p>
          <a:p>
            <a:r>
              <a:rPr lang="zh-CN" altLang="en-US" dirty="0"/>
              <a:t>如何理解上述</a:t>
            </a:r>
            <a:r>
              <a:rPr lang="en-US" altLang="zh-CN" dirty="0"/>
              <a:t>Caching private data </a:t>
            </a:r>
            <a:r>
              <a:rPr lang="zh-CN" altLang="en-US" dirty="0"/>
              <a:t>和</a:t>
            </a:r>
            <a:r>
              <a:rPr lang="en-US" altLang="zh-CN" dirty="0"/>
              <a:t>shared data?</a:t>
            </a:r>
          </a:p>
          <a:p>
            <a:pPr lvl="1"/>
            <a:r>
              <a:rPr lang="en-US" altLang="zh-CN" dirty="0"/>
              <a:t>For caching private data ----single processor</a:t>
            </a:r>
            <a:r>
              <a:rPr lang="zh-CN" altLang="en-US" dirty="0"/>
              <a:t>的行为类似于单处理器的计算机；</a:t>
            </a:r>
          </a:p>
          <a:p>
            <a:pPr lvl="1"/>
            <a:r>
              <a:rPr lang="en-US" altLang="zh-CN" dirty="0"/>
              <a:t>For caching shared data </a:t>
            </a:r>
            <a:r>
              <a:rPr lang="zh-CN" altLang="en-US" dirty="0"/>
              <a:t>可采用将几个处理器共享数据部分做成几个</a:t>
            </a:r>
            <a:r>
              <a:rPr lang="en-US" altLang="zh-CN" dirty="0"/>
              <a:t>copies</a:t>
            </a:r>
            <a:r>
              <a:rPr lang="zh-CN" altLang="en-US" dirty="0"/>
              <a:t>分别存入各个</a:t>
            </a:r>
            <a:r>
              <a:rPr lang="en-US" altLang="zh-CN" dirty="0"/>
              <a:t>Caches,</a:t>
            </a:r>
            <a:r>
              <a:rPr lang="zh-CN" altLang="en-US" dirty="0"/>
              <a:t>达到降低带宽的要求。避免读取同一数据的竞争。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Rot="1" noChangeArrowheads="1"/>
          </p:cNvSpPr>
          <p:nvPr>
            <p:ph type="title"/>
          </p:nvPr>
        </p:nvSpPr>
        <p:spPr/>
        <p:txBody>
          <a:bodyPr/>
          <a:lstStyle/>
          <a:p>
            <a:r>
              <a:rPr lang="en-US" altLang="zh-CN"/>
              <a:t>4.2.1 What Is Multiprocessor Cache Coherence?</a:t>
            </a:r>
          </a:p>
        </p:txBody>
      </p:sp>
      <p:sp>
        <p:nvSpPr>
          <p:cNvPr id="620547" name="Rectangle 3"/>
          <p:cNvSpPr>
            <a:spLocks noGrp="1" noRot="1" noChangeArrowheads="1"/>
          </p:cNvSpPr>
          <p:nvPr>
            <p:ph idx="1"/>
          </p:nvPr>
        </p:nvSpPr>
        <p:spPr/>
        <p:txBody>
          <a:bodyPr/>
          <a:lstStyle/>
          <a:p>
            <a:r>
              <a:rPr lang="zh-CN" altLang="en-US" dirty="0"/>
              <a:t>新的问题：</a:t>
            </a:r>
            <a:r>
              <a:rPr lang="en-US" altLang="zh-CN" dirty="0"/>
              <a:t>cache coherence(cache</a:t>
            </a:r>
            <a:r>
              <a:rPr lang="zh-CN" altLang="en-US" dirty="0"/>
              <a:t>一致性）</a:t>
            </a:r>
            <a:endParaRPr lang="en-US" altLang="zh-CN" dirty="0"/>
          </a:p>
          <a:p>
            <a:endParaRPr lang="en-US" altLang="zh-CN" dirty="0"/>
          </a:p>
          <a:p>
            <a:endParaRPr lang="zh-CN" altLang="en-US" dirty="0"/>
          </a:p>
          <a:p>
            <a:r>
              <a:rPr lang="zh-CN" altLang="en-US" dirty="0"/>
              <a:t>一、</a:t>
            </a:r>
            <a:r>
              <a:rPr lang="en-US" altLang="zh-CN" dirty="0"/>
              <a:t>I/O</a:t>
            </a:r>
            <a:r>
              <a:rPr lang="zh-CN" altLang="en-US" dirty="0"/>
              <a:t>系统的</a:t>
            </a:r>
            <a:r>
              <a:rPr lang="en-US" altLang="zh-CN" dirty="0"/>
              <a:t>Cache coherence</a:t>
            </a:r>
            <a:r>
              <a:rPr lang="zh-CN" altLang="en-US" dirty="0"/>
              <a:t>问题</a:t>
            </a:r>
          </a:p>
          <a:p>
            <a:pPr lvl="1"/>
            <a:r>
              <a:rPr lang="zh-CN" altLang="en-US" dirty="0"/>
              <a:t>从</a:t>
            </a:r>
            <a:r>
              <a:rPr lang="en-US" altLang="zh-CN" dirty="0"/>
              <a:t>Cache</a:t>
            </a:r>
            <a:r>
              <a:rPr lang="zh-CN" altLang="en-US" dirty="0"/>
              <a:t>看，或从</a:t>
            </a:r>
            <a:r>
              <a:rPr lang="en-US" altLang="zh-CN" dirty="0"/>
              <a:t>I/O</a:t>
            </a:r>
            <a:r>
              <a:rPr lang="zh-CN" altLang="en-US" dirty="0"/>
              <a:t>系统看</a:t>
            </a:r>
            <a:r>
              <a:rPr lang="en-US" altLang="zh-CN" dirty="0"/>
              <a:t>memory,</a:t>
            </a:r>
            <a:r>
              <a:rPr lang="zh-CN" altLang="en-US" dirty="0"/>
              <a:t>可能存在数据的不一致性。</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Rot="1" noChangeArrowheads="1"/>
          </p:cNvSpPr>
          <p:nvPr>
            <p:ph type="title"/>
          </p:nvPr>
        </p:nvSpPr>
        <p:spPr/>
        <p:txBody>
          <a:bodyPr/>
          <a:lstStyle/>
          <a:p>
            <a:endParaRPr lang="zh-CN" altLang="zh-CN"/>
          </a:p>
        </p:txBody>
      </p:sp>
      <p:pic>
        <p:nvPicPr>
          <p:cNvPr id="6676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11188" y="1125538"/>
            <a:ext cx="8208962" cy="4710112"/>
          </a:xfr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Rot="1" noChangeArrowheads="1"/>
          </p:cNvSpPr>
          <p:nvPr>
            <p:ph type="title"/>
          </p:nvPr>
        </p:nvSpPr>
        <p:spPr/>
        <p:txBody>
          <a:bodyPr/>
          <a:lstStyle/>
          <a:p>
            <a:endParaRPr lang="zh-CN" altLang="zh-CN"/>
          </a:p>
        </p:txBody>
      </p:sp>
      <p:pic>
        <p:nvPicPr>
          <p:cNvPr id="6686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4213" y="1268413"/>
            <a:ext cx="8013700" cy="4598987"/>
          </a:xfr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Rot="1" noChangeArrowheads="1"/>
          </p:cNvSpPr>
          <p:nvPr>
            <p:ph type="title"/>
          </p:nvPr>
        </p:nvSpPr>
        <p:spPr/>
        <p:txBody>
          <a:bodyPr/>
          <a:lstStyle/>
          <a:p>
            <a:r>
              <a:rPr lang="en-US" altLang="zh-CN"/>
              <a:t>What is Multiprocessor cache coherence?</a:t>
            </a:r>
          </a:p>
        </p:txBody>
      </p:sp>
      <p:sp>
        <p:nvSpPr>
          <p:cNvPr id="678915" name="Rectangle 3"/>
          <p:cNvSpPr>
            <a:spLocks noGrp="1" noRot="1" noChangeArrowheads="1"/>
          </p:cNvSpPr>
          <p:nvPr>
            <p:ph idx="1"/>
          </p:nvPr>
        </p:nvSpPr>
        <p:spPr/>
        <p:txBody>
          <a:bodyPr/>
          <a:lstStyle/>
          <a:p>
            <a:pPr lvl="1"/>
            <a:r>
              <a:rPr lang="zh-CN" altLang="en-US" dirty="0"/>
              <a:t>多处理器系统中，从两个不同处理器的</a:t>
            </a:r>
            <a:r>
              <a:rPr lang="en-US" altLang="zh-CN" dirty="0"/>
              <a:t>Cache</a:t>
            </a:r>
            <a:r>
              <a:rPr lang="zh-CN" altLang="en-US" dirty="0"/>
              <a:t>看</a:t>
            </a:r>
            <a:r>
              <a:rPr lang="en-US" altLang="zh-CN" dirty="0"/>
              <a:t>memory</a:t>
            </a:r>
            <a:r>
              <a:rPr lang="zh-CN" altLang="en-US" dirty="0"/>
              <a:t>，同样存在数据的不一致性。</a:t>
            </a:r>
          </a:p>
          <a:p>
            <a:endParaRPr lang="en-US" altLang="zh-CN"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Rot="1" noChangeArrowheads="1"/>
          </p:cNvSpPr>
          <p:nvPr>
            <p:ph type="title"/>
          </p:nvPr>
        </p:nvSpPr>
        <p:spPr/>
        <p:txBody>
          <a:bodyPr/>
          <a:lstStyle/>
          <a:p>
            <a:endParaRPr lang="zh-CN" altLang="zh-CN"/>
          </a:p>
        </p:txBody>
      </p:sp>
      <p:pic>
        <p:nvPicPr>
          <p:cNvPr id="67993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623601" y="1938571"/>
            <a:ext cx="5896798" cy="3742857"/>
          </a:xfr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Rot="1" noChangeArrowheads="1"/>
          </p:cNvSpPr>
          <p:nvPr>
            <p:ph type="title"/>
          </p:nvPr>
        </p:nvSpPr>
        <p:spPr/>
        <p:txBody>
          <a:bodyPr/>
          <a:lstStyle/>
          <a:p>
            <a:r>
              <a:rPr lang="zh-CN" altLang="en-US"/>
              <a:t>例：多处理器</a:t>
            </a:r>
            <a:r>
              <a:rPr lang="en-US" altLang="zh-CN"/>
              <a:t>Cache</a:t>
            </a:r>
            <a:r>
              <a:rPr lang="zh-CN" altLang="en-US"/>
              <a:t>不一致性</a:t>
            </a:r>
          </a:p>
        </p:txBody>
      </p:sp>
      <p:graphicFrame>
        <p:nvGraphicFramePr>
          <p:cNvPr id="621571" name="Object 3"/>
          <p:cNvGraphicFramePr>
            <a:graphicFrameLocks noGrp="1" noChangeAspect="1"/>
          </p:cNvGraphicFramePr>
          <p:nvPr>
            <p:ph idx="1"/>
          </p:nvPr>
        </p:nvGraphicFramePr>
        <p:xfrm>
          <a:off x="609600" y="1630222"/>
          <a:ext cx="7924800" cy="4359556"/>
        </p:xfrm>
        <a:graphic>
          <a:graphicData uri="http://schemas.openxmlformats.org/presentationml/2006/ole">
            <mc:AlternateContent xmlns:mc="http://schemas.openxmlformats.org/markup-compatibility/2006">
              <mc:Choice xmlns:v="urn:schemas-microsoft-com:vml" Requires="v">
                <p:oleObj spid="_x0000_s621625" name="Document" r:id="rId4" imgW="8235546" imgH="4530565" progId="Word.Document.8">
                  <p:embed/>
                </p:oleObj>
              </mc:Choice>
              <mc:Fallback>
                <p:oleObj name="Document" r:id="rId4" imgW="8235546" imgH="4530565"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30222"/>
                        <a:ext cx="7924800" cy="4359556"/>
                      </a:xfrm>
                      <a:prstGeom prst="rect">
                        <a:avLst/>
                      </a:prstGeom>
                      <a:solidFill>
                        <a:schemeClr val="accent1"/>
                      </a:solidFill>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Rot="1" noChangeArrowheads="1"/>
          </p:cNvSpPr>
          <p:nvPr>
            <p:ph type="title"/>
          </p:nvPr>
        </p:nvSpPr>
        <p:spPr/>
        <p:txBody>
          <a:bodyPr/>
          <a:lstStyle/>
          <a:p>
            <a:r>
              <a:rPr lang="zh-CN" altLang="en-US"/>
              <a:t>二、写操作引起</a:t>
            </a:r>
            <a:r>
              <a:rPr lang="en-US" altLang="zh-CN"/>
              <a:t>Cache</a:t>
            </a:r>
            <a:r>
              <a:rPr lang="zh-CN" altLang="en-US"/>
              <a:t>不一致</a:t>
            </a:r>
          </a:p>
        </p:txBody>
      </p:sp>
      <p:pic>
        <p:nvPicPr>
          <p:cNvPr id="622597"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66776" y="1600200"/>
            <a:ext cx="5810447" cy="44196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rrowheads="1"/>
          </p:cNvSpPr>
          <p:nvPr>
            <p:ph type="title"/>
          </p:nvPr>
        </p:nvSpPr>
        <p:spPr/>
        <p:txBody>
          <a:bodyPr/>
          <a:lstStyle/>
          <a:p>
            <a:r>
              <a:rPr lang="zh-CN" altLang="en-US"/>
              <a:t>作者观点</a:t>
            </a:r>
          </a:p>
        </p:txBody>
      </p:sp>
      <p:sp>
        <p:nvSpPr>
          <p:cNvPr id="583683" name="Rectangle 3"/>
          <p:cNvSpPr>
            <a:spLocks noGrp="1" noRot="1" noChangeArrowheads="1"/>
          </p:cNvSpPr>
          <p:nvPr>
            <p:ph idx="1"/>
          </p:nvPr>
        </p:nvSpPr>
        <p:spPr/>
        <p:txBody>
          <a:bodyPr/>
          <a:lstStyle/>
          <a:p>
            <a:r>
              <a:rPr lang="zh-CN" altLang="en-US" dirty="0"/>
              <a:t>微处理器速度的高速进展至少将维持几年。</a:t>
            </a:r>
            <a:endParaRPr lang="en-US" altLang="zh-CN" dirty="0"/>
          </a:p>
          <a:p>
            <a:endParaRPr lang="en-US" altLang="zh-CN" dirty="0"/>
          </a:p>
          <a:p>
            <a:endParaRPr lang="en-US" altLang="zh-CN" dirty="0"/>
          </a:p>
          <a:p>
            <a:r>
              <a:rPr lang="zh-CN" altLang="en-US" dirty="0"/>
              <a:t>一旦单微处理器进展步伐放慢之后，</a:t>
            </a:r>
            <a:r>
              <a:rPr lang="zh-CN" altLang="en-US" b="1" dirty="0"/>
              <a:t>多处理器</a:t>
            </a:r>
            <a:r>
              <a:rPr lang="zh-CN" altLang="en-US" dirty="0"/>
              <a:t>系统结构将更有吸引力。</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Rot="1" noChangeArrowheads="1"/>
          </p:cNvSpPr>
          <p:nvPr>
            <p:ph type="title"/>
          </p:nvPr>
        </p:nvSpPr>
        <p:spPr/>
        <p:txBody>
          <a:bodyPr/>
          <a:lstStyle/>
          <a:p>
            <a:endParaRPr lang="zh-CN" altLang="zh-CN"/>
          </a:p>
        </p:txBody>
      </p:sp>
      <p:pic>
        <p:nvPicPr>
          <p:cNvPr id="6717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548190" y="1814762"/>
            <a:ext cx="6047619" cy="3990476"/>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Rot="1" noChangeArrowheads="1"/>
          </p:cNvSpPr>
          <p:nvPr>
            <p:ph type="title"/>
          </p:nvPr>
        </p:nvSpPr>
        <p:spPr/>
        <p:txBody>
          <a:bodyPr/>
          <a:lstStyle/>
          <a:p>
            <a:r>
              <a:rPr lang="zh-CN" altLang="en-US"/>
              <a:t>三、</a:t>
            </a:r>
            <a:r>
              <a:rPr lang="en-US" altLang="zh-CN"/>
              <a:t>Cache coherence</a:t>
            </a:r>
            <a:r>
              <a:rPr lang="zh-CN" altLang="en-US"/>
              <a:t>定义</a:t>
            </a:r>
          </a:p>
        </p:txBody>
      </p:sp>
      <p:sp>
        <p:nvSpPr>
          <p:cNvPr id="623619" name="Rectangle 3"/>
          <p:cNvSpPr>
            <a:spLocks noGrp="1" noRot="1" noChangeArrowheads="1"/>
          </p:cNvSpPr>
          <p:nvPr>
            <p:ph idx="1"/>
          </p:nvPr>
        </p:nvSpPr>
        <p:spPr/>
        <p:txBody>
          <a:bodyPr/>
          <a:lstStyle/>
          <a:p>
            <a:r>
              <a:rPr lang="en-US" altLang="zh-CN" dirty="0"/>
              <a:t> A memory system is coherent if </a:t>
            </a:r>
            <a:r>
              <a:rPr lang="en-US" altLang="zh-CN" b="1" dirty="0"/>
              <a:t>any read of a data item returns the most recently written value of that data item</a:t>
            </a:r>
            <a:r>
              <a:rPr lang="en-US" altLang="zh-CN" dirty="0"/>
              <a:t>.</a:t>
            </a:r>
          </a:p>
          <a:p>
            <a:r>
              <a:rPr lang="zh-CN" altLang="en-US" dirty="0"/>
              <a:t>（每次读出的数据项的值是最近改写过的值）</a:t>
            </a:r>
          </a:p>
          <a:p>
            <a:endParaRPr lang="zh-CN" altLang="en-US" dirty="0"/>
          </a:p>
          <a:p>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Rot="1" noChangeArrowheads="1"/>
          </p:cNvSpPr>
          <p:nvPr>
            <p:ph type="title"/>
          </p:nvPr>
        </p:nvSpPr>
        <p:spPr/>
        <p:txBody>
          <a:bodyPr/>
          <a:lstStyle/>
          <a:p>
            <a:r>
              <a:rPr lang="zh-CN" altLang="en-US"/>
              <a:t>上述定义的缺点</a:t>
            </a:r>
          </a:p>
        </p:txBody>
      </p:sp>
      <p:sp>
        <p:nvSpPr>
          <p:cNvPr id="624643" name="Rectangle 3"/>
          <p:cNvSpPr>
            <a:spLocks noGrp="1" noRot="1" noChangeArrowheads="1"/>
          </p:cNvSpPr>
          <p:nvPr>
            <p:ph idx="1"/>
          </p:nvPr>
        </p:nvSpPr>
        <p:spPr/>
        <p:txBody>
          <a:bodyPr/>
          <a:lstStyle/>
          <a:p>
            <a:r>
              <a:rPr lang="en-US" altLang="zh-CN"/>
              <a:t>Coherence</a:t>
            </a:r>
            <a:r>
              <a:rPr lang="zh-CN" altLang="en-US"/>
              <a:t>问题</a:t>
            </a:r>
          </a:p>
          <a:p>
            <a:pPr lvl="1"/>
            <a:r>
              <a:rPr lang="zh-CN" altLang="en-US"/>
              <a:t>指读出的是什么样的值。（强调读出值的一致性）强调值的异同，故称一致性。</a:t>
            </a:r>
          </a:p>
          <a:p>
            <a:r>
              <a:rPr lang="en-US" altLang="zh-CN"/>
              <a:t>Consistency</a:t>
            </a:r>
            <a:r>
              <a:rPr lang="zh-CN" altLang="en-US"/>
              <a:t>问题</a:t>
            </a:r>
          </a:p>
          <a:p>
            <a:pPr lvl="1"/>
            <a:r>
              <a:rPr lang="zh-CN" altLang="en-US"/>
              <a:t>指改写过的值何时能正确地读出（强调何时能正确读出。强调时间概念，故称连贯性。（存储器的一致性）</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Rot="1" noChangeArrowheads="1"/>
          </p:cNvSpPr>
          <p:nvPr>
            <p:ph type="title"/>
          </p:nvPr>
        </p:nvSpPr>
        <p:spPr/>
        <p:txBody>
          <a:bodyPr/>
          <a:lstStyle/>
          <a:p>
            <a:r>
              <a:rPr lang="zh-CN" altLang="en-US"/>
              <a:t>四、正确的一致性定义包含</a:t>
            </a:r>
            <a:r>
              <a:rPr lang="en-US" altLang="zh-CN"/>
              <a:t>3</a:t>
            </a:r>
            <a:r>
              <a:rPr lang="zh-CN" altLang="en-US"/>
              <a:t>条</a:t>
            </a:r>
          </a:p>
        </p:txBody>
      </p:sp>
      <p:sp>
        <p:nvSpPr>
          <p:cNvPr id="625667" name="Rectangle 3"/>
          <p:cNvSpPr>
            <a:spLocks noGrp="1" noRot="1" noChangeArrowheads="1"/>
          </p:cNvSpPr>
          <p:nvPr>
            <p:ph idx="1"/>
          </p:nvPr>
        </p:nvSpPr>
        <p:spPr/>
        <p:txBody>
          <a:bodyPr/>
          <a:lstStyle/>
          <a:p>
            <a:r>
              <a:rPr lang="en-US" altLang="zh-CN"/>
              <a:t>A memory system is conherenct if </a:t>
            </a:r>
            <a:r>
              <a:rPr lang="zh-CN" altLang="en-US"/>
              <a:t>：</a:t>
            </a:r>
          </a:p>
          <a:p>
            <a:pPr lvl="1"/>
            <a:r>
              <a:rPr lang="zh-CN" altLang="en-US"/>
              <a:t>同一处理器（</a:t>
            </a:r>
            <a:r>
              <a:rPr lang="en-US" altLang="zh-CN"/>
              <a:t>P</a:t>
            </a:r>
            <a:r>
              <a:rPr lang="zh-CN" altLang="en-US"/>
              <a:t>）对同一单元</a:t>
            </a:r>
            <a:r>
              <a:rPr lang="en-US" altLang="zh-CN"/>
              <a:t>(X)</a:t>
            </a:r>
            <a:r>
              <a:rPr lang="zh-CN" altLang="en-US"/>
              <a:t>先写后读，且在写读之间无其它处理器写该单元，则（</a:t>
            </a:r>
            <a:r>
              <a:rPr lang="en-US" altLang="zh-CN"/>
              <a:t>P</a:t>
            </a:r>
            <a:r>
              <a:rPr lang="zh-CN" altLang="en-US"/>
              <a:t>读出的）返回给</a:t>
            </a:r>
            <a:r>
              <a:rPr lang="en-US" altLang="zh-CN"/>
              <a:t>P</a:t>
            </a:r>
            <a:r>
              <a:rPr lang="zh-CN" altLang="en-US"/>
              <a:t>的值等于</a:t>
            </a:r>
            <a:r>
              <a:rPr lang="en-US" altLang="zh-CN"/>
              <a:t>P</a:t>
            </a:r>
            <a:r>
              <a:rPr lang="zh-CN" altLang="en-US"/>
              <a:t>所写入的值。</a:t>
            </a:r>
            <a:r>
              <a:rPr lang="en-US" altLang="zh-CN"/>
              <a:t>----</a:t>
            </a:r>
            <a:r>
              <a:rPr lang="zh-CN" altLang="en-US"/>
              <a:t>保证程序的按序性（即使单处理器也应遵守）。</a:t>
            </a:r>
          </a:p>
          <a:p>
            <a:pPr lvl="1"/>
            <a:r>
              <a:rPr lang="zh-CN" altLang="en-US"/>
              <a:t>两个不同处理器分别对某单元</a:t>
            </a:r>
            <a:r>
              <a:rPr lang="en-US" altLang="zh-CN"/>
              <a:t>(X)</a:t>
            </a:r>
            <a:r>
              <a:rPr lang="zh-CN" altLang="en-US"/>
              <a:t>先写后读（一个写，一个读），若读写之间的时间间隔足够长，且无其它写操作发生在上述写读之间，则返回（读出）的值应等于写入的值。</a:t>
            </a:r>
            <a:r>
              <a:rPr lang="en-US" altLang="zh-CN"/>
              <a:t>----</a:t>
            </a:r>
            <a:r>
              <a:rPr lang="zh-CN" altLang="en-US"/>
              <a:t>定义了存储器一致性的含义。</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Rot="1" noChangeArrowheads="1"/>
          </p:cNvSpPr>
          <p:nvPr>
            <p:ph type="title"/>
          </p:nvPr>
        </p:nvSpPr>
        <p:spPr/>
        <p:txBody>
          <a:bodyPr/>
          <a:lstStyle/>
          <a:p>
            <a:r>
              <a:rPr lang="zh-CN" altLang="en-US"/>
              <a:t>正确的一致性定义</a:t>
            </a:r>
            <a:r>
              <a:rPr lang="en-US" altLang="zh-CN"/>
              <a:t>(2)</a:t>
            </a:r>
          </a:p>
        </p:txBody>
      </p:sp>
      <p:sp>
        <p:nvSpPr>
          <p:cNvPr id="626691" name="Rectangle 3"/>
          <p:cNvSpPr>
            <a:spLocks noGrp="1" noRot="1" noChangeArrowheads="1"/>
          </p:cNvSpPr>
          <p:nvPr>
            <p:ph idx="1"/>
          </p:nvPr>
        </p:nvSpPr>
        <p:spPr/>
        <p:txBody>
          <a:bodyPr/>
          <a:lstStyle/>
          <a:p>
            <a:pPr lvl="1"/>
            <a:r>
              <a:rPr lang="zh-CN" altLang="en-US"/>
              <a:t>两个不同处理器先后按序写某单元</a:t>
            </a:r>
            <a:r>
              <a:rPr lang="en-US" altLang="zh-CN"/>
              <a:t>(x)</a:t>
            </a:r>
            <a:r>
              <a:rPr lang="zh-CN" altLang="en-US"/>
              <a:t>（串行写） ，则所有其它处理器看到的是同一次序写入值。如果先写入“</a:t>
            </a:r>
            <a:r>
              <a:rPr lang="en-US" altLang="zh-CN"/>
              <a:t>1”</a:t>
            </a:r>
            <a:r>
              <a:rPr lang="zh-CN" altLang="en-US"/>
              <a:t>，后写入“</a:t>
            </a:r>
            <a:r>
              <a:rPr lang="en-US" altLang="zh-CN"/>
              <a:t>2”</a:t>
            </a:r>
            <a:r>
              <a:rPr lang="zh-CN" altLang="en-US"/>
              <a:t>，则其它处理器决不能先读出“</a:t>
            </a:r>
            <a:r>
              <a:rPr lang="en-US" altLang="zh-CN"/>
              <a:t>2”</a:t>
            </a:r>
            <a:r>
              <a:rPr lang="zh-CN" altLang="en-US"/>
              <a:t>，后读出“</a:t>
            </a:r>
            <a:r>
              <a:rPr lang="en-US" altLang="zh-CN"/>
              <a:t>1”</a:t>
            </a:r>
            <a:r>
              <a:rPr lang="zh-CN" altLang="en-US"/>
              <a:t>。</a:t>
            </a:r>
            <a:r>
              <a:rPr lang="en-US" altLang="zh-CN"/>
              <a:t>----</a:t>
            </a:r>
            <a:r>
              <a:rPr lang="zh-CN" altLang="en-US"/>
              <a:t>称为写操作的串行化（ </a:t>
            </a:r>
            <a:r>
              <a:rPr lang="en-US" altLang="zh-CN"/>
              <a:t>write serialization)</a:t>
            </a:r>
          </a:p>
          <a:p>
            <a:pPr lvl="1"/>
            <a:endParaRPr lang="en-US" altLang="zh-CN"/>
          </a:p>
          <a:p>
            <a:pPr lvl="1"/>
            <a:r>
              <a:rPr lang="zh-CN" altLang="en-US"/>
              <a:t>上述三个性质足够保证</a:t>
            </a:r>
            <a:r>
              <a:rPr lang="en-US" altLang="zh-CN"/>
              <a:t>memory coherence</a:t>
            </a:r>
            <a:r>
              <a:rPr lang="zh-CN" altLang="en-US"/>
              <a:t>。</a:t>
            </a:r>
          </a:p>
          <a:p>
            <a:pPr lvl="1"/>
            <a:endParaRPr lang="zh-CN" altLang="en-US"/>
          </a:p>
          <a:p>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Rot="1" noChangeArrowheads="1"/>
          </p:cNvSpPr>
          <p:nvPr>
            <p:ph type="title"/>
          </p:nvPr>
        </p:nvSpPr>
        <p:spPr/>
        <p:txBody>
          <a:bodyPr/>
          <a:lstStyle/>
          <a:p>
            <a:r>
              <a:rPr lang="zh-CN" altLang="en-US"/>
              <a:t>五、</a:t>
            </a:r>
            <a:r>
              <a:rPr lang="en-US" altLang="zh-CN"/>
              <a:t>Consistency</a:t>
            </a:r>
            <a:r>
              <a:rPr lang="zh-CN" altLang="en-US"/>
              <a:t>问题既重要也复杂</a:t>
            </a:r>
          </a:p>
        </p:txBody>
      </p:sp>
      <p:sp>
        <p:nvSpPr>
          <p:cNvPr id="627715" name="Rectangle 3"/>
          <p:cNvSpPr>
            <a:spLocks noGrp="1" noRot="1" noChangeArrowheads="1"/>
          </p:cNvSpPr>
          <p:nvPr>
            <p:ph idx="1"/>
          </p:nvPr>
        </p:nvSpPr>
        <p:spPr/>
        <p:txBody>
          <a:bodyPr/>
          <a:lstStyle/>
          <a:p>
            <a:r>
              <a:rPr lang="zh-CN" altLang="en-US"/>
              <a:t>复杂性：</a:t>
            </a:r>
          </a:p>
          <a:p>
            <a:pPr lvl="1"/>
            <a:r>
              <a:rPr lang="zh-CN" altLang="en-US"/>
              <a:t>无法要求读（</a:t>
            </a:r>
            <a:r>
              <a:rPr lang="en-US" altLang="zh-CN"/>
              <a:t>X</a:t>
            </a:r>
            <a:r>
              <a:rPr lang="zh-CN" altLang="en-US"/>
              <a:t>单元）操作立即得到其它处理器刚刚写入（</a:t>
            </a:r>
            <a:r>
              <a:rPr lang="en-US" altLang="zh-CN"/>
              <a:t>X</a:t>
            </a:r>
            <a:r>
              <a:rPr lang="zh-CN" altLang="en-US"/>
              <a:t>）的值。因为读操作离写结束时间非常短的话，不可能读出刚写入的值。</a:t>
            </a:r>
          </a:p>
          <a:p>
            <a:pPr lvl="1"/>
            <a:r>
              <a:rPr lang="zh-CN" altLang="en-US"/>
              <a:t>何时能读出刚写入的值的问题是与</a:t>
            </a:r>
            <a:r>
              <a:rPr lang="en-US" altLang="zh-CN"/>
              <a:t>memory consistency model</a:t>
            </a:r>
            <a:r>
              <a:rPr lang="zh-CN" altLang="en-US"/>
              <a:t>有关的。（）</a:t>
            </a:r>
          </a:p>
          <a:p>
            <a:pPr lvl="1"/>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Rot="1" noChangeArrowheads="1"/>
          </p:cNvSpPr>
          <p:nvPr>
            <p:ph type="title"/>
          </p:nvPr>
        </p:nvSpPr>
        <p:spPr/>
        <p:txBody>
          <a:bodyPr/>
          <a:lstStyle/>
          <a:p>
            <a:r>
              <a:rPr lang="zh-CN" altLang="en-US"/>
              <a:t>在第</a:t>
            </a:r>
            <a:r>
              <a:rPr lang="en-US" altLang="zh-CN"/>
              <a:t>6</a:t>
            </a:r>
            <a:r>
              <a:rPr lang="zh-CN" altLang="en-US"/>
              <a:t>节前的约定：</a:t>
            </a:r>
          </a:p>
        </p:txBody>
      </p:sp>
      <p:sp>
        <p:nvSpPr>
          <p:cNvPr id="628739" name="Rectangle 3"/>
          <p:cNvSpPr>
            <a:spLocks noGrp="1" noRot="1" noChangeArrowheads="1"/>
          </p:cNvSpPr>
          <p:nvPr>
            <p:ph idx="1"/>
          </p:nvPr>
        </p:nvSpPr>
        <p:spPr/>
        <p:txBody>
          <a:bodyPr/>
          <a:lstStyle/>
          <a:p>
            <a:r>
              <a:rPr lang="zh-CN" altLang="en-US" dirty="0"/>
              <a:t>写操作在其他处理器未看到（未能读出）写入的结果之前，不能算作完成。</a:t>
            </a:r>
          </a:p>
          <a:p>
            <a:r>
              <a:rPr lang="zh-CN" altLang="en-US" dirty="0"/>
              <a:t>处理器不能改变任何写操作与其它存储器访问</a:t>
            </a:r>
            <a:r>
              <a:rPr lang="en-US" altLang="zh-CN" dirty="0"/>
              <a:t>(</a:t>
            </a:r>
            <a:r>
              <a:rPr lang="zh-CN" altLang="en-US" dirty="0"/>
              <a:t>读或写</a:t>
            </a:r>
            <a:r>
              <a:rPr lang="en-US" altLang="zh-CN" dirty="0"/>
              <a:t>)</a:t>
            </a:r>
            <a:r>
              <a:rPr lang="zh-CN" altLang="en-US" dirty="0"/>
              <a:t>的次序；</a:t>
            </a:r>
          </a:p>
          <a:p>
            <a:endParaRPr lang="zh-CN" altLang="en-US" dirty="0"/>
          </a:p>
          <a:p>
            <a:r>
              <a:rPr lang="zh-CN" altLang="en-US" dirty="0"/>
              <a:t>即：可改变读次序，但写操作的次序必须严格按程序规定的顺序进行。</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Rot="1" noChangeArrowheads="1"/>
          </p:cNvSpPr>
          <p:nvPr>
            <p:ph type="title"/>
          </p:nvPr>
        </p:nvSpPr>
        <p:spPr/>
        <p:txBody>
          <a:bodyPr/>
          <a:lstStyle/>
          <a:p>
            <a:r>
              <a:rPr lang="zh-CN" altLang="en-US"/>
              <a:t>一、</a:t>
            </a:r>
            <a:r>
              <a:rPr lang="en-US" altLang="zh-CN"/>
              <a:t>Cache</a:t>
            </a:r>
            <a:r>
              <a:rPr lang="zh-CN" altLang="en-US"/>
              <a:t>一致性问题的原因 </a:t>
            </a:r>
          </a:p>
        </p:txBody>
      </p:sp>
      <p:sp>
        <p:nvSpPr>
          <p:cNvPr id="862211" name="Rectangle 3"/>
          <p:cNvSpPr>
            <a:spLocks noGrp="1" noRot="1" noChangeArrowheads="1"/>
          </p:cNvSpPr>
          <p:nvPr>
            <p:ph idx="1"/>
          </p:nvPr>
        </p:nvSpPr>
        <p:spPr/>
        <p:txBody>
          <a:bodyPr/>
          <a:lstStyle/>
          <a:p>
            <a:r>
              <a:rPr kumimoji="1" lang="zh-CN" altLang="en-US" dirty="0">
                <a:latin typeface="Comic Sans MS" pitchFamily="66" charset="0"/>
              </a:rPr>
              <a:t>要解决多处理机的</a:t>
            </a:r>
            <a:r>
              <a:rPr kumimoji="1" lang="en-US" altLang="zh-CN" dirty="0">
                <a:latin typeface="Comic Sans MS" pitchFamily="66" charset="0"/>
              </a:rPr>
              <a:t>Cache</a:t>
            </a:r>
            <a:r>
              <a:rPr kumimoji="1" lang="zh-CN" altLang="en-US" dirty="0">
                <a:latin typeface="Comic Sans MS" pitchFamily="66" charset="0"/>
              </a:rPr>
              <a:t>一致性问题，首先要研究一致性问题的由来。</a:t>
            </a:r>
            <a:endParaRPr kumimoji="1" lang="en-US" altLang="zh-CN" dirty="0">
              <a:latin typeface="Comic Sans MS" pitchFamily="66" charset="0"/>
            </a:endParaRPr>
          </a:p>
          <a:p>
            <a:r>
              <a:rPr kumimoji="1" lang="zh-CN" altLang="en-US" dirty="0">
                <a:latin typeface="Comic Sans MS" pitchFamily="66" charset="0"/>
              </a:rPr>
              <a:t>出现不一致的原因有</a:t>
            </a:r>
            <a:r>
              <a:rPr kumimoji="1" lang="en-US" altLang="zh-CN" dirty="0">
                <a:latin typeface="Comic Sans MS" pitchFamily="66" charset="0"/>
              </a:rPr>
              <a:t>3</a:t>
            </a:r>
            <a:r>
              <a:rPr kumimoji="1" lang="zh-CN" altLang="en-US" dirty="0">
                <a:latin typeface="Comic Sans MS" pitchFamily="66" charset="0"/>
              </a:rPr>
              <a:t>个：</a:t>
            </a:r>
            <a:endParaRPr lang="en-US" altLang="zh-CN" dirty="0"/>
          </a:p>
          <a:p>
            <a:pPr lvl="1"/>
            <a:r>
              <a:rPr lang="zh-CN" altLang="en-US" b="1" dirty="0"/>
              <a:t>共享可写的数据</a:t>
            </a:r>
          </a:p>
          <a:p>
            <a:pPr lvl="1"/>
            <a:r>
              <a:rPr lang="zh-CN" altLang="en-US" b="1" dirty="0"/>
              <a:t>进程迁移</a:t>
            </a:r>
          </a:p>
          <a:p>
            <a:pPr lvl="1"/>
            <a:r>
              <a:rPr lang="en-US" altLang="zh-CN" b="1" dirty="0"/>
              <a:t>I/O</a:t>
            </a:r>
            <a:r>
              <a:rPr lang="zh-CN" altLang="en-US" b="1" dirty="0"/>
              <a:t>传输 </a:t>
            </a:r>
            <a:r>
              <a:rPr lang="en-US" altLang="zh-CN" dirty="0"/>
              <a:t>	</a:t>
            </a:r>
            <a:endParaRPr lang="zh-CN" altLang="en-US" dirty="0"/>
          </a:p>
        </p:txBody>
      </p:sp>
    </p:spTree>
  </p:cSld>
  <p:clrMapOvr>
    <a:masterClrMapping/>
  </p:clrMapOvr>
  <p:transition>
    <p:blinds/>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4258" name="Rectangle 2"/>
          <p:cNvSpPr>
            <a:spLocks noGrp="1" noRot="1" noChangeArrowheads="1"/>
          </p:cNvSpPr>
          <p:nvPr>
            <p:ph type="title"/>
          </p:nvPr>
        </p:nvSpPr>
        <p:spPr>
          <a:xfrm>
            <a:off x="609600" y="210273"/>
            <a:ext cx="7600950" cy="914400"/>
          </a:xfrm>
        </p:spPr>
        <p:txBody>
          <a:bodyPr/>
          <a:lstStyle/>
          <a:p>
            <a:r>
              <a:rPr lang="en-US" altLang="zh-CN" dirty="0"/>
              <a:t>1.</a:t>
            </a:r>
            <a:r>
              <a:rPr lang="zh-CN" altLang="en-US" dirty="0"/>
              <a:t>共享可写数据引起的不一致性 </a:t>
            </a:r>
          </a:p>
        </p:txBody>
      </p:sp>
      <p:sp>
        <p:nvSpPr>
          <p:cNvPr id="864259" name="Rectangle 3"/>
          <p:cNvSpPr>
            <a:spLocks noGrp="1" noRot="1" noChangeArrowheads="1"/>
          </p:cNvSpPr>
          <p:nvPr>
            <p:ph idx="1"/>
          </p:nvPr>
        </p:nvSpPr>
        <p:spPr/>
        <p:txBody>
          <a:bodyPr/>
          <a:lstStyle/>
          <a:p>
            <a:r>
              <a:rPr lang="zh-CN" altLang="en-US" dirty="0"/>
              <a:t>以拥有两个处理机的系统为例，处理机带有各自的私有</a:t>
            </a:r>
            <a:r>
              <a:rPr lang="en-US" altLang="zh-CN" dirty="0"/>
              <a:t>Cache</a:t>
            </a:r>
            <a:r>
              <a:rPr lang="zh-CN" altLang="en-US" dirty="0"/>
              <a:t>，并共享一个主存储器。</a:t>
            </a:r>
          </a:p>
        </p:txBody>
      </p:sp>
      <p:sp>
        <p:nvSpPr>
          <p:cNvPr id="864260" name="Rectangle 4"/>
          <p:cNvSpPr>
            <a:spLocks noChangeAspect="1" noChangeArrowheads="1"/>
          </p:cNvSpPr>
          <p:nvPr/>
        </p:nvSpPr>
        <p:spPr bwMode="auto">
          <a:xfrm>
            <a:off x="3687763" y="2528888"/>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P1</a:t>
            </a:r>
          </a:p>
        </p:txBody>
      </p:sp>
      <p:sp>
        <p:nvSpPr>
          <p:cNvPr id="864261" name="Rectangle 5"/>
          <p:cNvSpPr>
            <a:spLocks noChangeArrowheads="1"/>
          </p:cNvSpPr>
          <p:nvPr/>
        </p:nvSpPr>
        <p:spPr bwMode="auto">
          <a:xfrm>
            <a:off x="3687763" y="3748088"/>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64262" name="Rectangle 6"/>
          <p:cNvSpPr>
            <a:spLocks noChangeArrowheads="1"/>
          </p:cNvSpPr>
          <p:nvPr/>
        </p:nvSpPr>
        <p:spPr bwMode="auto">
          <a:xfrm>
            <a:off x="4754563" y="2528888"/>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P2</a:t>
            </a:r>
          </a:p>
        </p:txBody>
      </p:sp>
      <p:sp>
        <p:nvSpPr>
          <p:cNvPr id="864263" name="Rectangle 7"/>
          <p:cNvSpPr>
            <a:spLocks noChangeArrowheads="1"/>
          </p:cNvSpPr>
          <p:nvPr/>
        </p:nvSpPr>
        <p:spPr bwMode="auto">
          <a:xfrm>
            <a:off x="4754563" y="3748088"/>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64264" name="Line 8"/>
          <p:cNvSpPr>
            <a:spLocks noChangeShapeType="1"/>
          </p:cNvSpPr>
          <p:nvPr/>
        </p:nvSpPr>
        <p:spPr bwMode="auto">
          <a:xfrm flipH="1">
            <a:off x="3992563" y="30622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265" name="Line 9"/>
          <p:cNvSpPr>
            <a:spLocks noChangeShapeType="1"/>
          </p:cNvSpPr>
          <p:nvPr/>
        </p:nvSpPr>
        <p:spPr bwMode="auto">
          <a:xfrm>
            <a:off x="5059363" y="30622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266" name="Line 10"/>
          <p:cNvSpPr>
            <a:spLocks noChangeShapeType="1"/>
          </p:cNvSpPr>
          <p:nvPr/>
        </p:nvSpPr>
        <p:spPr bwMode="auto">
          <a:xfrm>
            <a:off x="3611563" y="4814888"/>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267" name="Line 11"/>
          <p:cNvSpPr>
            <a:spLocks noChangeShapeType="1"/>
          </p:cNvSpPr>
          <p:nvPr/>
        </p:nvSpPr>
        <p:spPr bwMode="auto">
          <a:xfrm>
            <a:off x="3992563" y="4281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268" name="Line 12"/>
          <p:cNvSpPr>
            <a:spLocks noChangeShapeType="1"/>
          </p:cNvSpPr>
          <p:nvPr/>
        </p:nvSpPr>
        <p:spPr bwMode="auto">
          <a:xfrm>
            <a:off x="5059363" y="435768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269" name="Line 13"/>
          <p:cNvSpPr>
            <a:spLocks noChangeShapeType="1"/>
          </p:cNvSpPr>
          <p:nvPr/>
        </p:nvSpPr>
        <p:spPr bwMode="auto">
          <a:xfrm>
            <a:off x="4449763" y="48148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270" name="Rectangle 14"/>
          <p:cNvSpPr>
            <a:spLocks noChangeArrowheads="1"/>
          </p:cNvSpPr>
          <p:nvPr/>
        </p:nvSpPr>
        <p:spPr bwMode="auto">
          <a:xfrm>
            <a:off x="3840163" y="5195888"/>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3200" b="1">
                <a:latin typeface="Comic Sans MS" pitchFamily="66" charset="0"/>
              </a:rPr>
              <a:t>X</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64258"/>
                                        </p:tgtEl>
                                        <p:attrNameLst>
                                          <p:attrName>style.visibility</p:attrName>
                                        </p:attrNameLst>
                                      </p:cBhvr>
                                      <p:to>
                                        <p:strVal val="visible"/>
                                      </p:to>
                                    </p:set>
                                    <p:anim calcmode="lin" valueType="num">
                                      <p:cBhvr additive="base">
                                        <p:cTn id="7" dur="500" fill="hold"/>
                                        <p:tgtEl>
                                          <p:spTgt spid="864258"/>
                                        </p:tgtEl>
                                        <p:attrNameLst>
                                          <p:attrName>ppt_x</p:attrName>
                                        </p:attrNameLst>
                                      </p:cBhvr>
                                      <p:tavLst>
                                        <p:tav tm="0">
                                          <p:val>
                                            <p:strVal val="#ppt_x"/>
                                          </p:val>
                                        </p:tav>
                                        <p:tav tm="100000">
                                          <p:val>
                                            <p:strVal val="#ppt_x"/>
                                          </p:val>
                                        </p:tav>
                                      </p:tavLst>
                                    </p:anim>
                                    <p:anim calcmode="lin" valueType="num">
                                      <p:cBhvr additive="base">
                                        <p:cTn id="8" dur="500" fill="hold"/>
                                        <p:tgtEl>
                                          <p:spTgt spid="86425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64259">
                                            <p:txEl>
                                              <p:pRg st="0" end="0"/>
                                            </p:txEl>
                                          </p:spTgt>
                                        </p:tgtEl>
                                        <p:attrNameLst>
                                          <p:attrName>style.visibility</p:attrName>
                                        </p:attrNameLst>
                                      </p:cBhvr>
                                      <p:to>
                                        <p:strVal val="visible"/>
                                      </p:to>
                                    </p:set>
                                    <p:animEffect transition="in" filter="box(out)">
                                      <p:cBhvr>
                                        <p:cTn id="13" dur="500"/>
                                        <p:tgtEl>
                                          <p:spTgt spid="864259">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864260"/>
                                        </p:tgtEl>
                                        <p:attrNameLst>
                                          <p:attrName>style.visibility</p:attrName>
                                        </p:attrNameLst>
                                      </p:cBhvr>
                                      <p:to>
                                        <p:strVal val="visible"/>
                                      </p:to>
                                    </p:set>
                                    <p:anim calcmode="lin" valueType="num">
                                      <p:cBhvr>
                                        <p:cTn id="18" dur="500" fill="hold"/>
                                        <p:tgtEl>
                                          <p:spTgt spid="864260"/>
                                        </p:tgtEl>
                                        <p:attrNameLst>
                                          <p:attrName>ppt_w</p:attrName>
                                        </p:attrNameLst>
                                      </p:cBhvr>
                                      <p:tavLst>
                                        <p:tav tm="0">
                                          <p:val>
                                            <p:fltVal val="0"/>
                                          </p:val>
                                        </p:tav>
                                        <p:tav tm="100000">
                                          <p:val>
                                            <p:strVal val="#ppt_w"/>
                                          </p:val>
                                        </p:tav>
                                      </p:tavLst>
                                    </p:anim>
                                    <p:anim calcmode="lin" valueType="num">
                                      <p:cBhvr>
                                        <p:cTn id="19" dur="500" fill="hold"/>
                                        <p:tgtEl>
                                          <p:spTgt spid="864260"/>
                                        </p:tgtEl>
                                        <p:attrNameLst>
                                          <p:attrName>ppt_h</p:attrName>
                                        </p:attrNameLst>
                                      </p:cBhvr>
                                      <p:tavLst>
                                        <p:tav tm="0">
                                          <p:val>
                                            <p:fltVal val="0"/>
                                          </p:val>
                                        </p:tav>
                                        <p:tav tm="100000">
                                          <p:val>
                                            <p:strVal val="#ppt_h"/>
                                          </p:val>
                                        </p:tav>
                                      </p:tavLst>
                                    </p:anim>
                                    <p:anim calcmode="lin" valueType="num">
                                      <p:cBhvr>
                                        <p:cTn id="20" dur="500" fill="hold"/>
                                        <p:tgtEl>
                                          <p:spTgt spid="864260"/>
                                        </p:tgtEl>
                                        <p:attrNameLst>
                                          <p:attrName>style.rotation</p:attrName>
                                        </p:attrNameLst>
                                      </p:cBhvr>
                                      <p:tavLst>
                                        <p:tav tm="0">
                                          <p:val>
                                            <p:fltVal val="360"/>
                                          </p:val>
                                        </p:tav>
                                        <p:tav tm="100000">
                                          <p:val>
                                            <p:fltVal val="0"/>
                                          </p:val>
                                        </p:tav>
                                      </p:tavLst>
                                    </p:anim>
                                    <p:animEffect transition="in" filter="fade">
                                      <p:cBhvr>
                                        <p:cTn id="21" dur="500"/>
                                        <p:tgtEl>
                                          <p:spTgt spid="864260"/>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864261"/>
                                        </p:tgtEl>
                                        <p:attrNameLst>
                                          <p:attrName>style.visibility</p:attrName>
                                        </p:attrNameLst>
                                      </p:cBhvr>
                                      <p:to>
                                        <p:strVal val="visible"/>
                                      </p:to>
                                    </p:set>
                                    <p:anim calcmode="lin" valueType="num">
                                      <p:cBhvr>
                                        <p:cTn id="24" dur="500" fill="hold"/>
                                        <p:tgtEl>
                                          <p:spTgt spid="864261"/>
                                        </p:tgtEl>
                                        <p:attrNameLst>
                                          <p:attrName>ppt_w</p:attrName>
                                        </p:attrNameLst>
                                      </p:cBhvr>
                                      <p:tavLst>
                                        <p:tav tm="0">
                                          <p:val>
                                            <p:fltVal val="0"/>
                                          </p:val>
                                        </p:tav>
                                        <p:tav tm="100000">
                                          <p:val>
                                            <p:strVal val="#ppt_w"/>
                                          </p:val>
                                        </p:tav>
                                      </p:tavLst>
                                    </p:anim>
                                    <p:anim calcmode="lin" valueType="num">
                                      <p:cBhvr>
                                        <p:cTn id="25" dur="500" fill="hold"/>
                                        <p:tgtEl>
                                          <p:spTgt spid="864261"/>
                                        </p:tgtEl>
                                        <p:attrNameLst>
                                          <p:attrName>ppt_h</p:attrName>
                                        </p:attrNameLst>
                                      </p:cBhvr>
                                      <p:tavLst>
                                        <p:tav tm="0">
                                          <p:val>
                                            <p:fltVal val="0"/>
                                          </p:val>
                                        </p:tav>
                                        <p:tav tm="100000">
                                          <p:val>
                                            <p:strVal val="#ppt_h"/>
                                          </p:val>
                                        </p:tav>
                                      </p:tavLst>
                                    </p:anim>
                                    <p:anim calcmode="lin" valueType="num">
                                      <p:cBhvr>
                                        <p:cTn id="26" dur="500" fill="hold"/>
                                        <p:tgtEl>
                                          <p:spTgt spid="864261"/>
                                        </p:tgtEl>
                                        <p:attrNameLst>
                                          <p:attrName>style.rotation</p:attrName>
                                        </p:attrNameLst>
                                      </p:cBhvr>
                                      <p:tavLst>
                                        <p:tav tm="0">
                                          <p:val>
                                            <p:fltVal val="360"/>
                                          </p:val>
                                        </p:tav>
                                        <p:tav tm="100000">
                                          <p:val>
                                            <p:fltVal val="0"/>
                                          </p:val>
                                        </p:tav>
                                      </p:tavLst>
                                    </p:anim>
                                    <p:animEffect transition="in" filter="fade">
                                      <p:cBhvr>
                                        <p:cTn id="27" dur="500"/>
                                        <p:tgtEl>
                                          <p:spTgt spid="864261"/>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864262"/>
                                        </p:tgtEl>
                                        <p:attrNameLst>
                                          <p:attrName>style.visibility</p:attrName>
                                        </p:attrNameLst>
                                      </p:cBhvr>
                                      <p:to>
                                        <p:strVal val="visible"/>
                                      </p:to>
                                    </p:set>
                                    <p:anim calcmode="lin" valueType="num">
                                      <p:cBhvr>
                                        <p:cTn id="30" dur="500" fill="hold"/>
                                        <p:tgtEl>
                                          <p:spTgt spid="864262"/>
                                        </p:tgtEl>
                                        <p:attrNameLst>
                                          <p:attrName>ppt_w</p:attrName>
                                        </p:attrNameLst>
                                      </p:cBhvr>
                                      <p:tavLst>
                                        <p:tav tm="0">
                                          <p:val>
                                            <p:fltVal val="0"/>
                                          </p:val>
                                        </p:tav>
                                        <p:tav tm="100000">
                                          <p:val>
                                            <p:strVal val="#ppt_w"/>
                                          </p:val>
                                        </p:tav>
                                      </p:tavLst>
                                    </p:anim>
                                    <p:anim calcmode="lin" valueType="num">
                                      <p:cBhvr>
                                        <p:cTn id="31" dur="500" fill="hold"/>
                                        <p:tgtEl>
                                          <p:spTgt spid="864262"/>
                                        </p:tgtEl>
                                        <p:attrNameLst>
                                          <p:attrName>ppt_h</p:attrName>
                                        </p:attrNameLst>
                                      </p:cBhvr>
                                      <p:tavLst>
                                        <p:tav tm="0">
                                          <p:val>
                                            <p:fltVal val="0"/>
                                          </p:val>
                                        </p:tav>
                                        <p:tav tm="100000">
                                          <p:val>
                                            <p:strVal val="#ppt_h"/>
                                          </p:val>
                                        </p:tav>
                                      </p:tavLst>
                                    </p:anim>
                                    <p:anim calcmode="lin" valueType="num">
                                      <p:cBhvr>
                                        <p:cTn id="32" dur="500" fill="hold"/>
                                        <p:tgtEl>
                                          <p:spTgt spid="864262"/>
                                        </p:tgtEl>
                                        <p:attrNameLst>
                                          <p:attrName>style.rotation</p:attrName>
                                        </p:attrNameLst>
                                      </p:cBhvr>
                                      <p:tavLst>
                                        <p:tav tm="0">
                                          <p:val>
                                            <p:fltVal val="360"/>
                                          </p:val>
                                        </p:tav>
                                        <p:tav tm="100000">
                                          <p:val>
                                            <p:fltVal val="0"/>
                                          </p:val>
                                        </p:tav>
                                      </p:tavLst>
                                    </p:anim>
                                    <p:animEffect transition="in" filter="fade">
                                      <p:cBhvr>
                                        <p:cTn id="33" dur="500"/>
                                        <p:tgtEl>
                                          <p:spTgt spid="864262"/>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4263"/>
                                        </p:tgtEl>
                                        <p:attrNameLst>
                                          <p:attrName>style.visibility</p:attrName>
                                        </p:attrNameLst>
                                      </p:cBhvr>
                                      <p:to>
                                        <p:strVal val="visible"/>
                                      </p:to>
                                    </p:set>
                                    <p:anim calcmode="lin" valueType="num">
                                      <p:cBhvr>
                                        <p:cTn id="36" dur="500" fill="hold"/>
                                        <p:tgtEl>
                                          <p:spTgt spid="864263"/>
                                        </p:tgtEl>
                                        <p:attrNameLst>
                                          <p:attrName>ppt_w</p:attrName>
                                        </p:attrNameLst>
                                      </p:cBhvr>
                                      <p:tavLst>
                                        <p:tav tm="0">
                                          <p:val>
                                            <p:fltVal val="0"/>
                                          </p:val>
                                        </p:tav>
                                        <p:tav tm="100000">
                                          <p:val>
                                            <p:strVal val="#ppt_w"/>
                                          </p:val>
                                        </p:tav>
                                      </p:tavLst>
                                    </p:anim>
                                    <p:anim calcmode="lin" valueType="num">
                                      <p:cBhvr>
                                        <p:cTn id="37" dur="500" fill="hold"/>
                                        <p:tgtEl>
                                          <p:spTgt spid="864263"/>
                                        </p:tgtEl>
                                        <p:attrNameLst>
                                          <p:attrName>ppt_h</p:attrName>
                                        </p:attrNameLst>
                                      </p:cBhvr>
                                      <p:tavLst>
                                        <p:tav tm="0">
                                          <p:val>
                                            <p:fltVal val="0"/>
                                          </p:val>
                                        </p:tav>
                                        <p:tav tm="100000">
                                          <p:val>
                                            <p:strVal val="#ppt_h"/>
                                          </p:val>
                                        </p:tav>
                                      </p:tavLst>
                                    </p:anim>
                                    <p:anim calcmode="lin" valueType="num">
                                      <p:cBhvr>
                                        <p:cTn id="38" dur="500" fill="hold"/>
                                        <p:tgtEl>
                                          <p:spTgt spid="864263"/>
                                        </p:tgtEl>
                                        <p:attrNameLst>
                                          <p:attrName>style.rotation</p:attrName>
                                        </p:attrNameLst>
                                      </p:cBhvr>
                                      <p:tavLst>
                                        <p:tav tm="0">
                                          <p:val>
                                            <p:fltVal val="360"/>
                                          </p:val>
                                        </p:tav>
                                        <p:tav tm="100000">
                                          <p:val>
                                            <p:fltVal val="0"/>
                                          </p:val>
                                        </p:tav>
                                      </p:tavLst>
                                    </p:anim>
                                    <p:animEffect transition="in" filter="fade">
                                      <p:cBhvr>
                                        <p:cTn id="39" dur="500"/>
                                        <p:tgtEl>
                                          <p:spTgt spid="864263"/>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864264"/>
                                        </p:tgtEl>
                                        <p:attrNameLst>
                                          <p:attrName>style.visibility</p:attrName>
                                        </p:attrNameLst>
                                      </p:cBhvr>
                                      <p:to>
                                        <p:strVal val="visible"/>
                                      </p:to>
                                    </p:set>
                                    <p:anim calcmode="lin" valueType="num">
                                      <p:cBhvr>
                                        <p:cTn id="42" dur="500" fill="hold"/>
                                        <p:tgtEl>
                                          <p:spTgt spid="864264"/>
                                        </p:tgtEl>
                                        <p:attrNameLst>
                                          <p:attrName>ppt_w</p:attrName>
                                        </p:attrNameLst>
                                      </p:cBhvr>
                                      <p:tavLst>
                                        <p:tav tm="0">
                                          <p:val>
                                            <p:fltVal val="0"/>
                                          </p:val>
                                        </p:tav>
                                        <p:tav tm="100000">
                                          <p:val>
                                            <p:strVal val="#ppt_w"/>
                                          </p:val>
                                        </p:tav>
                                      </p:tavLst>
                                    </p:anim>
                                    <p:anim calcmode="lin" valueType="num">
                                      <p:cBhvr>
                                        <p:cTn id="43" dur="500" fill="hold"/>
                                        <p:tgtEl>
                                          <p:spTgt spid="864264"/>
                                        </p:tgtEl>
                                        <p:attrNameLst>
                                          <p:attrName>ppt_h</p:attrName>
                                        </p:attrNameLst>
                                      </p:cBhvr>
                                      <p:tavLst>
                                        <p:tav tm="0">
                                          <p:val>
                                            <p:fltVal val="0"/>
                                          </p:val>
                                        </p:tav>
                                        <p:tav tm="100000">
                                          <p:val>
                                            <p:strVal val="#ppt_h"/>
                                          </p:val>
                                        </p:tav>
                                      </p:tavLst>
                                    </p:anim>
                                    <p:anim calcmode="lin" valueType="num">
                                      <p:cBhvr>
                                        <p:cTn id="44" dur="500" fill="hold"/>
                                        <p:tgtEl>
                                          <p:spTgt spid="864264"/>
                                        </p:tgtEl>
                                        <p:attrNameLst>
                                          <p:attrName>style.rotation</p:attrName>
                                        </p:attrNameLst>
                                      </p:cBhvr>
                                      <p:tavLst>
                                        <p:tav tm="0">
                                          <p:val>
                                            <p:fltVal val="360"/>
                                          </p:val>
                                        </p:tav>
                                        <p:tav tm="100000">
                                          <p:val>
                                            <p:fltVal val="0"/>
                                          </p:val>
                                        </p:tav>
                                      </p:tavLst>
                                    </p:anim>
                                    <p:animEffect transition="in" filter="fade">
                                      <p:cBhvr>
                                        <p:cTn id="45" dur="500"/>
                                        <p:tgtEl>
                                          <p:spTgt spid="864264"/>
                                        </p:tgtEl>
                                      </p:cBhvr>
                                    </p:animEffect>
                                  </p:childTnLst>
                                </p:cTn>
                              </p:par>
                              <p:par>
                                <p:cTn id="46" presetID="49" presetClass="entr" presetSubtype="0" decel="100000" fill="hold" grpId="0" nodeType="withEffect">
                                  <p:stCondLst>
                                    <p:cond delay="0"/>
                                  </p:stCondLst>
                                  <p:childTnLst>
                                    <p:set>
                                      <p:cBhvr>
                                        <p:cTn id="47" dur="1" fill="hold">
                                          <p:stCondLst>
                                            <p:cond delay="0"/>
                                          </p:stCondLst>
                                        </p:cTn>
                                        <p:tgtEl>
                                          <p:spTgt spid="864265"/>
                                        </p:tgtEl>
                                        <p:attrNameLst>
                                          <p:attrName>style.visibility</p:attrName>
                                        </p:attrNameLst>
                                      </p:cBhvr>
                                      <p:to>
                                        <p:strVal val="visible"/>
                                      </p:to>
                                    </p:set>
                                    <p:anim calcmode="lin" valueType="num">
                                      <p:cBhvr>
                                        <p:cTn id="48" dur="500" fill="hold"/>
                                        <p:tgtEl>
                                          <p:spTgt spid="864265"/>
                                        </p:tgtEl>
                                        <p:attrNameLst>
                                          <p:attrName>ppt_w</p:attrName>
                                        </p:attrNameLst>
                                      </p:cBhvr>
                                      <p:tavLst>
                                        <p:tav tm="0">
                                          <p:val>
                                            <p:fltVal val="0"/>
                                          </p:val>
                                        </p:tav>
                                        <p:tav tm="100000">
                                          <p:val>
                                            <p:strVal val="#ppt_w"/>
                                          </p:val>
                                        </p:tav>
                                      </p:tavLst>
                                    </p:anim>
                                    <p:anim calcmode="lin" valueType="num">
                                      <p:cBhvr>
                                        <p:cTn id="49" dur="500" fill="hold"/>
                                        <p:tgtEl>
                                          <p:spTgt spid="864265"/>
                                        </p:tgtEl>
                                        <p:attrNameLst>
                                          <p:attrName>ppt_h</p:attrName>
                                        </p:attrNameLst>
                                      </p:cBhvr>
                                      <p:tavLst>
                                        <p:tav tm="0">
                                          <p:val>
                                            <p:fltVal val="0"/>
                                          </p:val>
                                        </p:tav>
                                        <p:tav tm="100000">
                                          <p:val>
                                            <p:strVal val="#ppt_h"/>
                                          </p:val>
                                        </p:tav>
                                      </p:tavLst>
                                    </p:anim>
                                    <p:anim calcmode="lin" valueType="num">
                                      <p:cBhvr>
                                        <p:cTn id="50" dur="500" fill="hold"/>
                                        <p:tgtEl>
                                          <p:spTgt spid="864265"/>
                                        </p:tgtEl>
                                        <p:attrNameLst>
                                          <p:attrName>style.rotation</p:attrName>
                                        </p:attrNameLst>
                                      </p:cBhvr>
                                      <p:tavLst>
                                        <p:tav tm="0">
                                          <p:val>
                                            <p:fltVal val="360"/>
                                          </p:val>
                                        </p:tav>
                                        <p:tav tm="100000">
                                          <p:val>
                                            <p:fltVal val="0"/>
                                          </p:val>
                                        </p:tav>
                                      </p:tavLst>
                                    </p:anim>
                                    <p:animEffect transition="in" filter="fade">
                                      <p:cBhvr>
                                        <p:cTn id="51" dur="500"/>
                                        <p:tgtEl>
                                          <p:spTgt spid="86426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864266"/>
                                        </p:tgtEl>
                                        <p:attrNameLst>
                                          <p:attrName>style.visibility</p:attrName>
                                        </p:attrNameLst>
                                      </p:cBhvr>
                                      <p:to>
                                        <p:strVal val="visible"/>
                                      </p:to>
                                    </p:set>
                                    <p:anim calcmode="lin" valueType="num">
                                      <p:cBhvr>
                                        <p:cTn id="54" dur="500" fill="hold"/>
                                        <p:tgtEl>
                                          <p:spTgt spid="864266"/>
                                        </p:tgtEl>
                                        <p:attrNameLst>
                                          <p:attrName>ppt_w</p:attrName>
                                        </p:attrNameLst>
                                      </p:cBhvr>
                                      <p:tavLst>
                                        <p:tav tm="0">
                                          <p:val>
                                            <p:fltVal val="0"/>
                                          </p:val>
                                        </p:tav>
                                        <p:tav tm="100000">
                                          <p:val>
                                            <p:strVal val="#ppt_w"/>
                                          </p:val>
                                        </p:tav>
                                      </p:tavLst>
                                    </p:anim>
                                    <p:anim calcmode="lin" valueType="num">
                                      <p:cBhvr>
                                        <p:cTn id="55" dur="500" fill="hold"/>
                                        <p:tgtEl>
                                          <p:spTgt spid="864266"/>
                                        </p:tgtEl>
                                        <p:attrNameLst>
                                          <p:attrName>ppt_h</p:attrName>
                                        </p:attrNameLst>
                                      </p:cBhvr>
                                      <p:tavLst>
                                        <p:tav tm="0">
                                          <p:val>
                                            <p:fltVal val="0"/>
                                          </p:val>
                                        </p:tav>
                                        <p:tav tm="100000">
                                          <p:val>
                                            <p:strVal val="#ppt_h"/>
                                          </p:val>
                                        </p:tav>
                                      </p:tavLst>
                                    </p:anim>
                                    <p:anim calcmode="lin" valueType="num">
                                      <p:cBhvr>
                                        <p:cTn id="56" dur="500" fill="hold"/>
                                        <p:tgtEl>
                                          <p:spTgt spid="864266"/>
                                        </p:tgtEl>
                                        <p:attrNameLst>
                                          <p:attrName>style.rotation</p:attrName>
                                        </p:attrNameLst>
                                      </p:cBhvr>
                                      <p:tavLst>
                                        <p:tav tm="0">
                                          <p:val>
                                            <p:fltVal val="360"/>
                                          </p:val>
                                        </p:tav>
                                        <p:tav tm="100000">
                                          <p:val>
                                            <p:fltVal val="0"/>
                                          </p:val>
                                        </p:tav>
                                      </p:tavLst>
                                    </p:anim>
                                    <p:animEffect transition="in" filter="fade">
                                      <p:cBhvr>
                                        <p:cTn id="57" dur="500"/>
                                        <p:tgtEl>
                                          <p:spTgt spid="864266"/>
                                        </p:tgtEl>
                                      </p:cBhvr>
                                    </p:animEffect>
                                  </p:childTnLst>
                                </p:cTn>
                              </p:par>
                              <p:par>
                                <p:cTn id="58" presetID="49" presetClass="entr" presetSubtype="0" decel="100000" fill="hold" grpId="0" nodeType="withEffect">
                                  <p:stCondLst>
                                    <p:cond delay="0"/>
                                  </p:stCondLst>
                                  <p:childTnLst>
                                    <p:set>
                                      <p:cBhvr>
                                        <p:cTn id="59" dur="1" fill="hold">
                                          <p:stCondLst>
                                            <p:cond delay="0"/>
                                          </p:stCondLst>
                                        </p:cTn>
                                        <p:tgtEl>
                                          <p:spTgt spid="864267"/>
                                        </p:tgtEl>
                                        <p:attrNameLst>
                                          <p:attrName>style.visibility</p:attrName>
                                        </p:attrNameLst>
                                      </p:cBhvr>
                                      <p:to>
                                        <p:strVal val="visible"/>
                                      </p:to>
                                    </p:set>
                                    <p:anim calcmode="lin" valueType="num">
                                      <p:cBhvr>
                                        <p:cTn id="60" dur="500" fill="hold"/>
                                        <p:tgtEl>
                                          <p:spTgt spid="864267"/>
                                        </p:tgtEl>
                                        <p:attrNameLst>
                                          <p:attrName>ppt_w</p:attrName>
                                        </p:attrNameLst>
                                      </p:cBhvr>
                                      <p:tavLst>
                                        <p:tav tm="0">
                                          <p:val>
                                            <p:fltVal val="0"/>
                                          </p:val>
                                        </p:tav>
                                        <p:tav tm="100000">
                                          <p:val>
                                            <p:strVal val="#ppt_w"/>
                                          </p:val>
                                        </p:tav>
                                      </p:tavLst>
                                    </p:anim>
                                    <p:anim calcmode="lin" valueType="num">
                                      <p:cBhvr>
                                        <p:cTn id="61" dur="500" fill="hold"/>
                                        <p:tgtEl>
                                          <p:spTgt spid="864267"/>
                                        </p:tgtEl>
                                        <p:attrNameLst>
                                          <p:attrName>ppt_h</p:attrName>
                                        </p:attrNameLst>
                                      </p:cBhvr>
                                      <p:tavLst>
                                        <p:tav tm="0">
                                          <p:val>
                                            <p:fltVal val="0"/>
                                          </p:val>
                                        </p:tav>
                                        <p:tav tm="100000">
                                          <p:val>
                                            <p:strVal val="#ppt_h"/>
                                          </p:val>
                                        </p:tav>
                                      </p:tavLst>
                                    </p:anim>
                                    <p:anim calcmode="lin" valueType="num">
                                      <p:cBhvr>
                                        <p:cTn id="62" dur="500" fill="hold"/>
                                        <p:tgtEl>
                                          <p:spTgt spid="864267"/>
                                        </p:tgtEl>
                                        <p:attrNameLst>
                                          <p:attrName>style.rotation</p:attrName>
                                        </p:attrNameLst>
                                      </p:cBhvr>
                                      <p:tavLst>
                                        <p:tav tm="0">
                                          <p:val>
                                            <p:fltVal val="360"/>
                                          </p:val>
                                        </p:tav>
                                        <p:tav tm="100000">
                                          <p:val>
                                            <p:fltVal val="0"/>
                                          </p:val>
                                        </p:tav>
                                      </p:tavLst>
                                    </p:anim>
                                    <p:animEffect transition="in" filter="fade">
                                      <p:cBhvr>
                                        <p:cTn id="63" dur="500"/>
                                        <p:tgtEl>
                                          <p:spTgt spid="864267"/>
                                        </p:tgtEl>
                                      </p:cBhvr>
                                    </p:animEffect>
                                  </p:childTnLst>
                                </p:cTn>
                              </p:par>
                              <p:par>
                                <p:cTn id="64" presetID="49" presetClass="entr" presetSubtype="0" decel="100000" fill="hold" grpId="0" nodeType="withEffect">
                                  <p:stCondLst>
                                    <p:cond delay="0"/>
                                  </p:stCondLst>
                                  <p:childTnLst>
                                    <p:set>
                                      <p:cBhvr>
                                        <p:cTn id="65" dur="1" fill="hold">
                                          <p:stCondLst>
                                            <p:cond delay="0"/>
                                          </p:stCondLst>
                                        </p:cTn>
                                        <p:tgtEl>
                                          <p:spTgt spid="864268"/>
                                        </p:tgtEl>
                                        <p:attrNameLst>
                                          <p:attrName>style.visibility</p:attrName>
                                        </p:attrNameLst>
                                      </p:cBhvr>
                                      <p:to>
                                        <p:strVal val="visible"/>
                                      </p:to>
                                    </p:set>
                                    <p:anim calcmode="lin" valueType="num">
                                      <p:cBhvr>
                                        <p:cTn id="66" dur="500" fill="hold"/>
                                        <p:tgtEl>
                                          <p:spTgt spid="864268"/>
                                        </p:tgtEl>
                                        <p:attrNameLst>
                                          <p:attrName>ppt_w</p:attrName>
                                        </p:attrNameLst>
                                      </p:cBhvr>
                                      <p:tavLst>
                                        <p:tav tm="0">
                                          <p:val>
                                            <p:fltVal val="0"/>
                                          </p:val>
                                        </p:tav>
                                        <p:tav tm="100000">
                                          <p:val>
                                            <p:strVal val="#ppt_w"/>
                                          </p:val>
                                        </p:tav>
                                      </p:tavLst>
                                    </p:anim>
                                    <p:anim calcmode="lin" valueType="num">
                                      <p:cBhvr>
                                        <p:cTn id="67" dur="500" fill="hold"/>
                                        <p:tgtEl>
                                          <p:spTgt spid="864268"/>
                                        </p:tgtEl>
                                        <p:attrNameLst>
                                          <p:attrName>ppt_h</p:attrName>
                                        </p:attrNameLst>
                                      </p:cBhvr>
                                      <p:tavLst>
                                        <p:tav tm="0">
                                          <p:val>
                                            <p:fltVal val="0"/>
                                          </p:val>
                                        </p:tav>
                                        <p:tav tm="100000">
                                          <p:val>
                                            <p:strVal val="#ppt_h"/>
                                          </p:val>
                                        </p:tav>
                                      </p:tavLst>
                                    </p:anim>
                                    <p:anim calcmode="lin" valueType="num">
                                      <p:cBhvr>
                                        <p:cTn id="68" dur="500" fill="hold"/>
                                        <p:tgtEl>
                                          <p:spTgt spid="864268"/>
                                        </p:tgtEl>
                                        <p:attrNameLst>
                                          <p:attrName>style.rotation</p:attrName>
                                        </p:attrNameLst>
                                      </p:cBhvr>
                                      <p:tavLst>
                                        <p:tav tm="0">
                                          <p:val>
                                            <p:fltVal val="360"/>
                                          </p:val>
                                        </p:tav>
                                        <p:tav tm="100000">
                                          <p:val>
                                            <p:fltVal val="0"/>
                                          </p:val>
                                        </p:tav>
                                      </p:tavLst>
                                    </p:anim>
                                    <p:animEffect transition="in" filter="fade">
                                      <p:cBhvr>
                                        <p:cTn id="69" dur="500"/>
                                        <p:tgtEl>
                                          <p:spTgt spid="86426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864269"/>
                                        </p:tgtEl>
                                        <p:attrNameLst>
                                          <p:attrName>style.visibility</p:attrName>
                                        </p:attrNameLst>
                                      </p:cBhvr>
                                      <p:to>
                                        <p:strVal val="visible"/>
                                      </p:to>
                                    </p:set>
                                    <p:anim calcmode="lin" valueType="num">
                                      <p:cBhvr>
                                        <p:cTn id="72" dur="500" fill="hold"/>
                                        <p:tgtEl>
                                          <p:spTgt spid="864269"/>
                                        </p:tgtEl>
                                        <p:attrNameLst>
                                          <p:attrName>ppt_w</p:attrName>
                                        </p:attrNameLst>
                                      </p:cBhvr>
                                      <p:tavLst>
                                        <p:tav tm="0">
                                          <p:val>
                                            <p:fltVal val="0"/>
                                          </p:val>
                                        </p:tav>
                                        <p:tav tm="100000">
                                          <p:val>
                                            <p:strVal val="#ppt_w"/>
                                          </p:val>
                                        </p:tav>
                                      </p:tavLst>
                                    </p:anim>
                                    <p:anim calcmode="lin" valueType="num">
                                      <p:cBhvr>
                                        <p:cTn id="73" dur="500" fill="hold"/>
                                        <p:tgtEl>
                                          <p:spTgt spid="864269"/>
                                        </p:tgtEl>
                                        <p:attrNameLst>
                                          <p:attrName>ppt_h</p:attrName>
                                        </p:attrNameLst>
                                      </p:cBhvr>
                                      <p:tavLst>
                                        <p:tav tm="0">
                                          <p:val>
                                            <p:fltVal val="0"/>
                                          </p:val>
                                        </p:tav>
                                        <p:tav tm="100000">
                                          <p:val>
                                            <p:strVal val="#ppt_h"/>
                                          </p:val>
                                        </p:tav>
                                      </p:tavLst>
                                    </p:anim>
                                    <p:anim calcmode="lin" valueType="num">
                                      <p:cBhvr>
                                        <p:cTn id="74" dur="500" fill="hold"/>
                                        <p:tgtEl>
                                          <p:spTgt spid="864269"/>
                                        </p:tgtEl>
                                        <p:attrNameLst>
                                          <p:attrName>style.rotation</p:attrName>
                                        </p:attrNameLst>
                                      </p:cBhvr>
                                      <p:tavLst>
                                        <p:tav tm="0">
                                          <p:val>
                                            <p:fltVal val="360"/>
                                          </p:val>
                                        </p:tav>
                                        <p:tav tm="100000">
                                          <p:val>
                                            <p:fltVal val="0"/>
                                          </p:val>
                                        </p:tav>
                                      </p:tavLst>
                                    </p:anim>
                                    <p:animEffect transition="in" filter="fade">
                                      <p:cBhvr>
                                        <p:cTn id="75" dur="500"/>
                                        <p:tgtEl>
                                          <p:spTgt spid="864269"/>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864270"/>
                                        </p:tgtEl>
                                        <p:attrNameLst>
                                          <p:attrName>style.visibility</p:attrName>
                                        </p:attrNameLst>
                                      </p:cBhvr>
                                      <p:to>
                                        <p:strVal val="visible"/>
                                      </p:to>
                                    </p:set>
                                    <p:anim calcmode="lin" valueType="num">
                                      <p:cBhvr>
                                        <p:cTn id="78" dur="500" fill="hold"/>
                                        <p:tgtEl>
                                          <p:spTgt spid="864270"/>
                                        </p:tgtEl>
                                        <p:attrNameLst>
                                          <p:attrName>ppt_w</p:attrName>
                                        </p:attrNameLst>
                                      </p:cBhvr>
                                      <p:tavLst>
                                        <p:tav tm="0">
                                          <p:val>
                                            <p:fltVal val="0"/>
                                          </p:val>
                                        </p:tav>
                                        <p:tav tm="100000">
                                          <p:val>
                                            <p:strVal val="#ppt_w"/>
                                          </p:val>
                                        </p:tav>
                                      </p:tavLst>
                                    </p:anim>
                                    <p:anim calcmode="lin" valueType="num">
                                      <p:cBhvr>
                                        <p:cTn id="79" dur="500" fill="hold"/>
                                        <p:tgtEl>
                                          <p:spTgt spid="864270"/>
                                        </p:tgtEl>
                                        <p:attrNameLst>
                                          <p:attrName>ppt_h</p:attrName>
                                        </p:attrNameLst>
                                      </p:cBhvr>
                                      <p:tavLst>
                                        <p:tav tm="0">
                                          <p:val>
                                            <p:fltVal val="0"/>
                                          </p:val>
                                        </p:tav>
                                        <p:tav tm="100000">
                                          <p:val>
                                            <p:strVal val="#ppt_h"/>
                                          </p:val>
                                        </p:tav>
                                      </p:tavLst>
                                    </p:anim>
                                    <p:anim calcmode="lin" valueType="num">
                                      <p:cBhvr>
                                        <p:cTn id="80" dur="500" fill="hold"/>
                                        <p:tgtEl>
                                          <p:spTgt spid="864270"/>
                                        </p:tgtEl>
                                        <p:attrNameLst>
                                          <p:attrName>style.rotation</p:attrName>
                                        </p:attrNameLst>
                                      </p:cBhvr>
                                      <p:tavLst>
                                        <p:tav tm="0">
                                          <p:val>
                                            <p:fltVal val="360"/>
                                          </p:val>
                                        </p:tav>
                                        <p:tav tm="100000">
                                          <p:val>
                                            <p:fltVal val="0"/>
                                          </p:val>
                                        </p:tav>
                                      </p:tavLst>
                                    </p:anim>
                                    <p:animEffect transition="in" filter="fade">
                                      <p:cBhvr>
                                        <p:cTn id="81" dur="500"/>
                                        <p:tgtEl>
                                          <p:spTgt spid="864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58" grpId="0" autoUpdateAnimBg="0"/>
      <p:bldP spid="864259" grpId="0" build="p" autoUpdateAnimBg="0"/>
      <p:bldP spid="864260" grpId="0" animBg="1"/>
      <p:bldP spid="864261" grpId="0" animBg="1"/>
      <p:bldP spid="864262" grpId="0" animBg="1"/>
      <p:bldP spid="864263" grpId="0" animBg="1"/>
      <p:bldP spid="864264" grpId="0" animBg="1"/>
      <p:bldP spid="864265" grpId="0" animBg="1"/>
      <p:bldP spid="864266" grpId="0" animBg="1"/>
      <p:bldP spid="864267" grpId="0" animBg="1"/>
      <p:bldP spid="864268" grpId="0" animBg="1"/>
      <p:bldP spid="864269" grpId="0" animBg="1"/>
      <p:bldP spid="86427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 xmlns:a16="http://schemas.microsoft.com/office/drawing/2014/main" id="{2C7D7E94-99EE-4E00-9D1C-265D81089AD8}"/>
              </a:ext>
            </a:extLst>
          </p:cNvPr>
          <p:cNvSpPr>
            <a:spLocks noGrp="1"/>
          </p:cNvSpPr>
          <p:nvPr>
            <p:ph type="title"/>
          </p:nvPr>
        </p:nvSpPr>
        <p:spPr>
          <a:xfrm>
            <a:off x="609600" y="228600"/>
            <a:ext cx="7600950" cy="914400"/>
          </a:xfrm>
        </p:spPr>
        <p:txBody>
          <a:bodyPr/>
          <a:lstStyle/>
          <a:p>
            <a:endParaRPr lang="zh-CN" altLang="en-US" dirty="0"/>
          </a:p>
        </p:txBody>
      </p:sp>
      <p:pic>
        <p:nvPicPr>
          <p:cNvPr id="866324" name="Picture 20" descr="05"/>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tretch>
            <a:fillRect/>
          </a:stretch>
        </p:blipFill>
        <p:spPr>
          <a:xfrm>
            <a:off x="4536330" y="4204609"/>
            <a:ext cx="504825" cy="381000"/>
          </a:xfrm>
        </p:spPr>
      </p:pic>
      <p:sp>
        <p:nvSpPr>
          <p:cNvPr id="866306" name="Rectangle 2"/>
          <p:cNvSpPr>
            <a:spLocks noChangeAspect="1" noChangeArrowheads="1"/>
          </p:cNvSpPr>
          <p:nvPr/>
        </p:nvSpPr>
        <p:spPr bwMode="auto">
          <a:xfrm>
            <a:off x="3328243" y="1880509"/>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P1</a:t>
            </a:r>
          </a:p>
        </p:txBody>
      </p:sp>
      <p:sp>
        <p:nvSpPr>
          <p:cNvPr id="866307" name="Rectangle 3"/>
          <p:cNvSpPr>
            <a:spLocks noChangeArrowheads="1"/>
          </p:cNvSpPr>
          <p:nvPr/>
        </p:nvSpPr>
        <p:spPr bwMode="auto">
          <a:xfrm>
            <a:off x="3328243" y="3099709"/>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66308" name="Rectangle 4"/>
          <p:cNvSpPr>
            <a:spLocks noChangeArrowheads="1"/>
          </p:cNvSpPr>
          <p:nvPr/>
        </p:nvSpPr>
        <p:spPr bwMode="auto">
          <a:xfrm>
            <a:off x="4395043" y="1880509"/>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P2</a:t>
            </a:r>
          </a:p>
        </p:txBody>
      </p:sp>
      <p:sp>
        <p:nvSpPr>
          <p:cNvPr id="866309" name="Rectangle 5"/>
          <p:cNvSpPr>
            <a:spLocks noChangeArrowheads="1"/>
          </p:cNvSpPr>
          <p:nvPr/>
        </p:nvSpPr>
        <p:spPr bwMode="auto">
          <a:xfrm>
            <a:off x="4395043" y="3099709"/>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66310" name="Line 6"/>
          <p:cNvSpPr>
            <a:spLocks noChangeShapeType="1"/>
          </p:cNvSpPr>
          <p:nvPr/>
        </p:nvSpPr>
        <p:spPr bwMode="auto">
          <a:xfrm flipH="1">
            <a:off x="3633043" y="2413909"/>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311" name="Line 7"/>
          <p:cNvSpPr>
            <a:spLocks noChangeShapeType="1"/>
          </p:cNvSpPr>
          <p:nvPr/>
        </p:nvSpPr>
        <p:spPr bwMode="auto">
          <a:xfrm>
            <a:off x="4699843" y="2413909"/>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312" name="Line 8"/>
          <p:cNvSpPr>
            <a:spLocks noChangeShapeType="1"/>
          </p:cNvSpPr>
          <p:nvPr/>
        </p:nvSpPr>
        <p:spPr bwMode="auto">
          <a:xfrm>
            <a:off x="3275856" y="4166509"/>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313" name="Line 9"/>
          <p:cNvSpPr>
            <a:spLocks noChangeShapeType="1"/>
          </p:cNvSpPr>
          <p:nvPr/>
        </p:nvSpPr>
        <p:spPr bwMode="auto">
          <a:xfrm>
            <a:off x="3633043" y="3633109"/>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314" name="Line 10"/>
          <p:cNvSpPr>
            <a:spLocks noChangeShapeType="1"/>
          </p:cNvSpPr>
          <p:nvPr/>
        </p:nvSpPr>
        <p:spPr bwMode="auto">
          <a:xfrm>
            <a:off x="4699843" y="370930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315" name="Line 11"/>
          <p:cNvSpPr>
            <a:spLocks noChangeShapeType="1"/>
          </p:cNvSpPr>
          <p:nvPr/>
        </p:nvSpPr>
        <p:spPr bwMode="auto">
          <a:xfrm>
            <a:off x="4090243" y="4166509"/>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316" name="Rectangle 12"/>
          <p:cNvSpPr>
            <a:spLocks noChangeArrowheads="1"/>
          </p:cNvSpPr>
          <p:nvPr/>
        </p:nvSpPr>
        <p:spPr bwMode="auto">
          <a:xfrm>
            <a:off x="3480643" y="4547509"/>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3200" b="1">
                <a:latin typeface="Comic Sans MS" pitchFamily="66" charset="0"/>
              </a:rPr>
              <a:t>X</a:t>
            </a:r>
          </a:p>
        </p:txBody>
      </p:sp>
      <p:sp>
        <p:nvSpPr>
          <p:cNvPr id="866317" name="Rectangle 13"/>
          <p:cNvSpPr>
            <a:spLocks noChangeArrowheads="1"/>
          </p:cNvSpPr>
          <p:nvPr/>
        </p:nvSpPr>
        <p:spPr bwMode="auto">
          <a:xfrm>
            <a:off x="933450" y="851333"/>
            <a:ext cx="68405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dirty="0">
                <a:latin typeface="Comic Sans MS" pitchFamily="66" charset="0"/>
              </a:rPr>
              <a:t>    P1</a:t>
            </a:r>
            <a:r>
              <a:rPr kumimoji="1" lang="zh-CN" altLang="en-US" sz="2400" dirty="0">
                <a:latin typeface="Comic Sans MS" pitchFamily="66" charset="0"/>
              </a:rPr>
              <a:t>和</a:t>
            </a:r>
            <a:r>
              <a:rPr kumimoji="1" lang="en-US" altLang="zh-CN" sz="2400" dirty="0">
                <a:latin typeface="Comic Sans MS" pitchFamily="66" charset="0"/>
              </a:rPr>
              <a:t>P2</a:t>
            </a:r>
            <a:r>
              <a:rPr kumimoji="1" lang="zh-CN" altLang="en-US" sz="2400" dirty="0">
                <a:latin typeface="Comic Sans MS" pitchFamily="66" charset="0"/>
              </a:rPr>
              <a:t>的本地高速缓存存储器</a:t>
            </a:r>
            <a:r>
              <a:rPr kumimoji="1" lang="en-US" altLang="zh-CN" sz="2400" dirty="0">
                <a:latin typeface="Comic Sans MS" pitchFamily="66" charset="0"/>
              </a:rPr>
              <a:t>C1</a:t>
            </a:r>
            <a:r>
              <a:rPr kumimoji="1" lang="zh-CN" altLang="en-US" sz="2400" dirty="0">
                <a:latin typeface="Comic Sans MS" pitchFamily="66" charset="0"/>
              </a:rPr>
              <a:t>和</a:t>
            </a:r>
            <a:r>
              <a:rPr kumimoji="1" lang="en-US" altLang="zh-CN" sz="2400" dirty="0">
                <a:latin typeface="Comic Sans MS" pitchFamily="66" charset="0"/>
              </a:rPr>
              <a:t>C2</a:t>
            </a:r>
            <a:r>
              <a:rPr kumimoji="1" lang="zh-CN" altLang="en-US" sz="2400" dirty="0">
                <a:latin typeface="Comic Sans MS" pitchFamily="66" charset="0"/>
              </a:rPr>
              <a:t>中分别有共享主存的某个数据</a:t>
            </a:r>
            <a:r>
              <a:rPr kumimoji="1" lang="en-US" altLang="zh-CN" sz="2400" dirty="0">
                <a:latin typeface="Comic Sans MS" pitchFamily="66" charset="0"/>
              </a:rPr>
              <a:t>X</a:t>
            </a:r>
            <a:r>
              <a:rPr kumimoji="1" lang="zh-CN" altLang="en-US" sz="2400" dirty="0">
                <a:latin typeface="Comic Sans MS" pitchFamily="66" charset="0"/>
              </a:rPr>
              <a:t>的拷贝。</a:t>
            </a:r>
          </a:p>
        </p:txBody>
      </p:sp>
      <p:sp>
        <p:nvSpPr>
          <p:cNvPr id="866318" name="AutoShape 14"/>
          <p:cNvSpPr>
            <a:spLocks noChangeArrowheads="1"/>
          </p:cNvSpPr>
          <p:nvPr/>
        </p:nvSpPr>
        <p:spPr bwMode="auto">
          <a:xfrm>
            <a:off x="192105" y="1746167"/>
            <a:ext cx="2447925" cy="1873250"/>
          </a:xfrm>
          <a:prstGeom prst="cloudCallout">
            <a:avLst>
              <a:gd name="adj1" fmla="val 59532"/>
              <a:gd name="adj2" fmla="val 39153"/>
            </a:avLst>
          </a:prstGeom>
          <a:solidFill>
            <a:srgbClr val="FFF6A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sz="2400" dirty="0">
                <a:latin typeface="Comic Sans MS" pitchFamily="66" charset="0"/>
              </a:rPr>
              <a:t>P1</a:t>
            </a:r>
            <a:r>
              <a:rPr kumimoji="1" lang="zh-CN" altLang="en-US" sz="2400" dirty="0">
                <a:latin typeface="Comic Sans MS" pitchFamily="66" charset="0"/>
              </a:rPr>
              <a:t>改写</a:t>
            </a:r>
            <a:r>
              <a:rPr kumimoji="1" lang="en-US" altLang="zh-CN" sz="2400" dirty="0">
                <a:latin typeface="Comic Sans MS" pitchFamily="66" charset="0"/>
              </a:rPr>
              <a:t>C1</a:t>
            </a:r>
            <a:r>
              <a:rPr kumimoji="1" lang="zh-CN" altLang="en-US" sz="2400" dirty="0">
                <a:latin typeface="Comic Sans MS" pitchFamily="66" charset="0"/>
              </a:rPr>
              <a:t>中的</a:t>
            </a:r>
            <a:r>
              <a:rPr kumimoji="1" lang="en-US" altLang="zh-CN" sz="2400" dirty="0">
                <a:latin typeface="Comic Sans MS" pitchFamily="66" charset="0"/>
              </a:rPr>
              <a:t>X</a:t>
            </a:r>
            <a:r>
              <a:rPr kumimoji="1" lang="zh-CN" altLang="en-US" sz="2400" dirty="0">
                <a:latin typeface="Comic Sans MS" pitchFamily="66" charset="0"/>
              </a:rPr>
              <a:t>，使之变为</a:t>
            </a:r>
            <a:r>
              <a:rPr kumimoji="1" lang="en-US" altLang="zh-CN" sz="2400" dirty="0">
                <a:latin typeface="Comic Sans MS" pitchFamily="66" charset="0"/>
              </a:rPr>
              <a:t>X</a:t>
            </a:r>
            <a:r>
              <a:rPr kumimoji="1" lang="en-US" altLang="zh-CN" sz="2400" dirty="0">
                <a:latin typeface="Times New Roman"/>
              </a:rPr>
              <a:t>’</a:t>
            </a:r>
            <a:r>
              <a:rPr kumimoji="1" lang="zh-CN" altLang="en-US" sz="2400" dirty="0">
                <a:latin typeface="Comic Sans MS" pitchFamily="66" charset="0"/>
              </a:rPr>
              <a:t>。</a:t>
            </a:r>
          </a:p>
        </p:txBody>
      </p:sp>
      <p:sp>
        <p:nvSpPr>
          <p:cNvPr id="866319" name="Rectangle 15"/>
          <p:cNvSpPr>
            <a:spLocks noChangeArrowheads="1"/>
          </p:cNvSpPr>
          <p:nvPr/>
        </p:nvSpPr>
        <p:spPr bwMode="auto">
          <a:xfrm>
            <a:off x="3348881" y="3077484"/>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dirty="0">
                <a:latin typeface="Comic Sans MS" pitchFamily="66" charset="0"/>
              </a:rPr>
              <a:t>X</a:t>
            </a:r>
            <a:r>
              <a:rPr kumimoji="1" lang="en-US" altLang="zh-CN" sz="2800" b="1" dirty="0">
                <a:latin typeface="Times New Roman"/>
              </a:rPr>
              <a:t>’</a:t>
            </a:r>
            <a:endParaRPr kumimoji="1" lang="en-US" altLang="zh-CN" sz="2800" b="1" dirty="0">
              <a:latin typeface="Comic Sans MS" pitchFamily="66" charset="0"/>
            </a:endParaRPr>
          </a:p>
        </p:txBody>
      </p:sp>
      <p:sp>
        <p:nvSpPr>
          <p:cNvPr id="866320" name="Rectangle 16"/>
          <p:cNvSpPr>
            <a:spLocks noChangeArrowheads="1"/>
          </p:cNvSpPr>
          <p:nvPr/>
        </p:nvSpPr>
        <p:spPr bwMode="auto">
          <a:xfrm>
            <a:off x="5965954" y="1374775"/>
            <a:ext cx="266382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dirty="0">
                <a:latin typeface="Comic Sans MS" pitchFamily="66" charset="0"/>
              </a:rPr>
              <a:t>      </a:t>
            </a:r>
            <a:r>
              <a:rPr kumimoji="1" lang="zh-CN" altLang="en-US" sz="2400" dirty="0">
                <a:latin typeface="Comic Sans MS" pitchFamily="66" charset="0"/>
              </a:rPr>
              <a:t>若</a:t>
            </a:r>
            <a:r>
              <a:rPr kumimoji="1" lang="en-US" altLang="zh-CN" sz="2400" dirty="0">
                <a:latin typeface="Comic Sans MS" pitchFamily="66" charset="0"/>
              </a:rPr>
              <a:t>P1</a:t>
            </a:r>
            <a:r>
              <a:rPr kumimoji="1" lang="zh-CN" altLang="en-US" sz="2400" dirty="0">
                <a:latin typeface="Comic Sans MS" pitchFamily="66" charset="0"/>
              </a:rPr>
              <a:t>采用</a:t>
            </a:r>
            <a:r>
              <a:rPr kumimoji="1" lang="zh-CN" altLang="en-US" sz="2400" dirty="0">
                <a:latin typeface="Times New Roman"/>
              </a:rPr>
              <a:t>“</a:t>
            </a:r>
            <a:r>
              <a:rPr kumimoji="1" lang="zh-CN" altLang="en-US" sz="2400" dirty="0">
                <a:latin typeface="Comic Sans MS" pitchFamily="66" charset="0"/>
              </a:rPr>
              <a:t>写通过</a:t>
            </a:r>
            <a:r>
              <a:rPr kumimoji="1" lang="zh-CN" altLang="en-US" sz="2400" dirty="0">
                <a:latin typeface="Times New Roman"/>
              </a:rPr>
              <a:t>”</a:t>
            </a:r>
            <a:r>
              <a:rPr kumimoji="1" lang="zh-CN" altLang="en-US" sz="2400" dirty="0">
                <a:latin typeface="Comic Sans MS" pitchFamily="66" charset="0"/>
              </a:rPr>
              <a:t>策略，即处理机改写</a:t>
            </a:r>
            <a:r>
              <a:rPr kumimoji="1" lang="en-US" altLang="zh-CN" sz="2400" dirty="0">
                <a:latin typeface="Comic Sans MS" pitchFamily="66" charset="0"/>
              </a:rPr>
              <a:t>Cache</a:t>
            </a:r>
            <a:r>
              <a:rPr kumimoji="1" lang="zh-CN" altLang="en-US" sz="2400" dirty="0">
                <a:latin typeface="Comic Sans MS" pitchFamily="66" charset="0"/>
              </a:rPr>
              <a:t>中的数据时同时修改内存中相应的数据，那么，内存中的</a:t>
            </a:r>
            <a:r>
              <a:rPr kumimoji="1" lang="en-US" altLang="zh-CN" sz="2400" dirty="0">
                <a:latin typeface="Comic Sans MS" pitchFamily="66" charset="0"/>
              </a:rPr>
              <a:t>X</a:t>
            </a:r>
            <a:r>
              <a:rPr kumimoji="1" lang="zh-CN" altLang="en-US" sz="2400" dirty="0">
                <a:latin typeface="Comic Sans MS" pitchFamily="66" charset="0"/>
              </a:rPr>
              <a:t>也同时变为</a:t>
            </a:r>
            <a:r>
              <a:rPr kumimoji="1" lang="en-US" altLang="zh-CN" sz="2400" dirty="0">
                <a:latin typeface="Comic Sans MS" pitchFamily="66" charset="0"/>
              </a:rPr>
              <a:t>X</a:t>
            </a:r>
            <a:r>
              <a:rPr kumimoji="1" lang="en-US" altLang="zh-CN" sz="2400" dirty="0">
                <a:latin typeface="Times New Roman"/>
              </a:rPr>
              <a:t>’</a:t>
            </a:r>
            <a:r>
              <a:rPr kumimoji="1" lang="zh-CN" altLang="en-US" sz="2400" dirty="0">
                <a:latin typeface="Comic Sans MS" pitchFamily="66" charset="0"/>
              </a:rPr>
              <a:t>，但是，处理机</a:t>
            </a:r>
            <a:r>
              <a:rPr kumimoji="1" lang="en-US" altLang="zh-CN" sz="2400" dirty="0">
                <a:latin typeface="Comic Sans MS" pitchFamily="66" charset="0"/>
              </a:rPr>
              <a:t>P2</a:t>
            </a:r>
            <a:r>
              <a:rPr kumimoji="1" lang="zh-CN" altLang="en-US" sz="2400" dirty="0">
                <a:latin typeface="Comic Sans MS" pitchFamily="66" charset="0"/>
              </a:rPr>
              <a:t>的本地高速缓冲存储器</a:t>
            </a:r>
            <a:r>
              <a:rPr kumimoji="1" lang="en-US" altLang="zh-CN" sz="2400" dirty="0">
                <a:latin typeface="Comic Sans MS" pitchFamily="66" charset="0"/>
              </a:rPr>
              <a:t>C2</a:t>
            </a:r>
            <a:r>
              <a:rPr kumimoji="1" lang="zh-CN" altLang="en-US" sz="2400" dirty="0">
                <a:latin typeface="Comic Sans MS" pitchFamily="66" charset="0"/>
              </a:rPr>
              <a:t>中的</a:t>
            </a:r>
            <a:r>
              <a:rPr kumimoji="1" lang="en-US" altLang="zh-CN" sz="2400" dirty="0">
                <a:latin typeface="Comic Sans MS" pitchFamily="66" charset="0"/>
              </a:rPr>
              <a:t>X</a:t>
            </a:r>
            <a:r>
              <a:rPr kumimoji="1" lang="zh-CN" altLang="en-US" sz="2400" dirty="0">
                <a:latin typeface="Comic Sans MS" pitchFamily="66" charset="0"/>
              </a:rPr>
              <a:t>仍然是</a:t>
            </a:r>
            <a:r>
              <a:rPr kumimoji="1" lang="en-US" altLang="zh-CN" sz="2400" dirty="0">
                <a:latin typeface="Comic Sans MS" pitchFamily="66" charset="0"/>
              </a:rPr>
              <a:t>X</a:t>
            </a:r>
            <a:r>
              <a:rPr kumimoji="1" lang="zh-CN" altLang="en-US" sz="2400" dirty="0">
                <a:latin typeface="Comic Sans MS" pitchFamily="66" charset="0"/>
              </a:rPr>
              <a:t>。</a:t>
            </a:r>
          </a:p>
        </p:txBody>
      </p:sp>
      <p:sp>
        <p:nvSpPr>
          <p:cNvPr id="866321" name="Rectangle 17"/>
          <p:cNvSpPr>
            <a:spLocks noChangeArrowheads="1"/>
          </p:cNvSpPr>
          <p:nvPr/>
        </p:nvSpPr>
        <p:spPr bwMode="auto">
          <a:xfrm>
            <a:off x="3348881" y="4557034"/>
            <a:ext cx="1447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3200" b="1">
                <a:latin typeface="Comic Sans MS" pitchFamily="66" charset="0"/>
              </a:rPr>
              <a:t>X</a:t>
            </a:r>
            <a:r>
              <a:rPr kumimoji="1" lang="en-US" altLang="zh-CN" sz="3200" b="1">
                <a:latin typeface="Times New Roman"/>
              </a:rPr>
              <a:t>’</a:t>
            </a:r>
            <a:endParaRPr kumimoji="1" lang="en-US" altLang="zh-CN" sz="3200" b="1">
              <a:latin typeface="Comic Sans MS" pitchFamily="66" charset="0"/>
            </a:endParaRPr>
          </a:p>
        </p:txBody>
      </p:sp>
      <p:sp>
        <p:nvSpPr>
          <p:cNvPr id="866322" name="Line 18"/>
          <p:cNvSpPr>
            <a:spLocks noChangeShapeType="1"/>
          </p:cNvSpPr>
          <p:nvPr/>
        </p:nvSpPr>
        <p:spPr bwMode="auto">
          <a:xfrm>
            <a:off x="3852118" y="3653747"/>
            <a:ext cx="0" cy="914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323" name="Rectangle 19"/>
          <p:cNvSpPr>
            <a:spLocks noChangeArrowheads="1"/>
          </p:cNvSpPr>
          <p:nvPr/>
        </p:nvSpPr>
        <p:spPr bwMode="auto">
          <a:xfrm>
            <a:off x="1403350" y="5373688"/>
            <a:ext cx="6516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a:latin typeface="Comic Sans MS" pitchFamily="66" charset="0"/>
              </a:rPr>
              <a:t>    </a:t>
            </a:r>
            <a:r>
              <a:rPr kumimoji="1" lang="zh-CN" altLang="en-US" sz="2400">
                <a:latin typeface="Comic Sans MS" pitchFamily="66" charset="0"/>
              </a:rPr>
              <a:t>当</a:t>
            </a:r>
            <a:r>
              <a:rPr kumimoji="1" lang="en-US" altLang="zh-CN" sz="2400">
                <a:latin typeface="Comic Sans MS" pitchFamily="66" charset="0"/>
              </a:rPr>
              <a:t>P2</a:t>
            </a:r>
            <a:r>
              <a:rPr kumimoji="1" lang="zh-CN" altLang="en-US" sz="2400">
                <a:latin typeface="Comic Sans MS" pitchFamily="66" charset="0"/>
              </a:rPr>
              <a:t>要读</a:t>
            </a:r>
            <a:r>
              <a:rPr kumimoji="1" lang="en-US" altLang="zh-CN" sz="2400">
                <a:latin typeface="Comic Sans MS" pitchFamily="66" charset="0"/>
              </a:rPr>
              <a:t>X</a:t>
            </a:r>
            <a:r>
              <a:rPr kumimoji="1" lang="zh-CN" altLang="en-US" sz="2400">
                <a:latin typeface="Comic Sans MS" pitchFamily="66" charset="0"/>
              </a:rPr>
              <a:t>时，它是从</a:t>
            </a:r>
            <a:r>
              <a:rPr kumimoji="1" lang="en-US" altLang="zh-CN" sz="2400">
                <a:latin typeface="Comic Sans MS" pitchFamily="66" charset="0"/>
              </a:rPr>
              <a:t>C2</a:t>
            </a:r>
            <a:r>
              <a:rPr kumimoji="1" lang="zh-CN" altLang="en-US" sz="2400">
                <a:latin typeface="Comic Sans MS" pitchFamily="66" charset="0"/>
              </a:rPr>
              <a:t>中去读取，这就导致了</a:t>
            </a:r>
            <a:r>
              <a:rPr kumimoji="1" lang="en-US" altLang="zh-CN" sz="2400">
                <a:latin typeface="Comic Sans MS" pitchFamily="66" charset="0"/>
              </a:rPr>
              <a:t>P2</a:t>
            </a:r>
            <a:r>
              <a:rPr kumimoji="1" lang="zh-CN" altLang="en-US" sz="2400">
                <a:latin typeface="Comic Sans MS" pitchFamily="66" charset="0"/>
              </a:rPr>
              <a:t>从</a:t>
            </a:r>
            <a:r>
              <a:rPr kumimoji="1" lang="en-US" altLang="zh-CN" sz="2400">
                <a:latin typeface="Comic Sans MS" pitchFamily="66" charset="0"/>
              </a:rPr>
              <a:t>C2</a:t>
            </a:r>
            <a:r>
              <a:rPr kumimoji="1" lang="zh-CN" altLang="en-US" sz="2400">
                <a:latin typeface="Comic Sans MS" pitchFamily="66" charset="0"/>
              </a:rPr>
              <a:t>中读取的</a:t>
            </a:r>
            <a:r>
              <a:rPr kumimoji="1" lang="en-US" altLang="zh-CN" sz="2400">
                <a:latin typeface="Comic Sans MS" pitchFamily="66" charset="0"/>
              </a:rPr>
              <a:t>X</a:t>
            </a:r>
            <a:r>
              <a:rPr kumimoji="1" lang="zh-CN" altLang="en-US" sz="2400">
                <a:latin typeface="Comic Sans MS" pitchFamily="66" charset="0"/>
              </a:rPr>
              <a:t>同内存中的</a:t>
            </a:r>
            <a:r>
              <a:rPr kumimoji="1" lang="en-US" altLang="zh-CN" sz="2400">
                <a:latin typeface="Comic Sans MS" pitchFamily="66" charset="0"/>
              </a:rPr>
              <a:t>X</a:t>
            </a:r>
            <a:r>
              <a:rPr kumimoji="1" lang="en-US" altLang="zh-CN" sz="2400">
                <a:latin typeface="Times New Roman"/>
              </a:rPr>
              <a:t>’</a:t>
            </a:r>
            <a:r>
              <a:rPr kumimoji="1" lang="zh-CN" altLang="en-US" sz="2400">
                <a:latin typeface="Comic Sans MS" pitchFamily="66" charset="0"/>
              </a:rPr>
              <a:t>不一致。</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66306"/>
                                        </p:tgtEl>
                                        <p:attrNameLst>
                                          <p:attrName>style.visibility</p:attrName>
                                        </p:attrNameLst>
                                      </p:cBhvr>
                                      <p:to>
                                        <p:strVal val="visible"/>
                                      </p:to>
                                    </p:set>
                                    <p:animEffect transition="in" filter="barn(inHorizontal)">
                                      <p:cBhvr>
                                        <p:cTn id="7" dur="500"/>
                                        <p:tgtEl>
                                          <p:spTgt spid="866306"/>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866307"/>
                                        </p:tgtEl>
                                        <p:attrNameLst>
                                          <p:attrName>style.visibility</p:attrName>
                                        </p:attrNameLst>
                                      </p:cBhvr>
                                      <p:to>
                                        <p:strVal val="visible"/>
                                      </p:to>
                                    </p:set>
                                    <p:animEffect transition="in" filter="barn(inHorizontal)">
                                      <p:cBhvr>
                                        <p:cTn id="10" dur="500"/>
                                        <p:tgtEl>
                                          <p:spTgt spid="866307"/>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866308"/>
                                        </p:tgtEl>
                                        <p:attrNameLst>
                                          <p:attrName>style.visibility</p:attrName>
                                        </p:attrNameLst>
                                      </p:cBhvr>
                                      <p:to>
                                        <p:strVal val="visible"/>
                                      </p:to>
                                    </p:set>
                                    <p:animEffect transition="in" filter="barn(inHorizontal)">
                                      <p:cBhvr>
                                        <p:cTn id="13" dur="500"/>
                                        <p:tgtEl>
                                          <p:spTgt spid="866308"/>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866309"/>
                                        </p:tgtEl>
                                        <p:attrNameLst>
                                          <p:attrName>style.visibility</p:attrName>
                                        </p:attrNameLst>
                                      </p:cBhvr>
                                      <p:to>
                                        <p:strVal val="visible"/>
                                      </p:to>
                                    </p:set>
                                    <p:animEffect transition="in" filter="barn(inHorizontal)">
                                      <p:cBhvr>
                                        <p:cTn id="16" dur="500"/>
                                        <p:tgtEl>
                                          <p:spTgt spid="866309"/>
                                        </p:tgtEl>
                                      </p:cBhvr>
                                    </p:animEffect>
                                  </p:childTnLst>
                                </p:cTn>
                              </p:par>
                              <p:par>
                                <p:cTn id="17" presetID="16" presetClass="entr" presetSubtype="26" fill="hold" grpId="0" nodeType="withEffect">
                                  <p:stCondLst>
                                    <p:cond delay="0"/>
                                  </p:stCondLst>
                                  <p:childTnLst>
                                    <p:set>
                                      <p:cBhvr>
                                        <p:cTn id="18" dur="1" fill="hold">
                                          <p:stCondLst>
                                            <p:cond delay="0"/>
                                          </p:stCondLst>
                                        </p:cTn>
                                        <p:tgtEl>
                                          <p:spTgt spid="866310"/>
                                        </p:tgtEl>
                                        <p:attrNameLst>
                                          <p:attrName>style.visibility</p:attrName>
                                        </p:attrNameLst>
                                      </p:cBhvr>
                                      <p:to>
                                        <p:strVal val="visible"/>
                                      </p:to>
                                    </p:set>
                                    <p:animEffect transition="in" filter="barn(inHorizontal)">
                                      <p:cBhvr>
                                        <p:cTn id="19" dur="500"/>
                                        <p:tgtEl>
                                          <p:spTgt spid="866310"/>
                                        </p:tgtEl>
                                      </p:cBhvr>
                                    </p:animEffect>
                                  </p:childTnLst>
                                </p:cTn>
                              </p:par>
                              <p:par>
                                <p:cTn id="20" presetID="16" presetClass="entr" presetSubtype="26" fill="hold" grpId="0" nodeType="withEffect">
                                  <p:stCondLst>
                                    <p:cond delay="0"/>
                                  </p:stCondLst>
                                  <p:childTnLst>
                                    <p:set>
                                      <p:cBhvr>
                                        <p:cTn id="21" dur="1" fill="hold">
                                          <p:stCondLst>
                                            <p:cond delay="0"/>
                                          </p:stCondLst>
                                        </p:cTn>
                                        <p:tgtEl>
                                          <p:spTgt spid="866311"/>
                                        </p:tgtEl>
                                        <p:attrNameLst>
                                          <p:attrName>style.visibility</p:attrName>
                                        </p:attrNameLst>
                                      </p:cBhvr>
                                      <p:to>
                                        <p:strVal val="visible"/>
                                      </p:to>
                                    </p:set>
                                    <p:animEffect transition="in" filter="barn(inHorizontal)">
                                      <p:cBhvr>
                                        <p:cTn id="22" dur="500"/>
                                        <p:tgtEl>
                                          <p:spTgt spid="866311"/>
                                        </p:tgtEl>
                                      </p:cBhvr>
                                    </p:animEffect>
                                  </p:childTnLst>
                                </p:cTn>
                              </p:par>
                              <p:par>
                                <p:cTn id="23" presetID="16" presetClass="entr" presetSubtype="26" fill="hold" grpId="0" nodeType="withEffect">
                                  <p:stCondLst>
                                    <p:cond delay="0"/>
                                  </p:stCondLst>
                                  <p:childTnLst>
                                    <p:set>
                                      <p:cBhvr>
                                        <p:cTn id="24" dur="1" fill="hold">
                                          <p:stCondLst>
                                            <p:cond delay="0"/>
                                          </p:stCondLst>
                                        </p:cTn>
                                        <p:tgtEl>
                                          <p:spTgt spid="866312"/>
                                        </p:tgtEl>
                                        <p:attrNameLst>
                                          <p:attrName>style.visibility</p:attrName>
                                        </p:attrNameLst>
                                      </p:cBhvr>
                                      <p:to>
                                        <p:strVal val="visible"/>
                                      </p:to>
                                    </p:set>
                                    <p:animEffect transition="in" filter="barn(inHorizontal)">
                                      <p:cBhvr>
                                        <p:cTn id="25" dur="500"/>
                                        <p:tgtEl>
                                          <p:spTgt spid="866312"/>
                                        </p:tgtEl>
                                      </p:cBhvr>
                                    </p:animEffect>
                                  </p:childTnLst>
                                </p:cTn>
                              </p:par>
                              <p:par>
                                <p:cTn id="26" presetID="16" presetClass="entr" presetSubtype="26" fill="hold" grpId="0" nodeType="withEffect">
                                  <p:stCondLst>
                                    <p:cond delay="0"/>
                                  </p:stCondLst>
                                  <p:childTnLst>
                                    <p:set>
                                      <p:cBhvr>
                                        <p:cTn id="27" dur="1" fill="hold">
                                          <p:stCondLst>
                                            <p:cond delay="0"/>
                                          </p:stCondLst>
                                        </p:cTn>
                                        <p:tgtEl>
                                          <p:spTgt spid="866313"/>
                                        </p:tgtEl>
                                        <p:attrNameLst>
                                          <p:attrName>style.visibility</p:attrName>
                                        </p:attrNameLst>
                                      </p:cBhvr>
                                      <p:to>
                                        <p:strVal val="visible"/>
                                      </p:to>
                                    </p:set>
                                    <p:animEffect transition="in" filter="barn(inHorizontal)">
                                      <p:cBhvr>
                                        <p:cTn id="28" dur="500"/>
                                        <p:tgtEl>
                                          <p:spTgt spid="866313"/>
                                        </p:tgtEl>
                                      </p:cBhvr>
                                    </p:animEffect>
                                  </p:childTnLst>
                                </p:cTn>
                              </p:par>
                              <p:par>
                                <p:cTn id="29" presetID="16" presetClass="entr" presetSubtype="26" fill="hold" grpId="0" nodeType="withEffect">
                                  <p:stCondLst>
                                    <p:cond delay="0"/>
                                  </p:stCondLst>
                                  <p:childTnLst>
                                    <p:set>
                                      <p:cBhvr>
                                        <p:cTn id="30" dur="1" fill="hold">
                                          <p:stCondLst>
                                            <p:cond delay="0"/>
                                          </p:stCondLst>
                                        </p:cTn>
                                        <p:tgtEl>
                                          <p:spTgt spid="866314"/>
                                        </p:tgtEl>
                                        <p:attrNameLst>
                                          <p:attrName>style.visibility</p:attrName>
                                        </p:attrNameLst>
                                      </p:cBhvr>
                                      <p:to>
                                        <p:strVal val="visible"/>
                                      </p:to>
                                    </p:set>
                                    <p:animEffect transition="in" filter="barn(inHorizontal)">
                                      <p:cBhvr>
                                        <p:cTn id="31" dur="500"/>
                                        <p:tgtEl>
                                          <p:spTgt spid="866314"/>
                                        </p:tgtEl>
                                      </p:cBhvr>
                                    </p:animEffect>
                                  </p:childTnLst>
                                </p:cTn>
                              </p:par>
                              <p:par>
                                <p:cTn id="32" presetID="16" presetClass="entr" presetSubtype="26" fill="hold" grpId="0" nodeType="withEffect">
                                  <p:stCondLst>
                                    <p:cond delay="0"/>
                                  </p:stCondLst>
                                  <p:childTnLst>
                                    <p:set>
                                      <p:cBhvr>
                                        <p:cTn id="33" dur="1" fill="hold">
                                          <p:stCondLst>
                                            <p:cond delay="0"/>
                                          </p:stCondLst>
                                        </p:cTn>
                                        <p:tgtEl>
                                          <p:spTgt spid="866315"/>
                                        </p:tgtEl>
                                        <p:attrNameLst>
                                          <p:attrName>style.visibility</p:attrName>
                                        </p:attrNameLst>
                                      </p:cBhvr>
                                      <p:to>
                                        <p:strVal val="visible"/>
                                      </p:to>
                                    </p:set>
                                    <p:animEffect transition="in" filter="barn(inHorizontal)">
                                      <p:cBhvr>
                                        <p:cTn id="34" dur="500"/>
                                        <p:tgtEl>
                                          <p:spTgt spid="866315"/>
                                        </p:tgtEl>
                                      </p:cBhvr>
                                    </p:animEffect>
                                  </p:childTnLst>
                                </p:cTn>
                              </p:par>
                              <p:par>
                                <p:cTn id="35" presetID="16" presetClass="entr" presetSubtype="26" fill="hold" grpId="0" nodeType="withEffect">
                                  <p:stCondLst>
                                    <p:cond delay="0"/>
                                  </p:stCondLst>
                                  <p:childTnLst>
                                    <p:set>
                                      <p:cBhvr>
                                        <p:cTn id="36" dur="1" fill="hold">
                                          <p:stCondLst>
                                            <p:cond delay="0"/>
                                          </p:stCondLst>
                                        </p:cTn>
                                        <p:tgtEl>
                                          <p:spTgt spid="866316"/>
                                        </p:tgtEl>
                                        <p:attrNameLst>
                                          <p:attrName>style.visibility</p:attrName>
                                        </p:attrNameLst>
                                      </p:cBhvr>
                                      <p:to>
                                        <p:strVal val="visible"/>
                                      </p:to>
                                    </p:set>
                                    <p:animEffect transition="in" filter="barn(inHorizontal)">
                                      <p:cBhvr>
                                        <p:cTn id="37" dur="500"/>
                                        <p:tgtEl>
                                          <p:spTgt spid="8663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866317"/>
                                        </p:tgtEl>
                                        <p:attrNameLst>
                                          <p:attrName>style.visibility</p:attrName>
                                        </p:attrNameLst>
                                      </p:cBhvr>
                                      <p:to>
                                        <p:strVal val="visible"/>
                                      </p:to>
                                    </p:set>
                                    <p:anim calcmode="discrete" valueType="clr">
                                      <p:cBhvr override="childStyle">
                                        <p:cTn id="42" dur="80"/>
                                        <p:tgtEl>
                                          <p:spTgt spid="866317"/>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866317"/>
                                        </p:tgtEl>
                                        <p:attrNameLst>
                                          <p:attrName>fillcolor</p:attrName>
                                        </p:attrNameLst>
                                      </p:cBhvr>
                                      <p:tavLst>
                                        <p:tav tm="0">
                                          <p:val>
                                            <p:clrVal>
                                              <a:schemeClr val="accent2"/>
                                            </p:clrVal>
                                          </p:val>
                                        </p:tav>
                                        <p:tav tm="50000">
                                          <p:val>
                                            <p:clrVal>
                                              <a:schemeClr val="hlink"/>
                                            </p:clrVal>
                                          </p:val>
                                        </p:tav>
                                      </p:tavLst>
                                    </p:anim>
                                    <p:set>
                                      <p:cBhvr>
                                        <p:cTn id="44" dur="80"/>
                                        <p:tgtEl>
                                          <p:spTgt spid="866317"/>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4" fill="hold" grpId="1" nodeType="clickEffect">
                                  <p:stCondLst>
                                    <p:cond delay="0"/>
                                  </p:stCondLst>
                                  <p:childTnLst>
                                    <p:anim calcmode="lin" valueType="num">
                                      <p:cBhvr additive="base">
                                        <p:cTn id="48" dur="500"/>
                                        <p:tgtEl>
                                          <p:spTgt spid="866307"/>
                                        </p:tgtEl>
                                        <p:attrNameLst>
                                          <p:attrName>ppt_x</p:attrName>
                                        </p:attrNameLst>
                                      </p:cBhvr>
                                      <p:tavLst>
                                        <p:tav tm="0">
                                          <p:val>
                                            <p:strVal val="ppt_x"/>
                                          </p:val>
                                        </p:tav>
                                        <p:tav tm="100000">
                                          <p:val>
                                            <p:strVal val="ppt_x"/>
                                          </p:val>
                                        </p:tav>
                                      </p:tavLst>
                                    </p:anim>
                                    <p:anim calcmode="lin" valueType="num">
                                      <p:cBhvr additive="base">
                                        <p:cTn id="49" dur="500"/>
                                        <p:tgtEl>
                                          <p:spTgt spid="866307"/>
                                        </p:tgtEl>
                                        <p:attrNameLst>
                                          <p:attrName>ppt_y</p:attrName>
                                        </p:attrNameLst>
                                      </p:cBhvr>
                                      <p:tavLst>
                                        <p:tav tm="0">
                                          <p:val>
                                            <p:strVal val="ppt_y"/>
                                          </p:val>
                                        </p:tav>
                                        <p:tav tm="100000">
                                          <p:val>
                                            <p:strVal val="1+ppt_h/2"/>
                                          </p:val>
                                        </p:tav>
                                      </p:tavLst>
                                    </p:anim>
                                    <p:set>
                                      <p:cBhvr>
                                        <p:cTn id="50" dur="1" fill="hold">
                                          <p:stCondLst>
                                            <p:cond delay="499"/>
                                          </p:stCondLst>
                                        </p:cTn>
                                        <p:tgtEl>
                                          <p:spTgt spid="866307"/>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66319"/>
                                        </p:tgtEl>
                                        <p:attrNameLst>
                                          <p:attrName>style.visibility</p:attrName>
                                        </p:attrNameLst>
                                      </p:cBhvr>
                                      <p:to>
                                        <p:strVal val="visible"/>
                                      </p:to>
                                    </p:set>
                                    <p:anim calcmode="lin" valueType="num">
                                      <p:cBhvr additive="base">
                                        <p:cTn id="55" dur="500" fill="hold"/>
                                        <p:tgtEl>
                                          <p:spTgt spid="866319"/>
                                        </p:tgtEl>
                                        <p:attrNameLst>
                                          <p:attrName>ppt_x</p:attrName>
                                        </p:attrNameLst>
                                      </p:cBhvr>
                                      <p:tavLst>
                                        <p:tav tm="0">
                                          <p:val>
                                            <p:strVal val="#ppt_x"/>
                                          </p:val>
                                        </p:tav>
                                        <p:tav tm="100000">
                                          <p:val>
                                            <p:strVal val="#ppt_x"/>
                                          </p:val>
                                        </p:tav>
                                      </p:tavLst>
                                    </p:anim>
                                    <p:anim calcmode="lin" valueType="num">
                                      <p:cBhvr additive="base">
                                        <p:cTn id="56" dur="500" fill="hold"/>
                                        <p:tgtEl>
                                          <p:spTgt spid="86631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0" presetClass="entr" presetSubtype="0" fill="hold" grpId="0" nodeType="clickEffect">
                                  <p:stCondLst>
                                    <p:cond delay="0"/>
                                  </p:stCondLst>
                                  <p:childTnLst>
                                    <p:set>
                                      <p:cBhvr>
                                        <p:cTn id="60" dur="1" fill="hold">
                                          <p:stCondLst>
                                            <p:cond delay="0"/>
                                          </p:stCondLst>
                                        </p:cTn>
                                        <p:tgtEl>
                                          <p:spTgt spid="866318"/>
                                        </p:tgtEl>
                                        <p:attrNameLst>
                                          <p:attrName>style.visibility</p:attrName>
                                        </p:attrNameLst>
                                      </p:cBhvr>
                                      <p:to>
                                        <p:strVal val="visible"/>
                                      </p:to>
                                    </p:set>
                                    <p:animEffect transition="in" filter="fade">
                                      <p:cBhvr>
                                        <p:cTn id="61" dur="800" decel="100000"/>
                                        <p:tgtEl>
                                          <p:spTgt spid="866318"/>
                                        </p:tgtEl>
                                      </p:cBhvr>
                                    </p:animEffect>
                                    <p:anim calcmode="lin" valueType="num">
                                      <p:cBhvr>
                                        <p:cTn id="62" dur="800" decel="100000" fill="hold"/>
                                        <p:tgtEl>
                                          <p:spTgt spid="866318"/>
                                        </p:tgtEl>
                                        <p:attrNameLst>
                                          <p:attrName>style.rotation</p:attrName>
                                        </p:attrNameLst>
                                      </p:cBhvr>
                                      <p:tavLst>
                                        <p:tav tm="0">
                                          <p:val>
                                            <p:fltVal val="-90"/>
                                          </p:val>
                                        </p:tav>
                                        <p:tav tm="100000">
                                          <p:val>
                                            <p:fltVal val="0"/>
                                          </p:val>
                                        </p:tav>
                                      </p:tavLst>
                                    </p:anim>
                                    <p:anim calcmode="lin" valueType="num">
                                      <p:cBhvr>
                                        <p:cTn id="63" dur="800" decel="100000" fill="hold"/>
                                        <p:tgtEl>
                                          <p:spTgt spid="866318"/>
                                        </p:tgtEl>
                                        <p:attrNameLst>
                                          <p:attrName>ppt_x</p:attrName>
                                        </p:attrNameLst>
                                      </p:cBhvr>
                                      <p:tavLst>
                                        <p:tav tm="0">
                                          <p:val>
                                            <p:strVal val="#ppt_x+0.4"/>
                                          </p:val>
                                        </p:tav>
                                        <p:tav tm="100000">
                                          <p:val>
                                            <p:strVal val="#ppt_x-0.05"/>
                                          </p:val>
                                        </p:tav>
                                      </p:tavLst>
                                    </p:anim>
                                    <p:anim calcmode="lin" valueType="num">
                                      <p:cBhvr>
                                        <p:cTn id="64" dur="800" decel="100000" fill="hold"/>
                                        <p:tgtEl>
                                          <p:spTgt spid="866318"/>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866318"/>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866318"/>
                                        </p:tgtEl>
                                        <p:attrNameLst>
                                          <p:attrName>ppt_y</p:attrName>
                                        </p:attrNameLst>
                                      </p:cBhvr>
                                      <p:tavLst>
                                        <p:tav tm="0">
                                          <p:val>
                                            <p:strVal val="#ppt_y+0.1"/>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50" presetClass="entr" presetSubtype="0" decel="100000" fill="hold" grpId="0" nodeType="clickEffect">
                                  <p:stCondLst>
                                    <p:cond delay="0"/>
                                  </p:stCondLst>
                                  <p:childTnLst>
                                    <p:set>
                                      <p:cBhvr>
                                        <p:cTn id="70" dur="1" fill="hold">
                                          <p:stCondLst>
                                            <p:cond delay="0"/>
                                          </p:stCondLst>
                                        </p:cTn>
                                        <p:tgtEl>
                                          <p:spTgt spid="866320"/>
                                        </p:tgtEl>
                                        <p:attrNameLst>
                                          <p:attrName>style.visibility</p:attrName>
                                        </p:attrNameLst>
                                      </p:cBhvr>
                                      <p:to>
                                        <p:strVal val="visible"/>
                                      </p:to>
                                    </p:set>
                                    <p:anim calcmode="lin" valueType="num">
                                      <p:cBhvr>
                                        <p:cTn id="71" dur="1000" fill="hold"/>
                                        <p:tgtEl>
                                          <p:spTgt spid="866320"/>
                                        </p:tgtEl>
                                        <p:attrNameLst>
                                          <p:attrName>ppt_w</p:attrName>
                                        </p:attrNameLst>
                                      </p:cBhvr>
                                      <p:tavLst>
                                        <p:tav tm="0">
                                          <p:val>
                                            <p:strVal val="#ppt_w+.3"/>
                                          </p:val>
                                        </p:tav>
                                        <p:tav tm="100000">
                                          <p:val>
                                            <p:strVal val="#ppt_w"/>
                                          </p:val>
                                        </p:tav>
                                      </p:tavLst>
                                    </p:anim>
                                    <p:anim calcmode="lin" valueType="num">
                                      <p:cBhvr>
                                        <p:cTn id="72" dur="1000" fill="hold"/>
                                        <p:tgtEl>
                                          <p:spTgt spid="866320"/>
                                        </p:tgtEl>
                                        <p:attrNameLst>
                                          <p:attrName>ppt_h</p:attrName>
                                        </p:attrNameLst>
                                      </p:cBhvr>
                                      <p:tavLst>
                                        <p:tav tm="0">
                                          <p:val>
                                            <p:strVal val="#ppt_h"/>
                                          </p:val>
                                        </p:tav>
                                        <p:tav tm="100000">
                                          <p:val>
                                            <p:strVal val="#ppt_h"/>
                                          </p:val>
                                        </p:tav>
                                      </p:tavLst>
                                    </p:anim>
                                    <p:animEffect transition="in" filter="fade">
                                      <p:cBhvr>
                                        <p:cTn id="73" dur="1000"/>
                                        <p:tgtEl>
                                          <p:spTgt spid="86632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66322"/>
                                        </p:tgtEl>
                                        <p:attrNameLst>
                                          <p:attrName>style.visibility</p:attrName>
                                        </p:attrNameLst>
                                      </p:cBhvr>
                                      <p:to>
                                        <p:strVal val="visible"/>
                                      </p:to>
                                    </p:set>
                                    <p:animEffect transition="in" filter="wipe(up)">
                                      <p:cBhvr>
                                        <p:cTn id="78" dur="500"/>
                                        <p:tgtEl>
                                          <p:spTgt spid="86632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1" presetClass="entr" presetSubtype="0" fill="hold" grpId="1" nodeType="clickEffect">
                                  <p:stCondLst>
                                    <p:cond delay="0"/>
                                  </p:stCondLst>
                                  <p:childTnLst>
                                    <p:set>
                                      <p:cBhvr>
                                        <p:cTn id="82" dur="1000">
                                          <p:stCondLst>
                                            <p:cond delay="0"/>
                                          </p:stCondLst>
                                        </p:cTn>
                                        <p:tgtEl>
                                          <p:spTgt spid="86631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50" presetClass="entr" presetSubtype="0" decel="100000" fill="hold" grpId="0" nodeType="clickEffect">
                                  <p:stCondLst>
                                    <p:cond delay="0"/>
                                  </p:stCondLst>
                                  <p:childTnLst>
                                    <p:set>
                                      <p:cBhvr>
                                        <p:cTn id="86" dur="1" fill="hold">
                                          <p:stCondLst>
                                            <p:cond delay="0"/>
                                          </p:stCondLst>
                                        </p:cTn>
                                        <p:tgtEl>
                                          <p:spTgt spid="866321"/>
                                        </p:tgtEl>
                                        <p:attrNameLst>
                                          <p:attrName>style.visibility</p:attrName>
                                        </p:attrNameLst>
                                      </p:cBhvr>
                                      <p:to>
                                        <p:strVal val="visible"/>
                                      </p:to>
                                    </p:set>
                                    <p:anim calcmode="lin" valueType="num">
                                      <p:cBhvr>
                                        <p:cTn id="87" dur="1000" fill="hold"/>
                                        <p:tgtEl>
                                          <p:spTgt spid="866321"/>
                                        </p:tgtEl>
                                        <p:attrNameLst>
                                          <p:attrName>ppt_w</p:attrName>
                                        </p:attrNameLst>
                                      </p:cBhvr>
                                      <p:tavLst>
                                        <p:tav tm="0">
                                          <p:val>
                                            <p:strVal val="#ppt_w+.3"/>
                                          </p:val>
                                        </p:tav>
                                        <p:tav tm="100000">
                                          <p:val>
                                            <p:strVal val="#ppt_w"/>
                                          </p:val>
                                        </p:tav>
                                      </p:tavLst>
                                    </p:anim>
                                    <p:anim calcmode="lin" valueType="num">
                                      <p:cBhvr>
                                        <p:cTn id="88" dur="1000" fill="hold"/>
                                        <p:tgtEl>
                                          <p:spTgt spid="866321"/>
                                        </p:tgtEl>
                                        <p:attrNameLst>
                                          <p:attrName>ppt_h</p:attrName>
                                        </p:attrNameLst>
                                      </p:cBhvr>
                                      <p:tavLst>
                                        <p:tav tm="0">
                                          <p:val>
                                            <p:strVal val="#ppt_h"/>
                                          </p:val>
                                        </p:tav>
                                        <p:tav tm="100000">
                                          <p:val>
                                            <p:strVal val="#ppt_h"/>
                                          </p:val>
                                        </p:tav>
                                      </p:tavLst>
                                    </p:anim>
                                    <p:animEffect transition="in" filter="fade">
                                      <p:cBhvr>
                                        <p:cTn id="89" dur="1000"/>
                                        <p:tgtEl>
                                          <p:spTgt spid="86632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53" presetClass="entr" presetSubtype="0" fill="hold" grpId="0" nodeType="clickEffect">
                                  <p:stCondLst>
                                    <p:cond delay="0"/>
                                  </p:stCondLst>
                                  <p:childTnLst>
                                    <p:set>
                                      <p:cBhvr>
                                        <p:cTn id="93" dur="1" fill="hold">
                                          <p:stCondLst>
                                            <p:cond delay="0"/>
                                          </p:stCondLst>
                                        </p:cTn>
                                        <p:tgtEl>
                                          <p:spTgt spid="866323"/>
                                        </p:tgtEl>
                                        <p:attrNameLst>
                                          <p:attrName>style.visibility</p:attrName>
                                        </p:attrNameLst>
                                      </p:cBhvr>
                                      <p:to>
                                        <p:strVal val="visible"/>
                                      </p:to>
                                    </p:set>
                                    <p:anim calcmode="lin" valueType="num">
                                      <p:cBhvr>
                                        <p:cTn id="94" dur="500" fill="hold"/>
                                        <p:tgtEl>
                                          <p:spTgt spid="866323"/>
                                        </p:tgtEl>
                                        <p:attrNameLst>
                                          <p:attrName>ppt_w</p:attrName>
                                        </p:attrNameLst>
                                      </p:cBhvr>
                                      <p:tavLst>
                                        <p:tav tm="0">
                                          <p:val>
                                            <p:fltVal val="0"/>
                                          </p:val>
                                        </p:tav>
                                        <p:tav tm="100000">
                                          <p:val>
                                            <p:strVal val="#ppt_w"/>
                                          </p:val>
                                        </p:tav>
                                      </p:tavLst>
                                    </p:anim>
                                    <p:anim calcmode="lin" valueType="num">
                                      <p:cBhvr>
                                        <p:cTn id="95" dur="500" fill="hold"/>
                                        <p:tgtEl>
                                          <p:spTgt spid="866323"/>
                                        </p:tgtEl>
                                        <p:attrNameLst>
                                          <p:attrName>ppt_h</p:attrName>
                                        </p:attrNameLst>
                                      </p:cBhvr>
                                      <p:tavLst>
                                        <p:tav tm="0">
                                          <p:val>
                                            <p:fltVal val="0"/>
                                          </p:val>
                                        </p:tav>
                                        <p:tav tm="100000">
                                          <p:val>
                                            <p:strVal val="#ppt_h"/>
                                          </p:val>
                                        </p:tav>
                                      </p:tavLst>
                                    </p:anim>
                                    <p:animEffect transition="in" filter="fade">
                                      <p:cBhvr>
                                        <p:cTn id="96" dur="500"/>
                                        <p:tgtEl>
                                          <p:spTgt spid="86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06" grpId="0" animBg="1"/>
      <p:bldP spid="866307" grpId="0" animBg="1"/>
      <p:bldP spid="866307" grpId="1" animBg="1"/>
      <p:bldP spid="866308" grpId="0" animBg="1"/>
      <p:bldP spid="866309" grpId="0" animBg="1"/>
      <p:bldP spid="866310" grpId="0" animBg="1"/>
      <p:bldP spid="866311" grpId="0" animBg="1"/>
      <p:bldP spid="866312" grpId="0" animBg="1"/>
      <p:bldP spid="866313" grpId="0" animBg="1"/>
      <p:bldP spid="866314" grpId="0" animBg="1"/>
      <p:bldP spid="866315" grpId="0" animBg="1"/>
      <p:bldP spid="866316" grpId="0" animBg="1"/>
      <p:bldP spid="866316" grpId="1" animBg="1"/>
      <p:bldP spid="866317" grpId="0"/>
      <p:bldP spid="866318" grpId="0" animBg="1"/>
      <p:bldP spid="866319" grpId="0" animBg="1"/>
      <p:bldP spid="866320" grpId="0"/>
      <p:bldP spid="866321" grpId="0" animBg="1"/>
      <p:bldP spid="866322" grpId="0" animBg="1"/>
      <p:bldP spid="8663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rrowheads="1"/>
          </p:cNvSpPr>
          <p:nvPr>
            <p:ph type="title"/>
          </p:nvPr>
        </p:nvSpPr>
        <p:spPr/>
        <p:txBody>
          <a:bodyPr/>
          <a:lstStyle/>
          <a:p>
            <a:r>
              <a:rPr lang="zh-CN" altLang="en-US"/>
              <a:t>三、多处理器系统结构现状</a:t>
            </a:r>
          </a:p>
        </p:txBody>
      </p:sp>
      <p:sp>
        <p:nvSpPr>
          <p:cNvPr id="584707" name="Rectangle 3"/>
          <p:cNvSpPr>
            <a:spLocks noGrp="1" noRot="1" noChangeArrowheads="1"/>
          </p:cNvSpPr>
          <p:nvPr>
            <p:ph idx="1"/>
          </p:nvPr>
        </p:nvSpPr>
        <p:spPr>
          <a:xfrm>
            <a:off x="609600" y="1052736"/>
            <a:ext cx="7924800" cy="4419600"/>
          </a:xfrm>
        </p:spPr>
        <p:txBody>
          <a:bodyPr/>
          <a:lstStyle/>
          <a:p>
            <a:r>
              <a:rPr lang="zh-CN" altLang="en-US" dirty="0"/>
              <a:t>内容丰富，分支众多的领域</a:t>
            </a:r>
          </a:p>
          <a:p>
            <a:pPr lvl="1"/>
            <a:r>
              <a:rPr lang="zh-CN" altLang="en-US" dirty="0"/>
              <a:t>不成熟</a:t>
            </a:r>
          </a:p>
          <a:p>
            <a:pPr lvl="1"/>
            <a:r>
              <a:rPr lang="zh-CN" altLang="en-US" dirty="0"/>
              <a:t>很多的新思想昙花一现（</a:t>
            </a:r>
            <a:r>
              <a:rPr lang="en-US" altLang="zh-CN" dirty="0"/>
              <a:t>coming &amp; going</a:t>
            </a:r>
            <a:r>
              <a:rPr lang="zh-CN" altLang="en-US" dirty="0"/>
              <a:t>）</a:t>
            </a:r>
          </a:p>
          <a:p>
            <a:pPr lvl="1"/>
            <a:r>
              <a:rPr lang="zh-CN" altLang="en-US" dirty="0"/>
              <a:t>并且是失败多于成功。</a:t>
            </a:r>
          </a:p>
          <a:p>
            <a:pPr lvl="1"/>
            <a:r>
              <a:rPr lang="zh-CN" altLang="en-US" dirty="0"/>
              <a:t>因此难以完整地介绍这一领域，避免经不起时间考验。</a:t>
            </a:r>
          </a:p>
          <a:p>
            <a:r>
              <a:rPr lang="zh-CN" altLang="en-US" dirty="0"/>
              <a:t>重点介绍多处理器设计的主流</a:t>
            </a:r>
            <a:r>
              <a:rPr lang="en-US" altLang="zh-CN" dirty="0"/>
              <a:t>----</a:t>
            </a:r>
          </a:p>
          <a:p>
            <a:pPr lvl="1"/>
            <a:r>
              <a:rPr lang="zh-CN" altLang="en-US" dirty="0"/>
              <a:t>中、小规模多处理器。处理器数</a:t>
            </a:r>
            <a:r>
              <a:rPr lang="en-US" altLang="zh-CN" dirty="0"/>
              <a:t>&lt;128</a:t>
            </a:r>
            <a:r>
              <a:rPr lang="zh-CN" altLang="en-US" dirty="0"/>
              <a:t>。</a:t>
            </a:r>
          </a:p>
          <a:p>
            <a:r>
              <a:rPr lang="zh-CN" altLang="en-US" dirty="0"/>
              <a:t>简单介绍处理器数</a:t>
            </a:r>
            <a:r>
              <a:rPr lang="en-US" altLang="zh-CN" dirty="0"/>
              <a:t>&gt;128</a:t>
            </a:r>
            <a:r>
              <a:rPr lang="zh-CN" altLang="en-US" dirty="0"/>
              <a:t>的大规模并行机</a:t>
            </a:r>
          </a:p>
          <a:p>
            <a:pPr lvl="1"/>
            <a:r>
              <a:rPr lang="zh-CN" altLang="en-US" dirty="0"/>
              <a:t>此类机器的未来系统结构并未确定。</a:t>
            </a:r>
          </a:p>
          <a:p>
            <a:pPr lvl="1"/>
            <a:r>
              <a:rPr lang="zh-CN" altLang="en-US" dirty="0"/>
              <a:t>市场生命力值得怀疑。</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ChangeAspect="1" noChangeArrowheads="1"/>
          </p:cNvSpPr>
          <p:nvPr/>
        </p:nvSpPr>
        <p:spPr bwMode="auto">
          <a:xfrm>
            <a:off x="3759200" y="1376363"/>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P1</a:t>
            </a:r>
          </a:p>
        </p:txBody>
      </p:sp>
      <p:sp>
        <p:nvSpPr>
          <p:cNvPr id="867331" name="Rectangle 3"/>
          <p:cNvSpPr>
            <a:spLocks noChangeArrowheads="1"/>
          </p:cNvSpPr>
          <p:nvPr/>
        </p:nvSpPr>
        <p:spPr bwMode="auto">
          <a:xfrm>
            <a:off x="3759200" y="2595563"/>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67332" name="Rectangle 4"/>
          <p:cNvSpPr>
            <a:spLocks noChangeArrowheads="1"/>
          </p:cNvSpPr>
          <p:nvPr/>
        </p:nvSpPr>
        <p:spPr bwMode="auto">
          <a:xfrm>
            <a:off x="4826000" y="1376363"/>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P2</a:t>
            </a:r>
          </a:p>
        </p:txBody>
      </p:sp>
      <p:sp>
        <p:nvSpPr>
          <p:cNvPr id="867333" name="Rectangle 5"/>
          <p:cNvSpPr>
            <a:spLocks noChangeArrowheads="1"/>
          </p:cNvSpPr>
          <p:nvPr/>
        </p:nvSpPr>
        <p:spPr bwMode="auto">
          <a:xfrm>
            <a:off x="4826000" y="2595563"/>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67334" name="Rectangle 6"/>
          <p:cNvSpPr>
            <a:spLocks noChangeArrowheads="1"/>
          </p:cNvSpPr>
          <p:nvPr/>
        </p:nvSpPr>
        <p:spPr bwMode="auto">
          <a:xfrm>
            <a:off x="3779838" y="2565400"/>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a:latin typeface="Comic Sans MS" pitchFamily="66" charset="0"/>
              </a:rPr>
              <a:t>X</a:t>
            </a:r>
            <a:r>
              <a:rPr kumimoji="1" lang="en-US" altLang="zh-CN" sz="2800">
                <a:latin typeface="Times New Roman"/>
              </a:rPr>
              <a:t>’</a:t>
            </a:r>
            <a:endParaRPr kumimoji="1" lang="en-US" altLang="zh-CN" sz="2800">
              <a:latin typeface="Comic Sans MS" pitchFamily="66" charset="0"/>
            </a:endParaRPr>
          </a:p>
        </p:txBody>
      </p:sp>
      <p:sp>
        <p:nvSpPr>
          <p:cNvPr id="867335" name="Line 7"/>
          <p:cNvSpPr>
            <a:spLocks noChangeShapeType="1"/>
          </p:cNvSpPr>
          <p:nvPr/>
        </p:nvSpPr>
        <p:spPr bwMode="auto">
          <a:xfrm flipH="1">
            <a:off x="4064000" y="190976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7336" name="Line 8"/>
          <p:cNvSpPr>
            <a:spLocks noChangeShapeType="1"/>
          </p:cNvSpPr>
          <p:nvPr/>
        </p:nvSpPr>
        <p:spPr bwMode="auto">
          <a:xfrm>
            <a:off x="5130800" y="190976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7337" name="Line 9"/>
          <p:cNvSpPr>
            <a:spLocks noChangeShapeType="1"/>
          </p:cNvSpPr>
          <p:nvPr/>
        </p:nvSpPr>
        <p:spPr bwMode="auto">
          <a:xfrm>
            <a:off x="3683000" y="366236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7338" name="Line 10"/>
          <p:cNvSpPr>
            <a:spLocks noChangeShapeType="1"/>
          </p:cNvSpPr>
          <p:nvPr/>
        </p:nvSpPr>
        <p:spPr bwMode="auto">
          <a:xfrm>
            <a:off x="4064000" y="312896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7339" name="Line 11"/>
          <p:cNvSpPr>
            <a:spLocks noChangeShapeType="1"/>
          </p:cNvSpPr>
          <p:nvPr/>
        </p:nvSpPr>
        <p:spPr bwMode="auto">
          <a:xfrm>
            <a:off x="5130800" y="3205163"/>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7340" name="Line 12"/>
          <p:cNvSpPr>
            <a:spLocks noChangeShapeType="1"/>
          </p:cNvSpPr>
          <p:nvPr/>
        </p:nvSpPr>
        <p:spPr bwMode="auto">
          <a:xfrm>
            <a:off x="4521200" y="36623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7341" name="Rectangle 13"/>
          <p:cNvSpPr>
            <a:spLocks noChangeArrowheads="1"/>
          </p:cNvSpPr>
          <p:nvPr/>
        </p:nvSpPr>
        <p:spPr bwMode="auto">
          <a:xfrm>
            <a:off x="3911600" y="4043363"/>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3200" b="1">
                <a:latin typeface="Comic Sans MS" pitchFamily="66" charset="0"/>
              </a:rPr>
              <a:t>X</a:t>
            </a:r>
          </a:p>
        </p:txBody>
      </p:sp>
      <p:sp>
        <p:nvSpPr>
          <p:cNvPr id="867342" name="Rectangle 14"/>
          <p:cNvSpPr>
            <a:spLocks noChangeArrowheads="1"/>
          </p:cNvSpPr>
          <p:nvPr/>
        </p:nvSpPr>
        <p:spPr bwMode="auto">
          <a:xfrm>
            <a:off x="684213" y="1412875"/>
            <a:ext cx="27717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20000"/>
              </a:spcBef>
            </a:pPr>
            <a:r>
              <a:rPr kumimoji="1" lang="en-US" altLang="zh-CN" sz="2400" dirty="0">
                <a:latin typeface="Comic Sans MS" pitchFamily="66" charset="0"/>
              </a:rPr>
              <a:t>    </a:t>
            </a:r>
            <a:r>
              <a:rPr kumimoji="1" lang="zh-CN" altLang="en-US" sz="2400" dirty="0">
                <a:latin typeface="Comic Sans MS" pitchFamily="66" charset="0"/>
              </a:rPr>
              <a:t>若</a:t>
            </a:r>
            <a:r>
              <a:rPr kumimoji="1" lang="en-US" altLang="zh-CN" sz="2400" dirty="0">
                <a:latin typeface="Comic Sans MS" pitchFamily="66" charset="0"/>
              </a:rPr>
              <a:t>P1</a:t>
            </a:r>
            <a:r>
              <a:rPr kumimoji="1" lang="zh-CN" altLang="en-US" sz="2400" dirty="0">
                <a:latin typeface="Comic Sans MS" pitchFamily="66" charset="0"/>
              </a:rPr>
              <a:t>采用</a:t>
            </a:r>
            <a:r>
              <a:rPr kumimoji="1" lang="zh-CN" altLang="en-US" sz="2400" dirty="0">
                <a:latin typeface="Times New Roman"/>
              </a:rPr>
              <a:t>“</a:t>
            </a:r>
            <a:r>
              <a:rPr kumimoji="1" lang="zh-CN" altLang="en-US" sz="2400" dirty="0">
                <a:latin typeface="Comic Sans MS" pitchFamily="66" charset="0"/>
              </a:rPr>
              <a:t>写回</a:t>
            </a:r>
            <a:r>
              <a:rPr kumimoji="1" lang="zh-CN" altLang="en-US" sz="2400" dirty="0">
                <a:latin typeface="Times New Roman"/>
              </a:rPr>
              <a:t>”</a:t>
            </a:r>
            <a:r>
              <a:rPr kumimoji="1" lang="zh-CN" altLang="en-US" sz="2400" dirty="0">
                <a:latin typeface="Comic Sans MS" pitchFamily="66" charset="0"/>
              </a:rPr>
              <a:t>策略，即处理改写</a:t>
            </a:r>
            <a:r>
              <a:rPr kumimoji="1" lang="en-US" altLang="zh-CN" sz="2400" dirty="0">
                <a:latin typeface="Comic Sans MS" pitchFamily="66" charset="0"/>
              </a:rPr>
              <a:t>Cache</a:t>
            </a:r>
            <a:r>
              <a:rPr kumimoji="1" lang="zh-CN" altLang="en-US" sz="2400" dirty="0">
                <a:latin typeface="Comic Sans MS" pitchFamily="66" charset="0"/>
              </a:rPr>
              <a:t>中的数据时并不同时修改内存中相应的数据，而是在包含该数据的数据块调出</a:t>
            </a:r>
            <a:r>
              <a:rPr kumimoji="1" lang="en-US" altLang="zh-CN" sz="2400" dirty="0">
                <a:latin typeface="Comic Sans MS" pitchFamily="66" charset="0"/>
              </a:rPr>
              <a:t>Cache</a:t>
            </a:r>
            <a:r>
              <a:rPr kumimoji="1" lang="zh-CN" altLang="en-US" sz="2400" dirty="0">
                <a:latin typeface="Comic Sans MS" pitchFamily="66" charset="0"/>
              </a:rPr>
              <a:t>时才写回内存，那么，内存中的</a:t>
            </a:r>
            <a:r>
              <a:rPr kumimoji="1" lang="en-US" altLang="zh-CN" sz="2400" dirty="0">
                <a:latin typeface="Comic Sans MS" pitchFamily="66" charset="0"/>
              </a:rPr>
              <a:t>X</a:t>
            </a:r>
            <a:r>
              <a:rPr kumimoji="1" lang="zh-CN" altLang="en-US" sz="2400" dirty="0">
                <a:latin typeface="Comic Sans MS" pitchFamily="66" charset="0"/>
              </a:rPr>
              <a:t>还是</a:t>
            </a:r>
            <a:r>
              <a:rPr kumimoji="1" lang="en-US" altLang="zh-CN" sz="2400" dirty="0">
                <a:latin typeface="Comic Sans MS" pitchFamily="66" charset="0"/>
              </a:rPr>
              <a:t>X</a:t>
            </a:r>
          </a:p>
        </p:txBody>
      </p:sp>
      <p:sp>
        <p:nvSpPr>
          <p:cNvPr id="867343" name="Line 15"/>
          <p:cNvSpPr>
            <a:spLocks noChangeShapeType="1"/>
          </p:cNvSpPr>
          <p:nvPr/>
        </p:nvSpPr>
        <p:spPr bwMode="auto">
          <a:xfrm>
            <a:off x="4500563" y="3068638"/>
            <a:ext cx="1727200" cy="719137"/>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7344" name="Line 16"/>
          <p:cNvSpPr>
            <a:spLocks noChangeShapeType="1"/>
          </p:cNvSpPr>
          <p:nvPr/>
        </p:nvSpPr>
        <p:spPr bwMode="auto">
          <a:xfrm flipV="1">
            <a:off x="5292725" y="4005263"/>
            <a:ext cx="863600" cy="43180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7345" name="Rectangle 17"/>
          <p:cNvSpPr>
            <a:spLocks noChangeArrowheads="1"/>
          </p:cNvSpPr>
          <p:nvPr/>
        </p:nvSpPr>
        <p:spPr bwMode="auto">
          <a:xfrm>
            <a:off x="6300788" y="3213100"/>
            <a:ext cx="21605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dirty="0">
                <a:latin typeface="Comic Sans MS" pitchFamily="66" charset="0"/>
              </a:rPr>
              <a:t>    </a:t>
            </a:r>
            <a:r>
              <a:rPr kumimoji="1" lang="zh-CN" altLang="en-US" sz="2400" dirty="0">
                <a:latin typeface="Comic Sans MS" pitchFamily="66" charset="0"/>
              </a:rPr>
              <a:t>导致</a:t>
            </a:r>
            <a:r>
              <a:rPr kumimoji="1" lang="en-US" altLang="zh-CN" sz="2400" dirty="0">
                <a:latin typeface="Comic Sans MS" pitchFamily="66" charset="0"/>
              </a:rPr>
              <a:t>C1</a:t>
            </a:r>
            <a:r>
              <a:rPr kumimoji="1" lang="zh-CN" altLang="en-US" sz="2400" dirty="0">
                <a:latin typeface="Comic Sans MS" pitchFamily="66" charset="0"/>
              </a:rPr>
              <a:t>中的</a:t>
            </a:r>
            <a:r>
              <a:rPr kumimoji="1" lang="en-US" altLang="zh-CN" sz="2400" dirty="0">
                <a:latin typeface="Comic Sans MS" pitchFamily="66" charset="0"/>
              </a:rPr>
              <a:t>X</a:t>
            </a:r>
            <a:r>
              <a:rPr kumimoji="1" lang="en-US" altLang="zh-CN" sz="2400" dirty="0">
                <a:latin typeface="Times New Roman"/>
              </a:rPr>
              <a:t>’</a:t>
            </a:r>
            <a:r>
              <a:rPr kumimoji="1" lang="zh-CN" altLang="en-US" sz="2400" dirty="0">
                <a:latin typeface="Comic Sans MS" pitchFamily="66" charset="0"/>
              </a:rPr>
              <a:t>同内存中的</a:t>
            </a:r>
            <a:r>
              <a:rPr kumimoji="1" lang="en-US" altLang="zh-CN" sz="2400" dirty="0">
                <a:latin typeface="Comic Sans MS" pitchFamily="66" charset="0"/>
              </a:rPr>
              <a:t>X</a:t>
            </a:r>
            <a:r>
              <a:rPr kumimoji="1" lang="zh-CN" altLang="en-US" sz="2400" dirty="0">
                <a:latin typeface="Comic Sans MS" pitchFamily="66" charset="0"/>
              </a:rPr>
              <a:t>的不一致</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67330"/>
                                        </p:tgtEl>
                                        <p:attrNameLst>
                                          <p:attrName>style.visibility</p:attrName>
                                        </p:attrNameLst>
                                      </p:cBhvr>
                                      <p:to>
                                        <p:strVal val="visible"/>
                                      </p:to>
                                    </p:set>
                                    <p:anim to="" calcmode="lin" valueType="num">
                                      <p:cBhvr>
                                        <p:cTn id="7" dur="1" fill="hold"/>
                                        <p:tgtEl>
                                          <p:spTgt spid="867330"/>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867331"/>
                                        </p:tgtEl>
                                        <p:attrNameLst>
                                          <p:attrName>style.visibility</p:attrName>
                                        </p:attrNameLst>
                                      </p:cBhvr>
                                      <p:to>
                                        <p:strVal val="visible"/>
                                      </p:to>
                                    </p:set>
                                    <p:anim to="" calcmode="lin" valueType="num">
                                      <p:cBhvr>
                                        <p:cTn id="10" dur="1" fill="hold"/>
                                        <p:tgtEl>
                                          <p:spTgt spid="867331"/>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867332"/>
                                        </p:tgtEl>
                                        <p:attrNameLst>
                                          <p:attrName>style.visibility</p:attrName>
                                        </p:attrNameLst>
                                      </p:cBhvr>
                                      <p:to>
                                        <p:strVal val="visible"/>
                                      </p:to>
                                    </p:set>
                                    <p:anim to="" calcmode="lin" valueType="num">
                                      <p:cBhvr>
                                        <p:cTn id="13" dur="1" fill="hold"/>
                                        <p:tgtEl>
                                          <p:spTgt spid="867332"/>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867333"/>
                                        </p:tgtEl>
                                        <p:attrNameLst>
                                          <p:attrName>style.visibility</p:attrName>
                                        </p:attrNameLst>
                                      </p:cBhvr>
                                      <p:to>
                                        <p:strVal val="visible"/>
                                      </p:to>
                                    </p:set>
                                    <p:anim to="" calcmode="lin" valueType="num">
                                      <p:cBhvr>
                                        <p:cTn id="16" dur="1" fill="hold"/>
                                        <p:tgtEl>
                                          <p:spTgt spid="867333"/>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867335"/>
                                        </p:tgtEl>
                                        <p:attrNameLst>
                                          <p:attrName>style.visibility</p:attrName>
                                        </p:attrNameLst>
                                      </p:cBhvr>
                                      <p:to>
                                        <p:strVal val="visible"/>
                                      </p:to>
                                    </p:set>
                                    <p:anim to="" calcmode="lin" valueType="num">
                                      <p:cBhvr>
                                        <p:cTn id="19" dur="1" fill="hold"/>
                                        <p:tgtEl>
                                          <p:spTgt spid="867335"/>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867336"/>
                                        </p:tgtEl>
                                        <p:attrNameLst>
                                          <p:attrName>style.visibility</p:attrName>
                                        </p:attrNameLst>
                                      </p:cBhvr>
                                      <p:to>
                                        <p:strVal val="visible"/>
                                      </p:to>
                                    </p:set>
                                    <p:anim to="" calcmode="lin" valueType="num">
                                      <p:cBhvr>
                                        <p:cTn id="22" dur="1" fill="hold"/>
                                        <p:tgtEl>
                                          <p:spTgt spid="867336"/>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867337"/>
                                        </p:tgtEl>
                                        <p:attrNameLst>
                                          <p:attrName>style.visibility</p:attrName>
                                        </p:attrNameLst>
                                      </p:cBhvr>
                                      <p:to>
                                        <p:strVal val="visible"/>
                                      </p:to>
                                    </p:set>
                                    <p:anim to="" calcmode="lin" valueType="num">
                                      <p:cBhvr>
                                        <p:cTn id="25" dur="1" fill="hold"/>
                                        <p:tgtEl>
                                          <p:spTgt spid="867337"/>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867338"/>
                                        </p:tgtEl>
                                        <p:attrNameLst>
                                          <p:attrName>style.visibility</p:attrName>
                                        </p:attrNameLst>
                                      </p:cBhvr>
                                      <p:to>
                                        <p:strVal val="visible"/>
                                      </p:to>
                                    </p:set>
                                    <p:anim to="" calcmode="lin" valueType="num">
                                      <p:cBhvr>
                                        <p:cTn id="28" dur="1" fill="hold"/>
                                        <p:tgtEl>
                                          <p:spTgt spid="867338"/>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867339"/>
                                        </p:tgtEl>
                                        <p:attrNameLst>
                                          <p:attrName>style.visibility</p:attrName>
                                        </p:attrNameLst>
                                      </p:cBhvr>
                                      <p:to>
                                        <p:strVal val="visible"/>
                                      </p:to>
                                    </p:set>
                                    <p:anim to="" calcmode="lin" valueType="num">
                                      <p:cBhvr>
                                        <p:cTn id="31" dur="1" fill="hold"/>
                                        <p:tgtEl>
                                          <p:spTgt spid="867339"/>
                                        </p:tgtEl>
                                        <p:attrNameLst>
                                          <p:attrName/>
                                        </p:attrNameLst>
                                      </p:cBhvr>
                                    </p:anim>
                                  </p:childTnLst>
                                </p:cTn>
                              </p:par>
                              <p:par>
                                <p:cTn id="32" presetID="24" presetClass="entr" presetSubtype="0" fill="hold" grpId="0" nodeType="withEffect">
                                  <p:stCondLst>
                                    <p:cond delay="0"/>
                                  </p:stCondLst>
                                  <p:childTnLst>
                                    <p:set>
                                      <p:cBhvr>
                                        <p:cTn id="33" dur="1" fill="hold">
                                          <p:stCondLst>
                                            <p:cond delay="0"/>
                                          </p:stCondLst>
                                        </p:cTn>
                                        <p:tgtEl>
                                          <p:spTgt spid="867340"/>
                                        </p:tgtEl>
                                        <p:attrNameLst>
                                          <p:attrName>style.visibility</p:attrName>
                                        </p:attrNameLst>
                                      </p:cBhvr>
                                      <p:to>
                                        <p:strVal val="visible"/>
                                      </p:to>
                                    </p:set>
                                    <p:anim to="" calcmode="lin" valueType="num">
                                      <p:cBhvr>
                                        <p:cTn id="34" dur="1" fill="hold"/>
                                        <p:tgtEl>
                                          <p:spTgt spid="867340"/>
                                        </p:tgtEl>
                                        <p:attrNameLst>
                                          <p:attrName/>
                                        </p:attrNameLst>
                                      </p:cBhvr>
                                    </p:anim>
                                  </p:childTnLst>
                                </p:cTn>
                              </p:par>
                              <p:par>
                                <p:cTn id="35" presetID="24" presetClass="entr" presetSubtype="0" fill="hold" grpId="0" nodeType="withEffect">
                                  <p:stCondLst>
                                    <p:cond delay="0"/>
                                  </p:stCondLst>
                                  <p:childTnLst>
                                    <p:set>
                                      <p:cBhvr>
                                        <p:cTn id="36" dur="1" fill="hold">
                                          <p:stCondLst>
                                            <p:cond delay="0"/>
                                          </p:stCondLst>
                                        </p:cTn>
                                        <p:tgtEl>
                                          <p:spTgt spid="867341"/>
                                        </p:tgtEl>
                                        <p:attrNameLst>
                                          <p:attrName>style.visibility</p:attrName>
                                        </p:attrNameLst>
                                      </p:cBhvr>
                                      <p:to>
                                        <p:strVal val="visible"/>
                                      </p:to>
                                    </p:set>
                                    <p:anim to="" calcmode="lin" valueType="num">
                                      <p:cBhvr>
                                        <p:cTn id="37" dur="1" fill="hold"/>
                                        <p:tgtEl>
                                          <p:spTgt spid="867341"/>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867342"/>
                                        </p:tgtEl>
                                        <p:attrNameLst>
                                          <p:attrName>style.visibility</p:attrName>
                                        </p:attrNameLst>
                                      </p:cBhvr>
                                      <p:to>
                                        <p:strVal val="visible"/>
                                      </p:to>
                                    </p:set>
                                    <p:animEffect transition="in" filter="barn(inHorizontal)">
                                      <p:cBhvr>
                                        <p:cTn id="42" dur="500"/>
                                        <p:tgtEl>
                                          <p:spTgt spid="8673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xit" presetSubtype="6" fill="hold" grpId="1" nodeType="clickEffect">
                                  <p:stCondLst>
                                    <p:cond delay="0"/>
                                  </p:stCondLst>
                                  <p:childTnLst>
                                    <p:anim calcmode="lin" valueType="num">
                                      <p:cBhvr additive="base">
                                        <p:cTn id="46" dur="500"/>
                                        <p:tgtEl>
                                          <p:spTgt spid="867331"/>
                                        </p:tgtEl>
                                        <p:attrNameLst>
                                          <p:attrName>ppt_x</p:attrName>
                                        </p:attrNameLst>
                                      </p:cBhvr>
                                      <p:tavLst>
                                        <p:tav tm="0">
                                          <p:val>
                                            <p:strVal val="ppt_x"/>
                                          </p:val>
                                        </p:tav>
                                        <p:tav tm="100000">
                                          <p:val>
                                            <p:strVal val="1+ppt_w/2"/>
                                          </p:val>
                                        </p:tav>
                                      </p:tavLst>
                                    </p:anim>
                                    <p:anim calcmode="lin" valueType="num">
                                      <p:cBhvr additive="base">
                                        <p:cTn id="47" dur="500"/>
                                        <p:tgtEl>
                                          <p:spTgt spid="867331"/>
                                        </p:tgtEl>
                                        <p:attrNameLst>
                                          <p:attrName>ppt_y</p:attrName>
                                        </p:attrNameLst>
                                      </p:cBhvr>
                                      <p:tavLst>
                                        <p:tav tm="0">
                                          <p:val>
                                            <p:strVal val="ppt_y"/>
                                          </p:val>
                                        </p:tav>
                                        <p:tav tm="100000">
                                          <p:val>
                                            <p:strVal val="1+ppt_h/2"/>
                                          </p:val>
                                        </p:tav>
                                      </p:tavLst>
                                    </p:anim>
                                    <p:set>
                                      <p:cBhvr>
                                        <p:cTn id="48" dur="1" fill="hold">
                                          <p:stCondLst>
                                            <p:cond delay="499"/>
                                          </p:stCondLst>
                                        </p:cTn>
                                        <p:tgtEl>
                                          <p:spTgt spid="867331"/>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12" fill="hold" grpId="0" nodeType="clickEffect">
                                  <p:stCondLst>
                                    <p:cond delay="0"/>
                                  </p:stCondLst>
                                  <p:childTnLst>
                                    <p:set>
                                      <p:cBhvr>
                                        <p:cTn id="52" dur="1" fill="hold">
                                          <p:stCondLst>
                                            <p:cond delay="0"/>
                                          </p:stCondLst>
                                        </p:cTn>
                                        <p:tgtEl>
                                          <p:spTgt spid="867334"/>
                                        </p:tgtEl>
                                        <p:attrNameLst>
                                          <p:attrName>style.visibility</p:attrName>
                                        </p:attrNameLst>
                                      </p:cBhvr>
                                      <p:to>
                                        <p:strVal val="visible"/>
                                      </p:to>
                                    </p:set>
                                    <p:anim calcmode="lin" valueType="num">
                                      <p:cBhvr additive="base">
                                        <p:cTn id="53" dur="500" fill="hold"/>
                                        <p:tgtEl>
                                          <p:spTgt spid="867334"/>
                                        </p:tgtEl>
                                        <p:attrNameLst>
                                          <p:attrName>ppt_x</p:attrName>
                                        </p:attrNameLst>
                                      </p:cBhvr>
                                      <p:tavLst>
                                        <p:tav tm="0">
                                          <p:val>
                                            <p:strVal val="0-#ppt_w/2"/>
                                          </p:val>
                                        </p:tav>
                                        <p:tav tm="100000">
                                          <p:val>
                                            <p:strVal val="#ppt_x"/>
                                          </p:val>
                                        </p:tav>
                                      </p:tavLst>
                                    </p:anim>
                                    <p:anim calcmode="lin" valueType="num">
                                      <p:cBhvr additive="base">
                                        <p:cTn id="54" dur="500" fill="hold"/>
                                        <p:tgtEl>
                                          <p:spTgt spid="867334"/>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867343"/>
                                        </p:tgtEl>
                                        <p:attrNameLst>
                                          <p:attrName>style.visibility</p:attrName>
                                        </p:attrNameLst>
                                      </p:cBhvr>
                                      <p:to>
                                        <p:strVal val="visible"/>
                                      </p:to>
                                    </p:set>
                                    <p:animEffect transition="in" filter="wipe(up)">
                                      <p:cBhvr>
                                        <p:cTn id="59" dur="500"/>
                                        <p:tgtEl>
                                          <p:spTgt spid="86734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867344"/>
                                        </p:tgtEl>
                                        <p:attrNameLst>
                                          <p:attrName>style.visibility</p:attrName>
                                        </p:attrNameLst>
                                      </p:cBhvr>
                                      <p:to>
                                        <p:strVal val="visible"/>
                                      </p:to>
                                    </p:set>
                                    <p:animEffect transition="in" filter="wipe(down)">
                                      <p:cBhvr>
                                        <p:cTn id="64" dur="500"/>
                                        <p:tgtEl>
                                          <p:spTgt spid="86734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9" presetClass="entr" presetSubtype="0" decel="100000" fill="hold" grpId="0" nodeType="clickEffect">
                                  <p:stCondLst>
                                    <p:cond delay="0"/>
                                  </p:stCondLst>
                                  <p:childTnLst>
                                    <p:set>
                                      <p:cBhvr>
                                        <p:cTn id="68" dur="1" fill="hold">
                                          <p:stCondLst>
                                            <p:cond delay="0"/>
                                          </p:stCondLst>
                                        </p:cTn>
                                        <p:tgtEl>
                                          <p:spTgt spid="867345"/>
                                        </p:tgtEl>
                                        <p:attrNameLst>
                                          <p:attrName>style.visibility</p:attrName>
                                        </p:attrNameLst>
                                      </p:cBhvr>
                                      <p:to>
                                        <p:strVal val="visible"/>
                                      </p:to>
                                    </p:set>
                                    <p:anim calcmode="lin" valueType="num">
                                      <p:cBhvr>
                                        <p:cTn id="69" dur="500" fill="hold"/>
                                        <p:tgtEl>
                                          <p:spTgt spid="867345"/>
                                        </p:tgtEl>
                                        <p:attrNameLst>
                                          <p:attrName>ppt_w</p:attrName>
                                        </p:attrNameLst>
                                      </p:cBhvr>
                                      <p:tavLst>
                                        <p:tav tm="0">
                                          <p:val>
                                            <p:fltVal val="0"/>
                                          </p:val>
                                        </p:tav>
                                        <p:tav tm="100000">
                                          <p:val>
                                            <p:strVal val="#ppt_w"/>
                                          </p:val>
                                        </p:tav>
                                      </p:tavLst>
                                    </p:anim>
                                    <p:anim calcmode="lin" valueType="num">
                                      <p:cBhvr>
                                        <p:cTn id="70" dur="500" fill="hold"/>
                                        <p:tgtEl>
                                          <p:spTgt spid="867345"/>
                                        </p:tgtEl>
                                        <p:attrNameLst>
                                          <p:attrName>ppt_h</p:attrName>
                                        </p:attrNameLst>
                                      </p:cBhvr>
                                      <p:tavLst>
                                        <p:tav tm="0">
                                          <p:val>
                                            <p:fltVal val="0"/>
                                          </p:val>
                                        </p:tav>
                                        <p:tav tm="100000">
                                          <p:val>
                                            <p:strVal val="#ppt_h"/>
                                          </p:val>
                                        </p:tav>
                                      </p:tavLst>
                                    </p:anim>
                                    <p:anim calcmode="lin" valueType="num">
                                      <p:cBhvr>
                                        <p:cTn id="71" dur="500" fill="hold"/>
                                        <p:tgtEl>
                                          <p:spTgt spid="867345"/>
                                        </p:tgtEl>
                                        <p:attrNameLst>
                                          <p:attrName>style.rotation</p:attrName>
                                        </p:attrNameLst>
                                      </p:cBhvr>
                                      <p:tavLst>
                                        <p:tav tm="0">
                                          <p:val>
                                            <p:fltVal val="360"/>
                                          </p:val>
                                        </p:tav>
                                        <p:tav tm="100000">
                                          <p:val>
                                            <p:fltVal val="0"/>
                                          </p:val>
                                        </p:tav>
                                      </p:tavLst>
                                    </p:anim>
                                    <p:animEffect transition="in" filter="fade">
                                      <p:cBhvr>
                                        <p:cTn id="72" dur="500"/>
                                        <p:tgtEl>
                                          <p:spTgt spid="867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0" grpId="0" animBg="1"/>
      <p:bldP spid="867331" grpId="0" animBg="1"/>
      <p:bldP spid="867331" grpId="1" animBg="1"/>
      <p:bldP spid="867332" grpId="0" animBg="1"/>
      <p:bldP spid="867333" grpId="0" animBg="1"/>
      <p:bldP spid="867334" grpId="0" animBg="1"/>
      <p:bldP spid="867335" grpId="0" animBg="1"/>
      <p:bldP spid="867336" grpId="0" animBg="1"/>
      <p:bldP spid="867337" grpId="0" animBg="1"/>
      <p:bldP spid="867338" grpId="0" animBg="1"/>
      <p:bldP spid="867339" grpId="0" animBg="1"/>
      <p:bldP spid="867340" grpId="0" animBg="1"/>
      <p:bldP spid="867341" grpId="0" animBg="1"/>
      <p:bldP spid="867342" grpId="0"/>
      <p:bldP spid="867343" grpId="0" animBg="1"/>
      <p:bldP spid="867344" grpId="0" animBg="1"/>
      <p:bldP spid="86734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Rot="1" noChangeArrowheads="1"/>
          </p:cNvSpPr>
          <p:nvPr>
            <p:ph type="title"/>
          </p:nvPr>
        </p:nvSpPr>
        <p:spPr/>
        <p:txBody>
          <a:bodyPr/>
          <a:lstStyle/>
          <a:p>
            <a:r>
              <a:rPr lang="en-US" altLang="zh-CN"/>
              <a:t>2.</a:t>
            </a:r>
            <a:r>
              <a:rPr lang="zh-CN" altLang="en-US"/>
              <a:t>进程迁移引起的不一致性 </a:t>
            </a:r>
          </a:p>
        </p:txBody>
      </p:sp>
      <p:sp>
        <p:nvSpPr>
          <p:cNvPr id="5" name="内容占位符 4">
            <a:extLst>
              <a:ext uri="{FF2B5EF4-FFF2-40B4-BE49-F238E27FC236}">
                <a16:creationId xmlns="" xmlns:a16="http://schemas.microsoft.com/office/drawing/2014/main" id="{2593E54D-F9F0-4231-B29B-AAC6DDCAAAFE}"/>
              </a:ext>
            </a:extLst>
          </p:cNvPr>
          <p:cNvSpPr>
            <a:spLocks noGrp="1"/>
          </p:cNvSpPr>
          <p:nvPr>
            <p:ph idx="1"/>
          </p:nvPr>
        </p:nvSpPr>
        <p:spPr/>
        <p:txBody>
          <a:bodyPr/>
          <a:lstStyle/>
          <a:p>
            <a:endParaRPr lang="zh-CN" altLang="en-US" dirty="0"/>
          </a:p>
        </p:txBody>
      </p:sp>
      <p:sp>
        <p:nvSpPr>
          <p:cNvPr id="868355" name="Rectangle 3" descr="蓝色面巾纸"/>
          <p:cNvSpPr>
            <a:spLocks noChangeArrowheads="1"/>
          </p:cNvSpPr>
          <p:nvPr/>
        </p:nvSpPr>
        <p:spPr bwMode="auto">
          <a:xfrm>
            <a:off x="1052513" y="958056"/>
            <a:ext cx="1409700" cy="457200"/>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30000"/>
              </a:spcBef>
            </a:pPr>
            <a:r>
              <a:rPr kumimoji="1" lang="zh-CN" altLang="en-US" sz="2400" b="1">
                <a:effectLst>
                  <a:outerShdw blurRad="38100" dist="38100" dir="2700000" algn="tl">
                    <a:srgbClr val="000000"/>
                  </a:outerShdw>
                </a:effectLst>
                <a:latin typeface="Comic Sans MS" pitchFamily="66" charset="0"/>
              </a:rPr>
              <a:t>情况一：</a:t>
            </a:r>
          </a:p>
        </p:txBody>
      </p:sp>
      <p:sp>
        <p:nvSpPr>
          <p:cNvPr id="868356" name="Rectangle 4"/>
          <p:cNvSpPr>
            <a:spLocks noChangeAspect="1" noChangeArrowheads="1"/>
          </p:cNvSpPr>
          <p:nvPr/>
        </p:nvSpPr>
        <p:spPr bwMode="auto">
          <a:xfrm>
            <a:off x="3471863" y="2097088"/>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P1</a:t>
            </a:r>
          </a:p>
        </p:txBody>
      </p:sp>
      <p:sp>
        <p:nvSpPr>
          <p:cNvPr id="868357" name="Rectangle 5"/>
          <p:cNvSpPr>
            <a:spLocks noChangeArrowheads="1"/>
          </p:cNvSpPr>
          <p:nvPr/>
        </p:nvSpPr>
        <p:spPr bwMode="auto">
          <a:xfrm>
            <a:off x="3471863" y="3316288"/>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68358" name="Rectangle 6"/>
          <p:cNvSpPr>
            <a:spLocks noChangeArrowheads="1"/>
          </p:cNvSpPr>
          <p:nvPr/>
        </p:nvSpPr>
        <p:spPr bwMode="auto">
          <a:xfrm>
            <a:off x="4538663" y="2097088"/>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P2</a:t>
            </a:r>
          </a:p>
        </p:txBody>
      </p:sp>
      <p:sp>
        <p:nvSpPr>
          <p:cNvPr id="868359" name="Rectangle 7"/>
          <p:cNvSpPr>
            <a:spLocks noChangeArrowheads="1"/>
          </p:cNvSpPr>
          <p:nvPr/>
        </p:nvSpPr>
        <p:spPr bwMode="auto">
          <a:xfrm>
            <a:off x="4538663" y="3316288"/>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800" b="1">
              <a:latin typeface="Comic Sans MS" pitchFamily="66" charset="0"/>
            </a:endParaRPr>
          </a:p>
        </p:txBody>
      </p:sp>
      <p:sp>
        <p:nvSpPr>
          <p:cNvPr id="868360" name="Line 8"/>
          <p:cNvSpPr>
            <a:spLocks noChangeShapeType="1"/>
          </p:cNvSpPr>
          <p:nvPr/>
        </p:nvSpPr>
        <p:spPr bwMode="auto">
          <a:xfrm flipH="1">
            <a:off x="3776663" y="26304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8361" name="Line 9"/>
          <p:cNvSpPr>
            <a:spLocks noChangeShapeType="1"/>
          </p:cNvSpPr>
          <p:nvPr/>
        </p:nvSpPr>
        <p:spPr bwMode="auto">
          <a:xfrm>
            <a:off x="4843463" y="26304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8362" name="Line 10"/>
          <p:cNvSpPr>
            <a:spLocks noChangeShapeType="1"/>
          </p:cNvSpPr>
          <p:nvPr/>
        </p:nvSpPr>
        <p:spPr bwMode="auto">
          <a:xfrm>
            <a:off x="3395663" y="4383088"/>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8363" name="Line 11"/>
          <p:cNvSpPr>
            <a:spLocks noChangeShapeType="1"/>
          </p:cNvSpPr>
          <p:nvPr/>
        </p:nvSpPr>
        <p:spPr bwMode="auto">
          <a:xfrm>
            <a:off x="3776663" y="38496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8364" name="Line 12"/>
          <p:cNvSpPr>
            <a:spLocks noChangeShapeType="1"/>
          </p:cNvSpPr>
          <p:nvPr/>
        </p:nvSpPr>
        <p:spPr bwMode="auto">
          <a:xfrm>
            <a:off x="4843463" y="392588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8365" name="Line 13"/>
          <p:cNvSpPr>
            <a:spLocks noChangeShapeType="1"/>
          </p:cNvSpPr>
          <p:nvPr/>
        </p:nvSpPr>
        <p:spPr bwMode="auto">
          <a:xfrm>
            <a:off x="4233863" y="43830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8366" name="Rectangle 14"/>
          <p:cNvSpPr>
            <a:spLocks noChangeArrowheads="1"/>
          </p:cNvSpPr>
          <p:nvPr/>
        </p:nvSpPr>
        <p:spPr bwMode="auto">
          <a:xfrm>
            <a:off x="3635375" y="4797425"/>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3200" b="1">
                <a:latin typeface="Comic Sans MS" pitchFamily="66" charset="0"/>
              </a:rPr>
              <a:t>X</a:t>
            </a:r>
          </a:p>
        </p:txBody>
      </p:sp>
      <p:sp>
        <p:nvSpPr>
          <p:cNvPr id="868367" name="AutoShape 15"/>
          <p:cNvSpPr>
            <a:spLocks/>
          </p:cNvSpPr>
          <p:nvPr/>
        </p:nvSpPr>
        <p:spPr bwMode="auto">
          <a:xfrm>
            <a:off x="900113" y="2276475"/>
            <a:ext cx="1871662" cy="1296988"/>
          </a:xfrm>
          <a:prstGeom prst="callout2">
            <a:avLst>
              <a:gd name="adj1" fmla="val 8815"/>
              <a:gd name="adj2" fmla="val 104069"/>
              <a:gd name="adj3" fmla="val 8815"/>
              <a:gd name="adj4" fmla="val 119000"/>
              <a:gd name="adj5" fmla="val 105384"/>
              <a:gd name="adj6" fmla="val 134519"/>
            </a:avLst>
          </a:prstGeom>
          <a:solidFill>
            <a:srgbClr val="FFF6A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zh-CN" altLang="en-US" sz="2000">
                <a:latin typeface="Comic Sans MS" pitchFamily="66" charset="0"/>
              </a:rPr>
              <a:t>若</a:t>
            </a:r>
            <a:r>
              <a:rPr kumimoji="1" lang="en-US" altLang="zh-CN" sz="2000">
                <a:latin typeface="Comic Sans MS" pitchFamily="66" charset="0"/>
              </a:rPr>
              <a:t>P1</a:t>
            </a:r>
            <a:r>
              <a:rPr kumimoji="1" lang="zh-CN" altLang="en-US" sz="2000">
                <a:latin typeface="Comic Sans MS" pitchFamily="66" charset="0"/>
              </a:rPr>
              <a:t>的进程对</a:t>
            </a:r>
            <a:r>
              <a:rPr kumimoji="1" lang="en-US" altLang="zh-CN" sz="2000">
                <a:latin typeface="Comic Sans MS" pitchFamily="66" charset="0"/>
              </a:rPr>
              <a:t>X</a:t>
            </a:r>
            <a:r>
              <a:rPr kumimoji="1" lang="zh-CN" altLang="en-US" sz="2000">
                <a:latin typeface="Comic Sans MS" pitchFamily="66" charset="0"/>
              </a:rPr>
              <a:t>进行了修改，使之变为</a:t>
            </a:r>
            <a:r>
              <a:rPr kumimoji="1" lang="en-US" altLang="zh-CN" sz="2000">
                <a:latin typeface="Comic Sans MS" pitchFamily="66" charset="0"/>
              </a:rPr>
              <a:t>X</a:t>
            </a:r>
            <a:r>
              <a:rPr kumimoji="1" lang="en-US" altLang="zh-CN" sz="2000">
                <a:latin typeface="Times New Roman"/>
              </a:rPr>
              <a:t>’</a:t>
            </a:r>
            <a:endParaRPr kumimoji="1" lang="en-US" altLang="zh-CN" sz="2000">
              <a:latin typeface="Comic Sans MS" pitchFamily="66" charset="0"/>
            </a:endParaRPr>
          </a:p>
        </p:txBody>
      </p:sp>
      <p:sp>
        <p:nvSpPr>
          <p:cNvPr id="868368" name="Rectangle 16"/>
          <p:cNvSpPr>
            <a:spLocks noChangeArrowheads="1"/>
          </p:cNvSpPr>
          <p:nvPr/>
        </p:nvSpPr>
        <p:spPr bwMode="auto">
          <a:xfrm>
            <a:off x="3492500" y="3284538"/>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r>
              <a:rPr kumimoji="1" lang="en-US" altLang="zh-CN" sz="2800" b="1">
                <a:latin typeface="Times New Roman"/>
              </a:rPr>
              <a:t>’</a:t>
            </a:r>
            <a:endParaRPr kumimoji="1" lang="en-US" altLang="zh-CN" sz="2800" b="1">
              <a:latin typeface="Comic Sans MS" pitchFamily="66" charset="0"/>
            </a:endParaRPr>
          </a:p>
        </p:txBody>
      </p:sp>
      <p:sp>
        <p:nvSpPr>
          <p:cNvPr id="868369" name="AutoShape 17"/>
          <p:cNvSpPr>
            <a:spLocks/>
          </p:cNvSpPr>
          <p:nvPr/>
        </p:nvSpPr>
        <p:spPr bwMode="auto">
          <a:xfrm>
            <a:off x="611188" y="4221163"/>
            <a:ext cx="1851025" cy="1254125"/>
          </a:xfrm>
          <a:prstGeom prst="callout2">
            <a:avLst>
              <a:gd name="adj1" fmla="val 9116"/>
              <a:gd name="adj2" fmla="val 104116"/>
              <a:gd name="adj3" fmla="val 9116"/>
              <a:gd name="adj4" fmla="val 131477"/>
              <a:gd name="adj5" fmla="val 60380"/>
              <a:gd name="adj6" fmla="val 160032"/>
            </a:avLst>
          </a:prstGeom>
          <a:solidFill>
            <a:srgbClr val="FFF6A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zh-CN" altLang="en-US">
                <a:latin typeface="Comic Sans MS" pitchFamily="66" charset="0"/>
              </a:rPr>
              <a:t>采用</a:t>
            </a:r>
            <a:r>
              <a:rPr kumimoji="1" lang="zh-CN" altLang="en-US">
                <a:latin typeface="Times New Roman"/>
              </a:rPr>
              <a:t>“</a:t>
            </a:r>
            <a:r>
              <a:rPr kumimoji="1" lang="zh-CN" altLang="en-US">
                <a:latin typeface="Comic Sans MS" pitchFamily="66" charset="0"/>
              </a:rPr>
              <a:t>写回</a:t>
            </a:r>
            <a:r>
              <a:rPr kumimoji="1" lang="zh-CN" altLang="en-US">
                <a:latin typeface="Times New Roman"/>
              </a:rPr>
              <a:t>”</a:t>
            </a:r>
            <a:r>
              <a:rPr kumimoji="1" lang="zh-CN" altLang="en-US">
                <a:latin typeface="Comic Sans MS" pitchFamily="66" charset="0"/>
              </a:rPr>
              <a:t>策略，暂时没有对内存中的</a:t>
            </a:r>
            <a:r>
              <a:rPr kumimoji="1" lang="en-US" altLang="zh-CN">
                <a:latin typeface="Comic Sans MS" pitchFamily="66" charset="0"/>
              </a:rPr>
              <a:t>X</a:t>
            </a:r>
            <a:r>
              <a:rPr kumimoji="1" lang="zh-CN" altLang="en-US">
                <a:latin typeface="Comic Sans MS" pitchFamily="66" charset="0"/>
              </a:rPr>
              <a:t>进行修改。</a:t>
            </a:r>
          </a:p>
        </p:txBody>
      </p:sp>
      <p:sp>
        <p:nvSpPr>
          <p:cNvPr id="868370" name="Rectangle 18"/>
          <p:cNvSpPr>
            <a:spLocks noChangeArrowheads="1"/>
          </p:cNvSpPr>
          <p:nvPr/>
        </p:nvSpPr>
        <p:spPr bwMode="auto">
          <a:xfrm>
            <a:off x="5256213" y="1844675"/>
            <a:ext cx="3060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dirty="0">
                <a:latin typeface="Comic Sans MS" pitchFamily="66" charset="0"/>
              </a:rPr>
              <a:t>由于某种原因，该进程迁移到了</a:t>
            </a:r>
            <a:r>
              <a:rPr kumimoji="1" lang="en-US" altLang="zh-CN" sz="2400" dirty="0">
                <a:latin typeface="Comic Sans MS" pitchFamily="66" charset="0"/>
              </a:rPr>
              <a:t>P2</a:t>
            </a:r>
            <a:r>
              <a:rPr kumimoji="1" lang="zh-CN" altLang="en-US" sz="2400" dirty="0">
                <a:latin typeface="Comic Sans MS" pitchFamily="66" charset="0"/>
              </a:rPr>
              <a:t>上运行</a:t>
            </a:r>
          </a:p>
        </p:txBody>
      </p:sp>
      <p:sp>
        <p:nvSpPr>
          <p:cNvPr id="868371" name="Line 19"/>
          <p:cNvSpPr>
            <a:spLocks noChangeShapeType="1"/>
          </p:cNvSpPr>
          <p:nvPr/>
        </p:nvSpPr>
        <p:spPr bwMode="auto">
          <a:xfrm>
            <a:off x="3924300" y="3860800"/>
            <a:ext cx="0" cy="9366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8372" name="Line 20"/>
          <p:cNvSpPr>
            <a:spLocks noChangeShapeType="1"/>
          </p:cNvSpPr>
          <p:nvPr/>
        </p:nvSpPr>
        <p:spPr bwMode="auto">
          <a:xfrm flipV="1">
            <a:off x="4643438" y="3860800"/>
            <a:ext cx="0" cy="9366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8373" name="AutoShape 21"/>
          <p:cNvSpPr>
            <a:spLocks/>
          </p:cNvSpPr>
          <p:nvPr/>
        </p:nvSpPr>
        <p:spPr bwMode="auto">
          <a:xfrm>
            <a:off x="6232525" y="3573463"/>
            <a:ext cx="1652588" cy="1727200"/>
          </a:xfrm>
          <a:prstGeom prst="callout2">
            <a:avLst>
              <a:gd name="adj1" fmla="val 6616"/>
              <a:gd name="adj2" fmla="val -4611"/>
              <a:gd name="adj3" fmla="val 6616"/>
              <a:gd name="adj4" fmla="val -49569"/>
              <a:gd name="adj5" fmla="val 54134"/>
              <a:gd name="adj6" fmla="val -96157"/>
            </a:avLst>
          </a:prstGeom>
          <a:solidFill>
            <a:srgbClr val="FFF6A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kumimoji="1" lang="en-US" altLang="zh-CN" sz="2000" dirty="0">
                <a:latin typeface="Comic Sans MS" pitchFamily="66" charset="0"/>
              </a:rPr>
              <a:t>P2</a:t>
            </a:r>
            <a:r>
              <a:rPr kumimoji="1" lang="zh-CN" altLang="en-US" sz="2000" dirty="0">
                <a:latin typeface="Comic Sans MS" pitchFamily="66" charset="0"/>
              </a:rPr>
              <a:t>上的该进程运行时将从内存中读取</a:t>
            </a:r>
            <a:r>
              <a:rPr kumimoji="1" lang="en-US" altLang="zh-CN" sz="2000" dirty="0">
                <a:latin typeface="Comic Sans MS" pitchFamily="66" charset="0"/>
              </a:rPr>
              <a:t>X</a:t>
            </a:r>
            <a:r>
              <a:rPr kumimoji="1" lang="zh-CN" altLang="en-US" sz="2000" dirty="0">
                <a:latin typeface="Comic Sans MS" pitchFamily="66" charset="0"/>
              </a:rPr>
              <a:t>并将</a:t>
            </a:r>
            <a:r>
              <a:rPr kumimoji="1" lang="en-US" altLang="zh-CN" sz="2000" dirty="0">
                <a:latin typeface="Comic Sans MS" pitchFamily="66" charset="0"/>
              </a:rPr>
              <a:t>X</a:t>
            </a:r>
            <a:r>
              <a:rPr kumimoji="1" lang="zh-CN" altLang="en-US" sz="2000" dirty="0">
                <a:latin typeface="Comic Sans MS" pitchFamily="66" charset="0"/>
              </a:rPr>
              <a:t>调入</a:t>
            </a:r>
            <a:r>
              <a:rPr kumimoji="1" lang="en-US" altLang="zh-CN" sz="2000" dirty="0">
                <a:latin typeface="Comic Sans MS" pitchFamily="66" charset="0"/>
              </a:rPr>
              <a:t>C2</a:t>
            </a:r>
          </a:p>
          <a:p>
            <a:pPr algn="ctr" eaLnBrk="1" hangingPunct="1"/>
            <a:endParaRPr kumimoji="1" lang="en-US" altLang="zh-CN" sz="2000" dirty="0">
              <a:latin typeface="Comic Sans MS" pitchFamily="66" charset="0"/>
            </a:endParaRPr>
          </a:p>
        </p:txBody>
      </p:sp>
      <p:sp>
        <p:nvSpPr>
          <p:cNvPr id="868374" name="Rectangle 22"/>
          <p:cNvSpPr>
            <a:spLocks noChangeArrowheads="1"/>
          </p:cNvSpPr>
          <p:nvPr/>
        </p:nvSpPr>
        <p:spPr bwMode="auto">
          <a:xfrm>
            <a:off x="2339975" y="5589588"/>
            <a:ext cx="54371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a:latin typeface="Comic Sans MS" pitchFamily="66" charset="0"/>
              </a:rPr>
              <a:t>那么，这个迁移了的进程此时读取的是</a:t>
            </a:r>
            <a:r>
              <a:rPr kumimoji="1" lang="en-US" altLang="zh-CN" sz="2400">
                <a:latin typeface="Comic Sans MS" pitchFamily="66" charset="0"/>
              </a:rPr>
              <a:t>X</a:t>
            </a:r>
            <a:r>
              <a:rPr kumimoji="1" lang="zh-CN" altLang="en-US" sz="2400">
                <a:latin typeface="Comic Sans MS" pitchFamily="66" charset="0"/>
              </a:rPr>
              <a:t>，而不是它先前修改过的</a:t>
            </a:r>
            <a:r>
              <a:rPr kumimoji="1" lang="en-US" altLang="zh-CN" sz="2400">
                <a:latin typeface="Comic Sans MS" pitchFamily="66" charset="0"/>
              </a:rPr>
              <a:t>X</a:t>
            </a:r>
            <a:r>
              <a:rPr kumimoji="1" lang="en-US" altLang="zh-CN" sz="2400">
                <a:latin typeface="Times New Roman"/>
              </a:rPr>
              <a:t>’</a:t>
            </a:r>
            <a:r>
              <a:rPr kumimoji="1" lang="zh-CN" altLang="en-US" sz="2400">
                <a:latin typeface="Comic Sans MS" pitchFamily="66" charset="0"/>
              </a:rPr>
              <a:t>。</a:t>
            </a:r>
          </a:p>
        </p:txBody>
      </p:sp>
      <p:sp>
        <p:nvSpPr>
          <p:cNvPr id="868375" name="Rectangle 23"/>
          <p:cNvSpPr>
            <a:spLocks noChangeArrowheads="1"/>
          </p:cNvSpPr>
          <p:nvPr/>
        </p:nvSpPr>
        <p:spPr bwMode="auto">
          <a:xfrm>
            <a:off x="4643438" y="34290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latin typeface="Comic Sans MS" pitchFamily="66" charset="0"/>
              </a:rPr>
              <a:t>X</a:t>
            </a:r>
          </a:p>
        </p:txBody>
      </p:sp>
      <p:sp>
        <p:nvSpPr>
          <p:cNvPr id="868376" name="Rectangle 24"/>
          <p:cNvSpPr>
            <a:spLocks noChangeArrowheads="1"/>
          </p:cNvSpPr>
          <p:nvPr/>
        </p:nvSpPr>
        <p:spPr bwMode="auto">
          <a:xfrm>
            <a:off x="2700338" y="908050"/>
            <a:ext cx="43195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0000"/>
              </a:spcBef>
            </a:pPr>
            <a:r>
              <a:rPr kumimoji="1" lang="en-US" altLang="zh-CN" sz="2000" dirty="0">
                <a:latin typeface="Comic Sans MS" pitchFamily="66" charset="0"/>
              </a:rPr>
              <a:t>P1</a:t>
            </a:r>
            <a:r>
              <a:rPr kumimoji="1" lang="zh-CN" altLang="en-US" sz="2000" dirty="0">
                <a:latin typeface="Comic Sans MS" pitchFamily="66" charset="0"/>
              </a:rPr>
              <a:t>的</a:t>
            </a:r>
            <a:r>
              <a:rPr kumimoji="1" lang="en-US" altLang="zh-CN" sz="2000" dirty="0">
                <a:latin typeface="Comic Sans MS" pitchFamily="66" charset="0"/>
              </a:rPr>
              <a:t>C1</a:t>
            </a:r>
            <a:r>
              <a:rPr kumimoji="1" lang="zh-CN" altLang="en-US" sz="2000" dirty="0">
                <a:latin typeface="Comic Sans MS" pitchFamily="66" charset="0"/>
              </a:rPr>
              <a:t>中有共享数据</a:t>
            </a:r>
            <a:r>
              <a:rPr kumimoji="1" lang="en-US" altLang="zh-CN" sz="2000" dirty="0">
                <a:latin typeface="Comic Sans MS" pitchFamily="66" charset="0"/>
              </a:rPr>
              <a:t>X</a:t>
            </a:r>
            <a:r>
              <a:rPr kumimoji="1" lang="zh-CN" altLang="en-US" sz="2000" dirty="0">
                <a:latin typeface="Comic Sans MS" pitchFamily="66" charset="0"/>
              </a:rPr>
              <a:t>的拷贝，而</a:t>
            </a:r>
            <a:r>
              <a:rPr kumimoji="1" lang="en-US" altLang="zh-CN" sz="2000" dirty="0">
                <a:latin typeface="Comic Sans MS" pitchFamily="66" charset="0"/>
              </a:rPr>
              <a:t>P2</a:t>
            </a:r>
            <a:r>
              <a:rPr kumimoji="1" lang="zh-CN" altLang="en-US" sz="2000" dirty="0">
                <a:latin typeface="Comic Sans MS" pitchFamily="66" charset="0"/>
              </a:rPr>
              <a:t>的</a:t>
            </a:r>
            <a:r>
              <a:rPr kumimoji="1" lang="en-US" altLang="zh-CN" sz="2000" dirty="0">
                <a:latin typeface="Comic Sans MS" pitchFamily="66" charset="0"/>
              </a:rPr>
              <a:t>C2</a:t>
            </a:r>
            <a:r>
              <a:rPr kumimoji="1" lang="zh-CN" altLang="en-US" sz="2000" dirty="0">
                <a:latin typeface="Comic Sans MS" pitchFamily="66" charset="0"/>
              </a:rPr>
              <a:t>中没有该共享数据</a:t>
            </a: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83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83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68356"/>
                                        </p:tgtEl>
                                        <p:attrNameLst>
                                          <p:attrName>style.visibility</p:attrName>
                                        </p:attrNameLst>
                                      </p:cBhvr>
                                      <p:to>
                                        <p:strVal val="visible"/>
                                      </p:to>
                                    </p:set>
                                    <p:animEffect transition="in" filter="randombar(horizontal)">
                                      <p:cBhvr>
                                        <p:cTn id="15" dur="500"/>
                                        <p:tgtEl>
                                          <p:spTgt spid="86835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68358"/>
                                        </p:tgtEl>
                                        <p:attrNameLst>
                                          <p:attrName>style.visibility</p:attrName>
                                        </p:attrNameLst>
                                      </p:cBhvr>
                                      <p:to>
                                        <p:strVal val="visible"/>
                                      </p:to>
                                    </p:set>
                                    <p:animEffect transition="in" filter="randombar(horizontal)">
                                      <p:cBhvr>
                                        <p:cTn id="18" dur="500"/>
                                        <p:tgtEl>
                                          <p:spTgt spid="86835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68361"/>
                                        </p:tgtEl>
                                        <p:attrNameLst>
                                          <p:attrName>style.visibility</p:attrName>
                                        </p:attrNameLst>
                                      </p:cBhvr>
                                      <p:to>
                                        <p:strVal val="visible"/>
                                      </p:to>
                                    </p:set>
                                    <p:animEffect transition="in" filter="randombar(horizontal)">
                                      <p:cBhvr>
                                        <p:cTn id="21" dur="500"/>
                                        <p:tgtEl>
                                          <p:spTgt spid="86836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68360"/>
                                        </p:tgtEl>
                                        <p:attrNameLst>
                                          <p:attrName>style.visibility</p:attrName>
                                        </p:attrNameLst>
                                      </p:cBhvr>
                                      <p:to>
                                        <p:strVal val="visible"/>
                                      </p:to>
                                    </p:set>
                                    <p:animEffect transition="in" filter="randombar(horizontal)">
                                      <p:cBhvr>
                                        <p:cTn id="24" dur="500"/>
                                        <p:tgtEl>
                                          <p:spTgt spid="868360"/>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68357"/>
                                        </p:tgtEl>
                                        <p:attrNameLst>
                                          <p:attrName>style.visibility</p:attrName>
                                        </p:attrNameLst>
                                      </p:cBhvr>
                                      <p:to>
                                        <p:strVal val="visible"/>
                                      </p:to>
                                    </p:set>
                                    <p:animEffect transition="in" filter="randombar(horizontal)">
                                      <p:cBhvr>
                                        <p:cTn id="27" dur="500"/>
                                        <p:tgtEl>
                                          <p:spTgt spid="868357"/>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868359"/>
                                        </p:tgtEl>
                                        <p:attrNameLst>
                                          <p:attrName>style.visibility</p:attrName>
                                        </p:attrNameLst>
                                      </p:cBhvr>
                                      <p:to>
                                        <p:strVal val="visible"/>
                                      </p:to>
                                    </p:set>
                                    <p:animEffect transition="in" filter="randombar(horizontal)">
                                      <p:cBhvr>
                                        <p:cTn id="30" dur="500"/>
                                        <p:tgtEl>
                                          <p:spTgt spid="868359"/>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868364"/>
                                        </p:tgtEl>
                                        <p:attrNameLst>
                                          <p:attrName>style.visibility</p:attrName>
                                        </p:attrNameLst>
                                      </p:cBhvr>
                                      <p:to>
                                        <p:strVal val="visible"/>
                                      </p:to>
                                    </p:set>
                                    <p:animEffect transition="in" filter="randombar(horizontal)">
                                      <p:cBhvr>
                                        <p:cTn id="33" dur="500"/>
                                        <p:tgtEl>
                                          <p:spTgt spid="868364"/>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868363"/>
                                        </p:tgtEl>
                                        <p:attrNameLst>
                                          <p:attrName>style.visibility</p:attrName>
                                        </p:attrNameLst>
                                      </p:cBhvr>
                                      <p:to>
                                        <p:strVal val="visible"/>
                                      </p:to>
                                    </p:set>
                                    <p:animEffect transition="in" filter="randombar(horizontal)">
                                      <p:cBhvr>
                                        <p:cTn id="36" dur="500"/>
                                        <p:tgtEl>
                                          <p:spTgt spid="868363"/>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868362"/>
                                        </p:tgtEl>
                                        <p:attrNameLst>
                                          <p:attrName>style.visibility</p:attrName>
                                        </p:attrNameLst>
                                      </p:cBhvr>
                                      <p:to>
                                        <p:strVal val="visible"/>
                                      </p:to>
                                    </p:set>
                                    <p:animEffect transition="in" filter="randombar(horizontal)">
                                      <p:cBhvr>
                                        <p:cTn id="39" dur="500"/>
                                        <p:tgtEl>
                                          <p:spTgt spid="868362"/>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868365"/>
                                        </p:tgtEl>
                                        <p:attrNameLst>
                                          <p:attrName>style.visibility</p:attrName>
                                        </p:attrNameLst>
                                      </p:cBhvr>
                                      <p:to>
                                        <p:strVal val="visible"/>
                                      </p:to>
                                    </p:set>
                                    <p:animEffect transition="in" filter="randombar(horizontal)">
                                      <p:cBhvr>
                                        <p:cTn id="42" dur="500"/>
                                        <p:tgtEl>
                                          <p:spTgt spid="868365"/>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868366"/>
                                        </p:tgtEl>
                                        <p:attrNameLst>
                                          <p:attrName>style.visibility</p:attrName>
                                        </p:attrNameLst>
                                      </p:cBhvr>
                                      <p:to>
                                        <p:strVal val="visible"/>
                                      </p:to>
                                    </p:set>
                                    <p:animEffect transition="in" filter="randombar(horizontal)">
                                      <p:cBhvr>
                                        <p:cTn id="45" dur="500"/>
                                        <p:tgtEl>
                                          <p:spTgt spid="86836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868367"/>
                                        </p:tgtEl>
                                        <p:attrNameLst>
                                          <p:attrName>style.visibility</p:attrName>
                                        </p:attrNameLst>
                                      </p:cBhvr>
                                      <p:to>
                                        <p:strVal val="visible"/>
                                      </p:to>
                                    </p:set>
                                    <p:animEffect transition="in" filter="slide(fromBottom)">
                                      <p:cBhvr>
                                        <p:cTn id="50" dur="500"/>
                                        <p:tgtEl>
                                          <p:spTgt spid="86836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68357"/>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6836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868371"/>
                                        </p:tgtEl>
                                        <p:attrNameLst>
                                          <p:attrName>style.visibility</p:attrName>
                                        </p:attrNameLst>
                                      </p:cBhvr>
                                      <p:to>
                                        <p:strVal val="visible"/>
                                      </p:to>
                                    </p:set>
                                    <p:animEffect transition="in" filter="wipe(up)">
                                      <p:cBhvr>
                                        <p:cTn id="63" dur="500"/>
                                        <p:tgtEl>
                                          <p:spTgt spid="86837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868369"/>
                                        </p:tgtEl>
                                        <p:attrNameLst>
                                          <p:attrName>style.visibility</p:attrName>
                                        </p:attrNameLst>
                                      </p:cBhvr>
                                      <p:to>
                                        <p:strVal val="visible"/>
                                      </p:to>
                                    </p:set>
                                    <p:animEffect transition="in" filter="slide(fromBottom)">
                                      <p:cBhvr>
                                        <p:cTn id="68" dur="500"/>
                                        <p:tgtEl>
                                          <p:spTgt spid="86836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9" presetClass="entr" presetSubtype="0" fill="hold" grpId="0" nodeType="clickEffect">
                                  <p:stCondLst>
                                    <p:cond delay="0"/>
                                  </p:stCondLst>
                                  <p:childTnLst>
                                    <p:set>
                                      <p:cBhvr>
                                        <p:cTn id="72" dur="1" fill="hold">
                                          <p:stCondLst>
                                            <p:cond delay="0"/>
                                          </p:stCondLst>
                                        </p:cTn>
                                        <p:tgtEl>
                                          <p:spTgt spid="868370"/>
                                        </p:tgtEl>
                                        <p:attrNameLst>
                                          <p:attrName>style.visibility</p:attrName>
                                        </p:attrNameLst>
                                      </p:cBhvr>
                                      <p:to>
                                        <p:strVal val="visible"/>
                                      </p:to>
                                    </p:set>
                                    <p:anim calcmode="lin" valueType="num">
                                      <p:cBhvr>
                                        <p:cTn id="73" dur="1000" fill="hold"/>
                                        <p:tgtEl>
                                          <p:spTgt spid="868370"/>
                                        </p:tgtEl>
                                        <p:attrNameLst>
                                          <p:attrName>ppt_x</p:attrName>
                                        </p:attrNameLst>
                                      </p:cBhvr>
                                      <p:tavLst>
                                        <p:tav tm="0">
                                          <p:val>
                                            <p:strVal val="#ppt_x-.2"/>
                                          </p:val>
                                        </p:tav>
                                        <p:tav tm="100000">
                                          <p:val>
                                            <p:strVal val="#ppt_x"/>
                                          </p:val>
                                        </p:tav>
                                      </p:tavLst>
                                    </p:anim>
                                    <p:anim calcmode="lin" valueType="num">
                                      <p:cBhvr>
                                        <p:cTn id="74" dur="1000" fill="hold"/>
                                        <p:tgtEl>
                                          <p:spTgt spid="868370"/>
                                        </p:tgtEl>
                                        <p:attrNameLst>
                                          <p:attrName>ppt_y</p:attrName>
                                        </p:attrNameLst>
                                      </p:cBhvr>
                                      <p:tavLst>
                                        <p:tav tm="0">
                                          <p:val>
                                            <p:strVal val="#ppt_y"/>
                                          </p:val>
                                        </p:tav>
                                        <p:tav tm="100000">
                                          <p:val>
                                            <p:strVal val="#ppt_y"/>
                                          </p:val>
                                        </p:tav>
                                      </p:tavLst>
                                    </p:anim>
                                    <p:animEffect transition="in" filter="wipe(right)" prLst="gradientSize: 0.1">
                                      <p:cBhvr>
                                        <p:cTn id="75" dur="1000"/>
                                        <p:tgtEl>
                                          <p:spTgt spid="86837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868372"/>
                                        </p:tgtEl>
                                        <p:attrNameLst>
                                          <p:attrName>style.visibility</p:attrName>
                                        </p:attrNameLst>
                                      </p:cBhvr>
                                      <p:to>
                                        <p:strVal val="visible"/>
                                      </p:to>
                                    </p:set>
                                    <p:animEffect transition="in" filter="wipe(down)">
                                      <p:cBhvr>
                                        <p:cTn id="80" dur="500"/>
                                        <p:tgtEl>
                                          <p:spTgt spid="86837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6" presetClass="entr" presetSubtype="26" fill="hold" grpId="0" nodeType="clickEffect">
                                  <p:stCondLst>
                                    <p:cond delay="0"/>
                                  </p:stCondLst>
                                  <p:childTnLst>
                                    <p:set>
                                      <p:cBhvr>
                                        <p:cTn id="84" dur="1" fill="hold">
                                          <p:stCondLst>
                                            <p:cond delay="0"/>
                                          </p:stCondLst>
                                        </p:cTn>
                                        <p:tgtEl>
                                          <p:spTgt spid="868373"/>
                                        </p:tgtEl>
                                        <p:attrNameLst>
                                          <p:attrName>style.visibility</p:attrName>
                                        </p:attrNameLst>
                                      </p:cBhvr>
                                      <p:to>
                                        <p:strVal val="visible"/>
                                      </p:to>
                                    </p:set>
                                    <p:animEffect transition="in" filter="barn(inHorizontal)">
                                      <p:cBhvr>
                                        <p:cTn id="85" dur="500"/>
                                        <p:tgtEl>
                                          <p:spTgt spid="86837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6" presetClass="entr" presetSubtype="26" fill="hold" grpId="0" nodeType="clickEffect">
                                  <p:stCondLst>
                                    <p:cond delay="0"/>
                                  </p:stCondLst>
                                  <p:childTnLst>
                                    <p:set>
                                      <p:cBhvr>
                                        <p:cTn id="89" dur="1" fill="hold">
                                          <p:stCondLst>
                                            <p:cond delay="0"/>
                                          </p:stCondLst>
                                        </p:cTn>
                                        <p:tgtEl>
                                          <p:spTgt spid="868375"/>
                                        </p:tgtEl>
                                        <p:attrNameLst>
                                          <p:attrName>style.visibility</p:attrName>
                                        </p:attrNameLst>
                                      </p:cBhvr>
                                      <p:to>
                                        <p:strVal val="visible"/>
                                      </p:to>
                                    </p:set>
                                    <p:animEffect transition="in" filter="barn(inHorizontal)">
                                      <p:cBhvr>
                                        <p:cTn id="90" dur="500"/>
                                        <p:tgtEl>
                                          <p:spTgt spid="86837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0" presetClass="entr" presetSubtype="0" fill="hold" grpId="0" nodeType="clickEffect">
                                  <p:stCondLst>
                                    <p:cond delay="0"/>
                                  </p:stCondLst>
                                  <p:childTnLst>
                                    <p:set>
                                      <p:cBhvr>
                                        <p:cTn id="94" dur="1" fill="hold">
                                          <p:stCondLst>
                                            <p:cond delay="0"/>
                                          </p:stCondLst>
                                        </p:cTn>
                                        <p:tgtEl>
                                          <p:spTgt spid="868374"/>
                                        </p:tgtEl>
                                        <p:attrNameLst>
                                          <p:attrName>style.visibility</p:attrName>
                                        </p:attrNameLst>
                                      </p:cBhvr>
                                      <p:to>
                                        <p:strVal val="visible"/>
                                      </p:to>
                                    </p:set>
                                    <p:animEffect transition="in" filter="fade">
                                      <p:cBhvr>
                                        <p:cTn id="95" dur="800" decel="100000"/>
                                        <p:tgtEl>
                                          <p:spTgt spid="868374"/>
                                        </p:tgtEl>
                                      </p:cBhvr>
                                    </p:animEffect>
                                    <p:anim calcmode="lin" valueType="num">
                                      <p:cBhvr>
                                        <p:cTn id="96" dur="800" decel="100000" fill="hold"/>
                                        <p:tgtEl>
                                          <p:spTgt spid="868374"/>
                                        </p:tgtEl>
                                        <p:attrNameLst>
                                          <p:attrName>style.rotation</p:attrName>
                                        </p:attrNameLst>
                                      </p:cBhvr>
                                      <p:tavLst>
                                        <p:tav tm="0">
                                          <p:val>
                                            <p:fltVal val="-90"/>
                                          </p:val>
                                        </p:tav>
                                        <p:tav tm="100000">
                                          <p:val>
                                            <p:fltVal val="0"/>
                                          </p:val>
                                        </p:tav>
                                      </p:tavLst>
                                    </p:anim>
                                    <p:anim calcmode="lin" valueType="num">
                                      <p:cBhvr>
                                        <p:cTn id="97" dur="800" decel="100000" fill="hold"/>
                                        <p:tgtEl>
                                          <p:spTgt spid="868374"/>
                                        </p:tgtEl>
                                        <p:attrNameLst>
                                          <p:attrName>ppt_x</p:attrName>
                                        </p:attrNameLst>
                                      </p:cBhvr>
                                      <p:tavLst>
                                        <p:tav tm="0">
                                          <p:val>
                                            <p:strVal val="#ppt_x+0.4"/>
                                          </p:val>
                                        </p:tav>
                                        <p:tav tm="100000">
                                          <p:val>
                                            <p:strVal val="#ppt_x-0.05"/>
                                          </p:val>
                                        </p:tav>
                                      </p:tavLst>
                                    </p:anim>
                                    <p:anim calcmode="lin" valueType="num">
                                      <p:cBhvr>
                                        <p:cTn id="98" dur="800" decel="100000" fill="hold"/>
                                        <p:tgtEl>
                                          <p:spTgt spid="868374"/>
                                        </p:tgtEl>
                                        <p:attrNameLst>
                                          <p:attrName>ppt_y</p:attrName>
                                        </p:attrNameLst>
                                      </p:cBhvr>
                                      <p:tavLst>
                                        <p:tav tm="0">
                                          <p:val>
                                            <p:strVal val="#ppt_y-0.4"/>
                                          </p:val>
                                        </p:tav>
                                        <p:tav tm="100000">
                                          <p:val>
                                            <p:strVal val="#ppt_y+0.1"/>
                                          </p:val>
                                        </p:tav>
                                      </p:tavLst>
                                    </p:anim>
                                    <p:anim calcmode="lin" valueType="num">
                                      <p:cBhvr>
                                        <p:cTn id="99" dur="200" accel="100000" fill="hold">
                                          <p:stCondLst>
                                            <p:cond delay="800"/>
                                          </p:stCondLst>
                                        </p:cTn>
                                        <p:tgtEl>
                                          <p:spTgt spid="868374"/>
                                        </p:tgtEl>
                                        <p:attrNameLst>
                                          <p:attrName>ppt_x</p:attrName>
                                        </p:attrNameLst>
                                      </p:cBhvr>
                                      <p:tavLst>
                                        <p:tav tm="0">
                                          <p:val>
                                            <p:strVal val="#ppt_x-0.05"/>
                                          </p:val>
                                        </p:tav>
                                        <p:tav tm="100000">
                                          <p:val>
                                            <p:strVal val="#ppt_x"/>
                                          </p:val>
                                        </p:tav>
                                      </p:tavLst>
                                    </p:anim>
                                    <p:anim calcmode="lin" valueType="num">
                                      <p:cBhvr>
                                        <p:cTn id="100" dur="200" accel="100000" fill="hold">
                                          <p:stCondLst>
                                            <p:cond delay="800"/>
                                          </p:stCondLst>
                                        </p:cTn>
                                        <p:tgtEl>
                                          <p:spTgt spid="86837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55" grpId="0" animBg="1"/>
      <p:bldP spid="868356" grpId="0" animBg="1"/>
      <p:bldP spid="868357" grpId="0" animBg="1"/>
      <p:bldP spid="868357" grpId="1" animBg="1"/>
      <p:bldP spid="868358" grpId="0" animBg="1"/>
      <p:bldP spid="868359" grpId="0" animBg="1"/>
      <p:bldP spid="868360" grpId="0" animBg="1"/>
      <p:bldP spid="868361" grpId="0" animBg="1"/>
      <p:bldP spid="868362" grpId="0" animBg="1"/>
      <p:bldP spid="868363" grpId="0" animBg="1"/>
      <p:bldP spid="868364" grpId="0" animBg="1"/>
      <p:bldP spid="868365" grpId="0" animBg="1"/>
      <p:bldP spid="868366" grpId="0" animBg="1"/>
      <p:bldP spid="868367" grpId="0" animBg="1"/>
      <p:bldP spid="868368" grpId="0" animBg="1"/>
      <p:bldP spid="868369" grpId="0" animBg="1"/>
      <p:bldP spid="868370" grpId="0"/>
      <p:bldP spid="868371" grpId="0" animBg="1"/>
      <p:bldP spid="868372" grpId="0" animBg="1"/>
      <p:bldP spid="868373" grpId="0" animBg="1"/>
      <p:bldP spid="868374" grpId="0"/>
      <p:bldP spid="868375" grpId="0"/>
      <p:bldP spid="86837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4A2DDD15-4343-475F-87DA-52614FB0CB7E}"/>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 xmlns:a16="http://schemas.microsoft.com/office/drawing/2014/main" id="{4E4ADEA7-40F8-4FE7-80E6-5A8C8C29CE6C}"/>
              </a:ext>
            </a:extLst>
          </p:cNvPr>
          <p:cNvSpPr>
            <a:spLocks noGrp="1"/>
          </p:cNvSpPr>
          <p:nvPr>
            <p:ph idx="1"/>
          </p:nvPr>
        </p:nvSpPr>
        <p:spPr/>
        <p:txBody>
          <a:bodyPr/>
          <a:lstStyle/>
          <a:p>
            <a:endParaRPr lang="zh-CN" altLang="en-US"/>
          </a:p>
        </p:txBody>
      </p:sp>
      <p:sp>
        <p:nvSpPr>
          <p:cNvPr id="870403" name="Rectangle 3" descr="蓝色面巾纸"/>
          <p:cNvSpPr>
            <a:spLocks noChangeArrowheads="1"/>
          </p:cNvSpPr>
          <p:nvPr/>
        </p:nvSpPr>
        <p:spPr bwMode="auto">
          <a:xfrm>
            <a:off x="1042988" y="981075"/>
            <a:ext cx="1409700" cy="457200"/>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30000"/>
              </a:spcBef>
            </a:pPr>
            <a:r>
              <a:rPr kumimoji="1" lang="zh-CN" altLang="en-US" sz="2400" b="1">
                <a:effectLst>
                  <a:outerShdw blurRad="38100" dist="38100" dir="2700000" algn="tl">
                    <a:srgbClr val="000000"/>
                  </a:outerShdw>
                </a:effectLst>
                <a:latin typeface="Comic Sans MS" pitchFamily="66" charset="0"/>
              </a:rPr>
              <a:t>情况二：</a:t>
            </a:r>
          </a:p>
        </p:txBody>
      </p:sp>
      <p:sp>
        <p:nvSpPr>
          <p:cNvPr id="870404" name="Rectangle 4"/>
          <p:cNvSpPr>
            <a:spLocks noChangeArrowheads="1"/>
          </p:cNvSpPr>
          <p:nvPr/>
        </p:nvSpPr>
        <p:spPr bwMode="auto">
          <a:xfrm>
            <a:off x="1331913" y="5949950"/>
            <a:ext cx="719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400">
                <a:latin typeface="Comic Sans MS" pitchFamily="66" charset="0"/>
              </a:rPr>
              <a:t>以上两种情况都是由于进程迁移引起的数据不一致。</a:t>
            </a:r>
          </a:p>
        </p:txBody>
      </p:sp>
      <p:sp>
        <p:nvSpPr>
          <p:cNvPr id="870405" name="Rectangle 5"/>
          <p:cNvSpPr>
            <a:spLocks noChangeAspect="1" noChangeArrowheads="1"/>
          </p:cNvSpPr>
          <p:nvPr/>
        </p:nvSpPr>
        <p:spPr bwMode="auto">
          <a:xfrm>
            <a:off x="3568700" y="1881188"/>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P1</a:t>
            </a:r>
          </a:p>
        </p:txBody>
      </p:sp>
      <p:sp>
        <p:nvSpPr>
          <p:cNvPr id="870406" name="Rectangle 6"/>
          <p:cNvSpPr>
            <a:spLocks noChangeArrowheads="1"/>
          </p:cNvSpPr>
          <p:nvPr/>
        </p:nvSpPr>
        <p:spPr bwMode="auto">
          <a:xfrm>
            <a:off x="3568700" y="3100388"/>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70407" name="Rectangle 7"/>
          <p:cNvSpPr>
            <a:spLocks noChangeArrowheads="1"/>
          </p:cNvSpPr>
          <p:nvPr/>
        </p:nvSpPr>
        <p:spPr bwMode="auto">
          <a:xfrm>
            <a:off x="4635500" y="1881188"/>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P2</a:t>
            </a:r>
          </a:p>
        </p:txBody>
      </p:sp>
      <p:sp>
        <p:nvSpPr>
          <p:cNvPr id="870408" name="Rectangle 8"/>
          <p:cNvSpPr>
            <a:spLocks noChangeArrowheads="1"/>
          </p:cNvSpPr>
          <p:nvPr/>
        </p:nvSpPr>
        <p:spPr bwMode="auto">
          <a:xfrm>
            <a:off x="4635500" y="3100388"/>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70409" name="Line 9"/>
          <p:cNvSpPr>
            <a:spLocks noChangeShapeType="1"/>
          </p:cNvSpPr>
          <p:nvPr/>
        </p:nvSpPr>
        <p:spPr bwMode="auto">
          <a:xfrm flipH="1">
            <a:off x="3873500" y="24145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10" name="Line 10"/>
          <p:cNvSpPr>
            <a:spLocks noChangeShapeType="1"/>
          </p:cNvSpPr>
          <p:nvPr/>
        </p:nvSpPr>
        <p:spPr bwMode="auto">
          <a:xfrm>
            <a:off x="4940300" y="24145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11" name="Line 11"/>
          <p:cNvSpPr>
            <a:spLocks noChangeShapeType="1"/>
          </p:cNvSpPr>
          <p:nvPr/>
        </p:nvSpPr>
        <p:spPr bwMode="auto">
          <a:xfrm>
            <a:off x="3492500" y="4167188"/>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12" name="Line 12"/>
          <p:cNvSpPr>
            <a:spLocks noChangeShapeType="1"/>
          </p:cNvSpPr>
          <p:nvPr/>
        </p:nvSpPr>
        <p:spPr bwMode="auto">
          <a:xfrm>
            <a:off x="3873500" y="36337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13" name="Line 13"/>
          <p:cNvSpPr>
            <a:spLocks noChangeShapeType="1"/>
          </p:cNvSpPr>
          <p:nvPr/>
        </p:nvSpPr>
        <p:spPr bwMode="auto">
          <a:xfrm>
            <a:off x="4940300" y="370998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14" name="Line 14"/>
          <p:cNvSpPr>
            <a:spLocks noChangeShapeType="1"/>
          </p:cNvSpPr>
          <p:nvPr/>
        </p:nvSpPr>
        <p:spPr bwMode="auto">
          <a:xfrm>
            <a:off x="4330700" y="41671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15" name="Rectangle 15"/>
          <p:cNvSpPr>
            <a:spLocks noChangeArrowheads="1"/>
          </p:cNvSpPr>
          <p:nvPr/>
        </p:nvSpPr>
        <p:spPr bwMode="auto">
          <a:xfrm>
            <a:off x="3721100" y="4548188"/>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3200" b="1">
                <a:latin typeface="Comic Sans MS" pitchFamily="66" charset="0"/>
              </a:rPr>
              <a:t>X</a:t>
            </a:r>
          </a:p>
        </p:txBody>
      </p:sp>
      <p:sp>
        <p:nvSpPr>
          <p:cNvPr id="870416" name="Rectangle 16"/>
          <p:cNvSpPr>
            <a:spLocks noChangeArrowheads="1"/>
          </p:cNvSpPr>
          <p:nvPr/>
        </p:nvSpPr>
        <p:spPr bwMode="auto">
          <a:xfrm>
            <a:off x="2484438" y="1052513"/>
            <a:ext cx="569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a:latin typeface="Comic Sans MS" pitchFamily="66" charset="0"/>
              </a:rPr>
              <a:t>P1</a:t>
            </a:r>
            <a:r>
              <a:rPr kumimoji="1" lang="zh-CN" altLang="en-US" sz="2400">
                <a:latin typeface="Comic Sans MS" pitchFamily="66" charset="0"/>
              </a:rPr>
              <a:t>的</a:t>
            </a:r>
            <a:r>
              <a:rPr kumimoji="1" lang="en-US" altLang="zh-CN" sz="2400">
                <a:latin typeface="Comic Sans MS" pitchFamily="66" charset="0"/>
              </a:rPr>
              <a:t>C1</a:t>
            </a:r>
            <a:r>
              <a:rPr kumimoji="1" lang="zh-CN" altLang="en-US" sz="2400">
                <a:latin typeface="Comic Sans MS" pitchFamily="66" charset="0"/>
              </a:rPr>
              <a:t>和</a:t>
            </a:r>
            <a:r>
              <a:rPr kumimoji="1" lang="en-US" altLang="zh-CN" sz="2400">
                <a:latin typeface="Comic Sans MS" pitchFamily="66" charset="0"/>
              </a:rPr>
              <a:t>P2</a:t>
            </a:r>
            <a:r>
              <a:rPr kumimoji="1" lang="zh-CN" altLang="en-US" sz="2400">
                <a:latin typeface="Comic Sans MS" pitchFamily="66" charset="0"/>
              </a:rPr>
              <a:t>的</a:t>
            </a:r>
            <a:r>
              <a:rPr kumimoji="1" lang="en-US" altLang="zh-CN" sz="2400">
                <a:latin typeface="Comic Sans MS" pitchFamily="66" charset="0"/>
              </a:rPr>
              <a:t>C2</a:t>
            </a:r>
            <a:r>
              <a:rPr kumimoji="1" lang="zh-CN" altLang="en-US" sz="2400">
                <a:latin typeface="Comic Sans MS" pitchFamily="66" charset="0"/>
              </a:rPr>
              <a:t>中都有共享数据</a:t>
            </a:r>
            <a:r>
              <a:rPr kumimoji="1" lang="en-US" altLang="zh-CN" sz="2400">
                <a:latin typeface="Comic Sans MS" pitchFamily="66" charset="0"/>
              </a:rPr>
              <a:t>X</a:t>
            </a:r>
            <a:r>
              <a:rPr kumimoji="1" lang="zh-CN" altLang="en-US" sz="2400">
                <a:latin typeface="Comic Sans MS" pitchFamily="66" charset="0"/>
              </a:rPr>
              <a:t>的拷贝</a:t>
            </a:r>
          </a:p>
        </p:txBody>
      </p:sp>
      <p:sp>
        <p:nvSpPr>
          <p:cNvPr id="870417" name="Rectangle 17"/>
          <p:cNvSpPr>
            <a:spLocks noChangeArrowheads="1"/>
          </p:cNvSpPr>
          <p:nvPr/>
        </p:nvSpPr>
        <p:spPr bwMode="auto">
          <a:xfrm>
            <a:off x="4643438" y="3141663"/>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r>
              <a:rPr kumimoji="1" lang="en-US" altLang="zh-CN" sz="2800" b="1">
                <a:latin typeface="Times New Roman"/>
              </a:rPr>
              <a:t>’</a:t>
            </a:r>
            <a:endParaRPr kumimoji="1" lang="en-US" altLang="zh-CN" sz="2800" b="1">
              <a:latin typeface="Comic Sans MS" pitchFamily="66" charset="0"/>
            </a:endParaRPr>
          </a:p>
        </p:txBody>
      </p:sp>
      <p:sp>
        <p:nvSpPr>
          <p:cNvPr id="870418" name="AutoShape 18"/>
          <p:cNvSpPr>
            <a:spLocks noChangeArrowheads="1"/>
          </p:cNvSpPr>
          <p:nvPr/>
        </p:nvSpPr>
        <p:spPr bwMode="auto">
          <a:xfrm>
            <a:off x="5508625" y="1989138"/>
            <a:ext cx="2447925" cy="1296987"/>
          </a:xfrm>
          <a:prstGeom prst="wedgeRoundRectCallout">
            <a:avLst>
              <a:gd name="adj1" fmla="val -54477"/>
              <a:gd name="adj2" fmla="val 74481"/>
              <a:gd name="adj3" fmla="val 16667"/>
            </a:avLst>
          </a:prstGeom>
          <a:solidFill>
            <a:srgbClr val="FFF6A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sz="2400">
                <a:latin typeface="Comic Sans MS" pitchFamily="66" charset="0"/>
              </a:rPr>
              <a:t>P2</a:t>
            </a:r>
            <a:r>
              <a:rPr kumimoji="1" lang="zh-CN" altLang="en-US" sz="2400">
                <a:latin typeface="Comic Sans MS" pitchFamily="66" charset="0"/>
              </a:rPr>
              <a:t>的进程修改了</a:t>
            </a:r>
            <a:r>
              <a:rPr kumimoji="1" lang="en-US" altLang="zh-CN" sz="2400">
                <a:latin typeface="Comic Sans MS" pitchFamily="66" charset="0"/>
              </a:rPr>
              <a:t>C2</a:t>
            </a:r>
            <a:r>
              <a:rPr kumimoji="1" lang="zh-CN" altLang="en-US" sz="2400">
                <a:latin typeface="Comic Sans MS" pitchFamily="66" charset="0"/>
              </a:rPr>
              <a:t>中的</a:t>
            </a:r>
            <a:r>
              <a:rPr kumimoji="1" lang="en-US" altLang="zh-CN" sz="2400">
                <a:latin typeface="Comic Sans MS" pitchFamily="66" charset="0"/>
              </a:rPr>
              <a:t>X</a:t>
            </a:r>
            <a:r>
              <a:rPr kumimoji="1" lang="zh-CN" altLang="en-US" sz="2400">
                <a:latin typeface="Comic Sans MS" pitchFamily="66" charset="0"/>
              </a:rPr>
              <a:t>，改变为</a:t>
            </a:r>
            <a:r>
              <a:rPr kumimoji="1" lang="en-US" altLang="zh-CN" sz="2400">
                <a:latin typeface="Comic Sans MS" pitchFamily="66" charset="0"/>
              </a:rPr>
              <a:t>X</a:t>
            </a:r>
            <a:r>
              <a:rPr kumimoji="1" lang="en-US" altLang="zh-CN" sz="2400">
                <a:latin typeface="Times New Roman"/>
              </a:rPr>
              <a:t>’</a:t>
            </a:r>
            <a:endParaRPr kumimoji="1" lang="en-US" altLang="zh-CN" sz="2400">
              <a:latin typeface="Comic Sans MS" pitchFamily="66" charset="0"/>
            </a:endParaRPr>
          </a:p>
        </p:txBody>
      </p:sp>
      <p:sp>
        <p:nvSpPr>
          <p:cNvPr id="870419" name="AutoShape 19"/>
          <p:cNvSpPr>
            <a:spLocks noChangeArrowheads="1"/>
          </p:cNvSpPr>
          <p:nvPr/>
        </p:nvSpPr>
        <p:spPr bwMode="auto">
          <a:xfrm>
            <a:off x="5940425" y="3716338"/>
            <a:ext cx="2447925" cy="1512887"/>
          </a:xfrm>
          <a:prstGeom prst="wedgeRoundRectCallout">
            <a:avLst>
              <a:gd name="adj1" fmla="val -83917"/>
              <a:gd name="adj2" fmla="val 39190"/>
              <a:gd name="adj3" fmla="val 16667"/>
            </a:avLst>
          </a:prstGeom>
          <a:solidFill>
            <a:srgbClr val="FFF6A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zh-CN" altLang="en-US" sz="2400">
                <a:latin typeface="Comic Sans MS" pitchFamily="66" charset="0"/>
              </a:rPr>
              <a:t>并采用</a:t>
            </a:r>
            <a:r>
              <a:rPr kumimoji="1" lang="zh-CN" altLang="en-US" sz="2400">
                <a:latin typeface="Times New Roman"/>
              </a:rPr>
              <a:t>“</a:t>
            </a:r>
            <a:r>
              <a:rPr kumimoji="1" lang="zh-CN" altLang="en-US" sz="2400">
                <a:latin typeface="Comic Sans MS" pitchFamily="66" charset="0"/>
              </a:rPr>
              <a:t>写通过</a:t>
            </a:r>
            <a:r>
              <a:rPr kumimoji="1" lang="zh-CN" altLang="en-US" sz="2400">
                <a:latin typeface="Times New Roman"/>
              </a:rPr>
              <a:t>”</a:t>
            </a:r>
            <a:r>
              <a:rPr kumimoji="1" lang="zh-CN" altLang="en-US" sz="2400">
                <a:latin typeface="Comic Sans MS" pitchFamily="66" charset="0"/>
              </a:rPr>
              <a:t>策略，使内存中的</a:t>
            </a:r>
            <a:r>
              <a:rPr kumimoji="1" lang="en-US" altLang="zh-CN" sz="2400">
                <a:latin typeface="Comic Sans MS" pitchFamily="66" charset="0"/>
              </a:rPr>
              <a:t>X</a:t>
            </a:r>
            <a:r>
              <a:rPr kumimoji="1" lang="zh-CN" altLang="en-US" sz="2400">
                <a:latin typeface="Comic Sans MS" pitchFamily="66" charset="0"/>
              </a:rPr>
              <a:t>也修改为</a:t>
            </a:r>
            <a:r>
              <a:rPr kumimoji="1" lang="en-US" altLang="zh-CN" sz="2400">
                <a:latin typeface="Comic Sans MS" pitchFamily="66" charset="0"/>
              </a:rPr>
              <a:t>X</a:t>
            </a:r>
            <a:r>
              <a:rPr kumimoji="1" lang="en-US" altLang="zh-CN" sz="2400">
                <a:latin typeface="Times New Roman"/>
              </a:rPr>
              <a:t>’</a:t>
            </a:r>
            <a:endParaRPr kumimoji="1" lang="en-US" altLang="zh-CN" sz="2400">
              <a:latin typeface="Comic Sans MS" pitchFamily="66" charset="0"/>
            </a:endParaRPr>
          </a:p>
        </p:txBody>
      </p:sp>
      <p:sp>
        <p:nvSpPr>
          <p:cNvPr id="870420" name="Rectangle 20"/>
          <p:cNvSpPr>
            <a:spLocks noChangeArrowheads="1"/>
          </p:cNvSpPr>
          <p:nvPr/>
        </p:nvSpPr>
        <p:spPr bwMode="auto">
          <a:xfrm>
            <a:off x="3708400" y="4548188"/>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3200" b="1">
                <a:latin typeface="Comic Sans MS" pitchFamily="66" charset="0"/>
              </a:rPr>
              <a:t>X</a:t>
            </a:r>
            <a:r>
              <a:rPr kumimoji="1" lang="en-US" altLang="zh-CN" sz="3200" b="1">
                <a:latin typeface="Times New Roman"/>
              </a:rPr>
              <a:t>’</a:t>
            </a:r>
            <a:endParaRPr kumimoji="1" lang="en-US" altLang="zh-CN" sz="3200" b="1">
              <a:latin typeface="Comic Sans MS" pitchFamily="66" charset="0"/>
            </a:endParaRPr>
          </a:p>
        </p:txBody>
      </p:sp>
      <p:sp>
        <p:nvSpPr>
          <p:cNvPr id="870421" name="Rectangle 21"/>
          <p:cNvSpPr>
            <a:spLocks noChangeArrowheads="1"/>
          </p:cNvSpPr>
          <p:nvPr/>
        </p:nvSpPr>
        <p:spPr bwMode="auto">
          <a:xfrm>
            <a:off x="323850" y="1989138"/>
            <a:ext cx="2952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dirty="0">
                <a:latin typeface="Comic Sans MS" pitchFamily="66" charset="0"/>
              </a:rPr>
              <a:t>    </a:t>
            </a:r>
            <a:r>
              <a:rPr kumimoji="1" lang="zh-CN" altLang="en-US" sz="2400" dirty="0">
                <a:latin typeface="Comic Sans MS" pitchFamily="66" charset="0"/>
              </a:rPr>
              <a:t>由于某种原因该进程迁移到</a:t>
            </a:r>
            <a:r>
              <a:rPr kumimoji="1" lang="en-US" altLang="zh-CN" sz="2400" dirty="0">
                <a:latin typeface="Comic Sans MS" pitchFamily="66" charset="0"/>
              </a:rPr>
              <a:t>P1</a:t>
            </a:r>
            <a:r>
              <a:rPr kumimoji="1" lang="zh-CN" altLang="en-US" sz="2400" dirty="0">
                <a:latin typeface="Comic Sans MS" pitchFamily="66" charset="0"/>
              </a:rPr>
              <a:t>上</a:t>
            </a:r>
          </a:p>
        </p:txBody>
      </p:sp>
      <p:sp>
        <p:nvSpPr>
          <p:cNvPr id="870422" name="Line 22"/>
          <p:cNvSpPr>
            <a:spLocks noChangeShapeType="1"/>
          </p:cNvSpPr>
          <p:nvPr/>
        </p:nvSpPr>
        <p:spPr bwMode="auto">
          <a:xfrm flipH="1">
            <a:off x="2916238" y="3429000"/>
            <a:ext cx="576262"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23" name="Rectangle 23"/>
          <p:cNvSpPr>
            <a:spLocks noChangeArrowheads="1"/>
          </p:cNvSpPr>
          <p:nvPr/>
        </p:nvSpPr>
        <p:spPr bwMode="auto">
          <a:xfrm>
            <a:off x="395288" y="3573463"/>
            <a:ext cx="27368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dirty="0">
                <a:latin typeface="Comic Sans MS" pitchFamily="66" charset="0"/>
              </a:rPr>
              <a:t>此时</a:t>
            </a:r>
            <a:r>
              <a:rPr kumimoji="1" lang="en-US" altLang="zh-CN" sz="2400" dirty="0">
                <a:latin typeface="Comic Sans MS" pitchFamily="66" charset="0"/>
              </a:rPr>
              <a:t>P1</a:t>
            </a:r>
            <a:r>
              <a:rPr kumimoji="1" lang="zh-CN" altLang="en-US" sz="2400" dirty="0">
                <a:latin typeface="Comic Sans MS" pitchFamily="66" charset="0"/>
              </a:rPr>
              <a:t>的</a:t>
            </a:r>
            <a:r>
              <a:rPr kumimoji="1" lang="en-US" altLang="zh-CN" sz="2400" dirty="0">
                <a:latin typeface="Comic Sans MS" pitchFamily="66" charset="0"/>
              </a:rPr>
              <a:t>C1</a:t>
            </a:r>
            <a:r>
              <a:rPr kumimoji="1" lang="zh-CN" altLang="en-US" sz="2400" dirty="0">
                <a:latin typeface="Comic Sans MS" pitchFamily="66" charset="0"/>
              </a:rPr>
              <a:t>中仍然是</a:t>
            </a:r>
            <a:r>
              <a:rPr kumimoji="1" lang="en-US" altLang="zh-CN" sz="2400" dirty="0">
                <a:latin typeface="Comic Sans MS" pitchFamily="66" charset="0"/>
              </a:rPr>
              <a:t>X</a:t>
            </a:r>
            <a:r>
              <a:rPr kumimoji="1" lang="zh-CN" altLang="en-US" sz="2400" dirty="0">
                <a:latin typeface="Comic Sans MS" pitchFamily="66" charset="0"/>
              </a:rPr>
              <a:t>，而不是它先修改过的</a:t>
            </a:r>
            <a:r>
              <a:rPr kumimoji="1" lang="en-US" altLang="zh-CN" sz="2400" dirty="0">
                <a:latin typeface="Comic Sans MS" pitchFamily="66" charset="0"/>
              </a:rPr>
              <a:t>X</a:t>
            </a:r>
            <a:r>
              <a:rPr kumimoji="1" lang="en-US" altLang="zh-CN" sz="2400" dirty="0">
                <a:latin typeface="Times New Roman"/>
              </a:rPr>
              <a:t>’</a:t>
            </a:r>
            <a:r>
              <a:rPr kumimoji="1" lang="zh-CN" altLang="en-US" sz="2400" dirty="0">
                <a:latin typeface="Comic Sans MS" pitchFamily="66" charset="0"/>
              </a:rPr>
              <a: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870416"/>
                                        </p:tgtEl>
                                        <p:attrNameLst>
                                          <p:attrName>style.visibility</p:attrName>
                                        </p:attrNameLst>
                                      </p:cBhvr>
                                      <p:to>
                                        <p:strVal val="visible"/>
                                      </p:to>
                                    </p:set>
                                    <p:anim from="(-#ppt_w/2)" to="(#ppt_x)" calcmode="lin" valueType="num">
                                      <p:cBhvr>
                                        <p:cTn id="7" dur="600" fill="hold">
                                          <p:stCondLst>
                                            <p:cond delay="0"/>
                                          </p:stCondLst>
                                        </p:cTn>
                                        <p:tgtEl>
                                          <p:spTgt spid="870416"/>
                                        </p:tgtEl>
                                        <p:attrNameLst>
                                          <p:attrName>ppt_x</p:attrName>
                                        </p:attrNameLst>
                                      </p:cBhvr>
                                    </p:anim>
                                    <p:anim from="0" to="-1.0" calcmode="lin" valueType="num">
                                      <p:cBhvr>
                                        <p:cTn id="8" dur="200" decel="50000" autoRev="1" fill="hold">
                                          <p:stCondLst>
                                            <p:cond delay="600"/>
                                          </p:stCondLst>
                                        </p:cTn>
                                        <p:tgtEl>
                                          <p:spTgt spid="870416"/>
                                        </p:tgtEl>
                                        <p:attrNameLst>
                                          <p:attrName>xshear</p:attrName>
                                        </p:attrNameLst>
                                      </p:cBhvr>
                                    </p:anim>
                                    <p:animScale>
                                      <p:cBhvr>
                                        <p:cTn id="9" dur="200" decel="100000" autoRev="1" fill="hold">
                                          <p:stCondLst>
                                            <p:cond delay="600"/>
                                          </p:stCondLst>
                                        </p:cTn>
                                        <p:tgtEl>
                                          <p:spTgt spid="870416"/>
                                        </p:tgtEl>
                                      </p:cBhvr>
                                      <p:from x="100000" y="100000"/>
                                      <p:to x="80000" y="100000"/>
                                    </p:animScale>
                                    <p:anim by="(#ppt_h/3+#ppt_w*0.1)" calcmode="lin" valueType="num">
                                      <p:cBhvr additive="sum">
                                        <p:cTn id="10" dur="200" decel="100000" autoRev="1" fill="hold">
                                          <p:stCondLst>
                                            <p:cond delay="600"/>
                                          </p:stCondLst>
                                        </p:cTn>
                                        <p:tgtEl>
                                          <p:spTgt spid="870416"/>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870405"/>
                                        </p:tgtEl>
                                        <p:attrNameLst>
                                          <p:attrName>style.visibility</p:attrName>
                                        </p:attrNameLst>
                                      </p:cBhvr>
                                      <p:to>
                                        <p:strVal val="visible"/>
                                      </p:to>
                                    </p:set>
                                    <p:anim calcmode="lin" valueType="num">
                                      <p:cBhvr>
                                        <p:cTn id="15" dur="1000" fill="hold"/>
                                        <p:tgtEl>
                                          <p:spTgt spid="870405"/>
                                        </p:tgtEl>
                                        <p:attrNameLst>
                                          <p:attrName>ppt_w</p:attrName>
                                        </p:attrNameLst>
                                      </p:cBhvr>
                                      <p:tavLst>
                                        <p:tav tm="0">
                                          <p:val>
                                            <p:fltVal val="0"/>
                                          </p:val>
                                        </p:tav>
                                        <p:tav tm="100000">
                                          <p:val>
                                            <p:strVal val="#ppt_w"/>
                                          </p:val>
                                        </p:tav>
                                      </p:tavLst>
                                    </p:anim>
                                    <p:anim calcmode="lin" valueType="num">
                                      <p:cBhvr>
                                        <p:cTn id="16" dur="1000" fill="hold"/>
                                        <p:tgtEl>
                                          <p:spTgt spid="870405"/>
                                        </p:tgtEl>
                                        <p:attrNameLst>
                                          <p:attrName>ppt_h</p:attrName>
                                        </p:attrNameLst>
                                      </p:cBhvr>
                                      <p:tavLst>
                                        <p:tav tm="0">
                                          <p:val>
                                            <p:fltVal val="0"/>
                                          </p:val>
                                        </p:tav>
                                        <p:tav tm="100000">
                                          <p:val>
                                            <p:strVal val="#ppt_h"/>
                                          </p:val>
                                        </p:tav>
                                      </p:tavLst>
                                    </p:anim>
                                    <p:anim calcmode="lin" valueType="num">
                                      <p:cBhvr>
                                        <p:cTn id="17" dur="1000" fill="hold"/>
                                        <p:tgtEl>
                                          <p:spTgt spid="87040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870405"/>
                                        </p:tgtEl>
                                        <p:attrNameLst>
                                          <p:attrName>ppt_y</p:attrName>
                                        </p:attrNameLst>
                                      </p:cBhvr>
                                      <p:tavLst>
                                        <p:tav tm="0" fmla="#ppt_y+(sin(-2*pi*(1-$))*-#ppt_x+cos(-2*pi*(1-$))*(1-#ppt_y))*(1-$)">
                                          <p:val>
                                            <p:fltVal val="0"/>
                                          </p:val>
                                        </p:tav>
                                        <p:tav tm="100000">
                                          <p:val>
                                            <p:fltVal val="1"/>
                                          </p:val>
                                        </p:tav>
                                      </p:tavLst>
                                    </p:anim>
                                  </p:childTnLst>
                                </p:cTn>
                              </p:par>
                              <p:par>
                                <p:cTn id="19" presetID="15" presetClass="entr" presetSubtype="0" fill="hold" grpId="0" nodeType="withEffect">
                                  <p:stCondLst>
                                    <p:cond delay="0"/>
                                  </p:stCondLst>
                                  <p:childTnLst>
                                    <p:set>
                                      <p:cBhvr>
                                        <p:cTn id="20" dur="1" fill="hold">
                                          <p:stCondLst>
                                            <p:cond delay="0"/>
                                          </p:stCondLst>
                                        </p:cTn>
                                        <p:tgtEl>
                                          <p:spTgt spid="870407"/>
                                        </p:tgtEl>
                                        <p:attrNameLst>
                                          <p:attrName>style.visibility</p:attrName>
                                        </p:attrNameLst>
                                      </p:cBhvr>
                                      <p:to>
                                        <p:strVal val="visible"/>
                                      </p:to>
                                    </p:set>
                                    <p:anim calcmode="lin" valueType="num">
                                      <p:cBhvr>
                                        <p:cTn id="21" dur="1000" fill="hold"/>
                                        <p:tgtEl>
                                          <p:spTgt spid="870407"/>
                                        </p:tgtEl>
                                        <p:attrNameLst>
                                          <p:attrName>ppt_w</p:attrName>
                                        </p:attrNameLst>
                                      </p:cBhvr>
                                      <p:tavLst>
                                        <p:tav tm="0">
                                          <p:val>
                                            <p:fltVal val="0"/>
                                          </p:val>
                                        </p:tav>
                                        <p:tav tm="100000">
                                          <p:val>
                                            <p:strVal val="#ppt_w"/>
                                          </p:val>
                                        </p:tav>
                                      </p:tavLst>
                                    </p:anim>
                                    <p:anim calcmode="lin" valueType="num">
                                      <p:cBhvr>
                                        <p:cTn id="22" dur="1000" fill="hold"/>
                                        <p:tgtEl>
                                          <p:spTgt spid="870407"/>
                                        </p:tgtEl>
                                        <p:attrNameLst>
                                          <p:attrName>ppt_h</p:attrName>
                                        </p:attrNameLst>
                                      </p:cBhvr>
                                      <p:tavLst>
                                        <p:tav tm="0">
                                          <p:val>
                                            <p:fltVal val="0"/>
                                          </p:val>
                                        </p:tav>
                                        <p:tav tm="100000">
                                          <p:val>
                                            <p:strVal val="#ppt_h"/>
                                          </p:val>
                                        </p:tav>
                                      </p:tavLst>
                                    </p:anim>
                                    <p:anim calcmode="lin" valueType="num">
                                      <p:cBhvr>
                                        <p:cTn id="23" dur="1000" fill="hold"/>
                                        <p:tgtEl>
                                          <p:spTgt spid="870407"/>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870407"/>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grpId="0" nodeType="withEffect">
                                  <p:stCondLst>
                                    <p:cond delay="0"/>
                                  </p:stCondLst>
                                  <p:childTnLst>
                                    <p:set>
                                      <p:cBhvr>
                                        <p:cTn id="26" dur="1" fill="hold">
                                          <p:stCondLst>
                                            <p:cond delay="0"/>
                                          </p:stCondLst>
                                        </p:cTn>
                                        <p:tgtEl>
                                          <p:spTgt spid="870409"/>
                                        </p:tgtEl>
                                        <p:attrNameLst>
                                          <p:attrName>style.visibility</p:attrName>
                                        </p:attrNameLst>
                                      </p:cBhvr>
                                      <p:to>
                                        <p:strVal val="visible"/>
                                      </p:to>
                                    </p:set>
                                    <p:anim calcmode="lin" valueType="num">
                                      <p:cBhvr>
                                        <p:cTn id="27" dur="1000" fill="hold"/>
                                        <p:tgtEl>
                                          <p:spTgt spid="870409"/>
                                        </p:tgtEl>
                                        <p:attrNameLst>
                                          <p:attrName>ppt_w</p:attrName>
                                        </p:attrNameLst>
                                      </p:cBhvr>
                                      <p:tavLst>
                                        <p:tav tm="0">
                                          <p:val>
                                            <p:fltVal val="0"/>
                                          </p:val>
                                        </p:tav>
                                        <p:tav tm="100000">
                                          <p:val>
                                            <p:strVal val="#ppt_w"/>
                                          </p:val>
                                        </p:tav>
                                      </p:tavLst>
                                    </p:anim>
                                    <p:anim calcmode="lin" valueType="num">
                                      <p:cBhvr>
                                        <p:cTn id="28" dur="1000" fill="hold"/>
                                        <p:tgtEl>
                                          <p:spTgt spid="870409"/>
                                        </p:tgtEl>
                                        <p:attrNameLst>
                                          <p:attrName>ppt_h</p:attrName>
                                        </p:attrNameLst>
                                      </p:cBhvr>
                                      <p:tavLst>
                                        <p:tav tm="0">
                                          <p:val>
                                            <p:fltVal val="0"/>
                                          </p:val>
                                        </p:tav>
                                        <p:tav tm="100000">
                                          <p:val>
                                            <p:strVal val="#ppt_h"/>
                                          </p:val>
                                        </p:tav>
                                      </p:tavLst>
                                    </p:anim>
                                    <p:anim calcmode="lin" valueType="num">
                                      <p:cBhvr>
                                        <p:cTn id="29" dur="1000" fill="hold"/>
                                        <p:tgtEl>
                                          <p:spTgt spid="870409"/>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870409"/>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grpId="0" nodeType="withEffect">
                                  <p:stCondLst>
                                    <p:cond delay="0"/>
                                  </p:stCondLst>
                                  <p:childTnLst>
                                    <p:set>
                                      <p:cBhvr>
                                        <p:cTn id="32" dur="1" fill="hold">
                                          <p:stCondLst>
                                            <p:cond delay="0"/>
                                          </p:stCondLst>
                                        </p:cTn>
                                        <p:tgtEl>
                                          <p:spTgt spid="870410"/>
                                        </p:tgtEl>
                                        <p:attrNameLst>
                                          <p:attrName>style.visibility</p:attrName>
                                        </p:attrNameLst>
                                      </p:cBhvr>
                                      <p:to>
                                        <p:strVal val="visible"/>
                                      </p:to>
                                    </p:set>
                                    <p:anim calcmode="lin" valueType="num">
                                      <p:cBhvr>
                                        <p:cTn id="33" dur="1000" fill="hold"/>
                                        <p:tgtEl>
                                          <p:spTgt spid="870410"/>
                                        </p:tgtEl>
                                        <p:attrNameLst>
                                          <p:attrName>ppt_w</p:attrName>
                                        </p:attrNameLst>
                                      </p:cBhvr>
                                      <p:tavLst>
                                        <p:tav tm="0">
                                          <p:val>
                                            <p:fltVal val="0"/>
                                          </p:val>
                                        </p:tav>
                                        <p:tav tm="100000">
                                          <p:val>
                                            <p:strVal val="#ppt_w"/>
                                          </p:val>
                                        </p:tav>
                                      </p:tavLst>
                                    </p:anim>
                                    <p:anim calcmode="lin" valueType="num">
                                      <p:cBhvr>
                                        <p:cTn id="34" dur="1000" fill="hold"/>
                                        <p:tgtEl>
                                          <p:spTgt spid="870410"/>
                                        </p:tgtEl>
                                        <p:attrNameLst>
                                          <p:attrName>ppt_h</p:attrName>
                                        </p:attrNameLst>
                                      </p:cBhvr>
                                      <p:tavLst>
                                        <p:tav tm="0">
                                          <p:val>
                                            <p:fltVal val="0"/>
                                          </p:val>
                                        </p:tav>
                                        <p:tav tm="100000">
                                          <p:val>
                                            <p:strVal val="#ppt_h"/>
                                          </p:val>
                                        </p:tav>
                                      </p:tavLst>
                                    </p:anim>
                                    <p:anim calcmode="lin" valueType="num">
                                      <p:cBhvr>
                                        <p:cTn id="35" dur="1000" fill="hold"/>
                                        <p:tgtEl>
                                          <p:spTgt spid="870410"/>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870410"/>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grpId="0" nodeType="withEffect">
                                  <p:stCondLst>
                                    <p:cond delay="0"/>
                                  </p:stCondLst>
                                  <p:childTnLst>
                                    <p:set>
                                      <p:cBhvr>
                                        <p:cTn id="38" dur="1" fill="hold">
                                          <p:stCondLst>
                                            <p:cond delay="0"/>
                                          </p:stCondLst>
                                        </p:cTn>
                                        <p:tgtEl>
                                          <p:spTgt spid="870406"/>
                                        </p:tgtEl>
                                        <p:attrNameLst>
                                          <p:attrName>style.visibility</p:attrName>
                                        </p:attrNameLst>
                                      </p:cBhvr>
                                      <p:to>
                                        <p:strVal val="visible"/>
                                      </p:to>
                                    </p:set>
                                    <p:anim calcmode="lin" valueType="num">
                                      <p:cBhvr>
                                        <p:cTn id="39" dur="1000" fill="hold"/>
                                        <p:tgtEl>
                                          <p:spTgt spid="870406"/>
                                        </p:tgtEl>
                                        <p:attrNameLst>
                                          <p:attrName>ppt_w</p:attrName>
                                        </p:attrNameLst>
                                      </p:cBhvr>
                                      <p:tavLst>
                                        <p:tav tm="0">
                                          <p:val>
                                            <p:fltVal val="0"/>
                                          </p:val>
                                        </p:tav>
                                        <p:tav tm="100000">
                                          <p:val>
                                            <p:strVal val="#ppt_w"/>
                                          </p:val>
                                        </p:tav>
                                      </p:tavLst>
                                    </p:anim>
                                    <p:anim calcmode="lin" valueType="num">
                                      <p:cBhvr>
                                        <p:cTn id="40" dur="1000" fill="hold"/>
                                        <p:tgtEl>
                                          <p:spTgt spid="870406"/>
                                        </p:tgtEl>
                                        <p:attrNameLst>
                                          <p:attrName>ppt_h</p:attrName>
                                        </p:attrNameLst>
                                      </p:cBhvr>
                                      <p:tavLst>
                                        <p:tav tm="0">
                                          <p:val>
                                            <p:fltVal val="0"/>
                                          </p:val>
                                        </p:tav>
                                        <p:tav tm="100000">
                                          <p:val>
                                            <p:strVal val="#ppt_h"/>
                                          </p:val>
                                        </p:tav>
                                      </p:tavLst>
                                    </p:anim>
                                    <p:anim calcmode="lin" valueType="num">
                                      <p:cBhvr>
                                        <p:cTn id="41" dur="1000" fill="hold"/>
                                        <p:tgtEl>
                                          <p:spTgt spid="870406"/>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870406"/>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grpId="0" nodeType="withEffect">
                                  <p:stCondLst>
                                    <p:cond delay="0"/>
                                  </p:stCondLst>
                                  <p:childTnLst>
                                    <p:set>
                                      <p:cBhvr>
                                        <p:cTn id="44" dur="1" fill="hold">
                                          <p:stCondLst>
                                            <p:cond delay="0"/>
                                          </p:stCondLst>
                                        </p:cTn>
                                        <p:tgtEl>
                                          <p:spTgt spid="870408"/>
                                        </p:tgtEl>
                                        <p:attrNameLst>
                                          <p:attrName>style.visibility</p:attrName>
                                        </p:attrNameLst>
                                      </p:cBhvr>
                                      <p:to>
                                        <p:strVal val="visible"/>
                                      </p:to>
                                    </p:set>
                                    <p:anim calcmode="lin" valueType="num">
                                      <p:cBhvr>
                                        <p:cTn id="45" dur="1000" fill="hold"/>
                                        <p:tgtEl>
                                          <p:spTgt spid="870408"/>
                                        </p:tgtEl>
                                        <p:attrNameLst>
                                          <p:attrName>ppt_w</p:attrName>
                                        </p:attrNameLst>
                                      </p:cBhvr>
                                      <p:tavLst>
                                        <p:tav tm="0">
                                          <p:val>
                                            <p:fltVal val="0"/>
                                          </p:val>
                                        </p:tav>
                                        <p:tav tm="100000">
                                          <p:val>
                                            <p:strVal val="#ppt_w"/>
                                          </p:val>
                                        </p:tav>
                                      </p:tavLst>
                                    </p:anim>
                                    <p:anim calcmode="lin" valueType="num">
                                      <p:cBhvr>
                                        <p:cTn id="46" dur="1000" fill="hold"/>
                                        <p:tgtEl>
                                          <p:spTgt spid="870408"/>
                                        </p:tgtEl>
                                        <p:attrNameLst>
                                          <p:attrName>ppt_h</p:attrName>
                                        </p:attrNameLst>
                                      </p:cBhvr>
                                      <p:tavLst>
                                        <p:tav tm="0">
                                          <p:val>
                                            <p:fltVal val="0"/>
                                          </p:val>
                                        </p:tav>
                                        <p:tav tm="100000">
                                          <p:val>
                                            <p:strVal val="#ppt_h"/>
                                          </p:val>
                                        </p:tav>
                                      </p:tavLst>
                                    </p:anim>
                                    <p:anim calcmode="lin" valueType="num">
                                      <p:cBhvr>
                                        <p:cTn id="47" dur="1000" fill="hold"/>
                                        <p:tgtEl>
                                          <p:spTgt spid="870408"/>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870408"/>
                                        </p:tgtEl>
                                        <p:attrNameLst>
                                          <p:attrName>ppt_y</p:attrName>
                                        </p:attrNameLst>
                                      </p:cBhvr>
                                      <p:tavLst>
                                        <p:tav tm="0" fmla="#ppt_y+(sin(-2*pi*(1-$))*-#ppt_x+cos(-2*pi*(1-$))*(1-#ppt_y))*(1-$)">
                                          <p:val>
                                            <p:fltVal val="0"/>
                                          </p:val>
                                        </p:tav>
                                        <p:tav tm="100000">
                                          <p:val>
                                            <p:fltVal val="1"/>
                                          </p:val>
                                        </p:tav>
                                      </p:tavLst>
                                    </p:anim>
                                  </p:childTnLst>
                                </p:cTn>
                              </p:par>
                              <p:par>
                                <p:cTn id="49" presetID="15" presetClass="entr" presetSubtype="0" fill="hold" grpId="0" nodeType="withEffect">
                                  <p:stCondLst>
                                    <p:cond delay="0"/>
                                  </p:stCondLst>
                                  <p:childTnLst>
                                    <p:set>
                                      <p:cBhvr>
                                        <p:cTn id="50" dur="1" fill="hold">
                                          <p:stCondLst>
                                            <p:cond delay="0"/>
                                          </p:stCondLst>
                                        </p:cTn>
                                        <p:tgtEl>
                                          <p:spTgt spid="870412"/>
                                        </p:tgtEl>
                                        <p:attrNameLst>
                                          <p:attrName>style.visibility</p:attrName>
                                        </p:attrNameLst>
                                      </p:cBhvr>
                                      <p:to>
                                        <p:strVal val="visible"/>
                                      </p:to>
                                    </p:set>
                                    <p:anim calcmode="lin" valueType="num">
                                      <p:cBhvr>
                                        <p:cTn id="51" dur="1000" fill="hold"/>
                                        <p:tgtEl>
                                          <p:spTgt spid="870412"/>
                                        </p:tgtEl>
                                        <p:attrNameLst>
                                          <p:attrName>ppt_w</p:attrName>
                                        </p:attrNameLst>
                                      </p:cBhvr>
                                      <p:tavLst>
                                        <p:tav tm="0">
                                          <p:val>
                                            <p:fltVal val="0"/>
                                          </p:val>
                                        </p:tav>
                                        <p:tav tm="100000">
                                          <p:val>
                                            <p:strVal val="#ppt_w"/>
                                          </p:val>
                                        </p:tav>
                                      </p:tavLst>
                                    </p:anim>
                                    <p:anim calcmode="lin" valueType="num">
                                      <p:cBhvr>
                                        <p:cTn id="52" dur="1000" fill="hold"/>
                                        <p:tgtEl>
                                          <p:spTgt spid="870412"/>
                                        </p:tgtEl>
                                        <p:attrNameLst>
                                          <p:attrName>ppt_h</p:attrName>
                                        </p:attrNameLst>
                                      </p:cBhvr>
                                      <p:tavLst>
                                        <p:tav tm="0">
                                          <p:val>
                                            <p:fltVal val="0"/>
                                          </p:val>
                                        </p:tav>
                                        <p:tav tm="100000">
                                          <p:val>
                                            <p:strVal val="#ppt_h"/>
                                          </p:val>
                                        </p:tav>
                                      </p:tavLst>
                                    </p:anim>
                                    <p:anim calcmode="lin" valueType="num">
                                      <p:cBhvr>
                                        <p:cTn id="53" dur="1000" fill="hold"/>
                                        <p:tgtEl>
                                          <p:spTgt spid="870412"/>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870412"/>
                                        </p:tgtEl>
                                        <p:attrNameLst>
                                          <p:attrName>ppt_y</p:attrName>
                                        </p:attrNameLst>
                                      </p:cBhvr>
                                      <p:tavLst>
                                        <p:tav tm="0" fmla="#ppt_y+(sin(-2*pi*(1-$))*-#ppt_x+cos(-2*pi*(1-$))*(1-#ppt_y))*(1-$)">
                                          <p:val>
                                            <p:fltVal val="0"/>
                                          </p:val>
                                        </p:tav>
                                        <p:tav tm="100000">
                                          <p:val>
                                            <p:fltVal val="1"/>
                                          </p:val>
                                        </p:tav>
                                      </p:tavLst>
                                    </p:anim>
                                  </p:childTnLst>
                                </p:cTn>
                              </p:par>
                              <p:par>
                                <p:cTn id="55" presetID="15" presetClass="entr" presetSubtype="0" fill="hold" grpId="0" nodeType="withEffect">
                                  <p:stCondLst>
                                    <p:cond delay="0"/>
                                  </p:stCondLst>
                                  <p:childTnLst>
                                    <p:set>
                                      <p:cBhvr>
                                        <p:cTn id="56" dur="1" fill="hold">
                                          <p:stCondLst>
                                            <p:cond delay="0"/>
                                          </p:stCondLst>
                                        </p:cTn>
                                        <p:tgtEl>
                                          <p:spTgt spid="870413"/>
                                        </p:tgtEl>
                                        <p:attrNameLst>
                                          <p:attrName>style.visibility</p:attrName>
                                        </p:attrNameLst>
                                      </p:cBhvr>
                                      <p:to>
                                        <p:strVal val="visible"/>
                                      </p:to>
                                    </p:set>
                                    <p:anim calcmode="lin" valueType="num">
                                      <p:cBhvr>
                                        <p:cTn id="57" dur="1000" fill="hold"/>
                                        <p:tgtEl>
                                          <p:spTgt spid="870413"/>
                                        </p:tgtEl>
                                        <p:attrNameLst>
                                          <p:attrName>ppt_w</p:attrName>
                                        </p:attrNameLst>
                                      </p:cBhvr>
                                      <p:tavLst>
                                        <p:tav tm="0">
                                          <p:val>
                                            <p:fltVal val="0"/>
                                          </p:val>
                                        </p:tav>
                                        <p:tav tm="100000">
                                          <p:val>
                                            <p:strVal val="#ppt_w"/>
                                          </p:val>
                                        </p:tav>
                                      </p:tavLst>
                                    </p:anim>
                                    <p:anim calcmode="lin" valueType="num">
                                      <p:cBhvr>
                                        <p:cTn id="58" dur="1000" fill="hold"/>
                                        <p:tgtEl>
                                          <p:spTgt spid="870413"/>
                                        </p:tgtEl>
                                        <p:attrNameLst>
                                          <p:attrName>ppt_h</p:attrName>
                                        </p:attrNameLst>
                                      </p:cBhvr>
                                      <p:tavLst>
                                        <p:tav tm="0">
                                          <p:val>
                                            <p:fltVal val="0"/>
                                          </p:val>
                                        </p:tav>
                                        <p:tav tm="100000">
                                          <p:val>
                                            <p:strVal val="#ppt_h"/>
                                          </p:val>
                                        </p:tav>
                                      </p:tavLst>
                                    </p:anim>
                                    <p:anim calcmode="lin" valueType="num">
                                      <p:cBhvr>
                                        <p:cTn id="59" dur="1000" fill="hold"/>
                                        <p:tgtEl>
                                          <p:spTgt spid="870413"/>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870413"/>
                                        </p:tgtEl>
                                        <p:attrNameLst>
                                          <p:attrName>ppt_y</p:attrName>
                                        </p:attrNameLst>
                                      </p:cBhvr>
                                      <p:tavLst>
                                        <p:tav tm="0" fmla="#ppt_y+(sin(-2*pi*(1-$))*-#ppt_x+cos(-2*pi*(1-$))*(1-#ppt_y))*(1-$)">
                                          <p:val>
                                            <p:fltVal val="0"/>
                                          </p:val>
                                        </p:tav>
                                        <p:tav tm="100000">
                                          <p:val>
                                            <p:fltVal val="1"/>
                                          </p:val>
                                        </p:tav>
                                      </p:tavLst>
                                    </p:anim>
                                  </p:childTnLst>
                                </p:cTn>
                              </p:par>
                              <p:par>
                                <p:cTn id="61" presetID="15" presetClass="entr" presetSubtype="0" fill="hold" grpId="0" nodeType="withEffect">
                                  <p:stCondLst>
                                    <p:cond delay="0"/>
                                  </p:stCondLst>
                                  <p:childTnLst>
                                    <p:set>
                                      <p:cBhvr>
                                        <p:cTn id="62" dur="1" fill="hold">
                                          <p:stCondLst>
                                            <p:cond delay="0"/>
                                          </p:stCondLst>
                                        </p:cTn>
                                        <p:tgtEl>
                                          <p:spTgt spid="870411"/>
                                        </p:tgtEl>
                                        <p:attrNameLst>
                                          <p:attrName>style.visibility</p:attrName>
                                        </p:attrNameLst>
                                      </p:cBhvr>
                                      <p:to>
                                        <p:strVal val="visible"/>
                                      </p:to>
                                    </p:set>
                                    <p:anim calcmode="lin" valueType="num">
                                      <p:cBhvr>
                                        <p:cTn id="63" dur="1000" fill="hold"/>
                                        <p:tgtEl>
                                          <p:spTgt spid="870411"/>
                                        </p:tgtEl>
                                        <p:attrNameLst>
                                          <p:attrName>ppt_w</p:attrName>
                                        </p:attrNameLst>
                                      </p:cBhvr>
                                      <p:tavLst>
                                        <p:tav tm="0">
                                          <p:val>
                                            <p:fltVal val="0"/>
                                          </p:val>
                                        </p:tav>
                                        <p:tav tm="100000">
                                          <p:val>
                                            <p:strVal val="#ppt_w"/>
                                          </p:val>
                                        </p:tav>
                                      </p:tavLst>
                                    </p:anim>
                                    <p:anim calcmode="lin" valueType="num">
                                      <p:cBhvr>
                                        <p:cTn id="64" dur="1000" fill="hold"/>
                                        <p:tgtEl>
                                          <p:spTgt spid="870411"/>
                                        </p:tgtEl>
                                        <p:attrNameLst>
                                          <p:attrName>ppt_h</p:attrName>
                                        </p:attrNameLst>
                                      </p:cBhvr>
                                      <p:tavLst>
                                        <p:tav tm="0">
                                          <p:val>
                                            <p:fltVal val="0"/>
                                          </p:val>
                                        </p:tav>
                                        <p:tav tm="100000">
                                          <p:val>
                                            <p:strVal val="#ppt_h"/>
                                          </p:val>
                                        </p:tav>
                                      </p:tavLst>
                                    </p:anim>
                                    <p:anim calcmode="lin" valueType="num">
                                      <p:cBhvr>
                                        <p:cTn id="65" dur="1000" fill="hold"/>
                                        <p:tgtEl>
                                          <p:spTgt spid="870411"/>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870411"/>
                                        </p:tgtEl>
                                        <p:attrNameLst>
                                          <p:attrName>ppt_y</p:attrName>
                                        </p:attrNameLst>
                                      </p:cBhvr>
                                      <p:tavLst>
                                        <p:tav tm="0" fmla="#ppt_y+(sin(-2*pi*(1-$))*-#ppt_x+cos(-2*pi*(1-$))*(1-#ppt_y))*(1-$)">
                                          <p:val>
                                            <p:fltVal val="0"/>
                                          </p:val>
                                        </p:tav>
                                        <p:tav tm="100000">
                                          <p:val>
                                            <p:fltVal val="1"/>
                                          </p:val>
                                        </p:tav>
                                      </p:tavLst>
                                    </p:anim>
                                  </p:childTnLst>
                                </p:cTn>
                              </p:par>
                              <p:par>
                                <p:cTn id="67" presetID="15" presetClass="entr" presetSubtype="0" fill="hold" grpId="0" nodeType="withEffect">
                                  <p:stCondLst>
                                    <p:cond delay="0"/>
                                  </p:stCondLst>
                                  <p:childTnLst>
                                    <p:set>
                                      <p:cBhvr>
                                        <p:cTn id="68" dur="1" fill="hold">
                                          <p:stCondLst>
                                            <p:cond delay="0"/>
                                          </p:stCondLst>
                                        </p:cTn>
                                        <p:tgtEl>
                                          <p:spTgt spid="870414"/>
                                        </p:tgtEl>
                                        <p:attrNameLst>
                                          <p:attrName>style.visibility</p:attrName>
                                        </p:attrNameLst>
                                      </p:cBhvr>
                                      <p:to>
                                        <p:strVal val="visible"/>
                                      </p:to>
                                    </p:set>
                                    <p:anim calcmode="lin" valueType="num">
                                      <p:cBhvr>
                                        <p:cTn id="69" dur="1000" fill="hold"/>
                                        <p:tgtEl>
                                          <p:spTgt spid="870414"/>
                                        </p:tgtEl>
                                        <p:attrNameLst>
                                          <p:attrName>ppt_w</p:attrName>
                                        </p:attrNameLst>
                                      </p:cBhvr>
                                      <p:tavLst>
                                        <p:tav tm="0">
                                          <p:val>
                                            <p:fltVal val="0"/>
                                          </p:val>
                                        </p:tav>
                                        <p:tav tm="100000">
                                          <p:val>
                                            <p:strVal val="#ppt_w"/>
                                          </p:val>
                                        </p:tav>
                                      </p:tavLst>
                                    </p:anim>
                                    <p:anim calcmode="lin" valueType="num">
                                      <p:cBhvr>
                                        <p:cTn id="70" dur="1000" fill="hold"/>
                                        <p:tgtEl>
                                          <p:spTgt spid="870414"/>
                                        </p:tgtEl>
                                        <p:attrNameLst>
                                          <p:attrName>ppt_h</p:attrName>
                                        </p:attrNameLst>
                                      </p:cBhvr>
                                      <p:tavLst>
                                        <p:tav tm="0">
                                          <p:val>
                                            <p:fltVal val="0"/>
                                          </p:val>
                                        </p:tav>
                                        <p:tav tm="100000">
                                          <p:val>
                                            <p:strVal val="#ppt_h"/>
                                          </p:val>
                                        </p:tav>
                                      </p:tavLst>
                                    </p:anim>
                                    <p:anim calcmode="lin" valueType="num">
                                      <p:cBhvr>
                                        <p:cTn id="71" dur="1000" fill="hold"/>
                                        <p:tgtEl>
                                          <p:spTgt spid="870414"/>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870414"/>
                                        </p:tgtEl>
                                        <p:attrNameLst>
                                          <p:attrName>ppt_y</p:attrName>
                                        </p:attrNameLst>
                                      </p:cBhvr>
                                      <p:tavLst>
                                        <p:tav tm="0" fmla="#ppt_y+(sin(-2*pi*(1-$))*-#ppt_x+cos(-2*pi*(1-$))*(1-#ppt_y))*(1-$)">
                                          <p:val>
                                            <p:fltVal val="0"/>
                                          </p:val>
                                        </p:tav>
                                        <p:tav tm="100000">
                                          <p:val>
                                            <p:fltVal val="1"/>
                                          </p:val>
                                        </p:tav>
                                      </p:tavLst>
                                    </p:anim>
                                  </p:childTnLst>
                                </p:cTn>
                              </p:par>
                              <p:par>
                                <p:cTn id="73" presetID="15" presetClass="entr" presetSubtype="0" fill="hold" grpId="0" nodeType="withEffect">
                                  <p:stCondLst>
                                    <p:cond delay="0"/>
                                  </p:stCondLst>
                                  <p:childTnLst>
                                    <p:set>
                                      <p:cBhvr>
                                        <p:cTn id="74" dur="1" fill="hold">
                                          <p:stCondLst>
                                            <p:cond delay="0"/>
                                          </p:stCondLst>
                                        </p:cTn>
                                        <p:tgtEl>
                                          <p:spTgt spid="870415"/>
                                        </p:tgtEl>
                                        <p:attrNameLst>
                                          <p:attrName>style.visibility</p:attrName>
                                        </p:attrNameLst>
                                      </p:cBhvr>
                                      <p:to>
                                        <p:strVal val="visible"/>
                                      </p:to>
                                    </p:set>
                                    <p:anim calcmode="lin" valueType="num">
                                      <p:cBhvr>
                                        <p:cTn id="75" dur="1000" fill="hold"/>
                                        <p:tgtEl>
                                          <p:spTgt spid="870415"/>
                                        </p:tgtEl>
                                        <p:attrNameLst>
                                          <p:attrName>ppt_w</p:attrName>
                                        </p:attrNameLst>
                                      </p:cBhvr>
                                      <p:tavLst>
                                        <p:tav tm="0">
                                          <p:val>
                                            <p:fltVal val="0"/>
                                          </p:val>
                                        </p:tav>
                                        <p:tav tm="100000">
                                          <p:val>
                                            <p:strVal val="#ppt_w"/>
                                          </p:val>
                                        </p:tav>
                                      </p:tavLst>
                                    </p:anim>
                                    <p:anim calcmode="lin" valueType="num">
                                      <p:cBhvr>
                                        <p:cTn id="76" dur="1000" fill="hold"/>
                                        <p:tgtEl>
                                          <p:spTgt spid="870415"/>
                                        </p:tgtEl>
                                        <p:attrNameLst>
                                          <p:attrName>ppt_h</p:attrName>
                                        </p:attrNameLst>
                                      </p:cBhvr>
                                      <p:tavLst>
                                        <p:tav tm="0">
                                          <p:val>
                                            <p:fltVal val="0"/>
                                          </p:val>
                                        </p:tav>
                                        <p:tav tm="100000">
                                          <p:val>
                                            <p:strVal val="#ppt_h"/>
                                          </p:val>
                                        </p:tav>
                                      </p:tavLst>
                                    </p:anim>
                                    <p:anim calcmode="lin" valueType="num">
                                      <p:cBhvr>
                                        <p:cTn id="77" dur="1000" fill="hold"/>
                                        <p:tgtEl>
                                          <p:spTgt spid="870415"/>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8704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54" presetClass="entr" presetSubtype="0" accel="100000" fill="hold" grpId="0" nodeType="clickEffect">
                                  <p:stCondLst>
                                    <p:cond delay="0"/>
                                  </p:stCondLst>
                                  <p:childTnLst>
                                    <p:set>
                                      <p:cBhvr>
                                        <p:cTn id="82" dur="1" fill="hold">
                                          <p:stCondLst>
                                            <p:cond delay="0"/>
                                          </p:stCondLst>
                                        </p:cTn>
                                        <p:tgtEl>
                                          <p:spTgt spid="870418"/>
                                        </p:tgtEl>
                                        <p:attrNameLst>
                                          <p:attrName>style.visibility</p:attrName>
                                        </p:attrNameLst>
                                      </p:cBhvr>
                                      <p:to>
                                        <p:strVal val="visible"/>
                                      </p:to>
                                    </p:set>
                                    <p:anim calcmode="lin" valueType="num">
                                      <p:cBhvr>
                                        <p:cTn id="83" dur="500" fill="hold"/>
                                        <p:tgtEl>
                                          <p:spTgt spid="870418"/>
                                        </p:tgtEl>
                                        <p:attrNameLst>
                                          <p:attrName>ppt_w</p:attrName>
                                        </p:attrNameLst>
                                      </p:cBhvr>
                                      <p:tavLst>
                                        <p:tav tm="0">
                                          <p:val>
                                            <p:strVal val="#ppt_w*0.05"/>
                                          </p:val>
                                        </p:tav>
                                        <p:tav tm="100000">
                                          <p:val>
                                            <p:strVal val="#ppt_w"/>
                                          </p:val>
                                        </p:tav>
                                      </p:tavLst>
                                    </p:anim>
                                    <p:anim calcmode="lin" valueType="num">
                                      <p:cBhvr>
                                        <p:cTn id="84" dur="500" fill="hold"/>
                                        <p:tgtEl>
                                          <p:spTgt spid="870418"/>
                                        </p:tgtEl>
                                        <p:attrNameLst>
                                          <p:attrName>ppt_h</p:attrName>
                                        </p:attrNameLst>
                                      </p:cBhvr>
                                      <p:tavLst>
                                        <p:tav tm="0">
                                          <p:val>
                                            <p:strVal val="#ppt_h"/>
                                          </p:val>
                                        </p:tav>
                                        <p:tav tm="100000">
                                          <p:val>
                                            <p:strVal val="#ppt_h"/>
                                          </p:val>
                                        </p:tav>
                                      </p:tavLst>
                                    </p:anim>
                                    <p:anim calcmode="lin" valueType="num">
                                      <p:cBhvr>
                                        <p:cTn id="85" dur="500" fill="hold"/>
                                        <p:tgtEl>
                                          <p:spTgt spid="870418"/>
                                        </p:tgtEl>
                                        <p:attrNameLst>
                                          <p:attrName>ppt_x</p:attrName>
                                        </p:attrNameLst>
                                      </p:cBhvr>
                                      <p:tavLst>
                                        <p:tav tm="0">
                                          <p:val>
                                            <p:strVal val="#ppt_x-.2"/>
                                          </p:val>
                                        </p:tav>
                                        <p:tav tm="100000">
                                          <p:val>
                                            <p:strVal val="#ppt_x"/>
                                          </p:val>
                                        </p:tav>
                                      </p:tavLst>
                                    </p:anim>
                                    <p:anim calcmode="lin" valueType="num">
                                      <p:cBhvr>
                                        <p:cTn id="86" dur="500" fill="hold"/>
                                        <p:tgtEl>
                                          <p:spTgt spid="870418"/>
                                        </p:tgtEl>
                                        <p:attrNameLst>
                                          <p:attrName>ppt_y</p:attrName>
                                        </p:attrNameLst>
                                      </p:cBhvr>
                                      <p:tavLst>
                                        <p:tav tm="0">
                                          <p:val>
                                            <p:strVal val="#ppt_y"/>
                                          </p:val>
                                        </p:tav>
                                        <p:tav tm="100000">
                                          <p:val>
                                            <p:strVal val="#ppt_y"/>
                                          </p:val>
                                        </p:tav>
                                      </p:tavLst>
                                    </p:anim>
                                    <p:animEffect transition="in" filter="fade">
                                      <p:cBhvr>
                                        <p:cTn id="87" dur="500"/>
                                        <p:tgtEl>
                                          <p:spTgt spid="87041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8" presetClass="exit" presetSubtype="16" fill="hold" grpId="1" nodeType="clickEffect">
                                  <p:stCondLst>
                                    <p:cond delay="0"/>
                                  </p:stCondLst>
                                  <p:childTnLst>
                                    <p:animEffect transition="out" filter="diamond(in)">
                                      <p:cBhvr>
                                        <p:cTn id="91" dur="2000"/>
                                        <p:tgtEl>
                                          <p:spTgt spid="870408"/>
                                        </p:tgtEl>
                                      </p:cBhvr>
                                    </p:animEffect>
                                    <p:set>
                                      <p:cBhvr>
                                        <p:cTn id="92" dur="1" fill="hold">
                                          <p:stCondLst>
                                            <p:cond delay="1999"/>
                                          </p:stCondLst>
                                        </p:cTn>
                                        <p:tgtEl>
                                          <p:spTgt spid="870408"/>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38" presetClass="entr" presetSubtype="0" accel="50000" fill="hold" grpId="0" nodeType="clickEffect">
                                  <p:stCondLst>
                                    <p:cond delay="0"/>
                                  </p:stCondLst>
                                  <p:iterate type="lt">
                                    <p:tmPct val="50000"/>
                                  </p:iterate>
                                  <p:childTnLst>
                                    <p:set>
                                      <p:cBhvr>
                                        <p:cTn id="96" dur="1" fill="hold">
                                          <p:stCondLst>
                                            <p:cond delay="0"/>
                                          </p:stCondLst>
                                        </p:cTn>
                                        <p:tgtEl>
                                          <p:spTgt spid="870417"/>
                                        </p:tgtEl>
                                        <p:attrNameLst>
                                          <p:attrName>style.visibility</p:attrName>
                                        </p:attrNameLst>
                                      </p:cBhvr>
                                      <p:to>
                                        <p:strVal val="visible"/>
                                      </p:to>
                                    </p:set>
                                    <p:set>
                                      <p:cBhvr>
                                        <p:cTn id="97" dur="455" fill="hold">
                                          <p:stCondLst>
                                            <p:cond delay="0"/>
                                          </p:stCondLst>
                                        </p:cTn>
                                        <p:tgtEl>
                                          <p:spTgt spid="870417"/>
                                        </p:tgtEl>
                                        <p:attrNameLst>
                                          <p:attrName>style.rotation</p:attrName>
                                        </p:attrNameLst>
                                      </p:cBhvr>
                                      <p:to>
                                        <p:strVal val="-45.0"/>
                                      </p:to>
                                    </p:set>
                                    <p:anim calcmode="lin" valueType="num">
                                      <p:cBhvr>
                                        <p:cTn id="98" dur="455" fill="hold">
                                          <p:stCondLst>
                                            <p:cond delay="455"/>
                                          </p:stCondLst>
                                        </p:cTn>
                                        <p:tgtEl>
                                          <p:spTgt spid="870417"/>
                                        </p:tgtEl>
                                        <p:attrNameLst>
                                          <p:attrName>style.rotation</p:attrName>
                                        </p:attrNameLst>
                                      </p:cBhvr>
                                      <p:tavLst>
                                        <p:tav tm="0">
                                          <p:val>
                                            <p:fltVal val="-45"/>
                                          </p:val>
                                        </p:tav>
                                        <p:tav tm="69900">
                                          <p:val>
                                            <p:fltVal val="45"/>
                                          </p:val>
                                        </p:tav>
                                        <p:tav tm="100000">
                                          <p:val>
                                            <p:fltVal val="0"/>
                                          </p:val>
                                        </p:tav>
                                      </p:tavLst>
                                    </p:anim>
                                    <p:anim calcmode="lin" valueType="num">
                                      <p:cBhvr>
                                        <p:cTn id="99" dur="455" fill="hold">
                                          <p:stCondLst>
                                            <p:cond delay="0"/>
                                          </p:stCondLst>
                                        </p:cTn>
                                        <p:tgtEl>
                                          <p:spTgt spid="870417"/>
                                        </p:tgtEl>
                                        <p:attrNameLst>
                                          <p:attrName>ppt_y</p:attrName>
                                        </p:attrNameLst>
                                      </p:cBhvr>
                                      <p:tavLst>
                                        <p:tav tm="0">
                                          <p:val>
                                            <p:strVal val="#ppt_y-1"/>
                                          </p:val>
                                        </p:tav>
                                        <p:tav tm="100000">
                                          <p:val>
                                            <p:strVal val="#ppt_y-(0.354*#ppt_w-0.172*#ppt_h)"/>
                                          </p:val>
                                        </p:tav>
                                      </p:tavLst>
                                    </p:anim>
                                    <p:anim calcmode="lin" valueType="num">
                                      <p:cBhvr>
                                        <p:cTn id="100" dur="156" decel="50000" autoRev="1" fill="hold">
                                          <p:stCondLst>
                                            <p:cond delay="455"/>
                                          </p:stCondLst>
                                        </p:cTn>
                                        <p:tgtEl>
                                          <p:spTgt spid="870417"/>
                                        </p:tgtEl>
                                        <p:attrNameLst>
                                          <p:attrName>ppt_y</p:attrName>
                                        </p:attrNameLst>
                                      </p:cBhvr>
                                      <p:tavLst>
                                        <p:tav tm="0">
                                          <p:val>
                                            <p:strVal val="#ppt_y-(0.354*#ppt_w-0.172*#ppt_h)"/>
                                          </p:val>
                                        </p:tav>
                                        <p:tav tm="100000">
                                          <p:val>
                                            <p:strVal val="#ppt_y-(0.354*#ppt_w-0.172*#ppt_h)-#ppt_h/2"/>
                                          </p:val>
                                        </p:tav>
                                      </p:tavLst>
                                    </p:anim>
                                    <p:anim calcmode="lin" valueType="num">
                                      <p:cBhvr>
                                        <p:cTn id="101" dur="136" fill="hold">
                                          <p:stCondLst>
                                            <p:cond delay="864"/>
                                          </p:stCondLst>
                                        </p:cTn>
                                        <p:tgtEl>
                                          <p:spTgt spid="870417"/>
                                        </p:tgtEl>
                                        <p:attrNameLst>
                                          <p:attrName>ppt_y</p:attrName>
                                        </p:attrNameLst>
                                      </p:cBhvr>
                                      <p:tavLst>
                                        <p:tav tm="0">
                                          <p:val>
                                            <p:strVal val="#ppt_y-(0.354*#ppt_w-0.172*#ppt_h)"/>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43" presetClass="entr" presetSubtype="0" fill="hold" grpId="0" nodeType="clickEffect">
                                  <p:stCondLst>
                                    <p:cond delay="0"/>
                                  </p:stCondLst>
                                  <p:childTnLst>
                                    <p:set>
                                      <p:cBhvr>
                                        <p:cTn id="105" dur="1" fill="hold">
                                          <p:stCondLst>
                                            <p:cond delay="0"/>
                                          </p:stCondLst>
                                        </p:cTn>
                                        <p:tgtEl>
                                          <p:spTgt spid="870419"/>
                                        </p:tgtEl>
                                        <p:attrNameLst>
                                          <p:attrName>style.visibility</p:attrName>
                                        </p:attrNameLst>
                                      </p:cBhvr>
                                      <p:to>
                                        <p:strVal val="visible"/>
                                      </p:to>
                                    </p:set>
                                    <p:animEffect transition="in" filter="fade">
                                      <p:cBhvr>
                                        <p:cTn id="106" dur="100"/>
                                        <p:tgtEl>
                                          <p:spTgt spid="870419"/>
                                        </p:tgtEl>
                                      </p:cBhvr>
                                    </p:animEffect>
                                    <p:anim calcmode="lin" valueType="num">
                                      <p:cBhvr>
                                        <p:cTn id="107" dur="400" fill="hold"/>
                                        <p:tgtEl>
                                          <p:spTgt spid="870419"/>
                                        </p:tgtEl>
                                        <p:attrNameLst>
                                          <p:attrName>ppt_x</p:attrName>
                                        </p:attrNameLst>
                                      </p:cBhvr>
                                      <p:tavLst>
                                        <p:tav tm="0">
                                          <p:val>
                                            <p:strVal val="#ppt_x"/>
                                          </p:val>
                                        </p:tav>
                                        <p:tav tm="100000">
                                          <p:val>
                                            <p:strVal val="#ppt_x"/>
                                          </p:val>
                                        </p:tav>
                                      </p:tavLst>
                                    </p:anim>
                                    <p:anim calcmode="lin" valueType="num">
                                      <p:cBhvr>
                                        <p:cTn id="108" dur="400" fill="hold"/>
                                        <p:tgtEl>
                                          <p:spTgt spid="870419"/>
                                        </p:tgtEl>
                                        <p:attrNameLst>
                                          <p:attrName>ppt_y</p:attrName>
                                        </p:attrNameLst>
                                      </p:cBhvr>
                                      <p:tavLst>
                                        <p:tav tm="0">
                                          <p:val>
                                            <p:strVal val="#ppt_y+0.31"/>
                                          </p:val>
                                        </p:tav>
                                        <p:tav tm="100000">
                                          <p:val>
                                            <p:strVal val="#ppt_y+0.31"/>
                                          </p:val>
                                        </p:tav>
                                      </p:tavLst>
                                    </p:anim>
                                    <p:anim calcmode="lin" valueType="num">
                                      <p:cBhvr>
                                        <p:cTn id="109" dur="600" decel="50000" fill="hold">
                                          <p:stCondLst>
                                            <p:cond delay="400"/>
                                          </p:stCondLst>
                                        </p:cTn>
                                        <p:tgtEl>
                                          <p:spTgt spid="87041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0" dur="600" decel="50000" fill="hold">
                                          <p:stCondLst>
                                            <p:cond delay="400"/>
                                          </p:stCondLst>
                                        </p:cTn>
                                        <p:tgtEl>
                                          <p:spTgt spid="87041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4" presetClass="entr" presetSubtype="0" fill="hold" grpId="0" nodeType="clickEffect">
                                  <p:stCondLst>
                                    <p:cond delay="0"/>
                                  </p:stCondLst>
                                  <p:childTnLst>
                                    <p:set>
                                      <p:cBhvr>
                                        <p:cTn id="114" dur="1" fill="hold">
                                          <p:stCondLst>
                                            <p:cond delay="0"/>
                                          </p:stCondLst>
                                        </p:cTn>
                                        <p:tgtEl>
                                          <p:spTgt spid="870420"/>
                                        </p:tgtEl>
                                        <p:attrNameLst>
                                          <p:attrName>style.visibility</p:attrName>
                                        </p:attrNameLst>
                                      </p:cBhvr>
                                      <p:to>
                                        <p:strVal val="visible"/>
                                      </p:to>
                                    </p:set>
                                    <p:anim from="(-#ppt_w/2)" to="(#ppt_x)" calcmode="lin" valueType="num">
                                      <p:cBhvr>
                                        <p:cTn id="115" dur="600" fill="hold">
                                          <p:stCondLst>
                                            <p:cond delay="0"/>
                                          </p:stCondLst>
                                        </p:cTn>
                                        <p:tgtEl>
                                          <p:spTgt spid="870420"/>
                                        </p:tgtEl>
                                        <p:attrNameLst>
                                          <p:attrName>ppt_x</p:attrName>
                                        </p:attrNameLst>
                                      </p:cBhvr>
                                    </p:anim>
                                    <p:anim from="0" to="-1.0" calcmode="lin" valueType="num">
                                      <p:cBhvr>
                                        <p:cTn id="116" dur="200" decel="50000" autoRev="1" fill="hold">
                                          <p:stCondLst>
                                            <p:cond delay="600"/>
                                          </p:stCondLst>
                                        </p:cTn>
                                        <p:tgtEl>
                                          <p:spTgt spid="870420"/>
                                        </p:tgtEl>
                                        <p:attrNameLst>
                                          <p:attrName>xshear</p:attrName>
                                        </p:attrNameLst>
                                      </p:cBhvr>
                                    </p:anim>
                                    <p:animScale>
                                      <p:cBhvr>
                                        <p:cTn id="117" dur="200" decel="100000" autoRev="1" fill="hold">
                                          <p:stCondLst>
                                            <p:cond delay="600"/>
                                          </p:stCondLst>
                                        </p:cTn>
                                        <p:tgtEl>
                                          <p:spTgt spid="870420"/>
                                        </p:tgtEl>
                                      </p:cBhvr>
                                      <p:from x="100000" y="100000"/>
                                      <p:to x="80000" y="100000"/>
                                    </p:animScale>
                                    <p:anim by="(#ppt_h/3+#ppt_w*0.1)" calcmode="lin" valueType="num">
                                      <p:cBhvr additive="sum">
                                        <p:cTn id="118" dur="200" decel="100000" autoRev="1" fill="hold">
                                          <p:stCondLst>
                                            <p:cond delay="600"/>
                                          </p:stCondLst>
                                        </p:cTn>
                                        <p:tgtEl>
                                          <p:spTgt spid="870420"/>
                                        </p:tgtEl>
                                        <p:attrNameLst>
                                          <p:attrName>ppt_x</p:attrName>
                                        </p:attrNameLst>
                                      </p:cBhvr>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6" presetClass="entr" presetSubtype="0" fill="hold" grpId="0" nodeType="clickEffect">
                                  <p:stCondLst>
                                    <p:cond delay="0"/>
                                  </p:stCondLst>
                                  <p:childTnLst>
                                    <p:set>
                                      <p:cBhvr>
                                        <p:cTn id="122" dur="1" fill="hold">
                                          <p:stCondLst>
                                            <p:cond delay="0"/>
                                          </p:stCondLst>
                                        </p:cTn>
                                        <p:tgtEl>
                                          <p:spTgt spid="870421"/>
                                        </p:tgtEl>
                                        <p:attrNameLst>
                                          <p:attrName>style.visibility</p:attrName>
                                        </p:attrNameLst>
                                      </p:cBhvr>
                                      <p:to>
                                        <p:strVal val="visible"/>
                                      </p:to>
                                    </p:set>
                                    <p:animEffect transition="in" filter="wipe(down)">
                                      <p:cBhvr>
                                        <p:cTn id="123" dur="580">
                                          <p:stCondLst>
                                            <p:cond delay="0"/>
                                          </p:stCondLst>
                                        </p:cTn>
                                        <p:tgtEl>
                                          <p:spTgt spid="870421"/>
                                        </p:tgtEl>
                                      </p:cBhvr>
                                    </p:animEffect>
                                    <p:anim calcmode="lin" valueType="num">
                                      <p:cBhvr>
                                        <p:cTn id="124" dur="1822" tmFilter="0,0; 0.14,0.36; 0.43,0.73; 0.71,0.91; 1.0,1.0">
                                          <p:stCondLst>
                                            <p:cond delay="0"/>
                                          </p:stCondLst>
                                        </p:cTn>
                                        <p:tgtEl>
                                          <p:spTgt spid="870421"/>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870421"/>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870421"/>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870421"/>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870421"/>
                                        </p:tgtEl>
                                        <p:attrNameLst>
                                          <p:attrName>ppt_y</p:attrName>
                                        </p:attrNameLst>
                                      </p:cBhvr>
                                      <p:tavLst>
                                        <p:tav tm="0" fmla="#ppt_y-sin(pi*$)/81">
                                          <p:val>
                                            <p:fltVal val="0"/>
                                          </p:val>
                                        </p:tav>
                                        <p:tav tm="100000">
                                          <p:val>
                                            <p:fltVal val="1"/>
                                          </p:val>
                                        </p:tav>
                                      </p:tavLst>
                                    </p:anim>
                                    <p:animScale>
                                      <p:cBhvr>
                                        <p:cTn id="129" dur="26">
                                          <p:stCondLst>
                                            <p:cond delay="650"/>
                                          </p:stCondLst>
                                        </p:cTn>
                                        <p:tgtEl>
                                          <p:spTgt spid="870421"/>
                                        </p:tgtEl>
                                      </p:cBhvr>
                                      <p:to x="100000" y="60000"/>
                                    </p:animScale>
                                    <p:animScale>
                                      <p:cBhvr>
                                        <p:cTn id="130" dur="166" decel="50000">
                                          <p:stCondLst>
                                            <p:cond delay="676"/>
                                          </p:stCondLst>
                                        </p:cTn>
                                        <p:tgtEl>
                                          <p:spTgt spid="870421"/>
                                        </p:tgtEl>
                                      </p:cBhvr>
                                      <p:to x="100000" y="100000"/>
                                    </p:animScale>
                                    <p:animScale>
                                      <p:cBhvr>
                                        <p:cTn id="131" dur="26">
                                          <p:stCondLst>
                                            <p:cond delay="1312"/>
                                          </p:stCondLst>
                                        </p:cTn>
                                        <p:tgtEl>
                                          <p:spTgt spid="870421"/>
                                        </p:tgtEl>
                                      </p:cBhvr>
                                      <p:to x="100000" y="80000"/>
                                    </p:animScale>
                                    <p:animScale>
                                      <p:cBhvr>
                                        <p:cTn id="132" dur="166" decel="50000">
                                          <p:stCondLst>
                                            <p:cond delay="1338"/>
                                          </p:stCondLst>
                                        </p:cTn>
                                        <p:tgtEl>
                                          <p:spTgt spid="870421"/>
                                        </p:tgtEl>
                                      </p:cBhvr>
                                      <p:to x="100000" y="100000"/>
                                    </p:animScale>
                                    <p:animScale>
                                      <p:cBhvr>
                                        <p:cTn id="133" dur="26">
                                          <p:stCondLst>
                                            <p:cond delay="1642"/>
                                          </p:stCondLst>
                                        </p:cTn>
                                        <p:tgtEl>
                                          <p:spTgt spid="870421"/>
                                        </p:tgtEl>
                                      </p:cBhvr>
                                      <p:to x="100000" y="90000"/>
                                    </p:animScale>
                                    <p:animScale>
                                      <p:cBhvr>
                                        <p:cTn id="134" dur="166" decel="50000">
                                          <p:stCondLst>
                                            <p:cond delay="1668"/>
                                          </p:stCondLst>
                                        </p:cTn>
                                        <p:tgtEl>
                                          <p:spTgt spid="870421"/>
                                        </p:tgtEl>
                                      </p:cBhvr>
                                      <p:to x="100000" y="100000"/>
                                    </p:animScale>
                                    <p:animScale>
                                      <p:cBhvr>
                                        <p:cTn id="135" dur="26">
                                          <p:stCondLst>
                                            <p:cond delay="1808"/>
                                          </p:stCondLst>
                                        </p:cTn>
                                        <p:tgtEl>
                                          <p:spTgt spid="870421"/>
                                        </p:tgtEl>
                                      </p:cBhvr>
                                      <p:to x="100000" y="95000"/>
                                    </p:animScale>
                                    <p:animScale>
                                      <p:cBhvr>
                                        <p:cTn id="136" dur="166" decel="50000">
                                          <p:stCondLst>
                                            <p:cond delay="1834"/>
                                          </p:stCondLst>
                                        </p:cTn>
                                        <p:tgtEl>
                                          <p:spTgt spid="870421"/>
                                        </p:tgtEl>
                                      </p:cBhvr>
                                      <p:to x="100000" y="100000"/>
                                    </p:animScale>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870422"/>
                                        </p:tgtEl>
                                        <p:attrNameLst>
                                          <p:attrName>style.visibility</p:attrName>
                                        </p:attrNameLst>
                                      </p:cBhvr>
                                      <p:to>
                                        <p:strVal val="visible"/>
                                      </p:to>
                                    </p:set>
                                    <p:animEffect transition="in" filter="wipe(up)">
                                      <p:cBhvr>
                                        <p:cTn id="141" dur="500"/>
                                        <p:tgtEl>
                                          <p:spTgt spid="870422"/>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870423"/>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43" presetClass="entr" presetSubtype="0" fill="hold" grpId="0" nodeType="clickEffect">
                                  <p:stCondLst>
                                    <p:cond delay="0"/>
                                  </p:stCondLst>
                                  <p:childTnLst>
                                    <p:set>
                                      <p:cBhvr>
                                        <p:cTn id="149" dur="1" fill="hold">
                                          <p:stCondLst>
                                            <p:cond delay="0"/>
                                          </p:stCondLst>
                                        </p:cTn>
                                        <p:tgtEl>
                                          <p:spTgt spid="870404"/>
                                        </p:tgtEl>
                                        <p:attrNameLst>
                                          <p:attrName>style.visibility</p:attrName>
                                        </p:attrNameLst>
                                      </p:cBhvr>
                                      <p:to>
                                        <p:strVal val="visible"/>
                                      </p:to>
                                    </p:set>
                                    <p:animEffect transition="in" filter="fade">
                                      <p:cBhvr>
                                        <p:cTn id="150" dur="100"/>
                                        <p:tgtEl>
                                          <p:spTgt spid="870404"/>
                                        </p:tgtEl>
                                      </p:cBhvr>
                                    </p:animEffect>
                                    <p:anim calcmode="lin" valueType="num">
                                      <p:cBhvr>
                                        <p:cTn id="151" dur="400" fill="hold"/>
                                        <p:tgtEl>
                                          <p:spTgt spid="870404"/>
                                        </p:tgtEl>
                                        <p:attrNameLst>
                                          <p:attrName>ppt_x</p:attrName>
                                        </p:attrNameLst>
                                      </p:cBhvr>
                                      <p:tavLst>
                                        <p:tav tm="0">
                                          <p:val>
                                            <p:strVal val="#ppt_x"/>
                                          </p:val>
                                        </p:tav>
                                        <p:tav tm="100000">
                                          <p:val>
                                            <p:strVal val="#ppt_x"/>
                                          </p:val>
                                        </p:tav>
                                      </p:tavLst>
                                    </p:anim>
                                    <p:anim calcmode="lin" valueType="num">
                                      <p:cBhvr>
                                        <p:cTn id="152" dur="400" fill="hold"/>
                                        <p:tgtEl>
                                          <p:spTgt spid="870404"/>
                                        </p:tgtEl>
                                        <p:attrNameLst>
                                          <p:attrName>ppt_y</p:attrName>
                                        </p:attrNameLst>
                                      </p:cBhvr>
                                      <p:tavLst>
                                        <p:tav tm="0">
                                          <p:val>
                                            <p:strVal val="#ppt_y+0.31"/>
                                          </p:val>
                                        </p:tav>
                                        <p:tav tm="100000">
                                          <p:val>
                                            <p:strVal val="#ppt_y+0.31"/>
                                          </p:val>
                                        </p:tav>
                                      </p:tavLst>
                                    </p:anim>
                                    <p:anim calcmode="lin" valueType="num">
                                      <p:cBhvr>
                                        <p:cTn id="153" dur="600" decel="50000" fill="hold">
                                          <p:stCondLst>
                                            <p:cond delay="400"/>
                                          </p:stCondLst>
                                        </p:cTn>
                                        <p:tgtEl>
                                          <p:spTgt spid="87040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4" dur="600" decel="50000" fill="hold">
                                          <p:stCondLst>
                                            <p:cond delay="400"/>
                                          </p:stCondLst>
                                        </p:cTn>
                                        <p:tgtEl>
                                          <p:spTgt spid="87040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04" grpId="0"/>
      <p:bldP spid="870405" grpId="0" animBg="1"/>
      <p:bldP spid="870406" grpId="0" animBg="1"/>
      <p:bldP spid="870407" grpId="0" animBg="1"/>
      <p:bldP spid="870408" grpId="0" animBg="1"/>
      <p:bldP spid="870408" grpId="1" animBg="1"/>
      <p:bldP spid="870409" grpId="0" animBg="1"/>
      <p:bldP spid="870410" grpId="0" animBg="1"/>
      <p:bldP spid="870411" grpId="0" animBg="1"/>
      <p:bldP spid="870412" grpId="0" animBg="1"/>
      <p:bldP spid="870413" grpId="0" animBg="1"/>
      <p:bldP spid="870414" grpId="0" animBg="1"/>
      <p:bldP spid="870415" grpId="0" animBg="1"/>
      <p:bldP spid="870416" grpId="0"/>
      <p:bldP spid="870417" grpId="0" animBg="1"/>
      <p:bldP spid="870418" grpId="0" animBg="1"/>
      <p:bldP spid="870419" grpId="0" animBg="1"/>
      <p:bldP spid="870420" grpId="0" animBg="1"/>
      <p:bldP spid="870421" grpId="0"/>
      <p:bldP spid="870422" grpId="0" animBg="1"/>
      <p:bldP spid="87042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Rot="1" noChangeArrowheads="1"/>
          </p:cNvSpPr>
          <p:nvPr>
            <p:ph type="title"/>
          </p:nvPr>
        </p:nvSpPr>
        <p:spPr/>
        <p:txBody>
          <a:bodyPr/>
          <a:lstStyle/>
          <a:p>
            <a:r>
              <a:rPr lang="en-US" altLang="zh-CN"/>
              <a:t>3.   I/O</a:t>
            </a:r>
            <a:r>
              <a:rPr lang="zh-CN" altLang="en-US"/>
              <a:t>传输引起的不一致性 </a:t>
            </a:r>
          </a:p>
        </p:txBody>
      </p:sp>
      <p:sp>
        <p:nvSpPr>
          <p:cNvPr id="872451" name="Rectangle 3"/>
          <p:cNvSpPr>
            <a:spLocks noGrp="1" noChangeArrowheads="1"/>
          </p:cNvSpPr>
          <p:nvPr>
            <p:ph idx="1"/>
          </p:nvPr>
        </p:nvSpPr>
        <p:spPr/>
        <p:txBody>
          <a:bodyPr/>
          <a:lstStyle/>
          <a:p>
            <a:r>
              <a:rPr lang="en-US" altLang="zh-CN"/>
              <a:t>    </a:t>
            </a:r>
            <a:r>
              <a:rPr lang="zh-CN" altLang="en-US"/>
              <a:t>若</a:t>
            </a:r>
            <a:r>
              <a:rPr lang="en-US" altLang="zh-CN"/>
              <a:t>P1</a:t>
            </a:r>
            <a:r>
              <a:rPr lang="zh-CN" altLang="en-US"/>
              <a:t>的</a:t>
            </a:r>
            <a:r>
              <a:rPr lang="en-US" altLang="zh-CN"/>
              <a:t>C1</a:t>
            </a:r>
            <a:r>
              <a:rPr lang="zh-CN" altLang="en-US"/>
              <a:t>和</a:t>
            </a:r>
            <a:r>
              <a:rPr lang="en-US" altLang="zh-CN"/>
              <a:t>P2</a:t>
            </a:r>
            <a:r>
              <a:rPr lang="zh-CN" altLang="en-US"/>
              <a:t>的</a:t>
            </a:r>
            <a:r>
              <a:rPr lang="en-US" altLang="zh-CN"/>
              <a:t>C2</a:t>
            </a:r>
            <a:r>
              <a:rPr lang="zh-CN" altLang="en-US"/>
              <a:t>中都有共享数据</a:t>
            </a:r>
            <a:r>
              <a:rPr lang="en-US" altLang="zh-CN"/>
              <a:t>X</a:t>
            </a:r>
            <a:r>
              <a:rPr lang="zh-CN" altLang="en-US"/>
              <a:t>的拷贝</a:t>
            </a:r>
          </a:p>
        </p:txBody>
      </p:sp>
      <p:sp>
        <p:nvSpPr>
          <p:cNvPr id="872452" name="Rectangle 4"/>
          <p:cNvSpPr>
            <a:spLocks noChangeAspect="1" noChangeArrowheads="1"/>
          </p:cNvSpPr>
          <p:nvPr/>
        </p:nvSpPr>
        <p:spPr bwMode="auto">
          <a:xfrm>
            <a:off x="3759200" y="2457450"/>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P1</a:t>
            </a:r>
          </a:p>
        </p:txBody>
      </p:sp>
      <p:sp>
        <p:nvSpPr>
          <p:cNvPr id="872453" name="Rectangle 5"/>
          <p:cNvSpPr>
            <a:spLocks noChangeArrowheads="1"/>
          </p:cNvSpPr>
          <p:nvPr/>
        </p:nvSpPr>
        <p:spPr bwMode="auto">
          <a:xfrm>
            <a:off x="4826000" y="2457450"/>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P2</a:t>
            </a:r>
          </a:p>
        </p:txBody>
      </p:sp>
      <p:sp>
        <p:nvSpPr>
          <p:cNvPr id="872454" name="Rectangle 6"/>
          <p:cNvSpPr>
            <a:spLocks noChangeArrowheads="1"/>
          </p:cNvSpPr>
          <p:nvPr/>
        </p:nvSpPr>
        <p:spPr bwMode="auto">
          <a:xfrm>
            <a:off x="4826000" y="3676650"/>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72455" name="Line 7"/>
          <p:cNvSpPr>
            <a:spLocks noChangeShapeType="1"/>
          </p:cNvSpPr>
          <p:nvPr/>
        </p:nvSpPr>
        <p:spPr bwMode="auto">
          <a:xfrm flipH="1">
            <a:off x="4064000" y="299085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2456" name="Line 8"/>
          <p:cNvSpPr>
            <a:spLocks noChangeShapeType="1"/>
          </p:cNvSpPr>
          <p:nvPr/>
        </p:nvSpPr>
        <p:spPr bwMode="auto">
          <a:xfrm>
            <a:off x="5130800" y="299085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2457" name="Line 9"/>
          <p:cNvSpPr>
            <a:spLocks noChangeShapeType="1"/>
          </p:cNvSpPr>
          <p:nvPr/>
        </p:nvSpPr>
        <p:spPr bwMode="auto">
          <a:xfrm>
            <a:off x="3683000" y="474345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2458" name="Line 10"/>
          <p:cNvSpPr>
            <a:spLocks noChangeShapeType="1"/>
          </p:cNvSpPr>
          <p:nvPr/>
        </p:nvSpPr>
        <p:spPr bwMode="auto">
          <a:xfrm>
            <a:off x="4064000" y="4210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2459" name="Line 11"/>
          <p:cNvSpPr>
            <a:spLocks noChangeShapeType="1"/>
          </p:cNvSpPr>
          <p:nvPr/>
        </p:nvSpPr>
        <p:spPr bwMode="auto">
          <a:xfrm>
            <a:off x="5130800" y="4221163"/>
            <a:ext cx="17463"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2460" name="Line 12"/>
          <p:cNvSpPr>
            <a:spLocks noChangeShapeType="1"/>
          </p:cNvSpPr>
          <p:nvPr/>
        </p:nvSpPr>
        <p:spPr bwMode="auto">
          <a:xfrm>
            <a:off x="4067175" y="47037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2461" name="Rectangle 13"/>
          <p:cNvSpPr>
            <a:spLocks noChangeArrowheads="1"/>
          </p:cNvSpPr>
          <p:nvPr/>
        </p:nvSpPr>
        <p:spPr bwMode="auto">
          <a:xfrm>
            <a:off x="3779838" y="3644900"/>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72462" name="Rectangle 14"/>
          <p:cNvSpPr>
            <a:spLocks noChangeArrowheads="1"/>
          </p:cNvSpPr>
          <p:nvPr/>
        </p:nvSpPr>
        <p:spPr bwMode="auto">
          <a:xfrm>
            <a:off x="3779838" y="5013325"/>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72463" name="Rectangle 15"/>
          <p:cNvSpPr>
            <a:spLocks noChangeArrowheads="1"/>
          </p:cNvSpPr>
          <p:nvPr/>
        </p:nvSpPr>
        <p:spPr bwMode="auto">
          <a:xfrm>
            <a:off x="4932363" y="5084763"/>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800" b="1">
              <a:latin typeface="Comic Sans MS" pitchFamily="66" charset="0"/>
            </a:endParaRPr>
          </a:p>
        </p:txBody>
      </p:sp>
      <p:sp>
        <p:nvSpPr>
          <p:cNvPr id="872464" name="Line 16"/>
          <p:cNvSpPr>
            <a:spLocks noChangeShapeType="1"/>
          </p:cNvSpPr>
          <p:nvPr/>
        </p:nvSpPr>
        <p:spPr bwMode="auto">
          <a:xfrm>
            <a:off x="5148263" y="472440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2465" name="Rectangle 17"/>
          <p:cNvSpPr>
            <a:spLocks noChangeArrowheads="1"/>
          </p:cNvSpPr>
          <p:nvPr/>
        </p:nvSpPr>
        <p:spPr bwMode="auto">
          <a:xfrm>
            <a:off x="4932363" y="5710238"/>
            <a:ext cx="655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30000"/>
              </a:spcBef>
            </a:pPr>
            <a:r>
              <a:rPr kumimoji="1" lang="en-US" altLang="zh-CN" sz="2000">
                <a:latin typeface="Comic Sans MS" pitchFamily="66" charset="0"/>
              </a:rPr>
              <a:t>I/O</a:t>
            </a:r>
          </a:p>
        </p:txBody>
      </p:sp>
      <p:sp>
        <p:nvSpPr>
          <p:cNvPr id="872466" name="Rectangle 18"/>
          <p:cNvSpPr>
            <a:spLocks noChangeArrowheads="1"/>
          </p:cNvSpPr>
          <p:nvPr/>
        </p:nvSpPr>
        <p:spPr bwMode="auto">
          <a:xfrm>
            <a:off x="3554413" y="566102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30000"/>
              </a:spcBef>
            </a:pPr>
            <a:r>
              <a:rPr kumimoji="1" lang="zh-CN" altLang="en-US" sz="2000">
                <a:latin typeface="Comic Sans MS" pitchFamily="66" charset="0"/>
              </a:rPr>
              <a:t>存储器</a:t>
            </a:r>
          </a:p>
        </p:txBody>
      </p:sp>
      <p:sp>
        <p:nvSpPr>
          <p:cNvPr id="872467" name="Rectangle 19"/>
          <p:cNvSpPr>
            <a:spLocks noChangeArrowheads="1"/>
          </p:cNvSpPr>
          <p:nvPr/>
        </p:nvSpPr>
        <p:spPr bwMode="auto">
          <a:xfrm>
            <a:off x="4932363" y="5157788"/>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30000"/>
              </a:spcBef>
            </a:pPr>
            <a:r>
              <a:rPr kumimoji="1" lang="en-US" altLang="zh-CN" sz="2400" b="1">
                <a:latin typeface="Comic Sans MS" pitchFamily="66" charset="0"/>
              </a:rPr>
              <a:t>X</a:t>
            </a:r>
            <a:r>
              <a:rPr kumimoji="1" lang="en-US" altLang="zh-CN" sz="2400" b="1">
                <a:latin typeface="Times New Roman"/>
              </a:rPr>
              <a:t>’</a:t>
            </a:r>
            <a:endParaRPr kumimoji="1" lang="en-US" altLang="zh-CN" sz="2400" b="1">
              <a:latin typeface="Comic Sans MS" pitchFamily="66" charset="0"/>
            </a:endParaRPr>
          </a:p>
        </p:txBody>
      </p:sp>
      <p:sp>
        <p:nvSpPr>
          <p:cNvPr id="872468" name="Line 20"/>
          <p:cNvSpPr>
            <a:spLocks noChangeShapeType="1"/>
          </p:cNvSpPr>
          <p:nvPr/>
        </p:nvSpPr>
        <p:spPr bwMode="auto">
          <a:xfrm flipH="1" flipV="1">
            <a:off x="4932363" y="4868863"/>
            <a:ext cx="144462" cy="1444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2469" name="Line 21"/>
          <p:cNvSpPr>
            <a:spLocks noChangeShapeType="1"/>
          </p:cNvSpPr>
          <p:nvPr/>
        </p:nvSpPr>
        <p:spPr bwMode="auto">
          <a:xfrm flipH="1">
            <a:off x="4427538" y="4868863"/>
            <a:ext cx="50482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2470" name="Line 22"/>
          <p:cNvSpPr>
            <a:spLocks noChangeShapeType="1"/>
          </p:cNvSpPr>
          <p:nvPr/>
        </p:nvSpPr>
        <p:spPr bwMode="auto">
          <a:xfrm flipH="1">
            <a:off x="4140200" y="4868863"/>
            <a:ext cx="360363" cy="1444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2471" name="Rectangle 23"/>
          <p:cNvSpPr>
            <a:spLocks noChangeArrowheads="1"/>
          </p:cNvSpPr>
          <p:nvPr/>
        </p:nvSpPr>
        <p:spPr bwMode="auto">
          <a:xfrm>
            <a:off x="5651500" y="3933825"/>
            <a:ext cx="3240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dirty="0">
                <a:latin typeface="Comic Sans MS" pitchFamily="66" charset="0"/>
              </a:rPr>
              <a:t>I/O</a:t>
            </a:r>
            <a:r>
              <a:rPr kumimoji="1" lang="zh-CN" altLang="en-US" sz="2400" dirty="0">
                <a:latin typeface="Comic Sans MS" pitchFamily="66" charset="0"/>
              </a:rPr>
              <a:t>处理机将一个新的数据</a:t>
            </a:r>
            <a:r>
              <a:rPr kumimoji="1" lang="en-US" altLang="zh-CN" sz="2400" dirty="0">
                <a:latin typeface="Comic Sans MS" pitchFamily="66" charset="0"/>
              </a:rPr>
              <a:t>X</a:t>
            </a:r>
            <a:r>
              <a:rPr kumimoji="1" lang="en-US" altLang="zh-CN" sz="2400" dirty="0">
                <a:latin typeface="Times New Roman"/>
              </a:rPr>
              <a:t>’</a:t>
            </a:r>
            <a:r>
              <a:rPr kumimoji="1" lang="zh-CN" altLang="en-US" sz="2400" dirty="0">
                <a:latin typeface="Comic Sans MS" pitchFamily="66" charset="0"/>
              </a:rPr>
              <a:t>写入内存代替</a:t>
            </a:r>
            <a:r>
              <a:rPr kumimoji="1" lang="en-US" altLang="zh-CN" sz="2400" dirty="0">
                <a:latin typeface="Comic Sans MS" pitchFamily="66" charset="0"/>
              </a:rPr>
              <a:t>X</a:t>
            </a:r>
          </a:p>
        </p:txBody>
      </p:sp>
      <p:sp>
        <p:nvSpPr>
          <p:cNvPr id="872472" name="Rectangle 24"/>
          <p:cNvSpPr>
            <a:spLocks noChangeArrowheads="1"/>
          </p:cNvSpPr>
          <p:nvPr/>
        </p:nvSpPr>
        <p:spPr bwMode="auto">
          <a:xfrm>
            <a:off x="3779838" y="5013325"/>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r>
              <a:rPr kumimoji="1" lang="en-US" altLang="zh-CN" sz="2800" b="1">
                <a:latin typeface="Times New Roman"/>
              </a:rPr>
              <a:t>’</a:t>
            </a:r>
            <a:endParaRPr kumimoji="1" lang="en-US" altLang="zh-CN" sz="2800" b="1">
              <a:latin typeface="Comic Sans MS" pitchFamily="66" charset="0"/>
            </a:endParaRPr>
          </a:p>
        </p:txBody>
      </p:sp>
      <p:sp>
        <p:nvSpPr>
          <p:cNvPr id="872473" name="AutoShape 25"/>
          <p:cNvSpPr>
            <a:spLocks/>
          </p:cNvSpPr>
          <p:nvPr/>
        </p:nvSpPr>
        <p:spPr bwMode="auto">
          <a:xfrm>
            <a:off x="3059113" y="3860800"/>
            <a:ext cx="431800" cy="1728788"/>
          </a:xfrm>
          <a:prstGeom prst="leftBrace">
            <a:avLst>
              <a:gd name="adj1" fmla="val 3336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2474" name="Rectangle 26"/>
          <p:cNvSpPr>
            <a:spLocks noChangeArrowheads="1"/>
          </p:cNvSpPr>
          <p:nvPr/>
        </p:nvSpPr>
        <p:spPr bwMode="auto">
          <a:xfrm>
            <a:off x="539750" y="4149725"/>
            <a:ext cx="25193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pPr>
            <a:r>
              <a:rPr kumimoji="1" lang="zh-CN" altLang="en-US" sz="2400">
                <a:latin typeface="Comic Sans MS" pitchFamily="66" charset="0"/>
              </a:rPr>
              <a:t>内存和</a:t>
            </a:r>
            <a:r>
              <a:rPr kumimoji="1" lang="en-US" altLang="zh-CN" sz="2400">
                <a:latin typeface="Comic Sans MS" pitchFamily="66" charset="0"/>
              </a:rPr>
              <a:t>Cache</a:t>
            </a:r>
            <a:r>
              <a:rPr kumimoji="1" lang="zh-CN" altLang="en-US" sz="2400">
                <a:latin typeface="Comic Sans MS" pitchFamily="66" charset="0"/>
              </a:rPr>
              <a:t>之间的数据不一致性。</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872452"/>
                                        </p:tgtEl>
                                        <p:attrNameLst>
                                          <p:attrName>style.visibility</p:attrName>
                                        </p:attrNameLst>
                                      </p:cBhvr>
                                      <p:to>
                                        <p:strVal val="visible"/>
                                      </p:to>
                                    </p:set>
                                    <p:anim calcmode="lin" valueType="num">
                                      <p:cBhvr>
                                        <p:cTn id="11" dur="1000" fill="hold"/>
                                        <p:tgtEl>
                                          <p:spTgt spid="872452"/>
                                        </p:tgtEl>
                                        <p:attrNameLst>
                                          <p:attrName>ppt_w</p:attrName>
                                        </p:attrNameLst>
                                      </p:cBhvr>
                                      <p:tavLst>
                                        <p:tav tm="0">
                                          <p:val>
                                            <p:fltVal val="0"/>
                                          </p:val>
                                        </p:tav>
                                        <p:tav tm="100000">
                                          <p:val>
                                            <p:strVal val="#ppt_w"/>
                                          </p:val>
                                        </p:tav>
                                      </p:tavLst>
                                    </p:anim>
                                    <p:anim calcmode="lin" valueType="num">
                                      <p:cBhvr>
                                        <p:cTn id="12" dur="1000" fill="hold"/>
                                        <p:tgtEl>
                                          <p:spTgt spid="872452"/>
                                        </p:tgtEl>
                                        <p:attrNameLst>
                                          <p:attrName>ppt_h</p:attrName>
                                        </p:attrNameLst>
                                      </p:cBhvr>
                                      <p:tavLst>
                                        <p:tav tm="0">
                                          <p:val>
                                            <p:fltVal val="0"/>
                                          </p:val>
                                        </p:tav>
                                        <p:tav tm="100000">
                                          <p:val>
                                            <p:strVal val="#ppt_h"/>
                                          </p:val>
                                        </p:tav>
                                      </p:tavLst>
                                    </p:anim>
                                    <p:anim calcmode="lin" valueType="num">
                                      <p:cBhvr>
                                        <p:cTn id="13" dur="1000" fill="hold"/>
                                        <p:tgtEl>
                                          <p:spTgt spid="872452"/>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872452"/>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grpId="0" nodeType="withEffect">
                                  <p:stCondLst>
                                    <p:cond delay="0"/>
                                  </p:stCondLst>
                                  <p:childTnLst>
                                    <p:set>
                                      <p:cBhvr>
                                        <p:cTn id="16" dur="1" fill="hold">
                                          <p:stCondLst>
                                            <p:cond delay="0"/>
                                          </p:stCondLst>
                                        </p:cTn>
                                        <p:tgtEl>
                                          <p:spTgt spid="872453"/>
                                        </p:tgtEl>
                                        <p:attrNameLst>
                                          <p:attrName>style.visibility</p:attrName>
                                        </p:attrNameLst>
                                      </p:cBhvr>
                                      <p:to>
                                        <p:strVal val="visible"/>
                                      </p:to>
                                    </p:set>
                                    <p:anim calcmode="lin" valueType="num">
                                      <p:cBhvr>
                                        <p:cTn id="17" dur="1000" fill="hold"/>
                                        <p:tgtEl>
                                          <p:spTgt spid="872453"/>
                                        </p:tgtEl>
                                        <p:attrNameLst>
                                          <p:attrName>ppt_w</p:attrName>
                                        </p:attrNameLst>
                                      </p:cBhvr>
                                      <p:tavLst>
                                        <p:tav tm="0">
                                          <p:val>
                                            <p:fltVal val="0"/>
                                          </p:val>
                                        </p:tav>
                                        <p:tav tm="100000">
                                          <p:val>
                                            <p:strVal val="#ppt_w"/>
                                          </p:val>
                                        </p:tav>
                                      </p:tavLst>
                                    </p:anim>
                                    <p:anim calcmode="lin" valueType="num">
                                      <p:cBhvr>
                                        <p:cTn id="18" dur="1000" fill="hold"/>
                                        <p:tgtEl>
                                          <p:spTgt spid="872453"/>
                                        </p:tgtEl>
                                        <p:attrNameLst>
                                          <p:attrName>ppt_h</p:attrName>
                                        </p:attrNameLst>
                                      </p:cBhvr>
                                      <p:tavLst>
                                        <p:tav tm="0">
                                          <p:val>
                                            <p:fltVal val="0"/>
                                          </p:val>
                                        </p:tav>
                                        <p:tav tm="100000">
                                          <p:val>
                                            <p:strVal val="#ppt_h"/>
                                          </p:val>
                                        </p:tav>
                                      </p:tavLst>
                                    </p:anim>
                                    <p:anim calcmode="lin" valueType="num">
                                      <p:cBhvr>
                                        <p:cTn id="19" dur="1000" fill="hold"/>
                                        <p:tgtEl>
                                          <p:spTgt spid="872453"/>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872453"/>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grpId="0" nodeType="withEffect">
                                  <p:stCondLst>
                                    <p:cond delay="0"/>
                                  </p:stCondLst>
                                  <p:childTnLst>
                                    <p:set>
                                      <p:cBhvr>
                                        <p:cTn id="22" dur="1" fill="hold">
                                          <p:stCondLst>
                                            <p:cond delay="0"/>
                                          </p:stCondLst>
                                        </p:cTn>
                                        <p:tgtEl>
                                          <p:spTgt spid="872454"/>
                                        </p:tgtEl>
                                        <p:attrNameLst>
                                          <p:attrName>style.visibility</p:attrName>
                                        </p:attrNameLst>
                                      </p:cBhvr>
                                      <p:to>
                                        <p:strVal val="visible"/>
                                      </p:to>
                                    </p:set>
                                    <p:anim calcmode="lin" valueType="num">
                                      <p:cBhvr>
                                        <p:cTn id="23" dur="1000" fill="hold"/>
                                        <p:tgtEl>
                                          <p:spTgt spid="872454"/>
                                        </p:tgtEl>
                                        <p:attrNameLst>
                                          <p:attrName>ppt_w</p:attrName>
                                        </p:attrNameLst>
                                      </p:cBhvr>
                                      <p:tavLst>
                                        <p:tav tm="0">
                                          <p:val>
                                            <p:fltVal val="0"/>
                                          </p:val>
                                        </p:tav>
                                        <p:tav tm="100000">
                                          <p:val>
                                            <p:strVal val="#ppt_w"/>
                                          </p:val>
                                        </p:tav>
                                      </p:tavLst>
                                    </p:anim>
                                    <p:anim calcmode="lin" valueType="num">
                                      <p:cBhvr>
                                        <p:cTn id="24" dur="1000" fill="hold"/>
                                        <p:tgtEl>
                                          <p:spTgt spid="872454"/>
                                        </p:tgtEl>
                                        <p:attrNameLst>
                                          <p:attrName>ppt_h</p:attrName>
                                        </p:attrNameLst>
                                      </p:cBhvr>
                                      <p:tavLst>
                                        <p:tav tm="0">
                                          <p:val>
                                            <p:fltVal val="0"/>
                                          </p:val>
                                        </p:tav>
                                        <p:tav tm="100000">
                                          <p:val>
                                            <p:strVal val="#ppt_h"/>
                                          </p:val>
                                        </p:tav>
                                      </p:tavLst>
                                    </p:anim>
                                    <p:anim calcmode="lin" valueType="num">
                                      <p:cBhvr>
                                        <p:cTn id="25" dur="1000" fill="hold"/>
                                        <p:tgtEl>
                                          <p:spTgt spid="872454"/>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72454"/>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grpId="0" nodeType="withEffect">
                                  <p:stCondLst>
                                    <p:cond delay="0"/>
                                  </p:stCondLst>
                                  <p:childTnLst>
                                    <p:set>
                                      <p:cBhvr>
                                        <p:cTn id="28" dur="1" fill="hold">
                                          <p:stCondLst>
                                            <p:cond delay="0"/>
                                          </p:stCondLst>
                                        </p:cTn>
                                        <p:tgtEl>
                                          <p:spTgt spid="872456"/>
                                        </p:tgtEl>
                                        <p:attrNameLst>
                                          <p:attrName>style.visibility</p:attrName>
                                        </p:attrNameLst>
                                      </p:cBhvr>
                                      <p:to>
                                        <p:strVal val="visible"/>
                                      </p:to>
                                    </p:set>
                                    <p:anim calcmode="lin" valueType="num">
                                      <p:cBhvr>
                                        <p:cTn id="29" dur="1000" fill="hold"/>
                                        <p:tgtEl>
                                          <p:spTgt spid="872456"/>
                                        </p:tgtEl>
                                        <p:attrNameLst>
                                          <p:attrName>ppt_w</p:attrName>
                                        </p:attrNameLst>
                                      </p:cBhvr>
                                      <p:tavLst>
                                        <p:tav tm="0">
                                          <p:val>
                                            <p:fltVal val="0"/>
                                          </p:val>
                                        </p:tav>
                                        <p:tav tm="100000">
                                          <p:val>
                                            <p:strVal val="#ppt_w"/>
                                          </p:val>
                                        </p:tav>
                                      </p:tavLst>
                                    </p:anim>
                                    <p:anim calcmode="lin" valueType="num">
                                      <p:cBhvr>
                                        <p:cTn id="30" dur="1000" fill="hold"/>
                                        <p:tgtEl>
                                          <p:spTgt spid="872456"/>
                                        </p:tgtEl>
                                        <p:attrNameLst>
                                          <p:attrName>ppt_h</p:attrName>
                                        </p:attrNameLst>
                                      </p:cBhvr>
                                      <p:tavLst>
                                        <p:tav tm="0">
                                          <p:val>
                                            <p:fltVal val="0"/>
                                          </p:val>
                                        </p:tav>
                                        <p:tav tm="100000">
                                          <p:val>
                                            <p:strVal val="#ppt_h"/>
                                          </p:val>
                                        </p:tav>
                                      </p:tavLst>
                                    </p:anim>
                                    <p:anim calcmode="lin" valueType="num">
                                      <p:cBhvr>
                                        <p:cTn id="31" dur="1000" fill="hold"/>
                                        <p:tgtEl>
                                          <p:spTgt spid="872456"/>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872456"/>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grpId="0" nodeType="withEffect">
                                  <p:stCondLst>
                                    <p:cond delay="0"/>
                                  </p:stCondLst>
                                  <p:childTnLst>
                                    <p:set>
                                      <p:cBhvr>
                                        <p:cTn id="34" dur="1" fill="hold">
                                          <p:stCondLst>
                                            <p:cond delay="0"/>
                                          </p:stCondLst>
                                        </p:cTn>
                                        <p:tgtEl>
                                          <p:spTgt spid="872455"/>
                                        </p:tgtEl>
                                        <p:attrNameLst>
                                          <p:attrName>style.visibility</p:attrName>
                                        </p:attrNameLst>
                                      </p:cBhvr>
                                      <p:to>
                                        <p:strVal val="visible"/>
                                      </p:to>
                                    </p:set>
                                    <p:anim calcmode="lin" valueType="num">
                                      <p:cBhvr>
                                        <p:cTn id="35" dur="1000" fill="hold"/>
                                        <p:tgtEl>
                                          <p:spTgt spid="872455"/>
                                        </p:tgtEl>
                                        <p:attrNameLst>
                                          <p:attrName>ppt_w</p:attrName>
                                        </p:attrNameLst>
                                      </p:cBhvr>
                                      <p:tavLst>
                                        <p:tav tm="0">
                                          <p:val>
                                            <p:fltVal val="0"/>
                                          </p:val>
                                        </p:tav>
                                        <p:tav tm="100000">
                                          <p:val>
                                            <p:strVal val="#ppt_w"/>
                                          </p:val>
                                        </p:tav>
                                      </p:tavLst>
                                    </p:anim>
                                    <p:anim calcmode="lin" valueType="num">
                                      <p:cBhvr>
                                        <p:cTn id="36" dur="1000" fill="hold"/>
                                        <p:tgtEl>
                                          <p:spTgt spid="872455"/>
                                        </p:tgtEl>
                                        <p:attrNameLst>
                                          <p:attrName>ppt_h</p:attrName>
                                        </p:attrNameLst>
                                      </p:cBhvr>
                                      <p:tavLst>
                                        <p:tav tm="0">
                                          <p:val>
                                            <p:fltVal val="0"/>
                                          </p:val>
                                        </p:tav>
                                        <p:tav tm="100000">
                                          <p:val>
                                            <p:strVal val="#ppt_h"/>
                                          </p:val>
                                        </p:tav>
                                      </p:tavLst>
                                    </p:anim>
                                    <p:anim calcmode="lin" valueType="num">
                                      <p:cBhvr>
                                        <p:cTn id="37" dur="1000" fill="hold"/>
                                        <p:tgtEl>
                                          <p:spTgt spid="872455"/>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872455"/>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grpId="0" nodeType="withEffect">
                                  <p:stCondLst>
                                    <p:cond delay="0"/>
                                  </p:stCondLst>
                                  <p:childTnLst>
                                    <p:set>
                                      <p:cBhvr>
                                        <p:cTn id="40" dur="1" fill="hold">
                                          <p:stCondLst>
                                            <p:cond delay="0"/>
                                          </p:stCondLst>
                                        </p:cTn>
                                        <p:tgtEl>
                                          <p:spTgt spid="872461"/>
                                        </p:tgtEl>
                                        <p:attrNameLst>
                                          <p:attrName>style.visibility</p:attrName>
                                        </p:attrNameLst>
                                      </p:cBhvr>
                                      <p:to>
                                        <p:strVal val="visible"/>
                                      </p:to>
                                    </p:set>
                                    <p:anim calcmode="lin" valueType="num">
                                      <p:cBhvr>
                                        <p:cTn id="41" dur="1000" fill="hold"/>
                                        <p:tgtEl>
                                          <p:spTgt spid="872461"/>
                                        </p:tgtEl>
                                        <p:attrNameLst>
                                          <p:attrName>ppt_w</p:attrName>
                                        </p:attrNameLst>
                                      </p:cBhvr>
                                      <p:tavLst>
                                        <p:tav tm="0">
                                          <p:val>
                                            <p:fltVal val="0"/>
                                          </p:val>
                                        </p:tav>
                                        <p:tav tm="100000">
                                          <p:val>
                                            <p:strVal val="#ppt_w"/>
                                          </p:val>
                                        </p:tav>
                                      </p:tavLst>
                                    </p:anim>
                                    <p:anim calcmode="lin" valueType="num">
                                      <p:cBhvr>
                                        <p:cTn id="42" dur="1000" fill="hold"/>
                                        <p:tgtEl>
                                          <p:spTgt spid="872461"/>
                                        </p:tgtEl>
                                        <p:attrNameLst>
                                          <p:attrName>ppt_h</p:attrName>
                                        </p:attrNameLst>
                                      </p:cBhvr>
                                      <p:tavLst>
                                        <p:tav tm="0">
                                          <p:val>
                                            <p:fltVal val="0"/>
                                          </p:val>
                                        </p:tav>
                                        <p:tav tm="100000">
                                          <p:val>
                                            <p:strVal val="#ppt_h"/>
                                          </p:val>
                                        </p:tav>
                                      </p:tavLst>
                                    </p:anim>
                                    <p:anim calcmode="lin" valueType="num">
                                      <p:cBhvr>
                                        <p:cTn id="43" dur="1000" fill="hold"/>
                                        <p:tgtEl>
                                          <p:spTgt spid="872461"/>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872461"/>
                                        </p:tgtEl>
                                        <p:attrNameLst>
                                          <p:attrName>ppt_y</p:attrName>
                                        </p:attrNameLst>
                                      </p:cBhvr>
                                      <p:tavLst>
                                        <p:tav tm="0" fmla="#ppt_y+(sin(-2*pi*(1-$))*-#ppt_x+cos(-2*pi*(1-$))*(1-#ppt_y))*(1-$)">
                                          <p:val>
                                            <p:fltVal val="0"/>
                                          </p:val>
                                        </p:tav>
                                        <p:tav tm="100000">
                                          <p:val>
                                            <p:fltVal val="1"/>
                                          </p:val>
                                        </p:tav>
                                      </p:tavLst>
                                    </p:anim>
                                  </p:childTnLst>
                                </p:cTn>
                              </p:par>
                              <p:par>
                                <p:cTn id="45" presetID="15" presetClass="entr" presetSubtype="0" fill="hold" grpId="0" nodeType="withEffect">
                                  <p:stCondLst>
                                    <p:cond delay="0"/>
                                  </p:stCondLst>
                                  <p:childTnLst>
                                    <p:set>
                                      <p:cBhvr>
                                        <p:cTn id="46" dur="1" fill="hold">
                                          <p:stCondLst>
                                            <p:cond delay="0"/>
                                          </p:stCondLst>
                                        </p:cTn>
                                        <p:tgtEl>
                                          <p:spTgt spid="872458"/>
                                        </p:tgtEl>
                                        <p:attrNameLst>
                                          <p:attrName>style.visibility</p:attrName>
                                        </p:attrNameLst>
                                      </p:cBhvr>
                                      <p:to>
                                        <p:strVal val="visible"/>
                                      </p:to>
                                    </p:set>
                                    <p:anim calcmode="lin" valueType="num">
                                      <p:cBhvr>
                                        <p:cTn id="47" dur="1000" fill="hold"/>
                                        <p:tgtEl>
                                          <p:spTgt spid="872458"/>
                                        </p:tgtEl>
                                        <p:attrNameLst>
                                          <p:attrName>ppt_w</p:attrName>
                                        </p:attrNameLst>
                                      </p:cBhvr>
                                      <p:tavLst>
                                        <p:tav tm="0">
                                          <p:val>
                                            <p:fltVal val="0"/>
                                          </p:val>
                                        </p:tav>
                                        <p:tav tm="100000">
                                          <p:val>
                                            <p:strVal val="#ppt_w"/>
                                          </p:val>
                                        </p:tav>
                                      </p:tavLst>
                                    </p:anim>
                                    <p:anim calcmode="lin" valueType="num">
                                      <p:cBhvr>
                                        <p:cTn id="48" dur="1000" fill="hold"/>
                                        <p:tgtEl>
                                          <p:spTgt spid="872458"/>
                                        </p:tgtEl>
                                        <p:attrNameLst>
                                          <p:attrName>ppt_h</p:attrName>
                                        </p:attrNameLst>
                                      </p:cBhvr>
                                      <p:tavLst>
                                        <p:tav tm="0">
                                          <p:val>
                                            <p:fltVal val="0"/>
                                          </p:val>
                                        </p:tav>
                                        <p:tav tm="100000">
                                          <p:val>
                                            <p:strVal val="#ppt_h"/>
                                          </p:val>
                                        </p:tav>
                                      </p:tavLst>
                                    </p:anim>
                                    <p:anim calcmode="lin" valueType="num">
                                      <p:cBhvr>
                                        <p:cTn id="49" dur="1000" fill="hold"/>
                                        <p:tgtEl>
                                          <p:spTgt spid="872458"/>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872458"/>
                                        </p:tgtEl>
                                        <p:attrNameLst>
                                          <p:attrName>ppt_y</p:attrName>
                                        </p:attrNameLst>
                                      </p:cBhvr>
                                      <p:tavLst>
                                        <p:tav tm="0" fmla="#ppt_y+(sin(-2*pi*(1-$))*-#ppt_x+cos(-2*pi*(1-$))*(1-#ppt_y))*(1-$)">
                                          <p:val>
                                            <p:fltVal val="0"/>
                                          </p:val>
                                        </p:tav>
                                        <p:tav tm="100000">
                                          <p:val>
                                            <p:fltVal val="1"/>
                                          </p:val>
                                        </p:tav>
                                      </p:tavLst>
                                    </p:anim>
                                  </p:childTnLst>
                                </p:cTn>
                              </p:par>
                              <p:par>
                                <p:cTn id="51" presetID="15" presetClass="entr" presetSubtype="0" fill="hold" grpId="0" nodeType="withEffect">
                                  <p:stCondLst>
                                    <p:cond delay="0"/>
                                  </p:stCondLst>
                                  <p:childTnLst>
                                    <p:set>
                                      <p:cBhvr>
                                        <p:cTn id="52" dur="1" fill="hold">
                                          <p:stCondLst>
                                            <p:cond delay="0"/>
                                          </p:stCondLst>
                                        </p:cTn>
                                        <p:tgtEl>
                                          <p:spTgt spid="872459"/>
                                        </p:tgtEl>
                                        <p:attrNameLst>
                                          <p:attrName>style.visibility</p:attrName>
                                        </p:attrNameLst>
                                      </p:cBhvr>
                                      <p:to>
                                        <p:strVal val="visible"/>
                                      </p:to>
                                    </p:set>
                                    <p:anim calcmode="lin" valueType="num">
                                      <p:cBhvr>
                                        <p:cTn id="53" dur="1000" fill="hold"/>
                                        <p:tgtEl>
                                          <p:spTgt spid="872459"/>
                                        </p:tgtEl>
                                        <p:attrNameLst>
                                          <p:attrName>ppt_w</p:attrName>
                                        </p:attrNameLst>
                                      </p:cBhvr>
                                      <p:tavLst>
                                        <p:tav tm="0">
                                          <p:val>
                                            <p:fltVal val="0"/>
                                          </p:val>
                                        </p:tav>
                                        <p:tav tm="100000">
                                          <p:val>
                                            <p:strVal val="#ppt_w"/>
                                          </p:val>
                                        </p:tav>
                                      </p:tavLst>
                                    </p:anim>
                                    <p:anim calcmode="lin" valueType="num">
                                      <p:cBhvr>
                                        <p:cTn id="54" dur="1000" fill="hold"/>
                                        <p:tgtEl>
                                          <p:spTgt spid="872459"/>
                                        </p:tgtEl>
                                        <p:attrNameLst>
                                          <p:attrName>ppt_h</p:attrName>
                                        </p:attrNameLst>
                                      </p:cBhvr>
                                      <p:tavLst>
                                        <p:tav tm="0">
                                          <p:val>
                                            <p:fltVal val="0"/>
                                          </p:val>
                                        </p:tav>
                                        <p:tav tm="100000">
                                          <p:val>
                                            <p:strVal val="#ppt_h"/>
                                          </p:val>
                                        </p:tav>
                                      </p:tavLst>
                                    </p:anim>
                                    <p:anim calcmode="lin" valueType="num">
                                      <p:cBhvr>
                                        <p:cTn id="55" dur="1000" fill="hold"/>
                                        <p:tgtEl>
                                          <p:spTgt spid="872459"/>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872459"/>
                                        </p:tgtEl>
                                        <p:attrNameLst>
                                          <p:attrName>ppt_y</p:attrName>
                                        </p:attrNameLst>
                                      </p:cBhvr>
                                      <p:tavLst>
                                        <p:tav tm="0" fmla="#ppt_y+(sin(-2*pi*(1-$))*-#ppt_x+cos(-2*pi*(1-$))*(1-#ppt_y))*(1-$)">
                                          <p:val>
                                            <p:fltVal val="0"/>
                                          </p:val>
                                        </p:tav>
                                        <p:tav tm="100000">
                                          <p:val>
                                            <p:fltVal val="1"/>
                                          </p:val>
                                        </p:tav>
                                      </p:tavLst>
                                    </p:anim>
                                  </p:childTnLst>
                                </p:cTn>
                              </p:par>
                              <p:par>
                                <p:cTn id="57" presetID="15" presetClass="entr" presetSubtype="0" fill="hold" grpId="0" nodeType="withEffect">
                                  <p:stCondLst>
                                    <p:cond delay="0"/>
                                  </p:stCondLst>
                                  <p:childTnLst>
                                    <p:set>
                                      <p:cBhvr>
                                        <p:cTn id="58" dur="1" fill="hold">
                                          <p:stCondLst>
                                            <p:cond delay="0"/>
                                          </p:stCondLst>
                                        </p:cTn>
                                        <p:tgtEl>
                                          <p:spTgt spid="872457"/>
                                        </p:tgtEl>
                                        <p:attrNameLst>
                                          <p:attrName>style.visibility</p:attrName>
                                        </p:attrNameLst>
                                      </p:cBhvr>
                                      <p:to>
                                        <p:strVal val="visible"/>
                                      </p:to>
                                    </p:set>
                                    <p:anim calcmode="lin" valueType="num">
                                      <p:cBhvr>
                                        <p:cTn id="59" dur="1000" fill="hold"/>
                                        <p:tgtEl>
                                          <p:spTgt spid="872457"/>
                                        </p:tgtEl>
                                        <p:attrNameLst>
                                          <p:attrName>ppt_w</p:attrName>
                                        </p:attrNameLst>
                                      </p:cBhvr>
                                      <p:tavLst>
                                        <p:tav tm="0">
                                          <p:val>
                                            <p:fltVal val="0"/>
                                          </p:val>
                                        </p:tav>
                                        <p:tav tm="100000">
                                          <p:val>
                                            <p:strVal val="#ppt_w"/>
                                          </p:val>
                                        </p:tav>
                                      </p:tavLst>
                                    </p:anim>
                                    <p:anim calcmode="lin" valueType="num">
                                      <p:cBhvr>
                                        <p:cTn id="60" dur="1000" fill="hold"/>
                                        <p:tgtEl>
                                          <p:spTgt spid="872457"/>
                                        </p:tgtEl>
                                        <p:attrNameLst>
                                          <p:attrName>ppt_h</p:attrName>
                                        </p:attrNameLst>
                                      </p:cBhvr>
                                      <p:tavLst>
                                        <p:tav tm="0">
                                          <p:val>
                                            <p:fltVal val="0"/>
                                          </p:val>
                                        </p:tav>
                                        <p:tav tm="100000">
                                          <p:val>
                                            <p:strVal val="#ppt_h"/>
                                          </p:val>
                                        </p:tav>
                                      </p:tavLst>
                                    </p:anim>
                                    <p:anim calcmode="lin" valueType="num">
                                      <p:cBhvr>
                                        <p:cTn id="61" dur="1000" fill="hold"/>
                                        <p:tgtEl>
                                          <p:spTgt spid="872457"/>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872457"/>
                                        </p:tgtEl>
                                        <p:attrNameLst>
                                          <p:attrName>ppt_y</p:attrName>
                                        </p:attrNameLst>
                                      </p:cBhvr>
                                      <p:tavLst>
                                        <p:tav tm="0" fmla="#ppt_y+(sin(-2*pi*(1-$))*-#ppt_x+cos(-2*pi*(1-$))*(1-#ppt_y))*(1-$)">
                                          <p:val>
                                            <p:fltVal val="0"/>
                                          </p:val>
                                        </p:tav>
                                        <p:tav tm="100000">
                                          <p:val>
                                            <p:fltVal val="1"/>
                                          </p:val>
                                        </p:tav>
                                      </p:tavLst>
                                    </p:anim>
                                  </p:childTnLst>
                                </p:cTn>
                              </p:par>
                              <p:par>
                                <p:cTn id="63" presetID="15" presetClass="entr" presetSubtype="0" fill="hold" grpId="0" nodeType="withEffect">
                                  <p:stCondLst>
                                    <p:cond delay="0"/>
                                  </p:stCondLst>
                                  <p:childTnLst>
                                    <p:set>
                                      <p:cBhvr>
                                        <p:cTn id="64" dur="1" fill="hold">
                                          <p:stCondLst>
                                            <p:cond delay="0"/>
                                          </p:stCondLst>
                                        </p:cTn>
                                        <p:tgtEl>
                                          <p:spTgt spid="872460"/>
                                        </p:tgtEl>
                                        <p:attrNameLst>
                                          <p:attrName>style.visibility</p:attrName>
                                        </p:attrNameLst>
                                      </p:cBhvr>
                                      <p:to>
                                        <p:strVal val="visible"/>
                                      </p:to>
                                    </p:set>
                                    <p:anim calcmode="lin" valueType="num">
                                      <p:cBhvr>
                                        <p:cTn id="65" dur="1000" fill="hold"/>
                                        <p:tgtEl>
                                          <p:spTgt spid="872460"/>
                                        </p:tgtEl>
                                        <p:attrNameLst>
                                          <p:attrName>ppt_w</p:attrName>
                                        </p:attrNameLst>
                                      </p:cBhvr>
                                      <p:tavLst>
                                        <p:tav tm="0">
                                          <p:val>
                                            <p:fltVal val="0"/>
                                          </p:val>
                                        </p:tav>
                                        <p:tav tm="100000">
                                          <p:val>
                                            <p:strVal val="#ppt_w"/>
                                          </p:val>
                                        </p:tav>
                                      </p:tavLst>
                                    </p:anim>
                                    <p:anim calcmode="lin" valueType="num">
                                      <p:cBhvr>
                                        <p:cTn id="66" dur="1000" fill="hold"/>
                                        <p:tgtEl>
                                          <p:spTgt spid="872460"/>
                                        </p:tgtEl>
                                        <p:attrNameLst>
                                          <p:attrName>ppt_h</p:attrName>
                                        </p:attrNameLst>
                                      </p:cBhvr>
                                      <p:tavLst>
                                        <p:tav tm="0">
                                          <p:val>
                                            <p:fltVal val="0"/>
                                          </p:val>
                                        </p:tav>
                                        <p:tav tm="100000">
                                          <p:val>
                                            <p:strVal val="#ppt_h"/>
                                          </p:val>
                                        </p:tav>
                                      </p:tavLst>
                                    </p:anim>
                                    <p:anim calcmode="lin" valueType="num">
                                      <p:cBhvr>
                                        <p:cTn id="67" dur="1000" fill="hold"/>
                                        <p:tgtEl>
                                          <p:spTgt spid="872460"/>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872460"/>
                                        </p:tgtEl>
                                        <p:attrNameLst>
                                          <p:attrName>ppt_y</p:attrName>
                                        </p:attrNameLst>
                                      </p:cBhvr>
                                      <p:tavLst>
                                        <p:tav tm="0" fmla="#ppt_y+(sin(-2*pi*(1-$))*-#ppt_x+cos(-2*pi*(1-$))*(1-#ppt_y))*(1-$)">
                                          <p:val>
                                            <p:fltVal val="0"/>
                                          </p:val>
                                        </p:tav>
                                        <p:tav tm="100000">
                                          <p:val>
                                            <p:fltVal val="1"/>
                                          </p:val>
                                        </p:tav>
                                      </p:tavLst>
                                    </p:anim>
                                  </p:childTnLst>
                                </p:cTn>
                              </p:par>
                              <p:par>
                                <p:cTn id="69" presetID="15" presetClass="entr" presetSubtype="0" fill="hold" grpId="0" nodeType="withEffect">
                                  <p:stCondLst>
                                    <p:cond delay="0"/>
                                  </p:stCondLst>
                                  <p:childTnLst>
                                    <p:set>
                                      <p:cBhvr>
                                        <p:cTn id="70" dur="1" fill="hold">
                                          <p:stCondLst>
                                            <p:cond delay="0"/>
                                          </p:stCondLst>
                                        </p:cTn>
                                        <p:tgtEl>
                                          <p:spTgt spid="872464"/>
                                        </p:tgtEl>
                                        <p:attrNameLst>
                                          <p:attrName>style.visibility</p:attrName>
                                        </p:attrNameLst>
                                      </p:cBhvr>
                                      <p:to>
                                        <p:strVal val="visible"/>
                                      </p:to>
                                    </p:set>
                                    <p:anim calcmode="lin" valueType="num">
                                      <p:cBhvr>
                                        <p:cTn id="71" dur="1000" fill="hold"/>
                                        <p:tgtEl>
                                          <p:spTgt spid="872464"/>
                                        </p:tgtEl>
                                        <p:attrNameLst>
                                          <p:attrName>ppt_w</p:attrName>
                                        </p:attrNameLst>
                                      </p:cBhvr>
                                      <p:tavLst>
                                        <p:tav tm="0">
                                          <p:val>
                                            <p:fltVal val="0"/>
                                          </p:val>
                                        </p:tav>
                                        <p:tav tm="100000">
                                          <p:val>
                                            <p:strVal val="#ppt_w"/>
                                          </p:val>
                                        </p:tav>
                                      </p:tavLst>
                                    </p:anim>
                                    <p:anim calcmode="lin" valueType="num">
                                      <p:cBhvr>
                                        <p:cTn id="72" dur="1000" fill="hold"/>
                                        <p:tgtEl>
                                          <p:spTgt spid="872464"/>
                                        </p:tgtEl>
                                        <p:attrNameLst>
                                          <p:attrName>ppt_h</p:attrName>
                                        </p:attrNameLst>
                                      </p:cBhvr>
                                      <p:tavLst>
                                        <p:tav tm="0">
                                          <p:val>
                                            <p:fltVal val="0"/>
                                          </p:val>
                                        </p:tav>
                                        <p:tav tm="100000">
                                          <p:val>
                                            <p:strVal val="#ppt_h"/>
                                          </p:val>
                                        </p:tav>
                                      </p:tavLst>
                                    </p:anim>
                                    <p:anim calcmode="lin" valueType="num">
                                      <p:cBhvr>
                                        <p:cTn id="73" dur="1000" fill="hold"/>
                                        <p:tgtEl>
                                          <p:spTgt spid="872464"/>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872464"/>
                                        </p:tgtEl>
                                        <p:attrNameLst>
                                          <p:attrName>ppt_y</p:attrName>
                                        </p:attrNameLst>
                                      </p:cBhvr>
                                      <p:tavLst>
                                        <p:tav tm="0" fmla="#ppt_y+(sin(-2*pi*(1-$))*-#ppt_x+cos(-2*pi*(1-$))*(1-#ppt_y))*(1-$)">
                                          <p:val>
                                            <p:fltVal val="0"/>
                                          </p:val>
                                        </p:tav>
                                        <p:tav tm="100000">
                                          <p:val>
                                            <p:fltVal val="1"/>
                                          </p:val>
                                        </p:tav>
                                      </p:tavLst>
                                    </p:anim>
                                  </p:childTnLst>
                                </p:cTn>
                              </p:par>
                              <p:par>
                                <p:cTn id="75" presetID="15" presetClass="entr" presetSubtype="0" fill="hold" grpId="0" nodeType="withEffect">
                                  <p:stCondLst>
                                    <p:cond delay="0"/>
                                  </p:stCondLst>
                                  <p:childTnLst>
                                    <p:set>
                                      <p:cBhvr>
                                        <p:cTn id="76" dur="1" fill="hold">
                                          <p:stCondLst>
                                            <p:cond delay="0"/>
                                          </p:stCondLst>
                                        </p:cTn>
                                        <p:tgtEl>
                                          <p:spTgt spid="872463"/>
                                        </p:tgtEl>
                                        <p:attrNameLst>
                                          <p:attrName>style.visibility</p:attrName>
                                        </p:attrNameLst>
                                      </p:cBhvr>
                                      <p:to>
                                        <p:strVal val="visible"/>
                                      </p:to>
                                    </p:set>
                                    <p:anim calcmode="lin" valueType="num">
                                      <p:cBhvr>
                                        <p:cTn id="77" dur="1000" fill="hold"/>
                                        <p:tgtEl>
                                          <p:spTgt spid="872463"/>
                                        </p:tgtEl>
                                        <p:attrNameLst>
                                          <p:attrName>ppt_w</p:attrName>
                                        </p:attrNameLst>
                                      </p:cBhvr>
                                      <p:tavLst>
                                        <p:tav tm="0">
                                          <p:val>
                                            <p:fltVal val="0"/>
                                          </p:val>
                                        </p:tav>
                                        <p:tav tm="100000">
                                          <p:val>
                                            <p:strVal val="#ppt_w"/>
                                          </p:val>
                                        </p:tav>
                                      </p:tavLst>
                                    </p:anim>
                                    <p:anim calcmode="lin" valueType="num">
                                      <p:cBhvr>
                                        <p:cTn id="78" dur="1000" fill="hold"/>
                                        <p:tgtEl>
                                          <p:spTgt spid="872463"/>
                                        </p:tgtEl>
                                        <p:attrNameLst>
                                          <p:attrName>ppt_h</p:attrName>
                                        </p:attrNameLst>
                                      </p:cBhvr>
                                      <p:tavLst>
                                        <p:tav tm="0">
                                          <p:val>
                                            <p:fltVal val="0"/>
                                          </p:val>
                                        </p:tav>
                                        <p:tav tm="100000">
                                          <p:val>
                                            <p:strVal val="#ppt_h"/>
                                          </p:val>
                                        </p:tav>
                                      </p:tavLst>
                                    </p:anim>
                                    <p:anim calcmode="lin" valueType="num">
                                      <p:cBhvr>
                                        <p:cTn id="79" dur="1000" fill="hold"/>
                                        <p:tgtEl>
                                          <p:spTgt spid="872463"/>
                                        </p:tgtEl>
                                        <p:attrNameLst>
                                          <p:attrName>ppt_x</p:attrName>
                                        </p:attrNameLst>
                                      </p:cBhvr>
                                      <p:tavLst>
                                        <p:tav tm="0" fmla="#ppt_x+(cos(-2*pi*(1-$))*-#ppt_x-sin(-2*pi*(1-$))*(1-#ppt_y))*(1-$)">
                                          <p:val>
                                            <p:fltVal val="0"/>
                                          </p:val>
                                        </p:tav>
                                        <p:tav tm="100000">
                                          <p:val>
                                            <p:fltVal val="1"/>
                                          </p:val>
                                        </p:tav>
                                      </p:tavLst>
                                    </p:anim>
                                    <p:anim calcmode="lin" valueType="num">
                                      <p:cBhvr>
                                        <p:cTn id="80" dur="1000" fill="hold"/>
                                        <p:tgtEl>
                                          <p:spTgt spid="872463"/>
                                        </p:tgtEl>
                                        <p:attrNameLst>
                                          <p:attrName>ppt_y</p:attrName>
                                        </p:attrNameLst>
                                      </p:cBhvr>
                                      <p:tavLst>
                                        <p:tav tm="0" fmla="#ppt_y+(sin(-2*pi*(1-$))*-#ppt_x+cos(-2*pi*(1-$))*(1-#ppt_y))*(1-$)">
                                          <p:val>
                                            <p:fltVal val="0"/>
                                          </p:val>
                                        </p:tav>
                                        <p:tav tm="100000">
                                          <p:val>
                                            <p:fltVal val="1"/>
                                          </p:val>
                                        </p:tav>
                                      </p:tavLst>
                                    </p:anim>
                                  </p:childTnLst>
                                </p:cTn>
                              </p:par>
                              <p:par>
                                <p:cTn id="81" presetID="15" presetClass="entr" presetSubtype="0" fill="hold" grpId="0" nodeType="withEffect">
                                  <p:stCondLst>
                                    <p:cond delay="0"/>
                                  </p:stCondLst>
                                  <p:childTnLst>
                                    <p:set>
                                      <p:cBhvr>
                                        <p:cTn id="82" dur="1" fill="hold">
                                          <p:stCondLst>
                                            <p:cond delay="0"/>
                                          </p:stCondLst>
                                        </p:cTn>
                                        <p:tgtEl>
                                          <p:spTgt spid="872462"/>
                                        </p:tgtEl>
                                        <p:attrNameLst>
                                          <p:attrName>style.visibility</p:attrName>
                                        </p:attrNameLst>
                                      </p:cBhvr>
                                      <p:to>
                                        <p:strVal val="visible"/>
                                      </p:to>
                                    </p:set>
                                    <p:anim calcmode="lin" valueType="num">
                                      <p:cBhvr>
                                        <p:cTn id="83" dur="1000" fill="hold"/>
                                        <p:tgtEl>
                                          <p:spTgt spid="872462"/>
                                        </p:tgtEl>
                                        <p:attrNameLst>
                                          <p:attrName>ppt_w</p:attrName>
                                        </p:attrNameLst>
                                      </p:cBhvr>
                                      <p:tavLst>
                                        <p:tav tm="0">
                                          <p:val>
                                            <p:fltVal val="0"/>
                                          </p:val>
                                        </p:tav>
                                        <p:tav tm="100000">
                                          <p:val>
                                            <p:strVal val="#ppt_w"/>
                                          </p:val>
                                        </p:tav>
                                      </p:tavLst>
                                    </p:anim>
                                    <p:anim calcmode="lin" valueType="num">
                                      <p:cBhvr>
                                        <p:cTn id="84" dur="1000" fill="hold"/>
                                        <p:tgtEl>
                                          <p:spTgt spid="872462"/>
                                        </p:tgtEl>
                                        <p:attrNameLst>
                                          <p:attrName>ppt_h</p:attrName>
                                        </p:attrNameLst>
                                      </p:cBhvr>
                                      <p:tavLst>
                                        <p:tav tm="0">
                                          <p:val>
                                            <p:fltVal val="0"/>
                                          </p:val>
                                        </p:tav>
                                        <p:tav tm="100000">
                                          <p:val>
                                            <p:strVal val="#ppt_h"/>
                                          </p:val>
                                        </p:tav>
                                      </p:tavLst>
                                    </p:anim>
                                    <p:anim calcmode="lin" valueType="num">
                                      <p:cBhvr>
                                        <p:cTn id="85" dur="1000" fill="hold"/>
                                        <p:tgtEl>
                                          <p:spTgt spid="872462"/>
                                        </p:tgtEl>
                                        <p:attrNameLst>
                                          <p:attrName>ppt_x</p:attrName>
                                        </p:attrNameLst>
                                      </p:cBhvr>
                                      <p:tavLst>
                                        <p:tav tm="0" fmla="#ppt_x+(cos(-2*pi*(1-$))*-#ppt_x-sin(-2*pi*(1-$))*(1-#ppt_y))*(1-$)">
                                          <p:val>
                                            <p:fltVal val="0"/>
                                          </p:val>
                                        </p:tav>
                                        <p:tav tm="100000">
                                          <p:val>
                                            <p:fltVal val="1"/>
                                          </p:val>
                                        </p:tav>
                                      </p:tavLst>
                                    </p:anim>
                                    <p:anim calcmode="lin" valueType="num">
                                      <p:cBhvr>
                                        <p:cTn id="86" dur="1000" fill="hold"/>
                                        <p:tgtEl>
                                          <p:spTgt spid="872462"/>
                                        </p:tgtEl>
                                        <p:attrNameLst>
                                          <p:attrName>ppt_y</p:attrName>
                                        </p:attrNameLst>
                                      </p:cBhvr>
                                      <p:tavLst>
                                        <p:tav tm="0" fmla="#ppt_y+(sin(-2*pi*(1-$))*-#ppt_x+cos(-2*pi*(1-$))*(1-#ppt_y))*(1-$)">
                                          <p:val>
                                            <p:fltVal val="0"/>
                                          </p:val>
                                        </p:tav>
                                        <p:tav tm="100000">
                                          <p:val>
                                            <p:fltVal val="1"/>
                                          </p:val>
                                        </p:tav>
                                      </p:tavLst>
                                    </p:anim>
                                  </p:childTnLst>
                                </p:cTn>
                              </p:par>
                              <p:par>
                                <p:cTn id="87" presetID="15" presetClass="entr" presetSubtype="0" fill="hold" grpId="0" nodeType="withEffect">
                                  <p:stCondLst>
                                    <p:cond delay="0"/>
                                  </p:stCondLst>
                                  <p:childTnLst>
                                    <p:set>
                                      <p:cBhvr>
                                        <p:cTn id="88" dur="1" fill="hold">
                                          <p:stCondLst>
                                            <p:cond delay="0"/>
                                          </p:stCondLst>
                                        </p:cTn>
                                        <p:tgtEl>
                                          <p:spTgt spid="872466"/>
                                        </p:tgtEl>
                                        <p:attrNameLst>
                                          <p:attrName>style.visibility</p:attrName>
                                        </p:attrNameLst>
                                      </p:cBhvr>
                                      <p:to>
                                        <p:strVal val="visible"/>
                                      </p:to>
                                    </p:set>
                                    <p:anim calcmode="lin" valueType="num">
                                      <p:cBhvr>
                                        <p:cTn id="89" dur="1000" fill="hold"/>
                                        <p:tgtEl>
                                          <p:spTgt spid="872466"/>
                                        </p:tgtEl>
                                        <p:attrNameLst>
                                          <p:attrName>ppt_w</p:attrName>
                                        </p:attrNameLst>
                                      </p:cBhvr>
                                      <p:tavLst>
                                        <p:tav tm="0">
                                          <p:val>
                                            <p:fltVal val="0"/>
                                          </p:val>
                                        </p:tav>
                                        <p:tav tm="100000">
                                          <p:val>
                                            <p:strVal val="#ppt_w"/>
                                          </p:val>
                                        </p:tav>
                                      </p:tavLst>
                                    </p:anim>
                                    <p:anim calcmode="lin" valueType="num">
                                      <p:cBhvr>
                                        <p:cTn id="90" dur="1000" fill="hold"/>
                                        <p:tgtEl>
                                          <p:spTgt spid="872466"/>
                                        </p:tgtEl>
                                        <p:attrNameLst>
                                          <p:attrName>ppt_h</p:attrName>
                                        </p:attrNameLst>
                                      </p:cBhvr>
                                      <p:tavLst>
                                        <p:tav tm="0">
                                          <p:val>
                                            <p:fltVal val="0"/>
                                          </p:val>
                                        </p:tav>
                                        <p:tav tm="100000">
                                          <p:val>
                                            <p:strVal val="#ppt_h"/>
                                          </p:val>
                                        </p:tav>
                                      </p:tavLst>
                                    </p:anim>
                                    <p:anim calcmode="lin" valueType="num">
                                      <p:cBhvr>
                                        <p:cTn id="91" dur="1000" fill="hold"/>
                                        <p:tgtEl>
                                          <p:spTgt spid="872466"/>
                                        </p:tgtEl>
                                        <p:attrNameLst>
                                          <p:attrName>ppt_x</p:attrName>
                                        </p:attrNameLst>
                                      </p:cBhvr>
                                      <p:tavLst>
                                        <p:tav tm="0" fmla="#ppt_x+(cos(-2*pi*(1-$))*-#ppt_x-sin(-2*pi*(1-$))*(1-#ppt_y))*(1-$)">
                                          <p:val>
                                            <p:fltVal val="0"/>
                                          </p:val>
                                        </p:tav>
                                        <p:tav tm="100000">
                                          <p:val>
                                            <p:fltVal val="1"/>
                                          </p:val>
                                        </p:tav>
                                      </p:tavLst>
                                    </p:anim>
                                    <p:anim calcmode="lin" valueType="num">
                                      <p:cBhvr>
                                        <p:cTn id="92" dur="1000" fill="hold"/>
                                        <p:tgtEl>
                                          <p:spTgt spid="872466"/>
                                        </p:tgtEl>
                                        <p:attrNameLst>
                                          <p:attrName>ppt_y</p:attrName>
                                        </p:attrNameLst>
                                      </p:cBhvr>
                                      <p:tavLst>
                                        <p:tav tm="0" fmla="#ppt_y+(sin(-2*pi*(1-$))*-#ppt_x+cos(-2*pi*(1-$))*(1-#ppt_y))*(1-$)">
                                          <p:val>
                                            <p:fltVal val="0"/>
                                          </p:val>
                                        </p:tav>
                                        <p:tav tm="100000">
                                          <p:val>
                                            <p:fltVal val="1"/>
                                          </p:val>
                                        </p:tav>
                                      </p:tavLst>
                                    </p:anim>
                                  </p:childTnLst>
                                </p:cTn>
                              </p:par>
                              <p:par>
                                <p:cTn id="93" presetID="15" presetClass="entr" presetSubtype="0" fill="hold" grpId="0" nodeType="withEffect">
                                  <p:stCondLst>
                                    <p:cond delay="0"/>
                                  </p:stCondLst>
                                  <p:childTnLst>
                                    <p:set>
                                      <p:cBhvr>
                                        <p:cTn id="94" dur="1" fill="hold">
                                          <p:stCondLst>
                                            <p:cond delay="0"/>
                                          </p:stCondLst>
                                        </p:cTn>
                                        <p:tgtEl>
                                          <p:spTgt spid="872465"/>
                                        </p:tgtEl>
                                        <p:attrNameLst>
                                          <p:attrName>style.visibility</p:attrName>
                                        </p:attrNameLst>
                                      </p:cBhvr>
                                      <p:to>
                                        <p:strVal val="visible"/>
                                      </p:to>
                                    </p:set>
                                    <p:anim calcmode="lin" valueType="num">
                                      <p:cBhvr>
                                        <p:cTn id="95" dur="1000" fill="hold"/>
                                        <p:tgtEl>
                                          <p:spTgt spid="872465"/>
                                        </p:tgtEl>
                                        <p:attrNameLst>
                                          <p:attrName>ppt_w</p:attrName>
                                        </p:attrNameLst>
                                      </p:cBhvr>
                                      <p:tavLst>
                                        <p:tav tm="0">
                                          <p:val>
                                            <p:fltVal val="0"/>
                                          </p:val>
                                        </p:tav>
                                        <p:tav tm="100000">
                                          <p:val>
                                            <p:strVal val="#ppt_w"/>
                                          </p:val>
                                        </p:tav>
                                      </p:tavLst>
                                    </p:anim>
                                    <p:anim calcmode="lin" valueType="num">
                                      <p:cBhvr>
                                        <p:cTn id="96" dur="1000" fill="hold"/>
                                        <p:tgtEl>
                                          <p:spTgt spid="872465"/>
                                        </p:tgtEl>
                                        <p:attrNameLst>
                                          <p:attrName>ppt_h</p:attrName>
                                        </p:attrNameLst>
                                      </p:cBhvr>
                                      <p:tavLst>
                                        <p:tav tm="0">
                                          <p:val>
                                            <p:fltVal val="0"/>
                                          </p:val>
                                        </p:tav>
                                        <p:tav tm="100000">
                                          <p:val>
                                            <p:strVal val="#ppt_h"/>
                                          </p:val>
                                        </p:tav>
                                      </p:tavLst>
                                    </p:anim>
                                    <p:anim calcmode="lin" valueType="num">
                                      <p:cBhvr>
                                        <p:cTn id="97" dur="1000" fill="hold"/>
                                        <p:tgtEl>
                                          <p:spTgt spid="872465"/>
                                        </p:tgtEl>
                                        <p:attrNameLst>
                                          <p:attrName>ppt_x</p:attrName>
                                        </p:attrNameLst>
                                      </p:cBhvr>
                                      <p:tavLst>
                                        <p:tav tm="0" fmla="#ppt_x+(cos(-2*pi*(1-$))*-#ppt_x-sin(-2*pi*(1-$))*(1-#ppt_y))*(1-$)">
                                          <p:val>
                                            <p:fltVal val="0"/>
                                          </p:val>
                                        </p:tav>
                                        <p:tav tm="100000">
                                          <p:val>
                                            <p:fltVal val="1"/>
                                          </p:val>
                                        </p:tav>
                                      </p:tavLst>
                                    </p:anim>
                                    <p:anim calcmode="lin" valueType="num">
                                      <p:cBhvr>
                                        <p:cTn id="98" dur="1000" fill="hold"/>
                                        <p:tgtEl>
                                          <p:spTgt spid="87246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6" presetClass="entr" presetSubtype="0" fill="hold" grpId="0" nodeType="clickEffect">
                                  <p:stCondLst>
                                    <p:cond delay="0"/>
                                  </p:stCondLst>
                                  <p:childTnLst>
                                    <p:set>
                                      <p:cBhvr>
                                        <p:cTn id="102" dur="1" fill="hold">
                                          <p:stCondLst>
                                            <p:cond delay="0"/>
                                          </p:stCondLst>
                                        </p:cTn>
                                        <p:tgtEl>
                                          <p:spTgt spid="872471"/>
                                        </p:tgtEl>
                                        <p:attrNameLst>
                                          <p:attrName>style.visibility</p:attrName>
                                        </p:attrNameLst>
                                      </p:cBhvr>
                                      <p:to>
                                        <p:strVal val="visible"/>
                                      </p:to>
                                    </p:set>
                                    <p:animEffect transition="in" filter="wipe(down)">
                                      <p:cBhvr>
                                        <p:cTn id="103" dur="580">
                                          <p:stCondLst>
                                            <p:cond delay="0"/>
                                          </p:stCondLst>
                                        </p:cTn>
                                        <p:tgtEl>
                                          <p:spTgt spid="872471"/>
                                        </p:tgtEl>
                                      </p:cBhvr>
                                    </p:animEffect>
                                    <p:anim calcmode="lin" valueType="num">
                                      <p:cBhvr>
                                        <p:cTn id="104" dur="1822" tmFilter="0,0; 0.14,0.36; 0.43,0.73; 0.71,0.91; 1.0,1.0">
                                          <p:stCondLst>
                                            <p:cond delay="0"/>
                                          </p:stCondLst>
                                        </p:cTn>
                                        <p:tgtEl>
                                          <p:spTgt spid="872471"/>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872471"/>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872471"/>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872471"/>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872471"/>
                                        </p:tgtEl>
                                        <p:attrNameLst>
                                          <p:attrName>ppt_y</p:attrName>
                                        </p:attrNameLst>
                                      </p:cBhvr>
                                      <p:tavLst>
                                        <p:tav tm="0" fmla="#ppt_y-sin(pi*$)/81">
                                          <p:val>
                                            <p:fltVal val="0"/>
                                          </p:val>
                                        </p:tav>
                                        <p:tav tm="100000">
                                          <p:val>
                                            <p:fltVal val="1"/>
                                          </p:val>
                                        </p:tav>
                                      </p:tavLst>
                                    </p:anim>
                                    <p:animScale>
                                      <p:cBhvr>
                                        <p:cTn id="109" dur="26">
                                          <p:stCondLst>
                                            <p:cond delay="650"/>
                                          </p:stCondLst>
                                        </p:cTn>
                                        <p:tgtEl>
                                          <p:spTgt spid="872471"/>
                                        </p:tgtEl>
                                      </p:cBhvr>
                                      <p:to x="100000" y="60000"/>
                                    </p:animScale>
                                    <p:animScale>
                                      <p:cBhvr>
                                        <p:cTn id="110" dur="166" decel="50000">
                                          <p:stCondLst>
                                            <p:cond delay="676"/>
                                          </p:stCondLst>
                                        </p:cTn>
                                        <p:tgtEl>
                                          <p:spTgt spid="872471"/>
                                        </p:tgtEl>
                                      </p:cBhvr>
                                      <p:to x="100000" y="100000"/>
                                    </p:animScale>
                                    <p:animScale>
                                      <p:cBhvr>
                                        <p:cTn id="111" dur="26">
                                          <p:stCondLst>
                                            <p:cond delay="1312"/>
                                          </p:stCondLst>
                                        </p:cTn>
                                        <p:tgtEl>
                                          <p:spTgt spid="872471"/>
                                        </p:tgtEl>
                                      </p:cBhvr>
                                      <p:to x="100000" y="80000"/>
                                    </p:animScale>
                                    <p:animScale>
                                      <p:cBhvr>
                                        <p:cTn id="112" dur="166" decel="50000">
                                          <p:stCondLst>
                                            <p:cond delay="1338"/>
                                          </p:stCondLst>
                                        </p:cTn>
                                        <p:tgtEl>
                                          <p:spTgt spid="872471"/>
                                        </p:tgtEl>
                                      </p:cBhvr>
                                      <p:to x="100000" y="100000"/>
                                    </p:animScale>
                                    <p:animScale>
                                      <p:cBhvr>
                                        <p:cTn id="113" dur="26">
                                          <p:stCondLst>
                                            <p:cond delay="1642"/>
                                          </p:stCondLst>
                                        </p:cTn>
                                        <p:tgtEl>
                                          <p:spTgt spid="872471"/>
                                        </p:tgtEl>
                                      </p:cBhvr>
                                      <p:to x="100000" y="90000"/>
                                    </p:animScale>
                                    <p:animScale>
                                      <p:cBhvr>
                                        <p:cTn id="114" dur="166" decel="50000">
                                          <p:stCondLst>
                                            <p:cond delay="1668"/>
                                          </p:stCondLst>
                                        </p:cTn>
                                        <p:tgtEl>
                                          <p:spTgt spid="872471"/>
                                        </p:tgtEl>
                                      </p:cBhvr>
                                      <p:to x="100000" y="100000"/>
                                    </p:animScale>
                                    <p:animScale>
                                      <p:cBhvr>
                                        <p:cTn id="115" dur="26">
                                          <p:stCondLst>
                                            <p:cond delay="1808"/>
                                          </p:stCondLst>
                                        </p:cTn>
                                        <p:tgtEl>
                                          <p:spTgt spid="872471"/>
                                        </p:tgtEl>
                                      </p:cBhvr>
                                      <p:to x="100000" y="95000"/>
                                    </p:animScale>
                                    <p:animScale>
                                      <p:cBhvr>
                                        <p:cTn id="116" dur="166" decel="50000">
                                          <p:stCondLst>
                                            <p:cond delay="1834"/>
                                          </p:stCondLst>
                                        </p:cTn>
                                        <p:tgtEl>
                                          <p:spTgt spid="872471"/>
                                        </p:tgtEl>
                                      </p:cBhvr>
                                      <p:to x="100000" y="100000"/>
                                    </p:animScale>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6" fill="hold" grpId="0" nodeType="clickEffect">
                                  <p:stCondLst>
                                    <p:cond delay="0"/>
                                  </p:stCondLst>
                                  <p:childTnLst>
                                    <p:set>
                                      <p:cBhvr>
                                        <p:cTn id="120" dur="1" fill="hold">
                                          <p:stCondLst>
                                            <p:cond delay="0"/>
                                          </p:stCondLst>
                                        </p:cTn>
                                        <p:tgtEl>
                                          <p:spTgt spid="872467"/>
                                        </p:tgtEl>
                                        <p:attrNameLst>
                                          <p:attrName>style.visibility</p:attrName>
                                        </p:attrNameLst>
                                      </p:cBhvr>
                                      <p:to>
                                        <p:strVal val="visible"/>
                                      </p:to>
                                    </p:set>
                                    <p:anim calcmode="lin" valueType="num">
                                      <p:cBhvr additive="base">
                                        <p:cTn id="121" dur="500" fill="hold"/>
                                        <p:tgtEl>
                                          <p:spTgt spid="872467"/>
                                        </p:tgtEl>
                                        <p:attrNameLst>
                                          <p:attrName>ppt_x</p:attrName>
                                        </p:attrNameLst>
                                      </p:cBhvr>
                                      <p:tavLst>
                                        <p:tav tm="0">
                                          <p:val>
                                            <p:strVal val="1+#ppt_w/2"/>
                                          </p:val>
                                        </p:tav>
                                        <p:tav tm="100000">
                                          <p:val>
                                            <p:strVal val="#ppt_x"/>
                                          </p:val>
                                        </p:tav>
                                      </p:tavLst>
                                    </p:anim>
                                    <p:anim calcmode="lin" valueType="num">
                                      <p:cBhvr additive="base">
                                        <p:cTn id="122" dur="500" fill="hold"/>
                                        <p:tgtEl>
                                          <p:spTgt spid="872467"/>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2" fill="hold" grpId="0" nodeType="clickEffect">
                                  <p:stCondLst>
                                    <p:cond delay="0"/>
                                  </p:stCondLst>
                                  <p:childTnLst>
                                    <p:set>
                                      <p:cBhvr>
                                        <p:cTn id="126" dur="1" fill="hold">
                                          <p:stCondLst>
                                            <p:cond delay="0"/>
                                          </p:stCondLst>
                                        </p:cTn>
                                        <p:tgtEl>
                                          <p:spTgt spid="872468"/>
                                        </p:tgtEl>
                                        <p:attrNameLst>
                                          <p:attrName>style.visibility</p:attrName>
                                        </p:attrNameLst>
                                      </p:cBhvr>
                                      <p:to>
                                        <p:strVal val="visible"/>
                                      </p:to>
                                    </p:set>
                                    <p:animEffect transition="in" filter="wipe(right)">
                                      <p:cBhvr>
                                        <p:cTn id="127" dur="500"/>
                                        <p:tgtEl>
                                          <p:spTgt spid="872468"/>
                                        </p:tgtEl>
                                      </p:cBhvr>
                                    </p:animEffect>
                                  </p:childTnLst>
                                </p:cTn>
                              </p:par>
                              <p:par>
                                <p:cTn id="128" presetID="22" presetClass="entr" presetSubtype="2" fill="hold" grpId="0" nodeType="withEffect">
                                  <p:stCondLst>
                                    <p:cond delay="0"/>
                                  </p:stCondLst>
                                  <p:childTnLst>
                                    <p:set>
                                      <p:cBhvr>
                                        <p:cTn id="129" dur="1" fill="hold">
                                          <p:stCondLst>
                                            <p:cond delay="0"/>
                                          </p:stCondLst>
                                        </p:cTn>
                                        <p:tgtEl>
                                          <p:spTgt spid="872469"/>
                                        </p:tgtEl>
                                        <p:attrNameLst>
                                          <p:attrName>style.visibility</p:attrName>
                                        </p:attrNameLst>
                                      </p:cBhvr>
                                      <p:to>
                                        <p:strVal val="visible"/>
                                      </p:to>
                                    </p:set>
                                    <p:animEffect transition="in" filter="wipe(right)">
                                      <p:cBhvr>
                                        <p:cTn id="130" dur="500"/>
                                        <p:tgtEl>
                                          <p:spTgt spid="872469"/>
                                        </p:tgtEl>
                                      </p:cBhvr>
                                    </p:animEffect>
                                  </p:childTnLst>
                                </p:cTn>
                              </p:par>
                              <p:par>
                                <p:cTn id="131" presetID="22" presetClass="entr" presetSubtype="2" fill="hold" grpId="0" nodeType="withEffect">
                                  <p:stCondLst>
                                    <p:cond delay="0"/>
                                  </p:stCondLst>
                                  <p:childTnLst>
                                    <p:set>
                                      <p:cBhvr>
                                        <p:cTn id="132" dur="1" fill="hold">
                                          <p:stCondLst>
                                            <p:cond delay="0"/>
                                          </p:stCondLst>
                                        </p:cTn>
                                        <p:tgtEl>
                                          <p:spTgt spid="872470"/>
                                        </p:tgtEl>
                                        <p:attrNameLst>
                                          <p:attrName>style.visibility</p:attrName>
                                        </p:attrNameLst>
                                      </p:cBhvr>
                                      <p:to>
                                        <p:strVal val="visible"/>
                                      </p:to>
                                    </p:set>
                                    <p:animEffect transition="in" filter="wipe(right)">
                                      <p:cBhvr>
                                        <p:cTn id="133" dur="500"/>
                                        <p:tgtEl>
                                          <p:spTgt spid="87247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 presetClass="entr" presetSubtype="12" fill="hold" grpId="0" nodeType="clickEffect">
                                  <p:stCondLst>
                                    <p:cond delay="0"/>
                                  </p:stCondLst>
                                  <p:childTnLst>
                                    <p:set>
                                      <p:cBhvr>
                                        <p:cTn id="137" dur="1" fill="hold">
                                          <p:stCondLst>
                                            <p:cond delay="0"/>
                                          </p:stCondLst>
                                        </p:cTn>
                                        <p:tgtEl>
                                          <p:spTgt spid="872472"/>
                                        </p:tgtEl>
                                        <p:attrNameLst>
                                          <p:attrName>style.visibility</p:attrName>
                                        </p:attrNameLst>
                                      </p:cBhvr>
                                      <p:to>
                                        <p:strVal val="visible"/>
                                      </p:to>
                                    </p:set>
                                    <p:anim calcmode="lin" valueType="num">
                                      <p:cBhvr additive="base">
                                        <p:cTn id="138" dur="500" fill="hold"/>
                                        <p:tgtEl>
                                          <p:spTgt spid="872472"/>
                                        </p:tgtEl>
                                        <p:attrNameLst>
                                          <p:attrName>ppt_x</p:attrName>
                                        </p:attrNameLst>
                                      </p:cBhvr>
                                      <p:tavLst>
                                        <p:tav tm="0">
                                          <p:val>
                                            <p:strVal val="0-#ppt_w/2"/>
                                          </p:val>
                                        </p:tav>
                                        <p:tav tm="100000">
                                          <p:val>
                                            <p:strVal val="#ppt_x"/>
                                          </p:val>
                                        </p:tav>
                                      </p:tavLst>
                                    </p:anim>
                                    <p:anim calcmode="lin" valueType="num">
                                      <p:cBhvr additive="base">
                                        <p:cTn id="139" dur="500" fill="hold"/>
                                        <p:tgtEl>
                                          <p:spTgt spid="872472"/>
                                        </p:tgtEl>
                                        <p:attrNameLst>
                                          <p:attrName>ppt_y</p:attrName>
                                        </p:attrNameLst>
                                      </p:cBhvr>
                                      <p:tavLst>
                                        <p:tav tm="0">
                                          <p:val>
                                            <p:strVal val="1+#ppt_h/2"/>
                                          </p:val>
                                        </p:tav>
                                        <p:tav tm="100000">
                                          <p:val>
                                            <p:strVal val="#ppt_y"/>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54" presetClass="entr" presetSubtype="0" accel="100000" fill="hold" grpId="0" nodeType="clickEffect">
                                  <p:stCondLst>
                                    <p:cond delay="0"/>
                                  </p:stCondLst>
                                  <p:childTnLst>
                                    <p:set>
                                      <p:cBhvr>
                                        <p:cTn id="143" dur="1" fill="hold">
                                          <p:stCondLst>
                                            <p:cond delay="0"/>
                                          </p:stCondLst>
                                        </p:cTn>
                                        <p:tgtEl>
                                          <p:spTgt spid="872473"/>
                                        </p:tgtEl>
                                        <p:attrNameLst>
                                          <p:attrName>style.visibility</p:attrName>
                                        </p:attrNameLst>
                                      </p:cBhvr>
                                      <p:to>
                                        <p:strVal val="visible"/>
                                      </p:to>
                                    </p:set>
                                    <p:anim calcmode="lin" valueType="num">
                                      <p:cBhvr>
                                        <p:cTn id="144" dur="500" fill="hold"/>
                                        <p:tgtEl>
                                          <p:spTgt spid="872473"/>
                                        </p:tgtEl>
                                        <p:attrNameLst>
                                          <p:attrName>ppt_w</p:attrName>
                                        </p:attrNameLst>
                                      </p:cBhvr>
                                      <p:tavLst>
                                        <p:tav tm="0">
                                          <p:val>
                                            <p:strVal val="#ppt_w*0.05"/>
                                          </p:val>
                                        </p:tav>
                                        <p:tav tm="100000">
                                          <p:val>
                                            <p:strVal val="#ppt_w"/>
                                          </p:val>
                                        </p:tav>
                                      </p:tavLst>
                                    </p:anim>
                                    <p:anim calcmode="lin" valueType="num">
                                      <p:cBhvr>
                                        <p:cTn id="145" dur="500" fill="hold"/>
                                        <p:tgtEl>
                                          <p:spTgt spid="872473"/>
                                        </p:tgtEl>
                                        <p:attrNameLst>
                                          <p:attrName>ppt_h</p:attrName>
                                        </p:attrNameLst>
                                      </p:cBhvr>
                                      <p:tavLst>
                                        <p:tav tm="0">
                                          <p:val>
                                            <p:strVal val="#ppt_h"/>
                                          </p:val>
                                        </p:tav>
                                        <p:tav tm="100000">
                                          <p:val>
                                            <p:strVal val="#ppt_h"/>
                                          </p:val>
                                        </p:tav>
                                      </p:tavLst>
                                    </p:anim>
                                    <p:anim calcmode="lin" valueType="num">
                                      <p:cBhvr>
                                        <p:cTn id="146" dur="500" fill="hold"/>
                                        <p:tgtEl>
                                          <p:spTgt spid="872473"/>
                                        </p:tgtEl>
                                        <p:attrNameLst>
                                          <p:attrName>ppt_x</p:attrName>
                                        </p:attrNameLst>
                                      </p:cBhvr>
                                      <p:tavLst>
                                        <p:tav tm="0">
                                          <p:val>
                                            <p:strVal val="#ppt_x-.2"/>
                                          </p:val>
                                        </p:tav>
                                        <p:tav tm="100000">
                                          <p:val>
                                            <p:strVal val="#ppt_x"/>
                                          </p:val>
                                        </p:tav>
                                      </p:tavLst>
                                    </p:anim>
                                    <p:anim calcmode="lin" valueType="num">
                                      <p:cBhvr>
                                        <p:cTn id="147" dur="500" fill="hold"/>
                                        <p:tgtEl>
                                          <p:spTgt spid="872473"/>
                                        </p:tgtEl>
                                        <p:attrNameLst>
                                          <p:attrName>ppt_y</p:attrName>
                                        </p:attrNameLst>
                                      </p:cBhvr>
                                      <p:tavLst>
                                        <p:tav tm="0">
                                          <p:val>
                                            <p:strVal val="#ppt_y"/>
                                          </p:val>
                                        </p:tav>
                                        <p:tav tm="100000">
                                          <p:val>
                                            <p:strVal val="#ppt_y"/>
                                          </p:val>
                                        </p:tav>
                                      </p:tavLst>
                                    </p:anim>
                                    <p:animEffect transition="in" filter="fade">
                                      <p:cBhvr>
                                        <p:cTn id="148" dur="500"/>
                                        <p:tgtEl>
                                          <p:spTgt spid="872473"/>
                                        </p:tgtEl>
                                      </p:cBhvr>
                                    </p:animEffect>
                                  </p:childTnLst>
                                </p:cTn>
                              </p:par>
                              <p:par>
                                <p:cTn id="149" presetID="54" presetClass="entr" presetSubtype="0" accel="100000" fill="hold" grpId="0" nodeType="withEffect">
                                  <p:stCondLst>
                                    <p:cond delay="0"/>
                                  </p:stCondLst>
                                  <p:childTnLst>
                                    <p:set>
                                      <p:cBhvr>
                                        <p:cTn id="150" dur="1" fill="hold">
                                          <p:stCondLst>
                                            <p:cond delay="0"/>
                                          </p:stCondLst>
                                        </p:cTn>
                                        <p:tgtEl>
                                          <p:spTgt spid="872474"/>
                                        </p:tgtEl>
                                        <p:attrNameLst>
                                          <p:attrName>style.visibility</p:attrName>
                                        </p:attrNameLst>
                                      </p:cBhvr>
                                      <p:to>
                                        <p:strVal val="visible"/>
                                      </p:to>
                                    </p:set>
                                    <p:anim calcmode="lin" valueType="num">
                                      <p:cBhvr>
                                        <p:cTn id="151" dur="500" fill="hold"/>
                                        <p:tgtEl>
                                          <p:spTgt spid="872474"/>
                                        </p:tgtEl>
                                        <p:attrNameLst>
                                          <p:attrName>ppt_w</p:attrName>
                                        </p:attrNameLst>
                                      </p:cBhvr>
                                      <p:tavLst>
                                        <p:tav tm="0">
                                          <p:val>
                                            <p:strVal val="#ppt_w*0.05"/>
                                          </p:val>
                                        </p:tav>
                                        <p:tav tm="100000">
                                          <p:val>
                                            <p:strVal val="#ppt_w"/>
                                          </p:val>
                                        </p:tav>
                                      </p:tavLst>
                                    </p:anim>
                                    <p:anim calcmode="lin" valueType="num">
                                      <p:cBhvr>
                                        <p:cTn id="152" dur="500" fill="hold"/>
                                        <p:tgtEl>
                                          <p:spTgt spid="872474"/>
                                        </p:tgtEl>
                                        <p:attrNameLst>
                                          <p:attrName>ppt_h</p:attrName>
                                        </p:attrNameLst>
                                      </p:cBhvr>
                                      <p:tavLst>
                                        <p:tav tm="0">
                                          <p:val>
                                            <p:strVal val="#ppt_h"/>
                                          </p:val>
                                        </p:tav>
                                        <p:tav tm="100000">
                                          <p:val>
                                            <p:strVal val="#ppt_h"/>
                                          </p:val>
                                        </p:tav>
                                      </p:tavLst>
                                    </p:anim>
                                    <p:anim calcmode="lin" valueType="num">
                                      <p:cBhvr>
                                        <p:cTn id="153" dur="500" fill="hold"/>
                                        <p:tgtEl>
                                          <p:spTgt spid="872474"/>
                                        </p:tgtEl>
                                        <p:attrNameLst>
                                          <p:attrName>ppt_x</p:attrName>
                                        </p:attrNameLst>
                                      </p:cBhvr>
                                      <p:tavLst>
                                        <p:tav tm="0">
                                          <p:val>
                                            <p:strVal val="#ppt_x-.2"/>
                                          </p:val>
                                        </p:tav>
                                        <p:tav tm="100000">
                                          <p:val>
                                            <p:strVal val="#ppt_x"/>
                                          </p:val>
                                        </p:tav>
                                      </p:tavLst>
                                    </p:anim>
                                    <p:anim calcmode="lin" valueType="num">
                                      <p:cBhvr>
                                        <p:cTn id="154" dur="500" fill="hold"/>
                                        <p:tgtEl>
                                          <p:spTgt spid="872474"/>
                                        </p:tgtEl>
                                        <p:attrNameLst>
                                          <p:attrName>ppt_y</p:attrName>
                                        </p:attrNameLst>
                                      </p:cBhvr>
                                      <p:tavLst>
                                        <p:tav tm="0">
                                          <p:val>
                                            <p:strVal val="#ppt_y"/>
                                          </p:val>
                                        </p:tav>
                                        <p:tav tm="100000">
                                          <p:val>
                                            <p:strVal val="#ppt_y"/>
                                          </p:val>
                                        </p:tav>
                                      </p:tavLst>
                                    </p:anim>
                                    <p:animEffect transition="in" filter="fade">
                                      <p:cBhvr>
                                        <p:cTn id="155" dur="500"/>
                                        <p:tgtEl>
                                          <p:spTgt spid="87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build="p"/>
      <p:bldP spid="872452" grpId="0" animBg="1"/>
      <p:bldP spid="872453" grpId="0" animBg="1"/>
      <p:bldP spid="872454" grpId="0" animBg="1"/>
      <p:bldP spid="872455" grpId="0" animBg="1"/>
      <p:bldP spid="872456" grpId="0" animBg="1"/>
      <p:bldP spid="872457" grpId="0" animBg="1"/>
      <p:bldP spid="872458" grpId="0" animBg="1"/>
      <p:bldP spid="872459" grpId="0" animBg="1"/>
      <p:bldP spid="872460" grpId="0" animBg="1"/>
      <p:bldP spid="872461" grpId="0" animBg="1"/>
      <p:bldP spid="872462" grpId="0" animBg="1"/>
      <p:bldP spid="872463" grpId="0" animBg="1"/>
      <p:bldP spid="872464" grpId="0" animBg="1"/>
      <p:bldP spid="872465" grpId="0"/>
      <p:bldP spid="872466" grpId="0"/>
      <p:bldP spid="872467" grpId="0"/>
      <p:bldP spid="872468" grpId="0" animBg="1"/>
      <p:bldP spid="872469" grpId="0" animBg="1"/>
      <p:bldP spid="872470" grpId="0" animBg="1"/>
      <p:bldP spid="872471" grpId="0"/>
      <p:bldP spid="872472" grpId="0" animBg="1"/>
      <p:bldP spid="872473" grpId="0" animBg="1"/>
      <p:bldP spid="87247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D73C1AAF-957A-4911-B477-3FE810D1DE03}"/>
              </a:ext>
            </a:extLst>
          </p:cNvPr>
          <p:cNvSpPr>
            <a:spLocks noGrp="1"/>
          </p:cNvSpPr>
          <p:nvPr>
            <p:ph type="title"/>
          </p:nvPr>
        </p:nvSpPr>
        <p:spPr>
          <a:xfrm>
            <a:off x="457200" y="221490"/>
            <a:ext cx="7600950" cy="914400"/>
          </a:xfrm>
        </p:spPr>
        <p:txBody>
          <a:bodyPr/>
          <a:lstStyle/>
          <a:p>
            <a:endParaRPr lang="zh-CN" altLang="en-US"/>
          </a:p>
        </p:txBody>
      </p:sp>
      <p:sp>
        <p:nvSpPr>
          <p:cNvPr id="5" name="内容占位符 4">
            <a:extLst>
              <a:ext uri="{FF2B5EF4-FFF2-40B4-BE49-F238E27FC236}">
                <a16:creationId xmlns="" xmlns:a16="http://schemas.microsoft.com/office/drawing/2014/main" id="{5C9D9879-6932-4AB2-B4D1-B4C54546854A}"/>
              </a:ext>
            </a:extLst>
          </p:cNvPr>
          <p:cNvSpPr>
            <a:spLocks noGrp="1"/>
          </p:cNvSpPr>
          <p:nvPr>
            <p:ph idx="1"/>
          </p:nvPr>
        </p:nvSpPr>
        <p:spPr/>
        <p:txBody>
          <a:bodyPr/>
          <a:lstStyle/>
          <a:p>
            <a:endParaRPr lang="zh-CN" altLang="en-US"/>
          </a:p>
        </p:txBody>
      </p:sp>
      <p:sp>
        <p:nvSpPr>
          <p:cNvPr id="874498" name="Rectangle 2"/>
          <p:cNvSpPr>
            <a:spLocks noChangeAspect="1" noChangeArrowheads="1"/>
          </p:cNvSpPr>
          <p:nvPr/>
        </p:nvSpPr>
        <p:spPr bwMode="auto">
          <a:xfrm>
            <a:off x="3687763" y="1160463"/>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P1</a:t>
            </a:r>
          </a:p>
        </p:txBody>
      </p:sp>
      <p:sp>
        <p:nvSpPr>
          <p:cNvPr id="874499" name="Rectangle 3"/>
          <p:cNvSpPr>
            <a:spLocks noChangeArrowheads="1"/>
          </p:cNvSpPr>
          <p:nvPr/>
        </p:nvSpPr>
        <p:spPr bwMode="auto">
          <a:xfrm>
            <a:off x="3687763" y="2379663"/>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74500" name="Rectangle 4"/>
          <p:cNvSpPr>
            <a:spLocks noChangeArrowheads="1"/>
          </p:cNvSpPr>
          <p:nvPr/>
        </p:nvSpPr>
        <p:spPr bwMode="auto">
          <a:xfrm>
            <a:off x="4754563" y="1160463"/>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P2</a:t>
            </a:r>
          </a:p>
        </p:txBody>
      </p:sp>
      <p:sp>
        <p:nvSpPr>
          <p:cNvPr id="874501" name="Rectangle 5"/>
          <p:cNvSpPr>
            <a:spLocks noChangeArrowheads="1"/>
          </p:cNvSpPr>
          <p:nvPr/>
        </p:nvSpPr>
        <p:spPr bwMode="auto">
          <a:xfrm>
            <a:off x="4754563" y="2379663"/>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p>
        </p:txBody>
      </p:sp>
      <p:sp>
        <p:nvSpPr>
          <p:cNvPr id="874502" name="Line 6"/>
          <p:cNvSpPr>
            <a:spLocks noChangeShapeType="1"/>
          </p:cNvSpPr>
          <p:nvPr/>
        </p:nvSpPr>
        <p:spPr bwMode="auto">
          <a:xfrm flipH="1">
            <a:off x="3992563" y="169386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4503" name="Line 7"/>
          <p:cNvSpPr>
            <a:spLocks noChangeShapeType="1"/>
          </p:cNvSpPr>
          <p:nvPr/>
        </p:nvSpPr>
        <p:spPr bwMode="auto">
          <a:xfrm>
            <a:off x="5059363" y="169386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4504" name="Line 8"/>
          <p:cNvSpPr>
            <a:spLocks noChangeShapeType="1"/>
          </p:cNvSpPr>
          <p:nvPr/>
        </p:nvSpPr>
        <p:spPr bwMode="auto">
          <a:xfrm>
            <a:off x="3611563" y="344646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4505" name="Line 9"/>
          <p:cNvSpPr>
            <a:spLocks noChangeShapeType="1"/>
          </p:cNvSpPr>
          <p:nvPr/>
        </p:nvSpPr>
        <p:spPr bwMode="auto">
          <a:xfrm>
            <a:off x="3992563" y="291306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4506" name="Line 10"/>
          <p:cNvSpPr>
            <a:spLocks noChangeShapeType="1"/>
          </p:cNvSpPr>
          <p:nvPr/>
        </p:nvSpPr>
        <p:spPr bwMode="auto">
          <a:xfrm>
            <a:off x="5059363" y="2989263"/>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4507" name="Line 11"/>
          <p:cNvSpPr>
            <a:spLocks noChangeShapeType="1"/>
          </p:cNvSpPr>
          <p:nvPr/>
        </p:nvSpPr>
        <p:spPr bwMode="auto">
          <a:xfrm>
            <a:off x="3995738" y="34464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4508" name="Rectangle 12"/>
          <p:cNvSpPr>
            <a:spLocks noChangeArrowheads="1"/>
          </p:cNvSpPr>
          <p:nvPr/>
        </p:nvSpPr>
        <p:spPr bwMode="auto">
          <a:xfrm>
            <a:off x="3635375" y="3827463"/>
            <a:ext cx="660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3200" b="1">
                <a:latin typeface="Comic Sans MS" pitchFamily="66" charset="0"/>
              </a:rPr>
              <a:t>X</a:t>
            </a:r>
          </a:p>
        </p:txBody>
      </p:sp>
      <p:sp>
        <p:nvSpPr>
          <p:cNvPr id="874509" name="Line 13"/>
          <p:cNvSpPr>
            <a:spLocks noChangeShapeType="1"/>
          </p:cNvSpPr>
          <p:nvPr/>
        </p:nvSpPr>
        <p:spPr bwMode="auto">
          <a:xfrm>
            <a:off x="5064125" y="3429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4510" name="Rectangle 14"/>
          <p:cNvSpPr>
            <a:spLocks noChangeArrowheads="1"/>
          </p:cNvSpPr>
          <p:nvPr/>
        </p:nvSpPr>
        <p:spPr bwMode="auto">
          <a:xfrm>
            <a:off x="4775200" y="3827463"/>
            <a:ext cx="660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3200" b="1">
              <a:latin typeface="Comic Sans MS" pitchFamily="66" charset="0"/>
            </a:endParaRPr>
          </a:p>
        </p:txBody>
      </p:sp>
      <p:sp>
        <p:nvSpPr>
          <p:cNvPr id="874511" name="Rectangle 15"/>
          <p:cNvSpPr>
            <a:spLocks noChangeArrowheads="1"/>
          </p:cNvSpPr>
          <p:nvPr/>
        </p:nvSpPr>
        <p:spPr bwMode="auto">
          <a:xfrm>
            <a:off x="4859338" y="4437063"/>
            <a:ext cx="655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30000"/>
              </a:spcBef>
            </a:pPr>
            <a:r>
              <a:rPr kumimoji="1" lang="en-US" altLang="zh-CN" sz="2000">
                <a:latin typeface="Comic Sans MS" pitchFamily="66" charset="0"/>
              </a:rPr>
              <a:t>I/O</a:t>
            </a:r>
          </a:p>
        </p:txBody>
      </p:sp>
      <p:sp>
        <p:nvSpPr>
          <p:cNvPr id="874512" name="Rectangle 16"/>
          <p:cNvSpPr>
            <a:spLocks noChangeArrowheads="1"/>
          </p:cNvSpPr>
          <p:nvPr/>
        </p:nvSpPr>
        <p:spPr bwMode="auto">
          <a:xfrm>
            <a:off x="3492500" y="442277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30000"/>
              </a:spcBef>
            </a:pPr>
            <a:r>
              <a:rPr kumimoji="1" lang="zh-CN" altLang="en-US" sz="2000">
                <a:latin typeface="Comic Sans MS" pitchFamily="66" charset="0"/>
              </a:rPr>
              <a:t>存储器</a:t>
            </a:r>
          </a:p>
        </p:txBody>
      </p:sp>
      <p:sp>
        <p:nvSpPr>
          <p:cNvPr id="874513" name="AutoShape 17"/>
          <p:cNvSpPr>
            <a:spLocks/>
          </p:cNvSpPr>
          <p:nvPr/>
        </p:nvSpPr>
        <p:spPr bwMode="auto">
          <a:xfrm>
            <a:off x="755650" y="836613"/>
            <a:ext cx="2066925" cy="1296987"/>
          </a:xfrm>
          <a:prstGeom prst="accentCallout1">
            <a:avLst>
              <a:gd name="adj1" fmla="val 8815"/>
              <a:gd name="adj2" fmla="val 103685"/>
              <a:gd name="adj3" fmla="val 126806"/>
              <a:gd name="adj4" fmla="val 137787"/>
            </a:avLst>
          </a:prstGeom>
          <a:solidFill>
            <a:srgbClr val="FFF6A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zh-CN" altLang="en-US" sz="2000">
                <a:latin typeface="Comic Sans MS" pitchFamily="66" charset="0"/>
              </a:rPr>
              <a:t>处理机</a:t>
            </a:r>
            <a:r>
              <a:rPr kumimoji="1" lang="en-US" altLang="zh-CN" sz="2000">
                <a:latin typeface="Comic Sans MS" pitchFamily="66" charset="0"/>
              </a:rPr>
              <a:t>P1</a:t>
            </a:r>
            <a:r>
              <a:rPr kumimoji="1" lang="zh-CN" altLang="en-US" sz="2000">
                <a:latin typeface="Comic Sans MS" pitchFamily="66" charset="0"/>
              </a:rPr>
              <a:t>运行过程中修改了</a:t>
            </a:r>
            <a:r>
              <a:rPr kumimoji="1" lang="en-US" altLang="zh-CN" sz="2000">
                <a:latin typeface="Comic Sans MS" pitchFamily="66" charset="0"/>
              </a:rPr>
              <a:t>X</a:t>
            </a:r>
            <a:r>
              <a:rPr kumimoji="1" lang="zh-CN" altLang="en-US" sz="2000">
                <a:latin typeface="Comic Sans MS" pitchFamily="66" charset="0"/>
              </a:rPr>
              <a:t>的值，使之变为</a:t>
            </a:r>
            <a:r>
              <a:rPr kumimoji="1" lang="en-US" altLang="zh-CN" sz="2000">
                <a:latin typeface="Comic Sans MS" pitchFamily="66" charset="0"/>
              </a:rPr>
              <a:t>X</a:t>
            </a:r>
            <a:r>
              <a:rPr kumimoji="1" lang="en-US" altLang="zh-CN" sz="2000">
                <a:latin typeface="Times New Roman"/>
              </a:rPr>
              <a:t>’</a:t>
            </a:r>
            <a:endParaRPr kumimoji="1" lang="en-US" altLang="zh-CN" sz="2000">
              <a:latin typeface="Comic Sans MS" pitchFamily="66" charset="0"/>
            </a:endParaRPr>
          </a:p>
        </p:txBody>
      </p:sp>
      <p:sp>
        <p:nvSpPr>
          <p:cNvPr id="874514" name="Rectangle 18"/>
          <p:cNvSpPr>
            <a:spLocks noChangeArrowheads="1"/>
          </p:cNvSpPr>
          <p:nvPr/>
        </p:nvSpPr>
        <p:spPr bwMode="auto">
          <a:xfrm>
            <a:off x="3708400" y="2349500"/>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800" b="1">
                <a:latin typeface="Comic Sans MS" pitchFamily="66" charset="0"/>
              </a:rPr>
              <a:t>X</a:t>
            </a:r>
            <a:r>
              <a:rPr kumimoji="1" lang="en-US" altLang="zh-CN" sz="2800" b="1">
                <a:latin typeface="Times New Roman"/>
              </a:rPr>
              <a:t>’</a:t>
            </a:r>
            <a:endParaRPr kumimoji="1" lang="en-US" altLang="zh-CN" sz="2800" b="1">
              <a:latin typeface="Comic Sans MS" pitchFamily="66" charset="0"/>
            </a:endParaRPr>
          </a:p>
        </p:txBody>
      </p:sp>
      <p:sp>
        <p:nvSpPr>
          <p:cNvPr id="874515" name="AutoShape 19"/>
          <p:cNvSpPr>
            <a:spLocks/>
          </p:cNvSpPr>
          <p:nvPr/>
        </p:nvSpPr>
        <p:spPr bwMode="auto">
          <a:xfrm>
            <a:off x="2700338" y="2781300"/>
            <a:ext cx="719137" cy="1511300"/>
          </a:xfrm>
          <a:prstGeom prst="leftBrace">
            <a:avLst>
              <a:gd name="adj1" fmla="val 17513"/>
              <a:gd name="adj2" fmla="val 4621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4516" name="Rectangle 20"/>
          <p:cNvSpPr>
            <a:spLocks noChangeArrowheads="1"/>
          </p:cNvSpPr>
          <p:nvPr/>
        </p:nvSpPr>
        <p:spPr bwMode="auto">
          <a:xfrm>
            <a:off x="250825" y="2924175"/>
            <a:ext cx="24479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0000"/>
              </a:spcBef>
            </a:pPr>
            <a:r>
              <a:rPr kumimoji="1" lang="en-US" altLang="zh-CN" sz="2000">
                <a:latin typeface="Comic Sans MS" pitchFamily="66" charset="0"/>
              </a:rPr>
              <a:t>P1</a:t>
            </a:r>
            <a:r>
              <a:rPr kumimoji="1" lang="zh-CN" altLang="en-US" sz="2000">
                <a:latin typeface="Comic Sans MS" pitchFamily="66" charset="0"/>
              </a:rPr>
              <a:t>采用</a:t>
            </a:r>
            <a:r>
              <a:rPr kumimoji="1" lang="zh-CN" altLang="en-US" sz="2000">
                <a:latin typeface="Times New Roman"/>
              </a:rPr>
              <a:t>“</a:t>
            </a:r>
            <a:r>
              <a:rPr kumimoji="1" lang="zh-CN" altLang="en-US" sz="2000">
                <a:latin typeface="Comic Sans MS" pitchFamily="66" charset="0"/>
              </a:rPr>
              <a:t>写回</a:t>
            </a:r>
            <a:r>
              <a:rPr kumimoji="1" lang="zh-CN" altLang="en-US" sz="2000">
                <a:latin typeface="Times New Roman"/>
              </a:rPr>
              <a:t>”</a:t>
            </a:r>
            <a:r>
              <a:rPr kumimoji="1" lang="zh-CN" altLang="en-US" sz="2000">
                <a:latin typeface="Comic Sans MS" pitchFamily="66" charset="0"/>
              </a:rPr>
              <a:t>策略，那么，</a:t>
            </a:r>
            <a:r>
              <a:rPr kumimoji="1" lang="en-US" altLang="zh-CN" sz="2000">
                <a:latin typeface="Comic Sans MS" pitchFamily="66" charset="0"/>
              </a:rPr>
              <a:t>C1</a:t>
            </a:r>
            <a:r>
              <a:rPr kumimoji="1" lang="zh-CN" altLang="en-US" sz="2000">
                <a:latin typeface="Comic Sans MS" pitchFamily="66" charset="0"/>
              </a:rPr>
              <a:t>中的</a:t>
            </a:r>
            <a:r>
              <a:rPr kumimoji="1" lang="en-US" altLang="zh-CN" sz="2000">
                <a:latin typeface="Comic Sans MS" pitchFamily="66" charset="0"/>
              </a:rPr>
              <a:t>X</a:t>
            </a:r>
            <a:r>
              <a:rPr kumimoji="1" lang="en-US" altLang="zh-CN" sz="2000">
                <a:latin typeface="Times New Roman"/>
              </a:rPr>
              <a:t>’</a:t>
            </a:r>
            <a:r>
              <a:rPr kumimoji="1" lang="zh-CN" altLang="en-US" sz="2000">
                <a:latin typeface="Comic Sans MS" pitchFamily="66" charset="0"/>
              </a:rPr>
              <a:t>同内存中的</a:t>
            </a:r>
            <a:r>
              <a:rPr kumimoji="1" lang="en-US" altLang="zh-CN" sz="2000">
                <a:latin typeface="Comic Sans MS" pitchFamily="66" charset="0"/>
              </a:rPr>
              <a:t>X</a:t>
            </a:r>
            <a:r>
              <a:rPr kumimoji="1" lang="zh-CN" altLang="en-US" sz="2000">
                <a:latin typeface="Comic Sans MS" pitchFamily="66" charset="0"/>
              </a:rPr>
              <a:t>是不一致的</a:t>
            </a:r>
          </a:p>
        </p:txBody>
      </p:sp>
      <p:sp>
        <p:nvSpPr>
          <p:cNvPr id="874517" name="Line 21"/>
          <p:cNvSpPr>
            <a:spLocks noChangeShapeType="1"/>
          </p:cNvSpPr>
          <p:nvPr/>
        </p:nvSpPr>
        <p:spPr bwMode="auto">
          <a:xfrm flipV="1">
            <a:off x="4067175" y="3573463"/>
            <a:ext cx="73025" cy="2159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4518" name="Line 22"/>
          <p:cNvSpPr>
            <a:spLocks noChangeShapeType="1"/>
          </p:cNvSpPr>
          <p:nvPr/>
        </p:nvSpPr>
        <p:spPr bwMode="auto">
          <a:xfrm>
            <a:off x="4140200" y="3573463"/>
            <a:ext cx="57626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4519" name="Line 23"/>
          <p:cNvSpPr>
            <a:spLocks noChangeShapeType="1"/>
          </p:cNvSpPr>
          <p:nvPr/>
        </p:nvSpPr>
        <p:spPr bwMode="auto">
          <a:xfrm>
            <a:off x="4716463" y="3573463"/>
            <a:ext cx="215900" cy="28733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4520" name="Rectangle 24"/>
          <p:cNvSpPr>
            <a:spLocks noChangeArrowheads="1"/>
          </p:cNvSpPr>
          <p:nvPr/>
        </p:nvSpPr>
        <p:spPr bwMode="auto">
          <a:xfrm>
            <a:off x="5795963" y="1773238"/>
            <a:ext cx="30241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000">
                <a:latin typeface="Comic Sans MS" pitchFamily="66" charset="0"/>
              </a:rPr>
              <a:t>若</a:t>
            </a:r>
            <a:r>
              <a:rPr kumimoji="1" lang="en-US" altLang="zh-CN" sz="2000">
                <a:latin typeface="Comic Sans MS" pitchFamily="66" charset="0"/>
              </a:rPr>
              <a:t>I/O</a:t>
            </a:r>
            <a:r>
              <a:rPr kumimoji="1" lang="zh-CN" altLang="en-US" sz="2000">
                <a:latin typeface="Comic Sans MS" pitchFamily="66" charset="0"/>
              </a:rPr>
              <a:t>处理机要求输出</a:t>
            </a:r>
            <a:r>
              <a:rPr kumimoji="1" lang="en-US" altLang="zh-CN" sz="2000">
                <a:latin typeface="Comic Sans MS" pitchFamily="66" charset="0"/>
              </a:rPr>
              <a:t>X</a:t>
            </a:r>
            <a:r>
              <a:rPr kumimoji="1" lang="zh-CN" altLang="en-US" sz="2000">
                <a:latin typeface="Comic Sans MS" pitchFamily="66" charset="0"/>
              </a:rPr>
              <a:t>，那么，内存就会将内存中的</a:t>
            </a:r>
            <a:r>
              <a:rPr kumimoji="1" lang="en-US" altLang="zh-CN" sz="2000">
                <a:latin typeface="Comic Sans MS" pitchFamily="66" charset="0"/>
              </a:rPr>
              <a:t>X</a:t>
            </a:r>
            <a:r>
              <a:rPr kumimoji="1" lang="zh-CN" altLang="en-US" sz="2000">
                <a:latin typeface="Comic Sans MS" pitchFamily="66" charset="0"/>
              </a:rPr>
              <a:t>的值传送给</a:t>
            </a:r>
            <a:r>
              <a:rPr kumimoji="1" lang="en-US" altLang="zh-CN" sz="2000">
                <a:latin typeface="Comic Sans MS" pitchFamily="66" charset="0"/>
              </a:rPr>
              <a:t>I/O</a:t>
            </a:r>
            <a:r>
              <a:rPr kumimoji="1" lang="zh-CN" altLang="en-US" sz="2000">
                <a:latin typeface="Comic Sans MS" pitchFamily="66" charset="0"/>
              </a:rPr>
              <a:t>处理机</a:t>
            </a:r>
          </a:p>
        </p:txBody>
      </p:sp>
      <p:sp>
        <p:nvSpPr>
          <p:cNvPr id="874521" name="Rectangle 25"/>
          <p:cNvSpPr>
            <a:spLocks noChangeArrowheads="1"/>
          </p:cNvSpPr>
          <p:nvPr/>
        </p:nvSpPr>
        <p:spPr bwMode="auto">
          <a:xfrm>
            <a:off x="4932363" y="393382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b="1">
                <a:latin typeface="Comic Sans MS" pitchFamily="66" charset="0"/>
              </a:rPr>
              <a:t>X</a:t>
            </a:r>
          </a:p>
        </p:txBody>
      </p:sp>
      <p:sp>
        <p:nvSpPr>
          <p:cNvPr id="874522" name="Rectangle 26"/>
          <p:cNvSpPr>
            <a:spLocks noChangeArrowheads="1"/>
          </p:cNvSpPr>
          <p:nvPr/>
        </p:nvSpPr>
        <p:spPr bwMode="auto">
          <a:xfrm>
            <a:off x="5940425" y="3860800"/>
            <a:ext cx="24479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a:latin typeface="Comic Sans MS" pitchFamily="66" charset="0"/>
              </a:rPr>
              <a:t>传送给</a:t>
            </a:r>
            <a:r>
              <a:rPr kumimoji="1" lang="en-US" altLang="zh-CN" sz="2400">
                <a:latin typeface="Comic Sans MS" pitchFamily="66" charset="0"/>
              </a:rPr>
              <a:t>I/O</a:t>
            </a:r>
            <a:r>
              <a:rPr kumimoji="1" lang="zh-CN" altLang="en-US" sz="2400">
                <a:latin typeface="Comic Sans MS" pitchFamily="66" charset="0"/>
              </a:rPr>
              <a:t>处理机的将不是修改后的</a:t>
            </a:r>
            <a:r>
              <a:rPr kumimoji="1" lang="en-US" altLang="zh-CN" sz="2400">
                <a:latin typeface="Comic Sans MS" pitchFamily="66" charset="0"/>
              </a:rPr>
              <a:t>X</a:t>
            </a:r>
            <a:r>
              <a:rPr kumimoji="1" lang="en-US" altLang="zh-CN" sz="2400">
                <a:latin typeface="Times New Roman"/>
              </a:rPr>
              <a:t>’</a:t>
            </a:r>
            <a:endParaRPr kumimoji="1" lang="en-US" altLang="zh-CN" sz="2400">
              <a:latin typeface="Comic Sans MS" pitchFamily="66" charset="0"/>
            </a:endParaRPr>
          </a:p>
        </p:txBody>
      </p:sp>
      <p:sp>
        <p:nvSpPr>
          <p:cNvPr id="874523" name="Rectangle 27"/>
          <p:cNvSpPr>
            <a:spLocks noChangeArrowheads="1"/>
          </p:cNvSpPr>
          <p:nvPr/>
        </p:nvSpPr>
        <p:spPr bwMode="auto">
          <a:xfrm>
            <a:off x="3121025" y="719932"/>
            <a:ext cx="353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30000"/>
              </a:spcBef>
            </a:pPr>
            <a:r>
              <a:rPr kumimoji="1" lang="zh-CN" altLang="en-US" sz="2400" dirty="0">
                <a:latin typeface="Comic Sans MS" pitchFamily="66" charset="0"/>
              </a:rPr>
              <a:t>若</a:t>
            </a:r>
            <a:r>
              <a:rPr kumimoji="1" lang="en-US" altLang="zh-CN" sz="2400" dirty="0">
                <a:latin typeface="Comic Sans MS" pitchFamily="66" charset="0"/>
              </a:rPr>
              <a:t>C1</a:t>
            </a:r>
            <a:r>
              <a:rPr kumimoji="1" lang="zh-CN" altLang="en-US" sz="2400" dirty="0">
                <a:latin typeface="Comic Sans MS" pitchFamily="66" charset="0"/>
              </a:rPr>
              <a:t>和</a:t>
            </a:r>
            <a:r>
              <a:rPr kumimoji="1" lang="en-US" altLang="zh-CN" sz="2400" dirty="0">
                <a:latin typeface="Comic Sans MS" pitchFamily="66" charset="0"/>
              </a:rPr>
              <a:t>C2</a:t>
            </a:r>
            <a:r>
              <a:rPr kumimoji="1" lang="zh-CN" altLang="en-US" sz="2400" dirty="0">
                <a:latin typeface="Comic Sans MS" pitchFamily="66" charset="0"/>
              </a:rPr>
              <a:t>中都有</a:t>
            </a:r>
            <a:r>
              <a:rPr kumimoji="1" lang="en-US" altLang="zh-CN" sz="2400" dirty="0">
                <a:latin typeface="Comic Sans MS" pitchFamily="66" charset="0"/>
              </a:rPr>
              <a:t>X</a:t>
            </a:r>
            <a:r>
              <a:rPr kumimoji="1" lang="zh-CN" altLang="en-US" sz="2400" dirty="0">
                <a:latin typeface="Comic Sans MS" pitchFamily="66" charset="0"/>
              </a:rPr>
              <a:t>的拷贝</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44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45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45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45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44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45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45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45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45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45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45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45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45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45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745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74513"/>
                                        </p:tgtEl>
                                        <p:attrNameLst>
                                          <p:attrName>style.visibility</p:attrName>
                                        </p:attrNameLst>
                                      </p:cBhvr>
                                      <p:to>
                                        <p:strVal val="visible"/>
                                      </p:to>
                                    </p:set>
                                    <p:animEffect transition="in" filter="fade">
                                      <p:cBhvr>
                                        <p:cTn id="39" dur="1000"/>
                                        <p:tgtEl>
                                          <p:spTgt spid="874513"/>
                                        </p:tgtEl>
                                      </p:cBhvr>
                                    </p:animEffect>
                                    <p:anim calcmode="lin" valueType="num">
                                      <p:cBhvr>
                                        <p:cTn id="40" dur="1000" fill="hold"/>
                                        <p:tgtEl>
                                          <p:spTgt spid="874513"/>
                                        </p:tgtEl>
                                        <p:attrNameLst>
                                          <p:attrName>ppt_x</p:attrName>
                                        </p:attrNameLst>
                                      </p:cBhvr>
                                      <p:tavLst>
                                        <p:tav tm="0">
                                          <p:val>
                                            <p:strVal val="#ppt_x"/>
                                          </p:val>
                                        </p:tav>
                                        <p:tav tm="100000">
                                          <p:val>
                                            <p:strVal val="#ppt_x"/>
                                          </p:val>
                                        </p:tav>
                                      </p:tavLst>
                                    </p:anim>
                                    <p:anim calcmode="lin" valueType="num">
                                      <p:cBhvr>
                                        <p:cTn id="41" dur="1000" fill="hold"/>
                                        <p:tgtEl>
                                          <p:spTgt spid="874513"/>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54" presetClass="entr" presetSubtype="0" accel="100000" fill="hold" grpId="0" nodeType="clickEffect">
                                  <p:stCondLst>
                                    <p:cond delay="0"/>
                                  </p:stCondLst>
                                  <p:childTnLst>
                                    <p:set>
                                      <p:cBhvr>
                                        <p:cTn id="45" dur="1" fill="hold">
                                          <p:stCondLst>
                                            <p:cond delay="0"/>
                                          </p:stCondLst>
                                        </p:cTn>
                                        <p:tgtEl>
                                          <p:spTgt spid="874514"/>
                                        </p:tgtEl>
                                        <p:attrNameLst>
                                          <p:attrName>style.visibility</p:attrName>
                                        </p:attrNameLst>
                                      </p:cBhvr>
                                      <p:to>
                                        <p:strVal val="visible"/>
                                      </p:to>
                                    </p:set>
                                    <p:anim calcmode="lin" valueType="num">
                                      <p:cBhvr>
                                        <p:cTn id="46" dur="500" fill="hold"/>
                                        <p:tgtEl>
                                          <p:spTgt spid="874514"/>
                                        </p:tgtEl>
                                        <p:attrNameLst>
                                          <p:attrName>ppt_w</p:attrName>
                                        </p:attrNameLst>
                                      </p:cBhvr>
                                      <p:tavLst>
                                        <p:tav tm="0">
                                          <p:val>
                                            <p:strVal val="#ppt_w*0.05"/>
                                          </p:val>
                                        </p:tav>
                                        <p:tav tm="100000">
                                          <p:val>
                                            <p:strVal val="#ppt_w"/>
                                          </p:val>
                                        </p:tav>
                                      </p:tavLst>
                                    </p:anim>
                                    <p:anim calcmode="lin" valueType="num">
                                      <p:cBhvr>
                                        <p:cTn id="47" dur="500" fill="hold"/>
                                        <p:tgtEl>
                                          <p:spTgt spid="874514"/>
                                        </p:tgtEl>
                                        <p:attrNameLst>
                                          <p:attrName>ppt_h</p:attrName>
                                        </p:attrNameLst>
                                      </p:cBhvr>
                                      <p:tavLst>
                                        <p:tav tm="0">
                                          <p:val>
                                            <p:strVal val="#ppt_h"/>
                                          </p:val>
                                        </p:tav>
                                        <p:tav tm="100000">
                                          <p:val>
                                            <p:strVal val="#ppt_h"/>
                                          </p:val>
                                        </p:tav>
                                      </p:tavLst>
                                    </p:anim>
                                    <p:anim calcmode="lin" valueType="num">
                                      <p:cBhvr>
                                        <p:cTn id="48" dur="500" fill="hold"/>
                                        <p:tgtEl>
                                          <p:spTgt spid="874514"/>
                                        </p:tgtEl>
                                        <p:attrNameLst>
                                          <p:attrName>ppt_x</p:attrName>
                                        </p:attrNameLst>
                                      </p:cBhvr>
                                      <p:tavLst>
                                        <p:tav tm="0">
                                          <p:val>
                                            <p:strVal val="#ppt_x-.2"/>
                                          </p:val>
                                        </p:tav>
                                        <p:tav tm="100000">
                                          <p:val>
                                            <p:strVal val="#ppt_x"/>
                                          </p:val>
                                        </p:tav>
                                      </p:tavLst>
                                    </p:anim>
                                    <p:anim calcmode="lin" valueType="num">
                                      <p:cBhvr>
                                        <p:cTn id="49" dur="500" fill="hold"/>
                                        <p:tgtEl>
                                          <p:spTgt spid="874514"/>
                                        </p:tgtEl>
                                        <p:attrNameLst>
                                          <p:attrName>ppt_y</p:attrName>
                                        </p:attrNameLst>
                                      </p:cBhvr>
                                      <p:tavLst>
                                        <p:tav tm="0">
                                          <p:val>
                                            <p:strVal val="#ppt_y"/>
                                          </p:val>
                                        </p:tav>
                                        <p:tav tm="100000">
                                          <p:val>
                                            <p:strVal val="#ppt_y"/>
                                          </p:val>
                                        </p:tav>
                                      </p:tavLst>
                                    </p:anim>
                                    <p:animEffect transition="in" filter="fade">
                                      <p:cBhvr>
                                        <p:cTn id="50" dur="500"/>
                                        <p:tgtEl>
                                          <p:spTgt spid="87451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874515"/>
                                        </p:tgtEl>
                                        <p:attrNameLst>
                                          <p:attrName>style.visibility</p:attrName>
                                        </p:attrNameLst>
                                      </p:cBhvr>
                                      <p:to>
                                        <p:strVal val="visible"/>
                                      </p:to>
                                    </p:set>
                                    <p:anim calcmode="lin" valueType="num">
                                      <p:cBhvr>
                                        <p:cTn id="55" dur="500" fill="hold"/>
                                        <p:tgtEl>
                                          <p:spTgt spid="874515"/>
                                        </p:tgtEl>
                                        <p:attrNameLst>
                                          <p:attrName>ppt_w</p:attrName>
                                        </p:attrNameLst>
                                      </p:cBhvr>
                                      <p:tavLst>
                                        <p:tav tm="0">
                                          <p:val>
                                            <p:fltVal val="0"/>
                                          </p:val>
                                        </p:tav>
                                        <p:tav tm="100000">
                                          <p:val>
                                            <p:strVal val="#ppt_w"/>
                                          </p:val>
                                        </p:tav>
                                      </p:tavLst>
                                    </p:anim>
                                    <p:anim calcmode="lin" valueType="num">
                                      <p:cBhvr>
                                        <p:cTn id="56" dur="500" fill="hold"/>
                                        <p:tgtEl>
                                          <p:spTgt spid="874515"/>
                                        </p:tgtEl>
                                        <p:attrNameLst>
                                          <p:attrName>ppt_h</p:attrName>
                                        </p:attrNameLst>
                                      </p:cBhvr>
                                      <p:tavLst>
                                        <p:tav tm="0">
                                          <p:val>
                                            <p:strVal val="#ppt_h"/>
                                          </p:val>
                                        </p:tav>
                                        <p:tav tm="100000">
                                          <p:val>
                                            <p:strVal val="#ppt_h"/>
                                          </p:val>
                                        </p:tav>
                                      </p:tavLst>
                                    </p:anim>
                                  </p:childTnLst>
                                </p:cTn>
                              </p:par>
                              <p:par>
                                <p:cTn id="57" presetID="17" presetClass="entr" presetSubtype="10" fill="hold" grpId="0" nodeType="withEffect">
                                  <p:stCondLst>
                                    <p:cond delay="0"/>
                                  </p:stCondLst>
                                  <p:childTnLst>
                                    <p:set>
                                      <p:cBhvr>
                                        <p:cTn id="58" dur="1" fill="hold">
                                          <p:stCondLst>
                                            <p:cond delay="0"/>
                                          </p:stCondLst>
                                        </p:cTn>
                                        <p:tgtEl>
                                          <p:spTgt spid="874516"/>
                                        </p:tgtEl>
                                        <p:attrNameLst>
                                          <p:attrName>style.visibility</p:attrName>
                                        </p:attrNameLst>
                                      </p:cBhvr>
                                      <p:to>
                                        <p:strVal val="visible"/>
                                      </p:to>
                                    </p:set>
                                    <p:anim calcmode="lin" valueType="num">
                                      <p:cBhvr>
                                        <p:cTn id="59" dur="500" fill="hold"/>
                                        <p:tgtEl>
                                          <p:spTgt spid="874516"/>
                                        </p:tgtEl>
                                        <p:attrNameLst>
                                          <p:attrName>ppt_w</p:attrName>
                                        </p:attrNameLst>
                                      </p:cBhvr>
                                      <p:tavLst>
                                        <p:tav tm="0">
                                          <p:val>
                                            <p:fltVal val="0"/>
                                          </p:val>
                                        </p:tav>
                                        <p:tav tm="100000">
                                          <p:val>
                                            <p:strVal val="#ppt_w"/>
                                          </p:val>
                                        </p:tav>
                                      </p:tavLst>
                                    </p:anim>
                                    <p:anim calcmode="lin" valueType="num">
                                      <p:cBhvr>
                                        <p:cTn id="60" dur="500" fill="hold"/>
                                        <p:tgtEl>
                                          <p:spTgt spid="874516"/>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52" presetClass="entr" presetSubtype="0" fill="hold" grpId="0" nodeType="clickEffect">
                                  <p:stCondLst>
                                    <p:cond delay="0"/>
                                  </p:stCondLst>
                                  <p:childTnLst>
                                    <p:set>
                                      <p:cBhvr>
                                        <p:cTn id="64" dur="1" fill="hold">
                                          <p:stCondLst>
                                            <p:cond delay="0"/>
                                          </p:stCondLst>
                                        </p:cTn>
                                        <p:tgtEl>
                                          <p:spTgt spid="874520"/>
                                        </p:tgtEl>
                                        <p:attrNameLst>
                                          <p:attrName>style.visibility</p:attrName>
                                        </p:attrNameLst>
                                      </p:cBhvr>
                                      <p:to>
                                        <p:strVal val="visible"/>
                                      </p:to>
                                    </p:set>
                                    <p:animScale>
                                      <p:cBhvr>
                                        <p:cTn id="65" dur="1000" decel="50000" fill="hold">
                                          <p:stCondLst>
                                            <p:cond delay="0"/>
                                          </p:stCondLst>
                                        </p:cTn>
                                        <p:tgtEl>
                                          <p:spTgt spid="8745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6" dur="1000" decel="50000" fill="hold">
                                          <p:stCondLst>
                                            <p:cond delay="0"/>
                                          </p:stCondLst>
                                        </p:cTn>
                                        <p:tgtEl>
                                          <p:spTgt spid="874520"/>
                                        </p:tgtEl>
                                        <p:attrNameLst>
                                          <p:attrName>ppt_x</p:attrName>
                                          <p:attrName>ppt_y</p:attrName>
                                        </p:attrNameLst>
                                      </p:cBhvr>
                                    </p:animMotion>
                                    <p:animEffect transition="in" filter="fade">
                                      <p:cBhvr>
                                        <p:cTn id="67" dur="1000"/>
                                        <p:tgtEl>
                                          <p:spTgt spid="87452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74517"/>
                                        </p:tgtEl>
                                        <p:attrNameLst>
                                          <p:attrName>style.visibility</p:attrName>
                                        </p:attrNameLst>
                                      </p:cBhvr>
                                      <p:to>
                                        <p:strVal val="visible"/>
                                      </p:to>
                                    </p:set>
                                    <p:animEffect transition="in" filter="wipe(left)">
                                      <p:cBhvr>
                                        <p:cTn id="72" dur="500"/>
                                        <p:tgtEl>
                                          <p:spTgt spid="874517"/>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874519"/>
                                        </p:tgtEl>
                                        <p:attrNameLst>
                                          <p:attrName>style.visibility</p:attrName>
                                        </p:attrNameLst>
                                      </p:cBhvr>
                                      <p:to>
                                        <p:strVal val="visible"/>
                                      </p:to>
                                    </p:set>
                                    <p:animEffect transition="in" filter="wipe(left)">
                                      <p:cBhvr>
                                        <p:cTn id="75" dur="500"/>
                                        <p:tgtEl>
                                          <p:spTgt spid="874519"/>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874518"/>
                                        </p:tgtEl>
                                        <p:attrNameLst>
                                          <p:attrName>style.visibility</p:attrName>
                                        </p:attrNameLst>
                                      </p:cBhvr>
                                      <p:to>
                                        <p:strVal val="visible"/>
                                      </p:to>
                                    </p:set>
                                    <p:animEffect transition="in" filter="wipe(left)">
                                      <p:cBhvr>
                                        <p:cTn id="78" dur="500"/>
                                        <p:tgtEl>
                                          <p:spTgt spid="87451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7452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5" presetClass="entr" presetSubtype="0" fill="hold" grpId="0" nodeType="clickEffect">
                                  <p:stCondLst>
                                    <p:cond delay="0"/>
                                  </p:stCondLst>
                                  <p:childTnLst>
                                    <p:set>
                                      <p:cBhvr>
                                        <p:cTn id="86" dur="1" fill="hold">
                                          <p:stCondLst>
                                            <p:cond delay="0"/>
                                          </p:stCondLst>
                                        </p:cTn>
                                        <p:tgtEl>
                                          <p:spTgt spid="874522"/>
                                        </p:tgtEl>
                                        <p:attrNameLst>
                                          <p:attrName>style.visibility</p:attrName>
                                        </p:attrNameLst>
                                      </p:cBhvr>
                                      <p:to>
                                        <p:strVal val="visible"/>
                                      </p:to>
                                    </p:set>
                                    <p:anim calcmode="lin" valueType="num">
                                      <p:cBhvr>
                                        <p:cTn id="87" dur="1000" fill="hold"/>
                                        <p:tgtEl>
                                          <p:spTgt spid="874522"/>
                                        </p:tgtEl>
                                        <p:attrNameLst>
                                          <p:attrName>ppt_w</p:attrName>
                                        </p:attrNameLst>
                                      </p:cBhvr>
                                      <p:tavLst>
                                        <p:tav tm="0">
                                          <p:val>
                                            <p:fltVal val="0"/>
                                          </p:val>
                                        </p:tav>
                                        <p:tav tm="100000">
                                          <p:val>
                                            <p:strVal val="#ppt_w"/>
                                          </p:val>
                                        </p:tav>
                                      </p:tavLst>
                                    </p:anim>
                                    <p:anim calcmode="lin" valueType="num">
                                      <p:cBhvr>
                                        <p:cTn id="88" dur="1000" fill="hold"/>
                                        <p:tgtEl>
                                          <p:spTgt spid="874522"/>
                                        </p:tgtEl>
                                        <p:attrNameLst>
                                          <p:attrName>ppt_h</p:attrName>
                                        </p:attrNameLst>
                                      </p:cBhvr>
                                      <p:tavLst>
                                        <p:tav tm="0">
                                          <p:val>
                                            <p:fltVal val="0"/>
                                          </p:val>
                                        </p:tav>
                                        <p:tav tm="100000">
                                          <p:val>
                                            <p:strVal val="#ppt_h"/>
                                          </p:val>
                                        </p:tav>
                                      </p:tavLst>
                                    </p:anim>
                                    <p:anim calcmode="lin" valueType="num">
                                      <p:cBhvr>
                                        <p:cTn id="89" dur="1000" fill="hold"/>
                                        <p:tgtEl>
                                          <p:spTgt spid="874522"/>
                                        </p:tgtEl>
                                        <p:attrNameLst>
                                          <p:attrName>ppt_x</p:attrName>
                                        </p:attrNameLst>
                                      </p:cBhvr>
                                      <p:tavLst>
                                        <p:tav tm="0" fmla="#ppt_x+(cos(-2*pi*(1-$))*-#ppt_x-sin(-2*pi*(1-$))*(1-#ppt_y))*(1-$)">
                                          <p:val>
                                            <p:fltVal val="0"/>
                                          </p:val>
                                        </p:tav>
                                        <p:tav tm="100000">
                                          <p:val>
                                            <p:fltVal val="1"/>
                                          </p:val>
                                        </p:tav>
                                      </p:tavLst>
                                    </p:anim>
                                    <p:anim calcmode="lin" valueType="num">
                                      <p:cBhvr>
                                        <p:cTn id="90" dur="1000" fill="hold"/>
                                        <p:tgtEl>
                                          <p:spTgt spid="87452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498" grpId="0" animBg="1"/>
      <p:bldP spid="874499" grpId="0" animBg="1"/>
      <p:bldP spid="874500" grpId="0" animBg="1"/>
      <p:bldP spid="874501" grpId="0" animBg="1"/>
      <p:bldP spid="874502" grpId="0" animBg="1"/>
      <p:bldP spid="874503" grpId="0" animBg="1"/>
      <p:bldP spid="874504" grpId="0" animBg="1"/>
      <p:bldP spid="874505" grpId="0" animBg="1"/>
      <p:bldP spid="874506" grpId="0" animBg="1"/>
      <p:bldP spid="874507" grpId="0" animBg="1"/>
      <p:bldP spid="874508" grpId="0" animBg="1"/>
      <p:bldP spid="874509" grpId="0" animBg="1"/>
      <p:bldP spid="874510" grpId="0" animBg="1"/>
      <p:bldP spid="874511" grpId="0"/>
      <p:bldP spid="874512" grpId="0"/>
      <p:bldP spid="874513" grpId="0" animBg="1"/>
      <p:bldP spid="874514" grpId="0" animBg="1"/>
      <p:bldP spid="874515" grpId="0" animBg="1"/>
      <p:bldP spid="874516" grpId="0"/>
      <p:bldP spid="874517" grpId="0" animBg="1"/>
      <p:bldP spid="874518" grpId="0" animBg="1"/>
      <p:bldP spid="874519" grpId="0" animBg="1"/>
      <p:bldP spid="874520" grpId="0"/>
      <p:bldP spid="874521" grpId="0"/>
      <p:bldP spid="87452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a:extLst>
              <a:ext uri="{FF2B5EF4-FFF2-40B4-BE49-F238E27FC236}">
                <a16:creationId xmlns="" xmlns:a16="http://schemas.microsoft.com/office/drawing/2014/main" id="{8F1D44CF-84A2-4C8A-9AFA-E0957277A4E6}"/>
              </a:ext>
            </a:extLst>
          </p:cNvPr>
          <p:cNvSpPr>
            <a:spLocks noGrp="1"/>
          </p:cNvSpPr>
          <p:nvPr>
            <p:ph type="title"/>
          </p:nvPr>
        </p:nvSpPr>
        <p:spPr/>
        <p:txBody>
          <a:bodyPr/>
          <a:lstStyle/>
          <a:p>
            <a:endParaRPr lang="zh-CN" altLang="en-US"/>
          </a:p>
        </p:txBody>
      </p:sp>
      <p:pic>
        <p:nvPicPr>
          <p:cNvPr id="876549" name="Picture 5" descr="micky1"/>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tretch>
            <a:fillRect/>
          </a:stretch>
        </p:blipFill>
        <p:spPr>
          <a:xfrm>
            <a:off x="6084168" y="4732336"/>
            <a:ext cx="1905000" cy="1438275"/>
          </a:xfrm>
        </p:spPr>
      </p:pic>
      <p:sp>
        <p:nvSpPr>
          <p:cNvPr id="876546" name="Rectangle 2"/>
          <p:cNvSpPr>
            <a:spLocks noGrp="1" noRot="1" noChangeArrowheads="1"/>
          </p:cNvSpPr>
          <p:nvPr>
            <p:ph type="body" sz="half" idx="4294967295"/>
          </p:nvPr>
        </p:nvSpPr>
        <p:spPr>
          <a:xfrm>
            <a:off x="609600" y="1406526"/>
            <a:ext cx="7850832" cy="4419600"/>
          </a:xfrm>
        </p:spPr>
        <p:txBody>
          <a:bodyPr/>
          <a:lstStyle/>
          <a:p>
            <a:r>
              <a:rPr lang="en-US" altLang="zh-CN" sz="2400" dirty="0"/>
              <a:t>I/O</a:t>
            </a:r>
            <a:r>
              <a:rPr lang="zh-CN" altLang="en-US" sz="2400" dirty="0"/>
              <a:t>传输引起数据不一致是因为处理机</a:t>
            </a:r>
            <a:r>
              <a:rPr lang="en-US" altLang="zh-CN" sz="2400" dirty="0"/>
              <a:t>P1</a:t>
            </a:r>
            <a:r>
              <a:rPr lang="zh-CN" altLang="en-US" sz="2400" dirty="0"/>
              <a:t>和</a:t>
            </a:r>
            <a:r>
              <a:rPr lang="en-US" altLang="zh-CN" sz="2400" dirty="0"/>
              <a:t>P2</a:t>
            </a:r>
            <a:r>
              <a:rPr lang="zh-CN" altLang="en-US" sz="2400" dirty="0"/>
              <a:t>共享</a:t>
            </a:r>
            <a:r>
              <a:rPr lang="en-US" altLang="zh-CN" sz="2400" dirty="0"/>
              <a:t>I/O</a:t>
            </a:r>
            <a:r>
              <a:rPr lang="zh-CN" altLang="en-US" sz="2400" dirty="0"/>
              <a:t>处理机，</a:t>
            </a:r>
            <a:r>
              <a:rPr lang="en-US" altLang="zh-CN" sz="2400" dirty="0"/>
              <a:t>I/O</a:t>
            </a:r>
            <a:r>
              <a:rPr lang="zh-CN" altLang="en-US" sz="2400" dirty="0"/>
              <a:t>传输发生在</a:t>
            </a:r>
            <a:r>
              <a:rPr lang="en-US" altLang="zh-CN" sz="2400" dirty="0"/>
              <a:t>I/O</a:t>
            </a:r>
            <a:r>
              <a:rPr lang="zh-CN" altLang="en-US" sz="2400" dirty="0"/>
              <a:t>处理机和内存之间。</a:t>
            </a:r>
            <a:endParaRPr lang="en-US" altLang="zh-CN" sz="2400" dirty="0"/>
          </a:p>
          <a:p>
            <a:r>
              <a:rPr kumimoji="1" lang="zh-CN" altLang="en-US" sz="2400" b="1" dirty="0"/>
              <a:t>一种解决</a:t>
            </a:r>
            <a:r>
              <a:rPr kumimoji="1" lang="en-US" altLang="zh-CN" sz="2400" b="1" dirty="0"/>
              <a:t>I/O</a:t>
            </a:r>
            <a:r>
              <a:rPr kumimoji="1" lang="zh-CN" altLang="en-US" sz="2400" b="1" dirty="0"/>
              <a:t>操作引起不一致的方法：</a:t>
            </a:r>
            <a:endParaRPr kumimoji="1" lang="en-US" altLang="zh-CN" sz="2400" b="1" dirty="0"/>
          </a:p>
          <a:p>
            <a:pPr lvl="1"/>
            <a:endParaRPr kumimoji="1" lang="zh-CN" altLang="en-US" sz="2000" b="1" dirty="0"/>
          </a:p>
          <a:p>
            <a:pPr lvl="1"/>
            <a:r>
              <a:rPr kumimoji="1" lang="en-US" altLang="zh-CN" sz="2000" dirty="0"/>
              <a:t> </a:t>
            </a:r>
            <a:r>
              <a:rPr kumimoji="1" lang="zh-CN" altLang="en-US" sz="2000" dirty="0"/>
              <a:t>把</a:t>
            </a:r>
            <a:r>
              <a:rPr kumimoji="1" lang="en-US" altLang="zh-CN" sz="2000" dirty="0"/>
              <a:t>I/O</a:t>
            </a:r>
            <a:r>
              <a:rPr kumimoji="1" lang="zh-CN" altLang="en-US" sz="2000" dirty="0"/>
              <a:t>处理机（</a:t>
            </a:r>
            <a:r>
              <a:rPr kumimoji="1" lang="en-US" altLang="zh-CN" sz="2000" dirty="0"/>
              <a:t>IOP1</a:t>
            </a:r>
            <a:r>
              <a:rPr kumimoji="1" lang="zh-CN" altLang="en-US" sz="2000" dirty="0"/>
              <a:t>和</a:t>
            </a:r>
            <a:r>
              <a:rPr kumimoji="1" lang="en-US" altLang="zh-CN" sz="2000" dirty="0"/>
              <a:t>IOP2</a:t>
            </a:r>
            <a:r>
              <a:rPr kumimoji="1" lang="zh-CN" altLang="en-US" sz="2000" dirty="0"/>
              <a:t>）分别连接到私有高速缓存</a:t>
            </a:r>
            <a:r>
              <a:rPr kumimoji="1" lang="en-US" altLang="zh-CN" sz="2000" dirty="0"/>
              <a:t>C1</a:t>
            </a:r>
            <a:r>
              <a:rPr kumimoji="1" lang="zh-CN" altLang="en-US" sz="2000" dirty="0"/>
              <a:t>和</a:t>
            </a:r>
            <a:r>
              <a:rPr kumimoji="1" lang="en-US" altLang="zh-CN" sz="2000" dirty="0"/>
              <a:t>C2</a:t>
            </a:r>
            <a:r>
              <a:rPr kumimoji="1" lang="zh-CN" altLang="en-US" sz="2000" dirty="0"/>
              <a:t>上，使处理机和</a:t>
            </a:r>
            <a:r>
              <a:rPr kumimoji="1" lang="en-US" altLang="zh-CN" sz="2000" dirty="0"/>
              <a:t>I/O</a:t>
            </a:r>
            <a:r>
              <a:rPr kumimoji="1" lang="zh-CN" altLang="en-US" sz="2000" dirty="0"/>
              <a:t>处理机共享高速缓存。这样，只要能保证各</a:t>
            </a:r>
            <a:r>
              <a:rPr kumimoji="1" lang="en-US" altLang="zh-CN" sz="2000" dirty="0"/>
              <a:t>Cache</a:t>
            </a:r>
            <a:r>
              <a:rPr kumimoji="1" lang="zh-CN" altLang="en-US" sz="2000" dirty="0"/>
              <a:t>之间以及</a:t>
            </a:r>
            <a:r>
              <a:rPr kumimoji="1" lang="en-US" altLang="zh-CN" sz="2000" dirty="0"/>
              <a:t>Cache</a:t>
            </a:r>
            <a:r>
              <a:rPr kumimoji="1" lang="zh-CN" altLang="en-US" sz="2000" dirty="0"/>
              <a:t>和内存之间的数据一致性，就能够保证</a:t>
            </a:r>
            <a:r>
              <a:rPr kumimoji="1" lang="en-US" altLang="zh-CN" sz="2000" dirty="0"/>
              <a:t>I/O</a:t>
            </a:r>
            <a:r>
              <a:rPr kumimoji="1" lang="zh-CN" altLang="en-US" sz="2000" dirty="0"/>
              <a:t>操作不会引起不一致。</a:t>
            </a:r>
            <a:endParaRPr lang="zh-CN" altLang="en-US" sz="2000" dirty="0"/>
          </a:p>
        </p:txBody>
      </p:sp>
    </p:spTree>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07504" y="1268760"/>
            <a:ext cx="9036496" cy="4752528"/>
          </a:xfrm>
          <a:prstGeom prst="rect">
            <a:avLst/>
          </a:prstGeom>
        </p:spPr>
      </p:pic>
      <p:sp>
        <p:nvSpPr>
          <p:cNvPr id="3" name="矩形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a:t>THANK YOU </a:t>
            </a:r>
            <a:endParaRPr lang="en-US" altLang="zh-CN" sz="2000" b="1" dirty="0"/>
          </a:p>
        </p:txBody>
      </p:sp>
      <p:sp>
        <p:nvSpPr>
          <p:cNvPr id="6" name="文本框 5"/>
          <p:cNvSpPr txBox="1"/>
          <p:nvPr/>
        </p:nvSpPr>
        <p:spPr>
          <a:xfrm>
            <a:off x="3203848" y="2760067"/>
            <a:ext cx="2736304" cy="1077218"/>
          </a:xfrm>
          <a:prstGeom prst="rect">
            <a:avLst/>
          </a:prstGeom>
          <a:noFill/>
        </p:spPr>
        <p:txBody>
          <a:bodyPr wrap="square" rtlCol="0">
            <a:spAutoFit/>
          </a:bodyPr>
          <a:lstStyle/>
          <a:p>
            <a:r>
              <a:rPr lang="en-US" altLang="zh-CN" sz="3200" b="1" dirty="0">
                <a:solidFill>
                  <a:srgbClr val="004EA2"/>
                </a:solidFill>
              </a:rPr>
              <a:t>THANK YOU</a:t>
            </a:r>
          </a:p>
          <a:p>
            <a:endParaRPr lang="en-US" altLang="zh-CN" sz="3200" b="1" dirty="0">
              <a:solidFill>
                <a:srgbClr val="004EA2"/>
              </a:solidFill>
            </a:endParaRPr>
          </a:p>
        </p:txBody>
      </p:sp>
      <p:sp>
        <p:nvSpPr>
          <p:cNvPr id="7" name="矩形 6"/>
          <p:cNvSpPr/>
          <p:nvPr/>
        </p:nvSpPr>
        <p:spPr>
          <a:xfrm>
            <a:off x="0" y="3717032"/>
            <a:ext cx="9144000" cy="3387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
        <p:nvSpPr>
          <p:cNvPr id="8" name="等腰三角形 7"/>
          <p:cNvSpPr/>
          <p:nvPr/>
        </p:nvSpPr>
        <p:spPr>
          <a:xfrm>
            <a:off x="4415806" y="3551760"/>
            <a:ext cx="312387" cy="187653"/>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endParaRPr lang="zh-CN" altLang="en-US" sz="1581"/>
          </a:p>
        </p:txBody>
      </p:sp>
      <p:sp>
        <p:nvSpPr>
          <p:cNvPr id="9" name="矩形 8"/>
          <p:cNvSpPr/>
          <p:nvPr/>
        </p:nvSpPr>
        <p:spPr>
          <a:xfrm>
            <a:off x="-1" y="4135388"/>
            <a:ext cx="9144000" cy="85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380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accumulate="none">
                                        <p:cTn id="8" dur="250" fill="hold">
                                          <p:stCondLst>
                                            <p:cond delay="0"/>
                                          </p:stCondLst>
                                        </p:cTn>
                                        <p:tgtEl>
                                          <p:spTgt spid="7"/>
                                        </p:tgtEl>
                                      </p:cBhvr>
                                      <p:from x="500000" y="500000"/>
                                      <p:to x="120000" y="120000"/>
                                    </p:animScale>
                                    <p:animScale>
                                      <p:cBhvr additive="base" accumulate="none">
                                        <p:cTn id="9" dur="250" fill="hold">
                                          <p:stCondLst>
                                            <p:cond delay="250"/>
                                          </p:stCondLst>
                                        </p:cTn>
                                        <p:tgtEl>
                                          <p:spTgt spid="7"/>
                                        </p:tgtEl>
                                      </p:cBhvr>
                                      <p:from x="120000" y="120000"/>
                                      <p:to x="100000" y="100000"/>
                                    </p:animScale>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iterate type="lt">
                                    <p:tmPct val="15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Scale>
                                      <p:cBhvr additive="base" accumulate="none">
                                        <p:cTn id="19" dur="250" fill="hold">
                                          <p:stCondLst>
                                            <p:cond delay="0"/>
                                          </p:stCondLst>
                                        </p:cTn>
                                        <p:tgtEl>
                                          <p:spTgt spid="9"/>
                                        </p:tgtEl>
                                      </p:cBhvr>
                                      <p:from x="500000" y="500000"/>
                                      <p:to x="120000" y="120000"/>
                                    </p:animScale>
                                    <p:animScale>
                                      <p:cBhvr additive="base" accumulate="none">
                                        <p:cTn id="20" dur="250" fill="hold">
                                          <p:stCondLst>
                                            <p:cond delay="250"/>
                                          </p:stCondLst>
                                        </p:cTn>
                                        <p:tgtEl>
                                          <p:spTgt spid="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Rot="1" noChangeArrowheads="1"/>
          </p:cNvSpPr>
          <p:nvPr>
            <p:ph type="title"/>
          </p:nvPr>
        </p:nvSpPr>
        <p:spPr>
          <a:xfrm>
            <a:off x="395536" y="249163"/>
            <a:ext cx="8015287" cy="914400"/>
          </a:xfrm>
        </p:spPr>
        <p:txBody>
          <a:bodyPr/>
          <a:lstStyle/>
          <a:p>
            <a:r>
              <a:rPr lang="zh-CN" altLang="en-US" sz="3200" dirty="0"/>
              <a:t>四、并行性含意</a:t>
            </a:r>
          </a:p>
        </p:txBody>
      </p:sp>
      <p:sp>
        <p:nvSpPr>
          <p:cNvPr id="661507" name="Rectangle 3"/>
          <p:cNvSpPr>
            <a:spLocks noGrp="1" noRot="1" noChangeArrowheads="1"/>
          </p:cNvSpPr>
          <p:nvPr>
            <p:ph type="body" sz="half" idx="1"/>
          </p:nvPr>
        </p:nvSpPr>
        <p:spPr/>
        <p:txBody>
          <a:bodyPr/>
          <a:lstStyle/>
          <a:p>
            <a:r>
              <a:rPr lang="zh-CN" altLang="en-US" dirty="0"/>
              <a:t>同时性：两个或两个以上事件在同一时刻发生</a:t>
            </a:r>
          </a:p>
          <a:p>
            <a:r>
              <a:rPr lang="zh-CN" altLang="en-US" dirty="0"/>
              <a:t>并发性：两个或两个以上事件在同一时间间隔发生</a:t>
            </a:r>
          </a:p>
          <a:p>
            <a:r>
              <a:rPr lang="zh-CN" altLang="en-US" dirty="0"/>
              <a:t>流水线：两个或两个以上事件在可能重叠的时间段内发生</a:t>
            </a:r>
          </a:p>
        </p:txBody>
      </p:sp>
      <p:pic>
        <p:nvPicPr>
          <p:cNvPr id="66150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4938192" y="2173615"/>
            <a:ext cx="3596208" cy="2012446"/>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Rot="1" noChangeArrowheads="1"/>
          </p:cNvSpPr>
          <p:nvPr>
            <p:ph type="title"/>
          </p:nvPr>
        </p:nvSpPr>
        <p:spPr/>
        <p:txBody>
          <a:bodyPr/>
          <a:lstStyle/>
          <a:p>
            <a:r>
              <a:rPr lang="zh-CN" altLang="en-US"/>
              <a:t>五、并行技术</a:t>
            </a:r>
          </a:p>
        </p:txBody>
      </p:sp>
      <p:grpSp>
        <p:nvGrpSpPr>
          <p:cNvPr id="662534" name="Group 6"/>
          <p:cNvGrpSpPr>
            <a:grpSpLocks/>
          </p:cNvGrpSpPr>
          <p:nvPr/>
        </p:nvGrpSpPr>
        <p:grpSpPr bwMode="auto">
          <a:xfrm>
            <a:off x="609600" y="1592736"/>
            <a:ext cx="8410575" cy="4567237"/>
            <a:chOff x="249" y="1207"/>
            <a:chExt cx="5298" cy="2877"/>
          </a:xfrm>
        </p:grpSpPr>
        <p:sp>
          <p:nvSpPr>
            <p:cNvPr id="662535" name="Oval 7"/>
            <p:cNvSpPr>
              <a:spLocks noChangeArrowheads="1"/>
            </p:cNvSpPr>
            <p:nvPr/>
          </p:nvSpPr>
          <p:spPr bwMode="auto">
            <a:xfrm>
              <a:off x="2352" y="2256"/>
              <a:ext cx="1008" cy="9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a:latin typeface="Times New Roman" pitchFamily="18" charset="0"/>
                </a:rPr>
                <a:t>TASK</a:t>
              </a:r>
            </a:p>
          </p:txBody>
        </p:sp>
        <p:sp>
          <p:nvSpPr>
            <p:cNvPr id="662536" name="Text Box 8"/>
            <p:cNvSpPr txBox="1">
              <a:spLocks noChangeArrowheads="1"/>
            </p:cNvSpPr>
            <p:nvPr/>
          </p:nvSpPr>
          <p:spPr bwMode="auto">
            <a:xfrm>
              <a:off x="3499" y="1320"/>
              <a:ext cx="17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dirty="0">
                  <a:latin typeface="Times New Roman" pitchFamily="18" charset="0"/>
                </a:rPr>
                <a:t>Decompose by steps.</a:t>
              </a:r>
            </a:p>
          </p:txBody>
        </p:sp>
        <p:sp>
          <p:nvSpPr>
            <p:cNvPr id="662537" name="Text Box 9"/>
            <p:cNvSpPr txBox="1">
              <a:spLocks noChangeArrowheads="1"/>
            </p:cNvSpPr>
            <p:nvPr/>
          </p:nvSpPr>
          <p:spPr bwMode="auto">
            <a:xfrm>
              <a:off x="249" y="1344"/>
              <a:ext cx="23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a:latin typeface="Times New Roman" pitchFamily="18" charset="0"/>
                </a:rPr>
                <a:t>Decompose by functionality.</a:t>
              </a:r>
            </a:p>
          </p:txBody>
        </p:sp>
        <p:sp>
          <p:nvSpPr>
            <p:cNvPr id="662538" name="Text Box 10"/>
            <p:cNvSpPr txBox="1">
              <a:spLocks noChangeArrowheads="1"/>
            </p:cNvSpPr>
            <p:nvPr/>
          </p:nvSpPr>
          <p:spPr bwMode="auto">
            <a:xfrm>
              <a:off x="2109" y="3566"/>
              <a:ext cx="175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a:latin typeface="Times New Roman" pitchFamily="18" charset="0"/>
                </a:rPr>
                <a:t>Decompose by data.</a:t>
              </a:r>
            </a:p>
            <a:p>
              <a:pPr eaLnBrk="1" hangingPunct="1"/>
              <a:r>
                <a:rPr kumimoji="1" lang="en-US" altLang="zh-CN" sz="2400">
                  <a:latin typeface="Times New Roman" pitchFamily="18" charset="0"/>
                </a:rPr>
                <a:t>(Fighting simulation)</a:t>
              </a:r>
            </a:p>
          </p:txBody>
        </p:sp>
        <p:sp>
          <p:nvSpPr>
            <p:cNvPr id="662539" name="Line 11"/>
            <p:cNvSpPr>
              <a:spLocks noChangeShapeType="1"/>
            </p:cNvSpPr>
            <p:nvPr/>
          </p:nvSpPr>
          <p:spPr bwMode="auto">
            <a:xfrm>
              <a:off x="1247" y="1661"/>
              <a:ext cx="1201" cy="8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540" name="Line 12"/>
            <p:cNvSpPr>
              <a:spLocks noChangeShapeType="1"/>
            </p:cNvSpPr>
            <p:nvPr/>
          </p:nvSpPr>
          <p:spPr bwMode="auto">
            <a:xfrm flipH="1">
              <a:off x="3264" y="1706"/>
              <a:ext cx="1113" cy="7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541" name="Line 13"/>
            <p:cNvSpPr>
              <a:spLocks noChangeShapeType="1"/>
            </p:cNvSpPr>
            <p:nvPr/>
          </p:nvSpPr>
          <p:spPr bwMode="auto">
            <a:xfrm flipV="1">
              <a:off x="2880" y="3216"/>
              <a:ext cx="0" cy="3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542" name="Oval 14"/>
            <p:cNvSpPr>
              <a:spLocks noChangeArrowheads="1"/>
            </p:cNvSpPr>
            <p:nvPr/>
          </p:nvSpPr>
          <p:spPr bwMode="auto">
            <a:xfrm>
              <a:off x="3243" y="1207"/>
              <a:ext cx="2304" cy="76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2543" name="Text Box 15"/>
            <p:cNvSpPr txBox="1">
              <a:spLocks noChangeArrowheads="1"/>
            </p:cNvSpPr>
            <p:nvPr/>
          </p:nvSpPr>
          <p:spPr bwMode="auto">
            <a:xfrm>
              <a:off x="3367" y="1577"/>
              <a:ext cx="20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dirty="0">
                  <a:latin typeface="Times New Roman" pitchFamily="18" charset="0"/>
                </a:rPr>
                <a:t>(Satellite remote sensing)</a:t>
              </a:r>
            </a:p>
          </p:txBody>
        </p:sp>
        <p:sp>
          <p:nvSpPr>
            <p:cNvPr id="662544" name="Text Box 16"/>
            <p:cNvSpPr txBox="1">
              <a:spLocks noChangeArrowheads="1"/>
            </p:cNvSpPr>
            <p:nvPr/>
          </p:nvSpPr>
          <p:spPr bwMode="auto">
            <a:xfrm>
              <a:off x="567" y="1661"/>
              <a:ext cx="17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a:latin typeface="Times New Roman" pitchFamily="18" charset="0"/>
                </a:rPr>
                <a:t>(Weather simulation)</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rrowheads="1"/>
          </p:cNvSpPr>
          <p:nvPr>
            <p:ph type="title"/>
          </p:nvPr>
        </p:nvSpPr>
        <p:spPr/>
        <p:txBody>
          <a:bodyPr/>
          <a:lstStyle/>
          <a:p>
            <a:r>
              <a:rPr lang="zh-CN" altLang="en-US"/>
              <a:t>六、并行性的困难</a:t>
            </a:r>
          </a:p>
        </p:txBody>
      </p:sp>
      <p:sp>
        <p:nvSpPr>
          <p:cNvPr id="585731" name="Rectangle 3"/>
          <p:cNvSpPr>
            <a:spLocks noGrp="1" noRot="1" noChangeArrowheads="1"/>
          </p:cNvSpPr>
          <p:nvPr>
            <p:ph idx="1"/>
          </p:nvPr>
        </p:nvSpPr>
        <p:spPr>
          <a:xfrm>
            <a:off x="609600" y="699809"/>
            <a:ext cx="7924800" cy="4419600"/>
          </a:xfrm>
        </p:spPr>
        <p:txBody>
          <a:bodyPr/>
          <a:lstStyle/>
          <a:p>
            <a:pPr lvl="1"/>
            <a:endParaRPr lang="en-US" altLang="zh-CN" dirty="0"/>
          </a:p>
          <a:p>
            <a:r>
              <a:rPr lang="zh-CN" altLang="en-US" dirty="0"/>
              <a:t>任务分配非常困难</a:t>
            </a:r>
          </a:p>
          <a:p>
            <a:pPr lvl="1"/>
            <a:r>
              <a:rPr lang="zh-CN" altLang="en-US" dirty="0"/>
              <a:t>可并行性：任务的并行性划分和分发</a:t>
            </a:r>
          </a:p>
          <a:p>
            <a:r>
              <a:rPr lang="zh-CN" altLang="en-US" dirty="0"/>
              <a:t>算法对并行性的限制</a:t>
            </a:r>
          </a:p>
          <a:p>
            <a:pPr lvl="1"/>
            <a:r>
              <a:rPr lang="zh-CN" altLang="en-US" dirty="0"/>
              <a:t>算法不仅与问题有关，还与硬件有关</a:t>
            </a:r>
          </a:p>
          <a:p>
            <a:r>
              <a:rPr lang="zh-CN" altLang="en-US" dirty="0"/>
              <a:t>处理机之间的通信开销限制</a:t>
            </a:r>
          </a:p>
          <a:p>
            <a:pPr lvl="1"/>
            <a:r>
              <a:rPr lang="zh-CN" altLang="en-US" dirty="0"/>
              <a:t>当通信开销大时并行处理技术得不偿失</a:t>
            </a:r>
          </a:p>
          <a:p>
            <a:r>
              <a:rPr lang="zh-CN" altLang="en-US" dirty="0"/>
              <a:t>并行处理环境</a:t>
            </a:r>
          </a:p>
          <a:p>
            <a:pPr lvl="1"/>
            <a:r>
              <a:rPr lang="zh-CN" altLang="en-US" dirty="0"/>
              <a:t>可编程性</a:t>
            </a:r>
          </a:p>
          <a:p>
            <a:pPr lvl="2"/>
            <a:r>
              <a:rPr lang="zh-CN" altLang="en-US" dirty="0"/>
              <a:t>并行开发环境需要并行开发语言、并行编译和并行操作系统支持</a:t>
            </a:r>
          </a:p>
          <a:p>
            <a:r>
              <a:rPr lang="zh-CN" altLang="en-US" dirty="0"/>
              <a:t>并行规模的确定</a:t>
            </a:r>
          </a:p>
          <a:p>
            <a:pPr lvl="1"/>
            <a:r>
              <a:rPr lang="zh-CN" altLang="en-US" dirty="0"/>
              <a:t>可扩展性</a:t>
            </a:r>
          </a:p>
        </p:txBody>
      </p:sp>
    </p:spTree>
  </p:cSld>
  <p:clrMapOvr>
    <a:masterClrMapping/>
  </p:clrMapOvr>
</p:sld>
</file>

<file path=ppt/theme/theme1.xml><?xml version="1.0" encoding="utf-8"?>
<a:theme xmlns:a="http://schemas.openxmlformats.org/drawingml/2006/main" name="射线">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射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第八课-第九课</Template>
  <TotalTime>8502</TotalTime>
  <Words>4397</Words>
  <Application>Microsoft Office PowerPoint</Application>
  <PresentationFormat>全屏显示(4:3)</PresentationFormat>
  <Paragraphs>469</Paragraphs>
  <Slides>66</Slides>
  <Notes>18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69" baseType="lpstr">
      <vt:lpstr>射线</vt:lpstr>
      <vt:lpstr>Picture</vt:lpstr>
      <vt:lpstr>Document</vt:lpstr>
      <vt:lpstr>高级计算机体系结构</vt:lpstr>
      <vt:lpstr> Chapter Four</vt:lpstr>
      <vt:lpstr>4.1 Introduction</vt:lpstr>
      <vt:lpstr>二、并行机在未来作用更大的理由</vt:lpstr>
      <vt:lpstr>作者观点</vt:lpstr>
      <vt:lpstr>三、多处理器系统结构现状</vt:lpstr>
      <vt:lpstr>四、并行性含意</vt:lpstr>
      <vt:lpstr>五、并行技术</vt:lpstr>
      <vt:lpstr>六、并行性的困难</vt:lpstr>
      <vt:lpstr>4.1.2 并行系统结构分类</vt:lpstr>
      <vt:lpstr>一、 Flynn分类法----指令流、数据流并行性</vt:lpstr>
      <vt:lpstr>二、发展历史（1）</vt:lpstr>
      <vt:lpstr>发展历史（2）</vt:lpstr>
      <vt:lpstr>4.1.3 MIMD结构的二种类型</vt:lpstr>
      <vt:lpstr>一、集中共享存储器式系统结构</vt:lpstr>
      <vt:lpstr>2. 集中共享存储器多处理器基本结构</vt:lpstr>
      <vt:lpstr>二、分布存储器体系结构</vt:lpstr>
      <vt:lpstr>2. 分布存储器多处理器的基本结构</vt:lpstr>
      <vt:lpstr>说明:</vt:lpstr>
      <vt:lpstr>三、分布存储器的优缺点</vt:lpstr>
      <vt:lpstr>4.1.4 通信和存储器结构模型</vt:lpstr>
      <vt:lpstr>二、分布式存储器结构模型（1）</vt:lpstr>
      <vt:lpstr>分布式存储器结构模型（2）</vt:lpstr>
      <vt:lpstr>三、通信模型</vt:lpstr>
      <vt:lpstr>四、两类message passing机制</vt:lpstr>
      <vt:lpstr>4.1.5 通信性能的度量指标（1）</vt:lpstr>
      <vt:lpstr>通信性能的度量指标（2）</vt:lpstr>
      <vt:lpstr>通信性能的度量指标（3）</vt:lpstr>
      <vt:lpstr>4.1.6 Advantages of different communication mechanisms (1)</vt:lpstr>
      <vt:lpstr>Advantages of communication mechanism (2)</vt:lpstr>
      <vt:lpstr>三、前述存储器组织与通信模型的对应关系</vt:lpstr>
      <vt:lpstr>四、新的通信机制</vt:lpstr>
      <vt:lpstr>五、未来趋势的估计</vt:lpstr>
      <vt:lpstr>4.1.7  多处理器系统结构的目标和挑战</vt:lpstr>
      <vt:lpstr>二、并行处理的挑战</vt:lpstr>
      <vt:lpstr>实例1：加速比与程序并行性的关系</vt:lpstr>
      <vt:lpstr>例2 通信代价的影响</vt:lpstr>
      <vt:lpstr>三、解决上述困难的途径</vt:lpstr>
      <vt:lpstr>本章的重点：降低远程latency的技术</vt:lpstr>
      <vt:lpstr>4.2 Centralized Shared-Memory Architecture</vt:lpstr>
      <vt:lpstr>发展趋势</vt:lpstr>
      <vt:lpstr>上述关键技术问题的解决方法</vt:lpstr>
      <vt:lpstr>4.2.1 What Is Multiprocessor Cache Coherence?</vt:lpstr>
      <vt:lpstr>PowerPoint 演示文稿</vt:lpstr>
      <vt:lpstr>PowerPoint 演示文稿</vt:lpstr>
      <vt:lpstr>What is Multiprocessor cache coherence?</vt:lpstr>
      <vt:lpstr>PowerPoint 演示文稿</vt:lpstr>
      <vt:lpstr>例：多处理器Cache不一致性</vt:lpstr>
      <vt:lpstr>二、写操作引起Cache不一致</vt:lpstr>
      <vt:lpstr>PowerPoint 演示文稿</vt:lpstr>
      <vt:lpstr>三、Cache coherence定义</vt:lpstr>
      <vt:lpstr>上述定义的缺点</vt:lpstr>
      <vt:lpstr>四、正确的一致性定义包含3条</vt:lpstr>
      <vt:lpstr>正确的一致性定义(2)</vt:lpstr>
      <vt:lpstr>五、Consistency问题既重要也复杂</vt:lpstr>
      <vt:lpstr>在第6节前的约定：</vt:lpstr>
      <vt:lpstr>一、Cache一致性问题的原因 </vt:lpstr>
      <vt:lpstr>1.共享可写数据引起的不一致性 </vt:lpstr>
      <vt:lpstr>PowerPoint 演示文稿</vt:lpstr>
      <vt:lpstr>PowerPoint 演示文稿</vt:lpstr>
      <vt:lpstr>2.进程迁移引起的不一致性 </vt:lpstr>
      <vt:lpstr>PowerPoint 演示文稿</vt:lpstr>
      <vt:lpstr>3.   I/O传输引起的不一致性 </vt:lpstr>
      <vt:lpstr>PowerPoint 演示文稿</vt:lpstr>
      <vt:lpstr>PowerPoint 演示文稿</vt:lpstr>
      <vt:lpstr>PowerPoint 演示文稿</vt:lpstr>
    </vt:vector>
  </TitlesOfParts>
  <Company>Zhejiang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ch6</dc:title>
  <dc:creator>wzchen</dc:creator>
  <cp:lastModifiedBy>Pro</cp:lastModifiedBy>
  <cp:revision>241</cp:revision>
  <cp:lastPrinted>2001-08-12T05:28:44Z</cp:lastPrinted>
  <dcterms:created xsi:type="dcterms:W3CDTF">2001-08-08T22:25:09Z</dcterms:created>
  <dcterms:modified xsi:type="dcterms:W3CDTF">2019-01-08T07:25:36Z</dcterms:modified>
</cp:coreProperties>
</file>