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4"/>
  </p:notesMasterIdLst>
  <p:handoutMasterIdLst>
    <p:handoutMasterId r:id="rId75"/>
  </p:handoutMasterIdLst>
  <p:sldIdLst>
    <p:sldId id="361" r:id="rId2"/>
    <p:sldId id="575" r:id="rId3"/>
    <p:sldId id="576" r:id="rId4"/>
    <p:sldId id="577" r:id="rId5"/>
    <p:sldId id="578" r:id="rId6"/>
    <p:sldId id="579" r:id="rId7"/>
    <p:sldId id="580" r:id="rId8"/>
    <p:sldId id="581" r:id="rId9"/>
    <p:sldId id="582" r:id="rId10"/>
    <p:sldId id="583" r:id="rId11"/>
    <p:sldId id="584" r:id="rId12"/>
    <p:sldId id="585" r:id="rId13"/>
    <p:sldId id="586" r:id="rId14"/>
    <p:sldId id="587" r:id="rId15"/>
    <p:sldId id="588" r:id="rId16"/>
    <p:sldId id="589" r:id="rId17"/>
    <p:sldId id="590" r:id="rId18"/>
    <p:sldId id="591" r:id="rId19"/>
    <p:sldId id="592" r:id="rId20"/>
    <p:sldId id="593" r:id="rId21"/>
    <p:sldId id="594" r:id="rId22"/>
    <p:sldId id="595" r:id="rId23"/>
    <p:sldId id="596" r:id="rId24"/>
    <p:sldId id="597" r:id="rId25"/>
    <p:sldId id="599" r:id="rId26"/>
    <p:sldId id="600" r:id="rId27"/>
    <p:sldId id="601" r:id="rId28"/>
    <p:sldId id="602" r:id="rId29"/>
    <p:sldId id="603" r:id="rId30"/>
    <p:sldId id="604" r:id="rId31"/>
    <p:sldId id="605" r:id="rId32"/>
    <p:sldId id="606" r:id="rId33"/>
    <p:sldId id="607" r:id="rId34"/>
    <p:sldId id="608" r:id="rId35"/>
    <p:sldId id="609" r:id="rId36"/>
    <p:sldId id="610" r:id="rId37"/>
    <p:sldId id="611" r:id="rId38"/>
    <p:sldId id="612" r:id="rId39"/>
    <p:sldId id="613" r:id="rId40"/>
    <p:sldId id="614" r:id="rId41"/>
    <p:sldId id="615" r:id="rId42"/>
    <p:sldId id="616" r:id="rId43"/>
    <p:sldId id="617" r:id="rId44"/>
    <p:sldId id="618" r:id="rId45"/>
    <p:sldId id="619" r:id="rId46"/>
    <p:sldId id="620" r:id="rId47"/>
    <p:sldId id="621" r:id="rId48"/>
    <p:sldId id="622" r:id="rId49"/>
    <p:sldId id="623" r:id="rId50"/>
    <p:sldId id="624" r:id="rId51"/>
    <p:sldId id="625" r:id="rId52"/>
    <p:sldId id="626" r:id="rId53"/>
    <p:sldId id="627" r:id="rId54"/>
    <p:sldId id="628" r:id="rId55"/>
    <p:sldId id="629" r:id="rId56"/>
    <p:sldId id="630" r:id="rId57"/>
    <p:sldId id="631" r:id="rId58"/>
    <p:sldId id="632" r:id="rId59"/>
    <p:sldId id="633" r:id="rId60"/>
    <p:sldId id="634" r:id="rId61"/>
    <p:sldId id="635" r:id="rId62"/>
    <p:sldId id="636" r:id="rId63"/>
    <p:sldId id="637" r:id="rId64"/>
    <p:sldId id="638" r:id="rId65"/>
    <p:sldId id="639" r:id="rId66"/>
    <p:sldId id="640" r:id="rId67"/>
    <p:sldId id="641" r:id="rId68"/>
    <p:sldId id="642" r:id="rId69"/>
    <p:sldId id="643" r:id="rId70"/>
    <p:sldId id="644" r:id="rId71"/>
    <p:sldId id="645" r:id="rId72"/>
    <p:sldId id="646"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00CC"/>
    <a:srgbClr val="66FFCC"/>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4231" autoAdjust="0"/>
  </p:normalViewPr>
  <p:slideViewPr>
    <p:cSldViewPr>
      <p:cViewPr varScale="1">
        <p:scale>
          <a:sx n="118" d="100"/>
          <a:sy n="118" d="100"/>
        </p:scale>
        <p:origin x="1738" y="8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26"/>
    </p:cViewPr>
  </p:sorterViewPr>
  <p:notesViewPr>
    <p:cSldViewPr>
      <p:cViewPr varScale="1">
        <p:scale>
          <a:sx n="28" d="100"/>
          <a:sy n="28" d="100"/>
        </p:scale>
        <p:origin x="-126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algn="r">
              <a:defRPr kumimoji="1" sz="1200">
                <a:latin typeface="Times New Roman" pitchFamily="18" charset="0"/>
              </a:defRPr>
            </a:lvl1pPr>
          </a:lstStyle>
          <a:p>
            <a:fld id="{62F7FC21-555C-4ECE-A676-0736D37D9739}" type="slidenum">
              <a:rPr lang="en-US" altLang="zh-CN"/>
              <a:pPr/>
              <a:t>‹#›</a:t>
            </a:fld>
            <a:endParaRPr lang="en-US" altLang="zh-CN"/>
          </a:p>
        </p:txBody>
      </p:sp>
    </p:spTree>
    <p:extLst>
      <p:ext uri="{BB962C8B-B14F-4D97-AF65-F5344CB8AC3E}">
        <p14:creationId xmlns:p14="http://schemas.microsoft.com/office/powerpoint/2010/main" val="2676059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29" tIns="45714" rIns="91429" bIns="45714" numCol="1" anchor="b" anchorCtr="0" compatLnSpc="1">
            <a:prstTxWarp prst="textNoShape">
              <a:avLst/>
            </a:prstTxWarp>
          </a:bodyPr>
          <a:lstStyle>
            <a:lvl1pPr algn="r">
              <a:defRPr kumimoji="1" sz="1200">
                <a:latin typeface="Times New Roman" pitchFamily="18" charset="0"/>
              </a:defRPr>
            </a:lvl1pPr>
          </a:lstStyle>
          <a:p>
            <a:fld id="{CA2D85F4-0DB4-41AA-A0C0-EA350F5577A5}" type="slidenum">
              <a:rPr lang="en-US" altLang="zh-CN"/>
              <a:pPr/>
              <a:t>‹#›</a:t>
            </a:fld>
            <a:endParaRPr lang="en-US" altLang="zh-CN"/>
          </a:p>
        </p:txBody>
      </p:sp>
    </p:spTree>
    <p:extLst>
      <p:ext uri="{BB962C8B-B14F-4D97-AF65-F5344CB8AC3E}">
        <p14:creationId xmlns:p14="http://schemas.microsoft.com/office/powerpoint/2010/main" val="8737767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Rectangle 7"/>
          <p:cNvSpPr>
            <a:spLocks noGrp="1" noChangeArrowheads="1"/>
          </p:cNvSpPr>
          <p:nvPr>
            <p:ph type="ctrTitle"/>
          </p:nvPr>
        </p:nvSpPr>
        <p:spPr>
          <a:xfrm>
            <a:off x="228600" y="1427163"/>
            <a:ext cx="8077200" cy="1609725"/>
          </a:xfrm>
          <a:prstGeom prst="rect">
            <a:avLst/>
          </a:prstGeom>
        </p:spPr>
        <p:txBody>
          <a:bodyPr/>
          <a:lstStyle>
            <a:lvl1pPr>
              <a:defRPr sz="4600"/>
            </a:lvl1pPr>
          </a:lstStyle>
          <a:p>
            <a:pPr lvl="0"/>
            <a:r>
              <a:rPr lang="zh-CN" altLang="en-US" noProof="0"/>
              <a:t>单击此处编辑母版标题样式</a:t>
            </a:r>
          </a:p>
        </p:txBody>
      </p:sp>
      <p:sp>
        <p:nvSpPr>
          <p:cNvPr id="5128" name="Rectangle 8"/>
          <p:cNvSpPr>
            <a:spLocks noGrp="1" noChangeArrowheads="1"/>
          </p:cNvSpPr>
          <p:nvPr>
            <p:ph type="subTitle" idx="1"/>
          </p:nvPr>
        </p:nvSpPr>
        <p:spPr>
          <a:xfrm>
            <a:off x="1066800" y="3441700"/>
            <a:ext cx="6629400" cy="1676400"/>
          </a:xfrm>
          <a:prstGeom prst="rect">
            <a:avLst/>
          </a:prstGeom>
        </p:spPr>
        <p:txBody>
          <a:bodyPr/>
          <a:lstStyle>
            <a:lvl1pPr marL="0" indent="0">
              <a:buFont typeface="Wingdings" pitchFamily="2" charset="2"/>
              <a:buNone/>
              <a:defRPr/>
            </a:lvl1pPr>
          </a:lstStyle>
          <a:p>
            <a:pPr lvl="0"/>
            <a:r>
              <a:rPr lang="zh-CN" altLang="en-US" noProof="0"/>
              <a:t>单击此处编辑母版副标题样式</a:t>
            </a:r>
          </a:p>
        </p:txBody>
      </p:sp>
      <p:sp>
        <p:nvSpPr>
          <p:cNvPr id="5129" name="Rectangle 9"/>
          <p:cNvSpPr>
            <a:spLocks noGrp="1" noChangeArrowheads="1"/>
          </p:cNvSpPr>
          <p:nvPr>
            <p:ph type="dt" sz="half" idx="2"/>
          </p:nvPr>
        </p:nvSpPr>
        <p:spPr>
          <a:xfrm>
            <a:off x="457200" y="6248400"/>
            <a:ext cx="2133600" cy="471488"/>
          </a:xfrm>
          <a:prstGeom prst="rect">
            <a:avLst/>
          </a:prstGeom>
        </p:spPr>
        <p:txBody>
          <a:bodyPr/>
          <a:lstStyle>
            <a:lvl1pPr>
              <a:defRPr/>
            </a:lvl1pPr>
          </a:lstStyle>
          <a:p>
            <a:fld id="{0C3EF9B9-C474-4884-9DFD-0B0B434B4C20}" type="datetime1">
              <a:rPr lang="zh-CN" altLang="en-US" smtClean="0"/>
              <a:t>2018/12/17</a:t>
            </a:fld>
            <a:endParaRPr lang="en-US" altLang="zh-CN"/>
          </a:p>
        </p:txBody>
      </p:sp>
      <p:sp>
        <p:nvSpPr>
          <p:cNvPr id="5130" name="Rectangle 10"/>
          <p:cNvSpPr>
            <a:spLocks noGrp="1" noChangeArrowheads="1"/>
          </p:cNvSpPr>
          <p:nvPr>
            <p:ph type="ftr" sz="quarter" idx="3"/>
          </p:nvPr>
        </p:nvSpPr>
        <p:spPr>
          <a:xfrm>
            <a:off x="3124200" y="6253163"/>
            <a:ext cx="2895600" cy="457200"/>
          </a:xfrm>
          <a:prstGeom prst="rect">
            <a:avLst/>
          </a:prstGeom>
        </p:spPr>
        <p:txBody>
          <a:bodyPr/>
          <a:lstStyle>
            <a:lvl1pPr>
              <a:defRPr/>
            </a:lvl1pPr>
          </a:lstStyle>
          <a:p>
            <a:endParaRPr lang="en-US" altLang="zh-CN"/>
          </a:p>
        </p:txBody>
      </p:sp>
      <p:sp>
        <p:nvSpPr>
          <p:cNvPr id="5131" name="Rectangle 11"/>
          <p:cNvSpPr>
            <a:spLocks noGrp="1" noChangeArrowheads="1"/>
          </p:cNvSpPr>
          <p:nvPr>
            <p:ph type="sldNum" sz="quarter" idx="4"/>
          </p:nvPr>
        </p:nvSpPr>
        <p:spPr>
          <a:xfrm>
            <a:off x="6553200" y="6248400"/>
            <a:ext cx="2133600" cy="471488"/>
          </a:xfrm>
          <a:prstGeom prst="rect">
            <a:avLst/>
          </a:prstGeom>
        </p:spPr>
        <p:txBody>
          <a:bodyPr/>
          <a:lstStyle>
            <a:lvl1pPr>
              <a:defRPr/>
            </a:lvl1pPr>
          </a:lstStyle>
          <a:p>
            <a:fld id="{B48EF1EB-6DBC-4963-81A4-87BDC81B716F}" type="slidenum">
              <a:rPr lang="en-US" altLang="zh-CN" smtClean="0"/>
              <a:pPr/>
              <a:t>‹#›</a:t>
            </a:fld>
            <a:endParaRPr lang="en-US" altLang="zh-CN"/>
          </a:p>
        </p:txBody>
      </p:sp>
    </p:spTree>
    <p:extLst>
      <p:ext uri="{BB962C8B-B14F-4D97-AF65-F5344CB8AC3E}">
        <p14:creationId xmlns:p14="http://schemas.microsoft.com/office/powerpoint/2010/main" val="257286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a:prstGeom prst="rect">
            <a:avLst/>
          </a:prstGeom>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609600" y="1600200"/>
            <a:ext cx="7924800" cy="44196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374FB74F-4376-4637-8AAB-68DCA8C16747}" type="datetime1">
              <a:rPr lang="zh-CN" altLang="en-US" smtClean="0"/>
              <a:t>2018/12/17</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E1CBC995-93B7-4C3F-88B2-6345FF36A753}" type="slidenum">
              <a:rPr lang="en-US" altLang="zh-CN" smtClean="0"/>
              <a:pPr/>
              <a:t>‹#›</a:t>
            </a:fld>
            <a:endParaRPr lang="en-US" altLang="zh-CN"/>
          </a:p>
        </p:txBody>
      </p:sp>
    </p:spTree>
    <p:extLst>
      <p:ext uri="{BB962C8B-B14F-4D97-AF65-F5344CB8AC3E}">
        <p14:creationId xmlns:p14="http://schemas.microsoft.com/office/powerpoint/2010/main" val="329746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AF0C4447-F00D-4A10-B775-743C26193DD4}" type="datetime1">
              <a:rPr lang="zh-CN" altLang="en-US" smtClean="0"/>
              <a:t>2018/12/17</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E004A3E6-9C97-43E2-8260-422D1F342A91}" type="slidenum">
              <a:rPr lang="en-US" altLang="zh-CN" smtClean="0"/>
              <a:pPr/>
              <a:t>‹#›</a:t>
            </a:fld>
            <a:endParaRPr lang="en-US" altLang="zh-CN"/>
          </a:p>
        </p:txBody>
      </p:sp>
    </p:spTree>
    <p:extLst>
      <p:ext uri="{BB962C8B-B14F-4D97-AF65-F5344CB8AC3E}">
        <p14:creationId xmlns:p14="http://schemas.microsoft.com/office/powerpoint/2010/main" val="2989302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609600" y="1600200"/>
            <a:ext cx="7924800" cy="4419600"/>
          </a:xfrm>
          <a:prstGeom prst="rect">
            <a:avLst/>
          </a:prstGeom>
        </p:spPr>
        <p:txBody>
          <a:bodyPr/>
          <a:lstStyle>
            <a:lvl1pPr>
              <a:defRPr sz="2400"/>
            </a:lvl1pPr>
          </a:lstStyle>
          <a:p>
            <a:r>
              <a:rPr lang="zh-CN" altLang="en-US"/>
              <a:t>单击图标添加表格</a:t>
            </a:r>
            <a:endParaRPr lang="zh-CN" altLang="en-US" dirty="0"/>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9D0F6AC3-EA61-46E8-B351-882B1CAEAF57}" type="datetime1">
              <a:rPr lang="zh-CN" altLang="en-US" smtClean="0"/>
              <a:t>2018/12/17</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3ACF5935-6B6C-42CF-BC00-7F6125F11B4B}" type="slidenum">
              <a:rPr lang="en-US" altLang="zh-CN" smtClean="0"/>
              <a:pPr/>
              <a:t>‹#›</a:t>
            </a:fld>
            <a:endParaRPr lang="en-US" altLang="zh-CN"/>
          </a:p>
        </p:txBody>
      </p:sp>
    </p:spTree>
    <p:extLst>
      <p:ext uri="{BB962C8B-B14F-4D97-AF65-F5344CB8AC3E}">
        <p14:creationId xmlns:p14="http://schemas.microsoft.com/office/powerpoint/2010/main" val="2356073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401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sz="2400"/>
            </a:lvl1pPr>
            <a:lvl2pPr>
              <a:defRPr sz="2400"/>
            </a:lvl2pPr>
            <a:lvl3pPr>
              <a:defRPr sz="2400"/>
            </a:lvl3pPr>
            <a:lvl4pPr>
              <a:defRPr sz="2400"/>
            </a:lvl4pPr>
            <a:lvl5pPr>
              <a:defRPr sz="2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600200"/>
            <a:ext cx="3886200" cy="4419600"/>
          </a:xfrm>
        </p:spPr>
        <p:txBody>
          <a:bodyPr/>
          <a:lstStyle>
            <a:lvl1pPr>
              <a:defRPr sz="2400"/>
            </a:lvl1pPr>
            <a:lvl2pPr>
              <a:defRPr sz="2400"/>
            </a:lvl2pPr>
            <a:lvl3pPr>
              <a:defRPr sz="2400"/>
            </a:lvl3pPr>
            <a:lvl4pPr>
              <a:defRPr sz="2400"/>
            </a:lvl4pPr>
            <a:lvl5pPr>
              <a:defRPr sz="2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a:xfrm>
            <a:off x="457200" y="6248400"/>
            <a:ext cx="2133600" cy="457200"/>
          </a:xfrm>
        </p:spPr>
        <p:txBody>
          <a:bodyPr/>
          <a:lstStyle>
            <a:lvl1pPr>
              <a:defRPr/>
            </a:lvl1pPr>
          </a:lstStyle>
          <a:p>
            <a:fld id="{98855961-1007-41A5-9BB4-DF0EC7A8150B}" type="datetime1">
              <a:rPr lang="zh-CN" altLang="en-US" smtClean="0"/>
              <a:t>2018/12/17</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3ACF5935-6B6C-42CF-BC00-7F6125F11B4B}" type="slidenum">
              <a:rPr lang="en-US" altLang="zh-CN" smtClean="0"/>
              <a:pPr/>
              <a:t>‹#›</a:t>
            </a:fld>
            <a:endParaRPr lang="en-US" altLang="zh-CN"/>
          </a:p>
        </p:txBody>
      </p:sp>
    </p:spTree>
    <p:extLst>
      <p:ext uri="{BB962C8B-B14F-4D97-AF65-F5344CB8AC3E}">
        <p14:creationId xmlns:p14="http://schemas.microsoft.com/office/powerpoint/2010/main" val="3202115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7924800" cy="213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3886200"/>
            <a:ext cx="7924800" cy="213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p:spPr>
        <p:txBody>
          <a:bodyPr/>
          <a:lstStyle>
            <a:lvl1pPr>
              <a:defRPr/>
            </a:lvl1pPr>
          </a:lstStyle>
          <a:p>
            <a:fld id="{33A20A2F-7EEB-49E6-94B6-32FBBFF92285}" type="datetime1">
              <a:rPr lang="zh-CN" altLang="en-US" smtClean="0"/>
              <a:t>2018/12/17</a:t>
            </a:fld>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6BAE7953-90E8-476E-9B6F-35C242F11A4A}" type="slidenum">
              <a:rPr lang="en-US" altLang="zh-CN" smtClean="0"/>
              <a:pPr/>
              <a:t>‹#›</a:t>
            </a:fld>
            <a:endParaRPr lang="en-US" altLang="zh-CN"/>
          </a:p>
        </p:txBody>
      </p:sp>
    </p:spTree>
    <p:extLst>
      <p:ext uri="{BB962C8B-B14F-4D97-AF65-F5344CB8AC3E}">
        <p14:creationId xmlns:p14="http://schemas.microsoft.com/office/powerpoint/2010/main" val="1680347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476250"/>
            <a:ext cx="8540750" cy="5622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301625" y="6245225"/>
            <a:ext cx="2289175" cy="476250"/>
          </a:xfrm>
        </p:spPr>
        <p:txBody>
          <a:bodyPr/>
          <a:lstStyle>
            <a:lvl1pPr>
              <a:defRPr/>
            </a:lvl1pPr>
          </a:lstStyle>
          <a:p>
            <a:fld id="{8A803FF4-6100-4FAE-8310-DE39C2F6ACEE}" type="datetime1">
              <a:rPr lang="zh-CN" altLang="en-US" smtClean="0"/>
              <a:t>2018/12/17</a:t>
            </a:fld>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289175" cy="476250"/>
          </a:xfrm>
        </p:spPr>
        <p:txBody>
          <a:bodyPr/>
          <a:lstStyle>
            <a:lvl1pPr>
              <a:defRPr/>
            </a:lvl1pPr>
          </a:lstStyle>
          <a:p>
            <a:fld id="{3ACF5935-6B6C-42CF-BC00-7F6125F11B4B}" type="slidenum">
              <a:rPr lang="en-US" altLang="zh-CN" smtClean="0"/>
              <a:pPr/>
              <a:t>‹#›</a:t>
            </a:fld>
            <a:endParaRPr lang="en-US" altLang="zh-CN"/>
          </a:p>
        </p:txBody>
      </p:sp>
    </p:spTree>
    <p:extLst>
      <p:ext uri="{BB962C8B-B14F-4D97-AF65-F5344CB8AC3E}">
        <p14:creationId xmlns:p14="http://schemas.microsoft.com/office/powerpoint/2010/main" val="2561110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68313" y="476250"/>
            <a:ext cx="8253412"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700213"/>
            <a:ext cx="8540750" cy="2122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01625" y="3975100"/>
            <a:ext cx="8540750" cy="212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301625" y="6245225"/>
            <a:ext cx="2289175" cy="476250"/>
          </a:xfrm>
        </p:spPr>
        <p:txBody>
          <a:bodyPr/>
          <a:lstStyle>
            <a:lvl1pPr>
              <a:defRPr/>
            </a:lvl1pPr>
          </a:lstStyle>
          <a:p>
            <a:fld id="{96B3B843-6DD1-4C93-8C74-996AF3801187}" type="datetime1">
              <a:rPr lang="zh-CN" altLang="en-US" smtClean="0"/>
              <a:t>2018/12/17</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fld id="{816BD9BF-D054-4809-8F31-7B167BD6B363}" type="slidenum">
              <a:rPr lang="en-US" altLang="zh-CN"/>
              <a:pPr/>
              <a:t>‹#›</a:t>
            </a:fld>
            <a:endParaRPr lang="en-US" altLang="zh-CN"/>
          </a:p>
        </p:txBody>
      </p:sp>
    </p:spTree>
    <p:extLst>
      <p:ext uri="{BB962C8B-B14F-4D97-AF65-F5344CB8AC3E}">
        <p14:creationId xmlns:p14="http://schemas.microsoft.com/office/powerpoint/2010/main" val="211670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760095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600200"/>
            <a:ext cx="7924800" cy="4419600"/>
          </a:xfrm>
          <a:prstGeom prst="rect">
            <a:avLst/>
          </a:prstGeom>
        </p:spPr>
        <p:txBody>
          <a:bodyPr/>
          <a:lstStyle>
            <a:lvl1pPr>
              <a:defRPr sz="2400"/>
            </a:lvl1pPr>
            <a:lvl2pPr>
              <a:defRPr sz="2400"/>
            </a:lvl2pPr>
            <a:lvl3pPr>
              <a:defRPr sz="2000"/>
            </a:lvl3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23C0D5C6-7A8C-40B7-BA27-D77DBA4EBDB9}" type="datetime1">
              <a:rPr lang="zh-CN" altLang="en-US" smtClean="0"/>
              <a:t>2018/12/17</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798C726F-EF56-4DE7-9F7A-FE39E4844535}" type="slidenum">
              <a:rPr lang="en-US" altLang="zh-CN" smtClean="0"/>
              <a:pPr/>
              <a:t>‹#›</a:t>
            </a:fld>
            <a:endParaRPr lang="en-US" altLang="zh-CN"/>
          </a:p>
        </p:txBody>
      </p:sp>
    </p:spTree>
    <p:extLst>
      <p:ext uri="{BB962C8B-B14F-4D97-AF65-F5344CB8AC3E}">
        <p14:creationId xmlns:p14="http://schemas.microsoft.com/office/powerpoint/2010/main" val="3358484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a:xfrm>
            <a:off x="457200" y="6248400"/>
            <a:ext cx="2133600" cy="457200"/>
          </a:xfrm>
          <a:prstGeom prst="rect">
            <a:avLst/>
          </a:prstGeom>
        </p:spPr>
        <p:txBody>
          <a:bodyPr/>
          <a:lstStyle>
            <a:lvl1pPr>
              <a:defRPr/>
            </a:lvl1pPr>
          </a:lstStyle>
          <a:p>
            <a:fld id="{F11B842B-6A91-42D4-8CFE-00626BE4F753}" type="datetime1">
              <a:rPr lang="zh-CN" altLang="en-US" smtClean="0"/>
              <a:t>2018/12/17</a:t>
            </a:fld>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2133600" cy="457200"/>
          </a:xfrm>
          <a:prstGeom prst="rect">
            <a:avLst/>
          </a:prstGeom>
        </p:spPr>
        <p:txBody>
          <a:bodyPr/>
          <a:lstStyle>
            <a:lvl1pPr>
              <a:defRPr/>
            </a:lvl1pPr>
          </a:lstStyle>
          <a:p>
            <a:fld id="{CA317F52-EA06-4BB1-8BF7-F16609F83916}" type="slidenum">
              <a:rPr lang="en-US" altLang="zh-CN" smtClean="0"/>
              <a:pPr/>
              <a:t>‹#›</a:t>
            </a:fld>
            <a:endParaRPr lang="en-US" altLang="zh-CN"/>
          </a:p>
        </p:txBody>
      </p:sp>
    </p:spTree>
    <p:extLst>
      <p:ext uri="{BB962C8B-B14F-4D97-AF65-F5344CB8AC3E}">
        <p14:creationId xmlns:p14="http://schemas.microsoft.com/office/powerpoint/2010/main" val="122597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760095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413D35A7-5C44-419C-BB3A-A3DA8A88CF09}" type="datetime1">
              <a:rPr lang="zh-CN" altLang="en-US" smtClean="0"/>
              <a:t>2018/12/17</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29A4475B-2319-4CC5-B790-A76496A65A2F}" type="slidenum">
              <a:rPr lang="en-US" altLang="zh-CN" smtClean="0"/>
              <a:pPr/>
              <a:t>‹#›</a:t>
            </a:fld>
            <a:endParaRPr lang="en-US" altLang="zh-CN"/>
          </a:p>
        </p:txBody>
      </p:sp>
    </p:spTree>
    <p:extLst>
      <p:ext uri="{BB962C8B-B14F-4D97-AF65-F5344CB8AC3E}">
        <p14:creationId xmlns:p14="http://schemas.microsoft.com/office/powerpoint/2010/main" val="1712001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sz="28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8400"/>
            <a:ext cx="2133600" cy="457200"/>
          </a:xfrm>
          <a:prstGeom prst="rect">
            <a:avLst/>
          </a:prstGeom>
        </p:spPr>
        <p:txBody>
          <a:bodyPr/>
          <a:lstStyle>
            <a:lvl1pPr>
              <a:defRPr/>
            </a:lvl1pPr>
          </a:lstStyle>
          <a:p>
            <a:fld id="{CE10E642-C7E0-4701-893E-C3B7A93E4D1A}" type="datetime1">
              <a:rPr lang="zh-CN" altLang="en-US" smtClean="0"/>
              <a:t>2018/12/17</a:t>
            </a:fld>
            <a:endParaRPr lang="en-US" altLang="zh-CN"/>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2133600" cy="457200"/>
          </a:xfrm>
          <a:prstGeom prst="rect">
            <a:avLst/>
          </a:prstGeom>
        </p:spPr>
        <p:txBody>
          <a:bodyPr/>
          <a:lstStyle>
            <a:lvl1pPr>
              <a:defRPr/>
            </a:lvl1pPr>
          </a:lstStyle>
          <a:p>
            <a:fld id="{6824B3C5-7689-4E27-B0EC-A62703D11437}" type="slidenum">
              <a:rPr lang="en-US" altLang="zh-CN" smtClean="0"/>
              <a:pPr/>
              <a:t>‹#›</a:t>
            </a:fld>
            <a:endParaRPr lang="en-US" altLang="zh-CN"/>
          </a:p>
        </p:txBody>
      </p:sp>
    </p:spTree>
    <p:extLst>
      <p:ext uri="{BB962C8B-B14F-4D97-AF65-F5344CB8AC3E}">
        <p14:creationId xmlns:p14="http://schemas.microsoft.com/office/powerpoint/2010/main" val="326094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228600"/>
            <a:ext cx="7598990" cy="914400"/>
          </a:xfrm>
          <a:prstGeom prst="rect">
            <a:avLst/>
          </a:prstGeom>
        </p:spPr>
        <p:txBody>
          <a:bodyPr/>
          <a:lstStyle>
            <a:lvl1pPr>
              <a:defRPr sz="2800"/>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457200" y="6248400"/>
            <a:ext cx="2133600" cy="457200"/>
          </a:xfrm>
          <a:prstGeom prst="rect">
            <a:avLst/>
          </a:prstGeom>
        </p:spPr>
        <p:txBody>
          <a:bodyPr/>
          <a:lstStyle>
            <a:lvl1pPr>
              <a:defRPr/>
            </a:lvl1pPr>
          </a:lstStyle>
          <a:p>
            <a:fld id="{AECA556D-56C4-41F4-B9F1-0E5C7D092809}" type="datetime1">
              <a:rPr lang="zh-CN" altLang="en-US" smtClean="0"/>
              <a:t>2018/12/17</a:t>
            </a:fld>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2133600" cy="457200"/>
          </a:xfrm>
          <a:prstGeom prst="rect">
            <a:avLst/>
          </a:prstGeom>
        </p:spPr>
        <p:txBody>
          <a:bodyPr/>
          <a:lstStyle>
            <a:lvl1pPr>
              <a:defRPr/>
            </a:lvl1pPr>
          </a:lstStyle>
          <a:p>
            <a:fld id="{DFA74A4C-627A-4529-A0BF-B45F3948A629}" type="slidenum">
              <a:rPr lang="en-US" altLang="zh-CN" smtClean="0"/>
              <a:pPr/>
              <a:t>‹#›</a:t>
            </a:fld>
            <a:endParaRPr lang="en-US" altLang="zh-CN"/>
          </a:p>
        </p:txBody>
      </p:sp>
    </p:spTree>
    <p:extLst>
      <p:ext uri="{BB962C8B-B14F-4D97-AF65-F5344CB8AC3E}">
        <p14:creationId xmlns:p14="http://schemas.microsoft.com/office/powerpoint/2010/main" val="233303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8400"/>
            <a:ext cx="2133600" cy="457200"/>
          </a:xfrm>
          <a:prstGeom prst="rect">
            <a:avLst/>
          </a:prstGeom>
        </p:spPr>
        <p:txBody>
          <a:bodyPr/>
          <a:lstStyle>
            <a:lvl1pPr>
              <a:defRPr/>
            </a:lvl1pPr>
          </a:lstStyle>
          <a:p>
            <a:fld id="{630476AA-4322-4364-B583-1279675824D5}" type="datetime1">
              <a:rPr lang="zh-CN" altLang="en-US" smtClean="0"/>
              <a:t>2018/12/17</a:t>
            </a:fld>
            <a:endParaRPr lang="en-US" altLang="zh-CN"/>
          </a:p>
        </p:txBody>
      </p:sp>
      <p:sp>
        <p:nvSpPr>
          <p:cNvPr id="3" name="页脚占位符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553200" y="6248400"/>
            <a:ext cx="2133600" cy="457200"/>
          </a:xfrm>
          <a:prstGeom prst="rect">
            <a:avLst/>
          </a:prstGeom>
        </p:spPr>
        <p:txBody>
          <a:bodyPr/>
          <a:lstStyle>
            <a:lvl1pPr>
              <a:defRPr/>
            </a:lvl1pPr>
          </a:lstStyle>
          <a:p>
            <a:fld id="{F59DD6AF-7B54-4D40-B88B-849FAA77FF40}" type="slidenum">
              <a:rPr lang="en-US" altLang="zh-CN" smtClean="0"/>
              <a:pPr/>
              <a:t>‹#›</a:t>
            </a:fld>
            <a:endParaRPr lang="en-US" altLang="zh-CN"/>
          </a:p>
        </p:txBody>
      </p:sp>
    </p:spTree>
    <p:extLst>
      <p:ext uri="{BB962C8B-B14F-4D97-AF65-F5344CB8AC3E}">
        <p14:creationId xmlns:p14="http://schemas.microsoft.com/office/powerpoint/2010/main" val="382766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D8E9E895-982B-4DB4-AE05-BCEACD833197}" type="datetime1">
              <a:rPr lang="zh-CN" altLang="en-US" smtClean="0"/>
              <a:t>2018/12/17</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9632BE1E-EC70-423F-81A1-0FD1F31993B1}" type="slidenum">
              <a:rPr lang="en-US" altLang="zh-CN" smtClean="0"/>
              <a:pPr/>
              <a:t>‹#›</a:t>
            </a:fld>
            <a:endParaRPr lang="en-US" altLang="zh-CN"/>
          </a:p>
        </p:txBody>
      </p:sp>
    </p:spTree>
    <p:extLst>
      <p:ext uri="{BB962C8B-B14F-4D97-AF65-F5344CB8AC3E}">
        <p14:creationId xmlns:p14="http://schemas.microsoft.com/office/powerpoint/2010/main" val="34888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fld id="{6C80C54D-7EB7-49DF-BD9D-64E9B2CBA60C}" type="datetime1">
              <a:rPr lang="zh-CN" altLang="en-US" smtClean="0"/>
              <a:t>2018/12/17</a:t>
            </a:fld>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a:prstGeom prst="rect">
            <a:avLst/>
          </a:prstGeom>
        </p:spPr>
        <p:txBody>
          <a:bodyPr/>
          <a:lstStyle>
            <a:lvl1pPr>
              <a:defRPr/>
            </a:lvl1pPr>
          </a:lstStyle>
          <a:p>
            <a:fld id="{0D420E53-F73A-49CE-BC2A-068B764426C8}" type="slidenum">
              <a:rPr lang="en-US" altLang="zh-CN" smtClean="0"/>
              <a:pPr/>
              <a:t>‹#›</a:t>
            </a:fld>
            <a:endParaRPr lang="en-US" altLang="zh-CN"/>
          </a:p>
        </p:txBody>
      </p:sp>
    </p:spTree>
    <p:extLst>
      <p:ext uri="{BB962C8B-B14F-4D97-AF65-F5344CB8AC3E}">
        <p14:creationId xmlns:p14="http://schemas.microsoft.com/office/powerpoint/2010/main" val="423628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梯形 10"/>
          <p:cNvSpPr/>
          <p:nvPr/>
        </p:nvSpPr>
        <p:spPr>
          <a:xfrm>
            <a:off x="467544" y="218809"/>
            <a:ext cx="3713932" cy="551061"/>
          </a:xfrm>
          <a:prstGeom prst="trapezoid">
            <a:avLst>
              <a:gd name="adj" fmla="val 27273"/>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5496" y="116632"/>
            <a:ext cx="864096" cy="653240"/>
          </a:xfrm>
          <a:prstGeom prst="rect">
            <a:avLst/>
          </a:prstGeom>
        </p:spPr>
      </p:pic>
      <p:sp>
        <p:nvSpPr>
          <p:cNvPr id="13" name="矩形 12"/>
          <p:cNvSpPr/>
          <p:nvPr/>
        </p:nvSpPr>
        <p:spPr>
          <a:xfrm>
            <a:off x="3495700" y="218811"/>
            <a:ext cx="5328592" cy="55106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431804" y="724151"/>
            <a:ext cx="4392488" cy="45721"/>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5" name="矩形 14"/>
          <p:cNvSpPr/>
          <p:nvPr/>
        </p:nvSpPr>
        <p:spPr>
          <a:xfrm>
            <a:off x="5580112" y="6309320"/>
            <a:ext cx="3563888" cy="4070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浙江大学计算机学院系统结构实验室</a:t>
            </a:r>
          </a:p>
        </p:txBody>
      </p:sp>
      <p:sp>
        <p:nvSpPr>
          <p:cNvPr id="16" name="矩形 15"/>
          <p:cNvSpPr/>
          <p:nvPr/>
        </p:nvSpPr>
        <p:spPr>
          <a:xfrm>
            <a:off x="5580112" y="6741368"/>
            <a:ext cx="3563888" cy="55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2126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sldNum="0"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ea typeface="宋体" pitchFamily="2" charset="-122"/>
        </a:defRPr>
      </a:lvl2pPr>
      <a:lvl3pPr algn="l" rtl="0" eaLnBrk="1" fontAlgn="base" hangingPunct="1">
        <a:spcBef>
          <a:spcPct val="0"/>
        </a:spcBef>
        <a:spcAft>
          <a:spcPct val="0"/>
        </a:spcAft>
        <a:defRPr sz="4200">
          <a:solidFill>
            <a:schemeClr val="tx2"/>
          </a:solidFill>
          <a:latin typeface="Arial" charset="0"/>
          <a:ea typeface="宋体" pitchFamily="2" charset="-122"/>
        </a:defRPr>
      </a:lvl3pPr>
      <a:lvl4pPr algn="l" rtl="0" eaLnBrk="1" fontAlgn="base" hangingPunct="1">
        <a:spcBef>
          <a:spcPct val="0"/>
        </a:spcBef>
        <a:spcAft>
          <a:spcPct val="0"/>
        </a:spcAft>
        <a:defRPr sz="4200">
          <a:solidFill>
            <a:schemeClr val="tx2"/>
          </a:solidFill>
          <a:latin typeface="Arial" charset="0"/>
          <a:ea typeface="宋体" pitchFamily="2" charset="-122"/>
        </a:defRPr>
      </a:lvl4pPr>
      <a:lvl5pPr algn="l" rtl="0" eaLnBrk="1" fontAlgn="base" hangingPunct="1">
        <a:spcBef>
          <a:spcPct val="0"/>
        </a:spcBef>
        <a:spcAft>
          <a:spcPct val="0"/>
        </a:spcAft>
        <a:defRPr sz="4200">
          <a:solidFill>
            <a:schemeClr val="tx2"/>
          </a:solidFill>
          <a:latin typeface="Arial" charset="0"/>
          <a:ea typeface="宋体" pitchFamily="2" charset="-122"/>
        </a:defRPr>
      </a:lvl5pPr>
      <a:lvl6pPr marL="457200" algn="l" rtl="0" eaLnBrk="1" fontAlgn="base" hangingPunct="1">
        <a:spcBef>
          <a:spcPct val="0"/>
        </a:spcBef>
        <a:spcAft>
          <a:spcPct val="0"/>
        </a:spcAft>
        <a:defRPr sz="4200">
          <a:solidFill>
            <a:schemeClr val="tx2"/>
          </a:solidFill>
          <a:latin typeface="Arial" charset="0"/>
          <a:ea typeface="宋体" pitchFamily="2" charset="-122"/>
        </a:defRPr>
      </a:lvl6pPr>
      <a:lvl7pPr marL="914400" algn="l" rtl="0" eaLnBrk="1" fontAlgn="base" hangingPunct="1">
        <a:spcBef>
          <a:spcPct val="0"/>
        </a:spcBef>
        <a:spcAft>
          <a:spcPct val="0"/>
        </a:spcAft>
        <a:defRPr sz="4200">
          <a:solidFill>
            <a:schemeClr val="tx2"/>
          </a:solidFill>
          <a:latin typeface="Arial" charset="0"/>
          <a:ea typeface="宋体" pitchFamily="2" charset="-122"/>
        </a:defRPr>
      </a:lvl7pPr>
      <a:lvl8pPr marL="1371600" algn="l" rtl="0" eaLnBrk="1" fontAlgn="base" hangingPunct="1">
        <a:spcBef>
          <a:spcPct val="0"/>
        </a:spcBef>
        <a:spcAft>
          <a:spcPct val="0"/>
        </a:spcAft>
        <a:defRPr sz="4200">
          <a:solidFill>
            <a:schemeClr val="tx2"/>
          </a:solidFill>
          <a:latin typeface="Arial" charset="0"/>
          <a:ea typeface="宋体" pitchFamily="2" charset="-122"/>
        </a:defRPr>
      </a:lvl8pPr>
      <a:lvl9pPr marL="1828800" algn="l" rtl="0" eaLnBrk="1" fontAlgn="base" hangingPunct="1">
        <a:spcBef>
          <a:spcPct val="0"/>
        </a:spcBef>
        <a:spcAft>
          <a:spcPct val="0"/>
        </a:spcAft>
        <a:defRPr sz="42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5936" y="795245"/>
            <a:ext cx="1158298" cy="1033889"/>
          </a:xfrm>
          <a:prstGeom prst="rect">
            <a:avLst/>
          </a:prstGeom>
        </p:spPr>
      </p:pic>
      <p:sp>
        <p:nvSpPr>
          <p:cNvPr id="5" name="矩形 4"/>
          <p:cNvSpPr/>
          <p:nvPr/>
        </p:nvSpPr>
        <p:spPr>
          <a:xfrm>
            <a:off x="0" y="2348880"/>
            <a:ext cx="9144000" cy="1656184"/>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idx="4294967295"/>
          </p:nvPr>
        </p:nvSpPr>
        <p:spPr>
          <a:xfrm>
            <a:off x="0" y="2744788"/>
            <a:ext cx="9143999" cy="863600"/>
          </a:xfrm>
          <a:prstGeom prst="rect">
            <a:avLst/>
          </a:prstGeom>
        </p:spPr>
        <p:txBody>
          <a:bodyPr/>
          <a:lstStyle/>
          <a:p>
            <a:pPr algn="ctr"/>
            <a:r>
              <a:rPr lang="zh-CN" altLang="en-US" sz="3200" kern="1200" dirty="0">
                <a:latin typeface="黑体" panose="02010609060101010101" pitchFamily="49" charset="-122"/>
                <a:ea typeface="黑体" panose="02010609060101010101" pitchFamily="49" charset="-122"/>
                <a:cs typeface="+mn-cs"/>
              </a:rPr>
              <a:t>高级计算机体系结构</a:t>
            </a:r>
          </a:p>
        </p:txBody>
      </p:sp>
      <p:sp>
        <p:nvSpPr>
          <p:cNvPr id="8" name="等腰三角形 7"/>
          <p:cNvSpPr/>
          <p:nvPr/>
        </p:nvSpPr>
        <p:spPr>
          <a:xfrm rot="10800000">
            <a:off x="4415112" y="4005064"/>
            <a:ext cx="313776" cy="216024"/>
          </a:xfrm>
          <a:prstGeom prst="triangle">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004EA2"/>
              </a:solidFill>
            </a:endParaRPr>
          </a:p>
        </p:txBody>
      </p:sp>
      <p:sp>
        <p:nvSpPr>
          <p:cNvPr id="11" name="矩形 10"/>
          <p:cNvSpPr/>
          <p:nvPr/>
        </p:nvSpPr>
        <p:spPr>
          <a:xfrm>
            <a:off x="-1" y="2222866"/>
            <a:ext cx="9144000" cy="54007"/>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60946" y="4659302"/>
            <a:ext cx="3222105" cy="1661993"/>
          </a:xfrm>
          <a:prstGeom prst="rect">
            <a:avLst/>
          </a:prstGeom>
        </p:spPr>
        <p:txBody>
          <a:bodyPr wrap="square">
            <a:spAutoFit/>
          </a:bodyPr>
          <a:lstStyle/>
          <a:p>
            <a:pPr algn="ctr"/>
            <a:r>
              <a:rPr lang="zh-CN" altLang="en-US" sz="2400" dirty="0">
                <a:latin typeface="黑体" panose="02010609060101010101" pitchFamily="49" charset="-122"/>
                <a:ea typeface="黑体" panose="02010609060101010101" pitchFamily="49" charset="-122"/>
              </a:rPr>
              <a:t>陈文智</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gn="ctr">
              <a:lnSpc>
                <a:spcPct val="150000"/>
              </a:lnSpc>
            </a:pPr>
            <a:r>
              <a:rPr lang="zh-CN" altLang="en-US" dirty="0">
                <a:latin typeface="黑体" panose="02010609060101010101" pitchFamily="49" charset="-122"/>
                <a:ea typeface="黑体" panose="02010609060101010101" pitchFamily="49" charset="-122"/>
              </a:rPr>
              <a:t>浙江大学计算机学院</a:t>
            </a:r>
          </a:p>
          <a:p>
            <a:pPr algn="ctr">
              <a:lnSpc>
                <a:spcPct val="150000"/>
              </a:lnSpc>
            </a:pPr>
            <a:r>
              <a:rPr lang="en-US" altLang="zh-CN" dirty="0">
                <a:latin typeface="黑体" panose="02010609060101010101" pitchFamily="49" charset="-122"/>
                <a:ea typeface="黑体" panose="02010609060101010101" pitchFamily="49" charset="-122"/>
              </a:rPr>
              <a:t>chenwz@zju.edu.cn</a:t>
            </a:r>
          </a:p>
        </p:txBody>
      </p:sp>
    </p:spTree>
    <p:extLst>
      <p:ext uri="{BB962C8B-B14F-4D97-AF65-F5344CB8AC3E}">
        <p14:creationId xmlns:p14="http://schemas.microsoft.com/office/powerpoint/2010/main" val="35374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Rot="1" noChangeArrowheads="1"/>
          </p:cNvSpPr>
          <p:nvPr>
            <p:ph type="title"/>
          </p:nvPr>
        </p:nvSpPr>
        <p:spPr/>
        <p:txBody>
          <a:bodyPr/>
          <a:lstStyle/>
          <a:p>
            <a:r>
              <a:rPr lang="zh-CN" altLang="en-US"/>
              <a:t>链接</a:t>
            </a:r>
            <a:r>
              <a:rPr lang="en-US" altLang="zh-CN"/>
              <a:t>Load</a:t>
            </a:r>
            <a:r>
              <a:rPr lang="zh-CN" altLang="en-US"/>
              <a:t>指令</a:t>
            </a:r>
            <a:r>
              <a:rPr lang="en-US" altLang="zh-CN"/>
              <a:t>/</a:t>
            </a:r>
            <a:r>
              <a:rPr lang="zh-CN" altLang="en-US"/>
              <a:t>条件</a:t>
            </a:r>
            <a:r>
              <a:rPr lang="en-US" altLang="zh-CN"/>
              <a:t>Store</a:t>
            </a:r>
            <a:r>
              <a:rPr lang="zh-CN" altLang="en-US"/>
              <a:t>指令的优点</a:t>
            </a:r>
            <a:r>
              <a:rPr lang="en-US" altLang="zh-CN"/>
              <a:t>:</a:t>
            </a:r>
          </a:p>
        </p:txBody>
      </p:sp>
      <p:sp>
        <p:nvSpPr>
          <p:cNvPr id="748547" name="Rectangle 3"/>
          <p:cNvSpPr>
            <a:spLocks noGrp="1" noRot="1" noChangeArrowheads="1"/>
          </p:cNvSpPr>
          <p:nvPr>
            <p:ph idx="1"/>
          </p:nvPr>
        </p:nvSpPr>
        <p:spPr>
          <a:xfrm>
            <a:off x="609600" y="1052736"/>
            <a:ext cx="7924800" cy="4419600"/>
          </a:xfrm>
        </p:spPr>
        <p:txBody>
          <a:bodyPr/>
          <a:lstStyle/>
          <a:p>
            <a:r>
              <a:rPr lang="zh-CN" altLang="en-US" dirty="0"/>
              <a:t>可以用来构建其它同步原语。读写操作是分离的。</a:t>
            </a:r>
          </a:p>
          <a:p>
            <a:r>
              <a:rPr lang="zh-CN" altLang="en-US" dirty="0"/>
              <a:t>例：实现原子交换</a:t>
            </a:r>
          </a:p>
          <a:p>
            <a:pPr lvl="1"/>
            <a:r>
              <a:rPr lang="en-US" altLang="zh-CN" dirty="0"/>
              <a:t>try: OR       R3, R4,R0       ;</a:t>
            </a:r>
            <a:r>
              <a:rPr lang="zh-CN" altLang="en-US" dirty="0"/>
              <a:t>传送交换值</a:t>
            </a:r>
            <a:endParaRPr lang="en-US" altLang="en-US" dirty="0"/>
          </a:p>
          <a:p>
            <a:pPr lvl="1"/>
            <a:r>
              <a:rPr lang="en-US" altLang="en-US" dirty="0"/>
              <a:t>       </a:t>
            </a:r>
            <a:r>
              <a:rPr lang="en-US" altLang="zh-CN" dirty="0"/>
              <a:t>LL       R2, 0(R1)         ;</a:t>
            </a:r>
            <a:r>
              <a:rPr lang="zh-CN" altLang="en-US" dirty="0"/>
              <a:t>链接</a:t>
            </a:r>
            <a:r>
              <a:rPr lang="en-US" altLang="zh-CN" dirty="0"/>
              <a:t>load</a:t>
            </a:r>
          </a:p>
          <a:p>
            <a:pPr lvl="1"/>
            <a:r>
              <a:rPr lang="en-US" altLang="zh-CN" dirty="0"/>
              <a:t>       SC      R3, 0(R1)         ;</a:t>
            </a:r>
            <a:r>
              <a:rPr lang="zh-CN" altLang="en-US" dirty="0"/>
              <a:t>条件</a:t>
            </a:r>
            <a:r>
              <a:rPr lang="en-US" altLang="zh-CN" dirty="0"/>
              <a:t>Store</a:t>
            </a:r>
          </a:p>
          <a:p>
            <a:pPr lvl="1"/>
            <a:r>
              <a:rPr lang="en-US" altLang="zh-CN" dirty="0"/>
              <a:t>       BEQZ R3, try              ;</a:t>
            </a:r>
            <a:r>
              <a:rPr lang="zh-CN" altLang="en-US" dirty="0"/>
              <a:t>条件</a:t>
            </a:r>
            <a:r>
              <a:rPr lang="en-US" altLang="zh-CN" dirty="0"/>
              <a:t>Store</a:t>
            </a:r>
            <a:r>
              <a:rPr lang="zh-CN" altLang="en-US" dirty="0"/>
              <a:t>失败，跳转</a:t>
            </a:r>
            <a:endParaRPr lang="en-US" altLang="en-US" dirty="0"/>
          </a:p>
          <a:p>
            <a:pPr lvl="1"/>
            <a:r>
              <a:rPr lang="en-US" altLang="en-US" dirty="0"/>
              <a:t>       </a:t>
            </a:r>
            <a:r>
              <a:rPr lang="en-US" altLang="zh-CN" dirty="0"/>
              <a:t>MOV  R4, R2              ;</a:t>
            </a:r>
            <a:r>
              <a:rPr lang="zh-CN" altLang="en-US" dirty="0"/>
              <a:t>取回的值送</a:t>
            </a:r>
            <a:r>
              <a:rPr lang="en-US" altLang="zh-CN" dirty="0"/>
              <a:t>R4</a:t>
            </a:r>
          </a:p>
          <a:p>
            <a:r>
              <a:rPr lang="zh-CN" altLang="en-US" dirty="0"/>
              <a:t>例</a:t>
            </a:r>
            <a:r>
              <a:rPr lang="en-US" altLang="zh-CN" dirty="0"/>
              <a:t>2</a:t>
            </a:r>
            <a:r>
              <a:rPr lang="zh-CN" altLang="en-US" dirty="0"/>
              <a:t>： 实现取值并增值</a:t>
            </a:r>
          </a:p>
          <a:p>
            <a:pPr lvl="1"/>
            <a:r>
              <a:rPr lang="en-US" altLang="zh-CN" dirty="0"/>
              <a:t>try: LL           R2, 0(R1)          ;</a:t>
            </a:r>
            <a:r>
              <a:rPr lang="zh-CN" altLang="en-US" dirty="0"/>
              <a:t>链接</a:t>
            </a:r>
            <a:r>
              <a:rPr lang="en-US" altLang="zh-CN" dirty="0"/>
              <a:t>Load</a:t>
            </a:r>
          </a:p>
          <a:p>
            <a:pPr lvl="1"/>
            <a:r>
              <a:rPr lang="en-US" altLang="zh-CN" dirty="0"/>
              <a:t>       DADDUI R3, R2, #1        ;</a:t>
            </a:r>
            <a:r>
              <a:rPr lang="zh-CN" altLang="en-US" dirty="0"/>
              <a:t>增值</a:t>
            </a:r>
          </a:p>
          <a:p>
            <a:pPr lvl="1"/>
            <a:r>
              <a:rPr lang="zh-CN" altLang="en-US" dirty="0"/>
              <a:t>    </a:t>
            </a:r>
            <a:r>
              <a:rPr lang="en-US" altLang="zh-CN" dirty="0"/>
              <a:t>SC          R3, 0(R1)          ;</a:t>
            </a:r>
            <a:r>
              <a:rPr lang="zh-CN" altLang="en-US" dirty="0"/>
              <a:t>条件</a:t>
            </a:r>
            <a:r>
              <a:rPr lang="en-US" altLang="zh-CN" dirty="0"/>
              <a:t>Store</a:t>
            </a:r>
          </a:p>
          <a:p>
            <a:pPr lvl="1"/>
            <a:r>
              <a:rPr lang="en-US" altLang="zh-CN" dirty="0"/>
              <a:t>       BEQZ     R3, try               ;</a:t>
            </a:r>
            <a:r>
              <a:rPr lang="zh-CN" altLang="en-US" dirty="0"/>
              <a:t>条件</a:t>
            </a:r>
            <a:r>
              <a:rPr lang="en-US" altLang="zh-CN" dirty="0"/>
              <a:t>Store</a:t>
            </a:r>
            <a:r>
              <a:rPr lang="zh-CN" altLang="en-US" dirty="0"/>
              <a:t>失败，跳转</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rrowheads="1"/>
          </p:cNvSpPr>
          <p:nvPr>
            <p:ph type="title"/>
          </p:nvPr>
        </p:nvSpPr>
        <p:spPr/>
        <p:txBody>
          <a:bodyPr/>
          <a:lstStyle/>
          <a:p>
            <a:r>
              <a:rPr lang="zh-CN" altLang="en-US"/>
              <a:t>链接</a:t>
            </a:r>
            <a:r>
              <a:rPr lang="en-US" altLang="zh-CN"/>
              <a:t>Load</a:t>
            </a:r>
            <a:r>
              <a:rPr lang="zh-CN" altLang="en-US"/>
              <a:t>指令</a:t>
            </a:r>
            <a:r>
              <a:rPr lang="en-US" altLang="zh-CN"/>
              <a:t>/</a:t>
            </a:r>
            <a:r>
              <a:rPr lang="zh-CN" altLang="en-US"/>
              <a:t>条件</a:t>
            </a:r>
            <a:r>
              <a:rPr lang="en-US" altLang="zh-CN"/>
              <a:t>Store</a:t>
            </a:r>
            <a:r>
              <a:rPr lang="zh-CN" altLang="en-US"/>
              <a:t>的实现：</a:t>
            </a:r>
          </a:p>
        </p:txBody>
      </p:sp>
      <p:sp>
        <p:nvSpPr>
          <p:cNvPr id="749571" name="Rectangle 3"/>
          <p:cNvSpPr>
            <a:spLocks noGrp="1" noRot="1" noChangeArrowheads="1"/>
          </p:cNvSpPr>
          <p:nvPr>
            <p:ph idx="1"/>
          </p:nvPr>
        </p:nvSpPr>
        <p:spPr>
          <a:xfrm>
            <a:off x="637789" y="1052736"/>
            <a:ext cx="7924800" cy="4419600"/>
          </a:xfrm>
        </p:spPr>
        <p:txBody>
          <a:bodyPr/>
          <a:lstStyle/>
          <a:p>
            <a:r>
              <a:rPr lang="zh-CN" altLang="en-US" dirty="0"/>
              <a:t>具体实现：</a:t>
            </a:r>
          </a:p>
          <a:p>
            <a:pPr lvl="1"/>
            <a:r>
              <a:rPr lang="zh-CN" altLang="en-US" dirty="0"/>
              <a:t>设置链接寄存器。将</a:t>
            </a:r>
            <a:r>
              <a:rPr lang="en-US" altLang="zh-CN" dirty="0"/>
              <a:t>LL</a:t>
            </a:r>
            <a:r>
              <a:rPr lang="zh-CN" altLang="en-US" dirty="0"/>
              <a:t>指令中的访存地址保留在链接寄存器中。</a:t>
            </a:r>
          </a:p>
          <a:p>
            <a:pPr lvl="1"/>
            <a:r>
              <a:rPr lang="zh-CN" altLang="en-US" dirty="0"/>
              <a:t>跟踪链接寄存器中的存储器地址，若发生中断或与该地址匹配的</a:t>
            </a:r>
            <a:r>
              <a:rPr lang="en-US" altLang="zh-CN" dirty="0"/>
              <a:t>Cache</a:t>
            </a:r>
            <a:r>
              <a:rPr lang="zh-CN" altLang="en-US" dirty="0"/>
              <a:t>块无效后，链接寄存器就被清除。</a:t>
            </a:r>
          </a:p>
          <a:p>
            <a:pPr lvl="1"/>
            <a:r>
              <a:rPr lang="en-US" altLang="zh-CN" dirty="0"/>
              <a:t>SC</a:t>
            </a:r>
            <a:r>
              <a:rPr lang="zh-CN" altLang="en-US" dirty="0"/>
              <a:t>指令只是简单地检查操作地址与链接寄存器中的存储器地址是否匹配，若匹配成功，则成功，否则失败。</a:t>
            </a:r>
          </a:p>
          <a:p>
            <a:r>
              <a:rPr lang="zh-CN" altLang="en-US" dirty="0"/>
              <a:t>使用注意：</a:t>
            </a:r>
          </a:p>
          <a:p>
            <a:pPr lvl="1"/>
            <a:r>
              <a:rPr lang="zh-CN" altLang="en-US" dirty="0"/>
              <a:t>一般只有</a:t>
            </a:r>
            <a:r>
              <a:rPr lang="en-US" altLang="zh-CN" dirty="0"/>
              <a:t>r-r</a:t>
            </a:r>
            <a:r>
              <a:rPr lang="zh-CN" altLang="en-US" dirty="0"/>
              <a:t>指令能插在指令对之间，否则可能发生死锁；</a:t>
            </a:r>
          </a:p>
          <a:p>
            <a:pPr lvl="1"/>
            <a:r>
              <a:rPr lang="zh-CN" altLang="en-US" dirty="0"/>
              <a:t>插入两指令间的指令应尽可能少。</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rrowheads="1"/>
          </p:cNvSpPr>
          <p:nvPr>
            <p:ph type="title"/>
          </p:nvPr>
        </p:nvSpPr>
        <p:spPr/>
        <p:txBody>
          <a:bodyPr/>
          <a:lstStyle/>
          <a:p>
            <a:r>
              <a:rPr lang="en-US" altLang="zh-CN"/>
              <a:t>4.4.2 </a:t>
            </a:r>
            <a:r>
              <a:rPr lang="zh-CN" altLang="en-US"/>
              <a:t>利用一致性实现锁同步</a:t>
            </a:r>
          </a:p>
        </p:txBody>
      </p:sp>
      <p:sp>
        <p:nvSpPr>
          <p:cNvPr id="750595" name="Rectangle 3"/>
          <p:cNvSpPr>
            <a:spLocks noGrp="1" noRot="1" noChangeArrowheads="1"/>
          </p:cNvSpPr>
          <p:nvPr>
            <p:ph idx="1"/>
          </p:nvPr>
        </p:nvSpPr>
        <p:spPr>
          <a:xfrm>
            <a:off x="609600" y="1219200"/>
            <a:ext cx="7924800" cy="4419600"/>
          </a:xfrm>
        </p:spPr>
        <p:txBody>
          <a:bodyPr/>
          <a:lstStyle/>
          <a:p>
            <a:r>
              <a:rPr lang="zh-CN" altLang="en-US" dirty="0"/>
              <a:t>一、原子交换</a:t>
            </a:r>
          </a:p>
          <a:p>
            <a:r>
              <a:rPr lang="zh-CN" altLang="en-US" dirty="0"/>
              <a:t>自旋锁：</a:t>
            </a:r>
          </a:p>
          <a:p>
            <a:pPr marL="457200" lvl="1" indent="0">
              <a:buNone/>
            </a:pPr>
            <a:r>
              <a:rPr lang="zh-CN" altLang="en-US" dirty="0"/>
              <a:t>             </a:t>
            </a:r>
            <a:r>
              <a:rPr lang="en-US" altLang="zh-CN" dirty="0"/>
              <a:t>DADDUI       R2,R0</a:t>
            </a:r>
            <a:r>
              <a:rPr lang="zh-CN" altLang="en-US" dirty="0"/>
              <a:t>，</a:t>
            </a:r>
            <a:r>
              <a:rPr lang="en-US" altLang="zh-CN" dirty="0"/>
              <a:t>#1</a:t>
            </a:r>
          </a:p>
          <a:p>
            <a:pPr marL="457200" lvl="1" indent="0">
              <a:buNone/>
            </a:pPr>
            <a:r>
              <a:rPr lang="en-US" altLang="zh-CN" dirty="0"/>
              <a:t>  </a:t>
            </a:r>
            <a:r>
              <a:rPr lang="en-US" altLang="zh-CN" dirty="0" err="1"/>
              <a:t>lockit</a:t>
            </a:r>
            <a:r>
              <a:rPr lang="en-US" altLang="zh-CN" dirty="0"/>
              <a:t>:  EXCH	       R2, 0(R1)</a:t>
            </a:r>
          </a:p>
          <a:p>
            <a:pPr marL="457200" lvl="1" indent="0">
              <a:buNone/>
            </a:pPr>
            <a:r>
              <a:rPr lang="en-US" altLang="zh-CN" dirty="0"/>
              <a:t>             BNEZ           R2,  </a:t>
            </a:r>
            <a:r>
              <a:rPr lang="en-US" altLang="zh-CN" dirty="0" err="1"/>
              <a:t>lockit</a:t>
            </a:r>
            <a:endParaRPr lang="en-US" altLang="zh-CN" dirty="0"/>
          </a:p>
          <a:p>
            <a:r>
              <a:rPr lang="zh-CN" altLang="en-US" dirty="0"/>
              <a:t>无</a:t>
            </a:r>
            <a:r>
              <a:rPr lang="en-US" altLang="zh-CN" dirty="0"/>
              <a:t>Cache</a:t>
            </a:r>
            <a:r>
              <a:rPr lang="zh-CN" altLang="en-US" dirty="0"/>
              <a:t>一致性时，锁变量存放在内存中。</a:t>
            </a:r>
          </a:p>
          <a:p>
            <a:r>
              <a:rPr lang="zh-CN" altLang="en-US" dirty="0"/>
              <a:t>有</a:t>
            </a:r>
            <a:r>
              <a:rPr lang="en-US" altLang="zh-CN" dirty="0"/>
              <a:t>Cache</a:t>
            </a:r>
            <a:r>
              <a:rPr lang="zh-CN" altLang="en-US" dirty="0"/>
              <a:t>一致性时，锁变量可存放在本地</a:t>
            </a:r>
            <a:r>
              <a:rPr lang="en-US" altLang="zh-CN" dirty="0"/>
              <a:t>Cache</a:t>
            </a:r>
            <a:r>
              <a:rPr lang="zh-CN" altLang="en-US" dirty="0"/>
              <a:t>中。</a:t>
            </a:r>
          </a:p>
          <a:p>
            <a:pPr lvl="1"/>
            <a:r>
              <a:rPr lang="zh-CN" altLang="en-US" dirty="0"/>
              <a:t>获得锁的自旋过程在本地</a:t>
            </a:r>
            <a:r>
              <a:rPr lang="en-US" altLang="zh-CN" dirty="0"/>
              <a:t>Cache</a:t>
            </a:r>
            <a:r>
              <a:rPr lang="zh-CN" altLang="en-US" dirty="0"/>
              <a:t>中进行，不必作全局访问。</a:t>
            </a:r>
          </a:p>
          <a:p>
            <a:pPr lvl="1"/>
            <a:r>
              <a:rPr lang="zh-CN" altLang="en-US" dirty="0"/>
              <a:t>因访问局部性，锁值常驻</a:t>
            </a:r>
            <a:r>
              <a:rPr lang="en-US" altLang="zh-CN" dirty="0"/>
              <a:t>Cache,</a:t>
            </a:r>
            <a:r>
              <a:rPr lang="zh-CN" altLang="en-US" dirty="0"/>
              <a:t>减少了获得锁的时间。</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rrowheads="1"/>
          </p:cNvSpPr>
          <p:nvPr>
            <p:ph type="title"/>
          </p:nvPr>
        </p:nvSpPr>
        <p:spPr/>
        <p:txBody>
          <a:bodyPr/>
          <a:lstStyle/>
          <a:p>
            <a:r>
              <a:rPr lang="zh-CN" altLang="en-US"/>
              <a:t>自旋锁性能分析（缺点）</a:t>
            </a:r>
          </a:p>
        </p:txBody>
      </p:sp>
      <p:sp>
        <p:nvSpPr>
          <p:cNvPr id="751619" name="Rectangle 3"/>
          <p:cNvSpPr>
            <a:spLocks noGrp="1" noRot="1" noChangeArrowheads="1"/>
          </p:cNvSpPr>
          <p:nvPr>
            <p:ph idx="1"/>
          </p:nvPr>
        </p:nvSpPr>
        <p:spPr>
          <a:xfrm>
            <a:off x="609600" y="1143000"/>
            <a:ext cx="7924800" cy="4419600"/>
          </a:xfrm>
        </p:spPr>
        <p:txBody>
          <a:bodyPr/>
          <a:lstStyle/>
          <a:p>
            <a:r>
              <a:rPr lang="zh-CN" altLang="en-US" dirty="0"/>
              <a:t>每次交换都尝试作一次写操作，此时，若多个处理器都试图获得锁，则每个处理器都会产生一个写失配。</a:t>
            </a:r>
          </a:p>
          <a:p>
            <a:r>
              <a:rPr lang="zh-CN" altLang="en-US" dirty="0"/>
              <a:t>改进：不断对本地锁</a:t>
            </a:r>
            <a:r>
              <a:rPr lang="en-US" altLang="zh-CN" dirty="0"/>
              <a:t>copy</a:t>
            </a:r>
            <a:r>
              <a:rPr lang="zh-CN" altLang="en-US" dirty="0"/>
              <a:t>作读操作，直到看到锁可用，再试图通过原子交换来获得锁。</a:t>
            </a:r>
          </a:p>
          <a:p>
            <a:r>
              <a:rPr lang="zh-CN" altLang="en-US" dirty="0"/>
              <a:t>改进后代码：</a:t>
            </a:r>
            <a:endParaRPr lang="en-US" altLang="zh-CN" dirty="0"/>
          </a:p>
          <a:p>
            <a:endParaRPr lang="en-US" altLang="en-US" dirty="0"/>
          </a:p>
          <a:p>
            <a:pPr marL="0" indent="0">
              <a:buNone/>
            </a:pPr>
            <a:r>
              <a:rPr lang="en-US" altLang="zh-CN" sz="2000" dirty="0" err="1"/>
              <a:t>Lockit</a:t>
            </a:r>
            <a:r>
              <a:rPr lang="en-US" altLang="zh-CN" sz="2000" dirty="0"/>
              <a:t> : LD    	R2, 0(R1)  	;</a:t>
            </a:r>
            <a:r>
              <a:rPr lang="zh-CN" altLang="en-US" sz="2000" dirty="0"/>
              <a:t>取锁值</a:t>
            </a:r>
          </a:p>
          <a:p>
            <a:pPr marL="0" indent="0">
              <a:buNone/>
            </a:pPr>
            <a:r>
              <a:rPr lang="zh-CN" altLang="en-US" sz="2000" dirty="0"/>
              <a:t>        </a:t>
            </a:r>
            <a:r>
              <a:rPr lang="en-US" altLang="zh-CN" sz="2000" dirty="0"/>
              <a:t>BNEZ  	R2, </a:t>
            </a:r>
            <a:r>
              <a:rPr lang="en-US" altLang="zh-CN" sz="2000" dirty="0" err="1"/>
              <a:t>lockit</a:t>
            </a:r>
            <a:r>
              <a:rPr lang="en-US" altLang="zh-CN" sz="2000" dirty="0"/>
              <a:t>  	;</a:t>
            </a:r>
            <a:r>
              <a:rPr lang="zh-CN" altLang="en-US" sz="2000" dirty="0"/>
              <a:t>锁不可用，自旋等待</a:t>
            </a:r>
          </a:p>
          <a:p>
            <a:pPr marL="0" indent="0">
              <a:buNone/>
            </a:pPr>
            <a:r>
              <a:rPr lang="zh-CN" altLang="en-US" sz="2000" dirty="0"/>
              <a:t>        </a:t>
            </a:r>
            <a:r>
              <a:rPr lang="en-US" altLang="zh-CN" sz="2000" dirty="0"/>
              <a:t>DADDUI      R2, R0</a:t>
            </a:r>
            <a:r>
              <a:rPr lang="zh-CN" altLang="en-US" sz="2000" dirty="0"/>
              <a:t>，</a:t>
            </a:r>
            <a:r>
              <a:rPr lang="en-US" altLang="zh-CN" sz="2000" dirty="0"/>
              <a:t>#1   ;</a:t>
            </a:r>
          </a:p>
          <a:p>
            <a:pPr marL="0" indent="0">
              <a:buNone/>
            </a:pPr>
            <a:r>
              <a:rPr lang="en-US" altLang="zh-CN" sz="2000" dirty="0"/>
              <a:t>		    EXCH	R2</a:t>
            </a:r>
            <a:r>
              <a:rPr lang="zh-CN" altLang="en-US" sz="2000" dirty="0"/>
              <a:t>，</a:t>
            </a:r>
            <a:r>
              <a:rPr lang="en-US" altLang="zh-CN" sz="2000" dirty="0"/>
              <a:t>0</a:t>
            </a:r>
            <a:r>
              <a:rPr lang="zh-CN" altLang="en-US" sz="2000" dirty="0"/>
              <a:t>（</a:t>
            </a:r>
            <a:r>
              <a:rPr lang="en-US" altLang="zh-CN" sz="2000" dirty="0"/>
              <a:t>R1</a:t>
            </a:r>
            <a:r>
              <a:rPr lang="zh-CN" altLang="en-US" sz="2000" dirty="0"/>
              <a:t>）</a:t>
            </a:r>
            <a:r>
              <a:rPr lang="en-US" altLang="zh-CN" sz="2000" dirty="0"/>
              <a:t>;</a:t>
            </a:r>
            <a:r>
              <a:rPr lang="zh-CN" altLang="en-US" sz="2000" dirty="0"/>
              <a:t>交换</a:t>
            </a:r>
          </a:p>
          <a:p>
            <a:pPr marL="0" indent="0">
              <a:buNone/>
            </a:pPr>
            <a:r>
              <a:rPr lang="zh-CN" altLang="en-US" sz="2000" dirty="0"/>
              <a:t>        </a:t>
            </a:r>
            <a:r>
              <a:rPr lang="en-US" altLang="zh-CN" sz="2000" dirty="0"/>
              <a:t>BNEZ   	R2, </a:t>
            </a:r>
            <a:r>
              <a:rPr lang="en-US" altLang="zh-CN" sz="2000" dirty="0" err="1"/>
              <a:t>lockit</a:t>
            </a:r>
            <a:r>
              <a:rPr lang="en-US" altLang="zh-CN" sz="2000" dirty="0"/>
              <a:t> 	 ;</a:t>
            </a:r>
            <a:r>
              <a:rPr lang="zh-CN" altLang="en-US" sz="2000" dirty="0"/>
              <a:t>若锁值非</a:t>
            </a:r>
            <a:r>
              <a:rPr lang="en-US" altLang="zh-CN" sz="2000" dirty="0"/>
              <a:t>0</a:t>
            </a:r>
            <a:r>
              <a:rPr lang="zh-CN" altLang="en-US" sz="2000" dirty="0"/>
              <a:t>，重新开始竞争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Rot="1" noChangeArrowheads="1"/>
          </p:cNvSpPr>
          <p:nvPr>
            <p:ph type="title"/>
          </p:nvPr>
        </p:nvSpPr>
        <p:spPr/>
        <p:txBody>
          <a:bodyPr/>
          <a:lstStyle/>
          <a:p>
            <a:r>
              <a:rPr lang="en-US" altLang="zh-CN"/>
              <a:t>Cache-coherence steps and bus traffic for P0,P1,P2</a:t>
            </a:r>
          </a:p>
        </p:txBody>
      </p:sp>
      <p:graphicFrame>
        <p:nvGraphicFramePr>
          <p:cNvPr id="752643" name="Object 3"/>
          <p:cNvGraphicFramePr>
            <a:graphicFrameLocks noGrp="1" noChangeAspect="1"/>
          </p:cNvGraphicFramePr>
          <p:nvPr>
            <p:ph idx="1"/>
            <p:extLst>
              <p:ext uri="{D42A27DB-BD31-4B8C-83A1-F6EECF244321}">
                <p14:modId xmlns:p14="http://schemas.microsoft.com/office/powerpoint/2010/main" val="40223431"/>
              </p:ext>
            </p:extLst>
          </p:nvPr>
        </p:nvGraphicFramePr>
        <p:xfrm>
          <a:off x="942570" y="1268760"/>
          <a:ext cx="6935010" cy="4419600"/>
        </p:xfrm>
        <a:graphic>
          <a:graphicData uri="http://schemas.openxmlformats.org/presentationml/2006/ole">
            <mc:AlternateContent xmlns:mc="http://schemas.openxmlformats.org/markup-compatibility/2006">
              <mc:Choice xmlns:v="urn:schemas-microsoft-com:vml" Requires="v">
                <p:oleObj spid="_x0000_s752669" name="Document" r:id="rId3" imgW="9366339" imgH="5969131" progId="Word.Document.8">
                  <p:embed/>
                </p:oleObj>
              </mc:Choice>
              <mc:Fallback>
                <p:oleObj name="Document" r:id="rId3" imgW="9366339" imgH="5969131"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570" y="1268760"/>
                        <a:ext cx="6935010" cy="4419600"/>
                      </a:xfrm>
                      <a:prstGeom prst="rect">
                        <a:avLst/>
                      </a:prstGeom>
                      <a:solidFill>
                        <a:schemeClr val="accent1"/>
                      </a:solid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rrowheads="1"/>
          </p:cNvSpPr>
          <p:nvPr>
            <p:ph type="title"/>
          </p:nvPr>
        </p:nvSpPr>
        <p:spPr/>
        <p:txBody>
          <a:bodyPr/>
          <a:lstStyle/>
          <a:p>
            <a:r>
              <a:rPr lang="zh-CN" altLang="en-US"/>
              <a:t>前例说明</a:t>
            </a:r>
          </a:p>
        </p:txBody>
      </p:sp>
      <p:sp>
        <p:nvSpPr>
          <p:cNvPr id="753667" name="Rectangle 3"/>
          <p:cNvSpPr>
            <a:spLocks noGrp="1" noRot="1" noChangeArrowheads="1"/>
          </p:cNvSpPr>
          <p:nvPr>
            <p:ph idx="1"/>
          </p:nvPr>
        </p:nvSpPr>
        <p:spPr/>
        <p:txBody>
          <a:bodyPr/>
          <a:lstStyle/>
          <a:p>
            <a:r>
              <a:rPr lang="zh-CN" altLang="en-US" dirty="0"/>
              <a:t>采用写无效一致性协议。</a:t>
            </a:r>
            <a:r>
              <a:rPr lang="en-US" altLang="zh-CN" dirty="0"/>
              <a:t>P0</a:t>
            </a:r>
            <a:r>
              <a:rPr lang="zh-CN" altLang="en-US" dirty="0"/>
              <a:t>退出并开锁（</a:t>
            </a:r>
            <a:r>
              <a:rPr lang="en-US" altLang="zh-CN" dirty="0"/>
              <a:t>step2</a:t>
            </a:r>
            <a:r>
              <a:rPr lang="zh-CN" altLang="en-US" dirty="0"/>
              <a:t>）后，</a:t>
            </a:r>
            <a:r>
              <a:rPr lang="en-US" altLang="zh-CN" dirty="0"/>
              <a:t>P1</a:t>
            </a:r>
            <a:r>
              <a:rPr lang="zh-CN" altLang="en-US" dirty="0"/>
              <a:t>和</a:t>
            </a:r>
            <a:r>
              <a:rPr lang="en-US" altLang="zh-CN" dirty="0"/>
              <a:t>P2</a:t>
            </a:r>
            <a:r>
              <a:rPr lang="zh-CN" altLang="en-US" dirty="0"/>
              <a:t>竞争，看哪个先读到所值等于</a:t>
            </a:r>
            <a:r>
              <a:rPr lang="en-US" altLang="zh-CN" dirty="0"/>
              <a:t>0</a:t>
            </a:r>
            <a:r>
              <a:rPr lang="zh-CN" altLang="en-US" dirty="0"/>
              <a:t>。</a:t>
            </a:r>
            <a:r>
              <a:rPr lang="en-US" altLang="zh-CN" dirty="0"/>
              <a:t>P2</a:t>
            </a:r>
            <a:r>
              <a:rPr lang="zh-CN" altLang="en-US" dirty="0"/>
              <a:t>胜出并进入临界区（</a:t>
            </a:r>
            <a:r>
              <a:rPr lang="en-US" altLang="zh-CN" dirty="0"/>
              <a:t>step6,7</a:t>
            </a:r>
            <a:r>
              <a:rPr lang="zh-CN" altLang="en-US" dirty="0"/>
              <a:t>），</a:t>
            </a:r>
            <a:r>
              <a:rPr lang="en-US" altLang="zh-CN" dirty="0"/>
              <a:t>P1</a:t>
            </a:r>
            <a:r>
              <a:rPr lang="zh-CN" altLang="en-US" dirty="0"/>
              <a:t>失败开始自旋等待。（</a:t>
            </a:r>
            <a:r>
              <a:rPr lang="en-US" altLang="zh-CN" dirty="0"/>
              <a:t>step7,8</a:t>
            </a:r>
            <a:r>
              <a:rPr lang="zh-CN" altLang="en-US" dirty="0"/>
              <a:t>）。</a:t>
            </a:r>
            <a:endParaRPr lang="en-US" altLang="zh-CN" dirty="0"/>
          </a:p>
          <a:p>
            <a:endParaRPr lang="zh-CN" altLang="en-US" dirty="0"/>
          </a:p>
          <a:p>
            <a:r>
              <a:rPr lang="zh-CN" altLang="en-US" dirty="0"/>
              <a:t>获得总线和对失配事件的反应要花很多时间。图中省略。</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Rot="1" noChangeArrowheads="1"/>
          </p:cNvSpPr>
          <p:nvPr>
            <p:ph type="title"/>
          </p:nvPr>
        </p:nvSpPr>
        <p:spPr/>
        <p:txBody>
          <a:bodyPr/>
          <a:lstStyle/>
          <a:p>
            <a:r>
              <a:rPr lang="zh-CN" altLang="en-US"/>
              <a:t>二、用链接</a:t>
            </a:r>
            <a:r>
              <a:rPr lang="en-US" altLang="zh-CN"/>
              <a:t>Load/</a:t>
            </a:r>
            <a:r>
              <a:rPr lang="zh-CN" altLang="en-US"/>
              <a:t>条件</a:t>
            </a:r>
            <a:r>
              <a:rPr lang="en-US" altLang="zh-CN"/>
              <a:t>Store</a:t>
            </a:r>
            <a:r>
              <a:rPr lang="zh-CN" altLang="en-US"/>
              <a:t>指令实现自旋锁</a:t>
            </a:r>
          </a:p>
        </p:txBody>
      </p:sp>
      <p:sp>
        <p:nvSpPr>
          <p:cNvPr id="754691" name="Rectangle 3"/>
          <p:cNvSpPr>
            <a:spLocks noGrp="1" noRot="1" noChangeArrowheads="1"/>
          </p:cNvSpPr>
          <p:nvPr>
            <p:ph idx="1"/>
          </p:nvPr>
        </p:nvSpPr>
        <p:spPr/>
        <p:txBody>
          <a:bodyPr/>
          <a:lstStyle/>
          <a:p>
            <a:pPr marL="0" indent="0">
              <a:buNone/>
            </a:pPr>
            <a:r>
              <a:rPr lang="en-US" altLang="zh-CN" dirty="0" err="1"/>
              <a:t>Lockit:LL</a:t>
            </a:r>
            <a:r>
              <a:rPr lang="en-US" altLang="zh-CN" dirty="0"/>
              <a:t>      	 R2, 0(R1)  ;Load linked</a:t>
            </a:r>
          </a:p>
          <a:p>
            <a:pPr marL="0" indent="0">
              <a:buNone/>
            </a:pPr>
            <a:r>
              <a:rPr lang="en-US" altLang="zh-CN" dirty="0"/>
              <a:t>            BNEZ	 R2, </a:t>
            </a:r>
            <a:r>
              <a:rPr lang="en-US" altLang="zh-CN" dirty="0" err="1"/>
              <a:t>lockit</a:t>
            </a:r>
            <a:r>
              <a:rPr lang="en-US" altLang="zh-CN" dirty="0"/>
              <a:t>   ;not available-spin</a:t>
            </a:r>
          </a:p>
          <a:p>
            <a:pPr marL="0" indent="0">
              <a:buNone/>
            </a:pPr>
            <a:r>
              <a:rPr lang="en-US" altLang="zh-CN" dirty="0"/>
              <a:t>            DADDUI   R2,R0</a:t>
            </a:r>
            <a:r>
              <a:rPr lang="zh-CN" altLang="en-US" dirty="0"/>
              <a:t>，</a:t>
            </a:r>
            <a:r>
              <a:rPr lang="en-US" altLang="zh-CN" dirty="0"/>
              <a:t>#1 ;locked value</a:t>
            </a:r>
          </a:p>
          <a:p>
            <a:pPr marL="0" indent="0">
              <a:buNone/>
            </a:pPr>
            <a:r>
              <a:rPr lang="en-US" altLang="zh-CN" dirty="0"/>
              <a:t>            SC    	 R2, 0(R1)  ;store</a:t>
            </a:r>
          </a:p>
          <a:p>
            <a:pPr marL="0" indent="0">
              <a:buNone/>
            </a:pPr>
            <a:r>
              <a:rPr lang="en-US" altLang="zh-CN" dirty="0"/>
              <a:t>            BEQZ	 R2, </a:t>
            </a:r>
            <a:r>
              <a:rPr lang="en-US" altLang="zh-CN" dirty="0" err="1"/>
              <a:t>lockit</a:t>
            </a:r>
            <a:r>
              <a:rPr lang="en-US" altLang="zh-CN" dirty="0"/>
              <a:t>   ;branch if store fails</a:t>
            </a:r>
          </a:p>
          <a:p>
            <a:pPr lvl="1"/>
            <a:r>
              <a:rPr lang="zh-CN" altLang="en-US" dirty="0"/>
              <a:t>第一条转移指令是自旋循环，（读锁值，等待可用。）</a:t>
            </a:r>
          </a:p>
          <a:p>
            <a:pPr lvl="1"/>
            <a:r>
              <a:rPr lang="zh-CN" altLang="en-US" dirty="0"/>
              <a:t>第二条转移指令：是当两个处理器同时看到可用锁后竞争获得锁，失败者重新进入自旋等待。</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Rot="1" noChangeArrowheads="1"/>
          </p:cNvSpPr>
          <p:nvPr>
            <p:ph type="title"/>
          </p:nvPr>
        </p:nvSpPr>
        <p:spPr/>
        <p:txBody>
          <a:bodyPr/>
          <a:lstStyle/>
          <a:p>
            <a:r>
              <a:rPr lang="zh-CN" altLang="en-US"/>
              <a:t>同步操作性能分析</a:t>
            </a:r>
          </a:p>
        </p:txBody>
      </p:sp>
      <p:sp>
        <p:nvSpPr>
          <p:cNvPr id="755715" name="Rectangle 3"/>
          <p:cNvSpPr>
            <a:spLocks noGrp="1" noRot="1" noChangeArrowheads="1"/>
          </p:cNvSpPr>
          <p:nvPr>
            <p:ph idx="1"/>
          </p:nvPr>
        </p:nvSpPr>
        <p:spPr/>
        <p:txBody>
          <a:bodyPr/>
          <a:lstStyle/>
          <a:p>
            <a:r>
              <a:rPr lang="zh-CN" altLang="en-US"/>
              <a:t>自旋锁的扩展性不好。由于由目录或总线来完成处理器同步操作的串行化，当处理器数目增大时，处理器间同步会使锁的竞争迅速加剧并带来大量的总线数据传输。造成同步性能下降。</a:t>
            </a:r>
          </a:p>
          <a:p>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rrowheads="1"/>
          </p:cNvSpPr>
          <p:nvPr>
            <p:ph type="title"/>
          </p:nvPr>
        </p:nvSpPr>
        <p:spPr/>
        <p:txBody>
          <a:bodyPr/>
          <a:lstStyle/>
          <a:p>
            <a:r>
              <a:rPr lang="zh-CN" altLang="en-US"/>
              <a:t>例：自旋锁的同步性能</a:t>
            </a:r>
          </a:p>
        </p:txBody>
      </p:sp>
      <p:sp>
        <p:nvSpPr>
          <p:cNvPr id="756739" name="Rectangle 3"/>
          <p:cNvSpPr>
            <a:spLocks noGrp="1" noRot="1" noChangeArrowheads="1"/>
          </p:cNvSpPr>
          <p:nvPr>
            <p:ph idx="1"/>
          </p:nvPr>
        </p:nvSpPr>
        <p:spPr>
          <a:xfrm>
            <a:off x="609600" y="1340768"/>
            <a:ext cx="7924800" cy="4419600"/>
          </a:xfrm>
        </p:spPr>
        <p:txBody>
          <a:bodyPr/>
          <a:lstStyle/>
          <a:p>
            <a:r>
              <a:rPr lang="zh-CN" altLang="en-US" dirty="0"/>
              <a:t>假设：共享总线的</a:t>
            </a:r>
            <a:r>
              <a:rPr lang="en-US" altLang="zh-CN" dirty="0"/>
              <a:t>10</a:t>
            </a:r>
            <a:r>
              <a:rPr lang="zh-CN" altLang="en-US" dirty="0"/>
              <a:t>个</a:t>
            </a:r>
            <a:r>
              <a:rPr lang="en-US" altLang="zh-CN" dirty="0"/>
              <a:t>processor</a:t>
            </a:r>
            <a:r>
              <a:rPr lang="zh-CN" altLang="en-US" dirty="0"/>
              <a:t>同时企图对一共享变量上锁（竞争锁）。设每次总线事务（一次</a:t>
            </a:r>
            <a:r>
              <a:rPr lang="en-US" altLang="zh-CN" dirty="0"/>
              <a:t>read miss</a:t>
            </a:r>
            <a:r>
              <a:rPr lang="zh-CN" altLang="en-US" dirty="0"/>
              <a:t>或</a:t>
            </a:r>
            <a:r>
              <a:rPr lang="en-US" altLang="zh-CN" dirty="0"/>
              <a:t>write miss</a:t>
            </a:r>
            <a:r>
              <a:rPr lang="zh-CN" altLang="en-US" dirty="0"/>
              <a:t>）需要花</a:t>
            </a:r>
            <a:r>
              <a:rPr lang="en-US" altLang="zh-CN" dirty="0"/>
              <a:t>100</a:t>
            </a:r>
            <a:r>
              <a:rPr lang="zh-CN" altLang="en-US" dirty="0"/>
              <a:t>个时钟周期。忽略在</a:t>
            </a:r>
            <a:r>
              <a:rPr lang="en-US" altLang="zh-CN" dirty="0"/>
              <a:t>Cache</a:t>
            </a:r>
            <a:r>
              <a:rPr lang="zh-CN" altLang="en-US" dirty="0"/>
              <a:t>中读写锁的时间。设开始的时候所有锁均释放，所有处理器都在自旋读锁值。假设总线是完全对称的，并且所有处理器一样快，要等当前一轮所有请求服务完以后才会响应新一轮到来的请求。</a:t>
            </a:r>
          </a:p>
          <a:p>
            <a:r>
              <a:rPr lang="zh-CN" altLang="en-US" dirty="0"/>
              <a:t>问：</a:t>
            </a:r>
          </a:p>
          <a:p>
            <a:pPr lvl="1"/>
            <a:r>
              <a:rPr lang="en-US" altLang="zh-CN" dirty="0"/>
              <a:t>10</a:t>
            </a:r>
            <a:r>
              <a:rPr lang="zh-CN" altLang="en-US" dirty="0"/>
              <a:t>个处理器都得到一次锁，共需完成多少个总线事务？</a:t>
            </a:r>
          </a:p>
          <a:p>
            <a:pPr lvl="1"/>
            <a:r>
              <a:rPr lang="zh-CN" altLang="en-US" dirty="0"/>
              <a:t>完成</a:t>
            </a:r>
            <a:r>
              <a:rPr lang="en-US" altLang="zh-CN" dirty="0"/>
              <a:t>10</a:t>
            </a:r>
            <a:r>
              <a:rPr lang="zh-CN" altLang="en-US" dirty="0"/>
              <a:t>个处理器的上锁任务，需要多长时间。</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rrowheads="1"/>
          </p:cNvSpPr>
          <p:nvPr>
            <p:ph type="title"/>
          </p:nvPr>
        </p:nvSpPr>
        <p:spPr>
          <a:xfrm>
            <a:off x="380971" y="260648"/>
            <a:ext cx="8015287" cy="914400"/>
          </a:xfrm>
        </p:spPr>
        <p:txBody>
          <a:bodyPr/>
          <a:lstStyle/>
          <a:p>
            <a:r>
              <a:rPr lang="zh-CN" altLang="en-US" sz="2800" dirty="0"/>
              <a:t>例题解答：</a:t>
            </a:r>
          </a:p>
        </p:txBody>
      </p:sp>
      <p:sp>
        <p:nvSpPr>
          <p:cNvPr id="757763" name="Rectangle 3"/>
          <p:cNvSpPr>
            <a:spLocks noGrp="1" noRot="1" noChangeArrowheads="1"/>
          </p:cNvSpPr>
          <p:nvPr>
            <p:ph type="body" sz="half" idx="2"/>
          </p:nvPr>
        </p:nvSpPr>
        <p:spPr>
          <a:xfrm>
            <a:off x="457200" y="1484784"/>
            <a:ext cx="7924800" cy="2133600"/>
          </a:xfrm>
        </p:spPr>
        <p:txBody>
          <a:bodyPr/>
          <a:lstStyle/>
          <a:p>
            <a:r>
              <a:rPr lang="en-US" altLang="zh-CN" sz="2400" dirty="0" err="1"/>
              <a:t>i</a:t>
            </a:r>
            <a:r>
              <a:rPr lang="zh-CN" altLang="en-US" sz="2400" dirty="0"/>
              <a:t>个处理器从上一次释放锁到下次释放锁的过程</a:t>
            </a:r>
          </a:p>
          <a:p>
            <a:pPr lvl="1"/>
            <a:r>
              <a:rPr lang="en-US" altLang="zh-CN" sz="2000" dirty="0" err="1"/>
              <a:t>i</a:t>
            </a:r>
            <a:r>
              <a:rPr lang="zh-CN" altLang="en-US" sz="2000" dirty="0"/>
              <a:t>次读锁值</a:t>
            </a:r>
            <a:r>
              <a:rPr lang="zh-CN" altLang="en-US" sz="2000" dirty="0">
                <a:sym typeface="Symbol" pitchFamily="18" charset="2"/>
              </a:rPr>
              <a:t>访问总线；</a:t>
            </a:r>
          </a:p>
          <a:p>
            <a:pPr lvl="1"/>
            <a:r>
              <a:rPr lang="en-US" altLang="zh-CN" sz="2000" dirty="0" err="1"/>
              <a:t>i</a:t>
            </a:r>
            <a:r>
              <a:rPr lang="zh-CN" altLang="en-US" sz="2000" dirty="0">
                <a:sym typeface="Symbol" pitchFamily="18" charset="2"/>
              </a:rPr>
              <a:t>次锁</a:t>
            </a:r>
            <a:r>
              <a:rPr lang="zh-CN" altLang="en-US" sz="2000" dirty="0"/>
              <a:t>锁值</a:t>
            </a:r>
            <a:r>
              <a:rPr lang="zh-CN" altLang="en-US" sz="2000" dirty="0">
                <a:sym typeface="Symbol" pitchFamily="18" charset="2"/>
              </a:rPr>
              <a:t>访问总线</a:t>
            </a:r>
          </a:p>
          <a:p>
            <a:pPr lvl="1"/>
            <a:r>
              <a:rPr lang="en-US" altLang="zh-CN" sz="2000" dirty="0">
                <a:sym typeface="Symbol" pitchFamily="18" charset="2"/>
              </a:rPr>
              <a:t>1</a:t>
            </a:r>
            <a:r>
              <a:rPr lang="zh-CN" altLang="en-US" sz="2000" dirty="0">
                <a:sym typeface="Symbol" pitchFamily="18" charset="2"/>
              </a:rPr>
              <a:t>次释放锁，锁的所有者写 写失配</a:t>
            </a:r>
          </a:p>
          <a:p>
            <a:pPr lvl="2"/>
            <a:r>
              <a:rPr lang="en-US" altLang="zh-CN" sz="1800" dirty="0">
                <a:sym typeface="Symbol" pitchFamily="18" charset="2"/>
              </a:rPr>
              <a:t>10</a:t>
            </a:r>
            <a:r>
              <a:rPr lang="zh-CN" altLang="en-US" sz="1800" dirty="0">
                <a:sym typeface="Symbol" pitchFamily="18" charset="2"/>
              </a:rPr>
              <a:t>个处理器作无效化操作。</a:t>
            </a:r>
          </a:p>
          <a:p>
            <a:pPr lvl="1"/>
            <a:r>
              <a:rPr lang="zh-CN" altLang="en-US" sz="2000" dirty="0">
                <a:sym typeface="Symbol" pitchFamily="18" charset="2"/>
              </a:rPr>
              <a:t>共有</a:t>
            </a:r>
            <a:r>
              <a:rPr lang="en-US" altLang="zh-CN" sz="2000" dirty="0">
                <a:sym typeface="Symbol" pitchFamily="18" charset="2"/>
              </a:rPr>
              <a:t>2 </a:t>
            </a:r>
            <a:r>
              <a:rPr lang="en-US" altLang="zh-CN" sz="2000" dirty="0" err="1"/>
              <a:t>i</a:t>
            </a:r>
            <a:r>
              <a:rPr lang="en-US" altLang="zh-CN" sz="2000" dirty="0">
                <a:sym typeface="Symbol" pitchFamily="18" charset="2"/>
              </a:rPr>
              <a:t> +1</a:t>
            </a:r>
            <a:r>
              <a:rPr lang="zh-CN" altLang="en-US" sz="2000" dirty="0">
                <a:sym typeface="Symbol" pitchFamily="18" charset="2"/>
              </a:rPr>
              <a:t>个总线事务；</a:t>
            </a:r>
          </a:p>
          <a:p>
            <a:r>
              <a:rPr lang="zh-CN" altLang="en-US" sz="2400" dirty="0">
                <a:sym typeface="Symbol" pitchFamily="18" charset="2"/>
              </a:rPr>
              <a:t>对于</a:t>
            </a:r>
            <a:r>
              <a:rPr lang="en-US" altLang="zh-CN" sz="2400" dirty="0">
                <a:sym typeface="Symbol" pitchFamily="18" charset="2"/>
              </a:rPr>
              <a:t>n </a:t>
            </a:r>
            <a:r>
              <a:rPr lang="zh-CN" altLang="en-US" sz="2400" dirty="0">
                <a:sym typeface="Symbol" pitchFamily="18" charset="2"/>
              </a:rPr>
              <a:t>个处理器，共有总线事务是</a:t>
            </a:r>
          </a:p>
          <a:p>
            <a:pPr lvl="1"/>
            <a:r>
              <a:rPr lang="en-US" altLang="zh-CN" sz="2000" dirty="0">
                <a:sym typeface="Symbol" pitchFamily="18" charset="2"/>
              </a:rPr>
              <a:t>Σ</a:t>
            </a:r>
            <a:r>
              <a:rPr lang="zh-CN" altLang="en-US" sz="2000" dirty="0">
                <a:sym typeface="Symbol" pitchFamily="18" charset="2"/>
              </a:rPr>
              <a:t>（</a:t>
            </a:r>
            <a:r>
              <a:rPr lang="en-US" altLang="zh-CN" sz="2000" dirty="0">
                <a:sym typeface="Symbol" pitchFamily="18" charset="2"/>
              </a:rPr>
              <a:t>2</a:t>
            </a:r>
            <a:r>
              <a:rPr lang="en-US" altLang="zh-CN" sz="2000" dirty="0"/>
              <a:t>i</a:t>
            </a:r>
            <a:r>
              <a:rPr lang="en-US" altLang="zh-CN" sz="2000" dirty="0">
                <a:sym typeface="Symbol" pitchFamily="18" charset="2"/>
              </a:rPr>
              <a:t> +1</a:t>
            </a:r>
            <a:r>
              <a:rPr lang="zh-CN" altLang="en-US" sz="2000" dirty="0">
                <a:sym typeface="Symbol" pitchFamily="18" charset="2"/>
              </a:rPr>
              <a:t>）</a:t>
            </a:r>
            <a:r>
              <a:rPr lang="en-US" altLang="zh-CN" sz="2000" dirty="0">
                <a:sym typeface="Symbol" pitchFamily="18" charset="2"/>
              </a:rPr>
              <a:t>=n(n+1)+n=n2+2n</a:t>
            </a:r>
            <a:endParaRPr lang="en-US" altLang="zh-CN" sz="2000" dirty="0"/>
          </a:p>
          <a:p>
            <a:r>
              <a:rPr lang="en-US" altLang="zh-CN" sz="2400" dirty="0"/>
              <a:t>10</a:t>
            </a:r>
            <a:r>
              <a:rPr lang="zh-CN" altLang="en-US" sz="2400" dirty="0"/>
              <a:t>个处理器有</a:t>
            </a:r>
            <a:r>
              <a:rPr lang="en-US" altLang="zh-CN" sz="2400" dirty="0"/>
              <a:t>120</a:t>
            </a:r>
            <a:r>
              <a:rPr lang="zh-CN" altLang="en-US" sz="2400" dirty="0"/>
              <a:t>个总线事务，共</a:t>
            </a:r>
            <a:r>
              <a:rPr lang="en-US" altLang="zh-CN" sz="2400" dirty="0"/>
              <a:t>12000</a:t>
            </a:r>
            <a:r>
              <a:rPr lang="zh-CN" altLang="en-US" sz="2400" dirty="0"/>
              <a:t>个时钟，平均</a:t>
            </a:r>
            <a:r>
              <a:rPr lang="en-US" altLang="zh-CN" sz="2400" dirty="0"/>
              <a:t>1</a:t>
            </a:r>
            <a:r>
              <a:rPr lang="zh-CN" altLang="en-US" sz="2400" dirty="0"/>
              <a:t>个锁</a:t>
            </a:r>
            <a:r>
              <a:rPr lang="en-US" altLang="zh-CN" sz="2400" dirty="0"/>
              <a:t>120</a:t>
            </a:r>
            <a:r>
              <a:rPr lang="zh-CN" altLang="en-US" sz="2400" dirty="0"/>
              <a:t>时钟</a:t>
            </a:r>
          </a:p>
          <a:p>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Rot="1" noChangeArrowheads="1"/>
          </p:cNvSpPr>
          <p:nvPr>
            <p:ph type="title"/>
          </p:nvPr>
        </p:nvSpPr>
        <p:spPr/>
        <p:txBody>
          <a:bodyPr/>
          <a:lstStyle/>
          <a:p>
            <a:r>
              <a:rPr lang="en-US" altLang="zh-CN"/>
              <a:t>4.4 </a:t>
            </a:r>
            <a:r>
              <a:rPr lang="zh-CN" altLang="en-US"/>
              <a:t>同步</a:t>
            </a:r>
          </a:p>
        </p:txBody>
      </p:sp>
      <p:pic>
        <p:nvPicPr>
          <p:cNvPr id="74035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24381" y="2562381"/>
            <a:ext cx="4095238" cy="2495238"/>
          </a:xfr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rrowheads="1"/>
          </p:cNvSpPr>
          <p:nvPr>
            <p:ph type="title"/>
          </p:nvPr>
        </p:nvSpPr>
        <p:spPr/>
        <p:txBody>
          <a:bodyPr/>
          <a:lstStyle/>
          <a:p>
            <a:r>
              <a:rPr lang="zh-CN" altLang="en-US"/>
              <a:t>三、</a:t>
            </a:r>
            <a:r>
              <a:rPr lang="en-US" altLang="zh-CN"/>
              <a:t>Barrier Synchronization</a:t>
            </a:r>
          </a:p>
        </p:txBody>
      </p:sp>
      <p:sp>
        <p:nvSpPr>
          <p:cNvPr id="758787" name="Rectangle 3"/>
          <p:cNvSpPr>
            <a:spLocks noGrp="1" noRot="1" noChangeArrowheads="1"/>
          </p:cNvSpPr>
          <p:nvPr>
            <p:ph idx="1"/>
          </p:nvPr>
        </p:nvSpPr>
        <p:spPr/>
        <p:txBody>
          <a:bodyPr/>
          <a:lstStyle/>
          <a:p>
            <a:r>
              <a:rPr lang="en-US" altLang="zh-CN" dirty="0"/>
              <a:t>A </a:t>
            </a:r>
            <a:r>
              <a:rPr lang="en-US" altLang="zh-CN" b="1" dirty="0"/>
              <a:t>barrier</a:t>
            </a:r>
            <a:r>
              <a:rPr lang="en-US" altLang="zh-CN" dirty="0"/>
              <a:t> forces all processes to wait until all the processes reach the barrier and then release all the processes.</a:t>
            </a:r>
          </a:p>
          <a:p>
            <a:r>
              <a:rPr lang="zh-CN" altLang="en-US" dirty="0"/>
              <a:t>实现：两个自旋锁</a:t>
            </a:r>
          </a:p>
          <a:p>
            <a:pPr lvl="1"/>
            <a:r>
              <a:rPr lang="zh-CN" altLang="en-US" dirty="0"/>
              <a:t>一个用于锁住共享变量：已到达进程计数器；</a:t>
            </a:r>
          </a:p>
          <a:p>
            <a:pPr lvl="1"/>
            <a:r>
              <a:rPr lang="zh-CN" altLang="en-US" dirty="0"/>
              <a:t>一个迫使到达的进程自旋等待最后一个进程；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Rot="1" noChangeArrowheads="1"/>
          </p:cNvSpPr>
          <p:nvPr>
            <p:ph type="title"/>
          </p:nvPr>
        </p:nvSpPr>
        <p:spPr/>
        <p:txBody>
          <a:bodyPr/>
          <a:lstStyle/>
          <a:p>
            <a:r>
              <a:rPr lang="en-US" altLang="zh-CN" dirty="0"/>
              <a:t>1. </a:t>
            </a:r>
            <a:r>
              <a:rPr lang="zh-CN" altLang="en-US" dirty="0"/>
              <a:t>实现</a:t>
            </a:r>
            <a:r>
              <a:rPr lang="en-US" altLang="zh-CN" dirty="0"/>
              <a:t>Barrier</a:t>
            </a:r>
            <a:r>
              <a:rPr lang="zh-CN" altLang="en-US" dirty="0"/>
              <a:t>的程序</a:t>
            </a:r>
            <a:r>
              <a:rPr lang="en-US" altLang="en-US" dirty="0"/>
              <a:t>:</a:t>
            </a:r>
            <a:endParaRPr lang="en-US" altLang="zh-CN" sz="2000" dirty="0"/>
          </a:p>
        </p:txBody>
      </p:sp>
      <p:sp>
        <p:nvSpPr>
          <p:cNvPr id="759811" name="Rectangle 3"/>
          <p:cNvSpPr>
            <a:spLocks noGrp="1" noRot="1" noChangeArrowheads="1"/>
          </p:cNvSpPr>
          <p:nvPr>
            <p:ph idx="1"/>
          </p:nvPr>
        </p:nvSpPr>
        <p:spPr>
          <a:xfrm>
            <a:off x="762000" y="1196975"/>
            <a:ext cx="7770813" cy="4608513"/>
          </a:xfrm>
        </p:spPr>
        <p:txBody>
          <a:bodyPr/>
          <a:lstStyle/>
          <a:p>
            <a:pPr>
              <a:spcBef>
                <a:spcPct val="10000"/>
              </a:spcBef>
              <a:buFont typeface="Wingdings" pitchFamily="2" charset="2"/>
              <a:buNone/>
            </a:pPr>
            <a:r>
              <a:rPr lang="en-US" altLang="zh-CN" sz="2400" b="1" dirty="0"/>
              <a:t>lock ( </a:t>
            </a:r>
            <a:r>
              <a:rPr lang="en-US" altLang="zh-CN" sz="2400" b="1" dirty="0" err="1"/>
              <a:t>counterlock</a:t>
            </a:r>
            <a:r>
              <a:rPr lang="en-US" altLang="zh-CN" sz="2400" b="1" dirty="0"/>
              <a:t> );               //ensure update atomic</a:t>
            </a:r>
          </a:p>
          <a:p>
            <a:pPr>
              <a:spcBef>
                <a:spcPct val="10000"/>
              </a:spcBef>
              <a:buFont typeface="Wingdings" pitchFamily="2" charset="2"/>
              <a:buNone/>
            </a:pPr>
            <a:r>
              <a:rPr lang="en-US" altLang="zh-CN" sz="2400" b="1" dirty="0"/>
              <a:t>if ( count == 0 ) release = 0;  // first--&gt;reset release</a:t>
            </a:r>
          </a:p>
          <a:p>
            <a:pPr>
              <a:spcBef>
                <a:spcPct val="10000"/>
              </a:spcBef>
              <a:buFont typeface="Wingdings" pitchFamily="2" charset="2"/>
              <a:buNone/>
            </a:pPr>
            <a:r>
              <a:rPr lang="en-US" altLang="zh-CN" sz="2400" b="1" dirty="0"/>
              <a:t>count = count +1;                  // count arrivals</a:t>
            </a:r>
          </a:p>
          <a:p>
            <a:pPr>
              <a:spcBef>
                <a:spcPct val="10000"/>
              </a:spcBef>
              <a:buFont typeface="Wingdings" pitchFamily="2" charset="2"/>
              <a:buNone/>
            </a:pPr>
            <a:r>
              <a:rPr lang="en-US" altLang="zh-CN" sz="2400" b="1" dirty="0"/>
              <a:t>unlock ( </a:t>
            </a:r>
            <a:r>
              <a:rPr lang="en-US" altLang="zh-CN" sz="2400" b="1" dirty="0" err="1"/>
              <a:t>counterlock</a:t>
            </a:r>
            <a:r>
              <a:rPr lang="en-US" altLang="zh-CN" sz="2400" b="1" dirty="0"/>
              <a:t> );          // release lock</a:t>
            </a:r>
          </a:p>
          <a:p>
            <a:pPr>
              <a:spcBef>
                <a:spcPct val="10000"/>
              </a:spcBef>
              <a:buFont typeface="Wingdings" pitchFamily="2" charset="2"/>
              <a:buNone/>
            </a:pPr>
            <a:r>
              <a:rPr lang="en-US" altLang="zh-CN" sz="2400" b="1" dirty="0"/>
              <a:t>if ( count == total ){               // all arrived</a:t>
            </a:r>
          </a:p>
          <a:p>
            <a:pPr>
              <a:spcBef>
                <a:spcPct val="10000"/>
              </a:spcBef>
              <a:buFont typeface="Wingdings" pitchFamily="2" charset="2"/>
              <a:buNone/>
            </a:pPr>
            <a:r>
              <a:rPr lang="en-US" altLang="zh-CN" sz="2400" b="1" dirty="0"/>
              <a:t>         count = 0;                    // reset counter</a:t>
            </a:r>
          </a:p>
          <a:p>
            <a:pPr>
              <a:spcBef>
                <a:spcPct val="10000"/>
              </a:spcBef>
              <a:buFont typeface="Wingdings" pitchFamily="2" charset="2"/>
              <a:buNone/>
            </a:pPr>
            <a:r>
              <a:rPr lang="en-US" altLang="zh-CN" sz="2400" b="1" dirty="0"/>
              <a:t>         release =1;                 // release processes</a:t>
            </a:r>
          </a:p>
          <a:p>
            <a:pPr>
              <a:spcBef>
                <a:spcPct val="10000"/>
              </a:spcBef>
              <a:buFont typeface="Wingdings" pitchFamily="2" charset="2"/>
              <a:buNone/>
            </a:pPr>
            <a:r>
              <a:rPr lang="en-US" altLang="zh-CN" sz="2400" b="1" dirty="0"/>
              <a:t>}</a:t>
            </a:r>
          </a:p>
          <a:p>
            <a:pPr>
              <a:spcBef>
                <a:spcPct val="10000"/>
              </a:spcBef>
              <a:buFont typeface="Wingdings" pitchFamily="2" charset="2"/>
              <a:buNone/>
            </a:pPr>
            <a:r>
              <a:rPr lang="en-US" altLang="zh-CN" sz="2400" b="1" dirty="0"/>
              <a:t>else {                                   // more to come </a:t>
            </a:r>
          </a:p>
          <a:p>
            <a:pPr>
              <a:spcBef>
                <a:spcPct val="10000"/>
              </a:spcBef>
              <a:buFont typeface="Wingdings" pitchFamily="2" charset="2"/>
              <a:buNone/>
            </a:pPr>
            <a:r>
              <a:rPr lang="en-US" altLang="zh-CN" sz="2400" b="1" dirty="0"/>
              <a:t>          spin(release ==1) ;   // wait for arrivals</a:t>
            </a:r>
          </a:p>
          <a:p>
            <a:pPr>
              <a:spcBef>
                <a:spcPct val="10000"/>
              </a:spcBef>
              <a:buFont typeface="Wingdings" pitchFamily="2" charset="2"/>
              <a:buNone/>
            </a:pPr>
            <a:r>
              <a:rPr lang="en-US" altLang="zh-CN" sz="2400" b="1"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rrowheads="1"/>
          </p:cNvSpPr>
          <p:nvPr>
            <p:ph type="title"/>
          </p:nvPr>
        </p:nvSpPr>
        <p:spPr/>
        <p:txBody>
          <a:bodyPr/>
          <a:lstStyle/>
          <a:p>
            <a:r>
              <a:rPr lang="zh-CN" altLang="en-US"/>
              <a:t>前面</a:t>
            </a:r>
            <a:r>
              <a:rPr lang="en-US" altLang="zh-CN"/>
              <a:t>barrier</a:t>
            </a:r>
            <a:r>
              <a:rPr lang="zh-CN" altLang="en-US"/>
              <a:t>实现代码分析：</a:t>
            </a:r>
          </a:p>
        </p:txBody>
      </p:sp>
      <p:sp>
        <p:nvSpPr>
          <p:cNvPr id="760835" name="Rectangle 3"/>
          <p:cNvSpPr>
            <a:spLocks noGrp="1" noRot="1" noChangeArrowheads="1"/>
          </p:cNvSpPr>
          <p:nvPr>
            <p:ph idx="1"/>
          </p:nvPr>
        </p:nvSpPr>
        <p:spPr/>
        <p:txBody>
          <a:bodyPr/>
          <a:lstStyle/>
          <a:p>
            <a:r>
              <a:rPr lang="zh-CN" altLang="en-US"/>
              <a:t>有可能出现某个进程永远被关在</a:t>
            </a:r>
            <a:r>
              <a:rPr lang="en-US" altLang="zh-CN"/>
              <a:t>Barrier</a:t>
            </a:r>
            <a:r>
              <a:rPr lang="zh-CN" altLang="en-US"/>
              <a:t>内的情况：</a:t>
            </a:r>
          </a:p>
          <a:p>
            <a:pPr lvl="1"/>
            <a:r>
              <a:rPr lang="en-US" altLang="zh-CN"/>
              <a:t>barrier</a:t>
            </a:r>
            <a:r>
              <a:rPr lang="zh-CN" altLang="en-US"/>
              <a:t>常常用在循环体内，所以离开</a:t>
            </a:r>
            <a:r>
              <a:rPr lang="en-US" altLang="zh-CN"/>
              <a:t>barrier</a:t>
            </a:r>
            <a:r>
              <a:rPr lang="zh-CN" altLang="en-US"/>
              <a:t>的进程可能再次到达</a:t>
            </a:r>
            <a:r>
              <a:rPr lang="en-US" altLang="zh-CN"/>
              <a:t>barrier;</a:t>
            </a:r>
          </a:p>
          <a:p>
            <a:pPr lvl="1"/>
            <a:r>
              <a:rPr lang="zh-CN" altLang="en-US"/>
              <a:t>跑得快的进程有可能在最后一个进程离开</a:t>
            </a:r>
            <a:r>
              <a:rPr lang="en-US" altLang="zh-CN"/>
              <a:t>barrier</a:t>
            </a:r>
            <a:r>
              <a:rPr lang="zh-CN" altLang="en-US"/>
              <a:t>前又已经再次到达</a:t>
            </a:r>
            <a:r>
              <a:rPr lang="en-US" altLang="zh-CN"/>
              <a:t>barrier </a:t>
            </a:r>
            <a:r>
              <a:rPr lang="zh-CN" altLang="en-US"/>
              <a:t>。</a:t>
            </a:r>
          </a:p>
          <a:p>
            <a:pPr lvl="1"/>
            <a:r>
              <a:rPr lang="zh-CN" altLang="en-US"/>
              <a:t>跑得快的进程又重置</a:t>
            </a:r>
            <a:r>
              <a:rPr lang="en-US" altLang="zh-CN"/>
              <a:t>release</a:t>
            </a:r>
            <a:r>
              <a:rPr lang="zh-CN" altLang="en-US"/>
              <a:t>标志，使得所有进程会无限制地等在</a:t>
            </a:r>
            <a:r>
              <a:rPr lang="en-US" altLang="zh-CN"/>
              <a:t>barrier</a:t>
            </a:r>
            <a:r>
              <a:rPr lang="zh-CN" altLang="en-US"/>
              <a:t>那里。因为前一轮的最后那个进程不可能第二次到达</a:t>
            </a:r>
            <a:r>
              <a:rPr lang="en-US" altLang="zh-CN"/>
              <a:t>barrier</a:t>
            </a:r>
            <a:r>
              <a:rPr lang="zh-CN" altLang="en-US"/>
              <a:t>，所以计数器就永远达不到进程总数。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Rot="1" noChangeArrowheads="1"/>
          </p:cNvSpPr>
          <p:nvPr>
            <p:ph type="title"/>
          </p:nvPr>
        </p:nvSpPr>
        <p:spPr/>
        <p:txBody>
          <a:bodyPr/>
          <a:lstStyle/>
          <a:p>
            <a:r>
              <a:rPr lang="zh-CN" altLang="en-US"/>
              <a:t>可能的改进方法：</a:t>
            </a:r>
          </a:p>
        </p:txBody>
      </p:sp>
      <p:sp>
        <p:nvSpPr>
          <p:cNvPr id="761859" name="Rectangle 3"/>
          <p:cNvSpPr>
            <a:spLocks noGrp="1" noRot="1" noChangeArrowheads="1"/>
          </p:cNvSpPr>
          <p:nvPr>
            <p:ph idx="1"/>
          </p:nvPr>
        </p:nvSpPr>
        <p:spPr/>
        <p:txBody>
          <a:bodyPr/>
          <a:lstStyle/>
          <a:p>
            <a:r>
              <a:rPr lang="zh-CN" altLang="en-US" b="1" dirty="0"/>
              <a:t>进程离开</a:t>
            </a:r>
            <a:r>
              <a:rPr lang="en-US" altLang="zh-CN" b="1" dirty="0"/>
              <a:t>barrier</a:t>
            </a:r>
            <a:r>
              <a:rPr lang="zh-CN" altLang="en-US" b="1" dirty="0"/>
              <a:t>时再次计数</a:t>
            </a:r>
            <a:r>
              <a:rPr lang="zh-CN" altLang="en-US" dirty="0"/>
              <a:t>，当离开</a:t>
            </a:r>
            <a:r>
              <a:rPr lang="en-US" altLang="zh-CN" dirty="0"/>
              <a:t>barrier</a:t>
            </a:r>
            <a:r>
              <a:rPr lang="zh-CN" altLang="en-US" dirty="0"/>
              <a:t>的进程数小于进程总数时，不允许其它进程再次进入</a:t>
            </a:r>
            <a:r>
              <a:rPr lang="en-US" altLang="zh-CN" dirty="0"/>
              <a:t>barrier</a:t>
            </a:r>
            <a:r>
              <a:rPr lang="zh-CN" altLang="en-US" dirty="0"/>
              <a:t>。</a:t>
            </a:r>
          </a:p>
          <a:p>
            <a:pPr lvl="1"/>
            <a:r>
              <a:rPr lang="zh-CN" altLang="en-US" dirty="0"/>
              <a:t>缺点是进一步增大同步延时和共享变量访问竞争。</a:t>
            </a:r>
          </a:p>
          <a:p>
            <a:r>
              <a:rPr lang="zh-CN" altLang="en-US" dirty="0"/>
              <a:t>利用私有变量的</a:t>
            </a:r>
            <a:r>
              <a:rPr lang="en-US" altLang="zh-CN" b="1" dirty="0"/>
              <a:t>sense-reversing barrier</a:t>
            </a:r>
          </a:p>
          <a:p>
            <a:pPr lvl="1"/>
            <a:r>
              <a:rPr lang="zh-CN" altLang="en-US" dirty="0"/>
              <a:t>优点：解决了前述进程陷于</a:t>
            </a:r>
            <a:r>
              <a:rPr lang="en-US" altLang="zh-CN" dirty="0"/>
              <a:t>barrier</a:t>
            </a:r>
            <a:r>
              <a:rPr lang="zh-CN" altLang="en-US" dirty="0"/>
              <a:t>无限等待的问题，安全性更好；</a:t>
            </a:r>
          </a:p>
          <a:p>
            <a:pPr lvl="1"/>
            <a:r>
              <a:rPr lang="zh-CN" altLang="en-US" dirty="0"/>
              <a:t>缺点：同步性能仍然不太好。</a:t>
            </a:r>
            <a:endParaRPr lang="en-US" altLang="en-US" dirty="0"/>
          </a:p>
          <a:p>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Rot="1" noChangeArrowheads="1"/>
          </p:cNvSpPr>
          <p:nvPr>
            <p:ph type="title"/>
          </p:nvPr>
        </p:nvSpPr>
        <p:spPr/>
        <p:txBody>
          <a:bodyPr/>
          <a:lstStyle/>
          <a:p>
            <a:r>
              <a:rPr lang="en-US" altLang="zh-CN" dirty="0"/>
              <a:t>Sense-reversing barrier</a:t>
            </a:r>
            <a:endParaRPr lang="en-US" altLang="zh-CN" sz="2000" dirty="0"/>
          </a:p>
        </p:txBody>
      </p:sp>
      <p:sp>
        <p:nvSpPr>
          <p:cNvPr id="762883" name="Rectangle 3"/>
          <p:cNvSpPr>
            <a:spLocks noGrp="1" noRot="1" noChangeArrowheads="1"/>
          </p:cNvSpPr>
          <p:nvPr>
            <p:ph idx="1"/>
          </p:nvPr>
        </p:nvSpPr>
        <p:spPr>
          <a:xfrm>
            <a:off x="301625" y="1700213"/>
            <a:ext cx="8210550" cy="4398962"/>
          </a:xfrm>
        </p:spPr>
        <p:txBody>
          <a:bodyPr/>
          <a:lstStyle/>
          <a:p>
            <a:pPr>
              <a:lnSpc>
                <a:spcPct val="85000"/>
              </a:lnSpc>
              <a:spcBef>
                <a:spcPct val="10000"/>
              </a:spcBef>
              <a:buFont typeface="Wingdings" pitchFamily="2" charset="2"/>
              <a:buNone/>
            </a:pPr>
            <a:r>
              <a:rPr lang="zh-CN" altLang="en-US" sz="2400" dirty="0"/>
              <a:t>初始值</a:t>
            </a:r>
            <a:r>
              <a:rPr lang="en-US" altLang="zh-CN" sz="2400" dirty="0"/>
              <a:t>: </a:t>
            </a:r>
            <a:r>
              <a:rPr lang="en-US" altLang="zh-CN" sz="2400" dirty="0" err="1"/>
              <a:t>local_sense</a:t>
            </a:r>
            <a:r>
              <a:rPr lang="en-US" altLang="zh-CN" sz="2400" dirty="0"/>
              <a:t> = release</a:t>
            </a:r>
          </a:p>
          <a:p>
            <a:pPr>
              <a:lnSpc>
                <a:spcPct val="85000"/>
              </a:lnSpc>
              <a:spcBef>
                <a:spcPct val="10000"/>
              </a:spcBef>
              <a:buFont typeface="Wingdings" pitchFamily="2" charset="2"/>
              <a:buNone/>
            </a:pPr>
            <a:r>
              <a:rPr lang="en-US" altLang="zh-CN" sz="2400" dirty="0"/>
              <a:t>}</a:t>
            </a:r>
          </a:p>
          <a:p>
            <a:pPr>
              <a:lnSpc>
                <a:spcPct val="85000"/>
              </a:lnSpc>
              <a:spcBef>
                <a:spcPct val="10000"/>
              </a:spcBef>
              <a:buFont typeface="Wingdings" pitchFamily="2" charset="2"/>
              <a:buNone/>
            </a:pPr>
            <a:r>
              <a:rPr lang="en-US" altLang="zh-CN" sz="2400" dirty="0" err="1"/>
              <a:t>Local_sense</a:t>
            </a:r>
            <a:r>
              <a:rPr lang="en-US" altLang="zh-CN" sz="2400" dirty="0"/>
              <a:t> = ! </a:t>
            </a:r>
            <a:r>
              <a:rPr lang="en-US" altLang="zh-CN" sz="2400" dirty="0" err="1"/>
              <a:t>Local_sense</a:t>
            </a:r>
            <a:r>
              <a:rPr lang="en-US" altLang="zh-CN" sz="2400" dirty="0"/>
              <a:t>;  //toggle </a:t>
            </a:r>
            <a:r>
              <a:rPr lang="en-US" altLang="zh-CN" sz="2400" dirty="0" err="1"/>
              <a:t>local_sence</a:t>
            </a:r>
            <a:endParaRPr lang="en-US" altLang="zh-CN" sz="2400" dirty="0"/>
          </a:p>
          <a:p>
            <a:pPr>
              <a:lnSpc>
                <a:spcPct val="85000"/>
              </a:lnSpc>
              <a:spcBef>
                <a:spcPct val="10000"/>
              </a:spcBef>
              <a:buFont typeface="Wingdings" pitchFamily="2" charset="2"/>
              <a:buNone/>
            </a:pPr>
            <a:r>
              <a:rPr lang="en-US" altLang="zh-CN" sz="2400" dirty="0"/>
              <a:t>lock ( </a:t>
            </a:r>
            <a:r>
              <a:rPr lang="en-US" altLang="zh-CN" sz="2400" dirty="0" err="1"/>
              <a:t>counterlock</a:t>
            </a:r>
            <a:r>
              <a:rPr lang="en-US" altLang="zh-CN" sz="2400" dirty="0"/>
              <a:t> );                  //ensure update atomic</a:t>
            </a:r>
          </a:p>
          <a:p>
            <a:pPr>
              <a:lnSpc>
                <a:spcPct val="85000"/>
              </a:lnSpc>
              <a:spcBef>
                <a:spcPct val="10000"/>
              </a:spcBef>
              <a:buFont typeface="Wingdings" pitchFamily="2" charset="2"/>
              <a:buNone/>
            </a:pPr>
            <a:r>
              <a:rPr lang="en-US" altLang="zh-CN" sz="2400" dirty="0"/>
              <a:t>count = count +1;                     // count arrivals</a:t>
            </a:r>
          </a:p>
          <a:p>
            <a:pPr>
              <a:lnSpc>
                <a:spcPct val="85000"/>
              </a:lnSpc>
              <a:spcBef>
                <a:spcPct val="10000"/>
              </a:spcBef>
              <a:buFont typeface="Wingdings" pitchFamily="2" charset="2"/>
              <a:buNone/>
            </a:pPr>
            <a:r>
              <a:rPr lang="en-US" altLang="zh-CN" sz="2400" dirty="0"/>
              <a:t>if ( count == total ){                   // all arrived</a:t>
            </a:r>
          </a:p>
          <a:p>
            <a:pPr>
              <a:lnSpc>
                <a:spcPct val="85000"/>
              </a:lnSpc>
              <a:spcBef>
                <a:spcPct val="10000"/>
              </a:spcBef>
              <a:buFont typeface="Wingdings" pitchFamily="2" charset="2"/>
              <a:buNone/>
            </a:pPr>
            <a:r>
              <a:rPr lang="en-US" altLang="zh-CN" sz="2400" dirty="0"/>
              <a:t>         count = 0;                        // reset counter</a:t>
            </a:r>
          </a:p>
          <a:p>
            <a:pPr>
              <a:lnSpc>
                <a:spcPct val="85000"/>
              </a:lnSpc>
              <a:spcBef>
                <a:spcPct val="10000"/>
              </a:spcBef>
              <a:buFont typeface="Wingdings" pitchFamily="2" charset="2"/>
              <a:buNone/>
            </a:pPr>
            <a:r>
              <a:rPr lang="en-US" altLang="zh-CN" sz="2400" dirty="0"/>
              <a:t>         release = </a:t>
            </a:r>
            <a:r>
              <a:rPr lang="en-US" altLang="zh-CN" sz="2400" dirty="0" err="1"/>
              <a:t>local_sense</a:t>
            </a:r>
            <a:r>
              <a:rPr lang="en-US" altLang="zh-CN" sz="2400" dirty="0"/>
              <a:t>;     // release processes</a:t>
            </a:r>
          </a:p>
          <a:p>
            <a:pPr>
              <a:lnSpc>
                <a:spcPct val="85000"/>
              </a:lnSpc>
              <a:spcBef>
                <a:spcPct val="10000"/>
              </a:spcBef>
              <a:buFont typeface="Wingdings" pitchFamily="2" charset="2"/>
              <a:buNone/>
            </a:pPr>
            <a:r>
              <a:rPr lang="en-US" altLang="zh-CN" sz="2400" dirty="0"/>
              <a:t>}</a:t>
            </a:r>
          </a:p>
          <a:p>
            <a:pPr>
              <a:lnSpc>
                <a:spcPct val="85000"/>
              </a:lnSpc>
              <a:spcBef>
                <a:spcPct val="10000"/>
              </a:spcBef>
              <a:buFont typeface="Wingdings" pitchFamily="2" charset="2"/>
              <a:buNone/>
            </a:pPr>
            <a:r>
              <a:rPr lang="en-US" altLang="zh-CN" sz="2400" dirty="0"/>
              <a:t>unlock ( </a:t>
            </a:r>
            <a:r>
              <a:rPr lang="en-US" altLang="zh-CN" sz="2400" dirty="0" err="1"/>
              <a:t>counterlock</a:t>
            </a:r>
            <a:r>
              <a:rPr lang="en-US" altLang="zh-CN" sz="2400" dirty="0"/>
              <a:t> );              // release lock </a:t>
            </a:r>
          </a:p>
          <a:p>
            <a:pPr>
              <a:lnSpc>
                <a:spcPct val="85000"/>
              </a:lnSpc>
              <a:spcBef>
                <a:spcPct val="10000"/>
              </a:spcBef>
              <a:buFont typeface="Wingdings" pitchFamily="2" charset="2"/>
              <a:buNone/>
            </a:pPr>
            <a:r>
              <a:rPr lang="en-US" altLang="zh-CN" sz="2400" dirty="0"/>
              <a:t>spin(release == </a:t>
            </a:r>
            <a:r>
              <a:rPr lang="en-US" altLang="zh-CN" sz="2400" dirty="0" err="1"/>
              <a:t>local_sense</a:t>
            </a:r>
            <a:r>
              <a:rPr lang="en-US" altLang="zh-CN" sz="2400" dirty="0"/>
              <a:t>) ;  // wait for signal</a:t>
            </a:r>
          </a:p>
          <a:p>
            <a:pPr>
              <a:lnSpc>
                <a:spcPct val="85000"/>
              </a:lnSpc>
              <a:spcBef>
                <a:spcPct val="10000"/>
              </a:spcBef>
              <a:buFont typeface="Wingdings" pitchFamily="2" charset="2"/>
              <a:buNone/>
            </a:pPr>
            <a:r>
              <a:rPr lang="en-US" altLang="zh-CN" sz="24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rrowheads="1"/>
          </p:cNvSpPr>
          <p:nvPr>
            <p:ph type="title"/>
          </p:nvPr>
        </p:nvSpPr>
        <p:spPr/>
        <p:txBody>
          <a:bodyPr/>
          <a:lstStyle/>
          <a:p>
            <a:r>
              <a:rPr lang="en-US" altLang="zh-CN"/>
              <a:t>2. Sense-reversing barrier</a:t>
            </a:r>
            <a:r>
              <a:rPr lang="zh-CN" altLang="en-US"/>
              <a:t>性能分析</a:t>
            </a:r>
          </a:p>
        </p:txBody>
      </p:sp>
      <p:sp>
        <p:nvSpPr>
          <p:cNvPr id="764931" name="Rectangle 3"/>
          <p:cNvSpPr>
            <a:spLocks noGrp="1" noRot="1" noChangeArrowheads="1"/>
          </p:cNvSpPr>
          <p:nvPr>
            <p:ph idx="1"/>
          </p:nvPr>
        </p:nvSpPr>
        <p:spPr/>
        <p:txBody>
          <a:bodyPr/>
          <a:lstStyle/>
          <a:p>
            <a:r>
              <a:rPr lang="zh-CN" altLang="en-US" dirty="0"/>
              <a:t>假设：共享总线的</a:t>
            </a:r>
            <a:r>
              <a:rPr lang="en-US" altLang="zh-CN" dirty="0"/>
              <a:t>10</a:t>
            </a:r>
            <a:r>
              <a:rPr lang="zh-CN" altLang="en-US" dirty="0"/>
              <a:t>个</a:t>
            </a:r>
            <a:r>
              <a:rPr lang="en-US" altLang="zh-CN" dirty="0"/>
              <a:t>processor</a:t>
            </a:r>
            <a:r>
              <a:rPr lang="zh-CN" altLang="en-US" dirty="0"/>
              <a:t>同时企图执行</a:t>
            </a:r>
            <a:r>
              <a:rPr lang="en-US" altLang="zh-CN" dirty="0"/>
              <a:t>barrier</a:t>
            </a:r>
            <a:r>
              <a:rPr lang="zh-CN" altLang="en-US" dirty="0"/>
              <a:t>同步操作。每次总线事务需要花</a:t>
            </a:r>
            <a:r>
              <a:rPr lang="en-US" altLang="zh-CN" dirty="0"/>
              <a:t>100</a:t>
            </a:r>
            <a:r>
              <a:rPr lang="zh-CN" altLang="en-US" dirty="0"/>
              <a:t>个时钟周期。忽略在</a:t>
            </a:r>
            <a:r>
              <a:rPr lang="en-US" altLang="zh-CN" dirty="0"/>
              <a:t>Cache</a:t>
            </a:r>
            <a:r>
              <a:rPr lang="zh-CN" altLang="en-US" dirty="0"/>
              <a:t>中读写锁的时间以及</a:t>
            </a:r>
            <a:r>
              <a:rPr lang="en-US" altLang="zh-CN" dirty="0"/>
              <a:t>barrier</a:t>
            </a:r>
            <a:r>
              <a:rPr lang="zh-CN" altLang="en-US" dirty="0"/>
              <a:t>操作中其它非同步操作的时间。设开始的时候所有</a:t>
            </a:r>
            <a:r>
              <a:rPr lang="en-US" altLang="zh-CN" dirty="0"/>
              <a:t>10</a:t>
            </a:r>
            <a:r>
              <a:rPr lang="zh-CN" altLang="en-US" dirty="0"/>
              <a:t>个处理器都在自旋等待对计数器上锁。假设总线是完全对称的，请求按顺序响应</a:t>
            </a:r>
            <a:r>
              <a:rPr lang="en-US" altLang="zh-CN" dirty="0"/>
              <a:t>,</a:t>
            </a:r>
            <a:r>
              <a:rPr lang="zh-CN" altLang="en-US" dirty="0"/>
              <a:t>并且所有处理器一样快。</a:t>
            </a:r>
          </a:p>
          <a:p>
            <a:r>
              <a:rPr lang="zh-CN" altLang="en-US" dirty="0"/>
              <a:t>问：</a:t>
            </a:r>
            <a:r>
              <a:rPr lang="en-US" altLang="zh-CN" dirty="0"/>
              <a:t>10</a:t>
            </a:r>
            <a:r>
              <a:rPr lang="zh-CN" altLang="en-US" dirty="0"/>
              <a:t>个处理器到达</a:t>
            </a:r>
            <a:r>
              <a:rPr lang="en-US" altLang="zh-CN" dirty="0"/>
              <a:t>Barrier</a:t>
            </a:r>
            <a:r>
              <a:rPr lang="zh-CN" altLang="en-US" dirty="0"/>
              <a:t>，然后释放离开</a:t>
            </a:r>
            <a:r>
              <a:rPr lang="en-US" altLang="zh-CN" dirty="0"/>
              <a:t>barrier</a:t>
            </a:r>
            <a:r>
              <a:rPr lang="zh-CN" altLang="en-US" dirty="0"/>
              <a:t>，共需完成多少个总线事务？整个过程需要多长时间。</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Rot="1" noChangeArrowheads="1"/>
          </p:cNvSpPr>
          <p:nvPr>
            <p:ph type="title"/>
          </p:nvPr>
        </p:nvSpPr>
        <p:spPr>
          <a:xfrm>
            <a:off x="419894" y="241300"/>
            <a:ext cx="8015287" cy="914400"/>
          </a:xfrm>
        </p:spPr>
        <p:txBody>
          <a:bodyPr/>
          <a:lstStyle/>
          <a:p>
            <a:r>
              <a:rPr lang="zh-CN" altLang="en-US" sz="2800" dirty="0"/>
              <a:t>分析</a:t>
            </a:r>
          </a:p>
        </p:txBody>
      </p:sp>
      <p:graphicFrame>
        <p:nvGraphicFramePr>
          <p:cNvPr id="765956" name="Object 4"/>
          <p:cNvGraphicFramePr>
            <a:graphicFrameLocks noGrp="1" noChangeAspect="1"/>
          </p:cNvGraphicFramePr>
          <p:nvPr>
            <p:ph sz="half" idx="1"/>
            <p:extLst>
              <p:ext uri="{D42A27DB-BD31-4B8C-83A1-F6EECF244321}">
                <p14:modId xmlns:p14="http://schemas.microsoft.com/office/powerpoint/2010/main" val="599680775"/>
              </p:ext>
            </p:extLst>
          </p:nvPr>
        </p:nvGraphicFramePr>
        <p:xfrm>
          <a:off x="2020306" y="802936"/>
          <a:ext cx="4678322" cy="2851150"/>
        </p:xfrm>
        <a:graphic>
          <a:graphicData uri="http://schemas.openxmlformats.org/presentationml/2006/ole">
            <mc:AlternateContent xmlns:mc="http://schemas.openxmlformats.org/markup-compatibility/2006">
              <mc:Choice xmlns:v="urn:schemas-microsoft-com:vml" Requires="v">
                <p:oleObj spid="_x0000_s765991" name="Document" r:id="rId3" imgW="7804800" imgH="4756320" progId="Word.Document.8">
                  <p:embed/>
                </p:oleObj>
              </mc:Choice>
              <mc:Fallback>
                <p:oleObj name="Document" r:id="rId3" imgW="7804800" imgH="475632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306" y="802936"/>
                        <a:ext cx="4678322" cy="2851150"/>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765955" name="Rectangle 3"/>
          <p:cNvSpPr>
            <a:spLocks noGrp="1" noRot="1" noChangeArrowheads="1"/>
          </p:cNvSpPr>
          <p:nvPr>
            <p:ph type="body" sz="half" idx="2"/>
          </p:nvPr>
        </p:nvSpPr>
        <p:spPr/>
        <p:txBody>
          <a:bodyPr/>
          <a:lstStyle/>
          <a:p>
            <a:r>
              <a:rPr lang="zh-CN" altLang="en-US" sz="2400" dirty="0"/>
              <a:t>第</a:t>
            </a:r>
            <a:r>
              <a:rPr lang="en-US" altLang="zh-CN" sz="2400" dirty="0" err="1"/>
              <a:t>i</a:t>
            </a:r>
            <a:r>
              <a:rPr lang="zh-CN" altLang="en-US" sz="2400" dirty="0"/>
              <a:t>个处理器共有</a:t>
            </a:r>
            <a:r>
              <a:rPr lang="en-US" altLang="zh-CN" sz="2400" dirty="0"/>
              <a:t>3i+4</a:t>
            </a:r>
            <a:r>
              <a:rPr lang="zh-CN" altLang="en-US" sz="2400" dirty="0"/>
              <a:t>个总线事务</a:t>
            </a:r>
          </a:p>
          <a:p>
            <a:r>
              <a:rPr lang="zh-CN" altLang="en-US" sz="2400" dirty="0"/>
              <a:t>最后一个处理器到达栅栏需要少</a:t>
            </a:r>
            <a:r>
              <a:rPr lang="en-US" altLang="zh-CN" sz="2400" dirty="0"/>
              <a:t>1</a:t>
            </a:r>
            <a:r>
              <a:rPr lang="zh-CN" altLang="en-US" sz="2400" dirty="0"/>
              <a:t>个总线事务</a:t>
            </a:r>
          </a:p>
          <a:p>
            <a:r>
              <a:rPr lang="en-US" altLang="zh-CN" sz="2400" dirty="0"/>
              <a:t>10</a:t>
            </a:r>
            <a:r>
              <a:rPr lang="zh-CN" altLang="en-US" sz="2400" dirty="0"/>
              <a:t>个处理器总共有</a:t>
            </a:r>
            <a:r>
              <a:rPr lang="en-US" altLang="zh-CN" sz="2400" dirty="0"/>
              <a:t>204</a:t>
            </a:r>
            <a:r>
              <a:rPr lang="zh-CN" altLang="en-US" sz="2400" dirty="0"/>
              <a:t>个总线事务</a:t>
            </a:r>
            <a:r>
              <a:rPr lang="en-US" altLang="zh-CN" sz="2400" dirty="0"/>
              <a:t>:</a:t>
            </a:r>
          </a:p>
          <a:p>
            <a:r>
              <a:rPr lang="en-US" altLang="zh-CN" sz="2400" dirty="0"/>
              <a:t> 			</a:t>
            </a:r>
            <a:r>
              <a:rPr lang="en-US" altLang="zh-CN" sz="2400" dirty="0">
                <a:sym typeface="Symbol" pitchFamily="18" charset="2"/>
              </a:rPr>
              <a:t>Σ</a:t>
            </a:r>
            <a:r>
              <a:rPr lang="zh-CN" altLang="en-US" sz="2400" dirty="0">
                <a:sym typeface="Symbol" pitchFamily="18" charset="2"/>
              </a:rPr>
              <a:t>（</a:t>
            </a:r>
            <a:r>
              <a:rPr lang="en-US" altLang="zh-CN" sz="2400" dirty="0">
                <a:sym typeface="Symbol" pitchFamily="18" charset="2"/>
              </a:rPr>
              <a:t>3</a:t>
            </a:r>
            <a:r>
              <a:rPr lang="en-US" altLang="zh-CN" sz="2400" dirty="0"/>
              <a:t>i</a:t>
            </a:r>
            <a:r>
              <a:rPr lang="en-US" altLang="zh-CN" sz="2400" dirty="0">
                <a:sym typeface="Symbol" pitchFamily="18" charset="2"/>
              </a:rPr>
              <a:t> +4</a:t>
            </a:r>
            <a:r>
              <a:rPr lang="zh-CN" altLang="en-US" sz="2400" dirty="0">
                <a:sym typeface="Symbol" pitchFamily="18" charset="2"/>
              </a:rPr>
              <a:t>）－</a:t>
            </a:r>
            <a:r>
              <a:rPr lang="en-US" altLang="zh-CN" sz="2400" dirty="0">
                <a:sym typeface="Symbol" pitchFamily="18" charset="2"/>
              </a:rPr>
              <a:t>1 = </a:t>
            </a:r>
            <a:endParaRPr lang="en-US" altLang="zh-CN" dirty="0">
              <a:sym typeface="Symbol" pitchFamily="18" charset="2"/>
            </a:endParaRPr>
          </a:p>
        </p:txBody>
      </p:sp>
      <p:grpSp>
        <p:nvGrpSpPr>
          <p:cNvPr id="765957" name="Group 5"/>
          <p:cNvGrpSpPr>
            <a:grpSpLocks/>
          </p:cNvGrpSpPr>
          <p:nvPr/>
        </p:nvGrpSpPr>
        <p:grpSpPr bwMode="auto">
          <a:xfrm>
            <a:off x="5728241" y="5157192"/>
            <a:ext cx="1903413" cy="747713"/>
            <a:chOff x="4032" y="4025"/>
            <a:chExt cx="1199" cy="471"/>
          </a:xfrm>
        </p:grpSpPr>
        <p:sp>
          <p:nvSpPr>
            <p:cNvPr id="765958" name="Rectangle 6"/>
            <p:cNvSpPr>
              <a:spLocks noChangeArrowheads="1"/>
            </p:cNvSpPr>
            <p:nvPr/>
          </p:nvSpPr>
          <p:spPr bwMode="auto">
            <a:xfrm>
              <a:off x="4032" y="4025"/>
              <a:ext cx="85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p>
              <a:r>
                <a:rPr kumimoji="1" lang="en-US" altLang="zh-CN" sz="2400" b="1" dirty="0">
                  <a:cs typeface="Arial" charset="0"/>
                  <a:sym typeface="Symbol" pitchFamily="18" charset="2"/>
                </a:rPr>
                <a:t>3n</a:t>
              </a:r>
              <a:r>
                <a:rPr kumimoji="1" lang="en-US" altLang="zh-CN" sz="2400" b="1" baseline="30000" dirty="0">
                  <a:cs typeface="Arial" charset="0"/>
                  <a:sym typeface="Symbol" pitchFamily="18" charset="2"/>
                </a:rPr>
                <a:t>2</a:t>
              </a:r>
              <a:r>
                <a:rPr kumimoji="1" lang="en-US" altLang="zh-CN" sz="2400" b="1" dirty="0">
                  <a:cs typeface="Arial" charset="0"/>
                  <a:sym typeface="Symbol" pitchFamily="18" charset="2"/>
                </a:rPr>
                <a:t>+11n</a:t>
              </a:r>
            </a:p>
          </p:txBody>
        </p:sp>
        <p:sp>
          <p:nvSpPr>
            <p:cNvPr id="765959" name="Rectangle 7"/>
            <p:cNvSpPr>
              <a:spLocks noChangeArrowheads="1"/>
            </p:cNvSpPr>
            <p:nvPr/>
          </p:nvSpPr>
          <p:spPr bwMode="auto">
            <a:xfrm>
              <a:off x="4320" y="4208"/>
              <a:ext cx="22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p>
              <a:r>
                <a:rPr kumimoji="1" lang="en-US" altLang="zh-CN" sz="2400">
                  <a:cs typeface="Arial" charset="0"/>
                  <a:sym typeface="Symbol" pitchFamily="18" charset="2"/>
                </a:rPr>
                <a:t>2</a:t>
              </a:r>
            </a:p>
          </p:txBody>
        </p:sp>
        <p:sp>
          <p:nvSpPr>
            <p:cNvPr id="765960" name="Rectangle 8"/>
            <p:cNvSpPr>
              <a:spLocks noChangeArrowheads="1"/>
            </p:cNvSpPr>
            <p:nvPr/>
          </p:nvSpPr>
          <p:spPr bwMode="auto">
            <a:xfrm>
              <a:off x="4944" y="4089"/>
              <a:ext cx="287"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92075" tIns="46038" rIns="92075" bIns="46038">
              <a:spAutoFit/>
            </a:bodyPr>
            <a:lstStyle/>
            <a:p>
              <a:r>
                <a:rPr kumimoji="1" lang="en-US" altLang="zh-CN" sz="2400">
                  <a:cs typeface="Arial" charset="0"/>
                  <a:sym typeface="Symbol" pitchFamily="18" charset="2"/>
                </a:rPr>
                <a:t>-1</a:t>
              </a:r>
            </a:p>
          </p:txBody>
        </p:sp>
        <p:sp>
          <p:nvSpPr>
            <p:cNvPr id="765961" name="Line 9"/>
            <p:cNvSpPr>
              <a:spLocks noChangeShapeType="1"/>
            </p:cNvSpPr>
            <p:nvPr/>
          </p:nvSpPr>
          <p:spPr bwMode="auto">
            <a:xfrm>
              <a:off x="4080" y="4257"/>
              <a:ext cx="7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lstStyle/>
            <a:p>
              <a:endParaRPr lang="zh-CN" altLang="en-US"/>
            </a:p>
          </p:txBody>
        </p:sp>
      </p:grpSp>
      <p:sp>
        <p:nvSpPr>
          <p:cNvPr id="765962" name="Oval 10"/>
          <p:cNvSpPr>
            <a:spLocks noChangeArrowheads="1"/>
          </p:cNvSpPr>
          <p:nvPr/>
        </p:nvSpPr>
        <p:spPr bwMode="white">
          <a:xfrm>
            <a:off x="3419872" y="1973093"/>
            <a:ext cx="863600" cy="431800"/>
          </a:xfrm>
          <a:prstGeom prst="ellipse">
            <a:avLst/>
          </a:prstGeom>
          <a:noFill/>
          <a:ln w="38100" algn="ctr">
            <a:solidFill>
              <a:srgbClr val="FF0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endParaRPr lang="zh-CN" altLang="en-US"/>
          </a:p>
        </p:txBody>
      </p:sp>
      <p:sp>
        <p:nvSpPr>
          <p:cNvPr id="765963" name="Oval 11"/>
          <p:cNvSpPr>
            <a:spLocks noChangeArrowheads="1"/>
          </p:cNvSpPr>
          <p:nvPr/>
        </p:nvSpPr>
        <p:spPr bwMode="white">
          <a:xfrm>
            <a:off x="3419872" y="3106399"/>
            <a:ext cx="863600" cy="431800"/>
          </a:xfrm>
          <a:prstGeom prst="ellipse">
            <a:avLst/>
          </a:prstGeom>
          <a:noFill/>
          <a:ln w="38100" algn="ctr">
            <a:solidFill>
              <a:srgbClr val="FF0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endParaRPr lang="zh-CN" altLang="en-US"/>
          </a:p>
        </p:txBody>
      </p:sp>
      <p:sp>
        <p:nvSpPr>
          <p:cNvPr id="765964" name="AutoShape 12"/>
          <p:cNvSpPr>
            <a:spLocks noChangeArrowheads="1"/>
          </p:cNvSpPr>
          <p:nvPr/>
        </p:nvSpPr>
        <p:spPr bwMode="white">
          <a:xfrm>
            <a:off x="4632325" y="1547035"/>
            <a:ext cx="1657350" cy="431800"/>
          </a:xfrm>
          <a:prstGeom prst="cloudCallout">
            <a:avLst>
              <a:gd name="adj1" fmla="val -74231"/>
              <a:gd name="adj2" fmla="val 53310"/>
            </a:avLst>
          </a:prstGeom>
          <a:solidFill>
            <a:srgbClr val="00FFFF"/>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64" tIns="46033" rIns="92064" bIns="46033" anchor="ctr"/>
          <a:lstStyle/>
          <a:p>
            <a:pPr algn="ctr" eaLnBrk="0" hangingPunct="0">
              <a:lnSpc>
                <a:spcPct val="90000"/>
              </a:lnSpc>
            </a:pPr>
            <a:r>
              <a:rPr lang="en-US" altLang="zh-CN" sz="2000">
                <a:solidFill>
                  <a:srgbClr val="FF0000"/>
                </a:solidFill>
                <a:effectLst>
                  <a:outerShdw blurRad="38100" dist="38100" dir="2700000" algn="tl">
                    <a:srgbClr val="000000"/>
                  </a:outerShdw>
                </a:effectLst>
              </a:rPr>
              <a:t>???</a:t>
            </a:r>
          </a:p>
        </p:txBody>
      </p:sp>
      <p:sp>
        <p:nvSpPr>
          <p:cNvPr id="765965" name="AutoShape 13"/>
          <p:cNvSpPr>
            <a:spLocks noChangeArrowheads="1"/>
          </p:cNvSpPr>
          <p:nvPr/>
        </p:nvSpPr>
        <p:spPr bwMode="white">
          <a:xfrm>
            <a:off x="4678938" y="2782888"/>
            <a:ext cx="1657350" cy="431800"/>
          </a:xfrm>
          <a:prstGeom prst="cloudCallout">
            <a:avLst>
              <a:gd name="adj1" fmla="val -74231"/>
              <a:gd name="adj2" fmla="val 53310"/>
            </a:avLst>
          </a:prstGeom>
          <a:solidFill>
            <a:srgbClr val="00FFFF"/>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64" tIns="46033" rIns="92064" bIns="46033" anchor="ctr"/>
          <a:lstStyle/>
          <a:p>
            <a:pPr algn="ctr" eaLnBrk="0" hangingPunct="0">
              <a:lnSpc>
                <a:spcPct val="90000"/>
              </a:lnSpc>
            </a:pPr>
            <a:r>
              <a:rPr lang="en-US" altLang="zh-CN" sz="2000">
                <a:solidFill>
                  <a:srgbClr val="FF0000"/>
                </a:solidFill>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5962"/>
                                        </p:tgtEl>
                                        <p:attrNameLst>
                                          <p:attrName>style.visibility</p:attrName>
                                        </p:attrNameLst>
                                      </p:cBhvr>
                                      <p:to>
                                        <p:strVal val="visible"/>
                                      </p:to>
                                    </p:set>
                                    <p:animEffect transition="in" filter="blinds(horizontal)">
                                      <p:cBhvr>
                                        <p:cTn id="7" dur="500"/>
                                        <p:tgtEl>
                                          <p:spTgt spid="765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5963"/>
                                        </p:tgtEl>
                                        <p:attrNameLst>
                                          <p:attrName>style.visibility</p:attrName>
                                        </p:attrNameLst>
                                      </p:cBhvr>
                                      <p:to>
                                        <p:strVal val="visible"/>
                                      </p:to>
                                    </p:set>
                                    <p:animEffect transition="in" filter="blinds(horizontal)">
                                      <p:cBhvr>
                                        <p:cTn id="12" dur="500"/>
                                        <p:tgtEl>
                                          <p:spTgt spid="7659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65964"/>
                                        </p:tgtEl>
                                        <p:attrNameLst>
                                          <p:attrName>style.visibility</p:attrName>
                                        </p:attrNameLst>
                                      </p:cBhvr>
                                      <p:to>
                                        <p:strVal val="visible"/>
                                      </p:to>
                                    </p:set>
                                    <p:animEffect transition="in" filter="blinds(horizontal)">
                                      <p:cBhvr>
                                        <p:cTn id="17" dur="500"/>
                                        <p:tgtEl>
                                          <p:spTgt spid="7659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65965"/>
                                        </p:tgtEl>
                                        <p:attrNameLst>
                                          <p:attrName>style.visibility</p:attrName>
                                        </p:attrNameLst>
                                      </p:cBhvr>
                                      <p:to>
                                        <p:strVal val="visible"/>
                                      </p:to>
                                    </p:set>
                                    <p:animEffect transition="in" filter="blinds(horizontal)">
                                      <p:cBhvr>
                                        <p:cTn id="22" dur="500"/>
                                        <p:tgtEl>
                                          <p:spTgt spid="765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62" grpId="0" animBg="1"/>
      <p:bldP spid="765963" grpId="0" animBg="1"/>
      <p:bldP spid="765964" grpId="0" animBg="1"/>
      <p:bldP spid="76596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Rot="1" noChangeArrowheads="1"/>
          </p:cNvSpPr>
          <p:nvPr>
            <p:ph type="title"/>
          </p:nvPr>
        </p:nvSpPr>
        <p:spPr/>
        <p:txBody>
          <a:bodyPr/>
          <a:lstStyle/>
          <a:p>
            <a:r>
              <a:rPr lang="zh-CN" altLang="en-US"/>
              <a:t>同步操作性能分析</a:t>
            </a:r>
          </a:p>
        </p:txBody>
      </p:sp>
      <p:sp>
        <p:nvSpPr>
          <p:cNvPr id="766979" name="Rectangle 3"/>
          <p:cNvSpPr>
            <a:spLocks noGrp="1" noRot="1" noChangeArrowheads="1"/>
          </p:cNvSpPr>
          <p:nvPr>
            <p:ph idx="1"/>
          </p:nvPr>
        </p:nvSpPr>
        <p:spPr>
          <a:xfrm>
            <a:off x="614536" y="1340768"/>
            <a:ext cx="7924800" cy="4419600"/>
          </a:xfrm>
        </p:spPr>
        <p:txBody>
          <a:bodyPr/>
          <a:lstStyle/>
          <a:p>
            <a:r>
              <a:rPr lang="zh-CN" altLang="en-US" b="1" dirty="0"/>
              <a:t>当多处理器间对共享变量的访问竞争严重时</a:t>
            </a:r>
            <a:r>
              <a:rPr lang="en-US" altLang="zh-CN" b="1" dirty="0"/>
              <a:t>,</a:t>
            </a:r>
            <a:r>
              <a:rPr lang="zh-CN" altLang="en-US" b="1" dirty="0"/>
              <a:t>同步性能会成为整个系统性能的瓶颈。</a:t>
            </a:r>
          </a:p>
          <a:p>
            <a:r>
              <a:rPr lang="zh-CN" altLang="en-US" dirty="0"/>
              <a:t>如果竞争不厉害，同步操作的频度又不高时，我们更关心同步操作的延时：即单个进程完成一次同步操作需要多长时间。</a:t>
            </a:r>
          </a:p>
          <a:p>
            <a:pPr lvl="1"/>
            <a:r>
              <a:rPr lang="zh-CN" altLang="en-US" dirty="0"/>
              <a:t>一个基本的自旋锁操作需要花</a:t>
            </a:r>
            <a:r>
              <a:rPr lang="en-US" altLang="zh-CN" dirty="0"/>
              <a:t>2</a:t>
            </a:r>
            <a:r>
              <a:rPr lang="zh-CN" altLang="en-US" dirty="0"/>
              <a:t>个总线周期：一个周期用于读失配，一个用于写失配。</a:t>
            </a:r>
          </a:p>
          <a:p>
            <a:pPr lvl="1"/>
            <a:r>
              <a:rPr lang="zh-CN" altLang="en-US" dirty="0"/>
              <a:t>减小同步延时至一个总线周期的改进方法是：自旋执行原子交换指令。缺点是：如果锁不常是可用的话，会使总线传输量急剧增大。</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Rot="1" noChangeArrowheads="1"/>
          </p:cNvSpPr>
          <p:nvPr>
            <p:ph type="title"/>
          </p:nvPr>
        </p:nvSpPr>
        <p:spPr/>
        <p:txBody>
          <a:bodyPr/>
          <a:lstStyle/>
          <a:p>
            <a:r>
              <a:rPr lang="zh-CN" altLang="en-US"/>
              <a:t>同步操作性能分析（</a:t>
            </a:r>
            <a:r>
              <a:rPr lang="en-US" altLang="zh-CN"/>
              <a:t>2</a:t>
            </a:r>
            <a:r>
              <a:rPr lang="zh-CN" altLang="en-US"/>
              <a:t>）</a:t>
            </a:r>
          </a:p>
        </p:txBody>
      </p:sp>
      <p:sp>
        <p:nvSpPr>
          <p:cNvPr id="768003" name="Rectangle 3"/>
          <p:cNvSpPr>
            <a:spLocks noGrp="1" noRot="1" noChangeArrowheads="1"/>
          </p:cNvSpPr>
          <p:nvPr>
            <p:ph idx="1"/>
          </p:nvPr>
        </p:nvSpPr>
        <p:spPr>
          <a:xfrm>
            <a:off x="774093" y="908720"/>
            <a:ext cx="7924800" cy="4419600"/>
          </a:xfrm>
        </p:spPr>
        <p:txBody>
          <a:bodyPr/>
          <a:lstStyle/>
          <a:p>
            <a:r>
              <a:rPr lang="zh-CN" altLang="en-US" dirty="0"/>
              <a:t>实际上自旋锁的性能不象例子中那么差。因为写失配是按</a:t>
            </a:r>
            <a:r>
              <a:rPr lang="en-US" altLang="zh-CN" dirty="0"/>
              <a:t>upgrade</a:t>
            </a:r>
            <a:r>
              <a:rPr lang="zh-CN" altLang="en-US" dirty="0"/>
              <a:t>处理的，因此比读失配要快。</a:t>
            </a:r>
          </a:p>
          <a:p>
            <a:r>
              <a:rPr lang="zh-CN" altLang="en-US" dirty="0"/>
              <a:t>严重的问题是：同步操作的串行化。</a:t>
            </a:r>
          </a:p>
          <a:p>
            <a:pPr lvl="1"/>
            <a:r>
              <a:rPr lang="zh-CN" altLang="en-US" dirty="0"/>
              <a:t>当存在同步变量的访问竞争时，同步操作的串行化会大大增加完成同步操作的时间。</a:t>
            </a:r>
          </a:p>
          <a:p>
            <a:pPr lvl="1"/>
            <a:r>
              <a:rPr lang="zh-CN" altLang="en-US" dirty="0"/>
              <a:t>例如：如果完成</a:t>
            </a:r>
            <a:r>
              <a:rPr lang="en-US" altLang="zh-CN" dirty="0"/>
              <a:t>10</a:t>
            </a:r>
            <a:r>
              <a:rPr lang="zh-CN" altLang="en-US" dirty="0"/>
              <a:t>次上锁和开锁操作，只和非竞争情况下的同步操作延时相关的话，那么总的只需要</a:t>
            </a:r>
            <a:r>
              <a:rPr lang="en-US" altLang="zh-CN" dirty="0"/>
              <a:t>10</a:t>
            </a:r>
            <a:r>
              <a:rPr lang="en-US" altLang="zh-CN" dirty="0">
                <a:sym typeface="Symbol" pitchFamily="18" charset="2"/>
              </a:rPr>
              <a:t>1100= </a:t>
            </a:r>
            <a:r>
              <a:rPr lang="en-US" altLang="zh-CN" dirty="0"/>
              <a:t>1000</a:t>
            </a:r>
            <a:r>
              <a:rPr lang="zh-CN" altLang="en-US" dirty="0"/>
              <a:t>时钟周期，而不是</a:t>
            </a:r>
            <a:r>
              <a:rPr lang="en-US" altLang="zh-CN" dirty="0"/>
              <a:t>15000</a:t>
            </a:r>
            <a:r>
              <a:rPr lang="zh-CN" altLang="en-US" dirty="0"/>
              <a:t>多个时钟周期。</a:t>
            </a:r>
          </a:p>
          <a:p>
            <a:pPr lvl="1"/>
            <a:r>
              <a:rPr lang="zh-CN" altLang="en-US" dirty="0"/>
              <a:t>总线会加剧同步操作串行化带来的性能下降问题，同样在基于目录的多处理机中串行化带来的问题也很严重，因为同步操作的时延更大了。</a:t>
            </a:r>
          </a:p>
        </p:txBody>
      </p:sp>
      <p:sp>
        <p:nvSpPr>
          <p:cNvPr id="768004" name="Oval 4"/>
          <p:cNvSpPr>
            <a:spLocks noChangeArrowheads="1"/>
          </p:cNvSpPr>
          <p:nvPr/>
        </p:nvSpPr>
        <p:spPr bwMode="white">
          <a:xfrm>
            <a:off x="6300788" y="3573463"/>
            <a:ext cx="1008062" cy="576262"/>
          </a:xfrm>
          <a:prstGeom prst="ellipse">
            <a:avLst/>
          </a:prstGeom>
          <a:noFill/>
          <a:ln w="38100" algn="ctr">
            <a:solidFill>
              <a:srgbClr val="FF0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endParaRPr lang="zh-CN" altLang="en-US"/>
          </a:p>
        </p:txBody>
      </p:sp>
      <p:sp>
        <p:nvSpPr>
          <p:cNvPr id="768005" name="Oval 5"/>
          <p:cNvSpPr>
            <a:spLocks noChangeArrowheads="1"/>
          </p:cNvSpPr>
          <p:nvPr/>
        </p:nvSpPr>
        <p:spPr bwMode="white">
          <a:xfrm>
            <a:off x="1258888" y="3500438"/>
            <a:ext cx="3241675" cy="647700"/>
          </a:xfrm>
          <a:prstGeom prst="ellipse">
            <a:avLst/>
          </a:prstGeom>
          <a:noFill/>
          <a:ln w="38100" algn="ctr">
            <a:solidFill>
              <a:srgbClr val="FF0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05"/>
                                        </p:tgtEl>
                                        <p:attrNameLst>
                                          <p:attrName>style.visibility</p:attrName>
                                        </p:attrNameLst>
                                      </p:cBhvr>
                                      <p:to>
                                        <p:strVal val="visible"/>
                                      </p:to>
                                    </p:set>
                                    <p:animEffect transition="in" filter="blinds(horizontal)">
                                      <p:cBhvr>
                                        <p:cTn id="7" dur="500"/>
                                        <p:tgtEl>
                                          <p:spTgt spid="768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004"/>
                                        </p:tgtEl>
                                        <p:attrNameLst>
                                          <p:attrName>style.visibility</p:attrName>
                                        </p:attrNameLst>
                                      </p:cBhvr>
                                      <p:to>
                                        <p:strVal val="visible"/>
                                      </p:to>
                                    </p:set>
                                    <p:animEffect transition="in" filter="blinds(horizontal)">
                                      <p:cBhvr>
                                        <p:cTn id="12" dur="500"/>
                                        <p:tgtEl>
                                          <p:spTgt spid="76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4" grpId="0" animBg="1"/>
      <p:bldP spid="76800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Rot="1" noChangeArrowheads="1"/>
          </p:cNvSpPr>
          <p:nvPr>
            <p:ph type="title"/>
          </p:nvPr>
        </p:nvSpPr>
        <p:spPr/>
        <p:txBody>
          <a:bodyPr/>
          <a:lstStyle/>
          <a:p>
            <a:r>
              <a:rPr lang="en-US" altLang="zh-CN"/>
              <a:t>4.4.3 </a:t>
            </a:r>
            <a:r>
              <a:rPr lang="zh-CN" altLang="en-US"/>
              <a:t>大规模多处理机上的同步机制</a:t>
            </a:r>
          </a:p>
        </p:txBody>
      </p:sp>
      <p:sp>
        <p:nvSpPr>
          <p:cNvPr id="769027" name="Rectangle 3"/>
          <p:cNvSpPr>
            <a:spLocks noGrp="1" noRot="1" noChangeArrowheads="1"/>
          </p:cNvSpPr>
          <p:nvPr>
            <p:ph idx="1"/>
          </p:nvPr>
        </p:nvSpPr>
        <p:spPr/>
        <p:txBody>
          <a:bodyPr/>
          <a:lstStyle/>
          <a:p>
            <a:r>
              <a:rPr lang="zh-CN" altLang="en-US" dirty="0"/>
              <a:t>目标：</a:t>
            </a:r>
          </a:p>
          <a:p>
            <a:pPr lvl="1"/>
            <a:r>
              <a:rPr lang="zh-CN" altLang="en-US" dirty="0"/>
              <a:t>在非竞争的情况下，</a:t>
            </a:r>
            <a:r>
              <a:rPr lang="zh-CN" altLang="en-US" b="1" dirty="0"/>
              <a:t>减小同步操作延时</a:t>
            </a:r>
            <a:r>
              <a:rPr lang="zh-CN" altLang="en-US" dirty="0"/>
              <a:t>；</a:t>
            </a:r>
          </a:p>
          <a:p>
            <a:pPr lvl="1"/>
            <a:r>
              <a:rPr lang="zh-CN" altLang="en-US" dirty="0"/>
              <a:t>在竞争严重的情况下，</a:t>
            </a:r>
            <a:r>
              <a:rPr lang="zh-CN" altLang="en-US" b="1" dirty="0"/>
              <a:t>使串行化操作最小化</a:t>
            </a:r>
            <a:r>
              <a:rPr lang="zh-CN" altLang="en-US" dirty="0"/>
              <a:t>。</a:t>
            </a:r>
          </a:p>
          <a:p>
            <a:r>
              <a:rPr lang="zh-CN" altLang="en-US" dirty="0"/>
              <a:t>软件实现方法</a:t>
            </a:r>
          </a:p>
          <a:p>
            <a:pPr lvl="1"/>
            <a:r>
              <a:rPr lang="zh-CN" altLang="en-US" dirty="0"/>
              <a:t>竞争导致延时增大的原因：当获得锁的尝试失败后就自旋等待，但多个处理器的自旋引起严重的无谓的竞争，增加了无谓的总线数据传输量。</a:t>
            </a:r>
          </a:p>
          <a:p>
            <a:pPr lvl="1"/>
            <a:r>
              <a:rPr lang="zh-CN" altLang="en-US" dirty="0"/>
              <a:t>解决方法：当获得锁的尝试失败后，人为推迟再次获取锁的尝试。通过这种方法来减少竞争。减少需串行化的同步操作次数。</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rrowheads="1"/>
          </p:cNvSpPr>
          <p:nvPr>
            <p:ph type="title"/>
          </p:nvPr>
        </p:nvSpPr>
        <p:spPr/>
        <p:txBody>
          <a:bodyPr/>
          <a:lstStyle/>
          <a:p>
            <a:r>
              <a:rPr lang="zh-CN" altLang="en-US"/>
              <a:t>概念</a:t>
            </a:r>
          </a:p>
        </p:txBody>
      </p:sp>
      <p:pic>
        <p:nvPicPr>
          <p:cNvPr id="74137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640" y="1030233"/>
            <a:ext cx="6480720" cy="5063063"/>
          </a:xfr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rrowheads="1"/>
          </p:cNvSpPr>
          <p:nvPr>
            <p:ph type="title"/>
          </p:nvPr>
        </p:nvSpPr>
        <p:spPr/>
        <p:txBody>
          <a:bodyPr/>
          <a:lstStyle/>
          <a:p>
            <a:r>
              <a:rPr lang="zh-CN" altLang="en-US" sz="3600" b="1"/>
              <a:t>一、软件实现</a:t>
            </a:r>
            <a:endParaRPr lang="zh-CN" altLang="en-US"/>
          </a:p>
        </p:txBody>
      </p:sp>
      <p:sp>
        <p:nvSpPr>
          <p:cNvPr id="770051" name="Rectangle 3"/>
          <p:cNvSpPr>
            <a:spLocks noGrp="1" noRot="1" noChangeArrowheads="1"/>
          </p:cNvSpPr>
          <p:nvPr>
            <p:ph idx="1"/>
          </p:nvPr>
        </p:nvSpPr>
        <p:spPr>
          <a:xfrm>
            <a:off x="827088" y="1125538"/>
            <a:ext cx="7632700" cy="5111750"/>
          </a:xfrm>
        </p:spPr>
        <p:txBody>
          <a:bodyPr/>
          <a:lstStyle/>
          <a:p>
            <a:pPr>
              <a:lnSpc>
                <a:spcPct val="90000"/>
              </a:lnSpc>
              <a:buFont typeface="Wingdings" pitchFamily="2" charset="2"/>
              <a:buNone/>
            </a:pPr>
            <a:r>
              <a:rPr lang="en-US" altLang="zh-CN" sz="2400">
                <a:solidFill>
                  <a:schemeClr val="tx2"/>
                </a:solidFill>
              </a:rPr>
              <a:t>1. </a:t>
            </a:r>
            <a:r>
              <a:rPr lang="zh-CN" altLang="en-US" sz="2400">
                <a:solidFill>
                  <a:schemeClr val="tx2"/>
                </a:solidFill>
              </a:rPr>
              <a:t>带指数后退的自旋锁</a:t>
            </a:r>
          </a:p>
          <a:p>
            <a:pPr>
              <a:lnSpc>
                <a:spcPct val="90000"/>
              </a:lnSpc>
              <a:buFont typeface="Wingdings" pitchFamily="2" charset="2"/>
              <a:buNone/>
            </a:pPr>
            <a:r>
              <a:rPr lang="zh-CN" altLang="en-US" sz="2400" b="1"/>
              <a:t>		</a:t>
            </a:r>
            <a:r>
              <a:rPr lang="en-US" altLang="zh-CN" sz="2400" b="1"/>
              <a:t>DADDUI	R3,R0,# 1 	;R3=initial delay</a:t>
            </a:r>
          </a:p>
          <a:p>
            <a:pPr>
              <a:lnSpc>
                <a:spcPct val="90000"/>
              </a:lnSpc>
              <a:buFont typeface="Wingdings" pitchFamily="2" charset="2"/>
              <a:buNone/>
            </a:pPr>
            <a:r>
              <a:rPr lang="en-US" altLang="zh-CN" sz="2400" b="1"/>
              <a:t>lockit:	LL 	R2, 0(R2) 		;load linked</a:t>
            </a:r>
          </a:p>
          <a:p>
            <a:pPr>
              <a:lnSpc>
                <a:spcPct val="90000"/>
              </a:lnSpc>
              <a:buFont typeface="Wingdings" pitchFamily="2" charset="2"/>
              <a:buNone/>
            </a:pPr>
            <a:r>
              <a:rPr lang="en-US" altLang="zh-CN" sz="2400" b="1"/>
              <a:t>        	BNEZ R2, lockit		;not available-spin</a:t>
            </a:r>
          </a:p>
          <a:p>
            <a:pPr>
              <a:lnSpc>
                <a:spcPct val="90000"/>
              </a:lnSpc>
              <a:buFont typeface="Wingdings" pitchFamily="2" charset="2"/>
              <a:buNone/>
            </a:pPr>
            <a:r>
              <a:rPr lang="en-US" altLang="zh-CN" sz="2400" b="1"/>
              <a:t>		DADDUI	R2, R2, #1	;get locked value</a:t>
            </a:r>
          </a:p>
          <a:p>
            <a:pPr>
              <a:lnSpc>
                <a:spcPct val="90000"/>
              </a:lnSpc>
              <a:buFont typeface="Wingdings" pitchFamily="2" charset="2"/>
              <a:buNone/>
            </a:pPr>
            <a:r>
              <a:rPr lang="en-US" altLang="zh-CN" sz="2400" b="1"/>
              <a:t> 		SC	R2, 0(R1)		;store conditional </a:t>
            </a:r>
          </a:p>
          <a:p>
            <a:pPr>
              <a:lnSpc>
                <a:spcPct val="90000"/>
              </a:lnSpc>
              <a:buFont typeface="Wingdings" pitchFamily="2" charset="2"/>
              <a:buNone/>
            </a:pPr>
            <a:r>
              <a:rPr lang="en-US" altLang="zh-CN" sz="2400" b="1"/>
              <a:t>		BNEZ R2, gotit	           </a:t>
            </a:r>
            <a:r>
              <a:rPr lang="en-US" altLang="zh-CN" sz="2000" b="1"/>
              <a:t>;branch if store </a:t>
            </a:r>
          </a:p>
          <a:p>
            <a:pPr>
              <a:lnSpc>
                <a:spcPct val="90000"/>
              </a:lnSpc>
              <a:buFont typeface="Wingdings" pitchFamily="2" charset="2"/>
              <a:buNone/>
            </a:pPr>
            <a:r>
              <a:rPr lang="en-US" altLang="zh-CN" sz="2000" b="1"/>
              <a:t>                                                                   succeeds</a:t>
            </a:r>
          </a:p>
          <a:p>
            <a:pPr>
              <a:lnSpc>
                <a:spcPct val="90000"/>
              </a:lnSpc>
              <a:buFont typeface="Wingdings" pitchFamily="2" charset="2"/>
              <a:buNone/>
            </a:pPr>
            <a:r>
              <a:rPr lang="en-US" altLang="zh-CN" sz="2400" b="1"/>
              <a:t>         	DSLL	R3, R3, #1		</a:t>
            </a:r>
            <a:r>
              <a:rPr lang="en-US" altLang="zh-CN" sz="2000"/>
              <a:t>;increase delay by 2</a:t>
            </a:r>
          </a:p>
          <a:p>
            <a:pPr>
              <a:lnSpc>
                <a:spcPct val="90000"/>
              </a:lnSpc>
              <a:buFont typeface="Wingdings" pitchFamily="2" charset="2"/>
              <a:buNone/>
            </a:pPr>
            <a:r>
              <a:rPr lang="en-US" altLang="zh-CN" sz="2400" b="1"/>
              <a:t>		PAUSE R3 		           </a:t>
            </a:r>
            <a:r>
              <a:rPr lang="en-US" altLang="zh-CN" sz="2000"/>
              <a:t>;delays by value in R3</a:t>
            </a:r>
          </a:p>
          <a:p>
            <a:pPr>
              <a:lnSpc>
                <a:spcPct val="90000"/>
              </a:lnSpc>
              <a:buFont typeface="Wingdings" pitchFamily="2" charset="2"/>
              <a:buNone/>
            </a:pPr>
            <a:r>
              <a:rPr lang="en-US" altLang="zh-CN" sz="2400" b="1"/>
              <a:t>		J	lockit</a:t>
            </a:r>
          </a:p>
          <a:p>
            <a:pPr>
              <a:lnSpc>
                <a:spcPct val="90000"/>
              </a:lnSpc>
              <a:buFont typeface="Wingdings" pitchFamily="2" charset="2"/>
              <a:buNone/>
            </a:pPr>
            <a:r>
              <a:rPr lang="en-US" altLang="zh-CN" sz="2400" b="1"/>
              <a:t>gotit:   	use data protected by lock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0627476-56BB-4EE9-8797-931D872513D6}"/>
              </a:ext>
            </a:extLst>
          </p:cNvPr>
          <p:cNvSpPr>
            <a:spLocks noGrp="1"/>
          </p:cNvSpPr>
          <p:nvPr>
            <p:ph type="title"/>
          </p:nvPr>
        </p:nvSpPr>
        <p:spPr/>
        <p:txBody>
          <a:bodyPr/>
          <a:lstStyle/>
          <a:p>
            <a:endParaRPr lang="zh-CN" altLang="en-US"/>
          </a:p>
        </p:txBody>
      </p:sp>
      <p:sp>
        <p:nvSpPr>
          <p:cNvPr id="771074" name="Rectangle 2"/>
          <p:cNvSpPr>
            <a:spLocks noGrp="1" noRot="1" noChangeArrowheads="1"/>
          </p:cNvSpPr>
          <p:nvPr>
            <p:ph idx="1"/>
          </p:nvPr>
        </p:nvSpPr>
        <p:spPr/>
        <p:txBody>
          <a:bodyPr/>
          <a:lstStyle/>
          <a:p>
            <a:r>
              <a:rPr lang="en-US" altLang="zh-CN" dirty="0"/>
              <a:t>Exponential back-off</a:t>
            </a:r>
            <a:r>
              <a:rPr lang="zh-CN" altLang="en-US" dirty="0"/>
              <a:t>是一种常用的减少共享资源访问竞争的方法，如用于访问共享网络和总线。</a:t>
            </a:r>
          </a:p>
          <a:p>
            <a:r>
              <a:rPr lang="zh-CN" altLang="en-US" dirty="0"/>
              <a:t>实现的目的：希望减小同步操作延时，即使在竞争不严重的情况下，也能有较好的性能。</a:t>
            </a:r>
          </a:p>
          <a:p>
            <a:pPr lvl="1"/>
            <a:r>
              <a:rPr lang="zh-CN" altLang="en-US" dirty="0"/>
              <a:t>不推迟初次自旋等待获取锁的尝试。以此保证在竞争不严重情况下的性能。代价是当有很多处理器竞争时，不能减轻处理器初次尝试获取锁时的竞争。</a:t>
            </a:r>
          </a:p>
          <a:p>
            <a:pPr lvl="1"/>
            <a:r>
              <a:rPr lang="zh-CN" altLang="en-US" dirty="0"/>
              <a:t>也可以推迟初次自旋等待的延时，这可以解决初次尝试导致的严重竞争问题，但当仅有两个处理器时，性能会很差，特别是当第一个进程第一次获取锁时发现锁是不可用的时候。</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rrowheads="1"/>
          </p:cNvSpPr>
          <p:nvPr>
            <p:ph type="title"/>
          </p:nvPr>
        </p:nvSpPr>
        <p:spPr/>
        <p:txBody>
          <a:bodyPr/>
          <a:lstStyle/>
          <a:p>
            <a:r>
              <a:rPr lang="en-US" altLang="zh-CN"/>
              <a:t>2. Combining tree barrier</a:t>
            </a:r>
          </a:p>
        </p:txBody>
      </p:sp>
      <p:sp>
        <p:nvSpPr>
          <p:cNvPr id="772099" name="Rectangle 3"/>
          <p:cNvSpPr>
            <a:spLocks noGrp="1" noRot="1" noChangeArrowheads="1"/>
          </p:cNvSpPr>
          <p:nvPr>
            <p:ph idx="1"/>
          </p:nvPr>
        </p:nvSpPr>
        <p:spPr/>
        <p:txBody>
          <a:bodyPr/>
          <a:lstStyle/>
          <a:p>
            <a:r>
              <a:rPr lang="en-US" altLang="zh-CN" dirty="0"/>
              <a:t>Barrier</a:t>
            </a:r>
            <a:r>
              <a:rPr lang="zh-CN" altLang="en-US" dirty="0"/>
              <a:t>竞争：</a:t>
            </a:r>
          </a:p>
          <a:p>
            <a:pPr lvl="1"/>
            <a:r>
              <a:rPr lang="en-US" altLang="zh-CN" dirty="0"/>
              <a:t>gather stage: </a:t>
            </a:r>
            <a:r>
              <a:rPr lang="zh-CN" altLang="en-US" dirty="0"/>
              <a:t>原子地更新计数器；竞争严重，因为要互斥访问同步变量，所以会产生更多的串行化同步操作。</a:t>
            </a:r>
          </a:p>
          <a:p>
            <a:pPr lvl="1"/>
            <a:r>
              <a:rPr lang="en-US" altLang="zh-CN" dirty="0"/>
              <a:t>release stage:</a:t>
            </a:r>
            <a:r>
              <a:rPr lang="zh-CN" altLang="en-US" dirty="0"/>
              <a:t>读取释放标志。</a:t>
            </a:r>
          </a:p>
          <a:p>
            <a:r>
              <a:rPr lang="zh-CN" altLang="en-US" b="1" dirty="0"/>
              <a:t>通过合并树减少竞争：将多个请求以树的方式局部地合并，以减少同一共享变量的竞争。</a:t>
            </a:r>
          </a:p>
          <a:p>
            <a:r>
              <a:rPr lang="zh-CN" altLang="en-US" dirty="0"/>
              <a:t>合并树可同时用于</a:t>
            </a:r>
            <a:r>
              <a:rPr lang="en-US" altLang="zh-CN" dirty="0"/>
              <a:t>gather stage</a:t>
            </a:r>
            <a:r>
              <a:rPr lang="zh-CN" altLang="en-US" dirty="0"/>
              <a:t>和</a:t>
            </a:r>
            <a:r>
              <a:rPr lang="en-US" altLang="zh-CN" dirty="0"/>
              <a:t>release stage</a:t>
            </a:r>
            <a:r>
              <a:rPr lang="zh-CN" alt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Rot="1" noChangeArrowheads="1"/>
          </p:cNvSpPr>
          <p:nvPr>
            <p:ph type="title"/>
          </p:nvPr>
        </p:nvSpPr>
        <p:spPr/>
        <p:txBody>
          <a:bodyPr/>
          <a:lstStyle/>
          <a:p>
            <a:r>
              <a:rPr lang="en-US" altLang="zh-CN" dirty="0"/>
              <a:t>Combining tree barrier</a:t>
            </a:r>
            <a:r>
              <a:rPr lang="zh-CN" altLang="en-US" dirty="0"/>
              <a:t>实现代码</a:t>
            </a:r>
            <a:r>
              <a:rPr lang="en-US" altLang="zh-CN" dirty="0"/>
              <a:t>P602</a:t>
            </a:r>
          </a:p>
        </p:txBody>
      </p:sp>
      <p:sp>
        <p:nvSpPr>
          <p:cNvPr id="773123" name="Rectangle 3"/>
          <p:cNvSpPr>
            <a:spLocks noGrp="1" noRot="1" noChangeArrowheads="1"/>
          </p:cNvSpPr>
          <p:nvPr>
            <p:ph idx="1"/>
          </p:nvPr>
        </p:nvSpPr>
        <p:spPr/>
        <p:txBody>
          <a:bodyPr/>
          <a:lstStyle/>
          <a:p>
            <a:r>
              <a:rPr lang="en-US" altLang="zh-CN"/>
              <a:t>Barrier ( int mynode ) {</a:t>
            </a:r>
          </a:p>
          <a:p>
            <a:r>
              <a:rPr lang="en-US" altLang="zh-CN"/>
              <a:t>	lock(tree[mynode].counterlock);</a:t>
            </a:r>
          </a:p>
          <a:p>
            <a:r>
              <a:rPr lang="en-US" altLang="zh-CN"/>
              <a:t>	count++;</a:t>
            </a:r>
          </a:p>
          <a:p>
            <a:r>
              <a:rPr lang="en-US" altLang="zh-CN"/>
              <a:t>	unlock(tree[mynode].counterlock);</a:t>
            </a:r>
          </a:p>
          <a:p>
            <a:r>
              <a:rPr lang="en-US" altLang="zh-CN"/>
              <a:t>	if (tree[mynode].count == k){</a:t>
            </a:r>
          </a:p>
          <a:p>
            <a:r>
              <a:rPr lang="en-US" altLang="zh-CN"/>
              <a:t>		if (tree[mynode].parent &gt;= 0){</a:t>
            </a:r>
          </a:p>
          <a:p>
            <a:r>
              <a:rPr lang="en-US" altLang="zh-CN"/>
              <a:t>			barrier(tree[mynode].parent);</a:t>
            </a:r>
          </a:p>
          <a:p>
            <a:r>
              <a:rPr lang="en-US" altLang="zh-CN"/>
              <a:t>       }else{  </a:t>
            </a:r>
          </a:p>
          <a:p>
            <a:r>
              <a:rPr lang="en-US" altLang="zh-CN"/>
              <a:t>       	release =local_sense; </a:t>
            </a:r>
          </a:p>
          <a:p>
            <a:r>
              <a:rPr lang="en-US" altLang="zh-CN"/>
              <a:t>       }</a:t>
            </a:r>
          </a:p>
          <a:p>
            <a:r>
              <a:rPr lang="en-US" altLang="zh-CN"/>
              <a:t>       tree[mynode].count=0;</a:t>
            </a:r>
          </a:p>
          <a:p>
            <a:r>
              <a:rPr lang="en-US" altLang="zh-CN"/>
              <a:t>	}else{ </a:t>
            </a:r>
          </a:p>
          <a:p>
            <a:r>
              <a:rPr lang="en-US" altLang="zh-CN"/>
              <a:t>    		spin( release == local_sense);</a:t>
            </a:r>
          </a:p>
          <a:p>
            <a:r>
              <a:rPr lang="en-US" altLang="zh-CN"/>
              <a:t>   };</a:t>
            </a:r>
          </a:p>
          <a:p>
            <a:r>
              <a:rPr lang="en-US" altLang="zh-CN"/>
              <a:t>};</a:t>
            </a:r>
          </a:p>
        </p:txBody>
      </p:sp>
      <p:pic>
        <p:nvPicPr>
          <p:cNvPr id="773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8382000" cy="6030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773125" name="Line 5"/>
          <p:cNvSpPr>
            <a:spLocks noChangeShapeType="1"/>
          </p:cNvSpPr>
          <p:nvPr/>
        </p:nvSpPr>
        <p:spPr bwMode="white">
          <a:xfrm>
            <a:off x="1763713" y="5373688"/>
            <a:ext cx="936625"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endParaRPr lang="zh-CN" altLang="en-US"/>
          </a:p>
        </p:txBody>
      </p:sp>
      <p:sp>
        <p:nvSpPr>
          <p:cNvPr id="773126" name="Arc 6"/>
          <p:cNvSpPr>
            <a:spLocks/>
          </p:cNvSpPr>
          <p:nvPr/>
        </p:nvSpPr>
        <p:spPr bwMode="white">
          <a:xfrm flipH="1">
            <a:off x="827088" y="3644900"/>
            <a:ext cx="647700" cy="9366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endParaRPr lang="zh-CN" altLang="en-US"/>
          </a:p>
        </p:txBody>
      </p:sp>
      <p:sp>
        <p:nvSpPr>
          <p:cNvPr id="773127" name="Arc 7"/>
          <p:cNvSpPr>
            <a:spLocks/>
          </p:cNvSpPr>
          <p:nvPr/>
        </p:nvSpPr>
        <p:spPr bwMode="white">
          <a:xfrm flipH="1" flipV="1">
            <a:off x="827088" y="4581525"/>
            <a:ext cx="649287" cy="10080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headEnd type="stealth" w="med" len="me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Rot="1" noChangeArrowheads="1"/>
          </p:cNvSpPr>
          <p:nvPr>
            <p:ph type="title"/>
          </p:nvPr>
        </p:nvSpPr>
        <p:spPr/>
        <p:txBody>
          <a:bodyPr/>
          <a:lstStyle/>
          <a:p>
            <a:r>
              <a:rPr lang="zh-CN" altLang="en-US"/>
              <a:t>说明</a:t>
            </a:r>
          </a:p>
        </p:txBody>
      </p:sp>
      <p:sp>
        <p:nvSpPr>
          <p:cNvPr id="774147" name="Rectangle 3"/>
          <p:cNvSpPr>
            <a:spLocks noGrp="1" noRot="1" noChangeArrowheads="1"/>
          </p:cNvSpPr>
          <p:nvPr>
            <p:ph idx="1"/>
          </p:nvPr>
        </p:nvSpPr>
        <p:spPr/>
        <p:txBody>
          <a:bodyPr/>
          <a:lstStyle/>
          <a:p>
            <a:r>
              <a:rPr lang="zh-CN" altLang="en-US"/>
              <a:t>合并树使用了预先建好的</a:t>
            </a:r>
            <a:r>
              <a:rPr lang="en-US" altLang="zh-CN"/>
              <a:t>n</a:t>
            </a:r>
            <a:r>
              <a:rPr lang="zh-CN" altLang="en-US"/>
              <a:t>元树结构。变量</a:t>
            </a:r>
            <a:r>
              <a:rPr lang="en-US" altLang="zh-CN"/>
              <a:t>K</a:t>
            </a:r>
            <a:r>
              <a:rPr lang="zh-CN" altLang="en-US"/>
              <a:t>表示扇入数。</a:t>
            </a:r>
          </a:p>
          <a:p>
            <a:r>
              <a:rPr lang="zh-CN" altLang="en-US"/>
              <a:t>每一个合并节点有一个单独的计数器和锁；因此在一个合并节点，最多只有</a:t>
            </a:r>
            <a:r>
              <a:rPr lang="en-US" altLang="zh-CN"/>
              <a:t>K</a:t>
            </a:r>
            <a:r>
              <a:rPr lang="zh-CN" altLang="en-US"/>
              <a:t>个进程竞争一个锁。当最后这第</a:t>
            </a:r>
            <a:r>
              <a:rPr lang="en-US" altLang="zh-CN"/>
              <a:t>K</a:t>
            </a:r>
            <a:r>
              <a:rPr lang="zh-CN" altLang="en-US"/>
              <a:t>个进程到达时，就将该节点的计数器清零，置释放标志。</a:t>
            </a:r>
          </a:p>
          <a:p>
            <a:r>
              <a:rPr lang="zh-CN" altLang="en-US"/>
              <a:t>当一个合并节点的所有结点到达时，才继续向上前进到其父节点，这样就减少了在父节点合并的进程数。</a:t>
            </a:r>
          </a:p>
          <a:p>
            <a:r>
              <a:rPr lang="zh-CN" altLang="en-US"/>
              <a:t>同时使用了反向感知技术，避免进程陷入一个栅栏无限等待的情况。</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p:cNvSpPr>
            <a:spLocks noGrp="1" noRot="1" noChangeArrowheads="1"/>
          </p:cNvSpPr>
          <p:nvPr>
            <p:ph type="title"/>
          </p:nvPr>
        </p:nvSpPr>
        <p:spPr/>
        <p:txBody>
          <a:bodyPr/>
          <a:lstStyle/>
          <a:p>
            <a:r>
              <a:rPr lang="zh-CN" altLang="en-US"/>
              <a:t>二、硬件原语的实现方法</a:t>
            </a:r>
          </a:p>
        </p:txBody>
      </p:sp>
      <p:sp>
        <p:nvSpPr>
          <p:cNvPr id="775171" name="Rectangle 3"/>
          <p:cNvSpPr>
            <a:spLocks noGrp="1" noRot="1" noChangeArrowheads="1"/>
          </p:cNvSpPr>
          <p:nvPr>
            <p:ph idx="1"/>
          </p:nvPr>
        </p:nvSpPr>
        <p:spPr>
          <a:xfrm>
            <a:off x="609600" y="1219200"/>
            <a:ext cx="7924800" cy="4419600"/>
          </a:xfrm>
        </p:spPr>
        <p:txBody>
          <a:bodyPr/>
          <a:lstStyle/>
          <a:p>
            <a:r>
              <a:rPr lang="zh-CN" altLang="en-US" dirty="0"/>
              <a:t>分析两个硬件同步原语</a:t>
            </a:r>
          </a:p>
          <a:p>
            <a:pPr lvl="1"/>
            <a:r>
              <a:rPr lang="zh-CN" altLang="en-US" dirty="0"/>
              <a:t>针对锁操作</a:t>
            </a:r>
          </a:p>
          <a:p>
            <a:pPr lvl="1"/>
            <a:r>
              <a:rPr lang="zh-CN" altLang="en-US" dirty="0"/>
              <a:t>针对</a:t>
            </a:r>
            <a:r>
              <a:rPr lang="en-US" altLang="zh-CN" dirty="0"/>
              <a:t>barrier</a:t>
            </a:r>
            <a:r>
              <a:rPr lang="zh-CN" altLang="en-US" dirty="0"/>
              <a:t>，以及需计数或提供特别索引的用户级同步操作。</a:t>
            </a:r>
          </a:p>
          <a:p>
            <a:r>
              <a:rPr lang="zh-CN" altLang="en-US" dirty="0"/>
              <a:t>与前面介绍的硬件原语的不同之处：</a:t>
            </a:r>
          </a:p>
          <a:p>
            <a:pPr lvl="1"/>
            <a:r>
              <a:rPr lang="zh-CN" altLang="en-US" dirty="0"/>
              <a:t>延时相同，但串行化操作少，当存在竞争时，有更好的可扩性。</a:t>
            </a:r>
          </a:p>
          <a:p>
            <a:r>
              <a:rPr lang="zh-CN" altLang="en-US" dirty="0"/>
              <a:t>前面锁实现方法的缺点：</a:t>
            </a:r>
          </a:p>
          <a:p>
            <a:pPr lvl="1"/>
            <a:r>
              <a:rPr lang="zh-CN" altLang="en-US" dirty="0"/>
              <a:t>产生大量无谓的竞争。当锁被释放时，尽管最多只有一个处理器可以获得锁，但所有的处理器都会产生一个读失配请求和一个写失配请求。</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rrowheads="1"/>
          </p:cNvSpPr>
          <p:nvPr>
            <p:ph type="title"/>
          </p:nvPr>
        </p:nvSpPr>
        <p:spPr/>
        <p:txBody>
          <a:bodyPr/>
          <a:lstStyle/>
          <a:p>
            <a:r>
              <a:rPr lang="zh-CN" altLang="en-US"/>
              <a:t>改进：</a:t>
            </a:r>
          </a:p>
        </p:txBody>
      </p:sp>
      <p:sp>
        <p:nvSpPr>
          <p:cNvPr id="776195" name="Rectangle 3"/>
          <p:cNvSpPr>
            <a:spLocks noGrp="1" noRot="1" noChangeArrowheads="1"/>
          </p:cNvSpPr>
          <p:nvPr>
            <p:ph idx="1"/>
          </p:nvPr>
        </p:nvSpPr>
        <p:spPr/>
        <p:txBody>
          <a:bodyPr/>
          <a:lstStyle/>
          <a:p>
            <a:r>
              <a:rPr lang="zh-CN" altLang="en-US" b="1" dirty="0"/>
              <a:t>显式地在需要获取锁的处理器间传递锁。</a:t>
            </a:r>
            <a:r>
              <a:rPr lang="zh-CN" altLang="en-US" dirty="0"/>
              <a:t>以避免无谓的竞争。用一张表记录想获得锁的处理器，锁被释放时，将锁显式地传递给轮到的处理器。</a:t>
            </a:r>
            <a:r>
              <a:rPr lang="en-US" altLang="zh-CN" dirty="0"/>
              <a:t>----queuing lock</a:t>
            </a:r>
          </a:p>
          <a:p>
            <a:r>
              <a:rPr lang="en-US" altLang="zh-CN" dirty="0"/>
              <a:t>1. </a:t>
            </a:r>
            <a:r>
              <a:rPr lang="zh-CN" altLang="en-US" dirty="0"/>
              <a:t>队列锁的实现</a:t>
            </a:r>
          </a:p>
          <a:p>
            <a:pPr lvl="1"/>
            <a:r>
              <a:rPr lang="zh-CN" altLang="en-US" dirty="0"/>
              <a:t>用硬件实现，针对基于目录的机器，且每个处理器的</a:t>
            </a:r>
            <a:r>
              <a:rPr lang="en-US" altLang="zh-CN" dirty="0"/>
              <a:t>Cache</a:t>
            </a:r>
            <a:r>
              <a:rPr lang="zh-CN" altLang="en-US" dirty="0"/>
              <a:t>都是可寻址的。</a:t>
            </a:r>
          </a:p>
          <a:p>
            <a:pPr lvl="1"/>
            <a:r>
              <a:rPr lang="zh-CN" altLang="en-US" dirty="0"/>
              <a:t>软件实现：用一数组跟踪等待锁的处理器。更适合于基于总线的机器。每个处理器各自使用不同的锁地址，可以将锁从一个进程显式地传递给另一进程。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Rot="1" noChangeArrowheads="1"/>
          </p:cNvSpPr>
          <p:nvPr>
            <p:ph type="title"/>
          </p:nvPr>
        </p:nvSpPr>
        <p:spPr/>
        <p:txBody>
          <a:bodyPr/>
          <a:lstStyle/>
          <a:p>
            <a:r>
              <a:rPr lang="zh-CN" altLang="en-US"/>
              <a:t>队列锁工作原理</a:t>
            </a:r>
          </a:p>
        </p:txBody>
      </p:sp>
      <p:sp>
        <p:nvSpPr>
          <p:cNvPr id="777219" name="Rectangle 3"/>
          <p:cNvSpPr>
            <a:spLocks noGrp="1" noRot="1" noChangeArrowheads="1"/>
          </p:cNvSpPr>
          <p:nvPr>
            <p:ph idx="1"/>
          </p:nvPr>
        </p:nvSpPr>
        <p:spPr>
          <a:xfrm>
            <a:off x="609600" y="1412776"/>
            <a:ext cx="7924800" cy="4419600"/>
          </a:xfrm>
        </p:spPr>
        <p:txBody>
          <a:bodyPr/>
          <a:lstStyle/>
          <a:p>
            <a:r>
              <a:rPr lang="zh-CN" altLang="en-US" sz="2000" dirty="0"/>
              <a:t>同步控制器</a:t>
            </a:r>
            <a:r>
              <a:rPr lang="en-US" altLang="zh-CN" sz="2000" dirty="0"/>
              <a:t>----</a:t>
            </a:r>
            <a:r>
              <a:rPr lang="zh-CN" altLang="en-US" sz="2000" dirty="0"/>
              <a:t>实现锁传递；</a:t>
            </a:r>
          </a:p>
          <a:p>
            <a:pPr lvl="1"/>
            <a:r>
              <a:rPr lang="zh-CN" altLang="en-US" sz="2000" dirty="0"/>
              <a:t>在基于总线的系统中，可集成在存储器控制器中；</a:t>
            </a:r>
          </a:p>
          <a:p>
            <a:pPr lvl="1"/>
            <a:r>
              <a:rPr lang="zh-CN" altLang="en-US" sz="2000" dirty="0"/>
              <a:t>在基于目录的系统中，可集成在目录控制器中。</a:t>
            </a:r>
          </a:p>
          <a:p>
            <a:r>
              <a:rPr lang="zh-CN" altLang="en-US" sz="2000" dirty="0"/>
              <a:t>当第一次访问共享变量失配时，失配事件被送到同步控制器。</a:t>
            </a:r>
          </a:p>
          <a:p>
            <a:r>
              <a:rPr lang="zh-CN" altLang="en-US" sz="2000" dirty="0"/>
              <a:t>若锁可用，则立即返回给请求的处理器。</a:t>
            </a:r>
          </a:p>
          <a:p>
            <a:r>
              <a:rPr lang="zh-CN" altLang="en-US" sz="2000" dirty="0"/>
              <a:t>若锁不可用，则由同步控制器生成一个节点请求记录，（比如将一个向量的某一对应位置位），然后返回给请求处理器一个锁定值。请求处理器则自旋等待该锁定值可用。</a:t>
            </a:r>
          </a:p>
          <a:p>
            <a:r>
              <a:rPr lang="zh-CN" altLang="en-US" sz="2000" dirty="0"/>
              <a:t>当锁可用时，由同步控制器从请求队列中选取一个处理器让它获得锁。它或是更新该处理器</a:t>
            </a:r>
            <a:r>
              <a:rPr lang="en-US" altLang="zh-CN" sz="2000" dirty="0"/>
              <a:t>Cache</a:t>
            </a:r>
            <a:r>
              <a:rPr lang="zh-CN" altLang="en-US" sz="2000" dirty="0"/>
              <a:t>中的锁值，或是无效化该处理器</a:t>
            </a:r>
            <a:r>
              <a:rPr lang="en-US" altLang="zh-CN" sz="2000" dirty="0"/>
              <a:t>Cache</a:t>
            </a:r>
            <a:r>
              <a:rPr lang="zh-CN" altLang="en-US" sz="2000" dirty="0"/>
              <a:t>中的锁值，使该处理器访问失配以获取一个新的有效副本。</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p:cNvSpPr>
            <a:spLocks noGrp="1" noRot="1" noChangeArrowheads="1"/>
          </p:cNvSpPr>
          <p:nvPr>
            <p:ph type="title"/>
          </p:nvPr>
        </p:nvSpPr>
        <p:spPr/>
        <p:txBody>
          <a:bodyPr/>
          <a:lstStyle/>
          <a:p>
            <a:r>
              <a:rPr lang="zh-CN" altLang="en-US"/>
              <a:t>队列锁的性能</a:t>
            </a:r>
          </a:p>
        </p:txBody>
      </p:sp>
      <p:sp>
        <p:nvSpPr>
          <p:cNvPr id="778243" name="Rectangle 3"/>
          <p:cNvSpPr>
            <a:spLocks noGrp="1" noRot="1" noChangeArrowheads="1"/>
          </p:cNvSpPr>
          <p:nvPr>
            <p:ph idx="1"/>
          </p:nvPr>
        </p:nvSpPr>
        <p:spPr>
          <a:xfrm>
            <a:off x="609600" y="1143000"/>
            <a:ext cx="7924800" cy="4419600"/>
          </a:xfrm>
        </p:spPr>
        <p:txBody>
          <a:bodyPr/>
          <a:lstStyle/>
          <a:p>
            <a:r>
              <a:rPr lang="zh-CN" altLang="en-US"/>
              <a:t>问：</a:t>
            </a:r>
            <a:r>
              <a:rPr lang="en-US" altLang="zh-CN"/>
              <a:t>10</a:t>
            </a:r>
            <a:r>
              <a:rPr lang="zh-CN" altLang="en-US"/>
              <a:t>台处理器使用队列锁对变量进行上锁和开锁操作需要多少次总线操作？需多长时间？设队列锁在失配时更新锁值，其它假设与前面例子相同。</a:t>
            </a:r>
          </a:p>
          <a:p>
            <a:r>
              <a:rPr lang="zh-CN" altLang="en-US"/>
              <a:t>解：</a:t>
            </a:r>
          </a:p>
          <a:p>
            <a:pPr lvl="1"/>
            <a:r>
              <a:rPr lang="zh-CN" altLang="en-US"/>
              <a:t>对</a:t>
            </a:r>
            <a:r>
              <a:rPr lang="en-US" altLang="zh-CN"/>
              <a:t>n</a:t>
            </a:r>
            <a:r>
              <a:rPr lang="zh-CN" altLang="en-US"/>
              <a:t>个处理器，</a:t>
            </a:r>
          </a:p>
          <a:p>
            <a:pPr lvl="2"/>
            <a:r>
              <a:rPr lang="zh-CN" altLang="en-US"/>
              <a:t>每个处理器初始都想访问锁，均产生</a:t>
            </a:r>
            <a:r>
              <a:rPr lang="en-US" altLang="zh-CN"/>
              <a:t>1</a:t>
            </a:r>
            <a:r>
              <a:rPr lang="zh-CN" altLang="en-US"/>
              <a:t>个总线事务</a:t>
            </a:r>
          </a:p>
          <a:p>
            <a:pPr lvl="2"/>
            <a:r>
              <a:rPr lang="zh-CN" altLang="en-US"/>
              <a:t>其中只有一个成功并需要释放锁，共产生</a:t>
            </a:r>
            <a:r>
              <a:rPr lang="en-US" altLang="zh-CN"/>
              <a:t>n+1</a:t>
            </a:r>
            <a:r>
              <a:rPr lang="zh-CN" altLang="en-US"/>
              <a:t>个总线事务</a:t>
            </a:r>
          </a:p>
          <a:p>
            <a:pPr lvl="1"/>
            <a:r>
              <a:rPr lang="zh-CN" altLang="en-US"/>
              <a:t>余下</a:t>
            </a:r>
            <a:r>
              <a:rPr lang="en-US" altLang="zh-CN"/>
              <a:t>n-1</a:t>
            </a:r>
            <a:r>
              <a:rPr lang="zh-CN" altLang="en-US"/>
              <a:t>个处理器，每个只要</a:t>
            </a:r>
            <a:r>
              <a:rPr lang="en-US" altLang="zh-CN"/>
              <a:t>2</a:t>
            </a:r>
            <a:r>
              <a:rPr lang="zh-CN" altLang="en-US"/>
              <a:t>个总线事务</a:t>
            </a:r>
          </a:p>
          <a:p>
            <a:pPr lvl="2"/>
            <a:r>
              <a:rPr lang="zh-CN" altLang="en-US"/>
              <a:t>一个接受锁；一个释放锁</a:t>
            </a:r>
          </a:p>
          <a:p>
            <a:pPr lvl="1"/>
            <a:r>
              <a:rPr lang="zh-CN" altLang="en-US"/>
              <a:t>总共需要</a:t>
            </a:r>
            <a:r>
              <a:rPr lang="en-US" altLang="zh-CN"/>
              <a:t>29</a:t>
            </a:r>
            <a:r>
              <a:rPr lang="zh-CN" altLang="en-US"/>
              <a:t>个总线事务</a:t>
            </a:r>
          </a:p>
          <a:p>
            <a:pPr lvl="2"/>
            <a:r>
              <a:rPr lang="en-US" altLang="zh-CN"/>
              <a:t>n+1+2</a:t>
            </a:r>
            <a:r>
              <a:rPr lang="zh-CN" altLang="en-US"/>
              <a:t>（</a:t>
            </a:r>
            <a:r>
              <a:rPr lang="en-US" altLang="zh-CN"/>
              <a:t>n-1</a:t>
            </a:r>
            <a:r>
              <a:rPr lang="zh-CN" altLang="en-US"/>
              <a:t>）</a:t>
            </a:r>
            <a:r>
              <a:rPr lang="en-US" altLang="zh-CN"/>
              <a:t>=3n-1 = 29</a:t>
            </a:r>
          </a:p>
          <a:p>
            <a:pPr lvl="1"/>
            <a:r>
              <a:rPr lang="zh-CN" altLang="en-US">
                <a:sym typeface="Symbol" pitchFamily="18" charset="2"/>
              </a:rPr>
              <a:t>结论：比用一致性自旋锁的性能要好得多。</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rrowheads="1"/>
          </p:cNvSpPr>
          <p:nvPr>
            <p:ph type="title"/>
          </p:nvPr>
        </p:nvSpPr>
        <p:spPr/>
        <p:txBody>
          <a:bodyPr/>
          <a:lstStyle/>
          <a:p>
            <a:r>
              <a:rPr lang="zh-CN" altLang="en-US"/>
              <a:t>实现队列锁的关键技术</a:t>
            </a:r>
          </a:p>
        </p:txBody>
      </p:sp>
      <p:sp>
        <p:nvSpPr>
          <p:cNvPr id="779267" name="Rectangle 3"/>
          <p:cNvSpPr>
            <a:spLocks noGrp="1" noRot="1" noChangeArrowheads="1"/>
          </p:cNvSpPr>
          <p:nvPr>
            <p:ph idx="1"/>
          </p:nvPr>
        </p:nvSpPr>
        <p:spPr/>
        <p:txBody>
          <a:bodyPr/>
          <a:lstStyle/>
          <a:p>
            <a:r>
              <a:rPr lang="zh-CN" altLang="en-US" b="1" dirty="0"/>
              <a:t>分辨锁的初次访问</a:t>
            </a:r>
            <a:r>
              <a:rPr lang="zh-CN" altLang="en-US" dirty="0"/>
              <a:t>，因为只有初次锁访问请求进入队列排队。</a:t>
            </a:r>
          </a:p>
          <a:p>
            <a:r>
              <a:rPr lang="zh-CN" altLang="en-US" b="1" dirty="0"/>
              <a:t>实现锁的释放</a:t>
            </a:r>
            <a:r>
              <a:rPr lang="zh-CN" altLang="en-US" dirty="0"/>
              <a:t>，以便将锁交给其它处理器。</a:t>
            </a:r>
          </a:p>
          <a:p>
            <a:r>
              <a:rPr lang="zh-CN" altLang="en-US" b="1" dirty="0"/>
              <a:t>实现等待进程队列</a:t>
            </a:r>
            <a:r>
              <a:rPr lang="zh-CN" altLang="en-US" dirty="0"/>
              <a:t>：</a:t>
            </a:r>
          </a:p>
          <a:p>
            <a:pPr lvl="1"/>
            <a:r>
              <a:rPr lang="zh-CN" altLang="en-US" dirty="0"/>
              <a:t>基于目录的机器上，队列类似于共享集合；可用类似的硬件实现目录和队列锁操作。</a:t>
            </a:r>
          </a:p>
          <a:p>
            <a:r>
              <a:rPr lang="zh-CN" altLang="en-US" dirty="0"/>
              <a:t>困难：硬件要能够回收锁。一个获得锁的进程可能因为进程切换，而不再被同一处理器所调度。如果没有回收锁的功能，可能传递出去的锁就永远不会被释放。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7F13BDC9-F5D8-477E-A9BE-72ABADDBA4F7}"/>
              </a:ext>
            </a:extLst>
          </p:cNvPr>
          <p:cNvSpPr>
            <a:spLocks noGrp="1"/>
          </p:cNvSpPr>
          <p:nvPr>
            <p:ph type="title"/>
          </p:nvPr>
        </p:nvSpPr>
        <p:spPr/>
        <p:txBody>
          <a:bodyPr/>
          <a:lstStyle/>
          <a:p>
            <a:endParaRPr lang="zh-CN" altLang="en-US"/>
          </a:p>
        </p:txBody>
      </p:sp>
      <p:sp>
        <p:nvSpPr>
          <p:cNvPr id="742402" name="Rectangle 2"/>
          <p:cNvSpPr>
            <a:spLocks noGrp="1" noRot="1" noChangeArrowheads="1"/>
          </p:cNvSpPr>
          <p:nvPr>
            <p:ph idx="1"/>
          </p:nvPr>
        </p:nvSpPr>
        <p:spPr>
          <a:xfrm>
            <a:off x="609600" y="1219200"/>
            <a:ext cx="7924800" cy="4419600"/>
          </a:xfrm>
        </p:spPr>
        <p:txBody>
          <a:bodyPr/>
          <a:lstStyle/>
          <a:p>
            <a:r>
              <a:rPr lang="zh-CN" altLang="en-US" dirty="0"/>
              <a:t>运行在不同处理器上的进程之间需要通信以协调地完成一个任务。</a:t>
            </a:r>
            <a:endParaRPr lang="en-US" altLang="zh-CN" dirty="0"/>
          </a:p>
          <a:p>
            <a:pPr lvl="1"/>
            <a:r>
              <a:rPr lang="zh-CN" altLang="en-US" dirty="0"/>
              <a:t>进程间的通信可以通过使用共享变量来实现信息交换。但对共享变量的访问要保证互斥访问。即：保证每次只有一个进程访问共享变量。</a:t>
            </a:r>
          </a:p>
          <a:p>
            <a:r>
              <a:rPr lang="zh-CN" altLang="en-US" dirty="0"/>
              <a:t>同步机制的实现</a:t>
            </a:r>
          </a:p>
          <a:p>
            <a:pPr lvl="1"/>
            <a:r>
              <a:rPr lang="zh-CN" altLang="en-US" dirty="0"/>
              <a:t>硬件提供同步原语；</a:t>
            </a:r>
          </a:p>
          <a:p>
            <a:pPr lvl="1"/>
            <a:r>
              <a:rPr lang="zh-CN" altLang="en-US" dirty="0"/>
              <a:t>用户层软件实现。</a:t>
            </a:r>
          </a:p>
          <a:p>
            <a:r>
              <a:rPr lang="zh-CN" altLang="en-US" dirty="0"/>
              <a:t>在小规模或竞争较少的情况下</a:t>
            </a:r>
          </a:p>
          <a:p>
            <a:pPr lvl="1"/>
            <a:r>
              <a:rPr lang="zh-CN" altLang="en-US" dirty="0"/>
              <a:t>硬件的关键功能：提供不可中断的指令；或实现原子地读和更新一个值的指令。</a:t>
            </a:r>
          </a:p>
          <a:p>
            <a:pPr lvl="1"/>
            <a:r>
              <a:rPr lang="zh-CN" altLang="en-US" dirty="0"/>
              <a:t>软件机制在硬件基础上建立：如自旋锁。</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Rot="1" noChangeArrowheads="1"/>
          </p:cNvSpPr>
          <p:nvPr>
            <p:ph type="title"/>
          </p:nvPr>
        </p:nvSpPr>
        <p:spPr/>
        <p:txBody>
          <a:bodyPr/>
          <a:lstStyle/>
          <a:p>
            <a:r>
              <a:rPr lang="en-US" altLang="zh-CN"/>
              <a:t>2. </a:t>
            </a:r>
            <a:r>
              <a:rPr lang="zh-CN" altLang="en-US"/>
              <a:t>取值并增值原语（</a:t>
            </a:r>
            <a:r>
              <a:rPr lang="en-US" altLang="zh-CN"/>
              <a:t>fetch-and-increment</a:t>
            </a:r>
            <a:r>
              <a:rPr lang="zh-CN" altLang="en-US"/>
              <a:t>）</a:t>
            </a:r>
          </a:p>
        </p:txBody>
      </p:sp>
      <p:sp>
        <p:nvSpPr>
          <p:cNvPr id="780291" name="Rectangle 3"/>
          <p:cNvSpPr>
            <a:spLocks noGrp="1" noRot="1" noChangeArrowheads="1"/>
          </p:cNvSpPr>
          <p:nvPr>
            <p:ph idx="1"/>
          </p:nvPr>
        </p:nvSpPr>
        <p:spPr/>
        <p:txBody>
          <a:bodyPr/>
          <a:lstStyle/>
          <a:p>
            <a:r>
              <a:rPr lang="zh-CN" altLang="en-US" dirty="0"/>
              <a:t>用队列锁可以改进</a:t>
            </a:r>
            <a:r>
              <a:rPr lang="en-US" altLang="zh-CN" dirty="0"/>
              <a:t>barrier</a:t>
            </a:r>
            <a:r>
              <a:rPr lang="zh-CN" altLang="en-US" dirty="0"/>
              <a:t>操作的性能；</a:t>
            </a:r>
          </a:p>
          <a:p>
            <a:r>
              <a:rPr lang="zh-CN" altLang="en-US" dirty="0"/>
              <a:t>用</a:t>
            </a:r>
            <a:r>
              <a:rPr lang="en-US" altLang="zh-CN" dirty="0"/>
              <a:t>fetch-and-increment</a:t>
            </a:r>
            <a:r>
              <a:rPr lang="zh-CN" altLang="en-US" dirty="0"/>
              <a:t>能减少串行化操作</a:t>
            </a:r>
          </a:p>
          <a:p>
            <a:pPr lvl="1"/>
            <a:r>
              <a:rPr lang="zh-CN" altLang="en-US" dirty="0"/>
              <a:t>可用于反向感知</a:t>
            </a:r>
            <a:r>
              <a:rPr lang="en-US" altLang="zh-CN" dirty="0"/>
              <a:t>barrier</a:t>
            </a:r>
            <a:r>
              <a:rPr lang="zh-CN" altLang="en-US" dirty="0"/>
              <a:t>。减少计数器增值时写失配的串行化操作；</a:t>
            </a:r>
          </a:p>
          <a:p>
            <a:pPr lvl="1"/>
            <a:r>
              <a:rPr lang="zh-CN" altLang="en-US" dirty="0"/>
              <a:t>也可用于合并树</a:t>
            </a:r>
            <a:r>
              <a:rPr lang="en-US" altLang="zh-CN" dirty="0"/>
              <a:t>barrier</a:t>
            </a:r>
            <a:r>
              <a:rPr lang="zh-CN" altLang="en-US" dirty="0"/>
              <a:t>。减少树中每个结点上的串行化操作。</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Rot="1" noChangeArrowheads="1"/>
          </p:cNvSpPr>
          <p:nvPr>
            <p:ph type="title"/>
          </p:nvPr>
        </p:nvSpPr>
        <p:spPr/>
        <p:txBody>
          <a:bodyPr/>
          <a:lstStyle/>
          <a:p>
            <a:r>
              <a:rPr lang="zh-CN" altLang="en-US" dirty="0"/>
              <a:t>用取并增值原语实现反向感知</a:t>
            </a:r>
            <a:r>
              <a:rPr lang="en-US" altLang="zh-CN" dirty="0"/>
              <a:t>barrier</a:t>
            </a:r>
            <a:endParaRPr lang="en-US" altLang="zh-CN" sz="2000" dirty="0"/>
          </a:p>
        </p:txBody>
      </p:sp>
      <p:sp>
        <p:nvSpPr>
          <p:cNvPr id="781315" name="Rectangle 3"/>
          <p:cNvSpPr>
            <a:spLocks noGrp="1" noRot="1" noChangeArrowheads="1"/>
          </p:cNvSpPr>
          <p:nvPr>
            <p:ph idx="1"/>
          </p:nvPr>
        </p:nvSpPr>
        <p:spPr>
          <a:xfrm>
            <a:off x="301625" y="1700213"/>
            <a:ext cx="8540750" cy="4016375"/>
          </a:xfrm>
        </p:spPr>
        <p:txBody>
          <a:bodyPr/>
          <a:lstStyle/>
          <a:p>
            <a:pPr>
              <a:spcBef>
                <a:spcPct val="10000"/>
              </a:spcBef>
              <a:buFont typeface="Wingdings" pitchFamily="2" charset="2"/>
              <a:buNone/>
            </a:pPr>
            <a:r>
              <a:rPr lang="en-US" altLang="zh-CN" sz="2400" b="1"/>
              <a:t>Local_sense = ! Local_sense;  //toggle local_sence</a:t>
            </a:r>
          </a:p>
          <a:p>
            <a:pPr>
              <a:spcBef>
                <a:spcPct val="10000"/>
              </a:spcBef>
              <a:buFont typeface="Wingdings" pitchFamily="2" charset="2"/>
              <a:buNone/>
            </a:pPr>
            <a:r>
              <a:rPr lang="en-US" altLang="zh-CN" sz="2400" b="1"/>
              <a:t>fetch_and_increment(count);    //atomic update</a:t>
            </a:r>
          </a:p>
          <a:p>
            <a:pPr>
              <a:spcBef>
                <a:spcPct val="10000"/>
              </a:spcBef>
              <a:buFont typeface="Wingdings" pitchFamily="2" charset="2"/>
              <a:buNone/>
            </a:pPr>
            <a:r>
              <a:rPr lang="en-US" altLang="zh-CN" sz="2400" b="1"/>
              <a:t>if ( count == total ){         // all arrived</a:t>
            </a:r>
          </a:p>
          <a:p>
            <a:pPr>
              <a:spcBef>
                <a:spcPct val="10000"/>
              </a:spcBef>
              <a:buFont typeface="Wingdings" pitchFamily="2" charset="2"/>
              <a:buNone/>
            </a:pPr>
            <a:r>
              <a:rPr lang="en-US" altLang="zh-CN" sz="2400" b="1"/>
              <a:t>         count = 0;               // reset counter</a:t>
            </a:r>
          </a:p>
          <a:p>
            <a:pPr>
              <a:spcBef>
                <a:spcPct val="10000"/>
              </a:spcBef>
              <a:buFont typeface="Wingdings" pitchFamily="2" charset="2"/>
              <a:buNone/>
            </a:pPr>
            <a:r>
              <a:rPr lang="en-US" altLang="zh-CN" sz="2400" b="1"/>
              <a:t>         release = local_sense;     // release processes</a:t>
            </a:r>
          </a:p>
          <a:p>
            <a:pPr>
              <a:spcBef>
                <a:spcPct val="10000"/>
              </a:spcBef>
              <a:buFont typeface="Wingdings" pitchFamily="2" charset="2"/>
              <a:buNone/>
            </a:pPr>
            <a:r>
              <a:rPr lang="en-US" altLang="zh-CN" sz="2400" b="1"/>
              <a:t>}</a:t>
            </a:r>
          </a:p>
          <a:p>
            <a:pPr>
              <a:spcBef>
                <a:spcPct val="10000"/>
              </a:spcBef>
              <a:buFont typeface="Wingdings" pitchFamily="2" charset="2"/>
              <a:buNone/>
            </a:pPr>
            <a:r>
              <a:rPr lang="en-US" altLang="zh-CN" sz="2400" b="1"/>
              <a:t>else {     //  more to come</a:t>
            </a:r>
          </a:p>
          <a:p>
            <a:pPr>
              <a:spcBef>
                <a:spcPct val="10000"/>
              </a:spcBef>
              <a:buFont typeface="Wingdings" pitchFamily="2" charset="2"/>
              <a:buNone/>
            </a:pPr>
            <a:r>
              <a:rPr lang="en-US" altLang="zh-CN" sz="2400" b="1"/>
              <a:t>      spin(release == local_sense) ; // wait for signal</a:t>
            </a:r>
          </a:p>
          <a:p>
            <a:pPr>
              <a:spcBef>
                <a:spcPct val="10000"/>
              </a:spcBef>
              <a:buFont typeface="Wingdings" pitchFamily="2" charset="2"/>
              <a:buNone/>
            </a:pPr>
            <a:r>
              <a:rPr lang="en-US" altLang="zh-CN" sz="2400" b="1"/>
              <a:t>}</a:t>
            </a:r>
            <a:endParaRPr lang="en-US" altLang="zh-CN"/>
          </a:p>
          <a:p>
            <a:pPr>
              <a:buFont typeface="Wingdings" pitchFamily="2" charset="2"/>
              <a:buNone/>
            </a:pP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Rot="1" noChangeArrowheads="1"/>
          </p:cNvSpPr>
          <p:nvPr>
            <p:ph type="title"/>
          </p:nvPr>
        </p:nvSpPr>
        <p:spPr/>
        <p:txBody>
          <a:bodyPr/>
          <a:lstStyle/>
          <a:p>
            <a:r>
              <a:rPr lang="zh-CN" altLang="en-US"/>
              <a:t>改进后判断</a:t>
            </a:r>
            <a:r>
              <a:rPr lang="en-US" altLang="zh-CN"/>
              <a:t>-</a:t>
            </a:r>
            <a:r>
              <a:rPr lang="zh-CN" altLang="en-US"/>
              <a:t>回旋（反向感知）</a:t>
            </a:r>
            <a:r>
              <a:rPr lang="en-US" altLang="zh-CN"/>
              <a:t>Barrier</a:t>
            </a:r>
            <a:r>
              <a:rPr lang="zh-CN" altLang="en-US"/>
              <a:t>的性能</a:t>
            </a:r>
          </a:p>
        </p:txBody>
      </p:sp>
      <p:sp>
        <p:nvSpPr>
          <p:cNvPr id="782339" name="Rectangle 3"/>
          <p:cNvSpPr>
            <a:spLocks noGrp="1" noRot="1" noChangeArrowheads="1"/>
          </p:cNvSpPr>
          <p:nvPr>
            <p:ph idx="1"/>
          </p:nvPr>
        </p:nvSpPr>
        <p:spPr/>
        <p:txBody>
          <a:bodyPr/>
          <a:lstStyle/>
          <a:p>
            <a:r>
              <a:rPr lang="zh-CN" altLang="en-US" dirty="0"/>
              <a:t>问：设一个取并增值原语需</a:t>
            </a:r>
            <a:r>
              <a:rPr lang="en-US" altLang="zh-CN" dirty="0"/>
              <a:t>100</a:t>
            </a:r>
            <a:r>
              <a:rPr lang="zh-CN" altLang="en-US" dirty="0"/>
              <a:t>个时钟周期，其它假设与前相同，求</a:t>
            </a:r>
            <a:r>
              <a:rPr lang="en-US" altLang="zh-CN" dirty="0"/>
              <a:t>10</a:t>
            </a:r>
            <a:r>
              <a:rPr lang="zh-CN" altLang="en-US" dirty="0"/>
              <a:t>台处理器通过</a:t>
            </a:r>
            <a:r>
              <a:rPr lang="en-US" altLang="zh-CN" dirty="0"/>
              <a:t>barrier</a:t>
            </a:r>
            <a:r>
              <a:rPr lang="zh-CN" altLang="en-US" dirty="0"/>
              <a:t>的时间及总线操作次数？</a:t>
            </a:r>
          </a:p>
          <a:p>
            <a:r>
              <a:rPr lang="zh-CN" altLang="en-US" dirty="0"/>
              <a:t>解答：</a:t>
            </a:r>
          </a:p>
          <a:p>
            <a:pPr lvl="1"/>
            <a:r>
              <a:rPr lang="zh-CN" altLang="en-US" dirty="0"/>
              <a:t>对</a:t>
            </a:r>
            <a:r>
              <a:rPr lang="en-US" altLang="zh-CN" dirty="0"/>
              <a:t>n</a:t>
            </a:r>
            <a:r>
              <a:rPr lang="zh-CN" altLang="en-US" dirty="0"/>
              <a:t>个处理器需</a:t>
            </a:r>
          </a:p>
          <a:p>
            <a:pPr lvl="2"/>
            <a:r>
              <a:rPr lang="en-US" altLang="zh-CN" dirty="0"/>
              <a:t>n</a:t>
            </a:r>
            <a:r>
              <a:rPr lang="zh-CN" altLang="en-US" dirty="0"/>
              <a:t>个 </a:t>
            </a:r>
            <a:r>
              <a:rPr lang="en-US" altLang="zh-CN" dirty="0"/>
              <a:t>fetch-and-increment</a:t>
            </a:r>
            <a:r>
              <a:rPr lang="zh-CN" altLang="en-US" dirty="0"/>
              <a:t>操作</a:t>
            </a:r>
          </a:p>
          <a:p>
            <a:pPr lvl="2"/>
            <a:r>
              <a:rPr lang="en-US" altLang="zh-CN" dirty="0"/>
              <a:t>n</a:t>
            </a:r>
            <a:r>
              <a:rPr lang="zh-CN" altLang="en-US" dirty="0"/>
              <a:t>次访问</a:t>
            </a:r>
            <a:r>
              <a:rPr lang="en-US" altLang="zh-CN" dirty="0"/>
              <a:t>count</a:t>
            </a:r>
            <a:r>
              <a:rPr lang="zh-CN" altLang="en-US" dirty="0"/>
              <a:t>操作</a:t>
            </a:r>
            <a:r>
              <a:rPr lang="en-US" altLang="zh-CN" dirty="0"/>
              <a:t>cache</a:t>
            </a:r>
            <a:r>
              <a:rPr lang="zh-CN" altLang="en-US" dirty="0"/>
              <a:t>失配</a:t>
            </a:r>
          </a:p>
          <a:p>
            <a:pPr lvl="2"/>
            <a:r>
              <a:rPr lang="en-US" altLang="zh-CN" dirty="0"/>
              <a:t>n</a:t>
            </a:r>
            <a:r>
              <a:rPr lang="zh-CN" altLang="en-US" dirty="0"/>
              <a:t>次访问</a:t>
            </a:r>
            <a:r>
              <a:rPr lang="en-US" altLang="zh-CN" dirty="0"/>
              <a:t>release</a:t>
            </a:r>
            <a:r>
              <a:rPr lang="zh-CN" altLang="en-US" dirty="0"/>
              <a:t>操作</a:t>
            </a:r>
            <a:r>
              <a:rPr lang="en-US" altLang="zh-CN" dirty="0"/>
              <a:t>cache</a:t>
            </a:r>
            <a:r>
              <a:rPr lang="zh-CN" altLang="en-US" dirty="0"/>
              <a:t>失配</a:t>
            </a:r>
          </a:p>
          <a:p>
            <a:pPr lvl="1"/>
            <a:r>
              <a:rPr lang="zh-CN" altLang="en-US" dirty="0"/>
              <a:t>总共</a:t>
            </a:r>
            <a:r>
              <a:rPr lang="en-US" altLang="zh-CN" dirty="0"/>
              <a:t>3n</a:t>
            </a:r>
            <a:r>
              <a:rPr lang="zh-CN" altLang="en-US" dirty="0"/>
              <a:t>次总线事务</a:t>
            </a:r>
          </a:p>
          <a:p>
            <a:pPr lvl="2"/>
            <a:r>
              <a:rPr lang="en-US" altLang="zh-CN" dirty="0"/>
              <a:t>3</a:t>
            </a:r>
            <a:r>
              <a:rPr lang="en-US" altLang="zh-CN" dirty="0">
                <a:sym typeface="Wingdings 2" pitchFamily="18" charset="2"/>
              </a:rPr>
              <a:t>10100=3000</a:t>
            </a:r>
            <a:r>
              <a:rPr lang="zh-CN" altLang="en-US" dirty="0">
                <a:sym typeface="Wingdings 2" pitchFamily="18" charset="2"/>
              </a:rPr>
              <a:t>时钟</a:t>
            </a:r>
            <a:endParaRPr lang="zh-CN" altLang="en-US" dirty="0"/>
          </a:p>
          <a:p>
            <a:r>
              <a:rPr lang="zh-CN" altLang="en-US" dirty="0"/>
              <a:t>             </a:t>
            </a:r>
          </a:p>
        </p:txBody>
      </p:sp>
      <p:sp>
        <p:nvSpPr>
          <p:cNvPr id="782340" name="AutoShape 4"/>
          <p:cNvSpPr>
            <a:spLocks noChangeArrowheads="1"/>
          </p:cNvSpPr>
          <p:nvPr/>
        </p:nvSpPr>
        <p:spPr bwMode="white">
          <a:xfrm>
            <a:off x="5870575" y="3717032"/>
            <a:ext cx="2663825" cy="576263"/>
          </a:xfrm>
          <a:prstGeom prst="wedgeRoundRectCallout">
            <a:avLst>
              <a:gd name="adj1" fmla="val -176162"/>
              <a:gd name="adj2" fmla="val 145042"/>
              <a:gd name="adj3" fmla="val 16667"/>
            </a:avLst>
          </a:prstGeom>
          <a:noFill/>
          <a:ln w="38100" algn="ctr">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64" tIns="46033" rIns="92064" bIns="46033" anchor="ctr"/>
          <a:lstStyle/>
          <a:p>
            <a:pPr algn="ctr" eaLnBrk="0" hangingPunct="0">
              <a:lnSpc>
                <a:spcPct val="90000"/>
              </a:lnSpc>
            </a:pPr>
            <a:endParaRPr lang="zh-CN" altLang="zh-CN" sz="2000">
              <a:solidFill>
                <a:schemeClr val="tx2"/>
              </a:solidFill>
              <a:effectLst>
                <a:outerShdw blurRad="38100" dist="38100" dir="2700000" algn="tl">
                  <a:srgbClr val="C0C0C0"/>
                </a:outerShdw>
              </a:effectLst>
            </a:endParaRPr>
          </a:p>
        </p:txBody>
      </p:sp>
      <p:sp>
        <p:nvSpPr>
          <p:cNvPr id="782341" name="Text Box 5"/>
          <p:cNvSpPr txBox="1">
            <a:spLocks noChangeArrowheads="1"/>
          </p:cNvSpPr>
          <p:nvPr/>
        </p:nvSpPr>
        <p:spPr bwMode="white">
          <a:xfrm>
            <a:off x="6014243" y="3778407"/>
            <a:ext cx="2376487"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64" tIns="46033" rIns="92064" bIns="46033">
            <a:spAutoFit/>
          </a:bodyPr>
          <a:lstStyle/>
          <a:p>
            <a:pPr eaLnBrk="0" hangingPunct="0">
              <a:lnSpc>
                <a:spcPct val="90000"/>
              </a:lnSpc>
              <a:spcBef>
                <a:spcPct val="50000"/>
              </a:spcBef>
            </a:pPr>
            <a:r>
              <a:rPr lang="en-US" altLang="zh-CN" sz="2000" b="1" dirty="0">
                <a:effectLst>
                  <a:outerShdw blurRad="38100" dist="38100" dir="2700000" algn="tl">
                    <a:srgbClr val="C0C0C0"/>
                  </a:outerShdw>
                </a:effectLst>
              </a:rPr>
              <a:t>Why not (2n-1)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0"/>
                                        </p:tgtEl>
                                        <p:attrNameLst>
                                          <p:attrName>style.visibility</p:attrName>
                                        </p:attrNameLst>
                                      </p:cBhvr>
                                      <p:to>
                                        <p:strVal val="visible"/>
                                      </p:to>
                                    </p:set>
                                    <p:animEffect transition="in" filter="blinds(horizontal)">
                                      <p:cBhvr>
                                        <p:cTn id="7" dur="500"/>
                                        <p:tgtEl>
                                          <p:spTgt spid="78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2341"/>
                                        </p:tgtEl>
                                        <p:attrNameLst>
                                          <p:attrName>style.visibility</p:attrName>
                                        </p:attrNameLst>
                                      </p:cBhvr>
                                      <p:to>
                                        <p:strVal val="visible"/>
                                      </p:to>
                                    </p:set>
                                    <p:animEffect transition="in" filter="blinds(horizontal)">
                                      <p:cBhvr>
                                        <p:cTn id="12" dur="500"/>
                                        <p:tgtEl>
                                          <p:spTgt spid="78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0" grpId="0" animBg="1"/>
      <p:bldP spid="7823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Rot="1" noChangeArrowheads="1"/>
          </p:cNvSpPr>
          <p:nvPr>
            <p:ph type="title"/>
          </p:nvPr>
        </p:nvSpPr>
        <p:spPr/>
        <p:txBody>
          <a:bodyPr/>
          <a:lstStyle/>
          <a:p>
            <a:r>
              <a:rPr lang="zh-CN" altLang="en-US"/>
              <a:t>小结：</a:t>
            </a:r>
          </a:p>
        </p:txBody>
      </p:sp>
      <p:sp>
        <p:nvSpPr>
          <p:cNvPr id="783363" name="Rectangle 3"/>
          <p:cNvSpPr>
            <a:spLocks noGrp="1" noRot="1" noChangeArrowheads="1"/>
          </p:cNvSpPr>
          <p:nvPr>
            <p:ph idx="1"/>
          </p:nvPr>
        </p:nvSpPr>
        <p:spPr/>
        <p:txBody>
          <a:bodyPr/>
          <a:lstStyle/>
          <a:p>
            <a:r>
              <a:rPr lang="zh-CN" altLang="en-US" dirty="0"/>
              <a:t>如何高效地利用大规模并行计算机，是极具挑战性的一个课题：</a:t>
            </a:r>
          </a:p>
          <a:p>
            <a:pPr lvl="1"/>
            <a:r>
              <a:rPr lang="zh-CN" altLang="en-US" dirty="0"/>
              <a:t>同步问题在大规模并行计算机中很尖锐</a:t>
            </a:r>
          </a:p>
          <a:p>
            <a:pPr lvl="1"/>
            <a:r>
              <a:rPr lang="zh-CN" altLang="en-US" dirty="0"/>
              <a:t>大的存储器访问延时</a:t>
            </a:r>
          </a:p>
          <a:p>
            <a:pPr lvl="1"/>
            <a:r>
              <a:rPr lang="zh-CN" altLang="en-US" dirty="0"/>
              <a:t>计算负载不平衡问题</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Rot="1" noChangeArrowheads="1"/>
          </p:cNvSpPr>
          <p:nvPr>
            <p:ph type="title"/>
          </p:nvPr>
        </p:nvSpPr>
        <p:spPr/>
        <p:txBody>
          <a:bodyPr/>
          <a:lstStyle/>
          <a:p>
            <a:r>
              <a:rPr lang="en-US" altLang="zh-CN"/>
              <a:t>6.5 </a:t>
            </a:r>
            <a:r>
              <a:rPr lang="zh-CN" altLang="en-US"/>
              <a:t>存储器连贯性模型</a:t>
            </a:r>
          </a:p>
        </p:txBody>
      </p:sp>
      <p:sp>
        <p:nvSpPr>
          <p:cNvPr id="784387" name="Rectangle 3"/>
          <p:cNvSpPr>
            <a:spLocks noGrp="1" noRot="1" noChangeArrowheads="1"/>
          </p:cNvSpPr>
          <p:nvPr>
            <p:ph idx="1"/>
          </p:nvPr>
        </p:nvSpPr>
        <p:spPr/>
        <p:txBody>
          <a:bodyPr/>
          <a:lstStyle/>
          <a:p>
            <a:r>
              <a:rPr lang="zh-CN" altLang="en-US" dirty="0"/>
              <a:t>连惯性定义</a:t>
            </a:r>
          </a:p>
          <a:p>
            <a:pPr lvl="1"/>
            <a:r>
              <a:rPr lang="zh-CN" altLang="en-US" dirty="0"/>
              <a:t>由</a:t>
            </a:r>
            <a:r>
              <a:rPr lang="en-US" altLang="zh-CN" dirty="0"/>
              <a:t>Cache</a:t>
            </a:r>
            <a:r>
              <a:rPr lang="zh-CN" altLang="en-US" dirty="0"/>
              <a:t>一致性出发：（</a:t>
            </a:r>
            <a:r>
              <a:rPr lang="en-US" altLang="zh-CN" dirty="0"/>
              <a:t>1</a:t>
            </a:r>
            <a:r>
              <a:rPr lang="zh-CN" altLang="en-US" dirty="0"/>
              <a:t>）一个处理器什么时候能看到被另一个处理器更新的数据。</a:t>
            </a:r>
          </a:p>
          <a:p>
            <a:pPr lvl="1"/>
            <a:r>
              <a:rPr lang="zh-CN" altLang="en-US" dirty="0"/>
              <a:t>由利用共享数据进行通信出发：（</a:t>
            </a:r>
            <a:r>
              <a:rPr lang="en-US" altLang="zh-CN" dirty="0"/>
              <a:t>2</a:t>
            </a:r>
            <a:r>
              <a:rPr lang="zh-CN" altLang="en-US" dirty="0"/>
              <a:t>）一个处理器以什么次序观察另一处理器写回的数据。</a:t>
            </a:r>
          </a:p>
          <a:p>
            <a:pPr lvl="1"/>
            <a:r>
              <a:rPr lang="zh-CN" altLang="en-US" dirty="0"/>
              <a:t>由利用读操作观察另一处理器写的结果：（</a:t>
            </a:r>
            <a:r>
              <a:rPr lang="en-US" altLang="zh-CN" dirty="0"/>
              <a:t>3</a:t>
            </a:r>
            <a:r>
              <a:rPr lang="zh-CN" altLang="en-US" dirty="0"/>
              <a:t>）不同处理器向不同存储单元进行读和写操作，必须按什么规则进行。</a:t>
            </a:r>
          </a:p>
        </p:txBody>
      </p:sp>
    </p:spTree>
    <p:extLst>
      <p:ext uri="{BB962C8B-B14F-4D97-AF65-F5344CB8AC3E}">
        <p14:creationId xmlns:p14="http://schemas.microsoft.com/office/powerpoint/2010/main" val="2958436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rrowheads="1"/>
          </p:cNvSpPr>
          <p:nvPr>
            <p:ph type="title"/>
          </p:nvPr>
        </p:nvSpPr>
        <p:spPr/>
        <p:txBody>
          <a:bodyPr/>
          <a:lstStyle/>
          <a:p>
            <a:r>
              <a:rPr lang="zh-CN" altLang="en-US" b="1" dirty="0"/>
              <a:t>例子   （</a:t>
            </a:r>
            <a:r>
              <a:rPr lang="en-US" altLang="zh-CN" b="1" dirty="0"/>
              <a:t>Cp418, Ep605</a:t>
            </a:r>
            <a:r>
              <a:rPr lang="zh-CN" altLang="en-US" b="1" dirty="0"/>
              <a:t>）</a:t>
            </a:r>
            <a:endParaRPr lang="zh-CN" altLang="en-US" sz="2000" dirty="0"/>
          </a:p>
        </p:txBody>
      </p:sp>
      <p:sp>
        <p:nvSpPr>
          <p:cNvPr id="785411" name="Rectangle 3"/>
          <p:cNvSpPr>
            <a:spLocks noGrp="1" noRot="1" noChangeArrowheads="1"/>
          </p:cNvSpPr>
          <p:nvPr>
            <p:ph idx="1"/>
          </p:nvPr>
        </p:nvSpPr>
        <p:spPr>
          <a:xfrm>
            <a:off x="755650" y="1268413"/>
            <a:ext cx="8134350" cy="4340225"/>
          </a:xfrm>
        </p:spPr>
        <p:txBody>
          <a:bodyPr/>
          <a:lstStyle/>
          <a:p>
            <a:pPr>
              <a:buFont typeface="Wingdings" pitchFamily="2" charset="2"/>
              <a:buNone/>
            </a:pPr>
            <a:r>
              <a:rPr lang="en-US" altLang="zh-CN" dirty="0"/>
              <a:t>P1:   A=0;                  P2:   B=0;</a:t>
            </a:r>
          </a:p>
          <a:p>
            <a:pPr>
              <a:buFont typeface="Wingdings" pitchFamily="2" charset="2"/>
              <a:buNone/>
            </a:pPr>
            <a:r>
              <a:rPr lang="en-US" altLang="zh-CN" dirty="0"/>
              <a:t>         …                               … </a:t>
            </a:r>
          </a:p>
          <a:p>
            <a:pPr>
              <a:buFont typeface="Wingdings" pitchFamily="2" charset="2"/>
              <a:buNone/>
            </a:pPr>
            <a:r>
              <a:rPr lang="en-US" altLang="zh-CN" dirty="0"/>
              <a:t>         A=1;                           B=1;</a:t>
            </a:r>
          </a:p>
          <a:p>
            <a:pPr>
              <a:buFont typeface="Wingdings" pitchFamily="2" charset="2"/>
              <a:buNone/>
            </a:pPr>
            <a:r>
              <a:rPr lang="en-US" altLang="zh-CN" dirty="0"/>
              <a:t>L1:  if ( B==0)…        L2:  if ( A==0)...</a:t>
            </a:r>
          </a:p>
          <a:p>
            <a:pPr>
              <a:buFont typeface="Wingdings" pitchFamily="2" charset="2"/>
              <a:buNone/>
            </a:pPr>
            <a:r>
              <a:rPr lang="en-US" altLang="zh-CN" b="1" dirty="0"/>
              <a:t>   </a:t>
            </a:r>
          </a:p>
          <a:p>
            <a:pPr>
              <a:buFont typeface="Wingdings" pitchFamily="2" charset="2"/>
              <a:buNone/>
            </a:pPr>
            <a:r>
              <a:rPr lang="en-US" altLang="zh-CN" b="1" dirty="0"/>
              <a:t>   P1</a:t>
            </a:r>
            <a:r>
              <a:rPr lang="zh-CN" altLang="en-US" b="1" dirty="0"/>
              <a:t>、</a:t>
            </a:r>
            <a:r>
              <a:rPr lang="en-US" altLang="zh-CN" b="1" dirty="0"/>
              <a:t>P2</a:t>
            </a:r>
            <a:r>
              <a:rPr lang="zh-CN" altLang="en-US" b="1" dirty="0"/>
              <a:t>进程在不同的处理器上运行，</a:t>
            </a:r>
            <a:r>
              <a:rPr lang="en-US" altLang="zh-CN" b="1" dirty="0"/>
              <a:t>A</a:t>
            </a:r>
            <a:r>
              <a:rPr lang="zh-CN" altLang="en-US" b="1" dirty="0"/>
              <a:t>和</a:t>
            </a:r>
            <a:r>
              <a:rPr lang="en-US" altLang="zh-CN" b="1" dirty="0"/>
              <a:t>B</a:t>
            </a:r>
            <a:r>
              <a:rPr lang="zh-CN" altLang="en-US" b="1" dirty="0"/>
              <a:t>均为两个处理器的</a:t>
            </a:r>
            <a:r>
              <a:rPr lang="en-US" altLang="zh-CN" b="1" dirty="0"/>
              <a:t>Cache</a:t>
            </a:r>
            <a:r>
              <a:rPr lang="zh-CN" altLang="en-US" b="1" dirty="0"/>
              <a:t>中的两个单元，其初值都是</a:t>
            </a:r>
            <a:r>
              <a:rPr lang="en-US" altLang="zh-CN" b="1" dirty="0"/>
              <a:t>0</a:t>
            </a:r>
            <a:r>
              <a:rPr lang="zh-CN" altLang="en-US" b="1" dirty="0"/>
              <a:t>。</a:t>
            </a:r>
            <a:r>
              <a:rPr lang="en-US" altLang="en-US" b="1" dirty="0"/>
              <a:t>      </a:t>
            </a:r>
            <a:endParaRPr lang="zh-CN" altLang="en-US" b="1" dirty="0"/>
          </a:p>
        </p:txBody>
      </p:sp>
      <p:sp>
        <p:nvSpPr>
          <p:cNvPr id="785412" name="Rectangle 4"/>
          <p:cNvSpPr>
            <a:spLocks noChangeArrowheads="1"/>
          </p:cNvSpPr>
          <p:nvPr/>
        </p:nvSpPr>
        <p:spPr bwMode="white">
          <a:xfrm>
            <a:off x="684213" y="1125538"/>
            <a:ext cx="2807667" cy="2303462"/>
          </a:xfrm>
          <a:prstGeom prst="rect">
            <a:avLst/>
          </a:prstGeom>
          <a:noFill/>
          <a:ln w="38100" algn="ctr">
            <a:solidFill>
              <a:srgbClr val="FF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endParaRPr lang="zh-CN" altLang="en-US"/>
          </a:p>
        </p:txBody>
      </p:sp>
      <p:sp>
        <p:nvSpPr>
          <p:cNvPr id="785413" name="Rectangle 5"/>
          <p:cNvSpPr>
            <a:spLocks noChangeArrowheads="1"/>
          </p:cNvSpPr>
          <p:nvPr/>
        </p:nvSpPr>
        <p:spPr bwMode="white">
          <a:xfrm>
            <a:off x="3563317" y="1125538"/>
            <a:ext cx="2807667" cy="2303462"/>
          </a:xfrm>
          <a:prstGeom prst="rect">
            <a:avLst/>
          </a:prstGeom>
          <a:noFill/>
          <a:ln w="38100" algn="ctr">
            <a:solidFill>
              <a:srgbClr val="FF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64" tIns="46033" rIns="92064" bIns="46033" anchor="ctr"/>
          <a:lstStyle/>
          <a:p>
            <a:endParaRPr lang="zh-CN" altLang="en-US"/>
          </a:p>
        </p:txBody>
      </p:sp>
    </p:spTree>
    <p:extLst>
      <p:ext uri="{BB962C8B-B14F-4D97-AF65-F5344CB8AC3E}">
        <p14:creationId xmlns:p14="http://schemas.microsoft.com/office/powerpoint/2010/main" val="2150530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Rot="1" noChangeArrowheads="1"/>
          </p:cNvSpPr>
          <p:nvPr>
            <p:ph type="title"/>
          </p:nvPr>
        </p:nvSpPr>
        <p:spPr/>
        <p:txBody>
          <a:bodyPr/>
          <a:lstStyle/>
          <a:p>
            <a:r>
              <a:rPr lang="zh-CN" altLang="en-US"/>
              <a:t>由不同假设导出不同结果</a:t>
            </a:r>
          </a:p>
        </p:txBody>
      </p:sp>
      <p:sp>
        <p:nvSpPr>
          <p:cNvPr id="786435" name="Rectangle 3"/>
          <p:cNvSpPr>
            <a:spLocks noGrp="1" noRot="1" noChangeArrowheads="1"/>
          </p:cNvSpPr>
          <p:nvPr>
            <p:ph idx="1"/>
          </p:nvPr>
        </p:nvSpPr>
        <p:spPr/>
        <p:txBody>
          <a:bodyPr/>
          <a:lstStyle/>
          <a:p>
            <a:r>
              <a:rPr lang="zh-CN" altLang="en-US"/>
              <a:t>设写立即生效，且可立即被另一个处理器知道结果，则两个</a:t>
            </a:r>
            <a:r>
              <a:rPr lang="en-US" altLang="zh-CN"/>
              <a:t>if</a:t>
            </a:r>
            <a:r>
              <a:rPr lang="zh-CN" altLang="en-US"/>
              <a:t>语句为真的条件不可能都成立。</a:t>
            </a:r>
          </a:p>
          <a:p>
            <a:r>
              <a:rPr lang="zh-CN" altLang="en-US"/>
              <a:t>设写无效滞后生效，且处理器在滞后期中可继续执行，则两个</a:t>
            </a:r>
            <a:r>
              <a:rPr lang="en-US" altLang="zh-CN"/>
              <a:t>if</a:t>
            </a:r>
            <a:r>
              <a:rPr lang="zh-CN" altLang="en-US"/>
              <a:t>语句为真的条件可同时成立。</a:t>
            </a:r>
          </a:p>
          <a:p>
            <a:pPr lvl="1"/>
            <a:endParaRPr lang="en-US" altLang="zh-CN"/>
          </a:p>
        </p:txBody>
      </p:sp>
    </p:spTree>
    <p:extLst>
      <p:ext uri="{BB962C8B-B14F-4D97-AF65-F5344CB8AC3E}">
        <p14:creationId xmlns:p14="http://schemas.microsoft.com/office/powerpoint/2010/main" val="2545882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Rot="1" noChangeArrowheads="1"/>
          </p:cNvSpPr>
          <p:nvPr>
            <p:ph type="title"/>
          </p:nvPr>
        </p:nvSpPr>
        <p:spPr/>
        <p:txBody>
          <a:bodyPr/>
          <a:lstStyle/>
          <a:p>
            <a:r>
              <a:rPr lang="zh-CN" altLang="en-US"/>
              <a:t>顺序连贯性（</a:t>
            </a:r>
            <a:r>
              <a:rPr lang="en-US" altLang="zh-CN"/>
              <a:t>sequential consistency</a:t>
            </a:r>
            <a:r>
              <a:rPr lang="zh-CN" altLang="en-US"/>
              <a:t>）</a:t>
            </a:r>
          </a:p>
        </p:txBody>
      </p:sp>
      <p:sp>
        <p:nvSpPr>
          <p:cNvPr id="787459" name="Rectangle 3"/>
          <p:cNvSpPr>
            <a:spLocks noGrp="1" noRot="1" noChangeArrowheads="1"/>
          </p:cNvSpPr>
          <p:nvPr>
            <p:ph idx="1"/>
          </p:nvPr>
        </p:nvSpPr>
        <p:spPr/>
        <p:txBody>
          <a:bodyPr/>
          <a:lstStyle/>
          <a:p>
            <a:r>
              <a:rPr lang="zh-CN" altLang="en-US"/>
              <a:t>若处理器内访问是按顺序执行，处理器之间访问是交叉进行（即有先后次序，不能同时发生），则程序任何一次执行的结果都是相同的。（即可得到同一结果）。</a:t>
            </a:r>
          </a:p>
          <a:p>
            <a:endParaRPr lang="en-US" altLang="zh-CN"/>
          </a:p>
        </p:txBody>
      </p:sp>
    </p:spTree>
    <p:extLst>
      <p:ext uri="{BB962C8B-B14F-4D97-AF65-F5344CB8AC3E}">
        <p14:creationId xmlns:p14="http://schemas.microsoft.com/office/powerpoint/2010/main" val="3050072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Rot="1" noChangeArrowheads="1"/>
          </p:cNvSpPr>
          <p:nvPr>
            <p:ph type="title"/>
          </p:nvPr>
        </p:nvSpPr>
        <p:spPr>
          <a:xfrm>
            <a:off x="593726" y="269807"/>
            <a:ext cx="7932737" cy="534988"/>
          </a:xfrm>
        </p:spPr>
        <p:txBody>
          <a:bodyPr/>
          <a:lstStyle/>
          <a:p>
            <a:r>
              <a:rPr lang="zh-CN" altLang="en-US" sz="2800" dirty="0"/>
              <a:t>重新考虑上述例子</a:t>
            </a:r>
            <a:endParaRPr lang="zh-CN" altLang="en-US" sz="3600" dirty="0"/>
          </a:p>
        </p:txBody>
      </p:sp>
      <p:sp>
        <p:nvSpPr>
          <p:cNvPr id="788483" name="Rectangle 3"/>
          <p:cNvSpPr>
            <a:spLocks noGrp="1" noRot="1" noChangeArrowheads="1"/>
          </p:cNvSpPr>
          <p:nvPr>
            <p:ph type="body" sz="half" idx="1"/>
          </p:nvPr>
        </p:nvSpPr>
        <p:spPr>
          <a:xfrm>
            <a:off x="755650" y="1052513"/>
            <a:ext cx="7770813" cy="2978150"/>
          </a:xfrm>
        </p:spPr>
        <p:txBody>
          <a:bodyPr/>
          <a:lstStyle/>
          <a:p>
            <a:pPr>
              <a:lnSpc>
                <a:spcPct val="120000"/>
              </a:lnSpc>
            </a:pPr>
            <a:r>
              <a:rPr lang="zh-CN" altLang="en-US" sz="2400" dirty="0"/>
              <a:t>一个进程内对存储器的访问必须按序进行，对</a:t>
            </a:r>
            <a:r>
              <a:rPr lang="en-US" altLang="zh-CN" sz="2400" dirty="0"/>
              <a:t>A</a:t>
            </a:r>
            <a:r>
              <a:rPr lang="zh-CN" altLang="en-US" sz="2400" dirty="0"/>
              <a:t>和</a:t>
            </a:r>
            <a:r>
              <a:rPr lang="en-US" altLang="zh-CN" sz="2400" dirty="0"/>
              <a:t>B</a:t>
            </a:r>
            <a:r>
              <a:rPr lang="zh-CN" altLang="en-US" sz="2400" dirty="0"/>
              <a:t>的读（即</a:t>
            </a:r>
            <a:r>
              <a:rPr lang="en-US" altLang="zh-CN" sz="2400" dirty="0"/>
              <a:t>P1</a:t>
            </a:r>
            <a:r>
              <a:rPr lang="zh-CN" altLang="en-US" sz="2400" dirty="0"/>
              <a:t>读</a:t>
            </a:r>
            <a:r>
              <a:rPr lang="en-US" altLang="zh-CN" sz="2400" dirty="0"/>
              <a:t>B, P2</a:t>
            </a:r>
            <a:r>
              <a:rPr lang="zh-CN" altLang="en-US" sz="2400" dirty="0"/>
              <a:t>读</a:t>
            </a:r>
            <a:r>
              <a:rPr lang="en-US" altLang="zh-CN" sz="2400" dirty="0"/>
              <a:t>A</a:t>
            </a:r>
            <a:r>
              <a:rPr lang="zh-CN" altLang="en-US" sz="2400" dirty="0"/>
              <a:t>）必须交叉进行，从而必定有一个先完成，这样两个</a:t>
            </a:r>
            <a:r>
              <a:rPr lang="en-US" altLang="zh-CN" sz="2400" dirty="0"/>
              <a:t>if</a:t>
            </a:r>
            <a:r>
              <a:rPr lang="zh-CN" altLang="en-US" sz="2400" dirty="0"/>
              <a:t>均为真不可能发生。</a:t>
            </a:r>
          </a:p>
          <a:p>
            <a:pPr>
              <a:lnSpc>
                <a:spcPct val="120000"/>
              </a:lnSpc>
            </a:pPr>
            <a:r>
              <a:rPr lang="zh-CN" altLang="en-US" sz="2400" dirty="0"/>
              <a:t>两个</a:t>
            </a:r>
            <a:r>
              <a:rPr lang="en-US" altLang="zh-CN" sz="2400" dirty="0"/>
              <a:t>if</a:t>
            </a:r>
            <a:r>
              <a:rPr lang="zh-CN" altLang="en-US" sz="2400" dirty="0"/>
              <a:t>均为真的条件是必须按下图细线次序进行。这一次序必定与程序的顺序相矛盾，因此不可能成立，或违背顺序连贯性定义。</a:t>
            </a:r>
          </a:p>
        </p:txBody>
      </p:sp>
      <p:graphicFrame>
        <p:nvGraphicFramePr>
          <p:cNvPr id="788484" name="Object 4"/>
          <p:cNvGraphicFramePr>
            <a:graphicFrameLocks noGrp="1" noChangeAspect="1"/>
          </p:cNvGraphicFramePr>
          <p:nvPr>
            <p:ph sz="half" idx="2"/>
          </p:nvPr>
        </p:nvGraphicFramePr>
        <p:xfrm>
          <a:off x="1550988" y="4057650"/>
          <a:ext cx="5807075" cy="1978025"/>
        </p:xfrm>
        <a:graphic>
          <a:graphicData uri="http://schemas.openxmlformats.org/presentationml/2006/ole">
            <mc:AlternateContent xmlns:mc="http://schemas.openxmlformats.org/markup-compatibility/2006">
              <mc:Choice xmlns:v="urn:schemas-microsoft-com:vml" Requires="v">
                <p:oleObj spid="_x0000_s767001" name="图片" r:id="rId3" imgW="2629080" imgH="895320" progId="Word.Picture.8">
                  <p:embed/>
                </p:oleObj>
              </mc:Choice>
              <mc:Fallback>
                <p:oleObj name="图片" r:id="rId3" imgW="2629080" imgH="89532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88" y="4057650"/>
                        <a:ext cx="5807075" cy="1978025"/>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395347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rrowheads="1"/>
          </p:cNvSpPr>
          <p:nvPr>
            <p:ph type="title"/>
          </p:nvPr>
        </p:nvSpPr>
        <p:spPr>
          <a:xfrm>
            <a:off x="609600" y="228600"/>
            <a:ext cx="7600950" cy="914400"/>
          </a:xfrm>
        </p:spPr>
        <p:txBody>
          <a:bodyPr/>
          <a:lstStyle/>
          <a:p>
            <a:r>
              <a:rPr lang="zh-CN" altLang="en-US" dirty="0"/>
              <a:t>实现顺序连贯性的最简单方法：</a:t>
            </a:r>
          </a:p>
        </p:txBody>
      </p:sp>
      <p:sp>
        <p:nvSpPr>
          <p:cNvPr id="789507" name="Rectangle 3"/>
          <p:cNvSpPr>
            <a:spLocks noGrp="1" noRot="1" noChangeArrowheads="1"/>
          </p:cNvSpPr>
          <p:nvPr>
            <p:ph idx="1"/>
          </p:nvPr>
        </p:nvSpPr>
        <p:spPr>
          <a:xfrm>
            <a:off x="609600" y="1219200"/>
            <a:ext cx="7924800" cy="4419600"/>
          </a:xfrm>
        </p:spPr>
        <p:txBody>
          <a:bodyPr/>
          <a:lstStyle/>
          <a:p>
            <a:r>
              <a:rPr lang="zh-CN" altLang="en-US" dirty="0"/>
              <a:t>一个处理器让每一次存储器访问推迟到所有该次访问引起的无效处理完成后才结束。这意味着，下一次存储器访问推迟到前一次访问完成后才开始。</a:t>
            </a:r>
          </a:p>
          <a:p>
            <a:r>
              <a:rPr lang="zh-CN" altLang="en-US" dirty="0"/>
              <a:t>顺序连贯性是针对不同变量之间的操作而言。即要求按序完成执行的两次访问实际上针对的是不同存储单元。</a:t>
            </a:r>
          </a:p>
          <a:p>
            <a:r>
              <a:rPr lang="zh-CN" altLang="en-US" dirty="0"/>
              <a:t>顺序连贯性提供了一种简单的编程范例，但降低了机器的性能。</a:t>
            </a:r>
          </a:p>
          <a:p>
            <a:pPr lvl="1"/>
            <a:r>
              <a:rPr lang="zh-CN" altLang="en-US" dirty="0"/>
              <a:t>比如，不能将一个写操作送入写缓冲之后就继续后续的读操作。</a:t>
            </a:r>
          </a:p>
        </p:txBody>
      </p:sp>
    </p:spTree>
    <p:extLst>
      <p:ext uri="{BB962C8B-B14F-4D97-AF65-F5344CB8AC3E}">
        <p14:creationId xmlns:p14="http://schemas.microsoft.com/office/powerpoint/2010/main" val="1193740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2584FA88-E818-4AFF-81E5-D8688E0EF017}"/>
              </a:ext>
            </a:extLst>
          </p:cNvPr>
          <p:cNvSpPr>
            <a:spLocks noGrp="1"/>
          </p:cNvSpPr>
          <p:nvPr>
            <p:ph type="title"/>
          </p:nvPr>
        </p:nvSpPr>
        <p:spPr/>
        <p:txBody>
          <a:bodyPr/>
          <a:lstStyle/>
          <a:p>
            <a:endParaRPr lang="zh-CN" altLang="en-US"/>
          </a:p>
        </p:txBody>
      </p:sp>
      <p:sp>
        <p:nvSpPr>
          <p:cNvPr id="743427" name="Rectangle 3"/>
          <p:cNvSpPr>
            <a:spLocks noGrp="1" noRot="1" noChangeArrowheads="1"/>
          </p:cNvSpPr>
          <p:nvPr>
            <p:ph idx="1"/>
          </p:nvPr>
        </p:nvSpPr>
        <p:spPr/>
        <p:txBody>
          <a:bodyPr/>
          <a:lstStyle/>
          <a:p>
            <a:r>
              <a:rPr lang="zh-CN" altLang="en-US"/>
              <a:t>在规模较大或竞争较多的情况下</a:t>
            </a:r>
          </a:p>
          <a:p>
            <a:pPr lvl="1"/>
            <a:r>
              <a:rPr lang="zh-CN" altLang="en-US"/>
              <a:t>同步成为性能瓶颈。（延时增加）</a:t>
            </a:r>
          </a:p>
          <a:p>
            <a:pPr lvl="1"/>
            <a:r>
              <a:rPr lang="zh-CN" altLang="en-US"/>
              <a:t>需研究更好的硬件机制来支持同步。</a:t>
            </a:r>
          </a:p>
          <a:p>
            <a:r>
              <a:rPr lang="zh-CN" altLang="en-US"/>
              <a:t>介绍顺序：</a:t>
            </a:r>
          </a:p>
          <a:p>
            <a:pPr lvl="1"/>
            <a:r>
              <a:rPr lang="zh-CN" altLang="en-US"/>
              <a:t>硬件基本原语</a:t>
            </a:r>
            <a:r>
              <a:rPr lang="zh-CN" altLang="en-US">
                <a:sym typeface="Symbol" pitchFamily="18" charset="2"/>
              </a:rPr>
              <a:t>构造基本同步例程同步操作过程中竞争如何产生更强的硬件原语</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Rot="1" noChangeArrowheads="1"/>
          </p:cNvSpPr>
          <p:nvPr>
            <p:ph type="title"/>
          </p:nvPr>
        </p:nvSpPr>
        <p:spPr/>
        <p:txBody>
          <a:bodyPr/>
          <a:lstStyle/>
          <a:p>
            <a:r>
              <a:rPr lang="zh-CN" altLang="en-US"/>
              <a:t>例</a:t>
            </a:r>
            <a:r>
              <a:rPr lang="en-US" altLang="zh-CN"/>
              <a:t>:</a:t>
            </a:r>
            <a:r>
              <a:rPr lang="zh-CN" altLang="en-US"/>
              <a:t>顺序连贯性对性能的影响 </a:t>
            </a:r>
            <a:r>
              <a:rPr lang="en-US" altLang="en-US"/>
              <a:t>(</a:t>
            </a:r>
            <a:r>
              <a:rPr lang="en-US" altLang="zh-CN"/>
              <a:t>Cp419, Ep606)</a:t>
            </a:r>
          </a:p>
        </p:txBody>
      </p:sp>
      <p:sp>
        <p:nvSpPr>
          <p:cNvPr id="790531" name="Rectangle 3"/>
          <p:cNvSpPr>
            <a:spLocks noGrp="1" noRot="1" noChangeArrowheads="1"/>
          </p:cNvSpPr>
          <p:nvPr>
            <p:ph idx="1"/>
          </p:nvPr>
        </p:nvSpPr>
        <p:spPr>
          <a:xfrm>
            <a:off x="609600" y="1340768"/>
            <a:ext cx="7924800" cy="4419600"/>
          </a:xfrm>
        </p:spPr>
        <p:txBody>
          <a:bodyPr/>
          <a:lstStyle/>
          <a:p>
            <a:r>
              <a:rPr lang="zh-CN" altLang="en-US" dirty="0"/>
              <a:t>设：</a:t>
            </a:r>
          </a:p>
          <a:p>
            <a:pPr lvl="1"/>
            <a:r>
              <a:rPr lang="zh-CN" altLang="en-US" dirty="0"/>
              <a:t>写失配需</a:t>
            </a:r>
            <a:r>
              <a:rPr lang="en-US" altLang="zh-CN" dirty="0"/>
              <a:t>40CC</a:t>
            </a:r>
            <a:r>
              <a:rPr lang="zh-CN" altLang="en-US" dirty="0"/>
              <a:t>建立拥有权；</a:t>
            </a:r>
          </a:p>
          <a:p>
            <a:pPr lvl="1"/>
            <a:r>
              <a:rPr lang="zh-CN" altLang="en-US" dirty="0"/>
              <a:t>发出每个无效化信息需</a:t>
            </a:r>
            <a:r>
              <a:rPr lang="en-US" altLang="zh-CN" dirty="0"/>
              <a:t>10CC; </a:t>
            </a:r>
          </a:p>
          <a:p>
            <a:pPr lvl="1"/>
            <a:r>
              <a:rPr lang="zh-CN" altLang="en-US" dirty="0"/>
              <a:t>完成无效化处理和得到应答需</a:t>
            </a:r>
            <a:r>
              <a:rPr lang="en-US" altLang="zh-CN" dirty="0"/>
              <a:t>50CC;</a:t>
            </a:r>
          </a:p>
          <a:p>
            <a:pPr lvl="1"/>
            <a:r>
              <a:rPr lang="zh-CN" altLang="en-US" dirty="0"/>
              <a:t>设</a:t>
            </a:r>
            <a:r>
              <a:rPr lang="en-US" altLang="zh-CN" dirty="0"/>
              <a:t>4</a:t>
            </a:r>
            <a:r>
              <a:rPr lang="zh-CN" altLang="en-US" dirty="0"/>
              <a:t>个处理器共享一个</a:t>
            </a:r>
            <a:r>
              <a:rPr lang="en-US" altLang="zh-CN" dirty="0"/>
              <a:t>Cache</a:t>
            </a:r>
            <a:r>
              <a:rPr lang="zh-CN" altLang="en-US" dirty="0"/>
              <a:t>块。</a:t>
            </a:r>
          </a:p>
          <a:p>
            <a:r>
              <a:rPr lang="zh-CN" altLang="en-US" dirty="0"/>
              <a:t>问：在顺序连贯性条件下发生一次写失配，处理器将停顿几个时钟周期？</a:t>
            </a:r>
          </a:p>
          <a:p>
            <a:r>
              <a:rPr lang="zh-CN" altLang="en-US" dirty="0"/>
              <a:t>答：</a:t>
            </a:r>
          </a:p>
          <a:p>
            <a:pPr lvl="1"/>
            <a:r>
              <a:rPr lang="en-US" altLang="zh-CN" dirty="0"/>
              <a:t>40 +</a:t>
            </a:r>
            <a:r>
              <a:rPr lang="zh-CN" altLang="en-US" dirty="0"/>
              <a:t>（</a:t>
            </a:r>
            <a:r>
              <a:rPr lang="en-US" altLang="zh-CN" dirty="0"/>
              <a:t>10+10+10+10</a:t>
            </a:r>
            <a:r>
              <a:rPr lang="zh-CN" altLang="en-US" dirty="0"/>
              <a:t>）</a:t>
            </a:r>
            <a:r>
              <a:rPr lang="en-US" altLang="zh-CN" dirty="0"/>
              <a:t>+ 50 = 130 </a:t>
            </a:r>
            <a:r>
              <a:rPr lang="zh-CN" altLang="en-US" dirty="0"/>
              <a:t>（</a:t>
            </a:r>
            <a:r>
              <a:rPr lang="en-US" altLang="zh-CN" dirty="0"/>
              <a:t>CC</a:t>
            </a:r>
            <a:r>
              <a:rPr lang="zh-CN" altLang="en-US" dirty="0"/>
              <a:t>） </a:t>
            </a:r>
          </a:p>
        </p:txBody>
      </p:sp>
    </p:spTree>
    <p:extLst>
      <p:ext uri="{BB962C8B-B14F-4D97-AF65-F5344CB8AC3E}">
        <p14:creationId xmlns:p14="http://schemas.microsoft.com/office/powerpoint/2010/main" val="23866672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rrowheads="1"/>
          </p:cNvSpPr>
          <p:nvPr>
            <p:ph type="title"/>
          </p:nvPr>
        </p:nvSpPr>
        <p:spPr/>
        <p:txBody>
          <a:bodyPr/>
          <a:lstStyle/>
          <a:p>
            <a:r>
              <a:rPr lang="zh-CN" altLang="en-US"/>
              <a:t>从程序员的角度考察顺序连贯性模型</a:t>
            </a:r>
          </a:p>
        </p:txBody>
      </p:sp>
      <p:sp>
        <p:nvSpPr>
          <p:cNvPr id="791555" name="Rectangle 3"/>
          <p:cNvSpPr>
            <a:spLocks noGrp="1" noRot="1" noChangeArrowheads="1"/>
          </p:cNvSpPr>
          <p:nvPr>
            <p:ph idx="1"/>
          </p:nvPr>
        </p:nvSpPr>
        <p:spPr/>
        <p:txBody>
          <a:bodyPr/>
          <a:lstStyle/>
          <a:p>
            <a:r>
              <a:rPr lang="zh-CN" altLang="en-US" dirty="0"/>
              <a:t>顺序连贯性模型尽管会</a:t>
            </a:r>
            <a:r>
              <a:rPr lang="zh-CN" altLang="en-US" b="1" dirty="0"/>
              <a:t>降低性能</a:t>
            </a:r>
            <a:r>
              <a:rPr lang="zh-CN" altLang="en-US" dirty="0"/>
              <a:t>，但有编程简单的特点。</a:t>
            </a:r>
            <a:endParaRPr lang="en-US" altLang="zh-CN" dirty="0"/>
          </a:p>
          <a:p>
            <a:endParaRPr lang="zh-CN" altLang="en-US" dirty="0"/>
          </a:p>
          <a:p>
            <a:r>
              <a:rPr lang="zh-CN" altLang="en-US" dirty="0"/>
              <a:t>目的：找到一种编程模型，既简单明了，又有较高性能。</a:t>
            </a:r>
            <a:endParaRPr lang="en-US" altLang="zh-CN" dirty="0"/>
          </a:p>
          <a:p>
            <a:endParaRPr lang="zh-CN" altLang="en-US" dirty="0"/>
          </a:p>
          <a:p>
            <a:r>
              <a:rPr lang="zh-CN" altLang="en-US" dirty="0"/>
              <a:t>假设：程序是同步的。即所有对共享数据的访问都由同步操作排序。即在任何可能的执行顺序下，一个处理器的写变量操作与另一个处理器对这个变量的访问（写或读）被</a:t>
            </a:r>
            <a:r>
              <a:rPr lang="zh-CN" altLang="en-US" b="1" dirty="0"/>
              <a:t>一对同步操作</a:t>
            </a:r>
            <a:r>
              <a:rPr lang="zh-CN" altLang="en-US" dirty="0"/>
              <a:t>所分离。一个同步操作在写处理器的写操作后执行，另一个同步操作在第二个处理器的访问操作前执行。</a:t>
            </a:r>
          </a:p>
        </p:txBody>
      </p:sp>
    </p:spTree>
    <p:extLst>
      <p:ext uri="{BB962C8B-B14F-4D97-AF65-F5344CB8AC3E}">
        <p14:creationId xmlns:p14="http://schemas.microsoft.com/office/powerpoint/2010/main" val="12782607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Rot="1" noChangeArrowheads="1"/>
          </p:cNvSpPr>
          <p:nvPr>
            <p:ph type="title"/>
          </p:nvPr>
        </p:nvSpPr>
        <p:spPr/>
        <p:txBody>
          <a:bodyPr/>
          <a:lstStyle/>
          <a:p>
            <a:r>
              <a:rPr lang="zh-CN" altLang="en-US"/>
              <a:t>相关概念</a:t>
            </a:r>
          </a:p>
        </p:txBody>
      </p:sp>
      <p:sp>
        <p:nvSpPr>
          <p:cNvPr id="792579" name="Rectangle 3"/>
          <p:cNvSpPr>
            <a:spLocks noGrp="1" noRot="1" noChangeArrowheads="1"/>
          </p:cNvSpPr>
          <p:nvPr>
            <p:ph idx="1"/>
          </p:nvPr>
        </p:nvSpPr>
        <p:spPr>
          <a:xfrm>
            <a:off x="609600" y="1124744"/>
            <a:ext cx="7924800" cy="4419600"/>
          </a:xfrm>
        </p:spPr>
        <p:txBody>
          <a:bodyPr/>
          <a:lstStyle/>
          <a:p>
            <a:r>
              <a:rPr lang="zh-CN" altLang="en-US" dirty="0"/>
              <a:t>在没有同步操作排序的情况下发生的变量更新操作叫做数据竞争（</a:t>
            </a:r>
            <a:r>
              <a:rPr lang="en-US" altLang="zh-CN" dirty="0"/>
              <a:t>data races</a:t>
            </a:r>
            <a:r>
              <a:rPr lang="zh-CN" altLang="en-US" dirty="0"/>
              <a:t>）。因为执行的结果依赖于处理器间的相对速度。</a:t>
            </a:r>
          </a:p>
          <a:p>
            <a:r>
              <a:rPr lang="zh-CN" altLang="en-US" dirty="0"/>
              <a:t>同步程序又称为免数据竞争程序</a:t>
            </a:r>
            <a:r>
              <a:rPr lang="en-US" altLang="en-US" dirty="0"/>
              <a:t>(</a:t>
            </a:r>
            <a:r>
              <a:rPr lang="en-US" altLang="zh-CN" dirty="0"/>
              <a:t>free-data-race)</a:t>
            </a:r>
            <a:r>
              <a:rPr lang="zh-CN" altLang="en-US" dirty="0"/>
              <a:t>。</a:t>
            </a:r>
          </a:p>
          <a:p>
            <a:r>
              <a:rPr lang="zh-CN" altLang="en-US" dirty="0"/>
              <a:t>例：两个处理器对同一变量的读和写操作。为保证访问的互斥性和连贯性，两个操作之间被一对同步操作所分隔：</a:t>
            </a:r>
          </a:p>
          <a:p>
            <a:pPr lvl="1"/>
            <a:r>
              <a:rPr lang="zh-CN" altLang="en-US" dirty="0"/>
              <a:t>写操作之后的开锁 （释放）</a:t>
            </a:r>
          </a:p>
          <a:p>
            <a:pPr lvl="1"/>
            <a:r>
              <a:rPr lang="zh-CN" altLang="en-US" dirty="0"/>
              <a:t>读操作之前的上锁 （请求）</a:t>
            </a:r>
          </a:p>
          <a:p>
            <a:r>
              <a:rPr lang="zh-CN" altLang="en-US" dirty="0"/>
              <a:t>两个处理器对同一变量的写操作，即使中间没有其他处理器的读操作，也必须被一对同步操作所分隔。</a:t>
            </a:r>
          </a:p>
        </p:txBody>
      </p:sp>
    </p:spTree>
    <p:extLst>
      <p:ext uri="{BB962C8B-B14F-4D97-AF65-F5344CB8AC3E}">
        <p14:creationId xmlns:p14="http://schemas.microsoft.com/office/powerpoint/2010/main" val="31397633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rrowheads="1"/>
          </p:cNvSpPr>
          <p:nvPr>
            <p:ph type="title"/>
          </p:nvPr>
        </p:nvSpPr>
        <p:spPr/>
        <p:txBody>
          <a:bodyPr/>
          <a:lstStyle/>
          <a:p>
            <a:r>
              <a:rPr lang="zh-CN" altLang="en-US"/>
              <a:t>用请求和释放重新定义程序同步</a:t>
            </a:r>
          </a:p>
        </p:txBody>
      </p:sp>
      <p:sp>
        <p:nvSpPr>
          <p:cNvPr id="793603" name="Rectangle 3"/>
          <p:cNvSpPr>
            <a:spLocks noGrp="1" noRot="1" noChangeArrowheads="1"/>
          </p:cNvSpPr>
          <p:nvPr>
            <p:ph idx="1"/>
          </p:nvPr>
        </p:nvSpPr>
        <p:spPr>
          <a:xfrm>
            <a:off x="609600" y="1268760"/>
            <a:ext cx="7924800" cy="4419600"/>
          </a:xfrm>
        </p:spPr>
        <p:txBody>
          <a:bodyPr/>
          <a:lstStyle/>
          <a:p>
            <a:r>
              <a:rPr lang="zh-CN" altLang="en-US" dirty="0"/>
              <a:t>如果程序中每个执行序列，该执行序列包含一个处理器的写操作以及紧跟其后的另一个处理器对同一数据的访问（</a:t>
            </a:r>
            <a:r>
              <a:rPr lang="en-US" altLang="zh-CN" dirty="0"/>
              <a:t>access</a:t>
            </a:r>
            <a:r>
              <a:rPr lang="zh-CN" altLang="en-US" dirty="0"/>
              <a:t>）操作，具有下列事件序列，则称程序是同步的 ：</a:t>
            </a:r>
          </a:p>
          <a:p>
            <a:pPr lvl="1"/>
            <a:r>
              <a:rPr lang="en-US" altLang="zh-CN" dirty="0"/>
              <a:t>write(X)</a:t>
            </a:r>
          </a:p>
          <a:p>
            <a:pPr lvl="1"/>
            <a:r>
              <a:rPr lang="en-US" altLang="zh-CN" dirty="0"/>
              <a:t>…</a:t>
            </a:r>
          </a:p>
          <a:p>
            <a:pPr lvl="1"/>
            <a:r>
              <a:rPr lang="en-US" altLang="zh-CN" dirty="0"/>
              <a:t>release(S)</a:t>
            </a:r>
          </a:p>
          <a:p>
            <a:pPr lvl="1"/>
            <a:r>
              <a:rPr lang="en-US" altLang="zh-CN" dirty="0"/>
              <a:t>…</a:t>
            </a:r>
          </a:p>
          <a:p>
            <a:pPr lvl="1"/>
            <a:r>
              <a:rPr lang="en-US" altLang="zh-CN" dirty="0"/>
              <a:t>acquire(S)</a:t>
            </a:r>
          </a:p>
          <a:p>
            <a:pPr lvl="1"/>
            <a:r>
              <a:rPr lang="en-US" altLang="zh-CN" dirty="0"/>
              <a:t>…</a:t>
            </a:r>
          </a:p>
          <a:p>
            <a:pPr lvl="1"/>
            <a:r>
              <a:rPr lang="en-US" altLang="zh-CN" dirty="0"/>
              <a:t>access(X)</a:t>
            </a:r>
          </a:p>
        </p:txBody>
      </p:sp>
    </p:spTree>
    <p:extLst>
      <p:ext uri="{BB962C8B-B14F-4D97-AF65-F5344CB8AC3E}">
        <p14:creationId xmlns:p14="http://schemas.microsoft.com/office/powerpoint/2010/main" val="3385215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Rot="1" noChangeArrowheads="1"/>
          </p:cNvSpPr>
          <p:nvPr>
            <p:ph type="title"/>
          </p:nvPr>
        </p:nvSpPr>
        <p:spPr/>
        <p:txBody>
          <a:bodyPr/>
          <a:lstStyle/>
          <a:p>
            <a:r>
              <a:rPr lang="zh-CN" altLang="en-US"/>
              <a:t>说明</a:t>
            </a:r>
          </a:p>
        </p:txBody>
      </p:sp>
      <p:sp>
        <p:nvSpPr>
          <p:cNvPr id="794627" name="Rectangle 3"/>
          <p:cNvSpPr>
            <a:spLocks noGrp="1" noRot="1" noChangeArrowheads="1"/>
          </p:cNvSpPr>
          <p:nvPr>
            <p:ph idx="1"/>
          </p:nvPr>
        </p:nvSpPr>
        <p:spPr>
          <a:xfrm>
            <a:off x="609600" y="1340768"/>
            <a:ext cx="7924800" cy="4419600"/>
          </a:xfrm>
        </p:spPr>
        <p:txBody>
          <a:bodyPr/>
          <a:lstStyle/>
          <a:p>
            <a:r>
              <a:rPr lang="zh-CN" altLang="en-US" dirty="0"/>
              <a:t>如果程序是同步的，则程序不可能出现</a:t>
            </a:r>
            <a:r>
              <a:rPr lang="en-US" altLang="zh-CN" dirty="0"/>
              <a:t>data race</a:t>
            </a:r>
            <a:r>
              <a:rPr lang="zh-CN" altLang="en-US" dirty="0"/>
              <a:t>现象；因为对共享数据的访问都由同步操作安排。</a:t>
            </a:r>
          </a:p>
          <a:p>
            <a:r>
              <a:rPr lang="zh-CN" altLang="en-US" dirty="0"/>
              <a:t>可认为大多数程序都是同步的。否则难以确定程序的行为。</a:t>
            </a:r>
          </a:p>
          <a:p>
            <a:r>
              <a:rPr lang="zh-CN" altLang="en-US" dirty="0"/>
              <a:t>当然，程序员自己编写同步机制来确保顺序性是很难的。原因有：</a:t>
            </a:r>
          </a:p>
          <a:p>
            <a:pPr lvl="1"/>
            <a:r>
              <a:rPr lang="zh-CN" altLang="en-US" dirty="0"/>
              <a:t>容易有</a:t>
            </a:r>
            <a:r>
              <a:rPr lang="en-US" altLang="zh-CN" dirty="0"/>
              <a:t>bug;</a:t>
            </a:r>
          </a:p>
          <a:p>
            <a:pPr lvl="1"/>
            <a:r>
              <a:rPr lang="zh-CN" altLang="en-US" dirty="0"/>
              <a:t>得不到体系结构的支持；</a:t>
            </a:r>
          </a:p>
          <a:p>
            <a:pPr lvl="1"/>
            <a:r>
              <a:rPr lang="zh-CN" altLang="en-US" dirty="0"/>
              <a:t>不具有向后兼容性。</a:t>
            </a:r>
          </a:p>
          <a:p>
            <a:r>
              <a:rPr lang="zh-CN" altLang="en-US" dirty="0"/>
              <a:t>非同步访问主要用于想避免同步开销并且可以接受内存不一致性等场合。</a:t>
            </a:r>
          </a:p>
        </p:txBody>
      </p:sp>
    </p:spTree>
    <p:extLst>
      <p:ext uri="{BB962C8B-B14F-4D97-AF65-F5344CB8AC3E}">
        <p14:creationId xmlns:p14="http://schemas.microsoft.com/office/powerpoint/2010/main" val="196964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rrowheads="1"/>
          </p:cNvSpPr>
          <p:nvPr>
            <p:ph type="title"/>
          </p:nvPr>
        </p:nvSpPr>
        <p:spPr/>
        <p:txBody>
          <a:bodyPr/>
          <a:lstStyle/>
          <a:p>
            <a:r>
              <a:rPr lang="zh-CN" altLang="en-US"/>
              <a:t>存储器操作的顺序（</a:t>
            </a:r>
            <a:r>
              <a:rPr lang="en-US" altLang="zh-CN"/>
              <a:t>1</a:t>
            </a:r>
            <a:r>
              <a:rPr lang="zh-CN" altLang="en-US"/>
              <a:t>）</a:t>
            </a:r>
          </a:p>
        </p:txBody>
      </p:sp>
      <p:sp>
        <p:nvSpPr>
          <p:cNvPr id="795651" name="Rectangle 3"/>
          <p:cNvSpPr>
            <a:spLocks noGrp="1" noRot="1" noChangeArrowheads="1"/>
          </p:cNvSpPr>
          <p:nvPr>
            <p:ph idx="1"/>
          </p:nvPr>
        </p:nvSpPr>
        <p:spPr>
          <a:xfrm>
            <a:off x="599317" y="1219200"/>
            <a:ext cx="7924800" cy="4419600"/>
          </a:xfrm>
        </p:spPr>
        <p:txBody>
          <a:bodyPr/>
          <a:lstStyle/>
          <a:p>
            <a:r>
              <a:rPr lang="zh-CN" altLang="en-US" dirty="0"/>
              <a:t>隔板</a:t>
            </a:r>
            <a:r>
              <a:rPr lang="en-US" altLang="zh-CN" dirty="0"/>
              <a:t>----</a:t>
            </a:r>
            <a:r>
              <a:rPr lang="zh-CN" altLang="en-US" dirty="0"/>
              <a:t>计算流程中固定的点，它保证读或写操作不能从隔板的一侧移到另一侧。</a:t>
            </a:r>
          </a:p>
          <a:p>
            <a:r>
              <a:rPr lang="zh-CN" altLang="en-US" dirty="0"/>
              <a:t>写隔板（</a:t>
            </a:r>
            <a:r>
              <a:rPr lang="en-US" altLang="zh-CN" dirty="0"/>
              <a:t>write fences</a:t>
            </a:r>
            <a:r>
              <a:rPr lang="zh-CN" altLang="en-US" dirty="0"/>
              <a:t>）</a:t>
            </a:r>
          </a:p>
          <a:p>
            <a:pPr lvl="1"/>
            <a:r>
              <a:rPr lang="zh-CN" altLang="en-US" dirty="0"/>
              <a:t>所有在</a:t>
            </a:r>
            <a:r>
              <a:rPr lang="en-US" altLang="zh-CN" dirty="0"/>
              <a:t>P</a:t>
            </a:r>
            <a:r>
              <a:rPr lang="zh-CN" altLang="en-US" dirty="0"/>
              <a:t>执行写隔板操作前发生的</a:t>
            </a:r>
            <a:r>
              <a:rPr lang="en-US" altLang="zh-CN" dirty="0"/>
              <a:t>P</a:t>
            </a:r>
            <a:r>
              <a:rPr lang="zh-CN" altLang="en-US" dirty="0"/>
              <a:t>的写操作已经结束；在</a:t>
            </a:r>
            <a:r>
              <a:rPr lang="en-US" altLang="zh-CN" dirty="0"/>
              <a:t>P</a:t>
            </a:r>
            <a:r>
              <a:rPr lang="zh-CN" altLang="en-US" dirty="0"/>
              <a:t>的隔板后发生的写操作不能提前在隔板前启动。</a:t>
            </a:r>
          </a:p>
          <a:p>
            <a:pPr lvl="1"/>
            <a:r>
              <a:rPr lang="zh-CN" altLang="en-US" dirty="0"/>
              <a:t>一般标记写操作最迟必须完成的执行点</a:t>
            </a:r>
          </a:p>
          <a:p>
            <a:r>
              <a:rPr lang="zh-CN" altLang="en-US" dirty="0"/>
              <a:t>读隔板（</a:t>
            </a:r>
            <a:r>
              <a:rPr lang="en-US" altLang="zh-CN" dirty="0"/>
              <a:t>read fences</a:t>
            </a:r>
            <a:r>
              <a:rPr lang="zh-CN" altLang="en-US" dirty="0"/>
              <a:t>）</a:t>
            </a:r>
          </a:p>
          <a:p>
            <a:pPr lvl="1"/>
            <a:r>
              <a:rPr lang="zh-CN" altLang="en-US" dirty="0"/>
              <a:t>所有在</a:t>
            </a:r>
            <a:r>
              <a:rPr lang="en-US" altLang="zh-CN" dirty="0"/>
              <a:t>P</a:t>
            </a:r>
            <a:r>
              <a:rPr lang="zh-CN" altLang="en-US" dirty="0"/>
              <a:t>执行读隔板操作前发生的</a:t>
            </a:r>
            <a:r>
              <a:rPr lang="en-US" altLang="zh-CN" dirty="0"/>
              <a:t>P</a:t>
            </a:r>
            <a:r>
              <a:rPr lang="zh-CN" altLang="en-US" dirty="0"/>
              <a:t>的读操作已经结束；在</a:t>
            </a:r>
            <a:r>
              <a:rPr lang="en-US" altLang="zh-CN" dirty="0"/>
              <a:t>P</a:t>
            </a:r>
            <a:r>
              <a:rPr lang="zh-CN" altLang="en-US" dirty="0"/>
              <a:t>的隔板后发生的读操作不能提前在隔板前启动。</a:t>
            </a:r>
          </a:p>
          <a:p>
            <a:pPr lvl="1"/>
            <a:r>
              <a:rPr lang="zh-CN" altLang="en-US" dirty="0"/>
              <a:t>一般标记读操作可能的最早执行点</a:t>
            </a:r>
          </a:p>
        </p:txBody>
      </p:sp>
    </p:spTree>
    <p:extLst>
      <p:ext uri="{BB962C8B-B14F-4D97-AF65-F5344CB8AC3E}">
        <p14:creationId xmlns:p14="http://schemas.microsoft.com/office/powerpoint/2010/main" val="31244078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rrowheads="1"/>
          </p:cNvSpPr>
          <p:nvPr>
            <p:ph type="title"/>
          </p:nvPr>
        </p:nvSpPr>
        <p:spPr/>
        <p:txBody>
          <a:bodyPr/>
          <a:lstStyle/>
          <a:p>
            <a:r>
              <a:rPr lang="zh-CN" altLang="en-US"/>
              <a:t>存储器操作的顺序（</a:t>
            </a:r>
            <a:r>
              <a:rPr lang="en-US" altLang="zh-CN"/>
              <a:t>2</a:t>
            </a:r>
            <a:r>
              <a:rPr lang="zh-CN" altLang="en-US"/>
              <a:t>）</a:t>
            </a:r>
          </a:p>
        </p:txBody>
      </p:sp>
      <p:sp>
        <p:nvSpPr>
          <p:cNvPr id="796675" name="Rectangle 3"/>
          <p:cNvSpPr>
            <a:spLocks noGrp="1" noRot="1" noChangeArrowheads="1"/>
          </p:cNvSpPr>
          <p:nvPr>
            <p:ph idx="1"/>
          </p:nvPr>
        </p:nvSpPr>
        <p:spPr>
          <a:xfrm>
            <a:off x="609600" y="1219200"/>
            <a:ext cx="7924800" cy="4419600"/>
          </a:xfrm>
        </p:spPr>
        <p:txBody>
          <a:bodyPr/>
          <a:lstStyle/>
          <a:p>
            <a:r>
              <a:rPr lang="zh-CN" altLang="en-US" dirty="0"/>
              <a:t>在顺序连贯性模型中，所有的读操作都是读隔板操作，所有的写操作都是写隔板操作。</a:t>
            </a:r>
          </a:p>
          <a:p>
            <a:r>
              <a:rPr lang="zh-CN" altLang="en-US" dirty="0"/>
              <a:t>存储器隔板操作（</a:t>
            </a:r>
            <a:r>
              <a:rPr lang="en-US" altLang="zh-CN" dirty="0"/>
              <a:t>memory fences</a:t>
            </a:r>
            <a:r>
              <a:rPr lang="zh-CN" altLang="en-US" dirty="0"/>
              <a:t>）：</a:t>
            </a:r>
          </a:p>
          <a:p>
            <a:pPr lvl="1"/>
            <a:r>
              <a:rPr lang="zh-CN" altLang="en-US" dirty="0"/>
              <a:t>相当于读、写隔板操作结合的操作。它强制地对不同进程的存储器访问进行排序。在单一进程中，要求程序顺序不可改变，所以对同一存储单元的读、写操作不可互换。</a:t>
            </a:r>
          </a:p>
          <a:p>
            <a:r>
              <a:rPr lang="zh-CN" altLang="en-US" dirty="0"/>
              <a:t>松弛连贯性模型</a:t>
            </a:r>
          </a:p>
          <a:p>
            <a:pPr lvl="1"/>
            <a:r>
              <a:rPr lang="zh-CN" altLang="en-US" dirty="0"/>
              <a:t>定义较少的读写隔板操作，使一些读写操作尽可能有一些重叠，从而实现隐藏读写延时。</a:t>
            </a:r>
          </a:p>
        </p:txBody>
      </p:sp>
    </p:spTree>
    <p:extLst>
      <p:ext uri="{BB962C8B-B14F-4D97-AF65-F5344CB8AC3E}">
        <p14:creationId xmlns:p14="http://schemas.microsoft.com/office/powerpoint/2010/main" val="4423869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rrowheads="1"/>
          </p:cNvSpPr>
          <p:nvPr>
            <p:ph type="title"/>
          </p:nvPr>
        </p:nvSpPr>
        <p:spPr/>
        <p:txBody>
          <a:bodyPr/>
          <a:lstStyle/>
          <a:p>
            <a:r>
              <a:rPr lang="zh-CN" altLang="en-US" sz="3600" dirty="0"/>
              <a:t>松弛连贯性模型</a:t>
            </a:r>
            <a:endParaRPr lang="zh-CN" altLang="en-US" dirty="0"/>
          </a:p>
        </p:txBody>
      </p:sp>
      <p:sp>
        <p:nvSpPr>
          <p:cNvPr id="797699" name="Rectangle 3"/>
          <p:cNvSpPr>
            <a:spLocks noGrp="1" noRot="1" noChangeArrowheads="1"/>
          </p:cNvSpPr>
          <p:nvPr>
            <p:ph idx="1"/>
          </p:nvPr>
        </p:nvSpPr>
        <p:spPr/>
        <p:txBody>
          <a:bodyPr/>
          <a:lstStyle/>
          <a:p>
            <a:r>
              <a:rPr lang="zh-CN" altLang="en-US" sz="2400" dirty="0"/>
              <a:t>目的：</a:t>
            </a:r>
            <a:r>
              <a:rPr lang="zh-CN" altLang="en-US" sz="2400" b="1" dirty="0"/>
              <a:t>高性能的实现和简单的编程。</a:t>
            </a:r>
            <a:endParaRPr lang="zh-CN" altLang="en-US" dirty="0"/>
          </a:p>
          <a:p>
            <a:r>
              <a:rPr lang="zh-CN" altLang="en-US" sz="2400" dirty="0"/>
              <a:t>性质：</a:t>
            </a:r>
            <a:r>
              <a:rPr lang="zh-CN" altLang="en-US" sz="2400" b="1" dirty="0"/>
              <a:t>根据这些模型编制的同步程序的执行语义与顺序连贯性模型下的执行语义相同。</a:t>
            </a:r>
          </a:p>
          <a:p>
            <a:r>
              <a:rPr lang="zh-CN" altLang="en-US" sz="2400" dirty="0"/>
              <a:t>区别：</a:t>
            </a:r>
            <a:endParaRPr lang="zh-CN" altLang="en-US" sz="2400" b="1" dirty="0"/>
          </a:p>
          <a:p>
            <a:pPr lvl="1"/>
            <a:r>
              <a:rPr lang="zh-CN" altLang="en-US" sz="2400" b="1" dirty="0"/>
              <a:t>限制可能的执行序列的严格程度</a:t>
            </a:r>
          </a:p>
          <a:p>
            <a:pPr lvl="1"/>
            <a:r>
              <a:rPr lang="zh-CN" altLang="en-US" sz="2400" b="1" dirty="0"/>
              <a:t>对实现的限制多少</a:t>
            </a:r>
          </a:p>
          <a:p>
            <a:pPr marL="0" indent="0">
              <a:buNone/>
            </a:pPr>
            <a:endParaRPr lang="zh-CN" altLang="en-US" dirty="0"/>
          </a:p>
        </p:txBody>
      </p:sp>
    </p:spTree>
    <p:extLst>
      <p:ext uri="{BB962C8B-B14F-4D97-AF65-F5344CB8AC3E}">
        <p14:creationId xmlns:p14="http://schemas.microsoft.com/office/powerpoint/2010/main" val="853964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610450C-40B1-4C81-B74D-5176C1B0B151}"/>
              </a:ext>
            </a:extLst>
          </p:cNvPr>
          <p:cNvSpPr>
            <a:spLocks noGrp="1"/>
          </p:cNvSpPr>
          <p:nvPr>
            <p:ph type="title"/>
          </p:nvPr>
        </p:nvSpPr>
        <p:spPr/>
        <p:txBody>
          <a:bodyPr/>
          <a:lstStyle/>
          <a:p>
            <a:endParaRPr lang="zh-CN" altLang="en-US"/>
          </a:p>
        </p:txBody>
      </p:sp>
      <p:sp>
        <p:nvSpPr>
          <p:cNvPr id="798723" name="Rectangle 3"/>
          <p:cNvSpPr>
            <a:spLocks noGrp="1" noRot="1" noChangeArrowheads="1"/>
          </p:cNvSpPr>
          <p:nvPr>
            <p:ph idx="1"/>
          </p:nvPr>
        </p:nvSpPr>
        <p:spPr/>
        <p:txBody>
          <a:bodyPr/>
          <a:lstStyle/>
          <a:p>
            <a:r>
              <a:rPr lang="zh-CN" altLang="en-US" dirty="0"/>
              <a:t>四种顺序：</a:t>
            </a:r>
          </a:p>
          <a:p>
            <a:pPr lvl="1"/>
            <a:r>
              <a:rPr lang="en-US" altLang="zh-CN" dirty="0"/>
              <a:t>R</a:t>
            </a:r>
            <a:r>
              <a:rPr lang="en-US" altLang="zh-CN" dirty="0">
                <a:sym typeface="Symbol" pitchFamily="18" charset="2"/>
              </a:rPr>
              <a:t>R:  </a:t>
            </a:r>
            <a:r>
              <a:rPr lang="zh-CN" altLang="en-US" dirty="0">
                <a:sym typeface="Symbol" pitchFamily="18" charset="2"/>
              </a:rPr>
              <a:t>一个读操作紧跟一个读操作；</a:t>
            </a:r>
          </a:p>
          <a:p>
            <a:pPr lvl="1"/>
            <a:r>
              <a:rPr lang="en-US" altLang="zh-CN" dirty="0">
                <a:sym typeface="Symbol" pitchFamily="18" charset="2"/>
              </a:rPr>
              <a:t>R W: </a:t>
            </a:r>
            <a:r>
              <a:rPr lang="zh-CN" altLang="en-US" dirty="0">
                <a:sym typeface="Symbol" pitchFamily="18" charset="2"/>
              </a:rPr>
              <a:t>一个读操作后跟着一个写操作，若对同一地址进行操作，则称反相关；</a:t>
            </a:r>
          </a:p>
          <a:p>
            <a:pPr lvl="1"/>
            <a:r>
              <a:rPr lang="en-US" altLang="zh-CN" dirty="0">
                <a:sym typeface="Symbol" pitchFamily="18" charset="2"/>
              </a:rPr>
              <a:t>W W: </a:t>
            </a:r>
            <a:r>
              <a:rPr lang="zh-CN" altLang="en-US" dirty="0">
                <a:sym typeface="Symbol" pitchFamily="18" charset="2"/>
              </a:rPr>
              <a:t>一个写操作后跟着一个写操作；若对同一地址进行操作，则称输出相关；</a:t>
            </a:r>
          </a:p>
          <a:p>
            <a:pPr lvl="1"/>
            <a:r>
              <a:rPr lang="en-US" altLang="zh-CN" dirty="0"/>
              <a:t>W </a:t>
            </a:r>
            <a:r>
              <a:rPr lang="en-US" altLang="zh-CN" dirty="0">
                <a:sym typeface="Symbol" pitchFamily="18" charset="2"/>
              </a:rPr>
              <a:t>R: </a:t>
            </a:r>
            <a:r>
              <a:rPr lang="zh-CN" altLang="en-US" dirty="0">
                <a:sym typeface="Symbol" pitchFamily="18" charset="2"/>
              </a:rPr>
              <a:t>写操作后跟一个读操作，若对同一地址进行操作，则称真相关。</a:t>
            </a:r>
            <a:endParaRPr lang="zh-CN" altLang="en-US" dirty="0"/>
          </a:p>
          <a:p>
            <a:r>
              <a:rPr lang="zh-CN" altLang="en-US" dirty="0"/>
              <a:t>如果读写操作之间存在相关性，则单处理器程序的语义要求操作按顺序进行。如果不存在相关性，则由存储器连贯性模型决定哪些顺序必须被保持。</a:t>
            </a:r>
          </a:p>
        </p:txBody>
      </p:sp>
    </p:spTree>
    <p:extLst>
      <p:ext uri="{BB962C8B-B14F-4D97-AF65-F5344CB8AC3E}">
        <p14:creationId xmlns:p14="http://schemas.microsoft.com/office/powerpoint/2010/main" val="39544220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DDBF51B4-7840-4939-81D2-5CFC2A4D4D3A}"/>
              </a:ext>
            </a:extLst>
          </p:cNvPr>
          <p:cNvSpPr>
            <a:spLocks noGrp="1"/>
          </p:cNvSpPr>
          <p:nvPr>
            <p:ph type="title"/>
          </p:nvPr>
        </p:nvSpPr>
        <p:spPr/>
        <p:txBody>
          <a:bodyPr/>
          <a:lstStyle/>
          <a:p>
            <a:endParaRPr lang="zh-CN" altLang="en-US"/>
          </a:p>
        </p:txBody>
      </p:sp>
      <p:sp>
        <p:nvSpPr>
          <p:cNvPr id="799747" name="Rectangle 3"/>
          <p:cNvSpPr>
            <a:spLocks noGrp="1" noRot="1" noChangeArrowheads="1"/>
          </p:cNvSpPr>
          <p:nvPr>
            <p:ph idx="1"/>
          </p:nvPr>
        </p:nvSpPr>
        <p:spPr>
          <a:xfrm>
            <a:off x="609600" y="1219200"/>
            <a:ext cx="7924800" cy="4419600"/>
          </a:xfrm>
        </p:spPr>
        <p:txBody>
          <a:bodyPr/>
          <a:lstStyle/>
          <a:p>
            <a:r>
              <a:rPr lang="zh-CN" altLang="en-US" sz="2000" dirty="0"/>
              <a:t>顺序连贯性模型：</a:t>
            </a:r>
          </a:p>
          <a:p>
            <a:pPr lvl="1"/>
            <a:r>
              <a:rPr lang="zh-CN" altLang="en-US" sz="2000" dirty="0"/>
              <a:t>所有四种顺序都必须保持。这相当于假设存在一个集中共享存储器，所有的存储器操作都被串行化了。也等价于把所有的读写操作都看成是存储器隔板操作。</a:t>
            </a:r>
          </a:p>
          <a:p>
            <a:pPr lvl="1"/>
            <a:r>
              <a:rPr lang="zh-CN" altLang="en-US" sz="2000" dirty="0"/>
              <a:t>尽管顺序连贯性模型要求四种顺序都保持，但在实际实现时有一定的灵活性，可以对部分事件重新排序，只要重新排序不被看到就可以了。</a:t>
            </a:r>
          </a:p>
          <a:p>
            <a:r>
              <a:rPr lang="zh-CN" altLang="en-US" sz="2000" dirty="0"/>
              <a:t>放松一种顺序：意味着处理器后执行的操作可以在一个先执行的操作完成之前先完成。</a:t>
            </a:r>
          </a:p>
          <a:p>
            <a:r>
              <a:rPr lang="zh-CN" altLang="en-US" sz="2000" dirty="0"/>
              <a:t>例：放松</a:t>
            </a:r>
            <a:r>
              <a:rPr lang="en-US" altLang="zh-CN" sz="2000" dirty="0"/>
              <a:t>W </a:t>
            </a:r>
            <a:r>
              <a:rPr lang="en-US" altLang="zh-CN" sz="2000" dirty="0">
                <a:sym typeface="Symbol" pitchFamily="18" charset="2"/>
              </a:rPr>
              <a:t>R:</a:t>
            </a:r>
          </a:p>
          <a:p>
            <a:pPr lvl="1"/>
            <a:r>
              <a:rPr lang="en-US" altLang="zh-CN" sz="2000" dirty="0">
                <a:sym typeface="Symbol" pitchFamily="18" charset="2"/>
              </a:rPr>
              <a:t>R</a:t>
            </a:r>
            <a:r>
              <a:rPr lang="zh-CN" altLang="en-US" sz="2000" dirty="0">
                <a:sym typeface="Symbol" pitchFamily="18" charset="2"/>
              </a:rPr>
              <a:t>在</a:t>
            </a:r>
            <a:r>
              <a:rPr lang="en-US" altLang="zh-CN" sz="2000" dirty="0">
                <a:sym typeface="Symbol" pitchFamily="18" charset="2"/>
              </a:rPr>
              <a:t>W</a:t>
            </a:r>
            <a:r>
              <a:rPr lang="zh-CN" altLang="en-US" sz="2000" dirty="0">
                <a:sym typeface="Symbol" pitchFamily="18" charset="2"/>
              </a:rPr>
              <a:t>的写失配开始处理后开始执行；</a:t>
            </a:r>
          </a:p>
          <a:p>
            <a:pPr lvl="1"/>
            <a:r>
              <a:rPr lang="en-US" altLang="zh-CN" sz="2000" dirty="0">
                <a:sym typeface="Symbol" pitchFamily="18" charset="2"/>
              </a:rPr>
              <a:t>R</a:t>
            </a:r>
            <a:r>
              <a:rPr lang="zh-CN" altLang="en-US" sz="2000" dirty="0">
                <a:sym typeface="Symbol" pitchFamily="18" charset="2"/>
              </a:rPr>
              <a:t>可以在</a:t>
            </a:r>
            <a:r>
              <a:rPr lang="en-US" altLang="zh-CN" sz="2000" dirty="0">
                <a:sym typeface="Symbol" pitchFamily="18" charset="2"/>
              </a:rPr>
              <a:t>W</a:t>
            </a:r>
            <a:r>
              <a:rPr lang="zh-CN" altLang="en-US" sz="2000" dirty="0">
                <a:sym typeface="Symbol" pitchFamily="18" charset="2"/>
              </a:rPr>
              <a:t>完成之前，即所有的无效化操作完成前完成。</a:t>
            </a:r>
          </a:p>
        </p:txBody>
      </p:sp>
    </p:spTree>
    <p:extLst>
      <p:ext uri="{BB962C8B-B14F-4D97-AF65-F5344CB8AC3E}">
        <p14:creationId xmlns:p14="http://schemas.microsoft.com/office/powerpoint/2010/main" val="261589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Rot="1" noChangeArrowheads="1"/>
          </p:cNvSpPr>
          <p:nvPr>
            <p:ph type="title"/>
          </p:nvPr>
        </p:nvSpPr>
        <p:spPr/>
        <p:txBody>
          <a:bodyPr/>
          <a:lstStyle/>
          <a:p>
            <a:r>
              <a:rPr lang="en-US" altLang="zh-CN"/>
              <a:t> 6.4.1 </a:t>
            </a:r>
            <a:r>
              <a:rPr lang="zh-CN" altLang="en-US"/>
              <a:t>基本硬件原语</a:t>
            </a:r>
          </a:p>
        </p:txBody>
      </p:sp>
      <p:sp>
        <p:nvSpPr>
          <p:cNvPr id="744451" name="Rectangle 3"/>
          <p:cNvSpPr>
            <a:spLocks noGrp="1" noRot="1" noChangeArrowheads="1"/>
          </p:cNvSpPr>
          <p:nvPr>
            <p:ph idx="1"/>
          </p:nvPr>
        </p:nvSpPr>
        <p:spPr>
          <a:xfrm>
            <a:off x="609600" y="1268760"/>
            <a:ext cx="7924800" cy="4419600"/>
          </a:xfrm>
        </p:spPr>
        <p:txBody>
          <a:bodyPr/>
          <a:lstStyle/>
          <a:p>
            <a:r>
              <a:rPr lang="zh-CN" altLang="en-US" dirty="0"/>
              <a:t>硬件原语的功能</a:t>
            </a:r>
          </a:p>
          <a:p>
            <a:pPr lvl="1"/>
            <a:r>
              <a:rPr lang="zh-CN" altLang="en-US" dirty="0"/>
              <a:t>支持原子地读和修改存储单元；</a:t>
            </a:r>
          </a:p>
          <a:p>
            <a:pPr lvl="1"/>
            <a:r>
              <a:rPr lang="zh-CN" altLang="en-US" dirty="0"/>
              <a:t>以某种方式告知是否进行了原子读或写操作</a:t>
            </a:r>
            <a:r>
              <a:rPr lang="en-US" altLang="zh-CN" dirty="0"/>
              <a:t>(</a:t>
            </a:r>
            <a:r>
              <a:rPr lang="zh-CN" altLang="en-US" dirty="0"/>
              <a:t>执行反馈</a:t>
            </a:r>
            <a:r>
              <a:rPr lang="en-US" altLang="zh-CN" dirty="0"/>
              <a:t>)</a:t>
            </a:r>
            <a:r>
              <a:rPr lang="zh-CN" altLang="en-US" dirty="0"/>
              <a:t>。</a:t>
            </a:r>
          </a:p>
          <a:p>
            <a:pPr lvl="1"/>
            <a:r>
              <a:rPr lang="zh-CN" altLang="en-US" dirty="0"/>
              <a:t>是构造同步操作和同步库的基本构造模块。</a:t>
            </a:r>
          </a:p>
          <a:p>
            <a:r>
              <a:rPr lang="zh-CN" altLang="en-US" dirty="0"/>
              <a:t>几种典型的硬件原语</a:t>
            </a:r>
          </a:p>
          <a:p>
            <a:pPr lvl="1"/>
            <a:r>
              <a:rPr lang="zh-CN" altLang="en-US" dirty="0"/>
              <a:t>原子交换（</a:t>
            </a:r>
            <a:r>
              <a:rPr lang="en-US" altLang="zh-CN" dirty="0"/>
              <a:t>atomic exchange)</a:t>
            </a:r>
          </a:p>
          <a:p>
            <a:pPr lvl="1"/>
            <a:r>
              <a:rPr lang="zh-CN" altLang="en-US" dirty="0"/>
              <a:t>测试和设置（</a:t>
            </a:r>
            <a:r>
              <a:rPr lang="en-US" altLang="zh-CN" dirty="0"/>
              <a:t>test-and-set</a:t>
            </a:r>
            <a:r>
              <a:rPr lang="zh-CN" altLang="en-US" dirty="0"/>
              <a:t>）</a:t>
            </a:r>
          </a:p>
          <a:p>
            <a:pPr lvl="1"/>
            <a:r>
              <a:rPr lang="zh-CN" altLang="en-US" dirty="0"/>
              <a:t>取值和增值（</a:t>
            </a:r>
            <a:r>
              <a:rPr lang="en-US" altLang="zh-CN" dirty="0"/>
              <a:t>fetch-and-increment</a:t>
            </a:r>
            <a:r>
              <a:rPr lang="zh-CN" altLang="en-US" dirty="0"/>
              <a:t>）</a:t>
            </a:r>
          </a:p>
          <a:p>
            <a:pPr lvl="1"/>
            <a:r>
              <a:rPr lang="en-US" altLang="zh-CN" dirty="0"/>
              <a:t>LL/SC</a:t>
            </a:r>
            <a:r>
              <a:rPr lang="zh-CN" altLang="en-US" dirty="0"/>
              <a:t>指令对：链接</a:t>
            </a:r>
            <a:r>
              <a:rPr lang="en-US" altLang="zh-CN" dirty="0"/>
              <a:t>Load</a:t>
            </a:r>
            <a:r>
              <a:rPr lang="zh-CN" altLang="en-US" dirty="0"/>
              <a:t>指令</a:t>
            </a:r>
            <a:r>
              <a:rPr lang="en-US" altLang="zh-CN" dirty="0"/>
              <a:t>/</a:t>
            </a:r>
            <a:r>
              <a:rPr lang="zh-CN" altLang="en-US" dirty="0"/>
              <a:t>条件</a:t>
            </a:r>
            <a:r>
              <a:rPr lang="en-US" altLang="zh-CN" dirty="0"/>
              <a:t>Store</a:t>
            </a:r>
            <a:r>
              <a:rPr lang="zh-CN" altLang="en-US" dirty="0"/>
              <a:t>指令</a:t>
            </a:r>
          </a:p>
          <a:p>
            <a:pPr lvl="1"/>
            <a:r>
              <a:rPr lang="zh-CN" altLang="en-US" dirty="0"/>
              <a:t> （</a:t>
            </a:r>
            <a:r>
              <a:rPr lang="en-US" altLang="zh-CN" dirty="0"/>
              <a:t>Load linked / store conditional </a:t>
            </a:r>
            <a:r>
              <a:rPr lang="zh-CN" alt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C2441899-840D-4BFD-9428-796BE26ED81D}"/>
              </a:ext>
            </a:extLst>
          </p:cNvPr>
          <p:cNvSpPr>
            <a:spLocks noGrp="1"/>
          </p:cNvSpPr>
          <p:nvPr>
            <p:ph type="title"/>
          </p:nvPr>
        </p:nvSpPr>
        <p:spPr/>
        <p:txBody>
          <a:bodyPr/>
          <a:lstStyle/>
          <a:p>
            <a:endParaRPr lang="zh-CN" altLang="en-US"/>
          </a:p>
        </p:txBody>
      </p:sp>
      <p:sp>
        <p:nvSpPr>
          <p:cNvPr id="800771" name="Rectangle 3"/>
          <p:cNvSpPr>
            <a:spLocks noGrp="1" noRot="1" noChangeArrowheads="1"/>
          </p:cNvSpPr>
          <p:nvPr>
            <p:ph idx="1"/>
          </p:nvPr>
        </p:nvSpPr>
        <p:spPr/>
        <p:txBody>
          <a:bodyPr/>
          <a:lstStyle/>
          <a:p>
            <a:endParaRPr lang="en-US" altLang="zh-CN"/>
          </a:p>
          <a:p>
            <a:r>
              <a:rPr lang="zh-CN" altLang="en-US"/>
              <a:t>松弛连贯性模型的实质：</a:t>
            </a:r>
          </a:p>
          <a:p>
            <a:pPr lvl="1"/>
            <a:r>
              <a:rPr lang="zh-CN" altLang="en-US"/>
              <a:t>找出那些可被看到的顺序，</a:t>
            </a:r>
          </a:p>
          <a:p>
            <a:pPr lvl="1"/>
            <a:r>
              <a:rPr lang="zh-CN" altLang="en-US"/>
              <a:t>只保持那些可见的顺序不变。从而减少必须保持的顺序的数目。</a:t>
            </a:r>
          </a:p>
          <a:p>
            <a:pPr lvl="1"/>
            <a:r>
              <a:rPr lang="zh-CN" altLang="en-US"/>
              <a:t>例如两个写操作，可以允许后面的写操作在前一个写操作完成前开始执行，只要保证后一次写的结果在前一次写完成前不被看到就可以了。</a:t>
            </a:r>
          </a:p>
        </p:txBody>
      </p:sp>
    </p:spTree>
    <p:extLst>
      <p:ext uri="{BB962C8B-B14F-4D97-AF65-F5344CB8AC3E}">
        <p14:creationId xmlns:p14="http://schemas.microsoft.com/office/powerpoint/2010/main" val="2694284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Rot="1" noChangeArrowheads="1"/>
          </p:cNvSpPr>
          <p:nvPr>
            <p:ph type="title"/>
          </p:nvPr>
        </p:nvSpPr>
        <p:spPr>
          <a:xfrm>
            <a:off x="684213" y="188913"/>
            <a:ext cx="7932737" cy="668337"/>
          </a:xfrm>
        </p:spPr>
        <p:txBody>
          <a:bodyPr/>
          <a:lstStyle/>
          <a:p>
            <a:r>
              <a:rPr lang="zh-CN" altLang="en-US" b="1" dirty="0"/>
              <a:t>连贯性模型</a:t>
            </a:r>
            <a:endParaRPr lang="zh-CN" altLang="en-US" sz="2000" dirty="0"/>
          </a:p>
        </p:txBody>
      </p:sp>
      <p:graphicFrame>
        <p:nvGraphicFramePr>
          <p:cNvPr id="801795" name="Object 3"/>
          <p:cNvGraphicFramePr>
            <a:graphicFrameLocks noGrp="1" noChangeAspect="1"/>
          </p:cNvGraphicFramePr>
          <p:nvPr>
            <p:ph idx="1"/>
          </p:nvPr>
        </p:nvGraphicFramePr>
        <p:xfrm>
          <a:off x="998538" y="1052513"/>
          <a:ext cx="7221537" cy="5040312"/>
        </p:xfrm>
        <a:graphic>
          <a:graphicData uri="http://schemas.openxmlformats.org/presentationml/2006/ole">
            <mc:AlternateContent xmlns:mc="http://schemas.openxmlformats.org/markup-compatibility/2006">
              <mc:Choice xmlns:v="urn:schemas-microsoft-com:vml" Requires="v">
                <p:oleObj spid="_x0000_s768025" name="文档" r:id="rId3" imgW="8591216" imgH="5995405" progId="Word.Document.8">
                  <p:embed/>
                </p:oleObj>
              </mc:Choice>
              <mc:Fallback>
                <p:oleObj name="文档" r:id="rId3" imgW="8591216" imgH="599540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538" y="1052513"/>
                        <a:ext cx="7221537" cy="5040312"/>
                      </a:xfrm>
                      <a:prstGeom prst="rect">
                        <a:avLst/>
                      </a:prstGeom>
                      <a:solidFill>
                        <a:schemeClr val="accent1"/>
                      </a:solidFill>
                    </p:spPr>
                  </p:pic>
                </p:oleObj>
              </mc:Fallback>
            </mc:AlternateContent>
          </a:graphicData>
        </a:graphic>
      </p:graphicFrame>
      <p:sp>
        <p:nvSpPr>
          <p:cNvPr id="801796" name="AutoShape 4"/>
          <p:cNvSpPr>
            <a:spLocks noChangeArrowheads="1"/>
          </p:cNvSpPr>
          <p:nvPr/>
        </p:nvSpPr>
        <p:spPr bwMode="white">
          <a:xfrm>
            <a:off x="6084888" y="3068638"/>
            <a:ext cx="2592387" cy="1152525"/>
          </a:xfrm>
          <a:prstGeom prst="wedgeRoundRectCallout">
            <a:avLst>
              <a:gd name="adj1" fmla="val -43755"/>
              <a:gd name="adj2" fmla="val 122454"/>
              <a:gd name="adj3" fmla="val 16667"/>
            </a:avLst>
          </a:prstGeom>
          <a:solidFill>
            <a:srgbClr val="66FFCC"/>
          </a:solidFill>
          <a:ln w="38100" algn="ctr">
            <a:solidFill>
              <a:srgbClr val="FF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64" tIns="46033" rIns="92064" bIns="46033" anchor="ctr"/>
          <a:lstStyle/>
          <a:p>
            <a:pPr algn="ctr" eaLnBrk="0" hangingPunct="0">
              <a:lnSpc>
                <a:spcPct val="90000"/>
              </a:lnSpc>
            </a:pPr>
            <a:r>
              <a:rPr lang="en-US" altLang="zh-CN" sz="2000">
                <a:solidFill>
                  <a:srgbClr val="FF0000"/>
                </a:solidFill>
                <a:effectLst>
                  <a:outerShdw blurRad="38100" dist="38100" dir="2700000" algn="tl">
                    <a:srgbClr val="000000"/>
                  </a:outerShdw>
                </a:effectLst>
              </a:rPr>
              <a:t>  W</a:t>
            </a:r>
            <a:r>
              <a:rPr lang="en-US" altLang="zh-CN" sz="2000">
                <a:solidFill>
                  <a:srgbClr val="FF0000"/>
                </a:solidFill>
                <a:effectLst>
                  <a:outerShdw blurRad="38100" dist="38100" dir="2700000" algn="tl">
                    <a:srgbClr val="000000"/>
                  </a:outerShdw>
                </a:effectLst>
                <a:sym typeface="Wingdings" pitchFamily="2" charset="2"/>
              </a:rPr>
              <a:t>S</a:t>
            </a:r>
            <a:r>
              <a:rPr lang="en-US" altLang="zh-CN" sz="2000" baseline="-25000">
                <a:solidFill>
                  <a:srgbClr val="FF0000"/>
                </a:solidFill>
                <a:effectLst>
                  <a:outerShdw blurRad="38100" dist="38100" dir="2700000" algn="tl">
                    <a:srgbClr val="000000"/>
                  </a:outerShdw>
                </a:effectLst>
                <a:sym typeface="Wingdings" pitchFamily="2" charset="2"/>
              </a:rPr>
              <a:t>A</a:t>
            </a:r>
            <a:r>
              <a:rPr lang="en-US" altLang="zh-CN" sz="2000">
                <a:solidFill>
                  <a:srgbClr val="FF0000"/>
                </a:solidFill>
                <a:effectLst>
                  <a:outerShdw blurRad="38100" dist="38100" dir="2700000" algn="tl">
                    <a:srgbClr val="000000"/>
                  </a:outerShdw>
                </a:effectLst>
                <a:sym typeface="Wingdings" pitchFamily="2" charset="2"/>
              </a:rPr>
              <a:t>, RS</a:t>
            </a:r>
            <a:r>
              <a:rPr lang="en-US" altLang="zh-CN" sz="2000" baseline="-25000">
                <a:solidFill>
                  <a:srgbClr val="FF0000"/>
                </a:solidFill>
                <a:effectLst>
                  <a:outerShdw blurRad="38100" dist="38100" dir="2700000" algn="tl">
                    <a:srgbClr val="000000"/>
                  </a:outerShdw>
                </a:effectLst>
                <a:sym typeface="Wingdings" pitchFamily="2" charset="2"/>
              </a:rPr>
              <a:t>A</a:t>
            </a:r>
            <a:r>
              <a:rPr lang="en-US" altLang="zh-CN" sz="2000">
                <a:solidFill>
                  <a:srgbClr val="FF0000"/>
                </a:solidFill>
                <a:effectLst>
                  <a:outerShdw blurRad="38100" dist="38100" dir="2700000" algn="tl">
                    <a:srgbClr val="000000"/>
                  </a:outerShdw>
                </a:effectLst>
                <a:sym typeface="Wingdings" pitchFamily="2" charset="2"/>
              </a:rPr>
              <a:t>,</a:t>
            </a:r>
          </a:p>
          <a:p>
            <a:pPr algn="ctr" eaLnBrk="0" hangingPunct="0">
              <a:lnSpc>
                <a:spcPct val="90000"/>
              </a:lnSpc>
            </a:pPr>
            <a:r>
              <a:rPr lang="en-US" altLang="zh-CN" sz="2000">
                <a:solidFill>
                  <a:srgbClr val="FF0000"/>
                </a:solidFill>
                <a:effectLst>
                  <a:outerShdw blurRad="38100" dist="38100" dir="2700000" algn="tl">
                    <a:srgbClr val="000000"/>
                  </a:outerShdw>
                </a:effectLst>
                <a:sym typeface="Wingdings" pitchFamily="2" charset="2"/>
              </a:rPr>
              <a:t>S</a:t>
            </a:r>
            <a:r>
              <a:rPr lang="en-US" altLang="zh-CN" sz="2000" baseline="-25000">
                <a:solidFill>
                  <a:srgbClr val="FF0000"/>
                </a:solidFill>
                <a:effectLst>
                  <a:outerShdw blurRad="38100" dist="38100" dir="2700000" algn="tl">
                    <a:srgbClr val="000000"/>
                  </a:outerShdw>
                </a:effectLst>
                <a:sym typeface="Wingdings" pitchFamily="2" charset="2"/>
              </a:rPr>
              <a:t>R</a:t>
            </a:r>
            <a:r>
              <a:rPr lang="en-US" altLang="zh-CN" sz="2000">
                <a:solidFill>
                  <a:srgbClr val="FF0000"/>
                </a:solidFill>
                <a:effectLst>
                  <a:outerShdw blurRad="38100" dist="38100" dir="2700000" algn="tl">
                    <a:srgbClr val="000000"/>
                  </a:outerShdw>
                </a:effectLst>
                <a:sym typeface="Wingdings" pitchFamily="2" charset="2"/>
              </a:rPr>
              <a:t>W,S</a:t>
            </a:r>
            <a:r>
              <a:rPr lang="en-US" altLang="zh-CN" sz="2000" baseline="-25000">
                <a:solidFill>
                  <a:srgbClr val="FF0000"/>
                </a:solidFill>
                <a:effectLst>
                  <a:outerShdw blurRad="38100" dist="38100" dir="2700000" algn="tl">
                    <a:srgbClr val="000000"/>
                  </a:outerShdw>
                </a:effectLst>
                <a:sym typeface="Wingdings" pitchFamily="2" charset="2"/>
              </a:rPr>
              <a:t>R</a:t>
            </a:r>
            <a:r>
              <a:rPr lang="en-US" altLang="zh-CN" sz="2000">
                <a:solidFill>
                  <a:srgbClr val="FF0000"/>
                </a:solidFill>
                <a:effectLst>
                  <a:outerShdw blurRad="38100" dist="38100" dir="2700000" algn="tl">
                    <a:srgbClr val="000000"/>
                  </a:outerShdw>
                </a:effectLst>
                <a:sym typeface="Wingdings" pitchFamily="2" charset="2"/>
              </a:rPr>
              <a:t>R</a:t>
            </a:r>
            <a:endParaRPr lang="en-US" altLang="zh-CN" sz="2000">
              <a:solidFill>
                <a:srgbClr val="FF0000"/>
              </a:solidFill>
              <a:effectLst>
                <a:outerShdw blurRad="38100" dist="38100" dir="2700000" algn="tl">
                  <a:srgbClr val="000000"/>
                </a:outerShdw>
              </a:effectLst>
            </a:endParaRPr>
          </a:p>
        </p:txBody>
      </p:sp>
    </p:spTree>
    <p:extLst>
      <p:ext uri="{BB962C8B-B14F-4D97-AF65-F5344CB8AC3E}">
        <p14:creationId xmlns:p14="http://schemas.microsoft.com/office/powerpoint/2010/main" val="1009321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1796"/>
                                        </p:tgtEl>
                                        <p:attrNameLst>
                                          <p:attrName>style.visibility</p:attrName>
                                        </p:attrNameLst>
                                      </p:cBhvr>
                                      <p:to>
                                        <p:strVal val="visible"/>
                                      </p:to>
                                    </p:set>
                                    <p:animEffect transition="in" filter="blinds(horizontal)">
                                      <p:cBhvr>
                                        <p:cTn id="7" dur="500"/>
                                        <p:tgtEl>
                                          <p:spTgt spid="80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Rot="1" noChangeArrowheads="1"/>
          </p:cNvSpPr>
          <p:nvPr>
            <p:ph type="title"/>
          </p:nvPr>
        </p:nvSpPr>
        <p:spPr/>
        <p:txBody>
          <a:bodyPr/>
          <a:lstStyle/>
          <a:p>
            <a:r>
              <a:rPr lang="zh-CN" altLang="en-US"/>
              <a:t>说明（</a:t>
            </a:r>
            <a:r>
              <a:rPr lang="en-US" altLang="zh-CN"/>
              <a:t>1</a:t>
            </a:r>
            <a:r>
              <a:rPr lang="zh-CN" altLang="en-US"/>
              <a:t>）</a:t>
            </a:r>
            <a:r>
              <a:rPr lang="en-US" altLang="zh-CN"/>
              <a:t>---- TSO</a:t>
            </a:r>
          </a:p>
        </p:txBody>
      </p:sp>
      <p:sp>
        <p:nvSpPr>
          <p:cNvPr id="802819" name="Rectangle 3"/>
          <p:cNvSpPr>
            <a:spLocks noGrp="1" noRot="1" noChangeArrowheads="1"/>
          </p:cNvSpPr>
          <p:nvPr>
            <p:ph idx="1"/>
          </p:nvPr>
        </p:nvSpPr>
        <p:spPr/>
        <p:txBody>
          <a:bodyPr/>
          <a:lstStyle/>
          <a:p>
            <a:r>
              <a:rPr lang="zh-CN" altLang="en-US" dirty="0"/>
              <a:t>放松了对</a:t>
            </a:r>
            <a:r>
              <a:rPr lang="en-US" altLang="zh-CN" dirty="0"/>
              <a:t>W</a:t>
            </a:r>
            <a:r>
              <a:rPr lang="en-US" altLang="zh-CN" dirty="0">
                <a:sym typeface="Symbol" pitchFamily="18" charset="2"/>
              </a:rPr>
              <a:t>R</a:t>
            </a:r>
            <a:r>
              <a:rPr lang="zh-CN" altLang="zh-CN" dirty="0">
                <a:sym typeface="Symbol" pitchFamily="18" charset="2"/>
              </a:rPr>
              <a:t>的要求。</a:t>
            </a:r>
          </a:p>
          <a:p>
            <a:r>
              <a:rPr lang="zh-CN" altLang="zh-CN" dirty="0">
                <a:sym typeface="Symbol" pitchFamily="18" charset="2"/>
              </a:rPr>
              <a:t>允许设置写缓冲，使后续的读操作可以绕过写继续向前执行。即处理器在保证前一个写操作被所有处理器看到之前，就可以开始后续的读操作。隐藏了部分写延迟。</a:t>
            </a:r>
          </a:p>
          <a:p>
            <a:r>
              <a:rPr lang="zh-CN" altLang="en-US" dirty="0"/>
              <a:t>在此模型下，即使是非同步程序也可以正确执行，尽管需要一个同步操作来保证写操作在读操作完成前结束。即</a:t>
            </a:r>
            <a:r>
              <a:rPr lang="zh-CN" altLang="zh-CN" dirty="0"/>
              <a:t>W…S...R 情况下，可以由W </a:t>
            </a:r>
            <a:r>
              <a:rPr lang="en-US" altLang="zh-CN" dirty="0">
                <a:sym typeface="Symbol" pitchFamily="18" charset="2"/>
              </a:rPr>
              <a:t>S, SR</a:t>
            </a:r>
            <a:r>
              <a:rPr lang="zh-CN" altLang="zh-CN" dirty="0">
                <a:sym typeface="Symbol" pitchFamily="18" charset="2"/>
              </a:rPr>
              <a:t>来保证W </a:t>
            </a:r>
            <a:r>
              <a:rPr lang="en-US" altLang="zh-CN" dirty="0">
                <a:sym typeface="Symbol" pitchFamily="18" charset="2"/>
              </a:rPr>
              <a:t>R</a:t>
            </a:r>
            <a:r>
              <a:rPr lang="zh-CN" altLang="zh-CN" dirty="0">
                <a:sym typeface="Symbol" pitchFamily="18" charset="2"/>
              </a:rPr>
              <a:t>顺序。</a:t>
            </a:r>
          </a:p>
          <a:p>
            <a:r>
              <a:rPr lang="zh-CN" altLang="zh-CN" dirty="0">
                <a:sym typeface="Symbol" pitchFamily="18" charset="2"/>
              </a:rPr>
              <a:t>此模型等价于让写操作成为写隔板操作。</a:t>
            </a:r>
            <a:endParaRPr lang="zh-CN" altLang="en-US" dirty="0">
              <a:sym typeface="Symbol" pitchFamily="18" charset="2"/>
            </a:endParaRPr>
          </a:p>
        </p:txBody>
      </p:sp>
    </p:spTree>
    <p:extLst>
      <p:ext uri="{BB962C8B-B14F-4D97-AF65-F5344CB8AC3E}">
        <p14:creationId xmlns:p14="http://schemas.microsoft.com/office/powerpoint/2010/main" val="1523766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3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0113" y="620713"/>
            <a:ext cx="7775575" cy="5319712"/>
          </a:xfrm>
        </p:spPr>
      </p:pic>
    </p:spTree>
    <p:extLst>
      <p:ext uri="{BB962C8B-B14F-4D97-AF65-F5344CB8AC3E}">
        <p14:creationId xmlns:p14="http://schemas.microsoft.com/office/powerpoint/2010/main" val="31956249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48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476250"/>
            <a:ext cx="8013700" cy="5319713"/>
          </a:xfrm>
        </p:spPr>
      </p:pic>
      <p:sp>
        <p:nvSpPr>
          <p:cNvPr id="804867" name="Text Box 3"/>
          <p:cNvSpPr txBox="1">
            <a:spLocks noChangeArrowheads="1"/>
          </p:cNvSpPr>
          <p:nvPr/>
        </p:nvSpPr>
        <p:spPr bwMode="white">
          <a:xfrm>
            <a:off x="1403648" y="2348880"/>
            <a:ext cx="6552009" cy="942428"/>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2064" tIns="46033" rIns="92064" bIns="46033">
            <a:spAutoFit/>
          </a:bodyPr>
          <a:lstStyle/>
          <a:p>
            <a:pPr eaLnBrk="0" hangingPunct="0">
              <a:lnSpc>
                <a:spcPct val="90000"/>
              </a:lnSpc>
              <a:spcBef>
                <a:spcPct val="50000"/>
              </a:spcBef>
            </a:pPr>
            <a:r>
              <a:rPr lang="en-US" altLang="zh-CN" sz="2400" b="1" dirty="0">
                <a:effectLst>
                  <a:outerShdw blurRad="38100" dist="38100" dir="2700000" algn="tl">
                    <a:srgbClr val="C0C0C0"/>
                  </a:outerShdw>
                </a:effectLst>
              </a:rPr>
              <a:t>TSO both can get old values</a:t>
            </a:r>
          </a:p>
          <a:p>
            <a:pPr eaLnBrk="0" hangingPunct="0">
              <a:lnSpc>
                <a:spcPct val="90000"/>
              </a:lnSpc>
              <a:spcBef>
                <a:spcPct val="50000"/>
              </a:spcBef>
            </a:pPr>
            <a:r>
              <a:rPr lang="en-US" altLang="zh-CN" sz="2400" b="1" dirty="0">
                <a:effectLst>
                  <a:outerShdw blurRad="38100" dist="38100" dir="2700000" algn="tl">
                    <a:srgbClr val="C0C0C0"/>
                  </a:outerShdw>
                </a:effectLst>
              </a:rPr>
              <a:t>SC at least one has to get the value of new</a:t>
            </a:r>
          </a:p>
        </p:txBody>
      </p:sp>
    </p:spTree>
    <p:extLst>
      <p:ext uri="{BB962C8B-B14F-4D97-AF65-F5344CB8AC3E}">
        <p14:creationId xmlns:p14="http://schemas.microsoft.com/office/powerpoint/2010/main" val="25739949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4867"/>
                                        </p:tgtEl>
                                        <p:attrNameLst>
                                          <p:attrName>style.visibility</p:attrName>
                                        </p:attrNameLst>
                                      </p:cBhvr>
                                      <p:to>
                                        <p:strVal val="visible"/>
                                      </p:to>
                                    </p:set>
                                    <p:animEffect transition="in" filter="blinds(horizontal)">
                                      <p:cBhvr>
                                        <p:cTn id="7" dur="500"/>
                                        <p:tgtEl>
                                          <p:spTgt spid="80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6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rrowheads="1"/>
          </p:cNvSpPr>
          <p:nvPr>
            <p:ph type="title"/>
          </p:nvPr>
        </p:nvSpPr>
        <p:spPr/>
        <p:txBody>
          <a:bodyPr/>
          <a:lstStyle/>
          <a:p>
            <a:r>
              <a:rPr lang="zh-CN" altLang="en-US"/>
              <a:t>说明（</a:t>
            </a:r>
            <a:r>
              <a:rPr lang="en-US" altLang="zh-CN"/>
              <a:t>2</a:t>
            </a:r>
            <a:r>
              <a:rPr lang="zh-CN" altLang="en-US"/>
              <a:t>）</a:t>
            </a:r>
            <a:r>
              <a:rPr lang="en-US" altLang="zh-CN"/>
              <a:t>---- PSO</a:t>
            </a:r>
          </a:p>
        </p:txBody>
      </p:sp>
      <p:sp>
        <p:nvSpPr>
          <p:cNvPr id="805891" name="Rectangle 3"/>
          <p:cNvSpPr>
            <a:spLocks noGrp="1" noRot="1" noChangeArrowheads="1"/>
          </p:cNvSpPr>
          <p:nvPr>
            <p:ph idx="1"/>
          </p:nvPr>
        </p:nvSpPr>
        <p:spPr/>
        <p:txBody>
          <a:bodyPr/>
          <a:lstStyle/>
          <a:p>
            <a:endParaRPr lang="en-US" altLang="zh-CN" dirty="0"/>
          </a:p>
          <a:p>
            <a:r>
              <a:rPr lang="zh-CN" altLang="en-US" dirty="0"/>
              <a:t>进一步放松</a:t>
            </a:r>
            <a:r>
              <a:rPr lang="zh-CN" altLang="zh-CN" dirty="0"/>
              <a:t>W </a:t>
            </a:r>
            <a:r>
              <a:rPr lang="en-US" altLang="zh-CN" dirty="0">
                <a:sym typeface="Symbol" pitchFamily="18" charset="2"/>
              </a:rPr>
              <a:t>W</a:t>
            </a:r>
            <a:r>
              <a:rPr lang="zh-CN" altLang="zh-CN" dirty="0">
                <a:sym typeface="Symbol" pitchFamily="18" charset="2"/>
              </a:rPr>
              <a:t>顺序。即允许不相关的写操作可以乱序完成。</a:t>
            </a:r>
          </a:p>
          <a:p>
            <a:r>
              <a:rPr lang="zh-CN" altLang="zh-CN" dirty="0">
                <a:sym typeface="Symbol" pitchFamily="18" charset="2"/>
              </a:rPr>
              <a:t>从实现的角度看，该模型允许流水化实现写操作，即允许重迭执行写操作，写操作仅当碰到同步操作（写隔板）时才会造成Stall。</a:t>
            </a:r>
            <a:endParaRPr lang="zh-CN" altLang="en-US" dirty="0">
              <a:sym typeface="Symbol" pitchFamily="18" charset="2"/>
            </a:endParaRPr>
          </a:p>
        </p:txBody>
      </p:sp>
    </p:spTree>
    <p:extLst>
      <p:ext uri="{BB962C8B-B14F-4D97-AF65-F5344CB8AC3E}">
        <p14:creationId xmlns:p14="http://schemas.microsoft.com/office/powerpoint/2010/main" val="517352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6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1188" y="692150"/>
            <a:ext cx="8013700" cy="5464175"/>
          </a:xfrm>
        </p:spPr>
      </p:pic>
    </p:spTree>
    <p:extLst>
      <p:ext uri="{BB962C8B-B14F-4D97-AF65-F5344CB8AC3E}">
        <p14:creationId xmlns:p14="http://schemas.microsoft.com/office/powerpoint/2010/main" val="16393194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Rot="1" noChangeArrowheads="1"/>
          </p:cNvSpPr>
          <p:nvPr>
            <p:ph type="title"/>
          </p:nvPr>
        </p:nvSpPr>
        <p:spPr/>
        <p:txBody>
          <a:bodyPr/>
          <a:lstStyle/>
          <a:p>
            <a:r>
              <a:rPr lang="zh-CN" altLang="en-US"/>
              <a:t>说明（</a:t>
            </a:r>
            <a:r>
              <a:rPr lang="en-US" altLang="zh-CN"/>
              <a:t>3</a:t>
            </a:r>
            <a:r>
              <a:rPr lang="zh-CN" altLang="en-US"/>
              <a:t>）</a:t>
            </a:r>
            <a:r>
              <a:rPr lang="en-US" altLang="zh-CN"/>
              <a:t>---- </a:t>
            </a:r>
            <a:r>
              <a:rPr lang="zh-CN" altLang="zh-CN"/>
              <a:t>Weak ordering</a:t>
            </a:r>
            <a:endParaRPr lang="en-US" altLang="zh-CN"/>
          </a:p>
        </p:txBody>
      </p:sp>
      <p:sp>
        <p:nvSpPr>
          <p:cNvPr id="807939" name="Rectangle 3"/>
          <p:cNvSpPr>
            <a:spLocks noGrp="1" noRot="1" noChangeArrowheads="1"/>
          </p:cNvSpPr>
          <p:nvPr>
            <p:ph idx="1"/>
          </p:nvPr>
        </p:nvSpPr>
        <p:spPr>
          <a:xfrm>
            <a:off x="609600" y="1268760"/>
            <a:ext cx="7924800" cy="4419600"/>
          </a:xfrm>
        </p:spPr>
        <p:txBody>
          <a:bodyPr/>
          <a:lstStyle/>
          <a:p>
            <a:r>
              <a:rPr lang="zh-CN" altLang="en-US" dirty="0"/>
              <a:t>进一步放松</a:t>
            </a:r>
            <a:r>
              <a:rPr lang="en-US" altLang="zh-CN" dirty="0"/>
              <a:t>R </a:t>
            </a:r>
            <a:r>
              <a:rPr lang="en-US" altLang="zh-CN" dirty="0">
                <a:sym typeface="Symbol" pitchFamily="18" charset="2"/>
              </a:rPr>
              <a:t>R, R </a:t>
            </a:r>
            <a:r>
              <a:rPr lang="en-US" altLang="zh-CN" dirty="0"/>
              <a:t> </a:t>
            </a:r>
            <a:r>
              <a:rPr lang="zh-CN" altLang="zh-CN" dirty="0"/>
              <a:t>W的顺序要求。</a:t>
            </a:r>
          </a:p>
          <a:p>
            <a:r>
              <a:rPr lang="zh-CN" altLang="zh-CN" dirty="0"/>
              <a:t>只要求保证</a:t>
            </a:r>
            <a:r>
              <a:rPr lang="zh-CN" altLang="zh-CN" b="1" dirty="0"/>
              <a:t>读写操作与同步操作</a:t>
            </a:r>
            <a:r>
              <a:rPr lang="zh-CN" altLang="zh-CN" dirty="0"/>
              <a:t>之间的顺序：</a:t>
            </a:r>
          </a:p>
          <a:p>
            <a:pPr lvl="1"/>
            <a:r>
              <a:rPr lang="zh-CN" altLang="en-US" dirty="0"/>
              <a:t>程序顺序上在读写操作之后的同步操作要在读写操作完成之后才开始执行。</a:t>
            </a:r>
          </a:p>
          <a:p>
            <a:pPr lvl="1"/>
            <a:r>
              <a:rPr lang="zh-CN" altLang="en-US" dirty="0"/>
              <a:t>程序顺序上在读写操作之前的同步操作必须在读写操作开始执行前完成。</a:t>
            </a:r>
          </a:p>
          <a:p>
            <a:r>
              <a:rPr lang="zh-CN" altLang="en-US" dirty="0"/>
              <a:t>仅当处理器支持非阻塞读功能时，去掉</a:t>
            </a:r>
            <a:r>
              <a:rPr lang="en-US" altLang="zh-CN" dirty="0"/>
              <a:t>R </a:t>
            </a:r>
            <a:r>
              <a:rPr lang="en-US" altLang="zh-CN" dirty="0">
                <a:sym typeface="Symbol" pitchFamily="18" charset="2"/>
              </a:rPr>
              <a:t>R, R </a:t>
            </a:r>
            <a:r>
              <a:rPr lang="en-US" altLang="zh-CN" dirty="0"/>
              <a:t> </a:t>
            </a:r>
            <a:r>
              <a:rPr lang="zh-CN" altLang="zh-CN" dirty="0"/>
              <a:t>W</a:t>
            </a:r>
            <a:r>
              <a:rPr lang="zh-CN" altLang="en-US" dirty="0"/>
              <a:t>才有好处。否则阻塞读操作隐含地保持</a:t>
            </a:r>
            <a:r>
              <a:rPr lang="en-US" altLang="zh-CN" dirty="0"/>
              <a:t>R </a:t>
            </a:r>
            <a:r>
              <a:rPr lang="en-US" altLang="zh-CN" dirty="0">
                <a:sym typeface="Symbol" pitchFamily="18" charset="2"/>
              </a:rPr>
              <a:t>R, R </a:t>
            </a:r>
            <a:r>
              <a:rPr lang="en-US" altLang="zh-CN" dirty="0"/>
              <a:t> </a:t>
            </a:r>
            <a:r>
              <a:rPr lang="zh-CN" altLang="zh-CN" dirty="0"/>
              <a:t>W顺序。即使这样好处有限，即当CPU出现Read miss时，还是要等待。（非阻塞Cache可以更好地利用）</a:t>
            </a:r>
          </a:p>
          <a:p>
            <a:r>
              <a:rPr lang="zh-CN" altLang="zh-CN" dirty="0"/>
              <a:t>该模型的主要好处还是隐藏写延迟。</a:t>
            </a:r>
            <a:endParaRPr lang="zh-CN" altLang="en-US" dirty="0"/>
          </a:p>
        </p:txBody>
      </p:sp>
    </p:spTree>
    <p:extLst>
      <p:ext uri="{BB962C8B-B14F-4D97-AF65-F5344CB8AC3E}">
        <p14:creationId xmlns:p14="http://schemas.microsoft.com/office/powerpoint/2010/main" val="3724567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549275"/>
            <a:ext cx="8013700" cy="5472113"/>
          </a:xfrm>
        </p:spPr>
      </p:pic>
    </p:spTree>
    <p:extLst>
      <p:ext uri="{BB962C8B-B14F-4D97-AF65-F5344CB8AC3E}">
        <p14:creationId xmlns:p14="http://schemas.microsoft.com/office/powerpoint/2010/main" val="153595945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Rot="1" noChangeArrowheads="1"/>
          </p:cNvSpPr>
          <p:nvPr>
            <p:ph type="title"/>
          </p:nvPr>
        </p:nvSpPr>
        <p:spPr/>
        <p:txBody>
          <a:bodyPr/>
          <a:lstStyle/>
          <a:p>
            <a:r>
              <a:rPr lang="zh-CN" altLang="en-US" b="1"/>
              <a:t>说明（</a:t>
            </a:r>
            <a:r>
              <a:rPr lang="en-US" altLang="zh-CN" b="1"/>
              <a:t>4</a:t>
            </a:r>
            <a:r>
              <a:rPr lang="zh-CN" altLang="en-US" b="1"/>
              <a:t>）</a:t>
            </a:r>
            <a:r>
              <a:rPr lang="en-US" altLang="zh-CN" b="1"/>
              <a:t>----</a:t>
            </a:r>
            <a:r>
              <a:rPr lang="zh-CN" altLang="zh-CN" b="1"/>
              <a:t>Release consistency</a:t>
            </a:r>
            <a:endParaRPr lang="en-US" altLang="zh-CN"/>
          </a:p>
        </p:txBody>
      </p:sp>
      <p:sp>
        <p:nvSpPr>
          <p:cNvPr id="809987" name="Rectangle 3"/>
          <p:cNvSpPr>
            <a:spLocks noGrp="1" noRot="1" noChangeArrowheads="1"/>
          </p:cNvSpPr>
          <p:nvPr>
            <p:ph idx="1"/>
          </p:nvPr>
        </p:nvSpPr>
        <p:spPr>
          <a:xfrm>
            <a:off x="301625" y="1700213"/>
            <a:ext cx="8056563" cy="4398962"/>
          </a:xfrm>
        </p:spPr>
        <p:txBody>
          <a:bodyPr/>
          <a:lstStyle/>
          <a:p>
            <a:r>
              <a:rPr lang="zh-CN" altLang="en-US" sz="2400"/>
              <a:t>同步操作往往由</a:t>
            </a:r>
            <a:r>
              <a:rPr lang="zh-CN" altLang="zh-CN" sz="2400"/>
              <a:t>acquire和release组成。</a:t>
            </a:r>
          </a:p>
          <a:p>
            <a:pPr lvl="1"/>
            <a:r>
              <a:rPr lang="zh-CN" altLang="zh-CN" sz="2000"/>
              <a:t>先执行acquire, 然后才使用共享变量；</a:t>
            </a:r>
          </a:p>
          <a:p>
            <a:pPr lvl="1"/>
            <a:r>
              <a:rPr lang="zh-CN" altLang="zh-CN" sz="2000"/>
              <a:t>在更新共享变量之后，必须执行一次release操作；</a:t>
            </a:r>
          </a:p>
          <a:p>
            <a:pPr lvl="1"/>
            <a:r>
              <a:rPr lang="zh-CN" altLang="zh-CN" sz="2000"/>
              <a:t> release操作之后，才允许下一个同步操作开始执行。</a:t>
            </a:r>
          </a:p>
          <a:p>
            <a:r>
              <a:rPr lang="zh-CN" altLang="en-US" sz="2400"/>
              <a:t>所以：</a:t>
            </a:r>
          </a:p>
          <a:p>
            <a:pPr lvl="1"/>
            <a:r>
              <a:rPr lang="zh-CN" altLang="en-US" sz="2000"/>
              <a:t>在</a:t>
            </a:r>
            <a:r>
              <a:rPr lang="zh-CN" altLang="zh-CN" sz="2000"/>
              <a:t>acquire之前的读、写操作不一定要在acquire操作之前完成；</a:t>
            </a:r>
          </a:p>
          <a:p>
            <a:pPr lvl="1"/>
            <a:r>
              <a:rPr lang="zh-CN" altLang="zh-CN" sz="2000"/>
              <a:t>在release之后的读、写操作也不一定非要等到看到release结果之后才开始。</a:t>
            </a:r>
            <a:endParaRPr lang="zh-CN" altLang="en-US" sz="2000"/>
          </a:p>
        </p:txBody>
      </p:sp>
    </p:spTree>
    <p:extLst>
      <p:ext uri="{BB962C8B-B14F-4D97-AF65-F5344CB8AC3E}">
        <p14:creationId xmlns:p14="http://schemas.microsoft.com/office/powerpoint/2010/main" val="139770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Rot="1" noChangeArrowheads="1"/>
          </p:cNvSpPr>
          <p:nvPr>
            <p:ph type="title"/>
          </p:nvPr>
        </p:nvSpPr>
        <p:spPr/>
        <p:txBody>
          <a:bodyPr/>
          <a:lstStyle/>
          <a:p>
            <a:r>
              <a:rPr lang="zh-CN" altLang="en-US"/>
              <a:t>一、原子交换</a:t>
            </a:r>
          </a:p>
        </p:txBody>
      </p:sp>
      <p:sp>
        <p:nvSpPr>
          <p:cNvPr id="745475" name="Rectangle 3"/>
          <p:cNvSpPr>
            <a:spLocks noGrp="1" noRot="1" noChangeArrowheads="1"/>
          </p:cNvSpPr>
          <p:nvPr>
            <p:ph idx="1"/>
          </p:nvPr>
        </p:nvSpPr>
        <p:spPr/>
        <p:txBody>
          <a:bodyPr/>
          <a:lstStyle/>
          <a:p>
            <a:r>
              <a:rPr lang="en-US" altLang="zh-CN" dirty="0" err="1"/>
              <a:t>Exch</a:t>
            </a:r>
            <a:r>
              <a:rPr lang="en-US" altLang="zh-CN" dirty="0"/>
              <a:t>:  </a:t>
            </a:r>
            <a:r>
              <a:rPr lang="zh-CN" altLang="en-US" dirty="0"/>
              <a:t>原子地交换一寄存器和一个存储单元的值。</a:t>
            </a:r>
          </a:p>
          <a:p>
            <a:r>
              <a:rPr lang="zh-CN" altLang="en-US" dirty="0"/>
              <a:t>实现上锁：</a:t>
            </a:r>
          </a:p>
          <a:p>
            <a:pPr lvl="1"/>
            <a:r>
              <a:rPr lang="zh-CN" altLang="en-US" dirty="0"/>
              <a:t>      </a:t>
            </a:r>
            <a:r>
              <a:rPr lang="en-US" altLang="zh-CN" dirty="0"/>
              <a:t>DADDUI  R2, R0, #1</a:t>
            </a:r>
          </a:p>
          <a:p>
            <a:pPr lvl="1"/>
            <a:r>
              <a:rPr lang="en-US" altLang="zh-CN" dirty="0" err="1"/>
              <a:t>lockit</a:t>
            </a:r>
            <a:r>
              <a:rPr lang="en-US" altLang="zh-CN" dirty="0"/>
              <a:t>:     EXCH       R2, 0(R1)</a:t>
            </a:r>
          </a:p>
          <a:p>
            <a:pPr lvl="1"/>
            <a:r>
              <a:rPr lang="en-US" altLang="zh-CN" dirty="0"/>
              <a:t>              BNEZ       R2,  </a:t>
            </a:r>
            <a:r>
              <a:rPr lang="en-US" altLang="zh-CN" dirty="0" err="1"/>
              <a:t>lockit</a:t>
            </a:r>
            <a:endParaRPr lang="en-US" altLang="zh-CN" dirty="0"/>
          </a:p>
          <a:p>
            <a:r>
              <a:rPr lang="zh-CN" altLang="en-US" dirty="0"/>
              <a:t>若有多个处理器竞争同一个锁，即试图同时执行交换操作，则由写操作的串行化保证，只有其中的一个处理器能首先执行交换操作。</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10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620713"/>
            <a:ext cx="8207375" cy="5578475"/>
          </a:xfrm>
        </p:spPr>
      </p:pic>
    </p:spTree>
    <p:extLst>
      <p:ext uri="{BB962C8B-B14F-4D97-AF65-F5344CB8AC3E}">
        <p14:creationId xmlns:p14="http://schemas.microsoft.com/office/powerpoint/2010/main" val="3244868687"/>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20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692150"/>
            <a:ext cx="8208963" cy="5484813"/>
          </a:xfrm>
        </p:spPr>
      </p:pic>
    </p:spTree>
    <p:extLst>
      <p:ext uri="{BB962C8B-B14F-4D97-AF65-F5344CB8AC3E}">
        <p14:creationId xmlns:p14="http://schemas.microsoft.com/office/powerpoint/2010/main" val="378913865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07504" y="1268760"/>
            <a:ext cx="9036496" cy="4752528"/>
          </a:xfrm>
          <a:prstGeom prst="rect">
            <a:avLst/>
          </a:prstGeom>
        </p:spPr>
      </p:pic>
      <p:sp>
        <p:nvSpPr>
          <p:cNvPr id="3" name="矩形 2"/>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000" b="1"/>
              <a:t>THANK YOU </a:t>
            </a:r>
            <a:endParaRPr lang="en-US" altLang="zh-CN" sz="2000" b="1" dirty="0"/>
          </a:p>
        </p:txBody>
      </p:sp>
      <p:sp>
        <p:nvSpPr>
          <p:cNvPr id="6" name="文本框 5"/>
          <p:cNvSpPr txBox="1"/>
          <p:nvPr/>
        </p:nvSpPr>
        <p:spPr>
          <a:xfrm>
            <a:off x="3203848" y="2760067"/>
            <a:ext cx="2736304" cy="1077218"/>
          </a:xfrm>
          <a:prstGeom prst="rect">
            <a:avLst/>
          </a:prstGeom>
          <a:noFill/>
        </p:spPr>
        <p:txBody>
          <a:bodyPr wrap="square" rtlCol="0">
            <a:spAutoFit/>
          </a:bodyPr>
          <a:lstStyle/>
          <a:p>
            <a:r>
              <a:rPr lang="en-US" altLang="zh-CN" sz="3200" b="1" dirty="0">
                <a:solidFill>
                  <a:srgbClr val="004EA2"/>
                </a:solidFill>
              </a:rPr>
              <a:t>THANK YOU</a:t>
            </a:r>
          </a:p>
          <a:p>
            <a:endParaRPr lang="en-US" altLang="zh-CN" sz="3200" b="1" dirty="0">
              <a:solidFill>
                <a:srgbClr val="004EA2"/>
              </a:solidFill>
            </a:endParaRPr>
          </a:p>
        </p:txBody>
      </p:sp>
      <p:sp>
        <p:nvSpPr>
          <p:cNvPr id="7" name="矩形 6"/>
          <p:cNvSpPr/>
          <p:nvPr/>
        </p:nvSpPr>
        <p:spPr>
          <a:xfrm>
            <a:off x="0" y="3717032"/>
            <a:ext cx="9144000" cy="33878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
        <p:nvSpPr>
          <p:cNvPr id="8" name="等腰三角形 7"/>
          <p:cNvSpPr/>
          <p:nvPr/>
        </p:nvSpPr>
        <p:spPr>
          <a:xfrm>
            <a:off x="4415806" y="3551760"/>
            <a:ext cx="312387" cy="187653"/>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endParaRPr lang="zh-CN" altLang="en-US" sz="1581"/>
          </a:p>
        </p:txBody>
      </p:sp>
      <p:sp>
        <p:nvSpPr>
          <p:cNvPr id="9" name="矩形 8"/>
          <p:cNvSpPr/>
          <p:nvPr/>
        </p:nvSpPr>
        <p:spPr>
          <a:xfrm>
            <a:off x="-1" y="4135388"/>
            <a:ext cx="9144000" cy="857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683" tIns="42842" rIns="85683" bIns="42842" numCol="1" spcCol="0" rtlCol="0" fromWordArt="0" anchor="ctr" anchorCtr="0" forceAA="0" compatLnSpc="1">
            <a:prstTxWarp prst="textNoShape">
              <a:avLst/>
            </a:prstTxWarp>
            <a:noAutofit/>
          </a:bodyPr>
          <a:lstStyle/>
          <a:p>
            <a:pPr algn="ctr">
              <a:lnSpc>
                <a:spcPct val="150000"/>
              </a:lnSpc>
            </a:pPr>
            <a:endParaRPr lang="en-US" altLang="zh-CN" sz="4123"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380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5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Scale>
                                      <p:cBhvr additive="base" accumulate="none">
                                        <p:cTn id="8" dur="250" fill="hold">
                                          <p:stCondLst>
                                            <p:cond delay="0"/>
                                          </p:stCondLst>
                                        </p:cTn>
                                        <p:tgtEl>
                                          <p:spTgt spid="7"/>
                                        </p:tgtEl>
                                      </p:cBhvr>
                                      <p:from x="500000" y="500000"/>
                                      <p:to x="120000" y="120000"/>
                                    </p:animScale>
                                    <p:animScale>
                                      <p:cBhvr additive="base" accumulate="none">
                                        <p:cTn id="9" dur="250" fill="hold">
                                          <p:stCondLst>
                                            <p:cond delay="250"/>
                                          </p:stCondLst>
                                        </p:cTn>
                                        <p:tgtEl>
                                          <p:spTgt spid="7"/>
                                        </p:tgtEl>
                                      </p:cBhvr>
                                      <p:from x="120000" y="120000"/>
                                      <p:to x="100000" y="100000"/>
                                    </p:animScale>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anim calcmode="lin" valueType="num">
                                      <p:cBhvr>
                                        <p:cTn id="14" dur="250" fill="hold"/>
                                        <p:tgtEl>
                                          <p:spTgt spid="8"/>
                                        </p:tgtEl>
                                        <p:attrNameLst>
                                          <p:attrName>ppt_x</p:attrName>
                                        </p:attrNameLst>
                                      </p:cBhvr>
                                      <p:tavLst>
                                        <p:tav tm="0">
                                          <p:val>
                                            <p:strVal val="#ppt_x"/>
                                          </p:val>
                                        </p:tav>
                                        <p:tav tm="100000">
                                          <p:val>
                                            <p:strVal val="#ppt_x"/>
                                          </p:val>
                                        </p:tav>
                                      </p:tavLst>
                                    </p:anim>
                                    <p:anim calcmode="lin" valueType="num">
                                      <p:cBhvr>
                                        <p:cTn id="15" dur="250" fill="hold"/>
                                        <p:tgtEl>
                                          <p:spTgt spid="8"/>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iterate type="lt">
                                    <p:tmPct val="15000"/>
                                  </p:iterate>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Scale>
                                      <p:cBhvr additive="base" accumulate="none">
                                        <p:cTn id="19" dur="250" fill="hold">
                                          <p:stCondLst>
                                            <p:cond delay="0"/>
                                          </p:stCondLst>
                                        </p:cTn>
                                        <p:tgtEl>
                                          <p:spTgt spid="9"/>
                                        </p:tgtEl>
                                      </p:cBhvr>
                                      <p:from x="500000" y="500000"/>
                                      <p:to x="120000" y="120000"/>
                                    </p:animScale>
                                    <p:animScale>
                                      <p:cBhvr additive="base" accumulate="none">
                                        <p:cTn id="20" dur="250" fill="hold">
                                          <p:stCondLst>
                                            <p:cond delay="250"/>
                                          </p:stCondLst>
                                        </p:cTn>
                                        <p:tgtEl>
                                          <p:spTgt spid="9"/>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901B101-5B32-4851-91CF-8468FBD78C4D}"/>
              </a:ext>
            </a:extLst>
          </p:cNvPr>
          <p:cNvSpPr>
            <a:spLocks noGrp="1"/>
          </p:cNvSpPr>
          <p:nvPr>
            <p:ph type="title"/>
          </p:nvPr>
        </p:nvSpPr>
        <p:spPr/>
        <p:txBody>
          <a:bodyPr/>
          <a:lstStyle/>
          <a:p>
            <a:endParaRPr lang="zh-CN" altLang="en-US"/>
          </a:p>
        </p:txBody>
      </p:sp>
      <p:sp>
        <p:nvSpPr>
          <p:cNvPr id="746499" name="Rectangle 3"/>
          <p:cNvSpPr>
            <a:spLocks noGrp="1" noRot="1" noChangeArrowheads="1"/>
          </p:cNvSpPr>
          <p:nvPr>
            <p:ph idx="1"/>
          </p:nvPr>
        </p:nvSpPr>
        <p:spPr/>
        <p:txBody>
          <a:bodyPr/>
          <a:lstStyle/>
          <a:p>
            <a:r>
              <a:rPr lang="zh-CN" altLang="en-US" dirty="0"/>
              <a:t>二、</a:t>
            </a:r>
            <a:r>
              <a:rPr lang="en-US" altLang="zh-CN" dirty="0"/>
              <a:t>TEST-AND-SET</a:t>
            </a:r>
          </a:p>
          <a:p>
            <a:pPr lvl="1"/>
            <a:r>
              <a:rPr lang="zh-CN" altLang="en-US" dirty="0"/>
              <a:t>例子：</a:t>
            </a:r>
            <a:r>
              <a:rPr lang="en-US" altLang="zh-CN" dirty="0"/>
              <a:t>( test 0 ) and ( set 1 )</a:t>
            </a:r>
          </a:p>
          <a:p>
            <a:pPr lvl="1"/>
            <a:endParaRPr lang="en-US" altLang="zh-CN" dirty="0"/>
          </a:p>
          <a:p>
            <a:r>
              <a:rPr lang="zh-CN" altLang="en-US" dirty="0"/>
              <a:t>三、</a:t>
            </a:r>
            <a:r>
              <a:rPr lang="en-US" altLang="zh-CN" dirty="0"/>
              <a:t>FETCH-AND-INCREMENT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Rot="1" noChangeArrowheads="1"/>
          </p:cNvSpPr>
          <p:nvPr>
            <p:ph type="title"/>
          </p:nvPr>
        </p:nvSpPr>
        <p:spPr/>
        <p:txBody>
          <a:bodyPr/>
          <a:lstStyle/>
          <a:p>
            <a:r>
              <a:rPr lang="zh-CN" altLang="en-US"/>
              <a:t>四、链接</a:t>
            </a:r>
            <a:r>
              <a:rPr lang="en-US" altLang="zh-CN"/>
              <a:t>Load</a:t>
            </a:r>
            <a:r>
              <a:rPr lang="zh-CN" altLang="en-US"/>
              <a:t>指令</a:t>
            </a:r>
            <a:r>
              <a:rPr lang="en-US" altLang="zh-CN"/>
              <a:t>/</a:t>
            </a:r>
            <a:r>
              <a:rPr lang="zh-CN" altLang="en-US"/>
              <a:t>条件</a:t>
            </a:r>
            <a:r>
              <a:rPr lang="en-US" altLang="zh-CN"/>
              <a:t>Store</a:t>
            </a:r>
            <a:r>
              <a:rPr lang="zh-CN" altLang="en-US"/>
              <a:t>指令</a:t>
            </a:r>
          </a:p>
        </p:txBody>
      </p:sp>
      <p:sp>
        <p:nvSpPr>
          <p:cNvPr id="747523" name="Rectangle 3"/>
          <p:cNvSpPr>
            <a:spLocks noGrp="1" noRot="1" noChangeArrowheads="1"/>
          </p:cNvSpPr>
          <p:nvPr>
            <p:ph idx="1"/>
          </p:nvPr>
        </p:nvSpPr>
        <p:spPr/>
        <p:txBody>
          <a:bodyPr/>
          <a:lstStyle/>
          <a:p>
            <a:r>
              <a:rPr lang="zh-CN" altLang="en-US"/>
              <a:t>指令对顺序执行；</a:t>
            </a:r>
          </a:p>
          <a:p>
            <a:r>
              <a:rPr lang="zh-CN" altLang="en-US"/>
              <a:t>如果某个被</a:t>
            </a:r>
            <a:r>
              <a:rPr lang="en-US" altLang="zh-CN"/>
              <a:t>LL</a:t>
            </a:r>
            <a:r>
              <a:rPr lang="zh-CN" altLang="en-US"/>
              <a:t>指令指定的存储单元的内容在</a:t>
            </a:r>
            <a:r>
              <a:rPr lang="en-US" altLang="zh-CN"/>
              <a:t>SC</a:t>
            </a:r>
            <a:r>
              <a:rPr lang="zh-CN" altLang="en-US"/>
              <a:t>指令对其操作之前改变了，那么</a:t>
            </a:r>
            <a:r>
              <a:rPr lang="en-US" altLang="zh-CN"/>
              <a:t>SC</a:t>
            </a:r>
            <a:r>
              <a:rPr lang="zh-CN" altLang="en-US"/>
              <a:t>指令就失败。如果处理器在两条指令之间作了一次进程切换，那么条件</a:t>
            </a:r>
            <a:r>
              <a:rPr lang="en-US" altLang="zh-CN"/>
              <a:t>Store</a:t>
            </a:r>
            <a:r>
              <a:rPr lang="zh-CN" altLang="en-US"/>
              <a:t>指令也失败；</a:t>
            </a:r>
          </a:p>
          <a:p>
            <a:r>
              <a:rPr lang="en-US" altLang="zh-CN"/>
              <a:t>LL</a:t>
            </a:r>
            <a:r>
              <a:rPr lang="zh-CN" altLang="en-US"/>
              <a:t>指令返回存储单元的初始值；</a:t>
            </a:r>
          </a:p>
          <a:p>
            <a:r>
              <a:rPr lang="en-US" altLang="zh-CN"/>
              <a:t>SC</a:t>
            </a:r>
            <a:r>
              <a:rPr lang="zh-CN" altLang="en-US"/>
              <a:t>指令返回的值表明</a:t>
            </a:r>
            <a:r>
              <a:rPr lang="en-US" altLang="zh-CN"/>
              <a:t>Store</a:t>
            </a:r>
            <a:r>
              <a:rPr lang="zh-CN" altLang="en-US"/>
              <a:t>操作是否成功。如果成功，返回</a:t>
            </a:r>
            <a:r>
              <a:rPr lang="en-US" altLang="zh-CN"/>
              <a:t>1(??)</a:t>
            </a:r>
            <a:r>
              <a:rPr lang="zh-CN" altLang="en-US"/>
              <a:t>，否则返回</a:t>
            </a:r>
            <a:r>
              <a:rPr lang="en-US" altLang="zh-CN"/>
              <a:t>0</a:t>
            </a:r>
            <a:r>
              <a:rPr lang="zh-CN" altLang="en-US"/>
              <a:t>。</a:t>
            </a:r>
          </a:p>
        </p:txBody>
      </p:sp>
    </p:spTree>
  </p:cSld>
  <p:clrMapOvr>
    <a:masterClrMapping/>
  </p:clrMapOvr>
</p:sld>
</file>

<file path=ppt/theme/theme1.xml><?xml version="1.0" encoding="utf-8"?>
<a:theme xmlns:a="http://schemas.openxmlformats.org/drawingml/2006/main" name="射线">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射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第十二课</Template>
  <TotalTime>8399</TotalTime>
  <Words>5483</Words>
  <Application>Microsoft Office PowerPoint</Application>
  <PresentationFormat>全屏显示(4:3)</PresentationFormat>
  <Paragraphs>436</Paragraphs>
  <Slides>72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72</vt:i4>
      </vt:variant>
    </vt:vector>
  </HeadingPairs>
  <TitlesOfParts>
    <vt:vector size="81" baseType="lpstr">
      <vt:lpstr>黑体</vt:lpstr>
      <vt:lpstr>微软雅黑</vt:lpstr>
      <vt:lpstr>Arial</vt:lpstr>
      <vt:lpstr>Times New Roman</vt:lpstr>
      <vt:lpstr>Wingdings</vt:lpstr>
      <vt:lpstr>射线</vt:lpstr>
      <vt:lpstr>Document</vt:lpstr>
      <vt:lpstr>图片</vt:lpstr>
      <vt:lpstr>文档</vt:lpstr>
      <vt:lpstr>高级计算机体系结构</vt:lpstr>
      <vt:lpstr>4.4 同步</vt:lpstr>
      <vt:lpstr>概念</vt:lpstr>
      <vt:lpstr>PowerPoint 演示文稿</vt:lpstr>
      <vt:lpstr>PowerPoint 演示文稿</vt:lpstr>
      <vt:lpstr> 6.4.1 基本硬件原语</vt:lpstr>
      <vt:lpstr>一、原子交换</vt:lpstr>
      <vt:lpstr>PowerPoint 演示文稿</vt:lpstr>
      <vt:lpstr>四、链接Load指令/条件Store指令</vt:lpstr>
      <vt:lpstr>链接Load指令/条件Store指令的优点:</vt:lpstr>
      <vt:lpstr>链接Load指令/条件Store的实现：</vt:lpstr>
      <vt:lpstr>4.4.2 利用一致性实现锁同步</vt:lpstr>
      <vt:lpstr>自旋锁性能分析（缺点）</vt:lpstr>
      <vt:lpstr>Cache-coherence steps and bus traffic for P0,P1,P2</vt:lpstr>
      <vt:lpstr>前例说明</vt:lpstr>
      <vt:lpstr>二、用链接Load/条件Store指令实现自旋锁</vt:lpstr>
      <vt:lpstr>同步操作性能分析</vt:lpstr>
      <vt:lpstr>例：自旋锁的同步性能</vt:lpstr>
      <vt:lpstr>例题解答：</vt:lpstr>
      <vt:lpstr>三、Barrier Synchronization</vt:lpstr>
      <vt:lpstr>1. 实现Barrier的程序:</vt:lpstr>
      <vt:lpstr>前面barrier实现代码分析：</vt:lpstr>
      <vt:lpstr>可能的改进方法：</vt:lpstr>
      <vt:lpstr>Sense-reversing barrier</vt:lpstr>
      <vt:lpstr>2. Sense-reversing barrier性能分析</vt:lpstr>
      <vt:lpstr>分析</vt:lpstr>
      <vt:lpstr>同步操作性能分析</vt:lpstr>
      <vt:lpstr>同步操作性能分析（2）</vt:lpstr>
      <vt:lpstr>4.4.3 大规模多处理机上的同步机制</vt:lpstr>
      <vt:lpstr>一、软件实现</vt:lpstr>
      <vt:lpstr>PowerPoint 演示文稿</vt:lpstr>
      <vt:lpstr>2. Combining tree barrier</vt:lpstr>
      <vt:lpstr>Combining tree barrier实现代码P602</vt:lpstr>
      <vt:lpstr>说明</vt:lpstr>
      <vt:lpstr>二、硬件原语的实现方法</vt:lpstr>
      <vt:lpstr>改进：</vt:lpstr>
      <vt:lpstr>队列锁工作原理</vt:lpstr>
      <vt:lpstr>队列锁的性能</vt:lpstr>
      <vt:lpstr>实现队列锁的关键技术</vt:lpstr>
      <vt:lpstr>2. 取值并增值原语（fetch-and-increment）</vt:lpstr>
      <vt:lpstr>用取并增值原语实现反向感知barrier</vt:lpstr>
      <vt:lpstr>改进后判断-回旋（反向感知）Barrier的性能</vt:lpstr>
      <vt:lpstr>小结：</vt:lpstr>
      <vt:lpstr>6.5 存储器连贯性模型</vt:lpstr>
      <vt:lpstr>例子   （Cp418, Ep605）</vt:lpstr>
      <vt:lpstr>由不同假设导出不同结果</vt:lpstr>
      <vt:lpstr>顺序连贯性（sequential consistency）</vt:lpstr>
      <vt:lpstr>重新考虑上述例子</vt:lpstr>
      <vt:lpstr>实现顺序连贯性的最简单方法：</vt:lpstr>
      <vt:lpstr>例:顺序连贯性对性能的影响 (Cp419, Ep606)</vt:lpstr>
      <vt:lpstr>从程序员的角度考察顺序连贯性模型</vt:lpstr>
      <vt:lpstr>相关概念</vt:lpstr>
      <vt:lpstr>用请求和释放重新定义程序同步</vt:lpstr>
      <vt:lpstr>说明</vt:lpstr>
      <vt:lpstr>存储器操作的顺序（1）</vt:lpstr>
      <vt:lpstr>存储器操作的顺序（2）</vt:lpstr>
      <vt:lpstr>松弛连贯性模型</vt:lpstr>
      <vt:lpstr>PowerPoint 演示文稿</vt:lpstr>
      <vt:lpstr>PowerPoint 演示文稿</vt:lpstr>
      <vt:lpstr>PowerPoint 演示文稿</vt:lpstr>
      <vt:lpstr>连贯性模型</vt:lpstr>
      <vt:lpstr>说明（1）---- TSO</vt:lpstr>
      <vt:lpstr>PowerPoint 演示文稿</vt:lpstr>
      <vt:lpstr>PowerPoint 演示文稿</vt:lpstr>
      <vt:lpstr>说明（2）---- PSO</vt:lpstr>
      <vt:lpstr>PowerPoint 演示文稿</vt:lpstr>
      <vt:lpstr>说明（3）---- Weak ordering</vt:lpstr>
      <vt:lpstr>PowerPoint 演示文稿</vt:lpstr>
      <vt:lpstr>说明（4）----Release consistency</vt:lpstr>
      <vt:lpstr>PowerPoint 演示文稿</vt:lpstr>
      <vt:lpstr>PowerPoint 演示文稿</vt:lpstr>
      <vt:lpstr>PowerPoint 演示文稿</vt:lpstr>
    </vt:vector>
  </TitlesOfParts>
  <Company>Zhejiang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ch6</dc:title>
  <dc:creator>wzchen</dc:creator>
  <cp:lastModifiedBy>tianchu chen</cp:lastModifiedBy>
  <cp:revision>201</cp:revision>
  <cp:lastPrinted>2001-08-12T05:28:44Z</cp:lastPrinted>
  <dcterms:created xsi:type="dcterms:W3CDTF">2001-08-08T22:25:09Z</dcterms:created>
  <dcterms:modified xsi:type="dcterms:W3CDTF">2018-12-17T08:54:48Z</dcterms:modified>
</cp:coreProperties>
</file>