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2"/>
  </p:notesMasterIdLst>
  <p:handoutMasterIdLst>
    <p:handoutMasterId r:id="rId63"/>
  </p:handoutMasterIdLst>
  <p:sldIdLst>
    <p:sldId id="361" r:id="rId2"/>
    <p:sldId id="659" r:id="rId3"/>
    <p:sldId id="520" r:id="rId4"/>
    <p:sldId id="521" r:id="rId5"/>
    <p:sldId id="522" r:id="rId6"/>
    <p:sldId id="559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67" r:id="rId20"/>
    <p:sldId id="535" r:id="rId21"/>
    <p:sldId id="564" r:id="rId22"/>
    <p:sldId id="536" r:id="rId23"/>
    <p:sldId id="537" r:id="rId24"/>
    <p:sldId id="538" r:id="rId25"/>
    <p:sldId id="539" r:id="rId26"/>
    <p:sldId id="540" r:id="rId27"/>
    <p:sldId id="541" r:id="rId28"/>
    <p:sldId id="646" r:id="rId29"/>
    <p:sldId id="647" r:id="rId30"/>
    <p:sldId id="648" r:id="rId31"/>
    <p:sldId id="649" r:id="rId32"/>
    <p:sldId id="650" r:id="rId33"/>
    <p:sldId id="651" r:id="rId34"/>
    <p:sldId id="560" r:id="rId35"/>
    <p:sldId id="561" r:id="rId36"/>
    <p:sldId id="562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652" r:id="rId54"/>
    <p:sldId id="653" r:id="rId55"/>
    <p:sldId id="654" r:id="rId56"/>
    <p:sldId id="655" r:id="rId57"/>
    <p:sldId id="656" r:id="rId58"/>
    <p:sldId id="657" r:id="rId59"/>
    <p:sldId id="658" r:id="rId60"/>
    <p:sldId id="577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CC"/>
    <a:srgbClr val="66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8702" autoAdjust="0"/>
  </p:normalViewPr>
  <p:slideViewPr>
    <p:cSldViewPr>
      <p:cViewPr varScale="1">
        <p:scale>
          <a:sx n="111" d="100"/>
          <a:sy n="111" d="100"/>
        </p:scale>
        <p:origin x="1584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6"/>
    </p:cViewPr>
  </p:sorterViewPr>
  <p:notesViewPr>
    <p:cSldViewPr>
      <p:cViewPr varScale="1">
        <p:scale>
          <a:sx n="28" d="100"/>
          <a:sy n="28" d="100"/>
        </p:scale>
        <p:origin x="-126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9D7DEB52-33AB-4E55-B610-02F7DF947C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9226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5AEDDEB-C719-44C1-9F66-BD5808240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177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zh-CN" sz="1800" dirty="0">
                <a:latin typeface="Arial" charset="0"/>
              </a:rPr>
              <a:t>Assumes initial cache state 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1800" dirty="0">
                <a:latin typeface="Arial" charset="0"/>
              </a:rPr>
              <a:t>is invalid and A1 and A2 map </a:t>
            </a:r>
            <a:br>
              <a:rPr lang="en-US" altLang="zh-CN" sz="1800" dirty="0">
                <a:latin typeface="Arial" charset="0"/>
              </a:rPr>
            </a:br>
            <a:r>
              <a:rPr lang="en-US" altLang="zh-CN" sz="1800" dirty="0">
                <a:latin typeface="Arial" charset="0"/>
              </a:rPr>
              <a:t>to same cache block,</a:t>
            </a:r>
          </a:p>
          <a:p>
            <a:pPr eaLnBrk="0" hangingPunct="0">
              <a:spcBef>
                <a:spcPct val="0"/>
              </a:spcBef>
            </a:pPr>
            <a:r>
              <a:rPr lang="en-US" altLang="zh-CN" sz="1800" dirty="0">
                <a:latin typeface="Arial" charset="0"/>
              </a:rPr>
              <a:t>but A1 !=  A2.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71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07" tIns="44361" rIns="90307" bIns="44361"/>
          <a:lstStyle/>
          <a:p>
            <a:r>
              <a:rPr lang="en-US" altLang="en-US"/>
              <a:t>Why write miss first?</a:t>
            </a:r>
          </a:p>
          <a:p>
            <a:r>
              <a:rPr lang="en-US" altLang="en-US"/>
              <a:t>Because in general, only write a piece of block, may need to read it first so that can have a full vblock; therefore, need to get </a:t>
            </a:r>
          </a:p>
          <a:p>
            <a:r>
              <a:rPr lang="en-US" altLang="en-US"/>
              <a:t>Write back is low priority event.</a:t>
            </a:r>
          </a:p>
        </p:txBody>
      </p:sp>
      <p:sp>
        <p:nvSpPr>
          <p:cNvPr id="841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85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40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100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51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085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451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90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C7E478E-A91E-4898-AC4F-50E33377E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5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964AE9-013C-4C7B-8B2B-8E2DE9F74C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F06157-7895-4947-9A35-5FE5370D8D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8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875612-42AB-47BE-9B71-05303C4DD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12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2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0875612-42AB-47BE-9B71-05303C4DD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20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B75A7D-A7D4-460C-A795-F7513732B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69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127F52B-0D17-4B55-85AF-84C9364E02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432EEE-C08D-4D42-AE47-47B1997412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A2A5C1-B079-4F27-B676-A1144357A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50F476-DFF5-4B98-95E4-1203EE8D7B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90515B6-FAA7-4625-874B-2DBC1CA92E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8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7598990" cy="91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55C14-8DF1-4FC2-A2AA-6D11E096E3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8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BC1083-8AD7-4327-88FB-65252D17CF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13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47981A-CADA-4915-95AD-8418307BF8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9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C58C38-969C-4F6C-BE3B-A046B895BB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84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3999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高级计算机体系结构</a:t>
            </a: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3537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两种监听协议（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35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 Write update or write broadcast protocol</a:t>
            </a:r>
            <a:r>
              <a:rPr lang="zh-CN" altLang="en-US"/>
              <a:t>（写时更新或写广播协议）</a:t>
            </a:r>
          </a:p>
          <a:p>
            <a:pPr lvl="1"/>
            <a:r>
              <a:rPr lang="zh-CN" altLang="en-US"/>
              <a:t>当某</a:t>
            </a:r>
            <a:r>
              <a:rPr lang="en-US" altLang="zh-CN"/>
              <a:t>item</a:t>
            </a:r>
            <a:r>
              <a:rPr lang="zh-CN" altLang="en-US"/>
              <a:t>被写后，该数据的所有</a:t>
            </a:r>
            <a:r>
              <a:rPr lang="en-US" altLang="zh-CN"/>
              <a:t>copies</a:t>
            </a:r>
            <a:r>
              <a:rPr lang="zh-CN" altLang="en-US"/>
              <a:t>均同时更新。为保证不超出存储器访问带宽，必须辨识被写的数据是否是共享数据，只有那些共享数据被写后才需广播，改写其需所有</a:t>
            </a:r>
            <a:r>
              <a:rPr lang="en-US" altLang="zh-CN"/>
              <a:t>copies</a:t>
            </a:r>
            <a:r>
              <a:rPr lang="zh-CN" altLang="en-US"/>
              <a:t>，否则就没有必要这样做。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例：回写</a:t>
            </a:r>
            <a:r>
              <a:rPr lang="en-US" altLang="zh-CN"/>
              <a:t>cache</a:t>
            </a:r>
            <a:r>
              <a:rPr lang="zh-CN" altLang="en-US"/>
              <a:t>和写时更新监听协议</a:t>
            </a:r>
            <a:r>
              <a:rPr lang="en-US" altLang="en-US"/>
              <a:t> </a:t>
            </a:r>
            <a:endParaRPr lang="zh-CN" altLang="en-US"/>
          </a:p>
        </p:txBody>
      </p:sp>
      <p:graphicFrame>
        <p:nvGraphicFramePr>
          <p:cNvPr id="6369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21026"/>
              </p:ext>
            </p:extLst>
          </p:nvPr>
        </p:nvGraphicFramePr>
        <p:xfrm>
          <a:off x="800063" y="1484312"/>
          <a:ext cx="7543874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6" name="Document" r:id="rId3" imgW="8190862" imgH="4798699" progId="Word.Document.8">
                  <p:embed/>
                </p:oleObj>
              </mc:Choice>
              <mc:Fallback>
                <p:oleObj name="Document" r:id="rId3" imgW="8190862" imgH="47986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63" y="1484312"/>
                        <a:ext cx="7543874" cy="441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2" name="Oval 4"/>
          <p:cNvSpPr>
            <a:spLocks noChangeArrowheads="1"/>
          </p:cNvSpPr>
          <p:nvPr/>
        </p:nvSpPr>
        <p:spPr bwMode="white">
          <a:xfrm>
            <a:off x="7380288" y="4365625"/>
            <a:ext cx="576262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636933" name="Oval 5"/>
          <p:cNvSpPr>
            <a:spLocks noChangeArrowheads="1"/>
          </p:cNvSpPr>
          <p:nvPr/>
        </p:nvSpPr>
        <p:spPr bwMode="white">
          <a:xfrm>
            <a:off x="6011863" y="4365625"/>
            <a:ext cx="576262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636934" name="Oval 6"/>
          <p:cNvSpPr>
            <a:spLocks noChangeArrowheads="1"/>
          </p:cNvSpPr>
          <p:nvPr/>
        </p:nvSpPr>
        <p:spPr bwMode="white">
          <a:xfrm>
            <a:off x="7308850" y="4941888"/>
            <a:ext cx="720725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三、两种协议性能的定性分析</a:t>
            </a:r>
          </a:p>
        </p:txBody>
      </p:sp>
      <p:sp>
        <p:nvSpPr>
          <p:cNvPr id="6379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143000"/>
            <a:ext cx="7924800" cy="4419600"/>
          </a:xfrm>
        </p:spPr>
        <p:txBody>
          <a:bodyPr/>
          <a:lstStyle/>
          <a:p>
            <a:r>
              <a:rPr lang="zh-CN" altLang="en-US" sz="2000" dirty="0"/>
              <a:t>对同一字的多次写操作，</a:t>
            </a:r>
          </a:p>
          <a:p>
            <a:pPr lvl="1"/>
            <a:r>
              <a:rPr lang="zh-CN" altLang="en-US" sz="2000" dirty="0"/>
              <a:t>多次写广播；（写更新）</a:t>
            </a:r>
          </a:p>
          <a:p>
            <a:pPr lvl="1"/>
            <a:r>
              <a:rPr lang="zh-CN" altLang="en-US" sz="2000" dirty="0"/>
              <a:t>只要一次无效化操作；（写无效）</a:t>
            </a:r>
          </a:p>
          <a:p>
            <a:pPr lvl="2"/>
            <a:r>
              <a:rPr lang="zh-CN" altLang="en-US" sz="1800" dirty="0"/>
              <a:t>思考</a:t>
            </a:r>
            <a:r>
              <a:rPr lang="en-US" altLang="zh-CN" sz="1800" dirty="0"/>
              <a:t>:</a:t>
            </a:r>
            <a:r>
              <a:rPr lang="zh-CN" altLang="en-US" sz="1800" dirty="0"/>
              <a:t>为什么不是多次无效化操作</a:t>
            </a:r>
            <a:r>
              <a:rPr lang="en-US" altLang="zh-CN" sz="1800" dirty="0"/>
              <a:t>?</a:t>
            </a:r>
          </a:p>
          <a:p>
            <a:pPr lvl="2"/>
            <a:endParaRPr lang="en-US" altLang="zh-CN" sz="1800" dirty="0"/>
          </a:p>
          <a:p>
            <a:r>
              <a:rPr lang="en-US" altLang="zh-CN" sz="2000" dirty="0"/>
              <a:t>Cache</a:t>
            </a:r>
            <a:r>
              <a:rPr lang="zh-CN" altLang="en-US" sz="2000" dirty="0"/>
              <a:t>数据块由多字组成的话，对块中每一字进行写操作：</a:t>
            </a:r>
          </a:p>
          <a:p>
            <a:pPr lvl="1"/>
            <a:r>
              <a:rPr lang="zh-CN" altLang="en-US" sz="2000" dirty="0"/>
              <a:t>每次都要写广播；（写更新）</a:t>
            </a:r>
            <a:r>
              <a:rPr lang="en-US" altLang="zh-CN" sz="2000" dirty="0"/>
              <a:t>(write merge)</a:t>
            </a:r>
          </a:p>
          <a:p>
            <a:pPr lvl="1"/>
            <a:r>
              <a:rPr lang="zh-CN" altLang="en-US" sz="2000" dirty="0"/>
              <a:t>只在第一次写块中任一字时，需要产生一无效信号；（写无效）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000" dirty="0"/>
              <a:t>从一个处理器写数到另一处理器读出写入的数的延时：</a:t>
            </a:r>
          </a:p>
          <a:p>
            <a:pPr lvl="1"/>
            <a:r>
              <a:rPr lang="zh-CN" altLang="en-US" sz="2000" dirty="0"/>
              <a:t>写广播完成后，读命中；</a:t>
            </a:r>
          </a:p>
          <a:p>
            <a:pPr lvl="1"/>
            <a:r>
              <a:rPr lang="zh-CN" altLang="en-US" sz="2000" dirty="0"/>
              <a:t>写无效化，读失配，</a:t>
            </a:r>
            <a:r>
              <a:rPr lang="en-US" altLang="zh-CN" sz="2000" dirty="0"/>
              <a:t>stall</a:t>
            </a:r>
            <a:r>
              <a:rPr lang="zh-CN" altLang="en-US" sz="2000" dirty="0"/>
              <a:t>直到得到返回值。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两种监听协议的比较：</a:t>
            </a:r>
          </a:p>
        </p:txBody>
      </p:sp>
      <p:sp>
        <p:nvSpPr>
          <p:cNvPr id="6389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两种方法自提出以来已有</a:t>
            </a:r>
            <a:r>
              <a:rPr lang="en-US" altLang="zh-CN"/>
              <a:t>10</a:t>
            </a:r>
            <a:r>
              <a:rPr lang="zh-CN" altLang="en-US"/>
              <a:t>年时间，目前写无效比写更新更为普及。 </a:t>
            </a:r>
          </a:p>
          <a:p>
            <a:r>
              <a:rPr lang="zh-CN" altLang="en-US"/>
              <a:t>由两种协议性能的定性分析可知，写无效协议对</a:t>
            </a:r>
            <a:r>
              <a:rPr lang="en-US" altLang="zh-CN"/>
              <a:t>bus</a:t>
            </a:r>
            <a:r>
              <a:rPr lang="zh-CN" altLang="en-US"/>
              <a:t>和</a:t>
            </a:r>
            <a:r>
              <a:rPr lang="en-US" altLang="zh-CN"/>
              <a:t>memory</a:t>
            </a:r>
            <a:r>
              <a:rPr lang="zh-CN" altLang="en-US"/>
              <a:t>的带宽要求较低，因此成为几乎所有实现技术的选择。</a:t>
            </a:r>
          </a:p>
          <a:p>
            <a:r>
              <a:rPr lang="zh-CN" altLang="en-US"/>
              <a:t>在后面主要讨论写无效协议。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4.2.4 </a:t>
            </a:r>
            <a:r>
              <a:rPr lang="zh-CN" altLang="en-US"/>
              <a:t>基本实现技术</a:t>
            </a:r>
          </a:p>
        </p:txBody>
      </p:sp>
      <p:sp>
        <p:nvSpPr>
          <p:cNvPr id="640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36748" y="1219200"/>
            <a:ext cx="7924800" cy="4419600"/>
          </a:xfrm>
        </p:spPr>
        <p:txBody>
          <a:bodyPr/>
          <a:lstStyle/>
          <a:p>
            <a:r>
              <a:rPr lang="en-US" altLang="zh-CN" sz="2000" dirty="0"/>
              <a:t>  </a:t>
            </a:r>
            <a:r>
              <a:rPr lang="zh-CN" altLang="en-US" sz="2000" dirty="0"/>
              <a:t>一、实现写无效协议的关键是“利用总线完成无效化”。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如何实现无效化监听协议</a:t>
            </a:r>
          </a:p>
          <a:p>
            <a:pPr lvl="1"/>
            <a:r>
              <a:rPr lang="zh-CN" altLang="en-US" sz="2000" dirty="0"/>
              <a:t>处理器请求总线访问；</a:t>
            </a:r>
          </a:p>
          <a:p>
            <a:pPr lvl="1"/>
            <a:r>
              <a:rPr lang="zh-CN" altLang="en-US" sz="2000" dirty="0"/>
              <a:t>处理器向总线广播将被无效的数据的地址；</a:t>
            </a:r>
          </a:p>
          <a:p>
            <a:pPr lvl="1"/>
            <a:r>
              <a:rPr lang="zh-CN" altLang="en-US" sz="2000" dirty="0"/>
              <a:t>所有</a:t>
            </a:r>
            <a:r>
              <a:rPr lang="en-US" altLang="zh-CN" sz="2000" dirty="0"/>
              <a:t>Cache </a:t>
            </a:r>
            <a:r>
              <a:rPr lang="zh-CN" altLang="en-US" sz="2000" dirty="0"/>
              <a:t>控制器不断监听（</a:t>
            </a:r>
            <a:r>
              <a:rPr lang="en-US" altLang="zh-CN" sz="2000" dirty="0"/>
              <a:t>snooping</a:t>
            </a:r>
            <a:r>
              <a:rPr lang="zh-CN" altLang="en-US" sz="2000" dirty="0"/>
              <a:t>）总线，察看总线上的地址是否与其</a:t>
            </a:r>
            <a:r>
              <a:rPr lang="en-US" altLang="zh-CN" sz="2000" dirty="0"/>
              <a:t>cache</a:t>
            </a:r>
            <a:r>
              <a:rPr lang="zh-CN" altLang="en-US" sz="2000" dirty="0"/>
              <a:t>中的地址相符。若相符，则</a:t>
            </a:r>
            <a:r>
              <a:rPr lang="en-US" altLang="zh-CN" sz="2000" dirty="0"/>
              <a:t>cache</a:t>
            </a:r>
            <a:r>
              <a:rPr lang="zh-CN" altLang="en-US" sz="2000" dirty="0"/>
              <a:t>中该数据被无效化。</a:t>
            </a:r>
          </a:p>
          <a:p>
            <a:pPr lvl="1"/>
            <a:r>
              <a:rPr lang="zh-CN" altLang="en-US" sz="2000" dirty="0"/>
              <a:t>总线访问的顺序性（只有先取得总线访问权限的处理器才有权访问总线。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基本实现技术（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41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如何保证写操作的顺序性</a:t>
            </a:r>
          </a:p>
          <a:p>
            <a:pPr lvl="1"/>
            <a:r>
              <a:rPr lang="zh-CN" altLang="en-US"/>
              <a:t>因为两个处理器竞争同时写同一</a:t>
            </a:r>
            <a:r>
              <a:rPr lang="en-US" altLang="zh-CN"/>
              <a:t>location</a:t>
            </a:r>
            <a:r>
              <a:rPr lang="zh-CN" altLang="en-US"/>
              <a:t>的话，只有其中一个可获得总线的访问权，则另一处理器的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copy</a:t>
            </a:r>
            <a:r>
              <a:rPr lang="zh-CN" altLang="en-US"/>
              <a:t>无效，从而使写操作按顺序执行。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基本实现技术（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6420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如何找到数据项最新（最近）的值？即在哪一个</a:t>
            </a:r>
            <a:r>
              <a:rPr lang="en-US" altLang="zh-CN"/>
              <a:t>Cache</a:t>
            </a:r>
            <a:r>
              <a:rPr lang="zh-CN" altLang="en-US"/>
              <a:t>中？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write-through cache</a:t>
            </a:r>
            <a:r>
              <a:rPr lang="zh-CN" altLang="en-US"/>
              <a:t>很容易，因为</a:t>
            </a:r>
            <a:r>
              <a:rPr lang="en-US" altLang="zh-CN"/>
              <a:t>Cache</a:t>
            </a:r>
            <a:r>
              <a:rPr lang="zh-CN" altLang="en-US"/>
              <a:t>和</a:t>
            </a:r>
            <a:r>
              <a:rPr lang="en-US" altLang="zh-CN"/>
              <a:t>memory</a:t>
            </a:r>
            <a:r>
              <a:rPr lang="zh-CN" altLang="en-US"/>
              <a:t>的内容总是一致的。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write-back cache</a:t>
            </a:r>
            <a:r>
              <a:rPr lang="zh-CN" altLang="en-US"/>
              <a:t>较复杂。用</a:t>
            </a:r>
            <a:r>
              <a:rPr lang="en-US" altLang="zh-CN"/>
              <a:t>snoop</a:t>
            </a:r>
            <a:r>
              <a:rPr lang="zh-CN" altLang="en-US"/>
              <a:t>方法，每一</a:t>
            </a:r>
            <a:r>
              <a:rPr lang="en-US" altLang="zh-CN"/>
              <a:t>Cache</a:t>
            </a:r>
            <a:r>
              <a:rPr lang="zh-CN" altLang="en-US"/>
              <a:t>控制器</a:t>
            </a:r>
            <a:r>
              <a:rPr lang="en-US" altLang="zh-CN"/>
              <a:t>snoops every address on the bus</a:t>
            </a:r>
            <a:r>
              <a:rPr lang="zh-CN" altLang="en-US"/>
              <a:t>。若处理器找到它有一</a:t>
            </a:r>
            <a:r>
              <a:rPr lang="en-US" altLang="zh-CN"/>
              <a:t>dirty copy of the requested cache block</a:t>
            </a:r>
            <a:r>
              <a:rPr lang="zh-CN" altLang="en-US"/>
              <a:t>，该处理器就响应读的请求，提供该</a:t>
            </a:r>
            <a:r>
              <a:rPr lang="en-US" altLang="zh-CN"/>
              <a:t>block</a:t>
            </a:r>
            <a:r>
              <a:rPr lang="zh-CN" altLang="en-US"/>
              <a:t>的最新值，将该块写回存储器，并终止存储器访问。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二、如何实现</a:t>
            </a:r>
            <a:r>
              <a:rPr lang="en-US" altLang="zh-CN"/>
              <a:t>snooping?</a:t>
            </a:r>
          </a:p>
        </p:txBody>
      </p:sp>
      <p:sp>
        <p:nvSpPr>
          <p:cNvPr id="6430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地址如何比较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Cache</a:t>
            </a:r>
            <a:r>
              <a:rPr lang="zh-CN" altLang="en-US" dirty="0"/>
              <a:t>地址的</a:t>
            </a:r>
            <a:r>
              <a:rPr lang="en-US" altLang="zh-CN" dirty="0"/>
              <a:t>tag</a:t>
            </a:r>
            <a:r>
              <a:rPr lang="zh-CN" altLang="en-US" dirty="0"/>
              <a:t>项，即将</a:t>
            </a:r>
            <a:r>
              <a:rPr lang="en-US" altLang="zh-CN" dirty="0"/>
              <a:t>bus</a:t>
            </a:r>
            <a:r>
              <a:rPr lang="zh-CN" altLang="en-US" dirty="0"/>
              <a:t>上的地址与其</a:t>
            </a:r>
            <a:r>
              <a:rPr lang="en-US" altLang="zh-CN" dirty="0"/>
              <a:t>cache tags</a:t>
            </a:r>
            <a:r>
              <a:rPr lang="zh-CN" altLang="en-US" dirty="0"/>
              <a:t>比较。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如何实现无效化？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Cache block</a:t>
            </a:r>
            <a:r>
              <a:rPr lang="zh-CN" altLang="en-US" dirty="0"/>
              <a:t>的</a:t>
            </a:r>
            <a:r>
              <a:rPr lang="en-US" altLang="zh-CN" dirty="0"/>
              <a:t>Valid bit</a:t>
            </a:r>
            <a:r>
              <a:rPr lang="zh-CN" altLang="en-US" dirty="0"/>
              <a:t>可方便地使该</a:t>
            </a:r>
            <a:r>
              <a:rPr lang="en-US" altLang="zh-CN" dirty="0"/>
              <a:t>block</a:t>
            </a:r>
            <a:r>
              <a:rPr lang="zh-CN" altLang="en-US" dirty="0"/>
              <a:t>无效化。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如何处理读</a:t>
            </a:r>
            <a:r>
              <a:rPr lang="en-US" altLang="zh-CN" dirty="0"/>
              <a:t>miss?</a:t>
            </a:r>
            <a:r>
              <a:rPr lang="zh-CN" altLang="en-US" dirty="0"/>
              <a:t>即找到该块的</a:t>
            </a:r>
            <a:r>
              <a:rPr lang="en-US" altLang="zh-CN" dirty="0"/>
              <a:t>dirty copy?</a:t>
            </a:r>
          </a:p>
          <a:p>
            <a:pPr lvl="1"/>
            <a:r>
              <a:rPr lang="zh-CN" altLang="en-US" dirty="0"/>
              <a:t>不管读</a:t>
            </a:r>
            <a:r>
              <a:rPr lang="en-US" altLang="zh-CN" dirty="0"/>
              <a:t>miss</a:t>
            </a:r>
            <a:r>
              <a:rPr lang="zh-CN" altLang="en-US" dirty="0"/>
              <a:t>是由无效化造成还是其他事件造成，可通过</a:t>
            </a:r>
            <a:r>
              <a:rPr lang="en-US" altLang="zh-CN" dirty="0"/>
              <a:t>snooping</a:t>
            </a:r>
            <a:r>
              <a:rPr lang="zh-CN" altLang="en-US" dirty="0"/>
              <a:t>获得最新的</a:t>
            </a:r>
            <a:r>
              <a:rPr lang="en-US" altLang="zh-CN" dirty="0"/>
              <a:t>block</a:t>
            </a:r>
            <a:r>
              <a:rPr lang="zh-CN" altLang="en-US" dirty="0"/>
              <a:t>的值。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5C80A45-43FA-40B0-A7D0-7127CA40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84287" y="1340768"/>
            <a:ext cx="7924800" cy="441960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如何处理写操作？</a:t>
            </a:r>
          </a:p>
          <a:p>
            <a:pPr lvl="1"/>
            <a:r>
              <a:rPr lang="zh-CN" altLang="en-US" dirty="0"/>
              <a:t>先区分是否是共享数据，即知道将写的</a:t>
            </a:r>
            <a:r>
              <a:rPr lang="en-US" altLang="zh-CN" dirty="0"/>
              <a:t>block</a:t>
            </a:r>
            <a:r>
              <a:rPr lang="zh-CN" altLang="en-US" dirty="0"/>
              <a:t>是否也在其它</a:t>
            </a:r>
            <a:r>
              <a:rPr lang="en-US" altLang="zh-CN" dirty="0"/>
              <a:t>cache</a:t>
            </a:r>
            <a:r>
              <a:rPr lang="zh-CN" altLang="en-US" dirty="0"/>
              <a:t>中。若无其它</a:t>
            </a:r>
            <a:r>
              <a:rPr lang="en-US" altLang="zh-CN" dirty="0"/>
              <a:t>cached copies,</a:t>
            </a:r>
            <a:r>
              <a:rPr lang="zh-CN" altLang="en-US" dirty="0"/>
              <a:t>（即为非共享数据），则对</a:t>
            </a:r>
            <a:r>
              <a:rPr lang="en-US" altLang="zh-CN" dirty="0"/>
              <a:t>write-back cache</a:t>
            </a:r>
            <a:r>
              <a:rPr lang="zh-CN" altLang="en-US" dirty="0"/>
              <a:t>讲，没有必要把写操作放到</a:t>
            </a:r>
            <a:r>
              <a:rPr lang="en-US" altLang="zh-CN" dirty="0"/>
              <a:t>bus</a:t>
            </a:r>
            <a:r>
              <a:rPr lang="zh-CN" altLang="en-US" dirty="0"/>
              <a:t>上，从而达到节省时间，又减轻带宽的负担。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如何跟踪一</a:t>
            </a:r>
            <a:r>
              <a:rPr lang="en-US" altLang="zh-CN" dirty="0"/>
              <a:t>cache block</a:t>
            </a:r>
            <a:r>
              <a:rPr lang="zh-CN" altLang="en-US" dirty="0"/>
              <a:t>是否是共享的？</a:t>
            </a:r>
          </a:p>
          <a:p>
            <a:pPr lvl="1"/>
            <a:r>
              <a:rPr lang="zh-CN" altLang="en-US" dirty="0"/>
              <a:t>在每一</a:t>
            </a:r>
            <a:r>
              <a:rPr lang="en-US" altLang="zh-CN" dirty="0"/>
              <a:t>block</a:t>
            </a:r>
            <a:r>
              <a:rPr lang="zh-CN" altLang="en-US" dirty="0"/>
              <a:t>上加一新的状态位来指示该</a:t>
            </a:r>
            <a:r>
              <a:rPr lang="en-US" altLang="zh-CN" dirty="0"/>
              <a:t>block</a:t>
            </a:r>
            <a:r>
              <a:rPr lang="zh-CN" altLang="en-US" dirty="0"/>
              <a:t>是否是共享的（类似于</a:t>
            </a:r>
            <a:r>
              <a:rPr lang="en-US" altLang="zh-CN" dirty="0"/>
              <a:t>valid bit</a:t>
            </a:r>
            <a:r>
              <a:rPr lang="zh-CN" altLang="en-US" dirty="0"/>
              <a:t>或</a:t>
            </a:r>
            <a:r>
              <a:rPr lang="en-US" altLang="zh-CN" dirty="0"/>
              <a:t>dirty bit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dirty="0"/>
              <a:t>若写入的</a:t>
            </a:r>
            <a:r>
              <a:rPr lang="en-US" altLang="zh-CN" dirty="0"/>
              <a:t>block</a:t>
            </a:r>
            <a:r>
              <a:rPr lang="zh-CN" altLang="en-US" dirty="0"/>
              <a:t>处于共享状态，则</a:t>
            </a:r>
            <a:r>
              <a:rPr lang="en-US" altLang="zh-CN" dirty="0"/>
              <a:t>cache</a:t>
            </a:r>
            <a:r>
              <a:rPr lang="zh-CN" altLang="en-US" dirty="0"/>
              <a:t>在写后要向</a:t>
            </a:r>
            <a:r>
              <a:rPr lang="en-US" altLang="zh-CN" dirty="0"/>
              <a:t>bus</a:t>
            </a:r>
            <a:r>
              <a:rPr lang="zh-CN" altLang="en-US" dirty="0"/>
              <a:t>送一无效信号，并将该</a:t>
            </a:r>
            <a:r>
              <a:rPr lang="en-US" altLang="zh-CN" dirty="0"/>
              <a:t>block</a:t>
            </a:r>
            <a:r>
              <a:rPr lang="zh-CN" altLang="en-US" dirty="0"/>
              <a:t>标记为</a:t>
            </a:r>
            <a:r>
              <a:rPr lang="en-US" altLang="zh-CN" dirty="0"/>
              <a:t>private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然后</a:t>
            </a:r>
            <a:r>
              <a:rPr lang="en-US" altLang="zh-CN" dirty="0"/>
              <a:t>block</a:t>
            </a:r>
            <a:r>
              <a:rPr lang="zh-CN" altLang="en-US" dirty="0"/>
              <a:t>状态要改变。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620713"/>
            <a:ext cx="8302625" cy="5319712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E05AA3-B641-4EB8-90EC-D115E73F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Four (cont.)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C4877-E25B-4A4D-9B0C-75DBC545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Multiprocessors and Thread-Level Parallelism </a:t>
            </a:r>
          </a:p>
          <a:p>
            <a:pPr lvl="1"/>
            <a:r>
              <a:rPr lang="en-US" altLang="zh-CN" dirty="0"/>
              <a:t>4.2 Centralized Shared-Memory Architecture</a:t>
            </a:r>
          </a:p>
          <a:p>
            <a:pPr lvl="1"/>
            <a:r>
              <a:rPr lang="en-US" altLang="zh-CN" dirty="0"/>
              <a:t>4.3 Distributed shared-Memory Architectures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0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75B6091-6C63-4422-AE4D-1F84220E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412776"/>
            <a:ext cx="7924800" cy="4419600"/>
          </a:xfrm>
        </p:spPr>
        <p:txBody>
          <a:bodyPr/>
          <a:lstStyle/>
          <a:p>
            <a:r>
              <a:rPr lang="zh-CN" altLang="en-US" dirty="0"/>
              <a:t>三、如何减少由</a:t>
            </a:r>
            <a:r>
              <a:rPr lang="en-US" altLang="zh-CN" dirty="0"/>
              <a:t>bus</a:t>
            </a:r>
            <a:r>
              <a:rPr lang="zh-CN" altLang="en-US" dirty="0"/>
              <a:t>检查</a:t>
            </a:r>
            <a:r>
              <a:rPr lang="en-US" altLang="zh-CN" dirty="0"/>
              <a:t>cache-address tag </a:t>
            </a:r>
            <a:r>
              <a:rPr lang="zh-CN" altLang="en-US" dirty="0"/>
              <a:t>引起的对</a:t>
            </a:r>
            <a:r>
              <a:rPr lang="en-US" altLang="zh-CN" dirty="0"/>
              <a:t>CPU cache access</a:t>
            </a:r>
            <a:r>
              <a:rPr lang="zh-CN" altLang="en-US" dirty="0"/>
              <a:t>的干涉？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复制</a:t>
            </a:r>
            <a:r>
              <a:rPr lang="en-US" altLang="zh-CN" dirty="0"/>
              <a:t>tags: </a:t>
            </a:r>
            <a:r>
              <a:rPr lang="zh-CN" altLang="en-US" dirty="0"/>
              <a:t>在同一</a:t>
            </a:r>
            <a:r>
              <a:rPr lang="en-US" altLang="zh-CN" dirty="0"/>
              <a:t>block</a:t>
            </a:r>
            <a:r>
              <a:rPr lang="zh-CN" altLang="en-US" dirty="0"/>
              <a:t>增加一个</a:t>
            </a:r>
            <a:r>
              <a:rPr lang="en-US" altLang="zh-CN" dirty="0"/>
              <a:t>tags</a:t>
            </a:r>
            <a:r>
              <a:rPr lang="zh-CN" altLang="en-US" dirty="0"/>
              <a:t>。若</a:t>
            </a:r>
            <a:r>
              <a:rPr lang="en-US" altLang="zh-CN" dirty="0"/>
              <a:t>tags</a:t>
            </a:r>
            <a:r>
              <a:rPr lang="zh-CN" altLang="en-US" dirty="0"/>
              <a:t>复制以后，则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snooping</a:t>
            </a:r>
            <a:r>
              <a:rPr lang="zh-CN" altLang="en-US" dirty="0"/>
              <a:t>的访问可并行进行；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多级</a:t>
            </a:r>
            <a:r>
              <a:rPr lang="en-US" altLang="zh-CN" dirty="0"/>
              <a:t>Cache with inclusion property: Snooping activity</a:t>
            </a:r>
            <a:r>
              <a:rPr lang="zh-CN" altLang="en-US" dirty="0"/>
              <a:t>可对次级</a:t>
            </a:r>
            <a:r>
              <a:rPr lang="en-US" altLang="zh-CN" dirty="0"/>
              <a:t>Cache</a:t>
            </a:r>
            <a:r>
              <a:rPr lang="zh-CN" altLang="en-US" dirty="0"/>
              <a:t>进行，而大多数</a:t>
            </a:r>
            <a:r>
              <a:rPr lang="en-US" altLang="zh-CN" dirty="0"/>
              <a:t>CPU activity</a:t>
            </a:r>
            <a:r>
              <a:rPr lang="zh-CN" altLang="en-US" dirty="0"/>
              <a:t>可对初级</a:t>
            </a:r>
            <a:r>
              <a:rPr lang="en-US" altLang="zh-CN" dirty="0"/>
              <a:t>Cache</a:t>
            </a:r>
            <a:r>
              <a:rPr lang="zh-CN" altLang="en-US" dirty="0"/>
              <a:t>进行。</a:t>
            </a:r>
            <a:endParaRPr lang="en-US" altLang="en-US" dirty="0"/>
          </a:p>
          <a:p>
            <a:pPr lvl="1"/>
            <a:r>
              <a:rPr lang="zh-CN" altLang="en-US" dirty="0"/>
              <a:t>由于大多数高级微处理器均采用多级</a:t>
            </a:r>
            <a:r>
              <a:rPr lang="en-US" altLang="zh-CN" dirty="0"/>
              <a:t>Cache</a:t>
            </a:r>
            <a:r>
              <a:rPr lang="zh-CN" altLang="en-US" dirty="0"/>
              <a:t>来降低对带宽的要求，故这一方法已被大多数设计所采用，有时还复制二级</a:t>
            </a:r>
            <a:r>
              <a:rPr lang="en-US" altLang="zh-CN" dirty="0"/>
              <a:t>Cache</a:t>
            </a:r>
            <a:r>
              <a:rPr lang="zh-CN" altLang="en-US" dirty="0"/>
              <a:t>的</a:t>
            </a:r>
            <a:r>
              <a:rPr lang="en-US" altLang="zh-CN" dirty="0"/>
              <a:t>tags</a:t>
            </a:r>
            <a:r>
              <a:rPr lang="zh-CN" altLang="en-US" dirty="0"/>
              <a:t>来进一步减少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snooping</a:t>
            </a:r>
            <a:r>
              <a:rPr lang="zh-CN" altLang="en-US" dirty="0"/>
              <a:t>的竞争。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476250"/>
            <a:ext cx="8374063" cy="5464175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646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19200"/>
            <a:ext cx="7924800" cy="4419600"/>
          </a:xfrm>
        </p:spPr>
        <p:txBody>
          <a:bodyPr/>
          <a:lstStyle/>
          <a:p>
            <a:r>
              <a:rPr lang="zh-CN" altLang="en-US" dirty="0"/>
              <a:t>保证</a:t>
            </a:r>
            <a:r>
              <a:rPr lang="en-US" altLang="zh-CN" dirty="0"/>
              <a:t>Cache</a:t>
            </a:r>
            <a:r>
              <a:rPr lang="zh-CN" altLang="en-US" dirty="0"/>
              <a:t>一致性的写时无效协议，意味着：</a:t>
            </a:r>
          </a:p>
          <a:p>
            <a:pPr lvl="1"/>
            <a:r>
              <a:rPr lang="zh-CN" altLang="en-US" dirty="0"/>
              <a:t>必须对被写</a:t>
            </a:r>
            <a:r>
              <a:rPr lang="en-US" altLang="zh-CN" dirty="0"/>
              <a:t>Cache</a:t>
            </a:r>
            <a:r>
              <a:rPr lang="zh-CN" altLang="en-US" dirty="0"/>
              <a:t>块的其它拷贝进行无效化处理</a:t>
            </a:r>
          </a:p>
          <a:p>
            <a:pPr lvl="1"/>
            <a:r>
              <a:rPr lang="zh-CN" altLang="en-US" dirty="0"/>
              <a:t>必须能在</a:t>
            </a:r>
            <a:r>
              <a:rPr lang="en-US" altLang="zh-CN" dirty="0"/>
              <a:t>Cache</a:t>
            </a:r>
            <a:r>
              <a:rPr lang="zh-CN" altLang="en-US" dirty="0"/>
              <a:t>失配时找到有效数据，对直写</a:t>
            </a:r>
            <a:r>
              <a:rPr lang="en-US" altLang="zh-CN" dirty="0"/>
              <a:t>cache----</a:t>
            </a:r>
            <a:r>
              <a:rPr lang="zh-CN" altLang="en-US" dirty="0"/>
              <a:t>总是到</a:t>
            </a:r>
            <a:r>
              <a:rPr lang="en-US" altLang="zh-CN" dirty="0"/>
              <a:t>memory</a:t>
            </a:r>
            <a:r>
              <a:rPr lang="zh-CN" altLang="en-US" dirty="0"/>
              <a:t>中去找最新值；对回写</a:t>
            </a:r>
            <a:r>
              <a:rPr lang="en-US" altLang="zh-CN" dirty="0"/>
              <a:t>cache----</a:t>
            </a:r>
            <a:r>
              <a:rPr lang="zh-CN" altLang="en-US" dirty="0"/>
              <a:t>采用监听方法，所有</a:t>
            </a:r>
            <a:r>
              <a:rPr lang="en-US" altLang="zh-CN" dirty="0"/>
              <a:t>CPU</a:t>
            </a:r>
            <a:r>
              <a:rPr lang="zh-CN" altLang="en-US" dirty="0"/>
              <a:t>先比较地址，再发现是否</a:t>
            </a:r>
            <a:r>
              <a:rPr lang="en-US" altLang="zh-CN" dirty="0"/>
              <a:t>dirty</a:t>
            </a:r>
            <a:r>
              <a:rPr lang="zh-CN" altLang="en-US" dirty="0"/>
              <a:t>。是</a:t>
            </a:r>
            <a:r>
              <a:rPr lang="en-US" altLang="zh-CN" dirty="0"/>
              <a:t>dirty</a:t>
            </a:r>
            <a:r>
              <a:rPr lang="zh-CN" altLang="en-US" dirty="0"/>
              <a:t>，即最新的数据。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使用监听在总线上完成判断：</a:t>
            </a:r>
          </a:p>
          <a:p>
            <a:pPr lvl="1"/>
            <a:r>
              <a:rPr lang="zh-CN" altLang="en-US" dirty="0"/>
              <a:t>不断监听总线上的地址</a:t>
            </a:r>
          </a:p>
          <a:p>
            <a:pPr lvl="1"/>
            <a:r>
              <a:rPr lang="zh-CN" altLang="en-US" dirty="0"/>
              <a:t>不断检查是否与自己</a:t>
            </a:r>
            <a:r>
              <a:rPr lang="en-US" altLang="zh-CN" dirty="0"/>
              <a:t>cache</a:t>
            </a:r>
            <a:r>
              <a:rPr lang="zh-CN" altLang="en-US" dirty="0"/>
              <a:t>中地址相符合。如果是，则根据不同事件采取不同措施。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五种</a:t>
            </a:r>
            <a:r>
              <a:rPr lang="en-US" altLang="zh-CN"/>
              <a:t>snooping protocols</a:t>
            </a:r>
          </a:p>
        </p:txBody>
      </p:sp>
      <p:graphicFrame>
        <p:nvGraphicFramePr>
          <p:cNvPr id="6471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5191" y="1600200"/>
          <a:ext cx="685361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3" name="Document" r:id="rId3" imgW="8735040" imgH="5632200" progId="Word.Document.8">
                  <p:embed/>
                </p:oleObj>
              </mc:Choice>
              <mc:Fallback>
                <p:oleObj name="Document" r:id="rId3" imgW="8735040" imgH="5632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191" y="1600200"/>
                        <a:ext cx="6853618" cy="441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4.2.5 An example protocol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6A13BC-4C67-465F-AA98-C9245F44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一、一致性机制的请求和操作</a:t>
            </a:r>
          </a:p>
        </p:txBody>
      </p:sp>
      <p:pic>
        <p:nvPicPr>
          <p:cNvPr id="64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82296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Cache’ state transitions based on requests    </a:t>
            </a:r>
            <a:br>
              <a:rPr lang="en-US" altLang="zh-CN"/>
            </a:br>
            <a:r>
              <a:rPr lang="en-US" altLang="zh-CN"/>
              <a:t>1.  from CPU</a:t>
            </a:r>
          </a:p>
        </p:txBody>
      </p:sp>
      <p:graphicFrame>
        <p:nvGraphicFramePr>
          <p:cNvPr id="64921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72561"/>
              </p:ext>
            </p:extLst>
          </p:nvPr>
        </p:nvGraphicFramePr>
        <p:xfrm>
          <a:off x="1835696" y="1340768"/>
          <a:ext cx="5400600" cy="392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51" name="Picture" r:id="rId3" imgW="2781360" imgH="2019240" progId="Word.Picture.8">
                  <p:embed/>
                </p:oleObj>
              </mc:Choice>
              <mc:Fallback>
                <p:oleObj name="Picture" r:id="rId3" imgW="2781360" imgH="20192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40768"/>
                        <a:ext cx="5400600" cy="392098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Cache’ state transitions based on requests </a:t>
            </a:r>
            <a:br>
              <a:rPr lang="en-US" altLang="zh-CN"/>
            </a:br>
            <a:r>
              <a:rPr lang="en-US" altLang="zh-CN"/>
              <a:t>2. from the bus</a:t>
            </a:r>
          </a:p>
        </p:txBody>
      </p:sp>
      <p:graphicFrame>
        <p:nvGraphicFramePr>
          <p:cNvPr id="65024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021197"/>
              </p:ext>
            </p:extLst>
          </p:nvPr>
        </p:nvGraphicFramePr>
        <p:xfrm>
          <a:off x="2051720" y="1268760"/>
          <a:ext cx="4680520" cy="3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75" name="Picture" r:id="rId3" imgW="2343240" imgH="1981080" progId="Word.Picture.8">
                  <p:embed/>
                </p:oleObj>
              </mc:Choice>
              <mc:Fallback>
                <p:oleObj name="Picture" r:id="rId3" imgW="2343240" imgH="19810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68760"/>
                        <a:ext cx="4680520" cy="3957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两图合并之后的</a:t>
            </a:r>
            <a:r>
              <a:rPr lang="en-US" altLang="zh-CN"/>
              <a:t>Cache</a:t>
            </a:r>
            <a:r>
              <a:rPr lang="zh-CN" altLang="en-US"/>
              <a:t>块的状态图</a:t>
            </a:r>
          </a:p>
        </p:txBody>
      </p:sp>
      <p:graphicFrame>
        <p:nvGraphicFramePr>
          <p:cNvPr id="65126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14555"/>
              </p:ext>
            </p:extLst>
          </p:nvPr>
        </p:nvGraphicFramePr>
        <p:xfrm>
          <a:off x="1763688" y="1169860"/>
          <a:ext cx="6016623" cy="447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01" name="Picture" r:id="rId3" imgW="2857680" imgH="2124000" progId="Word.Picture.8">
                  <p:embed/>
                </p:oleObj>
              </mc:Choice>
              <mc:Fallback>
                <p:oleObj name="Picture" r:id="rId3" imgW="2857680" imgH="21240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69860"/>
                        <a:ext cx="6016623" cy="44723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8345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2286000"/>
          <a:ext cx="9144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95" name="工作表" r:id="rId3" imgW="11722100" imgH="2679700" progId="Excel.Sheet.8">
                  <p:embed/>
                </p:oleObj>
              </mc:Choice>
              <mc:Fallback>
                <p:oleObj name="工作表" r:id="rId3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9144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2405063" y="5102225"/>
            <a:ext cx="4968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Assumes A1 and A2 map to same cache block,</a:t>
            </a:r>
          </a:p>
          <a:p>
            <a:pPr eaLnBrk="0" hangingPunct="0"/>
            <a:r>
              <a:rPr lang="en-US" altLang="en-US"/>
              <a:t>initial cache state is invalid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Example: step 1</a:t>
            </a:r>
          </a:p>
        </p:txBody>
      </p:sp>
      <p:graphicFrame>
        <p:nvGraphicFramePr>
          <p:cNvPr id="8355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447800"/>
          <a:ext cx="914400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45" name="工作表" r:id="rId4" imgW="11722100" imgH="2679700" progId="Excel.Sheet.8">
                  <p:embed/>
                </p:oleObj>
              </mc:Choice>
              <mc:Fallback>
                <p:oleObj name="工作表" r:id="rId4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9144000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5588" name="Group 4"/>
          <p:cNvGrpSpPr>
            <a:grpSpLocks/>
          </p:cNvGrpSpPr>
          <p:nvPr/>
        </p:nvGrpSpPr>
        <p:grpSpPr bwMode="auto">
          <a:xfrm>
            <a:off x="3733800" y="3686175"/>
            <a:ext cx="5168900" cy="3171825"/>
            <a:chOff x="2000" y="2249"/>
            <a:chExt cx="3256" cy="1998"/>
          </a:xfrm>
        </p:grpSpPr>
        <p:sp>
          <p:nvSpPr>
            <p:cNvPr id="835589" name="Rectangle 5"/>
            <p:cNvSpPr>
              <a:spLocks noChangeArrowheads="1"/>
            </p:cNvSpPr>
            <p:nvPr/>
          </p:nvSpPr>
          <p:spPr bwMode="auto">
            <a:xfrm>
              <a:off x="2278" y="3034"/>
              <a:ext cx="655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</a:t>
              </a:r>
            </a:p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 Write</a:t>
              </a:r>
            </a:p>
            <a:p>
              <a:pPr algn="r" eaLnBrk="0" hangingPunct="0"/>
              <a:r>
                <a:rPr lang="en-US" altLang="zh-CN" sz="1400"/>
                <a:t>Write Back</a:t>
              </a:r>
            </a:p>
          </p:txBody>
        </p:sp>
        <p:sp>
          <p:nvSpPr>
            <p:cNvPr id="835590" name="Rectangle 6"/>
            <p:cNvSpPr>
              <a:spLocks noChangeArrowheads="1"/>
            </p:cNvSpPr>
            <p:nvPr/>
          </p:nvSpPr>
          <p:spPr bwMode="auto">
            <a:xfrm>
              <a:off x="2850" y="2328"/>
              <a:ext cx="143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 Write </a:t>
              </a:r>
            </a:p>
          </p:txBody>
        </p:sp>
        <p:sp>
          <p:nvSpPr>
            <p:cNvPr id="835591" name="Rectangle 7"/>
            <p:cNvSpPr>
              <a:spLocks noChangeArrowheads="1"/>
            </p:cNvSpPr>
            <p:nvPr/>
          </p:nvSpPr>
          <p:spPr bwMode="auto">
            <a:xfrm>
              <a:off x="2595" y="2352"/>
              <a:ext cx="2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592" name="Rectangle 8"/>
            <p:cNvSpPr>
              <a:spLocks noChangeArrowheads="1"/>
            </p:cNvSpPr>
            <p:nvPr/>
          </p:nvSpPr>
          <p:spPr bwMode="auto">
            <a:xfrm>
              <a:off x="2781" y="2592"/>
              <a:ext cx="437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/>
                <a:t>Invalid</a:t>
              </a:r>
            </a:p>
          </p:txBody>
        </p:sp>
        <p:sp>
          <p:nvSpPr>
            <p:cNvPr id="835593" name="Rectangle 9"/>
            <p:cNvSpPr>
              <a:spLocks noChangeArrowheads="1"/>
            </p:cNvSpPr>
            <p:nvPr/>
          </p:nvSpPr>
          <p:spPr bwMode="auto">
            <a:xfrm>
              <a:off x="3739" y="2553"/>
              <a:ext cx="82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Shared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5594" name="Rectangle 10"/>
            <p:cNvSpPr>
              <a:spLocks noChangeArrowheads="1"/>
            </p:cNvSpPr>
            <p:nvPr/>
          </p:nvSpPr>
          <p:spPr bwMode="auto">
            <a:xfrm>
              <a:off x="2586" y="3755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Exclusive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5595" name="Rectangle 11"/>
            <p:cNvSpPr>
              <a:spLocks noChangeArrowheads="1"/>
            </p:cNvSpPr>
            <p:nvPr/>
          </p:nvSpPr>
          <p:spPr bwMode="auto">
            <a:xfrm>
              <a:off x="4434" y="2290"/>
              <a:ext cx="82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</a:p>
          </p:txBody>
        </p:sp>
        <p:sp>
          <p:nvSpPr>
            <p:cNvPr id="835596" name="Rectangle 12"/>
            <p:cNvSpPr>
              <a:spLocks noChangeArrowheads="1"/>
            </p:cNvSpPr>
            <p:nvPr/>
          </p:nvSpPr>
          <p:spPr bwMode="auto">
            <a:xfrm>
              <a:off x="3205" y="2718"/>
              <a:ext cx="7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miss on bus</a:t>
              </a:r>
            </a:p>
          </p:txBody>
        </p:sp>
        <p:sp>
          <p:nvSpPr>
            <p:cNvPr id="835597" name="Rectangle 13"/>
            <p:cNvSpPr>
              <a:spLocks noChangeArrowheads="1"/>
            </p:cNvSpPr>
            <p:nvPr/>
          </p:nvSpPr>
          <p:spPr bwMode="auto">
            <a:xfrm>
              <a:off x="2946" y="2937"/>
              <a:ext cx="76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Write</a:t>
              </a:r>
              <a:r>
                <a:rPr lang="en-US" altLang="zh-CN" sz="1400" b="1"/>
                <a:t>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5598" name="Rectangle 14"/>
            <p:cNvSpPr>
              <a:spLocks noChangeArrowheads="1"/>
            </p:cNvSpPr>
            <p:nvPr/>
          </p:nvSpPr>
          <p:spPr bwMode="auto">
            <a:xfrm>
              <a:off x="3981" y="3036"/>
              <a:ext cx="771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</a:t>
              </a:r>
            </a:p>
            <a:p>
              <a:pPr algn="r" eaLnBrk="0" hangingPunct="0"/>
              <a:r>
                <a:rPr lang="en-US" altLang="zh-CN" sz="1400" b="1"/>
                <a:t>Place 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5599" name="Rectangle 15"/>
            <p:cNvSpPr>
              <a:spLocks noChangeArrowheads="1"/>
            </p:cNvSpPr>
            <p:nvPr/>
          </p:nvSpPr>
          <p:spPr bwMode="auto">
            <a:xfrm>
              <a:off x="2000" y="3923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  <a:endParaRPr lang="en-US" altLang="zh-CN" sz="1400"/>
            </a:p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 hit</a:t>
              </a:r>
            </a:p>
          </p:txBody>
        </p:sp>
        <p:sp>
          <p:nvSpPr>
            <p:cNvPr id="835600" name="Oval 16"/>
            <p:cNvSpPr>
              <a:spLocks noChangeArrowheads="1"/>
            </p:cNvSpPr>
            <p:nvPr/>
          </p:nvSpPr>
          <p:spPr bwMode="auto">
            <a:xfrm>
              <a:off x="3905" y="2463"/>
              <a:ext cx="468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1" name="Oval 17"/>
            <p:cNvSpPr>
              <a:spLocks noChangeArrowheads="1"/>
            </p:cNvSpPr>
            <p:nvPr/>
          </p:nvSpPr>
          <p:spPr bwMode="auto">
            <a:xfrm>
              <a:off x="2758" y="3643"/>
              <a:ext cx="467" cy="4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2" name="Line 18"/>
            <p:cNvSpPr>
              <a:spLocks noChangeShapeType="1"/>
            </p:cNvSpPr>
            <p:nvPr/>
          </p:nvSpPr>
          <p:spPr bwMode="auto">
            <a:xfrm>
              <a:off x="3241" y="2713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3" name="Line 19"/>
            <p:cNvSpPr>
              <a:spLocks noChangeShapeType="1"/>
            </p:cNvSpPr>
            <p:nvPr/>
          </p:nvSpPr>
          <p:spPr bwMode="auto">
            <a:xfrm>
              <a:off x="2982" y="2921"/>
              <a:ext cx="0" cy="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4" name="Line 20"/>
            <p:cNvSpPr>
              <a:spLocks noChangeShapeType="1"/>
            </p:cNvSpPr>
            <p:nvPr/>
          </p:nvSpPr>
          <p:spPr bwMode="auto">
            <a:xfrm flipV="1">
              <a:off x="3236" y="2914"/>
              <a:ext cx="980" cy="1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5" name="Freeform 21"/>
            <p:cNvSpPr>
              <a:spLocks/>
            </p:cNvSpPr>
            <p:nvPr/>
          </p:nvSpPr>
          <p:spPr bwMode="auto">
            <a:xfrm>
              <a:off x="4162" y="2249"/>
              <a:ext cx="278" cy="265"/>
            </a:xfrm>
            <a:custGeom>
              <a:avLst/>
              <a:gdLst>
                <a:gd name="T0" fmla="*/ 6 w 278"/>
                <a:gd name="T1" fmla="*/ 206 h 265"/>
                <a:gd name="T2" fmla="*/ 0 w 278"/>
                <a:gd name="T3" fmla="*/ 193 h 265"/>
                <a:gd name="T4" fmla="*/ 0 w 278"/>
                <a:gd name="T5" fmla="*/ 180 h 265"/>
                <a:gd name="T6" fmla="*/ 0 w 278"/>
                <a:gd name="T7" fmla="*/ 167 h 265"/>
                <a:gd name="T8" fmla="*/ 0 w 278"/>
                <a:gd name="T9" fmla="*/ 155 h 265"/>
                <a:gd name="T10" fmla="*/ 0 w 278"/>
                <a:gd name="T11" fmla="*/ 142 h 265"/>
                <a:gd name="T12" fmla="*/ 0 w 278"/>
                <a:gd name="T13" fmla="*/ 129 h 265"/>
                <a:gd name="T14" fmla="*/ 0 w 278"/>
                <a:gd name="T15" fmla="*/ 116 h 265"/>
                <a:gd name="T16" fmla="*/ 6 w 278"/>
                <a:gd name="T17" fmla="*/ 103 h 265"/>
                <a:gd name="T18" fmla="*/ 6 w 278"/>
                <a:gd name="T19" fmla="*/ 90 h 265"/>
                <a:gd name="T20" fmla="*/ 13 w 278"/>
                <a:gd name="T21" fmla="*/ 77 h 265"/>
                <a:gd name="T22" fmla="*/ 19 w 278"/>
                <a:gd name="T23" fmla="*/ 64 h 265"/>
                <a:gd name="T24" fmla="*/ 26 w 278"/>
                <a:gd name="T25" fmla="*/ 52 h 265"/>
                <a:gd name="T26" fmla="*/ 39 w 278"/>
                <a:gd name="T27" fmla="*/ 45 h 265"/>
                <a:gd name="T28" fmla="*/ 52 w 278"/>
                <a:gd name="T29" fmla="*/ 39 h 265"/>
                <a:gd name="T30" fmla="*/ 58 w 278"/>
                <a:gd name="T31" fmla="*/ 26 h 265"/>
                <a:gd name="T32" fmla="*/ 71 w 278"/>
                <a:gd name="T33" fmla="*/ 26 h 265"/>
                <a:gd name="T34" fmla="*/ 84 w 278"/>
                <a:gd name="T35" fmla="*/ 26 h 265"/>
                <a:gd name="T36" fmla="*/ 97 w 278"/>
                <a:gd name="T37" fmla="*/ 19 h 265"/>
                <a:gd name="T38" fmla="*/ 110 w 278"/>
                <a:gd name="T39" fmla="*/ 13 h 265"/>
                <a:gd name="T40" fmla="*/ 122 w 278"/>
                <a:gd name="T41" fmla="*/ 13 h 265"/>
                <a:gd name="T42" fmla="*/ 135 w 278"/>
                <a:gd name="T43" fmla="*/ 6 h 265"/>
                <a:gd name="T44" fmla="*/ 148 w 278"/>
                <a:gd name="T45" fmla="*/ 0 h 265"/>
                <a:gd name="T46" fmla="*/ 161 w 278"/>
                <a:gd name="T47" fmla="*/ 0 h 265"/>
                <a:gd name="T48" fmla="*/ 174 w 278"/>
                <a:gd name="T49" fmla="*/ 0 h 265"/>
                <a:gd name="T50" fmla="*/ 187 w 278"/>
                <a:gd name="T51" fmla="*/ 6 h 265"/>
                <a:gd name="T52" fmla="*/ 193 w 278"/>
                <a:gd name="T53" fmla="*/ 19 h 265"/>
                <a:gd name="T54" fmla="*/ 206 w 278"/>
                <a:gd name="T55" fmla="*/ 26 h 265"/>
                <a:gd name="T56" fmla="*/ 219 w 278"/>
                <a:gd name="T57" fmla="*/ 32 h 265"/>
                <a:gd name="T58" fmla="*/ 232 w 278"/>
                <a:gd name="T59" fmla="*/ 39 h 265"/>
                <a:gd name="T60" fmla="*/ 238 w 278"/>
                <a:gd name="T61" fmla="*/ 52 h 265"/>
                <a:gd name="T62" fmla="*/ 251 w 278"/>
                <a:gd name="T63" fmla="*/ 58 h 265"/>
                <a:gd name="T64" fmla="*/ 258 w 278"/>
                <a:gd name="T65" fmla="*/ 71 h 265"/>
                <a:gd name="T66" fmla="*/ 264 w 278"/>
                <a:gd name="T67" fmla="*/ 84 h 265"/>
                <a:gd name="T68" fmla="*/ 271 w 278"/>
                <a:gd name="T69" fmla="*/ 97 h 265"/>
                <a:gd name="T70" fmla="*/ 271 w 278"/>
                <a:gd name="T71" fmla="*/ 109 h 265"/>
                <a:gd name="T72" fmla="*/ 277 w 278"/>
                <a:gd name="T73" fmla="*/ 122 h 265"/>
                <a:gd name="T74" fmla="*/ 271 w 278"/>
                <a:gd name="T75" fmla="*/ 135 h 265"/>
                <a:gd name="T76" fmla="*/ 271 w 278"/>
                <a:gd name="T77" fmla="*/ 148 h 265"/>
                <a:gd name="T78" fmla="*/ 264 w 278"/>
                <a:gd name="T79" fmla="*/ 161 h 265"/>
                <a:gd name="T80" fmla="*/ 264 w 278"/>
                <a:gd name="T81" fmla="*/ 174 h 265"/>
                <a:gd name="T82" fmla="*/ 258 w 278"/>
                <a:gd name="T83" fmla="*/ 193 h 265"/>
                <a:gd name="T84" fmla="*/ 251 w 278"/>
                <a:gd name="T85" fmla="*/ 206 h 265"/>
                <a:gd name="T86" fmla="*/ 245 w 278"/>
                <a:gd name="T87" fmla="*/ 219 h 265"/>
                <a:gd name="T88" fmla="*/ 232 w 278"/>
                <a:gd name="T89" fmla="*/ 225 h 265"/>
                <a:gd name="T90" fmla="*/ 219 w 278"/>
                <a:gd name="T91" fmla="*/ 232 h 265"/>
                <a:gd name="T92" fmla="*/ 206 w 278"/>
                <a:gd name="T93" fmla="*/ 238 h 265"/>
                <a:gd name="T94" fmla="*/ 193 w 278"/>
                <a:gd name="T95" fmla="*/ 238 h 265"/>
                <a:gd name="T96" fmla="*/ 180 w 278"/>
                <a:gd name="T97" fmla="*/ 245 h 265"/>
                <a:gd name="T98" fmla="*/ 167 w 278"/>
                <a:gd name="T99" fmla="*/ 245 h 265"/>
                <a:gd name="T100" fmla="*/ 161 w 278"/>
                <a:gd name="T101" fmla="*/ 258 h 265"/>
                <a:gd name="T102" fmla="*/ 148 w 278"/>
                <a:gd name="T103" fmla="*/ 264 h 265"/>
                <a:gd name="T104" fmla="*/ 135 w 278"/>
                <a:gd name="T105" fmla="*/ 264 h 265"/>
                <a:gd name="T106" fmla="*/ 122 w 278"/>
                <a:gd name="T107" fmla="*/ 264 h 265"/>
                <a:gd name="T108" fmla="*/ 116 w 278"/>
                <a:gd name="T10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265">
                  <a:moveTo>
                    <a:pt x="6" y="206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6" y="103"/>
                  </a:lnTo>
                  <a:lnTo>
                    <a:pt x="6" y="90"/>
                  </a:lnTo>
                  <a:lnTo>
                    <a:pt x="13" y="77"/>
                  </a:lnTo>
                  <a:lnTo>
                    <a:pt x="19" y="64"/>
                  </a:lnTo>
                  <a:lnTo>
                    <a:pt x="26" y="52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26"/>
                  </a:lnTo>
                  <a:lnTo>
                    <a:pt x="84" y="26"/>
                  </a:lnTo>
                  <a:lnTo>
                    <a:pt x="97" y="19"/>
                  </a:lnTo>
                  <a:lnTo>
                    <a:pt x="110" y="13"/>
                  </a:lnTo>
                  <a:lnTo>
                    <a:pt x="122" y="13"/>
                  </a:lnTo>
                  <a:lnTo>
                    <a:pt x="135" y="6"/>
                  </a:lnTo>
                  <a:lnTo>
                    <a:pt x="148" y="0"/>
                  </a:lnTo>
                  <a:lnTo>
                    <a:pt x="161" y="0"/>
                  </a:lnTo>
                  <a:lnTo>
                    <a:pt x="174" y="0"/>
                  </a:lnTo>
                  <a:lnTo>
                    <a:pt x="187" y="6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32" y="39"/>
                  </a:lnTo>
                  <a:lnTo>
                    <a:pt x="238" y="52"/>
                  </a:lnTo>
                  <a:lnTo>
                    <a:pt x="251" y="58"/>
                  </a:lnTo>
                  <a:lnTo>
                    <a:pt x="258" y="71"/>
                  </a:lnTo>
                  <a:lnTo>
                    <a:pt x="264" y="84"/>
                  </a:lnTo>
                  <a:lnTo>
                    <a:pt x="271" y="97"/>
                  </a:lnTo>
                  <a:lnTo>
                    <a:pt x="271" y="109"/>
                  </a:lnTo>
                  <a:lnTo>
                    <a:pt x="277" y="122"/>
                  </a:lnTo>
                  <a:lnTo>
                    <a:pt x="271" y="135"/>
                  </a:lnTo>
                  <a:lnTo>
                    <a:pt x="271" y="148"/>
                  </a:lnTo>
                  <a:lnTo>
                    <a:pt x="264" y="161"/>
                  </a:lnTo>
                  <a:lnTo>
                    <a:pt x="264" y="174"/>
                  </a:lnTo>
                  <a:lnTo>
                    <a:pt x="258" y="193"/>
                  </a:lnTo>
                  <a:lnTo>
                    <a:pt x="251" y="206"/>
                  </a:lnTo>
                  <a:lnTo>
                    <a:pt x="245" y="219"/>
                  </a:lnTo>
                  <a:lnTo>
                    <a:pt x="232" y="225"/>
                  </a:lnTo>
                  <a:lnTo>
                    <a:pt x="219" y="232"/>
                  </a:lnTo>
                  <a:lnTo>
                    <a:pt x="206" y="238"/>
                  </a:lnTo>
                  <a:lnTo>
                    <a:pt x="193" y="238"/>
                  </a:lnTo>
                  <a:lnTo>
                    <a:pt x="180" y="245"/>
                  </a:lnTo>
                  <a:lnTo>
                    <a:pt x="167" y="245"/>
                  </a:lnTo>
                  <a:lnTo>
                    <a:pt x="161" y="258"/>
                  </a:lnTo>
                  <a:lnTo>
                    <a:pt x="148" y="264"/>
                  </a:lnTo>
                  <a:lnTo>
                    <a:pt x="135" y="264"/>
                  </a:lnTo>
                  <a:lnTo>
                    <a:pt x="122" y="264"/>
                  </a:lnTo>
                  <a:lnTo>
                    <a:pt x="116" y="2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06" name="Freeform 22"/>
            <p:cNvSpPr>
              <a:spLocks/>
            </p:cNvSpPr>
            <p:nvPr/>
          </p:nvSpPr>
          <p:spPr bwMode="auto">
            <a:xfrm>
              <a:off x="2537" y="3629"/>
              <a:ext cx="265" cy="278"/>
            </a:xfrm>
            <a:custGeom>
              <a:avLst/>
              <a:gdLst>
                <a:gd name="T0" fmla="*/ 206 w 265"/>
                <a:gd name="T1" fmla="*/ 271 h 278"/>
                <a:gd name="T2" fmla="*/ 193 w 265"/>
                <a:gd name="T3" fmla="*/ 277 h 278"/>
                <a:gd name="T4" fmla="*/ 180 w 265"/>
                <a:gd name="T5" fmla="*/ 277 h 278"/>
                <a:gd name="T6" fmla="*/ 167 w 265"/>
                <a:gd name="T7" fmla="*/ 277 h 278"/>
                <a:gd name="T8" fmla="*/ 155 w 265"/>
                <a:gd name="T9" fmla="*/ 277 h 278"/>
                <a:gd name="T10" fmla="*/ 142 w 265"/>
                <a:gd name="T11" fmla="*/ 277 h 278"/>
                <a:gd name="T12" fmla="*/ 129 w 265"/>
                <a:gd name="T13" fmla="*/ 277 h 278"/>
                <a:gd name="T14" fmla="*/ 116 w 265"/>
                <a:gd name="T15" fmla="*/ 277 h 278"/>
                <a:gd name="T16" fmla="*/ 103 w 265"/>
                <a:gd name="T17" fmla="*/ 271 h 278"/>
                <a:gd name="T18" fmla="*/ 90 w 265"/>
                <a:gd name="T19" fmla="*/ 271 h 278"/>
                <a:gd name="T20" fmla="*/ 77 w 265"/>
                <a:gd name="T21" fmla="*/ 264 h 278"/>
                <a:gd name="T22" fmla="*/ 64 w 265"/>
                <a:gd name="T23" fmla="*/ 258 h 278"/>
                <a:gd name="T24" fmla="*/ 52 w 265"/>
                <a:gd name="T25" fmla="*/ 251 h 278"/>
                <a:gd name="T26" fmla="*/ 45 w 265"/>
                <a:gd name="T27" fmla="*/ 238 h 278"/>
                <a:gd name="T28" fmla="*/ 39 w 265"/>
                <a:gd name="T29" fmla="*/ 225 h 278"/>
                <a:gd name="T30" fmla="*/ 26 w 265"/>
                <a:gd name="T31" fmla="*/ 219 h 278"/>
                <a:gd name="T32" fmla="*/ 26 w 265"/>
                <a:gd name="T33" fmla="*/ 206 h 278"/>
                <a:gd name="T34" fmla="*/ 26 w 265"/>
                <a:gd name="T35" fmla="*/ 193 h 278"/>
                <a:gd name="T36" fmla="*/ 19 w 265"/>
                <a:gd name="T37" fmla="*/ 180 h 278"/>
                <a:gd name="T38" fmla="*/ 13 w 265"/>
                <a:gd name="T39" fmla="*/ 167 h 278"/>
                <a:gd name="T40" fmla="*/ 13 w 265"/>
                <a:gd name="T41" fmla="*/ 155 h 278"/>
                <a:gd name="T42" fmla="*/ 6 w 265"/>
                <a:gd name="T43" fmla="*/ 142 h 278"/>
                <a:gd name="T44" fmla="*/ 0 w 265"/>
                <a:gd name="T45" fmla="*/ 129 h 278"/>
                <a:gd name="T46" fmla="*/ 0 w 265"/>
                <a:gd name="T47" fmla="*/ 116 h 278"/>
                <a:gd name="T48" fmla="*/ 0 w 265"/>
                <a:gd name="T49" fmla="*/ 103 h 278"/>
                <a:gd name="T50" fmla="*/ 6 w 265"/>
                <a:gd name="T51" fmla="*/ 90 h 278"/>
                <a:gd name="T52" fmla="*/ 19 w 265"/>
                <a:gd name="T53" fmla="*/ 84 h 278"/>
                <a:gd name="T54" fmla="*/ 26 w 265"/>
                <a:gd name="T55" fmla="*/ 71 h 278"/>
                <a:gd name="T56" fmla="*/ 32 w 265"/>
                <a:gd name="T57" fmla="*/ 58 h 278"/>
                <a:gd name="T58" fmla="*/ 39 w 265"/>
                <a:gd name="T59" fmla="*/ 45 h 278"/>
                <a:gd name="T60" fmla="*/ 52 w 265"/>
                <a:gd name="T61" fmla="*/ 39 h 278"/>
                <a:gd name="T62" fmla="*/ 58 w 265"/>
                <a:gd name="T63" fmla="*/ 26 h 278"/>
                <a:gd name="T64" fmla="*/ 71 w 265"/>
                <a:gd name="T65" fmla="*/ 19 h 278"/>
                <a:gd name="T66" fmla="*/ 84 w 265"/>
                <a:gd name="T67" fmla="*/ 13 h 278"/>
                <a:gd name="T68" fmla="*/ 97 w 265"/>
                <a:gd name="T69" fmla="*/ 6 h 278"/>
                <a:gd name="T70" fmla="*/ 109 w 265"/>
                <a:gd name="T71" fmla="*/ 6 h 278"/>
                <a:gd name="T72" fmla="*/ 122 w 265"/>
                <a:gd name="T73" fmla="*/ 0 h 278"/>
                <a:gd name="T74" fmla="*/ 135 w 265"/>
                <a:gd name="T75" fmla="*/ 6 h 278"/>
                <a:gd name="T76" fmla="*/ 148 w 265"/>
                <a:gd name="T77" fmla="*/ 6 h 278"/>
                <a:gd name="T78" fmla="*/ 161 w 265"/>
                <a:gd name="T79" fmla="*/ 13 h 278"/>
                <a:gd name="T80" fmla="*/ 174 w 265"/>
                <a:gd name="T81" fmla="*/ 13 h 278"/>
                <a:gd name="T82" fmla="*/ 193 w 265"/>
                <a:gd name="T83" fmla="*/ 19 h 278"/>
                <a:gd name="T84" fmla="*/ 206 w 265"/>
                <a:gd name="T85" fmla="*/ 26 h 278"/>
                <a:gd name="T86" fmla="*/ 219 w 265"/>
                <a:gd name="T87" fmla="*/ 32 h 278"/>
                <a:gd name="T88" fmla="*/ 225 w 265"/>
                <a:gd name="T89" fmla="*/ 45 h 278"/>
                <a:gd name="T90" fmla="*/ 232 w 265"/>
                <a:gd name="T91" fmla="*/ 58 h 278"/>
                <a:gd name="T92" fmla="*/ 238 w 265"/>
                <a:gd name="T93" fmla="*/ 71 h 278"/>
                <a:gd name="T94" fmla="*/ 238 w 265"/>
                <a:gd name="T95" fmla="*/ 84 h 278"/>
                <a:gd name="T96" fmla="*/ 245 w 265"/>
                <a:gd name="T97" fmla="*/ 97 h 278"/>
                <a:gd name="T98" fmla="*/ 245 w 265"/>
                <a:gd name="T99" fmla="*/ 110 h 278"/>
                <a:gd name="T100" fmla="*/ 258 w 265"/>
                <a:gd name="T101" fmla="*/ 116 h 278"/>
                <a:gd name="T102" fmla="*/ 264 w 265"/>
                <a:gd name="T103" fmla="*/ 129 h 278"/>
                <a:gd name="T104" fmla="*/ 264 w 265"/>
                <a:gd name="T105" fmla="*/ 142 h 278"/>
                <a:gd name="T106" fmla="*/ 264 w 265"/>
                <a:gd name="T107" fmla="*/ 155 h 278"/>
                <a:gd name="T108" fmla="*/ 264 w 265"/>
                <a:gd name="T109" fmla="*/ 16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78">
                  <a:moveTo>
                    <a:pt x="206" y="271"/>
                  </a:moveTo>
                  <a:lnTo>
                    <a:pt x="193" y="277"/>
                  </a:lnTo>
                  <a:lnTo>
                    <a:pt x="180" y="277"/>
                  </a:lnTo>
                  <a:lnTo>
                    <a:pt x="167" y="277"/>
                  </a:lnTo>
                  <a:lnTo>
                    <a:pt x="155" y="277"/>
                  </a:lnTo>
                  <a:lnTo>
                    <a:pt x="142" y="277"/>
                  </a:lnTo>
                  <a:lnTo>
                    <a:pt x="129" y="277"/>
                  </a:lnTo>
                  <a:lnTo>
                    <a:pt x="116" y="277"/>
                  </a:lnTo>
                  <a:lnTo>
                    <a:pt x="103" y="271"/>
                  </a:lnTo>
                  <a:lnTo>
                    <a:pt x="90" y="271"/>
                  </a:lnTo>
                  <a:lnTo>
                    <a:pt x="77" y="264"/>
                  </a:lnTo>
                  <a:lnTo>
                    <a:pt x="64" y="258"/>
                  </a:lnTo>
                  <a:lnTo>
                    <a:pt x="52" y="251"/>
                  </a:lnTo>
                  <a:lnTo>
                    <a:pt x="45" y="238"/>
                  </a:lnTo>
                  <a:lnTo>
                    <a:pt x="39" y="225"/>
                  </a:lnTo>
                  <a:lnTo>
                    <a:pt x="26" y="219"/>
                  </a:lnTo>
                  <a:lnTo>
                    <a:pt x="26" y="206"/>
                  </a:lnTo>
                  <a:lnTo>
                    <a:pt x="26" y="193"/>
                  </a:lnTo>
                  <a:lnTo>
                    <a:pt x="19" y="180"/>
                  </a:lnTo>
                  <a:lnTo>
                    <a:pt x="13" y="167"/>
                  </a:lnTo>
                  <a:lnTo>
                    <a:pt x="13" y="155"/>
                  </a:lnTo>
                  <a:lnTo>
                    <a:pt x="6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6" y="90"/>
                  </a:lnTo>
                  <a:lnTo>
                    <a:pt x="19" y="84"/>
                  </a:lnTo>
                  <a:lnTo>
                    <a:pt x="26" y="71"/>
                  </a:lnTo>
                  <a:lnTo>
                    <a:pt x="32" y="58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19"/>
                  </a:lnTo>
                  <a:lnTo>
                    <a:pt x="84" y="13"/>
                  </a:lnTo>
                  <a:lnTo>
                    <a:pt x="97" y="6"/>
                  </a:lnTo>
                  <a:lnTo>
                    <a:pt x="109" y="6"/>
                  </a:lnTo>
                  <a:lnTo>
                    <a:pt x="122" y="0"/>
                  </a:lnTo>
                  <a:lnTo>
                    <a:pt x="135" y="6"/>
                  </a:lnTo>
                  <a:lnTo>
                    <a:pt x="148" y="6"/>
                  </a:lnTo>
                  <a:lnTo>
                    <a:pt x="161" y="13"/>
                  </a:lnTo>
                  <a:lnTo>
                    <a:pt x="174" y="13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25" y="45"/>
                  </a:lnTo>
                  <a:lnTo>
                    <a:pt x="232" y="58"/>
                  </a:lnTo>
                  <a:lnTo>
                    <a:pt x="238" y="71"/>
                  </a:lnTo>
                  <a:lnTo>
                    <a:pt x="238" y="84"/>
                  </a:lnTo>
                  <a:lnTo>
                    <a:pt x="245" y="97"/>
                  </a:lnTo>
                  <a:lnTo>
                    <a:pt x="245" y="110"/>
                  </a:lnTo>
                  <a:lnTo>
                    <a:pt x="258" y="116"/>
                  </a:lnTo>
                  <a:lnTo>
                    <a:pt x="264" y="129"/>
                  </a:lnTo>
                  <a:lnTo>
                    <a:pt x="264" y="142"/>
                  </a:lnTo>
                  <a:lnTo>
                    <a:pt x="264" y="155"/>
                  </a:lnTo>
                  <a:lnTo>
                    <a:pt x="264" y="16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607" name="Line 23"/>
            <p:cNvSpPr>
              <a:spLocks noChangeShapeType="1"/>
            </p:cNvSpPr>
            <p:nvPr/>
          </p:nvSpPr>
          <p:spPr bwMode="auto">
            <a:xfrm>
              <a:off x="2898" y="2902"/>
              <a:ext cx="0" cy="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8" name="Line 24"/>
            <p:cNvSpPr>
              <a:spLocks noChangeShapeType="1"/>
            </p:cNvSpPr>
            <p:nvPr/>
          </p:nvSpPr>
          <p:spPr bwMode="auto">
            <a:xfrm>
              <a:off x="3241" y="2642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09" name="Oval 25"/>
            <p:cNvSpPr>
              <a:spLocks noChangeArrowheads="1"/>
            </p:cNvSpPr>
            <p:nvPr/>
          </p:nvSpPr>
          <p:spPr bwMode="auto">
            <a:xfrm>
              <a:off x="2758" y="2463"/>
              <a:ext cx="467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10" name="Line 26"/>
            <p:cNvSpPr>
              <a:spLocks noChangeShapeType="1"/>
            </p:cNvSpPr>
            <p:nvPr/>
          </p:nvSpPr>
          <p:spPr bwMode="auto">
            <a:xfrm flipV="1">
              <a:off x="3231" y="2914"/>
              <a:ext cx="889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5611" name="Rectangle 27"/>
            <p:cNvSpPr>
              <a:spLocks noChangeArrowheads="1"/>
            </p:cNvSpPr>
            <p:nvPr/>
          </p:nvSpPr>
          <p:spPr bwMode="auto">
            <a:xfrm>
              <a:off x="2941" y="3222"/>
              <a:ext cx="8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Remote 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 Write Back</a:t>
              </a:r>
            </a:p>
          </p:txBody>
        </p:sp>
      </p:grpSp>
      <p:sp>
        <p:nvSpPr>
          <p:cNvPr id="835612" name="Rectangle 28"/>
          <p:cNvSpPr>
            <a:spLocks noChangeArrowheads="1"/>
          </p:cNvSpPr>
          <p:nvPr/>
        </p:nvSpPr>
        <p:spPr bwMode="auto">
          <a:xfrm>
            <a:off x="0" y="4114800"/>
            <a:ext cx="4572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3" rIns="92064" bIns="46033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Assumes initial cache state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is invalid and A1 and A2 map </a:t>
            </a:r>
            <a:br>
              <a:rPr lang="en-US" altLang="zh-CN"/>
            </a:br>
            <a:r>
              <a:rPr lang="en-US" altLang="zh-CN"/>
              <a:t>to same cache block,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but A1 !=  A2.</a:t>
            </a:r>
          </a:p>
        </p:txBody>
      </p:sp>
      <p:sp>
        <p:nvSpPr>
          <p:cNvPr id="835613" name="Oval 29"/>
          <p:cNvSpPr>
            <a:spLocks noChangeArrowheads="1"/>
          </p:cNvSpPr>
          <p:nvPr/>
        </p:nvSpPr>
        <p:spPr bwMode="auto">
          <a:xfrm>
            <a:off x="5292725" y="4797425"/>
            <a:ext cx="935038" cy="5032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  <p:sp>
        <p:nvSpPr>
          <p:cNvPr id="835614" name="Oval 30"/>
          <p:cNvSpPr>
            <a:spLocks noChangeArrowheads="1"/>
          </p:cNvSpPr>
          <p:nvPr/>
        </p:nvSpPr>
        <p:spPr bwMode="auto">
          <a:xfrm>
            <a:off x="5219700" y="4797425"/>
            <a:ext cx="914400" cy="503238"/>
          </a:xfrm>
          <a:prstGeom prst="ellipse">
            <a:avLst/>
          </a:prstGeom>
          <a:noFill/>
          <a:ln w="127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Basic schemes for Enforcing Coherence</a:t>
            </a:r>
          </a:p>
        </p:txBody>
      </p:sp>
      <p:sp>
        <p:nvSpPr>
          <p:cNvPr id="629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75234" y="980728"/>
            <a:ext cx="7924800" cy="4419600"/>
          </a:xfrm>
        </p:spPr>
        <p:txBody>
          <a:bodyPr/>
          <a:lstStyle/>
          <a:p>
            <a:r>
              <a:rPr lang="zh-CN" altLang="en-US" dirty="0"/>
              <a:t>一、多处理器</a:t>
            </a:r>
            <a:r>
              <a:rPr lang="en-US" altLang="zh-CN" dirty="0"/>
              <a:t>cache</a:t>
            </a:r>
            <a:r>
              <a:rPr lang="zh-CN" altLang="en-US" dirty="0"/>
              <a:t>的作用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作用</a:t>
            </a:r>
          </a:p>
          <a:p>
            <a:pPr lvl="1"/>
            <a:r>
              <a:rPr lang="en-US" altLang="zh-CN" dirty="0"/>
              <a:t>Caching</a:t>
            </a:r>
            <a:r>
              <a:rPr lang="zh-CN" altLang="en-US" dirty="0"/>
              <a:t>，即在相关处理器的</a:t>
            </a:r>
            <a:r>
              <a:rPr lang="en-US" altLang="zh-CN" dirty="0"/>
              <a:t>Caches</a:t>
            </a:r>
            <a:r>
              <a:rPr lang="zh-CN" altLang="en-US" dirty="0"/>
              <a:t>中保留共享数据的</a:t>
            </a:r>
            <a:r>
              <a:rPr lang="en-US" altLang="zh-CN" dirty="0"/>
              <a:t>copy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因此多处理器的</a:t>
            </a:r>
            <a:r>
              <a:rPr lang="en-US" altLang="zh-CN" dirty="0"/>
              <a:t>Cache</a:t>
            </a:r>
            <a:r>
              <a:rPr lang="zh-CN" altLang="en-US" dirty="0"/>
              <a:t>应提供两种功能：</a:t>
            </a:r>
          </a:p>
          <a:p>
            <a:pPr lvl="1"/>
            <a:r>
              <a:rPr lang="zh-CN" altLang="en-US" dirty="0"/>
              <a:t>共享数据的迁移（</a:t>
            </a:r>
            <a:r>
              <a:rPr lang="en-US" altLang="zh-CN" dirty="0"/>
              <a:t>migration</a:t>
            </a:r>
            <a:r>
              <a:rPr lang="zh-CN" altLang="en-US" dirty="0"/>
              <a:t>）：通过</a:t>
            </a:r>
            <a:r>
              <a:rPr lang="en-US" altLang="zh-CN" dirty="0"/>
              <a:t>move shared data to local cache, </a:t>
            </a:r>
            <a:r>
              <a:rPr lang="zh-CN" altLang="en-US" dirty="0"/>
              <a:t>并且</a:t>
            </a:r>
            <a:r>
              <a:rPr lang="en-US" altLang="zh-CN" dirty="0"/>
              <a:t>use the shared data in local cache</a:t>
            </a:r>
            <a:r>
              <a:rPr lang="zh-CN" altLang="en-US" dirty="0"/>
              <a:t>，来达到降低访问共享数据的</a:t>
            </a:r>
            <a:r>
              <a:rPr lang="en-US" altLang="zh-CN" dirty="0"/>
              <a:t>latency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共享数据的复制（</a:t>
            </a:r>
            <a:r>
              <a:rPr lang="en-US" altLang="zh-CN" dirty="0"/>
              <a:t>replication</a:t>
            </a:r>
            <a:r>
              <a:rPr lang="zh-CN" altLang="en-US" dirty="0"/>
              <a:t>）：指一旦某数据在某一</a:t>
            </a:r>
            <a:r>
              <a:rPr lang="en-US" altLang="zh-CN" dirty="0"/>
              <a:t>Cache</a:t>
            </a:r>
            <a:r>
              <a:rPr lang="zh-CN" altLang="en-US" dirty="0"/>
              <a:t>被改写后，应及时将改写值复制到其它</a:t>
            </a:r>
            <a:r>
              <a:rPr lang="en-US" altLang="zh-CN" dirty="0"/>
              <a:t>Cache</a:t>
            </a:r>
            <a:r>
              <a:rPr lang="zh-CN" altLang="en-US" dirty="0"/>
              <a:t>中去。保证多个处理器可同时读出共享数据。达到降低</a:t>
            </a:r>
            <a:r>
              <a:rPr lang="en-US" altLang="zh-CN" dirty="0"/>
              <a:t>latency(</a:t>
            </a:r>
            <a:r>
              <a:rPr lang="zh-CN" altLang="en-US" dirty="0"/>
              <a:t>远程调用）和减少对共享数据的竞争。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6784" y="65676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Example: step 2</a:t>
            </a:r>
          </a:p>
        </p:txBody>
      </p:sp>
      <p:graphicFrame>
        <p:nvGraphicFramePr>
          <p:cNvPr id="8376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524000"/>
          <a:ext cx="9144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94" name="工作表" r:id="rId3" imgW="11722100" imgH="2679700" progId="Excel.Sheet.8">
                  <p:embed/>
                </p:oleObj>
              </mc:Choice>
              <mc:Fallback>
                <p:oleObj name="工作表" r:id="rId3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7636" name="Group 4"/>
          <p:cNvGrpSpPr>
            <a:grpSpLocks/>
          </p:cNvGrpSpPr>
          <p:nvPr/>
        </p:nvGrpSpPr>
        <p:grpSpPr bwMode="auto">
          <a:xfrm>
            <a:off x="3175000" y="3570288"/>
            <a:ext cx="5181600" cy="3171825"/>
            <a:chOff x="2000" y="2249"/>
            <a:chExt cx="3264" cy="1998"/>
          </a:xfrm>
        </p:grpSpPr>
        <p:sp>
          <p:nvSpPr>
            <p:cNvPr id="837637" name="Rectangle 5"/>
            <p:cNvSpPr>
              <a:spLocks noChangeArrowheads="1"/>
            </p:cNvSpPr>
            <p:nvPr/>
          </p:nvSpPr>
          <p:spPr bwMode="auto">
            <a:xfrm>
              <a:off x="2278" y="3034"/>
              <a:ext cx="655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</a:t>
              </a:r>
            </a:p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 Write</a:t>
              </a:r>
            </a:p>
            <a:p>
              <a:pPr algn="r" eaLnBrk="0" hangingPunct="0"/>
              <a:r>
                <a:rPr lang="en-US" altLang="zh-CN" sz="1400"/>
                <a:t>Write Back</a:t>
              </a:r>
            </a:p>
          </p:txBody>
        </p:sp>
        <p:sp>
          <p:nvSpPr>
            <p:cNvPr id="837638" name="Rectangle 6"/>
            <p:cNvSpPr>
              <a:spLocks noChangeArrowheads="1"/>
            </p:cNvSpPr>
            <p:nvPr/>
          </p:nvSpPr>
          <p:spPr bwMode="auto">
            <a:xfrm>
              <a:off x="2850" y="2328"/>
              <a:ext cx="1432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 Write</a:t>
              </a:r>
              <a:r>
                <a:rPr lang="en-US" altLang="zh-CN" sz="1400" b="1">
                  <a:solidFill>
                    <a:schemeClr val="hlink"/>
                  </a:solidFill>
                </a:rPr>
                <a:t> </a:t>
              </a:r>
              <a:br>
                <a:rPr lang="en-US" altLang="zh-CN" sz="1400" b="1">
                  <a:solidFill>
                    <a:schemeClr val="hlink"/>
                  </a:solidFill>
                </a:rPr>
              </a:br>
              <a:endParaRPr lang="en-US" altLang="zh-CN" sz="1400" b="1">
                <a:solidFill>
                  <a:schemeClr val="accent1"/>
                </a:solidFill>
              </a:endParaRPr>
            </a:p>
          </p:txBody>
        </p:sp>
        <p:sp>
          <p:nvSpPr>
            <p:cNvPr id="837639" name="Rectangle 7"/>
            <p:cNvSpPr>
              <a:spLocks noChangeArrowheads="1"/>
            </p:cNvSpPr>
            <p:nvPr/>
          </p:nvSpPr>
          <p:spPr bwMode="auto">
            <a:xfrm>
              <a:off x="2595" y="2352"/>
              <a:ext cx="2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40" name="Rectangle 8"/>
            <p:cNvSpPr>
              <a:spLocks noChangeArrowheads="1"/>
            </p:cNvSpPr>
            <p:nvPr/>
          </p:nvSpPr>
          <p:spPr bwMode="auto">
            <a:xfrm>
              <a:off x="2781" y="2592"/>
              <a:ext cx="445" cy="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/>
                <a:t>Invalid</a:t>
              </a:r>
            </a:p>
          </p:txBody>
        </p:sp>
        <p:sp>
          <p:nvSpPr>
            <p:cNvPr id="837641" name="Rectangle 9"/>
            <p:cNvSpPr>
              <a:spLocks noChangeArrowheads="1"/>
            </p:cNvSpPr>
            <p:nvPr/>
          </p:nvSpPr>
          <p:spPr bwMode="auto">
            <a:xfrm>
              <a:off x="3739" y="2553"/>
              <a:ext cx="820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Shared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7642" name="Rectangle 10"/>
            <p:cNvSpPr>
              <a:spLocks noChangeArrowheads="1"/>
            </p:cNvSpPr>
            <p:nvPr/>
          </p:nvSpPr>
          <p:spPr bwMode="auto">
            <a:xfrm>
              <a:off x="2586" y="3755"/>
              <a:ext cx="810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Exclusive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7643" name="Rectangle 11"/>
            <p:cNvSpPr>
              <a:spLocks noChangeArrowheads="1"/>
            </p:cNvSpPr>
            <p:nvPr/>
          </p:nvSpPr>
          <p:spPr bwMode="auto">
            <a:xfrm>
              <a:off x="4434" y="2290"/>
              <a:ext cx="830" cy="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</a:p>
          </p:txBody>
        </p:sp>
        <p:sp>
          <p:nvSpPr>
            <p:cNvPr id="837644" name="Rectangle 12"/>
            <p:cNvSpPr>
              <a:spLocks noChangeArrowheads="1"/>
            </p:cNvSpPr>
            <p:nvPr/>
          </p:nvSpPr>
          <p:spPr bwMode="auto">
            <a:xfrm>
              <a:off x="3205" y="2718"/>
              <a:ext cx="718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miss on bus</a:t>
              </a:r>
            </a:p>
          </p:txBody>
        </p:sp>
        <p:sp>
          <p:nvSpPr>
            <p:cNvPr id="837645" name="Rectangle 13"/>
            <p:cNvSpPr>
              <a:spLocks noChangeArrowheads="1"/>
            </p:cNvSpPr>
            <p:nvPr/>
          </p:nvSpPr>
          <p:spPr bwMode="auto">
            <a:xfrm>
              <a:off x="2946" y="2937"/>
              <a:ext cx="76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7646" name="Rectangle 14"/>
            <p:cNvSpPr>
              <a:spLocks noChangeArrowheads="1"/>
            </p:cNvSpPr>
            <p:nvPr/>
          </p:nvSpPr>
          <p:spPr bwMode="auto">
            <a:xfrm>
              <a:off x="3981" y="3036"/>
              <a:ext cx="771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</a:t>
              </a:r>
            </a:p>
            <a:p>
              <a:pPr algn="r" eaLnBrk="0" hangingPunct="0"/>
              <a:r>
                <a:rPr lang="en-US" altLang="zh-CN" sz="1400" b="1"/>
                <a:t>Place 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7647" name="Rectangle 15"/>
            <p:cNvSpPr>
              <a:spLocks noChangeArrowheads="1"/>
            </p:cNvSpPr>
            <p:nvPr/>
          </p:nvSpPr>
          <p:spPr bwMode="auto">
            <a:xfrm>
              <a:off x="2000" y="3923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  <a:endParaRPr lang="en-US" altLang="zh-CN" sz="1400"/>
            </a:p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 hit</a:t>
              </a:r>
            </a:p>
          </p:txBody>
        </p:sp>
        <p:sp>
          <p:nvSpPr>
            <p:cNvPr id="837648" name="Oval 16"/>
            <p:cNvSpPr>
              <a:spLocks noChangeArrowheads="1"/>
            </p:cNvSpPr>
            <p:nvPr/>
          </p:nvSpPr>
          <p:spPr bwMode="auto">
            <a:xfrm>
              <a:off x="3905" y="2463"/>
              <a:ext cx="468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49" name="Oval 17"/>
            <p:cNvSpPr>
              <a:spLocks noChangeArrowheads="1"/>
            </p:cNvSpPr>
            <p:nvPr/>
          </p:nvSpPr>
          <p:spPr bwMode="auto">
            <a:xfrm>
              <a:off x="2758" y="3643"/>
              <a:ext cx="467" cy="4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0" name="Line 18"/>
            <p:cNvSpPr>
              <a:spLocks noChangeShapeType="1"/>
            </p:cNvSpPr>
            <p:nvPr/>
          </p:nvSpPr>
          <p:spPr bwMode="auto">
            <a:xfrm>
              <a:off x="3241" y="2713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1" name="Line 19"/>
            <p:cNvSpPr>
              <a:spLocks noChangeShapeType="1"/>
            </p:cNvSpPr>
            <p:nvPr/>
          </p:nvSpPr>
          <p:spPr bwMode="auto">
            <a:xfrm>
              <a:off x="2982" y="2921"/>
              <a:ext cx="0" cy="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2" name="Line 20"/>
            <p:cNvSpPr>
              <a:spLocks noChangeShapeType="1"/>
            </p:cNvSpPr>
            <p:nvPr/>
          </p:nvSpPr>
          <p:spPr bwMode="auto">
            <a:xfrm flipV="1">
              <a:off x="3236" y="2914"/>
              <a:ext cx="980" cy="1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3" name="Freeform 21"/>
            <p:cNvSpPr>
              <a:spLocks/>
            </p:cNvSpPr>
            <p:nvPr/>
          </p:nvSpPr>
          <p:spPr bwMode="auto">
            <a:xfrm>
              <a:off x="4162" y="2249"/>
              <a:ext cx="278" cy="265"/>
            </a:xfrm>
            <a:custGeom>
              <a:avLst/>
              <a:gdLst>
                <a:gd name="T0" fmla="*/ 6 w 278"/>
                <a:gd name="T1" fmla="*/ 206 h 265"/>
                <a:gd name="T2" fmla="*/ 0 w 278"/>
                <a:gd name="T3" fmla="*/ 193 h 265"/>
                <a:gd name="T4" fmla="*/ 0 w 278"/>
                <a:gd name="T5" fmla="*/ 180 h 265"/>
                <a:gd name="T6" fmla="*/ 0 w 278"/>
                <a:gd name="T7" fmla="*/ 167 h 265"/>
                <a:gd name="T8" fmla="*/ 0 w 278"/>
                <a:gd name="T9" fmla="*/ 155 h 265"/>
                <a:gd name="T10" fmla="*/ 0 w 278"/>
                <a:gd name="T11" fmla="*/ 142 h 265"/>
                <a:gd name="T12" fmla="*/ 0 w 278"/>
                <a:gd name="T13" fmla="*/ 129 h 265"/>
                <a:gd name="T14" fmla="*/ 0 w 278"/>
                <a:gd name="T15" fmla="*/ 116 h 265"/>
                <a:gd name="T16" fmla="*/ 6 w 278"/>
                <a:gd name="T17" fmla="*/ 103 h 265"/>
                <a:gd name="T18" fmla="*/ 6 w 278"/>
                <a:gd name="T19" fmla="*/ 90 h 265"/>
                <a:gd name="T20" fmla="*/ 13 w 278"/>
                <a:gd name="T21" fmla="*/ 77 h 265"/>
                <a:gd name="T22" fmla="*/ 19 w 278"/>
                <a:gd name="T23" fmla="*/ 64 h 265"/>
                <a:gd name="T24" fmla="*/ 26 w 278"/>
                <a:gd name="T25" fmla="*/ 52 h 265"/>
                <a:gd name="T26" fmla="*/ 39 w 278"/>
                <a:gd name="T27" fmla="*/ 45 h 265"/>
                <a:gd name="T28" fmla="*/ 52 w 278"/>
                <a:gd name="T29" fmla="*/ 39 h 265"/>
                <a:gd name="T30" fmla="*/ 58 w 278"/>
                <a:gd name="T31" fmla="*/ 26 h 265"/>
                <a:gd name="T32" fmla="*/ 71 w 278"/>
                <a:gd name="T33" fmla="*/ 26 h 265"/>
                <a:gd name="T34" fmla="*/ 84 w 278"/>
                <a:gd name="T35" fmla="*/ 26 h 265"/>
                <a:gd name="T36" fmla="*/ 97 w 278"/>
                <a:gd name="T37" fmla="*/ 19 h 265"/>
                <a:gd name="T38" fmla="*/ 110 w 278"/>
                <a:gd name="T39" fmla="*/ 13 h 265"/>
                <a:gd name="T40" fmla="*/ 122 w 278"/>
                <a:gd name="T41" fmla="*/ 13 h 265"/>
                <a:gd name="T42" fmla="*/ 135 w 278"/>
                <a:gd name="T43" fmla="*/ 6 h 265"/>
                <a:gd name="T44" fmla="*/ 148 w 278"/>
                <a:gd name="T45" fmla="*/ 0 h 265"/>
                <a:gd name="T46" fmla="*/ 161 w 278"/>
                <a:gd name="T47" fmla="*/ 0 h 265"/>
                <a:gd name="T48" fmla="*/ 174 w 278"/>
                <a:gd name="T49" fmla="*/ 0 h 265"/>
                <a:gd name="T50" fmla="*/ 187 w 278"/>
                <a:gd name="T51" fmla="*/ 6 h 265"/>
                <a:gd name="T52" fmla="*/ 193 w 278"/>
                <a:gd name="T53" fmla="*/ 19 h 265"/>
                <a:gd name="T54" fmla="*/ 206 w 278"/>
                <a:gd name="T55" fmla="*/ 26 h 265"/>
                <a:gd name="T56" fmla="*/ 219 w 278"/>
                <a:gd name="T57" fmla="*/ 32 h 265"/>
                <a:gd name="T58" fmla="*/ 232 w 278"/>
                <a:gd name="T59" fmla="*/ 39 h 265"/>
                <a:gd name="T60" fmla="*/ 238 w 278"/>
                <a:gd name="T61" fmla="*/ 52 h 265"/>
                <a:gd name="T62" fmla="*/ 251 w 278"/>
                <a:gd name="T63" fmla="*/ 58 h 265"/>
                <a:gd name="T64" fmla="*/ 258 w 278"/>
                <a:gd name="T65" fmla="*/ 71 h 265"/>
                <a:gd name="T66" fmla="*/ 264 w 278"/>
                <a:gd name="T67" fmla="*/ 84 h 265"/>
                <a:gd name="T68" fmla="*/ 271 w 278"/>
                <a:gd name="T69" fmla="*/ 97 h 265"/>
                <a:gd name="T70" fmla="*/ 271 w 278"/>
                <a:gd name="T71" fmla="*/ 109 h 265"/>
                <a:gd name="T72" fmla="*/ 277 w 278"/>
                <a:gd name="T73" fmla="*/ 122 h 265"/>
                <a:gd name="T74" fmla="*/ 271 w 278"/>
                <a:gd name="T75" fmla="*/ 135 h 265"/>
                <a:gd name="T76" fmla="*/ 271 w 278"/>
                <a:gd name="T77" fmla="*/ 148 h 265"/>
                <a:gd name="T78" fmla="*/ 264 w 278"/>
                <a:gd name="T79" fmla="*/ 161 h 265"/>
                <a:gd name="T80" fmla="*/ 264 w 278"/>
                <a:gd name="T81" fmla="*/ 174 h 265"/>
                <a:gd name="T82" fmla="*/ 258 w 278"/>
                <a:gd name="T83" fmla="*/ 193 h 265"/>
                <a:gd name="T84" fmla="*/ 251 w 278"/>
                <a:gd name="T85" fmla="*/ 206 h 265"/>
                <a:gd name="T86" fmla="*/ 245 w 278"/>
                <a:gd name="T87" fmla="*/ 219 h 265"/>
                <a:gd name="T88" fmla="*/ 232 w 278"/>
                <a:gd name="T89" fmla="*/ 225 h 265"/>
                <a:gd name="T90" fmla="*/ 219 w 278"/>
                <a:gd name="T91" fmla="*/ 232 h 265"/>
                <a:gd name="T92" fmla="*/ 206 w 278"/>
                <a:gd name="T93" fmla="*/ 238 h 265"/>
                <a:gd name="T94" fmla="*/ 193 w 278"/>
                <a:gd name="T95" fmla="*/ 238 h 265"/>
                <a:gd name="T96" fmla="*/ 180 w 278"/>
                <a:gd name="T97" fmla="*/ 245 h 265"/>
                <a:gd name="T98" fmla="*/ 167 w 278"/>
                <a:gd name="T99" fmla="*/ 245 h 265"/>
                <a:gd name="T100" fmla="*/ 161 w 278"/>
                <a:gd name="T101" fmla="*/ 258 h 265"/>
                <a:gd name="T102" fmla="*/ 148 w 278"/>
                <a:gd name="T103" fmla="*/ 264 h 265"/>
                <a:gd name="T104" fmla="*/ 135 w 278"/>
                <a:gd name="T105" fmla="*/ 264 h 265"/>
                <a:gd name="T106" fmla="*/ 122 w 278"/>
                <a:gd name="T107" fmla="*/ 264 h 265"/>
                <a:gd name="T108" fmla="*/ 116 w 278"/>
                <a:gd name="T10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265">
                  <a:moveTo>
                    <a:pt x="6" y="206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6" y="103"/>
                  </a:lnTo>
                  <a:lnTo>
                    <a:pt x="6" y="90"/>
                  </a:lnTo>
                  <a:lnTo>
                    <a:pt x="13" y="77"/>
                  </a:lnTo>
                  <a:lnTo>
                    <a:pt x="19" y="64"/>
                  </a:lnTo>
                  <a:lnTo>
                    <a:pt x="26" y="52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26"/>
                  </a:lnTo>
                  <a:lnTo>
                    <a:pt x="84" y="26"/>
                  </a:lnTo>
                  <a:lnTo>
                    <a:pt x="97" y="19"/>
                  </a:lnTo>
                  <a:lnTo>
                    <a:pt x="110" y="13"/>
                  </a:lnTo>
                  <a:lnTo>
                    <a:pt x="122" y="13"/>
                  </a:lnTo>
                  <a:lnTo>
                    <a:pt x="135" y="6"/>
                  </a:lnTo>
                  <a:lnTo>
                    <a:pt x="148" y="0"/>
                  </a:lnTo>
                  <a:lnTo>
                    <a:pt x="161" y="0"/>
                  </a:lnTo>
                  <a:lnTo>
                    <a:pt x="174" y="0"/>
                  </a:lnTo>
                  <a:lnTo>
                    <a:pt x="187" y="6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32" y="39"/>
                  </a:lnTo>
                  <a:lnTo>
                    <a:pt x="238" y="52"/>
                  </a:lnTo>
                  <a:lnTo>
                    <a:pt x="251" y="58"/>
                  </a:lnTo>
                  <a:lnTo>
                    <a:pt x="258" y="71"/>
                  </a:lnTo>
                  <a:lnTo>
                    <a:pt x="264" y="84"/>
                  </a:lnTo>
                  <a:lnTo>
                    <a:pt x="271" y="97"/>
                  </a:lnTo>
                  <a:lnTo>
                    <a:pt x="271" y="109"/>
                  </a:lnTo>
                  <a:lnTo>
                    <a:pt x="277" y="122"/>
                  </a:lnTo>
                  <a:lnTo>
                    <a:pt x="271" y="135"/>
                  </a:lnTo>
                  <a:lnTo>
                    <a:pt x="271" y="148"/>
                  </a:lnTo>
                  <a:lnTo>
                    <a:pt x="264" y="161"/>
                  </a:lnTo>
                  <a:lnTo>
                    <a:pt x="264" y="174"/>
                  </a:lnTo>
                  <a:lnTo>
                    <a:pt x="258" y="193"/>
                  </a:lnTo>
                  <a:lnTo>
                    <a:pt x="251" y="206"/>
                  </a:lnTo>
                  <a:lnTo>
                    <a:pt x="245" y="219"/>
                  </a:lnTo>
                  <a:lnTo>
                    <a:pt x="232" y="225"/>
                  </a:lnTo>
                  <a:lnTo>
                    <a:pt x="219" y="232"/>
                  </a:lnTo>
                  <a:lnTo>
                    <a:pt x="206" y="238"/>
                  </a:lnTo>
                  <a:lnTo>
                    <a:pt x="193" y="238"/>
                  </a:lnTo>
                  <a:lnTo>
                    <a:pt x="180" y="245"/>
                  </a:lnTo>
                  <a:lnTo>
                    <a:pt x="167" y="245"/>
                  </a:lnTo>
                  <a:lnTo>
                    <a:pt x="161" y="258"/>
                  </a:lnTo>
                  <a:lnTo>
                    <a:pt x="148" y="264"/>
                  </a:lnTo>
                  <a:lnTo>
                    <a:pt x="135" y="264"/>
                  </a:lnTo>
                  <a:lnTo>
                    <a:pt x="122" y="264"/>
                  </a:lnTo>
                  <a:lnTo>
                    <a:pt x="116" y="2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54" name="Freeform 22"/>
            <p:cNvSpPr>
              <a:spLocks/>
            </p:cNvSpPr>
            <p:nvPr/>
          </p:nvSpPr>
          <p:spPr bwMode="auto">
            <a:xfrm>
              <a:off x="2537" y="3629"/>
              <a:ext cx="265" cy="278"/>
            </a:xfrm>
            <a:custGeom>
              <a:avLst/>
              <a:gdLst>
                <a:gd name="T0" fmla="*/ 206 w 265"/>
                <a:gd name="T1" fmla="*/ 271 h 278"/>
                <a:gd name="T2" fmla="*/ 193 w 265"/>
                <a:gd name="T3" fmla="*/ 277 h 278"/>
                <a:gd name="T4" fmla="*/ 180 w 265"/>
                <a:gd name="T5" fmla="*/ 277 h 278"/>
                <a:gd name="T6" fmla="*/ 167 w 265"/>
                <a:gd name="T7" fmla="*/ 277 h 278"/>
                <a:gd name="T8" fmla="*/ 155 w 265"/>
                <a:gd name="T9" fmla="*/ 277 h 278"/>
                <a:gd name="T10" fmla="*/ 142 w 265"/>
                <a:gd name="T11" fmla="*/ 277 h 278"/>
                <a:gd name="T12" fmla="*/ 129 w 265"/>
                <a:gd name="T13" fmla="*/ 277 h 278"/>
                <a:gd name="T14" fmla="*/ 116 w 265"/>
                <a:gd name="T15" fmla="*/ 277 h 278"/>
                <a:gd name="T16" fmla="*/ 103 w 265"/>
                <a:gd name="T17" fmla="*/ 271 h 278"/>
                <a:gd name="T18" fmla="*/ 90 w 265"/>
                <a:gd name="T19" fmla="*/ 271 h 278"/>
                <a:gd name="T20" fmla="*/ 77 w 265"/>
                <a:gd name="T21" fmla="*/ 264 h 278"/>
                <a:gd name="T22" fmla="*/ 64 w 265"/>
                <a:gd name="T23" fmla="*/ 258 h 278"/>
                <a:gd name="T24" fmla="*/ 52 w 265"/>
                <a:gd name="T25" fmla="*/ 251 h 278"/>
                <a:gd name="T26" fmla="*/ 45 w 265"/>
                <a:gd name="T27" fmla="*/ 238 h 278"/>
                <a:gd name="T28" fmla="*/ 39 w 265"/>
                <a:gd name="T29" fmla="*/ 225 h 278"/>
                <a:gd name="T30" fmla="*/ 26 w 265"/>
                <a:gd name="T31" fmla="*/ 219 h 278"/>
                <a:gd name="T32" fmla="*/ 26 w 265"/>
                <a:gd name="T33" fmla="*/ 206 h 278"/>
                <a:gd name="T34" fmla="*/ 26 w 265"/>
                <a:gd name="T35" fmla="*/ 193 h 278"/>
                <a:gd name="T36" fmla="*/ 19 w 265"/>
                <a:gd name="T37" fmla="*/ 180 h 278"/>
                <a:gd name="T38" fmla="*/ 13 w 265"/>
                <a:gd name="T39" fmla="*/ 167 h 278"/>
                <a:gd name="T40" fmla="*/ 13 w 265"/>
                <a:gd name="T41" fmla="*/ 155 h 278"/>
                <a:gd name="T42" fmla="*/ 6 w 265"/>
                <a:gd name="T43" fmla="*/ 142 h 278"/>
                <a:gd name="T44" fmla="*/ 0 w 265"/>
                <a:gd name="T45" fmla="*/ 129 h 278"/>
                <a:gd name="T46" fmla="*/ 0 w 265"/>
                <a:gd name="T47" fmla="*/ 116 h 278"/>
                <a:gd name="T48" fmla="*/ 0 w 265"/>
                <a:gd name="T49" fmla="*/ 103 h 278"/>
                <a:gd name="T50" fmla="*/ 6 w 265"/>
                <a:gd name="T51" fmla="*/ 90 h 278"/>
                <a:gd name="T52" fmla="*/ 19 w 265"/>
                <a:gd name="T53" fmla="*/ 84 h 278"/>
                <a:gd name="T54" fmla="*/ 26 w 265"/>
                <a:gd name="T55" fmla="*/ 71 h 278"/>
                <a:gd name="T56" fmla="*/ 32 w 265"/>
                <a:gd name="T57" fmla="*/ 58 h 278"/>
                <a:gd name="T58" fmla="*/ 39 w 265"/>
                <a:gd name="T59" fmla="*/ 45 h 278"/>
                <a:gd name="T60" fmla="*/ 52 w 265"/>
                <a:gd name="T61" fmla="*/ 39 h 278"/>
                <a:gd name="T62" fmla="*/ 58 w 265"/>
                <a:gd name="T63" fmla="*/ 26 h 278"/>
                <a:gd name="T64" fmla="*/ 71 w 265"/>
                <a:gd name="T65" fmla="*/ 19 h 278"/>
                <a:gd name="T66" fmla="*/ 84 w 265"/>
                <a:gd name="T67" fmla="*/ 13 h 278"/>
                <a:gd name="T68" fmla="*/ 97 w 265"/>
                <a:gd name="T69" fmla="*/ 6 h 278"/>
                <a:gd name="T70" fmla="*/ 109 w 265"/>
                <a:gd name="T71" fmla="*/ 6 h 278"/>
                <a:gd name="T72" fmla="*/ 122 w 265"/>
                <a:gd name="T73" fmla="*/ 0 h 278"/>
                <a:gd name="T74" fmla="*/ 135 w 265"/>
                <a:gd name="T75" fmla="*/ 6 h 278"/>
                <a:gd name="T76" fmla="*/ 148 w 265"/>
                <a:gd name="T77" fmla="*/ 6 h 278"/>
                <a:gd name="T78" fmla="*/ 161 w 265"/>
                <a:gd name="T79" fmla="*/ 13 h 278"/>
                <a:gd name="T80" fmla="*/ 174 w 265"/>
                <a:gd name="T81" fmla="*/ 13 h 278"/>
                <a:gd name="T82" fmla="*/ 193 w 265"/>
                <a:gd name="T83" fmla="*/ 19 h 278"/>
                <a:gd name="T84" fmla="*/ 206 w 265"/>
                <a:gd name="T85" fmla="*/ 26 h 278"/>
                <a:gd name="T86" fmla="*/ 219 w 265"/>
                <a:gd name="T87" fmla="*/ 32 h 278"/>
                <a:gd name="T88" fmla="*/ 225 w 265"/>
                <a:gd name="T89" fmla="*/ 45 h 278"/>
                <a:gd name="T90" fmla="*/ 232 w 265"/>
                <a:gd name="T91" fmla="*/ 58 h 278"/>
                <a:gd name="T92" fmla="*/ 238 w 265"/>
                <a:gd name="T93" fmla="*/ 71 h 278"/>
                <a:gd name="T94" fmla="*/ 238 w 265"/>
                <a:gd name="T95" fmla="*/ 84 h 278"/>
                <a:gd name="T96" fmla="*/ 245 w 265"/>
                <a:gd name="T97" fmla="*/ 97 h 278"/>
                <a:gd name="T98" fmla="*/ 245 w 265"/>
                <a:gd name="T99" fmla="*/ 110 h 278"/>
                <a:gd name="T100" fmla="*/ 258 w 265"/>
                <a:gd name="T101" fmla="*/ 116 h 278"/>
                <a:gd name="T102" fmla="*/ 264 w 265"/>
                <a:gd name="T103" fmla="*/ 129 h 278"/>
                <a:gd name="T104" fmla="*/ 264 w 265"/>
                <a:gd name="T105" fmla="*/ 142 h 278"/>
                <a:gd name="T106" fmla="*/ 264 w 265"/>
                <a:gd name="T107" fmla="*/ 155 h 278"/>
                <a:gd name="T108" fmla="*/ 264 w 265"/>
                <a:gd name="T109" fmla="*/ 16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78">
                  <a:moveTo>
                    <a:pt x="206" y="271"/>
                  </a:moveTo>
                  <a:lnTo>
                    <a:pt x="193" y="277"/>
                  </a:lnTo>
                  <a:lnTo>
                    <a:pt x="180" y="277"/>
                  </a:lnTo>
                  <a:lnTo>
                    <a:pt x="167" y="277"/>
                  </a:lnTo>
                  <a:lnTo>
                    <a:pt x="155" y="277"/>
                  </a:lnTo>
                  <a:lnTo>
                    <a:pt x="142" y="277"/>
                  </a:lnTo>
                  <a:lnTo>
                    <a:pt x="129" y="277"/>
                  </a:lnTo>
                  <a:lnTo>
                    <a:pt x="116" y="277"/>
                  </a:lnTo>
                  <a:lnTo>
                    <a:pt x="103" y="271"/>
                  </a:lnTo>
                  <a:lnTo>
                    <a:pt x="90" y="271"/>
                  </a:lnTo>
                  <a:lnTo>
                    <a:pt x="77" y="264"/>
                  </a:lnTo>
                  <a:lnTo>
                    <a:pt x="64" y="258"/>
                  </a:lnTo>
                  <a:lnTo>
                    <a:pt x="52" y="251"/>
                  </a:lnTo>
                  <a:lnTo>
                    <a:pt x="45" y="238"/>
                  </a:lnTo>
                  <a:lnTo>
                    <a:pt x="39" y="225"/>
                  </a:lnTo>
                  <a:lnTo>
                    <a:pt x="26" y="219"/>
                  </a:lnTo>
                  <a:lnTo>
                    <a:pt x="26" y="206"/>
                  </a:lnTo>
                  <a:lnTo>
                    <a:pt x="26" y="193"/>
                  </a:lnTo>
                  <a:lnTo>
                    <a:pt x="19" y="180"/>
                  </a:lnTo>
                  <a:lnTo>
                    <a:pt x="13" y="167"/>
                  </a:lnTo>
                  <a:lnTo>
                    <a:pt x="13" y="155"/>
                  </a:lnTo>
                  <a:lnTo>
                    <a:pt x="6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6" y="90"/>
                  </a:lnTo>
                  <a:lnTo>
                    <a:pt x="19" y="84"/>
                  </a:lnTo>
                  <a:lnTo>
                    <a:pt x="26" y="71"/>
                  </a:lnTo>
                  <a:lnTo>
                    <a:pt x="32" y="58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19"/>
                  </a:lnTo>
                  <a:lnTo>
                    <a:pt x="84" y="13"/>
                  </a:lnTo>
                  <a:lnTo>
                    <a:pt x="97" y="6"/>
                  </a:lnTo>
                  <a:lnTo>
                    <a:pt x="109" y="6"/>
                  </a:lnTo>
                  <a:lnTo>
                    <a:pt x="122" y="0"/>
                  </a:lnTo>
                  <a:lnTo>
                    <a:pt x="135" y="6"/>
                  </a:lnTo>
                  <a:lnTo>
                    <a:pt x="148" y="6"/>
                  </a:lnTo>
                  <a:lnTo>
                    <a:pt x="161" y="13"/>
                  </a:lnTo>
                  <a:lnTo>
                    <a:pt x="174" y="13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25" y="45"/>
                  </a:lnTo>
                  <a:lnTo>
                    <a:pt x="232" y="58"/>
                  </a:lnTo>
                  <a:lnTo>
                    <a:pt x="238" y="71"/>
                  </a:lnTo>
                  <a:lnTo>
                    <a:pt x="238" y="84"/>
                  </a:lnTo>
                  <a:lnTo>
                    <a:pt x="245" y="97"/>
                  </a:lnTo>
                  <a:lnTo>
                    <a:pt x="245" y="110"/>
                  </a:lnTo>
                  <a:lnTo>
                    <a:pt x="258" y="116"/>
                  </a:lnTo>
                  <a:lnTo>
                    <a:pt x="264" y="129"/>
                  </a:lnTo>
                  <a:lnTo>
                    <a:pt x="264" y="142"/>
                  </a:lnTo>
                  <a:lnTo>
                    <a:pt x="264" y="155"/>
                  </a:lnTo>
                  <a:lnTo>
                    <a:pt x="264" y="16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655" name="Line 23"/>
            <p:cNvSpPr>
              <a:spLocks noChangeShapeType="1"/>
            </p:cNvSpPr>
            <p:nvPr/>
          </p:nvSpPr>
          <p:spPr bwMode="auto">
            <a:xfrm>
              <a:off x="2898" y="2902"/>
              <a:ext cx="0" cy="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6" name="Line 24"/>
            <p:cNvSpPr>
              <a:spLocks noChangeShapeType="1"/>
            </p:cNvSpPr>
            <p:nvPr/>
          </p:nvSpPr>
          <p:spPr bwMode="auto">
            <a:xfrm>
              <a:off x="3241" y="2642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7" name="Oval 25"/>
            <p:cNvSpPr>
              <a:spLocks noChangeArrowheads="1"/>
            </p:cNvSpPr>
            <p:nvPr/>
          </p:nvSpPr>
          <p:spPr bwMode="auto">
            <a:xfrm>
              <a:off x="2758" y="2463"/>
              <a:ext cx="467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8" name="Line 26"/>
            <p:cNvSpPr>
              <a:spLocks noChangeShapeType="1"/>
            </p:cNvSpPr>
            <p:nvPr/>
          </p:nvSpPr>
          <p:spPr bwMode="auto">
            <a:xfrm flipV="1">
              <a:off x="3231" y="2914"/>
              <a:ext cx="889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7659" name="Rectangle 27"/>
            <p:cNvSpPr>
              <a:spLocks noChangeArrowheads="1"/>
            </p:cNvSpPr>
            <p:nvPr/>
          </p:nvSpPr>
          <p:spPr bwMode="auto">
            <a:xfrm>
              <a:off x="2941" y="3222"/>
              <a:ext cx="86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Remote 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 Write Back</a:t>
              </a:r>
            </a:p>
          </p:txBody>
        </p:sp>
      </p:grpSp>
      <p:grpSp>
        <p:nvGrpSpPr>
          <p:cNvPr id="837660" name="Group 28"/>
          <p:cNvGrpSpPr>
            <a:grpSpLocks/>
          </p:cNvGrpSpPr>
          <p:nvPr/>
        </p:nvGrpSpPr>
        <p:grpSpPr bwMode="auto">
          <a:xfrm>
            <a:off x="5105400" y="6096000"/>
            <a:ext cx="1736725" cy="514350"/>
            <a:chOff x="3216" y="3890"/>
            <a:chExt cx="1094" cy="324"/>
          </a:xfrm>
        </p:grpSpPr>
        <p:sp>
          <p:nvSpPr>
            <p:cNvPr id="837661" name="Rectangle 29"/>
            <p:cNvSpPr>
              <a:spLocks noChangeArrowheads="1"/>
            </p:cNvSpPr>
            <p:nvPr/>
          </p:nvSpPr>
          <p:spPr bwMode="auto">
            <a:xfrm>
              <a:off x="3369" y="3890"/>
              <a:ext cx="941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FF0000"/>
                  </a:solidFill>
                </a:rPr>
                <a:t>CPU Write Miss</a:t>
              </a:r>
            </a:p>
            <a:p>
              <a:pPr eaLnBrk="0" hangingPunct="0"/>
              <a:r>
                <a:rPr lang="en-US" altLang="en-US" sz="1400"/>
                <a:t>Write Back</a:t>
              </a:r>
            </a:p>
          </p:txBody>
        </p:sp>
        <p:sp>
          <p:nvSpPr>
            <p:cNvPr id="837662" name="Freeform 30"/>
            <p:cNvSpPr>
              <a:spLocks/>
            </p:cNvSpPr>
            <p:nvPr/>
          </p:nvSpPr>
          <p:spPr bwMode="auto">
            <a:xfrm>
              <a:off x="3216" y="3951"/>
              <a:ext cx="165" cy="17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7663" name="AutoShape 31"/>
          <p:cNvSpPr>
            <a:spLocks noChangeArrowheads="1"/>
          </p:cNvSpPr>
          <p:nvPr/>
        </p:nvSpPr>
        <p:spPr bwMode="auto">
          <a:xfrm>
            <a:off x="3200400" y="6248400"/>
            <a:ext cx="1219200" cy="228600"/>
          </a:xfrm>
          <a:prstGeom prst="parallelogram">
            <a:avLst>
              <a:gd name="adj" fmla="val 22222"/>
            </a:avLst>
          </a:prstGeom>
          <a:noFill/>
          <a:ln w="254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Example:step 3</a:t>
            </a:r>
          </a:p>
        </p:txBody>
      </p:sp>
      <p:graphicFrame>
        <p:nvGraphicFramePr>
          <p:cNvPr id="8386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447800"/>
          <a:ext cx="91440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19" name="工作表" r:id="rId3" imgW="11722100" imgH="2679700" progId="Excel.Sheet.8">
                  <p:embed/>
                </p:oleObj>
              </mc:Choice>
              <mc:Fallback>
                <p:oleObj name="工作表" r:id="rId3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91440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660" name="Group 4"/>
          <p:cNvGrpSpPr>
            <a:grpSpLocks/>
          </p:cNvGrpSpPr>
          <p:nvPr/>
        </p:nvGrpSpPr>
        <p:grpSpPr bwMode="auto">
          <a:xfrm>
            <a:off x="3352800" y="3429000"/>
            <a:ext cx="5168900" cy="3171825"/>
            <a:chOff x="2000" y="2249"/>
            <a:chExt cx="3256" cy="1998"/>
          </a:xfrm>
        </p:grpSpPr>
        <p:sp>
          <p:nvSpPr>
            <p:cNvPr id="838661" name="Rectangle 5"/>
            <p:cNvSpPr>
              <a:spLocks noChangeArrowheads="1"/>
            </p:cNvSpPr>
            <p:nvPr/>
          </p:nvSpPr>
          <p:spPr bwMode="auto">
            <a:xfrm>
              <a:off x="2278" y="3034"/>
              <a:ext cx="655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</a:t>
              </a:r>
            </a:p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 Write</a:t>
              </a:r>
            </a:p>
            <a:p>
              <a:pPr algn="r" eaLnBrk="0" hangingPunct="0"/>
              <a:r>
                <a:rPr lang="en-US" altLang="zh-CN" sz="1400"/>
                <a:t>Write Back</a:t>
              </a:r>
            </a:p>
          </p:txBody>
        </p:sp>
        <p:sp>
          <p:nvSpPr>
            <p:cNvPr id="838662" name="Rectangle 6"/>
            <p:cNvSpPr>
              <a:spLocks noChangeArrowheads="1"/>
            </p:cNvSpPr>
            <p:nvPr/>
          </p:nvSpPr>
          <p:spPr bwMode="auto">
            <a:xfrm>
              <a:off x="2850" y="2328"/>
              <a:ext cx="143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 Write</a:t>
              </a:r>
              <a:r>
                <a:rPr lang="en-US" altLang="zh-CN" sz="1400" b="1">
                  <a:solidFill>
                    <a:schemeClr val="hlink"/>
                  </a:solidFill>
                </a:rPr>
                <a:t> </a:t>
              </a:r>
              <a:endParaRPr lang="en-US" altLang="zh-CN" sz="1400" b="1">
                <a:solidFill>
                  <a:schemeClr val="accent1"/>
                </a:solidFill>
              </a:endParaRPr>
            </a:p>
          </p:txBody>
        </p:sp>
        <p:sp>
          <p:nvSpPr>
            <p:cNvPr id="838663" name="Rectangle 7"/>
            <p:cNvSpPr>
              <a:spLocks noChangeArrowheads="1"/>
            </p:cNvSpPr>
            <p:nvPr/>
          </p:nvSpPr>
          <p:spPr bwMode="auto">
            <a:xfrm>
              <a:off x="2595" y="2352"/>
              <a:ext cx="2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64" name="Rectangle 8"/>
            <p:cNvSpPr>
              <a:spLocks noChangeArrowheads="1"/>
            </p:cNvSpPr>
            <p:nvPr/>
          </p:nvSpPr>
          <p:spPr bwMode="auto">
            <a:xfrm>
              <a:off x="2781" y="2592"/>
              <a:ext cx="437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/>
                <a:t>Invalid</a:t>
              </a:r>
            </a:p>
          </p:txBody>
        </p:sp>
        <p:sp>
          <p:nvSpPr>
            <p:cNvPr id="838665" name="Rectangle 9"/>
            <p:cNvSpPr>
              <a:spLocks noChangeArrowheads="1"/>
            </p:cNvSpPr>
            <p:nvPr/>
          </p:nvSpPr>
          <p:spPr bwMode="auto">
            <a:xfrm>
              <a:off x="3739" y="2553"/>
              <a:ext cx="82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Shared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8666" name="Rectangle 10"/>
            <p:cNvSpPr>
              <a:spLocks noChangeArrowheads="1"/>
            </p:cNvSpPr>
            <p:nvPr/>
          </p:nvSpPr>
          <p:spPr bwMode="auto">
            <a:xfrm>
              <a:off x="2586" y="3755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Exclusive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8667" name="Rectangle 11"/>
            <p:cNvSpPr>
              <a:spLocks noChangeArrowheads="1"/>
            </p:cNvSpPr>
            <p:nvPr/>
          </p:nvSpPr>
          <p:spPr bwMode="auto">
            <a:xfrm>
              <a:off x="4434" y="2290"/>
              <a:ext cx="82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</a:p>
          </p:txBody>
        </p:sp>
        <p:sp>
          <p:nvSpPr>
            <p:cNvPr id="838668" name="Rectangle 12"/>
            <p:cNvSpPr>
              <a:spLocks noChangeArrowheads="1"/>
            </p:cNvSpPr>
            <p:nvPr/>
          </p:nvSpPr>
          <p:spPr bwMode="auto">
            <a:xfrm>
              <a:off x="3205" y="2718"/>
              <a:ext cx="7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miss on bus</a:t>
              </a:r>
            </a:p>
          </p:txBody>
        </p:sp>
        <p:sp>
          <p:nvSpPr>
            <p:cNvPr id="838669" name="Rectangle 13"/>
            <p:cNvSpPr>
              <a:spLocks noChangeArrowheads="1"/>
            </p:cNvSpPr>
            <p:nvPr/>
          </p:nvSpPr>
          <p:spPr bwMode="auto">
            <a:xfrm>
              <a:off x="2946" y="2937"/>
              <a:ext cx="76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Write</a:t>
              </a:r>
              <a:r>
                <a:rPr lang="en-US" altLang="zh-CN" sz="1400" b="1"/>
                <a:t>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8670" name="Rectangle 14"/>
            <p:cNvSpPr>
              <a:spLocks noChangeArrowheads="1"/>
            </p:cNvSpPr>
            <p:nvPr/>
          </p:nvSpPr>
          <p:spPr bwMode="auto">
            <a:xfrm>
              <a:off x="3981" y="3036"/>
              <a:ext cx="771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</a:t>
              </a:r>
            </a:p>
            <a:p>
              <a:pPr algn="r" eaLnBrk="0" hangingPunct="0"/>
              <a:r>
                <a:rPr lang="en-US" altLang="zh-CN" sz="1400" b="1"/>
                <a:t>Place 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8671" name="Rectangle 15"/>
            <p:cNvSpPr>
              <a:spLocks noChangeArrowheads="1"/>
            </p:cNvSpPr>
            <p:nvPr/>
          </p:nvSpPr>
          <p:spPr bwMode="auto">
            <a:xfrm>
              <a:off x="2000" y="3923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  <a:endParaRPr lang="en-US" altLang="zh-CN" sz="1400"/>
            </a:p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 hit</a:t>
              </a:r>
            </a:p>
          </p:txBody>
        </p:sp>
        <p:sp>
          <p:nvSpPr>
            <p:cNvPr id="838672" name="Oval 16"/>
            <p:cNvSpPr>
              <a:spLocks noChangeArrowheads="1"/>
            </p:cNvSpPr>
            <p:nvPr/>
          </p:nvSpPr>
          <p:spPr bwMode="auto">
            <a:xfrm>
              <a:off x="3905" y="2463"/>
              <a:ext cx="468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3" name="Oval 17"/>
            <p:cNvSpPr>
              <a:spLocks noChangeArrowheads="1"/>
            </p:cNvSpPr>
            <p:nvPr/>
          </p:nvSpPr>
          <p:spPr bwMode="auto">
            <a:xfrm>
              <a:off x="2758" y="3643"/>
              <a:ext cx="467" cy="4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4" name="Line 18"/>
            <p:cNvSpPr>
              <a:spLocks noChangeShapeType="1"/>
            </p:cNvSpPr>
            <p:nvPr/>
          </p:nvSpPr>
          <p:spPr bwMode="auto">
            <a:xfrm>
              <a:off x="3241" y="2713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5" name="Line 19"/>
            <p:cNvSpPr>
              <a:spLocks noChangeShapeType="1"/>
            </p:cNvSpPr>
            <p:nvPr/>
          </p:nvSpPr>
          <p:spPr bwMode="auto">
            <a:xfrm>
              <a:off x="2982" y="2921"/>
              <a:ext cx="0" cy="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6" name="Line 20"/>
            <p:cNvSpPr>
              <a:spLocks noChangeShapeType="1"/>
            </p:cNvSpPr>
            <p:nvPr/>
          </p:nvSpPr>
          <p:spPr bwMode="auto">
            <a:xfrm flipV="1">
              <a:off x="3236" y="2914"/>
              <a:ext cx="980" cy="1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77" name="Freeform 21"/>
            <p:cNvSpPr>
              <a:spLocks/>
            </p:cNvSpPr>
            <p:nvPr/>
          </p:nvSpPr>
          <p:spPr bwMode="auto">
            <a:xfrm>
              <a:off x="4162" y="2249"/>
              <a:ext cx="278" cy="265"/>
            </a:xfrm>
            <a:custGeom>
              <a:avLst/>
              <a:gdLst>
                <a:gd name="T0" fmla="*/ 6 w 278"/>
                <a:gd name="T1" fmla="*/ 206 h 265"/>
                <a:gd name="T2" fmla="*/ 0 w 278"/>
                <a:gd name="T3" fmla="*/ 193 h 265"/>
                <a:gd name="T4" fmla="*/ 0 w 278"/>
                <a:gd name="T5" fmla="*/ 180 h 265"/>
                <a:gd name="T6" fmla="*/ 0 w 278"/>
                <a:gd name="T7" fmla="*/ 167 h 265"/>
                <a:gd name="T8" fmla="*/ 0 w 278"/>
                <a:gd name="T9" fmla="*/ 155 h 265"/>
                <a:gd name="T10" fmla="*/ 0 w 278"/>
                <a:gd name="T11" fmla="*/ 142 h 265"/>
                <a:gd name="T12" fmla="*/ 0 w 278"/>
                <a:gd name="T13" fmla="*/ 129 h 265"/>
                <a:gd name="T14" fmla="*/ 0 w 278"/>
                <a:gd name="T15" fmla="*/ 116 h 265"/>
                <a:gd name="T16" fmla="*/ 6 w 278"/>
                <a:gd name="T17" fmla="*/ 103 h 265"/>
                <a:gd name="T18" fmla="*/ 6 w 278"/>
                <a:gd name="T19" fmla="*/ 90 h 265"/>
                <a:gd name="T20" fmla="*/ 13 w 278"/>
                <a:gd name="T21" fmla="*/ 77 h 265"/>
                <a:gd name="T22" fmla="*/ 19 w 278"/>
                <a:gd name="T23" fmla="*/ 64 h 265"/>
                <a:gd name="T24" fmla="*/ 26 w 278"/>
                <a:gd name="T25" fmla="*/ 52 h 265"/>
                <a:gd name="T26" fmla="*/ 39 w 278"/>
                <a:gd name="T27" fmla="*/ 45 h 265"/>
                <a:gd name="T28" fmla="*/ 52 w 278"/>
                <a:gd name="T29" fmla="*/ 39 h 265"/>
                <a:gd name="T30" fmla="*/ 58 w 278"/>
                <a:gd name="T31" fmla="*/ 26 h 265"/>
                <a:gd name="T32" fmla="*/ 71 w 278"/>
                <a:gd name="T33" fmla="*/ 26 h 265"/>
                <a:gd name="T34" fmla="*/ 84 w 278"/>
                <a:gd name="T35" fmla="*/ 26 h 265"/>
                <a:gd name="T36" fmla="*/ 97 w 278"/>
                <a:gd name="T37" fmla="*/ 19 h 265"/>
                <a:gd name="T38" fmla="*/ 110 w 278"/>
                <a:gd name="T39" fmla="*/ 13 h 265"/>
                <a:gd name="T40" fmla="*/ 122 w 278"/>
                <a:gd name="T41" fmla="*/ 13 h 265"/>
                <a:gd name="T42" fmla="*/ 135 w 278"/>
                <a:gd name="T43" fmla="*/ 6 h 265"/>
                <a:gd name="T44" fmla="*/ 148 w 278"/>
                <a:gd name="T45" fmla="*/ 0 h 265"/>
                <a:gd name="T46" fmla="*/ 161 w 278"/>
                <a:gd name="T47" fmla="*/ 0 h 265"/>
                <a:gd name="T48" fmla="*/ 174 w 278"/>
                <a:gd name="T49" fmla="*/ 0 h 265"/>
                <a:gd name="T50" fmla="*/ 187 w 278"/>
                <a:gd name="T51" fmla="*/ 6 h 265"/>
                <a:gd name="T52" fmla="*/ 193 w 278"/>
                <a:gd name="T53" fmla="*/ 19 h 265"/>
                <a:gd name="T54" fmla="*/ 206 w 278"/>
                <a:gd name="T55" fmla="*/ 26 h 265"/>
                <a:gd name="T56" fmla="*/ 219 w 278"/>
                <a:gd name="T57" fmla="*/ 32 h 265"/>
                <a:gd name="T58" fmla="*/ 232 w 278"/>
                <a:gd name="T59" fmla="*/ 39 h 265"/>
                <a:gd name="T60" fmla="*/ 238 w 278"/>
                <a:gd name="T61" fmla="*/ 52 h 265"/>
                <a:gd name="T62" fmla="*/ 251 w 278"/>
                <a:gd name="T63" fmla="*/ 58 h 265"/>
                <a:gd name="T64" fmla="*/ 258 w 278"/>
                <a:gd name="T65" fmla="*/ 71 h 265"/>
                <a:gd name="T66" fmla="*/ 264 w 278"/>
                <a:gd name="T67" fmla="*/ 84 h 265"/>
                <a:gd name="T68" fmla="*/ 271 w 278"/>
                <a:gd name="T69" fmla="*/ 97 h 265"/>
                <a:gd name="T70" fmla="*/ 271 w 278"/>
                <a:gd name="T71" fmla="*/ 109 h 265"/>
                <a:gd name="T72" fmla="*/ 277 w 278"/>
                <a:gd name="T73" fmla="*/ 122 h 265"/>
                <a:gd name="T74" fmla="*/ 271 w 278"/>
                <a:gd name="T75" fmla="*/ 135 h 265"/>
                <a:gd name="T76" fmla="*/ 271 w 278"/>
                <a:gd name="T77" fmla="*/ 148 h 265"/>
                <a:gd name="T78" fmla="*/ 264 w 278"/>
                <a:gd name="T79" fmla="*/ 161 h 265"/>
                <a:gd name="T80" fmla="*/ 264 w 278"/>
                <a:gd name="T81" fmla="*/ 174 h 265"/>
                <a:gd name="T82" fmla="*/ 258 w 278"/>
                <a:gd name="T83" fmla="*/ 193 h 265"/>
                <a:gd name="T84" fmla="*/ 251 w 278"/>
                <a:gd name="T85" fmla="*/ 206 h 265"/>
                <a:gd name="T86" fmla="*/ 245 w 278"/>
                <a:gd name="T87" fmla="*/ 219 h 265"/>
                <a:gd name="T88" fmla="*/ 232 w 278"/>
                <a:gd name="T89" fmla="*/ 225 h 265"/>
                <a:gd name="T90" fmla="*/ 219 w 278"/>
                <a:gd name="T91" fmla="*/ 232 h 265"/>
                <a:gd name="T92" fmla="*/ 206 w 278"/>
                <a:gd name="T93" fmla="*/ 238 h 265"/>
                <a:gd name="T94" fmla="*/ 193 w 278"/>
                <a:gd name="T95" fmla="*/ 238 h 265"/>
                <a:gd name="T96" fmla="*/ 180 w 278"/>
                <a:gd name="T97" fmla="*/ 245 h 265"/>
                <a:gd name="T98" fmla="*/ 167 w 278"/>
                <a:gd name="T99" fmla="*/ 245 h 265"/>
                <a:gd name="T100" fmla="*/ 161 w 278"/>
                <a:gd name="T101" fmla="*/ 258 h 265"/>
                <a:gd name="T102" fmla="*/ 148 w 278"/>
                <a:gd name="T103" fmla="*/ 264 h 265"/>
                <a:gd name="T104" fmla="*/ 135 w 278"/>
                <a:gd name="T105" fmla="*/ 264 h 265"/>
                <a:gd name="T106" fmla="*/ 122 w 278"/>
                <a:gd name="T107" fmla="*/ 264 h 265"/>
                <a:gd name="T108" fmla="*/ 116 w 278"/>
                <a:gd name="T10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265">
                  <a:moveTo>
                    <a:pt x="6" y="206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6" y="103"/>
                  </a:lnTo>
                  <a:lnTo>
                    <a:pt x="6" y="90"/>
                  </a:lnTo>
                  <a:lnTo>
                    <a:pt x="13" y="77"/>
                  </a:lnTo>
                  <a:lnTo>
                    <a:pt x="19" y="64"/>
                  </a:lnTo>
                  <a:lnTo>
                    <a:pt x="26" y="52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26"/>
                  </a:lnTo>
                  <a:lnTo>
                    <a:pt x="84" y="26"/>
                  </a:lnTo>
                  <a:lnTo>
                    <a:pt x="97" y="19"/>
                  </a:lnTo>
                  <a:lnTo>
                    <a:pt x="110" y="13"/>
                  </a:lnTo>
                  <a:lnTo>
                    <a:pt x="122" y="13"/>
                  </a:lnTo>
                  <a:lnTo>
                    <a:pt x="135" y="6"/>
                  </a:lnTo>
                  <a:lnTo>
                    <a:pt x="148" y="0"/>
                  </a:lnTo>
                  <a:lnTo>
                    <a:pt x="161" y="0"/>
                  </a:lnTo>
                  <a:lnTo>
                    <a:pt x="174" y="0"/>
                  </a:lnTo>
                  <a:lnTo>
                    <a:pt x="187" y="6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32" y="39"/>
                  </a:lnTo>
                  <a:lnTo>
                    <a:pt x="238" y="52"/>
                  </a:lnTo>
                  <a:lnTo>
                    <a:pt x="251" y="58"/>
                  </a:lnTo>
                  <a:lnTo>
                    <a:pt x="258" y="71"/>
                  </a:lnTo>
                  <a:lnTo>
                    <a:pt x="264" y="84"/>
                  </a:lnTo>
                  <a:lnTo>
                    <a:pt x="271" y="97"/>
                  </a:lnTo>
                  <a:lnTo>
                    <a:pt x="271" y="109"/>
                  </a:lnTo>
                  <a:lnTo>
                    <a:pt x="277" y="122"/>
                  </a:lnTo>
                  <a:lnTo>
                    <a:pt x="271" y="135"/>
                  </a:lnTo>
                  <a:lnTo>
                    <a:pt x="271" y="148"/>
                  </a:lnTo>
                  <a:lnTo>
                    <a:pt x="264" y="161"/>
                  </a:lnTo>
                  <a:lnTo>
                    <a:pt x="264" y="174"/>
                  </a:lnTo>
                  <a:lnTo>
                    <a:pt x="258" y="193"/>
                  </a:lnTo>
                  <a:lnTo>
                    <a:pt x="251" y="206"/>
                  </a:lnTo>
                  <a:lnTo>
                    <a:pt x="245" y="219"/>
                  </a:lnTo>
                  <a:lnTo>
                    <a:pt x="232" y="225"/>
                  </a:lnTo>
                  <a:lnTo>
                    <a:pt x="219" y="232"/>
                  </a:lnTo>
                  <a:lnTo>
                    <a:pt x="206" y="238"/>
                  </a:lnTo>
                  <a:lnTo>
                    <a:pt x="193" y="238"/>
                  </a:lnTo>
                  <a:lnTo>
                    <a:pt x="180" y="245"/>
                  </a:lnTo>
                  <a:lnTo>
                    <a:pt x="167" y="245"/>
                  </a:lnTo>
                  <a:lnTo>
                    <a:pt x="161" y="258"/>
                  </a:lnTo>
                  <a:lnTo>
                    <a:pt x="148" y="264"/>
                  </a:lnTo>
                  <a:lnTo>
                    <a:pt x="135" y="264"/>
                  </a:lnTo>
                  <a:lnTo>
                    <a:pt x="122" y="264"/>
                  </a:lnTo>
                  <a:lnTo>
                    <a:pt x="116" y="2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678" name="Freeform 22"/>
            <p:cNvSpPr>
              <a:spLocks/>
            </p:cNvSpPr>
            <p:nvPr/>
          </p:nvSpPr>
          <p:spPr bwMode="auto">
            <a:xfrm>
              <a:off x="2537" y="3629"/>
              <a:ext cx="265" cy="278"/>
            </a:xfrm>
            <a:custGeom>
              <a:avLst/>
              <a:gdLst>
                <a:gd name="T0" fmla="*/ 206 w 265"/>
                <a:gd name="T1" fmla="*/ 271 h 278"/>
                <a:gd name="T2" fmla="*/ 193 w 265"/>
                <a:gd name="T3" fmla="*/ 277 h 278"/>
                <a:gd name="T4" fmla="*/ 180 w 265"/>
                <a:gd name="T5" fmla="*/ 277 h 278"/>
                <a:gd name="T6" fmla="*/ 167 w 265"/>
                <a:gd name="T7" fmla="*/ 277 h 278"/>
                <a:gd name="T8" fmla="*/ 155 w 265"/>
                <a:gd name="T9" fmla="*/ 277 h 278"/>
                <a:gd name="T10" fmla="*/ 142 w 265"/>
                <a:gd name="T11" fmla="*/ 277 h 278"/>
                <a:gd name="T12" fmla="*/ 129 w 265"/>
                <a:gd name="T13" fmla="*/ 277 h 278"/>
                <a:gd name="T14" fmla="*/ 116 w 265"/>
                <a:gd name="T15" fmla="*/ 277 h 278"/>
                <a:gd name="T16" fmla="*/ 103 w 265"/>
                <a:gd name="T17" fmla="*/ 271 h 278"/>
                <a:gd name="T18" fmla="*/ 90 w 265"/>
                <a:gd name="T19" fmla="*/ 271 h 278"/>
                <a:gd name="T20" fmla="*/ 77 w 265"/>
                <a:gd name="T21" fmla="*/ 264 h 278"/>
                <a:gd name="T22" fmla="*/ 64 w 265"/>
                <a:gd name="T23" fmla="*/ 258 h 278"/>
                <a:gd name="T24" fmla="*/ 52 w 265"/>
                <a:gd name="T25" fmla="*/ 251 h 278"/>
                <a:gd name="T26" fmla="*/ 45 w 265"/>
                <a:gd name="T27" fmla="*/ 238 h 278"/>
                <a:gd name="T28" fmla="*/ 39 w 265"/>
                <a:gd name="T29" fmla="*/ 225 h 278"/>
                <a:gd name="T30" fmla="*/ 26 w 265"/>
                <a:gd name="T31" fmla="*/ 219 h 278"/>
                <a:gd name="T32" fmla="*/ 26 w 265"/>
                <a:gd name="T33" fmla="*/ 206 h 278"/>
                <a:gd name="T34" fmla="*/ 26 w 265"/>
                <a:gd name="T35" fmla="*/ 193 h 278"/>
                <a:gd name="T36" fmla="*/ 19 w 265"/>
                <a:gd name="T37" fmla="*/ 180 h 278"/>
                <a:gd name="T38" fmla="*/ 13 w 265"/>
                <a:gd name="T39" fmla="*/ 167 h 278"/>
                <a:gd name="T40" fmla="*/ 13 w 265"/>
                <a:gd name="T41" fmla="*/ 155 h 278"/>
                <a:gd name="T42" fmla="*/ 6 w 265"/>
                <a:gd name="T43" fmla="*/ 142 h 278"/>
                <a:gd name="T44" fmla="*/ 0 w 265"/>
                <a:gd name="T45" fmla="*/ 129 h 278"/>
                <a:gd name="T46" fmla="*/ 0 w 265"/>
                <a:gd name="T47" fmla="*/ 116 h 278"/>
                <a:gd name="T48" fmla="*/ 0 w 265"/>
                <a:gd name="T49" fmla="*/ 103 h 278"/>
                <a:gd name="T50" fmla="*/ 6 w 265"/>
                <a:gd name="T51" fmla="*/ 90 h 278"/>
                <a:gd name="T52" fmla="*/ 19 w 265"/>
                <a:gd name="T53" fmla="*/ 84 h 278"/>
                <a:gd name="T54" fmla="*/ 26 w 265"/>
                <a:gd name="T55" fmla="*/ 71 h 278"/>
                <a:gd name="T56" fmla="*/ 32 w 265"/>
                <a:gd name="T57" fmla="*/ 58 h 278"/>
                <a:gd name="T58" fmla="*/ 39 w 265"/>
                <a:gd name="T59" fmla="*/ 45 h 278"/>
                <a:gd name="T60" fmla="*/ 52 w 265"/>
                <a:gd name="T61" fmla="*/ 39 h 278"/>
                <a:gd name="T62" fmla="*/ 58 w 265"/>
                <a:gd name="T63" fmla="*/ 26 h 278"/>
                <a:gd name="T64" fmla="*/ 71 w 265"/>
                <a:gd name="T65" fmla="*/ 19 h 278"/>
                <a:gd name="T66" fmla="*/ 84 w 265"/>
                <a:gd name="T67" fmla="*/ 13 h 278"/>
                <a:gd name="T68" fmla="*/ 97 w 265"/>
                <a:gd name="T69" fmla="*/ 6 h 278"/>
                <a:gd name="T70" fmla="*/ 109 w 265"/>
                <a:gd name="T71" fmla="*/ 6 h 278"/>
                <a:gd name="T72" fmla="*/ 122 w 265"/>
                <a:gd name="T73" fmla="*/ 0 h 278"/>
                <a:gd name="T74" fmla="*/ 135 w 265"/>
                <a:gd name="T75" fmla="*/ 6 h 278"/>
                <a:gd name="T76" fmla="*/ 148 w 265"/>
                <a:gd name="T77" fmla="*/ 6 h 278"/>
                <a:gd name="T78" fmla="*/ 161 w 265"/>
                <a:gd name="T79" fmla="*/ 13 h 278"/>
                <a:gd name="T80" fmla="*/ 174 w 265"/>
                <a:gd name="T81" fmla="*/ 13 h 278"/>
                <a:gd name="T82" fmla="*/ 193 w 265"/>
                <a:gd name="T83" fmla="*/ 19 h 278"/>
                <a:gd name="T84" fmla="*/ 206 w 265"/>
                <a:gd name="T85" fmla="*/ 26 h 278"/>
                <a:gd name="T86" fmla="*/ 219 w 265"/>
                <a:gd name="T87" fmla="*/ 32 h 278"/>
                <a:gd name="T88" fmla="*/ 225 w 265"/>
                <a:gd name="T89" fmla="*/ 45 h 278"/>
                <a:gd name="T90" fmla="*/ 232 w 265"/>
                <a:gd name="T91" fmla="*/ 58 h 278"/>
                <a:gd name="T92" fmla="*/ 238 w 265"/>
                <a:gd name="T93" fmla="*/ 71 h 278"/>
                <a:gd name="T94" fmla="*/ 238 w 265"/>
                <a:gd name="T95" fmla="*/ 84 h 278"/>
                <a:gd name="T96" fmla="*/ 245 w 265"/>
                <a:gd name="T97" fmla="*/ 97 h 278"/>
                <a:gd name="T98" fmla="*/ 245 w 265"/>
                <a:gd name="T99" fmla="*/ 110 h 278"/>
                <a:gd name="T100" fmla="*/ 258 w 265"/>
                <a:gd name="T101" fmla="*/ 116 h 278"/>
                <a:gd name="T102" fmla="*/ 264 w 265"/>
                <a:gd name="T103" fmla="*/ 129 h 278"/>
                <a:gd name="T104" fmla="*/ 264 w 265"/>
                <a:gd name="T105" fmla="*/ 142 h 278"/>
                <a:gd name="T106" fmla="*/ 264 w 265"/>
                <a:gd name="T107" fmla="*/ 155 h 278"/>
                <a:gd name="T108" fmla="*/ 264 w 265"/>
                <a:gd name="T109" fmla="*/ 16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78">
                  <a:moveTo>
                    <a:pt x="206" y="271"/>
                  </a:moveTo>
                  <a:lnTo>
                    <a:pt x="193" y="277"/>
                  </a:lnTo>
                  <a:lnTo>
                    <a:pt x="180" y="277"/>
                  </a:lnTo>
                  <a:lnTo>
                    <a:pt x="167" y="277"/>
                  </a:lnTo>
                  <a:lnTo>
                    <a:pt x="155" y="277"/>
                  </a:lnTo>
                  <a:lnTo>
                    <a:pt x="142" y="277"/>
                  </a:lnTo>
                  <a:lnTo>
                    <a:pt x="129" y="277"/>
                  </a:lnTo>
                  <a:lnTo>
                    <a:pt x="116" y="277"/>
                  </a:lnTo>
                  <a:lnTo>
                    <a:pt x="103" y="271"/>
                  </a:lnTo>
                  <a:lnTo>
                    <a:pt x="90" y="271"/>
                  </a:lnTo>
                  <a:lnTo>
                    <a:pt x="77" y="264"/>
                  </a:lnTo>
                  <a:lnTo>
                    <a:pt x="64" y="258"/>
                  </a:lnTo>
                  <a:lnTo>
                    <a:pt x="52" y="251"/>
                  </a:lnTo>
                  <a:lnTo>
                    <a:pt x="45" y="238"/>
                  </a:lnTo>
                  <a:lnTo>
                    <a:pt x="39" y="225"/>
                  </a:lnTo>
                  <a:lnTo>
                    <a:pt x="26" y="219"/>
                  </a:lnTo>
                  <a:lnTo>
                    <a:pt x="26" y="206"/>
                  </a:lnTo>
                  <a:lnTo>
                    <a:pt x="26" y="193"/>
                  </a:lnTo>
                  <a:lnTo>
                    <a:pt x="19" y="180"/>
                  </a:lnTo>
                  <a:lnTo>
                    <a:pt x="13" y="167"/>
                  </a:lnTo>
                  <a:lnTo>
                    <a:pt x="13" y="155"/>
                  </a:lnTo>
                  <a:lnTo>
                    <a:pt x="6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6" y="90"/>
                  </a:lnTo>
                  <a:lnTo>
                    <a:pt x="19" y="84"/>
                  </a:lnTo>
                  <a:lnTo>
                    <a:pt x="26" y="71"/>
                  </a:lnTo>
                  <a:lnTo>
                    <a:pt x="32" y="58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19"/>
                  </a:lnTo>
                  <a:lnTo>
                    <a:pt x="84" y="13"/>
                  </a:lnTo>
                  <a:lnTo>
                    <a:pt x="97" y="6"/>
                  </a:lnTo>
                  <a:lnTo>
                    <a:pt x="109" y="6"/>
                  </a:lnTo>
                  <a:lnTo>
                    <a:pt x="122" y="0"/>
                  </a:lnTo>
                  <a:lnTo>
                    <a:pt x="135" y="6"/>
                  </a:lnTo>
                  <a:lnTo>
                    <a:pt x="148" y="6"/>
                  </a:lnTo>
                  <a:lnTo>
                    <a:pt x="161" y="13"/>
                  </a:lnTo>
                  <a:lnTo>
                    <a:pt x="174" y="13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25" y="45"/>
                  </a:lnTo>
                  <a:lnTo>
                    <a:pt x="232" y="58"/>
                  </a:lnTo>
                  <a:lnTo>
                    <a:pt x="238" y="71"/>
                  </a:lnTo>
                  <a:lnTo>
                    <a:pt x="238" y="84"/>
                  </a:lnTo>
                  <a:lnTo>
                    <a:pt x="245" y="97"/>
                  </a:lnTo>
                  <a:lnTo>
                    <a:pt x="245" y="110"/>
                  </a:lnTo>
                  <a:lnTo>
                    <a:pt x="258" y="116"/>
                  </a:lnTo>
                  <a:lnTo>
                    <a:pt x="264" y="129"/>
                  </a:lnTo>
                  <a:lnTo>
                    <a:pt x="264" y="142"/>
                  </a:lnTo>
                  <a:lnTo>
                    <a:pt x="264" y="155"/>
                  </a:lnTo>
                  <a:lnTo>
                    <a:pt x="264" y="16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679" name="Line 23"/>
            <p:cNvSpPr>
              <a:spLocks noChangeShapeType="1"/>
            </p:cNvSpPr>
            <p:nvPr/>
          </p:nvSpPr>
          <p:spPr bwMode="auto">
            <a:xfrm>
              <a:off x="2898" y="2902"/>
              <a:ext cx="0" cy="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0" name="Line 24"/>
            <p:cNvSpPr>
              <a:spLocks noChangeShapeType="1"/>
            </p:cNvSpPr>
            <p:nvPr/>
          </p:nvSpPr>
          <p:spPr bwMode="auto">
            <a:xfrm>
              <a:off x="3241" y="2642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1" name="Oval 25"/>
            <p:cNvSpPr>
              <a:spLocks noChangeArrowheads="1"/>
            </p:cNvSpPr>
            <p:nvPr/>
          </p:nvSpPr>
          <p:spPr bwMode="auto">
            <a:xfrm>
              <a:off x="2758" y="2463"/>
              <a:ext cx="467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2" name="Line 26"/>
            <p:cNvSpPr>
              <a:spLocks noChangeShapeType="1"/>
            </p:cNvSpPr>
            <p:nvPr/>
          </p:nvSpPr>
          <p:spPr bwMode="auto">
            <a:xfrm flipV="1">
              <a:off x="3231" y="2914"/>
              <a:ext cx="889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8683" name="Rectangle 27"/>
            <p:cNvSpPr>
              <a:spLocks noChangeArrowheads="1"/>
            </p:cNvSpPr>
            <p:nvPr/>
          </p:nvSpPr>
          <p:spPr bwMode="auto">
            <a:xfrm>
              <a:off x="2941" y="3222"/>
              <a:ext cx="8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Remote 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 Write Back</a:t>
              </a:r>
            </a:p>
          </p:txBody>
        </p:sp>
      </p:grp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4876800" y="4953000"/>
            <a:ext cx="1219200" cy="533400"/>
          </a:xfrm>
          <a:prstGeom prst="parallelogram">
            <a:avLst>
              <a:gd name="adj" fmla="val 9524"/>
            </a:avLst>
          </a:prstGeom>
          <a:noFill/>
          <a:ln w="254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grpSp>
        <p:nvGrpSpPr>
          <p:cNvPr id="838685" name="Group 29"/>
          <p:cNvGrpSpPr>
            <a:grpSpLocks/>
          </p:cNvGrpSpPr>
          <p:nvPr/>
        </p:nvGrpSpPr>
        <p:grpSpPr bwMode="auto">
          <a:xfrm>
            <a:off x="5105400" y="6096000"/>
            <a:ext cx="1736725" cy="514350"/>
            <a:chOff x="3216" y="3890"/>
            <a:chExt cx="1094" cy="324"/>
          </a:xfrm>
        </p:grpSpPr>
        <p:sp>
          <p:nvSpPr>
            <p:cNvPr id="838686" name="Rectangle 30"/>
            <p:cNvSpPr>
              <a:spLocks noChangeArrowheads="1"/>
            </p:cNvSpPr>
            <p:nvPr/>
          </p:nvSpPr>
          <p:spPr bwMode="auto">
            <a:xfrm>
              <a:off x="3369" y="3890"/>
              <a:ext cx="941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FF0000"/>
                  </a:solidFill>
                </a:rPr>
                <a:t>CPU Write Miss</a:t>
              </a:r>
            </a:p>
            <a:p>
              <a:pPr eaLnBrk="0" hangingPunct="0"/>
              <a:r>
                <a:rPr lang="en-US" altLang="en-US" sz="1400"/>
                <a:t>Write Back</a:t>
              </a:r>
            </a:p>
          </p:txBody>
        </p:sp>
        <p:sp>
          <p:nvSpPr>
            <p:cNvPr id="838687" name="Freeform 31"/>
            <p:cNvSpPr>
              <a:spLocks/>
            </p:cNvSpPr>
            <p:nvPr/>
          </p:nvSpPr>
          <p:spPr bwMode="auto">
            <a:xfrm>
              <a:off x="3216" y="3951"/>
              <a:ext cx="165" cy="17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8688" name="AutoShape 32"/>
          <p:cNvSpPr>
            <a:spLocks noChangeArrowheads="1"/>
          </p:cNvSpPr>
          <p:nvPr/>
        </p:nvSpPr>
        <p:spPr bwMode="auto">
          <a:xfrm>
            <a:off x="5334000" y="4191000"/>
            <a:ext cx="1066800" cy="457200"/>
          </a:xfrm>
          <a:prstGeom prst="parallelogram">
            <a:avLst>
              <a:gd name="adj" fmla="val 9722"/>
            </a:avLst>
          </a:prstGeom>
          <a:noFill/>
          <a:ln w="254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Example: step4</a:t>
            </a:r>
          </a:p>
        </p:txBody>
      </p:sp>
      <p:graphicFrame>
        <p:nvGraphicFramePr>
          <p:cNvPr id="83968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371600"/>
          <a:ext cx="9144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0" name="工作表" r:id="rId3" imgW="11722100" imgH="2679700" progId="Excel.Sheet.8">
                  <p:embed/>
                </p:oleObj>
              </mc:Choice>
              <mc:Fallback>
                <p:oleObj name="工作表" r:id="rId3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684" name="Group 4"/>
          <p:cNvGrpSpPr>
            <a:grpSpLocks/>
          </p:cNvGrpSpPr>
          <p:nvPr/>
        </p:nvGrpSpPr>
        <p:grpSpPr bwMode="auto">
          <a:xfrm>
            <a:off x="3505200" y="3429000"/>
            <a:ext cx="5168900" cy="3171825"/>
            <a:chOff x="2000" y="2249"/>
            <a:chExt cx="3256" cy="1998"/>
          </a:xfrm>
        </p:grpSpPr>
        <p:sp>
          <p:nvSpPr>
            <p:cNvPr id="839685" name="Rectangle 5"/>
            <p:cNvSpPr>
              <a:spLocks noChangeArrowheads="1"/>
            </p:cNvSpPr>
            <p:nvPr/>
          </p:nvSpPr>
          <p:spPr bwMode="auto">
            <a:xfrm>
              <a:off x="2278" y="3034"/>
              <a:ext cx="655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</a:t>
              </a:r>
            </a:p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 Write</a:t>
              </a:r>
            </a:p>
            <a:p>
              <a:pPr algn="r" eaLnBrk="0" hangingPunct="0"/>
              <a:r>
                <a:rPr lang="en-US" altLang="zh-CN" sz="1400"/>
                <a:t>Write Back</a:t>
              </a:r>
            </a:p>
          </p:txBody>
        </p:sp>
        <p:sp>
          <p:nvSpPr>
            <p:cNvPr id="839686" name="Rectangle 6"/>
            <p:cNvSpPr>
              <a:spLocks noChangeArrowheads="1"/>
            </p:cNvSpPr>
            <p:nvPr/>
          </p:nvSpPr>
          <p:spPr bwMode="auto">
            <a:xfrm>
              <a:off x="2850" y="2328"/>
              <a:ext cx="1432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 Write </a:t>
              </a:r>
              <a:br>
                <a:rPr lang="en-US" altLang="zh-CN" sz="1400" b="1">
                  <a:solidFill>
                    <a:srgbClr val="FF0000"/>
                  </a:solidFill>
                </a:rPr>
              </a:b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839687" name="Rectangle 7"/>
            <p:cNvSpPr>
              <a:spLocks noChangeArrowheads="1"/>
            </p:cNvSpPr>
            <p:nvPr/>
          </p:nvSpPr>
          <p:spPr bwMode="auto">
            <a:xfrm>
              <a:off x="2595" y="2352"/>
              <a:ext cx="2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688" name="Rectangle 8"/>
            <p:cNvSpPr>
              <a:spLocks noChangeArrowheads="1"/>
            </p:cNvSpPr>
            <p:nvPr/>
          </p:nvSpPr>
          <p:spPr bwMode="auto">
            <a:xfrm>
              <a:off x="2781" y="2592"/>
              <a:ext cx="437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/>
                <a:t>Invalid</a:t>
              </a:r>
            </a:p>
          </p:txBody>
        </p:sp>
        <p:sp>
          <p:nvSpPr>
            <p:cNvPr id="839689" name="Rectangle 9"/>
            <p:cNvSpPr>
              <a:spLocks noChangeArrowheads="1"/>
            </p:cNvSpPr>
            <p:nvPr/>
          </p:nvSpPr>
          <p:spPr bwMode="auto">
            <a:xfrm>
              <a:off x="3739" y="2553"/>
              <a:ext cx="82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Shared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9690" name="Rectangle 10"/>
            <p:cNvSpPr>
              <a:spLocks noChangeArrowheads="1"/>
            </p:cNvSpPr>
            <p:nvPr/>
          </p:nvSpPr>
          <p:spPr bwMode="auto">
            <a:xfrm>
              <a:off x="2586" y="3755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Exclusive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39691" name="Rectangle 11"/>
            <p:cNvSpPr>
              <a:spLocks noChangeArrowheads="1"/>
            </p:cNvSpPr>
            <p:nvPr/>
          </p:nvSpPr>
          <p:spPr bwMode="auto">
            <a:xfrm>
              <a:off x="4434" y="2290"/>
              <a:ext cx="82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</a:p>
          </p:txBody>
        </p:sp>
        <p:sp>
          <p:nvSpPr>
            <p:cNvPr id="839692" name="Rectangle 12"/>
            <p:cNvSpPr>
              <a:spLocks noChangeArrowheads="1"/>
            </p:cNvSpPr>
            <p:nvPr/>
          </p:nvSpPr>
          <p:spPr bwMode="auto">
            <a:xfrm>
              <a:off x="3205" y="2718"/>
              <a:ext cx="7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miss on bus</a:t>
              </a:r>
            </a:p>
          </p:txBody>
        </p:sp>
        <p:sp>
          <p:nvSpPr>
            <p:cNvPr id="839693" name="Rectangle 13"/>
            <p:cNvSpPr>
              <a:spLocks noChangeArrowheads="1"/>
            </p:cNvSpPr>
            <p:nvPr/>
          </p:nvSpPr>
          <p:spPr bwMode="auto">
            <a:xfrm>
              <a:off x="2946" y="2937"/>
              <a:ext cx="76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Write </a:t>
              </a:r>
              <a:br>
                <a:rPr lang="en-US" altLang="zh-CN" sz="1400" b="1">
                  <a:solidFill>
                    <a:srgbClr val="FF0000"/>
                  </a:solidFill>
                </a:rPr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9694" name="Rectangle 14"/>
            <p:cNvSpPr>
              <a:spLocks noChangeArrowheads="1"/>
            </p:cNvSpPr>
            <p:nvPr/>
          </p:nvSpPr>
          <p:spPr bwMode="auto">
            <a:xfrm>
              <a:off x="3981" y="3036"/>
              <a:ext cx="771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</a:t>
              </a:r>
            </a:p>
            <a:p>
              <a:pPr algn="r" eaLnBrk="0" hangingPunct="0"/>
              <a:r>
                <a:rPr lang="en-US" altLang="zh-CN" sz="1400" b="1"/>
                <a:t>Place 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39695" name="Rectangle 15"/>
            <p:cNvSpPr>
              <a:spLocks noChangeArrowheads="1"/>
            </p:cNvSpPr>
            <p:nvPr/>
          </p:nvSpPr>
          <p:spPr bwMode="auto">
            <a:xfrm>
              <a:off x="2000" y="3923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  <a:endParaRPr lang="en-US" altLang="zh-CN" sz="1400"/>
            </a:p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 hit</a:t>
              </a:r>
            </a:p>
          </p:txBody>
        </p:sp>
        <p:sp>
          <p:nvSpPr>
            <p:cNvPr id="839696" name="Oval 16"/>
            <p:cNvSpPr>
              <a:spLocks noChangeArrowheads="1"/>
            </p:cNvSpPr>
            <p:nvPr/>
          </p:nvSpPr>
          <p:spPr bwMode="auto">
            <a:xfrm>
              <a:off x="3905" y="2463"/>
              <a:ext cx="468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697" name="Oval 17"/>
            <p:cNvSpPr>
              <a:spLocks noChangeArrowheads="1"/>
            </p:cNvSpPr>
            <p:nvPr/>
          </p:nvSpPr>
          <p:spPr bwMode="auto">
            <a:xfrm>
              <a:off x="2758" y="3643"/>
              <a:ext cx="467" cy="4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698" name="Line 18"/>
            <p:cNvSpPr>
              <a:spLocks noChangeShapeType="1"/>
            </p:cNvSpPr>
            <p:nvPr/>
          </p:nvSpPr>
          <p:spPr bwMode="auto">
            <a:xfrm>
              <a:off x="3241" y="2713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699" name="Line 19"/>
            <p:cNvSpPr>
              <a:spLocks noChangeShapeType="1"/>
            </p:cNvSpPr>
            <p:nvPr/>
          </p:nvSpPr>
          <p:spPr bwMode="auto">
            <a:xfrm>
              <a:off x="2982" y="2921"/>
              <a:ext cx="0" cy="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0" name="Line 20"/>
            <p:cNvSpPr>
              <a:spLocks noChangeShapeType="1"/>
            </p:cNvSpPr>
            <p:nvPr/>
          </p:nvSpPr>
          <p:spPr bwMode="auto">
            <a:xfrm flipV="1">
              <a:off x="3236" y="2914"/>
              <a:ext cx="980" cy="1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1" name="Freeform 21"/>
            <p:cNvSpPr>
              <a:spLocks/>
            </p:cNvSpPr>
            <p:nvPr/>
          </p:nvSpPr>
          <p:spPr bwMode="auto">
            <a:xfrm>
              <a:off x="4162" y="2249"/>
              <a:ext cx="278" cy="265"/>
            </a:xfrm>
            <a:custGeom>
              <a:avLst/>
              <a:gdLst>
                <a:gd name="T0" fmla="*/ 6 w 278"/>
                <a:gd name="T1" fmla="*/ 206 h 265"/>
                <a:gd name="T2" fmla="*/ 0 w 278"/>
                <a:gd name="T3" fmla="*/ 193 h 265"/>
                <a:gd name="T4" fmla="*/ 0 w 278"/>
                <a:gd name="T5" fmla="*/ 180 h 265"/>
                <a:gd name="T6" fmla="*/ 0 w 278"/>
                <a:gd name="T7" fmla="*/ 167 h 265"/>
                <a:gd name="T8" fmla="*/ 0 w 278"/>
                <a:gd name="T9" fmla="*/ 155 h 265"/>
                <a:gd name="T10" fmla="*/ 0 w 278"/>
                <a:gd name="T11" fmla="*/ 142 h 265"/>
                <a:gd name="T12" fmla="*/ 0 w 278"/>
                <a:gd name="T13" fmla="*/ 129 h 265"/>
                <a:gd name="T14" fmla="*/ 0 w 278"/>
                <a:gd name="T15" fmla="*/ 116 h 265"/>
                <a:gd name="T16" fmla="*/ 6 w 278"/>
                <a:gd name="T17" fmla="*/ 103 h 265"/>
                <a:gd name="T18" fmla="*/ 6 w 278"/>
                <a:gd name="T19" fmla="*/ 90 h 265"/>
                <a:gd name="T20" fmla="*/ 13 w 278"/>
                <a:gd name="T21" fmla="*/ 77 h 265"/>
                <a:gd name="T22" fmla="*/ 19 w 278"/>
                <a:gd name="T23" fmla="*/ 64 h 265"/>
                <a:gd name="T24" fmla="*/ 26 w 278"/>
                <a:gd name="T25" fmla="*/ 52 h 265"/>
                <a:gd name="T26" fmla="*/ 39 w 278"/>
                <a:gd name="T27" fmla="*/ 45 h 265"/>
                <a:gd name="T28" fmla="*/ 52 w 278"/>
                <a:gd name="T29" fmla="*/ 39 h 265"/>
                <a:gd name="T30" fmla="*/ 58 w 278"/>
                <a:gd name="T31" fmla="*/ 26 h 265"/>
                <a:gd name="T32" fmla="*/ 71 w 278"/>
                <a:gd name="T33" fmla="*/ 26 h 265"/>
                <a:gd name="T34" fmla="*/ 84 w 278"/>
                <a:gd name="T35" fmla="*/ 26 h 265"/>
                <a:gd name="T36" fmla="*/ 97 w 278"/>
                <a:gd name="T37" fmla="*/ 19 h 265"/>
                <a:gd name="T38" fmla="*/ 110 w 278"/>
                <a:gd name="T39" fmla="*/ 13 h 265"/>
                <a:gd name="T40" fmla="*/ 122 w 278"/>
                <a:gd name="T41" fmla="*/ 13 h 265"/>
                <a:gd name="T42" fmla="*/ 135 w 278"/>
                <a:gd name="T43" fmla="*/ 6 h 265"/>
                <a:gd name="T44" fmla="*/ 148 w 278"/>
                <a:gd name="T45" fmla="*/ 0 h 265"/>
                <a:gd name="T46" fmla="*/ 161 w 278"/>
                <a:gd name="T47" fmla="*/ 0 h 265"/>
                <a:gd name="T48" fmla="*/ 174 w 278"/>
                <a:gd name="T49" fmla="*/ 0 h 265"/>
                <a:gd name="T50" fmla="*/ 187 w 278"/>
                <a:gd name="T51" fmla="*/ 6 h 265"/>
                <a:gd name="T52" fmla="*/ 193 w 278"/>
                <a:gd name="T53" fmla="*/ 19 h 265"/>
                <a:gd name="T54" fmla="*/ 206 w 278"/>
                <a:gd name="T55" fmla="*/ 26 h 265"/>
                <a:gd name="T56" fmla="*/ 219 w 278"/>
                <a:gd name="T57" fmla="*/ 32 h 265"/>
                <a:gd name="T58" fmla="*/ 232 w 278"/>
                <a:gd name="T59" fmla="*/ 39 h 265"/>
                <a:gd name="T60" fmla="*/ 238 w 278"/>
                <a:gd name="T61" fmla="*/ 52 h 265"/>
                <a:gd name="T62" fmla="*/ 251 w 278"/>
                <a:gd name="T63" fmla="*/ 58 h 265"/>
                <a:gd name="T64" fmla="*/ 258 w 278"/>
                <a:gd name="T65" fmla="*/ 71 h 265"/>
                <a:gd name="T66" fmla="*/ 264 w 278"/>
                <a:gd name="T67" fmla="*/ 84 h 265"/>
                <a:gd name="T68" fmla="*/ 271 w 278"/>
                <a:gd name="T69" fmla="*/ 97 h 265"/>
                <a:gd name="T70" fmla="*/ 271 w 278"/>
                <a:gd name="T71" fmla="*/ 109 h 265"/>
                <a:gd name="T72" fmla="*/ 277 w 278"/>
                <a:gd name="T73" fmla="*/ 122 h 265"/>
                <a:gd name="T74" fmla="*/ 271 w 278"/>
                <a:gd name="T75" fmla="*/ 135 h 265"/>
                <a:gd name="T76" fmla="*/ 271 w 278"/>
                <a:gd name="T77" fmla="*/ 148 h 265"/>
                <a:gd name="T78" fmla="*/ 264 w 278"/>
                <a:gd name="T79" fmla="*/ 161 h 265"/>
                <a:gd name="T80" fmla="*/ 264 w 278"/>
                <a:gd name="T81" fmla="*/ 174 h 265"/>
                <a:gd name="T82" fmla="*/ 258 w 278"/>
                <a:gd name="T83" fmla="*/ 193 h 265"/>
                <a:gd name="T84" fmla="*/ 251 w 278"/>
                <a:gd name="T85" fmla="*/ 206 h 265"/>
                <a:gd name="T86" fmla="*/ 245 w 278"/>
                <a:gd name="T87" fmla="*/ 219 h 265"/>
                <a:gd name="T88" fmla="*/ 232 w 278"/>
                <a:gd name="T89" fmla="*/ 225 h 265"/>
                <a:gd name="T90" fmla="*/ 219 w 278"/>
                <a:gd name="T91" fmla="*/ 232 h 265"/>
                <a:gd name="T92" fmla="*/ 206 w 278"/>
                <a:gd name="T93" fmla="*/ 238 h 265"/>
                <a:gd name="T94" fmla="*/ 193 w 278"/>
                <a:gd name="T95" fmla="*/ 238 h 265"/>
                <a:gd name="T96" fmla="*/ 180 w 278"/>
                <a:gd name="T97" fmla="*/ 245 h 265"/>
                <a:gd name="T98" fmla="*/ 167 w 278"/>
                <a:gd name="T99" fmla="*/ 245 h 265"/>
                <a:gd name="T100" fmla="*/ 161 w 278"/>
                <a:gd name="T101" fmla="*/ 258 h 265"/>
                <a:gd name="T102" fmla="*/ 148 w 278"/>
                <a:gd name="T103" fmla="*/ 264 h 265"/>
                <a:gd name="T104" fmla="*/ 135 w 278"/>
                <a:gd name="T105" fmla="*/ 264 h 265"/>
                <a:gd name="T106" fmla="*/ 122 w 278"/>
                <a:gd name="T107" fmla="*/ 264 h 265"/>
                <a:gd name="T108" fmla="*/ 116 w 278"/>
                <a:gd name="T10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265">
                  <a:moveTo>
                    <a:pt x="6" y="206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6" y="103"/>
                  </a:lnTo>
                  <a:lnTo>
                    <a:pt x="6" y="90"/>
                  </a:lnTo>
                  <a:lnTo>
                    <a:pt x="13" y="77"/>
                  </a:lnTo>
                  <a:lnTo>
                    <a:pt x="19" y="64"/>
                  </a:lnTo>
                  <a:lnTo>
                    <a:pt x="26" y="52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26"/>
                  </a:lnTo>
                  <a:lnTo>
                    <a:pt x="84" y="26"/>
                  </a:lnTo>
                  <a:lnTo>
                    <a:pt x="97" y="19"/>
                  </a:lnTo>
                  <a:lnTo>
                    <a:pt x="110" y="13"/>
                  </a:lnTo>
                  <a:lnTo>
                    <a:pt x="122" y="13"/>
                  </a:lnTo>
                  <a:lnTo>
                    <a:pt x="135" y="6"/>
                  </a:lnTo>
                  <a:lnTo>
                    <a:pt x="148" y="0"/>
                  </a:lnTo>
                  <a:lnTo>
                    <a:pt x="161" y="0"/>
                  </a:lnTo>
                  <a:lnTo>
                    <a:pt x="174" y="0"/>
                  </a:lnTo>
                  <a:lnTo>
                    <a:pt x="187" y="6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32" y="39"/>
                  </a:lnTo>
                  <a:lnTo>
                    <a:pt x="238" y="52"/>
                  </a:lnTo>
                  <a:lnTo>
                    <a:pt x="251" y="58"/>
                  </a:lnTo>
                  <a:lnTo>
                    <a:pt x="258" y="71"/>
                  </a:lnTo>
                  <a:lnTo>
                    <a:pt x="264" y="84"/>
                  </a:lnTo>
                  <a:lnTo>
                    <a:pt x="271" y="97"/>
                  </a:lnTo>
                  <a:lnTo>
                    <a:pt x="271" y="109"/>
                  </a:lnTo>
                  <a:lnTo>
                    <a:pt x="277" y="122"/>
                  </a:lnTo>
                  <a:lnTo>
                    <a:pt x="271" y="135"/>
                  </a:lnTo>
                  <a:lnTo>
                    <a:pt x="271" y="148"/>
                  </a:lnTo>
                  <a:lnTo>
                    <a:pt x="264" y="161"/>
                  </a:lnTo>
                  <a:lnTo>
                    <a:pt x="264" y="174"/>
                  </a:lnTo>
                  <a:lnTo>
                    <a:pt x="258" y="193"/>
                  </a:lnTo>
                  <a:lnTo>
                    <a:pt x="251" y="206"/>
                  </a:lnTo>
                  <a:lnTo>
                    <a:pt x="245" y="219"/>
                  </a:lnTo>
                  <a:lnTo>
                    <a:pt x="232" y="225"/>
                  </a:lnTo>
                  <a:lnTo>
                    <a:pt x="219" y="232"/>
                  </a:lnTo>
                  <a:lnTo>
                    <a:pt x="206" y="238"/>
                  </a:lnTo>
                  <a:lnTo>
                    <a:pt x="193" y="238"/>
                  </a:lnTo>
                  <a:lnTo>
                    <a:pt x="180" y="245"/>
                  </a:lnTo>
                  <a:lnTo>
                    <a:pt x="167" y="245"/>
                  </a:lnTo>
                  <a:lnTo>
                    <a:pt x="161" y="258"/>
                  </a:lnTo>
                  <a:lnTo>
                    <a:pt x="148" y="264"/>
                  </a:lnTo>
                  <a:lnTo>
                    <a:pt x="135" y="264"/>
                  </a:lnTo>
                  <a:lnTo>
                    <a:pt x="122" y="264"/>
                  </a:lnTo>
                  <a:lnTo>
                    <a:pt x="116" y="2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02" name="Freeform 22"/>
            <p:cNvSpPr>
              <a:spLocks/>
            </p:cNvSpPr>
            <p:nvPr/>
          </p:nvSpPr>
          <p:spPr bwMode="auto">
            <a:xfrm>
              <a:off x="2537" y="3629"/>
              <a:ext cx="265" cy="278"/>
            </a:xfrm>
            <a:custGeom>
              <a:avLst/>
              <a:gdLst>
                <a:gd name="T0" fmla="*/ 206 w 265"/>
                <a:gd name="T1" fmla="*/ 271 h 278"/>
                <a:gd name="T2" fmla="*/ 193 w 265"/>
                <a:gd name="T3" fmla="*/ 277 h 278"/>
                <a:gd name="T4" fmla="*/ 180 w 265"/>
                <a:gd name="T5" fmla="*/ 277 h 278"/>
                <a:gd name="T6" fmla="*/ 167 w 265"/>
                <a:gd name="T7" fmla="*/ 277 h 278"/>
                <a:gd name="T8" fmla="*/ 155 w 265"/>
                <a:gd name="T9" fmla="*/ 277 h 278"/>
                <a:gd name="T10" fmla="*/ 142 w 265"/>
                <a:gd name="T11" fmla="*/ 277 h 278"/>
                <a:gd name="T12" fmla="*/ 129 w 265"/>
                <a:gd name="T13" fmla="*/ 277 h 278"/>
                <a:gd name="T14" fmla="*/ 116 w 265"/>
                <a:gd name="T15" fmla="*/ 277 h 278"/>
                <a:gd name="T16" fmla="*/ 103 w 265"/>
                <a:gd name="T17" fmla="*/ 271 h 278"/>
                <a:gd name="T18" fmla="*/ 90 w 265"/>
                <a:gd name="T19" fmla="*/ 271 h 278"/>
                <a:gd name="T20" fmla="*/ 77 w 265"/>
                <a:gd name="T21" fmla="*/ 264 h 278"/>
                <a:gd name="T22" fmla="*/ 64 w 265"/>
                <a:gd name="T23" fmla="*/ 258 h 278"/>
                <a:gd name="T24" fmla="*/ 52 w 265"/>
                <a:gd name="T25" fmla="*/ 251 h 278"/>
                <a:gd name="T26" fmla="*/ 45 w 265"/>
                <a:gd name="T27" fmla="*/ 238 h 278"/>
                <a:gd name="T28" fmla="*/ 39 w 265"/>
                <a:gd name="T29" fmla="*/ 225 h 278"/>
                <a:gd name="T30" fmla="*/ 26 w 265"/>
                <a:gd name="T31" fmla="*/ 219 h 278"/>
                <a:gd name="T32" fmla="*/ 26 w 265"/>
                <a:gd name="T33" fmla="*/ 206 h 278"/>
                <a:gd name="T34" fmla="*/ 26 w 265"/>
                <a:gd name="T35" fmla="*/ 193 h 278"/>
                <a:gd name="T36" fmla="*/ 19 w 265"/>
                <a:gd name="T37" fmla="*/ 180 h 278"/>
                <a:gd name="T38" fmla="*/ 13 w 265"/>
                <a:gd name="T39" fmla="*/ 167 h 278"/>
                <a:gd name="T40" fmla="*/ 13 w 265"/>
                <a:gd name="T41" fmla="*/ 155 h 278"/>
                <a:gd name="T42" fmla="*/ 6 w 265"/>
                <a:gd name="T43" fmla="*/ 142 h 278"/>
                <a:gd name="T44" fmla="*/ 0 w 265"/>
                <a:gd name="T45" fmla="*/ 129 h 278"/>
                <a:gd name="T46" fmla="*/ 0 w 265"/>
                <a:gd name="T47" fmla="*/ 116 h 278"/>
                <a:gd name="T48" fmla="*/ 0 w 265"/>
                <a:gd name="T49" fmla="*/ 103 h 278"/>
                <a:gd name="T50" fmla="*/ 6 w 265"/>
                <a:gd name="T51" fmla="*/ 90 h 278"/>
                <a:gd name="T52" fmla="*/ 19 w 265"/>
                <a:gd name="T53" fmla="*/ 84 h 278"/>
                <a:gd name="T54" fmla="*/ 26 w 265"/>
                <a:gd name="T55" fmla="*/ 71 h 278"/>
                <a:gd name="T56" fmla="*/ 32 w 265"/>
                <a:gd name="T57" fmla="*/ 58 h 278"/>
                <a:gd name="T58" fmla="*/ 39 w 265"/>
                <a:gd name="T59" fmla="*/ 45 h 278"/>
                <a:gd name="T60" fmla="*/ 52 w 265"/>
                <a:gd name="T61" fmla="*/ 39 h 278"/>
                <a:gd name="T62" fmla="*/ 58 w 265"/>
                <a:gd name="T63" fmla="*/ 26 h 278"/>
                <a:gd name="T64" fmla="*/ 71 w 265"/>
                <a:gd name="T65" fmla="*/ 19 h 278"/>
                <a:gd name="T66" fmla="*/ 84 w 265"/>
                <a:gd name="T67" fmla="*/ 13 h 278"/>
                <a:gd name="T68" fmla="*/ 97 w 265"/>
                <a:gd name="T69" fmla="*/ 6 h 278"/>
                <a:gd name="T70" fmla="*/ 109 w 265"/>
                <a:gd name="T71" fmla="*/ 6 h 278"/>
                <a:gd name="T72" fmla="*/ 122 w 265"/>
                <a:gd name="T73" fmla="*/ 0 h 278"/>
                <a:gd name="T74" fmla="*/ 135 w 265"/>
                <a:gd name="T75" fmla="*/ 6 h 278"/>
                <a:gd name="T76" fmla="*/ 148 w 265"/>
                <a:gd name="T77" fmla="*/ 6 h 278"/>
                <a:gd name="T78" fmla="*/ 161 w 265"/>
                <a:gd name="T79" fmla="*/ 13 h 278"/>
                <a:gd name="T80" fmla="*/ 174 w 265"/>
                <a:gd name="T81" fmla="*/ 13 h 278"/>
                <a:gd name="T82" fmla="*/ 193 w 265"/>
                <a:gd name="T83" fmla="*/ 19 h 278"/>
                <a:gd name="T84" fmla="*/ 206 w 265"/>
                <a:gd name="T85" fmla="*/ 26 h 278"/>
                <a:gd name="T86" fmla="*/ 219 w 265"/>
                <a:gd name="T87" fmla="*/ 32 h 278"/>
                <a:gd name="T88" fmla="*/ 225 w 265"/>
                <a:gd name="T89" fmla="*/ 45 h 278"/>
                <a:gd name="T90" fmla="*/ 232 w 265"/>
                <a:gd name="T91" fmla="*/ 58 h 278"/>
                <a:gd name="T92" fmla="*/ 238 w 265"/>
                <a:gd name="T93" fmla="*/ 71 h 278"/>
                <a:gd name="T94" fmla="*/ 238 w 265"/>
                <a:gd name="T95" fmla="*/ 84 h 278"/>
                <a:gd name="T96" fmla="*/ 245 w 265"/>
                <a:gd name="T97" fmla="*/ 97 h 278"/>
                <a:gd name="T98" fmla="*/ 245 w 265"/>
                <a:gd name="T99" fmla="*/ 110 h 278"/>
                <a:gd name="T100" fmla="*/ 258 w 265"/>
                <a:gd name="T101" fmla="*/ 116 h 278"/>
                <a:gd name="T102" fmla="*/ 264 w 265"/>
                <a:gd name="T103" fmla="*/ 129 h 278"/>
                <a:gd name="T104" fmla="*/ 264 w 265"/>
                <a:gd name="T105" fmla="*/ 142 h 278"/>
                <a:gd name="T106" fmla="*/ 264 w 265"/>
                <a:gd name="T107" fmla="*/ 155 h 278"/>
                <a:gd name="T108" fmla="*/ 264 w 265"/>
                <a:gd name="T109" fmla="*/ 16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78">
                  <a:moveTo>
                    <a:pt x="206" y="271"/>
                  </a:moveTo>
                  <a:lnTo>
                    <a:pt x="193" y="277"/>
                  </a:lnTo>
                  <a:lnTo>
                    <a:pt x="180" y="277"/>
                  </a:lnTo>
                  <a:lnTo>
                    <a:pt x="167" y="277"/>
                  </a:lnTo>
                  <a:lnTo>
                    <a:pt x="155" y="277"/>
                  </a:lnTo>
                  <a:lnTo>
                    <a:pt x="142" y="277"/>
                  </a:lnTo>
                  <a:lnTo>
                    <a:pt x="129" y="277"/>
                  </a:lnTo>
                  <a:lnTo>
                    <a:pt x="116" y="277"/>
                  </a:lnTo>
                  <a:lnTo>
                    <a:pt x="103" y="271"/>
                  </a:lnTo>
                  <a:lnTo>
                    <a:pt x="90" y="271"/>
                  </a:lnTo>
                  <a:lnTo>
                    <a:pt x="77" y="264"/>
                  </a:lnTo>
                  <a:lnTo>
                    <a:pt x="64" y="258"/>
                  </a:lnTo>
                  <a:lnTo>
                    <a:pt x="52" y="251"/>
                  </a:lnTo>
                  <a:lnTo>
                    <a:pt x="45" y="238"/>
                  </a:lnTo>
                  <a:lnTo>
                    <a:pt x="39" y="225"/>
                  </a:lnTo>
                  <a:lnTo>
                    <a:pt x="26" y="219"/>
                  </a:lnTo>
                  <a:lnTo>
                    <a:pt x="26" y="206"/>
                  </a:lnTo>
                  <a:lnTo>
                    <a:pt x="26" y="193"/>
                  </a:lnTo>
                  <a:lnTo>
                    <a:pt x="19" y="180"/>
                  </a:lnTo>
                  <a:lnTo>
                    <a:pt x="13" y="167"/>
                  </a:lnTo>
                  <a:lnTo>
                    <a:pt x="13" y="155"/>
                  </a:lnTo>
                  <a:lnTo>
                    <a:pt x="6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6" y="90"/>
                  </a:lnTo>
                  <a:lnTo>
                    <a:pt x="19" y="84"/>
                  </a:lnTo>
                  <a:lnTo>
                    <a:pt x="26" y="71"/>
                  </a:lnTo>
                  <a:lnTo>
                    <a:pt x="32" y="58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19"/>
                  </a:lnTo>
                  <a:lnTo>
                    <a:pt x="84" y="13"/>
                  </a:lnTo>
                  <a:lnTo>
                    <a:pt x="97" y="6"/>
                  </a:lnTo>
                  <a:lnTo>
                    <a:pt x="109" y="6"/>
                  </a:lnTo>
                  <a:lnTo>
                    <a:pt x="122" y="0"/>
                  </a:lnTo>
                  <a:lnTo>
                    <a:pt x="135" y="6"/>
                  </a:lnTo>
                  <a:lnTo>
                    <a:pt x="148" y="6"/>
                  </a:lnTo>
                  <a:lnTo>
                    <a:pt x="161" y="13"/>
                  </a:lnTo>
                  <a:lnTo>
                    <a:pt x="174" y="13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25" y="45"/>
                  </a:lnTo>
                  <a:lnTo>
                    <a:pt x="232" y="58"/>
                  </a:lnTo>
                  <a:lnTo>
                    <a:pt x="238" y="71"/>
                  </a:lnTo>
                  <a:lnTo>
                    <a:pt x="238" y="84"/>
                  </a:lnTo>
                  <a:lnTo>
                    <a:pt x="245" y="97"/>
                  </a:lnTo>
                  <a:lnTo>
                    <a:pt x="245" y="110"/>
                  </a:lnTo>
                  <a:lnTo>
                    <a:pt x="258" y="116"/>
                  </a:lnTo>
                  <a:lnTo>
                    <a:pt x="264" y="129"/>
                  </a:lnTo>
                  <a:lnTo>
                    <a:pt x="264" y="142"/>
                  </a:lnTo>
                  <a:lnTo>
                    <a:pt x="264" y="155"/>
                  </a:lnTo>
                  <a:lnTo>
                    <a:pt x="264" y="16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03" name="Line 23"/>
            <p:cNvSpPr>
              <a:spLocks noChangeShapeType="1"/>
            </p:cNvSpPr>
            <p:nvPr/>
          </p:nvSpPr>
          <p:spPr bwMode="auto">
            <a:xfrm>
              <a:off x="2898" y="2902"/>
              <a:ext cx="0" cy="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4" name="Line 24"/>
            <p:cNvSpPr>
              <a:spLocks noChangeShapeType="1"/>
            </p:cNvSpPr>
            <p:nvPr/>
          </p:nvSpPr>
          <p:spPr bwMode="auto">
            <a:xfrm>
              <a:off x="3241" y="2642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5" name="Oval 25"/>
            <p:cNvSpPr>
              <a:spLocks noChangeArrowheads="1"/>
            </p:cNvSpPr>
            <p:nvPr/>
          </p:nvSpPr>
          <p:spPr bwMode="auto">
            <a:xfrm>
              <a:off x="2758" y="2463"/>
              <a:ext cx="467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6" name="Line 26"/>
            <p:cNvSpPr>
              <a:spLocks noChangeShapeType="1"/>
            </p:cNvSpPr>
            <p:nvPr/>
          </p:nvSpPr>
          <p:spPr bwMode="auto">
            <a:xfrm flipV="1">
              <a:off x="3231" y="2914"/>
              <a:ext cx="889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7" name="Rectangle 27"/>
            <p:cNvSpPr>
              <a:spLocks noChangeArrowheads="1"/>
            </p:cNvSpPr>
            <p:nvPr/>
          </p:nvSpPr>
          <p:spPr bwMode="auto">
            <a:xfrm>
              <a:off x="2941" y="3222"/>
              <a:ext cx="8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Remote 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 Write Back</a:t>
              </a:r>
            </a:p>
          </p:txBody>
        </p:sp>
      </p:grpSp>
      <p:sp>
        <p:nvSpPr>
          <p:cNvPr id="839708" name="Oval 28"/>
          <p:cNvSpPr>
            <a:spLocks noChangeArrowheads="1"/>
          </p:cNvSpPr>
          <p:nvPr/>
        </p:nvSpPr>
        <p:spPr bwMode="auto">
          <a:xfrm>
            <a:off x="5334000" y="3505200"/>
            <a:ext cx="1295400" cy="381000"/>
          </a:xfrm>
          <a:prstGeom prst="ellipse">
            <a:avLst/>
          </a:prstGeom>
          <a:noFill/>
          <a:ln w="28575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839709" name="AutoShape 29"/>
          <p:cNvSpPr>
            <a:spLocks noChangeArrowheads="1"/>
          </p:cNvSpPr>
          <p:nvPr/>
        </p:nvSpPr>
        <p:spPr bwMode="auto">
          <a:xfrm>
            <a:off x="6553200" y="4724400"/>
            <a:ext cx="1524000" cy="685800"/>
          </a:xfrm>
          <a:prstGeom prst="parallelogram">
            <a:avLst>
              <a:gd name="adj" fmla="val 55556"/>
            </a:avLst>
          </a:prstGeom>
          <a:noFill/>
          <a:ln w="254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Example:step 5 </a:t>
            </a:r>
          </a:p>
        </p:txBody>
      </p:sp>
      <p:graphicFrame>
        <p:nvGraphicFramePr>
          <p:cNvPr id="8407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-3175" y="1371600"/>
          <a:ext cx="91471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66" name="工作表" r:id="rId4" imgW="11722100" imgH="2679700" progId="Excel.Sheet.8">
                  <p:embed/>
                </p:oleObj>
              </mc:Choice>
              <mc:Fallback>
                <p:oleObj name="工作表" r:id="rId4" imgW="11722100" imgH="2679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" y="1371600"/>
                        <a:ext cx="91471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708" name="Group 4"/>
          <p:cNvGrpSpPr>
            <a:grpSpLocks/>
          </p:cNvGrpSpPr>
          <p:nvPr/>
        </p:nvGrpSpPr>
        <p:grpSpPr bwMode="auto">
          <a:xfrm>
            <a:off x="3124200" y="3505200"/>
            <a:ext cx="5168900" cy="3171825"/>
            <a:chOff x="2048" y="2225"/>
            <a:chExt cx="3256" cy="1998"/>
          </a:xfrm>
        </p:grpSpPr>
        <p:sp>
          <p:nvSpPr>
            <p:cNvPr id="840709" name="Rectangle 5"/>
            <p:cNvSpPr>
              <a:spLocks noChangeArrowheads="1"/>
            </p:cNvSpPr>
            <p:nvPr/>
          </p:nvSpPr>
          <p:spPr bwMode="auto">
            <a:xfrm>
              <a:off x="2326" y="3010"/>
              <a:ext cx="655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</a:t>
              </a:r>
            </a:p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 Write</a:t>
              </a:r>
            </a:p>
            <a:p>
              <a:pPr algn="r" eaLnBrk="0" hangingPunct="0"/>
              <a:r>
                <a:rPr lang="en-US" altLang="zh-CN" sz="1400"/>
                <a:t>Write Back</a:t>
              </a:r>
            </a:p>
          </p:txBody>
        </p:sp>
        <p:sp>
          <p:nvSpPr>
            <p:cNvPr id="840710" name="Rectangle 6"/>
            <p:cNvSpPr>
              <a:spLocks noChangeArrowheads="1"/>
            </p:cNvSpPr>
            <p:nvPr/>
          </p:nvSpPr>
          <p:spPr bwMode="auto">
            <a:xfrm>
              <a:off x="2898" y="2304"/>
              <a:ext cx="1432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Remote Write</a:t>
              </a:r>
              <a:r>
                <a:rPr lang="en-US" altLang="zh-CN" sz="1400" b="1">
                  <a:solidFill>
                    <a:schemeClr val="hlink"/>
                  </a:solidFill>
                </a:rPr>
                <a:t> </a:t>
              </a:r>
              <a:br>
                <a:rPr lang="en-US" altLang="zh-CN" sz="1400" b="1">
                  <a:solidFill>
                    <a:schemeClr val="hlink"/>
                  </a:solidFill>
                </a:rPr>
              </a:br>
              <a:endParaRPr lang="en-US" altLang="zh-CN" sz="1400" b="1">
                <a:solidFill>
                  <a:schemeClr val="accent1"/>
                </a:solidFill>
              </a:endParaRPr>
            </a:p>
          </p:txBody>
        </p:sp>
        <p:sp>
          <p:nvSpPr>
            <p:cNvPr id="840711" name="Rectangle 7"/>
            <p:cNvSpPr>
              <a:spLocks noChangeArrowheads="1"/>
            </p:cNvSpPr>
            <p:nvPr/>
          </p:nvSpPr>
          <p:spPr bwMode="auto">
            <a:xfrm>
              <a:off x="2643" y="2328"/>
              <a:ext cx="2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12" name="Rectangle 8"/>
            <p:cNvSpPr>
              <a:spLocks noChangeArrowheads="1"/>
            </p:cNvSpPr>
            <p:nvPr/>
          </p:nvSpPr>
          <p:spPr bwMode="auto">
            <a:xfrm>
              <a:off x="2829" y="2568"/>
              <a:ext cx="437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/>
                <a:t>Invalid</a:t>
              </a:r>
            </a:p>
          </p:txBody>
        </p:sp>
        <p:sp>
          <p:nvSpPr>
            <p:cNvPr id="840713" name="Rectangle 9"/>
            <p:cNvSpPr>
              <a:spLocks noChangeArrowheads="1"/>
            </p:cNvSpPr>
            <p:nvPr/>
          </p:nvSpPr>
          <p:spPr bwMode="auto">
            <a:xfrm>
              <a:off x="3787" y="2529"/>
              <a:ext cx="82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Shared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40714" name="Rectangle 10"/>
            <p:cNvSpPr>
              <a:spLocks noChangeArrowheads="1"/>
            </p:cNvSpPr>
            <p:nvPr/>
          </p:nvSpPr>
          <p:spPr bwMode="auto">
            <a:xfrm>
              <a:off x="2634" y="3731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400"/>
                <a:t>Exclusive</a:t>
              </a:r>
            </a:p>
            <a:p>
              <a:pPr algn="ctr" eaLnBrk="0" hangingPunct="0"/>
              <a:endParaRPr lang="en-US" altLang="zh-CN" sz="1400"/>
            </a:p>
          </p:txBody>
        </p:sp>
        <p:sp>
          <p:nvSpPr>
            <p:cNvPr id="840715" name="Rectangle 11"/>
            <p:cNvSpPr>
              <a:spLocks noChangeArrowheads="1"/>
            </p:cNvSpPr>
            <p:nvPr/>
          </p:nvSpPr>
          <p:spPr bwMode="auto">
            <a:xfrm>
              <a:off x="4482" y="2266"/>
              <a:ext cx="822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</a:p>
          </p:txBody>
        </p:sp>
        <p:sp>
          <p:nvSpPr>
            <p:cNvPr id="840716" name="Rectangle 12"/>
            <p:cNvSpPr>
              <a:spLocks noChangeArrowheads="1"/>
            </p:cNvSpPr>
            <p:nvPr/>
          </p:nvSpPr>
          <p:spPr bwMode="auto">
            <a:xfrm>
              <a:off x="3253" y="2694"/>
              <a:ext cx="7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miss on bus</a:t>
              </a:r>
            </a:p>
          </p:txBody>
        </p:sp>
        <p:sp>
          <p:nvSpPr>
            <p:cNvPr id="840717" name="Rectangle 13"/>
            <p:cNvSpPr>
              <a:spLocks noChangeArrowheads="1"/>
            </p:cNvSpPr>
            <p:nvPr/>
          </p:nvSpPr>
          <p:spPr bwMode="auto">
            <a:xfrm>
              <a:off x="2994" y="2913"/>
              <a:ext cx="76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40718" name="Rectangle 14"/>
            <p:cNvSpPr>
              <a:spLocks noChangeArrowheads="1"/>
            </p:cNvSpPr>
            <p:nvPr/>
          </p:nvSpPr>
          <p:spPr bwMode="auto">
            <a:xfrm>
              <a:off x="4029" y="3012"/>
              <a:ext cx="771" cy="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</a:t>
              </a:r>
            </a:p>
            <a:p>
              <a:pPr algn="r" eaLnBrk="0" hangingPunct="0"/>
              <a:r>
                <a:rPr lang="en-US" altLang="zh-CN" sz="1400" b="1"/>
                <a:t>Place Write </a:t>
              </a:r>
              <a:br>
                <a:rPr lang="en-US" altLang="zh-CN" sz="1400" b="1"/>
              </a:br>
              <a:r>
                <a:rPr lang="en-US" altLang="zh-CN" sz="1400" b="1"/>
                <a:t>Miss on Bus</a:t>
              </a:r>
            </a:p>
          </p:txBody>
        </p:sp>
        <p:sp>
          <p:nvSpPr>
            <p:cNvPr id="840719" name="Rectangle 15"/>
            <p:cNvSpPr>
              <a:spLocks noChangeArrowheads="1"/>
            </p:cNvSpPr>
            <p:nvPr/>
          </p:nvSpPr>
          <p:spPr bwMode="auto">
            <a:xfrm>
              <a:off x="2048" y="3899"/>
              <a:ext cx="810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CPU read hit</a:t>
              </a:r>
              <a:endParaRPr lang="en-US" altLang="zh-CN" sz="1400"/>
            </a:p>
            <a:p>
              <a:pPr eaLnBrk="0" hangingPunct="0"/>
              <a:r>
                <a:rPr lang="en-US" altLang="zh-CN" sz="1400" b="1">
                  <a:solidFill>
                    <a:srgbClr val="FF0000"/>
                  </a:solidFill>
                </a:rPr>
                <a:t>CPU write hit</a:t>
              </a:r>
            </a:p>
          </p:txBody>
        </p:sp>
        <p:sp>
          <p:nvSpPr>
            <p:cNvPr id="840720" name="Oval 16"/>
            <p:cNvSpPr>
              <a:spLocks noChangeArrowheads="1"/>
            </p:cNvSpPr>
            <p:nvPr/>
          </p:nvSpPr>
          <p:spPr bwMode="auto">
            <a:xfrm>
              <a:off x="3953" y="2439"/>
              <a:ext cx="468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1" name="Oval 17"/>
            <p:cNvSpPr>
              <a:spLocks noChangeArrowheads="1"/>
            </p:cNvSpPr>
            <p:nvPr/>
          </p:nvSpPr>
          <p:spPr bwMode="auto">
            <a:xfrm>
              <a:off x="2806" y="3619"/>
              <a:ext cx="467" cy="4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2" name="Line 18"/>
            <p:cNvSpPr>
              <a:spLocks noChangeShapeType="1"/>
            </p:cNvSpPr>
            <p:nvPr/>
          </p:nvSpPr>
          <p:spPr bwMode="auto">
            <a:xfrm>
              <a:off x="3289" y="2689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3" name="Line 19"/>
            <p:cNvSpPr>
              <a:spLocks noChangeShapeType="1"/>
            </p:cNvSpPr>
            <p:nvPr/>
          </p:nvSpPr>
          <p:spPr bwMode="auto">
            <a:xfrm>
              <a:off x="3030" y="2897"/>
              <a:ext cx="0" cy="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4" name="Line 20"/>
            <p:cNvSpPr>
              <a:spLocks noChangeShapeType="1"/>
            </p:cNvSpPr>
            <p:nvPr/>
          </p:nvSpPr>
          <p:spPr bwMode="auto">
            <a:xfrm flipV="1">
              <a:off x="3284" y="2890"/>
              <a:ext cx="980" cy="10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5" name="Freeform 21"/>
            <p:cNvSpPr>
              <a:spLocks/>
            </p:cNvSpPr>
            <p:nvPr/>
          </p:nvSpPr>
          <p:spPr bwMode="auto">
            <a:xfrm>
              <a:off x="4210" y="2225"/>
              <a:ext cx="278" cy="265"/>
            </a:xfrm>
            <a:custGeom>
              <a:avLst/>
              <a:gdLst>
                <a:gd name="T0" fmla="*/ 6 w 278"/>
                <a:gd name="T1" fmla="*/ 206 h 265"/>
                <a:gd name="T2" fmla="*/ 0 w 278"/>
                <a:gd name="T3" fmla="*/ 193 h 265"/>
                <a:gd name="T4" fmla="*/ 0 w 278"/>
                <a:gd name="T5" fmla="*/ 180 h 265"/>
                <a:gd name="T6" fmla="*/ 0 w 278"/>
                <a:gd name="T7" fmla="*/ 167 h 265"/>
                <a:gd name="T8" fmla="*/ 0 w 278"/>
                <a:gd name="T9" fmla="*/ 155 h 265"/>
                <a:gd name="T10" fmla="*/ 0 w 278"/>
                <a:gd name="T11" fmla="*/ 142 h 265"/>
                <a:gd name="T12" fmla="*/ 0 w 278"/>
                <a:gd name="T13" fmla="*/ 129 h 265"/>
                <a:gd name="T14" fmla="*/ 0 w 278"/>
                <a:gd name="T15" fmla="*/ 116 h 265"/>
                <a:gd name="T16" fmla="*/ 6 w 278"/>
                <a:gd name="T17" fmla="*/ 103 h 265"/>
                <a:gd name="T18" fmla="*/ 6 w 278"/>
                <a:gd name="T19" fmla="*/ 90 h 265"/>
                <a:gd name="T20" fmla="*/ 13 w 278"/>
                <a:gd name="T21" fmla="*/ 77 h 265"/>
                <a:gd name="T22" fmla="*/ 19 w 278"/>
                <a:gd name="T23" fmla="*/ 64 h 265"/>
                <a:gd name="T24" fmla="*/ 26 w 278"/>
                <a:gd name="T25" fmla="*/ 52 h 265"/>
                <a:gd name="T26" fmla="*/ 39 w 278"/>
                <a:gd name="T27" fmla="*/ 45 h 265"/>
                <a:gd name="T28" fmla="*/ 52 w 278"/>
                <a:gd name="T29" fmla="*/ 39 h 265"/>
                <a:gd name="T30" fmla="*/ 58 w 278"/>
                <a:gd name="T31" fmla="*/ 26 h 265"/>
                <a:gd name="T32" fmla="*/ 71 w 278"/>
                <a:gd name="T33" fmla="*/ 26 h 265"/>
                <a:gd name="T34" fmla="*/ 84 w 278"/>
                <a:gd name="T35" fmla="*/ 26 h 265"/>
                <a:gd name="T36" fmla="*/ 97 w 278"/>
                <a:gd name="T37" fmla="*/ 19 h 265"/>
                <a:gd name="T38" fmla="*/ 110 w 278"/>
                <a:gd name="T39" fmla="*/ 13 h 265"/>
                <a:gd name="T40" fmla="*/ 122 w 278"/>
                <a:gd name="T41" fmla="*/ 13 h 265"/>
                <a:gd name="T42" fmla="*/ 135 w 278"/>
                <a:gd name="T43" fmla="*/ 6 h 265"/>
                <a:gd name="T44" fmla="*/ 148 w 278"/>
                <a:gd name="T45" fmla="*/ 0 h 265"/>
                <a:gd name="T46" fmla="*/ 161 w 278"/>
                <a:gd name="T47" fmla="*/ 0 h 265"/>
                <a:gd name="T48" fmla="*/ 174 w 278"/>
                <a:gd name="T49" fmla="*/ 0 h 265"/>
                <a:gd name="T50" fmla="*/ 187 w 278"/>
                <a:gd name="T51" fmla="*/ 6 h 265"/>
                <a:gd name="T52" fmla="*/ 193 w 278"/>
                <a:gd name="T53" fmla="*/ 19 h 265"/>
                <a:gd name="T54" fmla="*/ 206 w 278"/>
                <a:gd name="T55" fmla="*/ 26 h 265"/>
                <a:gd name="T56" fmla="*/ 219 w 278"/>
                <a:gd name="T57" fmla="*/ 32 h 265"/>
                <a:gd name="T58" fmla="*/ 232 w 278"/>
                <a:gd name="T59" fmla="*/ 39 h 265"/>
                <a:gd name="T60" fmla="*/ 238 w 278"/>
                <a:gd name="T61" fmla="*/ 52 h 265"/>
                <a:gd name="T62" fmla="*/ 251 w 278"/>
                <a:gd name="T63" fmla="*/ 58 h 265"/>
                <a:gd name="T64" fmla="*/ 258 w 278"/>
                <a:gd name="T65" fmla="*/ 71 h 265"/>
                <a:gd name="T66" fmla="*/ 264 w 278"/>
                <a:gd name="T67" fmla="*/ 84 h 265"/>
                <a:gd name="T68" fmla="*/ 271 w 278"/>
                <a:gd name="T69" fmla="*/ 97 h 265"/>
                <a:gd name="T70" fmla="*/ 271 w 278"/>
                <a:gd name="T71" fmla="*/ 109 h 265"/>
                <a:gd name="T72" fmla="*/ 277 w 278"/>
                <a:gd name="T73" fmla="*/ 122 h 265"/>
                <a:gd name="T74" fmla="*/ 271 w 278"/>
                <a:gd name="T75" fmla="*/ 135 h 265"/>
                <a:gd name="T76" fmla="*/ 271 w 278"/>
                <a:gd name="T77" fmla="*/ 148 h 265"/>
                <a:gd name="T78" fmla="*/ 264 w 278"/>
                <a:gd name="T79" fmla="*/ 161 h 265"/>
                <a:gd name="T80" fmla="*/ 264 w 278"/>
                <a:gd name="T81" fmla="*/ 174 h 265"/>
                <a:gd name="T82" fmla="*/ 258 w 278"/>
                <a:gd name="T83" fmla="*/ 193 h 265"/>
                <a:gd name="T84" fmla="*/ 251 w 278"/>
                <a:gd name="T85" fmla="*/ 206 h 265"/>
                <a:gd name="T86" fmla="*/ 245 w 278"/>
                <a:gd name="T87" fmla="*/ 219 h 265"/>
                <a:gd name="T88" fmla="*/ 232 w 278"/>
                <a:gd name="T89" fmla="*/ 225 h 265"/>
                <a:gd name="T90" fmla="*/ 219 w 278"/>
                <a:gd name="T91" fmla="*/ 232 h 265"/>
                <a:gd name="T92" fmla="*/ 206 w 278"/>
                <a:gd name="T93" fmla="*/ 238 h 265"/>
                <a:gd name="T94" fmla="*/ 193 w 278"/>
                <a:gd name="T95" fmla="*/ 238 h 265"/>
                <a:gd name="T96" fmla="*/ 180 w 278"/>
                <a:gd name="T97" fmla="*/ 245 h 265"/>
                <a:gd name="T98" fmla="*/ 167 w 278"/>
                <a:gd name="T99" fmla="*/ 245 h 265"/>
                <a:gd name="T100" fmla="*/ 161 w 278"/>
                <a:gd name="T101" fmla="*/ 258 h 265"/>
                <a:gd name="T102" fmla="*/ 148 w 278"/>
                <a:gd name="T103" fmla="*/ 264 h 265"/>
                <a:gd name="T104" fmla="*/ 135 w 278"/>
                <a:gd name="T105" fmla="*/ 264 h 265"/>
                <a:gd name="T106" fmla="*/ 122 w 278"/>
                <a:gd name="T107" fmla="*/ 264 h 265"/>
                <a:gd name="T108" fmla="*/ 116 w 278"/>
                <a:gd name="T10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" h="265">
                  <a:moveTo>
                    <a:pt x="6" y="206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6" y="103"/>
                  </a:lnTo>
                  <a:lnTo>
                    <a:pt x="6" y="90"/>
                  </a:lnTo>
                  <a:lnTo>
                    <a:pt x="13" y="77"/>
                  </a:lnTo>
                  <a:lnTo>
                    <a:pt x="19" y="64"/>
                  </a:lnTo>
                  <a:lnTo>
                    <a:pt x="26" y="52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26"/>
                  </a:lnTo>
                  <a:lnTo>
                    <a:pt x="84" y="26"/>
                  </a:lnTo>
                  <a:lnTo>
                    <a:pt x="97" y="19"/>
                  </a:lnTo>
                  <a:lnTo>
                    <a:pt x="110" y="13"/>
                  </a:lnTo>
                  <a:lnTo>
                    <a:pt x="122" y="13"/>
                  </a:lnTo>
                  <a:lnTo>
                    <a:pt x="135" y="6"/>
                  </a:lnTo>
                  <a:lnTo>
                    <a:pt x="148" y="0"/>
                  </a:lnTo>
                  <a:lnTo>
                    <a:pt x="161" y="0"/>
                  </a:lnTo>
                  <a:lnTo>
                    <a:pt x="174" y="0"/>
                  </a:lnTo>
                  <a:lnTo>
                    <a:pt x="187" y="6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32" y="39"/>
                  </a:lnTo>
                  <a:lnTo>
                    <a:pt x="238" y="52"/>
                  </a:lnTo>
                  <a:lnTo>
                    <a:pt x="251" y="58"/>
                  </a:lnTo>
                  <a:lnTo>
                    <a:pt x="258" y="71"/>
                  </a:lnTo>
                  <a:lnTo>
                    <a:pt x="264" y="84"/>
                  </a:lnTo>
                  <a:lnTo>
                    <a:pt x="271" y="97"/>
                  </a:lnTo>
                  <a:lnTo>
                    <a:pt x="271" y="109"/>
                  </a:lnTo>
                  <a:lnTo>
                    <a:pt x="277" y="122"/>
                  </a:lnTo>
                  <a:lnTo>
                    <a:pt x="271" y="135"/>
                  </a:lnTo>
                  <a:lnTo>
                    <a:pt x="271" y="148"/>
                  </a:lnTo>
                  <a:lnTo>
                    <a:pt x="264" y="161"/>
                  </a:lnTo>
                  <a:lnTo>
                    <a:pt x="264" y="174"/>
                  </a:lnTo>
                  <a:lnTo>
                    <a:pt x="258" y="193"/>
                  </a:lnTo>
                  <a:lnTo>
                    <a:pt x="251" y="206"/>
                  </a:lnTo>
                  <a:lnTo>
                    <a:pt x="245" y="219"/>
                  </a:lnTo>
                  <a:lnTo>
                    <a:pt x="232" y="225"/>
                  </a:lnTo>
                  <a:lnTo>
                    <a:pt x="219" y="232"/>
                  </a:lnTo>
                  <a:lnTo>
                    <a:pt x="206" y="238"/>
                  </a:lnTo>
                  <a:lnTo>
                    <a:pt x="193" y="238"/>
                  </a:lnTo>
                  <a:lnTo>
                    <a:pt x="180" y="245"/>
                  </a:lnTo>
                  <a:lnTo>
                    <a:pt x="167" y="245"/>
                  </a:lnTo>
                  <a:lnTo>
                    <a:pt x="161" y="258"/>
                  </a:lnTo>
                  <a:lnTo>
                    <a:pt x="148" y="264"/>
                  </a:lnTo>
                  <a:lnTo>
                    <a:pt x="135" y="264"/>
                  </a:lnTo>
                  <a:lnTo>
                    <a:pt x="122" y="264"/>
                  </a:lnTo>
                  <a:lnTo>
                    <a:pt x="116" y="2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6" name="Freeform 22"/>
            <p:cNvSpPr>
              <a:spLocks/>
            </p:cNvSpPr>
            <p:nvPr/>
          </p:nvSpPr>
          <p:spPr bwMode="auto">
            <a:xfrm>
              <a:off x="2585" y="3605"/>
              <a:ext cx="265" cy="278"/>
            </a:xfrm>
            <a:custGeom>
              <a:avLst/>
              <a:gdLst>
                <a:gd name="T0" fmla="*/ 206 w 265"/>
                <a:gd name="T1" fmla="*/ 271 h 278"/>
                <a:gd name="T2" fmla="*/ 193 w 265"/>
                <a:gd name="T3" fmla="*/ 277 h 278"/>
                <a:gd name="T4" fmla="*/ 180 w 265"/>
                <a:gd name="T5" fmla="*/ 277 h 278"/>
                <a:gd name="T6" fmla="*/ 167 w 265"/>
                <a:gd name="T7" fmla="*/ 277 h 278"/>
                <a:gd name="T8" fmla="*/ 155 w 265"/>
                <a:gd name="T9" fmla="*/ 277 h 278"/>
                <a:gd name="T10" fmla="*/ 142 w 265"/>
                <a:gd name="T11" fmla="*/ 277 h 278"/>
                <a:gd name="T12" fmla="*/ 129 w 265"/>
                <a:gd name="T13" fmla="*/ 277 h 278"/>
                <a:gd name="T14" fmla="*/ 116 w 265"/>
                <a:gd name="T15" fmla="*/ 277 h 278"/>
                <a:gd name="T16" fmla="*/ 103 w 265"/>
                <a:gd name="T17" fmla="*/ 271 h 278"/>
                <a:gd name="T18" fmla="*/ 90 w 265"/>
                <a:gd name="T19" fmla="*/ 271 h 278"/>
                <a:gd name="T20" fmla="*/ 77 w 265"/>
                <a:gd name="T21" fmla="*/ 264 h 278"/>
                <a:gd name="T22" fmla="*/ 64 w 265"/>
                <a:gd name="T23" fmla="*/ 258 h 278"/>
                <a:gd name="T24" fmla="*/ 52 w 265"/>
                <a:gd name="T25" fmla="*/ 251 h 278"/>
                <a:gd name="T26" fmla="*/ 45 w 265"/>
                <a:gd name="T27" fmla="*/ 238 h 278"/>
                <a:gd name="T28" fmla="*/ 39 w 265"/>
                <a:gd name="T29" fmla="*/ 225 h 278"/>
                <a:gd name="T30" fmla="*/ 26 w 265"/>
                <a:gd name="T31" fmla="*/ 219 h 278"/>
                <a:gd name="T32" fmla="*/ 26 w 265"/>
                <a:gd name="T33" fmla="*/ 206 h 278"/>
                <a:gd name="T34" fmla="*/ 26 w 265"/>
                <a:gd name="T35" fmla="*/ 193 h 278"/>
                <a:gd name="T36" fmla="*/ 19 w 265"/>
                <a:gd name="T37" fmla="*/ 180 h 278"/>
                <a:gd name="T38" fmla="*/ 13 w 265"/>
                <a:gd name="T39" fmla="*/ 167 h 278"/>
                <a:gd name="T40" fmla="*/ 13 w 265"/>
                <a:gd name="T41" fmla="*/ 155 h 278"/>
                <a:gd name="T42" fmla="*/ 6 w 265"/>
                <a:gd name="T43" fmla="*/ 142 h 278"/>
                <a:gd name="T44" fmla="*/ 0 w 265"/>
                <a:gd name="T45" fmla="*/ 129 h 278"/>
                <a:gd name="T46" fmla="*/ 0 w 265"/>
                <a:gd name="T47" fmla="*/ 116 h 278"/>
                <a:gd name="T48" fmla="*/ 0 w 265"/>
                <a:gd name="T49" fmla="*/ 103 h 278"/>
                <a:gd name="T50" fmla="*/ 6 w 265"/>
                <a:gd name="T51" fmla="*/ 90 h 278"/>
                <a:gd name="T52" fmla="*/ 19 w 265"/>
                <a:gd name="T53" fmla="*/ 84 h 278"/>
                <a:gd name="T54" fmla="*/ 26 w 265"/>
                <a:gd name="T55" fmla="*/ 71 h 278"/>
                <a:gd name="T56" fmla="*/ 32 w 265"/>
                <a:gd name="T57" fmla="*/ 58 h 278"/>
                <a:gd name="T58" fmla="*/ 39 w 265"/>
                <a:gd name="T59" fmla="*/ 45 h 278"/>
                <a:gd name="T60" fmla="*/ 52 w 265"/>
                <a:gd name="T61" fmla="*/ 39 h 278"/>
                <a:gd name="T62" fmla="*/ 58 w 265"/>
                <a:gd name="T63" fmla="*/ 26 h 278"/>
                <a:gd name="T64" fmla="*/ 71 w 265"/>
                <a:gd name="T65" fmla="*/ 19 h 278"/>
                <a:gd name="T66" fmla="*/ 84 w 265"/>
                <a:gd name="T67" fmla="*/ 13 h 278"/>
                <a:gd name="T68" fmla="*/ 97 w 265"/>
                <a:gd name="T69" fmla="*/ 6 h 278"/>
                <a:gd name="T70" fmla="*/ 109 w 265"/>
                <a:gd name="T71" fmla="*/ 6 h 278"/>
                <a:gd name="T72" fmla="*/ 122 w 265"/>
                <a:gd name="T73" fmla="*/ 0 h 278"/>
                <a:gd name="T74" fmla="*/ 135 w 265"/>
                <a:gd name="T75" fmla="*/ 6 h 278"/>
                <a:gd name="T76" fmla="*/ 148 w 265"/>
                <a:gd name="T77" fmla="*/ 6 h 278"/>
                <a:gd name="T78" fmla="*/ 161 w 265"/>
                <a:gd name="T79" fmla="*/ 13 h 278"/>
                <a:gd name="T80" fmla="*/ 174 w 265"/>
                <a:gd name="T81" fmla="*/ 13 h 278"/>
                <a:gd name="T82" fmla="*/ 193 w 265"/>
                <a:gd name="T83" fmla="*/ 19 h 278"/>
                <a:gd name="T84" fmla="*/ 206 w 265"/>
                <a:gd name="T85" fmla="*/ 26 h 278"/>
                <a:gd name="T86" fmla="*/ 219 w 265"/>
                <a:gd name="T87" fmla="*/ 32 h 278"/>
                <a:gd name="T88" fmla="*/ 225 w 265"/>
                <a:gd name="T89" fmla="*/ 45 h 278"/>
                <a:gd name="T90" fmla="*/ 232 w 265"/>
                <a:gd name="T91" fmla="*/ 58 h 278"/>
                <a:gd name="T92" fmla="*/ 238 w 265"/>
                <a:gd name="T93" fmla="*/ 71 h 278"/>
                <a:gd name="T94" fmla="*/ 238 w 265"/>
                <a:gd name="T95" fmla="*/ 84 h 278"/>
                <a:gd name="T96" fmla="*/ 245 w 265"/>
                <a:gd name="T97" fmla="*/ 97 h 278"/>
                <a:gd name="T98" fmla="*/ 245 w 265"/>
                <a:gd name="T99" fmla="*/ 110 h 278"/>
                <a:gd name="T100" fmla="*/ 258 w 265"/>
                <a:gd name="T101" fmla="*/ 116 h 278"/>
                <a:gd name="T102" fmla="*/ 264 w 265"/>
                <a:gd name="T103" fmla="*/ 129 h 278"/>
                <a:gd name="T104" fmla="*/ 264 w 265"/>
                <a:gd name="T105" fmla="*/ 142 h 278"/>
                <a:gd name="T106" fmla="*/ 264 w 265"/>
                <a:gd name="T107" fmla="*/ 155 h 278"/>
                <a:gd name="T108" fmla="*/ 264 w 265"/>
                <a:gd name="T109" fmla="*/ 16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78">
                  <a:moveTo>
                    <a:pt x="206" y="271"/>
                  </a:moveTo>
                  <a:lnTo>
                    <a:pt x="193" y="277"/>
                  </a:lnTo>
                  <a:lnTo>
                    <a:pt x="180" y="277"/>
                  </a:lnTo>
                  <a:lnTo>
                    <a:pt x="167" y="277"/>
                  </a:lnTo>
                  <a:lnTo>
                    <a:pt x="155" y="277"/>
                  </a:lnTo>
                  <a:lnTo>
                    <a:pt x="142" y="277"/>
                  </a:lnTo>
                  <a:lnTo>
                    <a:pt x="129" y="277"/>
                  </a:lnTo>
                  <a:lnTo>
                    <a:pt x="116" y="277"/>
                  </a:lnTo>
                  <a:lnTo>
                    <a:pt x="103" y="271"/>
                  </a:lnTo>
                  <a:lnTo>
                    <a:pt x="90" y="271"/>
                  </a:lnTo>
                  <a:lnTo>
                    <a:pt x="77" y="264"/>
                  </a:lnTo>
                  <a:lnTo>
                    <a:pt x="64" y="258"/>
                  </a:lnTo>
                  <a:lnTo>
                    <a:pt x="52" y="251"/>
                  </a:lnTo>
                  <a:lnTo>
                    <a:pt x="45" y="238"/>
                  </a:lnTo>
                  <a:lnTo>
                    <a:pt x="39" y="225"/>
                  </a:lnTo>
                  <a:lnTo>
                    <a:pt x="26" y="219"/>
                  </a:lnTo>
                  <a:lnTo>
                    <a:pt x="26" y="206"/>
                  </a:lnTo>
                  <a:lnTo>
                    <a:pt x="26" y="193"/>
                  </a:lnTo>
                  <a:lnTo>
                    <a:pt x="19" y="180"/>
                  </a:lnTo>
                  <a:lnTo>
                    <a:pt x="13" y="167"/>
                  </a:lnTo>
                  <a:lnTo>
                    <a:pt x="13" y="155"/>
                  </a:lnTo>
                  <a:lnTo>
                    <a:pt x="6" y="142"/>
                  </a:lnTo>
                  <a:lnTo>
                    <a:pt x="0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6" y="90"/>
                  </a:lnTo>
                  <a:lnTo>
                    <a:pt x="19" y="84"/>
                  </a:lnTo>
                  <a:lnTo>
                    <a:pt x="26" y="71"/>
                  </a:lnTo>
                  <a:lnTo>
                    <a:pt x="32" y="58"/>
                  </a:lnTo>
                  <a:lnTo>
                    <a:pt x="39" y="45"/>
                  </a:lnTo>
                  <a:lnTo>
                    <a:pt x="52" y="39"/>
                  </a:lnTo>
                  <a:lnTo>
                    <a:pt x="58" y="26"/>
                  </a:lnTo>
                  <a:lnTo>
                    <a:pt x="71" y="19"/>
                  </a:lnTo>
                  <a:lnTo>
                    <a:pt x="84" y="13"/>
                  </a:lnTo>
                  <a:lnTo>
                    <a:pt x="97" y="6"/>
                  </a:lnTo>
                  <a:lnTo>
                    <a:pt x="109" y="6"/>
                  </a:lnTo>
                  <a:lnTo>
                    <a:pt x="122" y="0"/>
                  </a:lnTo>
                  <a:lnTo>
                    <a:pt x="135" y="6"/>
                  </a:lnTo>
                  <a:lnTo>
                    <a:pt x="148" y="6"/>
                  </a:lnTo>
                  <a:lnTo>
                    <a:pt x="161" y="13"/>
                  </a:lnTo>
                  <a:lnTo>
                    <a:pt x="174" y="13"/>
                  </a:lnTo>
                  <a:lnTo>
                    <a:pt x="193" y="19"/>
                  </a:lnTo>
                  <a:lnTo>
                    <a:pt x="206" y="26"/>
                  </a:lnTo>
                  <a:lnTo>
                    <a:pt x="219" y="32"/>
                  </a:lnTo>
                  <a:lnTo>
                    <a:pt x="225" y="45"/>
                  </a:lnTo>
                  <a:lnTo>
                    <a:pt x="232" y="58"/>
                  </a:lnTo>
                  <a:lnTo>
                    <a:pt x="238" y="71"/>
                  </a:lnTo>
                  <a:lnTo>
                    <a:pt x="238" y="84"/>
                  </a:lnTo>
                  <a:lnTo>
                    <a:pt x="245" y="97"/>
                  </a:lnTo>
                  <a:lnTo>
                    <a:pt x="245" y="110"/>
                  </a:lnTo>
                  <a:lnTo>
                    <a:pt x="258" y="116"/>
                  </a:lnTo>
                  <a:lnTo>
                    <a:pt x="264" y="129"/>
                  </a:lnTo>
                  <a:lnTo>
                    <a:pt x="264" y="142"/>
                  </a:lnTo>
                  <a:lnTo>
                    <a:pt x="264" y="155"/>
                  </a:lnTo>
                  <a:lnTo>
                    <a:pt x="264" y="16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7" name="Line 23"/>
            <p:cNvSpPr>
              <a:spLocks noChangeShapeType="1"/>
            </p:cNvSpPr>
            <p:nvPr/>
          </p:nvSpPr>
          <p:spPr bwMode="auto">
            <a:xfrm>
              <a:off x="2946" y="2878"/>
              <a:ext cx="0" cy="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8" name="Line 24"/>
            <p:cNvSpPr>
              <a:spLocks noChangeShapeType="1"/>
            </p:cNvSpPr>
            <p:nvPr/>
          </p:nvSpPr>
          <p:spPr bwMode="auto">
            <a:xfrm>
              <a:off x="3289" y="2618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29" name="Oval 25"/>
            <p:cNvSpPr>
              <a:spLocks noChangeArrowheads="1"/>
            </p:cNvSpPr>
            <p:nvPr/>
          </p:nvSpPr>
          <p:spPr bwMode="auto">
            <a:xfrm>
              <a:off x="2806" y="2439"/>
              <a:ext cx="467" cy="4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30" name="Line 26"/>
            <p:cNvSpPr>
              <a:spLocks noChangeShapeType="1"/>
            </p:cNvSpPr>
            <p:nvPr/>
          </p:nvSpPr>
          <p:spPr bwMode="auto">
            <a:xfrm flipV="1">
              <a:off x="3279" y="2890"/>
              <a:ext cx="889" cy="9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31" name="Rectangle 27"/>
            <p:cNvSpPr>
              <a:spLocks noChangeArrowheads="1"/>
            </p:cNvSpPr>
            <p:nvPr/>
          </p:nvSpPr>
          <p:spPr bwMode="auto">
            <a:xfrm>
              <a:off x="2989" y="3198"/>
              <a:ext cx="8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>
                  <a:solidFill>
                    <a:schemeClr val="accent2"/>
                  </a:solidFill>
                </a:rPr>
                <a:t>Remote Read</a:t>
              </a:r>
              <a:r>
                <a:rPr lang="en-US" altLang="zh-CN" sz="1400"/>
                <a:t> </a:t>
              </a:r>
              <a:br>
                <a:rPr lang="en-US" altLang="zh-CN" sz="1400"/>
              </a:br>
              <a:r>
                <a:rPr lang="en-US" altLang="zh-CN" sz="1400"/>
                <a:t> Write Back</a:t>
              </a:r>
            </a:p>
          </p:txBody>
        </p:sp>
      </p:grpSp>
      <p:grpSp>
        <p:nvGrpSpPr>
          <p:cNvPr id="840732" name="Group 28"/>
          <p:cNvGrpSpPr>
            <a:grpSpLocks/>
          </p:cNvGrpSpPr>
          <p:nvPr/>
        </p:nvGrpSpPr>
        <p:grpSpPr bwMode="auto">
          <a:xfrm>
            <a:off x="5029200" y="6096000"/>
            <a:ext cx="1736725" cy="514350"/>
            <a:chOff x="3216" y="3890"/>
            <a:chExt cx="1094" cy="324"/>
          </a:xfrm>
        </p:grpSpPr>
        <p:sp>
          <p:nvSpPr>
            <p:cNvPr id="840733" name="Rectangle 29"/>
            <p:cNvSpPr>
              <a:spLocks noChangeArrowheads="1"/>
            </p:cNvSpPr>
            <p:nvPr/>
          </p:nvSpPr>
          <p:spPr bwMode="auto">
            <a:xfrm>
              <a:off x="3369" y="3890"/>
              <a:ext cx="941" cy="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FF0000"/>
                  </a:solidFill>
                </a:rPr>
                <a:t>CPU Write Miss</a:t>
              </a:r>
            </a:p>
            <a:p>
              <a:pPr eaLnBrk="0" hangingPunct="0"/>
              <a:r>
                <a:rPr lang="en-US" altLang="en-US" sz="1400"/>
                <a:t>Write Back</a:t>
              </a:r>
            </a:p>
          </p:txBody>
        </p:sp>
        <p:sp>
          <p:nvSpPr>
            <p:cNvPr id="840734" name="Freeform 30"/>
            <p:cNvSpPr>
              <a:spLocks/>
            </p:cNvSpPr>
            <p:nvPr/>
          </p:nvSpPr>
          <p:spPr bwMode="auto">
            <a:xfrm>
              <a:off x="3216" y="3951"/>
              <a:ext cx="165" cy="177"/>
            </a:xfrm>
            <a:custGeom>
              <a:avLst/>
              <a:gdLst>
                <a:gd name="T0" fmla="*/ 108 w 493"/>
                <a:gd name="T1" fmla="*/ 12 h 517"/>
                <a:gd name="T2" fmla="*/ 132 w 493"/>
                <a:gd name="T3" fmla="*/ 0 h 517"/>
                <a:gd name="T4" fmla="*/ 156 w 493"/>
                <a:gd name="T5" fmla="*/ 0 h 517"/>
                <a:gd name="T6" fmla="*/ 180 w 493"/>
                <a:gd name="T7" fmla="*/ 0 h 517"/>
                <a:gd name="T8" fmla="*/ 204 w 493"/>
                <a:gd name="T9" fmla="*/ 0 h 517"/>
                <a:gd name="T10" fmla="*/ 228 w 493"/>
                <a:gd name="T11" fmla="*/ 0 h 517"/>
                <a:gd name="T12" fmla="*/ 252 w 493"/>
                <a:gd name="T13" fmla="*/ 0 h 517"/>
                <a:gd name="T14" fmla="*/ 276 w 493"/>
                <a:gd name="T15" fmla="*/ 0 h 517"/>
                <a:gd name="T16" fmla="*/ 300 w 493"/>
                <a:gd name="T17" fmla="*/ 12 h 517"/>
                <a:gd name="T18" fmla="*/ 324 w 493"/>
                <a:gd name="T19" fmla="*/ 12 h 517"/>
                <a:gd name="T20" fmla="*/ 348 w 493"/>
                <a:gd name="T21" fmla="*/ 24 h 517"/>
                <a:gd name="T22" fmla="*/ 372 w 493"/>
                <a:gd name="T23" fmla="*/ 36 h 517"/>
                <a:gd name="T24" fmla="*/ 396 w 493"/>
                <a:gd name="T25" fmla="*/ 48 h 517"/>
                <a:gd name="T26" fmla="*/ 408 w 493"/>
                <a:gd name="T27" fmla="*/ 72 h 517"/>
                <a:gd name="T28" fmla="*/ 420 w 493"/>
                <a:gd name="T29" fmla="*/ 96 h 517"/>
                <a:gd name="T30" fmla="*/ 444 w 493"/>
                <a:gd name="T31" fmla="*/ 108 h 517"/>
                <a:gd name="T32" fmla="*/ 444 w 493"/>
                <a:gd name="T33" fmla="*/ 132 h 517"/>
                <a:gd name="T34" fmla="*/ 444 w 493"/>
                <a:gd name="T35" fmla="*/ 156 h 517"/>
                <a:gd name="T36" fmla="*/ 456 w 493"/>
                <a:gd name="T37" fmla="*/ 180 h 517"/>
                <a:gd name="T38" fmla="*/ 468 w 493"/>
                <a:gd name="T39" fmla="*/ 204 h 517"/>
                <a:gd name="T40" fmla="*/ 468 w 493"/>
                <a:gd name="T41" fmla="*/ 228 h 517"/>
                <a:gd name="T42" fmla="*/ 480 w 493"/>
                <a:gd name="T43" fmla="*/ 252 h 517"/>
                <a:gd name="T44" fmla="*/ 492 w 493"/>
                <a:gd name="T45" fmla="*/ 276 h 517"/>
                <a:gd name="T46" fmla="*/ 492 w 493"/>
                <a:gd name="T47" fmla="*/ 300 h 517"/>
                <a:gd name="T48" fmla="*/ 492 w 493"/>
                <a:gd name="T49" fmla="*/ 324 h 517"/>
                <a:gd name="T50" fmla="*/ 480 w 493"/>
                <a:gd name="T51" fmla="*/ 348 h 517"/>
                <a:gd name="T52" fmla="*/ 456 w 493"/>
                <a:gd name="T53" fmla="*/ 360 h 517"/>
                <a:gd name="T54" fmla="*/ 444 w 493"/>
                <a:gd name="T55" fmla="*/ 384 h 517"/>
                <a:gd name="T56" fmla="*/ 432 w 493"/>
                <a:gd name="T57" fmla="*/ 408 h 517"/>
                <a:gd name="T58" fmla="*/ 420 w 493"/>
                <a:gd name="T59" fmla="*/ 432 h 517"/>
                <a:gd name="T60" fmla="*/ 396 w 493"/>
                <a:gd name="T61" fmla="*/ 444 h 517"/>
                <a:gd name="T62" fmla="*/ 384 w 493"/>
                <a:gd name="T63" fmla="*/ 468 h 517"/>
                <a:gd name="T64" fmla="*/ 360 w 493"/>
                <a:gd name="T65" fmla="*/ 480 h 517"/>
                <a:gd name="T66" fmla="*/ 336 w 493"/>
                <a:gd name="T67" fmla="*/ 492 h 517"/>
                <a:gd name="T68" fmla="*/ 312 w 493"/>
                <a:gd name="T69" fmla="*/ 504 h 517"/>
                <a:gd name="T70" fmla="*/ 288 w 493"/>
                <a:gd name="T71" fmla="*/ 504 h 517"/>
                <a:gd name="T72" fmla="*/ 264 w 493"/>
                <a:gd name="T73" fmla="*/ 516 h 517"/>
                <a:gd name="T74" fmla="*/ 240 w 493"/>
                <a:gd name="T75" fmla="*/ 504 h 517"/>
                <a:gd name="T76" fmla="*/ 216 w 493"/>
                <a:gd name="T77" fmla="*/ 504 h 517"/>
                <a:gd name="T78" fmla="*/ 192 w 493"/>
                <a:gd name="T79" fmla="*/ 492 h 517"/>
                <a:gd name="T80" fmla="*/ 168 w 493"/>
                <a:gd name="T81" fmla="*/ 492 h 517"/>
                <a:gd name="T82" fmla="*/ 132 w 493"/>
                <a:gd name="T83" fmla="*/ 480 h 517"/>
                <a:gd name="T84" fmla="*/ 108 w 493"/>
                <a:gd name="T85" fmla="*/ 468 h 517"/>
                <a:gd name="T86" fmla="*/ 84 w 493"/>
                <a:gd name="T87" fmla="*/ 456 h 517"/>
                <a:gd name="T88" fmla="*/ 72 w 493"/>
                <a:gd name="T89" fmla="*/ 432 h 517"/>
                <a:gd name="T90" fmla="*/ 60 w 493"/>
                <a:gd name="T91" fmla="*/ 408 h 517"/>
                <a:gd name="T92" fmla="*/ 48 w 493"/>
                <a:gd name="T93" fmla="*/ 384 h 517"/>
                <a:gd name="T94" fmla="*/ 48 w 493"/>
                <a:gd name="T95" fmla="*/ 360 h 517"/>
                <a:gd name="T96" fmla="*/ 36 w 493"/>
                <a:gd name="T97" fmla="*/ 336 h 517"/>
                <a:gd name="T98" fmla="*/ 36 w 493"/>
                <a:gd name="T99" fmla="*/ 312 h 517"/>
                <a:gd name="T100" fmla="*/ 12 w 493"/>
                <a:gd name="T101" fmla="*/ 300 h 517"/>
                <a:gd name="T102" fmla="*/ 0 w 493"/>
                <a:gd name="T103" fmla="*/ 276 h 517"/>
                <a:gd name="T104" fmla="*/ 0 w 493"/>
                <a:gd name="T105" fmla="*/ 252 h 517"/>
                <a:gd name="T106" fmla="*/ 0 w 493"/>
                <a:gd name="T107" fmla="*/ 228 h 517"/>
                <a:gd name="T108" fmla="*/ 0 w 493"/>
                <a:gd name="T109" fmla="*/ 21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3" h="517">
                  <a:moveTo>
                    <a:pt x="108" y="12"/>
                  </a:move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28" y="0"/>
                  </a:lnTo>
                  <a:lnTo>
                    <a:pt x="252" y="0"/>
                  </a:lnTo>
                  <a:lnTo>
                    <a:pt x="276" y="0"/>
                  </a:lnTo>
                  <a:lnTo>
                    <a:pt x="300" y="12"/>
                  </a:lnTo>
                  <a:lnTo>
                    <a:pt x="324" y="12"/>
                  </a:lnTo>
                  <a:lnTo>
                    <a:pt x="348" y="24"/>
                  </a:lnTo>
                  <a:lnTo>
                    <a:pt x="372" y="36"/>
                  </a:lnTo>
                  <a:lnTo>
                    <a:pt x="396" y="48"/>
                  </a:lnTo>
                  <a:lnTo>
                    <a:pt x="408" y="72"/>
                  </a:lnTo>
                  <a:lnTo>
                    <a:pt x="420" y="96"/>
                  </a:lnTo>
                  <a:lnTo>
                    <a:pt x="444" y="108"/>
                  </a:lnTo>
                  <a:lnTo>
                    <a:pt x="444" y="132"/>
                  </a:lnTo>
                  <a:lnTo>
                    <a:pt x="444" y="156"/>
                  </a:lnTo>
                  <a:lnTo>
                    <a:pt x="456" y="180"/>
                  </a:lnTo>
                  <a:lnTo>
                    <a:pt x="468" y="204"/>
                  </a:lnTo>
                  <a:lnTo>
                    <a:pt x="468" y="228"/>
                  </a:lnTo>
                  <a:lnTo>
                    <a:pt x="480" y="252"/>
                  </a:lnTo>
                  <a:lnTo>
                    <a:pt x="492" y="276"/>
                  </a:lnTo>
                  <a:lnTo>
                    <a:pt x="492" y="300"/>
                  </a:lnTo>
                  <a:lnTo>
                    <a:pt x="492" y="324"/>
                  </a:lnTo>
                  <a:lnTo>
                    <a:pt x="480" y="348"/>
                  </a:lnTo>
                  <a:lnTo>
                    <a:pt x="456" y="360"/>
                  </a:lnTo>
                  <a:lnTo>
                    <a:pt x="444" y="384"/>
                  </a:lnTo>
                  <a:lnTo>
                    <a:pt x="432" y="408"/>
                  </a:lnTo>
                  <a:lnTo>
                    <a:pt x="420" y="432"/>
                  </a:lnTo>
                  <a:lnTo>
                    <a:pt x="396" y="444"/>
                  </a:lnTo>
                  <a:lnTo>
                    <a:pt x="384" y="468"/>
                  </a:lnTo>
                  <a:lnTo>
                    <a:pt x="360" y="480"/>
                  </a:lnTo>
                  <a:lnTo>
                    <a:pt x="336" y="492"/>
                  </a:lnTo>
                  <a:lnTo>
                    <a:pt x="312" y="504"/>
                  </a:lnTo>
                  <a:lnTo>
                    <a:pt x="288" y="504"/>
                  </a:lnTo>
                  <a:lnTo>
                    <a:pt x="264" y="516"/>
                  </a:lnTo>
                  <a:lnTo>
                    <a:pt x="240" y="504"/>
                  </a:lnTo>
                  <a:lnTo>
                    <a:pt x="216" y="504"/>
                  </a:lnTo>
                  <a:lnTo>
                    <a:pt x="192" y="492"/>
                  </a:lnTo>
                  <a:lnTo>
                    <a:pt x="168" y="492"/>
                  </a:lnTo>
                  <a:lnTo>
                    <a:pt x="132" y="480"/>
                  </a:lnTo>
                  <a:lnTo>
                    <a:pt x="108" y="468"/>
                  </a:lnTo>
                  <a:lnTo>
                    <a:pt x="84" y="456"/>
                  </a:lnTo>
                  <a:lnTo>
                    <a:pt x="72" y="432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48" y="360"/>
                  </a:lnTo>
                  <a:lnTo>
                    <a:pt x="36" y="336"/>
                  </a:lnTo>
                  <a:lnTo>
                    <a:pt x="36" y="312"/>
                  </a:lnTo>
                  <a:lnTo>
                    <a:pt x="12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16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735" name="AutoShape 31"/>
          <p:cNvSpPr>
            <a:spLocks noChangeArrowheads="1"/>
          </p:cNvSpPr>
          <p:nvPr/>
        </p:nvSpPr>
        <p:spPr bwMode="auto">
          <a:xfrm>
            <a:off x="5334000" y="6096000"/>
            <a:ext cx="1524000" cy="457200"/>
          </a:xfrm>
          <a:prstGeom prst="parallelogram">
            <a:avLst>
              <a:gd name="adj" fmla="val 12855"/>
            </a:avLst>
          </a:prstGeom>
          <a:noFill/>
          <a:ln w="254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692150"/>
            <a:ext cx="8302625" cy="5464175"/>
          </a:xfr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549275"/>
            <a:ext cx="8445500" cy="5543550"/>
          </a:xfr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476250"/>
            <a:ext cx="8302625" cy="5464175"/>
          </a:xfr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Distributed shared-Memory Architectures</a:t>
            </a:r>
          </a:p>
        </p:txBody>
      </p:sp>
      <p:sp>
        <p:nvSpPr>
          <p:cNvPr id="652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4.3.1 </a:t>
            </a:r>
            <a:r>
              <a:rPr lang="zh-CN" altLang="en-US"/>
              <a:t>分布式存储器结构</a:t>
            </a:r>
          </a:p>
          <a:p>
            <a:r>
              <a:rPr lang="zh-CN" altLang="en-US"/>
              <a:t>一、在这一体系结构下有两种结构</a:t>
            </a:r>
          </a:p>
          <a:p>
            <a:pPr lvl="1"/>
            <a:r>
              <a:rPr lang="zh-CN" altLang="en-US"/>
              <a:t>无</a:t>
            </a:r>
            <a:r>
              <a:rPr lang="en-US" altLang="zh-CN"/>
              <a:t>Cache coherence</a:t>
            </a:r>
          </a:p>
          <a:p>
            <a:pPr lvl="2"/>
            <a:r>
              <a:rPr lang="zh-CN" altLang="en-US"/>
              <a:t>共享数据不进入缓存</a:t>
            </a:r>
          </a:p>
          <a:p>
            <a:pPr lvl="1"/>
            <a:r>
              <a:rPr lang="zh-CN" altLang="en-US"/>
              <a:t>   例子：</a:t>
            </a:r>
            <a:r>
              <a:rPr lang="en-US" altLang="zh-CN"/>
              <a:t>Cray T3D,</a:t>
            </a:r>
            <a:r>
              <a:rPr lang="zh-CN" altLang="en-US"/>
              <a:t>注意力集中在可缩放存储系统</a:t>
            </a:r>
          </a:p>
          <a:p>
            <a:pPr lvl="1"/>
            <a:r>
              <a:rPr lang="zh-CN" altLang="en-US"/>
              <a:t>有</a:t>
            </a:r>
            <a:r>
              <a:rPr lang="en-US" altLang="zh-CN"/>
              <a:t>Cache coherence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二、无</a:t>
            </a:r>
            <a:r>
              <a:rPr lang="en-US" altLang="zh-CN"/>
              <a:t>Cache coherence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5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68760"/>
            <a:ext cx="7924800" cy="4419600"/>
          </a:xfrm>
        </p:spPr>
        <p:txBody>
          <a:bodyPr/>
          <a:lstStyle/>
          <a:p>
            <a:pPr lvl="1"/>
            <a:r>
              <a:rPr lang="en-US" altLang="zh-CN" dirty="0"/>
              <a:t>memory distributed among the nodes</a:t>
            </a:r>
          </a:p>
          <a:p>
            <a:pPr lvl="1"/>
            <a:r>
              <a:rPr lang="en-US" altLang="zh-CN" dirty="0"/>
              <a:t>all nodes are interconnected by a network</a:t>
            </a:r>
          </a:p>
          <a:p>
            <a:pPr lvl="1"/>
            <a:r>
              <a:rPr lang="en-US" altLang="zh-CN" dirty="0"/>
              <a:t>access can be either local or remote, </a:t>
            </a:r>
            <a:r>
              <a:rPr lang="zh-CN" altLang="en-US" dirty="0"/>
              <a:t>由</a:t>
            </a:r>
            <a:r>
              <a:rPr lang="en-US" altLang="zh-CN" dirty="0"/>
              <a:t>node</a:t>
            </a:r>
            <a:r>
              <a:rPr lang="zh-CN" altLang="en-US" dirty="0"/>
              <a:t>中的控制器根据地址决定数据是在本地存储器还是在远程存储器。</a:t>
            </a:r>
          </a:p>
          <a:p>
            <a:pPr lvl="1"/>
            <a:r>
              <a:rPr lang="zh-CN" altLang="en-US" dirty="0"/>
              <a:t>若需远程访问，则发消息给远程存储器的控制器去访问数据；</a:t>
            </a:r>
          </a:p>
          <a:p>
            <a:pPr lvl="1"/>
            <a:r>
              <a:rPr lang="zh-CN" altLang="en-US" dirty="0"/>
              <a:t>这类系统是带</a:t>
            </a:r>
            <a:r>
              <a:rPr lang="en-US" altLang="zh-CN" dirty="0"/>
              <a:t>cache</a:t>
            </a:r>
            <a:r>
              <a:rPr lang="zh-CN" altLang="en-US" dirty="0"/>
              <a:t>的，但为避免</a:t>
            </a:r>
            <a:r>
              <a:rPr lang="en-US" altLang="zh-CN" dirty="0"/>
              <a:t>coherence</a:t>
            </a:r>
            <a:r>
              <a:rPr lang="zh-CN" altLang="en-US" dirty="0"/>
              <a:t>问题，将那些共享数据标记为</a:t>
            </a:r>
            <a:r>
              <a:rPr lang="en-US" altLang="zh-CN" dirty="0"/>
              <a:t>uncacheable, </a:t>
            </a:r>
            <a:r>
              <a:rPr lang="zh-CN" altLang="en-US" dirty="0"/>
              <a:t>只允许</a:t>
            </a:r>
            <a:r>
              <a:rPr lang="en-US" altLang="zh-CN" dirty="0"/>
              <a:t>private data </a:t>
            </a:r>
            <a:r>
              <a:rPr lang="zh-CN" altLang="en-US" dirty="0"/>
              <a:t>存放于</a:t>
            </a:r>
            <a:r>
              <a:rPr lang="en-US" altLang="zh-CN" dirty="0"/>
              <a:t>Cache</a:t>
            </a:r>
            <a:r>
              <a:rPr lang="zh-CN" altLang="en-US" dirty="0"/>
              <a:t>。因为共享数据不会在</a:t>
            </a:r>
            <a:r>
              <a:rPr lang="en-US" altLang="zh-CN" dirty="0"/>
              <a:t>Cache</a:t>
            </a:r>
            <a:r>
              <a:rPr lang="zh-CN" altLang="en-US" dirty="0"/>
              <a:t>，所以远程访问只能按字，而不能按</a:t>
            </a:r>
            <a:r>
              <a:rPr lang="en-US" altLang="zh-CN" dirty="0"/>
              <a:t>block</a:t>
            </a:r>
            <a:r>
              <a:rPr lang="zh-CN" altLang="en-US" dirty="0"/>
              <a:t>进行。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</a:t>
            </a:r>
            <a:r>
              <a:rPr lang="en-US" altLang="zh-CN"/>
              <a:t>Cache coherence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5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68760"/>
            <a:ext cx="7924800" cy="4419600"/>
          </a:xfrm>
        </p:spPr>
        <p:txBody>
          <a:bodyPr/>
          <a:lstStyle/>
          <a:p>
            <a:pPr lvl="1"/>
            <a:r>
              <a:rPr lang="zh-CN" altLang="en-US" dirty="0"/>
              <a:t>仍然可用软件显式地将共享数据放进</a:t>
            </a:r>
            <a:r>
              <a:rPr lang="en-US" altLang="zh-CN" dirty="0"/>
              <a:t>cache,</a:t>
            </a:r>
            <a:r>
              <a:rPr lang="zh-CN" altLang="en-US" dirty="0"/>
              <a:t>然后由软件来管理</a:t>
            </a:r>
            <a:r>
              <a:rPr lang="en-US" altLang="zh-CN" dirty="0"/>
              <a:t>coherence</a:t>
            </a:r>
            <a:r>
              <a:rPr lang="zh-CN" altLang="en-US" dirty="0"/>
              <a:t>。（通常，</a:t>
            </a:r>
            <a:r>
              <a:rPr lang="en-US" altLang="zh-CN" dirty="0"/>
              <a:t>cache</a:t>
            </a:r>
            <a:r>
              <a:rPr lang="zh-CN" altLang="en-US" dirty="0"/>
              <a:t>是由硬件管理，而不是由软件管理）</a:t>
            </a:r>
          </a:p>
          <a:p>
            <a:r>
              <a:rPr lang="zh-CN" altLang="en-US" dirty="0"/>
              <a:t>优点：不需要任何硬件</a:t>
            </a:r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不能实现基于</a:t>
            </a:r>
            <a:r>
              <a:rPr lang="en-US" altLang="zh-CN" dirty="0"/>
              <a:t>compiler</a:t>
            </a:r>
            <a:r>
              <a:rPr lang="zh-CN" altLang="en-US" dirty="0"/>
              <a:t>的透明的软件</a:t>
            </a:r>
            <a:r>
              <a:rPr lang="en-US" altLang="zh-CN" dirty="0"/>
              <a:t>cache coherence;</a:t>
            </a:r>
          </a:p>
          <a:p>
            <a:pPr lvl="1"/>
            <a:r>
              <a:rPr lang="zh-CN" altLang="en-US" dirty="0"/>
              <a:t>因为无</a:t>
            </a:r>
            <a:r>
              <a:rPr lang="en-US" altLang="zh-CN" dirty="0"/>
              <a:t>cache coherence,</a:t>
            </a:r>
            <a:r>
              <a:rPr lang="zh-CN" altLang="en-US" dirty="0"/>
              <a:t>丧失了取</a:t>
            </a:r>
            <a:r>
              <a:rPr lang="en-US" altLang="zh-CN" dirty="0"/>
              <a:t>single cache block</a:t>
            </a:r>
            <a:r>
              <a:rPr lang="zh-CN" altLang="en-US" dirty="0"/>
              <a:t>的优点，也丧失了利用共享数据的空间局部性（因为每次远程访问只能按字进行）</a:t>
            </a:r>
          </a:p>
          <a:p>
            <a:pPr lvl="1"/>
            <a:r>
              <a:rPr lang="zh-CN" altLang="en-US" dirty="0"/>
              <a:t>失去了</a:t>
            </a:r>
            <a:r>
              <a:rPr lang="en-US" altLang="zh-CN" dirty="0"/>
              <a:t>prefetch</a:t>
            </a:r>
            <a:r>
              <a:rPr lang="zh-CN" altLang="en-US" dirty="0"/>
              <a:t>等带来的</a:t>
            </a:r>
            <a:r>
              <a:rPr lang="en-US" altLang="zh-CN" dirty="0"/>
              <a:t>tolerating latency </a:t>
            </a:r>
            <a:r>
              <a:rPr lang="zh-CN" altLang="en-US" dirty="0"/>
              <a:t>机制。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实现思路</a:t>
            </a:r>
          </a:p>
        </p:txBody>
      </p:sp>
      <p:sp>
        <p:nvSpPr>
          <p:cNvPr id="630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在小规模多处理器系统中，采用</a:t>
            </a:r>
            <a:r>
              <a:rPr lang="zh-CN" altLang="en-US" b="1" dirty="0"/>
              <a:t>硬件</a:t>
            </a:r>
            <a:r>
              <a:rPr lang="zh-CN" altLang="en-US" dirty="0"/>
              <a:t>解决方法，而不是软件方法；</a:t>
            </a:r>
          </a:p>
          <a:p>
            <a:r>
              <a:rPr lang="zh-CN" altLang="en-US" dirty="0"/>
              <a:t>引进维护</a:t>
            </a:r>
            <a:r>
              <a:rPr lang="en-US" altLang="zh-CN" dirty="0"/>
              <a:t>Cache coherence</a:t>
            </a:r>
            <a:r>
              <a:rPr lang="zh-CN" altLang="en-US" dirty="0"/>
              <a:t>的协议，称为</a:t>
            </a:r>
            <a:r>
              <a:rPr lang="en-US" altLang="zh-CN" dirty="0"/>
              <a:t>cache-coherence protocol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实现</a:t>
            </a:r>
            <a:r>
              <a:rPr lang="en-US" altLang="zh-CN" dirty="0"/>
              <a:t>cache-coherence protocol</a:t>
            </a:r>
            <a:r>
              <a:rPr lang="zh-CN" altLang="en-US" dirty="0"/>
              <a:t>的关键是：跟踪共享数据块的状态。</a:t>
            </a:r>
          </a:p>
          <a:p>
            <a:r>
              <a:rPr lang="zh-CN" altLang="en-US" dirty="0"/>
              <a:t>存在两类</a:t>
            </a:r>
            <a:r>
              <a:rPr lang="en-US" altLang="zh-CN" dirty="0"/>
              <a:t>protocols,</a:t>
            </a:r>
            <a:r>
              <a:rPr lang="zh-CN" altLang="en-US" dirty="0"/>
              <a:t>对应两种不同的跟踪共享状态的技术：基于目录的技术和监听技术。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4E4A8DA-303D-4344-B5E8-69F55136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根据上述分析，小规模多处理器</a:t>
            </a:r>
            <a:r>
              <a:rPr lang="en-US" altLang="zh-CN" dirty="0"/>
              <a:t>(</a:t>
            </a:r>
            <a:r>
              <a:rPr lang="zh-CN" altLang="en-US" dirty="0"/>
              <a:t>集中式存储</a:t>
            </a:r>
            <a:r>
              <a:rPr lang="en-US" altLang="zh-CN" dirty="0"/>
              <a:t>)</a:t>
            </a:r>
            <a:r>
              <a:rPr lang="zh-CN" altLang="en-US" dirty="0"/>
              <a:t>比较容易支持 </a:t>
            </a:r>
            <a:r>
              <a:rPr lang="en-US" altLang="zh-CN" dirty="0"/>
              <a:t>cache coherence</a:t>
            </a:r>
            <a:r>
              <a:rPr lang="zh-CN" altLang="en-US" dirty="0"/>
              <a:t>；对大规模多处理器体系结构</a:t>
            </a:r>
            <a:r>
              <a:rPr lang="en-US" altLang="zh-CN" dirty="0"/>
              <a:t>(</a:t>
            </a:r>
            <a:r>
              <a:rPr lang="zh-CN" altLang="en-US" dirty="0"/>
              <a:t>分布式存储</a:t>
            </a:r>
            <a:r>
              <a:rPr lang="en-US" altLang="zh-CN" dirty="0"/>
              <a:t>)</a:t>
            </a:r>
            <a:r>
              <a:rPr lang="zh-CN" altLang="en-US" dirty="0"/>
              <a:t>而言，还存在其它挑战，如缺乏监听</a:t>
            </a:r>
            <a:r>
              <a:rPr lang="en-US" altLang="zh-CN" dirty="0"/>
              <a:t>coherence</a:t>
            </a:r>
            <a:r>
              <a:rPr lang="zh-CN" altLang="en-US" dirty="0"/>
              <a:t>机制的缩放性问题。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三、有</a:t>
            </a:r>
            <a:r>
              <a:rPr lang="en-US" altLang="zh-CN"/>
              <a:t>Cache coherence</a:t>
            </a:r>
          </a:p>
        </p:txBody>
      </p:sp>
      <p:sp>
        <p:nvSpPr>
          <p:cNvPr id="656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关键：找到另一种不同于</a:t>
            </a:r>
            <a:r>
              <a:rPr lang="en-US" altLang="zh-CN"/>
              <a:t>snooping protocol</a:t>
            </a:r>
            <a:r>
              <a:rPr lang="zh-CN" altLang="en-US"/>
              <a:t>的</a:t>
            </a:r>
            <a:r>
              <a:rPr lang="en-US" altLang="zh-CN"/>
              <a:t>coherence protocol</a:t>
            </a:r>
            <a:r>
              <a:rPr lang="zh-CN" altLang="en-US"/>
              <a:t>，这就是</a:t>
            </a:r>
            <a:r>
              <a:rPr lang="en-US" altLang="zh-CN"/>
              <a:t>directory protocol</a:t>
            </a:r>
            <a:r>
              <a:rPr lang="zh-CN" altLang="en-US"/>
              <a:t>。因为在分布存储器结构中，不能采用总线作为仲裁，而且处理器之间通信要采用显式的消息发送。</a:t>
            </a:r>
          </a:p>
          <a:p>
            <a:r>
              <a:rPr lang="zh-CN" altLang="en-US"/>
              <a:t>目录保存的信息</a:t>
            </a:r>
          </a:p>
          <a:p>
            <a:pPr lvl="1"/>
            <a:r>
              <a:rPr lang="zh-CN" altLang="en-US"/>
              <a:t>每一可能存入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en-US" altLang="zh-CN"/>
              <a:t>block</a:t>
            </a:r>
            <a:r>
              <a:rPr lang="zh-CN" altLang="en-US"/>
              <a:t>的状态：包括共享（</a:t>
            </a:r>
            <a:r>
              <a:rPr lang="en-US" altLang="zh-CN"/>
              <a:t>shared)</a:t>
            </a:r>
            <a:r>
              <a:rPr lang="zh-CN" altLang="en-US"/>
              <a:t>、未进入</a:t>
            </a:r>
            <a:r>
              <a:rPr lang="en-US" altLang="zh-CN"/>
              <a:t>cache</a:t>
            </a:r>
            <a:r>
              <a:rPr lang="zh-CN" altLang="en-US"/>
              <a:t>（</a:t>
            </a:r>
            <a:r>
              <a:rPr lang="en-US" altLang="zh-CN"/>
              <a:t>uncached</a:t>
            </a:r>
            <a:r>
              <a:rPr lang="zh-CN" altLang="en-US"/>
              <a:t>）、独占的（</a:t>
            </a:r>
            <a:r>
              <a:rPr lang="en-US" altLang="zh-CN"/>
              <a:t>exclusive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哪些</a:t>
            </a:r>
            <a:r>
              <a:rPr lang="en-US" altLang="zh-CN"/>
              <a:t>cache</a:t>
            </a:r>
            <a:r>
              <a:rPr lang="zh-CN" altLang="en-US"/>
              <a:t>拥有该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copies</a:t>
            </a:r>
            <a:r>
              <a:rPr lang="zh-CN" altLang="en-US"/>
              <a:t>，</a:t>
            </a:r>
            <a:r>
              <a:rPr lang="en-US" altLang="zh-CN"/>
              <a:t>block</a:t>
            </a:r>
            <a:r>
              <a:rPr lang="zh-CN" altLang="en-US"/>
              <a:t>是否</a:t>
            </a:r>
            <a:r>
              <a:rPr lang="en-US" altLang="zh-CN"/>
              <a:t>dirty</a:t>
            </a:r>
            <a:r>
              <a:rPr lang="zh-CN" altLang="en-US"/>
              <a:t>等等。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Directory protocol </a:t>
            </a:r>
            <a:r>
              <a:rPr lang="zh-CN" altLang="en-US"/>
              <a:t>实现方法</a:t>
            </a:r>
          </a:p>
        </p:txBody>
      </p:sp>
      <p:sp>
        <p:nvSpPr>
          <p:cNvPr id="657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目录的</a:t>
            </a:r>
            <a:r>
              <a:rPr lang="en-US" altLang="zh-CN" b="1" dirty="0"/>
              <a:t>entry</a:t>
            </a:r>
            <a:r>
              <a:rPr lang="zh-CN" altLang="en-US" dirty="0"/>
              <a:t>与存储器的</a:t>
            </a:r>
            <a:r>
              <a:rPr lang="en-US" altLang="zh-CN" b="1" dirty="0"/>
              <a:t>block</a:t>
            </a:r>
            <a:r>
              <a:rPr lang="zh-CN" altLang="en-US" dirty="0"/>
              <a:t>相联系的方法。</a:t>
            </a:r>
          </a:p>
          <a:p>
            <a:pPr lvl="1"/>
            <a:r>
              <a:rPr lang="zh-CN" altLang="en-US" dirty="0"/>
              <a:t>典型的基于目录协议的所含的信息量与各存储器中</a:t>
            </a:r>
            <a:r>
              <a:rPr lang="en-US" altLang="zh-CN" dirty="0"/>
              <a:t>block</a:t>
            </a:r>
            <a:r>
              <a:rPr lang="zh-CN" altLang="en-US" dirty="0"/>
              <a:t>数与处理器数的乘积成正比。对于处理器个数小于</a:t>
            </a:r>
            <a:r>
              <a:rPr lang="en-US" altLang="zh-CN" dirty="0"/>
              <a:t>100</a:t>
            </a:r>
            <a:r>
              <a:rPr lang="zh-CN" altLang="en-US" dirty="0"/>
              <a:t>的机器，这样的信息量还是可允许的，但对于大规模多处理器而言，必须设法减小目录的信息量。</a:t>
            </a:r>
          </a:p>
          <a:p>
            <a:r>
              <a:rPr lang="zh-CN" altLang="en-US" dirty="0"/>
              <a:t>常用减少信息量的方法：</a:t>
            </a:r>
          </a:p>
          <a:p>
            <a:pPr lvl="1"/>
            <a:r>
              <a:rPr lang="zh-CN" altLang="en-US" dirty="0"/>
              <a:t>在目录里只放少数</a:t>
            </a:r>
            <a:r>
              <a:rPr lang="en-US" altLang="zh-CN" dirty="0"/>
              <a:t>block</a:t>
            </a:r>
            <a:r>
              <a:rPr lang="zh-CN" altLang="en-US" dirty="0"/>
              <a:t>的信息，而不是针对存储器中所有的</a:t>
            </a:r>
            <a:r>
              <a:rPr lang="en-US" altLang="zh-CN" dirty="0"/>
              <a:t>block;</a:t>
            </a:r>
          </a:p>
          <a:p>
            <a:pPr lvl="1"/>
            <a:r>
              <a:rPr lang="zh-CN" altLang="en-US" dirty="0"/>
              <a:t>每一</a:t>
            </a:r>
            <a:r>
              <a:rPr lang="en-US" altLang="zh-CN" dirty="0"/>
              <a:t>entry</a:t>
            </a:r>
            <a:r>
              <a:rPr lang="zh-CN" altLang="en-US" dirty="0"/>
              <a:t>缩减</a:t>
            </a:r>
            <a:r>
              <a:rPr lang="en-US" altLang="zh-CN" dirty="0"/>
              <a:t>bits</a:t>
            </a:r>
            <a:r>
              <a:rPr lang="zh-CN" altLang="en-US" dirty="0"/>
              <a:t>数。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15EA5F8-42EA-449F-8641-1749DEB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8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为了防止访问目录成为瓶颈，目录的</a:t>
            </a:r>
            <a:r>
              <a:rPr lang="en-US" altLang="zh-CN"/>
              <a:t>entries</a:t>
            </a:r>
            <a:r>
              <a:rPr lang="zh-CN" altLang="en-US"/>
              <a:t>可分布存放在存储器上，成为分布式目录。</a:t>
            </a:r>
          </a:p>
          <a:p>
            <a:r>
              <a:rPr lang="zh-CN" altLang="en-US"/>
              <a:t>每个目录负责跟踪拥有本节点存储器部分地址的</a:t>
            </a:r>
            <a:r>
              <a:rPr lang="en-US" altLang="zh-CN"/>
              <a:t>cache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58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35086803"/>
              </p:ext>
            </p:extLst>
          </p:nvPr>
        </p:nvGraphicFramePr>
        <p:xfrm>
          <a:off x="2321260" y="1916832"/>
          <a:ext cx="4501480" cy="292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90" name="Picture" r:id="rId3" imgW="2809800" imgH="1828800" progId="Word.Picture.8">
                  <p:embed/>
                </p:oleObj>
              </mc:Choice>
              <mc:Fallback>
                <p:oleObj name="Picture" r:id="rId3" imgW="2809800" imgH="1828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260" y="1916832"/>
                        <a:ext cx="4501480" cy="292977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4.3.2 </a:t>
            </a:r>
            <a:r>
              <a:rPr lang="zh-CN" altLang="en-US"/>
              <a:t>基于目录的</a:t>
            </a:r>
            <a:r>
              <a:rPr lang="en-US" altLang="zh-CN"/>
              <a:t>cache</a:t>
            </a:r>
            <a:r>
              <a:rPr lang="zh-CN" altLang="en-US"/>
              <a:t>一致性协议基础</a:t>
            </a:r>
          </a:p>
        </p:txBody>
      </p:sp>
      <p:sp>
        <p:nvSpPr>
          <p:cNvPr id="660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一、基于目录协议的两种基本操作：</a:t>
            </a:r>
          </a:p>
          <a:p>
            <a:pPr lvl="1"/>
            <a:r>
              <a:rPr lang="zh-CN" altLang="en-US" dirty="0"/>
              <a:t>处理读失配；</a:t>
            </a:r>
          </a:p>
          <a:p>
            <a:pPr lvl="1"/>
            <a:r>
              <a:rPr lang="zh-CN" altLang="en-US" dirty="0"/>
              <a:t>处理对共享的干净的</a:t>
            </a:r>
            <a:r>
              <a:rPr lang="en-US" altLang="zh-CN" dirty="0"/>
              <a:t>cache</a:t>
            </a:r>
            <a:r>
              <a:rPr lang="zh-CN" altLang="en-US" dirty="0"/>
              <a:t>块的写入</a:t>
            </a:r>
          </a:p>
          <a:p>
            <a:r>
              <a:rPr lang="zh-CN" altLang="en-US" dirty="0"/>
              <a:t>实现关键：</a:t>
            </a:r>
          </a:p>
          <a:p>
            <a:pPr lvl="1"/>
            <a:r>
              <a:rPr lang="zh-CN" altLang="en-US" dirty="0"/>
              <a:t>目录必须跟踪每一</a:t>
            </a:r>
            <a:r>
              <a:rPr lang="en-US" altLang="zh-CN" dirty="0"/>
              <a:t>cache</a:t>
            </a:r>
            <a:r>
              <a:rPr lang="zh-CN" altLang="en-US" dirty="0"/>
              <a:t>块的状态。每一个处理器跟踪各自</a:t>
            </a:r>
            <a:r>
              <a:rPr lang="en-US" altLang="zh-CN" dirty="0"/>
              <a:t>cache</a:t>
            </a:r>
            <a:r>
              <a:rPr lang="zh-CN" altLang="en-US" dirty="0"/>
              <a:t>中每一数据块的状态。</a:t>
            </a:r>
          </a:p>
          <a:p>
            <a:pPr lvl="1"/>
            <a:r>
              <a:rPr lang="zh-CN" altLang="en-US" dirty="0"/>
              <a:t>必须跟踪保存了共享块拷贝的各处理器，因为一旦某处理器对该共享数据写过一次后，须对其它</a:t>
            </a:r>
            <a:r>
              <a:rPr lang="en-US" altLang="zh-CN" dirty="0"/>
              <a:t>copies</a:t>
            </a:r>
            <a:r>
              <a:rPr lang="zh-CN" altLang="en-US" dirty="0"/>
              <a:t>作无效处理。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二、目录中</a:t>
            </a:r>
            <a:r>
              <a:rPr lang="en-US" altLang="zh-CN"/>
              <a:t>Cache </a:t>
            </a:r>
            <a:r>
              <a:rPr lang="zh-CN" altLang="en-US"/>
              <a:t>块可能的状态</a:t>
            </a:r>
          </a:p>
        </p:txBody>
      </p:sp>
      <p:sp>
        <p:nvSpPr>
          <p:cNvPr id="681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共享（</a:t>
            </a:r>
            <a:r>
              <a:rPr lang="en-US" altLang="zh-CN"/>
              <a:t>shared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该块的</a:t>
            </a:r>
            <a:r>
              <a:rPr lang="en-US" altLang="zh-CN"/>
              <a:t>copies</a:t>
            </a:r>
            <a:r>
              <a:rPr lang="zh-CN" altLang="en-US"/>
              <a:t>存在于一个或多个</a:t>
            </a:r>
            <a:r>
              <a:rPr lang="en-US" altLang="zh-CN"/>
              <a:t>processor</a:t>
            </a:r>
            <a:r>
              <a:rPr lang="zh-CN" altLang="en-US"/>
              <a:t>的</a:t>
            </a:r>
            <a:r>
              <a:rPr lang="en-US" altLang="zh-CN"/>
              <a:t>caches</a:t>
            </a:r>
            <a:r>
              <a:rPr lang="zh-CN" altLang="en-US"/>
              <a:t>中；</a:t>
            </a:r>
          </a:p>
          <a:p>
            <a:r>
              <a:rPr lang="zh-CN" altLang="en-US"/>
              <a:t>未进入</a:t>
            </a:r>
            <a:r>
              <a:rPr lang="en-US" altLang="zh-CN"/>
              <a:t>Cache</a:t>
            </a:r>
            <a:r>
              <a:rPr lang="zh-CN" altLang="en-US"/>
              <a:t>（</a:t>
            </a:r>
            <a:r>
              <a:rPr lang="en-US" altLang="zh-CN"/>
              <a:t>uncached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没有一个处理器将此块拷入其</a:t>
            </a:r>
            <a:r>
              <a:rPr lang="en-US" altLang="zh-CN"/>
              <a:t>cache</a:t>
            </a:r>
            <a:r>
              <a:rPr lang="zh-CN" altLang="en-US"/>
              <a:t>中；</a:t>
            </a:r>
          </a:p>
          <a:p>
            <a:r>
              <a:rPr lang="zh-CN" altLang="en-US"/>
              <a:t>独占（</a:t>
            </a:r>
            <a:r>
              <a:rPr lang="en-US" altLang="zh-CN"/>
              <a:t>exclusive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只有一个处理器保存此块的拷贝，并更新过数据，于是内存中的数据已过时。此处理器为此数据的拥有者（</a:t>
            </a:r>
            <a:r>
              <a:rPr lang="en-US" altLang="zh-CN"/>
              <a:t>owner</a:t>
            </a:r>
            <a:r>
              <a:rPr lang="zh-CN" altLang="en-US"/>
              <a:t>）。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三、如何表示共享</a:t>
            </a:r>
            <a:r>
              <a:rPr lang="en-US" altLang="zh-CN"/>
              <a:t>block</a:t>
            </a:r>
            <a:r>
              <a:rPr lang="zh-CN" altLang="en-US"/>
              <a:t>被哪一处理器共享？</a:t>
            </a:r>
            <a:br>
              <a:rPr lang="zh-CN" altLang="en-US"/>
            </a:br>
            <a:r>
              <a:rPr lang="zh-CN" altLang="en-US"/>
              <a:t>（其</a:t>
            </a:r>
            <a:r>
              <a:rPr lang="en-US" altLang="zh-CN"/>
              <a:t>copies</a:t>
            </a:r>
            <a:r>
              <a:rPr lang="zh-CN" altLang="en-US"/>
              <a:t>在哪些处理器的</a:t>
            </a:r>
            <a:r>
              <a:rPr lang="en-US" altLang="zh-CN"/>
              <a:t>Cache</a:t>
            </a:r>
            <a:r>
              <a:rPr lang="zh-CN" altLang="en-US"/>
              <a:t>中？）</a:t>
            </a:r>
          </a:p>
        </p:txBody>
      </p:sp>
      <p:sp>
        <p:nvSpPr>
          <p:cNvPr id="683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每一个</a:t>
            </a:r>
            <a:r>
              <a:rPr lang="en-US" altLang="zh-CN"/>
              <a:t>data block</a:t>
            </a:r>
            <a:r>
              <a:rPr lang="zh-CN" altLang="en-US"/>
              <a:t>设置一个</a:t>
            </a:r>
            <a:r>
              <a:rPr lang="en-US" altLang="zh-CN"/>
              <a:t>bit vectors</a:t>
            </a:r>
          </a:p>
          <a:p>
            <a:pPr lvl="1"/>
            <a:r>
              <a:rPr lang="en-US" altLang="zh-CN"/>
              <a:t> bit vector </a:t>
            </a:r>
            <a:r>
              <a:rPr lang="zh-CN" altLang="en-US"/>
              <a:t>中的每一位表示一个对应的处理器，将其</a:t>
            </a:r>
            <a:r>
              <a:rPr lang="en-US" altLang="zh-CN"/>
              <a:t>bit</a:t>
            </a:r>
            <a:r>
              <a:rPr lang="zh-CN" altLang="en-US"/>
              <a:t>置位表示该处理器共享该</a:t>
            </a:r>
            <a:r>
              <a:rPr lang="en-US" altLang="zh-CN"/>
              <a:t>block</a:t>
            </a:r>
            <a:r>
              <a:rPr lang="zh-CN" altLang="en-US"/>
              <a:t>（保存有该块的</a:t>
            </a:r>
            <a:r>
              <a:rPr lang="en-US" altLang="zh-CN"/>
              <a:t>copy</a:t>
            </a:r>
            <a:r>
              <a:rPr lang="zh-CN" altLang="en-US"/>
              <a:t>），可用该</a:t>
            </a:r>
            <a:r>
              <a:rPr lang="en-US" altLang="zh-CN"/>
              <a:t>bit vector</a:t>
            </a:r>
            <a:r>
              <a:rPr lang="zh-CN" altLang="en-US"/>
              <a:t>表示该</a:t>
            </a:r>
            <a:r>
              <a:rPr lang="en-US" altLang="zh-CN"/>
              <a:t>block</a:t>
            </a:r>
            <a:r>
              <a:rPr lang="zh-CN" altLang="en-US"/>
              <a:t>处于</a:t>
            </a:r>
            <a:r>
              <a:rPr lang="en-US" altLang="zh-CN"/>
              <a:t>exclusive</a:t>
            </a:r>
            <a:r>
              <a:rPr lang="zh-CN" altLang="en-US"/>
              <a:t>状态时的</a:t>
            </a:r>
            <a:r>
              <a:rPr lang="en-US" altLang="zh-CN"/>
              <a:t>owner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置位表示对应处理器拥有共享数据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1A378E9-81F2-4C69-8285-0BFE90A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目录协议的操作约定（与监听技术相同的假设）</a:t>
            </a:r>
          </a:p>
          <a:p>
            <a:pPr lvl="1"/>
            <a:r>
              <a:rPr lang="zh-CN" altLang="en-US"/>
              <a:t>写入非独占数据时，一定会导致</a:t>
            </a:r>
            <a:r>
              <a:rPr lang="en-US" altLang="zh-CN"/>
              <a:t>Cache</a:t>
            </a:r>
            <a:r>
              <a:rPr lang="zh-CN" altLang="en-US"/>
              <a:t>写失配，且处理器将暂停直到一次访问结束。</a:t>
            </a:r>
          </a:p>
          <a:p>
            <a:r>
              <a:rPr lang="en-US" altLang="zh-CN"/>
              <a:t>3. </a:t>
            </a:r>
            <a:r>
              <a:rPr lang="zh-CN" altLang="en-US"/>
              <a:t>基于目录的</a:t>
            </a:r>
            <a:r>
              <a:rPr lang="en-US" altLang="zh-CN"/>
              <a:t>Cache</a:t>
            </a:r>
            <a:r>
              <a:rPr lang="zh-CN" altLang="en-US"/>
              <a:t>一致性协议与</a:t>
            </a:r>
            <a:r>
              <a:rPr lang="en-US" altLang="zh-CN"/>
              <a:t>snooping </a:t>
            </a:r>
            <a:r>
              <a:rPr lang="zh-CN" altLang="en-US"/>
              <a:t>不同之处：</a:t>
            </a:r>
          </a:p>
          <a:p>
            <a:pPr lvl="1"/>
            <a:r>
              <a:rPr lang="en-US" altLang="zh-CN"/>
              <a:t>Snooping</a:t>
            </a:r>
            <a:r>
              <a:rPr lang="zh-CN" altLang="en-US"/>
              <a:t>把总线（互连机制）作为判断点，起仲裁作用。</a:t>
            </a:r>
            <a:r>
              <a:rPr lang="en-US" altLang="zh-CN"/>
              <a:t>Director</a:t>
            </a:r>
            <a:r>
              <a:rPr lang="zh-CN" altLang="en-US"/>
              <a:t>协议不能把互连网络作为判断点。</a:t>
            </a:r>
          </a:p>
          <a:p>
            <a:pPr lvl="1"/>
            <a:r>
              <a:rPr lang="en-US" altLang="zh-CN"/>
              <a:t>Director</a:t>
            </a:r>
            <a:r>
              <a:rPr lang="zh-CN" altLang="en-US"/>
              <a:t>写是面向消息的，（不象总线是面向事务的，可采用中断方式），所有消息必须明确应答。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四、处理器与目录间传递消息的种类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58C91-2F3D-4BEA-B075-E7766DF3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8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915400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二、两类一致性协议	</a:t>
            </a:r>
          </a:p>
        </p:txBody>
      </p:sp>
      <p:sp>
        <p:nvSpPr>
          <p:cNvPr id="631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Directory based</a:t>
            </a:r>
            <a:r>
              <a:rPr lang="zh-CN" altLang="en-US" dirty="0"/>
              <a:t>（基于目录）</a:t>
            </a:r>
          </a:p>
          <a:p>
            <a:pPr lvl="1"/>
            <a:r>
              <a:rPr lang="zh-CN" altLang="en-US" dirty="0"/>
              <a:t>把物理存储器中数据块的共享状态放在一个称为目录的结构之中。</a:t>
            </a:r>
          </a:p>
          <a:p>
            <a:r>
              <a:rPr lang="en-US" altLang="zh-CN" dirty="0"/>
              <a:t>2.  Snooping</a:t>
            </a:r>
            <a:r>
              <a:rPr lang="zh-CN" altLang="en-US" dirty="0"/>
              <a:t>（监听）</a:t>
            </a:r>
          </a:p>
          <a:p>
            <a:pPr lvl="1"/>
            <a:r>
              <a:rPr lang="zh-CN" altLang="en-US" dirty="0"/>
              <a:t>数据块的共享状态分散保留在每一拥有该数据块</a:t>
            </a:r>
            <a:r>
              <a:rPr lang="en-US" altLang="zh-CN" dirty="0"/>
              <a:t>copy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  <a:r>
              <a:rPr lang="zh-CN" altLang="en-US" dirty="0"/>
              <a:t>中，即不存在集中保留共享状态的结构。由于</a:t>
            </a:r>
            <a:r>
              <a:rPr lang="en-US" altLang="zh-CN" dirty="0"/>
              <a:t>Cache</a:t>
            </a:r>
            <a:r>
              <a:rPr lang="zh-CN" altLang="en-US" dirty="0"/>
              <a:t>通常是与共享存储器总线相连接，所有</a:t>
            </a:r>
            <a:r>
              <a:rPr lang="en-US" altLang="zh-CN" dirty="0"/>
              <a:t>Cache</a:t>
            </a:r>
            <a:r>
              <a:rPr lang="zh-CN" altLang="en-US" dirty="0"/>
              <a:t>控制器监控（</a:t>
            </a:r>
            <a:r>
              <a:rPr lang="en-US" altLang="zh-CN" dirty="0"/>
              <a:t>monitor</a:t>
            </a:r>
            <a:r>
              <a:rPr lang="zh-CN" altLang="en-US" dirty="0"/>
              <a:t>）</a:t>
            </a:r>
            <a:r>
              <a:rPr lang="en-US" altLang="zh-CN" dirty="0"/>
              <a:t>or</a:t>
            </a:r>
            <a:r>
              <a:rPr lang="zh-CN" altLang="en-US" dirty="0"/>
              <a:t>监听（</a:t>
            </a:r>
            <a:r>
              <a:rPr lang="en-US" altLang="zh-CN" dirty="0"/>
              <a:t>snoop</a:t>
            </a:r>
            <a:r>
              <a:rPr lang="zh-CN" altLang="en-US" dirty="0"/>
              <a:t>）总线，去发现它们（</a:t>
            </a:r>
            <a:r>
              <a:rPr lang="en-US" altLang="zh-CN" dirty="0"/>
              <a:t>cache</a:t>
            </a:r>
            <a:r>
              <a:rPr lang="zh-CN" altLang="en-US" dirty="0"/>
              <a:t>）是否拥有总线请求的数据块。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节点分类</a:t>
            </a:r>
          </a:p>
        </p:txBody>
      </p:sp>
      <p:sp>
        <p:nvSpPr>
          <p:cNvPr id="6860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本地节点（</a:t>
            </a:r>
            <a:r>
              <a:rPr lang="en-US" altLang="zh-CN"/>
              <a:t>local node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指产生访问请求的节点</a:t>
            </a:r>
          </a:p>
          <a:p>
            <a:r>
              <a:rPr lang="zh-CN" altLang="en-US"/>
              <a:t>家节点（</a:t>
            </a:r>
            <a:r>
              <a:rPr lang="en-US" altLang="zh-CN"/>
              <a:t>home node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指该节点拥有要访问地址的存储器单元和目录项（即要访问的数据的家）</a:t>
            </a:r>
          </a:p>
          <a:p>
            <a:r>
              <a:rPr lang="zh-CN" altLang="en-US"/>
              <a:t>远程节点（</a:t>
            </a:r>
            <a:r>
              <a:rPr lang="en-US" altLang="zh-CN"/>
              <a:t>remote node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指拥有要访问数据拷贝的节点。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4.3.3 </a:t>
            </a:r>
            <a:r>
              <a:rPr lang="zh-CN" altLang="en-US" dirty="0"/>
              <a:t>目录协议中的范例</a:t>
            </a:r>
          </a:p>
        </p:txBody>
      </p:sp>
      <p:graphicFrame>
        <p:nvGraphicFramePr>
          <p:cNvPr id="68710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025347"/>
              </p:ext>
            </p:extLst>
          </p:nvPr>
        </p:nvGraphicFramePr>
        <p:xfrm>
          <a:off x="2015716" y="1772816"/>
          <a:ext cx="5112568" cy="380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8" name="Picture" r:id="rId3" imgW="2857680" imgH="2124000" progId="Word.Picture.8">
                  <p:embed/>
                </p:oleObj>
              </mc:Choice>
              <mc:Fallback>
                <p:oleObj name="Picture" r:id="rId3" imgW="2857680" imgH="21240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1772816"/>
                        <a:ext cx="5112568" cy="380034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DDD33AD-D34D-41A1-85BC-C7102943DF56}"/>
              </a:ext>
            </a:extLst>
          </p:cNvPr>
          <p:cNvSpPr/>
          <p:nvPr/>
        </p:nvSpPr>
        <p:spPr>
          <a:xfrm>
            <a:off x="2286000" y="9616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r>
              <a:rPr lang="zh-CN" altLang="en-US" dirty="0"/>
              <a:t>一、目录协议的</a:t>
            </a:r>
            <a:r>
              <a:rPr lang="en-US" altLang="zh-CN" dirty="0"/>
              <a:t>Cache</a:t>
            </a:r>
            <a:r>
              <a:rPr lang="zh-CN" altLang="en-US" dirty="0"/>
              <a:t>中数据块状态转换图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8813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872439"/>
              </p:ext>
            </p:extLst>
          </p:nvPr>
        </p:nvGraphicFramePr>
        <p:xfrm>
          <a:off x="2123728" y="1916832"/>
          <a:ext cx="4896544" cy="329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4" name="Picture" r:id="rId3" imgW="2971800" imgH="2000160" progId="Word.Picture.8">
                  <p:embed/>
                </p:oleObj>
              </mc:Choice>
              <mc:Fallback>
                <p:oleObj name="Picture" r:id="rId3" imgW="2971800" imgH="20001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16832"/>
                        <a:ext cx="4896544" cy="329575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1437482-BDC6-41EA-BFFD-7BA22B6468A5}"/>
              </a:ext>
            </a:extLst>
          </p:cNvPr>
          <p:cNvSpPr/>
          <p:nvPr/>
        </p:nvSpPr>
        <p:spPr>
          <a:xfrm>
            <a:off x="2471082" y="125840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二、目录中数据块记录的状态转换图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84275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55639"/>
              </p:ext>
            </p:extLst>
          </p:nvPr>
        </p:nvGraphicFramePr>
        <p:xfrm>
          <a:off x="438150" y="1729135"/>
          <a:ext cx="82280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02" name="工作表" r:id="rId4" imgW="11772900" imgH="3810000" progId="Excel.Sheet.8">
                  <p:embed/>
                </p:oleObj>
              </mc:Choice>
              <mc:Fallback>
                <p:oleObj name="工作表" r:id="rId4" imgW="11772900" imgH="38100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729135"/>
                        <a:ext cx="82280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56" name="Rectangle 4"/>
          <p:cNvSpPr>
            <a:spLocks noChangeArrowheads="1"/>
          </p:cNvSpPr>
          <p:nvPr/>
        </p:nvSpPr>
        <p:spPr bwMode="auto">
          <a:xfrm>
            <a:off x="569913" y="3353148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42757" name="Rectangle 5"/>
          <p:cNvSpPr>
            <a:spLocks noChangeArrowheads="1"/>
          </p:cNvSpPr>
          <p:nvPr/>
        </p:nvSpPr>
        <p:spPr bwMode="auto">
          <a:xfrm>
            <a:off x="0" y="4496569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sp>
        <p:nvSpPr>
          <p:cNvPr id="842758" name="Rectangle 6"/>
          <p:cNvSpPr>
            <a:spLocks noChangeArrowheads="1"/>
          </p:cNvSpPr>
          <p:nvPr/>
        </p:nvSpPr>
        <p:spPr bwMode="auto">
          <a:xfrm>
            <a:off x="2246313" y="1268760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42759" name="Rectangle 7"/>
          <p:cNvSpPr>
            <a:spLocks noChangeArrowheads="1"/>
          </p:cNvSpPr>
          <p:nvPr/>
        </p:nvSpPr>
        <p:spPr bwMode="auto">
          <a:xfrm>
            <a:off x="3656013" y="1268760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42760" name="Rectangle 8"/>
          <p:cNvSpPr>
            <a:spLocks noChangeArrowheads="1"/>
          </p:cNvSpPr>
          <p:nvPr/>
        </p:nvSpPr>
        <p:spPr bwMode="auto">
          <a:xfrm>
            <a:off x="5160963" y="1268760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42761" name="Rectangle 9"/>
          <p:cNvSpPr>
            <a:spLocks noChangeArrowheads="1"/>
          </p:cNvSpPr>
          <p:nvPr/>
        </p:nvSpPr>
        <p:spPr bwMode="auto">
          <a:xfrm>
            <a:off x="7942263" y="1268760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42762" name="Rectangle 10"/>
          <p:cNvSpPr>
            <a:spLocks noChangeArrowheads="1"/>
          </p:cNvSpPr>
          <p:nvPr/>
        </p:nvSpPr>
        <p:spPr bwMode="auto">
          <a:xfrm>
            <a:off x="6780213" y="1268760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79114613"/>
              </p:ext>
            </p:extLst>
          </p:nvPr>
        </p:nvGraphicFramePr>
        <p:xfrm>
          <a:off x="4601112" y="4437112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03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112" y="4437112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84480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894442"/>
              </p:ext>
            </p:extLst>
          </p:nvPr>
        </p:nvGraphicFramePr>
        <p:xfrm>
          <a:off x="438150" y="1403574"/>
          <a:ext cx="822801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50" name="工作表" r:id="rId4" imgW="11772900" imgH="4102100" progId="Excel.Sheet.8">
                  <p:embed/>
                </p:oleObj>
              </mc:Choice>
              <mc:Fallback>
                <p:oleObj name="工作表" r:id="rId4" imgW="11772900" imgH="41021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403574"/>
                        <a:ext cx="8228013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569913" y="3003774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179512" y="4365104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22463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36560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44808" name="Rectangle 8"/>
          <p:cNvSpPr>
            <a:spLocks noChangeArrowheads="1"/>
          </p:cNvSpPr>
          <p:nvPr/>
        </p:nvSpPr>
        <p:spPr bwMode="auto">
          <a:xfrm>
            <a:off x="5160963" y="1052736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44809" name="Rectangle 9"/>
          <p:cNvSpPr>
            <a:spLocks noChangeArrowheads="1"/>
          </p:cNvSpPr>
          <p:nvPr/>
        </p:nvSpPr>
        <p:spPr bwMode="auto">
          <a:xfrm>
            <a:off x="7942263" y="1052736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44810" name="Rectangle 10"/>
          <p:cNvSpPr>
            <a:spLocks noChangeArrowheads="1"/>
          </p:cNvSpPr>
          <p:nvPr/>
        </p:nvSpPr>
        <p:spPr bwMode="auto">
          <a:xfrm>
            <a:off x="6780213" y="1052736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280663"/>
              </p:ext>
            </p:extLst>
          </p:nvPr>
        </p:nvGraphicFramePr>
        <p:xfrm>
          <a:off x="4601112" y="4437112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51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112" y="4437112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8468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149000"/>
              </p:ext>
            </p:extLst>
          </p:nvPr>
        </p:nvGraphicFramePr>
        <p:xfrm>
          <a:off x="438150" y="1585119"/>
          <a:ext cx="82280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98" name="工作表" r:id="rId4" imgW="11772900" imgH="3810000" progId="Excel.Sheet.8">
                  <p:embed/>
                </p:oleObj>
              </mc:Choice>
              <mc:Fallback>
                <p:oleObj name="工作表" r:id="rId4" imgW="11772900" imgH="38100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585119"/>
                        <a:ext cx="82280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569913" y="3209132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46853" name="Rectangle 5"/>
          <p:cNvSpPr>
            <a:spLocks noChangeArrowheads="1"/>
          </p:cNvSpPr>
          <p:nvPr/>
        </p:nvSpPr>
        <p:spPr bwMode="auto">
          <a:xfrm>
            <a:off x="323528" y="4293096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sp>
        <p:nvSpPr>
          <p:cNvPr id="846854" name="Rectangle 6"/>
          <p:cNvSpPr>
            <a:spLocks noChangeArrowheads="1"/>
          </p:cNvSpPr>
          <p:nvPr/>
        </p:nvSpPr>
        <p:spPr bwMode="auto">
          <a:xfrm>
            <a:off x="2246313" y="1124744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3656013" y="1124744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46856" name="Rectangle 8"/>
          <p:cNvSpPr>
            <a:spLocks noChangeArrowheads="1"/>
          </p:cNvSpPr>
          <p:nvPr/>
        </p:nvSpPr>
        <p:spPr bwMode="auto">
          <a:xfrm>
            <a:off x="5160963" y="1124744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46857" name="Rectangle 9"/>
          <p:cNvSpPr>
            <a:spLocks noChangeArrowheads="1"/>
          </p:cNvSpPr>
          <p:nvPr/>
        </p:nvSpPr>
        <p:spPr bwMode="auto">
          <a:xfrm>
            <a:off x="7942263" y="1124744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6780213" y="1124744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6866026"/>
              </p:ext>
            </p:extLst>
          </p:nvPr>
        </p:nvGraphicFramePr>
        <p:xfrm>
          <a:off x="4932040" y="4293096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99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293096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sp>
        <p:nvSpPr>
          <p:cNvPr id="848899" name="Rectangle 3"/>
          <p:cNvSpPr>
            <a:spLocks noChangeArrowheads="1"/>
          </p:cNvSpPr>
          <p:nvPr/>
        </p:nvSpPr>
        <p:spPr bwMode="auto">
          <a:xfrm>
            <a:off x="531813" y="3079974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323528" y="4581128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graphicFrame>
        <p:nvGraphicFramePr>
          <p:cNvPr id="84890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20601"/>
              </p:ext>
            </p:extLst>
          </p:nvPr>
        </p:nvGraphicFramePr>
        <p:xfrm>
          <a:off x="438150" y="1487711"/>
          <a:ext cx="82280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54" name="工作表" r:id="rId4" imgW="11772900" imgH="3810000" progId="Excel.Sheet.8">
                  <p:embed/>
                </p:oleObj>
              </mc:Choice>
              <mc:Fallback>
                <p:oleObj name="工作表" r:id="rId4" imgW="11772900" imgH="381000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487711"/>
                        <a:ext cx="82280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22463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36560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5160963" y="1052736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48905" name="Rectangle 9"/>
          <p:cNvSpPr>
            <a:spLocks noChangeArrowheads="1"/>
          </p:cNvSpPr>
          <p:nvPr/>
        </p:nvSpPr>
        <p:spPr bwMode="auto">
          <a:xfrm>
            <a:off x="7942263" y="1052736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48906" name="Rectangle 10"/>
          <p:cNvSpPr>
            <a:spLocks noChangeArrowheads="1"/>
          </p:cNvSpPr>
          <p:nvPr/>
        </p:nvSpPr>
        <p:spPr bwMode="auto">
          <a:xfrm>
            <a:off x="6780213" y="1052736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sp>
        <p:nvSpPr>
          <p:cNvPr id="848907" name="Rectangle 11"/>
          <p:cNvSpPr>
            <a:spLocks noChangeArrowheads="1"/>
          </p:cNvSpPr>
          <p:nvPr/>
        </p:nvSpPr>
        <p:spPr bwMode="auto">
          <a:xfrm>
            <a:off x="7618413" y="2679924"/>
            <a:ext cx="4111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 i="1" u="sng">
                <a:solidFill>
                  <a:schemeClr val="hlink"/>
                </a:solidFill>
              </a:rPr>
              <a:t>A1</a:t>
            </a:r>
          </a:p>
        </p:txBody>
      </p:sp>
      <p:sp>
        <p:nvSpPr>
          <p:cNvPr id="848908" name="Rectangle 12"/>
          <p:cNvSpPr>
            <a:spLocks noChangeArrowheads="1"/>
          </p:cNvSpPr>
          <p:nvPr/>
        </p:nvSpPr>
        <p:spPr bwMode="auto">
          <a:xfrm>
            <a:off x="3681413" y="4226149"/>
            <a:ext cx="1136650" cy="3016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altLang="zh-CN" sz="1400" b="1" i="1" u="sng">
                <a:solidFill>
                  <a:srgbClr val="FF0000"/>
                </a:solidFill>
              </a:rPr>
              <a:t>Write Back</a:t>
            </a:r>
          </a:p>
        </p:txBody>
      </p:sp>
      <p:sp>
        <p:nvSpPr>
          <p:cNvPr id="848909" name="Line 13"/>
          <p:cNvSpPr>
            <a:spLocks noChangeShapeType="1"/>
          </p:cNvSpPr>
          <p:nvPr/>
        </p:nvSpPr>
        <p:spPr bwMode="auto">
          <a:xfrm flipV="1">
            <a:off x="4184650" y="2852961"/>
            <a:ext cx="75565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10" name="Rectangle 14"/>
          <p:cNvSpPr>
            <a:spLocks noChangeArrowheads="1"/>
          </p:cNvSpPr>
          <p:nvPr/>
        </p:nvSpPr>
        <p:spPr bwMode="auto">
          <a:xfrm>
            <a:off x="7620000" y="27767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11" name="Rectangle 15"/>
          <p:cNvSpPr>
            <a:spLocks noChangeArrowheads="1"/>
          </p:cNvSpPr>
          <p:nvPr/>
        </p:nvSpPr>
        <p:spPr bwMode="auto">
          <a:xfrm>
            <a:off x="8153400" y="31577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12" name="Rectangle 16"/>
          <p:cNvSpPr>
            <a:spLocks noChangeArrowheads="1"/>
          </p:cNvSpPr>
          <p:nvPr/>
        </p:nvSpPr>
        <p:spPr bwMode="auto">
          <a:xfrm>
            <a:off x="8153400" y="33863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8153400" y="35387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14" name="Text Box 18"/>
          <p:cNvSpPr txBox="1">
            <a:spLocks noChangeArrowheads="1"/>
          </p:cNvSpPr>
          <p:nvPr/>
        </p:nvSpPr>
        <p:spPr bwMode="auto">
          <a:xfrm>
            <a:off x="6553200" y="2794224"/>
            <a:ext cx="6858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1400" i="1" u="sng">
                <a:solidFill>
                  <a:schemeClr val="hlink"/>
                </a:solidFill>
                <a:latin typeface="Times New Roman" pitchFamily="18" charset="0"/>
              </a:rPr>
              <a:t>A1</a:t>
            </a:r>
          </a:p>
        </p:txBody>
      </p:sp>
      <p:graphicFrame>
        <p:nvGraphicFramePr>
          <p:cNvPr id="22" name="对象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5617592"/>
              </p:ext>
            </p:extLst>
          </p:nvPr>
        </p:nvGraphicFramePr>
        <p:xfrm>
          <a:off x="4788024" y="4451638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55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51638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sp>
        <p:nvSpPr>
          <p:cNvPr id="850947" name="Rectangle 3"/>
          <p:cNvSpPr>
            <a:spLocks noChangeArrowheads="1"/>
          </p:cNvSpPr>
          <p:nvPr/>
        </p:nvSpPr>
        <p:spPr bwMode="auto">
          <a:xfrm>
            <a:off x="531813" y="3079974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395536" y="4509120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graphicFrame>
        <p:nvGraphicFramePr>
          <p:cNvPr id="85094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88598"/>
              </p:ext>
            </p:extLst>
          </p:nvPr>
        </p:nvGraphicFramePr>
        <p:xfrm>
          <a:off x="438150" y="1487711"/>
          <a:ext cx="82280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8" name="工作表" r:id="rId4" imgW="11772900" imgH="3810000" progId="Excel.Sheet.8">
                  <p:embed/>
                </p:oleObj>
              </mc:Choice>
              <mc:Fallback>
                <p:oleObj name="工作表" r:id="rId4" imgW="11772900" imgH="381000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487711"/>
                        <a:ext cx="82280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22463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50951" name="Rectangle 7"/>
          <p:cNvSpPr>
            <a:spLocks noChangeArrowheads="1"/>
          </p:cNvSpPr>
          <p:nvPr/>
        </p:nvSpPr>
        <p:spPr bwMode="auto">
          <a:xfrm>
            <a:off x="3656013" y="1052736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50952" name="Rectangle 8"/>
          <p:cNvSpPr>
            <a:spLocks noChangeArrowheads="1"/>
          </p:cNvSpPr>
          <p:nvPr/>
        </p:nvSpPr>
        <p:spPr bwMode="auto">
          <a:xfrm>
            <a:off x="5160963" y="1052736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50953" name="Rectangle 9"/>
          <p:cNvSpPr>
            <a:spLocks noChangeArrowheads="1"/>
          </p:cNvSpPr>
          <p:nvPr/>
        </p:nvSpPr>
        <p:spPr bwMode="auto">
          <a:xfrm>
            <a:off x="7942263" y="1052736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50954" name="Rectangle 10"/>
          <p:cNvSpPr>
            <a:spLocks noChangeArrowheads="1"/>
          </p:cNvSpPr>
          <p:nvPr/>
        </p:nvSpPr>
        <p:spPr bwMode="auto">
          <a:xfrm>
            <a:off x="6780213" y="1052736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sp>
        <p:nvSpPr>
          <p:cNvPr id="850955" name="Rectangle 11"/>
          <p:cNvSpPr>
            <a:spLocks noChangeArrowheads="1"/>
          </p:cNvSpPr>
          <p:nvPr/>
        </p:nvSpPr>
        <p:spPr bwMode="auto">
          <a:xfrm>
            <a:off x="7637463" y="2698974"/>
            <a:ext cx="4111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 i="1" u="sng">
                <a:solidFill>
                  <a:schemeClr val="hlink"/>
                </a:solidFill>
              </a:rPr>
              <a:t>A1</a:t>
            </a:r>
          </a:p>
        </p:txBody>
      </p:sp>
      <p:sp>
        <p:nvSpPr>
          <p:cNvPr id="850956" name="Rectangle 12"/>
          <p:cNvSpPr>
            <a:spLocks noChangeArrowheads="1"/>
          </p:cNvSpPr>
          <p:nvPr/>
        </p:nvSpPr>
        <p:spPr bwMode="auto">
          <a:xfrm>
            <a:off x="8153400" y="35387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57" name="Rectangle 13"/>
          <p:cNvSpPr>
            <a:spLocks noChangeArrowheads="1"/>
          </p:cNvSpPr>
          <p:nvPr/>
        </p:nvSpPr>
        <p:spPr bwMode="auto">
          <a:xfrm>
            <a:off x="7620000" y="2776761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58" name="Text Box 14"/>
          <p:cNvSpPr txBox="1">
            <a:spLocks noChangeArrowheads="1"/>
          </p:cNvSpPr>
          <p:nvPr/>
        </p:nvSpPr>
        <p:spPr bwMode="auto">
          <a:xfrm>
            <a:off x="6553200" y="2794224"/>
            <a:ext cx="6858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1400" i="1" u="sng">
                <a:solidFill>
                  <a:schemeClr val="hlink"/>
                </a:solidFill>
                <a:latin typeface="Times New Roman" pitchFamily="18" charset="0"/>
              </a:rPr>
              <a:t>A1</a:t>
            </a:r>
          </a:p>
        </p:txBody>
      </p:sp>
      <p:graphicFrame>
        <p:nvGraphicFramePr>
          <p:cNvPr id="18" name="对象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8664336"/>
              </p:ext>
            </p:extLst>
          </p:nvPr>
        </p:nvGraphicFramePr>
        <p:xfrm>
          <a:off x="4860032" y="4437112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9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37112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zh-CN"/>
              <a:t>Example</a:t>
            </a:r>
          </a:p>
        </p:txBody>
      </p:sp>
      <p:sp>
        <p:nvSpPr>
          <p:cNvPr id="852995" name="Rectangle 3"/>
          <p:cNvSpPr>
            <a:spLocks noChangeArrowheads="1"/>
          </p:cNvSpPr>
          <p:nvPr/>
        </p:nvSpPr>
        <p:spPr bwMode="auto">
          <a:xfrm>
            <a:off x="550863" y="3159051"/>
            <a:ext cx="1633537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37C03"/>
                </a:solidFill>
                <a:latin typeface="Helvetica" pitchFamily="34" charset="0"/>
              </a:rPr>
              <a:t>P2: Write 20 to A1</a:t>
            </a:r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39552" y="4509120"/>
            <a:ext cx="4295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dirty="0"/>
              <a:t>A1 and A2 map to the same cache block</a:t>
            </a:r>
          </a:p>
        </p:txBody>
      </p:sp>
      <p:graphicFrame>
        <p:nvGraphicFramePr>
          <p:cNvPr id="8529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353862"/>
              </p:ext>
            </p:extLst>
          </p:nvPr>
        </p:nvGraphicFramePr>
        <p:xfrm>
          <a:off x="438150" y="1566788"/>
          <a:ext cx="82280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6" name="工作表" r:id="rId4" imgW="11772900" imgH="3810000" progId="Excel.Sheet.8">
                  <p:embed/>
                </p:oleObj>
              </mc:Choice>
              <mc:Fallback>
                <p:oleObj name="工作表" r:id="rId4" imgW="11772900" imgH="381000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566788"/>
                        <a:ext cx="82280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998" name="Rectangle 6"/>
          <p:cNvSpPr>
            <a:spLocks noChangeArrowheads="1"/>
          </p:cNvSpPr>
          <p:nvPr/>
        </p:nvSpPr>
        <p:spPr bwMode="auto">
          <a:xfrm>
            <a:off x="2246313" y="1131813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1</a:t>
            </a:r>
          </a:p>
        </p:txBody>
      </p:sp>
      <p:sp>
        <p:nvSpPr>
          <p:cNvPr id="852999" name="Rectangle 7"/>
          <p:cNvSpPr>
            <a:spLocks noChangeArrowheads="1"/>
          </p:cNvSpPr>
          <p:nvPr/>
        </p:nvSpPr>
        <p:spPr bwMode="auto">
          <a:xfrm>
            <a:off x="3656013" y="1131813"/>
            <a:ext cx="1501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Processor 2</a:t>
            </a:r>
          </a:p>
        </p:txBody>
      </p:sp>
      <p:sp>
        <p:nvSpPr>
          <p:cNvPr id="853000" name="Rectangle 8"/>
          <p:cNvSpPr>
            <a:spLocks noChangeArrowheads="1"/>
          </p:cNvSpPr>
          <p:nvPr/>
        </p:nvSpPr>
        <p:spPr bwMode="auto">
          <a:xfrm>
            <a:off x="5160963" y="1131813"/>
            <a:ext cx="156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Interconnect</a:t>
            </a:r>
          </a:p>
        </p:txBody>
      </p:sp>
      <p:sp>
        <p:nvSpPr>
          <p:cNvPr id="853001" name="Rectangle 9"/>
          <p:cNvSpPr>
            <a:spLocks noChangeArrowheads="1"/>
          </p:cNvSpPr>
          <p:nvPr/>
        </p:nvSpPr>
        <p:spPr bwMode="auto">
          <a:xfrm>
            <a:off x="7942263" y="1131813"/>
            <a:ext cx="1069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Memory</a:t>
            </a:r>
          </a:p>
        </p:txBody>
      </p:sp>
      <p:sp>
        <p:nvSpPr>
          <p:cNvPr id="853002" name="Rectangle 10"/>
          <p:cNvSpPr>
            <a:spLocks noChangeArrowheads="1"/>
          </p:cNvSpPr>
          <p:nvPr/>
        </p:nvSpPr>
        <p:spPr bwMode="auto">
          <a:xfrm>
            <a:off x="6780213" y="1131813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b="1"/>
              <a:t>Directory</a:t>
            </a:r>
          </a:p>
        </p:txBody>
      </p:sp>
      <p:sp>
        <p:nvSpPr>
          <p:cNvPr id="853003" name="Rectangle 11"/>
          <p:cNvSpPr>
            <a:spLocks noChangeArrowheads="1"/>
          </p:cNvSpPr>
          <p:nvPr/>
        </p:nvSpPr>
        <p:spPr bwMode="auto">
          <a:xfrm>
            <a:off x="7618413" y="2759001"/>
            <a:ext cx="41116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zh-CN" sz="1400" i="1" u="sng">
                <a:solidFill>
                  <a:schemeClr val="hlink"/>
                </a:solidFill>
              </a:rPr>
              <a:t>A1</a:t>
            </a:r>
          </a:p>
        </p:txBody>
      </p:sp>
      <p:sp>
        <p:nvSpPr>
          <p:cNvPr id="853004" name="Rectangle 12"/>
          <p:cNvSpPr>
            <a:spLocks noChangeArrowheads="1"/>
          </p:cNvSpPr>
          <p:nvPr/>
        </p:nvSpPr>
        <p:spPr bwMode="auto">
          <a:xfrm>
            <a:off x="7543800" y="2855838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6553200" y="2873301"/>
            <a:ext cx="6858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1400" i="1" u="sng">
                <a:solidFill>
                  <a:schemeClr val="hlink"/>
                </a:solidFill>
                <a:latin typeface="Times New Roman" pitchFamily="18" charset="0"/>
              </a:rPr>
              <a:t>A1</a:t>
            </a:r>
          </a:p>
        </p:txBody>
      </p:sp>
      <p:graphicFrame>
        <p:nvGraphicFramePr>
          <p:cNvPr id="17" name="对象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6030721"/>
              </p:ext>
            </p:extLst>
          </p:nvPr>
        </p:nvGraphicFramePr>
        <p:xfrm>
          <a:off x="4860032" y="4437112"/>
          <a:ext cx="3783504" cy="24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7" name="Picture" r:id="rId6" imgW="2857680" imgH="2124000" progId="Word.Picture.8">
                  <p:embed/>
                </p:oleObj>
              </mc:Choice>
              <mc:Fallback>
                <p:oleObj name="Picture" r:id="rId6" imgW="2857680" imgH="2124000" progId="Word.Picture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37112"/>
                        <a:ext cx="3783504" cy="2420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19793564"/>
              </p:ext>
            </p:extLst>
          </p:nvPr>
        </p:nvGraphicFramePr>
        <p:xfrm>
          <a:off x="395536" y="868362"/>
          <a:ext cx="8229600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47" name="Picture" r:id="rId3" imgW="2857680" imgH="2124000" progId="Word.Picture.8">
                  <p:embed/>
                </p:oleObj>
              </mc:Choice>
              <mc:Fallback>
                <p:oleObj name="Picture" r:id="rId3" imgW="2857680" imgH="2124000" progId="Word.Picture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68362"/>
                        <a:ext cx="8229600" cy="5265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6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28235DE-1BA0-4C9A-BC0A-25458C8B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7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00" y="2060848"/>
            <a:ext cx="5581600" cy="2665676"/>
          </a:xfr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63283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44688" y="1052513"/>
          <a:ext cx="5291137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67" name="Picture" r:id="rId3" imgW="2066760" imgH="1190520" progId="Word.Picture.8">
                  <p:embed/>
                </p:oleObj>
              </mc:Choice>
              <mc:Fallback>
                <p:oleObj name="Picture" r:id="rId3" imgW="2066760" imgH="11905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052513"/>
                        <a:ext cx="5291137" cy="304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5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827088" y="4203700"/>
            <a:ext cx="8013700" cy="1609725"/>
          </a:xfrm>
        </p:spPr>
        <p:txBody>
          <a:bodyPr/>
          <a:lstStyle/>
          <a:p>
            <a:r>
              <a:rPr lang="en-US" altLang="zh-CN" sz="2400" b="1"/>
              <a:t>Snooping protocol</a:t>
            </a:r>
            <a:r>
              <a:rPr lang="zh-CN" altLang="en-US" sz="2400" b="1"/>
              <a:t>在采用微处理器</a:t>
            </a:r>
            <a:r>
              <a:rPr lang="en-US" altLang="zh-CN" sz="2400" b="1"/>
              <a:t>+Cache</a:t>
            </a:r>
            <a:r>
              <a:rPr lang="zh-CN" altLang="en-US" sz="2400" b="1"/>
              <a:t>的共享存储多处理器系统中日益受到欢迎。因为协议可利用已存在的物理连接（</a:t>
            </a:r>
            <a:r>
              <a:rPr lang="en-US" altLang="zh-CN" sz="2400" b="1"/>
              <a:t>bus to memory</a:t>
            </a:r>
            <a:r>
              <a:rPr lang="zh-CN" altLang="en-US" sz="2400" b="1"/>
              <a:t>）达到查询</a:t>
            </a:r>
            <a:r>
              <a:rPr lang="en-US" altLang="zh-CN" sz="2400" b="1"/>
              <a:t>Cache</a:t>
            </a:r>
            <a:r>
              <a:rPr lang="zh-CN" altLang="en-US" sz="2400" b="1"/>
              <a:t>状态的目的。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两种监听协议</a:t>
            </a:r>
          </a:p>
        </p:txBody>
      </p:sp>
      <p:sp>
        <p:nvSpPr>
          <p:cNvPr id="633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Write invalidate protocol</a:t>
            </a:r>
            <a:r>
              <a:rPr lang="zh-CN" altLang="en-US"/>
              <a:t>（写时无效协议）</a:t>
            </a:r>
          </a:p>
          <a:p>
            <a:pPr lvl="1"/>
            <a:r>
              <a:rPr lang="zh-CN" altLang="en-US"/>
              <a:t>在进行写操作时，该</a:t>
            </a:r>
            <a:r>
              <a:rPr lang="en-US" altLang="zh-CN"/>
              <a:t>item</a:t>
            </a:r>
            <a:r>
              <a:rPr lang="zh-CN" altLang="en-US"/>
              <a:t>在所有其它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copies</a:t>
            </a:r>
            <a:r>
              <a:rPr lang="zh-CN" altLang="en-US"/>
              <a:t>均无效。所以一旦写过某</a:t>
            </a:r>
            <a:r>
              <a:rPr lang="en-US" altLang="zh-CN"/>
              <a:t>item,</a:t>
            </a:r>
            <a:r>
              <a:rPr lang="zh-CN" altLang="en-US"/>
              <a:t>则所有处理器从其</a:t>
            </a:r>
            <a:r>
              <a:rPr lang="en-US" altLang="zh-CN"/>
              <a:t>cache</a:t>
            </a:r>
            <a:r>
              <a:rPr lang="zh-CN" altLang="en-US"/>
              <a:t>中读该</a:t>
            </a:r>
            <a:r>
              <a:rPr lang="en-US" altLang="zh-CN"/>
              <a:t>item</a:t>
            </a:r>
            <a:r>
              <a:rPr lang="zh-CN" altLang="en-US"/>
              <a:t>时均发生</a:t>
            </a:r>
            <a:r>
              <a:rPr lang="en-US" altLang="zh-CN"/>
              <a:t>miss</a:t>
            </a:r>
            <a:r>
              <a:rPr lang="zh-CN" altLang="en-US"/>
              <a:t>（因为已无效，需从共享存储器中重新读出），即需取最新写入的</a:t>
            </a:r>
            <a:r>
              <a:rPr lang="en-US" altLang="zh-CN"/>
              <a:t>copy</a:t>
            </a:r>
            <a:r>
              <a:rPr lang="zh-CN" altLang="en-US"/>
              <a:t>。若两个处理器要同时写同一</a:t>
            </a:r>
            <a:r>
              <a:rPr lang="en-US" altLang="zh-CN"/>
              <a:t>item</a:t>
            </a:r>
            <a:r>
              <a:rPr lang="zh-CN" altLang="en-US"/>
              <a:t>时，只有一个赢得写的权利（以后再介绍，如何决定输赢），而另一个处理器必须得到该数据的新</a:t>
            </a:r>
            <a:r>
              <a:rPr lang="en-US" altLang="zh-CN"/>
              <a:t>copy</a:t>
            </a:r>
            <a:r>
              <a:rPr lang="zh-CN" altLang="en-US"/>
              <a:t>后再写，因此这一</a:t>
            </a:r>
            <a:r>
              <a:rPr lang="en-US" altLang="zh-CN"/>
              <a:t>protocol</a:t>
            </a:r>
            <a:r>
              <a:rPr lang="zh-CN" altLang="en-US"/>
              <a:t>能强制性的实现写串行化。</a:t>
            </a:r>
            <a:r>
              <a:rPr lang="en-US" altLang="zh-CN"/>
              <a:t>(</a:t>
            </a:r>
            <a:r>
              <a:rPr lang="zh-CN" altLang="en-US"/>
              <a:t>思考</a:t>
            </a:r>
            <a:r>
              <a:rPr lang="en-US" altLang="zh-CN"/>
              <a:t>:</a:t>
            </a:r>
            <a:r>
              <a:rPr lang="zh-CN" altLang="en-US"/>
              <a:t>同一个处理器连续写的情况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zh-CN" altLang="en-US" dirty="0"/>
              <a:t>回写</a:t>
            </a:r>
            <a:r>
              <a:rPr lang="en-US" altLang="zh-CN" dirty="0"/>
              <a:t>Cache</a:t>
            </a:r>
            <a:r>
              <a:rPr lang="zh-CN" altLang="en-US" dirty="0"/>
              <a:t>和写无效</a:t>
            </a:r>
            <a:r>
              <a:rPr lang="en-US" altLang="zh-CN" dirty="0"/>
              <a:t>snooping protocol</a:t>
            </a:r>
          </a:p>
        </p:txBody>
      </p:sp>
      <p:graphicFrame>
        <p:nvGraphicFramePr>
          <p:cNvPr id="6348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28425" y="1600200"/>
          <a:ext cx="768714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0" name="Document" r:id="rId3" imgW="8346535" imgH="4798699" progId="Word.Document.8">
                  <p:embed/>
                </p:oleObj>
              </mc:Choice>
              <mc:Fallback>
                <p:oleObj name="Document" r:id="rId3" imgW="8346535" imgH="47986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425" y="1600200"/>
                        <a:ext cx="7687149" cy="441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5" name="Line 5"/>
          <p:cNvSpPr>
            <a:spLocks noChangeShapeType="1"/>
          </p:cNvSpPr>
          <p:nvPr/>
        </p:nvSpPr>
        <p:spPr bwMode="white">
          <a:xfrm>
            <a:off x="5364163" y="4724400"/>
            <a:ext cx="792162" cy="433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634886" name="Line 6"/>
          <p:cNvSpPr>
            <a:spLocks noChangeShapeType="1"/>
          </p:cNvSpPr>
          <p:nvPr/>
        </p:nvSpPr>
        <p:spPr bwMode="white">
          <a:xfrm>
            <a:off x="5364163" y="4652963"/>
            <a:ext cx="2087562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634887" name="Line 7"/>
          <p:cNvSpPr>
            <a:spLocks noChangeShapeType="1"/>
          </p:cNvSpPr>
          <p:nvPr/>
        </p:nvSpPr>
        <p:spPr bwMode="white">
          <a:xfrm flipH="1">
            <a:off x="6516688" y="4508500"/>
            <a:ext cx="935037" cy="5048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  <p:sp>
        <p:nvSpPr>
          <p:cNvPr id="634888" name="Line 8"/>
          <p:cNvSpPr>
            <a:spLocks noChangeShapeType="1"/>
          </p:cNvSpPr>
          <p:nvPr/>
        </p:nvSpPr>
        <p:spPr bwMode="white">
          <a:xfrm flipH="1">
            <a:off x="6659563" y="4508500"/>
            <a:ext cx="720725" cy="504825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第十一课</Template>
  <TotalTime>8398</TotalTime>
  <Words>2934</Words>
  <Application>Microsoft Office PowerPoint</Application>
  <PresentationFormat>全屏显示(4:3)</PresentationFormat>
  <Paragraphs>322</Paragraphs>
  <Slides>60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黑体</vt:lpstr>
      <vt:lpstr>微软雅黑</vt:lpstr>
      <vt:lpstr>Arial</vt:lpstr>
      <vt:lpstr>Helvetica</vt:lpstr>
      <vt:lpstr>Times New Roman</vt:lpstr>
      <vt:lpstr>Wingdings</vt:lpstr>
      <vt:lpstr>射线</vt:lpstr>
      <vt:lpstr>Picture</vt:lpstr>
      <vt:lpstr>Document</vt:lpstr>
      <vt:lpstr>工作表</vt:lpstr>
      <vt:lpstr>高级计算机体系结构</vt:lpstr>
      <vt:lpstr>Chapter Four (cont.)</vt:lpstr>
      <vt:lpstr>4.2.2 Basic schemes for Enforcing Coherence</vt:lpstr>
      <vt:lpstr>2. 实现思路</vt:lpstr>
      <vt:lpstr>二、两类一致性协议 </vt:lpstr>
      <vt:lpstr>PowerPoint 演示文稿</vt:lpstr>
      <vt:lpstr>PowerPoint 演示文稿</vt:lpstr>
      <vt:lpstr>4.2.3 两种监听协议</vt:lpstr>
      <vt:lpstr>例: 回写Cache和写无效snooping protocol</vt:lpstr>
      <vt:lpstr>两种监听协议（2）</vt:lpstr>
      <vt:lpstr>例：回写cache和写时更新监听协议 </vt:lpstr>
      <vt:lpstr>三、两种协议性能的定性分析</vt:lpstr>
      <vt:lpstr>两种监听协议的比较：</vt:lpstr>
      <vt:lpstr>4.2.4 基本实现技术</vt:lpstr>
      <vt:lpstr>基本实现技术（2）</vt:lpstr>
      <vt:lpstr>基本实现技术（3）</vt:lpstr>
      <vt:lpstr>二、如何实现snooping?</vt:lpstr>
      <vt:lpstr>PowerPoint 演示文稿</vt:lpstr>
      <vt:lpstr>PowerPoint 演示文稿</vt:lpstr>
      <vt:lpstr>PowerPoint 演示文稿</vt:lpstr>
      <vt:lpstr>PowerPoint 演示文稿</vt:lpstr>
      <vt:lpstr>小结</vt:lpstr>
      <vt:lpstr>五种snooping protocols</vt:lpstr>
      <vt:lpstr>4.2.5 An example protocol </vt:lpstr>
      <vt:lpstr>Cache’ state transitions based on requests     1.  from CPU</vt:lpstr>
      <vt:lpstr>Cache’ state transitions based on requests  2. from the bus</vt:lpstr>
      <vt:lpstr>3. 两图合并之后的Cache块的状态图</vt:lpstr>
      <vt:lpstr>Example</vt:lpstr>
      <vt:lpstr>Example: step 1</vt:lpstr>
      <vt:lpstr>Example: step 2</vt:lpstr>
      <vt:lpstr>Example:step 3</vt:lpstr>
      <vt:lpstr>Example: step4</vt:lpstr>
      <vt:lpstr>Example:step 5 </vt:lpstr>
      <vt:lpstr>PowerPoint 演示文稿</vt:lpstr>
      <vt:lpstr>PowerPoint 演示文稿</vt:lpstr>
      <vt:lpstr>PowerPoint 演示文稿</vt:lpstr>
      <vt:lpstr>4.3 Distributed shared-Memory Architectures</vt:lpstr>
      <vt:lpstr>二、无Cache coherence（1）</vt:lpstr>
      <vt:lpstr>无Cache coherence（2）</vt:lpstr>
      <vt:lpstr>PowerPoint 演示文稿</vt:lpstr>
      <vt:lpstr>三、有Cache coherence</vt:lpstr>
      <vt:lpstr>Directory protocol 实现方法</vt:lpstr>
      <vt:lpstr>PowerPoint 演示文稿</vt:lpstr>
      <vt:lpstr>PowerPoint 演示文稿</vt:lpstr>
      <vt:lpstr>4.3.2 基于目录的cache一致性协议基础</vt:lpstr>
      <vt:lpstr>二、目录中Cache 块可能的状态</vt:lpstr>
      <vt:lpstr>三、如何表示共享block被哪一处理器共享？ （其copies在哪些处理器的Cache中？）</vt:lpstr>
      <vt:lpstr>PowerPoint 演示文稿</vt:lpstr>
      <vt:lpstr>四、处理器与目录间传递消息的种类</vt:lpstr>
      <vt:lpstr>节点分类</vt:lpstr>
      <vt:lpstr>4.3.3 目录协议中的范例</vt:lpstr>
      <vt:lpstr>PowerPoint 演示文稿</vt:lpstr>
      <vt:lpstr>Example</vt:lpstr>
      <vt:lpstr>Example</vt:lpstr>
      <vt:lpstr>Example</vt:lpstr>
      <vt:lpstr>Example</vt:lpstr>
      <vt:lpstr>Example</vt:lpstr>
      <vt:lpstr>Example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ch6</dc:title>
  <dc:creator>wzchen</dc:creator>
  <cp:lastModifiedBy>tianchu chen</cp:lastModifiedBy>
  <cp:revision>202</cp:revision>
  <cp:lastPrinted>2001-08-12T05:28:44Z</cp:lastPrinted>
  <dcterms:created xsi:type="dcterms:W3CDTF">2001-08-08T22:25:09Z</dcterms:created>
  <dcterms:modified xsi:type="dcterms:W3CDTF">2018-12-10T10:01:34Z</dcterms:modified>
</cp:coreProperties>
</file>