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361" r:id="rId2"/>
    <p:sldId id="359"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576"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CC00"/>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95435" autoAdjust="0"/>
  </p:normalViewPr>
  <p:slideViewPr>
    <p:cSldViewPr>
      <p:cViewPr>
        <p:scale>
          <a:sx n="80" d="100"/>
          <a:sy n="80" d="100"/>
        </p:scale>
        <p:origin x="-59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85273FF-2B12-4069-9F5C-6E435CA7A42E}" type="slidenum">
              <a:rPr lang="en-US" altLang="zh-CN"/>
              <a:pPr/>
              <a:t>‹#›</a:t>
            </a:fld>
            <a:endParaRPr lang="en-US" altLang="zh-CN"/>
          </a:p>
        </p:txBody>
      </p:sp>
    </p:spTree>
    <p:extLst>
      <p:ext uri="{BB962C8B-B14F-4D97-AF65-F5344CB8AC3E}">
        <p14:creationId xmlns:p14="http://schemas.microsoft.com/office/powerpoint/2010/main" val="1585269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流水线中软件的方法辅助提升性能：基本的编译技术，静态的多发射，提高编译技术</a:t>
            </a:r>
            <a:endParaRPr lang="zh-CN" altLang="en-US" dirty="0"/>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2</a:t>
            </a:fld>
            <a:endParaRPr lang="en-US" altLang="zh-CN"/>
          </a:p>
        </p:txBody>
      </p:sp>
    </p:spTree>
    <p:extLst>
      <p:ext uri="{BB962C8B-B14F-4D97-AF65-F5344CB8AC3E}">
        <p14:creationId xmlns:p14="http://schemas.microsoft.com/office/powerpoint/2010/main" val="280957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3</a:t>
            </a:fld>
            <a:endParaRPr lang="en-US" altLang="zh-CN"/>
          </a:p>
        </p:txBody>
      </p:sp>
    </p:spTree>
    <p:extLst>
      <p:ext uri="{BB962C8B-B14F-4D97-AF65-F5344CB8AC3E}">
        <p14:creationId xmlns:p14="http://schemas.microsoft.com/office/powerpoint/2010/main" val="143089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21</a:t>
            </a:fld>
            <a:endParaRPr lang="en-US" altLang="zh-CN"/>
          </a:p>
        </p:txBody>
      </p:sp>
    </p:spTree>
    <p:extLst>
      <p:ext uri="{BB962C8B-B14F-4D97-AF65-F5344CB8AC3E}">
        <p14:creationId xmlns:p14="http://schemas.microsoft.com/office/powerpoint/2010/main" val="371413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循环展开，软件流水，路径调度</a:t>
            </a:r>
            <a:endParaRPr lang="zh-CN" altLang="en-US" dirty="0"/>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31</a:t>
            </a:fld>
            <a:endParaRPr lang="en-US" altLang="zh-CN"/>
          </a:p>
        </p:txBody>
      </p:sp>
    </p:spTree>
    <p:extLst>
      <p:ext uri="{BB962C8B-B14F-4D97-AF65-F5344CB8AC3E}">
        <p14:creationId xmlns:p14="http://schemas.microsoft.com/office/powerpoint/2010/main" val="333103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Store SD </a:t>
            </a:r>
            <a:r>
              <a:rPr lang="zh-CN" altLang="en-US" smtClean="0"/>
              <a:t>浮点</a:t>
            </a:r>
            <a:r>
              <a:rPr lang="zh-CN" altLang="en-US" dirty="0" smtClean="0"/>
              <a:t>操作（</a:t>
            </a:r>
            <a:r>
              <a:rPr lang="en-US" altLang="zh-CN" i="1" dirty="0" smtClean="0"/>
              <a:t>FP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34</a:t>
            </a:fld>
            <a:endParaRPr lang="en-US" altLang="zh-CN"/>
          </a:p>
        </p:txBody>
      </p:sp>
    </p:spTree>
    <p:extLst>
      <p:ext uri="{BB962C8B-B14F-4D97-AF65-F5344CB8AC3E}">
        <p14:creationId xmlns:p14="http://schemas.microsoft.com/office/powerpoint/2010/main" val="257024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重要，路径调度方法的组成部分！</a:t>
            </a:r>
            <a:endParaRPr lang="zh-CN" altLang="en-US"/>
          </a:p>
        </p:txBody>
      </p:sp>
      <p:sp>
        <p:nvSpPr>
          <p:cNvPr id="4" name="灯片编号占位符 3"/>
          <p:cNvSpPr>
            <a:spLocks noGrp="1"/>
          </p:cNvSpPr>
          <p:nvPr>
            <p:ph type="sldNum" sz="quarter" idx="10"/>
          </p:nvPr>
        </p:nvSpPr>
        <p:spPr/>
        <p:txBody>
          <a:bodyPr/>
          <a:lstStyle/>
          <a:p>
            <a:fld id="{B85273FF-2B12-4069-9F5C-6E435CA7A42E}" type="slidenum">
              <a:rPr lang="en-US" altLang="zh-CN" smtClean="0"/>
              <a:pPr/>
              <a:t>44</a:t>
            </a:fld>
            <a:endParaRPr lang="en-US" altLang="zh-CN"/>
          </a:p>
        </p:txBody>
      </p:sp>
    </p:spTree>
    <p:extLst>
      <p:ext uri="{BB962C8B-B14F-4D97-AF65-F5344CB8AC3E}">
        <p14:creationId xmlns:p14="http://schemas.microsoft.com/office/powerpoint/2010/main" val="353494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fld id="{517A979C-406C-4ED6-A216-A02D304B399A}" type="slidenum">
              <a:rPr lang="en-US" altLang="zh-CN" smtClean="0"/>
              <a:pPr/>
              <a:t>‹#›</a:t>
            </a:fld>
            <a:endParaRPr lang="en-US" altLang="zh-CN"/>
          </a:p>
        </p:txBody>
      </p:sp>
    </p:spTree>
    <p:extLst>
      <p:ext uri="{BB962C8B-B14F-4D97-AF65-F5344CB8AC3E}">
        <p14:creationId xmlns:p14="http://schemas.microsoft.com/office/powerpoint/2010/main" val="62943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0812161E-4081-4B4F-ADF8-E9A53B27FD8D}" type="slidenum">
              <a:rPr lang="en-US" altLang="zh-CN" smtClean="0"/>
              <a:pPr/>
              <a:t>‹#›</a:t>
            </a:fld>
            <a:endParaRPr lang="en-US" altLang="zh-CN"/>
          </a:p>
        </p:txBody>
      </p:sp>
    </p:spTree>
    <p:extLst>
      <p:ext uri="{BB962C8B-B14F-4D97-AF65-F5344CB8AC3E}">
        <p14:creationId xmlns:p14="http://schemas.microsoft.com/office/powerpoint/2010/main" val="377819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9B707903-430F-426D-A846-36C8E7D6A281}" type="slidenum">
              <a:rPr lang="en-US" altLang="zh-CN" smtClean="0"/>
              <a:pPr/>
              <a:t>‹#›</a:t>
            </a:fld>
            <a:endParaRPr lang="en-US" altLang="zh-CN"/>
          </a:p>
        </p:txBody>
      </p:sp>
    </p:spTree>
    <p:extLst>
      <p:ext uri="{BB962C8B-B14F-4D97-AF65-F5344CB8AC3E}">
        <p14:creationId xmlns:p14="http://schemas.microsoft.com/office/powerpoint/2010/main" val="106067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7924800" cy="4419600"/>
          </a:xfrm>
          <a:prstGeom prst="rect">
            <a:avLst/>
          </a:prstGeom>
        </p:spPr>
        <p:txBody>
          <a:bodyPr/>
          <a:lstStyle>
            <a:lvl1pPr>
              <a:defRPr sz="2400"/>
            </a:lvl1p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BC23DD15-432D-4BB4-9834-4C5E67211098}" type="slidenum">
              <a:rPr lang="en-US" altLang="zh-CN" smtClean="0"/>
              <a:pPr/>
              <a:t>‹#›</a:t>
            </a:fld>
            <a:endParaRPr lang="en-US" altLang="zh-CN"/>
          </a:p>
        </p:txBody>
      </p:sp>
    </p:spTree>
    <p:extLst>
      <p:ext uri="{BB962C8B-B14F-4D97-AF65-F5344CB8AC3E}">
        <p14:creationId xmlns:p14="http://schemas.microsoft.com/office/powerpoint/2010/main" val="2098961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62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BC23DD15-432D-4BB4-9834-4C5E67211098}" type="slidenum">
              <a:rPr lang="en-US" altLang="zh-CN" smtClean="0"/>
              <a:pPr/>
              <a:t>‹#›</a:t>
            </a:fld>
            <a:endParaRPr lang="en-US" altLang="zh-CN"/>
          </a:p>
        </p:txBody>
      </p:sp>
    </p:spTree>
    <p:extLst>
      <p:ext uri="{BB962C8B-B14F-4D97-AF65-F5344CB8AC3E}">
        <p14:creationId xmlns:p14="http://schemas.microsoft.com/office/powerpoint/2010/main" val="230002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3886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45F8C81B-E3E1-47E6-B3F9-CF3470DBEA52}" type="slidenum">
              <a:rPr lang="en-US" altLang="zh-CN" smtClean="0"/>
              <a:pPr/>
              <a:t>‹#›</a:t>
            </a:fld>
            <a:endParaRPr lang="en-US" altLang="zh-CN"/>
          </a:p>
        </p:txBody>
      </p:sp>
    </p:spTree>
    <p:extLst>
      <p:ext uri="{BB962C8B-B14F-4D97-AF65-F5344CB8AC3E}">
        <p14:creationId xmlns:p14="http://schemas.microsoft.com/office/powerpoint/2010/main" val="155625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79248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886200"/>
            <a:ext cx="79248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75F57098-C7F3-4A3A-8CDE-C20A3AF55389}" type="slidenum">
              <a:rPr lang="en-US" altLang="zh-CN"/>
              <a:pPr/>
              <a:t>‹#›</a:t>
            </a:fld>
            <a:endParaRPr lang="en-US" altLang="zh-CN"/>
          </a:p>
        </p:txBody>
      </p:sp>
    </p:spTree>
    <p:extLst>
      <p:ext uri="{BB962C8B-B14F-4D97-AF65-F5344CB8AC3E}">
        <p14:creationId xmlns:p14="http://schemas.microsoft.com/office/powerpoint/2010/main" val="10271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600200"/>
            <a:ext cx="7924800" cy="4419600"/>
          </a:xfrm>
          <a:prstGeom prst="rect">
            <a:avLst/>
          </a:prstGeom>
        </p:spPr>
        <p:txBody>
          <a:bodyPr/>
          <a:lstStyle>
            <a:lvl1pPr>
              <a:defRPr sz="2400"/>
            </a:lvl1pPr>
            <a:lvl2pPr>
              <a:defRPr sz="2400"/>
            </a:lvl2pPr>
            <a:lvl3pPr>
              <a:defRPr sz="2000"/>
            </a:lvl3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03D17CCB-95AB-4B4F-A2C0-39705063B30A}" type="slidenum">
              <a:rPr lang="en-US" altLang="zh-CN" smtClean="0"/>
              <a:pPr/>
              <a:t>‹#›</a:t>
            </a:fld>
            <a:endParaRPr lang="en-US" altLang="zh-CN"/>
          </a:p>
        </p:txBody>
      </p:sp>
    </p:spTree>
    <p:extLst>
      <p:ext uri="{BB962C8B-B14F-4D97-AF65-F5344CB8AC3E}">
        <p14:creationId xmlns:p14="http://schemas.microsoft.com/office/powerpoint/2010/main" val="176722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C8964D84-42F5-4F08-A112-423F1CBC6693}" type="slidenum">
              <a:rPr lang="en-US" altLang="zh-CN" smtClean="0"/>
              <a:pPr/>
              <a:t>‹#›</a:t>
            </a:fld>
            <a:endParaRPr lang="en-US" altLang="zh-CN"/>
          </a:p>
        </p:txBody>
      </p:sp>
    </p:spTree>
    <p:extLst>
      <p:ext uri="{BB962C8B-B14F-4D97-AF65-F5344CB8AC3E}">
        <p14:creationId xmlns:p14="http://schemas.microsoft.com/office/powerpoint/2010/main" val="269717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45E96FC9-85F5-45D2-90AB-D32440138D01}" type="slidenum">
              <a:rPr lang="en-US" altLang="zh-CN" smtClean="0"/>
              <a:pPr/>
              <a:t>‹#›</a:t>
            </a:fld>
            <a:endParaRPr lang="en-US" altLang="zh-CN"/>
          </a:p>
        </p:txBody>
      </p:sp>
    </p:spTree>
    <p:extLst>
      <p:ext uri="{BB962C8B-B14F-4D97-AF65-F5344CB8AC3E}">
        <p14:creationId xmlns:p14="http://schemas.microsoft.com/office/powerpoint/2010/main" val="208507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AB3BB9A3-A2D2-4908-8E60-4C20A61EF512}" type="slidenum">
              <a:rPr lang="en-US" altLang="zh-CN" smtClean="0"/>
              <a:pPr/>
              <a:t>‹#›</a:t>
            </a:fld>
            <a:endParaRPr lang="en-US" altLang="zh-CN"/>
          </a:p>
        </p:txBody>
      </p:sp>
    </p:spTree>
    <p:extLst>
      <p:ext uri="{BB962C8B-B14F-4D97-AF65-F5344CB8AC3E}">
        <p14:creationId xmlns:p14="http://schemas.microsoft.com/office/powerpoint/2010/main" val="359650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8600"/>
            <a:ext cx="759899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A86D92D4-4C05-4724-9861-A3803EE2850A}" type="slidenum">
              <a:rPr lang="en-US" altLang="zh-CN" smtClean="0"/>
              <a:pPr/>
              <a:t>‹#›</a:t>
            </a:fld>
            <a:endParaRPr lang="en-US" altLang="zh-CN"/>
          </a:p>
        </p:txBody>
      </p:sp>
    </p:spTree>
    <p:extLst>
      <p:ext uri="{BB962C8B-B14F-4D97-AF65-F5344CB8AC3E}">
        <p14:creationId xmlns:p14="http://schemas.microsoft.com/office/powerpoint/2010/main" val="183734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E4BEE55A-0B90-479C-A080-61616B7C8B94}" type="slidenum">
              <a:rPr lang="en-US" altLang="zh-CN" smtClean="0"/>
              <a:pPr/>
              <a:t>‹#›</a:t>
            </a:fld>
            <a:endParaRPr lang="en-US" altLang="zh-CN"/>
          </a:p>
        </p:txBody>
      </p:sp>
    </p:spTree>
    <p:extLst>
      <p:ext uri="{BB962C8B-B14F-4D97-AF65-F5344CB8AC3E}">
        <p14:creationId xmlns:p14="http://schemas.microsoft.com/office/powerpoint/2010/main" val="30437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E79047D1-0A72-4E57-BDCA-410F275AE405}" type="slidenum">
              <a:rPr lang="en-US" altLang="zh-CN" smtClean="0"/>
              <a:pPr/>
              <a:t>‹#›</a:t>
            </a:fld>
            <a:endParaRPr lang="en-US" altLang="zh-CN"/>
          </a:p>
        </p:txBody>
      </p:sp>
    </p:spTree>
    <p:extLst>
      <p:ext uri="{BB962C8B-B14F-4D97-AF65-F5344CB8AC3E}">
        <p14:creationId xmlns:p14="http://schemas.microsoft.com/office/powerpoint/2010/main" val="137761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5F71C32C-E218-42FB-9CBA-35BF6559A02D}" type="slidenum">
              <a:rPr lang="en-US" altLang="zh-CN" smtClean="0"/>
              <a:pPr/>
              <a:t>‹#›</a:t>
            </a:fld>
            <a:endParaRPr lang="en-US" altLang="zh-CN"/>
          </a:p>
        </p:txBody>
      </p:sp>
    </p:spTree>
    <p:extLst>
      <p:ext uri="{BB962C8B-B14F-4D97-AF65-F5344CB8AC3E}">
        <p14:creationId xmlns:p14="http://schemas.microsoft.com/office/powerpoint/2010/main" val="189066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713244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高级计算机体系结构</a:t>
            </a: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zh-CN" altLang="en-US"/>
              <a:t>前页说明</a:t>
            </a:r>
            <a:r>
              <a:rPr lang="en-US" altLang="zh-CN"/>
              <a:t>:</a:t>
            </a:r>
          </a:p>
        </p:txBody>
      </p:sp>
      <p:sp>
        <p:nvSpPr>
          <p:cNvPr id="358403" name="Rectangle 3"/>
          <p:cNvSpPr>
            <a:spLocks noGrp="1" noChangeArrowheads="1"/>
          </p:cNvSpPr>
          <p:nvPr>
            <p:ph idx="1"/>
          </p:nvPr>
        </p:nvSpPr>
        <p:spPr/>
        <p:txBody>
          <a:bodyPr/>
          <a:lstStyle/>
          <a:p>
            <a:r>
              <a:rPr lang="zh-CN" altLang="en-US" dirty="0"/>
              <a:t>为了颠倒</a:t>
            </a:r>
            <a:r>
              <a:rPr lang="en-US" altLang="zh-CN" dirty="0"/>
              <a:t>SUBI</a:t>
            </a:r>
            <a:r>
              <a:rPr lang="zh-CN" altLang="en-US" dirty="0"/>
              <a:t>和</a:t>
            </a:r>
            <a:r>
              <a:rPr lang="en-US" altLang="zh-CN" dirty="0"/>
              <a:t>SD</a:t>
            </a:r>
            <a:r>
              <a:rPr lang="zh-CN" altLang="en-US" dirty="0"/>
              <a:t>顺序</a:t>
            </a:r>
            <a:r>
              <a:rPr lang="en-US" altLang="zh-CN" dirty="0"/>
              <a:t>,SD</a:t>
            </a:r>
            <a:r>
              <a:rPr lang="zh-CN" altLang="en-US" dirty="0"/>
              <a:t>的地址发生了改变</a:t>
            </a:r>
            <a:r>
              <a:rPr lang="en-US" altLang="zh-CN" dirty="0"/>
              <a:t>! </a:t>
            </a:r>
            <a:r>
              <a:rPr lang="zh-CN" altLang="en-US" dirty="0"/>
              <a:t>即恢复到原地址</a:t>
            </a:r>
            <a:endParaRPr lang="en-US" altLang="zh-CN" dirty="0"/>
          </a:p>
          <a:p>
            <a:endParaRPr lang="zh-CN" altLang="en-US" dirty="0"/>
          </a:p>
          <a:p>
            <a:r>
              <a:rPr lang="zh-CN" altLang="en-US" dirty="0"/>
              <a:t>一次迭代由</a:t>
            </a:r>
            <a:r>
              <a:rPr lang="en-US" altLang="zh-CN" dirty="0"/>
              <a:t>10</a:t>
            </a:r>
            <a:r>
              <a:rPr lang="zh-CN" altLang="en-US" dirty="0"/>
              <a:t>个时钟周期减少到</a:t>
            </a:r>
            <a:r>
              <a:rPr lang="en-US" altLang="zh-CN" dirty="0"/>
              <a:t>6</a:t>
            </a:r>
            <a:r>
              <a:rPr lang="zh-CN" altLang="en-US" dirty="0"/>
              <a:t>个时钟周期</a:t>
            </a:r>
            <a:endParaRPr lang="en-US" altLang="zh-CN" dirty="0"/>
          </a:p>
          <a:p>
            <a:endParaRPr lang="zh-CN" altLang="en-US" dirty="0"/>
          </a:p>
          <a:p>
            <a:r>
              <a:rPr lang="zh-CN" altLang="en-US" dirty="0"/>
              <a:t>实际上算一个数组元素仅需</a:t>
            </a:r>
            <a:r>
              <a:rPr lang="en-US" altLang="zh-CN" dirty="0"/>
              <a:t>3</a:t>
            </a:r>
            <a:r>
              <a:rPr lang="zh-CN" altLang="en-US" dirty="0"/>
              <a:t>个时钟周期</a:t>
            </a:r>
            <a:r>
              <a:rPr lang="en-US" altLang="zh-CN" dirty="0"/>
              <a:t>(</a:t>
            </a:r>
            <a:r>
              <a:rPr lang="en-US" altLang="zh-CN" dirty="0" err="1"/>
              <a:t>Load,add</a:t>
            </a:r>
            <a:r>
              <a:rPr lang="zh-CN" altLang="en-US" dirty="0"/>
              <a:t>和</a:t>
            </a:r>
            <a:r>
              <a:rPr lang="en-US" altLang="zh-CN" dirty="0"/>
              <a:t>store);</a:t>
            </a:r>
            <a:r>
              <a:rPr lang="zh-CN" altLang="en-US" dirty="0"/>
              <a:t>另外</a:t>
            </a:r>
            <a:r>
              <a:rPr lang="en-US" altLang="zh-CN" dirty="0"/>
              <a:t>3</a:t>
            </a:r>
            <a:r>
              <a:rPr lang="zh-CN" altLang="en-US" dirty="0"/>
              <a:t>个时钟周期</a:t>
            </a:r>
            <a:r>
              <a:rPr lang="en-US" altLang="zh-CN" dirty="0"/>
              <a:t>(SUBI,BNEZ</a:t>
            </a:r>
            <a:r>
              <a:rPr lang="zh-CN" altLang="en-US" dirty="0"/>
              <a:t>和一个</a:t>
            </a:r>
            <a:r>
              <a:rPr lang="en-US" altLang="zh-CN" dirty="0"/>
              <a:t>stall)</a:t>
            </a:r>
            <a:r>
              <a:rPr lang="zh-CN" altLang="en-US" dirty="0"/>
              <a:t>是</a:t>
            </a:r>
            <a:r>
              <a:rPr lang="en-US" altLang="zh-CN" dirty="0"/>
              <a:t>loop</a:t>
            </a:r>
            <a:r>
              <a:rPr lang="zh-CN" altLang="en-US" dirty="0"/>
              <a:t>的开销</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87363" y="745172"/>
            <a:ext cx="8458200" cy="703263"/>
          </a:xfrm>
        </p:spPr>
        <p:txBody>
          <a:bodyPr/>
          <a:lstStyle/>
          <a:p>
            <a:pPr>
              <a:lnSpc>
                <a:spcPct val="80000"/>
              </a:lnSpc>
            </a:pPr>
            <a:r>
              <a:rPr lang="zh-CN" altLang="en-US" sz="3800" dirty="0">
                <a:solidFill>
                  <a:schemeClr val="tx1"/>
                </a:solidFill>
              </a:rPr>
              <a:t>三、</a:t>
            </a:r>
            <a:r>
              <a:rPr lang="en-US" altLang="zh-CN" sz="3800" b="1" dirty="0">
                <a:solidFill>
                  <a:schemeClr val="tx1"/>
                </a:solidFill>
                <a:latin typeface="Arial Narrow" pitchFamily="34" charset="0"/>
              </a:rPr>
              <a:t>loop unrolling </a:t>
            </a:r>
            <a:r>
              <a:rPr lang="en-US" altLang="zh-CN" sz="2800" b="1" dirty="0">
                <a:solidFill>
                  <a:schemeClr val="tx1"/>
                </a:solidFill>
              </a:rPr>
              <a:t>(</a:t>
            </a:r>
            <a:r>
              <a:rPr lang="zh-CN" altLang="en-US" sz="2800" b="1" dirty="0">
                <a:solidFill>
                  <a:schemeClr val="tx1"/>
                </a:solidFill>
              </a:rPr>
              <a:t>消除</a:t>
            </a:r>
            <a:r>
              <a:rPr lang="en-US" altLang="zh-CN" sz="2800" b="1" dirty="0">
                <a:solidFill>
                  <a:schemeClr val="tx1"/>
                </a:solidFill>
              </a:rPr>
              <a:t>loop overhead)</a:t>
            </a:r>
          </a:p>
        </p:txBody>
      </p:sp>
      <p:sp>
        <p:nvSpPr>
          <p:cNvPr id="359427" name="Rectangle 3"/>
          <p:cNvSpPr>
            <a:spLocks noGrp="1" noChangeArrowheads="1"/>
          </p:cNvSpPr>
          <p:nvPr>
            <p:ph idx="1"/>
          </p:nvPr>
        </p:nvSpPr>
        <p:spPr>
          <a:xfrm>
            <a:off x="838200" y="1268413"/>
            <a:ext cx="3878263" cy="5040312"/>
          </a:xfrm>
        </p:spPr>
        <p:txBody>
          <a:bodyPr/>
          <a:lstStyle/>
          <a:p>
            <a:pPr>
              <a:spcBef>
                <a:spcPct val="0"/>
              </a:spcBef>
              <a:buFont typeface="Wingdings" pitchFamily="2" charset="2"/>
              <a:buNone/>
            </a:pPr>
            <a:r>
              <a:rPr lang="en-US" altLang="zh-CN" sz="2700" b="1">
                <a:latin typeface="Arial Narrow" pitchFamily="34" charset="0"/>
              </a:rPr>
              <a:t>Loop: LD F0, 0(R1)</a:t>
            </a:r>
          </a:p>
          <a:p>
            <a:pPr>
              <a:spcBef>
                <a:spcPct val="0"/>
              </a:spcBef>
              <a:buFont typeface="Wingdings" pitchFamily="2" charset="2"/>
              <a:buNone/>
            </a:pPr>
            <a:r>
              <a:rPr lang="en-US" altLang="zh-CN" sz="2700" b="1">
                <a:latin typeface="Arial Narrow" pitchFamily="34" charset="0"/>
              </a:rPr>
              <a:t>          stall</a:t>
            </a:r>
          </a:p>
          <a:p>
            <a:pPr>
              <a:spcBef>
                <a:spcPct val="0"/>
              </a:spcBef>
              <a:buFont typeface="Wingdings" pitchFamily="2" charset="2"/>
              <a:buNone/>
            </a:pPr>
            <a:r>
              <a:rPr lang="en-US" altLang="zh-CN" sz="2700" b="1">
                <a:latin typeface="Arial Narrow" pitchFamily="34" charset="0"/>
              </a:rPr>
              <a:t>          ADDD F4, F0, F2</a:t>
            </a:r>
          </a:p>
          <a:p>
            <a:pPr>
              <a:spcBef>
                <a:spcPct val="0"/>
              </a:spcBef>
              <a:buFont typeface="Wingdings" pitchFamily="2" charset="2"/>
              <a:buNone/>
            </a:pPr>
            <a:r>
              <a:rPr lang="en-US" altLang="zh-CN" sz="2700" b="1">
                <a:latin typeface="Arial Narrow" pitchFamily="34" charset="0"/>
              </a:rPr>
              <a:t>          stall, stall</a:t>
            </a:r>
          </a:p>
          <a:p>
            <a:pPr>
              <a:spcBef>
                <a:spcPct val="0"/>
              </a:spcBef>
              <a:buFont typeface="Wingdings" pitchFamily="2" charset="2"/>
              <a:buNone/>
            </a:pPr>
            <a:r>
              <a:rPr lang="en-US" altLang="zh-CN" sz="2700" b="1">
                <a:latin typeface="Arial Narrow" pitchFamily="34" charset="0"/>
              </a:rPr>
              <a:t>          SD       0(R1), F4</a:t>
            </a:r>
          </a:p>
          <a:p>
            <a:pPr>
              <a:spcBef>
                <a:spcPct val="0"/>
              </a:spcBef>
              <a:buFont typeface="Wingdings" pitchFamily="2" charset="2"/>
              <a:buNone/>
            </a:pPr>
            <a:r>
              <a:rPr lang="en-US" altLang="zh-CN" sz="2700" b="1">
                <a:latin typeface="Arial Narrow" pitchFamily="34" charset="0"/>
              </a:rPr>
              <a:t>          LD       F6, -8(R1)</a:t>
            </a:r>
          </a:p>
          <a:p>
            <a:pPr>
              <a:spcBef>
                <a:spcPct val="0"/>
              </a:spcBef>
              <a:buFont typeface="Wingdings" pitchFamily="2" charset="2"/>
              <a:buNone/>
            </a:pPr>
            <a:r>
              <a:rPr lang="en-US" altLang="zh-CN" sz="2700" b="1">
                <a:latin typeface="Arial Narrow" pitchFamily="34" charset="0"/>
              </a:rPr>
              <a:t>          stall</a:t>
            </a:r>
          </a:p>
          <a:p>
            <a:pPr>
              <a:spcBef>
                <a:spcPct val="0"/>
              </a:spcBef>
              <a:buFont typeface="Wingdings" pitchFamily="2" charset="2"/>
              <a:buNone/>
            </a:pPr>
            <a:r>
              <a:rPr lang="en-US" altLang="zh-CN" sz="2700" b="1">
                <a:latin typeface="Arial Narrow" pitchFamily="34" charset="0"/>
              </a:rPr>
              <a:t>          ADDD F8, F6, F2</a:t>
            </a:r>
          </a:p>
          <a:p>
            <a:pPr>
              <a:spcBef>
                <a:spcPct val="0"/>
              </a:spcBef>
              <a:buFont typeface="Wingdings" pitchFamily="2" charset="2"/>
              <a:buNone/>
            </a:pPr>
            <a:r>
              <a:rPr lang="en-US" altLang="zh-CN" sz="2700" b="1">
                <a:latin typeface="Arial Narrow" pitchFamily="34" charset="0"/>
              </a:rPr>
              <a:t>          stall, stall </a:t>
            </a:r>
          </a:p>
          <a:p>
            <a:pPr>
              <a:spcBef>
                <a:spcPct val="0"/>
              </a:spcBef>
              <a:buFont typeface="Wingdings" pitchFamily="2" charset="2"/>
              <a:buNone/>
            </a:pPr>
            <a:r>
              <a:rPr lang="en-US" altLang="zh-CN" sz="2700" b="1">
                <a:latin typeface="Arial Narrow" pitchFamily="34" charset="0"/>
              </a:rPr>
              <a:t>         SD      -8(R1), F8</a:t>
            </a:r>
          </a:p>
          <a:p>
            <a:pPr>
              <a:spcBef>
                <a:spcPct val="0"/>
              </a:spcBef>
              <a:buFont typeface="Wingdings" pitchFamily="2" charset="2"/>
              <a:buNone/>
            </a:pPr>
            <a:r>
              <a:rPr lang="en-US" altLang="zh-CN" sz="2700" b="1">
                <a:latin typeface="Arial Narrow" pitchFamily="34" charset="0"/>
              </a:rPr>
              <a:t>         LD       F10, -16(R1)</a:t>
            </a:r>
          </a:p>
          <a:p>
            <a:pPr>
              <a:spcBef>
                <a:spcPct val="0"/>
              </a:spcBef>
              <a:buFont typeface="Wingdings" pitchFamily="2" charset="2"/>
              <a:buNone/>
            </a:pPr>
            <a:r>
              <a:rPr lang="en-US" altLang="zh-CN" sz="2700" b="1">
                <a:latin typeface="Arial Narrow" pitchFamily="34" charset="0"/>
              </a:rPr>
              <a:t>         stall</a:t>
            </a:r>
            <a:endParaRPr lang="en-US" altLang="zh-CN" sz="2700">
              <a:latin typeface="Arial Narrow" pitchFamily="34" charset="0"/>
            </a:endParaRPr>
          </a:p>
        </p:txBody>
      </p:sp>
      <p:sp>
        <p:nvSpPr>
          <p:cNvPr id="359428" name="Rectangle 4"/>
          <p:cNvSpPr>
            <a:spLocks noChangeArrowheads="1"/>
          </p:cNvSpPr>
          <p:nvPr/>
        </p:nvSpPr>
        <p:spPr bwMode="auto">
          <a:xfrm>
            <a:off x="4643438" y="1268413"/>
            <a:ext cx="432117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eaLnBrk="0" hangingPunct="0"/>
            <a:r>
              <a:rPr kumimoji="1" lang="en-US" altLang="zh-CN" sz="2800">
                <a:latin typeface="Arial Narrow" pitchFamily="34" charset="0"/>
              </a:rPr>
              <a:t>     </a:t>
            </a:r>
            <a:r>
              <a:rPr kumimoji="1" lang="en-US" altLang="zh-CN" sz="2700" b="1">
                <a:latin typeface="Arial Narrow" pitchFamily="34" charset="0"/>
              </a:rPr>
              <a:t>ADDD F12, F10, F2</a:t>
            </a:r>
          </a:p>
          <a:p>
            <a:pPr eaLnBrk="0" hangingPunct="0"/>
            <a:r>
              <a:rPr kumimoji="1" lang="en-US" altLang="zh-CN" sz="2700" b="1">
                <a:latin typeface="Arial Narrow" pitchFamily="34" charset="0"/>
              </a:rPr>
              <a:t>     stall, stall</a:t>
            </a:r>
          </a:p>
          <a:p>
            <a:pPr eaLnBrk="0" hangingPunct="0"/>
            <a:r>
              <a:rPr kumimoji="1" lang="en-US" altLang="zh-CN" sz="2700" b="1">
                <a:latin typeface="Arial Narrow" pitchFamily="34" charset="0"/>
              </a:rPr>
              <a:t>     SD      -16(R1), F12</a:t>
            </a:r>
          </a:p>
          <a:p>
            <a:pPr eaLnBrk="0" hangingPunct="0"/>
            <a:r>
              <a:rPr kumimoji="1" lang="en-US" altLang="zh-CN" sz="2700" b="1">
                <a:latin typeface="Arial Narrow" pitchFamily="34" charset="0"/>
              </a:rPr>
              <a:t>     LD       F14, -24(R1)</a:t>
            </a:r>
          </a:p>
          <a:p>
            <a:pPr eaLnBrk="0" hangingPunct="0"/>
            <a:r>
              <a:rPr kumimoji="1" lang="en-US" altLang="zh-CN" sz="2700" b="1">
                <a:latin typeface="Arial Narrow" pitchFamily="34" charset="0"/>
              </a:rPr>
              <a:t>     stall</a:t>
            </a:r>
          </a:p>
          <a:p>
            <a:pPr eaLnBrk="0" hangingPunct="0"/>
            <a:r>
              <a:rPr kumimoji="1" lang="en-US" altLang="zh-CN" sz="2700" b="1">
                <a:latin typeface="Arial Narrow" pitchFamily="34" charset="0"/>
              </a:rPr>
              <a:t>     ADDD F16, F14, F2</a:t>
            </a:r>
          </a:p>
          <a:p>
            <a:pPr eaLnBrk="0" hangingPunct="0"/>
            <a:r>
              <a:rPr kumimoji="1" lang="en-US" altLang="zh-CN" sz="2700" b="1">
                <a:latin typeface="Arial Narrow" pitchFamily="34" charset="0"/>
              </a:rPr>
              <a:t>     stall, stall</a:t>
            </a:r>
          </a:p>
          <a:p>
            <a:pPr eaLnBrk="0" hangingPunct="0"/>
            <a:r>
              <a:rPr kumimoji="1" lang="en-US" altLang="zh-CN" sz="2700" b="1">
                <a:latin typeface="Arial Narrow" pitchFamily="34" charset="0"/>
              </a:rPr>
              <a:t>     SD       -24(R1), F16</a:t>
            </a:r>
          </a:p>
          <a:p>
            <a:pPr eaLnBrk="0" hangingPunct="0"/>
            <a:r>
              <a:rPr kumimoji="1" lang="en-US" altLang="zh-CN" sz="2700" b="1">
                <a:latin typeface="Arial Narrow" pitchFamily="34" charset="0"/>
              </a:rPr>
              <a:t>     SUBI   R1, R1, #32</a:t>
            </a:r>
          </a:p>
          <a:p>
            <a:pPr eaLnBrk="0" hangingPunct="0"/>
            <a:r>
              <a:rPr kumimoji="1" lang="en-US" altLang="zh-CN" sz="2700" b="1">
                <a:latin typeface="Arial Narrow" pitchFamily="34" charset="0"/>
              </a:rPr>
              <a:t>     stall</a:t>
            </a:r>
          </a:p>
          <a:p>
            <a:pPr eaLnBrk="0" hangingPunct="0"/>
            <a:r>
              <a:rPr kumimoji="1" lang="en-US" altLang="zh-CN" sz="2700" b="1">
                <a:latin typeface="Arial Narrow" pitchFamily="34" charset="0"/>
              </a:rPr>
              <a:t>     BNEZ   R1, loop </a:t>
            </a:r>
          </a:p>
          <a:p>
            <a:pPr eaLnBrk="0" hangingPunct="0"/>
            <a:r>
              <a:rPr kumimoji="1" lang="en-US" altLang="zh-CN" sz="2700" b="1">
                <a:latin typeface="Arial Narrow" pitchFamily="34" charset="0"/>
              </a:rPr>
              <a:t>     stall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zh-CN" altLang="en-US"/>
              <a:t>前页说明</a:t>
            </a:r>
          </a:p>
        </p:txBody>
      </p:sp>
      <p:sp>
        <p:nvSpPr>
          <p:cNvPr id="360451" name="Rectangle 3"/>
          <p:cNvSpPr>
            <a:spLocks noGrp="1" noChangeArrowheads="1"/>
          </p:cNvSpPr>
          <p:nvPr>
            <p:ph idx="1"/>
          </p:nvPr>
        </p:nvSpPr>
        <p:spPr/>
        <p:txBody>
          <a:bodyPr/>
          <a:lstStyle/>
          <a:p>
            <a:r>
              <a:rPr lang="zh-CN" altLang="en-US" dirty="0"/>
              <a:t>假设循环总数是</a:t>
            </a:r>
            <a:r>
              <a:rPr lang="en-US" altLang="zh-CN" dirty="0"/>
              <a:t>4</a:t>
            </a:r>
            <a:r>
              <a:rPr lang="zh-CN" altLang="en-US" dirty="0"/>
              <a:t>的倍数，我们将</a:t>
            </a:r>
            <a:r>
              <a:rPr lang="en-US" altLang="zh-CN" dirty="0"/>
              <a:t>Loop</a:t>
            </a:r>
            <a:r>
              <a:rPr lang="zh-CN" altLang="en-US" dirty="0"/>
              <a:t>展开</a:t>
            </a:r>
            <a:r>
              <a:rPr lang="en-US" altLang="zh-CN" dirty="0"/>
              <a:t>4</a:t>
            </a:r>
            <a:r>
              <a:rPr lang="zh-CN" altLang="en-US" dirty="0"/>
              <a:t>次</a:t>
            </a:r>
          </a:p>
          <a:p>
            <a:r>
              <a:rPr lang="en-US" altLang="zh-CN" dirty="0"/>
              <a:t>SUBI</a:t>
            </a:r>
            <a:r>
              <a:rPr lang="zh-CN" altLang="en-US" dirty="0"/>
              <a:t>指令中</a:t>
            </a:r>
            <a:r>
              <a:rPr lang="en-US" altLang="zh-CN" dirty="0"/>
              <a:t>R1</a:t>
            </a:r>
            <a:r>
              <a:rPr lang="zh-CN" altLang="en-US" dirty="0"/>
              <a:t>要减</a:t>
            </a:r>
            <a:r>
              <a:rPr lang="en-US" altLang="zh-CN" dirty="0"/>
              <a:t>32</a:t>
            </a:r>
          </a:p>
          <a:p>
            <a:r>
              <a:rPr lang="zh-CN" altLang="en-US" dirty="0"/>
              <a:t>注意</a:t>
            </a:r>
            <a:r>
              <a:rPr lang="en-US" altLang="zh-CN" dirty="0"/>
              <a:t>loop</a:t>
            </a:r>
            <a:r>
              <a:rPr lang="zh-CN" altLang="en-US" dirty="0"/>
              <a:t>展开后</a:t>
            </a:r>
            <a:r>
              <a:rPr lang="en-US" altLang="zh-CN" dirty="0"/>
              <a:t>,</a:t>
            </a:r>
            <a:r>
              <a:rPr lang="zh-CN" altLang="en-US" dirty="0"/>
              <a:t>每一次迭代采用不同寄存器</a:t>
            </a:r>
            <a:r>
              <a:rPr lang="en-US" altLang="zh-CN" dirty="0"/>
              <a:t>,</a:t>
            </a:r>
            <a:r>
              <a:rPr lang="zh-CN" altLang="en-US" dirty="0"/>
              <a:t>如用</a:t>
            </a:r>
            <a:r>
              <a:rPr lang="en-US" altLang="zh-CN" dirty="0"/>
              <a:t>F0, F6, F10, F14</a:t>
            </a:r>
            <a:r>
              <a:rPr lang="zh-CN" altLang="en-US" dirty="0"/>
              <a:t>表示</a:t>
            </a:r>
            <a:r>
              <a:rPr lang="en-US" altLang="zh-CN" dirty="0"/>
              <a:t>LD</a:t>
            </a:r>
            <a:r>
              <a:rPr lang="zh-CN" altLang="en-US" dirty="0"/>
              <a:t>的目的寄存器</a:t>
            </a:r>
            <a:r>
              <a:rPr lang="en-US" altLang="zh-CN" dirty="0"/>
              <a:t>,</a:t>
            </a:r>
            <a:r>
              <a:rPr lang="zh-CN" altLang="en-US" dirty="0"/>
              <a:t>分别表示不同变量</a:t>
            </a:r>
            <a:endParaRPr lang="en-US" altLang="zh-CN" dirty="0"/>
          </a:p>
          <a:p>
            <a:endParaRPr lang="en-US" altLang="zh-CN" dirty="0"/>
          </a:p>
          <a:p>
            <a:endParaRPr lang="zh-CN" altLang="en-US" dirty="0"/>
          </a:p>
          <a:p>
            <a:r>
              <a:rPr lang="zh-CN" altLang="en-US" dirty="0"/>
              <a:t>展开后</a:t>
            </a:r>
            <a:r>
              <a:rPr lang="en-US" altLang="zh-CN" dirty="0"/>
              <a:t>loop</a:t>
            </a:r>
            <a:r>
              <a:rPr lang="zh-CN" altLang="en-US" dirty="0"/>
              <a:t>需</a:t>
            </a:r>
            <a:r>
              <a:rPr lang="en-US" altLang="zh-CN" dirty="0"/>
              <a:t>28</a:t>
            </a:r>
            <a:r>
              <a:rPr lang="zh-CN" altLang="en-US" dirty="0"/>
              <a:t>个时钟周期</a:t>
            </a:r>
            <a:r>
              <a:rPr lang="en-US" altLang="zh-CN" dirty="0"/>
              <a:t>,</a:t>
            </a:r>
            <a:r>
              <a:rPr lang="zh-CN" altLang="en-US" dirty="0"/>
              <a:t>即每次迭代平均需</a:t>
            </a:r>
            <a:r>
              <a:rPr lang="en-US" altLang="zh-CN" dirty="0"/>
              <a:t>28/4=7</a:t>
            </a:r>
            <a:r>
              <a:rPr lang="zh-CN" altLang="en-US" dirty="0"/>
              <a:t>个时钟周期</a:t>
            </a:r>
            <a:r>
              <a:rPr lang="en-US" altLang="zh-CN" dirty="0"/>
              <a:t>,</a:t>
            </a:r>
            <a:r>
              <a:rPr lang="zh-CN" altLang="en-US" dirty="0"/>
              <a:t>仅通过展开</a:t>
            </a:r>
            <a:r>
              <a:rPr lang="en-US" altLang="zh-CN" dirty="0"/>
              <a:t>,</a:t>
            </a:r>
            <a:r>
              <a:rPr lang="zh-CN" altLang="en-US" dirty="0"/>
              <a:t>消除</a:t>
            </a:r>
            <a:r>
              <a:rPr lang="en-US" altLang="zh-CN" dirty="0"/>
              <a:t>loop overhead, </a:t>
            </a:r>
            <a:r>
              <a:rPr lang="zh-CN" altLang="en-US" dirty="0"/>
              <a:t>就可缩短每次迭代的时钟周期数</a:t>
            </a:r>
            <a:r>
              <a:rPr lang="en-US" altLang="zh-CN" dirty="0"/>
              <a:t>, </a:t>
            </a:r>
            <a:r>
              <a:rPr lang="zh-CN" altLang="en-US" dirty="0"/>
              <a:t>这里没有做任何调度</a:t>
            </a:r>
            <a:r>
              <a:rPr lang="en-US" altLang="zh-CN" dirty="0"/>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28600" y="836712"/>
            <a:ext cx="8458200" cy="1143000"/>
          </a:xfrm>
        </p:spPr>
        <p:txBody>
          <a:bodyPr/>
          <a:lstStyle/>
          <a:p>
            <a:r>
              <a:rPr lang="zh-CN" altLang="en-US" sz="3200" b="1" dirty="0">
                <a:solidFill>
                  <a:schemeClr val="tx1"/>
                </a:solidFill>
              </a:rPr>
              <a:t>四、对</a:t>
            </a:r>
            <a:r>
              <a:rPr lang="en-US" altLang="zh-CN" sz="3200" b="1" dirty="0">
                <a:solidFill>
                  <a:schemeClr val="tx1"/>
                </a:solidFill>
              </a:rPr>
              <a:t>unrolling loop</a:t>
            </a:r>
            <a:r>
              <a:rPr lang="zh-CN" altLang="en-US" sz="3200" b="1" dirty="0">
                <a:solidFill>
                  <a:schemeClr val="tx1"/>
                </a:solidFill>
              </a:rPr>
              <a:t>进行调度</a:t>
            </a:r>
            <a:r>
              <a:rPr lang="en-US" altLang="zh-CN" sz="3200" b="1" dirty="0">
                <a:solidFill>
                  <a:schemeClr val="tx1"/>
                </a:solidFill>
              </a:rPr>
              <a:t>,</a:t>
            </a:r>
            <a:r>
              <a:rPr lang="zh-CN" altLang="en-US" sz="3200" b="1" dirty="0">
                <a:solidFill>
                  <a:schemeClr val="tx1"/>
                </a:solidFill>
              </a:rPr>
              <a:t>进一步缩短每次迭代的时钟周期数</a:t>
            </a:r>
          </a:p>
        </p:txBody>
      </p:sp>
      <p:sp>
        <p:nvSpPr>
          <p:cNvPr id="361475" name="Rectangle 3"/>
          <p:cNvSpPr>
            <a:spLocks noGrp="1" noChangeArrowheads="1"/>
          </p:cNvSpPr>
          <p:nvPr>
            <p:ph sz="half" idx="1"/>
          </p:nvPr>
        </p:nvSpPr>
        <p:spPr>
          <a:xfrm>
            <a:off x="395288" y="1844675"/>
            <a:ext cx="4219575" cy="3894138"/>
          </a:xfrm>
        </p:spPr>
        <p:txBody>
          <a:bodyPr/>
          <a:lstStyle/>
          <a:p>
            <a:pPr>
              <a:buFont typeface="Wingdings" pitchFamily="2" charset="2"/>
              <a:buNone/>
            </a:pPr>
            <a:r>
              <a:rPr lang="en-US" altLang="zh-CN" b="1" dirty="0">
                <a:latin typeface="Arial Narrow" pitchFamily="34" charset="0"/>
              </a:rPr>
              <a:t>Loop: LD F0, 0(R1)</a:t>
            </a:r>
          </a:p>
          <a:p>
            <a:pPr>
              <a:buFont typeface="Wingdings" pitchFamily="2" charset="2"/>
              <a:buNone/>
            </a:pPr>
            <a:r>
              <a:rPr lang="en-US" altLang="zh-CN" b="1" dirty="0">
                <a:latin typeface="Arial Narrow" pitchFamily="34" charset="0"/>
              </a:rPr>
              <a:t>          LD F6, -8(R1)</a:t>
            </a:r>
          </a:p>
          <a:p>
            <a:pPr>
              <a:buFont typeface="Wingdings" pitchFamily="2" charset="2"/>
              <a:buNone/>
            </a:pPr>
            <a:r>
              <a:rPr lang="en-US" altLang="zh-CN" b="1" dirty="0">
                <a:latin typeface="Arial Narrow" pitchFamily="34" charset="0"/>
              </a:rPr>
              <a:t>          LD F10, -16(R1)</a:t>
            </a:r>
          </a:p>
          <a:p>
            <a:pPr>
              <a:buFont typeface="Wingdings" pitchFamily="2" charset="2"/>
              <a:buNone/>
            </a:pPr>
            <a:r>
              <a:rPr lang="en-US" altLang="zh-CN" b="1" dirty="0">
                <a:latin typeface="Arial Narrow" pitchFamily="34" charset="0"/>
              </a:rPr>
              <a:t>          LD F14, -24(R1)</a:t>
            </a:r>
          </a:p>
          <a:p>
            <a:pPr>
              <a:buFont typeface="Wingdings" pitchFamily="2" charset="2"/>
              <a:buNone/>
            </a:pPr>
            <a:r>
              <a:rPr lang="en-US" altLang="zh-CN" b="1" dirty="0">
                <a:latin typeface="Arial Narrow" pitchFamily="34" charset="0"/>
              </a:rPr>
              <a:t>          ADDD F4, F0, F2</a:t>
            </a:r>
          </a:p>
          <a:p>
            <a:pPr>
              <a:buFont typeface="Wingdings" pitchFamily="2" charset="2"/>
              <a:buNone/>
            </a:pPr>
            <a:r>
              <a:rPr lang="en-US" altLang="zh-CN" b="1" dirty="0">
                <a:latin typeface="Arial Narrow" pitchFamily="34" charset="0"/>
              </a:rPr>
              <a:t>          ADDD F8, F6, F2</a:t>
            </a:r>
          </a:p>
          <a:p>
            <a:pPr>
              <a:buFont typeface="Wingdings" pitchFamily="2" charset="2"/>
              <a:buNone/>
            </a:pPr>
            <a:r>
              <a:rPr lang="en-US" altLang="zh-CN" b="1" dirty="0">
                <a:latin typeface="Arial Narrow" pitchFamily="34" charset="0"/>
              </a:rPr>
              <a:t>          ADDD F12, F10, F2</a:t>
            </a:r>
          </a:p>
          <a:p>
            <a:pPr>
              <a:buFont typeface="Wingdings" pitchFamily="2" charset="2"/>
              <a:buNone/>
            </a:pPr>
            <a:r>
              <a:rPr lang="en-US" altLang="zh-CN" b="1" dirty="0">
                <a:latin typeface="Arial Narrow" pitchFamily="34" charset="0"/>
              </a:rPr>
              <a:t>          ADDD F16, F14, F2</a:t>
            </a:r>
            <a:endParaRPr lang="en-US" altLang="zh-CN" b="1" dirty="0"/>
          </a:p>
        </p:txBody>
      </p:sp>
      <p:sp>
        <p:nvSpPr>
          <p:cNvPr id="361476" name="Rectangle 4"/>
          <p:cNvSpPr>
            <a:spLocks noGrp="1" noChangeArrowheads="1"/>
          </p:cNvSpPr>
          <p:nvPr>
            <p:ph sz="half" idx="2"/>
          </p:nvPr>
        </p:nvSpPr>
        <p:spPr>
          <a:xfrm>
            <a:off x="4869666" y="1864131"/>
            <a:ext cx="3560763" cy="4044950"/>
          </a:xfrm>
        </p:spPr>
        <p:txBody>
          <a:bodyPr/>
          <a:lstStyle/>
          <a:p>
            <a:pPr>
              <a:buFont typeface="Wingdings" pitchFamily="2" charset="2"/>
              <a:buNone/>
            </a:pPr>
            <a:r>
              <a:rPr lang="en-US" altLang="zh-CN" b="1" dirty="0">
                <a:latin typeface="Arial Narrow" pitchFamily="34" charset="0"/>
              </a:rPr>
              <a:t>SD    0(R1), F4</a:t>
            </a:r>
          </a:p>
          <a:p>
            <a:pPr>
              <a:buFont typeface="Wingdings" pitchFamily="2" charset="2"/>
              <a:buNone/>
            </a:pPr>
            <a:r>
              <a:rPr lang="en-US" altLang="zh-CN" b="1" dirty="0">
                <a:latin typeface="Arial Narrow" pitchFamily="34" charset="0"/>
              </a:rPr>
              <a:t>SD    -8(R1), F8</a:t>
            </a:r>
          </a:p>
          <a:p>
            <a:pPr>
              <a:buFont typeface="Wingdings" pitchFamily="2" charset="2"/>
              <a:buNone/>
            </a:pPr>
            <a:r>
              <a:rPr lang="en-US" altLang="zh-CN" b="1" dirty="0">
                <a:latin typeface="Arial Narrow" pitchFamily="34" charset="0"/>
              </a:rPr>
              <a:t>SUBI  R1, R1, #32</a:t>
            </a:r>
          </a:p>
          <a:p>
            <a:pPr>
              <a:buFont typeface="Wingdings" pitchFamily="2" charset="2"/>
              <a:buNone/>
            </a:pPr>
            <a:r>
              <a:rPr lang="en-US" altLang="zh-CN" b="1" dirty="0">
                <a:solidFill>
                  <a:srgbClr val="FF0000"/>
                </a:solidFill>
                <a:latin typeface="Arial Narrow" pitchFamily="34" charset="0"/>
              </a:rPr>
              <a:t>SD   -16(R1), F12</a:t>
            </a:r>
          </a:p>
          <a:p>
            <a:pPr>
              <a:buFont typeface="Wingdings" pitchFamily="2" charset="2"/>
              <a:buNone/>
            </a:pPr>
            <a:r>
              <a:rPr lang="en-US" altLang="zh-CN" b="1" dirty="0">
                <a:latin typeface="Arial Narrow" pitchFamily="34" charset="0"/>
              </a:rPr>
              <a:t>BNEZ  R1, Loop</a:t>
            </a:r>
          </a:p>
          <a:p>
            <a:pPr>
              <a:buFont typeface="Wingdings" pitchFamily="2" charset="2"/>
              <a:buNone/>
            </a:pPr>
            <a:r>
              <a:rPr lang="en-US" altLang="zh-CN" b="1" dirty="0">
                <a:latin typeface="Arial Narrow" pitchFamily="34" charset="0"/>
              </a:rPr>
              <a:t>SD   8(R1), F16</a:t>
            </a:r>
          </a:p>
          <a:p>
            <a:pPr>
              <a:buFont typeface="Wingdings" pitchFamily="2" charset="2"/>
              <a:buNone/>
            </a:pPr>
            <a:r>
              <a:rPr lang="en-US" altLang="zh-CN" b="1" dirty="0">
                <a:latin typeface="Arial Narrow" pitchFamily="34" charset="0"/>
              </a:rPr>
              <a:t>(</a:t>
            </a:r>
            <a:r>
              <a:rPr lang="zh-CN" altLang="en-US" b="1" dirty="0">
                <a:latin typeface="Arial Narrow" pitchFamily="34" charset="0"/>
              </a:rPr>
              <a:t>因</a:t>
            </a:r>
            <a:r>
              <a:rPr lang="en-US" altLang="zh-CN" b="1" dirty="0">
                <a:latin typeface="Arial Narrow" pitchFamily="34" charset="0"/>
              </a:rPr>
              <a:t>R1</a:t>
            </a:r>
            <a:r>
              <a:rPr lang="zh-CN" altLang="en-US" b="1" dirty="0">
                <a:latin typeface="Arial Narrow" pitchFamily="34" charset="0"/>
              </a:rPr>
              <a:t>已减</a:t>
            </a:r>
            <a:r>
              <a:rPr lang="en-US" altLang="zh-CN" b="1" dirty="0">
                <a:latin typeface="Arial Narrow" pitchFamily="34" charset="0"/>
              </a:rPr>
              <a:t>32, </a:t>
            </a:r>
            <a:r>
              <a:rPr lang="zh-CN" altLang="en-US" b="1" dirty="0">
                <a:latin typeface="Arial Narrow" pitchFamily="34" charset="0"/>
              </a:rPr>
              <a:t>所以加</a:t>
            </a:r>
            <a:r>
              <a:rPr lang="en-US" altLang="zh-CN" b="1" dirty="0">
                <a:latin typeface="Arial Narrow" pitchFamily="34" charset="0"/>
              </a:rPr>
              <a:t>8)</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a:t>前页说明</a:t>
            </a:r>
            <a:r>
              <a:rPr lang="en-US" altLang="zh-CN"/>
              <a:t>:</a:t>
            </a:r>
          </a:p>
        </p:txBody>
      </p:sp>
      <p:sp>
        <p:nvSpPr>
          <p:cNvPr id="362499" name="Rectangle 3"/>
          <p:cNvSpPr>
            <a:spLocks noGrp="1" noChangeArrowheads="1"/>
          </p:cNvSpPr>
          <p:nvPr>
            <p:ph idx="1"/>
          </p:nvPr>
        </p:nvSpPr>
        <p:spPr/>
        <p:txBody>
          <a:bodyPr/>
          <a:lstStyle/>
          <a:p>
            <a:r>
              <a:rPr lang="en-US" altLang="zh-CN" dirty="0"/>
              <a:t> </a:t>
            </a:r>
            <a:r>
              <a:rPr lang="zh-CN" altLang="en-US" dirty="0"/>
              <a:t>展开调度后的</a:t>
            </a:r>
            <a:r>
              <a:rPr lang="en-US" altLang="zh-CN" dirty="0"/>
              <a:t>Loop</a:t>
            </a:r>
            <a:r>
              <a:rPr lang="zh-CN" altLang="en-US" dirty="0"/>
              <a:t>共需</a:t>
            </a:r>
            <a:r>
              <a:rPr lang="en-US" altLang="zh-CN" dirty="0"/>
              <a:t>14</a:t>
            </a:r>
            <a:r>
              <a:rPr lang="zh-CN" altLang="en-US" dirty="0"/>
              <a:t>个时钟周期</a:t>
            </a:r>
            <a:r>
              <a:rPr lang="en-US" altLang="zh-CN" dirty="0"/>
              <a:t>,</a:t>
            </a:r>
            <a:r>
              <a:rPr lang="zh-CN" altLang="en-US" dirty="0"/>
              <a:t>则每次迭代平均只需</a:t>
            </a:r>
            <a:r>
              <a:rPr lang="en-US" altLang="zh-CN" dirty="0"/>
              <a:t>14/4=3.5</a:t>
            </a:r>
            <a:r>
              <a:rPr lang="zh-CN" altLang="en-US" dirty="0"/>
              <a:t>个时钟周期</a:t>
            </a:r>
            <a:endParaRPr lang="en-US" altLang="zh-CN" dirty="0"/>
          </a:p>
          <a:p>
            <a:endParaRPr lang="en-US" altLang="zh-CN" dirty="0"/>
          </a:p>
          <a:p>
            <a:endParaRPr lang="zh-CN" altLang="en-US" dirty="0"/>
          </a:p>
          <a:p>
            <a:r>
              <a:rPr lang="zh-CN" altLang="en-US" dirty="0"/>
              <a:t>调度展开的循环对提高性能的作用大于单纯的调度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zh-CN" altLang="en-US" dirty="0"/>
              <a:t>例子说明的问题</a:t>
            </a:r>
            <a:r>
              <a:rPr lang="en-US" altLang="zh-CN" dirty="0"/>
              <a:t>:</a:t>
            </a:r>
          </a:p>
        </p:txBody>
      </p:sp>
      <p:sp>
        <p:nvSpPr>
          <p:cNvPr id="363523" name="Rectangle 3"/>
          <p:cNvSpPr>
            <a:spLocks noGrp="1" noChangeArrowheads="1"/>
          </p:cNvSpPr>
          <p:nvPr>
            <p:ph idx="1"/>
          </p:nvPr>
        </p:nvSpPr>
        <p:spPr/>
        <p:txBody>
          <a:bodyPr/>
          <a:lstStyle/>
          <a:p>
            <a:r>
              <a:rPr lang="zh-CN" altLang="en-US" dirty="0"/>
              <a:t>通过例子</a:t>
            </a:r>
            <a:r>
              <a:rPr lang="en-US" altLang="zh-CN" dirty="0"/>
              <a:t>,</a:t>
            </a:r>
            <a:r>
              <a:rPr lang="zh-CN" altLang="en-US" dirty="0"/>
              <a:t>我们看到研究开发</a:t>
            </a:r>
            <a:r>
              <a:rPr lang="en-US" altLang="zh-CN" dirty="0"/>
              <a:t>ILP</a:t>
            </a:r>
            <a:r>
              <a:rPr lang="zh-CN" altLang="en-US" dirty="0"/>
              <a:t>对提高处理器功能单元性能</a:t>
            </a:r>
            <a:r>
              <a:rPr lang="en-US" altLang="zh-CN" dirty="0"/>
              <a:t>(</a:t>
            </a:r>
            <a:r>
              <a:rPr lang="zh-CN" altLang="en-US" dirty="0"/>
              <a:t>即流水线性能</a:t>
            </a:r>
            <a:r>
              <a:rPr lang="en-US" altLang="zh-CN" dirty="0"/>
              <a:t>)</a:t>
            </a:r>
            <a:r>
              <a:rPr lang="zh-CN" altLang="en-US" dirty="0"/>
              <a:t>的巨大作用；</a:t>
            </a:r>
          </a:p>
          <a:p>
            <a:r>
              <a:rPr lang="zh-CN" altLang="en-US" dirty="0"/>
              <a:t>流水线思想早在</a:t>
            </a:r>
            <a:r>
              <a:rPr lang="en-US" altLang="zh-CN" dirty="0"/>
              <a:t>60</a:t>
            </a:r>
            <a:r>
              <a:rPr lang="zh-CN" altLang="en-US" dirty="0"/>
              <a:t>年代就开始应用于处理器</a:t>
            </a:r>
            <a:r>
              <a:rPr lang="en-US" altLang="zh-CN" dirty="0"/>
              <a:t>,</a:t>
            </a:r>
            <a:r>
              <a:rPr lang="zh-CN" altLang="en-US" dirty="0"/>
              <a:t>但只有在</a:t>
            </a:r>
            <a:r>
              <a:rPr lang="en-US" altLang="zh-CN" dirty="0"/>
              <a:t>80</a:t>
            </a:r>
            <a:r>
              <a:rPr lang="zh-CN" altLang="en-US" dirty="0"/>
              <a:t>年代和</a:t>
            </a:r>
            <a:r>
              <a:rPr lang="en-US" altLang="zh-CN" dirty="0"/>
              <a:t>90</a:t>
            </a:r>
            <a:r>
              <a:rPr lang="zh-CN" altLang="en-US" dirty="0"/>
              <a:t>年代</a:t>
            </a:r>
            <a:r>
              <a:rPr lang="en-US" altLang="zh-CN" dirty="0"/>
              <a:t>,</a:t>
            </a:r>
            <a:r>
              <a:rPr lang="zh-CN" altLang="en-US" dirty="0"/>
              <a:t>在深入研究</a:t>
            </a:r>
            <a:r>
              <a:rPr lang="en-US" altLang="zh-CN" dirty="0"/>
              <a:t>ILP</a:t>
            </a:r>
            <a:r>
              <a:rPr lang="zh-CN" altLang="en-US" dirty="0"/>
              <a:t>之后提出一系列先进流水线技术</a:t>
            </a:r>
            <a:r>
              <a:rPr lang="en-US" altLang="zh-CN" dirty="0"/>
              <a:t>,</a:t>
            </a:r>
            <a:r>
              <a:rPr lang="zh-CN" altLang="en-US" dirty="0"/>
              <a:t>才成为使微处理器性能突飞猛进的关键技术；</a:t>
            </a:r>
          </a:p>
          <a:p>
            <a:r>
              <a:rPr lang="zh-CN" altLang="en-US" dirty="0"/>
              <a:t>上述例子所采用的一些方法对我们人类来讲都十分直观和简单</a:t>
            </a:r>
            <a:r>
              <a:rPr lang="en-US" altLang="zh-CN" dirty="0"/>
              <a:t>,</a:t>
            </a:r>
            <a:r>
              <a:rPr lang="zh-CN" altLang="en-US" dirty="0"/>
              <a:t>但要使硬件和软件</a:t>
            </a:r>
            <a:r>
              <a:rPr lang="en-US" altLang="zh-CN" dirty="0"/>
              <a:t>(</a:t>
            </a:r>
            <a:r>
              <a:rPr lang="zh-CN" altLang="en-US" dirty="0"/>
              <a:t>编译器</a:t>
            </a:r>
            <a:r>
              <a:rPr lang="en-US" altLang="zh-CN" dirty="0"/>
              <a:t>)</a:t>
            </a:r>
            <a:r>
              <a:rPr lang="zh-CN" altLang="en-US" dirty="0"/>
              <a:t>来完成上述过程</a:t>
            </a:r>
            <a:r>
              <a:rPr lang="en-US" altLang="zh-CN" dirty="0"/>
              <a:t>,</a:t>
            </a:r>
            <a:r>
              <a:rPr lang="zh-CN" altLang="en-US" dirty="0"/>
              <a:t>必须总结出一套形式化的</a:t>
            </a:r>
            <a:r>
              <a:rPr lang="en-US" altLang="zh-CN" dirty="0"/>
              <a:t>,</a:t>
            </a:r>
            <a:r>
              <a:rPr lang="zh-CN" altLang="en-US" dirty="0"/>
              <a:t>方法学上的条例来确定何时以及如何来改变指令的执行顺序。</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a:t>Summary</a:t>
            </a:r>
            <a:endParaRPr lang="zh-CN" altLang="en-US" dirty="0"/>
          </a:p>
        </p:txBody>
      </p:sp>
      <p:sp>
        <p:nvSpPr>
          <p:cNvPr id="364547" name="Rectangle 3"/>
          <p:cNvSpPr>
            <a:spLocks noGrp="1" noChangeArrowheads="1"/>
          </p:cNvSpPr>
          <p:nvPr>
            <p:ph idx="1"/>
          </p:nvPr>
        </p:nvSpPr>
        <p:spPr/>
        <p:txBody>
          <a:bodyPr/>
          <a:lstStyle/>
          <a:p>
            <a:r>
              <a:rPr lang="zh-CN" altLang="en-US" dirty="0"/>
              <a:t>关于循环展开和调度方法在执行过程中，我们做出了以下决策和代码变换：</a:t>
            </a:r>
            <a:endParaRPr lang="en-US" altLang="zh-CN" dirty="0"/>
          </a:p>
          <a:p>
            <a:pPr lvl="1"/>
            <a:r>
              <a:rPr lang="en-US" altLang="zh-CN" dirty="0"/>
              <a:t>(1) </a:t>
            </a:r>
            <a:r>
              <a:rPr lang="zh-CN" altLang="en-US" dirty="0"/>
              <a:t>确信把</a:t>
            </a:r>
            <a:r>
              <a:rPr lang="en-US" altLang="zh-CN" dirty="0"/>
              <a:t>SD</a:t>
            </a:r>
            <a:r>
              <a:rPr lang="zh-CN" altLang="en-US" dirty="0"/>
              <a:t>移到</a:t>
            </a:r>
            <a:r>
              <a:rPr lang="en-US" altLang="zh-CN" dirty="0"/>
              <a:t>SUBI</a:t>
            </a:r>
            <a:r>
              <a:rPr lang="zh-CN" altLang="en-US" dirty="0"/>
              <a:t>和</a:t>
            </a:r>
            <a:r>
              <a:rPr lang="en-US" altLang="zh-CN" dirty="0"/>
              <a:t>BNEZ</a:t>
            </a:r>
            <a:r>
              <a:rPr lang="zh-CN" altLang="en-US" dirty="0"/>
              <a:t>之后是合法的，并求出</a:t>
            </a:r>
            <a:r>
              <a:rPr lang="en-US" altLang="zh-CN" dirty="0"/>
              <a:t>SD</a:t>
            </a:r>
            <a:r>
              <a:rPr lang="zh-CN" altLang="en-US" dirty="0"/>
              <a:t>的位移量；</a:t>
            </a:r>
          </a:p>
          <a:p>
            <a:pPr lvl="1"/>
            <a:r>
              <a:rPr lang="en-US" altLang="zh-CN" dirty="0"/>
              <a:t>(2) </a:t>
            </a:r>
            <a:r>
              <a:rPr lang="zh-CN" altLang="en-US" dirty="0"/>
              <a:t>确信循环体的每次迭代是相互独立的（除维持循环的代码外），以及循环体展开有利于性能提高；</a:t>
            </a:r>
          </a:p>
          <a:p>
            <a:pPr lvl="1"/>
            <a:r>
              <a:rPr lang="en-US" altLang="zh-CN" dirty="0"/>
              <a:t>(3) </a:t>
            </a:r>
            <a:r>
              <a:rPr lang="zh-CN" altLang="en-US" dirty="0"/>
              <a:t>为了避免因采用同一寄存器而造成不必要的限制，可以采用不同寄存器表示不同变量；</a:t>
            </a:r>
          </a:p>
          <a:p>
            <a:pPr lvl="3"/>
            <a:r>
              <a:rPr lang="en-US" altLang="zh-CN" dirty="0"/>
              <a:t>Renaming with software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8F54F076-04AA-47CC-9850-037932B9237C}"/>
              </a:ext>
            </a:extLst>
          </p:cNvPr>
          <p:cNvSpPr>
            <a:spLocks noGrp="1"/>
          </p:cNvSpPr>
          <p:nvPr>
            <p:ph type="title"/>
          </p:nvPr>
        </p:nvSpPr>
        <p:spPr/>
        <p:txBody>
          <a:bodyPr/>
          <a:lstStyle/>
          <a:p>
            <a:r>
              <a:rPr lang="en-US" altLang="zh-CN" dirty="0"/>
              <a:t>Summary</a:t>
            </a:r>
            <a:endParaRPr lang="zh-CN" altLang="en-US" dirty="0"/>
          </a:p>
        </p:txBody>
      </p:sp>
      <p:sp>
        <p:nvSpPr>
          <p:cNvPr id="365570" name="Rectangle 2"/>
          <p:cNvSpPr>
            <a:spLocks noGrp="1" noChangeArrowheads="1"/>
          </p:cNvSpPr>
          <p:nvPr>
            <p:ph idx="1"/>
          </p:nvPr>
        </p:nvSpPr>
        <p:spPr/>
        <p:txBody>
          <a:bodyPr/>
          <a:lstStyle/>
          <a:p>
            <a:pPr lvl="1"/>
            <a:r>
              <a:rPr lang="en-US" altLang="zh-CN" dirty="0"/>
              <a:t>(4) </a:t>
            </a:r>
            <a:r>
              <a:rPr lang="zh-CN" altLang="en-US" b="1" dirty="0"/>
              <a:t>消除额外测试和转移指令</a:t>
            </a:r>
            <a:r>
              <a:rPr lang="zh-CN" altLang="en-US" dirty="0"/>
              <a:t>，调整维持循环的代码；</a:t>
            </a:r>
          </a:p>
          <a:p>
            <a:pPr lvl="1"/>
            <a:r>
              <a:rPr lang="en-US" altLang="zh-CN" dirty="0"/>
              <a:t>(5) </a:t>
            </a:r>
            <a:r>
              <a:rPr lang="zh-CN" altLang="en-US" dirty="0"/>
              <a:t>只有确信不同迭代中的</a:t>
            </a:r>
            <a:r>
              <a:rPr lang="en-US" altLang="zh-CN" dirty="0"/>
              <a:t>Loads</a:t>
            </a:r>
            <a:r>
              <a:rPr lang="zh-CN" altLang="en-US" dirty="0"/>
              <a:t>和</a:t>
            </a:r>
            <a:r>
              <a:rPr lang="en-US" altLang="zh-CN" dirty="0"/>
              <a:t>stores</a:t>
            </a:r>
            <a:r>
              <a:rPr lang="zh-CN" altLang="en-US" dirty="0"/>
              <a:t>是互相独立的之后，</a:t>
            </a:r>
            <a:r>
              <a:rPr lang="en-US" altLang="zh-CN" dirty="0"/>
              <a:t>Loads</a:t>
            </a:r>
            <a:r>
              <a:rPr lang="zh-CN" altLang="en-US" dirty="0"/>
              <a:t>和</a:t>
            </a:r>
            <a:r>
              <a:rPr lang="en-US" altLang="zh-CN" dirty="0"/>
              <a:t>Stores</a:t>
            </a:r>
            <a:r>
              <a:rPr lang="zh-CN" altLang="en-US" dirty="0"/>
              <a:t>才能在展开后的循环体中</a:t>
            </a:r>
            <a:r>
              <a:rPr lang="zh-CN" altLang="en-US" b="1" dirty="0"/>
              <a:t>互换位置</a:t>
            </a:r>
            <a:r>
              <a:rPr lang="zh-CN" altLang="en-US" dirty="0"/>
              <a:t>。为此必须分析存储器的地址，并确信</a:t>
            </a:r>
            <a:r>
              <a:rPr lang="en-US" altLang="zh-CN" dirty="0"/>
              <a:t>Loads</a:t>
            </a:r>
            <a:r>
              <a:rPr lang="zh-CN" altLang="en-US" dirty="0"/>
              <a:t>和</a:t>
            </a:r>
            <a:r>
              <a:rPr lang="en-US" altLang="zh-CN" dirty="0"/>
              <a:t>stores</a:t>
            </a:r>
            <a:r>
              <a:rPr lang="zh-CN" altLang="en-US" dirty="0"/>
              <a:t>访问的并非同一地址。这就是所谓的</a:t>
            </a:r>
            <a:r>
              <a:rPr lang="en-US" altLang="zh-CN" dirty="0"/>
              <a:t>memory disambiguation</a:t>
            </a:r>
            <a:r>
              <a:rPr lang="zh-CN" altLang="en-US" dirty="0"/>
              <a:t>。</a:t>
            </a:r>
          </a:p>
          <a:p>
            <a:pPr lvl="1"/>
            <a:r>
              <a:rPr lang="en-US" altLang="zh-CN" dirty="0"/>
              <a:t>(6) </a:t>
            </a:r>
            <a:r>
              <a:rPr lang="zh-CN" altLang="en-US" dirty="0"/>
              <a:t>在调度指令执行顺序时，必须确保</a:t>
            </a:r>
            <a:r>
              <a:rPr lang="zh-CN" altLang="en-US" b="1" dirty="0"/>
              <a:t>相关性不变</a:t>
            </a:r>
            <a:r>
              <a:rPr lang="zh-CN" altLang="en-US" dirty="0"/>
              <a:t>，才能使调度后的代码的结果与源代码的相同。</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a:t>4.1.3 Using Loop Unrolling and Pipeline Scheduling with Static Multiple Issue</a:t>
            </a:r>
            <a:br>
              <a:rPr lang="en-US" altLang="zh-CN"/>
            </a:br>
            <a:endParaRPr lang="en-US" altLang="zh-CN"/>
          </a:p>
        </p:txBody>
      </p:sp>
      <p:sp>
        <p:nvSpPr>
          <p:cNvPr id="366595" name="Rectangle 3"/>
          <p:cNvSpPr>
            <a:spLocks noGrp="1" noChangeArrowheads="1"/>
          </p:cNvSpPr>
          <p:nvPr>
            <p:ph idx="1"/>
          </p:nvPr>
        </p:nvSpPr>
        <p:spPr/>
        <p:txBody>
          <a:bodyPr/>
          <a:lstStyle/>
          <a:p>
            <a:r>
              <a:rPr lang="en-US" altLang="zh-CN"/>
              <a:t>To schedule this loop without any delays, we will need to unroll the loop to make five copies of the body. After unrolling, the loop will contain five each of L.D, ADD.D, and S.D; one DADDUI; and one BNE. The unrolled and scheduled code is shown below.</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CN" altLang="zh-CN"/>
          </a:p>
        </p:txBody>
      </p:sp>
      <p:pic>
        <p:nvPicPr>
          <p:cNvPr id="3676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484313"/>
            <a:ext cx="6985000" cy="432435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5F53932-A7F6-4F01-AB6F-DBFAF9FA5589}"/>
              </a:ext>
            </a:extLst>
          </p:cNvPr>
          <p:cNvSpPr>
            <a:spLocks noGrp="1"/>
          </p:cNvSpPr>
          <p:nvPr>
            <p:ph type="title"/>
          </p:nvPr>
        </p:nvSpPr>
        <p:spPr/>
        <p:txBody>
          <a:bodyPr/>
          <a:lstStyle/>
          <a:p>
            <a:r>
              <a:rPr lang="en-US" altLang="zh-CN" dirty="0"/>
              <a:t>Exploiting ILP with Software Approaches</a:t>
            </a:r>
            <a:endParaRPr lang="zh-CN" altLang="en-US" dirty="0"/>
          </a:p>
        </p:txBody>
      </p:sp>
      <p:sp>
        <p:nvSpPr>
          <p:cNvPr id="3" name="内容占位符 2">
            <a:extLst>
              <a:ext uri="{FF2B5EF4-FFF2-40B4-BE49-F238E27FC236}">
                <a16:creationId xmlns="" xmlns:a16="http://schemas.microsoft.com/office/drawing/2014/main" id="{E4018EB1-1F63-454B-BC83-EFB02C288B37}"/>
              </a:ext>
            </a:extLst>
          </p:cNvPr>
          <p:cNvSpPr>
            <a:spLocks noGrp="1"/>
          </p:cNvSpPr>
          <p:nvPr>
            <p:ph idx="1"/>
          </p:nvPr>
        </p:nvSpPr>
        <p:spPr/>
        <p:txBody>
          <a:bodyPr/>
          <a:lstStyle/>
          <a:p>
            <a:r>
              <a:rPr lang="en-US" altLang="zh-CN" dirty="0"/>
              <a:t>4.1 Basic Compiler Techniques for Exposing ILP</a:t>
            </a:r>
          </a:p>
          <a:p>
            <a:endParaRPr lang="en-US" altLang="zh-CN" dirty="0"/>
          </a:p>
          <a:p>
            <a:r>
              <a:rPr lang="en-US" altLang="zh-CN" dirty="0"/>
              <a:t>4.2 Static Multiple Issue: the VLIW Approach</a:t>
            </a:r>
          </a:p>
          <a:p>
            <a:pPr marL="0" indent="0">
              <a:buNone/>
            </a:pPr>
            <a:endParaRPr lang="en-US" altLang="zh-CN" dirty="0"/>
          </a:p>
          <a:p>
            <a:r>
              <a:rPr lang="en-US" altLang="zh-CN" dirty="0"/>
              <a:t>4.3 Advanced Compiler Support for Exposing and Exploiting ILP</a:t>
            </a:r>
          </a:p>
          <a:p>
            <a:endParaRPr lang="en-US" altLang="zh-CN" b="1" dirty="0"/>
          </a:p>
          <a:p>
            <a:endParaRPr lang="zh-CN" altLang="en-US" dirty="0"/>
          </a:p>
        </p:txBody>
      </p:sp>
    </p:spTree>
    <p:extLst>
      <p:ext uri="{BB962C8B-B14F-4D97-AF65-F5344CB8AC3E}">
        <p14:creationId xmlns:p14="http://schemas.microsoft.com/office/powerpoint/2010/main" val="1229661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idx="1"/>
          </p:nvPr>
        </p:nvSpPr>
        <p:spPr>
          <a:xfrm>
            <a:off x="684213" y="1341438"/>
            <a:ext cx="8058150" cy="4741862"/>
          </a:xfrm>
        </p:spPr>
        <p:txBody>
          <a:bodyPr/>
          <a:lstStyle/>
          <a:p>
            <a:pPr>
              <a:lnSpc>
                <a:spcPct val="150000"/>
              </a:lnSpc>
            </a:pPr>
            <a:r>
              <a:rPr lang="zh-CN" altLang="en-US" sz="2300" b="1" dirty="0"/>
              <a:t>超标量结构执行展开调度后的</a:t>
            </a:r>
            <a:r>
              <a:rPr lang="en-US" altLang="zh-CN" sz="2300" b="1" dirty="0"/>
              <a:t>Loop</a:t>
            </a:r>
            <a:r>
              <a:rPr lang="zh-CN" altLang="en-US" sz="2300" b="1" dirty="0"/>
              <a:t>共需</a:t>
            </a:r>
            <a:r>
              <a:rPr lang="en-US" altLang="zh-CN" sz="2300" b="1" dirty="0">
                <a:solidFill>
                  <a:srgbClr val="FF0000"/>
                </a:solidFill>
              </a:rPr>
              <a:t>12</a:t>
            </a:r>
            <a:r>
              <a:rPr lang="zh-CN" altLang="en-US" sz="2300" b="1" dirty="0"/>
              <a:t>个时钟周期</a:t>
            </a:r>
            <a:r>
              <a:rPr lang="en-US" altLang="zh-CN" sz="2300" b="1" dirty="0"/>
              <a:t>,</a:t>
            </a:r>
            <a:r>
              <a:rPr lang="zh-CN" altLang="en-US" sz="2300" b="1" dirty="0"/>
              <a:t>则每次迭代平均只需</a:t>
            </a:r>
            <a:r>
              <a:rPr lang="en-US" altLang="zh-CN" sz="2300" b="1" dirty="0">
                <a:solidFill>
                  <a:srgbClr val="FF0000"/>
                </a:solidFill>
              </a:rPr>
              <a:t>12/5=2.4</a:t>
            </a:r>
            <a:r>
              <a:rPr lang="zh-CN" altLang="en-US" sz="2300" b="1" dirty="0"/>
              <a:t>个时钟周期</a:t>
            </a:r>
          </a:p>
          <a:p>
            <a:pPr>
              <a:lnSpc>
                <a:spcPct val="150000"/>
              </a:lnSpc>
            </a:pPr>
            <a:r>
              <a:rPr lang="zh-CN" altLang="en-US" sz="2300" b="1" dirty="0"/>
              <a:t>多发射在编译优化下对提高性能的作用非常大（</a:t>
            </a:r>
            <a:r>
              <a:rPr lang="en-US" altLang="zh-CN" sz="2300" b="1" dirty="0"/>
              <a:t>6</a:t>
            </a:r>
            <a:r>
              <a:rPr lang="zh-CN" altLang="en-US" sz="2300" b="1" dirty="0"/>
              <a:t>，</a:t>
            </a:r>
            <a:r>
              <a:rPr lang="en-US" altLang="zh-CN" sz="2300" b="1" dirty="0"/>
              <a:t>3.5</a:t>
            </a:r>
            <a:r>
              <a:rPr lang="zh-CN" altLang="en-US" sz="2300" b="1" dirty="0"/>
              <a:t>）</a:t>
            </a:r>
          </a:p>
          <a:p>
            <a:pPr lvl="1">
              <a:lnSpc>
                <a:spcPct val="150000"/>
              </a:lnSpc>
            </a:pPr>
            <a:r>
              <a:rPr lang="en-US" altLang="zh-CN" sz="2100" b="1" dirty="0"/>
              <a:t>Speedup=6/2.4=2.5</a:t>
            </a:r>
          </a:p>
          <a:p>
            <a:pPr lvl="1">
              <a:lnSpc>
                <a:spcPct val="150000"/>
              </a:lnSpc>
            </a:pPr>
            <a:r>
              <a:rPr lang="en-US" altLang="zh-CN" sz="2100" b="1" dirty="0"/>
              <a:t>Speedup=3.5/2.4=1.458</a:t>
            </a:r>
          </a:p>
          <a:p>
            <a:pPr>
              <a:lnSpc>
                <a:spcPct val="85000"/>
              </a:lnSpc>
            </a:pPr>
            <a:r>
              <a:rPr lang="zh-CN" altLang="en-US" sz="2900" b="1" dirty="0"/>
              <a:t>从</a:t>
            </a:r>
            <a:r>
              <a:rPr lang="en-US" altLang="zh-CN" sz="2900" b="1" dirty="0"/>
              <a:t>10--&gt; 6 --&gt; 3.5 --------&gt; 2.4 ----------&gt; </a:t>
            </a:r>
            <a:r>
              <a:rPr lang="en-US" altLang="zh-CN" sz="2900" dirty="0">
                <a:solidFill>
                  <a:srgbClr val="FF0000"/>
                </a:solidFill>
              </a:rPr>
              <a:t>1.29</a:t>
            </a:r>
            <a:r>
              <a:rPr lang="en-US" altLang="zh-CN" sz="2900" b="1" dirty="0"/>
              <a:t> </a:t>
            </a:r>
          </a:p>
          <a:p>
            <a:pPr>
              <a:lnSpc>
                <a:spcPct val="85000"/>
              </a:lnSpc>
              <a:buFont typeface="Wingdings" pitchFamily="2" charset="2"/>
              <a:buNone/>
            </a:pPr>
            <a:r>
              <a:rPr lang="en-US" altLang="zh-CN" sz="2900" b="1" dirty="0"/>
              <a:t>       	     </a:t>
            </a:r>
            <a:r>
              <a:rPr lang="en-US" altLang="zh-CN" sz="1900" b="1" dirty="0"/>
              <a:t>(</a:t>
            </a:r>
            <a:r>
              <a:rPr lang="zh-CN" altLang="en-US" sz="1900" b="1" dirty="0"/>
              <a:t>调度</a:t>
            </a:r>
            <a:r>
              <a:rPr lang="en-US" altLang="zh-CN" sz="1900" b="1" dirty="0"/>
              <a:t>) (</a:t>
            </a:r>
            <a:r>
              <a:rPr lang="zh-CN" altLang="en-US" sz="1900" b="1" dirty="0"/>
              <a:t>展开</a:t>
            </a:r>
            <a:r>
              <a:rPr lang="en-US" altLang="zh-CN" sz="1900" b="1" dirty="0"/>
              <a:t>+</a:t>
            </a:r>
            <a:r>
              <a:rPr lang="zh-CN" altLang="en-US" sz="1900" b="1" dirty="0"/>
              <a:t>调度</a:t>
            </a:r>
            <a:r>
              <a:rPr lang="en-US" altLang="zh-CN" sz="1900" b="1" dirty="0"/>
              <a:t>) (</a:t>
            </a:r>
            <a:r>
              <a:rPr lang="zh-CN" altLang="en-US" sz="1900" b="1" dirty="0"/>
              <a:t>多发射</a:t>
            </a:r>
            <a:r>
              <a:rPr lang="en-US" altLang="zh-CN" sz="1900" b="1" dirty="0"/>
              <a:t>+</a:t>
            </a:r>
            <a:r>
              <a:rPr lang="zh-CN" altLang="en-US" sz="1900" b="1" dirty="0"/>
              <a:t>展开</a:t>
            </a:r>
            <a:r>
              <a:rPr lang="en-US" altLang="zh-CN" sz="1900" b="1" dirty="0"/>
              <a:t>+</a:t>
            </a:r>
            <a:r>
              <a:rPr lang="zh-CN" altLang="en-US" sz="1900" b="1" dirty="0"/>
              <a:t>调度）</a:t>
            </a:r>
            <a:endParaRPr lang="zh-CN" altLang="en-US" sz="23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a:t>4.2 Static Multiple Issue: the VLIW Approach</a:t>
            </a:r>
          </a:p>
        </p:txBody>
      </p:sp>
      <p:sp>
        <p:nvSpPr>
          <p:cNvPr id="369667" name="Rectangle 3"/>
          <p:cNvSpPr>
            <a:spLocks noGrp="1" noChangeArrowheads="1"/>
          </p:cNvSpPr>
          <p:nvPr>
            <p:ph idx="1"/>
          </p:nvPr>
        </p:nvSpPr>
        <p:spPr/>
        <p:txBody>
          <a:bodyPr/>
          <a:lstStyle/>
          <a:p>
            <a:r>
              <a:rPr lang="en-US" altLang="zh-CN"/>
              <a:t>4.2.1 VLIW</a:t>
            </a:r>
            <a:r>
              <a:rPr lang="zh-CN" altLang="en-US"/>
              <a:t>处理器的特点</a:t>
            </a:r>
          </a:p>
          <a:p>
            <a:r>
              <a:rPr lang="en-US" altLang="zh-CN"/>
              <a:t>1</a:t>
            </a:r>
            <a:r>
              <a:rPr lang="zh-CN" altLang="en-US"/>
              <a:t>、一次发射一条长指令，其中包含多个操作，而不是像超标量处理器那样一次发射多条指令。这样做可以减轻指令发射逻辑电路的带宽，因为超标量处理器中为了发射多条指令的需要，必须将指令发射逻辑电路流水化，并提高其带宽，使其硬件复杂化，同时增加了成本。</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a:t>VLIW</a:t>
            </a:r>
            <a:r>
              <a:rPr lang="zh-CN" altLang="en-US"/>
              <a:t>处理器的特点（</a:t>
            </a:r>
            <a:r>
              <a:rPr lang="en-US" altLang="zh-CN"/>
              <a:t>2</a:t>
            </a:r>
            <a:r>
              <a:rPr lang="zh-CN" altLang="en-US"/>
              <a:t>）</a:t>
            </a:r>
          </a:p>
        </p:txBody>
      </p:sp>
      <p:sp>
        <p:nvSpPr>
          <p:cNvPr id="370691" name="Rectangle 3"/>
          <p:cNvSpPr>
            <a:spLocks noGrp="1" noChangeArrowheads="1"/>
          </p:cNvSpPr>
          <p:nvPr>
            <p:ph idx="1"/>
          </p:nvPr>
        </p:nvSpPr>
        <p:spPr/>
        <p:txBody>
          <a:bodyPr/>
          <a:lstStyle/>
          <a:p>
            <a:r>
              <a:rPr lang="en-US" altLang="zh-CN"/>
              <a:t>2</a:t>
            </a:r>
            <a:r>
              <a:rPr lang="zh-CN" altLang="en-US"/>
              <a:t>、长指令的组装由</a:t>
            </a:r>
            <a:r>
              <a:rPr lang="en-US" altLang="zh-CN"/>
              <a:t>Compiler</a:t>
            </a:r>
            <a:r>
              <a:rPr lang="zh-CN" altLang="en-US"/>
              <a:t>完成，而不需要像超标量处理器那样由动态调度硬件完成，从而进一步减轻硬件负担，当然也丧失了动态调度的优点。</a:t>
            </a:r>
          </a:p>
          <a:p>
            <a:endParaRPr lang="zh-CN" altLang="en-US"/>
          </a:p>
          <a:p>
            <a:r>
              <a:rPr lang="zh-CN" altLang="en-US"/>
              <a:t>所以：</a:t>
            </a:r>
            <a:r>
              <a:rPr lang="en-US" altLang="zh-CN"/>
              <a:t>VLIW</a:t>
            </a:r>
            <a:r>
              <a:rPr lang="zh-CN" altLang="en-US"/>
              <a:t>与</a:t>
            </a:r>
            <a:r>
              <a:rPr lang="en-US" altLang="zh-CN"/>
              <a:t>Superscalar</a:t>
            </a:r>
            <a:r>
              <a:rPr lang="zh-CN" altLang="en-US"/>
              <a:t>相比较，硬件相对简单、廉价。</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a:t>VLIW</a:t>
            </a:r>
            <a:r>
              <a:rPr lang="zh-CN" altLang="en-US"/>
              <a:t>处理器的特点（</a:t>
            </a:r>
            <a:r>
              <a:rPr lang="en-US" altLang="zh-CN"/>
              <a:t>3</a:t>
            </a:r>
            <a:r>
              <a:rPr lang="zh-CN" altLang="en-US"/>
              <a:t>）</a:t>
            </a:r>
          </a:p>
        </p:txBody>
      </p:sp>
      <p:sp>
        <p:nvSpPr>
          <p:cNvPr id="371715" name="Rectangle 3"/>
          <p:cNvSpPr>
            <a:spLocks noGrp="1" noChangeArrowheads="1"/>
          </p:cNvSpPr>
          <p:nvPr>
            <p:ph idx="1"/>
          </p:nvPr>
        </p:nvSpPr>
        <p:spPr/>
        <p:txBody>
          <a:bodyPr/>
          <a:lstStyle/>
          <a:p>
            <a:r>
              <a:rPr lang="en-US" altLang="zh-CN"/>
              <a:t>3</a:t>
            </a:r>
            <a:r>
              <a:rPr lang="zh-CN" altLang="en-US"/>
              <a:t>、为了使所有功能单元充分发挥作用，必须要开发更多的指令并行性，即有足够多能并行执行的指令去填充</a:t>
            </a:r>
            <a:r>
              <a:rPr lang="en-US" altLang="zh-CN"/>
              <a:t>VLIW</a:t>
            </a:r>
            <a:r>
              <a:rPr lang="zh-CN" altLang="en-US"/>
              <a:t>。这里要采用全局调度技术（</a:t>
            </a:r>
            <a:r>
              <a:rPr lang="en-US" altLang="zh-CN"/>
              <a:t>Globle scheduling technique)</a:t>
            </a:r>
            <a:r>
              <a:rPr lang="zh-CN" altLang="en-US"/>
              <a:t>。</a:t>
            </a:r>
          </a:p>
          <a:p>
            <a:r>
              <a:rPr lang="zh-CN" altLang="en-US"/>
              <a:t>全局调度技术：即跨越条件转移指令的调度技术，包含：循环展开，跨越基本块的调度，路径调度（</a:t>
            </a:r>
            <a:r>
              <a:rPr lang="en-US" altLang="zh-CN"/>
              <a:t>Trace scheduling)</a:t>
            </a:r>
            <a:r>
              <a:rPr lang="zh-CN" altLang="en-US"/>
              <a:t>等技术。</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a:t>4.2.2 VLIW</a:t>
            </a:r>
            <a:r>
              <a:rPr lang="zh-CN" altLang="en-US"/>
              <a:t>处理器实例</a:t>
            </a:r>
          </a:p>
        </p:txBody>
      </p:sp>
      <p:sp>
        <p:nvSpPr>
          <p:cNvPr id="372739" name="Rectangle 3"/>
          <p:cNvSpPr>
            <a:spLocks noGrp="1" noChangeArrowheads="1"/>
          </p:cNvSpPr>
          <p:nvPr>
            <p:ph idx="1"/>
          </p:nvPr>
        </p:nvSpPr>
        <p:spPr/>
        <p:txBody>
          <a:bodyPr/>
          <a:lstStyle/>
          <a:p>
            <a:r>
              <a:rPr lang="zh-CN" altLang="en-US" dirty="0"/>
              <a:t>设处理器含</a:t>
            </a:r>
            <a:r>
              <a:rPr lang="en-US" altLang="zh-CN" dirty="0"/>
              <a:t>5</a:t>
            </a:r>
            <a:r>
              <a:rPr lang="zh-CN" altLang="en-US" dirty="0"/>
              <a:t>个功能单元：</a:t>
            </a:r>
          </a:p>
          <a:p>
            <a:pPr lvl="1"/>
            <a:r>
              <a:rPr lang="en-US" altLang="zh-CN" dirty="0"/>
              <a:t>1</a:t>
            </a:r>
            <a:r>
              <a:rPr lang="zh-CN" altLang="en-US" dirty="0"/>
              <a:t>个整数操作和转移指令部件</a:t>
            </a:r>
          </a:p>
          <a:p>
            <a:pPr lvl="1"/>
            <a:r>
              <a:rPr lang="en-US" altLang="zh-CN" dirty="0"/>
              <a:t>2</a:t>
            </a:r>
            <a:r>
              <a:rPr lang="zh-CN" altLang="en-US" dirty="0"/>
              <a:t>个</a:t>
            </a:r>
            <a:r>
              <a:rPr lang="en-US" altLang="zh-CN" dirty="0"/>
              <a:t>FP</a:t>
            </a:r>
            <a:r>
              <a:rPr lang="zh-CN" altLang="en-US" dirty="0"/>
              <a:t>操作部件</a:t>
            </a:r>
          </a:p>
          <a:p>
            <a:pPr lvl="1"/>
            <a:r>
              <a:rPr lang="en-US" altLang="zh-CN" dirty="0"/>
              <a:t>2</a:t>
            </a:r>
            <a:r>
              <a:rPr lang="zh-CN" altLang="en-US" dirty="0"/>
              <a:t>个访存操作部件</a:t>
            </a:r>
          </a:p>
          <a:p>
            <a:r>
              <a:rPr lang="zh-CN" altLang="en-US" dirty="0"/>
              <a:t>实现数组加法的实例：</a:t>
            </a:r>
          </a:p>
          <a:p>
            <a:pPr marL="0" indent="0" algn="ctr">
              <a:buNone/>
            </a:pPr>
            <a:r>
              <a:rPr lang="en-US" altLang="zh-CN" dirty="0"/>
              <a:t>X[</a:t>
            </a:r>
            <a:r>
              <a:rPr lang="en-US" altLang="zh-CN" dirty="0" err="1"/>
              <a:t>i</a:t>
            </a:r>
            <a:r>
              <a:rPr lang="en-US" altLang="zh-CN" dirty="0"/>
              <a:t>] = X[</a:t>
            </a:r>
            <a:r>
              <a:rPr lang="en-US" altLang="zh-CN" dirty="0" err="1"/>
              <a:t>i</a:t>
            </a:r>
            <a:r>
              <a:rPr lang="en-US" altLang="zh-CN" dirty="0"/>
              <a:t>] + s	; </a:t>
            </a:r>
          </a:p>
          <a:p>
            <a:pPr lvl="1"/>
            <a:r>
              <a:rPr lang="en-US" altLang="zh-CN" sz="1600" dirty="0"/>
              <a:t>Unroll as many times as necessary to eliminate any stalls. Ignore the branch-delay slot.</a:t>
            </a:r>
          </a:p>
          <a:p>
            <a:pPr lvl="1"/>
            <a:r>
              <a:rPr lang="en-US" altLang="zh-CN" sz="1600" dirty="0"/>
              <a:t>The loop has been unrolled to make seven copies of the body, which eliminates all stalls (i.e., completely empty issue cycles), and runs in 9 cycles. This code yields a running rate of seven results in 9 cycles, or 1.29 cycles per result.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p:txBody>
          <a:bodyPr/>
          <a:lstStyle/>
          <a:p>
            <a:r>
              <a:rPr lang="en-US" altLang="zh-CN"/>
              <a:t>VLIW</a:t>
            </a:r>
            <a:r>
              <a:rPr lang="zh-CN" altLang="en-US"/>
              <a:t>展开循环、封装指令的结果</a:t>
            </a:r>
          </a:p>
        </p:txBody>
      </p:sp>
      <p:pic>
        <p:nvPicPr>
          <p:cNvPr id="3737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111" y="972989"/>
            <a:ext cx="8795778" cy="3024336"/>
          </a:xfrm>
        </p:spPr>
      </p:pic>
      <p:sp>
        <p:nvSpPr>
          <p:cNvPr id="373764" name="Rectangle 4"/>
          <p:cNvSpPr>
            <a:spLocks noChangeArrowheads="1"/>
          </p:cNvSpPr>
          <p:nvPr/>
        </p:nvSpPr>
        <p:spPr bwMode="auto">
          <a:xfrm>
            <a:off x="381000" y="4191000"/>
            <a:ext cx="8763000" cy="232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lnSpc>
                <a:spcPct val="90000"/>
              </a:lnSpc>
              <a:buClr>
                <a:schemeClr val="hlink"/>
              </a:buClr>
              <a:buFont typeface="Wingdings" pitchFamily="2" charset="2"/>
              <a:buChar char="l"/>
            </a:pPr>
            <a:r>
              <a:rPr kumimoji="1" lang="en-US" altLang="zh-CN" b="1"/>
              <a:t>This code takes nine cycles assuming no branch delay; normally the branch delay would also need to be scheduled. The issue rate is</a:t>
            </a:r>
            <a:r>
              <a:rPr kumimoji="1" lang="en-US" altLang="zh-CN" b="1">
                <a:solidFill>
                  <a:srgbClr val="FF0000"/>
                </a:solidFill>
              </a:rPr>
              <a:t> 23 operations in nine clock cycles, or 2.5 operations per cycle. The efficiency, </a:t>
            </a:r>
            <a:r>
              <a:rPr kumimoji="1" lang="en-US" altLang="zh-CN" b="1"/>
              <a:t>the percentage of available slots that contained an operation</a:t>
            </a:r>
            <a:r>
              <a:rPr kumimoji="1" lang="en-US" altLang="zh-CN" b="1">
                <a:solidFill>
                  <a:srgbClr val="FF0000"/>
                </a:solidFill>
              </a:rPr>
              <a:t>, is about 60%.</a:t>
            </a:r>
            <a:r>
              <a:rPr kumimoji="1" lang="en-US" altLang="zh-CN" b="1"/>
              <a:t> </a:t>
            </a:r>
          </a:p>
          <a:p>
            <a:pPr eaLnBrk="0" hangingPunct="0">
              <a:lnSpc>
                <a:spcPct val="90000"/>
              </a:lnSpc>
              <a:buClr>
                <a:schemeClr val="hlink"/>
              </a:buClr>
              <a:buFont typeface="Wingdings" pitchFamily="2" charset="2"/>
              <a:buChar char="l"/>
            </a:pPr>
            <a:r>
              <a:rPr kumimoji="1" lang="en-US" altLang="zh-CN" b="1"/>
              <a:t>To achieve this issue rate requires a larger number of registers than MIPS would normally use in this loop. The VLIW code sequence above requires at least eight FP registers, while the same code sequence for the base MIPS processor can use as few as two FP registers or as many as five when unrolled and scheduled. In the superscalar, six registers were needed.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a:t>4.2.3 </a:t>
            </a:r>
            <a:r>
              <a:rPr lang="zh-CN" altLang="en-US"/>
              <a:t>多发射处理器的局限性</a:t>
            </a:r>
          </a:p>
        </p:txBody>
      </p:sp>
      <p:sp>
        <p:nvSpPr>
          <p:cNvPr id="374787" name="Rectangle 3"/>
          <p:cNvSpPr>
            <a:spLocks noGrp="1" noChangeArrowheads="1"/>
          </p:cNvSpPr>
          <p:nvPr>
            <p:ph idx="1"/>
          </p:nvPr>
        </p:nvSpPr>
        <p:spPr/>
        <p:txBody>
          <a:bodyPr/>
          <a:lstStyle/>
          <a:p>
            <a:r>
              <a:rPr lang="zh-CN" altLang="en-US" dirty="0"/>
              <a:t>既然可以在一个时钟周期内发射</a:t>
            </a:r>
            <a:r>
              <a:rPr lang="en-US" altLang="zh-CN" dirty="0"/>
              <a:t>5</a:t>
            </a:r>
            <a:r>
              <a:rPr lang="zh-CN" altLang="en-US" dirty="0"/>
              <a:t>条指令，那么为什么不同时发射</a:t>
            </a:r>
            <a:r>
              <a:rPr lang="en-US" altLang="zh-CN" dirty="0"/>
              <a:t>50</a:t>
            </a:r>
            <a:r>
              <a:rPr lang="zh-CN" altLang="en-US" dirty="0"/>
              <a:t>条指令呢？</a:t>
            </a:r>
          </a:p>
          <a:p>
            <a:r>
              <a:rPr lang="zh-CN" altLang="en-US" dirty="0"/>
              <a:t>多发射方法的困难由哪些？</a:t>
            </a:r>
          </a:p>
          <a:p>
            <a:r>
              <a:rPr lang="zh-CN" altLang="en-US" dirty="0"/>
              <a:t>存在三方面困难：</a:t>
            </a:r>
          </a:p>
          <a:p>
            <a:pPr lvl="1"/>
            <a:r>
              <a:rPr lang="zh-CN" altLang="en-US" dirty="0"/>
              <a:t>程序中固有</a:t>
            </a:r>
            <a:r>
              <a:rPr lang="en-US" altLang="zh-CN" dirty="0"/>
              <a:t>ILP</a:t>
            </a:r>
            <a:r>
              <a:rPr lang="zh-CN" altLang="en-US" dirty="0"/>
              <a:t>有限；</a:t>
            </a:r>
          </a:p>
          <a:p>
            <a:pPr lvl="1"/>
            <a:r>
              <a:rPr lang="zh-CN" altLang="en-US" dirty="0"/>
              <a:t>多发射处理器硬件复杂性高，成本高；</a:t>
            </a:r>
          </a:p>
          <a:p>
            <a:pPr lvl="1"/>
            <a:r>
              <a:rPr lang="en-US" altLang="zh-CN" dirty="0"/>
              <a:t>Superscalar</a:t>
            </a:r>
            <a:r>
              <a:rPr lang="zh-CN" altLang="en-US" dirty="0"/>
              <a:t>和</a:t>
            </a:r>
            <a:r>
              <a:rPr lang="en-US" altLang="zh-CN" dirty="0"/>
              <a:t>VLIW</a:t>
            </a:r>
            <a:r>
              <a:rPr lang="zh-CN" altLang="en-US" dirty="0"/>
              <a:t>实现的专有困难。</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a:t>多发射方法的困难（</a:t>
            </a:r>
            <a:r>
              <a:rPr lang="en-US" altLang="zh-CN"/>
              <a:t>1</a:t>
            </a:r>
            <a:r>
              <a:rPr lang="zh-CN" altLang="en-US"/>
              <a:t>）</a:t>
            </a:r>
          </a:p>
        </p:txBody>
      </p:sp>
      <p:sp>
        <p:nvSpPr>
          <p:cNvPr id="375811" name="Rectangle 3"/>
          <p:cNvSpPr>
            <a:spLocks noGrp="1" noChangeArrowheads="1"/>
          </p:cNvSpPr>
          <p:nvPr>
            <p:ph idx="1"/>
          </p:nvPr>
        </p:nvSpPr>
        <p:spPr/>
        <p:txBody>
          <a:bodyPr/>
          <a:lstStyle/>
          <a:p>
            <a:r>
              <a:rPr lang="zh-CN" altLang="en-US" dirty="0"/>
              <a:t>程序固有</a:t>
            </a:r>
            <a:r>
              <a:rPr lang="en-US" altLang="zh-CN" dirty="0"/>
              <a:t>ILP</a:t>
            </a:r>
            <a:r>
              <a:rPr lang="zh-CN" altLang="en-US" dirty="0"/>
              <a:t>有限是多发射处理器的本质困难</a:t>
            </a:r>
          </a:p>
          <a:p>
            <a:pPr lvl="1"/>
            <a:r>
              <a:rPr lang="zh-CN" altLang="en-US" dirty="0"/>
              <a:t>我们需要的可并行的指令数并非等于功能单元数就能满足。</a:t>
            </a:r>
          </a:p>
          <a:p>
            <a:pPr lvl="1"/>
            <a:r>
              <a:rPr lang="zh-CN" altLang="en-US" dirty="0"/>
              <a:t>一般，我们需要的可并行（即独立的）指令数大致等于功能单元数乘以平均流水级数。这是因为这些功能单元中，如存储器访问，转移指令，</a:t>
            </a:r>
            <a:r>
              <a:rPr lang="en-US" altLang="zh-CN" dirty="0"/>
              <a:t>FP </a:t>
            </a:r>
            <a:r>
              <a:rPr lang="zh-CN" altLang="en-US" dirty="0"/>
              <a:t>操作都是流水化的，或有一定延时。</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en-US"/>
              <a:t>多发射方法的困难（</a:t>
            </a:r>
            <a:r>
              <a:rPr lang="en-US" altLang="zh-CN"/>
              <a:t>2</a:t>
            </a:r>
            <a:r>
              <a:rPr lang="zh-CN" altLang="en-US"/>
              <a:t>）</a:t>
            </a:r>
          </a:p>
        </p:txBody>
      </p:sp>
      <p:sp>
        <p:nvSpPr>
          <p:cNvPr id="376835" name="Rectangle 3"/>
          <p:cNvSpPr>
            <a:spLocks noGrp="1" noChangeArrowheads="1"/>
          </p:cNvSpPr>
          <p:nvPr>
            <p:ph sz="half" idx="1"/>
          </p:nvPr>
        </p:nvSpPr>
        <p:spPr>
          <a:xfrm>
            <a:off x="609600" y="1600200"/>
            <a:ext cx="7850832" cy="4419600"/>
          </a:xfrm>
        </p:spPr>
        <p:txBody>
          <a:bodyPr/>
          <a:lstStyle/>
          <a:p>
            <a:r>
              <a:rPr lang="zh-CN" altLang="en-US" dirty="0"/>
              <a:t>硬件复杂，成本高</a:t>
            </a:r>
            <a:endParaRPr lang="en-US" altLang="zh-CN" dirty="0"/>
          </a:p>
          <a:p>
            <a:endParaRPr lang="en-US" altLang="zh-CN" dirty="0"/>
          </a:p>
          <a:p>
            <a:pPr lvl="1"/>
            <a:r>
              <a:rPr lang="zh-CN" altLang="en-US" dirty="0"/>
              <a:t> 对多发射处理器来讲，在多指令发射和执行方面，既要增加发射和执行的硬件数量，又要提高它们的带宽（速度，即性能）。</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en-US"/>
              <a:t>多发射方法的困难（</a:t>
            </a:r>
            <a:r>
              <a:rPr lang="en-US" altLang="zh-CN"/>
              <a:t>3</a:t>
            </a:r>
            <a:r>
              <a:rPr lang="zh-CN" altLang="en-US"/>
              <a:t>）</a:t>
            </a:r>
          </a:p>
        </p:txBody>
      </p:sp>
      <p:sp>
        <p:nvSpPr>
          <p:cNvPr id="377859" name="Rectangle 3"/>
          <p:cNvSpPr>
            <a:spLocks noGrp="1" noChangeArrowheads="1"/>
          </p:cNvSpPr>
          <p:nvPr>
            <p:ph idx="1"/>
          </p:nvPr>
        </p:nvSpPr>
        <p:spPr/>
        <p:txBody>
          <a:bodyPr/>
          <a:lstStyle/>
          <a:p>
            <a:r>
              <a:rPr lang="en-US" altLang="zh-CN" dirty="0"/>
              <a:t>Superscalar</a:t>
            </a:r>
            <a:r>
              <a:rPr lang="zh-CN" altLang="en-US" dirty="0"/>
              <a:t>的特殊困难</a:t>
            </a:r>
            <a:endParaRPr lang="en-US" altLang="zh-CN" dirty="0"/>
          </a:p>
          <a:p>
            <a:endParaRPr lang="zh-CN" altLang="en-US" dirty="0"/>
          </a:p>
          <a:p>
            <a:pPr lvl="1"/>
            <a:r>
              <a:rPr lang="zh-CN" altLang="en-US" dirty="0"/>
              <a:t>发射逻辑复杂且高速</a:t>
            </a:r>
            <a:endParaRPr lang="en-US" altLang="zh-CN" dirty="0"/>
          </a:p>
          <a:p>
            <a:pPr lvl="1"/>
            <a:endParaRPr lang="zh-CN" altLang="en-US" dirty="0"/>
          </a:p>
          <a:p>
            <a:pPr lvl="1"/>
            <a:r>
              <a:rPr lang="zh-CN" altLang="en-US" dirty="0"/>
              <a:t>动态调度硬件更复杂化</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40BD785C-7452-4C0B-B938-A41322E08922}"/>
              </a:ext>
            </a:extLst>
          </p:cNvPr>
          <p:cNvSpPr>
            <a:spLocks noGrp="1"/>
          </p:cNvSpPr>
          <p:nvPr>
            <p:ph type="title"/>
          </p:nvPr>
        </p:nvSpPr>
        <p:spPr>
          <a:xfrm>
            <a:off x="609600" y="228600"/>
            <a:ext cx="7778824" cy="519112"/>
          </a:xfrm>
        </p:spPr>
        <p:txBody>
          <a:bodyPr/>
          <a:lstStyle/>
          <a:p>
            <a:r>
              <a:rPr lang="en-US" altLang="zh-CN" sz="2400" b="1" dirty="0"/>
              <a:t>4.1 Basic Compiler Techniques for Exposing ILP</a:t>
            </a:r>
            <a:br>
              <a:rPr lang="en-US" altLang="zh-CN" sz="2400" b="1" dirty="0"/>
            </a:br>
            <a:endParaRPr lang="zh-CN" altLang="en-US" sz="2400" dirty="0"/>
          </a:p>
        </p:txBody>
      </p:sp>
      <p:sp>
        <p:nvSpPr>
          <p:cNvPr id="351235" name="Rectangle 3"/>
          <p:cNvSpPr>
            <a:spLocks noGrp="1" noChangeArrowheads="1"/>
          </p:cNvSpPr>
          <p:nvPr>
            <p:ph idx="1"/>
          </p:nvPr>
        </p:nvSpPr>
        <p:spPr/>
        <p:txBody>
          <a:bodyPr/>
          <a:lstStyle/>
          <a:p>
            <a:r>
              <a:rPr lang="en-US" altLang="zh-CN" dirty="0"/>
              <a:t>4.1.1 </a:t>
            </a:r>
            <a:r>
              <a:rPr lang="zh-CN" altLang="en-US" dirty="0"/>
              <a:t>流水线调度</a:t>
            </a:r>
          </a:p>
          <a:p>
            <a:r>
              <a:rPr lang="zh-CN" altLang="en-US" dirty="0"/>
              <a:t> 流水线调度：若</a:t>
            </a:r>
            <a:r>
              <a:rPr lang="en-US" altLang="zh-CN" dirty="0"/>
              <a:t>j</a:t>
            </a:r>
            <a:r>
              <a:rPr lang="zh-CN" altLang="en-US" dirty="0"/>
              <a:t>指令要用到</a:t>
            </a:r>
            <a:r>
              <a:rPr lang="en-US" altLang="zh-CN" dirty="0"/>
              <a:t>I</a:t>
            </a:r>
            <a:r>
              <a:rPr lang="zh-CN" altLang="en-US" dirty="0"/>
              <a:t>指令的结果</a:t>
            </a:r>
            <a:r>
              <a:rPr lang="en-US" altLang="zh-CN" dirty="0"/>
              <a:t>(RAW</a:t>
            </a:r>
            <a:r>
              <a:rPr lang="zh-CN" altLang="en-US" dirty="0"/>
              <a:t>相关</a:t>
            </a:r>
            <a:r>
              <a:rPr lang="en-US" altLang="en-US" dirty="0"/>
              <a:t>)</a:t>
            </a:r>
            <a:r>
              <a:rPr lang="zh-CN" altLang="en-US" dirty="0"/>
              <a:t>，流水线调度是指把（</a:t>
            </a:r>
            <a:r>
              <a:rPr lang="en-US" altLang="zh-CN" dirty="0" err="1"/>
              <a:t>i</a:t>
            </a:r>
            <a:r>
              <a:rPr lang="zh-CN" altLang="en-US" dirty="0"/>
              <a:t>和</a:t>
            </a:r>
            <a:r>
              <a:rPr lang="en-US" altLang="zh-CN" dirty="0"/>
              <a:t>j)</a:t>
            </a:r>
            <a:r>
              <a:rPr lang="zh-CN" altLang="en-US" dirty="0"/>
              <a:t>两条指令分隔开来，两者之间应间隔的时钟周期数等于源指令产生结果所需的延时</a:t>
            </a:r>
            <a:r>
              <a:rPr lang="en-US" altLang="zh-CN" dirty="0"/>
              <a:t>(latency)</a:t>
            </a:r>
            <a:r>
              <a:rPr lang="zh-CN" altLang="en-US" dirty="0"/>
              <a:t>时钟周期数。</a:t>
            </a:r>
          </a:p>
          <a:p>
            <a:r>
              <a:rPr lang="zh-CN" altLang="en-US" dirty="0"/>
              <a:t>两种流水线调度方法</a:t>
            </a:r>
          </a:p>
          <a:p>
            <a:pPr lvl="1"/>
            <a:r>
              <a:rPr lang="en-US" altLang="zh-CN" dirty="0"/>
              <a:t>Static pipeline scheduling by compiler</a:t>
            </a:r>
          </a:p>
          <a:p>
            <a:pPr lvl="1"/>
            <a:r>
              <a:rPr lang="en-US" altLang="zh-CN" dirty="0"/>
              <a:t>Dynamic pipeline scheduling by hardware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en-US"/>
              <a:t>多发射方法的困难（</a:t>
            </a:r>
            <a:r>
              <a:rPr lang="en-US" altLang="zh-CN"/>
              <a:t>4</a:t>
            </a:r>
            <a:r>
              <a:rPr lang="zh-CN" altLang="en-US"/>
              <a:t>）</a:t>
            </a:r>
          </a:p>
        </p:txBody>
      </p:sp>
      <p:sp>
        <p:nvSpPr>
          <p:cNvPr id="378883" name="Rectangle 3"/>
          <p:cNvSpPr>
            <a:spLocks noGrp="1" noChangeArrowheads="1"/>
          </p:cNvSpPr>
          <p:nvPr>
            <p:ph idx="1"/>
          </p:nvPr>
        </p:nvSpPr>
        <p:spPr/>
        <p:txBody>
          <a:bodyPr/>
          <a:lstStyle/>
          <a:p>
            <a:r>
              <a:rPr lang="en-US" altLang="zh-CN"/>
              <a:t>VLIW</a:t>
            </a:r>
            <a:r>
              <a:rPr lang="zh-CN" altLang="en-US"/>
              <a:t>的特殊困难</a:t>
            </a:r>
          </a:p>
          <a:p>
            <a:pPr lvl="1"/>
            <a:r>
              <a:rPr lang="zh-CN" altLang="en-US"/>
              <a:t>造成代码（</a:t>
            </a:r>
            <a:r>
              <a:rPr lang="en-US" altLang="zh-CN"/>
              <a:t>code)</a:t>
            </a:r>
            <a:r>
              <a:rPr lang="zh-CN" altLang="en-US"/>
              <a:t>量增大。因为</a:t>
            </a:r>
            <a:r>
              <a:rPr lang="en-US" altLang="zh-CN"/>
              <a:t>VLIW</a:t>
            </a:r>
            <a:r>
              <a:rPr lang="zh-CN" altLang="en-US"/>
              <a:t>指令中有很多域是未填满的，造成浪费码长；</a:t>
            </a:r>
          </a:p>
          <a:p>
            <a:pPr lvl="1"/>
            <a:r>
              <a:rPr lang="zh-CN" altLang="en-US"/>
              <a:t>一条长指令中任一个功能单元的锁操作（即停顿）造成所有功能单元停顿。因为所有功能单元都是同步工作的。</a:t>
            </a:r>
          </a:p>
          <a:p>
            <a:pPr lvl="1"/>
            <a:r>
              <a:rPr lang="zh-CN" altLang="en-US"/>
              <a:t>对</a:t>
            </a:r>
            <a:r>
              <a:rPr lang="en-US" altLang="zh-CN"/>
              <a:t>VLIW</a:t>
            </a:r>
            <a:r>
              <a:rPr lang="zh-CN" altLang="en-US"/>
              <a:t>系列处理器，二进制代码兼容困难。系列机中发射指令数目和功能单元延时长短不一，造成系列机中二进制代码不兼容。</a:t>
            </a:r>
          </a:p>
          <a:p>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sz="2000" dirty="0"/>
              <a:t>4.3 Advanced Compiler Support for Exposing and Exploiting ILP</a:t>
            </a:r>
          </a:p>
        </p:txBody>
      </p:sp>
      <p:sp>
        <p:nvSpPr>
          <p:cNvPr id="379907" name="Rectangle 3"/>
          <p:cNvSpPr>
            <a:spLocks noGrp="1" noChangeArrowheads="1"/>
          </p:cNvSpPr>
          <p:nvPr>
            <p:ph idx="1"/>
          </p:nvPr>
        </p:nvSpPr>
        <p:spPr/>
        <p:txBody>
          <a:bodyPr/>
          <a:lstStyle/>
          <a:p>
            <a:r>
              <a:rPr lang="en-US" altLang="zh-CN"/>
              <a:t>Loop unrolling ——</a:t>
            </a:r>
            <a:r>
              <a:rPr lang="zh-CN" altLang="en-US"/>
              <a:t>将</a:t>
            </a:r>
            <a:r>
              <a:rPr lang="en-US" altLang="zh-CN"/>
              <a:t>loop</a:t>
            </a:r>
            <a:r>
              <a:rPr lang="zh-CN" altLang="en-US"/>
              <a:t>展开形成长代码序列的方法。</a:t>
            </a:r>
          </a:p>
          <a:p>
            <a:r>
              <a:rPr lang="zh-CN" altLang="en-US"/>
              <a:t>软件流水技术</a:t>
            </a:r>
            <a:r>
              <a:rPr lang="en-US" altLang="zh-CN"/>
              <a:t>——software pipelining</a:t>
            </a:r>
            <a:r>
              <a:rPr lang="zh-CN" altLang="en-US"/>
              <a:t>，又称象征性循环展开技术（</a:t>
            </a:r>
            <a:r>
              <a:rPr lang="en-US" altLang="zh-CN"/>
              <a:t>symbolic loop unrolling</a:t>
            </a:r>
            <a:r>
              <a:rPr lang="zh-CN" altLang="en-US"/>
              <a:t>）。</a:t>
            </a:r>
          </a:p>
          <a:p>
            <a:r>
              <a:rPr lang="zh-CN" altLang="en-US"/>
              <a:t>路径调度技术</a:t>
            </a:r>
            <a:r>
              <a:rPr lang="en-US" altLang="zh-CN"/>
              <a:t>——trace scheduling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4.3.1 Software Pipelining: </a:t>
            </a:r>
            <a:br>
              <a:rPr lang="en-US" altLang="zh-CN"/>
            </a:br>
            <a:r>
              <a:rPr lang="en-US" altLang="zh-CN"/>
              <a:t>         Symbolic Loop Unrolling</a:t>
            </a:r>
          </a:p>
        </p:txBody>
      </p:sp>
      <p:sp>
        <p:nvSpPr>
          <p:cNvPr id="380931" name="Rectangle 3"/>
          <p:cNvSpPr>
            <a:spLocks noGrp="1" noChangeArrowheads="1"/>
          </p:cNvSpPr>
          <p:nvPr>
            <p:ph idx="1"/>
          </p:nvPr>
        </p:nvSpPr>
        <p:spPr/>
        <p:txBody>
          <a:bodyPr/>
          <a:lstStyle/>
          <a:p>
            <a:pPr marL="0" indent="0">
              <a:buNone/>
            </a:pPr>
            <a:endParaRPr lang="en-US" altLang="zh-CN" dirty="0"/>
          </a:p>
          <a:p>
            <a:r>
              <a:rPr lang="en-US" altLang="zh-CN" dirty="0"/>
              <a:t> </a:t>
            </a:r>
            <a:r>
              <a:rPr lang="zh-CN" altLang="en-US" dirty="0"/>
              <a:t>软件流水线技术是一种重组循环体的技术，在软件流水循环（</a:t>
            </a:r>
            <a:r>
              <a:rPr lang="en-US" altLang="zh-CN" dirty="0"/>
              <a:t>software pipeline loop</a:t>
            </a:r>
            <a:r>
              <a:rPr lang="zh-CN" altLang="en-US" dirty="0"/>
              <a:t>）的每一次迭代体（即新的重组后的循环）是由从原循环的不同迭代中选出的指令组成的，可以达到消除相关性引起竞争的目的。</a:t>
            </a:r>
          </a:p>
          <a:p>
            <a:endParaRPr lang="en-US" altLang="zh-CN"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en-US"/>
              <a:t>软件流水循环体是如何组成的？</a:t>
            </a:r>
          </a:p>
        </p:txBody>
      </p:sp>
      <p:sp>
        <p:nvSpPr>
          <p:cNvPr id="381955" name="Rectangle 3"/>
          <p:cNvSpPr>
            <a:spLocks noGrp="1" noChangeArrowheads="1"/>
          </p:cNvSpPr>
          <p:nvPr>
            <p:ph idx="1"/>
          </p:nvPr>
        </p:nvSpPr>
        <p:spPr/>
        <p:txBody>
          <a:bodyPr/>
          <a:lstStyle/>
          <a:p>
            <a:r>
              <a:rPr lang="zh-CN" altLang="en-US" dirty="0"/>
              <a:t>这里新的软件流水</a:t>
            </a:r>
            <a:r>
              <a:rPr lang="en-US" altLang="zh-CN" dirty="0"/>
              <a:t>loop</a:t>
            </a:r>
            <a:r>
              <a:rPr lang="zh-CN" altLang="en-US" dirty="0"/>
              <a:t>是通过</a:t>
            </a:r>
            <a:r>
              <a:rPr lang="en-US" altLang="zh-CN" dirty="0"/>
              <a:t>symbolic loop unrolling,</a:t>
            </a:r>
            <a:r>
              <a:rPr lang="zh-CN" altLang="en-US" dirty="0"/>
              <a:t>即</a:t>
            </a:r>
            <a:r>
              <a:rPr lang="zh-CN" altLang="en-US" b="1" dirty="0"/>
              <a:t>象征性地循环展开</a:t>
            </a:r>
            <a:r>
              <a:rPr lang="zh-CN" altLang="en-US" dirty="0"/>
              <a:t>方法来获得的</a:t>
            </a:r>
            <a:r>
              <a:rPr lang="en-US" altLang="zh-CN" dirty="0"/>
              <a:t>.</a:t>
            </a:r>
          </a:p>
        </p:txBody>
      </p:sp>
      <p:sp>
        <p:nvSpPr>
          <p:cNvPr id="381956" name="Rectangle 4"/>
          <p:cNvSpPr>
            <a:spLocks noChangeArrowheads="1"/>
          </p:cNvSpPr>
          <p:nvPr/>
        </p:nvSpPr>
        <p:spPr bwMode="white">
          <a:xfrm>
            <a:off x="1547813" y="3500438"/>
            <a:ext cx="5400675" cy="259238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4" tIns="46033" rIns="92064" bIns="46033" anchor="ctr"/>
          <a:lstStyle/>
          <a:p>
            <a:pPr eaLnBrk="0" hangingPunct="0">
              <a:lnSpc>
                <a:spcPct val="90000"/>
              </a:lnSpc>
            </a:pPr>
            <a:r>
              <a:rPr lang="en-US" altLang="zh-CN" sz="2800" b="1">
                <a:effectLst>
                  <a:outerShdw blurRad="38100" dist="38100" dir="2700000" algn="tl">
                    <a:srgbClr val="FFFFFF"/>
                  </a:outerShdw>
                </a:effectLst>
              </a:rPr>
              <a:t>loop:   L.D              F0, 0(R1)</a:t>
            </a:r>
          </a:p>
          <a:p>
            <a:pPr eaLnBrk="0" hangingPunct="0">
              <a:lnSpc>
                <a:spcPct val="90000"/>
              </a:lnSpc>
            </a:pPr>
            <a:r>
              <a:rPr lang="en-US" altLang="zh-CN" sz="2800" b="1">
                <a:effectLst>
                  <a:outerShdw blurRad="38100" dist="38100" dir="2700000" algn="tl">
                    <a:srgbClr val="FFFFFF"/>
                  </a:outerShdw>
                </a:effectLst>
              </a:rPr>
              <a:t>            ADD.D        F4, F0, F2</a:t>
            </a:r>
          </a:p>
          <a:p>
            <a:pPr eaLnBrk="0" hangingPunct="0">
              <a:lnSpc>
                <a:spcPct val="90000"/>
              </a:lnSpc>
            </a:pPr>
            <a:r>
              <a:rPr lang="en-US" altLang="zh-CN" sz="2800" b="1">
                <a:effectLst>
                  <a:outerShdw blurRad="38100" dist="38100" dir="2700000" algn="tl">
                    <a:srgbClr val="FFFFFF"/>
                  </a:outerShdw>
                </a:effectLst>
              </a:rPr>
              <a:t>            S.D             0(R1), F4</a:t>
            </a:r>
          </a:p>
          <a:p>
            <a:pPr eaLnBrk="0" hangingPunct="0">
              <a:lnSpc>
                <a:spcPct val="90000"/>
              </a:lnSpc>
            </a:pPr>
            <a:r>
              <a:rPr lang="en-US" altLang="zh-CN" sz="2800" b="1">
                <a:effectLst>
                  <a:outerShdw blurRad="38100" dist="38100" dir="2700000" algn="tl">
                    <a:srgbClr val="FFFFFF"/>
                  </a:outerShdw>
                </a:effectLst>
              </a:rPr>
              <a:t>            DADDUI     R1, R1,#-8</a:t>
            </a:r>
          </a:p>
          <a:p>
            <a:pPr eaLnBrk="0" hangingPunct="0">
              <a:lnSpc>
                <a:spcPct val="90000"/>
              </a:lnSpc>
            </a:pPr>
            <a:r>
              <a:rPr lang="en-US" altLang="zh-CN" sz="2800" b="1">
                <a:effectLst>
                  <a:outerShdw blurRad="38100" dist="38100" dir="2700000" algn="tl">
                    <a:srgbClr val="FFFFFF"/>
                  </a:outerShdw>
                </a:effectLst>
              </a:rPr>
              <a:t>            BNEZ         R1, loop</a:t>
            </a:r>
          </a:p>
          <a:p>
            <a:pPr eaLnBrk="0" hangingPunct="0">
              <a:lnSpc>
                <a:spcPct val="90000"/>
              </a:lnSpc>
            </a:pPr>
            <a:endParaRPr lang="en-US" altLang="zh-CN" sz="2800">
              <a:solidFill>
                <a:schemeClr val="tx2"/>
              </a:solidFill>
              <a:effectLst>
                <a:outerShdw blurRad="38100" dist="38100" dir="2700000" algn="tl">
                  <a:srgbClr val="000000"/>
                </a:outerShdw>
              </a:effectLs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新软件流水</a:t>
            </a:r>
            <a:r>
              <a:rPr lang="en-US" altLang="zh-CN"/>
              <a:t>loop</a:t>
            </a:r>
            <a:r>
              <a:rPr lang="zh-CN" altLang="en-US"/>
              <a:t>组成</a:t>
            </a:r>
          </a:p>
        </p:txBody>
      </p:sp>
      <p:graphicFrame>
        <p:nvGraphicFramePr>
          <p:cNvPr id="382979" name="Object 3"/>
          <p:cNvGraphicFramePr>
            <a:graphicFrameLocks noGrp="1" noChangeAspect="1"/>
          </p:cNvGraphicFramePr>
          <p:nvPr>
            <p:ph idx="1"/>
            <p:extLst>
              <p:ext uri="{D42A27DB-BD31-4B8C-83A1-F6EECF244321}">
                <p14:modId xmlns:p14="http://schemas.microsoft.com/office/powerpoint/2010/main" val="3831863986"/>
              </p:ext>
            </p:extLst>
          </p:nvPr>
        </p:nvGraphicFramePr>
        <p:xfrm>
          <a:off x="921744" y="1360554"/>
          <a:ext cx="7300511" cy="4372702"/>
        </p:xfrm>
        <a:graphic>
          <a:graphicData uri="http://schemas.openxmlformats.org/presentationml/2006/ole">
            <mc:AlternateContent xmlns:mc="http://schemas.openxmlformats.org/markup-compatibility/2006">
              <mc:Choice xmlns:v="urn:schemas-microsoft-com:vml" Requires="v">
                <p:oleObj spid="_x0000_s383008" name="Picture" r:id="rId4" imgW="3657600" imgH="2190600" progId="Word.Picture.8">
                  <p:embed/>
                </p:oleObj>
              </mc:Choice>
              <mc:Fallback>
                <p:oleObj name="Picture" r:id="rId4" imgW="3657600" imgH="21906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744" y="1360554"/>
                        <a:ext cx="7300511" cy="4372702"/>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a:t>新循环结构</a:t>
            </a:r>
          </a:p>
        </p:txBody>
      </p:sp>
      <p:sp>
        <p:nvSpPr>
          <p:cNvPr id="384003" name="Rectangle 3"/>
          <p:cNvSpPr>
            <a:spLocks noGrp="1" noChangeArrowheads="1"/>
          </p:cNvSpPr>
          <p:nvPr>
            <p:ph idx="1"/>
          </p:nvPr>
        </p:nvSpPr>
        <p:spPr/>
        <p:txBody>
          <a:bodyPr/>
          <a:lstStyle/>
          <a:p>
            <a:r>
              <a:rPr lang="zh-CN" altLang="en-US"/>
              <a:t>这里并非按传统方法展开循环体，而是象征性地从原</a:t>
            </a:r>
            <a:r>
              <a:rPr lang="en-US" altLang="zh-CN"/>
              <a:t>loop</a:t>
            </a:r>
            <a:r>
              <a:rPr lang="zh-CN" altLang="en-US"/>
              <a:t>每一次迭代中选取一条指令</a:t>
            </a:r>
          </a:p>
          <a:p>
            <a:pPr lvl="1"/>
            <a:r>
              <a:rPr lang="zh-CN" altLang="en-US"/>
              <a:t>原来</a:t>
            </a:r>
            <a:r>
              <a:rPr lang="en-US" altLang="zh-CN"/>
              <a:t>loop</a:t>
            </a:r>
            <a:r>
              <a:rPr lang="zh-CN" altLang="en-US"/>
              <a:t>由</a:t>
            </a:r>
            <a:r>
              <a:rPr lang="en-US" altLang="zh-CN"/>
              <a:t>5</a:t>
            </a:r>
            <a:r>
              <a:rPr lang="zh-CN" altLang="en-US"/>
              <a:t>条指令组成，其中两条为</a:t>
            </a:r>
            <a:r>
              <a:rPr lang="en-US" altLang="zh-CN"/>
              <a:t>loop</a:t>
            </a:r>
            <a:r>
              <a:rPr lang="zh-CN" altLang="en-US"/>
              <a:t>开销。</a:t>
            </a:r>
          </a:p>
          <a:p>
            <a:pPr lvl="1"/>
            <a:r>
              <a:rPr lang="zh-CN" altLang="en-US"/>
              <a:t>新软件流水循环体也由</a:t>
            </a:r>
            <a:r>
              <a:rPr lang="en-US" altLang="zh-CN"/>
              <a:t>5</a:t>
            </a:r>
            <a:r>
              <a:rPr lang="zh-CN" altLang="en-US"/>
              <a:t>条指令组成</a:t>
            </a:r>
          </a:p>
          <a:p>
            <a:pPr lvl="2"/>
            <a:r>
              <a:rPr lang="zh-CN" altLang="en-US"/>
              <a:t>包含两条循环开销指令。</a:t>
            </a:r>
          </a:p>
          <a:p>
            <a:pPr lvl="2"/>
            <a:r>
              <a:rPr lang="zh-CN" altLang="en-US"/>
              <a:t>其中三条指令是象征性地从每一迭代中选取。</a:t>
            </a:r>
          </a:p>
          <a:p>
            <a:pPr lvl="1"/>
            <a:r>
              <a:rPr lang="zh-CN" altLang="en-US"/>
              <a:t>有一段起始代码段（</a:t>
            </a:r>
            <a:r>
              <a:rPr lang="en-US" altLang="zh-CN"/>
              <a:t>startup code</a:t>
            </a:r>
            <a:r>
              <a:rPr lang="zh-CN" altLang="en-US"/>
              <a:t>）</a:t>
            </a:r>
          </a:p>
          <a:p>
            <a:pPr lvl="1"/>
            <a:r>
              <a:rPr lang="zh-CN" altLang="en-US"/>
              <a:t>有一段结束代码段（</a:t>
            </a:r>
            <a:r>
              <a:rPr lang="en-US" altLang="zh-CN"/>
              <a:t>finish-up code</a:t>
            </a:r>
            <a:r>
              <a:rPr lang="zh-CN" altLang="en-US"/>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原循环相关性分析</a:t>
            </a:r>
          </a:p>
        </p:txBody>
      </p:sp>
      <p:sp>
        <p:nvSpPr>
          <p:cNvPr id="385027" name="Rectangle 3"/>
          <p:cNvSpPr>
            <a:spLocks noGrp="1" noChangeArrowheads="1"/>
          </p:cNvSpPr>
          <p:nvPr>
            <p:ph sz="half" idx="1"/>
          </p:nvPr>
        </p:nvSpPr>
        <p:spPr>
          <a:xfrm>
            <a:off x="830263" y="1841500"/>
            <a:ext cx="3771900" cy="3252788"/>
          </a:xfrm>
        </p:spPr>
        <p:txBody>
          <a:bodyPr/>
          <a:lstStyle/>
          <a:p>
            <a:pPr>
              <a:buFont typeface="Wingdings" pitchFamily="2" charset="2"/>
              <a:buNone/>
            </a:pPr>
            <a:r>
              <a:rPr lang="en-US" altLang="zh-CN">
                <a:latin typeface="Arial Narrow" pitchFamily="34" charset="0"/>
              </a:rPr>
              <a:t>loop: L.D       F0, 0(R1)</a:t>
            </a:r>
          </a:p>
          <a:p>
            <a:pPr>
              <a:buFont typeface="Wingdings" pitchFamily="2" charset="2"/>
              <a:buNone/>
            </a:pPr>
            <a:r>
              <a:rPr lang="en-US" altLang="zh-CN">
                <a:latin typeface="Arial Narrow" pitchFamily="34" charset="0"/>
              </a:rPr>
              <a:t>          ADD.D F4, F0, F2</a:t>
            </a:r>
          </a:p>
          <a:p>
            <a:pPr>
              <a:buFont typeface="Wingdings" pitchFamily="2" charset="2"/>
              <a:buNone/>
            </a:pPr>
            <a:r>
              <a:rPr lang="en-US" altLang="zh-CN">
                <a:latin typeface="Arial Narrow" pitchFamily="34" charset="0"/>
              </a:rPr>
              <a:t>          S.D       0(R1), F4</a:t>
            </a:r>
          </a:p>
          <a:p>
            <a:pPr>
              <a:buFont typeface="Wingdings" pitchFamily="2" charset="2"/>
              <a:buNone/>
            </a:pPr>
            <a:r>
              <a:rPr lang="en-US" altLang="zh-CN">
                <a:latin typeface="Arial Narrow" pitchFamily="34" charset="0"/>
              </a:rPr>
              <a:t>          DADDUI   R1, R1,#-8</a:t>
            </a:r>
          </a:p>
          <a:p>
            <a:pPr>
              <a:buFont typeface="Wingdings" pitchFamily="2" charset="2"/>
              <a:buNone/>
            </a:pPr>
            <a:r>
              <a:rPr lang="en-US" altLang="zh-CN">
                <a:latin typeface="Arial Narrow" pitchFamily="34" charset="0"/>
              </a:rPr>
              <a:t>          BNEZ  R1, loop</a:t>
            </a:r>
          </a:p>
        </p:txBody>
      </p:sp>
      <p:sp>
        <p:nvSpPr>
          <p:cNvPr id="385028" name="Rectangle 4"/>
          <p:cNvSpPr>
            <a:spLocks noGrp="1" noChangeArrowheads="1"/>
          </p:cNvSpPr>
          <p:nvPr>
            <p:ph sz="half" idx="2"/>
          </p:nvPr>
        </p:nvSpPr>
        <p:spPr>
          <a:xfrm>
            <a:off x="4645025" y="2241550"/>
            <a:ext cx="3889375" cy="3267075"/>
          </a:xfrm>
        </p:spPr>
        <p:txBody>
          <a:bodyPr/>
          <a:lstStyle/>
          <a:p>
            <a:pPr>
              <a:buFont typeface="Wingdings" pitchFamily="2" charset="2"/>
              <a:buNone/>
            </a:pPr>
            <a:r>
              <a:rPr lang="zh-CN" altLang="en-US"/>
              <a:t>存在</a:t>
            </a:r>
            <a:r>
              <a:rPr lang="en-US" altLang="zh-CN"/>
              <a:t>RAW</a:t>
            </a:r>
            <a:r>
              <a:rPr lang="zh-CN" altLang="en-US"/>
              <a:t>相关性</a:t>
            </a:r>
            <a:r>
              <a:rPr lang="en-US" altLang="zh-CN"/>
              <a:t>(F0)</a:t>
            </a:r>
          </a:p>
          <a:p>
            <a:pPr>
              <a:buFont typeface="Wingdings" pitchFamily="2" charset="2"/>
              <a:buNone/>
            </a:pPr>
            <a:r>
              <a:rPr lang="zh-CN" altLang="en-US"/>
              <a:t>存在</a:t>
            </a:r>
            <a:r>
              <a:rPr lang="en-US" altLang="zh-CN"/>
              <a:t>RAW</a:t>
            </a:r>
            <a:r>
              <a:rPr lang="zh-CN" altLang="en-US"/>
              <a:t>相关性</a:t>
            </a:r>
            <a:r>
              <a:rPr lang="en-US" altLang="zh-CN"/>
              <a:t>(F4)</a:t>
            </a:r>
          </a:p>
          <a:p>
            <a:pPr>
              <a:buFont typeface="Wingdings" pitchFamily="2" charset="2"/>
              <a:buNone/>
            </a:pPr>
            <a:endParaRPr lang="en-US" altLang="zh-CN"/>
          </a:p>
        </p:txBody>
      </p:sp>
      <p:sp>
        <p:nvSpPr>
          <p:cNvPr id="385029" name="Line 5"/>
          <p:cNvSpPr>
            <a:spLocks noChangeShapeType="1"/>
          </p:cNvSpPr>
          <p:nvPr/>
        </p:nvSpPr>
        <p:spPr bwMode="auto">
          <a:xfrm>
            <a:off x="2987675" y="2276475"/>
            <a:ext cx="381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85030" name="Line 6"/>
          <p:cNvSpPr>
            <a:spLocks noChangeShapeType="1"/>
          </p:cNvSpPr>
          <p:nvPr/>
        </p:nvSpPr>
        <p:spPr bwMode="auto">
          <a:xfrm>
            <a:off x="2987675" y="2708275"/>
            <a:ext cx="7620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635588" y="273726"/>
            <a:ext cx="7932737" cy="536575"/>
          </a:xfrm>
        </p:spPr>
        <p:txBody>
          <a:bodyPr/>
          <a:lstStyle/>
          <a:p>
            <a:r>
              <a:rPr lang="zh-CN" altLang="en-US" b="1" dirty="0"/>
              <a:t>新软件流水循环体构成</a:t>
            </a:r>
            <a:endParaRPr lang="zh-CN" altLang="en-US" dirty="0"/>
          </a:p>
        </p:txBody>
      </p:sp>
      <p:sp>
        <p:nvSpPr>
          <p:cNvPr id="386051" name="Rectangle 3"/>
          <p:cNvSpPr>
            <a:spLocks noGrp="1" noChangeArrowheads="1"/>
          </p:cNvSpPr>
          <p:nvPr>
            <p:ph sz="half" idx="1"/>
          </p:nvPr>
        </p:nvSpPr>
        <p:spPr>
          <a:xfrm>
            <a:off x="611188" y="1270000"/>
            <a:ext cx="3527425" cy="5327650"/>
          </a:xfrm>
        </p:spPr>
        <p:txBody>
          <a:bodyPr/>
          <a:lstStyle/>
          <a:p>
            <a:r>
              <a:rPr lang="zh-CN" altLang="en-US" b="1" dirty="0"/>
              <a:t>象征性展开</a:t>
            </a:r>
            <a:r>
              <a:rPr lang="en-US" altLang="zh-CN" b="1" dirty="0"/>
              <a:t>loop</a:t>
            </a:r>
            <a:r>
              <a:rPr lang="zh-CN" altLang="en-US" b="1" dirty="0"/>
              <a:t>：</a:t>
            </a:r>
            <a:endParaRPr lang="zh-CN" altLang="en-US" dirty="0"/>
          </a:p>
          <a:p>
            <a:pPr>
              <a:buFont typeface="Wingdings" pitchFamily="2" charset="2"/>
              <a:buNone/>
            </a:pPr>
            <a:r>
              <a:rPr lang="zh-CN" altLang="en-US" sz="2400" b="1" dirty="0"/>
              <a:t>迭代</a:t>
            </a:r>
            <a:r>
              <a:rPr lang="en-US" altLang="zh-CN" sz="2400" b="1" dirty="0"/>
              <a:t>i:</a:t>
            </a:r>
            <a:r>
              <a:rPr lang="en-US" altLang="zh-CN" sz="2400" b="1" dirty="0">
                <a:solidFill>
                  <a:srgbClr val="FF0000"/>
                </a:solidFill>
              </a:rPr>
              <a:t>    LD</a:t>
            </a:r>
            <a:endParaRPr lang="en-US" altLang="zh-CN" sz="2400" b="1" dirty="0"/>
          </a:p>
          <a:p>
            <a:pPr>
              <a:buFont typeface="Wingdings" pitchFamily="2" charset="2"/>
              <a:buNone/>
            </a:pPr>
            <a:r>
              <a:rPr lang="en-US" altLang="zh-CN" sz="2400" b="1" dirty="0"/>
              <a:t>M[</a:t>
            </a:r>
            <a:r>
              <a:rPr lang="en-US" altLang="zh-CN" sz="2400" b="1" dirty="0" err="1"/>
              <a:t>i</a:t>
            </a:r>
            <a:r>
              <a:rPr lang="en-US" altLang="zh-CN" sz="2400" b="1" dirty="0"/>
              <a:t>]       </a:t>
            </a:r>
            <a:r>
              <a:rPr lang="en-US" altLang="zh-CN" sz="2400" b="1" dirty="0">
                <a:solidFill>
                  <a:srgbClr val="FF0000"/>
                </a:solidFill>
              </a:rPr>
              <a:t>ADDD</a:t>
            </a:r>
            <a:endParaRPr lang="en-US" altLang="zh-CN" sz="2400" b="1" dirty="0"/>
          </a:p>
          <a:p>
            <a:pPr>
              <a:buFont typeface="Wingdings" pitchFamily="2" charset="2"/>
              <a:buNone/>
            </a:pPr>
            <a:r>
              <a:rPr lang="en-US" altLang="zh-CN" sz="2400" b="1" dirty="0"/>
              <a:t>             SD</a:t>
            </a:r>
          </a:p>
          <a:p>
            <a:pPr>
              <a:buFont typeface="Wingdings" pitchFamily="2" charset="2"/>
              <a:buNone/>
            </a:pPr>
            <a:r>
              <a:rPr lang="zh-CN" altLang="en-US" sz="2400" b="1" dirty="0"/>
              <a:t>迭代</a:t>
            </a:r>
            <a:r>
              <a:rPr lang="en-US" altLang="zh-CN" sz="2400" b="1" dirty="0"/>
              <a:t>i+1: </a:t>
            </a:r>
            <a:r>
              <a:rPr lang="en-US" altLang="zh-CN" sz="2400" b="1" dirty="0">
                <a:solidFill>
                  <a:srgbClr val="FF0000"/>
                </a:solidFill>
              </a:rPr>
              <a:t>LD</a:t>
            </a:r>
            <a:endParaRPr lang="en-US" altLang="zh-CN" sz="2400" b="1" dirty="0"/>
          </a:p>
          <a:p>
            <a:pPr>
              <a:buFont typeface="Wingdings" pitchFamily="2" charset="2"/>
              <a:buNone/>
            </a:pPr>
            <a:r>
              <a:rPr lang="en-US" altLang="zh-CN" sz="2400" b="1" dirty="0"/>
              <a:t>M[i-1]</a:t>
            </a:r>
            <a:r>
              <a:rPr lang="en-US" altLang="zh-CN" sz="2400" b="1" dirty="0">
                <a:solidFill>
                  <a:schemeClr val="tx2"/>
                </a:solidFill>
              </a:rPr>
              <a:t>	  </a:t>
            </a:r>
            <a:r>
              <a:rPr lang="en-US" altLang="zh-CN" sz="2400" b="1" dirty="0"/>
              <a:t> ADDD</a:t>
            </a:r>
          </a:p>
          <a:p>
            <a:pPr>
              <a:buFont typeface="Wingdings" pitchFamily="2" charset="2"/>
              <a:buNone/>
            </a:pPr>
            <a:r>
              <a:rPr lang="en-US" altLang="zh-CN" sz="2400" b="1" dirty="0"/>
              <a:t>             </a:t>
            </a:r>
            <a:r>
              <a:rPr lang="en-US" altLang="zh-CN" sz="2400" b="1" dirty="0">
                <a:solidFill>
                  <a:srgbClr val="FF0000"/>
                </a:solidFill>
              </a:rPr>
              <a:t>SD</a:t>
            </a:r>
          </a:p>
          <a:p>
            <a:pPr>
              <a:buFont typeface="Wingdings" pitchFamily="2" charset="2"/>
              <a:buNone/>
            </a:pPr>
            <a:r>
              <a:rPr lang="zh-CN" altLang="en-US" sz="2400" b="1" dirty="0"/>
              <a:t>迭代</a:t>
            </a:r>
            <a:r>
              <a:rPr lang="en-US" altLang="zh-CN" sz="2400" b="1" dirty="0"/>
              <a:t>i+2:LD</a:t>
            </a:r>
          </a:p>
          <a:p>
            <a:pPr>
              <a:buFont typeface="Wingdings" pitchFamily="2" charset="2"/>
              <a:buNone/>
            </a:pPr>
            <a:r>
              <a:rPr lang="en-US" altLang="zh-CN" sz="2400" b="1" dirty="0"/>
              <a:t>M[i-2]</a:t>
            </a:r>
            <a:r>
              <a:rPr lang="en-US" altLang="zh-CN" sz="2400" b="1" dirty="0">
                <a:solidFill>
                  <a:srgbClr val="FF0000"/>
                </a:solidFill>
              </a:rPr>
              <a:t>    ADDD</a:t>
            </a:r>
          </a:p>
          <a:p>
            <a:pPr>
              <a:buFont typeface="Wingdings" pitchFamily="2" charset="2"/>
              <a:buNone/>
            </a:pPr>
            <a:r>
              <a:rPr lang="en-US" altLang="zh-CN" sz="2400" b="1" dirty="0"/>
              <a:t>             </a:t>
            </a:r>
            <a:r>
              <a:rPr lang="en-US" altLang="zh-CN" sz="2400" b="1" dirty="0">
                <a:solidFill>
                  <a:srgbClr val="FF0000"/>
                </a:solidFill>
              </a:rPr>
              <a:t>SD</a:t>
            </a:r>
            <a:endParaRPr lang="en-US" altLang="zh-CN" dirty="0"/>
          </a:p>
        </p:txBody>
      </p:sp>
      <p:sp>
        <p:nvSpPr>
          <p:cNvPr id="386052" name="Rectangle 4"/>
          <p:cNvSpPr>
            <a:spLocks noGrp="1" noChangeArrowheads="1"/>
          </p:cNvSpPr>
          <p:nvPr>
            <p:ph sz="half" idx="2"/>
          </p:nvPr>
        </p:nvSpPr>
        <p:spPr>
          <a:xfrm>
            <a:off x="4283968" y="2384426"/>
            <a:ext cx="4724400" cy="4175125"/>
          </a:xfrm>
        </p:spPr>
        <p:txBody>
          <a:bodyPr/>
          <a:lstStyle/>
          <a:p>
            <a:r>
              <a:rPr lang="zh-CN" altLang="en-US" sz="2200" b="1" dirty="0"/>
              <a:t>从每一次迭代中选一条指令组成新的循环体</a:t>
            </a:r>
          </a:p>
          <a:p>
            <a:pPr>
              <a:buFont typeface="Wingdings" pitchFamily="2" charset="2"/>
              <a:buNone/>
            </a:pPr>
            <a:r>
              <a:rPr lang="en-US" altLang="zh-CN" sz="2200" dirty="0">
                <a:latin typeface="Arial Narrow" pitchFamily="34" charset="0"/>
              </a:rPr>
              <a:t>loop: S.D 	F4 ,16(R1);</a:t>
            </a:r>
            <a:r>
              <a:rPr lang="zh-CN" altLang="en-US" sz="2200" dirty="0">
                <a:latin typeface="Arial Narrow" pitchFamily="34" charset="0"/>
              </a:rPr>
              <a:t>存到</a:t>
            </a:r>
            <a:r>
              <a:rPr lang="en-US" altLang="zh-CN" sz="2200" dirty="0">
                <a:latin typeface="Arial Narrow" pitchFamily="34" charset="0"/>
              </a:rPr>
              <a:t>M[</a:t>
            </a:r>
            <a:r>
              <a:rPr lang="en-US" altLang="zh-CN" sz="2200" dirty="0" err="1">
                <a:latin typeface="Arial Narrow" pitchFamily="34" charset="0"/>
              </a:rPr>
              <a:t>i</a:t>
            </a:r>
            <a:r>
              <a:rPr lang="en-US" altLang="zh-CN" sz="2200" dirty="0">
                <a:latin typeface="Arial Narrow" pitchFamily="34" charset="0"/>
              </a:rPr>
              <a:t> ]</a:t>
            </a:r>
          </a:p>
          <a:p>
            <a:pPr>
              <a:buFont typeface="Wingdings" pitchFamily="2" charset="2"/>
              <a:buNone/>
            </a:pPr>
            <a:r>
              <a:rPr lang="en-US" altLang="zh-CN" sz="2200" dirty="0">
                <a:latin typeface="Arial Narrow" pitchFamily="34" charset="0"/>
              </a:rPr>
              <a:t>          ADD.D 	F4, F0, F2;M[i-1]</a:t>
            </a:r>
          </a:p>
          <a:p>
            <a:pPr>
              <a:buFont typeface="Wingdings" pitchFamily="2" charset="2"/>
              <a:buNone/>
            </a:pPr>
            <a:r>
              <a:rPr lang="en-US" altLang="zh-CN" sz="2200" dirty="0">
                <a:latin typeface="Arial Narrow" pitchFamily="34" charset="0"/>
              </a:rPr>
              <a:t>          LD       	F0, 0(R1) ;</a:t>
            </a:r>
            <a:r>
              <a:rPr lang="zh-CN" altLang="en-US" sz="2200" dirty="0">
                <a:latin typeface="Arial Narrow" pitchFamily="34" charset="0"/>
              </a:rPr>
              <a:t>取</a:t>
            </a:r>
            <a:r>
              <a:rPr lang="en-US" altLang="zh-CN" sz="2200" dirty="0">
                <a:latin typeface="Arial Narrow" pitchFamily="34" charset="0"/>
              </a:rPr>
              <a:t>M[ i-2 ]</a:t>
            </a:r>
          </a:p>
          <a:p>
            <a:pPr>
              <a:buFont typeface="Wingdings" pitchFamily="2" charset="2"/>
              <a:buNone/>
            </a:pPr>
            <a:r>
              <a:rPr lang="en-US" altLang="zh-CN" sz="2200" dirty="0">
                <a:latin typeface="Arial Narrow" pitchFamily="34" charset="0"/>
              </a:rPr>
              <a:t>          DADDUI    R1, R1, #-8</a:t>
            </a:r>
          </a:p>
          <a:p>
            <a:pPr>
              <a:buFont typeface="Wingdings" pitchFamily="2" charset="2"/>
              <a:buNone/>
            </a:pPr>
            <a:r>
              <a:rPr lang="en-US" altLang="zh-CN" sz="2200" dirty="0">
                <a:latin typeface="Arial Narrow" pitchFamily="34" charset="0"/>
              </a:rPr>
              <a:t>          BNEZ  	R1, loop</a:t>
            </a:r>
          </a:p>
        </p:txBody>
      </p:sp>
      <p:grpSp>
        <p:nvGrpSpPr>
          <p:cNvPr id="386053" name="Group 5"/>
          <p:cNvGrpSpPr>
            <a:grpSpLocks/>
          </p:cNvGrpSpPr>
          <p:nvPr/>
        </p:nvGrpSpPr>
        <p:grpSpPr bwMode="auto">
          <a:xfrm>
            <a:off x="2484438" y="2925763"/>
            <a:ext cx="2665412" cy="1728787"/>
            <a:chOff x="1632" y="1632"/>
            <a:chExt cx="1872" cy="1296"/>
          </a:xfrm>
        </p:grpSpPr>
        <p:sp>
          <p:nvSpPr>
            <p:cNvPr id="386054" name="Line 6"/>
            <p:cNvSpPr>
              <a:spLocks noChangeShapeType="1"/>
            </p:cNvSpPr>
            <p:nvPr/>
          </p:nvSpPr>
          <p:spPr bwMode="auto">
            <a:xfrm>
              <a:off x="1632" y="1632"/>
              <a:ext cx="864" cy="672"/>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86055" name="Line 7"/>
            <p:cNvSpPr>
              <a:spLocks noChangeShapeType="1"/>
            </p:cNvSpPr>
            <p:nvPr/>
          </p:nvSpPr>
          <p:spPr bwMode="auto">
            <a:xfrm>
              <a:off x="1920" y="2304"/>
              <a:ext cx="528" cy="0"/>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86056" name="Line 8"/>
            <p:cNvSpPr>
              <a:spLocks noChangeShapeType="1"/>
            </p:cNvSpPr>
            <p:nvPr/>
          </p:nvSpPr>
          <p:spPr bwMode="auto">
            <a:xfrm flipV="1">
              <a:off x="1632" y="2352"/>
              <a:ext cx="816" cy="576"/>
            </a:xfrm>
            <a:prstGeom prst="line">
              <a:avLst/>
            </a:prstGeom>
            <a:noFill/>
            <a:ln w="317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86057" name="Text Box 9"/>
            <p:cNvSpPr txBox="1">
              <a:spLocks noChangeArrowheads="1"/>
            </p:cNvSpPr>
            <p:nvPr/>
          </p:nvSpPr>
          <p:spPr bwMode="auto">
            <a:xfrm>
              <a:off x="2496" y="2064"/>
              <a:ext cx="1008" cy="733"/>
            </a:xfrm>
            <a:prstGeom prst="rect">
              <a:avLst/>
            </a:prstGeom>
            <a:noFill/>
            <a:ln w="317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kumimoji="1" lang="zh-CN" altLang="en-US" sz="2800" b="1">
                  <a:solidFill>
                    <a:schemeClr val="folHlink"/>
                  </a:solidFill>
                  <a:latin typeface="Times New Roman" pitchFamily="18" charset="0"/>
                </a:rPr>
                <a:t>地址相差</a:t>
              </a:r>
              <a:r>
                <a:rPr kumimoji="1" lang="en-US" altLang="zh-CN" sz="2800" b="1">
                  <a:solidFill>
                    <a:schemeClr val="folHlink"/>
                  </a:solidFill>
                  <a:latin typeface="Times New Roman" pitchFamily="18" charset="0"/>
                </a:rPr>
                <a:t>16</a:t>
              </a:r>
            </a:p>
          </p:txBody>
        </p:sp>
      </p:grpSp>
      <p:sp>
        <p:nvSpPr>
          <p:cNvPr id="386058" name="Text Box 10"/>
          <p:cNvSpPr txBox="1">
            <a:spLocks noChangeArrowheads="1"/>
          </p:cNvSpPr>
          <p:nvPr/>
        </p:nvSpPr>
        <p:spPr bwMode="auto">
          <a:xfrm>
            <a:off x="4850472" y="619125"/>
            <a:ext cx="2743200" cy="176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buClr>
                <a:schemeClr val="hlink"/>
              </a:buClr>
              <a:buFont typeface="Wingdings" pitchFamily="2" charset="2"/>
              <a:buNone/>
            </a:pPr>
            <a:r>
              <a:rPr kumimoji="1" lang="en-US" altLang="zh-CN" sz="2200" b="1" dirty="0">
                <a:solidFill>
                  <a:srgbClr val="FF0000"/>
                </a:solidFill>
                <a:latin typeface="Arial Narrow" pitchFamily="34" charset="0"/>
              </a:rPr>
              <a:t>L.D       F0, 0(R1)</a:t>
            </a:r>
          </a:p>
          <a:p>
            <a:pPr>
              <a:buClr>
                <a:schemeClr val="hlink"/>
              </a:buClr>
              <a:buFont typeface="Wingdings" pitchFamily="2" charset="2"/>
              <a:buNone/>
            </a:pPr>
            <a:r>
              <a:rPr kumimoji="1" lang="en-US" altLang="zh-CN" sz="2200" b="1" dirty="0">
                <a:solidFill>
                  <a:srgbClr val="FF0000"/>
                </a:solidFill>
                <a:latin typeface="Arial Narrow" pitchFamily="34" charset="0"/>
              </a:rPr>
              <a:t>ADD.D F4, F0, F2</a:t>
            </a:r>
          </a:p>
          <a:p>
            <a:pPr>
              <a:buClr>
                <a:schemeClr val="hlink"/>
              </a:buClr>
              <a:buFont typeface="Wingdings" pitchFamily="2" charset="2"/>
              <a:buNone/>
            </a:pPr>
            <a:r>
              <a:rPr kumimoji="1" lang="en-US" altLang="zh-CN" sz="2200" b="1" dirty="0">
                <a:solidFill>
                  <a:srgbClr val="FF0000"/>
                </a:solidFill>
                <a:latin typeface="Arial Narrow" pitchFamily="34" charset="0"/>
              </a:rPr>
              <a:t>DADDUI   R1, R1,#-8</a:t>
            </a:r>
          </a:p>
          <a:p>
            <a:pPr>
              <a:buClr>
                <a:schemeClr val="hlink"/>
              </a:buClr>
              <a:buFont typeface="Wingdings" pitchFamily="2" charset="2"/>
              <a:buNone/>
            </a:pPr>
            <a:r>
              <a:rPr kumimoji="1" lang="en-US" altLang="zh-CN" sz="2200" b="1" dirty="0">
                <a:solidFill>
                  <a:srgbClr val="FF0000"/>
                </a:solidFill>
                <a:latin typeface="Arial Narrow" pitchFamily="34" charset="0"/>
              </a:rPr>
              <a:t>L.D       F0, 0(R1)</a:t>
            </a:r>
          </a:p>
          <a:p>
            <a:pPr>
              <a:buClr>
                <a:schemeClr val="hlink"/>
              </a:buClr>
              <a:buFont typeface="Wingdings" pitchFamily="2" charset="2"/>
              <a:buNone/>
            </a:pPr>
            <a:r>
              <a:rPr kumimoji="1" lang="en-US" altLang="zh-CN" sz="2200" b="1" dirty="0">
                <a:solidFill>
                  <a:srgbClr val="FF0000"/>
                </a:solidFill>
                <a:latin typeface="Arial Narrow" pitchFamily="34" charset="0"/>
              </a:rPr>
              <a:t>DADDUI   R1, R1,#-8</a:t>
            </a:r>
            <a:endParaRPr kumimoji="1" lang="en-US" altLang="zh-CN" sz="2200" b="1" dirty="0">
              <a:solidFill>
                <a:srgbClr val="FF0000"/>
              </a:solidFill>
            </a:endParaRPr>
          </a:p>
        </p:txBody>
      </p:sp>
      <p:sp>
        <p:nvSpPr>
          <p:cNvPr id="386059" name="Text Box 11"/>
          <p:cNvSpPr txBox="1">
            <a:spLocks noChangeArrowheads="1"/>
          </p:cNvSpPr>
          <p:nvPr/>
        </p:nvSpPr>
        <p:spPr bwMode="auto">
          <a:xfrm>
            <a:off x="5083175" y="5230813"/>
            <a:ext cx="2759075" cy="1096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buClr>
                <a:schemeClr val="hlink"/>
              </a:buClr>
              <a:buFont typeface="Wingdings" pitchFamily="2" charset="2"/>
              <a:buNone/>
            </a:pPr>
            <a:r>
              <a:rPr kumimoji="1" lang="en-US" altLang="zh-CN" sz="2200" b="1" dirty="0">
                <a:solidFill>
                  <a:srgbClr val="FF0000"/>
                </a:solidFill>
                <a:latin typeface="Arial Narrow" pitchFamily="34" charset="0"/>
              </a:rPr>
              <a:t>S.D       F4, 16(R1)</a:t>
            </a:r>
          </a:p>
          <a:p>
            <a:pPr>
              <a:buClr>
                <a:schemeClr val="hlink"/>
              </a:buClr>
              <a:buFont typeface="Wingdings" pitchFamily="2" charset="2"/>
              <a:buNone/>
            </a:pPr>
            <a:r>
              <a:rPr kumimoji="1" lang="en-US" altLang="zh-CN" sz="2200" b="1" dirty="0">
                <a:solidFill>
                  <a:srgbClr val="FF0000"/>
                </a:solidFill>
                <a:latin typeface="Arial Narrow" pitchFamily="34" charset="0"/>
              </a:rPr>
              <a:t>ADD.D  F4,F0,F2</a:t>
            </a:r>
          </a:p>
          <a:p>
            <a:pPr>
              <a:buClr>
                <a:schemeClr val="hlink"/>
              </a:buClr>
              <a:buFont typeface="Wingdings" pitchFamily="2" charset="2"/>
              <a:buNone/>
            </a:pPr>
            <a:r>
              <a:rPr kumimoji="1" lang="en-US" altLang="zh-CN" sz="2200" b="1" dirty="0">
                <a:solidFill>
                  <a:srgbClr val="FF0000"/>
                </a:solidFill>
                <a:latin typeface="Arial Narrow" pitchFamily="34" charset="0"/>
              </a:rPr>
              <a:t>S.D       F4,8(R1)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 calcmode="lin" valueType="num">
                                      <p:cBhvr additive="base">
                                        <p:cTn id="7" dur="500" fill="hold"/>
                                        <p:tgtEl>
                                          <p:spTgt spid="386051"/>
                                        </p:tgtEl>
                                        <p:attrNameLst>
                                          <p:attrName>ppt_x</p:attrName>
                                        </p:attrNameLst>
                                      </p:cBhvr>
                                      <p:tavLst>
                                        <p:tav tm="0">
                                          <p:val>
                                            <p:strVal val="0-#ppt_w/2"/>
                                          </p:val>
                                        </p:tav>
                                        <p:tav tm="100000">
                                          <p:val>
                                            <p:strVal val="#ppt_x"/>
                                          </p:val>
                                        </p:tav>
                                      </p:tavLst>
                                    </p:anim>
                                    <p:anim calcmode="lin" valueType="num">
                                      <p:cBhvr additive="base">
                                        <p:cTn id="8"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86053"/>
                                        </p:tgtEl>
                                        <p:attrNameLst>
                                          <p:attrName>style.visibility</p:attrName>
                                        </p:attrNameLst>
                                      </p:cBhvr>
                                      <p:to>
                                        <p:strVal val="visible"/>
                                      </p:to>
                                    </p:set>
                                    <p:animEffect transition="in" filter="dissolve">
                                      <p:cBhvr>
                                        <p:cTn id="13" dur="500"/>
                                        <p:tgtEl>
                                          <p:spTgt spid="386053"/>
                                        </p:tgtEl>
                                      </p:cBhvr>
                                    </p:animEffect>
                                  </p:childTnLst>
                                  <p:subTnLst>
                                    <p:set>
                                      <p:cBhvr override="childStyle">
                                        <p:cTn dur="1" fill="hold" display="0" masterRel="nextClick" afterEffect="1"/>
                                        <p:tgtEl>
                                          <p:spTgt spid="38605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86052"/>
                                        </p:tgtEl>
                                        <p:attrNameLst>
                                          <p:attrName>style.visibility</p:attrName>
                                        </p:attrNameLst>
                                      </p:cBhvr>
                                      <p:to>
                                        <p:strVal val="visible"/>
                                      </p:to>
                                    </p:set>
                                    <p:anim calcmode="lin" valueType="num">
                                      <p:cBhvr additive="base">
                                        <p:cTn id="18" dur="500" fill="hold"/>
                                        <p:tgtEl>
                                          <p:spTgt spid="386052"/>
                                        </p:tgtEl>
                                        <p:attrNameLst>
                                          <p:attrName>ppt_x</p:attrName>
                                        </p:attrNameLst>
                                      </p:cBhvr>
                                      <p:tavLst>
                                        <p:tav tm="0">
                                          <p:val>
                                            <p:strVal val="0-#ppt_w/2"/>
                                          </p:val>
                                        </p:tav>
                                        <p:tav tm="100000">
                                          <p:val>
                                            <p:strVal val="#ppt_x"/>
                                          </p:val>
                                        </p:tav>
                                      </p:tavLst>
                                    </p:anim>
                                    <p:anim calcmode="lin" valueType="num">
                                      <p:cBhvr additive="base">
                                        <p:cTn id="19" dur="500" fill="hold"/>
                                        <p:tgtEl>
                                          <p:spTgt spid="38605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6058"/>
                                        </p:tgtEl>
                                        <p:attrNameLst>
                                          <p:attrName>style.visibility</p:attrName>
                                        </p:attrNameLst>
                                      </p:cBhvr>
                                      <p:to>
                                        <p:strVal val="visible"/>
                                      </p:to>
                                    </p:set>
                                    <p:anim calcmode="lin" valueType="num">
                                      <p:cBhvr additive="base">
                                        <p:cTn id="24" dur="500" fill="hold"/>
                                        <p:tgtEl>
                                          <p:spTgt spid="386058"/>
                                        </p:tgtEl>
                                        <p:attrNameLst>
                                          <p:attrName>ppt_x</p:attrName>
                                        </p:attrNameLst>
                                      </p:cBhvr>
                                      <p:tavLst>
                                        <p:tav tm="0">
                                          <p:val>
                                            <p:strVal val="#ppt_x"/>
                                          </p:val>
                                        </p:tav>
                                        <p:tav tm="100000">
                                          <p:val>
                                            <p:strVal val="#ppt_x"/>
                                          </p:val>
                                        </p:tav>
                                      </p:tavLst>
                                    </p:anim>
                                    <p:anim calcmode="lin" valueType="num">
                                      <p:cBhvr additive="base">
                                        <p:cTn id="25" dur="500" fill="hold"/>
                                        <p:tgtEl>
                                          <p:spTgt spid="38605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86059"/>
                                        </p:tgtEl>
                                        <p:attrNameLst>
                                          <p:attrName>style.visibility</p:attrName>
                                        </p:attrNameLst>
                                      </p:cBhvr>
                                      <p:to>
                                        <p:strVal val="visible"/>
                                      </p:to>
                                    </p:set>
                                    <p:anim calcmode="lin" valueType="num">
                                      <p:cBhvr additive="base">
                                        <p:cTn id="30" dur="500" fill="hold"/>
                                        <p:tgtEl>
                                          <p:spTgt spid="386059"/>
                                        </p:tgtEl>
                                        <p:attrNameLst>
                                          <p:attrName>ppt_x</p:attrName>
                                        </p:attrNameLst>
                                      </p:cBhvr>
                                      <p:tavLst>
                                        <p:tav tm="0">
                                          <p:val>
                                            <p:strVal val="#ppt_x"/>
                                          </p:val>
                                        </p:tav>
                                        <p:tav tm="100000">
                                          <p:val>
                                            <p:strVal val="#ppt_x"/>
                                          </p:val>
                                        </p:tav>
                                      </p:tavLst>
                                    </p:anim>
                                    <p:anim calcmode="lin" valueType="num">
                                      <p:cBhvr additive="base">
                                        <p:cTn id="31" dur="500" fill="hold"/>
                                        <p:tgtEl>
                                          <p:spTgt spid="386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P spid="386052" grpId="0" autoUpdateAnimBg="0"/>
      <p:bldP spid="386058" grpId="0" animBg="1"/>
      <p:bldP spid="38605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a:t>小结：</a:t>
            </a:r>
          </a:p>
        </p:txBody>
      </p:sp>
      <p:sp>
        <p:nvSpPr>
          <p:cNvPr id="387075" name="Rectangle 3"/>
          <p:cNvSpPr>
            <a:spLocks noGrp="1" noChangeArrowheads="1"/>
          </p:cNvSpPr>
          <p:nvPr>
            <p:ph idx="1"/>
          </p:nvPr>
        </p:nvSpPr>
        <p:spPr/>
        <p:txBody>
          <a:bodyPr/>
          <a:lstStyle/>
          <a:p>
            <a:r>
              <a:rPr lang="zh-CN" altLang="en-US" b="1" dirty="0"/>
              <a:t>软件流水线技术的实质</a:t>
            </a:r>
          </a:p>
          <a:p>
            <a:pPr lvl="1"/>
            <a:r>
              <a:rPr lang="zh-CN" altLang="en-US" dirty="0"/>
              <a:t>仅仅是一种调度方法，即象征性循环展开方法</a:t>
            </a:r>
          </a:p>
          <a:p>
            <a:r>
              <a:rPr lang="zh-CN" altLang="en-US" dirty="0"/>
              <a:t>软件流水技术与直接循环展开相比具有以下优点</a:t>
            </a:r>
          </a:p>
          <a:p>
            <a:pPr lvl="1"/>
            <a:r>
              <a:rPr lang="zh-CN" altLang="en-US" dirty="0"/>
              <a:t>占用较小的代码空间，因为不必象直接循环展开那样需形成一条较长的代码序列；</a:t>
            </a:r>
          </a:p>
          <a:p>
            <a:pPr lvl="1"/>
            <a:r>
              <a:rPr lang="zh-CN" altLang="en-US" dirty="0"/>
              <a:t>减少了</a:t>
            </a:r>
            <a:r>
              <a:rPr lang="en-US" altLang="zh-CN" dirty="0"/>
              <a:t>loop</a:t>
            </a:r>
            <a:r>
              <a:rPr lang="zh-CN" altLang="en-US" dirty="0"/>
              <a:t>头尾部分的开销。</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395536" y="311944"/>
            <a:ext cx="8015287" cy="914400"/>
          </a:xfrm>
        </p:spPr>
        <p:txBody>
          <a:bodyPr/>
          <a:lstStyle/>
          <a:p>
            <a:r>
              <a:rPr lang="zh-CN" altLang="en-US" sz="2400" dirty="0"/>
              <a:t>例：若有一</a:t>
            </a:r>
            <a:r>
              <a:rPr lang="en-US" altLang="zh-CN" sz="2400" dirty="0"/>
              <a:t>loop</a:t>
            </a:r>
            <a:r>
              <a:rPr lang="zh-CN" altLang="en-US" sz="2400" dirty="0"/>
              <a:t>含</a:t>
            </a:r>
            <a:r>
              <a:rPr lang="en-US" altLang="zh-CN" sz="2400" dirty="0"/>
              <a:t>100</a:t>
            </a:r>
            <a:r>
              <a:rPr lang="zh-CN" altLang="en-US" sz="2400" dirty="0"/>
              <a:t>次迭代，</a:t>
            </a:r>
          </a:p>
        </p:txBody>
      </p:sp>
      <p:sp>
        <p:nvSpPr>
          <p:cNvPr id="388099" name="Rectangle 3"/>
          <p:cNvSpPr>
            <a:spLocks noGrp="1" noChangeArrowheads="1"/>
          </p:cNvSpPr>
          <p:nvPr>
            <p:ph type="body" sz="half" idx="1"/>
          </p:nvPr>
        </p:nvSpPr>
        <p:spPr>
          <a:xfrm>
            <a:off x="609600" y="1600200"/>
            <a:ext cx="7924800" cy="769938"/>
          </a:xfrm>
        </p:spPr>
        <p:txBody>
          <a:bodyPr/>
          <a:lstStyle/>
          <a:p>
            <a:pPr>
              <a:lnSpc>
                <a:spcPct val="85000"/>
              </a:lnSpc>
            </a:pPr>
            <a:r>
              <a:rPr lang="zh-CN" altLang="en-US" sz="2400"/>
              <a:t>采用软件流水线技术</a:t>
            </a:r>
          </a:p>
          <a:p>
            <a:pPr lvl="1">
              <a:lnSpc>
                <a:spcPct val="85000"/>
              </a:lnSpc>
            </a:pPr>
            <a:r>
              <a:rPr lang="zh-CN" altLang="en-US" sz="2200">
                <a:solidFill>
                  <a:srgbClr val="FF0000"/>
                </a:solidFill>
              </a:rPr>
              <a:t>减少的是循环执行时间</a:t>
            </a:r>
          </a:p>
        </p:txBody>
      </p:sp>
      <p:graphicFrame>
        <p:nvGraphicFramePr>
          <p:cNvPr id="388100" name="Object 4"/>
          <p:cNvGraphicFramePr>
            <a:graphicFrameLocks noGrp="1" noChangeAspect="1"/>
          </p:cNvGraphicFramePr>
          <p:nvPr>
            <p:ph sz="half" idx="2"/>
          </p:nvPr>
        </p:nvGraphicFramePr>
        <p:xfrm>
          <a:off x="735013" y="2708275"/>
          <a:ext cx="7243762" cy="3036888"/>
        </p:xfrm>
        <a:graphic>
          <a:graphicData uri="http://schemas.openxmlformats.org/presentationml/2006/ole">
            <mc:AlternateContent xmlns:mc="http://schemas.openxmlformats.org/markup-compatibility/2006">
              <mc:Choice xmlns:v="urn:schemas-microsoft-com:vml" Requires="v">
                <p:oleObj spid="_x0000_s388129" name="Picture" r:id="rId3" imgW="3067200" imgH="1285920" progId="Word.Picture.8">
                  <p:embed/>
                </p:oleObj>
              </mc:Choice>
              <mc:Fallback>
                <p:oleObj name="Picture" r:id="rId3" imgW="3067200" imgH="128592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2708275"/>
                        <a:ext cx="7243762" cy="3036888"/>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idx="1"/>
          </p:nvPr>
        </p:nvSpPr>
        <p:spPr>
          <a:xfrm>
            <a:off x="762000" y="1484313"/>
            <a:ext cx="7986713" cy="4537075"/>
          </a:xfrm>
        </p:spPr>
        <p:txBody>
          <a:bodyPr/>
          <a:lstStyle/>
          <a:p>
            <a:pPr>
              <a:buFont typeface="Wingdings" pitchFamily="2" charset="2"/>
              <a:buNone/>
            </a:pPr>
            <a:r>
              <a:rPr lang="zh-CN" altLang="en-US">
                <a:latin typeface="Arial Narrow" pitchFamily="34" charset="0"/>
              </a:rPr>
              <a:t>本章采用如下假设</a:t>
            </a:r>
            <a:endParaRPr lang="zh-CN" altLang="en-US" sz="3600" b="1">
              <a:latin typeface="Arial Narrow" pitchFamily="34" charset="0"/>
            </a:endParaRPr>
          </a:p>
          <a:p>
            <a:pPr lvl="1">
              <a:lnSpc>
                <a:spcPct val="110000"/>
              </a:lnSpc>
            </a:pPr>
            <a:r>
              <a:rPr lang="zh-CN" altLang="en-US" b="1">
                <a:latin typeface="Arial Narrow" pitchFamily="34" charset="0"/>
              </a:rPr>
              <a:t>无结构竞争</a:t>
            </a:r>
            <a:r>
              <a:rPr lang="en-US" altLang="zh-CN" b="1">
                <a:latin typeface="Arial Narrow" pitchFamily="34" charset="0"/>
              </a:rPr>
              <a:t>(</a:t>
            </a:r>
            <a:r>
              <a:rPr lang="zh-CN" altLang="en-US" b="1">
                <a:latin typeface="Arial Narrow" pitchFamily="34" charset="0"/>
              </a:rPr>
              <a:t>即有足够硬件可供使用</a:t>
            </a:r>
            <a:r>
              <a:rPr lang="en-US" altLang="zh-CN" b="1">
                <a:latin typeface="Arial Narrow" pitchFamily="34" charset="0"/>
              </a:rPr>
              <a:t>),</a:t>
            </a:r>
            <a:r>
              <a:rPr lang="zh-CN" altLang="en-US" b="1">
                <a:latin typeface="Arial Narrow" pitchFamily="34" charset="0"/>
              </a:rPr>
              <a:t>每一时钟周期可发射一条指令</a:t>
            </a:r>
          </a:p>
          <a:p>
            <a:pPr lvl="1">
              <a:lnSpc>
                <a:spcPct val="110000"/>
              </a:lnSpc>
            </a:pPr>
            <a:r>
              <a:rPr lang="zh-CN" altLang="en-US" b="1">
                <a:latin typeface="Arial Narrow" pitchFamily="34" charset="0"/>
              </a:rPr>
              <a:t>采用</a:t>
            </a:r>
            <a:r>
              <a:rPr lang="en-US" altLang="zh-CN" b="1">
                <a:latin typeface="Arial Narrow" pitchFamily="34" charset="0"/>
              </a:rPr>
              <a:t>MIPS</a:t>
            </a:r>
            <a:r>
              <a:rPr lang="zh-CN" altLang="en-US" b="1">
                <a:latin typeface="Arial Narrow" pitchFamily="34" charset="0"/>
              </a:rPr>
              <a:t>标准的整数操作流水线结构</a:t>
            </a:r>
            <a:r>
              <a:rPr lang="en-US" altLang="zh-CN" b="1">
                <a:latin typeface="Arial Narrow" pitchFamily="34" charset="0"/>
              </a:rPr>
              <a:t>(</a:t>
            </a:r>
            <a:r>
              <a:rPr lang="zh-CN" altLang="en-US" b="1">
                <a:latin typeface="Arial Narrow" pitchFamily="34" charset="0"/>
              </a:rPr>
              <a:t>即由</a:t>
            </a:r>
            <a:r>
              <a:rPr lang="en-US" altLang="zh-CN" b="1">
                <a:latin typeface="Arial Narrow" pitchFamily="34" charset="0"/>
              </a:rPr>
              <a:t>IF,ID,EX,MEM,WB</a:t>
            </a:r>
            <a:r>
              <a:rPr lang="zh-CN" altLang="en-US" b="1">
                <a:latin typeface="Arial Narrow" pitchFamily="34" charset="0"/>
              </a:rPr>
              <a:t>五拍组成</a:t>
            </a:r>
            <a:r>
              <a:rPr lang="en-US" altLang="zh-CN" b="1">
                <a:latin typeface="Arial Narrow" pitchFamily="34" charset="0"/>
              </a:rPr>
              <a:t>)</a:t>
            </a:r>
          </a:p>
          <a:p>
            <a:pPr lvl="1">
              <a:lnSpc>
                <a:spcPct val="110000"/>
              </a:lnSpc>
            </a:pPr>
            <a:r>
              <a:rPr lang="zh-CN" altLang="en-US" b="1">
                <a:latin typeface="Arial Narrow" pitchFamily="34" charset="0"/>
              </a:rPr>
              <a:t>转移指令</a:t>
            </a:r>
            <a:r>
              <a:rPr lang="en-US" altLang="zh-CN" b="1">
                <a:latin typeface="Arial Narrow" pitchFamily="34" charset="0"/>
              </a:rPr>
              <a:t>(Branch)</a:t>
            </a:r>
            <a:r>
              <a:rPr lang="zh-CN" altLang="en-US" b="1">
                <a:latin typeface="Arial Narrow" pitchFamily="34" charset="0"/>
              </a:rPr>
              <a:t>后有一个时钟周期延时</a:t>
            </a:r>
          </a:p>
          <a:p>
            <a:pPr lvl="1">
              <a:lnSpc>
                <a:spcPct val="110000"/>
              </a:lnSpc>
            </a:pPr>
            <a:r>
              <a:rPr lang="zh-CN" altLang="en-US" b="1">
                <a:latin typeface="Arial Narrow" pitchFamily="34" charset="0"/>
              </a:rPr>
              <a:t>浮点操作的延时时钟周期数参见表</a:t>
            </a:r>
          </a:p>
          <a:p>
            <a:pPr lvl="1">
              <a:lnSpc>
                <a:spcPct val="110000"/>
              </a:lnSpc>
              <a:buFont typeface="Wingdings" pitchFamily="2" charset="2"/>
              <a:buNone/>
            </a:pPr>
            <a:r>
              <a:rPr lang="zh-CN" altLang="en-US" b="1">
                <a:latin typeface="Arial Narrow" pitchFamily="34" charset="0"/>
              </a:rPr>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BD2E455-E622-4A0B-9BF8-3936C7E62A33}"/>
              </a:ext>
            </a:extLst>
          </p:cNvPr>
          <p:cNvSpPr>
            <a:spLocks noGrp="1"/>
          </p:cNvSpPr>
          <p:nvPr>
            <p:ph type="title"/>
          </p:nvPr>
        </p:nvSpPr>
        <p:spPr/>
        <p:txBody>
          <a:bodyPr/>
          <a:lstStyle/>
          <a:p>
            <a:endParaRPr lang="zh-CN" altLang="en-US"/>
          </a:p>
        </p:txBody>
      </p:sp>
      <p:sp>
        <p:nvSpPr>
          <p:cNvPr id="389123" name="Rectangle 3"/>
          <p:cNvSpPr>
            <a:spLocks noGrp="1" noChangeArrowheads="1"/>
          </p:cNvSpPr>
          <p:nvPr>
            <p:ph type="body" sz="half" idx="1"/>
          </p:nvPr>
        </p:nvSpPr>
        <p:spPr>
          <a:xfrm>
            <a:off x="467544" y="1052736"/>
            <a:ext cx="7924800" cy="2133600"/>
          </a:xfrm>
        </p:spPr>
        <p:txBody>
          <a:bodyPr/>
          <a:lstStyle/>
          <a:p>
            <a:r>
              <a:rPr lang="zh-CN" altLang="en-US" sz="2800" dirty="0"/>
              <a:t>采用直接循环展开</a:t>
            </a:r>
          </a:p>
          <a:p>
            <a:pPr lvl="1"/>
            <a:r>
              <a:rPr lang="zh-CN" altLang="en-US" sz="2400" dirty="0"/>
              <a:t>减少的是循环开销（分支和计数器更新的代码）。</a:t>
            </a:r>
          </a:p>
          <a:p>
            <a:pPr lvl="1"/>
            <a:r>
              <a:rPr lang="zh-CN" altLang="en-US" sz="2400" dirty="0"/>
              <a:t>由于不可能将</a:t>
            </a:r>
            <a:r>
              <a:rPr lang="en-US" altLang="zh-CN" sz="2400" dirty="0"/>
              <a:t>100</a:t>
            </a:r>
            <a:r>
              <a:rPr lang="zh-CN" altLang="en-US" sz="2400" dirty="0"/>
              <a:t>次迭代全部直接展开，（因为占用太多代码空间，寄存器），通常，每次展开几个迭代，这样能流水化（即重叠执行）的指令数就远远少于软件流水技术。</a:t>
            </a:r>
          </a:p>
        </p:txBody>
      </p:sp>
      <p:graphicFrame>
        <p:nvGraphicFramePr>
          <p:cNvPr id="389122" name="Object 2"/>
          <p:cNvGraphicFramePr>
            <a:graphicFrameLocks noGrp="1" noChangeAspect="1"/>
          </p:cNvGraphicFramePr>
          <p:nvPr>
            <p:ph sz="half" idx="2"/>
            <p:extLst>
              <p:ext uri="{D42A27DB-BD31-4B8C-83A1-F6EECF244321}">
                <p14:modId xmlns:p14="http://schemas.microsoft.com/office/powerpoint/2010/main" val="1888487046"/>
              </p:ext>
            </p:extLst>
          </p:nvPr>
        </p:nvGraphicFramePr>
        <p:xfrm>
          <a:off x="899592" y="3702513"/>
          <a:ext cx="7148720" cy="1917575"/>
        </p:xfrm>
        <a:graphic>
          <a:graphicData uri="http://schemas.openxmlformats.org/presentationml/2006/ole">
            <mc:AlternateContent xmlns:mc="http://schemas.openxmlformats.org/markup-compatibility/2006">
              <mc:Choice xmlns:v="urn:schemas-microsoft-com:vml" Requires="v">
                <p:oleObj spid="_x0000_s389152" name="Picture" r:id="rId3" imgW="4438800" imgH="1190520" progId="Word.Picture.8">
                  <p:embed/>
                </p:oleObj>
              </mc:Choice>
              <mc:Fallback>
                <p:oleObj name="Picture" r:id="rId3" imgW="4438800" imgH="119052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702513"/>
                        <a:ext cx="7148720" cy="1917575"/>
                      </a:xfrm>
                      <a:prstGeom prst="rect">
                        <a:avLst/>
                      </a:prstGeom>
                      <a:solidFill>
                        <a:schemeClr val="accent1"/>
                      </a:solidFill>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a:t>4.3.2  Global Code Scheduling trace scheduling 	--</a:t>
            </a:r>
            <a:r>
              <a:rPr lang="zh-CN" altLang="en-US" dirty="0"/>
              <a:t>路径调度</a:t>
            </a:r>
          </a:p>
        </p:txBody>
      </p:sp>
      <p:sp>
        <p:nvSpPr>
          <p:cNvPr id="390147" name="Rectangle 3"/>
          <p:cNvSpPr>
            <a:spLocks noGrp="1" noChangeArrowheads="1"/>
          </p:cNvSpPr>
          <p:nvPr>
            <p:ph idx="1"/>
          </p:nvPr>
        </p:nvSpPr>
        <p:spPr/>
        <p:txBody>
          <a:bodyPr/>
          <a:lstStyle/>
          <a:p>
            <a:r>
              <a:rPr lang="zh-CN" altLang="en-US"/>
              <a:t>按关键路径进行调度</a:t>
            </a:r>
            <a:r>
              <a:rPr lang="en-US" altLang="zh-CN"/>
              <a:t>(Using critical path scheduling)</a:t>
            </a:r>
          </a:p>
          <a:p>
            <a:r>
              <a:rPr lang="zh-CN" altLang="en-US"/>
              <a:t>适用范围</a:t>
            </a:r>
            <a:r>
              <a:rPr lang="en-US" altLang="zh-CN"/>
              <a:t>:</a:t>
            </a:r>
          </a:p>
          <a:p>
            <a:pPr lvl="1"/>
            <a:r>
              <a:rPr lang="en-US" altLang="zh-CN"/>
              <a:t>  </a:t>
            </a:r>
            <a:r>
              <a:rPr lang="zh-CN" altLang="en-US"/>
              <a:t>路径调度是为开发条件转移之间的</a:t>
            </a:r>
            <a:r>
              <a:rPr lang="en-US" altLang="zh-CN"/>
              <a:t>ILP</a:t>
            </a:r>
            <a:r>
              <a:rPr lang="zh-CN" altLang="en-US"/>
              <a:t>而提出的。</a:t>
            </a:r>
          </a:p>
          <a:p>
            <a:pPr lvl="1"/>
            <a:r>
              <a:rPr lang="zh-CN" altLang="en-US"/>
              <a:t>  循环展开是为开发</a:t>
            </a:r>
            <a:r>
              <a:rPr lang="en-US" altLang="zh-CN"/>
              <a:t>Loop</a:t>
            </a:r>
            <a:r>
              <a:rPr lang="zh-CN" altLang="en-US"/>
              <a:t>之间的</a:t>
            </a:r>
            <a:r>
              <a:rPr lang="en-US" altLang="zh-CN"/>
              <a:t>ILP</a:t>
            </a:r>
            <a:r>
              <a:rPr lang="zh-CN" altLang="en-US"/>
              <a:t>而提出的。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a:t>*</a:t>
            </a:r>
            <a:r>
              <a:rPr lang="zh-CN" altLang="en-US"/>
              <a:t>路径调度技术的提出：</a:t>
            </a:r>
          </a:p>
        </p:txBody>
      </p:sp>
      <p:sp>
        <p:nvSpPr>
          <p:cNvPr id="391171" name="Rectangle 3"/>
          <p:cNvSpPr>
            <a:spLocks noGrp="1" noChangeArrowheads="1"/>
          </p:cNvSpPr>
          <p:nvPr>
            <p:ph idx="1"/>
          </p:nvPr>
        </p:nvSpPr>
        <p:spPr/>
        <p:txBody>
          <a:bodyPr/>
          <a:lstStyle/>
          <a:p>
            <a:r>
              <a:rPr lang="zh-CN" altLang="en-US"/>
              <a:t>迄今我们研究了程序基本块内，</a:t>
            </a:r>
            <a:r>
              <a:rPr lang="en-US" altLang="zh-CN"/>
              <a:t>loop</a:t>
            </a:r>
            <a:r>
              <a:rPr lang="zh-CN" altLang="en-US"/>
              <a:t>间的</a:t>
            </a:r>
            <a:r>
              <a:rPr lang="en-US" altLang="zh-CN"/>
              <a:t>ILP</a:t>
            </a:r>
            <a:r>
              <a:rPr lang="zh-CN" altLang="en-US"/>
              <a:t>开发，然而多发射处理器的引入，要求开发更多的</a:t>
            </a:r>
            <a:r>
              <a:rPr lang="en-US" altLang="zh-CN"/>
              <a:t>ILP</a:t>
            </a:r>
            <a:r>
              <a:rPr lang="zh-CN" altLang="en-US"/>
              <a:t>来发挥其性能。因此，进一步研究包含条件转移的程序基本块之间的</a:t>
            </a:r>
            <a:r>
              <a:rPr lang="en-US" altLang="zh-CN"/>
              <a:t>ILP----</a:t>
            </a:r>
            <a:r>
              <a:rPr lang="zh-CN" altLang="en-US"/>
              <a:t>路径调度技术。</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a:t>*</a:t>
            </a:r>
            <a:r>
              <a:rPr lang="zh-CN" altLang="en-US"/>
              <a:t>路径调度的基本思想</a:t>
            </a:r>
          </a:p>
        </p:txBody>
      </p:sp>
      <p:sp>
        <p:nvSpPr>
          <p:cNvPr id="392195" name="Rectangle 3"/>
          <p:cNvSpPr>
            <a:spLocks noGrp="1" noChangeArrowheads="1"/>
          </p:cNvSpPr>
          <p:nvPr>
            <p:ph idx="1"/>
          </p:nvPr>
        </p:nvSpPr>
        <p:spPr/>
        <p:txBody>
          <a:bodyPr/>
          <a:lstStyle/>
          <a:p>
            <a:r>
              <a:rPr lang="zh-CN" altLang="en-US"/>
              <a:t>路径调度技术应用转移预测技术和投机执行思想，预测代码执行方向（即预测条件转移指令的转移方向），也就是预测代码的执行路径。选择转移概率大的执行路径，将这条路径上的基本块合并在一起，扩大基本块的规模。然后投机执行（即提前执行）。这样做的结果是突破了转移指令造成的线性代码块规模的限制，从而增加了进一步开发出更多</a:t>
            </a:r>
            <a:r>
              <a:rPr lang="en-US" altLang="zh-CN"/>
              <a:t>ILP</a:t>
            </a:r>
            <a:r>
              <a:rPr lang="zh-CN" altLang="en-US"/>
              <a:t>的可能性。</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zh-CN"/>
              <a:t>*</a:t>
            </a:r>
            <a:r>
              <a:rPr lang="zh-CN" altLang="en-US"/>
              <a:t>路径调度方法：</a:t>
            </a:r>
          </a:p>
        </p:txBody>
      </p:sp>
      <p:sp>
        <p:nvSpPr>
          <p:cNvPr id="393219" name="Rectangle 3"/>
          <p:cNvSpPr>
            <a:spLocks noGrp="1" noChangeArrowheads="1"/>
          </p:cNvSpPr>
          <p:nvPr>
            <p:ph idx="1"/>
          </p:nvPr>
        </p:nvSpPr>
        <p:spPr/>
        <p:txBody>
          <a:bodyPr/>
          <a:lstStyle/>
          <a:p>
            <a:r>
              <a:rPr lang="zh-CN" altLang="en-US" dirty="0"/>
              <a:t>有三个不同过程组成：</a:t>
            </a:r>
          </a:p>
          <a:p>
            <a:pPr lvl="1"/>
            <a:r>
              <a:rPr lang="en-US" altLang="zh-CN" dirty="0"/>
              <a:t>Trace selection</a:t>
            </a:r>
            <a:r>
              <a:rPr lang="zh-CN" altLang="en-US" dirty="0"/>
              <a:t>（路径选择）</a:t>
            </a:r>
          </a:p>
          <a:p>
            <a:pPr lvl="1"/>
            <a:r>
              <a:rPr lang="en-US" altLang="zh-CN" dirty="0"/>
              <a:t>Trace compaction</a:t>
            </a:r>
            <a:r>
              <a:rPr lang="zh-CN" altLang="en-US" dirty="0"/>
              <a:t>（路径压缩）</a:t>
            </a:r>
          </a:p>
          <a:p>
            <a:pPr lvl="1"/>
            <a:r>
              <a:rPr lang="en-US" altLang="zh-CN" dirty="0"/>
              <a:t>Predict miss compensate</a:t>
            </a:r>
            <a:r>
              <a:rPr lang="zh-CN" altLang="en-US" dirty="0"/>
              <a:t>（路径补偿）</a:t>
            </a: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t>*</a:t>
            </a:r>
            <a:r>
              <a:rPr lang="zh-CN" altLang="en-US"/>
              <a:t>路径选择</a:t>
            </a:r>
          </a:p>
        </p:txBody>
      </p:sp>
      <p:sp>
        <p:nvSpPr>
          <p:cNvPr id="394243" name="Rectangle 3"/>
          <p:cNvSpPr>
            <a:spLocks noGrp="1" noChangeArrowheads="1"/>
          </p:cNvSpPr>
          <p:nvPr>
            <p:ph idx="1"/>
          </p:nvPr>
        </p:nvSpPr>
        <p:spPr/>
        <p:txBody>
          <a:bodyPr/>
          <a:lstStyle/>
          <a:p>
            <a:r>
              <a:rPr lang="zh-CN" altLang="en-US" dirty="0"/>
              <a:t>遇到条件转移指令时，首先预测转移的可能方向，将转移概率大的方向选作代码的执行路径，将转移指令前的代码基本块和转移指令后的路径上的基本块合并成一个大的基本块。若新形成的大基本块中含有</a:t>
            </a:r>
            <a:r>
              <a:rPr lang="en-US" altLang="zh-CN" dirty="0"/>
              <a:t>loop</a:t>
            </a:r>
            <a:r>
              <a:rPr lang="zh-CN" altLang="en-US" dirty="0"/>
              <a:t>，则展开该</a:t>
            </a:r>
            <a:r>
              <a:rPr lang="en-US" altLang="zh-CN" dirty="0"/>
              <a:t>loop</a:t>
            </a:r>
            <a:r>
              <a:rPr lang="zh-CN" altLang="en-US" dirty="0"/>
              <a:t>，最终形成一条长的代码序列，供进一步开发</a:t>
            </a:r>
            <a:r>
              <a:rPr lang="en-US" altLang="zh-CN" dirty="0"/>
              <a:t>ILP</a:t>
            </a:r>
            <a:r>
              <a:rPr lang="zh-CN" altLang="en-US" dirty="0"/>
              <a:t>。</a:t>
            </a:r>
          </a:p>
          <a:p>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8" name="Rectangle 4"/>
          <p:cNvSpPr>
            <a:spLocks noGrp="1" noChangeArrowheads="1"/>
          </p:cNvSpPr>
          <p:nvPr>
            <p:ph type="title"/>
          </p:nvPr>
        </p:nvSpPr>
        <p:spPr>
          <a:xfrm>
            <a:off x="555625" y="254000"/>
            <a:ext cx="7442200" cy="428625"/>
          </a:xfrm>
          <a:ln/>
          <a:extLst>
            <a:ext uri="{91240B29-F687-4F45-9708-019B960494DF}">
              <a14:hiddenLine xmlns:a14="http://schemas.microsoft.com/office/drawing/2010/main" w="9525">
                <a:solidFill>
                  <a:srgbClr val="FF0000"/>
                </a:solidFill>
                <a:miter lim="800000"/>
                <a:headEnd/>
                <a:tailEnd/>
              </a14:hiddenLine>
            </a:ext>
          </a:extLst>
        </p:spPr>
        <p:txBody>
          <a:bodyPr/>
          <a:lstStyle/>
          <a:p>
            <a:r>
              <a:rPr lang="zh-CN" altLang="en-US" sz="3200" b="1" dirty="0"/>
              <a:t>路径选择图示：</a:t>
            </a:r>
            <a:endParaRPr lang="zh-CN" altLang="en-US" sz="3600" dirty="0"/>
          </a:p>
        </p:txBody>
      </p:sp>
      <p:graphicFrame>
        <p:nvGraphicFramePr>
          <p:cNvPr id="395267" name="Object 3"/>
          <p:cNvGraphicFramePr>
            <a:graphicFrameLocks noGrp="1" noChangeAspect="1"/>
          </p:cNvGraphicFramePr>
          <p:nvPr>
            <p:ph sz="half" idx="1"/>
          </p:nvPr>
        </p:nvGraphicFramePr>
        <p:xfrm>
          <a:off x="2886075" y="1600200"/>
          <a:ext cx="3371850" cy="2133600"/>
        </p:xfrm>
        <a:graphic>
          <a:graphicData uri="http://schemas.openxmlformats.org/presentationml/2006/ole">
            <mc:AlternateContent xmlns:mc="http://schemas.openxmlformats.org/markup-compatibility/2006">
              <mc:Choice xmlns:v="urn:schemas-microsoft-com:vml" Requires="v">
                <p:oleObj spid="_x0000_s395297" name="Picture" r:id="rId3" imgW="3943440" imgH="2495520" progId="Word.Picture.8">
                  <p:embed/>
                </p:oleObj>
              </mc:Choice>
              <mc:Fallback>
                <p:oleObj name="Picture" r:id="rId3" imgW="3943440" imgH="24955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075" y="1600200"/>
                        <a:ext cx="3371850" cy="2133600"/>
                      </a:xfrm>
                      <a:prstGeom prst="rect">
                        <a:avLst/>
                      </a:prstGeom>
                    </p:spPr>
                  </p:pic>
                </p:oleObj>
              </mc:Fallback>
            </mc:AlternateContent>
          </a:graphicData>
        </a:graphic>
      </p:graphicFrame>
      <p:sp>
        <p:nvSpPr>
          <p:cNvPr id="395269" name="Rectangle 5"/>
          <p:cNvSpPr>
            <a:spLocks noGrp="1" noChangeArrowheads="1"/>
          </p:cNvSpPr>
          <p:nvPr>
            <p:ph type="body" sz="half" idx="2"/>
          </p:nvPr>
        </p:nvSpPr>
        <p:spPr>
          <a:xfrm>
            <a:off x="611188" y="5842000"/>
            <a:ext cx="8131175" cy="682625"/>
          </a:xfrm>
        </p:spPr>
        <p:txBody>
          <a:bodyPr/>
          <a:lstStyle/>
          <a:p>
            <a:r>
              <a:rPr lang="zh-CN" altLang="en-US" sz="2400"/>
              <a:t>若</a:t>
            </a:r>
            <a:r>
              <a:rPr lang="en-US" altLang="zh-CN" sz="2400"/>
              <a:t>True</a:t>
            </a:r>
            <a:r>
              <a:rPr lang="zh-CN" altLang="en-US" sz="2400"/>
              <a:t>概率大，则将左边分支选作</a:t>
            </a:r>
            <a:r>
              <a:rPr lang="en-US" altLang="zh-CN" sz="2400"/>
              <a:t>Trace,</a:t>
            </a:r>
            <a:r>
              <a:rPr lang="zh-CN" altLang="en-US" sz="2400"/>
              <a:t>统一开发其</a:t>
            </a:r>
            <a:r>
              <a:rPr lang="en-US" altLang="zh-CN" sz="2400"/>
              <a:t>ILP</a:t>
            </a:r>
            <a:endParaRPr lang="en-US" altLang="zh-CN" sz="2800"/>
          </a:p>
        </p:txBody>
      </p:sp>
      <p:sp>
        <p:nvSpPr>
          <p:cNvPr id="395266" name="Freeform 2"/>
          <p:cNvSpPr>
            <a:spLocks/>
          </p:cNvSpPr>
          <p:nvPr/>
        </p:nvSpPr>
        <p:spPr bwMode="auto">
          <a:xfrm>
            <a:off x="3851275" y="723900"/>
            <a:ext cx="3600450" cy="5153025"/>
          </a:xfrm>
          <a:custGeom>
            <a:avLst/>
            <a:gdLst>
              <a:gd name="T0" fmla="*/ 2256 w 2448"/>
              <a:gd name="T1" fmla="*/ 96 h 3456"/>
              <a:gd name="T2" fmla="*/ 2400 w 2448"/>
              <a:gd name="T3" fmla="*/ 336 h 3456"/>
              <a:gd name="T4" fmla="*/ 2448 w 2448"/>
              <a:gd name="T5" fmla="*/ 528 h 3456"/>
              <a:gd name="T6" fmla="*/ 2400 w 2448"/>
              <a:gd name="T7" fmla="*/ 768 h 3456"/>
              <a:gd name="T8" fmla="*/ 2256 w 2448"/>
              <a:gd name="T9" fmla="*/ 1008 h 3456"/>
              <a:gd name="T10" fmla="*/ 2112 w 2448"/>
              <a:gd name="T11" fmla="*/ 1248 h 3456"/>
              <a:gd name="T12" fmla="*/ 1920 w 2448"/>
              <a:gd name="T13" fmla="*/ 1440 h 3456"/>
              <a:gd name="T14" fmla="*/ 1728 w 2448"/>
              <a:gd name="T15" fmla="*/ 1584 h 3456"/>
              <a:gd name="T16" fmla="*/ 1728 w 2448"/>
              <a:gd name="T17" fmla="*/ 1824 h 3456"/>
              <a:gd name="T18" fmla="*/ 1776 w 2448"/>
              <a:gd name="T19" fmla="*/ 1968 h 3456"/>
              <a:gd name="T20" fmla="*/ 1968 w 2448"/>
              <a:gd name="T21" fmla="*/ 2112 h 3456"/>
              <a:gd name="T22" fmla="*/ 2064 w 2448"/>
              <a:gd name="T23" fmla="*/ 2256 h 3456"/>
              <a:gd name="T24" fmla="*/ 2112 w 2448"/>
              <a:gd name="T25" fmla="*/ 2448 h 3456"/>
              <a:gd name="T26" fmla="*/ 2160 w 2448"/>
              <a:gd name="T27" fmla="*/ 2688 h 3456"/>
              <a:gd name="T28" fmla="*/ 2160 w 2448"/>
              <a:gd name="T29" fmla="*/ 2880 h 3456"/>
              <a:gd name="T30" fmla="*/ 2160 w 2448"/>
              <a:gd name="T31" fmla="*/ 3168 h 3456"/>
              <a:gd name="T32" fmla="*/ 1968 w 2448"/>
              <a:gd name="T33" fmla="*/ 3360 h 3456"/>
              <a:gd name="T34" fmla="*/ 1824 w 2448"/>
              <a:gd name="T35" fmla="*/ 3456 h 3456"/>
              <a:gd name="T36" fmla="*/ 1488 w 2448"/>
              <a:gd name="T37" fmla="*/ 3456 h 3456"/>
              <a:gd name="T38" fmla="*/ 960 w 2448"/>
              <a:gd name="T39" fmla="*/ 3408 h 3456"/>
              <a:gd name="T40" fmla="*/ 576 w 2448"/>
              <a:gd name="T41" fmla="*/ 3264 h 3456"/>
              <a:gd name="T42" fmla="*/ 288 w 2448"/>
              <a:gd name="T43" fmla="*/ 3024 h 3456"/>
              <a:gd name="T44" fmla="*/ 96 w 2448"/>
              <a:gd name="T45" fmla="*/ 2592 h 3456"/>
              <a:gd name="T46" fmla="*/ 0 w 2448"/>
              <a:gd name="T47" fmla="*/ 2064 h 3456"/>
              <a:gd name="T48" fmla="*/ 48 w 2448"/>
              <a:gd name="T49" fmla="*/ 1440 h 3456"/>
              <a:gd name="T50" fmla="*/ 144 w 2448"/>
              <a:gd name="T51" fmla="*/ 912 h 3456"/>
              <a:gd name="T52" fmla="*/ 432 w 2448"/>
              <a:gd name="T53" fmla="*/ 576 h 3456"/>
              <a:gd name="T54" fmla="*/ 624 w 2448"/>
              <a:gd name="T55" fmla="*/ 384 h 3456"/>
              <a:gd name="T56" fmla="*/ 960 w 2448"/>
              <a:gd name="T57" fmla="*/ 144 h 3456"/>
              <a:gd name="T58" fmla="*/ 1392 w 2448"/>
              <a:gd name="T59" fmla="*/ 96 h 3456"/>
              <a:gd name="T60" fmla="*/ 1632 w 2448"/>
              <a:gd name="T61" fmla="*/ 0 h 3456"/>
              <a:gd name="T62" fmla="*/ 1968 w 2448"/>
              <a:gd name="T63" fmla="*/ 0 h 3456"/>
              <a:gd name="T64" fmla="*/ 2256 w 2448"/>
              <a:gd name="T65" fmla="*/ 96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8" h="3456">
                <a:moveTo>
                  <a:pt x="2256" y="96"/>
                </a:moveTo>
                <a:lnTo>
                  <a:pt x="2400" y="336"/>
                </a:lnTo>
                <a:lnTo>
                  <a:pt x="2448" y="528"/>
                </a:lnTo>
                <a:lnTo>
                  <a:pt x="2400" y="768"/>
                </a:lnTo>
                <a:lnTo>
                  <a:pt x="2256" y="1008"/>
                </a:lnTo>
                <a:lnTo>
                  <a:pt x="2112" y="1248"/>
                </a:lnTo>
                <a:lnTo>
                  <a:pt x="1920" y="1440"/>
                </a:lnTo>
                <a:lnTo>
                  <a:pt x="1728" y="1584"/>
                </a:lnTo>
                <a:lnTo>
                  <a:pt x="1728" y="1824"/>
                </a:lnTo>
                <a:lnTo>
                  <a:pt x="1776" y="1968"/>
                </a:lnTo>
                <a:lnTo>
                  <a:pt x="1968" y="2112"/>
                </a:lnTo>
                <a:lnTo>
                  <a:pt x="2064" y="2256"/>
                </a:lnTo>
                <a:lnTo>
                  <a:pt x="2112" y="2448"/>
                </a:lnTo>
                <a:lnTo>
                  <a:pt x="2160" y="2688"/>
                </a:lnTo>
                <a:lnTo>
                  <a:pt x="2160" y="2880"/>
                </a:lnTo>
                <a:lnTo>
                  <a:pt x="2160" y="3168"/>
                </a:lnTo>
                <a:lnTo>
                  <a:pt x="1968" y="3360"/>
                </a:lnTo>
                <a:lnTo>
                  <a:pt x="1824" y="3456"/>
                </a:lnTo>
                <a:lnTo>
                  <a:pt x="1488" y="3456"/>
                </a:lnTo>
                <a:lnTo>
                  <a:pt x="960" y="3408"/>
                </a:lnTo>
                <a:lnTo>
                  <a:pt x="576" y="3264"/>
                </a:lnTo>
                <a:lnTo>
                  <a:pt x="288" y="3024"/>
                </a:lnTo>
                <a:lnTo>
                  <a:pt x="96" y="2592"/>
                </a:lnTo>
                <a:lnTo>
                  <a:pt x="0" y="2064"/>
                </a:lnTo>
                <a:lnTo>
                  <a:pt x="48" y="1440"/>
                </a:lnTo>
                <a:lnTo>
                  <a:pt x="144" y="912"/>
                </a:lnTo>
                <a:lnTo>
                  <a:pt x="432" y="576"/>
                </a:lnTo>
                <a:lnTo>
                  <a:pt x="624" y="384"/>
                </a:lnTo>
                <a:lnTo>
                  <a:pt x="960" y="144"/>
                </a:lnTo>
                <a:lnTo>
                  <a:pt x="1392" y="96"/>
                </a:lnTo>
                <a:lnTo>
                  <a:pt x="1632" y="0"/>
                </a:lnTo>
                <a:lnTo>
                  <a:pt x="1968" y="0"/>
                </a:lnTo>
                <a:lnTo>
                  <a:pt x="2256" y="96"/>
                </a:lnTo>
                <a:close/>
              </a:path>
            </a:pathLst>
          </a:custGeom>
          <a:solidFill>
            <a:srgbClr val="FFFF00">
              <a:alpha val="50000"/>
            </a:srgbClr>
          </a:soli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95267"/>
                                        </p:tgtEl>
                                        <p:attrNameLst>
                                          <p:attrName>style.visibility</p:attrName>
                                        </p:attrNameLst>
                                      </p:cBhvr>
                                      <p:to>
                                        <p:strVal val="visible"/>
                                      </p:to>
                                    </p:set>
                                    <p:animEffect transition="in" filter="box(out)">
                                      <p:cBhvr>
                                        <p:cTn id="7" dur="500"/>
                                        <p:tgtEl>
                                          <p:spTgt spid="395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5266"/>
                                        </p:tgtEl>
                                        <p:attrNameLst>
                                          <p:attrName>style.visibility</p:attrName>
                                        </p:attrNameLst>
                                      </p:cBhvr>
                                      <p:to>
                                        <p:strVal val="visible"/>
                                      </p:to>
                                    </p:set>
                                    <p:animEffect transition="in" filter="strips(downRight)">
                                      <p:cBhvr>
                                        <p:cTn id="12" dur="500"/>
                                        <p:tgtEl>
                                          <p:spTgt spid="395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5269">
                                            <p:txEl>
                                              <p:pRg st="0" end="0"/>
                                            </p:txEl>
                                          </p:spTgt>
                                        </p:tgtEl>
                                        <p:attrNameLst>
                                          <p:attrName>style.visibility</p:attrName>
                                        </p:attrNameLst>
                                      </p:cBhvr>
                                      <p:to>
                                        <p:strVal val="visible"/>
                                      </p:to>
                                    </p:set>
                                    <p:animEffect transition="in" filter="slide(fromBottom)">
                                      <p:cBhvr>
                                        <p:cTn id="17" dur="500"/>
                                        <p:tgtEl>
                                          <p:spTgt spid="395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build="p" autoUpdateAnimBg="0"/>
      <p:bldP spid="3952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a:t>*</a:t>
            </a:r>
            <a:r>
              <a:rPr lang="zh-CN" altLang="en-US"/>
              <a:t>路径压缩</a:t>
            </a:r>
          </a:p>
        </p:txBody>
      </p:sp>
      <p:sp>
        <p:nvSpPr>
          <p:cNvPr id="396291" name="Rectangle 3"/>
          <p:cNvSpPr>
            <a:spLocks noGrp="1" noChangeArrowheads="1"/>
          </p:cNvSpPr>
          <p:nvPr>
            <p:ph idx="1"/>
          </p:nvPr>
        </p:nvSpPr>
        <p:spPr/>
        <p:txBody>
          <a:bodyPr/>
          <a:lstStyle/>
          <a:p>
            <a:r>
              <a:rPr lang="zh-CN" altLang="en-US" dirty="0"/>
              <a:t>一旦路径选好后，可以将转移指令后的代码提前到转移指令前执行（即投机执行）。根据所采用的多发射方法，将路径内的代码组织成超长指令字，或超标量指令，提高</a:t>
            </a:r>
            <a:r>
              <a:rPr lang="en-US" altLang="zh-CN" dirty="0"/>
              <a:t>ILP</a:t>
            </a:r>
            <a:r>
              <a:rPr lang="zh-CN" altLang="en-US" dirty="0"/>
              <a:t>。经过压缩，使代码长度缩短，这就是“</a:t>
            </a:r>
            <a:r>
              <a:rPr lang="en-US" altLang="zh-CN" dirty="0"/>
              <a:t>compaction”</a:t>
            </a:r>
            <a:r>
              <a:rPr lang="zh-CN" altLang="en-US" dirty="0"/>
              <a:t>的含义。由此可知，路径压缩是一种整体调度（</a:t>
            </a:r>
            <a:r>
              <a:rPr lang="en-US" altLang="zh-CN" dirty="0"/>
              <a:t>Global schedule</a:t>
            </a:r>
            <a:r>
              <a:rPr lang="zh-CN" altLang="en-US" dirty="0"/>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dirty="0"/>
              <a:t>路径压缩要注意的两件事</a:t>
            </a:r>
          </a:p>
        </p:txBody>
      </p:sp>
      <p:sp>
        <p:nvSpPr>
          <p:cNvPr id="397315" name="Rectangle 3"/>
          <p:cNvSpPr>
            <a:spLocks noGrp="1" noChangeArrowheads="1"/>
          </p:cNvSpPr>
          <p:nvPr>
            <p:ph idx="1"/>
          </p:nvPr>
        </p:nvSpPr>
        <p:spPr/>
        <p:txBody>
          <a:bodyPr/>
          <a:lstStyle/>
          <a:p>
            <a:r>
              <a:rPr lang="zh-CN" altLang="en-US"/>
              <a:t>保证</a:t>
            </a:r>
            <a:r>
              <a:rPr lang="en-US" altLang="zh-CN"/>
              <a:t>data dependence</a:t>
            </a:r>
          </a:p>
          <a:p>
            <a:pPr lvl="1"/>
            <a:r>
              <a:rPr lang="zh-CN" altLang="en-US"/>
              <a:t>可采用前面已介绍过的循环展开相关性分析和静动态调度方法来解决；</a:t>
            </a:r>
          </a:p>
          <a:p>
            <a:r>
              <a:rPr lang="zh-CN" altLang="en-US"/>
              <a:t>保证控制相关性</a:t>
            </a:r>
          </a:p>
          <a:p>
            <a:pPr lvl="1"/>
            <a:r>
              <a:rPr lang="zh-CN" altLang="en-US"/>
              <a:t>若预测是对的，则所选择的路径不会破坏</a:t>
            </a:r>
            <a:r>
              <a:rPr lang="en-US" altLang="zh-CN"/>
              <a:t>control dependence</a:t>
            </a:r>
            <a:r>
              <a:rPr lang="zh-CN" altLang="en-US"/>
              <a:t>，若预测是错的，则破坏了控制相关性，则必须给予补偿和调整执行路径。</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a:t>路径补偿</a:t>
            </a:r>
          </a:p>
        </p:txBody>
      </p:sp>
      <p:sp>
        <p:nvSpPr>
          <p:cNvPr id="398339" name="Rectangle 3"/>
          <p:cNvSpPr>
            <a:spLocks noGrp="1" noChangeArrowheads="1"/>
          </p:cNvSpPr>
          <p:nvPr>
            <p:ph idx="1"/>
          </p:nvPr>
        </p:nvSpPr>
        <p:spPr/>
        <p:txBody>
          <a:bodyPr/>
          <a:lstStyle/>
          <a:p>
            <a:r>
              <a:rPr lang="zh-CN" altLang="en-US"/>
              <a:t>包含两个工作，分别对应</a:t>
            </a:r>
            <a:r>
              <a:rPr lang="en-US" altLang="zh-CN"/>
              <a:t>branch</a:t>
            </a:r>
            <a:r>
              <a:rPr lang="zh-CN" altLang="en-US"/>
              <a:t>指令转出路径口（</a:t>
            </a:r>
            <a:r>
              <a:rPr lang="en-US" altLang="zh-CN"/>
              <a:t>branch out-of trace</a:t>
            </a:r>
            <a:r>
              <a:rPr lang="zh-CN" altLang="en-US"/>
              <a:t>）和</a:t>
            </a:r>
            <a:r>
              <a:rPr lang="en-US" altLang="zh-CN"/>
              <a:t>branch</a:t>
            </a:r>
            <a:r>
              <a:rPr lang="zh-CN" altLang="en-US"/>
              <a:t>指令转入路径口（</a:t>
            </a:r>
            <a:r>
              <a:rPr lang="en-US" altLang="zh-CN"/>
              <a:t>branch into trace</a:t>
            </a:r>
            <a:r>
              <a:rPr lang="zh-CN" altLang="en-US"/>
              <a:t>）处的两项工作：</a:t>
            </a:r>
          </a:p>
          <a:p>
            <a:pPr lvl="1"/>
            <a:r>
              <a:rPr lang="zh-CN" altLang="en-US"/>
              <a:t>在</a:t>
            </a:r>
            <a:r>
              <a:rPr lang="en-US" altLang="zh-CN"/>
              <a:t>Branch out-of trace</a:t>
            </a:r>
            <a:r>
              <a:rPr lang="zh-CN" altLang="en-US"/>
              <a:t>处，要清除投机执行指令（</a:t>
            </a:r>
            <a:r>
              <a:rPr lang="en-US" altLang="zh-CN"/>
              <a:t>B[i]</a:t>
            </a:r>
            <a:r>
              <a:rPr lang="zh-CN" altLang="en-US"/>
              <a:t>和</a:t>
            </a:r>
            <a:r>
              <a:rPr lang="en-US" altLang="zh-CN"/>
              <a:t>C[i]</a:t>
            </a:r>
            <a:r>
              <a:rPr lang="zh-CN" altLang="en-US"/>
              <a:t>）的结果；</a:t>
            </a:r>
          </a:p>
          <a:p>
            <a:pPr lvl="1"/>
            <a:r>
              <a:rPr lang="zh-CN" altLang="en-US"/>
              <a:t>在</a:t>
            </a:r>
            <a:r>
              <a:rPr lang="en-US" altLang="zh-CN"/>
              <a:t>Branch into trace</a:t>
            </a:r>
            <a:r>
              <a:rPr lang="zh-CN" altLang="en-US"/>
              <a:t>处要重新执行</a:t>
            </a:r>
            <a:r>
              <a:rPr lang="en-US" altLang="zh-CN"/>
              <a:t>C[j]</a:t>
            </a:r>
            <a:r>
              <a:rPr lang="zh-CN" altLang="en-US"/>
              <a:t>赋值语句。</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zh-CN" altLang="en-US"/>
              <a:t>浮点操作延迟时间</a:t>
            </a:r>
          </a:p>
        </p:txBody>
      </p:sp>
      <p:graphicFrame>
        <p:nvGraphicFramePr>
          <p:cNvPr id="353283" name="Object 3"/>
          <p:cNvGraphicFramePr>
            <a:graphicFrameLocks noGrp="1" noChangeAspect="1"/>
          </p:cNvGraphicFramePr>
          <p:nvPr>
            <p:ph idx="1"/>
          </p:nvPr>
        </p:nvGraphicFramePr>
        <p:xfrm>
          <a:off x="609600" y="2161287"/>
          <a:ext cx="7924800" cy="3297426"/>
        </p:xfrm>
        <a:graphic>
          <a:graphicData uri="http://schemas.openxmlformats.org/presentationml/2006/ole">
            <mc:AlternateContent xmlns:mc="http://schemas.openxmlformats.org/markup-compatibility/2006">
              <mc:Choice xmlns:v="urn:schemas-microsoft-com:vml" Requires="v">
                <p:oleObj spid="_x0000_s353311" name="Document" r:id="rId3" imgW="8939520" imgH="3720240" progId="Word.Document.8">
                  <p:embed/>
                </p:oleObj>
              </mc:Choice>
              <mc:Fallback>
                <p:oleObj name="Document" r:id="rId3" imgW="8939520" imgH="37202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161287"/>
                        <a:ext cx="7924800" cy="3297426"/>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827088" y="188913"/>
            <a:ext cx="7932737" cy="534987"/>
          </a:xfrm>
        </p:spPr>
        <p:txBody>
          <a:bodyPr/>
          <a:lstStyle/>
          <a:p>
            <a:r>
              <a:rPr lang="zh-CN" altLang="en-US" sz="3800" b="1"/>
              <a:t>例</a:t>
            </a:r>
            <a:endParaRPr lang="zh-CN" altLang="en-US"/>
          </a:p>
        </p:txBody>
      </p:sp>
      <p:graphicFrame>
        <p:nvGraphicFramePr>
          <p:cNvPr id="399363" name="Object 3"/>
          <p:cNvGraphicFramePr>
            <a:graphicFrameLocks noGrp="1" noChangeAspect="1"/>
          </p:cNvGraphicFramePr>
          <p:nvPr>
            <p:ph idx="1"/>
          </p:nvPr>
        </p:nvGraphicFramePr>
        <p:xfrm>
          <a:off x="989013" y="836613"/>
          <a:ext cx="7289800" cy="5395912"/>
        </p:xfrm>
        <a:graphic>
          <a:graphicData uri="http://schemas.openxmlformats.org/presentationml/2006/ole">
            <mc:AlternateContent xmlns:mc="http://schemas.openxmlformats.org/markup-compatibility/2006">
              <mc:Choice xmlns:v="urn:schemas-microsoft-com:vml" Requires="v">
                <p:oleObj spid="_x0000_s399391" name="Picture" r:id="rId3" imgW="4581360" imgH="3390840" progId="Word.Picture.8">
                  <p:embed/>
                </p:oleObj>
              </mc:Choice>
              <mc:Fallback>
                <p:oleObj name="Picture" r:id="rId3" imgW="4581360" imgH="339084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836613"/>
                        <a:ext cx="7289800" cy="5395912"/>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8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zh-CN" dirty="0"/>
              <a:t>4.1.2 Loop Unrolling</a:t>
            </a:r>
          </a:p>
        </p:txBody>
      </p:sp>
      <p:sp>
        <p:nvSpPr>
          <p:cNvPr id="354307" name="Rectangle 3"/>
          <p:cNvSpPr>
            <a:spLocks noGrp="1" noChangeArrowheads="1"/>
          </p:cNvSpPr>
          <p:nvPr>
            <p:ph idx="1"/>
          </p:nvPr>
        </p:nvSpPr>
        <p:spPr/>
        <p:txBody>
          <a:bodyPr/>
          <a:lstStyle/>
          <a:p>
            <a:r>
              <a:rPr lang="zh-CN" altLang="en-US" dirty="0"/>
              <a:t>通过编译循环展开和指令序列调度来提高流水线性能</a:t>
            </a:r>
          </a:p>
          <a:p>
            <a:endParaRPr lang="zh-CN" altLang="en-US" dirty="0"/>
          </a:p>
          <a:p>
            <a:pPr marL="0" indent="0">
              <a:buNone/>
            </a:pPr>
            <a:r>
              <a:rPr lang="en-US" altLang="zh-CN" dirty="0"/>
              <a:t>For (</a:t>
            </a:r>
            <a:r>
              <a:rPr lang="en-US" altLang="zh-CN" dirty="0" err="1"/>
              <a:t>i</a:t>
            </a:r>
            <a:r>
              <a:rPr lang="en-US" altLang="zh-CN" dirty="0"/>
              <a:t>=1; </a:t>
            </a:r>
            <a:r>
              <a:rPr lang="en-US" altLang="zh-CN" dirty="0" err="1"/>
              <a:t>i</a:t>
            </a:r>
            <a:r>
              <a:rPr lang="en-US" altLang="zh-CN" dirty="0"/>
              <a:t>&lt;=1000; </a:t>
            </a:r>
            <a:r>
              <a:rPr lang="en-US" altLang="zh-CN" dirty="0" err="1"/>
              <a:t>i</a:t>
            </a:r>
            <a:r>
              <a:rPr lang="en-US" altLang="zh-CN" dirty="0"/>
              <a:t>++)</a:t>
            </a:r>
          </a:p>
          <a:p>
            <a:pPr marL="0" indent="0">
              <a:buNone/>
            </a:pPr>
            <a:r>
              <a:rPr lang="en-US" altLang="zh-CN" dirty="0"/>
              <a:t>       x[</a:t>
            </a:r>
            <a:r>
              <a:rPr lang="en-US" altLang="zh-CN" dirty="0" err="1"/>
              <a:t>i</a:t>
            </a:r>
            <a:r>
              <a:rPr lang="en-US" altLang="zh-CN" dirty="0"/>
              <a:t>] = x[</a:t>
            </a:r>
            <a:r>
              <a:rPr lang="en-US" altLang="zh-CN" dirty="0" err="1"/>
              <a:t>i</a:t>
            </a:r>
            <a:r>
              <a:rPr lang="en-US" altLang="zh-CN" dirty="0"/>
              <a:t>] +s; </a:t>
            </a:r>
          </a:p>
          <a:p>
            <a:endParaRPr lang="en-US" altLang="zh-CN" dirty="0"/>
          </a:p>
          <a:p>
            <a:r>
              <a:rPr lang="zh-CN" altLang="en-US" dirty="0"/>
              <a:t>其中</a:t>
            </a:r>
            <a:r>
              <a:rPr lang="en-US" altLang="zh-CN" dirty="0"/>
              <a:t>: </a:t>
            </a:r>
          </a:p>
          <a:p>
            <a:pPr lvl="1"/>
            <a:r>
              <a:rPr lang="en-US" altLang="zh-CN" dirty="0"/>
              <a:t>x[</a:t>
            </a:r>
            <a:r>
              <a:rPr lang="en-US" altLang="zh-CN" dirty="0" err="1"/>
              <a:t>i</a:t>
            </a:r>
            <a:r>
              <a:rPr lang="en-US" altLang="zh-CN" dirty="0"/>
              <a:t>] ----array element;</a:t>
            </a:r>
          </a:p>
          <a:p>
            <a:pPr lvl="1"/>
            <a:r>
              <a:rPr lang="en-US" altLang="zh-CN" dirty="0"/>
              <a:t>s   ---- scalar.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419894" y="1006539"/>
            <a:ext cx="8015287" cy="642938"/>
          </a:xfrm>
        </p:spPr>
        <p:txBody>
          <a:bodyPr/>
          <a:lstStyle/>
          <a:p>
            <a:r>
              <a:rPr lang="zh-CN" altLang="en-US" dirty="0">
                <a:solidFill>
                  <a:schemeClr val="tx1"/>
                </a:solidFill>
              </a:rPr>
              <a:t>转换为</a:t>
            </a:r>
            <a:r>
              <a:rPr lang="en-US" altLang="zh-CN" dirty="0">
                <a:solidFill>
                  <a:schemeClr val="tx1"/>
                </a:solidFill>
              </a:rPr>
              <a:t>MIPS</a:t>
            </a:r>
            <a:r>
              <a:rPr lang="zh-CN" altLang="en-US" dirty="0">
                <a:solidFill>
                  <a:schemeClr val="tx1"/>
                </a:solidFill>
              </a:rPr>
              <a:t>汇编语言代码如下</a:t>
            </a:r>
            <a:r>
              <a:rPr lang="en-US" altLang="zh-CN" dirty="0">
                <a:solidFill>
                  <a:schemeClr val="tx1"/>
                </a:solidFill>
              </a:rPr>
              <a:t>:</a:t>
            </a:r>
          </a:p>
        </p:txBody>
      </p:sp>
      <p:sp>
        <p:nvSpPr>
          <p:cNvPr id="355331" name="Rectangle 3"/>
          <p:cNvSpPr>
            <a:spLocks noGrp="1" noChangeArrowheads="1"/>
          </p:cNvSpPr>
          <p:nvPr>
            <p:ph sz="half" idx="1"/>
          </p:nvPr>
        </p:nvSpPr>
        <p:spPr>
          <a:xfrm>
            <a:off x="395288" y="1773238"/>
            <a:ext cx="4191000" cy="3962400"/>
          </a:xfrm>
        </p:spPr>
        <p:txBody>
          <a:bodyPr/>
          <a:lstStyle/>
          <a:p>
            <a:pPr>
              <a:buFont typeface="Wingdings" pitchFamily="2" charset="2"/>
              <a:buNone/>
            </a:pPr>
            <a:r>
              <a:rPr lang="en-US" altLang="zh-CN">
                <a:latin typeface="Arial Narrow" pitchFamily="34" charset="0"/>
              </a:rPr>
              <a:t>Loop: L.D   F0, 0(R1)</a:t>
            </a:r>
          </a:p>
          <a:p>
            <a:pPr>
              <a:buFont typeface="Wingdings" pitchFamily="2" charset="2"/>
              <a:buNone/>
            </a:pPr>
            <a:r>
              <a:rPr lang="en-US" altLang="zh-CN">
                <a:latin typeface="Arial Narrow" pitchFamily="34" charset="0"/>
              </a:rPr>
              <a:t>      ADD.D  F4, F0, F2</a:t>
            </a:r>
          </a:p>
          <a:p>
            <a:pPr>
              <a:buFont typeface="Wingdings" pitchFamily="2" charset="2"/>
              <a:buNone/>
            </a:pPr>
            <a:r>
              <a:rPr lang="en-US" altLang="zh-CN">
                <a:latin typeface="Arial Narrow" pitchFamily="34" charset="0"/>
              </a:rPr>
              <a:t>      S.D       0(R1),  F4</a:t>
            </a:r>
          </a:p>
          <a:p>
            <a:pPr>
              <a:buFont typeface="Wingdings" pitchFamily="2" charset="2"/>
              <a:buNone/>
            </a:pPr>
            <a:r>
              <a:rPr lang="en-US" altLang="zh-CN">
                <a:latin typeface="Arial Narrow" pitchFamily="34" charset="0"/>
              </a:rPr>
              <a:t>      DADDUI    R1, R1, #-8</a:t>
            </a:r>
          </a:p>
          <a:p>
            <a:pPr>
              <a:buFont typeface="Wingdings" pitchFamily="2" charset="2"/>
              <a:buNone/>
            </a:pPr>
            <a:r>
              <a:rPr lang="en-US" altLang="zh-CN">
                <a:latin typeface="Arial Narrow" pitchFamily="34" charset="0"/>
              </a:rPr>
              <a:t>      BNEZ   R1, R2,Loop</a:t>
            </a:r>
          </a:p>
        </p:txBody>
      </p:sp>
      <p:sp>
        <p:nvSpPr>
          <p:cNvPr id="355332" name="Rectangle 4"/>
          <p:cNvSpPr>
            <a:spLocks noGrp="1" noChangeArrowheads="1"/>
          </p:cNvSpPr>
          <p:nvPr>
            <p:ph sz="half" idx="2"/>
          </p:nvPr>
        </p:nvSpPr>
        <p:spPr>
          <a:xfrm>
            <a:off x="4427538" y="1844675"/>
            <a:ext cx="4414837" cy="3313113"/>
          </a:xfrm>
        </p:spPr>
        <p:txBody>
          <a:bodyPr/>
          <a:lstStyle/>
          <a:p>
            <a:pPr>
              <a:buFont typeface="Wingdings" pitchFamily="2" charset="2"/>
              <a:buNone/>
            </a:pPr>
            <a:r>
              <a:rPr lang="en-US" altLang="zh-CN" b="1">
                <a:latin typeface="Arial Narrow" pitchFamily="34" charset="0"/>
              </a:rPr>
              <a:t>R1</a:t>
            </a:r>
            <a:r>
              <a:rPr lang="en-US" altLang="zh-CN" b="1"/>
              <a:t>: </a:t>
            </a:r>
            <a:r>
              <a:rPr lang="zh-CN" altLang="en-US" b="1"/>
              <a:t>数组元素的地址</a:t>
            </a:r>
            <a:r>
              <a:rPr lang="en-US" altLang="zh-CN" b="1"/>
              <a:t>,</a:t>
            </a:r>
            <a:r>
              <a:rPr lang="zh-CN" altLang="en-US" b="1"/>
              <a:t>初始化为最高地址</a:t>
            </a:r>
          </a:p>
          <a:p>
            <a:pPr>
              <a:buFont typeface="Wingdings" pitchFamily="2" charset="2"/>
              <a:buNone/>
            </a:pPr>
            <a:r>
              <a:rPr lang="en-US" altLang="zh-CN" b="1">
                <a:latin typeface="Arial Narrow" pitchFamily="34" charset="0"/>
              </a:rPr>
              <a:t>F2</a:t>
            </a:r>
            <a:r>
              <a:rPr lang="en-US" altLang="zh-CN" b="1"/>
              <a:t>: </a:t>
            </a:r>
            <a:r>
              <a:rPr lang="zh-CN" altLang="en-US" b="1"/>
              <a:t>标量值</a:t>
            </a:r>
            <a:r>
              <a:rPr lang="en-US" altLang="zh-CN" b="1"/>
              <a:t>s</a:t>
            </a:r>
          </a:p>
          <a:p>
            <a:pPr>
              <a:buFont typeface="Wingdings" pitchFamily="2" charset="2"/>
              <a:buNone/>
            </a:pPr>
            <a:r>
              <a:rPr lang="zh-CN" altLang="en-US" b="1"/>
              <a:t>双字地址间隔为</a:t>
            </a:r>
            <a:r>
              <a:rPr lang="en-US" altLang="zh-CN" b="1"/>
              <a:t>8</a:t>
            </a:r>
            <a:r>
              <a:rPr lang="zh-CN" altLang="en-US" b="1"/>
              <a:t>字节</a:t>
            </a:r>
          </a:p>
          <a:p>
            <a:pPr>
              <a:buFont typeface="Wingdings" pitchFamily="2" charset="2"/>
              <a:buNone/>
            </a:pPr>
            <a:r>
              <a:rPr lang="en-US" altLang="zh-CN" b="1">
                <a:latin typeface="Arial Narrow" pitchFamily="34" charset="0"/>
              </a:rPr>
              <a:t>R2: </a:t>
            </a:r>
            <a:r>
              <a:rPr lang="zh-CN" altLang="en-US" b="1">
                <a:latin typeface="Arial Narrow" pitchFamily="34" charset="0"/>
              </a:rPr>
              <a:t>预先计算，</a:t>
            </a:r>
            <a:r>
              <a:rPr lang="en-US" altLang="zh-CN" b="1">
                <a:latin typeface="Arial Narrow" pitchFamily="34" charset="0"/>
              </a:rPr>
              <a:t>8(R2)</a:t>
            </a:r>
            <a:r>
              <a:rPr lang="zh-CN" altLang="en-US" b="1">
                <a:latin typeface="Arial Narrow" pitchFamily="34" charset="0"/>
              </a:rPr>
              <a:t>最后一个元素。</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67544" y="774701"/>
            <a:ext cx="8534400" cy="762000"/>
          </a:xfrm>
        </p:spPr>
        <p:txBody>
          <a:bodyPr/>
          <a:lstStyle/>
          <a:p>
            <a:r>
              <a:rPr lang="zh-CN" altLang="en-US" b="1" dirty="0">
                <a:solidFill>
                  <a:schemeClr val="tx1"/>
                </a:solidFill>
              </a:rPr>
              <a:t>一、未调度时</a:t>
            </a:r>
            <a:r>
              <a:rPr lang="en-US" altLang="zh-CN" b="1" dirty="0">
                <a:solidFill>
                  <a:schemeClr val="tx1"/>
                </a:solidFill>
                <a:latin typeface="Arial Narrow" pitchFamily="34" charset="0"/>
              </a:rPr>
              <a:t>loop</a:t>
            </a:r>
            <a:r>
              <a:rPr lang="zh-CN" altLang="en-US" b="1" dirty="0">
                <a:solidFill>
                  <a:schemeClr val="tx1"/>
                </a:solidFill>
              </a:rPr>
              <a:t>一次迭代所需时钟周期数</a:t>
            </a:r>
            <a:endParaRPr lang="zh-CN" altLang="en-US" dirty="0">
              <a:solidFill>
                <a:schemeClr val="tx1"/>
              </a:solidFill>
            </a:endParaRPr>
          </a:p>
        </p:txBody>
      </p:sp>
      <p:sp>
        <p:nvSpPr>
          <p:cNvPr id="356355" name="Rectangle 3"/>
          <p:cNvSpPr>
            <a:spLocks noGrp="1" noChangeArrowheads="1"/>
          </p:cNvSpPr>
          <p:nvPr>
            <p:ph sz="half" idx="1"/>
          </p:nvPr>
        </p:nvSpPr>
        <p:spPr>
          <a:xfrm>
            <a:off x="609600" y="1792288"/>
            <a:ext cx="3171825" cy="4227512"/>
          </a:xfrm>
        </p:spPr>
        <p:txBody>
          <a:bodyPr/>
          <a:lstStyle/>
          <a:p>
            <a:pPr>
              <a:buFont typeface="Wingdings" pitchFamily="2" charset="2"/>
              <a:buNone/>
            </a:pPr>
            <a:r>
              <a:rPr lang="en-US" altLang="zh-CN" b="1">
                <a:latin typeface="Arial Narrow" pitchFamily="34" charset="0"/>
              </a:rPr>
              <a:t>Loop: LD   F0, 0(R1)</a:t>
            </a:r>
          </a:p>
          <a:p>
            <a:pPr>
              <a:buFont typeface="Wingdings" pitchFamily="2" charset="2"/>
              <a:buNone/>
            </a:pPr>
            <a:r>
              <a:rPr lang="en-US" altLang="zh-CN" b="1">
                <a:latin typeface="Arial Narrow" pitchFamily="34" charset="0"/>
              </a:rPr>
              <a:t>      ADDD F4, F0, F2</a:t>
            </a:r>
          </a:p>
          <a:p>
            <a:pPr>
              <a:buFont typeface="Wingdings" pitchFamily="2" charset="2"/>
              <a:buNone/>
            </a:pPr>
            <a:r>
              <a:rPr lang="en-US" altLang="zh-CN" b="1">
                <a:latin typeface="Arial Narrow" pitchFamily="34" charset="0"/>
              </a:rPr>
              <a:t>      SD   0(R1),  F4</a:t>
            </a:r>
          </a:p>
          <a:p>
            <a:pPr>
              <a:buFont typeface="Wingdings" pitchFamily="2" charset="2"/>
              <a:buNone/>
            </a:pPr>
            <a:r>
              <a:rPr lang="en-US" altLang="zh-CN" b="1">
                <a:latin typeface="Arial Narrow" pitchFamily="34" charset="0"/>
              </a:rPr>
              <a:t>      SUBI R1, R1, 8</a:t>
            </a:r>
          </a:p>
          <a:p>
            <a:pPr>
              <a:buFont typeface="Wingdings" pitchFamily="2" charset="2"/>
              <a:buNone/>
            </a:pPr>
            <a:r>
              <a:rPr lang="en-US" altLang="zh-CN" b="1">
                <a:latin typeface="Arial Narrow" pitchFamily="34" charset="0"/>
              </a:rPr>
              <a:t>      BNEZ R1, Loop</a:t>
            </a:r>
            <a:endParaRPr lang="en-US" altLang="zh-CN">
              <a:latin typeface="Arial Narrow" pitchFamily="34" charset="0"/>
            </a:endParaRPr>
          </a:p>
          <a:p>
            <a:endParaRPr lang="en-US" altLang="zh-CN"/>
          </a:p>
        </p:txBody>
      </p:sp>
      <p:sp>
        <p:nvSpPr>
          <p:cNvPr id="356356" name="Rectangle 4"/>
          <p:cNvSpPr>
            <a:spLocks noGrp="1" noChangeArrowheads="1"/>
          </p:cNvSpPr>
          <p:nvPr>
            <p:ph sz="half" idx="2"/>
          </p:nvPr>
        </p:nvSpPr>
        <p:spPr>
          <a:xfrm>
            <a:off x="4171950" y="1689100"/>
            <a:ext cx="4576763" cy="4302125"/>
          </a:xfrm>
        </p:spPr>
        <p:txBody>
          <a:bodyPr/>
          <a:lstStyle/>
          <a:p>
            <a:pPr>
              <a:buFont typeface="Wingdings" pitchFamily="2" charset="2"/>
              <a:buNone/>
            </a:pPr>
            <a:r>
              <a:rPr lang="en-US" altLang="zh-CN">
                <a:latin typeface="Arial Narrow" pitchFamily="34" charset="0"/>
              </a:rPr>
              <a:t>F D X M W</a:t>
            </a:r>
          </a:p>
          <a:p>
            <a:pPr>
              <a:buFont typeface="Wingdings" pitchFamily="2" charset="2"/>
              <a:buNone/>
            </a:pPr>
            <a:r>
              <a:rPr lang="en-US" altLang="zh-CN">
                <a:latin typeface="Arial Narrow" pitchFamily="34" charset="0"/>
              </a:rPr>
              <a:t>   F  D </a:t>
            </a:r>
            <a:r>
              <a:rPr lang="en-US" altLang="zh-CN">
                <a:solidFill>
                  <a:srgbClr val="FF0066"/>
                </a:solidFill>
                <a:latin typeface="Arial Narrow" pitchFamily="34" charset="0"/>
              </a:rPr>
              <a:t>s</a:t>
            </a:r>
            <a:r>
              <a:rPr lang="en-US" altLang="zh-CN">
                <a:latin typeface="Arial Narrow" pitchFamily="34" charset="0"/>
              </a:rPr>
              <a:t>  A</a:t>
            </a:r>
            <a:r>
              <a:rPr lang="en-US" altLang="zh-CN" baseline="-25000">
                <a:latin typeface="Arial Narrow" pitchFamily="34" charset="0"/>
              </a:rPr>
              <a:t>1 </a:t>
            </a:r>
            <a:r>
              <a:rPr lang="en-US" altLang="zh-CN">
                <a:latin typeface="Arial Narrow" pitchFamily="34" charset="0"/>
              </a:rPr>
              <a:t>A</a:t>
            </a:r>
            <a:r>
              <a:rPr lang="en-US" altLang="zh-CN" baseline="-25000">
                <a:latin typeface="Arial Narrow" pitchFamily="34" charset="0"/>
              </a:rPr>
              <a:t>2 </a:t>
            </a:r>
            <a:r>
              <a:rPr lang="en-US" altLang="zh-CN">
                <a:latin typeface="Arial Narrow" pitchFamily="34" charset="0"/>
              </a:rPr>
              <a:t>A</a:t>
            </a:r>
            <a:r>
              <a:rPr lang="en-US" altLang="zh-CN" baseline="-25000">
                <a:latin typeface="Arial Narrow" pitchFamily="34" charset="0"/>
              </a:rPr>
              <a:t>3 </a:t>
            </a:r>
            <a:r>
              <a:rPr lang="en-US" altLang="zh-CN">
                <a:latin typeface="Arial Narrow" pitchFamily="34" charset="0"/>
              </a:rPr>
              <a:t>A</a:t>
            </a:r>
            <a:r>
              <a:rPr lang="en-US" altLang="zh-CN" baseline="-25000">
                <a:latin typeface="Arial Narrow" pitchFamily="34" charset="0"/>
              </a:rPr>
              <a:t>4 </a:t>
            </a:r>
            <a:r>
              <a:rPr lang="en-US" altLang="zh-CN">
                <a:latin typeface="Arial Narrow" pitchFamily="34" charset="0"/>
              </a:rPr>
              <a:t>W</a:t>
            </a:r>
          </a:p>
          <a:p>
            <a:pPr>
              <a:buFont typeface="Wingdings" pitchFamily="2" charset="2"/>
              <a:buNone/>
            </a:pPr>
            <a:r>
              <a:rPr lang="en-US" altLang="zh-CN">
                <a:latin typeface="Arial Narrow" pitchFamily="34" charset="0"/>
              </a:rPr>
              <a:t>        F s  D   </a:t>
            </a:r>
            <a:r>
              <a:rPr lang="en-US" altLang="zh-CN">
                <a:solidFill>
                  <a:srgbClr val="FF0066"/>
                </a:solidFill>
                <a:latin typeface="Arial Narrow" pitchFamily="34" charset="0"/>
              </a:rPr>
              <a:t>s  s</a:t>
            </a:r>
            <a:r>
              <a:rPr lang="en-US" altLang="zh-CN">
                <a:latin typeface="Arial Narrow" pitchFamily="34" charset="0"/>
              </a:rPr>
              <a:t>  X  M W</a:t>
            </a:r>
          </a:p>
          <a:p>
            <a:pPr>
              <a:buFont typeface="Wingdings" pitchFamily="2" charset="2"/>
              <a:buNone/>
            </a:pPr>
            <a:r>
              <a:rPr lang="en-US" altLang="zh-CN">
                <a:latin typeface="Arial Narrow" pitchFamily="34" charset="0"/>
              </a:rPr>
              <a:t>               F   s  s   D  X M W</a:t>
            </a:r>
          </a:p>
          <a:p>
            <a:pPr>
              <a:buFont typeface="Wingdings" pitchFamily="2" charset="2"/>
              <a:buNone/>
            </a:pPr>
            <a:r>
              <a:rPr lang="en-US" altLang="zh-CN">
                <a:latin typeface="Arial Narrow" pitchFamily="34" charset="0"/>
              </a:rPr>
              <a:t>                             F  </a:t>
            </a:r>
            <a:r>
              <a:rPr lang="en-US" altLang="zh-CN">
                <a:solidFill>
                  <a:srgbClr val="FF0066"/>
                </a:solidFill>
                <a:latin typeface="Arial Narrow" pitchFamily="34" charset="0"/>
              </a:rPr>
              <a:t>s</a:t>
            </a:r>
            <a:r>
              <a:rPr lang="en-US" altLang="zh-CN">
                <a:latin typeface="Arial Narrow" pitchFamily="34" charset="0"/>
              </a:rPr>
              <a:t>  D X M W</a:t>
            </a:r>
            <a:endParaRPr lang="en-US" altLang="zh-CN"/>
          </a:p>
          <a:p>
            <a:pPr>
              <a:buFont typeface="Wingdings" pitchFamily="2" charset="2"/>
              <a:buNone/>
            </a:pPr>
            <a:r>
              <a:rPr lang="en-US" altLang="zh-CN">
                <a:latin typeface="宋体" pitchFamily="2" charset="-122"/>
              </a:rPr>
              <a:t>    10 CC        F F</a:t>
            </a:r>
            <a:endParaRPr lang="en-US" altLang="zh-CN"/>
          </a:p>
          <a:p>
            <a:pPr>
              <a:buFont typeface="Wingdings" pitchFamily="2" charset="2"/>
              <a:buNone/>
            </a:pPr>
            <a:endParaRPr lang="en-US" altLang="zh-CN"/>
          </a:p>
        </p:txBody>
      </p:sp>
      <p:grpSp>
        <p:nvGrpSpPr>
          <p:cNvPr id="356357" name="Group 5"/>
          <p:cNvGrpSpPr>
            <a:grpSpLocks/>
          </p:cNvGrpSpPr>
          <p:nvPr/>
        </p:nvGrpSpPr>
        <p:grpSpPr bwMode="auto">
          <a:xfrm>
            <a:off x="4191000" y="1484784"/>
            <a:ext cx="3333750" cy="4572000"/>
            <a:chOff x="2640" y="624"/>
            <a:chExt cx="2352" cy="2880"/>
          </a:xfrm>
        </p:grpSpPr>
        <p:sp>
          <p:nvSpPr>
            <p:cNvPr id="356358" name="Line 6"/>
            <p:cNvSpPr>
              <a:spLocks noChangeShapeType="1"/>
            </p:cNvSpPr>
            <p:nvPr/>
          </p:nvSpPr>
          <p:spPr bwMode="auto">
            <a:xfrm>
              <a:off x="4992" y="1248"/>
              <a:ext cx="0" cy="2208"/>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56359" name="Line 7"/>
            <p:cNvSpPr>
              <a:spLocks noChangeShapeType="1"/>
            </p:cNvSpPr>
            <p:nvPr/>
          </p:nvSpPr>
          <p:spPr bwMode="auto">
            <a:xfrm>
              <a:off x="2640" y="624"/>
              <a:ext cx="0" cy="28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56360" name="Line 8"/>
            <p:cNvSpPr>
              <a:spLocks noChangeShapeType="1"/>
            </p:cNvSpPr>
            <p:nvPr/>
          </p:nvSpPr>
          <p:spPr bwMode="auto">
            <a:xfrm>
              <a:off x="2640" y="2928"/>
              <a:ext cx="2304" cy="0"/>
            </a:xfrm>
            <a:prstGeom prst="line">
              <a:avLst/>
            </a:prstGeom>
            <a:noFill/>
            <a:ln w="9525">
              <a:solidFill>
                <a:srgbClr val="FF66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395536" y="931862"/>
            <a:ext cx="8534400" cy="762000"/>
          </a:xfrm>
        </p:spPr>
        <p:txBody>
          <a:bodyPr/>
          <a:lstStyle/>
          <a:p>
            <a:r>
              <a:rPr lang="zh-CN" altLang="en-US" sz="2900" b="1" dirty="0">
                <a:solidFill>
                  <a:schemeClr val="tx1"/>
                </a:solidFill>
              </a:rPr>
              <a:t>二 对</a:t>
            </a:r>
            <a:r>
              <a:rPr lang="en-US" altLang="zh-CN" sz="2900" b="1" dirty="0">
                <a:solidFill>
                  <a:schemeClr val="tx1"/>
                </a:solidFill>
                <a:latin typeface="Arial Narrow" pitchFamily="34" charset="0"/>
              </a:rPr>
              <a:t>loop</a:t>
            </a:r>
            <a:r>
              <a:rPr lang="zh-CN" altLang="en-US" sz="2900" b="1" dirty="0">
                <a:solidFill>
                  <a:schemeClr val="tx1"/>
                </a:solidFill>
                <a:latin typeface="Arial Narrow" pitchFamily="34" charset="0"/>
              </a:rPr>
              <a:t>代码调度后</a:t>
            </a:r>
            <a:r>
              <a:rPr lang="en-US" altLang="zh-CN" sz="2900" b="1" dirty="0">
                <a:solidFill>
                  <a:schemeClr val="tx1"/>
                </a:solidFill>
                <a:latin typeface="Arial Narrow" pitchFamily="34" charset="0"/>
              </a:rPr>
              <a:t>,</a:t>
            </a:r>
            <a:r>
              <a:rPr lang="zh-CN" altLang="en-US" sz="2900" b="1" dirty="0">
                <a:solidFill>
                  <a:schemeClr val="tx1"/>
                </a:solidFill>
              </a:rPr>
              <a:t>一次迭代所需时钟周期数</a:t>
            </a:r>
          </a:p>
        </p:txBody>
      </p:sp>
      <p:sp>
        <p:nvSpPr>
          <p:cNvPr id="357379" name="Rectangle 3"/>
          <p:cNvSpPr>
            <a:spLocks noGrp="1" noChangeArrowheads="1"/>
          </p:cNvSpPr>
          <p:nvPr>
            <p:ph sz="half" idx="1"/>
          </p:nvPr>
        </p:nvSpPr>
        <p:spPr>
          <a:xfrm>
            <a:off x="609600" y="2111375"/>
            <a:ext cx="3171825" cy="3908425"/>
          </a:xfrm>
        </p:spPr>
        <p:txBody>
          <a:bodyPr/>
          <a:lstStyle/>
          <a:p>
            <a:pPr>
              <a:buFont typeface="Wingdings" pitchFamily="2" charset="2"/>
              <a:buNone/>
            </a:pPr>
            <a:r>
              <a:rPr lang="en-US" altLang="zh-CN" b="1">
                <a:latin typeface="Arial Narrow" pitchFamily="34" charset="0"/>
              </a:rPr>
              <a:t>Loop: LD   F0, 0(R1)</a:t>
            </a:r>
          </a:p>
          <a:p>
            <a:pPr>
              <a:buFont typeface="Wingdings" pitchFamily="2" charset="2"/>
              <a:buNone/>
            </a:pPr>
            <a:r>
              <a:rPr lang="en-US" altLang="zh-CN" b="1">
                <a:latin typeface="Arial Narrow" pitchFamily="34" charset="0"/>
              </a:rPr>
              <a:t>      </a:t>
            </a:r>
            <a:r>
              <a:rPr lang="en-US" altLang="zh-CN" b="1">
                <a:solidFill>
                  <a:schemeClr val="folHlink"/>
                </a:solidFill>
                <a:latin typeface="Arial Narrow" pitchFamily="34" charset="0"/>
              </a:rPr>
              <a:t>SUBI   R1, R1, 8</a:t>
            </a:r>
          </a:p>
          <a:p>
            <a:pPr>
              <a:buFont typeface="Wingdings" pitchFamily="2" charset="2"/>
              <a:buNone/>
            </a:pPr>
            <a:r>
              <a:rPr lang="en-US" altLang="zh-CN" b="1">
                <a:latin typeface="Arial Narrow" pitchFamily="34" charset="0"/>
              </a:rPr>
              <a:t>      ADDD F4, F0, F2</a:t>
            </a:r>
          </a:p>
          <a:p>
            <a:pPr>
              <a:buFont typeface="Wingdings" pitchFamily="2" charset="2"/>
              <a:buNone/>
            </a:pPr>
            <a:r>
              <a:rPr lang="en-US" altLang="zh-CN" b="1">
                <a:latin typeface="Arial Narrow" pitchFamily="34" charset="0"/>
              </a:rPr>
              <a:t>      BNEZ  R1, Loop</a:t>
            </a:r>
          </a:p>
          <a:p>
            <a:pPr>
              <a:buFont typeface="Wingdings" pitchFamily="2" charset="2"/>
              <a:buNone/>
            </a:pPr>
            <a:r>
              <a:rPr lang="en-US" altLang="zh-CN" b="1">
                <a:solidFill>
                  <a:schemeClr val="tx2"/>
                </a:solidFill>
                <a:latin typeface="Arial Narrow" pitchFamily="34" charset="0"/>
              </a:rPr>
              <a:t>     </a:t>
            </a:r>
            <a:r>
              <a:rPr lang="en-US" altLang="zh-CN" b="1">
                <a:solidFill>
                  <a:schemeClr val="folHlink"/>
                </a:solidFill>
                <a:latin typeface="Arial Narrow" pitchFamily="34" charset="0"/>
              </a:rPr>
              <a:t> SD       </a:t>
            </a:r>
            <a:r>
              <a:rPr lang="en-US" altLang="zh-CN" b="1">
                <a:solidFill>
                  <a:srgbClr val="FF0066"/>
                </a:solidFill>
                <a:latin typeface="Arial Narrow" pitchFamily="34" charset="0"/>
              </a:rPr>
              <a:t>8</a:t>
            </a:r>
            <a:r>
              <a:rPr lang="en-US" altLang="zh-CN" b="1">
                <a:solidFill>
                  <a:schemeClr val="folHlink"/>
                </a:solidFill>
                <a:latin typeface="Arial Narrow" pitchFamily="34" charset="0"/>
              </a:rPr>
              <a:t>(R1),  F4</a:t>
            </a:r>
            <a:endParaRPr lang="en-US" altLang="zh-CN">
              <a:solidFill>
                <a:schemeClr val="folHlink"/>
              </a:solidFill>
              <a:latin typeface="Arial Narrow" pitchFamily="34" charset="0"/>
            </a:endParaRPr>
          </a:p>
          <a:p>
            <a:pPr>
              <a:buFont typeface="Wingdings" pitchFamily="2" charset="2"/>
              <a:buNone/>
            </a:pPr>
            <a:endParaRPr lang="en-US" altLang="zh-CN">
              <a:solidFill>
                <a:schemeClr val="folHlink"/>
              </a:solidFill>
            </a:endParaRPr>
          </a:p>
        </p:txBody>
      </p:sp>
      <p:sp>
        <p:nvSpPr>
          <p:cNvPr id="357380" name="Rectangle 4"/>
          <p:cNvSpPr>
            <a:spLocks noGrp="1" noChangeArrowheads="1"/>
          </p:cNvSpPr>
          <p:nvPr>
            <p:ph sz="half" idx="2"/>
          </p:nvPr>
        </p:nvSpPr>
        <p:spPr>
          <a:xfrm>
            <a:off x="4211638" y="2133600"/>
            <a:ext cx="4608512" cy="3697288"/>
          </a:xfrm>
        </p:spPr>
        <p:txBody>
          <a:bodyPr/>
          <a:lstStyle/>
          <a:p>
            <a:pPr>
              <a:buFont typeface="Wingdings" pitchFamily="2" charset="2"/>
              <a:buNone/>
            </a:pPr>
            <a:r>
              <a:rPr lang="en-US" altLang="zh-CN">
                <a:latin typeface="Arial Narrow" pitchFamily="34" charset="0"/>
              </a:rPr>
              <a:t>F  D  X  M  W</a:t>
            </a:r>
          </a:p>
          <a:p>
            <a:pPr>
              <a:buFont typeface="Wingdings" pitchFamily="2" charset="2"/>
              <a:buNone/>
            </a:pPr>
            <a:r>
              <a:rPr lang="en-US" altLang="zh-CN">
                <a:latin typeface="Arial Narrow" pitchFamily="34" charset="0"/>
              </a:rPr>
              <a:t>    F   D  X  M</a:t>
            </a:r>
            <a:r>
              <a:rPr lang="en-US" altLang="zh-CN" baseline="-25000">
                <a:latin typeface="Arial Narrow" pitchFamily="34" charset="0"/>
              </a:rPr>
              <a:t>   </a:t>
            </a:r>
            <a:r>
              <a:rPr lang="en-US" altLang="zh-CN">
                <a:latin typeface="Arial Narrow" pitchFamily="34" charset="0"/>
              </a:rPr>
              <a:t>W</a:t>
            </a:r>
          </a:p>
          <a:p>
            <a:pPr>
              <a:buFont typeface="Wingdings" pitchFamily="2" charset="2"/>
              <a:buNone/>
            </a:pPr>
            <a:r>
              <a:rPr lang="en-US" altLang="zh-CN">
                <a:latin typeface="Arial Narrow" pitchFamily="34" charset="0"/>
              </a:rPr>
              <a:t>          F  D  A</a:t>
            </a:r>
            <a:r>
              <a:rPr lang="en-US" altLang="zh-CN" baseline="-25000">
                <a:latin typeface="Arial Narrow" pitchFamily="34" charset="0"/>
              </a:rPr>
              <a:t>1 </a:t>
            </a:r>
            <a:r>
              <a:rPr lang="en-US" altLang="zh-CN">
                <a:latin typeface="Arial Narrow" pitchFamily="34" charset="0"/>
              </a:rPr>
              <a:t>A</a:t>
            </a:r>
            <a:r>
              <a:rPr lang="en-US" altLang="zh-CN" baseline="-25000">
                <a:latin typeface="Arial Narrow" pitchFamily="34" charset="0"/>
              </a:rPr>
              <a:t>2 </a:t>
            </a:r>
            <a:r>
              <a:rPr lang="en-US" altLang="zh-CN">
                <a:latin typeface="Arial Narrow" pitchFamily="34" charset="0"/>
              </a:rPr>
              <a:t>A</a:t>
            </a:r>
            <a:r>
              <a:rPr lang="en-US" altLang="zh-CN" baseline="-25000">
                <a:latin typeface="Arial Narrow" pitchFamily="34" charset="0"/>
              </a:rPr>
              <a:t>3  </a:t>
            </a:r>
            <a:r>
              <a:rPr lang="en-US" altLang="zh-CN">
                <a:latin typeface="Arial Narrow" pitchFamily="34" charset="0"/>
              </a:rPr>
              <a:t>A</a:t>
            </a:r>
            <a:r>
              <a:rPr lang="en-US" altLang="zh-CN" baseline="-25000">
                <a:latin typeface="Arial Narrow" pitchFamily="34" charset="0"/>
              </a:rPr>
              <a:t>4 </a:t>
            </a:r>
            <a:r>
              <a:rPr lang="en-US" altLang="zh-CN">
                <a:latin typeface="Arial Narrow" pitchFamily="34" charset="0"/>
              </a:rPr>
              <a:t>W</a:t>
            </a:r>
          </a:p>
          <a:p>
            <a:pPr>
              <a:buFont typeface="Wingdings" pitchFamily="2" charset="2"/>
              <a:buNone/>
            </a:pPr>
            <a:r>
              <a:rPr lang="en-US" altLang="zh-CN">
                <a:latin typeface="Arial Narrow" pitchFamily="34" charset="0"/>
              </a:rPr>
              <a:t>               F  D  X  M  W</a:t>
            </a:r>
          </a:p>
          <a:p>
            <a:pPr>
              <a:buFont typeface="Wingdings" pitchFamily="2" charset="2"/>
              <a:buNone/>
            </a:pPr>
            <a:r>
              <a:rPr lang="en-US" altLang="zh-CN">
                <a:latin typeface="Arial Narrow" pitchFamily="34" charset="0"/>
              </a:rPr>
              <a:t>                    F  D  </a:t>
            </a:r>
            <a:r>
              <a:rPr lang="en-US" altLang="zh-CN">
                <a:solidFill>
                  <a:srgbClr val="FF0066"/>
                </a:solidFill>
                <a:latin typeface="Arial Narrow" pitchFamily="34" charset="0"/>
              </a:rPr>
              <a:t>s   </a:t>
            </a:r>
            <a:r>
              <a:rPr lang="en-US" altLang="zh-CN">
                <a:latin typeface="Arial Narrow" pitchFamily="34" charset="0"/>
              </a:rPr>
              <a:t>X  M  W</a:t>
            </a:r>
            <a:endParaRPr lang="en-US" altLang="zh-CN"/>
          </a:p>
          <a:p>
            <a:pPr>
              <a:buFont typeface="Wingdings" pitchFamily="2" charset="2"/>
              <a:buNone/>
            </a:pPr>
            <a:r>
              <a:rPr lang="en-US" altLang="zh-CN">
                <a:latin typeface="宋体" pitchFamily="2" charset="-122"/>
              </a:rPr>
              <a:t>  </a:t>
            </a:r>
            <a:r>
              <a:rPr lang="en-US" altLang="zh-CN">
                <a:latin typeface="Arial Narrow" pitchFamily="34" charset="0"/>
              </a:rPr>
              <a:t>6  CC</a:t>
            </a:r>
            <a:r>
              <a:rPr lang="en-US" altLang="zh-CN">
                <a:latin typeface="宋体" pitchFamily="2" charset="-122"/>
              </a:rPr>
              <a:t>     F</a:t>
            </a:r>
            <a:r>
              <a:rPr lang="en-US" altLang="zh-CN">
                <a:latin typeface="Arial Narrow" pitchFamily="34" charset="0"/>
              </a:rPr>
              <a:t>  s   D  X  M W</a:t>
            </a:r>
            <a:endParaRPr lang="en-US" altLang="zh-CN"/>
          </a:p>
          <a:p>
            <a:pPr>
              <a:buFont typeface="Wingdings" pitchFamily="2" charset="2"/>
              <a:buNone/>
            </a:pPr>
            <a:endParaRPr lang="en-US" altLang="zh-CN"/>
          </a:p>
        </p:txBody>
      </p:sp>
      <p:sp>
        <p:nvSpPr>
          <p:cNvPr id="357381" name="Line 5"/>
          <p:cNvSpPr>
            <a:spLocks noChangeShapeType="1"/>
          </p:cNvSpPr>
          <p:nvPr/>
        </p:nvSpPr>
        <p:spPr bwMode="auto">
          <a:xfrm>
            <a:off x="6443663" y="2420938"/>
            <a:ext cx="0" cy="35052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57382" name="Line 6"/>
          <p:cNvSpPr>
            <a:spLocks noChangeShapeType="1"/>
          </p:cNvSpPr>
          <p:nvPr/>
        </p:nvSpPr>
        <p:spPr bwMode="auto">
          <a:xfrm>
            <a:off x="4211638" y="1393825"/>
            <a:ext cx="0" cy="4572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57383" name="Line 7"/>
          <p:cNvSpPr>
            <a:spLocks noChangeShapeType="1"/>
          </p:cNvSpPr>
          <p:nvPr/>
        </p:nvSpPr>
        <p:spPr bwMode="auto">
          <a:xfrm>
            <a:off x="4211638" y="5300663"/>
            <a:ext cx="2232025" cy="52387"/>
          </a:xfrm>
          <a:prstGeom prst="line">
            <a:avLst/>
          </a:prstGeom>
          <a:noFill/>
          <a:ln w="9525">
            <a:solidFill>
              <a:schemeClr val="accent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57384" name="Line 8"/>
          <p:cNvSpPr>
            <a:spLocks noChangeShapeType="1"/>
          </p:cNvSpPr>
          <p:nvPr/>
        </p:nvSpPr>
        <p:spPr bwMode="auto">
          <a:xfrm>
            <a:off x="7164388" y="3573463"/>
            <a:ext cx="358775" cy="720725"/>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第八课-第九课</Template>
  <TotalTime>1894</TotalTime>
  <Words>3241</Words>
  <Application>Microsoft Office PowerPoint</Application>
  <PresentationFormat>全屏显示(4:3)</PresentationFormat>
  <Paragraphs>307</Paragraphs>
  <Slides>51</Slides>
  <Notes>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射线</vt:lpstr>
      <vt:lpstr>Document</vt:lpstr>
      <vt:lpstr>Picture</vt:lpstr>
      <vt:lpstr>高级计算机体系结构</vt:lpstr>
      <vt:lpstr>Exploiting ILP with Software Approaches</vt:lpstr>
      <vt:lpstr>4.1 Basic Compiler Techniques for Exposing ILP </vt:lpstr>
      <vt:lpstr>PowerPoint 演示文稿</vt:lpstr>
      <vt:lpstr>浮点操作延迟时间</vt:lpstr>
      <vt:lpstr>4.1.2 Loop Unrolling</vt:lpstr>
      <vt:lpstr>转换为MIPS汇编语言代码如下:</vt:lpstr>
      <vt:lpstr>一、未调度时loop一次迭代所需时钟周期数</vt:lpstr>
      <vt:lpstr>二 对loop代码调度后,一次迭代所需时钟周期数</vt:lpstr>
      <vt:lpstr>前页说明:</vt:lpstr>
      <vt:lpstr>三、loop unrolling (消除loop overhead)</vt:lpstr>
      <vt:lpstr>前页说明</vt:lpstr>
      <vt:lpstr>四、对unrolling loop进行调度,进一步缩短每次迭代的时钟周期数</vt:lpstr>
      <vt:lpstr>前页说明:</vt:lpstr>
      <vt:lpstr>例子说明的问题:</vt:lpstr>
      <vt:lpstr>Summary</vt:lpstr>
      <vt:lpstr>Summary</vt:lpstr>
      <vt:lpstr>4.1.3 Using Loop Unrolling and Pipeline Scheduling with Static Multiple Issue </vt:lpstr>
      <vt:lpstr>PowerPoint 演示文稿</vt:lpstr>
      <vt:lpstr>PowerPoint 演示文稿</vt:lpstr>
      <vt:lpstr>4.2 Static Multiple Issue: the VLIW Approach</vt:lpstr>
      <vt:lpstr>VLIW处理器的特点（2）</vt:lpstr>
      <vt:lpstr>VLIW处理器的特点（3）</vt:lpstr>
      <vt:lpstr>4.2.2 VLIW处理器实例</vt:lpstr>
      <vt:lpstr>VLIW展开循环、封装指令的结果</vt:lpstr>
      <vt:lpstr>4.2.3 多发射处理器的局限性</vt:lpstr>
      <vt:lpstr>多发射方法的困难（1）</vt:lpstr>
      <vt:lpstr>多发射方法的困难（2）</vt:lpstr>
      <vt:lpstr>多发射方法的困难（3）</vt:lpstr>
      <vt:lpstr>多发射方法的困难（4）</vt:lpstr>
      <vt:lpstr>4.3 Advanced Compiler Support for Exposing and Exploiting ILP</vt:lpstr>
      <vt:lpstr>4.3.1 Software Pipelining:           Symbolic Loop Unrolling</vt:lpstr>
      <vt:lpstr>软件流水循环体是如何组成的？</vt:lpstr>
      <vt:lpstr>新软件流水loop组成</vt:lpstr>
      <vt:lpstr>新循环结构</vt:lpstr>
      <vt:lpstr>原循环相关性分析</vt:lpstr>
      <vt:lpstr>新软件流水循环体构成</vt:lpstr>
      <vt:lpstr>小结：</vt:lpstr>
      <vt:lpstr>例：若有一loop含100次迭代，</vt:lpstr>
      <vt:lpstr>PowerPoint 演示文稿</vt:lpstr>
      <vt:lpstr>4.3.2  Global Code Scheduling trace scheduling  --路径调度</vt:lpstr>
      <vt:lpstr>*路径调度技术的提出：</vt:lpstr>
      <vt:lpstr>*路径调度的基本思想</vt:lpstr>
      <vt:lpstr>*路径调度方法：</vt:lpstr>
      <vt:lpstr>*路径选择</vt:lpstr>
      <vt:lpstr>路径选择图示：</vt:lpstr>
      <vt:lpstr>*路径压缩</vt:lpstr>
      <vt:lpstr>路径压缩要注意的两件事</vt:lpstr>
      <vt:lpstr>路径补偿</vt:lpstr>
      <vt:lpstr>例</vt:lpstr>
      <vt:lpstr>PowerPoint 演示文稿</vt:lpstr>
    </vt:vector>
  </TitlesOfParts>
  <Company>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开发环境的建立</dc:title>
  <dc:creator>wzchen</dc:creator>
  <cp:lastModifiedBy>Pro</cp:lastModifiedBy>
  <cp:revision>238</cp:revision>
  <dcterms:created xsi:type="dcterms:W3CDTF">2005-03-26T12:18:31Z</dcterms:created>
  <dcterms:modified xsi:type="dcterms:W3CDTF">2018-12-04T01:57:44Z</dcterms:modified>
</cp:coreProperties>
</file>