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55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41" r:id="rId34"/>
    <p:sldId id="342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5" r:id="rId43"/>
    <p:sldId id="554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89744" autoAdjust="0"/>
  </p:normalViewPr>
  <p:slideViewPr>
    <p:cSldViewPr>
      <p:cViewPr varScale="1">
        <p:scale>
          <a:sx n="77" d="100"/>
          <a:sy n="77" d="100"/>
        </p:scale>
        <p:origin x="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-5400000" vert="horz"/>
          <a:lstStyle/>
          <a:p>
            <a:pPr algn="ctr">
              <a:defRPr sz="1635" b="1" i="0" u="none" strike="noStrike" baseline="0">
                <a:solidFill>
                  <a:schemeClr val="tx1"/>
                </a:solidFill>
                <a:latin typeface="宋体"/>
                <a:ea typeface="宋体"/>
                <a:cs typeface="宋体"/>
              </a:defRPr>
            </a:pPr>
            <a:r>
              <a:rPr lang="en-US" altLang="zh-CN"/>
              <a:t>Fraction of loads that cause a stall</a:t>
            </a:r>
          </a:p>
        </c:rich>
      </c:tx>
      <c:layout>
        <c:manualLayout>
          <c:xMode val="edge"/>
          <c:yMode val="edge"/>
          <c:x val="1.00250626566416E-2"/>
          <c:y val="0.19789473684210501"/>
        </c:manualLayout>
      </c:layout>
      <c:overlay val="0"/>
      <c:spPr>
        <a:noFill/>
        <a:ln w="25169">
          <a:noFill/>
        </a:ln>
      </c:spPr>
    </c:title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32832080200501"/>
          <c:y val="2.52631578947368E-2"/>
          <c:w val="0.86716791979949903"/>
          <c:h val="0.7452631578947369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Fraction of loads that cause a stall</c:v>
                </c:pt>
              </c:strCache>
            </c:strRef>
          </c:tx>
          <c:spPr>
            <a:solidFill>
              <a:schemeClr val="accent1"/>
            </a:solidFill>
            <a:ln w="1258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1.1841318635970001E-2"/>
                  <c:y val="-1.298695735971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94-41B2-B17C-28E83AB82DD2}"/>
                </c:ext>
              </c:extLst>
            </c:dLbl>
            <c:dLbl>
              <c:idx val="1"/>
              <c:layout>
                <c:manualLayout>
                  <c:x val="1.30250374266183E-3"/>
                  <c:y val="-8.66864836385988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94-41B2-B17C-28E83AB82DD2}"/>
                </c:ext>
              </c:extLst>
            </c:dLbl>
            <c:dLbl>
              <c:idx val="2"/>
              <c:layout>
                <c:manualLayout>
                  <c:x val="7.0542827716156796E-3"/>
                  <c:y val="-6.87127112763773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94-41B2-B17C-28E83AB82DD2}"/>
                </c:ext>
              </c:extLst>
            </c:dLbl>
            <c:dLbl>
              <c:idx val="3"/>
              <c:layout>
                <c:manualLayout>
                  <c:x val="1.5279992066282199E-3"/>
                  <c:y val="-1.60016076016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94-41B2-B17C-28E83AB82DD2}"/>
                </c:ext>
              </c:extLst>
            </c:dLbl>
            <c:dLbl>
              <c:idx val="4"/>
              <c:layout>
                <c:manualLayout>
                  <c:x val="7.2799111303625203E-3"/>
                  <c:y val="-8.77643104392599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94-41B2-B17C-28E83AB82DD2}"/>
                </c:ext>
              </c:extLst>
            </c:dLbl>
            <c:dLbl>
              <c:idx val="5"/>
              <c:layout>
                <c:manualLayout>
                  <c:x val="4.2598932295357904E-3"/>
                  <c:y val="-1.12376007435654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94-41B2-B17C-28E83AB82DD2}"/>
                </c:ext>
              </c:extLst>
            </c:dLbl>
            <c:dLbl>
              <c:idx val="6"/>
              <c:layout>
                <c:manualLayout>
                  <c:x val="7.5055394891095899E-3"/>
                  <c:y val="-9.544812705935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94-41B2-B17C-28E83AB82DD2}"/>
                </c:ext>
              </c:extLst>
            </c:dLbl>
            <c:dLbl>
              <c:idx val="7"/>
              <c:layout>
                <c:manualLayout>
                  <c:x val="4.4855215882826397E-3"/>
                  <c:y val="-1.1465877567695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94-41B2-B17C-28E83AB82DD2}"/>
                </c:ext>
              </c:extLst>
            </c:dLbl>
            <c:dLbl>
              <c:idx val="8"/>
              <c:layout>
                <c:manualLayout>
                  <c:x val="2.71850362475501E-3"/>
                  <c:y val="1.16570137967287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94-41B2-B17C-28E83AB82DD2}"/>
                </c:ext>
              </c:extLst>
            </c:dLbl>
            <c:dLbl>
              <c:idx val="9"/>
              <c:layout>
                <c:manualLayout>
                  <c:x val="7.5505268703505097E-3"/>
                  <c:y val="-1.0513297609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94-41B2-B17C-28E83AB82DD2}"/>
                </c:ext>
              </c:extLst>
            </c:dLbl>
            <c:spPr>
              <a:noFill/>
              <a:ln w="25169">
                <a:noFill/>
              </a:ln>
            </c:spPr>
            <c:txPr>
              <a:bodyPr/>
              <a:lstStyle/>
              <a:p>
                <a:pPr algn="l">
                  <a:defRPr sz="1982" b="1" i="0" u="none" strike="noStrike" baseline="0">
                    <a:solidFill>
                      <a:schemeClr val="tx1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ear</c:v>
                </c:pt>
                <c:pt idx="7">
                  <c:v>hydro2d</c:v>
                </c:pt>
                <c:pt idx="8">
                  <c:v>mdijdp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0.24</c:v>
                </c:pt>
                <c:pt idx="1">
                  <c:v>0.41</c:v>
                </c:pt>
                <c:pt idx="2">
                  <c:v>0.12</c:v>
                </c:pt>
                <c:pt idx="3">
                  <c:v>0.23</c:v>
                </c:pt>
                <c:pt idx="4">
                  <c:v>0.24</c:v>
                </c:pt>
                <c:pt idx="5">
                  <c:v>0.2</c:v>
                </c:pt>
                <c:pt idx="6">
                  <c:v>0.2</c:v>
                </c:pt>
                <c:pt idx="7">
                  <c:v>0.1</c:v>
                </c:pt>
                <c:pt idx="8">
                  <c:v>0.1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94-41B2-B17C-28E83AB82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-2142542224"/>
        <c:axId val="-2126577536"/>
        <c:axId val="0"/>
      </c:bar3DChart>
      <c:catAx>
        <c:axId val="-21425422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146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784" b="1" i="0" u="none" strike="noStrike" baseline="0">
                <a:solidFill>
                  <a:schemeClr val="tx1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-21265775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6577536"/>
        <c:scaling>
          <c:orientation val="minMax"/>
        </c:scaling>
        <c:delete val="0"/>
        <c:axPos val="l"/>
        <c:numFmt formatCode="0%" sourceLinked="1"/>
        <c:majorTickMark val="in"/>
        <c:minorTickMark val="none"/>
        <c:tickLblPos val="nextTo"/>
        <c:spPr>
          <a:ln w="314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84" b="1" i="0" u="none" strike="noStrike" baseline="0">
                <a:solidFill>
                  <a:schemeClr val="tx1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-2142542224"/>
        <c:crosses val="autoZero"/>
        <c:crossBetween val="between"/>
      </c:valAx>
      <c:spPr>
        <a:noFill/>
        <a:ln w="25169">
          <a:noFill/>
        </a:ln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1784" b="1" i="0" u="none" strike="noStrike" baseline="0">
          <a:solidFill>
            <a:schemeClr val="tx1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2435F1-D07F-4D31-8DD7-115110E1CD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701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35F1-D07F-4D31-8DD7-115110E1CD6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7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CB754B-7181-4F11-B768-07EB662BF2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4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227B09-5882-4D75-A200-841EA61637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1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C9E889-5A21-4C6B-AA04-1D5D7ACFA6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83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568DC-9C8A-415B-8B51-13E14C6345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02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4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91195B-6E5A-474D-A554-900262A5F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76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F2B0DE-AA9B-49CF-B363-D105D2B207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0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93A9FB-1690-4CD1-A528-C4B4E08F30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1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B3A6F0-797B-4491-B044-2F038E231C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2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759899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A80357-CD63-4B57-BAAE-ED345F5485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6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408AC4-3E05-4FB0-856C-6F7AE5DA2A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00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6F8213-A82B-4FDE-92B0-AA4FD7AF3B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2BDCF0-2B0E-4B23-AD8B-B1EF30E015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高级计算机体系结构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3537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Double Bump Works ! </a:t>
            </a:r>
          </a:p>
        </p:txBody>
      </p:sp>
      <p:pic>
        <p:nvPicPr>
          <p:cNvPr id="3573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133600"/>
            <a:ext cx="7924800" cy="2982913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48625" cy="968375"/>
          </a:xfrm>
        </p:spPr>
        <p:txBody>
          <a:bodyPr/>
          <a:lstStyle/>
          <a:p>
            <a:r>
              <a:rPr lang="zh-CN" altLang="en-US" sz="3600" b="1"/>
              <a:t>二、</a:t>
            </a:r>
            <a:r>
              <a:rPr lang="en-US" altLang="zh-CN" sz="3600" b="1"/>
              <a:t>Multi access to Single Memory</a:t>
            </a:r>
            <a:r>
              <a:rPr lang="en-US" altLang="zh-CN" sz="3800" b="1"/>
              <a:t> 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581525"/>
            <a:ext cx="7923213" cy="17272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Insert stall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provide another memory port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split instruction memory and data memory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use instruction buffer 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830263" y="1341438"/>
            <a:ext cx="7558087" cy="3216275"/>
            <a:chOff x="482" y="1776"/>
            <a:chExt cx="4694" cy="2129"/>
          </a:xfrm>
        </p:grpSpPr>
        <p:grpSp>
          <p:nvGrpSpPr>
            <p:cNvPr id="358405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358406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8407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58408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09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8410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358411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8412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58413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14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415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sp>
          <p:nvSpPr>
            <p:cNvPr id="358416" name="Rectangle 16"/>
            <p:cNvSpPr>
              <a:spLocks noChangeArrowheads="1"/>
            </p:cNvSpPr>
            <p:nvPr/>
          </p:nvSpPr>
          <p:spPr bwMode="auto">
            <a:xfrm>
              <a:off x="482" y="2251"/>
              <a:ext cx="223" cy="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I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s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r.</a:t>
              </a:r>
            </a:p>
            <a:p>
              <a:pPr algn="ctr" eaLnBrk="0" hangingPunct="0">
                <a:lnSpc>
                  <a:spcPct val="80000"/>
                </a:lnSpc>
              </a:pPr>
              <a:endParaRPr kumimoji="1" lang="en-US" altLang="zh-CN" i="1"/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O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d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8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9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19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i="1"/>
                <a:t>Time (clock cycles)</a:t>
              </a:r>
            </a:p>
          </p:txBody>
        </p:sp>
        <p:sp>
          <p:nvSpPr>
            <p:cNvPr id="358420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4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Ld/St</a:t>
              </a:r>
              <a:endParaRPr kumimoji="1" lang="en-US" altLang="zh-CN" sz="2800" b="1"/>
            </a:p>
          </p:txBody>
        </p:sp>
        <p:sp>
          <p:nvSpPr>
            <p:cNvPr id="358421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2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1</a:t>
              </a:r>
              <a:endParaRPr kumimoji="1" lang="en-US" altLang="zh-CN" sz="2800" b="1"/>
            </a:p>
          </p:txBody>
        </p: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5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2</a:t>
              </a:r>
              <a:endParaRPr kumimoji="1" lang="en-US" altLang="zh-CN" sz="2800" b="1"/>
            </a:p>
          </p:txBody>
        </p:sp>
        <p:sp>
          <p:nvSpPr>
            <p:cNvPr id="358423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5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3</a:t>
              </a:r>
              <a:endParaRPr kumimoji="1" lang="en-US" altLang="zh-CN" sz="2800" b="1"/>
            </a:p>
          </p:txBody>
        </p:sp>
        <p:grpSp>
          <p:nvGrpSpPr>
            <p:cNvPr id="358424" name="Group 24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358425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6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7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8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9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30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31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32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33" name="Group 33"/>
            <p:cNvGrpSpPr>
              <a:grpSpLocks/>
            </p:cNvGrpSpPr>
            <p:nvPr/>
          </p:nvGrpSpPr>
          <p:grpSpPr bwMode="auto">
            <a:xfrm>
              <a:off x="2460" y="2189"/>
              <a:ext cx="223" cy="427"/>
              <a:chOff x="2259" y="1152"/>
              <a:chExt cx="223" cy="485"/>
            </a:xfrm>
          </p:grpSpPr>
          <p:sp>
            <p:nvSpPr>
              <p:cNvPr id="358434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35" name="Rectangle 35"/>
              <p:cNvSpPr>
                <a:spLocks noChangeArrowheads="1"/>
              </p:cNvSpPr>
              <p:nvPr/>
            </p:nvSpPr>
            <p:spPr bwMode="auto">
              <a:xfrm rot="5400000">
                <a:off x="2138" y="1309"/>
                <a:ext cx="449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grpSp>
          <p:nvGrpSpPr>
            <p:cNvPr id="358436" name="Group 36"/>
            <p:cNvGrpSpPr>
              <a:grpSpLocks/>
            </p:cNvGrpSpPr>
            <p:nvPr/>
          </p:nvGrpSpPr>
          <p:grpSpPr bwMode="auto">
            <a:xfrm>
              <a:off x="1525" y="2273"/>
              <a:ext cx="400" cy="255"/>
              <a:chOff x="1324" y="1248"/>
              <a:chExt cx="400" cy="289"/>
            </a:xfrm>
          </p:grpSpPr>
          <p:sp>
            <p:nvSpPr>
              <p:cNvPr id="358437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8438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58439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40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441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58442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358443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44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445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6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7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8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sp>
          <p:nvSpPr>
            <p:cNvPr id="358449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58450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358451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52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453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4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5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6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7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458" name="Group 58"/>
            <p:cNvGrpSpPr>
              <a:grpSpLocks/>
            </p:cNvGrpSpPr>
            <p:nvPr/>
          </p:nvGrpSpPr>
          <p:grpSpPr bwMode="auto">
            <a:xfrm>
              <a:off x="1952" y="2583"/>
              <a:ext cx="2119" cy="452"/>
              <a:chOff x="1751" y="1600"/>
              <a:chExt cx="2119" cy="513"/>
            </a:xfrm>
          </p:grpSpPr>
          <p:grpSp>
            <p:nvGrpSpPr>
              <p:cNvPr id="358459" name="Group 59"/>
              <p:cNvGrpSpPr>
                <a:grpSpLocks/>
              </p:cNvGrpSpPr>
              <p:nvPr/>
            </p:nvGrpSpPr>
            <p:grpSpPr bwMode="auto">
              <a:xfrm>
                <a:off x="2688" y="1600"/>
                <a:ext cx="221" cy="485"/>
                <a:chOff x="2688" y="1600"/>
                <a:chExt cx="221" cy="485"/>
              </a:xfrm>
            </p:grpSpPr>
            <p:sp>
              <p:nvSpPr>
                <p:cNvPr id="358460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61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68" y="1757"/>
                  <a:ext cx="448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58462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00" cy="289"/>
                <a:chOff x="1751" y="1696"/>
                <a:chExt cx="400" cy="289"/>
              </a:xfrm>
            </p:grpSpPr>
            <p:sp>
              <p:nvSpPr>
                <p:cNvPr id="358463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Mem</a:t>
                  </a:r>
                </a:p>
              </p:txBody>
            </p:sp>
            <p:grpSp>
              <p:nvGrpSpPr>
                <p:cNvPr id="358464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58465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466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8467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8468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58469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70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471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72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73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74" name="Rectangle 74"/>
              <p:cNvSpPr>
                <a:spLocks noChangeArrowheads="1"/>
              </p:cNvSpPr>
              <p:nvPr/>
            </p:nvSpPr>
            <p:spPr bwMode="auto">
              <a:xfrm>
                <a:off x="3028" y="1695"/>
                <a:ext cx="40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8475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58476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77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478" name="Rectangle 78"/>
              <p:cNvSpPr>
                <a:spLocks noChangeArrowheads="1"/>
              </p:cNvSpPr>
              <p:nvPr/>
            </p:nvSpPr>
            <p:spPr bwMode="auto">
              <a:xfrm>
                <a:off x="3520" y="1695"/>
                <a:ext cx="35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8479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58480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81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482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3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4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85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6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487" name="Group 87"/>
            <p:cNvGrpSpPr>
              <a:grpSpLocks/>
            </p:cNvGrpSpPr>
            <p:nvPr/>
          </p:nvGrpSpPr>
          <p:grpSpPr bwMode="auto">
            <a:xfrm>
              <a:off x="2379" y="2978"/>
              <a:ext cx="2129" cy="451"/>
              <a:chOff x="2178" y="2048"/>
              <a:chExt cx="2129" cy="513"/>
            </a:xfrm>
          </p:grpSpPr>
          <p:grpSp>
            <p:nvGrpSpPr>
              <p:cNvPr id="358488" name="Group 88"/>
              <p:cNvGrpSpPr>
                <a:grpSpLocks/>
              </p:cNvGrpSpPr>
              <p:nvPr/>
            </p:nvGrpSpPr>
            <p:grpSpPr bwMode="auto">
              <a:xfrm>
                <a:off x="3113" y="2048"/>
                <a:ext cx="223" cy="485"/>
                <a:chOff x="3113" y="2048"/>
                <a:chExt cx="223" cy="485"/>
              </a:xfrm>
            </p:grpSpPr>
            <p:sp>
              <p:nvSpPr>
                <p:cNvPr id="358489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90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2992" y="2205"/>
                  <a:ext cx="449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58491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358492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Mem</a:t>
                  </a:r>
                </a:p>
              </p:txBody>
            </p:sp>
            <p:grpSp>
              <p:nvGrpSpPr>
                <p:cNvPr id="358493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58494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495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8496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8497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58498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499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500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1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02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3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8504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58505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06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507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6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8508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58509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10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511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2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3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14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5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516" name="Group 116"/>
            <p:cNvGrpSpPr>
              <a:grpSpLocks/>
            </p:cNvGrpSpPr>
            <p:nvPr/>
          </p:nvGrpSpPr>
          <p:grpSpPr bwMode="auto">
            <a:xfrm>
              <a:off x="3744" y="3372"/>
              <a:ext cx="220" cy="428"/>
              <a:chOff x="3543" y="2496"/>
              <a:chExt cx="220" cy="485"/>
            </a:xfrm>
          </p:grpSpPr>
          <p:sp>
            <p:nvSpPr>
              <p:cNvPr id="358517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18" name="Rectangle 118"/>
              <p:cNvSpPr>
                <a:spLocks noChangeArrowheads="1"/>
              </p:cNvSpPr>
              <p:nvPr/>
            </p:nvSpPr>
            <p:spPr bwMode="auto">
              <a:xfrm rot="5400000">
                <a:off x="3422" y="2654"/>
                <a:ext cx="448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sp>
          <p:nvSpPr>
            <p:cNvPr id="358519" name="Rectangle 119"/>
            <p:cNvSpPr>
              <a:spLocks noChangeArrowheads="1"/>
            </p:cNvSpPr>
            <p:nvPr/>
          </p:nvSpPr>
          <p:spPr bwMode="auto">
            <a:xfrm>
              <a:off x="3266" y="3462"/>
              <a:ext cx="35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58520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358521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22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23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4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5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6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grpSp>
          <p:nvGrpSpPr>
            <p:cNvPr id="358527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358528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29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30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58531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358532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33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34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5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6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7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8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Insert Stall</a:t>
            </a:r>
          </a:p>
        </p:txBody>
      </p:sp>
      <p:grpSp>
        <p:nvGrpSpPr>
          <p:cNvPr id="359427" name="Group 3"/>
          <p:cNvGrpSpPr>
            <a:grpSpLocks/>
          </p:cNvGrpSpPr>
          <p:nvPr/>
        </p:nvGrpSpPr>
        <p:grpSpPr bwMode="auto">
          <a:xfrm>
            <a:off x="611188" y="1557338"/>
            <a:ext cx="7791450" cy="4343400"/>
            <a:chOff x="432" y="960"/>
            <a:chExt cx="4908" cy="2736"/>
          </a:xfrm>
        </p:grpSpPr>
        <p:grpSp>
          <p:nvGrpSpPr>
            <p:cNvPr id="359428" name="Group 4"/>
            <p:cNvGrpSpPr>
              <a:grpSpLocks/>
            </p:cNvGrpSpPr>
            <p:nvPr/>
          </p:nvGrpSpPr>
          <p:grpSpPr bwMode="auto">
            <a:xfrm>
              <a:off x="2806" y="1440"/>
              <a:ext cx="317" cy="259"/>
              <a:chOff x="2624" y="1200"/>
              <a:chExt cx="340" cy="294"/>
            </a:xfrm>
          </p:grpSpPr>
          <p:sp>
            <p:nvSpPr>
              <p:cNvPr id="359429" name="Freeform 5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9430" name="Group 6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59431" name="Freeform 7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432" name="Freeform 8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9433" name="Rectangle 9"/>
            <p:cNvSpPr>
              <a:spLocks noChangeArrowheads="1"/>
            </p:cNvSpPr>
            <p:nvPr/>
          </p:nvSpPr>
          <p:spPr bwMode="auto">
            <a:xfrm>
              <a:off x="432" y="1435"/>
              <a:ext cx="226" cy="1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kumimoji="1" lang="en-US" altLang="zh-CN" i="1"/>
                <a:t>I</a:t>
              </a:r>
            </a:p>
            <a:p>
              <a:pPr algn="ctr" eaLnBrk="0" hangingPunct="0"/>
              <a:r>
                <a:rPr kumimoji="1" lang="en-US" altLang="zh-CN" i="1"/>
                <a:t>n</a:t>
              </a:r>
            </a:p>
            <a:p>
              <a:pPr algn="ctr" eaLnBrk="0" hangingPunct="0"/>
              <a:r>
                <a:rPr kumimoji="1" lang="en-US" altLang="zh-CN" i="1"/>
                <a:t>s</a:t>
              </a:r>
            </a:p>
            <a:p>
              <a:pPr algn="ctr" eaLnBrk="0" hangingPunct="0"/>
              <a:r>
                <a:rPr kumimoji="1" lang="en-US" altLang="zh-CN" i="1"/>
                <a:t>t</a:t>
              </a:r>
            </a:p>
            <a:p>
              <a:pPr algn="ctr" eaLnBrk="0" hangingPunct="0"/>
              <a:r>
                <a:rPr kumimoji="1" lang="en-US" altLang="zh-CN" i="1"/>
                <a:t>r.</a:t>
              </a:r>
            </a:p>
            <a:p>
              <a:pPr algn="ctr" eaLnBrk="0" hangingPunct="0"/>
              <a:endParaRPr kumimoji="1" lang="en-US" altLang="zh-CN" i="1"/>
            </a:p>
            <a:p>
              <a:pPr algn="ctr" eaLnBrk="0" hangingPunct="0"/>
              <a:r>
                <a:rPr kumimoji="1" lang="en-US" altLang="zh-CN" i="1"/>
                <a:t>O</a:t>
              </a:r>
            </a:p>
            <a:p>
              <a:pPr algn="ctr" eaLnBrk="0" hangingPunct="0"/>
              <a:r>
                <a:rPr kumimoji="1" lang="en-US" altLang="zh-CN" i="1"/>
                <a:t>r</a:t>
              </a:r>
            </a:p>
            <a:p>
              <a:pPr algn="ctr" eaLnBrk="0" hangingPunct="0"/>
              <a:r>
                <a:rPr kumimoji="1" lang="en-US" altLang="zh-CN" i="1"/>
                <a:t>d</a:t>
              </a:r>
            </a:p>
            <a:p>
              <a:pPr algn="ctr" eaLnBrk="0" hangingPunct="0"/>
              <a:r>
                <a:rPr kumimoji="1" lang="en-US" altLang="zh-CN" i="1"/>
                <a:t>e</a:t>
              </a:r>
            </a:p>
            <a:p>
              <a:pPr algn="ctr" eaLnBrk="0" hangingPunct="0"/>
              <a:r>
                <a:rPr kumimoji="1" lang="en-US" altLang="zh-CN" i="1"/>
                <a:t>r</a:t>
              </a:r>
            </a:p>
          </p:txBody>
        </p:sp>
        <p:sp>
          <p:nvSpPr>
            <p:cNvPr id="359434" name="Line 10"/>
            <p:cNvSpPr>
              <a:spLocks noChangeShapeType="1"/>
            </p:cNvSpPr>
            <p:nvPr/>
          </p:nvSpPr>
          <p:spPr bwMode="auto">
            <a:xfrm flipH="1">
              <a:off x="720" y="1440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5" name="Line 11"/>
            <p:cNvSpPr>
              <a:spLocks noChangeShapeType="1"/>
            </p:cNvSpPr>
            <p:nvPr/>
          </p:nvSpPr>
          <p:spPr bwMode="auto">
            <a:xfrm>
              <a:off x="1152" y="1200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2352" y="960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i="1"/>
                <a:t>Time (clock cycles)</a:t>
              </a:r>
            </a:p>
          </p:txBody>
        </p:sp>
        <p:sp>
          <p:nvSpPr>
            <p:cNvPr id="359437" name="Rectangle 13"/>
            <p:cNvSpPr>
              <a:spLocks noChangeArrowheads="1"/>
            </p:cNvSpPr>
            <p:nvPr/>
          </p:nvSpPr>
          <p:spPr bwMode="auto">
            <a:xfrm>
              <a:off x="732" y="1505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Ld/St</a:t>
              </a:r>
              <a:endParaRPr kumimoji="1" lang="en-US" altLang="zh-CN" sz="2800" b="1"/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716" y="1871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1</a:t>
              </a:r>
              <a:endParaRPr kumimoji="1" lang="en-US" altLang="zh-CN" sz="2800" b="1"/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708" y="2280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2</a:t>
              </a:r>
              <a:endParaRPr kumimoji="1" lang="en-US" altLang="zh-CN" sz="2800" b="1"/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768" y="3120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3</a:t>
              </a:r>
            </a:p>
          </p:txBody>
        </p:sp>
        <p:grpSp>
          <p:nvGrpSpPr>
            <p:cNvPr id="359441" name="Group 17"/>
            <p:cNvGrpSpPr>
              <a:grpSpLocks/>
            </p:cNvGrpSpPr>
            <p:nvPr/>
          </p:nvGrpSpPr>
          <p:grpSpPr bwMode="auto">
            <a:xfrm>
              <a:off x="1872" y="1248"/>
              <a:ext cx="3024" cy="2448"/>
              <a:chOff x="1929" y="1985"/>
              <a:chExt cx="3024" cy="2479"/>
            </a:xfrm>
          </p:grpSpPr>
          <p:sp>
            <p:nvSpPr>
              <p:cNvPr id="359442" name="Line 18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3" name="Line 19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4" name="Line 20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5" name="Line 21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6" name="Line 22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7" name="Line 23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8" name="Line 24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9" name="Line 25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450" name="Group 26"/>
            <p:cNvGrpSpPr>
              <a:grpSpLocks/>
            </p:cNvGrpSpPr>
            <p:nvPr/>
          </p:nvGrpSpPr>
          <p:grpSpPr bwMode="auto">
            <a:xfrm>
              <a:off x="2409" y="1373"/>
              <a:ext cx="226" cy="423"/>
              <a:chOff x="2256" y="1152"/>
              <a:chExt cx="226" cy="481"/>
            </a:xfrm>
          </p:grpSpPr>
          <p:sp>
            <p:nvSpPr>
              <p:cNvPr id="359451" name="Freeform 27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52" name="Rectangle 28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grpSp>
          <p:nvGrpSpPr>
            <p:cNvPr id="359453" name="Group 29"/>
            <p:cNvGrpSpPr>
              <a:grpSpLocks/>
            </p:cNvGrpSpPr>
            <p:nvPr/>
          </p:nvGrpSpPr>
          <p:grpSpPr bwMode="auto">
            <a:xfrm>
              <a:off x="1477" y="1457"/>
              <a:ext cx="406" cy="255"/>
              <a:chOff x="1324" y="1248"/>
              <a:chExt cx="406" cy="289"/>
            </a:xfrm>
          </p:grpSpPr>
          <p:sp>
            <p:nvSpPr>
              <p:cNvPr id="359454" name="Rectangle 30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9455" name="Group 31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59456" name="Freeform 32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457" name="Freeform 33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9458" name="Rectangle 34"/>
            <p:cNvSpPr>
              <a:spLocks noChangeArrowheads="1"/>
            </p:cNvSpPr>
            <p:nvPr/>
          </p:nvSpPr>
          <p:spPr bwMode="auto">
            <a:xfrm>
              <a:off x="1937" y="1464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59459" name="Group 35"/>
            <p:cNvGrpSpPr>
              <a:grpSpLocks/>
            </p:cNvGrpSpPr>
            <p:nvPr/>
          </p:nvGrpSpPr>
          <p:grpSpPr bwMode="auto">
            <a:xfrm>
              <a:off x="1956" y="1457"/>
              <a:ext cx="296" cy="255"/>
              <a:chOff x="1803" y="1248"/>
              <a:chExt cx="296" cy="289"/>
            </a:xfrm>
          </p:grpSpPr>
          <p:sp>
            <p:nvSpPr>
              <p:cNvPr id="359460" name="Freeform 36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61" name="Freeform 37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462" name="Line 38"/>
            <p:cNvSpPr>
              <a:spLocks noChangeShapeType="1"/>
            </p:cNvSpPr>
            <p:nvPr/>
          </p:nvSpPr>
          <p:spPr bwMode="auto">
            <a:xfrm>
              <a:off x="1841" y="1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3" name="Freeform 39"/>
            <p:cNvSpPr>
              <a:spLocks/>
            </p:cNvSpPr>
            <p:nvPr/>
          </p:nvSpPr>
          <p:spPr bwMode="auto">
            <a:xfrm>
              <a:off x="1903" y="1500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64" name="Line 40"/>
            <p:cNvSpPr>
              <a:spLocks noChangeShapeType="1"/>
            </p:cNvSpPr>
            <p:nvPr/>
          </p:nvSpPr>
          <p:spPr bwMode="auto">
            <a:xfrm>
              <a:off x="2257" y="150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5" name="Rectangle 41"/>
            <p:cNvSpPr>
              <a:spLocks noChangeArrowheads="1"/>
            </p:cNvSpPr>
            <p:nvPr/>
          </p:nvSpPr>
          <p:spPr bwMode="auto">
            <a:xfrm>
              <a:off x="2784" y="1488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Mem</a:t>
              </a:r>
            </a:p>
          </p:txBody>
        </p:sp>
        <p:sp>
          <p:nvSpPr>
            <p:cNvPr id="359466" name="Rectangle 42"/>
            <p:cNvSpPr>
              <a:spLocks noChangeArrowheads="1"/>
            </p:cNvSpPr>
            <p:nvPr/>
          </p:nvSpPr>
          <p:spPr bwMode="auto">
            <a:xfrm>
              <a:off x="3246" y="145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59467" name="Group 43"/>
            <p:cNvGrpSpPr>
              <a:grpSpLocks/>
            </p:cNvGrpSpPr>
            <p:nvPr/>
          </p:nvGrpSpPr>
          <p:grpSpPr bwMode="auto">
            <a:xfrm>
              <a:off x="3273" y="1457"/>
              <a:ext cx="284" cy="255"/>
              <a:chOff x="3120" y="1248"/>
              <a:chExt cx="284" cy="289"/>
            </a:xfrm>
          </p:grpSpPr>
          <p:sp>
            <p:nvSpPr>
              <p:cNvPr id="359468" name="Freeform 44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69" name="Freeform 45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470" name="Line 46"/>
            <p:cNvSpPr>
              <a:spLocks noChangeShapeType="1"/>
            </p:cNvSpPr>
            <p:nvPr/>
          </p:nvSpPr>
          <p:spPr bwMode="auto">
            <a:xfrm>
              <a:off x="3126" y="1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1" name="Line 47"/>
            <p:cNvSpPr>
              <a:spLocks noChangeShapeType="1"/>
            </p:cNvSpPr>
            <p:nvPr/>
          </p:nvSpPr>
          <p:spPr bwMode="auto">
            <a:xfrm>
              <a:off x="2642" y="1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2" name="Freeform 48"/>
            <p:cNvSpPr>
              <a:spLocks/>
            </p:cNvSpPr>
            <p:nvPr/>
          </p:nvSpPr>
          <p:spPr bwMode="auto">
            <a:xfrm>
              <a:off x="2763" y="1584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73" name="Line 49"/>
            <p:cNvSpPr>
              <a:spLocks noChangeShapeType="1"/>
            </p:cNvSpPr>
            <p:nvPr/>
          </p:nvSpPr>
          <p:spPr bwMode="auto">
            <a:xfrm>
              <a:off x="2257" y="166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4" name="Freeform 50"/>
            <p:cNvSpPr>
              <a:spLocks/>
            </p:cNvSpPr>
            <p:nvPr/>
          </p:nvSpPr>
          <p:spPr bwMode="auto">
            <a:xfrm>
              <a:off x="2350" y="1580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475" name="Group 51"/>
            <p:cNvGrpSpPr>
              <a:grpSpLocks/>
            </p:cNvGrpSpPr>
            <p:nvPr/>
          </p:nvGrpSpPr>
          <p:grpSpPr bwMode="auto">
            <a:xfrm>
              <a:off x="1904" y="1767"/>
              <a:ext cx="2124" cy="452"/>
              <a:chOff x="1751" y="1600"/>
              <a:chExt cx="2124" cy="513"/>
            </a:xfrm>
          </p:grpSpPr>
          <p:grpSp>
            <p:nvGrpSpPr>
              <p:cNvPr id="359476" name="Group 52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59477" name="Freeform 53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478" name="Rectangle 54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59479" name="Group 55"/>
              <p:cNvGrpSpPr>
                <a:grpSpLocks/>
              </p:cNvGrpSpPr>
              <p:nvPr/>
            </p:nvGrpSpPr>
            <p:grpSpPr bwMode="auto">
              <a:xfrm>
                <a:off x="1751" y="1696"/>
                <a:ext cx="406" cy="289"/>
                <a:chOff x="1751" y="1696"/>
                <a:chExt cx="406" cy="289"/>
              </a:xfrm>
            </p:grpSpPr>
            <p:sp>
              <p:nvSpPr>
                <p:cNvPr id="359480" name="Rectangle 56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406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Mem</a:t>
                  </a:r>
                </a:p>
              </p:txBody>
            </p:sp>
            <p:grpSp>
              <p:nvGrpSpPr>
                <p:cNvPr id="359481" name="Group 57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59482" name="Freeform 58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483" name="Freeform 59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9484" name="Rectangle 60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9485" name="Group 61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59486" name="Freeform 62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487" name="Freeform 63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488" name="Line 64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89" name="Freeform 65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90" name="Line 66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91" name="Rectangle 67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9492" name="Group 68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59493" name="Freeform 69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494" name="Freeform 70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495" name="Rectangle 71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9496" name="Group 72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59497" name="Freeform 73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498" name="Freeform 74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499" name="Line 75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00" name="Line 76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01" name="Freeform 77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02" name="Line 78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03" name="Freeform 79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331" y="2162"/>
              <a:ext cx="2124" cy="451"/>
              <a:chOff x="2178" y="2048"/>
              <a:chExt cx="2124" cy="513"/>
            </a:xfrm>
          </p:grpSpPr>
          <p:grpSp>
            <p:nvGrpSpPr>
              <p:cNvPr id="359505" name="Group 81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59506" name="Freeform 82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07" name="Rectangle 83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59508" name="Group 84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359509" name="Rectangle 85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Mem</a:t>
                  </a:r>
                </a:p>
              </p:txBody>
            </p:sp>
            <p:grpSp>
              <p:nvGrpSpPr>
                <p:cNvPr id="359510" name="Group 86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59511" name="Freeform 87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512" name="Freeform 88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9513" name="Rectangle 89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9514" name="Group 90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59515" name="Freeform 91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16" name="Freeform 92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517" name="Line 93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18" name="Freeform 94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19" name="Line 95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20" name="Rectangle 96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9521" name="Group 97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59522" name="Freeform 98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23" name="Freeform 99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524" name="Rectangle 100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9525" name="Group 101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59526" name="Freeform 102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27" name="Freeform 103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528" name="Line 104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29" name="Line 105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30" name="Freeform 106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31" name="Line 107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32" name="Freeform 108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533" name="Group 109"/>
            <p:cNvGrpSpPr>
              <a:grpSpLocks/>
            </p:cNvGrpSpPr>
            <p:nvPr/>
          </p:nvGrpSpPr>
          <p:grpSpPr bwMode="auto">
            <a:xfrm>
              <a:off x="3216" y="3024"/>
              <a:ext cx="2124" cy="512"/>
              <a:chOff x="3312" y="2928"/>
              <a:chExt cx="2124" cy="512"/>
            </a:xfrm>
          </p:grpSpPr>
          <p:grpSp>
            <p:nvGrpSpPr>
              <p:cNvPr id="359534" name="Group 110"/>
              <p:cNvGrpSpPr>
                <a:grpSpLocks/>
              </p:cNvGrpSpPr>
              <p:nvPr/>
            </p:nvGrpSpPr>
            <p:grpSpPr bwMode="auto">
              <a:xfrm>
                <a:off x="4224" y="2928"/>
                <a:ext cx="225" cy="480"/>
                <a:chOff x="3538" y="2496"/>
                <a:chExt cx="225" cy="481"/>
              </a:xfrm>
            </p:grpSpPr>
            <p:sp>
              <p:nvSpPr>
                <p:cNvPr id="359535" name="Freeform 111"/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36" name="Rectangle 112"/>
                <p:cNvSpPr>
                  <a:spLocks noChangeArrowheads="1"/>
                </p:cNvSpPr>
                <p:nvPr/>
              </p:nvSpPr>
              <p:spPr bwMode="auto">
                <a:xfrm rot="5400000">
                  <a:off x="3454" y="2615"/>
                  <a:ext cx="37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59537" name="Group 113"/>
              <p:cNvGrpSpPr>
                <a:grpSpLocks/>
              </p:cNvGrpSpPr>
              <p:nvPr/>
            </p:nvGrpSpPr>
            <p:grpSpPr bwMode="auto">
              <a:xfrm>
                <a:off x="3338" y="3072"/>
                <a:ext cx="340" cy="259"/>
                <a:chOff x="2624" y="2592"/>
                <a:chExt cx="340" cy="294"/>
              </a:xfrm>
            </p:grpSpPr>
            <p:sp>
              <p:nvSpPr>
                <p:cNvPr id="359538" name="Freeform 114"/>
                <p:cNvSpPr>
                  <a:spLocks/>
                </p:cNvSpPr>
                <p:nvPr/>
              </p:nvSpPr>
              <p:spPr bwMode="auto">
                <a:xfrm>
                  <a:off x="2816" y="2597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59539" name="Group 115"/>
                <p:cNvGrpSpPr>
                  <a:grpSpLocks/>
                </p:cNvGrpSpPr>
                <p:nvPr/>
              </p:nvGrpSpPr>
              <p:grpSpPr bwMode="auto">
                <a:xfrm>
                  <a:off x="2624" y="2592"/>
                  <a:ext cx="340" cy="289"/>
                  <a:chOff x="2624" y="2592"/>
                  <a:chExt cx="340" cy="289"/>
                </a:xfrm>
              </p:grpSpPr>
              <p:sp>
                <p:nvSpPr>
                  <p:cNvPr id="359540" name="Freeform 116"/>
                  <p:cNvSpPr>
                    <a:spLocks/>
                  </p:cNvSpPr>
                  <p:nvPr/>
                </p:nvSpPr>
                <p:spPr bwMode="auto">
                  <a:xfrm>
                    <a:off x="2624" y="2592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solidFill>
                    <a:schemeClr val="accent1"/>
                  </a:solidFill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541" name="Freeform 117"/>
                  <p:cNvSpPr>
                    <a:spLocks/>
                  </p:cNvSpPr>
                  <p:nvPr/>
                </p:nvSpPr>
                <p:spPr bwMode="auto">
                  <a:xfrm>
                    <a:off x="2793" y="2592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solidFill>
                    <a:schemeClr val="accent1"/>
                  </a:solidFill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9542" name="Rectangle 118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sp>
            <p:nvSpPr>
              <p:cNvPr id="359543" name="Rectangle 119"/>
              <p:cNvSpPr>
                <a:spLocks noChangeArrowheads="1"/>
              </p:cNvSpPr>
              <p:nvPr/>
            </p:nvSpPr>
            <p:spPr bwMode="auto">
              <a:xfrm>
                <a:off x="3772" y="3079"/>
                <a:ext cx="35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9544" name="Group 120"/>
              <p:cNvGrpSpPr>
                <a:grpSpLocks/>
              </p:cNvGrpSpPr>
              <p:nvPr/>
            </p:nvGrpSpPr>
            <p:grpSpPr bwMode="auto">
              <a:xfrm>
                <a:off x="3791" y="3073"/>
                <a:ext cx="296" cy="254"/>
                <a:chOff x="3084" y="2592"/>
                <a:chExt cx="296" cy="289"/>
              </a:xfrm>
            </p:grpSpPr>
            <p:sp>
              <p:nvSpPr>
                <p:cNvPr id="359545" name="Freeform 121"/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46" name="Freeform 122"/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547" name="Line 123"/>
              <p:cNvSpPr>
                <a:spLocks noChangeShapeType="1"/>
              </p:cNvSpPr>
              <p:nvPr/>
            </p:nvSpPr>
            <p:spPr bwMode="auto">
              <a:xfrm>
                <a:off x="3676" y="320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48" name="Freeform 124"/>
              <p:cNvSpPr>
                <a:spLocks/>
              </p:cNvSpPr>
              <p:nvPr/>
            </p:nvSpPr>
            <p:spPr bwMode="auto">
              <a:xfrm>
                <a:off x="3738" y="3115"/>
                <a:ext cx="48" cy="85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49" name="Line 125"/>
              <p:cNvSpPr>
                <a:spLocks noChangeShapeType="1"/>
              </p:cNvSpPr>
              <p:nvPr/>
            </p:nvSpPr>
            <p:spPr bwMode="auto">
              <a:xfrm>
                <a:off x="4092" y="3115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50" name="Rectangle 126"/>
              <p:cNvSpPr>
                <a:spLocks noChangeArrowheads="1"/>
              </p:cNvSpPr>
              <p:nvPr/>
            </p:nvSpPr>
            <p:spPr bwMode="auto">
              <a:xfrm>
                <a:off x="4589" y="3075"/>
                <a:ext cx="40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Mem</a:t>
                </a:r>
              </a:p>
            </p:txBody>
          </p:sp>
          <p:grpSp>
            <p:nvGrpSpPr>
              <p:cNvPr id="359551" name="Group 127"/>
              <p:cNvGrpSpPr>
                <a:grpSpLocks/>
              </p:cNvGrpSpPr>
              <p:nvPr/>
            </p:nvGrpSpPr>
            <p:grpSpPr bwMode="auto">
              <a:xfrm>
                <a:off x="4640" y="3073"/>
                <a:ext cx="325" cy="254"/>
                <a:chOff x="3933" y="2592"/>
                <a:chExt cx="325" cy="289"/>
              </a:xfrm>
            </p:grpSpPr>
            <p:sp>
              <p:nvSpPr>
                <p:cNvPr id="359552" name="Freeform 128"/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53" name="Freeform 129"/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554" name="Rectangle 130"/>
              <p:cNvSpPr>
                <a:spLocks noChangeArrowheads="1"/>
              </p:cNvSpPr>
              <p:nvPr/>
            </p:nvSpPr>
            <p:spPr bwMode="auto">
              <a:xfrm>
                <a:off x="5081" y="3075"/>
                <a:ext cx="35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59555" name="Group 131"/>
              <p:cNvGrpSpPr>
                <a:grpSpLocks/>
              </p:cNvGrpSpPr>
              <p:nvPr/>
            </p:nvGrpSpPr>
            <p:grpSpPr bwMode="auto">
              <a:xfrm>
                <a:off x="5108" y="3073"/>
                <a:ext cx="284" cy="254"/>
                <a:chOff x="4401" y="2592"/>
                <a:chExt cx="284" cy="289"/>
              </a:xfrm>
            </p:grpSpPr>
            <p:sp>
              <p:nvSpPr>
                <p:cNvPr id="359556" name="Freeform 132"/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557" name="Freeform 133"/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558" name="Line 134"/>
              <p:cNvSpPr>
                <a:spLocks noChangeShapeType="1"/>
              </p:cNvSpPr>
              <p:nvPr/>
            </p:nvSpPr>
            <p:spPr bwMode="auto">
              <a:xfrm>
                <a:off x="4961" y="320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59" name="Line 135"/>
              <p:cNvSpPr>
                <a:spLocks noChangeShapeType="1"/>
              </p:cNvSpPr>
              <p:nvPr/>
            </p:nvSpPr>
            <p:spPr bwMode="auto">
              <a:xfrm>
                <a:off x="4477" y="320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60" name="Freeform 136"/>
              <p:cNvSpPr>
                <a:spLocks/>
              </p:cNvSpPr>
              <p:nvPr/>
            </p:nvSpPr>
            <p:spPr bwMode="auto">
              <a:xfrm>
                <a:off x="4598" y="3200"/>
                <a:ext cx="431" cy="169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61" name="Line 137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62" name="Freeform 138"/>
              <p:cNvSpPr>
                <a:spLocks/>
              </p:cNvSpPr>
              <p:nvPr/>
            </p:nvSpPr>
            <p:spPr bwMode="auto">
              <a:xfrm>
                <a:off x="4185" y="3195"/>
                <a:ext cx="337" cy="245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563" name="Group 139"/>
            <p:cNvGrpSpPr>
              <a:grpSpLocks/>
            </p:cNvGrpSpPr>
            <p:nvPr/>
          </p:nvGrpSpPr>
          <p:grpSpPr bwMode="auto">
            <a:xfrm>
              <a:off x="2688" y="2688"/>
              <a:ext cx="2208" cy="384"/>
              <a:chOff x="3216" y="2832"/>
              <a:chExt cx="2736" cy="384"/>
            </a:xfrm>
          </p:grpSpPr>
          <p:sp>
            <p:nvSpPr>
              <p:cNvPr id="359564" name="AutoShape 140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480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600" b="1"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359565" name="AutoShape 141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600" b="1"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359566" name="AutoShape 142"/>
              <p:cNvSpPr>
                <a:spLocks noChangeArrowheads="1"/>
              </p:cNvSpPr>
              <p:nvPr/>
            </p:nvSpPr>
            <p:spPr bwMode="auto">
              <a:xfrm>
                <a:off x="4848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600" b="1"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359567" name="AutoShape 143"/>
              <p:cNvSpPr>
                <a:spLocks noChangeArrowheads="1"/>
              </p:cNvSpPr>
              <p:nvPr/>
            </p:nvSpPr>
            <p:spPr bwMode="auto">
              <a:xfrm>
                <a:off x="5424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600" b="1"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359568" name="AutoShape 144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600" b="1">
                    <a:latin typeface="Comic Sans MS" pitchFamily="66" charset="0"/>
                  </a:rPr>
                  <a:t>Bubble</a:t>
                </a:r>
              </a:p>
            </p:txBody>
          </p:sp>
        </p:grpSp>
        <p:sp>
          <p:nvSpPr>
            <p:cNvPr id="359569" name="Rectangle 145"/>
            <p:cNvSpPr>
              <a:spLocks noChangeArrowheads="1"/>
            </p:cNvSpPr>
            <p:nvPr/>
          </p:nvSpPr>
          <p:spPr bwMode="auto">
            <a:xfrm>
              <a:off x="768" y="2736"/>
              <a:ext cx="54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Stall</a:t>
              </a:r>
              <a:endParaRPr kumimoji="1" lang="en-US" altLang="zh-CN" sz="2400"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85" name="Rectangle 137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37550" cy="968375"/>
          </a:xfrm>
        </p:spPr>
        <p:txBody>
          <a:bodyPr/>
          <a:lstStyle/>
          <a:p>
            <a:r>
              <a:rPr lang="en-US" altLang="zh-CN" sz="3600"/>
              <a:t>Split instruction and data memory</a:t>
            </a:r>
          </a:p>
        </p:txBody>
      </p:sp>
      <p:sp>
        <p:nvSpPr>
          <p:cNvPr id="360586" name="Rectangle 138"/>
          <p:cNvSpPr>
            <a:spLocks noGrp="1" noChangeArrowheads="1"/>
          </p:cNvSpPr>
          <p:nvPr>
            <p:ph idx="1"/>
          </p:nvPr>
        </p:nvSpPr>
        <p:spPr>
          <a:xfrm>
            <a:off x="533400" y="4724400"/>
            <a:ext cx="7999413" cy="13684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CN" sz="2400" u="sng">
                <a:latin typeface="Comic Sans MS" pitchFamily="66" charset="0"/>
              </a:rPr>
              <a:t>Split instruction and data memory</a:t>
            </a:r>
            <a:r>
              <a:rPr lang="en-US" altLang="zh-CN" sz="2400">
                <a:latin typeface="Comic Sans MS" pitchFamily="66" charset="0"/>
              </a:rPr>
              <a:t> / </a:t>
            </a:r>
            <a:r>
              <a:rPr lang="en-US" altLang="zh-CN" sz="2400" u="sng">
                <a:latin typeface="Comic Sans MS" pitchFamily="66" charset="0"/>
              </a:rPr>
              <a:t>multiple memory port</a:t>
            </a:r>
            <a:r>
              <a:rPr lang="en-US" altLang="zh-CN" sz="2400">
                <a:latin typeface="Comic Sans MS" pitchFamily="66" charset="0"/>
              </a:rPr>
              <a:t> / </a:t>
            </a:r>
            <a:r>
              <a:rPr lang="en-US" altLang="zh-CN" sz="2400" u="sng">
                <a:latin typeface="Comic Sans MS" pitchFamily="66" charset="0"/>
              </a:rPr>
              <a:t>instruction buffer</a:t>
            </a:r>
            <a:r>
              <a:rPr lang="en-US" altLang="zh-CN" sz="2400">
                <a:latin typeface="Comic Sans MS" pitchFamily="66" charset="0"/>
              </a:rPr>
              <a:t>  means:</a:t>
            </a:r>
            <a:r>
              <a:rPr lang="en-US" altLang="zh-CN"/>
              <a:t> 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 sz="2400">
                <a:latin typeface="Comic Sans MS" pitchFamily="66" charset="0"/>
              </a:rPr>
              <a:t>fetch the instruction and data inference using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different hardware resources.</a:t>
            </a:r>
            <a:endParaRPr lang="en-US" altLang="zh-CN">
              <a:solidFill>
                <a:srgbClr val="FF3300"/>
              </a:solidFill>
            </a:endParaRPr>
          </a:p>
        </p:txBody>
      </p:sp>
      <p:grpSp>
        <p:nvGrpSpPr>
          <p:cNvPr id="360450" name="Group 2"/>
          <p:cNvGrpSpPr>
            <a:grpSpLocks/>
          </p:cNvGrpSpPr>
          <p:nvPr/>
        </p:nvGrpSpPr>
        <p:grpSpPr bwMode="auto">
          <a:xfrm>
            <a:off x="539750" y="1412875"/>
            <a:ext cx="7454900" cy="3252788"/>
            <a:chOff x="720" y="1248"/>
            <a:chExt cx="4696" cy="2049"/>
          </a:xfrm>
        </p:grpSpPr>
        <p:grpSp>
          <p:nvGrpSpPr>
            <p:cNvPr id="360451" name="Group 3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360452" name="Freeform 4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0453" name="Group 5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360454" name="Freeform 6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455" name="Freeform 7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0456" name="Group 8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360457" name="Freeform 9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0458" name="Group 10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360459" name="Freeform 11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460" name="Freeform 12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3046" y="2931"/>
              <a:ext cx="2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IM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720" y="1723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I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s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r.</a:t>
              </a:r>
            </a:p>
            <a:p>
              <a:pPr algn="ctr" eaLnBrk="0" hangingPunct="0">
                <a:lnSpc>
                  <a:spcPct val="80000"/>
                </a:lnSpc>
              </a:pPr>
              <a:endParaRPr kumimoji="1" lang="en-US" altLang="zh-CN" i="1"/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O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d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1" lang="en-US" altLang="zh-CN" i="1"/>
                <a:t>r</a:t>
              </a:r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i="1"/>
                <a:t>Time (clock cycles)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1020" y="1793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Ld/St</a:t>
              </a:r>
              <a:endParaRPr kumimoji="1" lang="en-US" altLang="zh-CN" sz="2800" b="1"/>
            </a:p>
          </p:txBody>
        </p: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1004" y="2159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1</a:t>
              </a:r>
              <a:endParaRPr kumimoji="1" lang="en-US" altLang="zh-CN" sz="2800" b="1"/>
            </a:p>
          </p:txBody>
        </p:sp>
        <p:sp>
          <p:nvSpPr>
            <p:cNvPr id="360468" name="Rectangle 20"/>
            <p:cNvSpPr>
              <a:spLocks noChangeArrowheads="1"/>
            </p:cNvSpPr>
            <p:nvPr/>
          </p:nvSpPr>
          <p:spPr bwMode="auto">
            <a:xfrm>
              <a:off x="996" y="2568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2</a:t>
              </a:r>
              <a:endParaRPr kumimoji="1" lang="en-US" altLang="zh-CN" sz="2800" b="1"/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1039" y="294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2400">
                  <a:latin typeface="Comic Sans MS" pitchFamily="66" charset="0"/>
                </a:rPr>
                <a:t>Instr 3</a:t>
              </a:r>
            </a:p>
          </p:txBody>
        </p:sp>
        <p:grpSp>
          <p:nvGrpSpPr>
            <p:cNvPr id="360470" name="Group 22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360471" name="Line 23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2" name="Line 24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3" name="Line 25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4" name="Line 26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5" name="Line 27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6" name="Line 28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7" name="Line 29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8" name="Line 30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0479" name="Group 31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360480" name="Freeform 32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1" name="Rectangle 33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grpSp>
          <p:nvGrpSpPr>
            <p:cNvPr id="360482" name="Group 34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360483" name="Rectangle 35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57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IM</a:t>
                </a:r>
              </a:p>
            </p:txBody>
          </p:sp>
          <p:grpSp>
            <p:nvGrpSpPr>
              <p:cNvPr id="360484" name="Group 36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60485" name="Freeform 37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486" name="Freeform 38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2225" y="1752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60488" name="Group 40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360489" name="Freeform 41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0" name="Freeform 42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491" name="Line 43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92" name="Freeform 44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93" name="Line 45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94" name="Rectangle 46"/>
            <p:cNvSpPr>
              <a:spLocks noChangeArrowheads="1"/>
            </p:cNvSpPr>
            <p:nvPr/>
          </p:nvSpPr>
          <p:spPr bwMode="auto">
            <a:xfrm>
              <a:off x="3120" y="1776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DM</a:t>
              </a:r>
            </a:p>
          </p:txBody>
        </p:sp>
        <p:sp>
          <p:nvSpPr>
            <p:cNvPr id="360495" name="Rectangle 47"/>
            <p:cNvSpPr>
              <a:spLocks noChangeArrowheads="1"/>
            </p:cNvSpPr>
            <p:nvPr/>
          </p:nvSpPr>
          <p:spPr bwMode="auto">
            <a:xfrm>
              <a:off x="3534" y="1747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60496" name="Group 48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360497" name="Freeform 49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8" name="Freeform 50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499" name="Line 51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00" name="Line 52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01" name="Freeform 53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02" name="Line 54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03" name="Freeform 55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0504" name="Group 56"/>
            <p:cNvGrpSpPr>
              <a:grpSpLocks/>
            </p:cNvGrpSpPr>
            <p:nvPr/>
          </p:nvGrpSpPr>
          <p:grpSpPr bwMode="auto">
            <a:xfrm>
              <a:off x="2192" y="2055"/>
              <a:ext cx="2124" cy="452"/>
              <a:chOff x="1751" y="1600"/>
              <a:chExt cx="2124" cy="513"/>
            </a:xfrm>
          </p:grpSpPr>
          <p:grpSp>
            <p:nvGrpSpPr>
              <p:cNvPr id="360505" name="Group 57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360506" name="Freeform 58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07" name="Rectangle 59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60508" name="Group 60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360509" name="Rectangle 61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57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IM</a:t>
                  </a:r>
                </a:p>
              </p:txBody>
            </p:sp>
            <p:grpSp>
              <p:nvGrpSpPr>
                <p:cNvPr id="360510" name="Group 62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360511" name="Freeform 63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512" name="Freeform 64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60513" name="Rectangle 65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60514" name="Group 66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360515" name="Freeform 67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16" name="Freeform 68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0517" name="Line 69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18" name="Freeform 70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19" name="Line 71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20" name="Rectangle 72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DM</a:t>
                </a:r>
              </a:p>
            </p:txBody>
          </p:sp>
          <p:grpSp>
            <p:nvGrpSpPr>
              <p:cNvPr id="360521" name="Group 73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360522" name="Freeform 74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23" name="Freeform 75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0524" name="Rectangle 76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60525" name="Group 77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360526" name="Freeform 78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27" name="Freeform 79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0528" name="Line 80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29" name="Line 81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30" name="Freeform 82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31" name="Line 83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32" name="Freeform 84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2619" y="2450"/>
              <a:ext cx="2124" cy="451"/>
              <a:chOff x="2178" y="2048"/>
              <a:chExt cx="2124" cy="513"/>
            </a:xfrm>
          </p:grpSpPr>
          <p:grpSp>
            <p:nvGrpSpPr>
              <p:cNvPr id="360534" name="Group 86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360535" name="Freeform 87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36" name="Rectangle 88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ALU</a:t>
                  </a:r>
                </a:p>
              </p:txBody>
            </p:sp>
          </p:grpSp>
          <p:grpSp>
            <p:nvGrpSpPr>
              <p:cNvPr id="360537" name="Group 89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360538" name="Rectangle 90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57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1" lang="en-US" altLang="zh-CN" sz="1600" b="1"/>
                    <a:t>IM</a:t>
                  </a:r>
                </a:p>
              </p:txBody>
            </p:sp>
            <p:grpSp>
              <p:nvGrpSpPr>
                <p:cNvPr id="360539" name="Group 91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60540" name="Freeform 92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541" name="Freeform 93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60542" name="Rectangle 94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60543" name="Group 95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60544" name="Freeform 96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45" name="Freeform 97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0546" name="Line 98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47" name="Freeform 99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48" name="Line 100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49" name="Rectangle 101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DM</a:t>
                </a:r>
              </a:p>
            </p:txBody>
          </p:sp>
          <p:grpSp>
            <p:nvGrpSpPr>
              <p:cNvPr id="360550" name="Group 102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60551" name="Freeform 103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52" name="Freeform 104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0553" name="Rectangle 105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Reg</a:t>
                </a:r>
              </a:p>
            </p:txBody>
          </p:sp>
          <p:grpSp>
            <p:nvGrpSpPr>
              <p:cNvPr id="360554" name="Group 106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60555" name="Freeform 107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556" name="Freeform 108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0557" name="Line 109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58" name="Line 110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59" name="Freeform 111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60" name="Line 112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61" name="Freeform 113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562" name="Group 114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360563" name="Freeform 115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64" name="Rectangle 116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1" lang="en-US" altLang="zh-CN" sz="1600" b="1"/>
                  <a:t>ALU</a:t>
                </a:r>
              </a:p>
            </p:txBody>
          </p:sp>
        </p:grpSp>
        <p:sp>
          <p:nvSpPr>
            <p:cNvPr id="360565" name="Rectangle 117"/>
            <p:cNvSpPr>
              <a:spLocks noChangeArrowheads="1"/>
            </p:cNvSpPr>
            <p:nvPr/>
          </p:nvSpPr>
          <p:spPr bwMode="auto">
            <a:xfrm>
              <a:off x="3506" y="293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60566" name="Group 118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360567" name="Freeform 119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68" name="Freeform 120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569" name="Line 121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70" name="Freeform 122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71" name="Line 123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72" name="Rectangle 124"/>
            <p:cNvSpPr>
              <a:spLocks noChangeArrowheads="1"/>
            </p:cNvSpPr>
            <p:nvPr/>
          </p:nvSpPr>
          <p:spPr bwMode="auto">
            <a:xfrm>
              <a:off x="4323" y="2931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DM</a:t>
              </a:r>
            </a:p>
          </p:txBody>
        </p:sp>
        <p:grpSp>
          <p:nvGrpSpPr>
            <p:cNvPr id="360573" name="Group 125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360574" name="Freeform 126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75" name="Freeform 127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576" name="Rectangle 128"/>
            <p:cNvSpPr>
              <a:spLocks noChangeArrowheads="1"/>
            </p:cNvSpPr>
            <p:nvPr/>
          </p:nvSpPr>
          <p:spPr bwMode="auto">
            <a:xfrm>
              <a:off x="4815" y="2931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sz="1600" b="1"/>
                <a:t>Reg</a:t>
              </a:r>
            </a:p>
          </p:txBody>
        </p:sp>
        <p:grpSp>
          <p:nvGrpSpPr>
            <p:cNvPr id="360577" name="Group 129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360578" name="Freeform 130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79" name="Freeform 131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580" name="Line 132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81" name="Line 133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82" name="Freeform 134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83" name="Line 135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584" name="Freeform 136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137525" cy="1008062"/>
          </a:xfrm>
        </p:spPr>
        <p:txBody>
          <a:bodyPr/>
          <a:lstStyle/>
          <a:p>
            <a:r>
              <a:rPr lang="zh-CN" altLang="en-US" sz="3600" b="1"/>
              <a:t>三、</a:t>
            </a:r>
            <a:r>
              <a:rPr lang="en-US" altLang="zh-CN" sz="3600" b="1"/>
              <a:t>Not fully pipelined function unit</a:t>
            </a:r>
            <a:endParaRPr lang="en-US" altLang="zh-CN" sz="3800" b="1"/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460375" y="1350963"/>
          <a:ext cx="835977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6" name="Document" r:id="rId3" imgW="8686800" imgH="5509440" progId="Word.Document.8">
                  <p:embed/>
                </p:oleObj>
              </mc:Choice>
              <mc:Fallback>
                <p:oleObj name="Document" r:id="rId3" imgW="8686800" imgH="55094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350963"/>
                        <a:ext cx="8359775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37550" cy="968375"/>
          </a:xfrm>
        </p:spPr>
        <p:txBody>
          <a:bodyPr/>
          <a:lstStyle/>
          <a:p>
            <a:r>
              <a:rPr lang="zh-CN" altLang="en-US" sz="3200" b="1"/>
              <a:t>四、</a:t>
            </a:r>
            <a:r>
              <a:rPr lang="en-US" altLang="zh-CN" sz="3200" b="1"/>
              <a:t>Why allow machine with structural hazard 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4313"/>
            <a:ext cx="8070850" cy="46085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To reduce cost .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i.e. adding split caches, requires twice the memory bandwidth.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also fully pipelined floating point units costs lots of gates.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It is not worth the cost if the hazard does not occur very often.</a:t>
            </a:r>
            <a:r>
              <a:rPr lang="en-US" altLang="zh-CN" sz="1800">
                <a:latin typeface="Comic Sans MS" pitchFamily="66" charset="0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To reduce latency of the unit.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Making functional units pipelined adds delay </a:t>
            </a:r>
          </a:p>
          <a:p>
            <a:pPr marL="685800" lvl="1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         (pipeline overhead -&gt; registers.)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An unpipelined version may require fewer clocks per operation.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Reducing latency has other performance benefits, as we will see.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 b="1"/>
              <a:t>Example: impact of structural hazard to performance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 i="1"/>
              <a:t>Example</a:t>
            </a:r>
          </a:p>
          <a:p>
            <a:pPr marL="685800" lvl="1" indent="-228600"/>
            <a:r>
              <a:rPr lang="en-US" altLang="zh-CN" sz="2400" i="1"/>
              <a:t>Many machines have unpipelined float-point multiplier.</a:t>
            </a:r>
          </a:p>
          <a:p>
            <a:pPr marL="685800" lvl="1" indent="-228600"/>
            <a:r>
              <a:rPr lang="en-US" altLang="zh-CN" sz="2400" i="1"/>
              <a:t>The function unit time of FP multiplier is 6 clock cycles</a:t>
            </a:r>
          </a:p>
          <a:p>
            <a:pPr marL="685800" lvl="1" indent="-228600"/>
            <a:r>
              <a:rPr lang="en-US" altLang="zh-CN" sz="2400" i="1"/>
              <a:t>FP multiply has a frequency of 14% in a SPECfp benchmark</a:t>
            </a:r>
          </a:p>
          <a:p>
            <a:pPr marL="685800" lvl="1" indent="-228600"/>
            <a:r>
              <a:rPr lang="en-US" altLang="zh-CN" sz="2400" i="1"/>
              <a:t>Will the structural hzard have a large performance impact on the SPECfp benchmark?</a:t>
            </a:r>
          </a:p>
          <a:p>
            <a:pPr marL="685800" lvl="1" indent="-228600"/>
            <a:endParaRPr lang="en-US" altLang="zh-CN" sz="24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 to the example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064500" cy="453707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In the best case:</a:t>
            </a:r>
            <a:r>
              <a:rPr lang="en-US" altLang="zh-CN" sz="2400">
                <a:latin typeface="Comic Sans MS" pitchFamily="66" charset="0"/>
              </a:rPr>
              <a:t> FP multiplies are distributed uniformly.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There is one multiply in every 7 clock.    1/(14%)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Then there will be no structural hazard,then there is no performance penalty at all.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In the worst case:</a:t>
            </a:r>
            <a:r>
              <a:rPr lang="en-US" altLang="zh-CN" sz="2400">
                <a:latin typeface="Comic Sans MS" pitchFamily="66" charset="0"/>
              </a:rPr>
              <a:t> the multiplies are all clustered with no intervening instructions.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Then every multiply instruction have to stall 5 clock cycles to wait for the multiplier be released.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 CPI will increase 70% to 1.7, if the ideal CPI is 1.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Experiment result: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This structural hazard increase execution time by less than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3%.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3.3.4 Pipelining </a:t>
            </a: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Data</a:t>
            </a:r>
            <a:r>
              <a:rPr lang="en-US" altLang="zh-CN" b="1"/>
              <a:t> Hazards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 b="1"/>
              <a:t>Taxonomy of Hazards</a:t>
            </a:r>
            <a:r>
              <a:rPr lang="en-US" altLang="zh-CN" sz="2400" b="1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pPr marL="685800" lvl="1" indent="-228600"/>
            <a:r>
              <a:rPr lang="en-US" altLang="zh-CN" sz="2400" b="1">
                <a:solidFill>
                  <a:srgbClr val="9999FF"/>
                </a:solidFill>
                <a:latin typeface="Comic Sans MS" pitchFamily="66" charset="0"/>
              </a:rPr>
              <a:t>Structural hazards</a:t>
            </a: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 </a:t>
            </a:r>
          </a:p>
          <a:p>
            <a:pPr lvl="2"/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These are conflicts over hardware resources.</a:t>
            </a:r>
            <a:r>
              <a:rPr lang="en-US" altLang="zh-CN" sz="2000"/>
              <a:t> </a:t>
            </a:r>
          </a:p>
          <a:p>
            <a:pPr marL="685800" lvl="1" indent="-228600"/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Data hazards</a:t>
            </a:r>
          </a:p>
          <a:p>
            <a:pPr lvl="2"/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Instruction depends on result of prior computation which is not ready (computed or stored) yet</a:t>
            </a:r>
          </a:p>
          <a:p>
            <a:pPr marL="685800" lvl="1" indent="-228600"/>
            <a:r>
              <a:rPr lang="en-US" altLang="zh-CN" sz="2400" b="1">
                <a:solidFill>
                  <a:srgbClr val="9999FF"/>
                </a:solidFill>
                <a:latin typeface="Comic Sans MS" pitchFamily="66" charset="0"/>
              </a:rPr>
              <a:t>Control hazards</a:t>
            </a:r>
            <a:r>
              <a:rPr lang="en-US" altLang="zh-CN" sz="3200" b="1">
                <a:solidFill>
                  <a:schemeClr val="hlink"/>
                </a:solidFill>
                <a:latin typeface="Comic Sans MS" pitchFamily="66" charset="0"/>
              </a:rPr>
              <a:t> </a:t>
            </a:r>
          </a:p>
          <a:p>
            <a:pPr lvl="2"/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branch condition and the branch PC are not available in time to fetch an instruction on the next clock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一、</a:t>
            </a:r>
            <a:r>
              <a:rPr lang="en-US" altLang="zh-CN" b="1"/>
              <a:t>Data hazard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solidFill>
                  <a:srgbClr val="FF3300"/>
                </a:solidFill>
                <a:latin typeface="Comic Sans MS" pitchFamily="66" charset="0"/>
                <a:ea typeface="楷体_GB2312" pitchFamily="49" charset="-122"/>
              </a:rPr>
              <a:t>Data hazards</a:t>
            </a:r>
            <a:r>
              <a:rPr lang="en-US" altLang="zh-CN" sz="2800">
                <a:latin typeface="Comic Sans MS" pitchFamily="66" charset="0"/>
              </a:rPr>
              <a:t> occur when the pipeline changes the order of read/write accesses to operands comparing with that in  sequential executing .</a:t>
            </a:r>
          </a:p>
          <a:p>
            <a:pPr marL="285750" indent="-285750"/>
            <a:r>
              <a:rPr lang="en-US" altLang="zh-CN" sz="2800">
                <a:latin typeface="Comic Sans MS" pitchFamily="66" charset="0"/>
              </a:rPr>
              <a:t>Let’s see an Example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DADD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zh-CN" sz="2000">
                <a:latin typeface="Comic Sans MS" pitchFamily="66" charset="0"/>
              </a:rPr>
              <a:t>,   R1, R3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DSUB R4,  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zh-CN" sz="2000">
                <a:latin typeface="Comic Sans MS" pitchFamily="66" charset="0"/>
              </a:rPr>
              <a:t>, R5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AND   R6,  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zh-CN" sz="2000">
                <a:latin typeface="Comic Sans MS" pitchFamily="66" charset="0"/>
              </a:rPr>
              <a:t>, R7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OR      R8,  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zh-CN" sz="2000">
                <a:latin typeface="Comic Sans MS" pitchFamily="66" charset="0"/>
              </a:rPr>
              <a:t>, R9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XOR    R10, </a:t>
            </a: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zh-CN" sz="2000">
                <a:latin typeface="Comic Sans MS" pitchFamily="66" charset="0"/>
              </a:rPr>
              <a:t>, R11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The Major Hurdle of Pipelining—Pipeline Hazards 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24800" cy="44196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本科回顾</a:t>
            </a:r>
            <a:r>
              <a:rPr lang="en-US" altLang="zh-CN" dirty="0"/>
              <a:t>------- Appendix A.2</a:t>
            </a:r>
          </a:p>
          <a:p>
            <a:endParaRPr lang="en-US" altLang="zh-CN" dirty="0"/>
          </a:p>
          <a:p>
            <a:r>
              <a:rPr lang="en-US" altLang="zh-CN" dirty="0"/>
              <a:t>3.3.1 Taxonomy of hazard</a:t>
            </a:r>
          </a:p>
          <a:p>
            <a:r>
              <a:rPr lang="en-US" altLang="zh-CN" dirty="0"/>
              <a:t>3.3.2 Performance of pipeline with Hazard</a:t>
            </a:r>
          </a:p>
          <a:p>
            <a:r>
              <a:rPr lang="en-US" altLang="zh-CN" dirty="0"/>
              <a:t>3.3.3 Structural hazard</a:t>
            </a:r>
          </a:p>
          <a:p>
            <a:r>
              <a:rPr lang="en-US" altLang="zh-CN" dirty="0"/>
              <a:t>3.3.4 Data Hazards</a:t>
            </a:r>
          </a:p>
          <a:p>
            <a:r>
              <a:rPr lang="en-US" altLang="zh-CN" dirty="0"/>
              <a:t>3.3.5 Control Hazards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4313"/>
            <a:ext cx="7854950" cy="4465637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Basic structure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An instruction in flight wants to use a data value that’s</a:t>
            </a: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not “done</a:t>
            </a: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altLang="zh-CN" sz="1800" b="1">
                <a:latin typeface="Comic Sans MS" pitchFamily="66" charset="0"/>
              </a:rPr>
              <a:t>yet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“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Done</a:t>
            </a: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altLang="zh-CN" sz="1800" b="1">
                <a:latin typeface="Comic Sans MS" pitchFamily="66" charset="0"/>
              </a:rPr>
              <a:t>means “it’s been computed” and “it’s located where I would normally expect to go look in the pipe hardware to find it”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Basic cause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You are used to assuming a purely sequential model of instruction execution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Instruction N finishes before instruction N+k, for k &gt;= 1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There are</a:t>
            </a: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dependencies now between “nearby” instructions</a:t>
            </a:r>
            <a:r>
              <a:rPr lang="en-US" altLang="zh-CN" sz="18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b="1">
                <a:latin typeface="Comic Sans MS" pitchFamily="66" charset="0"/>
              </a:rPr>
              <a:t>(“near” in sequential order of fetch from memory)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Comic Sans MS" pitchFamily="66" charset="0"/>
              </a:rPr>
              <a:t>Consequence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1800" b="1">
                <a:latin typeface="Comic Sans MS" pitchFamily="66" charset="0"/>
              </a:rPr>
              <a:t>Data hazards -- instructions want data values that are not done yet, or in the right place yet</a:t>
            </a:r>
            <a:endParaRPr lang="en-US" altLang="zh-CN" sz="18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353425" cy="990600"/>
          </a:xfrm>
        </p:spPr>
        <p:txBody>
          <a:bodyPr/>
          <a:lstStyle/>
          <a:p>
            <a:r>
              <a:rPr lang="en-US" altLang="zh-CN" sz="3600" b="1"/>
              <a:t>Coping with data hazards:example</a:t>
            </a:r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611188" y="1484313"/>
          <a:ext cx="770572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4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7705725" cy="4635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40762" cy="990600"/>
          </a:xfrm>
        </p:spPr>
        <p:txBody>
          <a:bodyPr/>
          <a:lstStyle/>
          <a:p>
            <a:r>
              <a:rPr lang="zh-CN" altLang="en-US" sz="3200" b="1"/>
              <a:t>二、</a:t>
            </a:r>
            <a:r>
              <a:rPr lang="en-US" altLang="zh-CN" sz="3200" b="1"/>
              <a:t>Somecases “Double Bump” can do !</a:t>
            </a: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609600" y="1449388"/>
          <a:ext cx="7850188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8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9388"/>
                        <a:ext cx="7850188" cy="4556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b="1">
                <a:solidFill>
                  <a:schemeClr val="bg1"/>
                </a:solidFill>
              </a:rPr>
              <a:t>三、</a:t>
            </a:r>
            <a:r>
              <a:rPr lang="en-US" altLang="zh-CN" sz="3800" b="1">
                <a:solidFill>
                  <a:schemeClr val="bg1"/>
                </a:solidFill>
              </a:rPr>
              <a:t>Proposed solution—</a:t>
            </a:r>
            <a:r>
              <a:rPr lang="en-US" altLang="zh-CN" sz="3800" b="1">
                <a:solidFill>
                  <a:srgbClr val="FF0000"/>
                </a:solidFill>
              </a:rPr>
              <a:t> </a:t>
            </a:r>
            <a:r>
              <a:rPr lang="en-US" altLang="zh-CN" sz="4100" b="1">
                <a:solidFill>
                  <a:srgbClr val="FF0000"/>
                </a:solidFill>
                <a:latin typeface="Comic Sans MS" pitchFamily="66" charset="0"/>
              </a:rPr>
              <a:t>STALL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 b="1">
                <a:latin typeface="Comic Sans MS" pitchFamily="66" charset="0"/>
              </a:rPr>
              <a:t>Proposed solution</a:t>
            </a:r>
            <a:endParaRPr lang="en-US" altLang="zh-CN" sz="280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b="1">
                <a:solidFill>
                  <a:srgbClr val="FF0000"/>
                </a:solidFill>
                <a:latin typeface="Comic Sans MS" pitchFamily="66" charset="0"/>
              </a:rPr>
              <a:t>Don’t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let them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mic Sans MS" pitchFamily="66" charset="0"/>
              </a:rPr>
              <a:t>overlap</a:t>
            </a: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like this…?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800" b="1">
                <a:latin typeface="Comic Sans MS" pitchFamily="66" charset="0"/>
              </a:rPr>
              <a:t>Mechanics</a:t>
            </a:r>
            <a:endParaRPr lang="en-US" altLang="zh-CN" sz="2800">
              <a:latin typeface="Comic Sans MS" pitchFamily="66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Don’t let the instruction flow through the pipe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In particular, don’t let it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latin typeface="Comic Sans MS" pitchFamily="66" charset="0"/>
              </a:rPr>
              <a:t>WRITE</a:t>
            </a:r>
            <a:r>
              <a:rPr lang="en-US" altLang="zh-CN" sz="22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latin typeface="Comic Sans MS" pitchFamily="66" charset="0"/>
              </a:rPr>
              <a:t>any bits anywhere in the pipe hardware that represents </a:t>
            </a:r>
            <a:r>
              <a:rPr lang="en-US" altLang="zh-CN" sz="2200" b="1">
                <a:latin typeface="Comic Sans MS" pitchFamily="66" charset="0"/>
              </a:rPr>
              <a:t>REAL </a:t>
            </a:r>
            <a:r>
              <a:rPr lang="en-US" altLang="zh-CN" sz="2200">
                <a:latin typeface="Comic Sans MS" pitchFamily="66" charset="0"/>
              </a:rPr>
              <a:t>CPU state (e.g., register file, memory)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Let the instruction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wait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latin typeface="Comic Sans MS" pitchFamily="66" charset="0"/>
              </a:rPr>
              <a:t>until the hazard resolved.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Name for this operation: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latin typeface="Comic Sans MS" pitchFamily="66" charset="0"/>
              </a:rPr>
              <a:t>PIPELINE STALL</a:t>
            </a:r>
            <a:endParaRPr lang="en-US" altLang="zh-CN" sz="22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6" name="Rectangle 1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58200" cy="762000"/>
          </a:xfrm>
        </p:spPr>
        <p:txBody>
          <a:bodyPr/>
          <a:lstStyle/>
          <a:p>
            <a:r>
              <a:rPr lang="en-US" altLang="zh-CN" sz="3600"/>
              <a:t>How do we stall ?</a:t>
            </a:r>
            <a:br>
              <a:rPr lang="en-US" altLang="zh-CN" sz="3600"/>
            </a:br>
            <a:r>
              <a:rPr lang="en-US" altLang="zh-CN" sz="3600"/>
              <a:t>——Insert </a:t>
            </a:r>
            <a:r>
              <a:rPr lang="en-US" altLang="zh-CN" sz="3600">
                <a:solidFill>
                  <a:srgbClr val="FF0000"/>
                </a:solidFill>
              </a:rPr>
              <a:t>nop</a:t>
            </a:r>
            <a:r>
              <a:rPr lang="en-US" altLang="zh-CN" sz="3600"/>
              <a:t> by compiler</a:t>
            </a:r>
          </a:p>
        </p:txBody>
      </p:sp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539750" y="1412875"/>
          <a:ext cx="7993063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7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993063" cy="4638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1714" name="Group 2"/>
          <p:cNvGrpSpPr>
            <a:grpSpLocks/>
          </p:cNvGrpSpPr>
          <p:nvPr/>
        </p:nvGrpSpPr>
        <p:grpSpPr bwMode="auto">
          <a:xfrm>
            <a:off x="3132138" y="2852738"/>
            <a:ext cx="5256212" cy="538162"/>
            <a:chOff x="1872" y="1872"/>
            <a:chExt cx="3671" cy="384"/>
          </a:xfrm>
        </p:grpSpPr>
        <p:sp>
          <p:nvSpPr>
            <p:cNvPr id="371715" name="AutoShape 3"/>
            <p:cNvSpPr>
              <a:spLocks noChangeArrowheads="1"/>
            </p:cNvSpPr>
            <p:nvPr/>
          </p:nvSpPr>
          <p:spPr bwMode="auto">
            <a:xfrm>
              <a:off x="1872" y="1872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16" name="AutoShape 4"/>
            <p:cNvSpPr>
              <a:spLocks noChangeArrowheads="1"/>
            </p:cNvSpPr>
            <p:nvPr/>
          </p:nvSpPr>
          <p:spPr bwMode="auto">
            <a:xfrm>
              <a:off x="2569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17" name="AutoShape 5"/>
            <p:cNvSpPr>
              <a:spLocks noChangeArrowheads="1"/>
            </p:cNvSpPr>
            <p:nvPr/>
          </p:nvSpPr>
          <p:spPr bwMode="auto">
            <a:xfrm>
              <a:off x="4848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18" name="AutoShape 6"/>
            <p:cNvSpPr>
              <a:spLocks noChangeArrowheads="1"/>
            </p:cNvSpPr>
            <p:nvPr/>
          </p:nvSpPr>
          <p:spPr bwMode="auto">
            <a:xfrm>
              <a:off x="4080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19" name="AutoShape 7"/>
            <p:cNvSpPr>
              <a:spLocks noChangeArrowheads="1"/>
            </p:cNvSpPr>
            <p:nvPr/>
          </p:nvSpPr>
          <p:spPr bwMode="auto">
            <a:xfrm>
              <a:off x="3312" y="1872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</p:grpSp>
      <p:grpSp>
        <p:nvGrpSpPr>
          <p:cNvPr id="371720" name="Group 8"/>
          <p:cNvGrpSpPr>
            <a:grpSpLocks/>
          </p:cNvGrpSpPr>
          <p:nvPr/>
        </p:nvGrpSpPr>
        <p:grpSpPr bwMode="auto">
          <a:xfrm>
            <a:off x="4140200" y="3644900"/>
            <a:ext cx="4319588" cy="504825"/>
            <a:chOff x="2640" y="2400"/>
            <a:chExt cx="2903" cy="384"/>
          </a:xfrm>
        </p:grpSpPr>
        <p:sp>
          <p:nvSpPr>
            <p:cNvPr id="371721" name="AutoShape 9"/>
            <p:cNvSpPr>
              <a:spLocks noChangeArrowheads="1"/>
            </p:cNvSpPr>
            <p:nvPr/>
          </p:nvSpPr>
          <p:spPr bwMode="auto">
            <a:xfrm>
              <a:off x="2640" y="2400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22" name="AutoShape 10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23" name="AutoShape 11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1724" name="AutoShape 12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4" y="333375"/>
            <a:ext cx="7993064" cy="7620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How do we stall?</a:t>
            </a: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br>
              <a:rPr lang="en-US" altLang="zh-CN" sz="3600" b="1" dirty="0">
                <a:solidFill>
                  <a:srgbClr val="FF0000"/>
                </a:solidFill>
              </a:rPr>
            </a:br>
            <a:r>
              <a:rPr lang="en-US" altLang="zh-CN" sz="3600" b="1" dirty="0">
                <a:solidFill>
                  <a:srgbClr val="FF0000"/>
                </a:solidFill>
              </a:rPr>
              <a:t>——Add hardware </a:t>
            </a:r>
            <a:r>
              <a:rPr lang="en-US" altLang="zh-CN" sz="3600" b="1" dirty="0"/>
              <a:t>Interlock</a:t>
            </a:r>
            <a:r>
              <a:rPr lang="en-US" altLang="zh-CN" sz="3600" b="1" dirty="0">
                <a:solidFill>
                  <a:srgbClr val="FF0000"/>
                </a:solidFill>
              </a:rPr>
              <a:t> !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7993063" cy="4608512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Add extra hardware to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detect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latin typeface="Comic Sans MS" pitchFamily="66" charset="0"/>
              </a:rPr>
              <a:t>stall situations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Watches the instruction field bits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Looks for “read versus write” conflicts in particular pipe stages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Basically, a bunch of careful “case logic”</a:t>
            </a:r>
            <a:endParaRPr lang="en-US" altLang="zh-CN" sz="2200"/>
          </a:p>
          <a:p>
            <a:pPr marL="285750" indent="-28575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Add extra hardware to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push</a:t>
            </a:r>
            <a:r>
              <a:rPr lang="en-US" altLang="zh-CN" sz="220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latin typeface="Comic Sans MS" pitchFamily="66" charset="0"/>
              </a:rPr>
              <a:t>bubbles thru</a:t>
            </a:r>
            <a:r>
              <a:rPr lang="en-US" altLang="zh-CN" sz="2200">
                <a:solidFill>
                  <a:schemeClr val="tx2"/>
                </a:solidFill>
                <a:latin typeface="Comic Sans MS" pitchFamily="66" charset="0"/>
              </a:rPr>
              <a:t> pipe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Actually, relatively easy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Can just let the instruction you want to stall GO FORWARD through the pipe…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…but, TURN OFF the bits that allow any results to get written into the machine state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200">
                <a:latin typeface="Comic Sans MS" pitchFamily="66" charset="0"/>
              </a:rPr>
              <a:t>So,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Comic Sans MS" pitchFamily="66" charset="0"/>
              </a:rPr>
              <a:t>the instruction “executes” (it does the work), but doesn’t “save”</a:t>
            </a:r>
            <a:endParaRPr lang="en-US" altLang="zh-CN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Interlock:  insert stalls </a:t>
            </a:r>
          </a:p>
        </p:txBody>
      </p:sp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611188" y="1557338"/>
          <a:ext cx="790416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9" name="Picture" r:id="rId3" imgW="4457880" imgH="2390760" progId="Word.Picture.8">
                  <p:embed/>
                </p:oleObj>
              </mc:Choice>
              <mc:Fallback>
                <p:oleObj name="Picture" r:id="rId3" imgW="4457880" imgH="23907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904162" cy="4302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3764" name="Group 4"/>
          <p:cNvGrpSpPr>
            <a:grpSpLocks/>
          </p:cNvGrpSpPr>
          <p:nvPr/>
        </p:nvGrpSpPr>
        <p:grpSpPr bwMode="auto">
          <a:xfrm>
            <a:off x="4140200" y="3500438"/>
            <a:ext cx="2087563" cy="609600"/>
            <a:chOff x="1920" y="1824"/>
            <a:chExt cx="1315" cy="384"/>
          </a:xfrm>
        </p:grpSpPr>
        <p:sp>
          <p:nvSpPr>
            <p:cNvPr id="373765" name="AutoShape 5"/>
            <p:cNvSpPr>
              <a:spLocks noChangeArrowheads="1"/>
            </p:cNvSpPr>
            <p:nvPr/>
          </p:nvSpPr>
          <p:spPr bwMode="auto">
            <a:xfrm>
              <a:off x="1920" y="1824"/>
              <a:ext cx="598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  <p:sp>
          <p:nvSpPr>
            <p:cNvPr id="373766" name="AutoShape 6"/>
            <p:cNvSpPr>
              <a:spLocks noChangeArrowheads="1"/>
            </p:cNvSpPr>
            <p:nvPr/>
          </p:nvSpPr>
          <p:spPr bwMode="auto">
            <a:xfrm>
              <a:off x="2578" y="1824"/>
              <a:ext cx="657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>
                  <a:latin typeface="Comic Sans MS" pitchFamily="66" charset="0"/>
                </a:rPr>
                <a:t>Bubble</a:t>
              </a:r>
            </a:p>
          </p:txBody>
        </p:sp>
      </p:grp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3886200" y="4267200"/>
            <a:ext cx="2619375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</a:rPr>
              <a:t>Empty slots in the </a:t>
            </a:r>
          </a:p>
          <a:p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</a:rPr>
              <a:t>pipe called bubbles;</a:t>
            </a:r>
          </a:p>
          <a:p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</a:rPr>
              <a:t>means no real </a:t>
            </a:r>
          </a:p>
          <a:p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</a:rPr>
              <a:t>instruction work </a:t>
            </a:r>
          </a:p>
          <a:p>
            <a:r>
              <a:rPr kumimoji="1" lang="en-US" altLang="zh-CN" sz="2000" b="1">
                <a:solidFill>
                  <a:srgbClr val="339966"/>
                </a:solidFill>
                <a:latin typeface="Comic Sans MS" pitchFamily="66" charset="0"/>
              </a:rPr>
              <a:t>getting saved here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Detect: Data Hazard Logic</a:t>
            </a:r>
            <a:endParaRPr lang="en-US" altLang="zh-CN" b="1">
              <a:solidFill>
                <a:srgbClr val="000000"/>
              </a:solidFill>
            </a:endParaRPr>
          </a:p>
        </p:txBody>
      </p:sp>
      <p:pic>
        <p:nvPicPr>
          <p:cNvPr id="374787" name="Picture 3" descr="chap3_4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8305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47625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Rs</a:t>
            </a:r>
          </a:p>
          <a:p>
            <a:r>
              <a:rPr kumimoji="1" lang="en-US" altLang="zh-CN" sz="2000" b="1">
                <a:latin typeface="Times New Roman" pitchFamily="18" charset="0"/>
              </a:rPr>
              <a:t>Rt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4114800" y="2971800"/>
            <a:ext cx="519113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Rd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6096000" y="2971800"/>
            <a:ext cx="533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Rd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7543800" y="2971800"/>
            <a:ext cx="533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Rd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374809" name="Group 25"/>
          <p:cNvGrpSpPr>
            <a:grpSpLocks/>
          </p:cNvGrpSpPr>
          <p:nvPr/>
        </p:nvGrpSpPr>
        <p:grpSpPr bwMode="auto">
          <a:xfrm>
            <a:off x="1600200" y="1371600"/>
            <a:ext cx="7162800" cy="1828800"/>
            <a:chOff x="1008" y="864"/>
            <a:chExt cx="4512" cy="1152"/>
          </a:xfrm>
        </p:grpSpPr>
        <p:sp>
          <p:nvSpPr>
            <p:cNvPr id="374792" name="Oval 8"/>
            <p:cNvSpPr>
              <a:spLocks noChangeArrowheads="1"/>
            </p:cNvSpPr>
            <p:nvPr/>
          </p:nvSpPr>
          <p:spPr bwMode="auto">
            <a:xfrm>
              <a:off x="1632" y="864"/>
              <a:ext cx="2544" cy="9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1821" y="864"/>
              <a:ext cx="2036" cy="8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latin typeface="Comic Sans MS" pitchFamily="66" charset="0"/>
                </a:rPr>
                <a:t>Rs =? Rd</a:t>
              </a:r>
            </a:p>
            <a:p>
              <a:pPr algn="ctr" eaLnBrk="0" hangingPunct="0"/>
              <a:r>
                <a:rPr kumimoji="1" lang="en-US" altLang="zh-CN" sz="2000" b="1">
                  <a:latin typeface="Comic Sans MS" pitchFamily="66" charset="0"/>
                </a:rPr>
                <a:t>Rt =? Rd</a:t>
              </a:r>
            </a:p>
            <a:p>
              <a:pPr algn="ctr" eaLnBrk="0" hangingPunct="0"/>
              <a:r>
                <a:rPr kumimoji="1" lang="en-US" altLang="zh-CN" sz="2000" b="1">
                  <a:latin typeface="Comic Sans MS" pitchFamily="66" charset="0"/>
                </a:rPr>
                <a:t>between IF/ID and </a:t>
              </a:r>
            </a:p>
            <a:p>
              <a:pPr algn="ctr" eaLnBrk="0" hangingPunct="0"/>
              <a:r>
                <a:rPr kumimoji="1" lang="en-US" altLang="zh-CN" sz="2000" b="1">
                  <a:latin typeface="Comic Sans MS" pitchFamily="66" charset="0"/>
                </a:rPr>
                <a:t>ID/EX, EX/MEM Stages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374794" name="Group 10"/>
            <p:cNvGrpSpPr>
              <a:grpSpLocks/>
            </p:cNvGrpSpPr>
            <p:nvPr/>
          </p:nvGrpSpPr>
          <p:grpSpPr bwMode="auto">
            <a:xfrm>
              <a:off x="2928" y="1728"/>
              <a:ext cx="528" cy="288"/>
              <a:chOff x="2928" y="1728"/>
              <a:chExt cx="528" cy="288"/>
            </a:xfrm>
          </p:grpSpPr>
          <p:sp>
            <p:nvSpPr>
              <p:cNvPr id="374795" name="Line 11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6" name="Line 12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4797" name="Group 13"/>
            <p:cNvGrpSpPr>
              <a:grpSpLocks/>
            </p:cNvGrpSpPr>
            <p:nvPr/>
          </p:nvGrpSpPr>
          <p:grpSpPr bwMode="auto">
            <a:xfrm>
              <a:off x="4176" y="1728"/>
              <a:ext cx="432" cy="288"/>
              <a:chOff x="2928" y="1728"/>
              <a:chExt cx="528" cy="288"/>
            </a:xfrm>
          </p:grpSpPr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9" name="Line 15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4800" name="Group 16"/>
            <p:cNvGrpSpPr>
              <a:grpSpLocks/>
            </p:cNvGrpSpPr>
            <p:nvPr/>
          </p:nvGrpSpPr>
          <p:grpSpPr bwMode="auto">
            <a:xfrm>
              <a:off x="5088" y="1728"/>
              <a:ext cx="432" cy="288"/>
              <a:chOff x="2928" y="1728"/>
              <a:chExt cx="528" cy="288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H="1" flipV="1">
              <a:off x="4080" y="1488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 flipH="1" flipV="1">
              <a:off x="4176" y="1344"/>
              <a:ext cx="134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4805" name="Group 21"/>
            <p:cNvGrpSpPr>
              <a:grpSpLocks/>
            </p:cNvGrpSpPr>
            <p:nvPr/>
          </p:nvGrpSpPr>
          <p:grpSpPr bwMode="auto">
            <a:xfrm flipH="1">
              <a:off x="1008" y="1632"/>
              <a:ext cx="528" cy="288"/>
              <a:chOff x="2928" y="1728"/>
              <a:chExt cx="528" cy="288"/>
            </a:xfrm>
          </p:grpSpPr>
          <p:sp>
            <p:nvSpPr>
              <p:cNvPr id="374806" name="Line 22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7" name="Line 23"/>
              <p:cNvSpPr>
                <a:spLocks noChangeShapeType="1"/>
              </p:cNvSpPr>
              <p:nvPr/>
            </p:nvSpPr>
            <p:spPr bwMode="auto">
              <a:xfrm flipV="1">
                <a:off x="3456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4808" name="Line 24"/>
            <p:cNvSpPr>
              <a:spLocks noChangeShapeType="1"/>
            </p:cNvSpPr>
            <p:nvPr/>
          </p:nvSpPr>
          <p:spPr bwMode="auto">
            <a:xfrm flipV="1">
              <a:off x="1008" y="1392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37550" cy="914400"/>
          </a:xfrm>
        </p:spPr>
        <p:txBody>
          <a:bodyPr/>
          <a:lstStyle/>
          <a:p>
            <a:r>
              <a:rPr lang="zh-CN" altLang="en-US" sz="3400" b="1"/>
              <a:t>四、</a:t>
            </a:r>
            <a:r>
              <a:rPr lang="en-US" altLang="zh-CN" sz="3400" b="1"/>
              <a:t>Forwarding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7848600" cy="4537075"/>
          </a:xfrm>
        </p:spPr>
        <p:txBody>
          <a:bodyPr/>
          <a:lstStyle/>
          <a:p>
            <a:pPr marL="285750" indent="-285750"/>
            <a:r>
              <a:rPr lang="en-US" altLang="zh-CN" sz="2400">
                <a:latin typeface="Comic Sans MS" pitchFamily="66" charset="0"/>
              </a:rPr>
              <a:t>If the result you need does not exist AT ALL yet,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you are out of luck,  sorry.</a:t>
            </a:r>
          </a:p>
          <a:p>
            <a:pPr marL="285750" indent="-285750"/>
            <a:r>
              <a:rPr lang="en-US" altLang="zh-CN" sz="2400">
                <a:latin typeface="Comic Sans MS" pitchFamily="66" charset="0"/>
              </a:rPr>
              <a:t>But, what if the result exists, but is not stored back yet?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Instead of stalling until the result is stored back in its “natural” home…</a:t>
            </a:r>
          </a:p>
          <a:p>
            <a:pPr marL="685800" lvl="1" indent="-228600"/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grab the result “on the fly” from “inside” the pipe, and send it to the other instruction (another pipe stage) that wants to use it</a:t>
            </a:r>
            <a:endParaRPr lang="en-US" altLang="zh-CN" sz="2400">
              <a:solidFill>
                <a:srgbClr val="FF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Generic name:</a:t>
            </a:r>
            <a:r>
              <a:rPr lang="en-US" altLang="zh-CN" sz="2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800">
                <a:solidFill>
                  <a:srgbClr val="FD0128"/>
                </a:solidFill>
                <a:latin typeface="Comic Sans MS" pitchFamily="66" charset="0"/>
              </a:rPr>
              <a:t>forwarding ( bypass, short-circuiting)</a:t>
            </a:r>
            <a:endParaRPr lang="en-US" altLang="zh-CN" sz="2800">
              <a:solidFill>
                <a:srgbClr val="FD0128"/>
              </a:solidFill>
            </a:endParaRP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Instead of waiting to store the result, we forward it immediately (more or less) to the instruction that wants it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Mechanically, we add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</a:rPr>
              <a:t>buses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to the datapath to move these values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around, and these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buses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latin typeface="Comic Sans MS" pitchFamily="66" charset="0"/>
              </a:rPr>
              <a:t>always “point backwards” in the datapath,</a:t>
            </a:r>
            <a:r>
              <a:rPr lang="en-US" altLang="zh-CN" sz="24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</a:rPr>
              <a:t>from later stages to earlier stages</a:t>
            </a:r>
            <a:endParaRPr lang="en-US" altLang="zh-CN" sz="3200">
              <a:solidFill>
                <a:srgbClr val="FF0000"/>
              </a:solidFill>
            </a:endParaRPr>
          </a:p>
          <a:p>
            <a:pPr marL="285750" indent="-285750"/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mic Sans MS" pitchFamily="66" charset="0"/>
              </a:rPr>
              <a:t>3.3.1 Taxonomy of hazard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4313"/>
            <a:ext cx="7778750" cy="439261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>
                <a:solidFill>
                  <a:srgbClr val="FF3300"/>
                </a:solidFill>
                <a:latin typeface="Comic Sans MS" pitchFamily="66" charset="0"/>
              </a:rPr>
              <a:t>   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A hazard</a:t>
            </a:r>
            <a:r>
              <a:rPr lang="en-US" altLang="zh-CN" sz="2400">
                <a:latin typeface="Comic Sans MS" pitchFamily="66" charset="0"/>
              </a:rPr>
              <a:t> is a condition that prevents an instruction in the pipe from executing its next scheduled pipe stage</a:t>
            </a:r>
            <a:endParaRPr lang="en-US" altLang="zh-CN" sz="2400">
              <a:solidFill>
                <a:srgbClr val="FF0000"/>
              </a:solidFill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Structural hazards</a:t>
            </a:r>
            <a:r>
              <a:rPr lang="en-US" altLang="zh-CN" sz="2000"/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These are conflicts over hardware resources.</a:t>
            </a:r>
            <a:r>
              <a:rPr lang="en-US" altLang="zh-CN" sz="2000"/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Data hazards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Instruction depends on result of prior computation which is not ready (computed or stored) yet</a:t>
            </a:r>
            <a:endParaRPr lang="en-US" altLang="zh-CN" sz="2000"/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Control hazards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branch condition and the branch PC are not available in time to fetch an instruction on the next clock</a:t>
            </a:r>
            <a:endParaRPr lang="en-US" altLang="zh-CN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3375"/>
            <a:ext cx="8460432" cy="762000"/>
          </a:xfrm>
        </p:spPr>
        <p:txBody>
          <a:bodyPr/>
          <a:lstStyle/>
          <a:p>
            <a:r>
              <a:rPr lang="en-US" altLang="zh-CN" sz="2800" b="1" dirty="0"/>
              <a:t>Forwarding:	reduce data hazard stalls</a:t>
            </a:r>
            <a:r>
              <a:rPr lang="en-US" altLang="zh-CN" sz="2800" b="1" dirty="0">
                <a:solidFill>
                  <a:srgbClr val="081D58"/>
                </a:solidFill>
              </a:rPr>
              <a:t>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7924800" cy="841375"/>
          </a:xfrm>
        </p:spPr>
        <p:txBody>
          <a:bodyPr/>
          <a:lstStyle/>
          <a:p>
            <a:pPr marL="285750" indent="-285750"/>
            <a:r>
              <a:rPr lang="en-US" altLang="zh-CN" sz="2200">
                <a:latin typeface="Comic Sans MS" pitchFamily="66" charset="0"/>
              </a:rPr>
              <a:t>Data may be already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D0128"/>
                </a:solidFill>
                <a:latin typeface="Comic Sans MS" pitchFamily="66" charset="0"/>
              </a:rPr>
              <a:t>computed </a:t>
            </a:r>
            <a:r>
              <a:rPr lang="en-US" altLang="zh-CN" sz="2200">
                <a:latin typeface="Comic Sans MS" pitchFamily="66" charset="0"/>
              </a:rPr>
              <a:t>- just</a:t>
            </a:r>
            <a:r>
              <a:rPr lang="en-US" altLang="zh-CN" sz="22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200">
                <a:solidFill>
                  <a:srgbClr val="FD0128"/>
                </a:solidFill>
                <a:latin typeface="Comic Sans MS" pitchFamily="66" charset="0"/>
              </a:rPr>
              <a:t>not </a:t>
            </a:r>
            <a:r>
              <a:rPr lang="en-US" altLang="zh-CN" sz="2200">
                <a:latin typeface="Comic Sans MS" pitchFamily="66" charset="0"/>
              </a:rPr>
              <a:t>in the Register File</a:t>
            </a:r>
            <a:endParaRPr lang="en-US" altLang="zh-CN" sz="2200"/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539750" y="2276475"/>
          <a:ext cx="8064500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6" name="Picture" r:id="rId3" imgW="4467240" imgH="1809720" progId="Word.Picture.8">
                  <p:embed/>
                </p:oleObj>
              </mc:Choice>
              <mc:Fallback>
                <p:oleObj name="Picture" r:id="rId3" imgW="4467240" imgH="18097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064500" cy="3268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Line 5"/>
          <p:cNvSpPr>
            <a:spLocks noChangeShapeType="1"/>
          </p:cNvSpPr>
          <p:nvPr/>
        </p:nvSpPr>
        <p:spPr bwMode="auto">
          <a:xfrm flipH="1">
            <a:off x="4787900" y="3357563"/>
            <a:ext cx="1741488" cy="6477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 flipH="1">
            <a:off x="5940425" y="3357563"/>
            <a:ext cx="609600" cy="1524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2193925" y="5638800"/>
            <a:ext cx="481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CC0099"/>
                </a:solidFill>
                <a:latin typeface="Times New Roman" pitchFamily="18" charset="0"/>
                <a:sym typeface="Symbol" pitchFamily="18" charset="2"/>
              </a:rPr>
              <a:t>EX/MEM.ALUoutput  ALU input port</a:t>
            </a:r>
            <a:endParaRPr kumimoji="1" lang="en-US" altLang="zh-CN" sz="2000" b="1">
              <a:latin typeface="Times New Roman" pitchFamily="18" charset="0"/>
              <a:sym typeface="Symbol" pitchFamily="18" charset="2"/>
            </a:endParaRPr>
          </a:p>
          <a:p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MEM/WB.ALUoutput  ALU input port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>
            <a:off x="898525" y="5791200"/>
            <a:ext cx="1295400" cy="0"/>
          </a:xfrm>
          <a:prstGeom prst="line">
            <a:avLst/>
          </a:prstGeom>
          <a:noFill/>
          <a:ln w="2857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898525" y="6172200"/>
            <a:ext cx="12954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275" y="260350"/>
            <a:ext cx="8028538" cy="914400"/>
          </a:xfrm>
        </p:spPr>
        <p:txBody>
          <a:bodyPr/>
          <a:lstStyle/>
          <a:p>
            <a:r>
              <a:rPr lang="en-US" altLang="zh-CN" sz="2400" dirty="0"/>
              <a:t>Hardware Change for Forwarding</a:t>
            </a:r>
          </a:p>
        </p:txBody>
      </p:sp>
      <p:grpSp>
        <p:nvGrpSpPr>
          <p:cNvPr id="378883" name="Group 3"/>
          <p:cNvGrpSpPr>
            <a:grpSpLocks/>
          </p:cNvGrpSpPr>
          <p:nvPr/>
        </p:nvGrpSpPr>
        <p:grpSpPr bwMode="auto">
          <a:xfrm>
            <a:off x="611188" y="1412875"/>
            <a:ext cx="7920037" cy="3743325"/>
            <a:chOff x="172" y="912"/>
            <a:chExt cx="5520" cy="2448"/>
          </a:xfrm>
        </p:grpSpPr>
        <p:sp>
          <p:nvSpPr>
            <p:cNvPr id="378884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MEM/WR</a:t>
              </a:r>
            </a:p>
          </p:txBody>
        </p:sp>
        <p:sp>
          <p:nvSpPr>
            <p:cNvPr id="378886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ID/EX</a:t>
              </a:r>
            </a:p>
          </p:txBody>
        </p:sp>
        <p:sp>
          <p:nvSpPr>
            <p:cNvPr id="378887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EX/MEM </a:t>
              </a:r>
            </a:p>
          </p:txBody>
        </p:sp>
        <p:sp>
          <p:nvSpPr>
            <p:cNvPr id="378888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Data</a:t>
              </a:r>
            </a:p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Memory</a:t>
              </a:r>
            </a:p>
          </p:txBody>
        </p:sp>
        <p:grpSp>
          <p:nvGrpSpPr>
            <p:cNvPr id="378889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378890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1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71" y="2509"/>
                <a:ext cx="398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1600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78892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mux</a:t>
              </a:r>
            </a:p>
          </p:txBody>
        </p:sp>
        <p:sp>
          <p:nvSpPr>
            <p:cNvPr id="378893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mux</a:t>
              </a:r>
            </a:p>
          </p:txBody>
        </p:sp>
        <p:sp>
          <p:nvSpPr>
            <p:cNvPr id="378894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6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Registers</a:t>
              </a:r>
            </a:p>
          </p:txBody>
        </p:sp>
        <p:sp>
          <p:nvSpPr>
            <p:cNvPr id="378897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8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1" name="Text Box 21"/>
            <p:cNvSpPr txBox="1">
              <a:spLocks noChangeArrowheads="1"/>
            </p:cNvSpPr>
            <p:nvPr/>
          </p:nvSpPr>
          <p:spPr bwMode="auto">
            <a:xfrm>
              <a:off x="338" y="1183"/>
              <a:ext cx="62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1600">
                  <a:latin typeface="Comic Sans MS" pitchFamily="66" charset="0"/>
                </a:rPr>
                <a:t>NextPC</a:t>
              </a: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189" y="2443"/>
              <a:ext cx="84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1600">
                  <a:latin typeface="Comic Sans MS" pitchFamily="66" charset="0"/>
                </a:rPr>
                <a:t>Immediate</a:t>
              </a:r>
            </a:p>
          </p:txBody>
        </p:sp>
        <p:sp>
          <p:nvSpPr>
            <p:cNvPr id="378904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5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6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7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8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9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0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1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2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3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4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5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6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17" name="Group 37"/>
            <p:cNvGrpSpPr>
              <a:grpSpLocks/>
            </p:cNvGrpSpPr>
            <p:nvPr/>
          </p:nvGrpSpPr>
          <p:grpSpPr bwMode="auto">
            <a:xfrm>
              <a:off x="1618" y="953"/>
              <a:ext cx="3512" cy="2316"/>
              <a:chOff x="1618" y="953"/>
              <a:chExt cx="3512" cy="2316"/>
            </a:xfrm>
          </p:grpSpPr>
          <p:sp>
            <p:nvSpPr>
              <p:cNvPr id="378918" name="Freeform 38"/>
              <p:cNvSpPr>
                <a:spLocks/>
              </p:cNvSpPr>
              <p:nvPr/>
            </p:nvSpPr>
            <p:spPr bwMode="auto">
              <a:xfrm>
                <a:off x="1695" y="2442"/>
                <a:ext cx="1659" cy="579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19" name="Freeform 39"/>
              <p:cNvSpPr>
                <a:spLocks/>
              </p:cNvSpPr>
              <p:nvPr/>
            </p:nvSpPr>
            <p:spPr bwMode="auto">
              <a:xfrm>
                <a:off x="1626" y="953"/>
                <a:ext cx="3504" cy="1323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20" name="Freeform 40"/>
              <p:cNvSpPr>
                <a:spLocks/>
              </p:cNvSpPr>
              <p:nvPr/>
            </p:nvSpPr>
            <p:spPr bwMode="auto">
              <a:xfrm>
                <a:off x="1657" y="2400"/>
                <a:ext cx="3380" cy="824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21" name="Freeform 41"/>
              <p:cNvSpPr>
                <a:spLocks/>
              </p:cNvSpPr>
              <p:nvPr/>
            </p:nvSpPr>
            <p:spPr bwMode="auto">
              <a:xfrm>
                <a:off x="1618" y="2276"/>
                <a:ext cx="3512" cy="993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22" name="Freeform 42"/>
              <p:cNvSpPr>
                <a:spLocks/>
              </p:cNvSpPr>
              <p:nvPr/>
            </p:nvSpPr>
            <p:spPr bwMode="auto">
              <a:xfrm>
                <a:off x="1701" y="1118"/>
                <a:ext cx="1653" cy="869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23" name="Freeform 43"/>
              <p:cNvSpPr>
                <a:spLocks/>
              </p:cNvSpPr>
              <p:nvPr/>
            </p:nvSpPr>
            <p:spPr bwMode="auto">
              <a:xfrm>
                <a:off x="1674" y="1036"/>
                <a:ext cx="3360" cy="1819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25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26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kumimoji="1" lang="en-US" altLang="zh-CN">
                  <a:latin typeface="Comic Sans MS" pitchFamily="66" charset="0"/>
                </a:rPr>
                <a:t>mux</a:t>
              </a:r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28" name="Group 48"/>
          <p:cNvGrpSpPr>
            <a:grpSpLocks/>
          </p:cNvGrpSpPr>
          <p:nvPr/>
        </p:nvGrpSpPr>
        <p:grpSpPr bwMode="auto">
          <a:xfrm>
            <a:off x="820738" y="5181600"/>
            <a:ext cx="5961062" cy="1187450"/>
            <a:chOff x="144" y="3408"/>
            <a:chExt cx="3755" cy="748"/>
          </a:xfrm>
        </p:grpSpPr>
        <p:sp>
          <p:nvSpPr>
            <p:cNvPr id="378929" name="Line 49"/>
            <p:cNvSpPr>
              <a:spLocks noChangeShapeType="1"/>
            </p:cNvSpPr>
            <p:nvPr/>
          </p:nvSpPr>
          <p:spPr bwMode="auto">
            <a:xfrm>
              <a:off x="144" y="3545"/>
              <a:ext cx="38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30" name="Text Box 50"/>
            <p:cNvSpPr txBox="1">
              <a:spLocks noChangeArrowheads="1"/>
            </p:cNvSpPr>
            <p:nvPr/>
          </p:nvSpPr>
          <p:spPr bwMode="auto">
            <a:xfrm>
              <a:off x="576" y="3408"/>
              <a:ext cx="332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00"/>
                  </a:solidFill>
                  <a:latin typeface="Comic Sans MS" pitchFamily="66" charset="0"/>
                </a:rPr>
                <a:t>EX/Mem.ALUoutput </a:t>
              </a:r>
              <a:r>
                <a:rPr kumimoji="1" lang="en-US" altLang="zh-CN" sz="2400" b="1">
                  <a:solidFill>
                    <a:srgbClr val="FF0000"/>
                  </a:solidFill>
                  <a:latin typeface="Comic Sans MS" pitchFamily="66" charset="0"/>
                  <a:sym typeface="Symbol" pitchFamily="18" charset="2"/>
                </a:rPr>
                <a:t> ALU</a:t>
              </a:r>
              <a:r>
                <a:rPr lang="en-US" altLang="zh-CN" sz="2400">
                  <a:solidFill>
                    <a:srgbClr val="FF0000"/>
                  </a:solidFill>
                  <a:latin typeface="Comic Sans MS" pitchFamily="66" charset="0"/>
                  <a:sym typeface="Symbol" pitchFamily="18" charset="2"/>
                </a:rPr>
                <a:t> input</a:t>
              </a:r>
            </a:p>
            <a:p>
              <a:r>
                <a:rPr lang="en-US" altLang="zh-CN" sz="2400" b="1">
                  <a:latin typeface="Comic Sans MS" pitchFamily="66" charset="0"/>
                  <a:sym typeface="Symbol" pitchFamily="18" charset="2"/>
                </a:rPr>
                <a:t>MEM/WB.ALUoutput </a:t>
              </a:r>
              <a:r>
                <a:rPr kumimoji="1" lang="en-US" altLang="zh-CN" sz="2400" b="1">
                  <a:latin typeface="Comic Sans MS" pitchFamily="66" charset="0"/>
                  <a:sym typeface="Symbol" pitchFamily="18" charset="2"/>
                </a:rPr>
                <a:t> ALU</a:t>
              </a:r>
              <a:r>
                <a:rPr lang="en-US" altLang="zh-CN" sz="2400" b="1">
                  <a:latin typeface="Comic Sans MS" pitchFamily="66" charset="0"/>
                  <a:sym typeface="Symbol" pitchFamily="18" charset="2"/>
                </a:rPr>
                <a:t> input</a:t>
              </a:r>
              <a:endParaRPr lang="en-US" altLang="zh-CN" sz="2400">
                <a:latin typeface="Times New Roman" pitchFamily="18" charset="0"/>
                <a:sym typeface="Symbol" pitchFamily="18" charset="2"/>
              </a:endParaRPr>
            </a:p>
            <a:p>
              <a:r>
                <a:rPr lang="en-US" altLang="zh-CN" sz="2400">
                  <a:solidFill>
                    <a:srgbClr val="CC00FF"/>
                  </a:solidFill>
                  <a:latin typeface="Comic Sans MS" pitchFamily="66" charset="0"/>
                  <a:sym typeface="Symbol" pitchFamily="18" charset="2"/>
                </a:rPr>
                <a:t>MEM/WB.LMD </a:t>
              </a:r>
              <a:r>
                <a:rPr kumimoji="1" lang="en-US" altLang="zh-CN" sz="2400" b="1">
                  <a:solidFill>
                    <a:srgbClr val="CC00FF"/>
                  </a:solidFill>
                  <a:latin typeface="Comic Sans MS" pitchFamily="66" charset="0"/>
                  <a:sym typeface="Symbol" pitchFamily="18" charset="2"/>
                </a:rPr>
                <a:t> ALU</a:t>
              </a:r>
              <a:r>
                <a:rPr lang="en-US" altLang="zh-CN" sz="2400">
                  <a:solidFill>
                    <a:srgbClr val="CC00FF"/>
                  </a:solidFill>
                  <a:latin typeface="Comic Sans MS" pitchFamily="66" charset="0"/>
                  <a:sym typeface="Symbol" pitchFamily="18" charset="2"/>
                </a:rPr>
                <a:t> input</a:t>
              </a:r>
              <a:endParaRPr lang="en-US" altLang="zh-CN" sz="2400">
                <a:solidFill>
                  <a:srgbClr val="CC00FF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78931" name="Line 51"/>
            <p:cNvSpPr>
              <a:spLocks noChangeShapeType="1"/>
            </p:cNvSpPr>
            <p:nvPr/>
          </p:nvSpPr>
          <p:spPr bwMode="auto">
            <a:xfrm>
              <a:off x="144" y="3833"/>
              <a:ext cx="38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32" name="Line 52"/>
            <p:cNvSpPr>
              <a:spLocks noChangeShapeType="1"/>
            </p:cNvSpPr>
            <p:nvPr/>
          </p:nvSpPr>
          <p:spPr bwMode="auto">
            <a:xfrm>
              <a:off x="144" y="4073"/>
              <a:ext cx="38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path to other input entry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2718C-4E13-499C-97AC-A5DC2963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79907" name="Group 3"/>
          <p:cNvGrpSpPr>
            <a:grpSpLocks/>
          </p:cNvGrpSpPr>
          <p:nvPr/>
        </p:nvGrpSpPr>
        <p:grpSpPr bwMode="auto">
          <a:xfrm>
            <a:off x="611188" y="1484313"/>
            <a:ext cx="7848600" cy="4360862"/>
            <a:chOff x="240" y="960"/>
            <a:chExt cx="5232" cy="3033"/>
          </a:xfrm>
        </p:grpSpPr>
        <p:grpSp>
          <p:nvGrpSpPr>
            <p:cNvPr id="379908" name="Group 4"/>
            <p:cNvGrpSpPr>
              <a:grpSpLocks/>
            </p:cNvGrpSpPr>
            <p:nvPr/>
          </p:nvGrpSpPr>
          <p:grpSpPr bwMode="auto">
            <a:xfrm>
              <a:off x="240" y="960"/>
              <a:ext cx="5232" cy="3033"/>
              <a:chOff x="240" y="912"/>
              <a:chExt cx="5232" cy="3033"/>
            </a:xfrm>
          </p:grpSpPr>
          <p:grpSp>
            <p:nvGrpSpPr>
              <p:cNvPr id="379909" name="Group 5"/>
              <p:cNvGrpSpPr>
                <a:grpSpLocks/>
              </p:cNvGrpSpPr>
              <p:nvPr/>
            </p:nvGrpSpPr>
            <p:grpSpPr bwMode="auto">
              <a:xfrm>
                <a:off x="240" y="960"/>
                <a:ext cx="5232" cy="2985"/>
                <a:chOff x="240" y="960"/>
                <a:chExt cx="5232" cy="2985"/>
              </a:xfrm>
            </p:grpSpPr>
            <p:pic>
              <p:nvPicPr>
                <p:cNvPr id="379910" name="Picture 6" descr="chap3_4-5new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" y="960"/>
                  <a:ext cx="5232" cy="2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79911" name="Group 7"/>
                <p:cNvGrpSpPr>
                  <a:grpSpLocks/>
                </p:cNvGrpSpPr>
                <p:nvPr/>
              </p:nvGrpSpPr>
              <p:grpSpPr bwMode="auto">
                <a:xfrm>
                  <a:off x="3110" y="3002"/>
                  <a:ext cx="2254" cy="943"/>
                  <a:chOff x="3110" y="3002"/>
                  <a:chExt cx="2254" cy="943"/>
                </a:xfrm>
              </p:grpSpPr>
              <p:sp>
                <p:nvSpPr>
                  <p:cNvPr id="37991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3002"/>
                    <a:ext cx="551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b="1">
                        <a:solidFill>
                          <a:srgbClr val="339966"/>
                        </a:solidFill>
                        <a:latin typeface="Times New Roman" pitchFamily="18" charset="0"/>
                      </a:rPr>
                      <a:t>store</a:t>
                    </a:r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991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3648"/>
                    <a:ext cx="46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kumimoji="1" lang="en-US" altLang="zh-CN" sz="2200" b="1">
                        <a:solidFill>
                          <a:srgbClr val="339966"/>
                        </a:solidFill>
                        <a:latin typeface="Times New Roman" pitchFamily="18" charset="0"/>
                      </a:rPr>
                      <a:t>load</a:t>
                    </a:r>
                    <a:endParaRPr kumimoji="1" lang="en-US" altLang="zh-CN" sz="2200" b="1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79914" name="Group 10"/>
              <p:cNvGrpSpPr>
                <a:grpSpLocks/>
              </p:cNvGrpSpPr>
              <p:nvPr/>
            </p:nvGrpSpPr>
            <p:grpSpPr bwMode="auto">
              <a:xfrm>
                <a:off x="2256" y="1152"/>
                <a:ext cx="1824" cy="1344"/>
                <a:chOff x="2256" y="1056"/>
                <a:chExt cx="1824" cy="1440"/>
              </a:xfrm>
            </p:grpSpPr>
            <p:sp>
              <p:nvSpPr>
                <p:cNvPr id="37991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080" y="1056"/>
                  <a:ext cx="0" cy="1440"/>
                </a:xfrm>
                <a:prstGeom prst="line">
                  <a:avLst/>
                </a:prstGeom>
                <a:noFill/>
                <a:ln w="349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91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544" y="1056"/>
                  <a:ext cx="1536" cy="0"/>
                </a:xfrm>
                <a:prstGeom prst="line">
                  <a:avLst/>
                </a:prstGeom>
                <a:noFill/>
                <a:ln w="349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91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256" y="1056"/>
                  <a:ext cx="288" cy="624"/>
                </a:xfrm>
                <a:prstGeom prst="line">
                  <a:avLst/>
                </a:prstGeom>
                <a:noFill/>
                <a:ln w="34925">
                  <a:solidFill>
                    <a:schemeClr val="accent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918" name="Group 14"/>
              <p:cNvGrpSpPr>
                <a:grpSpLocks/>
              </p:cNvGrpSpPr>
              <p:nvPr/>
            </p:nvGrpSpPr>
            <p:grpSpPr bwMode="auto">
              <a:xfrm>
                <a:off x="2160" y="1008"/>
                <a:ext cx="2784" cy="1487"/>
                <a:chOff x="2160" y="1008"/>
                <a:chExt cx="2784" cy="1487"/>
              </a:xfrm>
            </p:grpSpPr>
            <p:sp>
              <p:nvSpPr>
                <p:cNvPr id="37991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944" y="1008"/>
                  <a:ext cx="0" cy="1487"/>
                </a:xfrm>
                <a:prstGeom prst="line">
                  <a:avLst/>
                </a:prstGeom>
                <a:noFill/>
                <a:ln w="349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92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96" y="1008"/>
                  <a:ext cx="2448" cy="0"/>
                </a:xfrm>
                <a:prstGeom prst="line">
                  <a:avLst/>
                </a:prstGeom>
                <a:noFill/>
                <a:ln w="349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92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160" y="1008"/>
                  <a:ext cx="336" cy="672"/>
                </a:xfrm>
                <a:prstGeom prst="line">
                  <a:avLst/>
                </a:prstGeom>
                <a:noFill/>
                <a:ln w="3492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922" name="Group 18"/>
              <p:cNvGrpSpPr>
                <a:grpSpLocks/>
              </p:cNvGrpSpPr>
              <p:nvPr/>
            </p:nvGrpSpPr>
            <p:grpSpPr bwMode="auto">
              <a:xfrm>
                <a:off x="2016" y="912"/>
                <a:ext cx="3024" cy="1853"/>
                <a:chOff x="2016" y="912"/>
                <a:chExt cx="3024" cy="1853"/>
              </a:xfrm>
            </p:grpSpPr>
            <p:sp>
              <p:nvSpPr>
                <p:cNvPr id="379923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5040" y="912"/>
                  <a:ext cx="0" cy="1853"/>
                </a:xfrm>
                <a:prstGeom prst="line">
                  <a:avLst/>
                </a:prstGeom>
                <a:noFill/>
                <a:ln w="349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92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400" y="912"/>
                  <a:ext cx="2640" cy="0"/>
                </a:xfrm>
                <a:prstGeom prst="line">
                  <a:avLst/>
                </a:prstGeom>
                <a:noFill/>
                <a:ln w="349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92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016" y="912"/>
                  <a:ext cx="384" cy="768"/>
                </a:xfrm>
                <a:prstGeom prst="line">
                  <a:avLst/>
                </a:prstGeom>
                <a:noFill/>
                <a:ln w="349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926" name="Group 22"/>
            <p:cNvGrpSpPr>
              <a:grpSpLocks/>
            </p:cNvGrpSpPr>
            <p:nvPr/>
          </p:nvGrpSpPr>
          <p:grpSpPr bwMode="auto">
            <a:xfrm>
              <a:off x="4176" y="2544"/>
              <a:ext cx="768" cy="1056"/>
              <a:chOff x="4176" y="2544"/>
              <a:chExt cx="768" cy="1056"/>
            </a:xfrm>
          </p:grpSpPr>
          <p:sp>
            <p:nvSpPr>
              <p:cNvPr id="379927" name="Line 23"/>
              <p:cNvSpPr>
                <a:spLocks noChangeShapeType="1"/>
              </p:cNvSpPr>
              <p:nvPr/>
            </p:nvSpPr>
            <p:spPr bwMode="auto">
              <a:xfrm>
                <a:off x="4944" y="2544"/>
                <a:ext cx="0" cy="1056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28" name="Line 24"/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768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29" name="Line 25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30" name="Line 26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144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900113" y="5661025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49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Comic Sans MS" pitchFamily="66" charset="0"/>
              </a:rPr>
              <a:t>MEM/WB.LMD </a:t>
            </a:r>
            <a:r>
              <a:rPr kumimoji="1" lang="en-US" altLang="zh-CN" sz="2400" b="1">
                <a:solidFill>
                  <a:srgbClr val="FF3300"/>
                </a:solidFill>
                <a:latin typeface="Comic Sans MS" pitchFamily="66" charset="0"/>
                <a:sym typeface="Symbol" pitchFamily="18" charset="2"/>
              </a:rPr>
              <a:t> DM input</a:t>
            </a:r>
            <a:endParaRPr lang="en-US" altLang="zh-CN" sz="2400">
              <a:solidFill>
                <a:srgbClr val="CC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79932" name="Oval 28"/>
          <p:cNvSpPr>
            <a:spLocks noChangeArrowheads="1"/>
          </p:cNvSpPr>
          <p:nvPr/>
        </p:nvSpPr>
        <p:spPr bwMode="auto">
          <a:xfrm>
            <a:off x="7805738" y="4095750"/>
            <a:ext cx="74612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95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97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isn’t Always availability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A0951-36BC-4A15-BC7A-43FF7D61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0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481138"/>
            <a:ext cx="7593013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49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 we have to insert stall: 	Load stall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9A042-E323-440A-8B4A-11428E51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395413" y="1524000"/>
            <a:ext cx="22018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 i="1">
                <a:latin typeface="Comic Sans MS" pitchFamily="66" charset="0"/>
              </a:rPr>
              <a:t>Time (clock cycles)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304800" y="2133600"/>
            <a:ext cx="363538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I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n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r.</a:t>
            </a:r>
          </a:p>
          <a:p>
            <a:pPr algn="ctr" eaLnBrk="0" hangingPunct="0"/>
            <a:endParaRPr kumimoji="1" lang="en-US" altLang="zh-CN" i="1">
              <a:latin typeface="Comic Sans MS" pitchFamily="66" charset="0"/>
            </a:endParaRP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kumimoji="1" lang="en-US" altLang="zh-CN" i="1">
                <a:latin typeface="Comic Sans MS" pitchFamily="66" charset="0"/>
              </a:rPr>
              <a:t>r</a:t>
            </a: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>
            <a:off x="838200" y="1981200"/>
            <a:ext cx="0" cy="3657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1368425" y="1898650"/>
            <a:ext cx="7061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914400" y="2362200"/>
            <a:ext cx="1704975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FF3300"/>
                </a:solidFill>
              </a:rPr>
              <a:t>lw r1, </a:t>
            </a:r>
            <a:r>
              <a:rPr kumimoji="1" lang="en-US" altLang="zh-CN" sz="2400" b="1"/>
              <a:t>0(r2)</a:t>
            </a:r>
            <a:endParaRPr kumimoji="1" lang="en-US" altLang="zh-CN" sz="2400" b="1">
              <a:solidFill>
                <a:srgbClr val="FF3300"/>
              </a:solidFill>
            </a:endParaRPr>
          </a:p>
          <a:p>
            <a:pPr eaLnBrk="0" latinLnBrk="1" hangingPunct="0"/>
            <a:endParaRPr kumimoji="1" lang="en-US" altLang="zh-CN" sz="2400" b="1"/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990600" y="3352800"/>
            <a:ext cx="1841500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 sz="2400" b="1"/>
              <a:t>sub r4,</a:t>
            </a:r>
            <a:r>
              <a:rPr kumimoji="1" lang="en-US" altLang="zh-CN" sz="2400" b="1">
                <a:solidFill>
                  <a:srgbClr val="FF3300"/>
                </a:solidFill>
              </a:rPr>
              <a:t>r1</a:t>
            </a:r>
            <a:r>
              <a:rPr kumimoji="1" lang="en-US" altLang="zh-CN" sz="2400" b="1"/>
              <a:t>,r6</a:t>
            </a:r>
          </a:p>
          <a:p>
            <a:pPr eaLnBrk="0" latinLnBrk="1" hangingPunct="0"/>
            <a:endParaRPr kumimoji="1" lang="en-US" altLang="zh-CN" sz="2400" b="1"/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990600" y="4267200"/>
            <a:ext cx="1841500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1" lang="en-US" altLang="zh-CN" sz="2400" b="1"/>
              <a:t>and r6,</a:t>
            </a:r>
            <a:r>
              <a:rPr kumimoji="1" lang="en-US" altLang="zh-CN" sz="2400" b="1">
                <a:solidFill>
                  <a:srgbClr val="339966"/>
                </a:solidFill>
              </a:rPr>
              <a:t>r1</a:t>
            </a:r>
            <a:r>
              <a:rPr kumimoji="1" lang="en-US" altLang="zh-CN" sz="2400" b="1"/>
              <a:t>,r7</a:t>
            </a:r>
          </a:p>
        </p:txBody>
      </p:sp>
      <p:grpSp>
        <p:nvGrpSpPr>
          <p:cNvPr id="381962" name="Group 10"/>
          <p:cNvGrpSpPr>
            <a:grpSpLocks/>
          </p:cNvGrpSpPr>
          <p:nvPr/>
        </p:nvGrpSpPr>
        <p:grpSpPr bwMode="auto">
          <a:xfrm>
            <a:off x="2643188" y="2249488"/>
            <a:ext cx="5876925" cy="3392487"/>
            <a:chOff x="1723" y="1417"/>
            <a:chExt cx="3879" cy="2137"/>
          </a:xfrm>
        </p:grpSpPr>
        <p:grpSp>
          <p:nvGrpSpPr>
            <p:cNvPr id="381963" name="Group 11"/>
            <p:cNvGrpSpPr>
              <a:grpSpLocks/>
            </p:cNvGrpSpPr>
            <p:nvPr/>
          </p:nvGrpSpPr>
          <p:grpSpPr bwMode="auto">
            <a:xfrm>
              <a:off x="1723" y="1417"/>
              <a:ext cx="2319" cy="441"/>
              <a:chOff x="1946" y="1200"/>
              <a:chExt cx="1926" cy="441"/>
            </a:xfrm>
          </p:grpSpPr>
          <p:grpSp>
            <p:nvGrpSpPr>
              <p:cNvPr id="381964" name="Group 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3" cy="233"/>
                <a:chOff x="1374" y="528"/>
                <a:chExt cx="485" cy="432"/>
              </a:xfrm>
            </p:grpSpPr>
            <p:grpSp>
              <p:nvGrpSpPr>
                <p:cNvPr id="381965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81966" name="Rectangle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967" name="Rectangl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kumimoji="1" lang="zh-CN" altLang="zh-CN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81968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77" y="574"/>
                  <a:ext cx="48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81969" name="Line 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1970" name="Line 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1971" name="Group 1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381972" name="AutoShape 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1973" name="AutoShape 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1974" name="Freeform 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1975" name="Text Box 2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19"/>
                  <a:ext cx="576" cy="2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81976" name="Line 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1977" name="Line 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1978" name="Group 26"/>
              <p:cNvGrpSpPr>
                <a:grpSpLocks noChangeAspect="1"/>
              </p:cNvGrpSpPr>
              <p:nvPr/>
            </p:nvGrpSpPr>
            <p:grpSpPr bwMode="auto">
              <a:xfrm>
                <a:off x="3192" y="1305"/>
                <a:ext cx="307" cy="232"/>
                <a:chOff x="3817" y="576"/>
                <a:chExt cx="662" cy="480"/>
              </a:xfrm>
            </p:grpSpPr>
            <p:sp>
              <p:nvSpPr>
                <p:cNvPr id="381979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1980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17" y="628"/>
                  <a:ext cx="662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81981" name="Freeform 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1982" name="Line 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1983" name="Line 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1984" name="Group 32"/>
              <p:cNvGrpSpPr>
                <a:grpSpLocks noChangeAspect="1"/>
              </p:cNvGrpSpPr>
              <p:nvPr/>
            </p:nvGrpSpPr>
            <p:grpSpPr bwMode="auto">
              <a:xfrm>
                <a:off x="1946" y="1305"/>
                <a:ext cx="322" cy="232"/>
                <a:chOff x="1089" y="576"/>
                <a:chExt cx="694" cy="480"/>
              </a:xfrm>
            </p:grpSpPr>
            <p:sp>
              <p:nvSpPr>
                <p:cNvPr id="381985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1986" name="Text Box 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89" y="628"/>
                  <a:ext cx="6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81987" name="Group 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81988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198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1990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1991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1992" name="Group 40"/>
              <p:cNvGrpSpPr>
                <a:grpSpLocks noChangeAspect="1"/>
              </p:cNvGrpSpPr>
              <p:nvPr/>
            </p:nvGrpSpPr>
            <p:grpSpPr bwMode="auto">
              <a:xfrm flipH="1">
                <a:off x="3647" y="1296"/>
                <a:ext cx="225" cy="233"/>
                <a:chOff x="1371" y="528"/>
                <a:chExt cx="483" cy="432"/>
              </a:xfrm>
            </p:grpSpPr>
            <p:grpSp>
              <p:nvGrpSpPr>
                <p:cNvPr id="381993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81994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995" name="Rectangle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kumimoji="1" lang="zh-CN" altLang="zh-CN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81996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71" y="574"/>
                  <a:ext cx="47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81997" name="Group 45"/>
            <p:cNvGrpSpPr>
              <a:grpSpLocks/>
            </p:cNvGrpSpPr>
            <p:nvPr/>
          </p:nvGrpSpPr>
          <p:grpSpPr bwMode="auto">
            <a:xfrm>
              <a:off x="2239" y="2005"/>
              <a:ext cx="2816" cy="442"/>
              <a:chOff x="2385" y="2157"/>
              <a:chExt cx="2816" cy="442"/>
            </a:xfrm>
          </p:grpSpPr>
          <p:grpSp>
            <p:nvGrpSpPr>
              <p:cNvPr id="381998" name="Group 46"/>
              <p:cNvGrpSpPr>
                <a:grpSpLocks noChangeAspect="1"/>
              </p:cNvGrpSpPr>
              <p:nvPr/>
            </p:nvGrpSpPr>
            <p:grpSpPr bwMode="auto">
              <a:xfrm>
                <a:off x="2967" y="2259"/>
                <a:ext cx="268" cy="233"/>
                <a:chOff x="1374" y="528"/>
                <a:chExt cx="483" cy="432"/>
              </a:xfrm>
            </p:grpSpPr>
            <p:grpSp>
              <p:nvGrpSpPr>
                <p:cNvPr id="381999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82000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001" name="Rectangle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kumimoji="1" lang="zh-CN" altLang="zh-CN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82002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75" y="574"/>
                  <a:ext cx="48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82003" name="Line 51"/>
              <p:cNvSpPr>
                <a:spLocks noChangeAspect="1" noChangeShapeType="1"/>
              </p:cNvSpPr>
              <p:nvPr/>
            </p:nvSpPr>
            <p:spPr bwMode="auto">
              <a:xfrm>
                <a:off x="3234" y="2306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04" name="Line 52"/>
              <p:cNvSpPr>
                <a:spLocks noChangeAspect="1" noChangeShapeType="1"/>
              </p:cNvSpPr>
              <p:nvPr/>
            </p:nvSpPr>
            <p:spPr bwMode="auto">
              <a:xfrm>
                <a:off x="3216" y="2448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05" name="Line 53"/>
              <p:cNvSpPr>
                <a:spLocks noChangeAspect="1" noChangeShapeType="1"/>
              </p:cNvSpPr>
              <p:nvPr/>
            </p:nvSpPr>
            <p:spPr bwMode="auto">
              <a:xfrm>
                <a:off x="2690" y="2446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06" name="Line 54"/>
              <p:cNvSpPr>
                <a:spLocks noChangeAspect="1" noChangeShapeType="1"/>
              </p:cNvSpPr>
              <p:nvPr/>
            </p:nvSpPr>
            <p:spPr bwMode="auto">
              <a:xfrm>
                <a:off x="2654" y="230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2007" name="Group 55"/>
              <p:cNvGrpSpPr>
                <a:grpSpLocks noChangeAspect="1"/>
              </p:cNvGrpSpPr>
              <p:nvPr/>
            </p:nvGrpSpPr>
            <p:grpSpPr bwMode="auto">
              <a:xfrm>
                <a:off x="2385" y="2260"/>
                <a:ext cx="389" cy="232"/>
                <a:chOff x="1088" y="576"/>
                <a:chExt cx="697" cy="480"/>
              </a:xfrm>
            </p:grpSpPr>
            <p:sp>
              <p:nvSpPr>
                <p:cNvPr id="382008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09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88" y="628"/>
                  <a:ext cx="69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sp>
            <p:nvSpPr>
              <p:cNvPr id="38201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300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1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2797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2012" name="Group 60"/>
              <p:cNvGrpSpPr>
                <a:grpSpLocks/>
              </p:cNvGrpSpPr>
              <p:nvPr/>
            </p:nvGrpSpPr>
            <p:grpSpPr bwMode="auto">
              <a:xfrm>
                <a:off x="3972" y="2157"/>
                <a:ext cx="1229" cy="441"/>
                <a:chOff x="3475" y="2155"/>
                <a:chExt cx="1229" cy="441"/>
              </a:xfrm>
            </p:grpSpPr>
            <p:sp>
              <p:nvSpPr>
                <p:cNvPr id="382013" name="AutoShape 6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14" name="AutoShape 6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15" name="Freeform 63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16" name="Text Box 6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8" y="2268"/>
                  <a:ext cx="278" cy="1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382017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18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19" name="Rectangle 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20" name="Text Box 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86" y="2285"/>
                  <a:ext cx="369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DMem</a:t>
                  </a:r>
                </a:p>
              </p:txBody>
            </p:sp>
            <p:sp>
              <p:nvSpPr>
                <p:cNvPr id="382021" name="Freeform 69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22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23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2024" name="Group 72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382025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026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kumimoji="1" lang="zh-CN" altLang="zh-CN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82027" name="Text Box 75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33" y="2276"/>
                  <a:ext cx="2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820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792" y="2158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29" name="AutoShape 77"/>
              <p:cNvSpPr>
                <a:spLocks noChangeArrowheads="1"/>
              </p:cNvSpPr>
              <p:nvPr/>
            </p:nvSpPr>
            <p:spPr bwMode="auto">
              <a:xfrm>
                <a:off x="3380" y="2171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500" b="1">
                    <a:latin typeface="Comic Sans MS" pitchFamily="66" charset="0"/>
                  </a:rPr>
                  <a:t>Bubble</a:t>
                </a:r>
                <a:endParaRPr kumimoji="1" lang="en-US" altLang="zh-CN" sz="1600" b="1">
                  <a:latin typeface="Comic Sans MS" pitchFamily="66" charset="0"/>
                </a:endParaRPr>
              </a:p>
            </p:txBody>
          </p:sp>
        </p:grpSp>
        <p:grpSp>
          <p:nvGrpSpPr>
            <p:cNvPr id="382030" name="Group 78"/>
            <p:cNvGrpSpPr>
              <a:grpSpLocks/>
            </p:cNvGrpSpPr>
            <p:nvPr/>
          </p:nvGrpSpPr>
          <p:grpSpPr bwMode="auto">
            <a:xfrm>
              <a:off x="2739" y="2567"/>
              <a:ext cx="2816" cy="449"/>
              <a:chOff x="2885" y="2719"/>
              <a:chExt cx="2816" cy="449"/>
            </a:xfrm>
          </p:grpSpPr>
          <p:sp>
            <p:nvSpPr>
              <p:cNvPr id="382031" name="Line 79"/>
              <p:cNvSpPr>
                <a:spLocks noChangeAspect="1" noChangeShapeType="1"/>
              </p:cNvSpPr>
              <p:nvPr/>
            </p:nvSpPr>
            <p:spPr bwMode="auto">
              <a:xfrm>
                <a:off x="3734" y="2875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32" name="Line 80"/>
              <p:cNvSpPr>
                <a:spLocks noChangeAspect="1" noChangeShapeType="1"/>
              </p:cNvSpPr>
              <p:nvPr/>
            </p:nvSpPr>
            <p:spPr bwMode="auto">
              <a:xfrm>
                <a:off x="3716" y="3017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33" name="Line 81"/>
              <p:cNvSpPr>
                <a:spLocks noChangeAspect="1" noChangeShapeType="1"/>
              </p:cNvSpPr>
              <p:nvPr/>
            </p:nvSpPr>
            <p:spPr bwMode="auto">
              <a:xfrm>
                <a:off x="3190" y="3015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34" name="Line 82"/>
              <p:cNvSpPr>
                <a:spLocks noChangeAspect="1" noChangeShapeType="1"/>
              </p:cNvSpPr>
              <p:nvPr/>
            </p:nvSpPr>
            <p:spPr bwMode="auto">
              <a:xfrm>
                <a:off x="3154" y="2875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2035" name="Group 83"/>
              <p:cNvGrpSpPr>
                <a:grpSpLocks noChangeAspect="1"/>
              </p:cNvGrpSpPr>
              <p:nvPr/>
            </p:nvGrpSpPr>
            <p:grpSpPr bwMode="auto">
              <a:xfrm>
                <a:off x="2885" y="2829"/>
                <a:ext cx="390" cy="232"/>
                <a:chOff x="1087" y="576"/>
                <a:chExt cx="699" cy="480"/>
              </a:xfrm>
            </p:grpSpPr>
            <p:sp>
              <p:nvSpPr>
                <p:cNvPr id="382036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37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87" y="628"/>
                  <a:ext cx="699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sp>
            <p:nvSpPr>
              <p:cNvPr id="3820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3800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3297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2040" name="Group 88"/>
              <p:cNvGrpSpPr>
                <a:grpSpLocks/>
              </p:cNvGrpSpPr>
              <p:nvPr/>
            </p:nvGrpSpPr>
            <p:grpSpPr bwMode="auto">
              <a:xfrm>
                <a:off x="4472" y="2726"/>
                <a:ext cx="1229" cy="441"/>
                <a:chOff x="3475" y="2155"/>
                <a:chExt cx="1229" cy="441"/>
              </a:xfrm>
            </p:grpSpPr>
            <p:sp>
              <p:nvSpPr>
                <p:cNvPr id="382041" name="AutoShape 8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42" name="AutoShape 9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43" name="Freeform 91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44" name="Text Box 9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5" y="2270"/>
                  <a:ext cx="278" cy="1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382045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46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47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48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85" y="2285"/>
                  <a:ext cx="36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DMem</a:t>
                  </a:r>
                </a:p>
              </p:txBody>
            </p:sp>
            <p:sp>
              <p:nvSpPr>
                <p:cNvPr id="382049" name="Freeform 97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50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51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2052" name="Group 100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382053" name="Rectangle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054" name="Rectangle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endParaRPr kumimoji="1" lang="zh-CN" altLang="zh-CN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82055" name="Text Box 103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33" y="2276"/>
                  <a:ext cx="2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8205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292" y="272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57" name="AutoShape 105"/>
              <p:cNvSpPr>
                <a:spLocks noChangeArrowheads="1"/>
              </p:cNvSpPr>
              <p:nvPr/>
            </p:nvSpPr>
            <p:spPr bwMode="auto">
              <a:xfrm>
                <a:off x="3393" y="2719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1500" b="1">
                    <a:latin typeface="Comic Sans MS" pitchFamily="66" charset="0"/>
                  </a:rPr>
                  <a:t>Bubble</a:t>
                </a:r>
                <a:endParaRPr kumimoji="1" lang="en-US" altLang="zh-CN" sz="1600" b="1">
                  <a:latin typeface="Comic Sans MS" pitchFamily="66" charset="0"/>
                </a:endParaRPr>
              </a:p>
            </p:txBody>
          </p:sp>
          <p:grpSp>
            <p:nvGrpSpPr>
              <p:cNvPr id="382058" name="Group 106"/>
              <p:cNvGrpSpPr>
                <a:grpSpLocks/>
              </p:cNvGrpSpPr>
              <p:nvPr/>
            </p:nvGrpSpPr>
            <p:grpSpPr bwMode="auto">
              <a:xfrm>
                <a:off x="3945" y="2826"/>
                <a:ext cx="270" cy="233"/>
                <a:chOff x="3936" y="3120"/>
                <a:chExt cx="270" cy="233"/>
              </a:xfrm>
            </p:grpSpPr>
            <p:sp>
              <p:nvSpPr>
                <p:cNvPr id="3820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3936" y="3120"/>
                  <a:ext cx="270" cy="2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60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069" y="3120"/>
                  <a:ext cx="133" cy="2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2061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3936" y="3120"/>
                  <a:ext cx="266" cy="23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kumimoji="1" lang="zh-CN" altLang="zh-CN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82062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36" y="3145"/>
                  <a:ext cx="2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kumimoji="1" lang="en-US" altLang="zh-CN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382063" name="Line 111"/>
            <p:cNvSpPr>
              <a:spLocks noChangeAspect="1" noChangeShapeType="1"/>
            </p:cNvSpPr>
            <p:nvPr/>
          </p:nvSpPr>
          <p:spPr bwMode="auto">
            <a:xfrm>
              <a:off x="4083" y="3261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64" name="Line 112"/>
            <p:cNvSpPr>
              <a:spLocks noChangeAspect="1" noChangeShapeType="1"/>
            </p:cNvSpPr>
            <p:nvPr/>
          </p:nvSpPr>
          <p:spPr bwMode="auto">
            <a:xfrm>
              <a:off x="4065" y="340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65" name="Line 113"/>
            <p:cNvSpPr>
              <a:spLocks noChangeAspect="1" noChangeShapeType="1"/>
            </p:cNvSpPr>
            <p:nvPr/>
          </p:nvSpPr>
          <p:spPr bwMode="auto">
            <a:xfrm>
              <a:off x="3539" y="3401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66" name="Line 114"/>
            <p:cNvSpPr>
              <a:spLocks noChangeAspect="1" noChangeShapeType="1"/>
            </p:cNvSpPr>
            <p:nvPr/>
          </p:nvSpPr>
          <p:spPr bwMode="auto">
            <a:xfrm>
              <a:off x="3503" y="3261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2067" name="Group 115"/>
            <p:cNvGrpSpPr>
              <a:grpSpLocks noChangeAspect="1"/>
            </p:cNvGrpSpPr>
            <p:nvPr/>
          </p:nvGrpSpPr>
          <p:grpSpPr bwMode="auto">
            <a:xfrm>
              <a:off x="3741" y="3205"/>
              <a:ext cx="389" cy="232"/>
              <a:chOff x="1088" y="576"/>
              <a:chExt cx="696" cy="480"/>
            </a:xfrm>
          </p:grpSpPr>
          <p:sp>
            <p:nvSpPr>
              <p:cNvPr id="382068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/>
                <a:endParaRPr kumimoji="1" lang="zh-CN" altLang="zh-CN" sz="1000" b="1">
                  <a:latin typeface="Comic Sans MS" pitchFamily="66" charset="0"/>
                </a:endParaRPr>
              </a:p>
            </p:txBody>
          </p:sp>
          <p:sp>
            <p:nvSpPr>
              <p:cNvPr id="382069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088" y="628"/>
                <a:ext cx="69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382070" name="Rectangle 118"/>
            <p:cNvSpPr>
              <a:spLocks noChangeAspect="1" noChangeArrowheads="1"/>
            </p:cNvSpPr>
            <p:nvPr/>
          </p:nvSpPr>
          <p:spPr bwMode="auto">
            <a:xfrm>
              <a:off x="4149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71" name="Rectangle 119"/>
            <p:cNvSpPr>
              <a:spLocks noChangeAspect="1" noChangeArrowheads="1"/>
            </p:cNvSpPr>
            <p:nvPr/>
          </p:nvSpPr>
          <p:spPr bwMode="auto">
            <a:xfrm>
              <a:off x="3646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72" name="AutoShape 120"/>
            <p:cNvSpPr>
              <a:spLocks noChangeAspect="1" noChangeArrowheads="1"/>
            </p:cNvSpPr>
            <p:nvPr/>
          </p:nvSpPr>
          <p:spPr bwMode="auto">
            <a:xfrm rot="-5400000">
              <a:off x="4763" y="3220"/>
              <a:ext cx="371" cy="2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kumimoji="1" lang="zh-CN" altLang="zh-CN" sz="1000" b="1">
                <a:latin typeface="Comic Sans MS" pitchFamily="66" charset="0"/>
              </a:endParaRPr>
            </a:p>
          </p:txBody>
        </p:sp>
        <p:sp>
          <p:nvSpPr>
            <p:cNvPr id="382073" name="AutoShape 121"/>
            <p:cNvSpPr>
              <a:spLocks noChangeAspect="1" noChangeArrowheads="1"/>
            </p:cNvSpPr>
            <p:nvPr/>
          </p:nvSpPr>
          <p:spPr bwMode="auto">
            <a:xfrm rot="5400000">
              <a:off x="4821" y="3273"/>
              <a:ext cx="119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74" name="Freeform 122"/>
            <p:cNvSpPr>
              <a:spLocks noChangeAspect="1"/>
            </p:cNvSpPr>
            <p:nvPr/>
          </p:nvSpPr>
          <p:spPr bwMode="auto">
            <a:xfrm rot="5400000">
              <a:off x="4830" y="3286"/>
              <a:ext cx="105" cy="93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75" name="Text Box 123"/>
            <p:cNvSpPr txBox="1">
              <a:spLocks noChangeAspect="1" noChangeArrowheads="1"/>
            </p:cNvSpPr>
            <p:nvPr/>
          </p:nvSpPr>
          <p:spPr bwMode="auto">
            <a:xfrm rot="-5400000">
              <a:off x="4842" y="3227"/>
              <a:ext cx="27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1000" b="1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382076" name="Line 124"/>
            <p:cNvSpPr>
              <a:spLocks noChangeAspect="1" noChangeShapeType="1"/>
            </p:cNvSpPr>
            <p:nvPr/>
          </p:nvSpPr>
          <p:spPr bwMode="auto">
            <a:xfrm>
              <a:off x="5063" y="333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77" name="Line 125"/>
            <p:cNvSpPr>
              <a:spLocks noChangeAspect="1" noChangeShapeType="1"/>
            </p:cNvSpPr>
            <p:nvPr/>
          </p:nvSpPr>
          <p:spPr bwMode="auto">
            <a:xfrm>
              <a:off x="5355" y="3345"/>
              <a:ext cx="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78" name="Rectangle 126"/>
            <p:cNvSpPr>
              <a:spLocks noChangeAspect="1" noChangeArrowheads="1"/>
            </p:cNvSpPr>
            <p:nvPr/>
          </p:nvSpPr>
          <p:spPr bwMode="auto">
            <a:xfrm>
              <a:off x="5286" y="3217"/>
              <a:ext cx="268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hangingPunct="0"/>
              <a:endParaRPr kumimoji="1" lang="zh-CN" altLang="zh-CN" sz="1000" b="1">
                <a:latin typeface="Comic Sans MS" pitchFamily="66" charset="0"/>
              </a:endParaRPr>
            </a:p>
          </p:txBody>
        </p:sp>
        <p:sp>
          <p:nvSpPr>
            <p:cNvPr id="382079" name="Text Box 127"/>
            <p:cNvSpPr txBox="1">
              <a:spLocks noChangeAspect="1" noChangeArrowheads="1"/>
            </p:cNvSpPr>
            <p:nvPr/>
          </p:nvSpPr>
          <p:spPr bwMode="auto">
            <a:xfrm>
              <a:off x="5233" y="3242"/>
              <a:ext cx="3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1000" b="1">
                  <a:latin typeface="Comic Sans MS" pitchFamily="66" charset="0"/>
                </a:rPr>
                <a:t>DMem</a:t>
              </a:r>
            </a:p>
          </p:txBody>
        </p:sp>
        <p:sp>
          <p:nvSpPr>
            <p:cNvPr id="382080" name="Rectangle 128"/>
            <p:cNvSpPr>
              <a:spLocks noChangeAspect="1" noChangeArrowheads="1"/>
            </p:cNvSpPr>
            <p:nvPr/>
          </p:nvSpPr>
          <p:spPr bwMode="auto">
            <a:xfrm>
              <a:off x="5148" y="3115"/>
              <a:ext cx="54" cy="43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81" name="Rectangle 129"/>
            <p:cNvSpPr>
              <a:spLocks noChangeAspect="1" noChangeArrowheads="1"/>
            </p:cNvSpPr>
            <p:nvPr/>
          </p:nvSpPr>
          <p:spPr bwMode="auto">
            <a:xfrm>
              <a:off x="4641" y="3113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82" name="AutoShape 130"/>
            <p:cNvSpPr>
              <a:spLocks noChangeArrowheads="1"/>
            </p:cNvSpPr>
            <p:nvPr/>
          </p:nvSpPr>
          <p:spPr bwMode="auto">
            <a:xfrm>
              <a:off x="3241" y="3112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500" b="1">
                  <a:latin typeface="Comic Sans MS" pitchFamily="66" charset="0"/>
                </a:rPr>
                <a:t>Bubble</a:t>
              </a:r>
              <a:endParaRPr kumimoji="1" lang="en-US" altLang="zh-CN" sz="1600" b="1">
                <a:latin typeface="Comic Sans MS" pitchFamily="66" charset="0"/>
              </a:endParaRPr>
            </a:p>
          </p:txBody>
        </p:sp>
        <p:grpSp>
          <p:nvGrpSpPr>
            <p:cNvPr id="382083" name="Group 131"/>
            <p:cNvGrpSpPr>
              <a:grpSpLocks/>
            </p:cNvGrpSpPr>
            <p:nvPr/>
          </p:nvGrpSpPr>
          <p:grpSpPr bwMode="auto">
            <a:xfrm>
              <a:off x="4294" y="3212"/>
              <a:ext cx="270" cy="233"/>
              <a:chOff x="3936" y="3120"/>
              <a:chExt cx="270" cy="233"/>
            </a:xfrm>
          </p:grpSpPr>
          <p:sp>
            <p:nvSpPr>
              <p:cNvPr id="382084" name="Rectangle 132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85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86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kumimoji="1" lang="zh-CN" altLang="zh-CN" sz="1000" b="1">
                  <a:latin typeface="Comic Sans MS" pitchFamily="66" charset="0"/>
                </a:endParaRPr>
              </a:p>
            </p:txBody>
          </p:sp>
          <p:sp>
            <p:nvSpPr>
              <p:cNvPr id="382087" name="Text Box 135"/>
              <p:cNvSpPr txBox="1">
                <a:spLocks noChangeAspect="1" noChangeArrowheads="1"/>
              </p:cNvSpPr>
              <p:nvPr/>
            </p:nvSpPr>
            <p:spPr bwMode="auto">
              <a:xfrm>
                <a:off x="3937" y="3145"/>
                <a:ext cx="26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82088" name="Line 136"/>
            <p:cNvSpPr>
              <a:spLocks noChangeShapeType="1"/>
            </p:cNvSpPr>
            <p:nvPr/>
          </p:nvSpPr>
          <p:spPr bwMode="auto">
            <a:xfrm>
              <a:off x="3694" y="1624"/>
              <a:ext cx="144" cy="52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89" name="Line 137"/>
            <p:cNvSpPr>
              <a:spLocks noChangeShapeType="1"/>
            </p:cNvSpPr>
            <p:nvPr/>
          </p:nvSpPr>
          <p:spPr bwMode="auto">
            <a:xfrm>
              <a:off x="3886" y="1624"/>
              <a:ext cx="48" cy="11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2090" name="Rectangle 138"/>
          <p:cNvSpPr>
            <a:spLocks noChangeArrowheads="1"/>
          </p:cNvSpPr>
          <p:nvPr/>
        </p:nvSpPr>
        <p:spPr bwMode="auto">
          <a:xfrm>
            <a:off x="1066800" y="5029200"/>
            <a:ext cx="1773238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1" lang="en-US" altLang="zh-CN" sz="2400" b="1"/>
              <a:t>or   r8,</a:t>
            </a:r>
            <a:r>
              <a:rPr kumimoji="1" lang="en-US" altLang="zh-CN" sz="2400" b="1">
                <a:solidFill>
                  <a:srgbClr val="339966"/>
                </a:solidFill>
              </a:rPr>
              <a:t>r1</a:t>
            </a:r>
            <a:r>
              <a:rPr kumimoji="1" lang="en-US" altLang="zh-CN" sz="2400" b="1"/>
              <a:t>,r9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Solution (</a:t>
            </a:r>
            <a:r>
              <a:rPr lang="en-US" altLang="zh-CN"/>
              <a:t>without forwarding</a:t>
            </a:r>
            <a:r>
              <a:rPr lang="en-US" altLang="zh-CN" b="1"/>
              <a:t>)</a:t>
            </a:r>
            <a:endParaRPr lang="en-US" altLang="zh-CN" b="1">
              <a:solidFill>
                <a:srgbClr val="000000"/>
              </a:solidFill>
            </a:endParaRPr>
          </a:p>
        </p:txBody>
      </p:sp>
      <p:pic>
        <p:nvPicPr>
          <p:cNvPr id="382979" name="Picture 3" descr="dataha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609725"/>
            <a:ext cx="7526338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Solution (</a:t>
            </a:r>
            <a:r>
              <a:rPr lang="en-US" altLang="zh-CN"/>
              <a:t>with forwarding</a:t>
            </a:r>
            <a:r>
              <a:rPr lang="en-US" altLang="zh-CN" b="1"/>
              <a:t>)</a:t>
            </a:r>
          </a:p>
        </p:txBody>
      </p:sp>
      <p:pic>
        <p:nvPicPr>
          <p:cNvPr id="384003" name="Picture 3" descr="datahazar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09700"/>
            <a:ext cx="7588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performance influence of load stall 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  <a:p>
            <a:pPr lvl="1"/>
            <a:r>
              <a:rPr lang="en-US" altLang="zh-CN"/>
              <a:t>Assume 30% of the instructions are loads. </a:t>
            </a:r>
          </a:p>
          <a:p>
            <a:pPr lvl="1"/>
            <a:r>
              <a:rPr lang="en-US" altLang="zh-CN"/>
              <a:t>Half the time, instruction following a load instruction depends on the result of the load. </a:t>
            </a:r>
          </a:p>
          <a:p>
            <a:pPr lvl="1"/>
            <a:r>
              <a:rPr lang="en-US" altLang="zh-CN"/>
              <a:t>If hazard causes a single cycle delay, how much faster is the ideal pipeline ? </a:t>
            </a:r>
          </a:p>
          <a:p>
            <a:r>
              <a:rPr lang="en-US" altLang="zh-CN"/>
              <a:t>Answer</a:t>
            </a:r>
          </a:p>
          <a:p>
            <a:pPr lvl="1"/>
            <a:r>
              <a:rPr lang="en-US" altLang="zh-CN"/>
              <a:t>CPI = 1+30%</a:t>
            </a:r>
            <a:r>
              <a:rPr lang="en-US" altLang="zh-CN">
                <a:sym typeface="Symbol" pitchFamily="18" charset="2"/>
              </a:rPr>
              <a:t>50% 1=1.15</a:t>
            </a:r>
          </a:p>
          <a:p>
            <a:pPr lvl="1"/>
            <a:r>
              <a:rPr lang="en-US" altLang="zh-CN">
                <a:sym typeface="Symbol" pitchFamily="18" charset="2"/>
              </a:rPr>
              <a:t>The performance decrease about 15% due to load stall.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Hazards can always be resolved by </a:t>
            </a:r>
            <a:r>
              <a:rPr lang="en-US" altLang="zh-CN" sz="3200" b="1">
                <a:solidFill>
                  <a:srgbClr val="FF0000"/>
                </a:solidFill>
              </a:rPr>
              <a:t>Stall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57338"/>
            <a:ext cx="7850188" cy="4319587"/>
          </a:xfrm>
        </p:spPr>
        <p:txBody>
          <a:bodyPr/>
          <a:lstStyle/>
          <a:p>
            <a:pPr marL="285750" indent="-285750"/>
            <a:r>
              <a:rPr lang="en-US" altLang="zh-CN" sz="2200">
                <a:latin typeface="Comic Sans MS" pitchFamily="66" charset="0"/>
              </a:rPr>
              <a:t>The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simplest</a:t>
            </a:r>
            <a:r>
              <a:rPr lang="en-US" altLang="zh-CN" sz="2200">
                <a:latin typeface="Comic Sans MS" pitchFamily="66" charset="0"/>
              </a:rPr>
              <a:t> way to "fix" hazards is to stall the pipeline. </a:t>
            </a:r>
          </a:p>
          <a:p>
            <a:pPr marL="285750" indent="-285750"/>
            <a:r>
              <a:rPr lang="en-US" altLang="zh-CN" sz="2200">
                <a:latin typeface="Comic Sans MS" pitchFamily="66" charset="0"/>
              </a:rPr>
              <a:t>Stall means suspending the pipeline for some instructions by one or more clock cycles. </a:t>
            </a:r>
          </a:p>
          <a:p>
            <a:pPr marL="285750" indent="-285750"/>
            <a:r>
              <a:rPr lang="en-US" altLang="zh-CN" sz="2200">
                <a:latin typeface="Comic Sans MS" pitchFamily="66" charset="0"/>
              </a:rPr>
              <a:t>The stall delays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all instructions issued after</a:t>
            </a:r>
            <a:r>
              <a:rPr lang="en-US" altLang="zh-CN" sz="2200">
                <a:latin typeface="Comic Sans MS" pitchFamily="66" charset="0"/>
              </a:rPr>
              <a:t> the instruction that was stalled, while other instructions in the pipeline go on proceeding.</a:t>
            </a:r>
          </a:p>
          <a:p>
            <a:pPr marL="285750" indent="-285750"/>
            <a:r>
              <a:rPr lang="en-US" altLang="zh-CN" sz="2200">
                <a:latin typeface="Comic Sans MS" pitchFamily="66" charset="0"/>
              </a:rPr>
              <a:t>A pipeline stall is also called a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pipeline bubble</a:t>
            </a:r>
            <a:r>
              <a:rPr lang="en-US" altLang="zh-CN" sz="2200">
                <a:latin typeface="Comic Sans MS" pitchFamily="66" charset="0"/>
              </a:rPr>
              <a:t> or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simply bubble.</a:t>
            </a:r>
            <a:r>
              <a:rPr lang="en-US" altLang="zh-CN" sz="2200">
                <a:latin typeface="Comic Sans MS" pitchFamily="66" charset="0"/>
              </a:rPr>
              <a:t> </a:t>
            </a:r>
          </a:p>
          <a:p>
            <a:pPr marL="285750" indent="-285750"/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No</a:t>
            </a:r>
            <a:r>
              <a:rPr lang="en-US" altLang="zh-CN" sz="2200">
                <a:latin typeface="Comic Sans MS" pitchFamily="66" charset="0"/>
              </a:rPr>
              <a:t> new instructions are fetched during a stall 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Fraction of load that cause a stall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endParaRPr lang="zh-CN" altLang="zh-CN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12800" y="1452563"/>
          <a:ext cx="7524750" cy="451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32813" cy="762000"/>
          </a:xfrm>
        </p:spPr>
        <p:txBody>
          <a:bodyPr/>
          <a:lstStyle/>
          <a:p>
            <a:r>
              <a:rPr lang="zh-CN" altLang="en-US" sz="3400" b="1"/>
              <a:t>五、</a:t>
            </a:r>
            <a:r>
              <a:rPr lang="en-US" altLang="zh-CN" sz="3400" b="1"/>
              <a:t>Instruction reordering	</a:t>
            </a:r>
            <a:br>
              <a:rPr lang="en-US" altLang="zh-CN" sz="3400" b="1"/>
            </a:br>
            <a:r>
              <a:rPr lang="en-US" altLang="zh-CN" sz="3400" b="1"/>
              <a:t>——by compiler to avoid load stall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57338"/>
            <a:ext cx="7842250" cy="4464050"/>
          </a:xfrm>
        </p:spPr>
        <p:txBody>
          <a:bodyPr/>
          <a:lstStyle/>
          <a:p>
            <a:pPr marL="285750" indent="-285750">
              <a:lnSpc>
                <a:spcPct val="70000"/>
              </a:lnSpc>
            </a:pPr>
            <a:r>
              <a:rPr lang="en-US" altLang="zh-CN" sz="2400">
                <a:latin typeface="Comic Sans MS" pitchFamily="66" charset="0"/>
              </a:rPr>
              <a:t>Try producing fast code for</a:t>
            </a:r>
          </a:p>
          <a:p>
            <a:pPr marL="285750" indent="-28575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	</a:t>
            </a:r>
            <a:r>
              <a:rPr lang="en-US" altLang="zh-CN" sz="2000">
                <a:latin typeface="Comic Sans MS" pitchFamily="66" charset="0"/>
              </a:rPr>
              <a:t>a = b + c;</a:t>
            </a:r>
          </a:p>
          <a:p>
            <a:pPr marL="285750" indent="-28575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>
                <a:latin typeface="Comic Sans MS" pitchFamily="66" charset="0"/>
              </a:rPr>
              <a:t>	d = e – f;</a:t>
            </a:r>
            <a:r>
              <a:rPr lang="en-US" altLang="zh-CN" sz="2400">
                <a:latin typeface="Comic Sans MS" pitchFamily="66" charset="0"/>
              </a:rPr>
              <a:t>  </a:t>
            </a:r>
          </a:p>
          <a:p>
            <a:pPr marL="285750" indent="-28575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   assuming a, b, c, d ,e, and f in memory.</a:t>
            </a:r>
            <a:r>
              <a:rPr lang="en-US" altLang="zh-CN" sz="2400" b="1">
                <a:latin typeface="Comic Sans MS" pitchFamily="66" charset="0"/>
              </a:rPr>
              <a:t> 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altLang="zh-CN" sz="2000" b="1">
                <a:latin typeface="Comic Sans MS" pitchFamily="66" charset="0"/>
              </a:rPr>
              <a:t>Slow code: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LW 	Rb,b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LW 	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Rc</a:t>
            </a:r>
            <a:r>
              <a:rPr lang="en-US" altLang="zh-CN" sz="1800" b="1">
                <a:latin typeface="Comic Sans MS" pitchFamily="66" charset="0"/>
              </a:rPr>
              <a:t>,c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ADD 	Ra,Rb,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Rc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SW  	a,Ra 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LW 	Re,e 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LW 	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Rf</a:t>
            </a:r>
            <a:r>
              <a:rPr lang="en-US" altLang="zh-CN" sz="1800" b="1">
                <a:latin typeface="Comic Sans MS" pitchFamily="66" charset="0"/>
              </a:rPr>
              <a:t>,f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SUB 	Rd,Re,</a:t>
            </a:r>
            <a:r>
              <a:rPr lang="en-US" altLang="zh-CN" sz="1800" b="1">
                <a:solidFill>
                  <a:srgbClr val="FF3300"/>
                </a:solidFill>
                <a:latin typeface="Comic Sans MS" pitchFamily="66" charset="0"/>
              </a:rPr>
              <a:t>Rf</a:t>
            </a:r>
            <a:endParaRPr lang="en-US" altLang="zh-CN" sz="1800" b="1">
              <a:latin typeface="Comic Sans MS" pitchFamily="66" charset="0"/>
            </a:endParaRP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mic Sans MS" pitchFamily="66" charset="0"/>
              </a:rPr>
              <a:t>		SW	d,Rd</a:t>
            </a:r>
            <a:endParaRPr lang="en-US" altLang="zh-CN" sz="280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4500563" y="2819400"/>
            <a:ext cx="3816350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/>
            <a:r>
              <a:rPr kumimoji="1" lang="en-US" altLang="zh-CN" b="1">
                <a:solidFill>
                  <a:srgbClr val="FF3300"/>
                </a:solidFill>
                <a:latin typeface="Comic Sans MS" pitchFamily="66" charset="0"/>
              </a:rPr>
              <a:t>Fast code:</a:t>
            </a:r>
          </a:p>
          <a:p>
            <a:pPr eaLnBrk="0" hangingPunct="0"/>
            <a:r>
              <a:rPr kumimoji="1" lang="en-US" altLang="zh-CN" b="1">
                <a:latin typeface="Comic Sans MS" pitchFamily="66" charset="0"/>
              </a:rPr>
              <a:t>	LW 	Rb,b</a:t>
            </a:r>
          </a:p>
          <a:p>
            <a:pPr eaLnBrk="0" hangingPunct="0"/>
            <a:r>
              <a:rPr kumimoji="1" lang="en-US" altLang="zh-CN" b="1">
                <a:latin typeface="Comic Sans MS" pitchFamily="66" charset="0"/>
              </a:rPr>
              <a:t>	LW 	Rc,c</a:t>
            </a:r>
          </a:p>
          <a:p>
            <a:pPr eaLnBrk="0" hangingPunct="0"/>
            <a:r>
              <a:rPr kumimoji="1" lang="en-US" altLang="zh-CN" b="1">
                <a:solidFill>
                  <a:schemeClr val="hlink"/>
                </a:solidFill>
                <a:latin typeface="Comic Sans MS" pitchFamily="66" charset="0"/>
              </a:rPr>
              <a:t>	</a:t>
            </a:r>
            <a:r>
              <a:rPr kumimoji="1" lang="en-US" altLang="zh-CN" b="1">
                <a:solidFill>
                  <a:srgbClr val="FF3300"/>
                </a:solidFill>
                <a:latin typeface="Comic Sans MS" pitchFamily="66" charset="0"/>
              </a:rPr>
              <a:t>LW 	Re,e </a:t>
            </a:r>
          </a:p>
          <a:p>
            <a:pPr eaLnBrk="0" hangingPunct="0"/>
            <a:r>
              <a:rPr kumimoji="1" lang="en-US" altLang="zh-CN" b="1">
                <a:latin typeface="Comic Sans MS" pitchFamily="66" charset="0"/>
              </a:rPr>
              <a:t>	ADD 	Ra,Rb,Rc</a:t>
            </a:r>
          </a:p>
          <a:p>
            <a:pPr eaLnBrk="0" hangingPunct="0"/>
            <a:r>
              <a:rPr kumimoji="1" lang="en-US" altLang="zh-CN" b="1">
                <a:latin typeface="Comic Sans MS" pitchFamily="66" charset="0"/>
              </a:rPr>
              <a:t>	LW 	Rf,f</a:t>
            </a:r>
          </a:p>
          <a:p>
            <a:pPr eaLnBrk="0" hangingPunct="0"/>
            <a:r>
              <a:rPr kumimoji="1" lang="en-US" altLang="zh-CN" b="1">
                <a:solidFill>
                  <a:schemeClr val="hlink"/>
                </a:solidFill>
                <a:latin typeface="Comic Sans MS" pitchFamily="66" charset="0"/>
              </a:rPr>
              <a:t>	</a:t>
            </a:r>
            <a:r>
              <a:rPr kumimoji="1" lang="en-US" altLang="zh-CN" b="1">
                <a:solidFill>
                  <a:srgbClr val="FF3300"/>
                </a:solidFill>
                <a:latin typeface="Comic Sans MS" pitchFamily="66" charset="0"/>
              </a:rPr>
              <a:t>SW  	a,Ra</a:t>
            </a:r>
            <a:r>
              <a:rPr kumimoji="1" lang="en-US" altLang="zh-CN" b="1">
                <a:solidFill>
                  <a:schemeClr val="hlink"/>
                </a:solidFill>
                <a:latin typeface="Comic Sans MS" pitchFamily="66" charset="0"/>
              </a:rPr>
              <a:t> </a:t>
            </a:r>
          </a:p>
          <a:p>
            <a:pPr eaLnBrk="0" hangingPunct="0"/>
            <a:r>
              <a:rPr kumimoji="1" lang="en-US" altLang="zh-CN" b="1">
                <a:latin typeface="Comic Sans MS" pitchFamily="66" charset="0"/>
              </a:rPr>
              <a:t>	SUB 	Rd,Re,Rf</a:t>
            </a:r>
          </a:p>
          <a:p>
            <a:pPr eaLnBrk="0" hangingPunct="0"/>
            <a:r>
              <a:rPr kumimoji="1" lang="en-US" altLang="zh-CN" b="1">
                <a:latin typeface="Comic Sans MS" pitchFamily="66" charset="0"/>
              </a:rPr>
              <a:t>	SW	d,Rd</a:t>
            </a:r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V="1">
            <a:off x="3276600" y="3860800"/>
            <a:ext cx="2159000" cy="576263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3276600" y="4267200"/>
            <a:ext cx="2159000" cy="385763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9" name="Freeform 7"/>
          <p:cNvSpPr>
            <a:spLocks/>
          </p:cNvSpPr>
          <p:nvPr/>
        </p:nvSpPr>
        <p:spPr bwMode="auto">
          <a:xfrm>
            <a:off x="1187450" y="3789363"/>
            <a:ext cx="533400" cy="533400"/>
          </a:xfrm>
          <a:custGeom>
            <a:avLst/>
            <a:gdLst>
              <a:gd name="T0" fmla="*/ 200 w 248"/>
              <a:gd name="T1" fmla="*/ 0 h 240"/>
              <a:gd name="T2" fmla="*/ 8 w 248"/>
              <a:gd name="T3" fmla="*/ 144 h 240"/>
              <a:gd name="T4" fmla="*/ 248 w 248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240">
                <a:moveTo>
                  <a:pt x="200" y="0"/>
                </a:moveTo>
                <a:cubicBezTo>
                  <a:pt x="100" y="52"/>
                  <a:pt x="0" y="104"/>
                  <a:pt x="8" y="144"/>
                </a:cubicBezTo>
                <a:cubicBezTo>
                  <a:pt x="16" y="184"/>
                  <a:pt x="216" y="224"/>
                  <a:pt x="248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80" name="Freeform 8"/>
          <p:cNvSpPr>
            <a:spLocks/>
          </p:cNvSpPr>
          <p:nvPr/>
        </p:nvSpPr>
        <p:spPr bwMode="auto">
          <a:xfrm flipH="1">
            <a:off x="2339975" y="4191000"/>
            <a:ext cx="250825" cy="606425"/>
          </a:xfrm>
          <a:custGeom>
            <a:avLst/>
            <a:gdLst>
              <a:gd name="T0" fmla="*/ 240 w 240"/>
              <a:gd name="T1" fmla="*/ 0 h 240"/>
              <a:gd name="T2" fmla="*/ 0 w 240"/>
              <a:gd name="T3" fmla="*/ 144 h 240"/>
              <a:gd name="T4" fmla="*/ 240 w 24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0"/>
                </a:moveTo>
                <a:cubicBezTo>
                  <a:pt x="120" y="52"/>
                  <a:pt x="0" y="104"/>
                  <a:pt x="0" y="144"/>
                </a:cubicBezTo>
                <a:cubicBezTo>
                  <a:pt x="0" y="184"/>
                  <a:pt x="200" y="224"/>
                  <a:pt x="240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3.3.5 Pipelining </a:t>
            </a:r>
            <a:r>
              <a:rPr lang="en-US" altLang="zh-CN" sz="3600" b="1">
                <a:solidFill>
                  <a:srgbClr val="FF3300"/>
                </a:solidFill>
                <a:latin typeface="Comic Sans MS" pitchFamily="66" charset="0"/>
              </a:rPr>
              <a:t>Control</a:t>
            </a:r>
            <a:r>
              <a:rPr lang="en-US" altLang="zh-CN" sz="3600" b="1"/>
              <a:t> Hazards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 b="1"/>
              <a:t>Taxonomy of Hazards</a:t>
            </a:r>
            <a:r>
              <a:rPr lang="en-US" altLang="zh-CN" sz="2400" b="1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b="1">
                <a:solidFill>
                  <a:srgbClr val="9999FF"/>
                </a:solidFill>
                <a:latin typeface="Comic Sans MS" pitchFamily="66" charset="0"/>
              </a:rPr>
              <a:t>Structural hazards</a:t>
            </a: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These are conflicts over hardware resources.</a:t>
            </a:r>
            <a:r>
              <a:rPr lang="en-US" altLang="zh-CN" sz="2000"/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400" b="1">
                <a:solidFill>
                  <a:srgbClr val="9999FF"/>
                </a:solidFill>
                <a:latin typeface="Comic Sans MS" pitchFamily="66" charset="0"/>
              </a:rPr>
              <a:t>Data hazards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Instruction depends on result of prior computation which is not ready (computed or stored) yet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OK, we did these, Double Bump, Forwarding path,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9999FF"/>
                </a:solidFill>
                <a:latin typeface="Comic Sans MS" pitchFamily="66" charset="0"/>
              </a:rPr>
              <a:t>    software scheduling, otherwise have to stall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Control hazards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b="1">
                <a:solidFill>
                  <a:srgbClr val="FF3300"/>
                </a:solidFill>
                <a:latin typeface="Comic Sans MS" pitchFamily="66" charset="0"/>
              </a:rPr>
              <a:t>branch condition and the branch PC are not available in time to fetch an instruction on the next clock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353425" cy="1008062"/>
          </a:xfrm>
        </p:spPr>
        <p:txBody>
          <a:bodyPr/>
          <a:lstStyle/>
          <a:p>
            <a:r>
              <a:rPr lang="en-US" altLang="zh-CN" sz="3200" b="1"/>
              <a:t>3.3.2 Performance of pipeline with stalls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>
                <a:latin typeface="Comic Sans MS" pitchFamily="66" charset="0"/>
              </a:rPr>
              <a:t>Recall the speedup formula:</a:t>
            </a:r>
          </a:p>
          <a:p>
            <a:pPr marL="285750" indent="-285750"/>
            <a:endParaRPr lang="en-US" altLang="zh-CN" sz="2800">
              <a:latin typeface="Comic Sans MS" pitchFamily="66" charset="0"/>
            </a:endParaRPr>
          </a:p>
          <a:p>
            <a:pPr marL="285750" indent="-285750"/>
            <a:endParaRPr lang="en-US" altLang="zh-CN" sz="2800">
              <a:latin typeface="Comic Sans MS" pitchFamily="66" charset="0"/>
            </a:endParaRPr>
          </a:p>
          <a:p>
            <a:pPr marL="285750" indent="-285750"/>
            <a:endParaRPr lang="en-US" altLang="zh-CN" sz="2800">
              <a:latin typeface="Comic Sans MS" pitchFamily="66" charset="0"/>
            </a:endParaRPr>
          </a:p>
          <a:p>
            <a:pPr marL="285750" indent="-285750"/>
            <a:endParaRPr lang="en-US" altLang="zh-CN" sz="2800">
              <a:latin typeface="Comic Sans MS" pitchFamily="66" charset="0"/>
            </a:endParaRPr>
          </a:p>
          <a:p>
            <a:pPr marL="285750" indent="-285750"/>
            <a:endParaRPr lang="en-US" altLang="zh-CN"/>
          </a:p>
          <a:p>
            <a:pPr marL="285750" indent="-285750">
              <a:buFont typeface="Wingdings" pitchFamily="2" charset="2"/>
              <a:buNone/>
            </a:pPr>
            <a:endParaRPr lang="en-US" altLang="zh-CN"/>
          </a:p>
        </p:txBody>
      </p:sp>
      <p:pic>
        <p:nvPicPr>
          <p:cNvPr id="352260" name="Picture 4" descr="chap3_2-2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75438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2261" name="Picture 5" descr="chap3_2-3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57563"/>
            <a:ext cx="5791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2124075" y="45085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Assumptions for calculation 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The ideal CPI on a pipelined processor is almost always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1</a:t>
            </a:r>
            <a:r>
              <a:rPr lang="en-US" altLang="zh-CN" sz="2400">
                <a:latin typeface="Comic Sans MS" pitchFamily="66" charset="0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Comic Sans MS" pitchFamily="66" charset="0"/>
              </a:rPr>
              <a:t>  So</a:t>
            </a:r>
            <a:r>
              <a:rPr lang="en-US" altLang="zh-CN" sz="2800">
                <a:latin typeface="Comic Sans MS" pitchFamily="66" charset="0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endParaRPr lang="en-US" altLang="zh-CN" sz="28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8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endParaRPr lang="en-US" altLang="zh-CN" sz="2800"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Ignore the overhead of pipelining clock cycle.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400">
                <a:latin typeface="Comic Sans MS" pitchFamily="66" charset="0"/>
              </a:rPr>
              <a:t>Pipe stages are ideal balanced.</a:t>
            </a:r>
            <a:endParaRPr lang="en-US" altLang="zh-CN" sz="2800">
              <a:latin typeface="Comic Sans MS" pitchFamily="66" charset="0"/>
            </a:endParaRPr>
          </a:p>
        </p:txBody>
      </p:sp>
      <p:pic>
        <p:nvPicPr>
          <p:cNvPr id="353284" name="Picture 4" descr="chap3_2-4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4175"/>
            <a:ext cx="73152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982663"/>
          </a:xfrm>
        </p:spPr>
        <p:txBody>
          <a:bodyPr/>
          <a:lstStyle/>
          <a:p>
            <a:pPr marL="285750" indent="-285750"/>
            <a:r>
              <a:rPr lang="en-US" altLang="zh-CN" sz="2200">
                <a:latin typeface="Comic Sans MS" pitchFamily="66" charset="0"/>
              </a:rPr>
              <a:t>Clock cycle unpipelined = Clock cycle pipelining</a:t>
            </a:r>
          </a:p>
          <a:p>
            <a:pPr marL="285750" indent="-285750"/>
            <a:r>
              <a:rPr lang="en-US" altLang="zh-CN" sz="2800">
                <a:latin typeface="Comic Sans MS" pitchFamily="66" charset="0"/>
              </a:rPr>
              <a:t>CPl unpipelined = pipeline depth</a:t>
            </a:r>
          </a:p>
          <a:p>
            <a:pPr marL="285750" indent="-285750"/>
            <a:endParaRPr lang="en-US" altLang="zh-CN"/>
          </a:p>
        </p:txBody>
      </p:sp>
      <p:pic>
        <p:nvPicPr>
          <p:cNvPr id="354308" name="Picture 4" descr="chap3_2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09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4309" name="Picture 5" descr="chap3_2-6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59436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b="1"/>
              <a:t>3.3.3 Structural hazard</a:t>
            </a:r>
            <a:endParaRPr lang="en-US" altLang="zh-CN" sz="3400" b="1">
              <a:solidFill>
                <a:srgbClr val="000000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2800" b="1">
                <a:latin typeface="Comic Sans MS" pitchFamily="66" charset="0"/>
              </a:rPr>
              <a:t>Structural hazards</a:t>
            </a:r>
            <a:endParaRPr lang="en-US" altLang="zh-CN" sz="2800">
              <a:latin typeface="Comic Sans MS" pitchFamily="66" charset="0"/>
            </a:endParaRP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Occurs when two or more instructions want to use the same hardware resource in the same cycle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Causes bubble (stall) in pipelined machines</a:t>
            </a:r>
          </a:p>
          <a:p>
            <a:pPr marL="685800" lvl="1" indent="-228600"/>
            <a:r>
              <a:rPr lang="en-US" altLang="zh-CN" sz="2400">
                <a:latin typeface="Comic Sans MS" pitchFamily="66" charset="0"/>
              </a:rPr>
              <a:t>Overcome by replicating hardware resources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Multiple accesses to the register file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Multiple accesses to memory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some functional unit is not pipelined.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  <a:latin typeface="Comic Sans MS" pitchFamily="66" charset="0"/>
              </a:rPr>
              <a:t>Not fully pipelined functional units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264525" cy="968375"/>
          </a:xfrm>
        </p:spPr>
        <p:txBody>
          <a:bodyPr/>
          <a:lstStyle/>
          <a:p>
            <a:r>
              <a:rPr lang="zh-CN" altLang="en-US" sz="3600" b="1"/>
              <a:t>一、</a:t>
            </a:r>
            <a:r>
              <a:rPr lang="en-US" altLang="zh-CN" sz="3600" b="1"/>
              <a:t>Multi access to the register file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257800"/>
            <a:ext cx="8534400" cy="990600"/>
          </a:xfrm>
        </p:spPr>
        <p:txBody>
          <a:bodyPr/>
          <a:lstStyle/>
          <a:p>
            <a:pPr marL="285750" indent="-285750"/>
            <a:r>
              <a:rPr lang="en-US" altLang="zh-CN" sz="2200">
                <a:latin typeface="Comic Sans MS" pitchFamily="66" charset="0"/>
              </a:rPr>
              <a:t>Simply insert a stall ,  speedup will be decreased.</a:t>
            </a:r>
          </a:p>
          <a:p>
            <a:pPr marL="285750" indent="-285750"/>
            <a:r>
              <a:rPr lang="en-US" altLang="zh-CN" sz="2200">
                <a:latin typeface="Comic Sans MS" pitchFamily="66" charset="0"/>
              </a:rPr>
              <a:t>We have resolved it with “ </a:t>
            </a:r>
            <a:r>
              <a:rPr lang="en-US" altLang="zh-CN" sz="2200">
                <a:solidFill>
                  <a:srgbClr val="FF3300"/>
                </a:solidFill>
                <a:latin typeface="Comic Sans MS" pitchFamily="66" charset="0"/>
              </a:rPr>
              <a:t>double bump</a:t>
            </a:r>
            <a:r>
              <a:rPr lang="en-US" altLang="zh-CN" sz="2200">
                <a:latin typeface="Comic Sans MS" pitchFamily="66" charset="0"/>
              </a:rPr>
              <a:t>”</a:t>
            </a:r>
            <a:endParaRPr lang="en-US" altLang="zh-CN" sz="2200"/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755650" y="1412875"/>
            <a:ext cx="7543800" cy="3886200"/>
            <a:chOff x="672" y="1536"/>
            <a:chExt cx="4512" cy="2448"/>
          </a:xfrm>
        </p:grpSpPr>
        <p:pic>
          <p:nvPicPr>
            <p:cNvPr id="35635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第三课</Template>
  <TotalTime>2144</TotalTime>
  <Words>1805</Words>
  <Application>Microsoft Office PowerPoint</Application>
  <PresentationFormat>全屏显示(4:3)</PresentationFormat>
  <Paragraphs>413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楷体_GB2312</vt:lpstr>
      <vt:lpstr>宋体</vt:lpstr>
      <vt:lpstr>宋体</vt:lpstr>
      <vt:lpstr>微软雅黑</vt:lpstr>
      <vt:lpstr>Arial</vt:lpstr>
      <vt:lpstr>Comic Sans MS</vt:lpstr>
      <vt:lpstr>Symbol</vt:lpstr>
      <vt:lpstr>Times New Roman</vt:lpstr>
      <vt:lpstr>Wingdings</vt:lpstr>
      <vt:lpstr>射线</vt:lpstr>
      <vt:lpstr>Document</vt:lpstr>
      <vt:lpstr>Picture</vt:lpstr>
      <vt:lpstr>高级计算机体系结构</vt:lpstr>
      <vt:lpstr>3.3 The Major Hurdle of Pipelining—Pipeline Hazards </vt:lpstr>
      <vt:lpstr>3.3.1 Taxonomy of hazard</vt:lpstr>
      <vt:lpstr>Hazards can always be resolved by Stall</vt:lpstr>
      <vt:lpstr>3.3.2 Performance of pipeline with stalls</vt:lpstr>
      <vt:lpstr>Assumptions for calculation  </vt:lpstr>
      <vt:lpstr>PowerPoint 演示文稿</vt:lpstr>
      <vt:lpstr>3.3.3 Structural hazard</vt:lpstr>
      <vt:lpstr>一、Multi access to the register file</vt:lpstr>
      <vt:lpstr>Double Bump Works ! </vt:lpstr>
      <vt:lpstr>二、Multi access to Single Memory </vt:lpstr>
      <vt:lpstr>Insert Stall</vt:lpstr>
      <vt:lpstr>Split instruction and data memory</vt:lpstr>
      <vt:lpstr>三、Not fully pipelined function unit</vt:lpstr>
      <vt:lpstr>四、Why allow machine with structural hazard ?</vt:lpstr>
      <vt:lpstr>Example: impact of structural hazard to performance</vt:lpstr>
      <vt:lpstr>Answer to the example</vt:lpstr>
      <vt:lpstr>3.3.4 Pipelining Data Hazards</vt:lpstr>
      <vt:lpstr>一、Data hazard </vt:lpstr>
      <vt:lpstr>Data hazard</vt:lpstr>
      <vt:lpstr>Coping with data hazards:example</vt:lpstr>
      <vt:lpstr>二、Somecases “Double Bump” can do !</vt:lpstr>
      <vt:lpstr>三、Proposed solution— STALL</vt:lpstr>
      <vt:lpstr>How do we stall ? ——Insert nop by compiler</vt:lpstr>
      <vt:lpstr>How do we stall?   ——Add hardware Interlock !</vt:lpstr>
      <vt:lpstr>Interlock:  insert stalls </vt:lpstr>
      <vt:lpstr>Detect: Data Hazard Logic</vt:lpstr>
      <vt:lpstr>四、Forwarding</vt:lpstr>
      <vt:lpstr>Forwarding</vt:lpstr>
      <vt:lpstr>Forwarding: reduce data hazard stalls </vt:lpstr>
      <vt:lpstr>Hardware Change for Forwarding</vt:lpstr>
      <vt:lpstr>Forwarding path to other input entry</vt:lpstr>
      <vt:lpstr>PowerPoint 演示文稿</vt:lpstr>
      <vt:lpstr>PowerPoint 演示文稿</vt:lpstr>
      <vt:lpstr>Forwarding isn’t Always availability</vt:lpstr>
      <vt:lpstr>So we have to insert stall:  Load stall</vt:lpstr>
      <vt:lpstr>Solution (without forwarding)</vt:lpstr>
      <vt:lpstr>Solution (with forwarding)</vt:lpstr>
      <vt:lpstr>The performance influence of load stall </vt:lpstr>
      <vt:lpstr>Fraction of load that cause a stall</vt:lpstr>
      <vt:lpstr>五、Instruction reordering  ——by compiler to avoid load stall</vt:lpstr>
      <vt:lpstr>3.3.5 Pipelining Control Hazards</vt:lpstr>
      <vt:lpstr>PowerPoint 演示文稿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开发环境的建立</dc:title>
  <dc:creator>wzchen</dc:creator>
  <cp:lastModifiedBy>chen tianchu</cp:lastModifiedBy>
  <cp:revision>242</cp:revision>
  <dcterms:created xsi:type="dcterms:W3CDTF">2005-03-26T12:18:31Z</dcterms:created>
  <dcterms:modified xsi:type="dcterms:W3CDTF">2018-10-15T12:43:49Z</dcterms:modified>
</cp:coreProperties>
</file>