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3" r:id="rId1"/>
  </p:sldMasterIdLst>
  <p:notesMasterIdLst>
    <p:notesMasterId r:id="rId44"/>
  </p:notesMasterIdLst>
  <p:handoutMasterIdLst>
    <p:handoutMasterId r:id="rId45"/>
  </p:handoutMasterIdLst>
  <p:sldIdLst>
    <p:sldId id="371" r:id="rId2"/>
    <p:sldId id="408" r:id="rId3"/>
    <p:sldId id="466" r:id="rId4"/>
    <p:sldId id="469" r:id="rId5"/>
    <p:sldId id="415" r:id="rId6"/>
    <p:sldId id="470" r:id="rId7"/>
    <p:sldId id="471" r:id="rId8"/>
    <p:sldId id="472" r:id="rId9"/>
    <p:sldId id="473" r:id="rId10"/>
    <p:sldId id="474" r:id="rId11"/>
    <p:sldId id="420" r:id="rId12"/>
    <p:sldId id="475" r:id="rId13"/>
    <p:sldId id="476" r:id="rId14"/>
    <p:sldId id="477" r:id="rId15"/>
    <p:sldId id="478" r:id="rId16"/>
    <p:sldId id="479" r:id="rId17"/>
    <p:sldId id="480" r:id="rId18"/>
    <p:sldId id="481" r:id="rId19"/>
    <p:sldId id="433" r:id="rId20"/>
    <p:sldId id="482" r:id="rId21"/>
    <p:sldId id="483" r:id="rId22"/>
    <p:sldId id="484" r:id="rId23"/>
    <p:sldId id="485" r:id="rId24"/>
    <p:sldId id="463" r:id="rId25"/>
    <p:sldId id="486" r:id="rId26"/>
    <p:sldId id="488" r:id="rId27"/>
    <p:sldId id="508" r:id="rId28"/>
    <p:sldId id="489" r:id="rId29"/>
    <p:sldId id="501" r:id="rId30"/>
    <p:sldId id="490" r:id="rId31"/>
    <p:sldId id="491" r:id="rId32"/>
    <p:sldId id="505" r:id="rId33"/>
    <p:sldId id="443" r:id="rId34"/>
    <p:sldId id="495" r:id="rId35"/>
    <p:sldId id="457" r:id="rId36"/>
    <p:sldId id="444" r:id="rId37"/>
    <p:sldId id="496" r:id="rId38"/>
    <p:sldId id="445" r:id="rId39"/>
    <p:sldId id="507" r:id="rId40"/>
    <p:sldId id="498" r:id="rId41"/>
    <p:sldId id="499" r:id="rId42"/>
    <p:sldId id="510" r:id="rId4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微软雅黑" pitchFamily="34" charset="-122"/>
        <a:cs typeface="+mn-cs"/>
      </a:defRPr>
    </a:lvl1pPr>
    <a:lvl2pPr marL="457200" algn="ctr" rtl="0" fontAlgn="base">
      <a:spcBef>
        <a:spcPct val="0"/>
      </a:spcBef>
      <a:spcAft>
        <a:spcPct val="0"/>
      </a:spcAft>
      <a:defRPr kern="1200">
        <a:solidFill>
          <a:schemeClr val="tx1"/>
        </a:solidFill>
        <a:latin typeface="Arial" charset="0"/>
        <a:ea typeface="微软雅黑" pitchFamily="34" charset="-122"/>
        <a:cs typeface="+mn-cs"/>
      </a:defRPr>
    </a:lvl2pPr>
    <a:lvl3pPr marL="914400" algn="ctr" rtl="0" fontAlgn="base">
      <a:spcBef>
        <a:spcPct val="0"/>
      </a:spcBef>
      <a:spcAft>
        <a:spcPct val="0"/>
      </a:spcAft>
      <a:defRPr kern="1200">
        <a:solidFill>
          <a:schemeClr val="tx1"/>
        </a:solidFill>
        <a:latin typeface="Arial" charset="0"/>
        <a:ea typeface="微软雅黑" pitchFamily="34" charset="-122"/>
        <a:cs typeface="+mn-cs"/>
      </a:defRPr>
    </a:lvl3pPr>
    <a:lvl4pPr marL="1371600" algn="ctr" rtl="0" fontAlgn="base">
      <a:spcBef>
        <a:spcPct val="0"/>
      </a:spcBef>
      <a:spcAft>
        <a:spcPct val="0"/>
      </a:spcAft>
      <a:defRPr kern="1200">
        <a:solidFill>
          <a:schemeClr val="tx1"/>
        </a:solidFill>
        <a:latin typeface="Arial" charset="0"/>
        <a:ea typeface="微软雅黑" pitchFamily="34" charset="-122"/>
        <a:cs typeface="+mn-cs"/>
      </a:defRPr>
    </a:lvl4pPr>
    <a:lvl5pPr marL="1828800" algn="ctr"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CC"/>
    <a:srgbClr val="FFFF99"/>
    <a:srgbClr val="003300"/>
    <a:srgbClr val="FF0000"/>
    <a:srgbClr val="66CCFF"/>
    <a:srgbClr val="FFCC0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70" autoAdjust="0"/>
  </p:normalViewPr>
  <p:slideViewPr>
    <p:cSldViewPr>
      <p:cViewPr varScale="1">
        <p:scale>
          <a:sx n="77" d="100"/>
          <a:sy n="77" d="100"/>
        </p:scale>
        <p:origin x="1056" y="58"/>
      </p:cViewPr>
      <p:guideLst>
        <p:guide orient="horz" pos="2160"/>
        <p:guide pos="2880"/>
      </p:guideLst>
    </p:cSldViewPr>
  </p:slideViewPr>
  <p:outlineViewPr>
    <p:cViewPr>
      <p:scale>
        <a:sx n="33" d="100"/>
        <a:sy n="33" d="100"/>
      </p:scale>
      <p:origin x="0" y="9618"/>
    </p:cViewPr>
  </p:outlineViewPr>
  <p:notesTextViewPr>
    <p:cViewPr>
      <p:scale>
        <a:sx n="100" d="100"/>
        <a:sy n="100" d="100"/>
      </p:scale>
      <p:origin x="0" y="0"/>
    </p:cViewPr>
  </p:notesTextViewPr>
  <p:sorterViewPr>
    <p:cViewPr>
      <p:scale>
        <a:sx n="66" d="100"/>
        <a:sy n="66" d="100"/>
      </p:scale>
      <p:origin x="0" y="8922"/>
    </p:cViewPr>
  </p:sorterViewPr>
  <p:notesViewPr>
    <p:cSldViewPr>
      <p:cViewPr varScale="1">
        <p:scale>
          <a:sx n="59" d="100"/>
          <a:sy n="59" d="100"/>
        </p:scale>
        <p:origin x="-117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71179354-3315-4874-80B1-9CF1E89CA158}" type="slidenum">
              <a:rPr lang="zh-CN" altLang="en-US"/>
              <a:pPr>
                <a:defRPr/>
              </a:pPr>
              <a:t>‹#›</a:t>
            </a:fld>
            <a:endParaRPr lang="en-US" altLang="zh-CN"/>
          </a:p>
        </p:txBody>
      </p:sp>
    </p:spTree>
    <p:extLst>
      <p:ext uri="{BB962C8B-B14F-4D97-AF65-F5344CB8AC3E}">
        <p14:creationId xmlns:p14="http://schemas.microsoft.com/office/powerpoint/2010/main" val="206011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499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3352D29E-A391-437C-8974-3DC63466B1F4}" type="slidenum">
              <a:rPr lang="zh-CN" altLang="en-US"/>
              <a:pPr>
                <a:defRPr/>
              </a:pPr>
              <a:t>‹#›</a:t>
            </a:fld>
            <a:endParaRPr lang="en-US" altLang="zh-CN"/>
          </a:p>
        </p:txBody>
      </p:sp>
    </p:spTree>
    <p:extLst>
      <p:ext uri="{BB962C8B-B14F-4D97-AF65-F5344CB8AC3E}">
        <p14:creationId xmlns:p14="http://schemas.microsoft.com/office/powerpoint/2010/main" val="2884004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Circular Error Probable</a:t>
            </a:r>
            <a:endParaRPr lang="zh-CN" altLang="en-US" dirty="0"/>
          </a:p>
        </p:txBody>
      </p:sp>
      <p:sp>
        <p:nvSpPr>
          <p:cNvPr id="4" name="灯片编号占位符 3"/>
          <p:cNvSpPr>
            <a:spLocks noGrp="1"/>
          </p:cNvSpPr>
          <p:nvPr>
            <p:ph type="sldNum" sz="quarter" idx="10"/>
          </p:nvPr>
        </p:nvSpPr>
        <p:spPr/>
        <p:txBody>
          <a:bodyPr/>
          <a:lstStyle/>
          <a:p>
            <a:pPr>
              <a:defRPr/>
            </a:pPr>
            <a:fld id="{3352D29E-A391-437C-8974-3DC63466B1F4}" type="slidenum">
              <a:rPr lang="zh-CN" altLang="en-US" smtClean="0"/>
              <a:pPr>
                <a:defRPr/>
              </a:pPr>
              <a:t>3</a:t>
            </a:fld>
            <a:endParaRPr lang="en-US" altLang="zh-CN"/>
          </a:p>
        </p:txBody>
      </p:sp>
    </p:spTree>
    <p:extLst>
      <p:ext uri="{BB962C8B-B14F-4D97-AF65-F5344CB8AC3E}">
        <p14:creationId xmlns:p14="http://schemas.microsoft.com/office/powerpoint/2010/main" val="145738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267" name="Rectangle 3"/>
          <p:cNvSpPr>
            <a:spLocks noGrp="1" noChangeArrowheads="1"/>
          </p:cNvSpPr>
          <p:nvPr>
            <p:ph type="ctrTitle"/>
          </p:nvPr>
        </p:nvSpPr>
        <p:spPr>
          <a:xfrm>
            <a:off x="685800" y="1700213"/>
            <a:ext cx="7772400" cy="1470025"/>
          </a:xfrm>
        </p:spPr>
        <p:txBody>
          <a:bodyPr/>
          <a:lstStyle>
            <a:lvl1pPr>
              <a:defRPr sz="4800">
                <a:solidFill>
                  <a:schemeClr val="tx1"/>
                </a:solidFill>
              </a:defRPr>
            </a:lvl1pPr>
          </a:lstStyle>
          <a:p>
            <a:r>
              <a:rPr lang="zh-CN" altLang="en-US" smtClean="0"/>
              <a:t>单击此处编辑母版标题样式</a:t>
            </a:r>
            <a:endParaRPr lang="zh-CN" altLang="en-US"/>
          </a:p>
        </p:txBody>
      </p:sp>
      <p:sp>
        <p:nvSpPr>
          <p:cNvPr id="11268" name="Rectangle 4"/>
          <p:cNvSpPr>
            <a:spLocks noGrp="1" noChangeArrowheads="1"/>
          </p:cNvSpPr>
          <p:nvPr>
            <p:ph type="subTitle" idx="1"/>
          </p:nvPr>
        </p:nvSpPr>
        <p:spPr>
          <a:xfrm>
            <a:off x="1371600" y="3455988"/>
            <a:ext cx="6400800" cy="1752600"/>
          </a:xfrm>
        </p:spPr>
        <p:txBody>
          <a:bodyPr/>
          <a:lstStyle>
            <a:lvl1pPr marL="0" indent="0" algn="ctr">
              <a:buFont typeface="Wingdings" pitchFamily="2" charset="2"/>
              <a:buNone/>
              <a:defRPr sz="3600"/>
            </a:lvl1pPr>
          </a:lstStyle>
          <a:p>
            <a:r>
              <a:rPr lang="zh-CN" altLang="en-US" smtClean="0"/>
              <a:t>单击此处编辑母版副标题样式</a:t>
            </a:r>
            <a:endParaRPr lang="zh-CN" altLang="en-US"/>
          </a:p>
        </p:txBody>
      </p:sp>
      <p:sp>
        <p:nvSpPr>
          <p:cNvPr id="11269" name="Rectangle 5"/>
          <p:cNvSpPr>
            <a:spLocks noGrp="1" noChangeArrowheads="1"/>
          </p:cNvSpPr>
          <p:nvPr>
            <p:ph type="dt" sz="half" idx="2"/>
          </p:nvPr>
        </p:nvSpPr>
        <p:spPr>
          <a:xfrm>
            <a:off x="457200" y="6245225"/>
            <a:ext cx="2133600" cy="476250"/>
          </a:xfrm>
        </p:spPr>
        <p:txBody>
          <a:bodyPr>
            <a:normAutofit/>
          </a:bodyPr>
          <a:lstStyle>
            <a:lvl1pPr>
              <a:defRPr>
                <a:latin typeface="+mn-ea"/>
              </a:defRPr>
            </a:lvl1pPr>
          </a:lstStyle>
          <a:p>
            <a:pPr>
              <a:defRPr/>
            </a:pPr>
            <a:endParaRPr lang="en-US" altLang="zh-CN"/>
          </a:p>
        </p:txBody>
      </p:sp>
      <p:sp>
        <p:nvSpPr>
          <p:cNvPr id="11270" name="Rectangle 6"/>
          <p:cNvSpPr>
            <a:spLocks noGrp="1" noChangeArrowheads="1"/>
          </p:cNvSpPr>
          <p:nvPr>
            <p:ph type="ftr" sz="quarter" idx="3"/>
          </p:nvPr>
        </p:nvSpPr>
        <p:spPr>
          <a:xfrm>
            <a:off x="3124200" y="6245225"/>
            <a:ext cx="2895600" cy="476250"/>
          </a:xfrm>
        </p:spPr>
        <p:txBody>
          <a:bodyPr>
            <a:normAutofit/>
          </a:bodyPr>
          <a:lstStyle>
            <a:lvl1pPr>
              <a:defRPr>
                <a:latin typeface="+mn-ea"/>
              </a:defRPr>
            </a:lvl1pPr>
          </a:lstStyle>
          <a:p>
            <a:pPr>
              <a:defRPr/>
            </a:pPr>
            <a:endParaRPr lang="en-US" altLang="zh-CN"/>
          </a:p>
        </p:txBody>
      </p:sp>
      <p:sp>
        <p:nvSpPr>
          <p:cNvPr id="11271" name="Rectangle 7"/>
          <p:cNvSpPr>
            <a:spLocks noGrp="1" noChangeArrowheads="1"/>
          </p:cNvSpPr>
          <p:nvPr>
            <p:ph type="sldNum" sz="quarter" idx="4"/>
          </p:nvPr>
        </p:nvSpPr>
        <p:spPr>
          <a:xfrm>
            <a:off x="6553200" y="6245225"/>
            <a:ext cx="2133600" cy="476250"/>
          </a:xfrm>
        </p:spPr>
        <p:txBody>
          <a:bodyPr>
            <a:normAutofit/>
          </a:bodyPr>
          <a:lstStyle>
            <a:lvl1pPr>
              <a:defRPr>
                <a:latin typeface="+mn-ea"/>
              </a:defRPr>
            </a:lvl1pPr>
          </a:lstStyle>
          <a:p>
            <a:pPr>
              <a:defRPr/>
            </a:pPr>
            <a:fld id="{3EBF57B7-B284-4BB7-A3BF-3BA839A2B7B8}"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34DC004-D1A5-4785-94F7-AA1F2BF8981C}"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9AAF8EF-0096-485C-BCBC-64175FFC665A}"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484313"/>
            <a:ext cx="4279900"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639C89-FB2A-4881-BEC0-561EA17494C7}"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484313"/>
            <a:ext cx="4279900"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1688" y="1484313"/>
            <a:ext cx="4281487" cy="2335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1688" y="3971925"/>
            <a:ext cx="4281487" cy="233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038B8B3-35C9-4E7C-9116-C8BC4D32C6FD}"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0034492-67C5-4CE8-80B4-F961A4B3D7C4}" type="slidenum">
              <a:rPr lang="zh-CN" altLang="en-US"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17019"/>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191683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D6F6DD4-F5A2-4EE1-8843-D8DCBF1471D0}" type="slidenum">
              <a:rPr lang="zh-CN" altLang="en-US"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45D3DD3-CC30-4D04-AC4A-674BA5D19FD6}" type="slidenum">
              <a:rPr lang="zh-CN" altLang="en-US"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a:xfrm>
            <a:off x="457200" y="115887"/>
            <a:ext cx="7355160" cy="1143000"/>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6DA8E69-3482-47D8-AA30-EED3510B407D}"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E389241A-BCFA-4166-88BA-A2C319CD5A63}"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9ADF85D4-A392-43A7-B31B-95F70D2E10EB}"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596607C-FDD2-4BD4-86CC-8DFD23BE0DD8}" type="slidenum">
              <a:rPr lang="zh-CN" altLang="en-US"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86E667E-4949-4986-B544-71C1F1B33254}" type="slidenum">
              <a:rPr lang="zh-CN" altLang="en-US"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defRPr sz="1400" b="1">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ctr">
              <a:defRPr sz="1400" b="1">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r">
              <a:defRPr sz="1400" b="1">
                <a:latin typeface="+mn-lt"/>
              </a:defRPr>
            </a:lvl1pPr>
          </a:lstStyle>
          <a:p>
            <a:pPr>
              <a:defRPr/>
            </a:pPr>
            <a:fld id="{D2EC6BAE-F120-4470-ACAD-745E14EF0AC8}"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ahoma" pitchFamily="34" charset="0"/>
          <a:ea typeface="微软雅黑" pitchFamily="34" charset="-122"/>
        </a:defRPr>
      </a:lvl2pPr>
      <a:lvl3pPr algn="ctr" rtl="0" eaLnBrk="1" fontAlgn="base" hangingPunct="1">
        <a:spcBef>
          <a:spcPct val="0"/>
        </a:spcBef>
        <a:spcAft>
          <a:spcPct val="0"/>
        </a:spcAft>
        <a:defRPr sz="4400">
          <a:solidFill>
            <a:schemeClr val="tx2"/>
          </a:solidFill>
          <a:latin typeface="Tahoma" pitchFamily="34" charset="0"/>
          <a:ea typeface="微软雅黑" pitchFamily="34" charset="-122"/>
        </a:defRPr>
      </a:lvl3pPr>
      <a:lvl4pPr algn="ctr" rtl="0" eaLnBrk="1" fontAlgn="base" hangingPunct="1">
        <a:spcBef>
          <a:spcPct val="0"/>
        </a:spcBef>
        <a:spcAft>
          <a:spcPct val="0"/>
        </a:spcAft>
        <a:defRPr sz="4400">
          <a:solidFill>
            <a:schemeClr val="tx2"/>
          </a:solidFill>
          <a:latin typeface="Tahoma" pitchFamily="34" charset="0"/>
          <a:ea typeface="微软雅黑" pitchFamily="34" charset="-122"/>
        </a:defRPr>
      </a:lvl4pPr>
      <a:lvl5pPr algn="ctr" rtl="0" eaLnBrk="1" fontAlgn="base" hangingPunct="1">
        <a:spcBef>
          <a:spcPct val="0"/>
        </a:spcBef>
        <a:spcAft>
          <a:spcPct val="0"/>
        </a:spcAft>
        <a:defRPr sz="4400">
          <a:solidFill>
            <a:schemeClr val="tx2"/>
          </a:solidFill>
          <a:latin typeface="Tahoma"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Tahoma" pitchFamily="34" charset="0"/>
          <a:ea typeface="微软雅黑" pitchFamily="34" charset="-122"/>
        </a:defRPr>
      </a:lvl6pPr>
      <a:lvl7pPr marL="914400" algn="ctr" rtl="0" eaLnBrk="1" fontAlgn="base" hangingPunct="1">
        <a:spcBef>
          <a:spcPct val="0"/>
        </a:spcBef>
        <a:spcAft>
          <a:spcPct val="0"/>
        </a:spcAft>
        <a:defRPr sz="4400">
          <a:solidFill>
            <a:schemeClr val="tx2"/>
          </a:solidFill>
          <a:latin typeface="Tahoma" pitchFamily="34" charset="0"/>
          <a:ea typeface="微软雅黑" pitchFamily="34" charset="-122"/>
        </a:defRPr>
      </a:lvl7pPr>
      <a:lvl8pPr marL="1371600" algn="ctr" rtl="0" eaLnBrk="1" fontAlgn="base" hangingPunct="1">
        <a:spcBef>
          <a:spcPct val="0"/>
        </a:spcBef>
        <a:spcAft>
          <a:spcPct val="0"/>
        </a:spcAft>
        <a:defRPr sz="4400">
          <a:solidFill>
            <a:schemeClr val="tx2"/>
          </a:solidFill>
          <a:latin typeface="Tahoma" pitchFamily="34" charset="0"/>
          <a:ea typeface="微软雅黑" pitchFamily="34" charset="-122"/>
        </a:defRPr>
      </a:lvl8pPr>
      <a:lvl9pPr marL="1828800" algn="ctr" rtl="0" eaLnBrk="1" fontAlgn="base" hangingPunct="1">
        <a:spcBef>
          <a:spcPct val="0"/>
        </a:spcBef>
        <a:spcAft>
          <a:spcPct val="0"/>
        </a:spcAft>
        <a:defRPr sz="4400">
          <a:solidFill>
            <a:schemeClr val="tx2"/>
          </a:solidFill>
          <a:latin typeface="Tahoma" pitchFamily="34" charset="0"/>
          <a:ea typeface="微软雅黑" pitchFamily="34" charset="-122"/>
        </a:defRPr>
      </a:lvl9pPr>
    </p:titleStyle>
    <p:bodyStyle>
      <a:lvl1pPr marL="342900" indent="-342900" algn="l" rtl="0" eaLnBrk="1" fontAlgn="base" hangingPunct="1">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1.jpeg"/><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4" name="Picture 11" descr="slcm-dvic469"/>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94562" name="Rectangle 2"/>
          <p:cNvSpPr>
            <a:spLocks noGrp="1" noChangeArrowheads="1"/>
          </p:cNvSpPr>
          <p:nvPr>
            <p:ph type="ctrTitle"/>
          </p:nvPr>
        </p:nvSpPr>
        <p:spPr>
          <a:xfrm>
            <a:off x="701675" y="414338"/>
            <a:ext cx="7772400" cy="2114550"/>
          </a:xfrm>
        </p:spPr>
        <p:txBody>
          <a:bodyPr/>
          <a:lstStyle/>
          <a:p>
            <a:pPr algn="l" eaLnBrk="1" hangingPunct="1"/>
            <a:r>
              <a:rPr lang="zh-CN" altLang="en-US" sz="6600" b="1" dirty="0" smtClean="0">
                <a:latin typeface="微软雅黑" pitchFamily="34" charset="-122"/>
              </a:rPr>
              <a:t>精确制导武器</a:t>
            </a:r>
            <a:br>
              <a:rPr lang="zh-CN" altLang="en-US" sz="6600" b="1" dirty="0" smtClean="0">
                <a:latin typeface="微软雅黑" pitchFamily="34" charset="-122"/>
              </a:rPr>
            </a:br>
            <a:r>
              <a:rPr lang="zh-CN" altLang="en-US" sz="5400" b="1" dirty="0" smtClean="0">
                <a:latin typeface="微软雅黑" pitchFamily="34" charset="-122"/>
              </a:rPr>
              <a:t>	</a:t>
            </a:r>
            <a:r>
              <a:rPr lang="en-US" altLang="zh-CN" sz="3600" b="1" dirty="0" smtClean="0">
                <a:solidFill>
                  <a:schemeClr val="accent2"/>
                </a:solidFill>
                <a:latin typeface="Tahoma" pitchFamily="34" charset="0"/>
              </a:rPr>
              <a:t>Precision Guided Weapons</a:t>
            </a:r>
            <a:endParaRPr lang="en-US" altLang="zh-CN" sz="6600" b="1" dirty="0" smtClean="0">
              <a:solidFill>
                <a:schemeClr val="accent2"/>
              </a:solidFill>
              <a:latin typeface="Tahoma" pitchFamily="34" charset="0"/>
            </a:endParaRPr>
          </a:p>
        </p:txBody>
      </p:sp>
      <p:sp>
        <p:nvSpPr>
          <p:cNvPr id="194563" name="Rectangle 3"/>
          <p:cNvSpPr>
            <a:spLocks noGrp="1" noChangeArrowheads="1"/>
          </p:cNvSpPr>
          <p:nvPr>
            <p:ph type="subTitle" idx="1"/>
          </p:nvPr>
        </p:nvSpPr>
        <p:spPr>
          <a:xfrm>
            <a:off x="1371600" y="5410200"/>
            <a:ext cx="6400800" cy="762000"/>
          </a:xfrm>
        </p:spPr>
        <p:txBody>
          <a:bodyPr/>
          <a:lstStyle/>
          <a:p>
            <a:pPr eaLnBrk="1" hangingPunct="1"/>
            <a:r>
              <a:rPr lang="zh-CN" altLang="en-US" sz="4000" b="1" dirty="0" smtClean="0">
                <a:solidFill>
                  <a:srgbClr val="FF0000"/>
                </a:solidFill>
                <a:latin typeface="Times New Roman" pitchFamily="18" charset="0"/>
                <a:ea typeface="黑体" pitchFamily="2" charset="-122"/>
              </a:rPr>
              <a:t>现代战争之“神”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1000"/>
                                        <p:tgtEl>
                                          <p:spTgt spid="194562"/>
                                        </p:tgtEl>
                                      </p:cBhvr>
                                    </p:animEffect>
                                  </p:childTnLst>
                                </p:cTn>
                              </p:par>
                            </p:childTnLst>
                          </p:cTn>
                        </p:par>
                        <p:par>
                          <p:cTn id="8" fill="hold">
                            <p:stCondLst>
                              <p:cond delay="3000"/>
                            </p:stCondLst>
                            <p:childTnLst>
                              <p:par>
                                <p:cTn id="9" presetID="16" presetClass="entr" presetSubtype="37" fill="hold" grpId="0" nodeType="afterEffect">
                                  <p:stCondLst>
                                    <p:cond delay="2000"/>
                                  </p:stCondLst>
                                  <p:childTnLst>
                                    <p:set>
                                      <p:cBhvr>
                                        <p:cTn id="10" dur="1" fill="hold">
                                          <p:stCondLst>
                                            <p:cond delay="0"/>
                                          </p:stCondLst>
                                        </p:cTn>
                                        <p:tgtEl>
                                          <p:spTgt spid="194563">
                                            <p:txEl>
                                              <p:pRg st="0" end="0"/>
                                            </p:txEl>
                                          </p:spTgt>
                                        </p:tgtEl>
                                        <p:attrNameLst>
                                          <p:attrName>style.visibility</p:attrName>
                                        </p:attrNameLst>
                                      </p:cBhvr>
                                      <p:to>
                                        <p:strVal val="visible"/>
                                      </p:to>
                                    </p:set>
                                    <p:animEffect transition="in" filter="barn(outVertical)">
                                      <p:cBhvr>
                                        <p:cTn id="11" dur="1000"/>
                                        <p:tgtEl>
                                          <p:spTgt spid="194563">
                                            <p:txEl>
                                              <p:pRg st="0" end="0"/>
                                            </p:txEl>
                                          </p:spTgt>
                                        </p:tgtEl>
                                      </p:cBhvr>
                                    </p:animEffect>
                                  </p:childTnLst>
                                  <p:subTnLst>
                                    <p:audio>
                                      <p:cMediaNode vol="100000">
                                        <p:cTn display="0" masterRel="sameClick">
                                          <p:stCondLst>
                                            <p:cond evt="begin" delay="0">
                                              <p:tn val="9"/>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build="p" autoUpdateAnimBg="0" advAuto="2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188913"/>
            <a:ext cx="5248275" cy="1143000"/>
          </a:xfrm>
        </p:spPr>
        <p:txBody>
          <a:bodyPr/>
          <a:lstStyle/>
          <a:p>
            <a:pPr eaLnBrk="1" hangingPunct="1"/>
            <a:r>
              <a:rPr lang="zh-CN" altLang="en-US" dirty="0" smtClean="0"/>
              <a:t>地形匹配制导</a:t>
            </a:r>
          </a:p>
        </p:txBody>
      </p:sp>
      <p:sp>
        <p:nvSpPr>
          <p:cNvPr id="17411" name="Rectangle 3"/>
          <p:cNvSpPr>
            <a:spLocks noGrp="1" noChangeArrowheads="1"/>
          </p:cNvSpPr>
          <p:nvPr>
            <p:ph idx="1"/>
          </p:nvPr>
        </p:nvSpPr>
        <p:spPr>
          <a:xfrm>
            <a:off x="179388" y="1484313"/>
            <a:ext cx="5067300" cy="5094287"/>
          </a:xfrm>
        </p:spPr>
        <p:txBody>
          <a:bodyPr>
            <a:normAutofit/>
          </a:bodyPr>
          <a:lstStyle/>
          <a:p>
            <a:pPr eaLnBrk="1" hangingPunct="1">
              <a:lnSpc>
                <a:spcPct val="90000"/>
              </a:lnSpc>
            </a:pPr>
            <a:r>
              <a:rPr lang="zh-CN" altLang="en-US" dirty="0" smtClean="0"/>
              <a:t>基本原理</a:t>
            </a:r>
          </a:p>
          <a:p>
            <a:pPr lvl="1">
              <a:lnSpc>
                <a:spcPct val="90000"/>
              </a:lnSpc>
            </a:pPr>
            <a:r>
              <a:rPr lang="zh-CN" altLang="en-US" dirty="0" smtClean="0"/>
              <a:t>不断测出飞行下方</a:t>
            </a:r>
            <a:r>
              <a:rPr lang="zh-CN" altLang="en-US" dirty="0" smtClean="0">
                <a:solidFill>
                  <a:srgbClr val="0070C0"/>
                </a:solidFill>
              </a:rPr>
              <a:t>地形的实际高度</a:t>
            </a:r>
            <a:r>
              <a:rPr lang="zh-CN" altLang="en-US" sz="2400" dirty="0" smtClean="0"/>
              <a:t>（非</a:t>
            </a:r>
            <a:r>
              <a:rPr lang="zh-CN" altLang="en-US" sz="2400" dirty="0"/>
              <a:t>导弹飞行高度）</a:t>
            </a:r>
            <a:r>
              <a:rPr lang="zh-CN" altLang="en-US" dirty="0"/>
              <a:t>并</a:t>
            </a:r>
            <a:r>
              <a:rPr lang="zh-CN" altLang="en-US" dirty="0" smtClean="0"/>
              <a:t>与所存数字地图做比较</a:t>
            </a:r>
            <a:endParaRPr lang="en-US" altLang="zh-CN" dirty="0" smtClean="0"/>
          </a:p>
          <a:p>
            <a:pPr eaLnBrk="1" hangingPunct="1">
              <a:lnSpc>
                <a:spcPct val="90000"/>
              </a:lnSpc>
            </a:pPr>
            <a:r>
              <a:rPr lang="zh-CN" altLang="en-US" dirty="0" smtClean="0"/>
              <a:t>特点：</a:t>
            </a:r>
          </a:p>
          <a:p>
            <a:pPr lvl="1" eaLnBrk="1" hangingPunct="1">
              <a:lnSpc>
                <a:spcPct val="90000"/>
              </a:lnSpc>
            </a:pPr>
            <a:r>
              <a:rPr lang="zh-CN" altLang="zh-CN" dirty="0" smtClean="0"/>
              <a:t>数字</a:t>
            </a:r>
            <a:r>
              <a:rPr lang="zh-CN" altLang="en-US" dirty="0" smtClean="0"/>
              <a:t>地图的方格越小，制导精度越高</a:t>
            </a:r>
          </a:p>
          <a:p>
            <a:pPr lvl="1" eaLnBrk="1" hangingPunct="1">
              <a:lnSpc>
                <a:spcPct val="90000"/>
              </a:lnSpc>
            </a:pPr>
            <a:r>
              <a:rPr lang="zh-CN" altLang="zh-CN" dirty="0" smtClean="0"/>
              <a:t>地形</a:t>
            </a:r>
            <a:r>
              <a:rPr lang="zh-CN" altLang="en-US" dirty="0" smtClean="0"/>
              <a:t>越复杂，精度越高</a:t>
            </a:r>
            <a:endParaRPr lang="en-US" altLang="zh-CN" dirty="0" smtClean="0"/>
          </a:p>
          <a:p>
            <a:pPr lvl="1" eaLnBrk="1" hangingPunct="1">
              <a:lnSpc>
                <a:spcPct val="90000"/>
              </a:lnSpc>
            </a:pPr>
            <a:r>
              <a:rPr lang="zh-CN" altLang="en-US" dirty="0" smtClean="0"/>
              <a:t>制导精度与射程无关</a:t>
            </a:r>
          </a:p>
          <a:p>
            <a:pPr lvl="1" eaLnBrk="1" hangingPunct="1">
              <a:lnSpc>
                <a:spcPct val="90000"/>
              </a:lnSpc>
            </a:pPr>
            <a:r>
              <a:rPr lang="zh-CN" altLang="zh-CN" dirty="0" smtClean="0"/>
              <a:t>不需</a:t>
            </a:r>
            <a:r>
              <a:rPr lang="zh-CN" altLang="en-US" dirty="0" smtClean="0"/>
              <a:t>连续使用，只需选择若干定位区</a:t>
            </a:r>
          </a:p>
        </p:txBody>
      </p:sp>
      <p:pic>
        <p:nvPicPr>
          <p:cNvPr id="17412" name="Picture 4" descr="dmap"/>
          <p:cNvPicPr>
            <a:picLocks noChangeAspect="1" noChangeArrowheads="1"/>
          </p:cNvPicPr>
          <p:nvPr/>
        </p:nvPicPr>
        <p:blipFill>
          <a:blip r:embed="rId2" cstate="print"/>
          <a:srcRect/>
          <a:stretch>
            <a:fillRect/>
          </a:stretch>
        </p:blipFill>
        <p:spPr bwMode="auto">
          <a:xfrm>
            <a:off x="5562600" y="4727575"/>
            <a:ext cx="3357563" cy="1987550"/>
          </a:xfrm>
          <a:prstGeom prst="rect">
            <a:avLst/>
          </a:prstGeom>
          <a:noFill/>
          <a:ln w="9525">
            <a:noFill/>
            <a:miter lim="800000"/>
            <a:headEnd/>
            <a:tailEnd/>
          </a:ln>
        </p:spPr>
      </p:pic>
      <p:pic>
        <p:nvPicPr>
          <p:cNvPr id="17413" name="Picture 5" descr="tercom"/>
          <p:cNvPicPr>
            <a:picLocks noChangeAspect="1" noChangeArrowheads="1"/>
          </p:cNvPicPr>
          <p:nvPr/>
        </p:nvPicPr>
        <p:blipFill>
          <a:blip r:embed="rId3" cstate="print"/>
          <a:srcRect/>
          <a:stretch>
            <a:fillRect/>
          </a:stretch>
        </p:blipFill>
        <p:spPr bwMode="auto">
          <a:xfrm>
            <a:off x="5562600" y="0"/>
            <a:ext cx="3351213" cy="4643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PPT头(航母2)"/>
          <p:cNvPicPr>
            <a:picLocks noChangeAspect="1" noChangeArrowheads="1"/>
          </p:cNvPicPr>
          <p:nvPr/>
        </p:nvPicPr>
        <p:blipFill>
          <a:blip r:embed="rId2" cstate="print"/>
          <a:srcRect/>
          <a:stretch>
            <a:fillRect/>
          </a:stretch>
        </p:blipFill>
        <p:spPr bwMode="auto">
          <a:xfrm>
            <a:off x="748" y="6376"/>
            <a:ext cx="9144000" cy="1374775"/>
          </a:xfrm>
          <a:prstGeom prst="rect">
            <a:avLst/>
          </a:prstGeom>
          <a:noFill/>
        </p:spPr>
      </p:pic>
      <p:sp>
        <p:nvSpPr>
          <p:cNvPr id="18434" name="Rectangle 2"/>
          <p:cNvSpPr>
            <a:spLocks noGrp="1" noChangeArrowheads="1"/>
          </p:cNvSpPr>
          <p:nvPr>
            <p:ph type="title"/>
          </p:nvPr>
        </p:nvSpPr>
        <p:spPr/>
        <p:txBody>
          <a:bodyPr/>
          <a:lstStyle/>
          <a:p>
            <a:pPr eaLnBrk="1" hangingPunct="1"/>
            <a:r>
              <a:rPr lang="zh-CN" altLang="en-US" dirty="0" smtClean="0"/>
              <a:t>景象匹配制导</a:t>
            </a:r>
          </a:p>
        </p:txBody>
      </p:sp>
      <p:sp>
        <p:nvSpPr>
          <p:cNvPr id="18435" name="Rectangle 3"/>
          <p:cNvSpPr>
            <a:spLocks noGrp="1" noChangeArrowheads="1"/>
          </p:cNvSpPr>
          <p:nvPr>
            <p:ph type="body" sz="half" idx="1"/>
          </p:nvPr>
        </p:nvSpPr>
        <p:spPr>
          <a:xfrm>
            <a:off x="179388" y="1484313"/>
            <a:ext cx="5202237" cy="4824412"/>
          </a:xfrm>
        </p:spPr>
        <p:txBody>
          <a:bodyPr/>
          <a:lstStyle/>
          <a:p>
            <a:pPr eaLnBrk="1" hangingPunct="1"/>
            <a:r>
              <a:rPr lang="zh-CN" altLang="en-US" sz="2800" dirty="0" smtClean="0"/>
              <a:t>又称</a:t>
            </a:r>
            <a:r>
              <a:rPr lang="zh-CN" altLang="en-US" sz="2800" dirty="0" smtClean="0">
                <a:latin typeface="微软雅黑" pitchFamily="34" charset="-122"/>
              </a:rPr>
              <a:t>“</a:t>
            </a:r>
            <a:r>
              <a:rPr lang="zh-CN" altLang="en-US" sz="2800" dirty="0" smtClean="0"/>
              <a:t>数字景象匹配区域相关制导</a:t>
            </a:r>
            <a:r>
              <a:rPr lang="zh-CN" altLang="en-US" sz="2800" dirty="0" smtClean="0">
                <a:latin typeface="微软雅黑" pitchFamily="34" charset="-122"/>
              </a:rPr>
              <a:t>”</a:t>
            </a:r>
            <a:endParaRPr lang="zh-CN" altLang="en-US" sz="2800" dirty="0" smtClean="0"/>
          </a:p>
          <a:p>
            <a:pPr eaLnBrk="1" hangingPunct="1"/>
            <a:r>
              <a:rPr lang="zh-CN" altLang="en-US" sz="2800" dirty="0" smtClean="0"/>
              <a:t>适合平坦地形，用于末制导</a:t>
            </a:r>
          </a:p>
          <a:p>
            <a:pPr eaLnBrk="1" hangingPunct="1"/>
            <a:r>
              <a:rPr lang="zh-CN" altLang="en-US" sz="2800" dirty="0" smtClean="0"/>
              <a:t>组成：</a:t>
            </a:r>
          </a:p>
          <a:p>
            <a:pPr lvl="1" eaLnBrk="1" hangingPunct="1"/>
            <a:r>
              <a:rPr lang="zh-CN" altLang="en-US" sz="2400" dirty="0" smtClean="0"/>
              <a:t>成像传感器、图像处理装置、数字相</a:t>
            </a:r>
            <a:br>
              <a:rPr lang="zh-CN" altLang="en-US" sz="2400" dirty="0" smtClean="0"/>
            </a:br>
            <a:r>
              <a:rPr lang="zh-CN" altLang="en-US" sz="2400" dirty="0" smtClean="0"/>
              <a:t>关器和计算机等</a:t>
            </a:r>
          </a:p>
          <a:p>
            <a:pPr eaLnBrk="1" hangingPunct="1"/>
            <a:r>
              <a:rPr lang="zh-CN" altLang="en-US" sz="2800" dirty="0" smtClean="0"/>
              <a:t>景象获得：</a:t>
            </a:r>
          </a:p>
          <a:p>
            <a:pPr lvl="1" eaLnBrk="1" hangingPunct="1"/>
            <a:r>
              <a:rPr lang="zh-CN" altLang="en-US" sz="2400" dirty="0" smtClean="0"/>
              <a:t>雷达、微波辐射计、光学、电视摄像、</a:t>
            </a:r>
            <a:br>
              <a:rPr lang="zh-CN" altLang="en-US" sz="2400" dirty="0" smtClean="0"/>
            </a:br>
            <a:r>
              <a:rPr lang="zh-CN" altLang="en-US" sz="2400" dirty="0" smtClean="0"/>
              <a:t>红外成像区域相关等类型</a:t>
            </a:r>
          </a:p>
        </p:txBody>
      </p:sp>
      <p:pic>
        <p:nvPicPr>
          <p:cNvPr id="18436" name="Picture 7" descr="dsmac"/>
          <p:cNvPicPr>
            <a:picLocks noGrp="1" noChangeAspect="1" noChangeArrowheads="1"/>
          </p:cNvPicPr>
          <p:nvPr>
            <p:ph sz="half" idx="2"/>
          </p:nvPr>
        </p:nvPicPr>
        <p:blipFill>
          <a:blip r:embed="rId3" cstate="print"/>
          <a:stretch>
            <a:fillRect/>
          </a:stretch>
        </p:blipFill>
        <p:spPr>
          <a:xfrm>
            <a:off x="5382467" y="1493785"/>
            <a:ext cx="3761533" cy="4824412"/>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GPS</a:t>
            </a:r>
            <a:r>
              <a:rPr lang="zh-CN" altLang="en-US" smtClean="0"/>
              <a:t>制导</a:t>
            </a:r>
            <a:r>
              <a:rPr lang="en-US" altLang="zh-CN" smtClean="0">
                <a:latin typeface="微软雅黑" pitchFamily="34" charset="-122"/>
              </a:rPr>
              <a:t>——</a:t>
            </a:r>
            <a:r>
              <a:rPr lang="zh-CN" altLang="en-US" smtClean="0"/>
              <a:t>特点及应用</a:t>
            </a:r>
          </a:p>
        </p:txBody>
      </p:sp>
      <p:sp>
        <p:nvSpPr>
          <p:cNvPr id="20483" name="Rectangle 3"/>
          <p:cNvSpPr>
            <a:spLocks noGrp="1" noChangeArrowheads="1"/>
          </p:cNvSpPr>
          <p:nvPr>
            <p:ph idx="1"/>
          </p:nvPr>
        </p:nvSpPr>
        <p:spPr/>
        <p:txBody>
          <a:bodyPr/>
          <a:lstStyle/>
          <a:p>
            <a:pPr eaLnBrk="1" hangingPunct="1"/>
            <a:r>
              <a:rPr lang="zh-CN" altLang="en-US" dirty="0" smtClean="0"/>
              <a:t>特点：</a:t>
            </a:r>
          </a:p>
          <a:p>
            <a:pPr lvl="1" eaLnBrk="1" hangingPunct="1"/>
            <a:r>
              <a:rPr lang="en-US" altLang="zh-CN" noProof="1" smtClean="0"/>
              <a:t>GPS</a:t>
            </a:r>
            <a:r>
              <a:rPr lang="zh-CN" dirty="0" smtClean="0"/>
              <a:t>接收装置小，</a:t>
            </a:r>
            <a:r>
              <a:rPr lang="zh-CN" altLang="en-US" dirty="0" smtClean="0"/>
              <a:t>易作抗震抗热处理</a:t>
            </a:r>
          </a:p>
          <a:p>
            <a:pPr lvl="1" eaLnBrk="1" hangingPunct="1"/>
            <a:r>
              <a:rPr lang="zh-CN" altLang="zh-CN" dirty="0" smtClean="0"/>
              <a:t>系统</a:t>
            </a:r>
            <a:r>
              <a:rPr lang="zh-CN" altLang="zh-CN" smtClean="0"/>
              <a:t>价格</a:t>
            </a:r>
            <a:r>
              <a:rPr lang="zh-CN" altLang="en-US" smtClean="0"/>
              <a:t>低</a:t>
            </a:r>
            <a:endParaRPr lang="en-US" altLang="zh-CN" smtClean="0"/>
          </a:p>
          <a:p>
            <a:pPr lvl="1" eaLnBrk="1" hangingPunct="1"/>
            <a:r>
              <a:rPr lang="zh-CN" altLang="en-US"/>
              <a:t>制导距离远</a:t>
            </a:r>
            <a:endParaRPr lang="zh-CN" altLang="en-US" dirty="0" smtClean="0"/>
          </a:p>
          <a:p>
            <a:pPr lvl="1" eaLnBrk="1" hangingPunct="1"/>
            <a:r>
              <a:rPr lang="zh-CN" altLang="zh-CN" dirty="0" smtClean="0"/>
              <a:t>无累积</a:t>
            </a:r>
            <a:r>
              <a:rPr lang="zh-CN" dirty="0" smtClean="0"/>
              <a:t>误差</a:t>
            </a:r>
            <a:r>
              <a:rPr lang="zh-CN" altLang="en-US" dirty="0" smtClean="0"/>
              <a:t>（不受射程影响）</a:t>
            </a:r>
            <a:r>
              <a:rPr lang="zh-CN" dirty="0" smtClean="0"/>
              <a:t>，制导精度高</a:t>
            </a:r>
            <a:endParaRPr lang="zh-CN" altLang="en-US" dirty="0" smtClean="0"/>
          </a:p>
          <a:p>
            <a:pPr lvl="1" eaLnBrk="1" hangingPunct="1"/>
            <a:r>
              <a:rPr lang="zh-CN" altLang="en-US" dirty="0" smtClean="0"/>
              <a:t>较</a:t>
            </a:r>
            <a:r>
              <a:rPr lang="zh-CN" altLang="zh-CN" dirty="0" smtClean="0"/>
              <a:t>易受</a:t>
            </a:r>
            <a:r>
              <a:rPr lang="zh-CN" altLang="en-US" dirty="0" smtClean="0"/>
              <a:t>电子干扰</a:t>
            </a:r>
          </a:p>
          <a:p>
            <a:pPr lvl="1" eaLnBrk="1" hangingPunct="1"/>
            <a:r>
              <a:rPr lang="zh-CN" altLang="zh-CN" dirty="0" smtClean="0"/>
              <a:t>受</a:t>
            </a:r>
            <a:r>
              <a:rPr lang="zh-CN" altLang="en-US" dirty="0" smtClean="0"/>
              <a:t>美国</a:t>
            </a:r>
            <a:r>
              <a:rPr lang="zh-CN" altLang="zh-CN" dirty="0" smtClean="0"/>
              <a:t>控制</a:t>
            </a:r>
            <a:endParaRPr lang="zh-CN" altLang="en-US" dirty="0" smtClean="0"/>
          </a:p>
          <a:p>
            <a:pPr eaLnBrk="1" hangingPunct="1"/>
            <a:r>
              <a:rPr lang="zh-CN" altLang="en-US" dirty="0" smtClean="0"/>
              <a:t>应用：</a:t>
            </a:r>
          </a:p>
          <a:p>
            <a:pPr lvl="1" eaLnBrk="1" hangingPunct="1"/>
            <a:r>
              <a:rPr lang="en-US" altLang="zh-CN" dirty="0" smtClean="0"/>
              <a:t>ATACMS、JSOW、JDAM、</a:t>
            </a:r>
            <a:r>
              <a:rPr lang="zh-CN" altLang="en-US" dirty="0" smtClean="0"/>
              <a:t>战斧巡航导弹等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现在的卫星导航系统</a:t>
            </a:r>
          </a:p>
        </p:txBody>
      </p:sp>
      <p:sp>
        <p:nvSpPr>
          <p:cNvPr id="21507" name="Rectangle 3"/>
          <p:cNvSpPr>
            <a:spLocks noGrp="1" noChangeArrowheads="1"/>
          </p:cNvSpPr>
          <p:nvPr>
            <p:ph idx="1"/>
          </p:nvPr>
        </p:nvSpPr>
        <p:spPr/>
        <p:txBody>
          <a:bodyPr/>
          <a:lstStyle/>
          <a:p>
            <a:pPr eaLnBrk="1" hangingPunct="1"/>
            <a:r>
              <a:rPr lang="zh-CN" altLang="en-US" smtClean="0"/>
              <a:t>在轨运行：</a:t>
            </a:r>
          </a:p>
          <a:p>
            <a:pPr lvl="1" eaLnBrk="1" hangingPunct="1"/>
            <a:r>
              <a:rPr lang="zh-CN" altLang="en-US" smtClean="0"/>
              <a:t>美国</a:t>
            </a:r>
            <a:r>
              <a:rPr lang="en-US" altLang="zh-CN" smtClean="0">
                <a:latin typeface="微软雅黑" pitchFamily="34" charset="-122"/>
              </a:rPr>
              <a:t>——</a:t>
            </a:r>
            <a:r>
              <a:rPr lang="en-US" altLang="zh-CN" smtClean="0"/>
              <a:t>Global Positioning System</a:t>
            </a:r>
          </a:p>
          <a:p>
            <a:pPr lvl="1" eaLnBrk="1" hangingPunct="1"/>
            <a:r>
              <a:rPr lang="zh-CN" altLang="en-US" smtClean="0"/>
              <a:t>俄国</a:t>
            </a:r>
            <a:r>
              <a:rPr lang="en-US" altLang="zh-CN" smtClean="0">
                <a:latin typeface="微软雅黑" pitchFamily="34" charset="-122"/>
              </a:rPr>
              <a:t>——</a:t>
            </a:r>
            <a:r>
              <a:rPr lang="en-US" altLang="zh-CN" smtClean="0"/>
              <a:t>GLONASS</a:t>
            </a:r>
          </a:p>
          <a:p>
            <a:pPr lvl="1" eaLnBrk="1" hangingPunct="1"/>
            <a:r>
              <a:rPr lang="zh-CN" altLang="en-US" smtClean="0"/>
              <a:t>中国</a:t>
            </a:r>
            <a:r>
              <a:rPr lang="en-US" altLang="zh-CN" smtClean="0">
                <a:latin typeface="微软雅黑" pitchFamily="34" charset="-122"/>
              </a:rPr>
              <a:t>——</a:t>
            </a:r>
            <a:r>
              <a:rPr lang="zh-CN" altLang="en-US" smtClean="0"/>
              <a:t>北斗（试运行）</a:t>
            </a:r>
            <a:endParaRPr lang="en-US" altLang="zh-CN" smtClean="0"/>
          </a:p>
          <a:p>
            <a:pPr eaLnBrk="1" hangingPunct="1"/>
            <a:r>
              <a:rPr lang="zh-CN" altLang="en-US" smtClean="0"/>
              <a:t>研制中：</a:t>
            </a:r>
          </a:p>
          <a:p>
            <a:pPr lvl="1" eaLnBrk="1" hangingPunct="1"/>
            <a:r>
              <a:rPr lang="zh-CN" altLang="en-US" smtClean="0"/>
              <a:t>欧洲</a:t>
            </a:r>
            <a:r>
              <a:rPr lang="en-US" altLang="zh-CN" smtClean="0">
                <a:latin typeface="微软雅黑" pitchFamily="34" charset="-122"/>
              </a:rPr>
              <a:t>——</a:t>
            </a:r>
            <a:r>
              <a:rPr lang="en-US" altLang="zh-CN" smtClean="0"/>
              <a:t>Galileo</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遥控式制导系统</a:t>
            </a:r>
          </a:p>
        </p:txBody>
      </p:sp>
      <p:sp>
        <p:nvSpPr>
          <p:cNvPr id="23555" name="Rectangle 3"/>
          <p:cNvSpPr>
            <a:spLocks noGrp="1" noChangeArrowheads="1"/>
          </p:cNvSpPr>
          <p:nvPr>
            <p:ph idx="1"/>
          </p:nvPr>
        </p:nvSpPr>
        <p:spPr/>
        <p:txBody>
          <a:bodyPr/>
          <a:lstStyle/>
          <a:p>
            <a:pPr algn="just" eaLnBrk="1" hangingPunct="1">
              <a:lnSpc>
                <a:spcPct val="90000"/>
              </a:lnSpc>
            </a:pPr>
            <a:r>
              <a:rPr lang="zh-CN" altLang="en-US" noProof="1" smtClean="0">
                <a:solidFill>
                  <a:schemeClr val="tx2"/>
                </a:solidFill>
              </a:rPr>
              <a:t>基本原理：</a:t>
            </a:r>
            <a:r>
              <a:rPr lang="zh-CN" altLang="en-US" noProof="1" smtClean="0"/>
              <a:t>以制导站测定目标和导弹的相对位置，提供导引信号的制导方式。</a:t>
            </a:r>
          </a:p>
          <a:p>
            <a:pPr algn="just" eaLnBrk="1" hangingPunct="1">
              <a:lnSpc>
                <a:spcPct val="90000"/>
              </a:lnSpc>
              <a:spcBef>
                <a:spcPct val="40000"/>
              </a:spcBef>
            </a:pPr>
            <a:r>
              <a:rPr lang="zh-CN" altLang="en-US" noProof="1" smtClean="0">
                <a:solidFill>
                  <a:schemeClr val="tx2"/>
                </a:solidFill>
              </a:rPr>
              <a:t>特点：</a:t>
            </a:r>
            <a:endParaRPr lang="en-US" altLang="zh-CN" smtClean="0">
              <a:solidFill>
                <a:schemeClr val="tx2"/>
              </a:solidFill>
            </a:endParaRPr>
          </a:p>
          <a:p>
            <a:pPr lvl="1" algn="just" eaLnBrk="1" hangingPunct="1">
              <a:lnSpc>
                <a:spcPct val="80000"/>
              </a:lnSpc>
              <a:spcBef>
                <a:spcPct val="40000"/>
              </a:spcBef>
            </a:pPr>
            <a:r>
              <a:rPr lang="zh-CN" altLang="en-US" noProof="1" smtClean="0"/>
              <a:t>导弹受控于制导站</a:t>
            </a:r>
            <a:endParaRPr lang="en-US" altLang="zh-CN" smtClean="0"/>
          </a:p>
          <a:p>
            <a:pPr lvl="1" algn="just" eaLnBrk="1" hangingPunct="1">
              <a:lnSpc>
                <a:spcPct val="80000"/>
              </a:lnSpc>
              <a:spcBef>
                <a:spcPct val="40000"/>
              </a:spcBef>
            </a:pPr>
            <a:r>
              <a:rPr lang="zh-CN" altLang="en-US" noProof="1" smtClean="0"/>
              <a:t>飞行弹道可根据目标运动情况随时改变</a:t>
            </a:r>
            <a:endParaRPr lang="en-US" altLang="zh-CN" smtClean="0"/>
          </a:p>
          <a:p>
            <a:pPr lvl="1" algn="just" eaLnBrk="1" hangingPunct="1">
              <a:lnSpc>
                <a:spcPct val="80000"/>
              </a:lnSpc>
              <a:spcBef>
                <a:spcPct val="40000"/>
              </a:spcBef>
            </a:pPr>
            <a:r>
              <a:rPr lang="zh-CN" altLang="en-US" noProof="1" smtClean="0"/>
              <a:t>适合攻击活动目标</a:t>
            </a:r>
            <a:endParaRPr lang="en-US" altLang="zh-CN" sz="2500" smtClean="0">
              <a:solidFill>
                <a:srgbClr val="FF3300"/>
              </a:solidFill>
              <a:ea typeface="楷体_GB2312" pitchFamily="49" charset="-122"/>
            </a:endParaRPr>
          </a:p>
          <a:p>
            <a:pPr algn="just" eaLnBrk="1" hangingPunct="1">
              <a:lnSpc>
                <a:spcPct val="90000"/>
              </a:lnSpc>
            </a:pPr>
            <a:r>
              <a:rPr lang="zh-CN" altLang="en-US" noProof="1" smtClean="0">
                <a:solidFill>
                  <a:schemeClr val="tx2"/>
                </a:solidFill>
              </a:rPr>
              <a:t>分类</a:t>
            </a:r>
            <a:r>
              <a:rPr lang="zh-CN" altLang="en-US" noProof="1" smtClean="0">
                <a:latin typeface="楷体" pitchFamily="49" charset="-122"/>
                <a:ea typeface="楷体" pitchFamily="49" charset="-122"/>
              </a:rPr>
              <a:t>（根据导引信号形成情况）：</a:t>
            </a:r>
            <a:endParaRPr lang="en-US" altLang="zh-CN" smtClean="0">
              <a:latin typeface="楷体" pitchFamily="49" charset="-122"/>
              <a:ea typeface="楷体" pitchFamily="49" charset="-122"/>
            </a:endParaRPr>
          </a:p>
          <a:p>
            <a:pPr lvl="1" algn="just" eaLnBrk="1" hangingPunct="1">
              <a:lnSpc>
                <a:spcPct val="90000"/>
              </a:lnSpc>
            </a:pPr>
            <a:r>
              <a:rPr lang="zh-CN" altLang="en-US" noProof="1" smtClean="0"/>
              <a:t>指令制导</a:t>
            </a:r>
            <a:endParaRPr lang="en-US" altLang="zh-CN" smtClean="0"/>
          </a:p>
          <a:p>
            <a:pPr lvl="1" algn="just" eaLnBrk="1" hangingPunct="1">
              <a:lnSpc>
                <a:spcPct val="90000"/>
              </a:lnSpc>
            </a:pPr>
            <a:r>
              <a:rPr lang="zh-CN" altLang="en-US" noProof="1" smtClean="0"/>
              <a:t>波束制导</a:t>
            </a: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有线电指令制导</a:t>
            </a:r>
          </a:p>
        </p:txBody>
      </p:sp>
      <p:sp>
        <p:nvSpPr>
          <p:cNvPr id="24579" name="Rectangle 3"/>
          <p:cNvSpPr>
            <a:spLocks noGrp="1" noChangeArrowheads="1"/>
          </p:cNvSpPr>
          <p:nvPr>
            <p:ph idx="1"/>
          </p:nvPr>
        </p:nvSpPr>
        <p:spPr>
          <a:xfrm>
            <a:off x="179388" y="1484313"/>
            <a:ext cx="8713787" cy="3249832"/>
          </a:xfrm>
        </p:spPr>
        <p:txBody>
          <a:bodyPr>
            <a:normAutofit fontScale="92500" lnSpcReduction="10000"/>
          </a:bodyPr>
          <a:lstStyle/>
          <a:p>
            <a:pPr eaLnBrk="1" hangingPunct="1"/>
            <a:r>
              <a:rPr lang="zh-CN" altLang="en-US" dirty="0" smtClean="0"/>
              <a:t>目视瞄准、手控跟踪、有线传输指令制导</a:t>
            </a:r>
          </a:p>
          <a:p>
            <a:pPr lvl="1" eaLnBrk="1" hangingPunct="1">
              <a:lnSpc>
                <a:spcPct val="110000"/>
              </a:lnSpc>
            </a:pPr>
            <a:r>
              <a:rPr lang="zh-CN" altLang="en-US" dirty="0" smtClean="0">
                <a:solidFill>
                  <a:srgbClr val="FF3300"/>
                </a:solidFill>
                <a:latin typeface="楷体" pitchFamily="49" charset="-122"/>
                <a:ea typeface="楷体" pitchFamily="49" charset="-122"/>
              </a:rPr>
              <a:t>特点：</a:t>
            </a:r>
            <a:r>
              <a:rPr lang="zh-CN" altLang="en-US" dirty="0" smtClean="0"/>
              <a:t>三点法，设备简单、不易干扰，训练射手困难，受地形限制大，导弹飞行速度较低，射击的死区较大</a:t>
            </a:r>
          </a:p>
          <a:p>
            <a:pPr eaLnBrk="1" hangingPunct="1"/>
            <a:r>
              <a:rPr lang="zh-CN" altLang="en-US" dirty="0" smtClean="0"/>
              <a:t>目视瞄准、红外半自动跟踪、有线传输指令制导</a:t>
            </a:r>
          </a:p>
          <a:p>
            <a:pPr lvl="1" eaLnBrk="1" hangingPunct="1"/>
            <a:r>
              <a:rPr lang="zh-CN" altLang="en-US" dirty="0" smtClean="0">
                <a:solidFill>
                  <a:srgbClr val="FF3300"/>
                </a:solidFill>
                <a:latin typeface="楷体" pitchFamily="49" charset="-122"/>
                <a:ea typeface="楷体" pitchFamily="49" charset="-122"/>
              </a:rPr>
              <a:t>特点：</a:t>
            </a:r>
            <a:r>
              <a:rPr lang="zh-CN" altLang="en-US" dirty="0" smtClean="0"/>
              <a:t>操作简便，攻击的死区较小，命中率较高</a:t>
            </a:r>
            <a:r>
              <a:rPr lang="zh-CN" altLang="en-US" smtClean="0"/>
              <a:t>，受遥控导线长度的限制</a:t>
            </a:r>
            <a:r>
              <a:rPr lang="zh-CN" altLang="en-US" sz="2600" smtClean="0"/>
              <a:t>（攻击距离较近）</a:t>
            </a:r>
            <a:endParaRPr lang="zh-CN" altLang="en-US" sz="2600" dirty="0" smtClean="0"/>
          </a:p>
          <a:p>
            <a:pPr lvl="1" eaLnBrk="1" hangingPunct="1"/>
            <a:r>
              <a:rPr lang="zh-CN" altLang="en-US" dirty="0" smtClean="0">
                <a:solidFill>
                  <a:srgbClr val="FF3300"/>
                </a:solidFill>
                <a:latin typeface="楷体" pitchFamily="49" charset="-122"/>
                <a:ea typeface="楷体" pitchFamily="49" charset="-122"/>
              </a:rPr>
              <a:t>应用：</a:t>
            </a:r>
            <a:r>
              <a:rPr lang="zh-CN" altLang="en-US" dirty="0" smtClean="0">
                <a:latin typeface="微软雅黑" pitchFamily="34" charset="-122"/>
              </a:rPr>
              <a:t>“</a:t>
            </a:r>
            <a:r>
              <a:rPr lang="zh-CN" altLang="en-US" dirty="0" smtClean="0"/>
              <a:t>陶</a:t>
            </a:r>
            <a:r>
              <a:rPr lang="zh-CN" altLang="en-US" dirty="0" smtClean="0">
                <a:latin typeface="微软雅黑" pitchFamily="34" charset="-122"/>
              </a:rPr>
              <a:t>”</a:t>
            </a:r>
            <a:r>
              <a:rPr lang="zh-CN" altLang="en-US" dirty="0" smtClean="0"/>
              <a:t>式、</a:t>
            </a:r>
            <a:r>
              <a:rPr lang="zh-CN" altLang="en-US" dirty="0" smtClean="0">
                <a:latin typeface="微软雅黑" pitchFamily="34" charset="-122"/>
              </a:rPr>
              <a:t>“</a:t>
            </a:r>
            <a:r>
              <a:rPr lang="zh-CN" altLang="en-US" dirty="0" smtClean="0"/>
              <a:t>米兰</a:t>
            </a:r>
            <a:r>
              <a:rPr lang="zh-CN" altLang="en-US" dirty="0" smtClean="0">
                <a:latin typeface="微软雅黑" pitchFamily="34" charset="-122"/>
              </a:rPr>
              <a:t>”</a:t>
            </a:r>
            <a:r>
              <a:rPr lang="zh-CN" altLang="en-US" dirty="0" smtClean="0"/>
              <a:t>、</a:t>
            </a:r>
            <a:r>
              <a:rPr lang="zh-CN" altLang="en-US" dirty="0" smtClean="0">
                <a:latin typeface="微软雅黑" pitchFamily="34" charset="-122"/>
              </a:rPr>
              <a:t>“</a:t>
            </a:r>
            <a:r>
              <a:rPr lang="zh-CN" altLang="en-US" dirty="0" smtClean="0"/>
              <a:t>霍特</a:t>
            </a:r>
            <a:r>
              <a:rPr lang="zh-CN" altLang="en-US" dirty="0" smtClean="0">
                <a:latin typeface="微软雅黑" pitchFamily="34" charset="-122"/>
              </a:rPr>
              <a:t>”</a:t>
            </a:r>
            <a:r>
              <a:rPr lang="zh-CN" altLang="en-US" dirty="0" smtClean="0"/>
              <a:t>等反坦克导弹</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4" y="4599130"/>
            <a:ext cx="8910991" cy="214417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smtClean="0"/>
              <a:t>无线电指令制导</a:t>
            </a:r>
          </a:p>
        </p:txBody>
      </p:sp>
      <p:pic>
        <p:nvPicPr>
          <p:cNvPr id="4" name="Picture 4" descr="无线电遥控指令制导示意图"/>
          <p:cNvPicPr>
            <a:picLocks noChangeAspect="1" noChangeArrowheads="1"/>
          </p:cNvPicPr>
          <p:nvPr/>
        </p:nvPicPr>
        <p:blipFill>
          <a:blip r:embed="rId2" cstate="print"/>
          <a:stretch>
            <a:fillRect/>
          </a:stretch>
        </p:blipFill>
        <p:spPr bwMode="auto">
          <a:xfrm>
            <a:off x="2366755" y="3383996"/>
            <a:ext cx="6493804" cy="3380948"/>
          </a:xfrm>
          <a:prstGeom prst="rect">
            <a:avLst/>
          </a:prstGeom>
          <a:noFill/>
          <a:ln w="9525">
            <a:noFill/>
            <a:miter lim="800000"/>
            <a:headEnd/>
            <a:tailEnd/>
          </a:ln>
          <a:effectLst/>
        </p:spPr>
      </p:pic>
      <p:sp>
        <p:nvSpPr>
          <p:cNvPr id="27651" name="Rectangle 3"/>
          <p:cNvSpPr>
            <a:spLocks noGrp="1" noChangeArrowheads="1"/>
          </p:cNvSpPr>
          <p:nvPr>
            <p:ph idx="1"/>
          </p:nvPr>
        </p:nvSpPr>
        <p:spPr>
          <a:xfrm>
            <a:off x="179389" y="1484313"/>
            <a:ext cx="8578076" cy="2619762"/>
          </a:xfrm>
        </p:spPr>
        <p:txBody>
          <a:bodyPr>
            <a:normAutofit fontScale="70000" lnSpcReduction="20000"/>
          </a:bodyPr>
          <a:lstStyle/>
          <a:p>
            <a:pPr eaLnBrk="1" hangingPunct="1"/>
            <a:r>
              <a:rPr lang="zh-CN" altLang="en-US" sz="3600" dirty="0" smtClean="0">
                <a:ea typeface="楷体_GB2312" pitchFamily="49" charset="-122"/>
              </a:rPr>
              <a:t>无线电雷达设备制导</a:t>
            </a:r>
          </a:p>
          <a:p>
            <a:pPr lvl="1" eaLnBrk="1" hangingPunct="1"/>
            <a:r>
              <a:rPr lang="zh-CN" altLang="en-US" sz="3300" dirty="0" smtClean="0">
                <a:solidFill>
                  <a:srgbClr val="000066"/>
                </a:solidFill>
                <a:ea typeface="楷体_GB2312" pitchFamily="49" charset="-122"/>
              </a:rPr>
              <a:t>特点：</a:t>
            </a:r>
            <a:r>
              <a:rPr lang="zh-CN" altLang="en-US" sz="2900" dirty="0" smtClean="0"/>
              <a:t>作用距离远，制导精度高，易受干扰</a:t>
            </a:r>
          </a:p>
          <a:p>
            <a:pPr lvl="1" eaLnBrk="1" hangingPunct="1"/>
            <a:r>
              <a:rPr lang="zh-CN" altLang="en-US" sz="3300" dirty="0" smtClean="0">
                <a:solidFill>
                  <a:srgbClr val="000066"/>
                </a:solidFill>
                <a:ea typeface="楷体_GB2312" pitchFamily="49" charset="-122"/>
              </a:rPr>
              <a:t>应用：</a:t>
            </a:r>
            <a:r>
              <a:rPr lang="en-US" altLang="zh-CN" sz="2900" dirty="0" smtClean="0"/>
              <a:t>SAM-2、</a:t>
            </a:r>
            <a:r>
              <a:rPr lang="zh-CN" altLang="en-US" sz="2900" dirty="0" smtClean="0"/>
              <a:t>美国的</a:t>
            </a:r>
            <a:r>
              <a:rPr lang="zh-CN" altLang="en-US" sz="2900" dirty="0" smtClean="0">
                <a:latin typeface="微软雅黑" pitchFamily="34" charset="-122"/>
              </a:rPr>
              <a:t>“</a:t>
            </a:r>
            <a:r>
              <a:rPr lang="zh-CN" altLang="en-US" sz="2900" dirty="0" smtClean="0"/>
              <a:t>奈基</a:t>
            </a:r>
            <a:r>
              <a:rPr lang="zh-CN" altLang="en-US" sz="2900" dirty="0" smtClean="0">
                <a:latin typeface="微软雅黑" pitchFamily="34" charset="-122"/>
              </a:rPr>
              <a:t>”</a:t>
            </a:r>
            <a:r>
              <a:rPr lang="zh-CN" altLang="en-US" sz="2900" dirty="0" smtClean="0"/>
              <a:t>、英国的</a:t>
            </a:r>
            <a:r>
              <a:rPr lang="zh-CN" altLang="en-US" sz="2900" dirty="0" smtClean="0">
                <a:latin typeface="微软雅黑" pitchFamily="34" charset="-122"/>
              </a:rPr>
              <a:t>“</a:t>
            </a:r>
            <a:r>
              <a:rPr lang="zh-CN" altLang="en-US" sz="2900" dirty="0" smtClean="0"/>
              <a:t>长剑</a:t>
            </a:r>
            <a:r>
              <a:rPr lang="zh-CN" altLang="en-US" sz="2900" dirty="0" smtClean="0">
                <a:latin typeface="微软雅黑" pitchFamily="34" charset="-122"/>
              </a:rPr>
              <a:t>”</a:t>
            </a:r>
            <a:r>
              <a:rPr lang="zh-CN" altLang="en-US" sz="2900" dirty="0" smtClean="0"/>
              <a:t>等防空导弹</a:t>
            </a:r>
            <a:endParaRPr lang="zh-CN" altLang="en-US" sz="3300" dirty="0" smtClean="0">
              <a:solidFill>
                <a:schemeClr val="tx2"/>
              </a:solidFill>
              <a:ea typeface="楷体_GB2312" pitchFamily="49" charset="-122"/>
            </a:endParaRPr>
          </a:p>
          <a:p>
            <a:pPr eaLnBrk="1" hangingPunct="1"/>
            <a:r>
              <a:rPr lang="zh-CN" altLang="en-US" sz="3600" dirty="0" smtClean="0">
                <a:ea typeface="楷体_GB2312" pitchFamily="49" charset="-122"/>
              </a:rPr>
              <a:t>电视指令制导</a:t>
            </a:r>
          </a:p>
          <a:p>
            <a:pPr lvl="1" eaLnBrk="1" hangingPunct="1"/>
            <a:r>
              <a:rPr lang="zh-CN" altLang="en-US" sz="3300" dirty="0" smtClean="0">
                <a:solidFill>
                  <a:srgbClr val="000066"/>
                </a:solidFill>
                <a:ea typeface="楷体_GB2312" pitchFamily="49" charset="-122"/>
              </a:rPr>
              <a:t>特点：</a:t>
            </a:r>
            <a:r>
              <a:rPr lang="zh-CN" altLang="en-US" sz="2900" dirty="0" smtClean="0"/>
              <a:t>观察直观，易受天气影响，抗干扰性差，作用距离不大</a:t>
            </a:r>
          </a:p>
          <a:p>
            <a:pPr lvl="1" eaLnBrk="1" hangingPunct="1"/>
            <a:r>
              <a:rPr lang="zh-CN" altLang="en-US" sz="3300" dirty="0" smtClean="0">
                <a:solidFill>
                  <a:srgbClr val="000066"/>
                </a:solidFill>
                <a:ea typeface="楷体_GB2312" pitchFamily="49" charset="-122"/>
              </a:rPr>
              <a:t>应用：</a:t>
            </a:r>
            <a:r>
              <a:rPr lang="zh-CN" altLang="en-US" sz="2900" dirty="0" smtClean="0"/>
              <a:t>美国“秃鹰”空地导弹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800" dirty="0" smtClean="0"/>
              <a:t>波束制导</a:t>
            </a:r>
            <a:r>
              <a:rPr lang="zh-CN" altLang="en-US" sz="3600" dirty="0" smtClean="0"/>
              <a:t>（驾束制导）</a:t>
            </a:r>
          </a:p>
        </p:txBody>
      </p:sp>
      <p:sp>
        <p:nvSpPr>
          <p:cNvPr id="29699" name="Rectangle 3"/>
          <p:cNvSpPr>
            <a:spLocks noGrp="1" noChangeArrowheads="1"/>
          </p:cNvSpPr>
          <p:nvPr>
            <p:ph idx="1"/>
          </p:nvPr>
        </p:nvSpPr>
        <p:spPr/>
        <p:txBody>
          <a:bodyPr>
            <a:normAutofit lnSpcReduction="10000"/>
          </a:bodyPr>
          <a:lstStyle/>
          <a:p>
            <a:pPr algn="just" eaLnBrk="1" hangingPunct="1"/>
            <a:r>
              <a:rPr lang="zh-CN" altLang="en-US" noProof="1" smtClean="0"/>
              <a:t>导引信号由弹上测定偏离波束轴偏移量的装置和产生所需控制信号的装置形成</a:t>
            </a:r>
          </a:p>
          <a:p>
            <a:pPr algn="just" eaLnBrk="1" hangingPunct="1"/>
            <a:r>
              <a:rPr lang="zh-CN" altLang="en-US" noProof="1" smtClean="0"/>
              <a:t>分类：</a:t>
            </a:r>
            <a:endParaRPr lang="en-US" altLang="zh-CN" dirty="0" smtClean="0"/>
          </a:p>
          <a:p>
            <a:pPr lvl="1" algn="just" eaLnBrk="1" hangingPunct="1"/>
            <a:r>
              <a:rPr lang="zh-CN" altLang="en-US" noProof="1" smtClean="0">
                <a:solidFill>
                  <a:schemeClr val="tx2"/>
                </a:solidFill>
              </a:rPr>
              <a:t>雷达波束制导</a:t>
            </a:r>
            <a:endParaRPr lang="en-US" altLang="zh-CN" dirty="0" smtClean="0">
              <a:solidFill>
                <a:schemeClr val="tx2"/>
              </a:solidFill>
            </a:endParaRPr>
          </a:p>
          <a:p>
            <a:pPr lvl="2" eaLnBrk="1" hangingPunct="1"/>
            <a:r>
              <a:rPr lang="zh-CN" altLang="en-US" noProof="1" smtClean="0"/>
              <a:t>利用制导站雷达天线的</a:t>
            </a:r>
            <a:r>
              <a:rPr lang="en-US" altLang="zh-CN" noProof="1" smtClean="0"/>
              <a:t/>
            </a:r>
            <a:br>
              <a:rPr lang="en-US" altLang="zh-CN" noProof="1" smtClean="0"/>
            </a:br>
            <a:r>
              <a:rPr lang="zh-CN" altLang="en-US" noProof="1" smtClean="0"/>
              <a:t>定向辐射，在空间形成</a:t>
            </a:r>
            <a:r>
              <a:rPr lang="en-US" altLang="zh-CN" noProof="1" smtClean="0"/>
              <a:t/>
            </a:r>
            <a:br>
              <a:rPr lang="en-US" altLang="zh-CN" noProof="1" smtClean="0"/>
            </a:br>
            <a:r>
              <a:rPr lang="zh-CN" altLang="en-US" noProof="1" smtClean="0"/>
              <a:t>一个狭窄的锥形旋转波</a:t>
            </a:r>
            <a:r>
              <a:rPr lang="en-US" altLang="zh-CN" noProof="1" smtClean="0"/>
              <a:t/>
            </a:r>
            <a:br>
              <a:rPr lang="en-US" altLang="zh-CN" noProof="1" smtClean="0"/>
            </a:br>
            <a:r>
              <a:rPr lang="zh-CN" altLang="en-US" noProof="1" smtClean="0"/>
              <a:t>束。目前很少采用。</a:t>
            </a:r>
            <a:endParaRPr lang="en-US" altLang="zh-CN" dirty="0" smtClean="0"/>
          </a:p>
          <a:p>
            <a:pPr lvl="1" algn="just" eaLnBrk="1" hangingPunct="1"/>
            <a:r>
              <a:rPr lang="zh-CN" altLang="en-US" noProof="1" smtClean="0">
                <a:solidFill>
                  <a:schemeClr val="tx2"/>
                </a:solidFill>
              </a:rPr>
              <a:t>激光波束制导</a:t>
            </a:r>
            <a:endParaRPr lang="en-US" altLang="zh-CN" dirty="0" smtClean="0">
              <a:solidFill>
                <a:schemeClr val="tx2"/>
              </a:solidFill>
            </a:endParaRPr>
          </a:p>
          <a:p>
            <a:pPr lvl="2" algn="just" eaLnBrk="1" hangingPunct="1"/>
            <a:r>
              <a:rPr lang="zh-CN" altLang="en-US" dirty="0" smtClean="0"/>
              <a:t>制导设备简单，工作可靠，对方难以干扰，适合反坦克导弹使用</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9867" y="2843935"/>
            <a:ext cx="4359275" cy="196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自动寻的制导系统</a:t>
            </a:r>
          </a:p>
        </p:txBody>
      </p:sp>
      <p:sp>
        <p:nvSpPr>
          <p:cNvPr id="32771" name="Rectangle 3"/>
          <p:cNvSpPr>
            <a:spLocks noGrp="1" noChangeArrowheads="1"/>
          </p:cNvSpPr>
          <p:nvPr>
            <p:ph idx="1"/>
          </p:nvPr>
        </p:nvSpPr>
        <p:spPr/>
        <p:txBody>
          <a:bodyPr/>
          <a:lstStyle/>
          <a:p>
            <a:pPr algn="just" eaLnBrk="1" hangingPunct="1"/>
            <a:r>
              <a:rPr lang="zh-CN" altLang="en-US" noProof="1" smtClean="0"/>
              <a:t>通常是利用导弹上的接收装置接受目标所辐射或反射的某种能量而实现的。</a:t>
            </a:r>
            <a:r>
              <a:rPr lang="zh-CN" smtClean="0"/>
              <a:t>几乎可用于各种制导武器，多作为末级制导</a:t>
            </a:r>
            <a:endParaRPr lang="zh-CN" altLang="en-US" smtClean="0"/>
          </a:p>
          <a:p>
            <a:pPr lvl="1" algn="just" eaLnBrk="1" hangingPunct="1"/>
            <a:r>
              <a:rPr lang="zh-CN" altLang="en-US" noProof="1" smtClean="0"/>
              <a:t>红外线辐射</a:t>
            </a:r>
            <a:endParaRPr lang="en-US" altLang="zh-CN" smtClean="0"/>
          </a:p>
          <a:p>
            <a:pPr lvl="1" algn="just" eaLnBrk="1" hangingPunct="1"/>
            <a:r>
              <a:rPr lang="zh-CN" altLang="en-US" noProof="1" smtClean="0"/>
              <a:t>无线电波</a:t>
            </a:r>
            <a:endParaRPr lang="en-US" altLang="zh-CN" smtClean="0"/>
          </a:p>
          <a:p>
            <a:pPr lvl="1" algn="just" eaLnBrk="1" hangingPunct="1"/>
            <a:r>
              <a:rPr lang="zh-CN" altLang="en-US" noProof="1" smtClean="0"/>
              <a:t>光辐射</a:t>
            </a:r>
            <a:endParaRPr lang="en-US" altLang="zh-CN" smtClean="0"/>
          </a:p>
          <a:p>
            <a:pPr lvl="1" algn="just" eaLnBrk="1" hangingPunct="1"/>
            <a:r>
              <a:rPr lang="zh-CN" altLang="en-US" noProof="1" smtClean="0"/>
              <a:t>声波</a:t>
            </a:r>
          </a:p>
          <a:p>
            <a:pPr algn="just" eaLnBrk="1" hangingPunct="1">
              <a:spcBef>
                <a:spcPct val="30000"/>
              </a:spcBef>
            </a:pPr>
            <a:r>
              <a:rPr lang="zh-CN" altLang="en-US" noProof="1" smtClean="0"/>
              <a:t>多用于空空、地空、反舰、反坦克导弹上。</a:t>
            </a: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1588"/>
            <a:ext cx="9144000" cy="1374775"/>
          </a:xfrm>
          <a:prstGeom prst="rect">
            <a:avLst/>
          </a:prstGeom>
          <a:noFill/>
        </p:spPr>
      </p:pic>
      <p:pic>
        <p:nvPicPr>
          <p:cNvPr id="33794" name="Picture 7" descr="zdxd"/>
          <p:cNvPicPr>
            <a:picLocks noChangeAspect="1" noChangeArrowheads="1"/>
          </p:cNvPicPr>
          <p:nvPr/>
        </p:nvPicPr>
        <p:blipFill>
          <a:blip r:embed="rId3" cstate="print"/>
          <a:srcRect/>
          <a:stretch>
            <a:fillRect/>
          </a:stretch>
        </p:blipFill>
        <p:spPr bwMode="auto">
          <a:xfrm>
            <a:off x="6354763" y="1376363"/>
            <a:ext cx="2430462" cy="1719262"/>
          </a:xfrm>
          <a:prstGeom prst="rect">
            <a:avLst/>
          </a:prstGeom>
          <a:noFill/>
          <a:ln w="9525">
            <a:noFill/>
            <a:miter lim="800000"/>
            <a:headEnd/>
            <a:tailEnd/>
          </a:ln>
        </p:spPr>
      </p:pic>
      <p:pic>
        <p:nvPicPr>
          <p:cNvPr id="33795" name="Picture 8" descr="bzdxd"/>
          <p:cNvPicPr>
            <a:picLocks noChangeAspect="1" noChangeArrowheads="1"/>
          </p:cNvPicPr>
          <p:nvPr/>
        </p:nvPicPr>
        <p:blipFill>
          <a:blip r:embed="rId4" cstate="print"/>
          <a:srcRect/>
          <a:stretch>
            <a:fillRect/>
          </a:stretch>
        </p:blipFill>
        <p:spPr bwMode="auto">
          <a:xfrm>
            <a:off x="6327775" y="3176588"/>
            <a:ext cx="2457450" cy="1738312"/>
          </a:xfrm>
          <a:prstGeom prst="rect">
            <a:avLst/>
          </a:prstGeom>
          <a:noFill/>
          <a:ln w="9525">
            <a:noFill/>
            <a:miter lim="800000"/>
            <a:headEnd/>
            <a:tailEnd/>
          </a:ln>
        </p:spPr>
      </p:pic>
      <p:pic>
        <p:nvPicPr>
          <p:cNvPr id="33796" name="Picture 9" descr="bdxd"/>
          <p:cNvPicPr>
            <a:picLocks noChangeAspect="1" noChangeArrowheads="1"/>
          </p:cNvPicPr>
          <p:nvPr/>
        </p:nvPicPr>
        <p:blipFill>
          <a:blip r:embed="rId5" cstate="print"/>
          <a:srcRect/>
          <a:stretch>
            <a:fillRect/>
          </a:stretch>
        </p:blipFill>
        <p:spPr bwMode="auto">
          <a:xfrm>
            <a:off x="6327775" y="4976813"/>
            <a:ext cx="2457450" cy="1738312"/>
          </a:xfrm>
          <a:prstGeom prst="rect">
            <a:avLst/>
          </a:prstGeom>
          <a:noFill/>
          <a:ln w="9525">
            <a:noFill/>
            <a:miter lim="800000"/>
            <a:headEnd/>
            <a:tailEnd/>
          </a:ln>
        </p:spPr>
      </p:pic>
      <p:sp>
        <p:nvSpPr>
          <p:cNvPr id="33797" name="Rectangle 2"/>
          <p:cNvSpPr>
            <a:spLocks noGrp="1" noChangeArrowheads="1"/>
          </p:cNvSpPr>
          <p:nvPr>
            <p:ph type="title"/>
          </p:nvPr>
        </p:nvSpPr>
        <p:spPr/>
        <p:txBody>
          <a:bodyPr/>
          <a:lstStyle/>
          <a:p>
            <a:pPr eaLnBrk="1" hangingPunct="1"/>
            <a:r>
              <a:rPr lang="zh-CN" altLang="en-US" dirty="0" smtClean="0"/>
              <a:t>自动寻的制导系统分类</a:t>
            </a:r>
          </a:p>
        </p:txBody>
      </p:sp>
      <p:sp>
        <p:nvSpPr>
          <p:cNvPr id="33798" name="Rectangle 3"/>
          <p:cNvSpPr>
            <a:spLocks noGrp="1" noChangeArrowheads="1"/>
          </p:cNvSpPr>
          <p:nvPr>
            <p:ph type="body" sz="half" idx="1"/>
          </p:nvPr>
        </p:nvSpPr>
        <p:spPr>
          <a:xfrm>
            <a:off x="250825" y="1403350"/>
            <a:ext cx="6256338" cy="5221005"/>
          </a:xfrm>
        </p:spPr>
        <p:txBody>
          <a:bodyPr>
            <a:normAutofit/>
          </a:bodyPr>
          <a:lstStyle/>
          <a:p>
            <a:pPr eaLnBrk="1" hangingPunct="1">
              <a:lnSpc>
                <a:spcPct val="90000"/>
              </a:lnSpc>
            </a:pPr>
            <a:r>
              <a:rPr lang="zh-CN" altLang="en-US" noProof="1" smtClean="0"/>
              <a:t>根据能量来源</a:t>
            </a:r>
            <a:r>
              <a:rPr lang="en-US" altLang="zh-CN" dirty="0" smtClean="0"/>
              <a:t>：</a:t>
            </a:r>
          </a:p>
          <a:p>
            <a:pPr lvl="1" eaLnBrk="1" hangingPunct="1">
              <a:lnSpc>
                <a:spcPct val="90000"/>
              </a:lnSpc>
            </a:pPr>
            <a:r>
              <a:rPr lang="zh-CN" altLang="en-US" noProof="1" smtClean="0"/>
              <a:t>主动式（导弹主动向目标发射能量（电波、激光等））</a:t>
            </a:r>
            <a:endParaRPr lang="zh-CN" altLang="en-US" dirty="0" smtClean="0"/>
          </a:p>
          <a:p>
            <a:pPr lvl="2" eaLnBrk="1" hangingPunct="1">
              <a:lnSpc>
                <a:spcPct val="90000"/>
              </a:lnSpc>
            </a:pPr>
            <a:r>
              <a:rPr lang="zh-CN" altLang="en-US" dirty="0" smtClean="0">
                <a:solidFill>
                  <a:srgbClr val="006666"/>
                </a:solidFill>
              </a:rPr>
              <a:t>发射后，</a:t>
            </a:r>
            <a:r>
              <a:rPr lang="zh-CN" dirty="0" smtClean="0">
                <a:solidFill>
                  <a:srgbClr val="006666"/>
                </a:solidFill>
              </a:rPr>
              <a:t>仅与目标点有关</a:t>
            </a:r>
            <a:endParaRPr lang="en-US" altLang="zh-CN" dirty="0" smtClean="0">
              <a:solidFill>
                <a:srgbClr val="006666"/>
              </a:solidFill>
            </a:endParaRPr>
          </a:p>
          <a:p>
            <a:pPr lvl="1" eaLnBrk="1" hangingPunct="1">
              <a:lnSpc>
                <a:spcPct val="90000"/>
              </a:lnSpc>
            </a:pPr>
            <a:r>
              <a:rPr lang="zh-CN" altLang="en-US" noProof="1" smtClean="0"/>
              <a:t>半主动式（能量发自设在地面、军舰或飞机上的制导站）</a:t>
            </a:r>
            <a:endParaRPr lang="zh-CN" altLang="en-US" dirty="0" smtClean="0"/>
          </a:p>
          <a:p>
            <a:pPr lvl="2" eaLnBrk="1" hangingPunct="1">
              <a:lnSpc>
                <a:spcPct val="90000"/>
              </a:lnSpc>
            </a:pPr>
            <a:r>
              <a:rPr lang="zh-CN" altLang="en-US" dirty="0" smtClean="0">
                <a:solidFill>
                  <a:srgbClr val="006666"/>
                </a:solidFill>
              </a:rPr>
              <a:t>发射后，</a:t>
            </a:r>
            <a:r>
              <a:rPr lang="zh-CN" dirty="0" smtClean="0">
                <a:solidFill>
                  <a:srgbClr val="006666"/>
                </a:solidFill>
              </a:rPr>
              <a:t>与制导站及目标点均有关</a:t>
            </a:r>
            <a:endParaRPr lang="en-US" altLang="zh-CN" dirty="0" smtClean="0">
              <a:solidFill>
                <a:srgbClr val="006666"/>
              </a:solidFill>
            </a:endParaRPr>
          </a:p>
          <a:p>
            <a:pPr lvl="1" eaLnBrk="1" hangingPunct="1">
              <a:lnSpc>
                <a:spcPct val="90000"/>
              </a:lnSpc>
            </a:pPr>
            <a:r>
              <a:rPr lang="zh-CN" altLang="en-US" noProof="1" smtClean="0"/>
              <a:t>被动式（能量发自目标）</a:t>
            </a:r>
            <a:endParaRPr lang="en-US" altLang="zh-CN" dirty="0" smtClean="0"/>
          </a:p>
          <a:p>
            <a:pPr lvl="2" eaLnBrk="1" hangingPunct="1">
              <a:lnSpc>
                <a:spcPct val="90000"/>
              </a:lnSpc>
            </a:pPr>
            <a:r>
              <a:rPr lang="zh-CN" altLang="en-US" dirty="0" smtClean="0">
                <a:solidFill>
                  <a:srgbClr val="006666"/>
                </a:solidFill>
              </a:rPr>
              <a:t>发射后，仅与目标点有关</a:t>
            </a:r>
            <a:endParaRPr lang="en-US" altLang="zh-CN" dirty="0" smtClean="0">
              <a:solidFill>
                <a:srgbClr val="006666"/>
              </a:solidFill>
            </a:endParaRPr>
          </a:p>
          <a:p>
            <a:pPr lvl="3">
              <a:lnSpc>
                <a:spcPct val="90000"/>
              </a:lnSpc>
            </a:pPr>
            <a:endParaRPr lang="en-US" altLang="zh-CN" dirty="0">
              <a:solidFill>
                <a:srgbClr val="006666"/>
              </a:solidFill>
            </a:endParaRPr>
          </a:p>
          <a:p>
            <a:pPr lvl="1">
              <a:lnSpc>
                <a:spcPct val="90000"/>
              </a:lnSpc>
            </a:pPr>
            <a:r>
              <a:rPr lang="zh-CN" altLang="en-US" dirty="0" smtClean="0">
                <a:solidFill>
                  <a:srgbClr val="000066"/>
                </a:solidFill>
              </a:rPr>
              <a:t>能做到“发射后不用管”：</a:t>
            </a:r>
            <a:endParaRPr lang="en-US" altLang="zh-CN" dirty="0" smtClean="0">
              <a:solidFill>
                <a:srgbClr val="000066"/>
              </a:solidFill>
            </a:endParaRPr>
          </a:p>
          <a:p>
            <a:pPr lvl="2">
              <a:lnSpc>
                <a:spcPct val="90000"/>
              </a:lnSpc>
            </a:pPr>
            <a:r>
              <a:rPr lang="zh-CN" altLang="en-US" dirty="0" smtClean="0">
                <a:solidFill>
                  <a:srgbClr val="000066"/>
                </a:solidFill>
              </a:rPr>
              <a:t>主动式</a:t>
            </a:r>
            <a:r>
              <a:rPr lang="en-US" altLang="zh-CN" dirty="0" smtClean="0">
                <a:solidFill>
                  <a:srgbClr val="000066"/>
                </a:solidFill>
              </a:rPr>
              <a:t>&amp;</a:t>
            </a:r>
            <a:r>
              <a:rPr lang="zh-CN" altLang="en-US" dirty="0" smtClean="0">
                <a:solidFill>
                  <a:srgbClr val="000066"/>
                </a:solidFill>
              </a:rPr>
              <a:t>被动式</a:t>
            </a:r>
            <a:endParaRPr lang="en-US" altLang="zh-CN" dirty="0" smtClean="0">
              <a:solidFill>
                <a:srgbClr val="0000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smtClean="0"/>
              <a:t>本章重点</a:t>
            </a:r>
          </a:p>
        </p:txBody>
      </p:sp>
      <p:sp>
        <p:nvSpPr>
          <p:cNvPr id="4099" name="Rectangle 3"/>
          <p:cNvSpPr>
            <a:spLocks noGrp="1" noChangeArrowheads="1"/>
          </p:cNvSpPr>
          <p:nvPr>
            <p:ph idx="1"/>
          </p:nvPr>
        </p:nvSpPr>
        <p:spPr/>
        <p:txBody>
          <a:bodyPr/>
          <a:lstStyle/>
          <a:p>
            <a:pPr eaLnBrk="1" hangingPunct="1"/>
            <a:r>
              <a:rPr lang="zh-CN" altLang="en-US" smtClean="0"/>
              <a:t>各制导系统原理及应用场合</a:t>
            </a:r>
          </a:p>
          <a:p>
            <a:pPr eaLnBrk="1" hangingPunct="1"/>
            <a:r>
              <a:rPr lang="zh-CN" altLang="en-US" smtClean="0"/>
              <a:t>导弹与其它制导武器的概念</a:t>
            </a:r>
          </a:p>
          <a:p>
            <a:pPr eaLnBrk="1" hangingPunct="1"/>
            <a:r>
              <a:rPr lang="zh-CN" altLang="en-US" smtClean="0"/>
              <a:t>导弹的构成</a:t>
            </a:r>
            <a:r>
              <a:rPr lang="en-US" altLang="zh-CN" smtClean="0">
                <a:latin typeface="微软雅黑" pitchFamily="34" charset="-122"/>
              </a:rPr>
              <a:t>——</a:t>
            </a:r>
            <a:r>
              <a:rPr lang="zh-CN" altLang="en-US" smtClean="0"/>
              <a:t>战斗部</a:t>
            </a:r>
          </a:p>
          <a:p>
            <a:pPr eaLnBrk="1" hangingPunct="1"/>
            <a:r>
              <a:rPr lang="zh-CN" altLang="en-US" smtClean="0"/>
              <a:t>导弹的导引方式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自动寻的制导系统分类</a:t>
            </a:r>
          </a:p>
        </p:txBody>
      </p:sp>
      <p:sp>
        <p:nvSpPr>
          <p:cNvPr id="34819" name="Rectangle 3"/>
          <p:cNvSpPr>
            <a:spLocks noGrp="1" noChangeArrowheads="1"/>
          </p:cNvSpPr>
          <p:nvPr>
            <p:ph idx="1"/>
          </p:nvPr>
        </p:nvSpPr>
        <p:spPr/>
        <p:txBody>
          <a:bodyPr/>
          <a:lstStyle/>
          <a:p>
            <a:pPr eaLnBrk="1" hangingPunct="1"/>
            <a:r>
              <a:rPr lang="zh-CN" altLang="en-US" dirty="0" smtClean="0"/>
              <a:t>根据能量类型</a:t>
            </a:r>
            <a:endParaRPr lang="en-US" altLang="zh-CN" dirty="0" smtClean="0"/>
          </a:p>
          <a:p>
            <a:pPr lvl="1" eaLnBrk="1" hangingPunct="1"/>
            <a:r>
              <a:rPr lang="zh-CN" altLang="en-US" dirty="0" smtClean="0"/>
              <a:t>雷达自动寻的</a:t>
            </a:r>
          </a:p>
          <a:p>
            <a:pPr lvl="1" eaLnBrk="1" hangingPunct="1"/>
            <a:r>
              <a:rPr lang="zh-CN" altLang="en-US" dirty="0" smtClean="0"/>
              <a:t>毫米波自动寻的</a:t>
            </a:r>
          </a:p>
          <a:p>
            <a:pPr lvl="1" eaLnBrk="1" hangingPunct="1"/>
            <a:r>
              <a:rPr lang="zh-CN" altLang="en-US" dirty="0" smtClean="0"/>
              <a:t>红外线自动寻的</a:t>
            </a:r>
          </a:p>
          <a:p>
            <a:pPr lvl="1" eaLnBrk="1" hangingPunct="1"/>
            <a:r>
              <a:rPr lang="zh-CN" altLang="en-US" dirty="0" smtClean="0"/>
              <a:t>激光自动寻的</a:t>
            </a:r>
          </a:p>
          <a:p>
            <a:pPr lvl="1" eaLnBrk="1" hangingPunct="1"/>
            <a:r>
              <a:rPr lang="zh-CN" altLang="en-US" dirty="0" smtClean="0"/>
              <a:t>声音自动寻的</a:t>
            </a:r>
            <a:endParaRPr lang="en-US" altLang="zh-CN" dirty="0" smtClean="0"/>
          </a:p>
          <a:p>
            <a:pPr lvl="1" eaLnBrk="1" hangingPunct="1"/>
            <a:endParaRPr lang="en-US" altLang="zh-CN" dirty="0"/>
          </a:p>
          <a:p>
            <a:r>
              <a:rPr lang="zh-CN" altLang="en-US" dirty="0" smtClean="0"/>
              <a:t>相关制导方式的特点主要由其能量的特性决定</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smtClean="0"/>
              <a:t>雷达自动寻的制导系统</a:t>
            </a:r>
          </a:p>
        </p:txBody>
      </p:sp>
      <p:sp>
        <p:nvSpPr>
          <p:cNvPr id="35843" name="Rectangle 3"/>
          <p:cNvSpPr>
            <a:spLocks noGrp="1" noChangeArrowheads="1"/>
          </p:cNvSpPr>
          <p:nvPr>
            <p:ph idx="1"/>
          </p:nvPr>
        </p:nvSpPr>
        <p:spPr/>
        <p:txBody>
          <a:bodyPr/>
          <a:lstStyle/>
          <a:p>
            <a:pPr eaLnBrk="1" hangingPunct="1">
              <a:lnSpc>
                <a:spcPct val="90000"/>
              </a:lnSpc>
            </a:pPr>
            <a:r>
              <a:rPr lang="zh-CN" altLang="en-US" sz="2800" smtClean="0"/>
              <a:t>通常为主动式。在导弹头部安装雷达导引头</a:t>
            </a:r>
          </a:p>
          <a:p>
            <a:pPr algn="just" eaLnBrk="1" hangingPunct="1">
              <a:lnSpc>
                <a:spcPct val="90000"/>
              </a:lnSpc>
              <a:spcBef>
                <a:spcPct val="30000"/>
              </a:spcBef>
            </a:pPr>
            <a:r>
              <a:rPr lang="zh-CN" altLang="en-US" sz="2800" noProof="1" smtClean="0">
                <a:solidFill>
                  <a:srgbClr val="FF3300"/>
                </a:solidFill>
              </a:rPr>
              <a:t>优点：</a:t>
            </a:r>
            <a:endParaRPr lang="zh-CN" altLang="en-US" sz="2800" noProof="1" smtClean="0"/>
          </a:p>
          <a:p>
            <a:pPr lvl="1" algn="just" eaLnBrk="1" hangingPunct="1">
              <a:lnSpc>
                <a:spcPct val="90000"/>
              </a:lnSpc>
            </a:pPr>
            <a:r>
              <a:rPr lang="zh-CN" altLang="en-US" sz="2400" noProof="1" smtClean="0"/>
              <a:t>全天候</a:t>
            </a:r>
          </a:p>
          <a:p>
            <a:pPr lvl="1" algn="just" eaLnBrk="1" hangingPunct="1">
              <a:lnSpc>
                <a:spcPct val="90000"/>
              </a:lnSpc>
            </a:pPr>
            <a:r>
              <a:rPr lang="zh-CN" altLang="en-US" sz="2400" noProof="1" smtClean="0"/>
              <a:t>可实现全向攻击</a:t>
            </a:r>
            <a:r>
              <a:rPr lang="en-US" altLang="zh-CN" sz="2400" smtClean="0"/>
              <a:t>，</a:t>
            </a:r>
            <a:r>
              <a:rPr lang="zh-CN" altLang="en-US" sz="2400" smtClean="0"/>
              <a:t>制导精度较高</a:t>
            </a:r>
          </a:p>
          <a:p>
            <a:pPr lvl="1" algn="just">
              <a:lnSpc>
                <a:spcPct val="90000"/>
              </a:lnSpc>
            </a:pPr>
            <a:r>
              <a:rPr lang="zh-CN" altLang="en-US" sz="2400" noProof="1" smtClean="0"/>
              <a:t>制导距离较</a:t>
            </a:r>
            <a:r>
              <a:rPr lang="zh-CN" altLang="en-US" sz="2400" noProof="1"/>
              <a:t>远</a:t>
            </a:r>
            <a:r>
              <a:rPr lang="zh-CN" altLang="en-US" sz="2000" noProof="1"/>
              <a:t>（在自动寻的</a:t>
            </a:r>
            <a:r>
              <a:rPr lang="zh-CN" altLang="en-US" sz="2000" noProof="1" smtClean="0"/>
              <a:t>制导系统这一类中最远）</a:t>
            </a:r>
          </a:p>
          <a:p>
            <a:pPr algn="just" eaLnBrk="1" hangingPunct="1">
              <a:lnSpc>
                <a:spcPct val="90000"/>
              </a:lnSpc>
              <a:spcBef>
                <a:spcPct val="30000"/>
              </a:spcBef>
            </a:pPr>
            <a:r>
              <a:rPr lang="zh-CN" altLang="en-US" sz="2800" noProof="1" smtClean="0">
                <a:solidFill>
                  <a:srgbClr val="FF3300"/>
                </a:solidFill>
              </a:rPr>
              <a:t>缺点：</a:t>
            </a:r>
          </a:p>
          <a:p>
            <a:pPr lvl="1" eaLnBrk="1" hangingPunct="1">
              <a:lnSpc>
                <a:spcPct val="90000"/>
              </a:lnSpc>
            </a:pPr>
            <a:r>
              <a:rPr lang="zh-CN" altLang="en-US" sz="2400" noProof="1" smtClean="0"/>
              <a:t>易受电子干扰</a:t>
            </a:r>
          </a:p>
          <a:p>
            <a:pPr lvl="1" eaLnBrk="1" hangingPunct="1">
              <a:lnSpc>
                <a:spcPct val="90000"/>
              </a:lnSpc>
            </a:pPr>
            <a:r>
              <a:rPr lang="zh-CN" altLang="en-US" sz="2400" noProof="1" smtClean="0"/>
              <a:t>构造复杂，重量、尺寸大，成本高</a:t>
            </a:r>
            <a:endParaRPr lang="zh-CN" altLang="en-US" sz="2400" smtClean="0"/>
          </a:p>
          <a:p>
            <a:pPr algn="just" eaLnBrk="1" hangingPunct="1">
              <a:lnSpc>
                <a:spcPct val="90000"/>
              </a:lnSpc>
              <a:spcBef>
                <a:spcPct val="30000"/>
              </a:spcBef>
            </a:pPr>
            <a:r>
              <a:rPr lang="zh-CN" altLang="zh-CN" sz="2800" smtClean="0">
                <a:solidFill>
                  <a:srgbClr val="FF3300"/>
                </a:solidFill>
              </a:rPr>
              <a:t>应用：</a:t>
            </a:r>
          </a:p>
          <a:p>
            <a:pPr lvl="1" algn="just" eaLnBrk="1" hangingPunct="1">
              <a:lnSpc>
                <a:spcPct val="90000"/>
              </a:lnSpc>
              <a:spcBef>
                <a:spcPct val="30000"/>
              </a:spcBef>
            </a:pPr>
            <a:r>
              <a:rPr lang="zh-CN" altLang="en-US" sz="2400" smtClean="0"/>
              <a:t>美</a:t>
            </a:r>
            <a:r>
              <a:rPr lang="zh-CN" altLang="en-US" sz="2400" smtClean="0">
                <a:latin typeface="微软雅黑" pitchFamily="34" charset="-122"/>
              </a:rPr>
              <a:t>“</a:t>
            </a:r>
            <a:r>
              <a:rPr lang="zh-CN" altLang="en-US" sz="2400" smtClean="0"/>
              <a:t>不死鸟</a:t>
            </a:r>
            <a:r>
              <a:rPr lang="zh-CN" altLang="en-US" sz="2400" smtClean="0">
                <a:latin typeface="微软雅黑" pitchFamily="34" charset="-122"/>
              </a:rPr>
              <a:t>”</a:t>
            </a:r>
            <a:r>
              <a:rPr lang="zh-CN" altLang="en-US" sz="2400" smtClean="0"/>
              <a:t>等空空导弹，美</a:t>
            </a:r>
            <a:r>
              <a:rPr lang="zh-CN" altLang="en-US" sz="2400" smtClean="0">
                <a:latin typeface="微软雅黑" pitchFamily="34" charset="-122"/>
              </a:rPr>
              <a:t>“</a:t>
            </a:r>
            <a:r>
              <a:rPr lang="zh-CN" altLang="en-US" sz="2400" smtClean="0"/>
              <a:t>霍克</a:t>
            </a:r>
            <a:r>
              <a:rPr lang="zh-CN" altLang="en-US" sz="2400" smtClean="0">
                <a:latin typeface="微软雅黑" pitchFamily="34" charset="-122"/>
              </a:rPr>
              <a:t>”</a:t>
            </a:r>
            <a:r>
              <a:rPr lang="zh-CN" altLang="en-US" sz="2400" smtClean="0"/>
              <a:t>、俄</a:t>
            </a:r>
            <a:r>
              <a:rPr lang="en-US" altLang="zh-CN" sz="2400" smtClean="0"/>
              <a:t>SAM-6</a:t>
            </a:r>
            <a:r>
              <a:rPr lang="zh-CN" altLang="en-US" sz="2400" smtClean="0"/>
              <a:t>等防空导弹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红外线自动寻的制导系统</a:t>
            </a:r>
          </a:p>
        </p:txBody>
      </p:sp>
      <p:sp>
        <p:nvSpPr>
          <p:cNvPr id="36867" name="Rectangle 3"/>
          <p:cNvSpPr>
            <a:spLocks noGrp="1" noChangeArrowheads="1"/>
          </p:cNvSpPr>
          <p:nvPr>
            <p:ph idx="1"/>
          </p:nvPr>
        </p:nvSpPr>
        <p:spPr>
          <a:xfrm>
            <a:off x="179388" y="1484313"/>
            <a:ext cx="8713787" cy="5049837"/>
          </a:xfrm>
        </p:spPr>
        <p:txBody>
          <a:bodyPr>
            <a:normAutofit lnSpcReduction="10000"/>
          </a:bodyPr>
          <a:lstStyle/>
          <a:p>
            <a:pPr algn="just" eaLnBrk="1" hangingPunct="1"/>
            <a:r>
              <a:rPr lang="zh-CN" altLang="en-US" sz="3000" noProof="1" smtClean="0"/>
              <a:t>被动式。</a:t>
            </a:r>
          </a:p>
          <a:p>
            <a:pPr algn="just" eaLnBrk="1" hangingPunct="1"/>
            <a:r>
              <a:rPr lang="zh-CN" altLang="en-US" sz="3000" noProof="1" smtClean="0">
                <a:solidFill>
                  <a:srgbClr val="FF3300"/>
                </a:solidFill>
              </a:rPr>
              <a:t>优点：</a:t>
            </a:r>
          </a:p>
          <a:p>
            <a:pPr lvl="2" algn="just" eaLnBrk="1" hangingPunct="1">
              <a:buFont typeface="Wingdings" pitchFamily="2" charset="2"/>
              <a:buChar char="§"/>
            </a:pPr>
            <a:r>
              <a:rPr lang="zh-CN" altLang="en-US" noProof="1" smtClean="0"/>
              <a:t>分辨力高</a:t>
            </a:r>
            <a:r>
              <a:rPr lang="zh-CN" altLang="zh-CN" noProof="1" smtClean="0"/>
              <a:t>；</a:t>
            </a:r>
            <a:r>
              <a:rPr lang="zh-CN" altLang="en-US" noProof="1" smtClean="0"/>
              <a:t>抗干扰性较强</a:t>
            </a:r>
            <a:r>
              <a:rPr lang="zh-CN" altLang="zh-CN" noProof="1" smtClean="0"/>
              <a:t>；</a:t>
            </a:r>
            <a:r>
              <a:rPr lang="zh-CN" altLang="en-US" noProof="1" smtClean="0"/>
              <a:t>隐蔽性较好</a:t>
            </a:r>
          </a:p>
          <a:p>
            <a:pPr lvl="2" algn="just" eaLnBrk="1" hangingPunct="1">
              <a:buFont typeface="Wingdings" pitchFamily="2" charset="2"/>
              <a:buChar char="§"/>
            </a:pPr>
            <a:r>
              <a:rPr lang="zh-CN" altLang="en-US" noProof="1" smtClean="0"/>
              <a:t>设备简单，重量轻、尺寸小，成本低</a:t>
            </a:r>
          </a:p>
          <a:p>
            <a:pPr algn="just" eaLnBrk="1" hangingPunct="1"/>
            <a:r>
              <a:rPr lang="zh-CN" altLang="en-US" sz="3000" noProof="1" smtClean="0">
                <a:solidFill>
                  <a:srgbClr val="FF3300"/>
                </a:solidFill>
              </a:rPr>
              <a:t>缺点：</a:t>
            </a:r>
          </a:p>
          <a:p>
            <a:pPr lvl="2" algn="just" eaLnBrk="1" hangingPunct="1">
              <a:buFont typeface="Wingdings" pitchFamily="2" charset="2"/>
              <a:buChar char="§"/>
            </a:pPr>
            <a:r>
              <a:rPr lang="zh-CN" altLang="en-US" noProof="1" smtClean="0"/>
              <a:t>受天气影响大</a:t>
            </a:r>
          </a:p>
          <a:p>
            <a:pPr lvl="2" algn="just" eaLnBrk="1" hangingPunct="1">
              <a:buFont typeface="Wingdings" pitchFamily="2" charset="2"/>
              <a:buChar char="§"/>
            </a:pPr>
            <a:r>
              <a:rPr lang="zh-CN" altLang="en-US" noProof="1" smtClean="0"/>
              <a:t>不具备敌我识别能力</a:t>
            </a:r>
            <a:endParaRPr lang="en-US" altLang="zh-CN" noProof="1" smtClean="0"/>
          </a:p>
          <a:p>
            <a:pPr lvl="2" algn="just" eaLnBrk="1" hangingPunct="1">
              <a:buFont typeface="Wingdings" pitchFamily="2" charset="2"/>
              <a:buChar char="§"/>
            </a:pPr>
            <a:r>
              <a:rPr lang="zh-CN" altLang="en-US" sz="2000" noProof="1" smtClean="0"/>
              <a:t>（相对于雷达自动寻的制导）</a:t>
            </a:r>
            <a:r>
              <a:rPr lang="zh-CN" altLang="en-US" noProof="1" smtClean="0"/>
              <a:t>制导距离较近</a:t>
            </a:r>
          </a:p>
          <a:p>
            <a:pPr eaLnBrk="1" hangingPunct="1">
              <a:spcBef>
                <a:spcPct val="30000"/>
              </a:spcBef>
            </a:pPr>
            <a:r>
              <a:rPr lang="zh-CN" altLang="en-US" sz="3000" smtClean="0">
                <a:solidFill>
                  <a:srgbClr val="FF3300"/>
                </a:solidFill>
              </a:rPr>
              <a:t>应用：</a:t>
            </a:r>
          </a:p>
          <a:p>
            <a:pPr lvl="2" eaLnBrk="1" hangingPunct="1">
              <a:spcBef>
                <a:spcPct val="30000"/>
              </a:spcBef>
            </a:pPr>
            <a:r>
              <a:rPr lang="zh-CN" altLang="en-US" smtClean="0"/>
              <a:t>美“响尾蛇”等空空导弹，美“小懈树”、</a:t>
            </a:r>
            <a:r>
              <a:rPr lang="en-US" altLang="zh-CN" smtClean="0"/>
              <a:t>SAM-7</a:t>
            </a:r>
            <a:r>
              <a:rPr lang="zh-CN" altLang="en-US" smtClean="0"/>
              <a:t>等防空导弹</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smtClean="0"/>
              <a:t>毫米波自动寻的制导系统</a:t>
            </a:r>
          </a:p>
        </p:txBody>
      </p:sp>
      <p:sp>
        <p:nvSpPr>
          <p:cNvPr id="37891" name="Rectangle 3"/>
          <p:cNvSpPr>
            <a:spLocks noGrp="1" noChangeArrowheads="1"/>
          </p:cNvSpPr>
          <p:nvPr>
            <p:ph idx="1"/>
          </p:nvPr>
        </p:nvSpPr>
        <p:spPr/>
        <p:txBody>
          <a:bodyPr/>
          <a:lstStyle/>
          <a:p>
            <a:pPr eaLnBrk="1" hangingPunct="1"/>
            <a:r>
              <a:rPr lang="zh-CN" altLang="en-US" dirty="0" smtClean="0"/>
              <a:t>分主动式、半主动式、被动式三种。原理与雷达自动寻的制导系统相同。</a:t>
            </a:r>
          </a:p>
          <a:p>
            <a:pPr lvl="1" eaLnBrk="1" hangingPunct="1"/>
            <a:r>
              <a:rPr lang="zh-CN" altLang="en-US" dirty="0" smtClean="0"/>
              <a:t>毫米波：波长为10-1</a:t>
            </a:r>
            <a:r>
              <a:rPr lang="en-US" altLang="zh-CN" dirty="0" smtClean="0"/>
              <a:t>mm(f=30-300GHz)</a:t>
            </a:r>
            <a:r>
              <a:rPr lang="zh-CN" altLang="en-US" dirty="0" smtClean="0"/>
              <a:t>的电磁波。</a:t>
            </a:r>
          </a:p>
          <a:p>
            <a:pPr algn="just" eaLnBrk="1" hangingPunct="1"/>
            <a:r>
              <a:rPr lang="zh-CN" altLang="en-US" noProof="1" smtClean="0"/>
              <a:t>主要特点：</a:t>
            </a:r>
            <a:endParaRPr lang="en-US" altLang="zh-CN" dirty="0" smtClean="0"/>
          </a:p>
          <a:p>
            <a:pPr lvl="1" algn="just" eaLnBrk="1" hangingPunct="1"/>
            <a:r>
              <a:rPr lang="zh-CN" altLang="en-US" noProof="1" smtClean="0"/>
              <a:t>受气象和烟尘的影响小，只受大雨影响</a:t>
            </a:r>
            <a:endParaRPr lang="en-US" altLang="zh-CN" dirty="0" smtClean="0"/>
          </a:p>
          <a:p>
            <a:pPr lvl="1" algn="just" eaLnBrk="1" hangingPunct="1"/>
            <a:r>
              <a:rPr lang="zh-CN" altLang="en-US" noProof="1" smtClean="0"/>
              <a:t>制导精度较低</a:t>
            </a: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smtClean="0"/>
              <a:t>激光自动寻的制导</a:t>
            </a:r>
            <a:endParaRPr lang="en-US" altLang="zh-CN" dirty="0" smtClean="0"/>
          </a:p>
        </p:txBody>
      </p:sp>
      <p:sp>
        <p:nvSpPr>
          <p:cNvPr id="38915" name="Rectangle 3"/>
          <p:cNvSpPr>
            <a:spLocks noGrp="1" noChangeArrowheads="1"/>
          </p:cNvSpPr>
          <p:nvPr>
            <p:ph idx="1"/>
          </p:nvPr>
        </p:nvSpPr>
        <p:spPr>
          <a:xfrm>
            <a:off x="250825" y="1403350"/>
            <a:ext cx="8704263" cy="5130800"/>
          </a:xfrm>
        </p:spPr>
        <p:txBody>
          <a:bodyPr/>
          <a:lstStyle/>
          <a:p>
            <a:pPr eaLnBrk="1" hangingPunct="1">
              <a:lnSpc>
                <a:spcPct val="90000"/>
              </a:lnSpc>
            </a:pPr>
            <a:r>
              <a:rPr lang="zh-CN" altLang="en-US" smtClean="0"/>
              <a:t>主要特点：</a:t>
            </a:r>
          </a:p>
          <a:p>
            <a:pPr lvl="1" eaLnBrk="1" hangingPunct="1">
              <a:lnSpc>
                <a:spcPct val="90000"/>
              </a:lnSpc>
            </a:pPr>
            <a:r>
              <a:rPr lang="zh-CN" altLang="en-US" smtClean="0"/>
              <a:t>多为半主动式</a:t>
            </a:r>
            <a:endParaRPr lang="en-US" altLang="zh-CN" smtClean="0"/>
          </a:p>
          <a:p>
            <a:pPr lvl="1" eaLnBrk="1" hangingPunct="1">
              <a:lnSpc>
                <a:spcPct val="90000"/>
              </a:lnSpc>
            </a:pPr>
            <a:r>
              <a:rPr lang="zh-CN" altLang="en-US" smtClean="0"/>
              <a:t>制导精度极高</a:t>
            </a:r>
          </a:p>
          <a:p>
            <a:pPr lvl="1" eaLnBrk="1" hangingPunct="1">
              <a:lnSpc>
                <a:spcPct val="90000"/>
              </a:lnSpc>
            </a:pPr>
            <a:r>
              <a:rPr lang="zh-CN" altLang="en-US" smtClean="0"/>
              <a:t>抗干扰能力强</a:t>
            </a:r>
          </a:p>
          <a:p>
            <a:pPr lvl="1" eaLnBrk="1" hangingPunct="1">
              <a:lnSpc>
                <a:spcPct val="90000"/>
              </a:lnSpc>
            </a:pPr>
            <a:r>
              <a:rPr lang="zh-CN" altLang="en-US" smtClean="0"/>
              <a:t>成本低，体积小</a:t>
            </a:r>
          </a:p>
          <a:p>
            <a:pPr lvl="1" eaLnBrk="1" hangingPunct="1">
              <a:lnSpc>
                <a:spcPct val="90000"/>
              </a:lnSpc>
            </a:pPr>
            <a:r>
              <a:rPr lang="zh-CN" altLang="en-US" smtClean="0"/>
              <a:t>可用于对固定或活动</a:t>
            </a:r>
            <a:br>
              <a:rPr lang="zh-CN" altLang="en-US" smtClean="0"/>
            </a:br>
            <a:r>
              <a:rPr lang="zh-CN" altLang="en-US" smtClean="0"/>
              <a:t>目标攻击</a:t>
            </a:r>
            <a:endParaRPr lang="en-US" altLang="zh-CN" smtClean="0"/>
          </a:p>
          <a:p>
            <a:pPr lvl="1" eaLnBrk="1" hangingPunct="1">
              <a:lnSpc>
                <a:spcPct val="90000"/>
              </a:lnSpc>
            </a:pPr>
            <a:r>
              <a:rPr lang="zh-CN" altLang="en-US" smtClean="0"/>
              <a:t>受气候、烟尘等影响大</a:t>
            </a:r>
          </a:p>
          <a:p>
            <a:pPr eaLnBrk="1" hangingPunct="1">
              <a:lnSpc>
                <a:spcPct val="90000"/>
              </a:lnSpc>
            </a:pPr>
            <a:r>
              <a:rPr lang="zh-CN" altLang="en-US" smtClean="0"/>
              <a:t>应用</a:t>
            </a:r>
          </a:p>
          <a:p>
            <a:pPr lvl="1" eaLnBrk="1" hangingPunct="1">
              <a:lnSpc>
                <a:spcPct val="90000"/>
              </a:lnSpc>
            </a:pPr>
            <a:r>
              <a:rPr lang="zh-CN" altLang="en-US" smtClean="0"/>
              <a:t>激光制导炸弹、反坦克导弹等</a:t>
            </a:r>
            <a:endParaRPr lang="en-US" altLang="zh-CN" smtClean="0"/>
          </a:p>
        </p:txBody>
      </p:sp>
      <p:pic>
        <p:nvPicPr>
          <p:cNvPr id="38916" name="Picture 4" descr="HellfireII"/>
          <p:cNvPicPr>
            <a:picLocks noChangeAspect="1" noChangeArrowheads="1"/>
          </p:cNvPicPr>
          <p:nvPr/>
        </p:nvPicPr>
        <p:blipFill>
          <a:blip r:embed="rId2" cstate="print"/>
          <a:srcRect/>
          <a:stretch>
            <a:fillRect/>
          </a:stretch>
        </p:blipFill>
        <p:spPr bwMode="auto">
          <a:xfrm>
            <a:off x="4481513" y="1406525"/>
            <a:ext cx="4662487" cy="3192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smtClean="0"/>
              <a:t>复合制导</a:t>
            </a:r>
          </a:p>
        </p:txBody>
      </p:sp>
      <p:sp>
        <p:nvSpPr>
          <p:cNvPr id="40963" name="Rectangle 3"/>
          <p:cNvSpPr>
            <a:spLocks noGrp="1" noChangeArrowheads="1"/>
          </p:cNvSpPr>
          <p:nvPr>
            <p:ph idx="1"/>
          </p:nvPr>
        </p:nvSpPr>
        <p:spPr/>
        <p:txBody>
          <a:bodyPr>
            <a:normAutofit fontScale="85000" lnSpcReduction="10000"/>
          </a:bodyPr>
          <a:lstStyle/>
          <a:p>
            <a:pPr eaLnBrk="1" hangingPunct="1"/>
            <a:r>
              <a:rPr lang="zh-CN" altLang="en-US" dirty="0" smtClean="0"/>
              <a:t>采用两种或两种以上制导方式组合而成的制导技术：</a:t>
            </a:r>
          </a:p>
          <a:p>
            <a:pPr lvl="1" eaLnBrk="1" hangingPunct="1"/>
            <a:r>
              <a:rPr lang="zh-CN" altLang="en-US" dirty="0" smtClean="0"/>
              <a:t>自主式</a:t>
            </a:r>
            <a:r>
              <a:rPr lang="en-US" altLang="zh-CN" dirty="0" smtClean="0"/>
              <a:t>+</a:t>
            </a:r>
            <a:r>
              <a:rPr lang="zh-CN" altLang="en-US" dirty="0" smtClean="0"/>
              <a:t>寻的式</a:t>
            </a:r>
          </a:p>
          <a:p>
            <a:pPr lvl="1" eaLnBrk="1" hangingPunct="1"/>
            <a:r>
              <a:rPr lang="zh-CN" altLang="en-US" dirty="0" smtClean="0"/>
              <a:t>自主式</a:t>
            </a:r>
            <a:r>
              <a:rPr lang="en-US" altLang="zh-CN" dirty="0" smtClean="0"/>
              <a:t>+</a:t>
            </a:r>
            <a:r>
              <a:rPr lang="zh-CN" altLang="en-US" dirty="0" smtClean="0"/>
              <a:t>遥控式</a:t>
            </a:r>
          </a:p>
          <a:p>
            <a:pPr lvl="1" eaLnBrk="1" hangingPunct="1"/>
            <a:r>
              <a:rPr lang="zh-CN" altLang="en-US" dirty="0" smtClean="0"/>
              <a:t>遥控式</a:t>
            </a:r>
            <a:r>
              <a:rPr lang="en-US" altLang="zh-CN" dirty="0" smtClean="0"/>
              <a:t>+</a:t>
            </a:r>
            <a:r>
              <a:rPr lang="zh-CN" altLang="en-US" dirty="0" smtClean="0"/>
              <a:t>寻的式</a:t>
            </a:r>
          </a:p>
          <a:p>
            <a:pPr lvl="1" eaLnBrk="1" hangingPunct="1"/>
            <a:r>
              <a:rPr lang="zh-CN" altLang="en-US" dirty="0" smtClean="0"/>
              <a:t>自主式</a:t>
            </a:r>
            <a:r>
              <a:rPr lang="en-US" altLang="zh-CN" dirty="0" smtClean="0"/>
              <a:t>+</a:t>
            </a:r>
            <a:r>
              <a:rPr lang="zh-CN" altLang="en-US" dirty="0" smtClean="0"/>
              <a:t>遥控式</a:t>
            </a:r>
            <a:r>
              <a:rPr lang="en-US" altLang="zh-CN" dirty="0" smtClean="0"/>
              <a:t>+</a:t>
            </a:r>
            <a:r>
              <a:rPr lang="zh-CN" altLang="en-US" dirty="0" smtClean="0"/>
              <a:t>寻</a:t>
            </a:r>
            <a:r>
              <a:rPr lang="zh-CN" altLang="en-US" smtClean="0"/>
              <a:t>的式</a:t>
            </a:r>
            <a:endParaRPr lang="en-US" altLang="zh-CN" smtClean="0"/>
          </a:p>
          <a:p>
            <a:r>
              <a:rPr lang="zh-CN" altLang="en-US"/>
              <a:t>优点：</a:t>
            </a:r>
          </a:p>
          <a:p>
            <a:pPr lvl="1"/>
            <a:r>
              <a:rPr lang="zh-CN" altLang="en-US"/>
              <a:t>克服了单一制导方式带来的缺陷</a:t>
            </a:r>
          </a:p>
          <a:p>
            <a:pPr lvl="1"/>
            <a:r>
              <a:rPr lang="zh-CN" altLang="en-US"/>
              <a:t>制导距离远、精度高、抗干扰能力强</a:t>
            </a:r>
            <a:endParaRPr lang="en-US" altLang="zh-CN"/>
          </a:p>
          <a:p>
            <a:r>
              <a:rPr lang="zh-CN" altLang="en-US"/>
              <a:t>缺点：</a:t>
            </a:r>
          </a:p>
          <a:p>
            <a:pPr lvl="1"/>
            <a:r>
              <a:rPr lang="zh-CN" altLang="en-US"/>
              <a:t>结构较为复杂</a:t>
            </a:r>
          </a:p>
          <a:p>
            <a:pPr lvl="1"/>
            <a:r>
              <a:rPr lang="zh-CN" altLang="en-US"/>
              <a:t>成本高</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smtClean="0"/>
              <a:t>例题</a:t>
            </a:r>
          </a:p>
        </p:txBody>
      </p:sp>
      <p:sp>
        <p:nvSpPr>
          <p:cNvPr id="43011" name="Rectangle 3"/>
          <p:cNvSpPr>
            <a:spLocks noGrp="1" noChangeArrowheads="1"/>
          </p:cNvSpPr>
          <p:nvPr>
            <p:ph idx="1"/>
          </p:nvPr>
        </p:nvSpPr>
        <p:spPr>
          <a:xfrm>
            <a:off x="179388" y="1484313"/>
            <a:ext cx="8713787" cy="4914900"/>
          </a:xfrm>
        </p:spPr>
        <p:txBody>
          <a:bodyPr>
            <a:normAutofit fontScale="92500" lnSpcReduction="10000"/>
          </a:bodyPr>
          <a:lstStyle/>
          <a:p>
            <a:pPr eaLnBrk="1" hangingPunct="1"/>
            <a:r>
              <a:rPr lang="zh-CN" altLang="en-US" sz="2800" dirty="0" smtClean="0"/>
              <a:t>地形匹配制导系统是不断修正导弹飞经区域的飞行高度，从而攻击目标。 </a:t>
            </a:r>
            <a:r>
              <a:rPr lang="en-US" altLang="zh-CN" sz="2800" dirty="0" smtClean="0"/>
              <a:t>(.F.)</a:t>
            </a:r>
          </a:p>
          <a:p>
            <a:r>
              <a:rPr lang="zh-CN" altLang="en-US" sz="2800" dirty="0"/>
              <a:t>惯性制导常作为导弹的末级制导。</a:t>
            </a:r>
            <a:r>
              <a:rPr lang="en-US" altLang="zh-CN" sz="2800" dirty="0" smtClean="0"/>
              <a:t>(.F.)</a:t>
            </a:r>
            <a:endParaRPr lang="en-US" altLang="zh-CN" sz="2800" dirty="0"/>
          </a:p>
          <a:p>
            <a:r>
              <a:rPr lang="en-US" altLang="zh-CN" sz="2800" dirty="0"/>
              <a:t>GPS</a:t>
            </a:r>
            <a:r>
              <a:rPr lang="zh-CN" altLang="en-US" sz="2800" dirty="0"/>
              <a:t>制导是一种抗干扰能力强的制导方式。</a:t>
            </a:r>
            <a:r>
              <a:rPr lang="en-US" altLang="zh-CN" sz="2800" dirty="0" smtClean="0"/>
              <a:t>(.F.)</a:t>
            </a:r>
          </a:p>
          <a:p>
            <a:pPr eaLnBrk="1" hangingPunct="1"/>
            <a:r>
              <a:rPr lang="zh-CN" altLang="en-US" sz="2800" dirty="0" smtClean="0"/>
              <a:t>惯性制导系统制导精度不高的原因是： </a:t>
            </a:r>
            <a:r>
              <a:rPr lang="en-US" altLang="zh-CN" sz="2800" dirty="0" smtClean="0">
                <a:sym typeface="Wingdings" pitchFamily="2" charset="2"/>
              </a:rPr>
              <a:t>(</a:t>
            </a:r>
            <a:r>
              <a:rPr lang="en-US" altLang="zh-CN" sz="2800" dirty="0" err="1" smtClean="0">
                <a:sym typeface="Wingdings" pitchFamily="2" charset="2"/>
              </a:rPr>
              <a:t>acd</a:t>
            </a:r>
            <a:r>
              <a:rPr lang="en-US" altLang="zh-CN" sz="2800" dirty="0" smtClean="0">
                <a:sym typeface="Wingdings" pitchFamily="2" charset="2"/>
              </a:rPr>
              <a:t>)</a:t>
            </a:r>
            <a:endParaRPr lang="en-US" altLang="zh-CN" sz="2800" dirty="0" smtClean="0"/>
          </a:p>
          <a:p>
            <a:pPr lvl="1" eaLnBrk="1" hangingPunct="1"/>
            <a:r>
              <a:rPr lang="en-US" altLang="zh-CN" sz="2400" dirty="0" smtClean="0"/>
              <a:t>a. </a:t>
            </a:r>
            <a:r>
              <a:rPr lang="zh-CN" altLang="en-US" sz="2400" dirty="0" smtClean="0"/>
              <a:t>积累误差随射程的增加而增大	</a:t>
            </a:r>
            <a:r>
              <a:rPr lang="en-US" altLang="zh-CN" sz="2400" dirty="0" smtClean="0"/>
              <a:t>b.</a:t>
            </a:r>
            <a:r>
              <a:rPr lang="zh-CN" altLang="en-US" sz="2400" dirty="0" smtClean="0"/>
              <a:t>天气影响</a:t>
            </a:r>
          </a:p>
          <a:p>
            <a:pPr lvl="1" eaLnBrk="1" hangingPunct="1"/>
            <a:r>
              <a:rPr lang="en-US" altLang="zh-CN" sz="2400" dirty="0" smtClean="0"/>
              <a:t>c. </a:t>
            </a:r>
            <a:r>
              <a:rPr lang="zh-CN" altLang="en-US" sz="2400" dirty="0" smtClean="0"/>
              <a:t>加速度计精度不高			</a:t>
            </a:r>
            <a:r>
              <a:rPr lang="en-US" altLang="zh-CN" sz="2400" dirty="0" smtClean="0"/>
              <a:t>d. </a:t>
            </a:r>
            <a:r>
              <a:rPr lang="zh-CN" altLang="en-US" sz="2400" dirty="0" smtClean="0"/>
              <a:t>陀螺仪精度不高 </a:t>
            </a:r>
          </a:p>
          <a:p>
            <a:pPr eaLnBrk="1" hangingPunct="1"/>
            <a:r>
              <a:rPr lang="zh-CN" altLang="en-US" sz="2800" dirty="0" smtClean="0">
                <a:solidFill>
                  <a:schemeClr val="accent2"/>
                </a:solidFill>
              </a:rPr>
              <a:t>地形匹配制导</a:t>
            </a:r>
            <a:r>
              <a:rPr lang="zh-CN" altLang="en-US" sz="2800" dirty="0" smtClean="0"/>
              <a:t>的导弹一经发射具有以下特点： </a:t>
            </a:r>
            <a:r>
              <a:rPr lang="en-US" altLang="zh-CN" sz="2800" dirty="0" smtClean="0"/>
              <a:t>(a) </a:t>
            </a:r>
          </a:p>
          <a:p>
            <a:pPr lvl="1" eaLnBrk="1" hangingPunct="1"/>
            <a:r>
              <a:rPr lang="en-US" altLang="zh-CN" sz="2400" dirty="0" smtClean="0"/>
              <a:t>a. </a:t>
            </a:r>
            <a:r>
              <a:rPr lang="zh-CN" altLang="en-US" sz="2400" dirty="0" smtClean="0"/>
              <a:t>与发射点及目标点都无关</a:t>
            </a:r>
          </a:p>
          <a:p>
            <a:pPr lvl="1" eaLnBrk="1" hangingPunct="1"/>
            <a:r>
              <a:rPr lang="en-US" altLang="zh-CN" sz="2400" dirty="0" smtClean="0"/>
              <a:t>b. </a:t>
            </a:r>
            <a:r>
              <a:rPr lang="zh-CN" altLang="en-US" sz="2400" dirty="0" smtClean="0"/>
              <a:t>与发射点有关，与目标点无关</a:t>
            </a:r>
          </a:p>
          <a:p>
            <a:pPr lvl="1" eaLnBrk="1" hangingPunct="1"/>
            <a:r>
              <a:rPr lang="en-US" altLang="zh-CN" sz="2400" dirty="0" smtClean="0"/>
              <a:t>c. </a:t>
            </a:r>
            <a:r>
              <a:rPr lang="zh-CN" altLang="en-US" sz="2400" dirty="0" smtClean="0"/>
              <a:t>与发射点无关，与目标点有关</a:t>
            </a:r>
          </a:p>
          <a:p>
            <a:pPr lvl="1" eaLnBrk="1" hangingPunct="1"/>
            <a:r>
              <a:rPr lang="en-US" altLang="zh-CN" sz="2400" dirty="0" smtClean="0"/>
              <a:t>d. </a:t>
            </a:r>
            <a:r>
              <a:rPr lang="zh-CN" altLang="en-US" sz="2400" dirty="0" smtClean="0"/>
              <a:t>与发射点及目标点都有关</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例题（不定选题）</a:t>
            </a:r>
          </a:p>
        </p:txBody>
      </p:sp>
      <p:sp>
        <p:nvSpPr>
          <p:cNvPr id="3" name="内容占位符 2"/>
          <p:cNvSpPr>
            <a:spLocks noGrp="1"/>
          </p:cNvSpPr>
          <p:nvPr>
            <p:ph idx="1"/>
          </p:nvPr>
        </p:nvSpPr>
        <p:spPr>
          <a:xfrm>
            <a:off x="179388" y="1484313"/>
            <a:ext cx="8713787" cy="5050032"/>
          </a:xfrm>
        </p:spPr>
        <p:txBody>
          <a:bodyPr>
            <a:normAutofit fontScale="92500" lnSpcReduction="10000"/>
          </a:bodyPr>
          <a:lstStyle/>
          <a:p>
            <a:r>
              <a:rPr lang="zh-CN" altLang="en-US" dirty="0"/>
              <a:t>某导弹采用有线指令制导，该导弹可能</a:t>
            </a:r>
            <a:r>
              <a:rPr lang="zh-CN" altLang="en-US" dirty="0" smtClean="0"/>
              <a:t>是：</a:t>
            </a:r>
            <a:r>
              <a:rPr lang="en-US" altLang="zh-CN" dirty="0" smtClean="0"/>
              <a:t>(</a:t>
            </a:r>
            <a:r>
              <a:rPr lang="en-US" altLang="zh-CN" dirty="0" err="1" smtClean="0"/>
              <a:t>ab</a:t>
            </a:r>
            <a:r>
              <a:rPr lang="en-US" altLang="zh-CN" dirty="0" smtClean="0"/>
              <a:t>)</a:t>
            </a:r>
            <a:endParaRPr lang="en-US" altLang="zh-CN" dirty="0"/>
          </a:p>
          <a:p>
            <a:pPr lvl="1"/>
            <a:r>
              <a:rPr lang="en-US" altLang="zh-CN" dirty="0"/>
              <a:t>a. </a:t>
            </a:r>
            <a:r>
              <a:rPr lang="zh-CN" altLang="en-US" dirty="0"/>
              <a:t>机载反坦克导弹</a:t>
            </a:r>
            <a:r>
              <a:rPr lang="en-US" altLang="zh-CN" dirty="0"/>
              <a:t>		b. </a:t>
            </a:r>
            <a:r>
              <a:rPr lang="zh-CN" altLang="en-US" dirty="0"/>
              <a:t>车载反坦克导弹</a:t>
            </a:r>
            <a:endParaRPr lang="en-US" altLang="zh-CN" dirty="0"/>
          </a:p>
          <a:p>
            <a:pPr lvl="1"/>
            <a:r>
              <a:rPr lang="en-US" altLang="zh-CN" dirty="0"/>
              <a:t>c. </a:t>
            </a:r>
            <a:r>
              <a:rPr lang="zh-CN" altLang="en-US" dirty="0"/>
              <a:t>舰载防空导弹</a:t>
            </a:r>
            <a:r>
              <a:rPr lang="en-US" altLang="zh-CN" dirty="0"/>
              <a:t>		d. </a:t>
            </a:r>
            <a:r>
              <a:rPr lang="zh-CN" altLang="en-US" dirty="0"/>
              <a:t>机载反舰导弹</a:t>
            </a:r>
            <a:endParaRPr lang="en-US" altLang="zh-CN" dirty="0"/>
          </a:p>
          <a:p>
            <a:r>
              <a:rPr lang="zh-CN" altLang="zh-CN" dirty="0"/>
              <a:t>反舰导弹可能采用的制导方式有</a:t>
            </a:r>
            <a:r>
              <a:rPr lang="zh-CN" altLang="zh-CN" dirty="0" smtClean="0"/>
              <a:t>：</a:t>
            </a:r>
            <a:r>
              <a:rPr lang="en-US" altLang="zh-CN" dirty="0" smtClean="0"/>
              <a:t> (</a:t>
            </a:r>
            <a:r>
              <a:rPr lang="en-US" altLang="zh-CN" dirty="0" err="1" smtClean="0"/>
              <a:t>abd</a:t>
            </a:r>
            <a:r>
              <a:rPr lang="en-US" altLang="zh-CN" dirty="0" smtClean="0"/>
              <a:t>)</a:t>
            </a:r>
            <a:endParaRPr lang="zh-CN" altLang="zh-CN" dirty="0"/>
          </a:p>
          <a:p>
            <a:pPr lvl="1"/>
            <a:r>
              <a:rPr lang="en-US" altLang="zh-CN" dirty="0"/>
              <a:t>a. </a:t>
            </a:r>
            <a:r>
              <a:rPr lang="zh-CN" altLang="zh-CN" dirty="0"/>
              <a:t>复合制导　</a:t>
            </a:r>
            <a:r>
              <a:rPr lang="en-US" altLang="zh-CN" dirty="0"/>
              <a:t>	b. </a:t>
            </a:r>
            <a:r>
              <a:rPr lang="zh-CN" altLang="zh-CN" dirty="0"/>
              <a:t>红外</a:t>
            </a:r>
            <a:r>
              <a:rPr lang="zh-CN" altLang="en-US" dirty="0"/>
              <a:t>自动寻的制导</a:t>
            </a:r>
            <a:r>
              <a:rPr lang="zh-CN" altLang="zh-CN" dirty="0"/>
              <a:t>制导</a:t>
            </a:r>
            <a:endParaRPr lang="en-US" altLang="zh-CN" dirty="0"/>
          </a:p>
          <a:p>
            <a:pPr lvl="1"/>
            <a:r>
              <a:rPr lang="en-US" altLang="zh-CN" dirty="0"/>
              <a:t>c. GPS</a:t>
            </a:r>
            <a:r>
              <a:rPr lang="zh-CN" altLang="zh-CN" dirty="0"/>
              <a:t>制导</a:t>
            </a:r>
            <a:r>
              <a:rPr lang="en-US" altLang="zh-CN" dirty="0"/>
              <a:t>		d. </a:t>
            </a:r>
            <a:r>
              <a:rPr lang="zh-CN" altLang="en-US" dirty="0"/>
              <a:t>雷达自动寻的</a:t>
            </a:r>
            <a:r>
              <a:rPr lang="zh-CN" altLang="zh-CN" dirty="0"/>
              <a:t>制导</a:t>
            </a:r>
            <a:endParaRPr lang="en-US" altLang="zh-CN" dirty="0"/>
          </a:p>
          <a:p>
            <a:r>
              <a:rPr lang="zh-CN" altLang="en-US" dirty="0"/>
              <a:t>在阿富汗战争中美军无人机向一辆行驶中的车辆发射了一枚制导武器，该武器可能采用的制导方式</a:t>
            </a:r>
            <a:r>
              <a:rPr lang="zh-CN" altLang="en-US" dirty="0" smtClean="0"/>
              <a:t>是：</a:t>
            </a:r>
            <a:r>
              <a:rPr lang="en-US" altLang="zh-CN" dirty="0"/>
              <a:t> </a:t>
            </a:r>
            <a:r>
              <a:rPr lang="en-US" altLang="zh-CN" dirty="0" smtClean="0"/>
              <a:t>(d)</a:t>
            </a:r>
            <a:endParaRPr lang="en-US" altLang="zh-CN" dirty="0"/>
          </a:p>
          <a:p>
            <a:pPr lvl="1"/>
            <a:r>
              <a:rPr lang="en-US" altLang="zh-CN" dirty="0"/>
              <a:t>a. </a:t>
            </a:r>
            <a:r>
              <a:rPr lang="zh-CN" altLang="en-US" dirty="0"/>
              <a:t>惯性制导</a:t>
            </a:r>
            <a:r>
              <a:rPr lang="en-US" altLang="zh-CN" dirty="0"/>
              <a:t>		b. GPS </a:t>
            </a:r>
            <a:r>
              <a:rPr lang="zh-CN" altLang="en-US" dirty="0"/>
              <a:t>制导</a:t>
            </a:r>
            <a:endParaRPr lang="en-US" altLang="zh-CN" dirty="0"/>
          </a:p>
          <a:p>
            <a:pPr lvl="1"/>
            <a:r>
              <a:rPr lang="en-US" altLang="zh-CN" dirty="0"/>
              <a:t>c. </a:t>
            </a:r>
            <a:r>
              <a:rPr lang="zh-CN" altLang="en-US" dirty="0"/>
              <a:t>有线指令制导</a:t>
            </a:r>
            <a:r>
              <a:rPr lang="en-US" altLang="zh-CN" dirty="0"/>
              <a:t>	d. </a:t>
            </a:r>
            <a:r>
              <a:rPr lang="zh-CN" altLang="en-US" dirty="0"/>
              <a:t>激光自动寻的制导</a:t>
            </a:r>
          </a:p>
        </p:txBody>
      </p:sp>
    </p:spTree>
    <p:extLst>
      <p:ext uri="{BB962C8B-B14F-4D97-AF65-F5344CB8AC3E}">
        <p14:creationId xmlns:p14="http://schemas.microsoft.com/office/powerpoint/2010/main" val="476728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smtClean="0"/>
              <a:t>导弹的四要素</a:t>
            </a:r>
          </a:p>
        </p:txBody>
      </p:sp>
      <p:sp>
        <p:nvSpPr>
          <p:cNvPr id="44035" name="Rectangle 3"/>
          <p:cNvSpPr>
            <a:spLocks noGrp="1" noChangeArrowheads="1"/>
          </p:cNvSpPr>
          <p:nvPr>
            <p:ph idx="1"/>
          </p:nvPr>
        </p:nvSpPr>
        <p:spPr/>
        <p:txBody>
          <a:bodyPr/>
          <a:lstStyle/>
          <a:p>
            <a:pPr eaLnBrk="1" hangingPunct="1"/>
            <a:r>
              <a:rPr lang="zh-CN" altLang="en-US" smtClean="0"/>
              <a:t>有战斗部</a:t>
            </a:r>
            <a:endParaRPr lang="en-US" altLang="zh-CN" smtClean="0"/>
          </a:p>
          <a:p>
            <a:pPr lvl="1" eaLnBrk="1" hangingPunct="1"/>
            <a:r>
              <a:rPr lang="zh-CN" altLang="en-US" smtClean="0"/>
              <a:t>常规战斗部、特种（核生化等）战斗部</a:t>
            </a:r>
          </a:p>
          <a:p>
            <a:pPr eaLnBrk="1" hangingPunct="1"/>
            <a:r>
              <a:rPr lang="zh-CN" altLang="en-US" smtClean="0"/>
              <a:t>有动力装置</a:t>
            </a:r>
            <a:endParaRPr lang="en-US" altLang="zh-CN" smtClean="0"/>
          </a:p>
          <a:p>
            <a:pPr lvl="1" eaLnBrk="1" hangingPunct="1"/>
            <a:r>
              <a:rPr lang="zh-CN" altLang="en-US" smtClean="0"/>
              <a:t>火箭发动机，涡喷、涡扇、冲压发动机等</a:t>
            </a:r>
          </a:p>
          <a:p>
            <a:pPr eaLnBrk="1" hangingPunct="1"/>
            <a:r>
              <a:rPr lang="zh-CN" altLang="en-US" smtClean="0"/>
              <a:t>有制导系统</a:t>
            </a:r>
          </a:p>
          <a:p>
            <a:pPr eaLnBrk="1" hangingPunct="1"/>
            <a:r>
              <a:rPr lang="zh-CN" altLang="en-US" smtClean="0"/>
              <a:t>是飞行器</a:t>
            </a:r>
            <a:endParaRPr lang="en-US" altLang="zh-CN" smtClean="0"/>
          </a:p>
          <a:p>
            <a:pPr lvl="1" eaLnBrk="1" hangingPunct="1"/>
            <a:r>
              <a:rPr lang="zh-CN" altLang="en-US" smtClean="0"/>
              <a:t>必须能在大气层中飞行，而不是仅能在水下航行</a:t>
            </a:r>
            <a:endParaRPr lang="en-US" altLang="zh-CN" smtClean="0"/>
          </a:p>
          <a:p>
            <a:pPr lvl="2"/>
            <a:r>
              <a:rPr lang="zh-CN" altLang="en-US" smtClean="0"/>
              <a:t>但不必全程都在大气层中飞行</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smtClean="0"/>
              <a:t>其它制导武器</a:t>
            </a:r>
          </a:p>
        </p:txBody>
      </p:sp>
      <p:sp>
        <p:nvSpPr>
          <p:cNvPr id="67587" name="Rectangle 3"/>
          <p:cNvSpPr>
            <a:spLocks noGrp="1" noChangeArrowheads="1"/>
          </p:cNvSpPr>
          <p:nvPr>
            <p:ph idx="1"/>
          </p:nvPr>
        </p:nvSpPr>
        <p:spPr/>
        <p:txBody>
          <a:bodyPr>
            <a:normAutofit fontScale="92500"/>
          </a:bodyPr>
          <a:lstStyle/>
          <a:p>
            <a:pPr eaLnBrk="1" hangingPunct="1"/>
            <a:r>
              <a:rPr lang="zh-CN" altLang="en-US" sz="3700" dirty="0" smtClean="0">
                <a:solidFill>
                  <a:srgbClr val="FF0000"/>
                </a:solidFill>
              </a:rPr>
              <a:t>制导炸弹</a:t>
            </a:r>
          </a:p>
          <a:p>
            <a:pPr lvl="1" eaLnBrk="1" hangingPunct="1"/>
            <a:r>
              <a:rPr lang="zh-CN" altLang="en-US" sz="3200" dirty="0" smtClean="0"/>
              <a:t>无动力，依靠重力向下滑行</a:t>
            </a:r>
            <a:endParaRPr lang="en-US" altLang="zh-CN" sz="3200" dirty="0" smtClean="0"/>
          </a:p>
          <a:p>
            <a:pPr lvl="1"/>
            <a:r>
              <a:rPr lang="zh-CN" altLang="en-US" sz="3200" smtClean="0"/>
              <a:t>激光制导炸弹 </a:t>
            </a:r>
            <a:r>
              <a:rPr lang="en-US" altLang="zh-CN" sz="3200" smtClean="0"/>
              <a:t>/ </a:t>
            </a:r>
            <a:r>
              <a:rPr lang="zh-CN" altLang="en-US" sz="3200" smtClean="0"/>
              <a:t>电视</a:t>
            </a:r>
            <a:r>
              <a:rPr lang="zh-CN" altLang="en-US" sz="3200"/>
              <a:t>制导</a:t>
            </a:r>
            <a:r>
              <a:rPr lang="zh-CN" altLang="en-US" sz="3200" smtClean="0"/>
              <a:t>炸弹，</a:t>
            </a:r>
            <a:r>
              <a:rPr lang="en-US" altLang="zh-CN" sz="3200" smtClean="0"/>
              <a:t>etc.</a:t>
            </a:r>
            <a:endParaRPr lang="zh-CN" altLang="en-US" sz="3200" dirty="0" smtClean="0"/>
          </a:p>
          <a:p>
            <a:pPr eaLnBrk="1" hangingPunct="1"/>
            <a:r>
              <a:rPr lang="zh-CN" altLang="en-US" sz="3700" dirty="0" smtClean="0">
                <a:solidFill>
                  <a:srgbClr val="FF0000"/>
                </a:solidFill>
              </a:rPr>
              <a:t>制导炮弹</a:t>
            </a:r>
          </a:p>
          <a:p>
            <a:pPr lvl="1" eaLnBrk="1" hangingPunct="1"/>
            <a:r>
              <a:rPr lang="zh-CN" altLang="en-US" sz="3200" dirty="0" smtClean="0"/>
              <a:t>无动力，依靠火炮发射时给予的初速向前飞行</a:t>
            </a:r>
            <a:endParaRPr lang="en-US" altLang="zh-CN" sz="3200" dirty="0" smtClean="0"/>
          </a:p>
          <a:p>
            <a:pPr lvl="1"/>
            <a:r>
              <a:rPr lang="zh-CN" altLang="en-US" sz="3200" smtClean="0"/>
              <a:t>激光制导炮弹 </a:t>
            </a:r>
            <a:r>
              <a:rPr lang="en-US" altLang="zh-CN" sz="3200" smtClean="0"/>
              <a:t>/ </a:t>
            </a:r>
            <a:r>
              <a:rPr lang="zh-CN" altLang="en-US" sz="3200" smtClean="0"/>
              <a:t>毫米波</a:t>
            </a:r>
            <a:r>
              <a:rPr lang="zh-CN" altLang="en-US" sz="3200"/>
              <a:t>制导</a:t>
            </a:r>
            <a:r>
              <a:rPr lang="zh-CN" altLang="en-US" sz="3200" smtClean="0"/>
              <a:t>炮弹，</a:t>
            </a:r>
            <a:r>
              <a:rPr lang="en-US" altLang="zh-CN" sz="3200" smtClean="0"/>
              <a:t>etc.</a:t>
            </a:r>
            <a:endParaRPr lang="zh-CN" altLang="en-US" sz="3200" dirty="0" smtClean="0"/>
          </a:p>
          <a:p>
            <a:pPr eaLnBrk="1" hangingPunct="1"/>
            <a:r>
              <a:rPr lang="zh-CN" altLang="en-US" sz="3700" smtClean="0">
                <a:solidFill>
                  <a:srgbClr val="FF0000"/>
                </a:solidFill>
              </a:rPr>
              <a:t>制导</a:t>
            </a:r>
            <a:r>
              <a:rPr lang="zh-CN" altLang="en-US" sz="3700" dirty="0" smtClean="0">
                <a:solidFill>
                  <a:srgbClr val="FF0000"/>
                </a:solidFill>
              </a:rPr>
              <a:t>鱼雷</a:t>
            </a:r>
            <a:endParaRPr lang="en-US" altLang="zh-CN" sz="3700" dirty="0" smtClean="0">
              <a:solidFill>
                <a:srgbClr val="FF0000"/>
              </a:solidFill>
            </a:endParaRPr>
          </a:p>
          <a:p>
            <a:pPr lvl="1"/>
            <a:r>
              <a:rPr lang="zh-CN" altLang="en-US" sz="3200" dirty="0"/>
              <a:t>仅能在水下航行</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精确制导武器的定义</a:t>
            </a:r>
          </a:p>
        </p:txBody>
      </p:sp>
      <p:sp>
        <p:nvSpPr>
          <p:cNvPr id="366595" name="Rectangle 3"/>
          <p:cNvSpPr>
            <a:spLocks noGrp="1" noChangeArrowheads="1"/>
          </p:cNvSpPr>
          <p:nvPr>
            <p:ph idx="1"/>
          </p:nvPr>
        </p:nvSpPr>
        <p:spPr/>
        <p:txBody>
          <a:bodyPr/>
          <a:lstStyle/>
          <a:p>
            <a:pPr eaLnBrk="1" hangingPunct="1">
              <a:defRPr/>
            </a:pPr>
            <a:r>
              <a:rPr kumimoji="1" lang="zh-CN" altLang="en-US" sz="3600" dirty="0" smtClean="0"/>
              <a:t>直接命中概率超过50%的武器。</a:t>
            </a:r>
          </a:p>
          <a:p>
            <a:pPr lvl="1" eaLnBrk="1" hangingPunct="1">
              <a:defRPr/>
            </a:pPr>
            <a:endParaRPr kumimoji="1" lang="zh-CN" altLang="en-US" sz="3200" dirty="0" smtClean="0">
              <a:effectLst>
                <a:outerShdw blurRad="38100" dist="38100" dir="2700000" algn="tl">
                  <a:srgbClr val="C0C0C0"/>
                </a:outerShdw>
              </a:effectLst>
            </a:endParaRPr>
          </a:p>
          <a:p>
            <a:pPr lvl="1" eaLnBrk="1" hangingPunct="1">
              <a:defRPr/>
            </a:pPr>
            <a:r>
              <a:rPr kumimoji="1" lang="zh-CN" altLang="en-US" sz="3200" dirty="0" smtClean="0">
                <a:effectLst>
                  <a:outerShdw blurRad="38100" dist="38100" dir="2700000" algn="tl">
                    <a:srgbClr val="C0C0C0"/>
                  </a:outerShdw>
                </a:effectLst>
              </a:rPr>
              <a:t>直接命中: </a:t>
            </a:r>
          </a:p>
          <a:p>
            <a:pPr lvl="2">
              <a:defRPr/>
            </a:pPr>
            <a:r>
              <a:rPr kumimoji="1" lang="zh-CN" altLang="en-US" sz="2800" dirty="0" smtClean="0">
                <a:effectLst>
                  <a:outerShdw blurRad="38100" dist="38100" dir="2700000" algn="tl">
                    <a:srgbClr val="C0C0C0"/>
                  </a:outerShdw>
                </a:effectLst>
              </a:rPr>
              <a:t>圆概率误差(</a:t>
            </a:r>
            <a:r>
              <a:rPr kumimoji="1" lang="en-US" altLang="zh-CN" sz="2800" dirty="0" smtClean="0">
                <a:effectLst>
                  <a:outerShdw blurRad="38100" dist="38100" dir="2700000" algn="tl">
                    <a:srgbClr val="C0C0C0"/>
                  </a:outerShdw>
                </a:effectLst>
              </a:rPr>
              <a:t>CEP)</a:t>
            </a:r>
            <a:br>
              <a:rPr kumimoji="1" lang="en-US" altLang="zh-CN" sz="2800" dirty="0" smtClean="0">
                <a:effectLst>
                  <a:outerShdw blurRad="38100" dist="38100" dir="2700000" algn="tl">
                    <a:srgbClr val="C0C0C0"/>
                  </a:outerShdw>
                </a:effectLst>
              </a:rPr>
            </a:br>
            <a:r>
              <a:rPr kumimoji="1" lang="zh-CN" altLang="en-US" sz="2800" dirty="0" smtClean="0">
                <a:effectLst>
                  <a:outerShdw blurRad="38100" dist="38100" dir="2700000" algn="tl">
                    <a:srgbClr val="C0C0C0"/>
                  </a:outerShdw>
                </a:effectLst>
              </a:rPr>
              <a:t>小于该武器弹头的</a:t>
            </a:r>
            <a:br>
              <a:rPr kumimoji="1" lang="zh-CN" altLang="en-US" sz="2800" dirty="0" smtClean="0">
                <a:effectLst>
                  <a:outerShdw blurRad="38100" dist="38100" dir="2700000" algn="tl">
                    <a:srgbClr val="C0C0C0"/>
                  </a:outerShdw>
                </a:effectLst>
              </a:rPr>
            </a:br>
            <a:r>
              <a:rPr kumimoji="1" lang="zh-CN" altLang="en-US" sz="2800" dirty="0" smtClean="0">
                <a:effectLst>
                  <a:outerShdw blurRad="38100" dist="38100" dir="2700000" algn="tl">
                    <a:srgbClr val="C0C0C0"/>
                  </a:outerShdw>
                </a:effectLst>
              </a:rPr>
              <a:t>杀伤半径。</a:t>
            </a:r>
          </a:p>
        </p:txBody>
      </p:sp>
      <p:pic>
        <p:nvPicPr>
          <p:cNvPr id="8196" name="Picture 4" descr="CEP"/>
          <p:cNvPicPr>
            <a:picLocks noChangeAspect="1" noChangeArrowheads="1"/>
          </p:cNvPicPr>
          <p:nvPr/>
        </p:nvPicPr>
        <p:blipFill>
          <a:blip r:embed="rId3" cstate="print"/>
          <a:srcRect/>
          <a:stretch>
            <a:fillRect/>
          </a:stretch>
        </p:blipFill>
        <p:spPr bwMode="auto">
          <a:xfrm>
            <a:off x="4841875" y="2843213"/>
            <a:ext cx="3714750"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smtClean="0"/>
              <a:t>导弹的分类（</a:t>
            </a:r>
            <a:r>
              <a:rPr lang="en-US" altLang="zh-CN" dirty="0" smtClean="0"/>
              <a:t>1</a:t>
            </a:r>
            <a:r>
              <a:rPr lang="zh-CN" altLang="en-US" dirty="0" smtClean="0"/>
              <a:t>）</a:t>
            </a:r>
          </a:p>
        </p:txBody>
      </p:sp>
      <p:sp>
        <p:nvSpPr>
          <p:cNvPr id="45059" name="Rectangle 3"/>
          <p:cNvSpPr>
            <a:spLocks noGrp="1" noChangeArrowheads="1"/>
          </p:cNvSpPr>
          <p:nvPr>
            <p:ph idx="1"/>
          </p:nvPr>
        </p:nvSpPr>
        <p:spPr>
          <a:xfrm>
            <a:off x="179388" y="1484312"/>
            <a:ext cx="8713787" cy="5095037"/>
          </a:xfrm>
        </p:spPr>
        <p:txBody>
          <a:bodyPr>
            <a:normAutofit fontScale="92500" lnSpcReduction="10000"/>
          </a:bodyPr>
          <a:lstStyle/>
          <a:p>
            <a:pPr eaLnBrk="1" hangingPunct="1">
              <a:lnSpc>
                <a:spcPct val="110000"/>
              </a:lnSpc>
            </a:pPr>
            <a:r>
              <a:rPr lang="zh-CN" altLang="en-US" sz="3600" smtClean="0"/>
              <a:t>按作战任务的性质</a:t>
            </a:r>
          </a:p>
          <a:p>
            <a:pPr lvl="1" eaLnBrk="1" hangingPunct="1">
              <a:lnSpc>
                <a:spcPct val="90000"/>
              </a:lnSpc>
            </a:pPr>
            <a:r>
              <a:rPr lang="zh-CN" altLang="en-US" noProof="1" smtClean="0"/>
              <a:t>战略导弹</a:t>
            </a:r>
            <a:r>
              <a:rPr lang="zh-CN" altLang="en-US" sz="2400" noProof="1" smtClean="0"/>
              <a:t>：执行战略任务，打击战略目标</a:t>
            </a:r>
            <a:endParaRPr lang="en-US" altLang="zh-CN" sz="2400" smtClean="0"/>
          </a:p>
          <a:p>
            <a:pPr lvl="1" eaLnBrk="1" hangingPunct="1">
              <a:lnSpc>
                <a:spcPct val="90000"/>
              </a:lnSpc>
            </a:pPr>
            <a:r>
              <a:rPr lang="zh-CN" altLang="en-US" noProof="1" smtClean="0"/>
              <a:t>战役导弹</a:t>
            </a:r>
            <a:r>
              <a:rPr lang="zh-CN" altLang="en-US" sz="2400" noProof="1" smtClean="0"/>
              <a:t>：打击战役纵深内重要目标</a:t>
            </a:r>
            <a:endParaRPr lang="en-US" altLang="zh-CN" sz="2400" smtClean="0"/>
          </a:p>
          <a:p>
            <a:pPr lvl="1" eaLnBrk="1" hangingPunct="1">
              <a:lnSpc>
                <a:spcPct val="90000"/>
              </a:lnSpc>
            </a:pPr>
            <a:r>
              <a:rPr lang="zh-CN" altLang="en-US" noProof="1" smtClean="0"/>
              <a:t>战术导弹</a:t>
            </a:r>
            <a:r>
              <a:rPr lang="zh-CN" altLang="en-US" sz="2400" noProof="1" smtClean="0"/>
              <a:t>：直接支援部队战斗行动</a:t>
            </a:r>
          </a:p>
          <a:p>
            <a:pPr eaLnBrk="1" hangingPunct="1">
              <a:lnSpc>
                <a:spcPct val="110000"/>
              </a:lnSpc>
            </a:pPr>
            <a:r>
              <a:rPr lang="zh-CN" altLang="en-US" sz="3600" smtClean="0"/>
              <a:t>按发射点与目标的关系位置</a:t>
            </a:r>
          </a:p>
          <a:p>
            <a:pPr lvl="1" eaLnBrk="1" hangingPunct="1">
              <a:lnSpc>
                <a:spcPct val="90000"/>
              </a:lnSpc>
            </a:pPr>
            <a:r>
              <a:rPr lang="zh-CN" altLang="zh-CN" smtClean="0"/>
              <a:t>从地面发射</a:t>
            </a:r>
            <a:r>
              <a:rPr lang="zh-CN" altLang="zh-CN" sz="2400" smtClean="0"/>
              <a:t>：</a:t>
            </a:r>
            <a:r>
              <a:rPr lang="zh-CN" altLang="en-US" sz="2400" smtClean="0"/>
              <a:t>地地、地空、地舰、地潜</a:t>
            </a:r>
          </a:p>
          <a:p>
            <a:pPr lvl="1" eaLnBrk="1" hangingPunct="1">
              <a:lnSpc>
                <a:spcPct val="90000"/>
              </a:lnSpc>
            </a:pPr>
            <a:r>
              <a:rPr lang="zh-CN" altLang="zh-CN" smtClean="0"/>
              <a:t>从空中</a:t>
            </a:r>
            <a:r>
              <a:rPr lang="zh-CN" altLang="en-US" smtClean="0"/>
              <a:t>发射</a:t>
            </a:r>
            <a:r>
              <a:rPr lang="zh-CN" altLang="en-US" sz="2400" smtClean="0"/>
              <a:t>：空空、空地、空舰、空潜</a:t>
            </a:r>
          </a:p>
          <a:p>
            <a:pPr lvl="1" eaLnBrk="1" hangingPunct="1">
              <a:lnSpc>
                <a:spcPct val="90000"/>
              </a:lnSpc>
            </a:pPr>
            <a:r>
              <a:rPr lang="zh-CN" altLang="zh-CN" smtClean="0"/>
              <a:t>从水面发射</a:t>
            </a:r>
            <a:r>
              <a:rPr lang="zh-CN" altLang="zh-CN" sz="2400" smtClean="0"/>
              <a:t>：</a:t>
            </a:r>
            <a:r>
              <a:rPr lang="zh-CN" altLang="en-US" sz="2400" smtClean="0"/>
              <a:t>舰舰、舰地、舰空、舰潜</a:t>
            </a:r>
          </a:p>
          <a:p>
            <a:pPr lvl="1" eaLnBrk="1" hangingPunct="1">
              <a:lnSpc>
                <a:spcPct val="90000"/>
              </a:lnSpc>
            </a:pPr>
            <a:r>
              <a:rPr lang="zh-CN" altLang="en-US" smtClean="0"/>
              <a:t>从水下发射</a:t>
            </a:r>
            <a:r>
              <a:rPr lang="zh-CN" altLang="en-US" sz="2400" smtClean="0"/>
              <a:t>：潜潜、潜地、潜空、潜舰</a:t>
            </a:r>
            <a:endParaRPr lang="en-US" altLang="zh-CN" sz="2400" smtClean="0"/>
          </a:p>
          <a:p>
            <a:pPr>
              <a:lnSpc>
                <a:spcPct val="110000"/>
              </a:lnSpc>
            </a:pPr>
            <a:r>
              <a:rPr lang="zh-CN" altLang="en-US"/>
              <a:t>按发射平台</a:t>
            </a:r>
          </a:p>
          <a:p>
            <a:pPr lvl="1">
              <a:lnSpc>
                <a:spcPct val="110000"/>
              </a:lnSpc>
            </a:pPr>
            <a:r>
              <a:rPr lang="zh-CN" altLang="zh-CN"/>
              <a:t>陆基、</a:t>
            </a:r>
            <a:r>
              <a:rPr lang="zh-CN" altLang="en-US"/>
              <a:t>车载、机载、舰载等</a:t>
            </a: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t>导弹的分类（</a:t>
            </a:r>
            <a:r>
              <a:rPr lang="en-US" altLang="zh-CN" dirty="0" smtClean="0"/>
              <a:t>2</a:t>
            </a:r>
            <a:r>
              <a:rPr lang="zh-CN" altLang="en-US" dirty="0" smtClean="0"/>
              <a:t>）</a:t>
            </a:r>
          </a:p>
        </p:txBody>
      </p:sp>
      <p:sp>
        <p:nvSpPr>
          <p:cNvPr id="46083" name="Rectangle 3"/>
          <p:cNvSpPr>
            <a:spLocks noGrp="1" noChangeArrowheads="1"/>
          </p:cNvSpPr>
          <p:nvPr>
            <p:ph idx="1"/>
          </p:nvPr>
        </p:nvSpPr>
        <p:spPr>
          <a:xfrm>
            <a:off x="179388" y="1484312"/>
            <a:ext cx="8713787" cy="5005027"/>
          </a:xfrm>
        </p:spPr>
        <p:txBody>
          <a:bodyPr>
            <a:normAutofit fontScale="85000" lnSpcReduction="20000"/>
          </a:bodyPr>
          <a:lstStyle/>
          <a:p>
            <a:pPr eaLnBrk="1" hangingPunct="1">
              <a:lnSpc>
                <a:spcPct val="110000"/>
              </a:lnSpc>
            </a:pPr>
            <a:r>
              <a:rPr lang="zh-CN" altLang="en-US" smtClean="0"/>
              <a:t>按射程</a:t>
            </a:r>
          </a:p>
          <a:p>
            <a:pPr lvl="1" eaLnBrk="1" hangingPunct="1">
              <a:lnSpc>
                <a:spcPct val="110000"/>
              </a:lnSpc>
            </a:pPr>
            <a:r>
              <a:rPr lang="zh-CN" altLang="en-US" noProof="1" smtClean="0"/>
              <a:t>近程导弹：&lt;=1000 </a:t>
            </a:r>
            <a:r>
              <a:rPr lang="en-US" altLang="zh-CN" noProof="1" smtClean="0"/>
              <a:t>km</a:t>
            </a:r>
            <a:endParaRPr lang="en-US" altLang="zh-CN" smtClean="0"/>
          </a:p>
          <a:p>
            <a:pPr lvl="1" eaLnBrk="1" hangingPunct="1">
              <a:lnSpc>
                <a:spcPct val="110000"/>
              </a:lnSpc>
            </a:pPr>
            <a:r>
              <a:rPr lang="zh-CN" altLang="en-US" noProof="1" smtClean="0"/>
              <a:t>中程导弹：1000</a:t>
            </a:r>
            <a:r>
              <a:rPr lang="zh-CN" altLang="zh-CN" noProof="1" smtClean="0">
                <a:latin typeface="微软雅黑" pitchFamily="34" charset="-122"/>
              </a:rPr>
              <a:t>~</a:t>
            </a:r>
            <a:r>
              <a:rPr lang="zh-CN" altLang="en-US" noProof="1" smtClean="0"/>
              <a:t>3000 </a:t>
            </a:r>
            <a:r>
              <a:rPr lang="en-US" altLang="zh-CN" noProof="1" smtClean="0"/>
              <a:t>km</a:t>
            </a:r>
            <a:endParaRPr lang="en-US" altLang="zh-CN" smtClean="0"/>
          </a:p>
          <a:p>
            <a:pPr lvl="1" eaLnBrk="1" hangingPunct="1">
              <a:lnSpc>
                <a:spcPct val="110000"/>
              </a:lnSpc>
            </a:pPr>
            <a:r>
              <a:rPr lang="zh-CN" altLang="en-US" noProof="1" smtClean="0"/>
              <a:t>远程导弹：3000</a:t>
            </a:r>
            <a:r>
              <a:rPr lang="zh-CN" altLang="zh-CN" noProof="1" smtClean="0">
                <a:latin typeface="微软雅黑" pitchFamily="34" charset="-122"/>
              </a:rPr>
              <a:t>~</a:t>
            </a:r>
            <a:r>
              <a:rPr lang="zh-CN" altLang="en-US" noProof="1" smtClean="0"/>
              <a:t>8000 </a:t>
            </a:r>
            <a:r>
              <a:rPr lang="en-US" altLang="zh-CN" noProof="1" smtClean="0"/>
              <a:t>km</a:t>
            </a:r>
            <a:endParaRPr lang="en-US" altLang="zh-CN" smtClean="0"/>
          </a:p>
          <a:p>
            <a:pPr lvl="1" eaLnBrk="1" hangingPunct="1">
              <a:lnSpc>
                <a:spcPct val="110000"/>
              </a:lnSpc>
            </a:pPr>
            <a:r>
              <a:rPr lang="zh-CN" altLang="en-US" noProof="1" smtClean="0"/>
              <a:t>洲际导弹：&gt;8000 </a:t>
            </a:r>
            <a:r>
              <a:rPr lang="en-US" altLang="zh-CN" noProof="1" smtClean="0"/>
              <a:t>km</a:t>
            </a:r>
          </a:p>
          <a:p>
            <a:pPr>
              <a:lnSpc>
                <a:spcPct val="110000"/>
              </a:lnSpc>
            </a:pPr>
            <a:r>
              <a:rPr lang="zh-CN" altLang="en-US"/>
              <a:t>按攻击目标</a:t>
            </a:r>
          </a:p>
          <a:p>
            <a:pPr lvl="1">
              <a:lnSpc>
                <a:spcPct val="110000"/>
              </a:lnSpc>
            </a:pPr>
            <a:r>
              <a:rPr lang="zh-CN" altLang="zh-CN"/>
              <a:t>反坦克、</a:t>
            </a:r>
            <a:r>
              <a:rPr lang="zh-CN" altLang="en-US"/>
              <a:t>防空、反舰、反潜、反辐射导弹等</a:t>
            </a:r>
          </a:p>
          <a:p>
            <a:pPr>
              <a:lnSpc>
                <a:spcPct val="110000"/>
              </a:lnSpc>
            </a:pPr>
            <a:r>
              <a:rPr lang="zh-CN" altLang="en-US"/>
              <a:t>按飞行弹道</a:t>
            </a:r>
          </a:p>
          <a:p>
            <a:pPr lvl="1">
              <a:lnSpc>
                <a:spcPct val="110000"/>
              </a:lnSpc>
            </a:pPr>
            <a:r>
              <a:rPr lang="zh-CN" altLang="en-US" noProof="1"/>
              <a:t>飞航式</a:t>
            </a:r>
            <a:endParaRPr lang="zh-CN" altLang="zh-CN" noProof="1"/>
          </a:p>
          <a:p>
            <a:pPr lvl="2">
              <a:lnSpc>
                <a:spcPct val="110000"/>
              </a:lnSpc>
            </a:pPr>
            <a:r>
              <a:rPr lang="zh-CN" altLang="en-US" noProof="1"/>
              <a:t>有翼导弹，大部分飞行轨迹近似水平线，只能在大气层中飞行。</a:t>
            </a:r>
            <a:endParaRPr lang="en-US" altLang="zh-CN"/>
          </a:p>
          <a:p>
            <a:pPr lvl="1">
              <a:lnSpc>
                <a:spcPct val="110000"/>
              </a:lnSpc>
            </a:pPr>
            <a:r>
              <a:rPr lang="zh-CN" altLang="en-US" noProof="1"/>
              <a:t>弹道式</a:t>
            </a:r>
            <a:endParaRPr lang="zh-CN" altLang="zh-CN" noProof="1"/>
          </a:p>
          <a:p>
            <a:pPr lvl="2">
              <a:lnSpc>
                <a:spcPct val="110000"/>
              </a:lnSpc>
            </a:pPr>
            <a:r>
              <a:rPr lang="zh-CN" altLang="en-US" noProof="1"/>
              <a:t>飞行轨迹绝大部分为自由抛物体</a:t>
            </a:r>
            <a:r>
              <a:rPr lang="zh-CN" altLang="en-US" noProof="1" smtClean="0"/>
              <a:t>。</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导弹的组成</a:t>
            </a:r>
          </a:p>
        </p:txBody>
      </p:sp>
      <p:sp>
        <p:nvSpPr>
          <p:cNvPr id="51203" name="Rectangle 3"/>
          <p:cNvSpPr>
            <a:spLocks noGrp="1" noChangeArrowheads="1"/>
          </p:cNvSpPr>
          <p:nvPr>
            <p:ph idx="1"/>
          </p:nvPr>
        </p:nvSpPr>
        <p:spPr/>
        <p:txBody>
          <a:bodyPr>
            <a:normAutofit/>
          </a:bodyPr>
          <a:lstStyle/>
          <a:p>
            <a:pPr eaLnBrk="1" hangingPunct="1"/>
            <a:r>
              <a:rPr lang="zh-CN" altLang="en-US" dirty="0" smtClean="0"/>
              <a:t>制导系统</a:t>
            </a:r>
          </a:p>
          <a:p>
            <a:pPr eaLnBrk="1" hangingPunct="1"/>
            <a:r>
              <a:rPr lang="zh-CN" altLang="en-US" dirty="0" smtClean="0"/>
              <a:t>战斗部</a:t>
            </a:r>
          </a:p>
          <a:p>
            <a:pPr lvl="1" eaLnBrk="1" hangingPunct="1"/>
            <a:r>
              <a:rPr lang="zh-CN" altLang="en-US" dirty="0" smtClean="0"/>
              <a:t>常规战斗部</a:t>
            </a:r>
          </a:p>
          <a:p>
            <a:pPr lvl="1" eaLnBrk="1" hangingPunct="1"/>
            <a:r>
              <a:rPr lang="zh-CN" altLang="en-US" dirty="0" smtClean="0"/>
              <a:t>核生化战斗部</a:t>
            </a:r>
            <a:endParaRPr lang="en-US" altLang="zh-CN" dirty="0" smtClean="0"/>
          </a:p>
          <a:p>
            <a:pPr eaLnBrk="1" hangingPunct="1"/>
            <a:r>
              <a:rPr lang="zh-CN" altLang="en-US" dirty="0" smtClean="0"/>
              <a:t>动力装置</a:t>
            </a:r>
          </a:p>
          <a:p>
            <a:pPr lvl="1" eaLnBrk="1" hangingPunct="1"/>
            <a:r>
              <a:rPr lang="zh-CN" altLang="en-US" dirty="0" smtClean="0"/>
              <a:t>不依赖空气：液体火箭发动机、固体火箭发动机</a:t>
            </a:r>
            <a:endParaRPr lang="en-US" altLang="zh-CN" dirty="0" smtClean="0"/>
          </a:p>
          <a:p>
            <a:pPr lvl="2"/>
            <a:r>
              <a:rPr lang="zh-CN" altLang="en-US" dirty="0"/>
              <a:t>可</a:t>
            </a:r>
            <a:r>
              <a:rPr lang="zh-CN" altLang="en-US" dirty="0" smtClean="0"/>
              <a:t>在大气层外工作。弹道导弹必须</a:t>
            </a:r>
            <a:r>
              <a:rPr lang="zh-CN" altLang="en-US" smtClean="0"/>
              <a:t>用此类发动机</a:t>
            </a:r>
            <a:endParaRPr lang="zh-CN" altLang="en-US" dirty="0" smtClean="0"/>
          </a:p>
          <a:p>
            <a:pPr lvl="1" eaLnBrk="1" hangingPunct="1"/>
            <a:r>
              <a:rPr lang="zh-CN" altLang="en-US" dirty="0" smtClean="0"/>
              <a:t>依赖空气：涡轮喷气发动机、冲压喷气发动机</a:t>
            </a:r>
          </a:p>
          <a:p>
            <a:pPr eaLnBrk="1" hangingPunct="1"/>
            <a:r>
              <a:rPr lang="zh-CN" altLang="en-US" dirty="0" smtClean="0"/>
              <a:t>弹体</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zh-CN" altLang="en-US" dirty="0" smtClean="0"/>
              <a:t>导弹的战斗部</a:t>
            </a:r>
            <a:br>
              <a:rPr lang="zh-CN" altLang="en-US" dirty="0" smtClean="0"/>
            </a:br>
            <a:r>
              <a:rPr lang="en-US" altLang="zh-CN" sz="3200" dirty="0" smtClean="0">
                <a:latin typeface="微软雅黑" pitchFamily="34" charset="-122"/>
              </a:rPr>
              <a:t>——</a:t>
            </a:r>
            <a:r>
              <a:rPr lang="zh-CN" altLang="en-US" sz="3200" dirty="0" smtClean="0"/>
              <a:t>常规战斗部</a:t>
            </a:r>
          </a:p>
        </p:txBody>
      </p:sp>
      <p:pic>
        <p:nvPicPr>
          <p:cNvPr id="322564" name="Picture 4" descr="zdb3"/>
          <p:cNvPicPr>
            <a:picLocks noChangeAspect="1" noChangeArrowheads="1"/>
          </p:cNvPicPr>
          <p:nvPr/>
        </p:nvPicPr>
        <p:blipFill>
          <a:blip r:embed="rId2" cstate="print"/>
          <a:srcRect/>
          <a:stretch>
            <a:fillRect/>
          </a:stretch>
        </p:blipFill>
        <p:spPr bwMode="auto">
          <a:xfrm>
            <a:off x="5811982" y="1461199"/>
            <a:ext cx="3318129" cy="2160240"/>
          </a:xfrm>
          <a:prstGeom prst="rect">
            <a:avLst/>
          </a:prstGeom>
          <a:noFill/>
          <a:ln w="9525">
            <a:noFill/>
            <a:miter lim="800000"/>
            <a:headEnd/>
            <a:tailEnd/>
          </a:ln>
        </p:spPr>
      </p:pic>
      <p:sp>
        <p:nvSpPr>
          <p:cNvPr id="322563" name="Rectangle 3"/>
          <p:cNvSpPr>
            <a:spLocks noGrp="1" noChangeArrowheads="1"/>
          </p:cNvSpPr>
          <p:nvPr>
            <p:ph idx="1"/>
          </p:nvPr>
        </p:nvSpPr>
        <p:spPr>
          <a:xfrm>
            <a:off x="250825" y="1403350"/>
            <a:ext cx="5806340" cy="5130995"/>
          </a:xfrm>
        </p:spPr>
        <p:txBody>
          <a:bodyPr>
            <a:normAutofit lnSpcReduction="10000"/>
          </a:bodyPr>
          <a:lstStyle/>
          <a:p>
            <a:pPr algn="just" eaLnBrk="1" hangingPunct="1"/>
            <a:r>
              <a:rPr lang="zh-CN" altLang="en-US" noProof="1" smtClean="0"/>
              <a:t>爆破型</a:t>
            </a:r>
            <a:endParaRPr lang="en-US" altLang="zh-CN" dirty="0" smtClean="0"/>
          </a:p>
          <a:p>
            <a:pPr lvl="1" algn="just" eaLnBrk="1" hangingPunct="1"/>
            <a:r>
              <a:rPr lang="zh-CN" altLang="en-US" dirty="0" smtClean="0"/>
              <a:t>利用炸药爆炸时所产生的大量高温、高压气体的积聚膨胀推动周围介质而造成的</a:t>
            </a:r>
            <a:r>
              <a:rPr lang="zh-CN" altLang="en-US" b="1" dirty="0" smtClean="0"/>
              <a:t>冲击波</a:t>
            </a:r>
            <a:r>
              <a:rPr lang="zh-CN" altLang="en-US" dirty="0" smtClean="0"/>
              <a:t>起杀伤作用。</a:t>
            </a:r>
            <a:endParaRPr lang="en-US" altLang="zh-CN" dirty="0" smtClean="0"/>
          </a:p>
          <a:p>
            <a:pPr algn="just" eaLnBrk="1" hangingPunct="1"/>
            <a:r>
              <a:rPr lang="zh-CN" altLang="en-US" noProof="1" smtClean="0"/>
              <a:t>破片型（杀伤型）</a:t>
            </a:r>
            <a:endParaRPr lang="en-US" altLang="zh-CN" dirty="0" smtClean="0"/>
          </a:p>
          <a:p>
            <a:pPr lvl="1" algn="just" eaLnBrk="1" hangingPunct="1"/>
            <a:r>
              <a:rPr lang="zh-CN" altLang="en-US" dirty="0" smtClean="0"/>
              <a:t>依靠具有一定动能和分布密度的</a:t>
            </a:r>
            <a:r>
              <a:rPr lang="zh-CN" altLang="en-US" b="1" dirty="0" smtClean="0"/>
              <a:t>破片</a:t>
            </a:r>
            <a:r>
              <a:rPr lang="zh-CN" altLang="en-US" dirty="0" smtClean="0"/>
              <a:t>直接打击目标来实现对目标的杀伤和破坏</a:t>
            </a:r>
            <a:endParaRPr lang="en-US" altLang="zh-CN" dirty="0" smtClean="0"/>
          </a:p>
          <a:p>
            <a:pPr algn="just" eaLnBrk="1" hangingPunct="1"/>
            <a:r>
              <a:rPr lang="zh-CN" altLang="en-US" noProof="1" smtClean="0"/>
              <a:t>聚能破甲型</a:t>
            </a:r>
            <a:endParaRPr lang="en-US" altLang="zh-CN" dirty="0" smtClean="0"/>
          </a:p>
          <a:p>
            <a:pPr lvl="1" algn="just" eaLnBrk="1" hangingPunct="1"/>
            <a:r>
              <a:rPr lang="zh-CN" altLang="en-US" dirty="0" smtClean="0"/>
              <a:t>利用炸药的聚能效应来穿甲</a:t>
            </a:r>
          </a:p>
        </p:txBody>
      </p:sp>
      <p:pic>
        <p:nvPicPr>
          <p:cNvPr id="322565" name="Picture 5" descr="zdb1"/>
          <p:cNvPicPr>
            <a:picLocks noChangeAspect="1" noChangeArrowheads="1"/>
          </p:cNvPicPr>
          <p:nvPr/>
        </p:nvPicPr>
        <p:blipFill>
          <a:blip r:embed="rId3" cstate="print"/>
          <a:srcRect/>
          <a:stretch>
            <a:fillRect/>
          </a:stretch>
        </p:blipFill>
        <p:spPr bwMode="auto">
          <a:xfrm>
            <a:off x="6777245" y="3789040"/>
            <a:ext cx="1781690" cy="29809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anim calcmode="lin" valueType="num">
                                      <p:cBhvr additive="base">
                                        <p:cTn id="11"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2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 calcmode="lin" valueType="num">
                                      <p:cBhvr additive="base">
                                        <p:cTn id="17"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25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2563">
                                            <p:txEl>
                                              <p:pRg st="3" end="3"/>
                                            </p:txEl>
                                          </p:spTgt>
                                        </p:tgtEl>
                                        <p:attrNameLst>
                                          <p:attrName>style.visibility</p:attrName>
                                        </p:attrNameLst>
                                      </p:cBhvr>
                                      <p:to>
                                        <p:strVal val="visible"/>
                                      </p:to>
                                    </p:set>
                                    <p:anim calcmode="lin" valueType="num">
                                      <p:cBhvr additive="base">
                                        <p:cTn id="21"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2564"/>
                                        </p:tgtEl>
                                        <p:attrNameLst>
                                          <p:attrName>style.visibility</p:attrName>
                                        </p:attrNameLst>
                                      </p:cBhvr>
                                      <p:to>
                                        <p:strVal val="visible"/>
                                      </p:to>
                                    </p:set>
                                    <p:animEffect transition="in" filter="blinds(horizontal)">
                                      <p:cBhvr>
                                        <p:cTn id="27" dur="500"/>
                                        <p:tgtEl>
                                          <p:spTgt spid="322564"/>
                                        </p:tgtEl>
                                      </p:cBhvr>
                                    </p:animEffect>
                                  </p:childTnLst>
                                  <p:subTnLst>
                                    <p:set>
                                      <p:cBhvr override="childStyle">
                                        <p:cTn dur="1" fill="hold" display="0" masterRel="nextClick" afterEffect="1"/>
                                        <p:tgtEl>
                                          <p:spTgt spid="32256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 calcmode="lin" valueType="num">
                                      <p:cBhvr additive="base">
                                        <p:cTn id="32"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2256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2563">
                                            <p:txEl>
                                              <p:pRg st="5" end="5"/>
                                            </p:txEl>
                                          </p:spTgt>
                                        </p:tgtEl>
                                        <p:attrNameLst>
                                          <p:attrName>style.visibility</p:attrName>
                                        </p:attrNameLst>
                                      </p:cBhvr>
                                      <p:to>
                                        <p:strVal val="visible"/>
                                      </p:to>
                                    </p:set>
                                    <p:anim calcmode="lin" valueType="num">
                                      <p:cBhvr additive="base">
                                        <p:cTn id="36" dur="500" fill="hold"/>
                                        <p:tgtEl>
                                          <p:spTgt spid="32256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2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322565"/>
                                        </p:tgtEl>
                                        <p:attrNameLst>
                                          <p:attrName>style.visibility</p:attrName>
                                        </p:attrNameLst>
                                      </p:cBhvr>
                                      <p:to>
                                        <p:strVal val="visible"/>
                                      </p:to>
                                    </p:set>
                                    <p:anim calcmode="lin" valueType="num">
                                      <p:cBhvr additive="base">
                                        <p:cTn id="42" dur="500" fill="hold"/>
                                        <p:tgtEl>
                                          <p:spTgt spid="322565"/>
                                        </p:tgtEl>
                                        <p:attrNameLst>
                                          <p:attrName>ppt_x</p:attrName>
                                        </p:attrNameLst>
                                      </p:cBhvr>
                                      <p:tavLst>
                                        <p:tav tm="0">
                                          <p:val>
                                            <p:strVal val="#ppt_x"/>
                                          </p:val>
                                        </p:tav>
                                        <p:tav tm="100000">
                                          <p:val>
                                            <p:strVal val="#ppt_x"/>
                                          </p:val>
                                        </p:tav>
                                      </p:tavLst>
                                    </p:anim>
                                    <p:anim calcmode="lin" valueType="num">
                                      <p:cBhvr additive="base">
                                        <p:cTn id="43" dur="500" fill="hold"/>
                                        <p:tgtEl>
                                          <p:spTgt spid="32256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3225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smtClean="0"/>
              <a:t>导弹的战斗部</a:t>
            </a:r>
            <a:r>
              <a:rPr lang="en-US" altLang="zh-CN" dirty="0" smtClean="0">
                <a:latin typeface="微软雅黑" pitchFamily="34" charset="-122"/>
              </a:rPr>
              <a:t>——</a:t>
            </a:r>
            <a:r>
              <a:rPr lang="zh-CN" altLang="en-US" dirty="0" smtClean="0"/>
              <a:t>核战斗部</a:t>
            </a:r>
          </a:p>
        </p:txBody>
      </p:sp>
      <p:sp>
        <p:nvSpPr>
          <p:cNvPr id="54275" name="Rectangle 3"/>
          <p:cNvSpPr>
            <a:spLocks noGrp="1" noChangeArrowheads="1"/>
          </p:cNvSpPr>
          <p:nvPr>
            <p:ph idx="1"/>
          </p:nvPr>
        </p:nvSpPr>
        <p:spPr>
          <a:xfrm>
            <a:off x="179388" y="1484312"/>
            <a:ext cx="8713787" cy="4780003"/>
          </a:xfrm>
        </p:spPr>
        <p:txBody>
          <a:bodyPr/>
          <a:lstStyle/>
          <a:p>
            <a:pPr eaLnBrk="1" hangingPunct="1"/>
            <a:r>
              <a:rPr lang="zh-CN" altLang="en-US" noProof="1" smtClean="0"/>
              <a:t>通常将目标分为面目标和点目标两大类。</a:t>
            </a:r>
            <a:endParaRPr lang="en-US" altLang="zh-CN" dirty="0" smtClean="0"/>
          </a:p>
          <a:p>
            <a:pPr lvl="1" eaLnBrk="1" hangingPunct="1"/>
            <a:r>
              <a:rPr lang="zh-CN" altLang="en-US" noProof="1" smtClean="0"/>
              <a:t>对</a:t>
            </a:r>
            <a:r>
              <a:rPr lang="zh-CN" altLang="en-US" noProof="1" smtClean="0">
                <a:ea typeface="黑体" pitchFamily="2" charset="-122"/>
              </a:rPr>
              <a:t>面目标</a:t>
            </a:r>
            <a:r>
              <a:rPr lang="zh-CN" altLang="en-US" noProof="1" smtClean="0"/>
              <a:t>：使用</a:t>
            </a:r>
            <a:r>
              <a:rPr lang="zh-CN" altLang="en-US" noProof="1" smtClean="0">
                <a:latin typeface="微软雅黑" pitchFamily="34" charset="-122"/>
              </a:rPr>
              <a:t>“</a:t>
            </a:r>
            <a:r>
              <a:rPr lang="zh-CN" altLang="en-US" noProof="1" smtClean="0"/>
              <a:t>等效百万吨当量（</a:t>
            </a:r>
            <a:r>
              <a:rPr lang="en-US" altLang="zh-CN" noProof="1" smtClean="0"/>
              <a:t>EMT）</a:t>
            </a:r>
            <a:r>
              <a:rPr lang="en-US" altLang="zh-CN" noProof="1" smtClean="0">
                <a:latin typeface="微软雅黑" pitchFamily="34" charset="-122"/>
              </a:rPr>
              <a:t>”</a:t>
            </a:r>
            <a:r>
              <a:rPr lang="zh-CN" altLang="en-US" noProof="1" smtClean="0"/>
              <a:t>衡量其毁伤能力。</a:t>
            </a:r>
            <a:endParaRPr lang="en-US" altLang="zh-CN" dirty="0" smtClean="0"/>
          </a:p>
          <a:p>
            <a:pPr lvl="2" eaLnBrk="1" hangingPunct="1"/>
            <a:r>
              <a:rPr lang="en-US" altLang="zh-CN" noProof="1" smtClean="0"/>
              <a:t>EMT = </a:t>
            </a:r>
            <a:r>
              <a:rPr lang="zh-CN" altLang="en-US" noProof="1" smtClean="0"/>
              <a:t>弹头数量 × (弹头当量) </a:t>
            </a:r>
            <a:r>
              <a:rPr lang="zh-CN" altLang="en-US" baseline="30000" noProof="1" smtClean="0"/>
              <a:t>2/3</a:t>
            </a:r>
            <a:endParaRPr lang="en-US" altLang="zh-CN" baseline="30000" dirty="0" smtClean="0"/>
          </a:p>
          <a:p>
            <a:pPr lvl="1" eaLnBrk="1" hangingPunct="1"/>
            <a:r>
              <a:rPr lang="zh-CN" altLang="en-US" noProof="1" smtClean="0"/>
              <a:t>对点目标：主要取决于命中精度，而不仅取决于弹头当量和数量。</a:t>
            </a:r>
          </a:p>
          <a:p>
            <a:pPr lvl="2"/>
            <a:r>
              <a:rPr lang="zh-CN" altLang="en-US" noProof="1"/>
              <a:t>点目标毁伤率=弹头数量×(弹头当量) </a:t>
            </a:r>
            <a:r>
              <a:rPr lang="zh-CN" altLang="en-US" baseline="30000" noProof="1"/>
              <a:t>2/3</a:t>
            </a:r>
            <a:r>
              <a:rPr lang="zh-CN" altLang="en-US" noProof="1"/>
              <a:t>/(导弹精度)</a:t>
            </a:r>
            <a:r>
              <a:rPr lang="zh-CN" altLang="en-US" baseline="30000" noProof="1"/>
              <a:t>2</a:t>
            </a:r>
            <a:endParaRPr lang="zh-CN" altLang="en-US" baseline="30000" dirty="0"/>
          </a:p>
          <a:p>
            <a:pPr lvl="3"/>
            <a:r>
              <a:rPr lang="zh-CN" altLang="en-US" noProof="1" smtClean="0"/>
              <a:t>（导弹精度数值越小，说明制导精度越高）</a:t>
            </a:r>
            <a:endParaRPr lang="en-US" altLang="zh-CN" noProof="1" smtClean="0"/>
          </a:p>
          <a:p>
            <a:pPr lvl="2" eaLnBrk="1" hangingPunct="1"/>
            <a:r>
              <a:rPr lang="zh-CN" altLang="en-US" noProof="1" smtClean="0"/>
              <a:t>命中精度提高1倍</a:t>
            </a:r>
            <a:r>
              <a:rPr lang="zh-CN" altLang="en-US" sz="2000" noProof="1" smtClean="0"/>
              <a:t>（</a:t>
            </a:r>
            <a:r>
              <a:rPr lang="zh-CN" altLang="en-US" sz="2000" noProof="1"/>
              <a:t>其</a:t>
            </a:r>
            <a:r>
              <a:rPr lang="zh-CN" altLang="en-US" sz="2000" noProof="1" smtClean="0"/>
              <a:t>数值降低为原来的一半）</a:t>
            </a:r>
            <a:r>
              <a:rPr lang="zh-CN" altLang="en-US" noProof="1" smtClean="0"/>
              <a:t>，相当于导弹弹头当量提高</a:t>
            </a:r>
            <a:r>
              <a:rPr lang="zh-CN" altLang="en-US" dirty="0" smtClean="0"/>
              <a:t>至</a:t>
            </a:r>
            <a:r>
              <a:rPr lang="en-US" altLang="zh-CN" dirty="0" smtClean="0"/>
              <a:t>8</a:t>
            </a:r>
            <a:r>
              <a:rPr lang="zh-CN" altLang="en-US" noProof="1" smtClean="0"/>
              <a:t>倍</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descr="ddta"/>
          <p:cNvPicPr>
            <a:picLocks noChangeAspect="1" noChangeArrowheads="1"/>
          </p:cNvPicPr>
          <p:nvPr/>
        </p:nvPicPr>
        <p:blipFill>
          <a:blip r:embed="rId2" cstate="print"/>
          <a:srcRect/>
          <a:stretch>
            <a:fillRect/>
          </a:stretch>
        </p:blipFill>
        <p:spPr bwMode="auto">
          <a:xfrm>
            <a:off x="2681288" y="3159125"/>
            <a:ext cx="4681537" cy="3511550"/>
          </a:xfrm>
          <a:prstGeom prst="rect">
            <a:avLst/>
          </a:prstGeom>
          <a:noFill/>
          <a:ln w="9525">
            <a:noFill/>
            <a:miter lim="800000"/>
            <a:headEnd/>
            <a:tailEnd/>
          </a:ln>
        </p:spPr>
      </p:pic>
      <p:sp>
        <p:nvSpPr>
          <p:cNvPr id="55299" name="Rectangle 2"/>
          <p:cNvSpPr>
            <a:spLocks noGrp="1" noChangeArrowheads="1"/>
          </p:cNvSpPr>
          <p:nvPr>
            <p:ph type="title"/>
          </p:nvPr>
        </p:nvSpPr>
        <p:spPr/>
        <p:txBody>
          <a:bodyPr/>
          <a:lstStyle/>
          <a:p>
            <a:pPr eaLnBrk="1" hangingPunct="1"/>
            <a:r>
              <a:rPr lang="zh-CN" altLang="en-US" dirty="0" smtClean="0"/>
              <a:t>核武器的多弹头技术</a:t>
            </a:r>
            <a:endParaRPr lang="en-US" altLang="zh-CN" dirty="0" smtClean="0"/>
          </a:p>
        </p:txBody>
      </p:sp>
      <p:sp>
        <p:nvSpPr>
          <p:cNvPr id="55300" name="Rectangle 3"/>
          <p:cNvSpPr>
            <a:spLocks noGrp="1" noChangeArrowheads="1"/>
          </p:cNvSpPr>
          <p:nvPr>
            <p:ph idx="1"/>
          </p:nvPr>
        </p:nvSpPr>
        <p:spPr/>
        <p:txBody>
          <a:bodyPr/>
          <a:lstStyle/>
          <a:p>
            <a:pPr eaLnBrk="1" hangingPunct="1"/>
            <a:r>
              <a:rPr lang="zh-CN" altLang="en-US" smtClean="0"/>
              <a:t>多弹头示意图</a:t>
            </a:r>
          </a:p>
          <a:p>
            <a:pPr eaLnBrk="1" hangingPunct="1"/>
            <a:endParaRPr lang="zh-CN" altLang="en-US" smtClean="0"/>
          </a:p>
          <a:p>
            <a:pPr eaLnBrk="1" hangingPunct="1"/>
            <a:endParaRPr lang="zh-CN" altLang="en-US" smtClean="0"/>
          </a:p>
          <a:p>
            <a:pPr eaLnBrk="1" hangingPunct="1"/>
            <a:r>
              <a:rPr lang="zh-CN" altLang="en-US" noProof="1" smtClean="0"/>
              <a:t>集束式</a:t>
            </a:r>
            <a:endParaRPr lang="en-US" altLang="zh-CN" smtClean="0"/>
          </a:p>
          <a:p>
            <a:pPr eaLnBrk="1" hangingPunct="1"/>
            <a:r>
              <a:rPr lang="zh-CN" altLang="en-US" noProof="1" smtClean="0"/>
              <a:t>分导式</a:t>
            </a:r>
            <a:endParaRPr lang="en-US" altLang="zh-CN" smtClean="0"/>
          </a:p>
          <a:p>
            <a:pPr eaLnBrk="1" hangingPunct="1"/>
            <a:r>
              <a:rPr lang="zh-CN" altLang="en-US" noProof="1" smtClean="0"/>
              <a:t>全导式</a:t>
            </a:r>
            <a:endParaRPr lang="zh-CN" altLang="en-US" smtClean="0"/>
          </a:p>
        </p:txBody>
      </p:sp>
      <p:pic>
        <p:nvPicPr>
          <p:cNvPr id="55301" name="Picture 4" descr="ddt"/>
          <p:cNvPicPr>
            <a:picLocks noChangeAspect="1" noChangeArrowheads="1"/>
          </p:cNvPicPr>
          <p:nvPr/>
        </p:nvPicPr>
        <p:blipFill>
          <a:blip r:embed="rId3" cstate="print"/>
          <a:srcRect/>
          <a:stretch>
            <a:fillRect/>
          </a:stretch>
        </p:blipFill>
        <p:spPr bwMode="auto">
          <a:xfrm>
            <a:off x="3627438" y="1449388"/>
            <a:ext cx="2700337" cy="1728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4375"/>
            <a:ext cx="9144000" cy="1374775"/>
          </a:xfrm>
          <a:prstGeom prst="rect">
            <a:avLst/>
          </a:prstGeom>
          <a:noFill/>
        </p:spPr>
      </p:pic>
      <p:sp>
        <p:nvSpPr>
          <p:cNvPr id="59397" name="Rectangle 2"/>
          <p:cNvSpPr>
            <a:spLocks noGrp="1" noChangeArrowheads="1"/>
          </p:cNvSpPr>
          <p:nvPr>
            <p:ph type="title"/>
          </p:nvPr>
        </p:nvSpPr>
        <p:spPr/>
        <p:txBody>
          <a:bodyPr/>
          <a:lstStyle/>
          <a:p>
            <a:pPr eaLnBrk="1" hangingPunct="1"/>
            <a:r>
              <a:rPr lang="zh-CN" altLang="en-US" dirty="0" smtClean="0"/>
              <a:t>导弹的引信</a:t>
            </a:r>
          </a:p>
        </p:txBody>
      </p:sp>
      <p:sp>
        <p:nvSpPr>
          <p:cNvPr id="59398" name="Rectangle 3"/>
          <p:cNvSpPr>
            <a:spLocks noGrp="1" noChangeArrowheads="1"/>
          </p:cNvSpPr>
          <p:nvPr>
            <p:ph type="body" sz="half" idx="1"/>
          </p:nvPr>
        </p:nvSpPr>
        <p:spPr>
          <a:xfrm>
            <a:off x="206375" y="1449388"/>
            <a:ext cx="8686800" cy="4114800"/>
          </a:xfrm>
        </p:spPr>
        <p:txBody>
          <a:bodyPr/>
          <a:lstStyle/>
          <a:p>
            <a:pPr eaLnBrk="1" hangingPunct="1"/>
            <a:r>
              <a:rPr lang="zh-CN" altLang="en-US" noProof="1" smtClean="0"/>
              <a:t>控制战斗部在最合适的时间和条件下起爆</a:t>
            </a:r>
            <a:endParaRPr lang="en-US" altLang="zh-CN" dirty="0" smtClean="0"/>
          </a:p>
          <a:p>
            <a:pPr lvl="1" eaLnBrk="1" hangingPunct="1"/>
            <a:r>
              <a:rPr lang="zh-CN" altLang="en-US" noProof="1" smtClean="0"/>
              <a:t>触发引信</a:t>
            </a:r>
            <a:r>
              <a:rPr lang="en-US" altLang="zh-CN" dirty="0" smtClean="0"/>
              <a:t>		</a:t>
            </a:r>
            <a:r>
              <a:rPr lang="en-US" altLang="zh-CN" smtClean="0"/>
              <a:t>	</a:t>
            </a:r>
            <a:r>
              <a:rPr lang="zh-CN" altLang="en-US" noProof="1" smtClean="0"/>
              <a:t>非触发引信</a:t>
            </a:r>
            <a:r>
              <a:rPr lang="zh-CN" altLang="en-US" sz="2400" noProof="1" smtClean="0"/>
              <a:t>（近炸引信）</a:t>
            </a:r>
            <a:endParaRPr lang="zh-CN" altLang="en-US" sz="2400" dirty="0" smtClean="0"/>
          </a:p>
        </p:txBody>
      </p:sp>
      <p:pic>
        <p:nvPicPr>
          <p:cNvPr id="59394" name="Picture 4" descr="toma5"/>
          <p:cNvPicPr>
            <a:picLocks noGrp="1" noChangeAspect="1" noChangeArrowheads="1"/>
          </p:cNvPicPr>
          <p:nvPr>
            <p:ph sz="quarter" idx="2"/>
          </p:nvPr>
        </p:nvPicPr>
        <p:blipFill>
          <a:blip r:embed="rId3" cstate="print"/>
          <a:stretch>
            <a:fillRect/>
          </a:stretch>
        </p:blipFill>
        <p:spPr>
          <a:xfrm>
            <a:off x="5202070" y="2606138"/>
            <a:ext cx="3252674" cy="4251862"/>
          </a:xfrm>
          <a:noFill/>
        </p:spPr>
      </p:pic>
      <p:pic>
        <p:nvPicPr>
          <p:cNvPr id="59396" name="Picture 10" descr="slcm2c"/>
          <p:cNvPicPr>
            <a:picLocks noGrp="1" noChangeAspect="1" noChangeArrowheads="1"/>
          </p:cNvPicPr>
          <p:nvPr>
            <p:ph sz="quarter" idx="3"/>
          </p:nvPr>
        </p:nvPicPr>
        <p:blipFill>
          <a:blip r:embed="rId4" cstate="print"/>
          <a:srcRect/>
          <a:stretch>
            <a:fillRect/>
          </a:stretch>
        </p:blipFill>
        <p:spPr>
          <a:xfrm>
            <a:off x="1016000" y="4767263"/>
            <a:ext cx="2905125" cy="2090737"/>
          </a:xfrm>
          <a:noFill/>
        </p:spPr>
      </p:pic>
      <p:pic>
        <p:nvPicPr>
          <p:cNvPr id="59395" name="Picture 8" descr="slcm2b"/>
          <p:cNvPicPr>
            <a:picLocks noChangeAspect="1" noChangeArrowheads="1"/>
          </p:cNvPicPr>
          <p:nvPr/>
        </p:nvPicPr>
        <p:blipFill>
          <a:blip r:embed="rId5" cstate="print"/>
          <a:srcRect/>
          <a:stretch>
            <a:fillRect/>
          </a:stretch>
        </p:blipFill>
        <p:spPr bwMode="auto">
          <a:xfrm>
            <a:off x="1016000" y="2571750"/>
            <a:ext cx="2905125" cy="209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smtClean="0"/>
              <a:t>例题（不定选题）</a:t>
            </a:r>
          </a:p>
        </p:txBody>
      </p:sp>
      <p:sp>
        <p:nvSpPr>
          <p:cNvPr id="60419" name="Rectangle 3"/>
          <p:cNvSpPr>
            <a:spLocks noGrp="1" noChangeArrowheads="1"/>
          </p:cNvSpPr>
          <p:nvPr>
            <p:ph idx="1"/>
          </p:nvPr>
        </p:nvSpPr>
        <p:spPr>
          <a:xfrm>
            <a:off x="179388" y="1484312"/>
            <a:ext cx="8713787" cy="5095037"/>
          </a:xfrm>
        </p:spPr>
        <p:txBody>
          <a:bodyPr>
            <a:normAutofit fontScale="92500" lnSpcReduction="10000"/>
          </a:bodyPr>
          <a:lstStyle/>
          <a:p>
            <a:pPr eaLnBrk="1" hangingPunct="1"/>
            <a:r>
              <a:rPr lang="zh-CN" altLang="en-US" smtClean="0"/>
              <a:t>某改进型核导弹的命中精度比原型提高一倍，则此导弹对某重工业城市的攻击威力提高至原来的 </a:t>
            </a:r>
            <a:r>
              <a:rPr lang="en-US" altLang="zh-CN" smtClean="0"/>
              <a:t>(d)</a:t>
            </a:r>
          </a:p>
          <a:p>
            <a:pPr lvl="1" eaLnBrk="1" hangingPunct="1"/>
            <a:r>
              <a:rPr lang="en-US" altLang="zh-CN" smtClean="0"/>
              <a:t>a. 2</a:t>
            </a:r>
            <a:r>
              <a:rPr lang="zh-CN" altLang="en-US" smtClean="0"/>
              <a:t>倍	</a:t>
            </a:r>
            <a:r>
              <a:rPr lang="en-US" altLang="zh-CN" smtClean="0"/>
              <a:t>		b. 4</a:t>
            </a:r>
            <a:r>
              <a:rPr lang="zh-CN" altLang="en-US" smtClean="0"/>
              <a:t>倍</a:t>
            </a:r>
            <a:endParaRPr lang="en-US" altLang="zh-CN" smtClean="0"/>
          </a:p>
          <a:p>
            <a:pPr lvl="1" eaLnBrk="1" hangingPunct="1"/>
            <a:r>
              <a:rPr lang="en-US" altLang="zh-CN" smtClean="0"/>
              <a:t>c. 8</a:t>
            </a:r>
            <a:r>
              <a:rPr lang="zh-CN" altLang="en-US" smtClean="0"/>
              <a:t>倍			</a:t>
            </a:r>
            <a:r>
              <a:rPr lang="en-US" altLang="zh-CN" smtClean="0"/>
              <a:t>d. </a:t>
            </a:r>
            <a:r>
              <a:rPr lang="zh-CN" altLang="en-US" smtClean="0"/>
              <a:t>不变</a:t>
            </a:r>
            <a:endParaRPr lang="en-US" altLang="zh-CN" smtClean="0"/>
          </a:p>
          <a:p>
            <a:r>
              <a:rPr lang="zh-CN" altLang="en-US"/>
              <a:t>下列武器是导弹： </a:t>
            </a:r>
            <a:r>
              <a:rPr lang="en-US" altLang="zh-CN"/>
              <a:t>(ac)</a:t>
            </a:r>
          </a:p>
          <a:p>
            <a:pPr lvl="1"/>
            <a:r>
              <a:rPr lang="en-US" altLang="zh-CN"/>
              <a:t>a. </a:t>
            </a:r>
            <a:r>
              <a:rPr lang="zh-CN" altLang="en-US"/>
              <a:t>火箭助飞鱼雷	</a:t>
            </a:r>
            <a:r>
              <a:rPr lang="en-US" altLang="zh-CN"/>
              <a:t>b. </a:t>
            </a:r>
            <a:r>
              <a:rPr lang="zh-CN" altLang="en-US"/>
              <a:t>制导炮弹</a:t>
            </a:r>
          </a:p>
          <a:p>
            <a:pPr lvl="1"/>
            <a:r>
              <a:rPr lang="en-US" altLang="zh-CN"/>
              <a:t>c. </a:t>
            </a:r>
            <a:r>
              <a:rPr lang="zh-CN" altLang="en-US"/>
              <a:t>可控火箭武器	</a:t>
            </a:r>
            <a:r>
              <a:rPr lang="en-US" altLang="zh-CN"/>
              <a:t>d. </a:t>
            </a:r>
            <a:r>
              <a:rPr lang="zh-CN" altLang="en-US"/>
              <a:t>红外制导炸弹</a:t>
            </a:r>
            <a:endParaRPr lang="en-US" altLang="zh-CN"/>
          </a:p>
          <a:p>
            <a:pPr lvl="2"/>
            <a:endParaRPr lang="en-US" altLang="zh-CN"/>
          </a:p>
          <a:p>
            <a:r>
              <a:rPr lang="en-US" altLang="zh-CN"/>
              <a:t>Question:</a:t>
            </a:r>
          </a:p>
          <a:p>
            <a:pPr lvl="1"/>
            <a:r>
              <a:rPr lang="zh-CN" altLang="en-US" smtClean="0"/>
              <a:t>火箭弹、运载火箭是</a:t>
            </a:r>
            <a:r>
              <a:rPr lang="zh-CN" altLang="en-US"/>
              <a:t>导弹吗</a:t>
            </a:r>
            <a:r>
              <a:rPr lang="zh-CN" altLang="en-US" smtClean="0"/>
              <a:t>？</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t>导弹的动力装置</a:t>
            </a:r>
          </a:p>
        </p:txBody>
      </p:sp>
      <p:sp>
        <p:nvSpPr>
          <p:cNvPr id="325635" name="Rectangle 3"/>
          <p:cNvSpPr>
            <a:spLocks noGrp="1" noChangeArrowheads="1"/>
          </p:cNvSpPr>
          <p:nvPr>
            <p:ph idx="1"/>
          </p:nvPr>
        </p:nvSpPr>
        <p:spPr/>
        <p:txBody>
          <a:bodyPr/>
          <a:lstStyle/>
          <a:p>
            <a:pPr eaLnBrk="1" hangingPunct="1"/>
            <a:r>
              <a:rPr lang="zh-CN" altLang="en-US" dirty="0" smtClean="0"/>
              <a:t>液体火箭发动机</a:t>
            </a:r>
          </a:p>
          <a:p>
            <a:pPr eaLnBrk="1" hangingPunct="1"/>
            <a:r>
              <a:rPr lang="zh-CN" altLang="en-US" dirty="0" smtClean="0"/>
              <a:t>固体火箭发动机</a:t>
            </a:r>
          </a:p>
          <a:p>
            <a:pPr eaLnBrk="1" hangingPunct="1"/>
            <a:r>
              <a:rPr lang="zh-CN" altLang="en-US" dirty="0" smtClean="0"/>
              <a:t>涡轮喷气发动机</a:t>
            </a:r>
          </a:p>
          <a:p>
            <a:pPr eaLnBrk="1" hangingPunct="1"/>
            <a:r>
              <a:rPr lang="zh-CN" altLang="en-US" dirty="0" smtClean="0"/>
              <a:t>冲压喷气发动机</a:t>
            </a:r>
            <a:endParaRPr lang="en-US" altLang="zh-CN" dirty="0" smtClean="0"/>
          </a:p>
          <a:p>
            <a:pPr marL="0" indent="0">
              <a:buNone/>
            </a:pPr>
            <a:r>
              <a:rPr lang="zh-CN" altLang="en-US" sz="2400" dirty="0" smtClean="0"/>
              <a:t>（</a:t>
            </a:r>
            <a:r>
              <a:rPr lang="zh-CN" altLang="en-US" sz="2400" dirty="0" smtClean="0">
                <a:solidFill>
                  <a:schemeClr val="accent6"/>
                </a:solidFill>
              </a:rPr>
              <a:t>弹道导弹只能用火箭发动机</a:t>
            </a:r>
            <a:r>
              <a:rPr lang="zh-CN" altLang="en-US" sz="2400" dirty="0" smtClean="0"/>
              <a:t>）</a:t>
            </a:r>
          </a:p>
        </p:txBody>
      </p:sp>
      <p:pic>
        <p:nvPicPr>
          <p:cNvPr id="325641" name="Picture 9" descr="液体火箭发动机示意图"/>
          <p:cNvPicPr>
            <a:picLocks noChangeAspect="1" noChangeArrowheads="1"/>
          </p:cNvPicPr>
          <p:nvPr/>
        </p:nvPicPr>
        <p:blipFill>
          <a:blip r:embed="rId2" cstate="print"/>
          <a:srcRect/>
          <a:stretch>
            <a:fillRect/>
          </a:stretch>
        </p:blipFill>
        <p:spPr bwMode="auto">
          <a:xfrm>
            <a:off x="4706938" y="1403350"/>
            <a:ext cx="4122737" cy="1584325"/>
          </a:xfrm>
          <a:prstGeom prst="rect">
            <a:avLst/>
          </a:prstGeom>
          <a:noFill/>
          <a:ln w="9525">
            <a:noFill/>
            <a:miter lim="800000"/>
            <a:headEnd/>
            <a:tailEnd/>
          </a:ln>
        </p:spPr>
      </p:pic>
      <p:pic>
        <p:nvPicPr>
          <p:cNvPr id="325642" name="Picture 10" descr="固体火箭发动机示意图"/>
          <p:cNvPicPr>
            <a:picLocks noChangeAspect="1" noChangeArrowheads="1"/>
          </p:cNvPicPr>
          <p:nvPr/>
        </p:nvPicPr>
        <p:blipFill>
          <a:blip r:embed="rId3" cstate="print"/>
          <a:srcRect/>
          <a:stretch>
            <a:fillRect/>
          </a:stretch>
        </p:blipFill>
        <p:spPr bwMode="auto">
          <a:xfrm>
            <a:off x="4706938" y="3114675"/>
            <a:ext cx="3914775" cy="1466850"/>
          </a:xfrm>
          <a:prstGeom prst="rect">
            <a:avLst/>
          </a:prstGeom>
          <a:noFill/>
          <a:ln w="9525">
            <a:noFill/>
            <a:miter lim="800000"/>
            <a:headEnd/>
            <a:tailEnd/>
          </a:ln>
        </p:spPr>
      </p:pic>
      <p:pic>
        <p:nvPicPr>
          <p:cNvPr id="325643" name="Picture 11" descr="涡轮喷气发动机示意图"/>
          <p:cNvPicPr>
            <a:picLocks noChangeAspect="1" noChangeArrowheads="1"/>
          </p:cNvPicPr>
          <p:nvPr/>
        </p:nvPicPr>
        <p:blipFill>
          <a:blip r:embed="rId4" cstate="print"/>
          <a:srcRect/>
          <a:stretch>
            <a:fillRect/>
          </a:stretch>
        </p:blipFill>
        <p:spPr bwMode="auto">
          <a:xfrm>
            <a:off x="522288" y="4508500"/>
            <a:ext cx="3781425" cy="2085975"/>
          </a:xfrm>
          <a:prstGeom prst="rect">
            <a:avLst/>
          </a:prstGeom>
          <a:noFill/>
          <a:ln w="9525">
            <a:noFill/>
            <a:miter lim="800000"/>
            <a:headEnd/>
            <a:tailEnd/>
          </a:ln>
        </p:spPr>
      </p:pic>
      <p:pic>
        <p:nvPicPr>
          <p:cNvPr id="325644" name="Picture 12" descr="冲压式喷气发动机示意图"/>
          <p:cNvPicPr>
            <a:picLocks noChangeAspect="1" noChangeArrowheads="1"/>
          </p:cNvPicPr>
          <p:nvPr/>
        </p:nvPicPr>
        <p:blipFill>
          <a:blip r:embed="rId5" cstate="print"/>
          <a:srcRect/>
          <a:stretch>
            <a:fillRect/>
          </a:stretch>
        </p:blipFill>
        <p:spPr bwMode="auto">
          <a:xfrm>
            <a:off x="5067300" y="4778375"/>
            <a:ext cx="3389313" cy="1903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25641"/>
                                        </p:tgtEl>
                                        <p:attrNameLst>
                                          <p:attrName>style.visibility</p:attrName>
                                        </p:attrNameLst>
                                      </p:cBhvr>
                                      <p:to>
                                        <p:strVal val="visible"/>
                                      </p:to>
                                    </p:set>
                                    <p:animEffect transition="in" filter="dissolve">
                                      <p:cBhvr>
                                        <p:cTn id="11"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25635">
                                            <p:txEl>
                                              <p:pRg st="1" end="1"/>
                                            </p:txEl>
                                          </p:spTgt>
                                        </p:tgtEl>
                                        <p:attrNameLst>
                                          <p:attrName>style.visibility</p:attrName>
                                        </p:attrNameLst>
                                      </p:cBhvr>
                                      <p:to>
                                        <p:strVal val="visible"/>
                                      </p:to>
                                    </p:set>
                                    <p:anim calcmode="lin" valueType="num">
                                      <p:cBhvr additive="base">
                                        <p:cTn id="16"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25635">
                                            <p:txEl>
                                              <p:pRg st="1" end="1"/>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325642"/>
                                        </p:tgtEl>
                                        <p:attrNameLst>
                                          <p:attrName>style.visibility</p:attrName>
                                        </p:attrNameLst>
                                      </p:cBhvr>
                                      <p:to>
                                        <p:strVal val="visible"/>
                                      </p:to>
                                    </p:set>
                                    <p:animEffect transition="in" filter="dissolve">
                                      <p:cBhvr>
                                        <p:cTn id="20" dur="500"/>
                                        <p:tgtEl>
                                          <p:spTgt spid="325642"/>
                                        </p:tgtEl>
                                      </p:cBhvr>
                                    </p:animEffect>
                                  </p:childTnLst>
                                  <p:subTnLst>
                                    <p:set>
                                      <p:cBhvr override="childStyle">
                                        <p:cTn dur="1" fill="hold" display="0" masterRel="nextClick" afterEffect="1"/>
                                        <p:tgtEl>
                                          <p:spTgt spid="32564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5635">
                                            <p:txEl>
                                              <p:pRg st="2" end="2"/>
                                            </p:txEl>
                                          </p:spTgt>
                                        </p:tgtEl>
                                        <p:attrNameLst>
                                          <p:attrName>style.visibility</p:attrName>
                                        </p:attrNameLst>
                                      </p:cBhvr>
                                      <p:to>
                                        <p:strVal val="visible"/>
                                      </p:to>
                                    </p:set>
                                    <p:anim calcmode="lin" valueType="num">
                                      <p:cBhvr additive="base">
                                        <p:cTn id="25"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325643"/>
                                        </p:tgtEl>
                                        <p:attrNameLst>
                                          <p:attrName>style.visibility</p:attrName>
                                        </p:attrNameLst>
                                      </p:cBhvr>
                                      <p:to>
                                        <p:strVal val="visible"/>
                                      </p:to>
                                    </p:set>
                                    <p:animEffect transition="in" filter="dissolve">
                                      <p:cBhvr>
                                        <p:cTn id="29" dur="500"/>
                                        <p:tgtEl>
                                          <p:spTgt spid="325643"/>
                                        </p:tgtEl>
                                      </p:cBhvr>
                                    </p:animEffect>
                                  </p:childTnLst>
                                  <p:subTnLst>
                                    <p:set>
                                      <p:cBhvr override="childStyle">
                                        <p:cTn dur="1" fill="hold" display="0" masterRel="nextClick" afterEffect="1"/>
                                        <p:tgtEl>
                                          <p:spTgt spid="32564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5635">
                                            <p:txEl>
                                              <p:pRg st="3" end="3"/>
                                            </p:txEl>
                                          </p:spTgt>
                                        </p:tgtEl>
                                        <p:attrNameLst>
                                          <p:attrName>style.visibility</p:attrName>
                                        </p:attrNameLst>
                                      </p:cBhvr>
                                      <p:to>
                                        <p:strVal val="visible"/>
                                      </p:to>
                                    </p:set>
                                    <p:anim calcmode="lin" valueType="num">
                                      <p:cBhvr additive="base">
                                        <p:cTn id="34"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25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25635">
                                            <p:txEl>
                                              <p:pRg st="4" end="4"/>
                                            </p:txEl>
                                          </p:spTgt>
                                        </p:tgtEl>
                                        <p:attrNameLst>
                                          <p:attrName>style.visibility</p:attrName>
                                        </p:attrNameLst>
                                      </p:cBhvr>
                                      <p:to>
                                        <p:strVal val="visible"/>
                                      </p:to>
                                    </p:set>
                                    <p:anim calcmode="lin" valueType="num">
                                      <p:cBhvr additive="base">
                                        <p:cTn id="40"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25635">
                                            <p:txEl>
                                              <p:pRg st="4" end="4"/>
                                            </p:txEl>
                                          </p:spTgt>
                                        </p:tgtEl>
                                        <p:attrNameLst>
                                          <p:attrName>ppt_y</p:attrName>
                                        </p:attrNameLst>
                                      </p:cBhvr>
                                      <p:tavLst>
                                        <p:tav tm="0">
                                          <p:val>
                                            <p:strVal val="1+#ppt_h/2"/>
                                          </p:val>
                                        </p:tav>
                                        <p:tav tm="100000">
                                          <p:val>
                                            <p:strVal val="#ppt_y"/>
                                          </p:val>
                                        </p:tav>
                                      </p:tavLst>
                                    </p:anim>
                                  </p:childTnLst>
                                </p:cTn>
                              </p:par>
                              <p:par>
                                <p:cTn id="42" presetID="9" presetClass="entr" presetSubtype="0" fill="hold" nodeType="withEffect">
                                  <p:stCondLst>
                                    <p:cond delay="0"/>
                                  </p:stCondLst>
                                  <p:childTnLst>
                                    <p:set>
                                      <p:cBhvr>
                                        <p:cTn id="43" dur="1" fill="hold">
                                          <p:stCondLst>
                                            <p:cond delay="0"/>
                                          </p:stCondLst>
                                        </p:cTn>
                                        <p:tgtEl>
                                          <p:spTgt spid="325644"/>
                                        </p:tgtEl>
                                        <p:attrNameLst>
                                          <p:attrName>style.visibility</p:attrName>
                                        </p:attrNameLst>
                                      </p:cBhvr>
                                      <p:to>
                                        <p:strVal val="visible"/>
                                      </p:to>
                                    </p:set>
                                    <p:animEffect transition="in" filter="dissolve">
                                      <p:cBhvr>
                                        <p:cTn id="44"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液体、固体火箭发动机比较</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565" y="1448780"/>
            <a:ext cx="7830342" cy="513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smtClean="0"/>
              <a:t>制导系统</a:t>
            </a:r>
          </a:p>
        </p:txBody>
      </p:sp>
      <p:sp>
        <p:nvSpPr>
          <p:cNvPr id="12291" name="Rectangle 3"/>
          <p:cNvSpPr>
            <a:spLocks noGrp="1" noChangeArrowheads="1"/>
          </p:cNvSpPr>
          <p:nvPr>
            <p:ph idx="1"/>
          </p:nvPr>
        </p:nvSpPr>
        <p:spPr/>
        <p:txBody>
          <a:bodyPr/>
          <a:lstStyle/>
          <a:p>
            <a:pPr eaLnBrk="1" hangingPunct="1"/>
            <a:r>
              <a:rPr lang="zh-CN" altLang="en-US" smtClean="0"/>
              <a:t>导引与控制系统的总称</a:t>
            </a:r>
          </a:p>
          <a:p>
            <a:pPr eaLnBrk="1" hangingPunct="1"/>
            <a:endParaRPr lang="en-US" altLang="zh-CN" smtClean="0"/>
          </a:p>
          <a:p>
            <a:pPr eaLnBrk="1" hangingPunct="1"/>
            <a:r>
              <a:rPr lang="zh-CN" altLang="en-US" smtClean="0"/>
              <a:t>导引系统：对导弹重心运动进行控制</a:t>
            </a:r>
          </a:p>
          <a:p>
            <a:pPr eaLnBrk="1" hangingPunct="1"/>
            <a:r>
              <a:rPr lang="zh-CN" altLang="en-US" smtClean="0"/>
              <a:t>控制系统：对导弹绕重心的角运动进行控制</a:t>
            </a:r>
          </a:p>
          <a:p>
            <a:pPr eaLnBrk="1" hangingPunct="1"/>
            <a:endParaRPr lang="en-US" altLang="zh-CN" smtClean="0"/>
          </a:p>
          <a:p>
            <a:pPr eaLnBrk="1" hangingPunct="1"/>
            <a:r>
              <a:rPr lang="zh-CN" altLang="en-US" smtClean="0"/>
              <a:t>各导弹的控制系统基本相同，而导引系统的工作原理相差较大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dirty="0" smtClean="0"/>
              <a:t>导弹的导引方法</a:t>
            </a:r>
          </a:p>
        </p:txBody>
      </p:sp>
      <p:pic>
        <p:nvPicPr>
          <p:cNvPr id="4" name="Picture 4" descr="导弹攻击目标示意图"/>
          <p:cNvPicPr>
            <a:picLocks noChangeAspect="1" noChangeArrowheads="1"/>
          </p:cNvPicPr>
          <p:nvPr/>
        </p:nvPicPr>
        <p:blipFill>
          <a:blip r:embed="rId2" cstate="print"/>
          <a:stretch>
            <a:fillRect/>
          </a:stretch>
        </p:blipFill>
        <p:spPr bwMode="auto">
          <a:xfrm>
            <a:off x="5652120" y="4813063"/>
            <a:ext cx="3375374" cy="1995551"/>
          </a:xfrm>
          <a:prstGeom prst="rect">
            <a:avLst/>
          </a:prstGeom>
          <a:noFill/>
          <a:ln w="9525">
            <a:noFill/>
            <a:miter lim="800000"/>
            <a:headEnd/>
            <a:tailEnd/>
          </a:ln>
          <a:effectLst/>
        </p:spPr>
      </p:pic>
      <p:sp>
        <p:nvSpPr>
          <p:cNvPr id="63491" name="Rectangle 3"/>
          <p:cNvSpPr>
            <a:spLocks noGrp="1" noChangeArrowheads="1"/>
          </p:cNvSpPr>
          <p:nvPr>
            <p:ph idx="1"/>
          </p:nvPr>
        </p:nvSpPr>
        <p:spPr>
          <a:xfrm>
            <a:off x="179388" y="1484313"/>
            <a:ext cx="8785224" cy="4870012"/>
          </a:xfrm>
        </p:spPr>
        <p:txBody>
          <a:bodyPr>
            <a:normAutofit fontScale="92500" lnSpcReduction="10000"/>
          </a:bodyPr>
          <a:lstStyle/>
          <a:p>
            <a:pPr algn="just" eaLnBrk="1" hangingPunct="1">
              <a:lnSpc>
                <a:spcPct val="90000"/>
              </a:lnSpc>
            </a:pPr>
            <a:r>
              <a:rPr lang="zh-CN" altLang="en-US" noProof="1" smtClean="0">
                <a:solidFill>
                  <a:srgbClr val="FF0000"/>
                </a:solidFill>
              </a:rPr>
              <a:t>纯追踪法：</a:t>
            </a:r>
          </a:p>
          <a:p>
            <a:pPr lvl="1" algn="just" eaLnBrk="1" hangingPunct="1">
              <a:lnSpc>
                <a:spcPct val="90000"/>
              </a:lnSpc>
            </a:pPr>
            <a:r>
              <a:rPr lang="zh-CN" altLang="en-US" noProof="1" smtClean="0"/>
              <a:t>其速度向量每时每刻都指向目标。可攻击固定或活动目标。</a:t>
            </a:r>
          </a:p>
          <a:p>
            <a:pPr algn="just" eaLnBrk="1" hangingPunct="1">
              <a:lnSpc>
                <a:spcPct val="90000"/>
              </a:lnSpc>
            </a:pPr>
            <a:r>
              <a:rPr lang="zh-CN" altLang="en-US" noProof="1" smtClean="0">
                <a:solidFill>
                  <a:srgbClr val="FF0000"/>
                </a:solidFill>
              </a:rPr>
              <a:t>比例接近法：</a:t>
            </a:r>
          </a:p>
          <a:p>
            <a:pPr lvl="1" algn="just" eaLnBrk="1" hangingPunct="1">
              <a:lnSpc>
                <a:spcPct val="90000"/>
              </a:lnSpc>
            </a:pPr>
            <a:r>
              <a:rPr lang="zh-CN" altLang="en-US" noProof="1" smtClean="0"/>
              <a:t>其速度向量的转动角速度正比于目标视线的转动角速度。多用在自动导引。</a:t>
            </a:r>
          </a:p>
          <a:p>
            <a:pPr algn="just" eaLnBrk="1" hangingPunct="1">
              <a:lnSpc>
                <a:spcPct val="90000"/>
              </a:lnSpc>
            </a:pPr>
            <a:r>
              <a:rPr lang="zh-CN" altLang="en-US" noProof="1" smtClean="0">
                <a:solidFill>
                  <a:srgbClr val="FF0000"/>
                </a:solidFill>
              </a:rPr>
              <a:t>三点法：</a:t>
            </a:r>
          </a:p>
          <a:p>
            <a:pPr lvl="1" algn="just" eaLnBrk="1" hangingPunct="1">
              <a:lnSpc>
                <a:spcPct val="90000"/>
              </a:lnSpc>
            </a:pPr>
            <a:r>
              <a:rPr lang="zh-CN" altLang="en-US" noProof="1" smtClean="0"/>
              <a:t>导弹、目标和制导站始终在一条直线上。</a:t>
            </a:r>
            <a:endParaRPr lang="en-US" altLang="zh-CN" noProof="1" smtClean="0"/>
          </a:p>
          <a:p>
            <a:pPr lvl="1" algn="just" eaLnBrk="1" hangingPunct="1">
              <a:lnSpc>
                <a:spcPct val="90000"/>
              </a:lnSpc>
            </a:pPr>
            <a:r>
              <a:rPr lang="zh-CN" altLang="en-US" sz="2200" noProof="1" smtClean="0">
                <a:solidFill>
                  <a:schemeClr val="accent6"/>
                </a:solidFill>
              </a:rPr>
              <a:t>例：有线指令制导</a:t>
            </a:r>
          </a:p>
          <a:p>
            <a:pPr algn="just" eaLnBrk="1" hangingPunct="1">
              <a:lnSpc>
                <a:spcPct val="90000"/>
              </a:lnSpc>
            </a:pPr>
            <a:r>
              <a:rPr lang="zh-CN" altLang="en-US" noProof="1" smtClean="0">
                <a:solidFill>
                  <a:srgbClr val="FF0000"/>
                </a:solidFill>
              </a:rPr>
              <a:t>方案飞行：</a:t>
            </a:r>
          </a:p>
          <a:p>
            <a:pPr lvl="1" algn="just" eaLnBrk="1" hangingPunct="1">
              <a:lnSpc>
                <a:spcPct val="90000"/>
              </a:lnSpc>
            </a:pPr>
            <a:r>
              <a:rPr lang="zh-CN" altLang="en-US" noProof="1" smtClean="0"/>
              <a:t>在发射前预定其飞行轨迹。</a:t>
            </a:r>
            <a:endParaRPr lang="en-US" altLang="zh-CN" noProof="1" smtClean="0"/>
          </a:p>
          <a:p>
            <a:pPr lvl="1" algn="just" eaLnBrk="1" hangingPunct="1">
              <a:lnSpc>
                <a:spcPct val="90000"/>
              </a:lnSpc>
            </a:pPr>
            <a:r>
              <a:rPr lang="zh-CN" altLang="en-US" sz="2100" noProof="1" smtClean="0">
                <a:solidFill>
                  <a:schemeClr val="accent6"/>
                </a:solidFill>
              </a:rPr>
              <a:t>采用自主式制导系统的导弹用此法</a:t>
            </a:r>
            <a:endParaRPr lang="zh-CN" altLang="en-US" sz="2100" dirty="0" smtClean="0">
              <a:solidFill>
                <a:schemeClr val="accent6"/>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smtClean="0"/>
              <a:t>弹道导弹的导引方法</a:t>
            </a:r>
          </a:p>
        </p:txBody>
      </p:sp>
      <p:sp>
        <p:nvSpPr>
          <p:cNvPr id="65539" name="Rectangle 3"/>
          <p:cNvSpPr>
            <a:spLocks noGrp="1" noChangeArrowheads="1"/>
          </p:cNvSpPr>
          <p:nvPr>
            <p:ph idx="1"/>
          </p:nvPr>
        </p:nvSpPr>
        <p:spPr/>
        <p:txBody>
          <a:bodyPr/>
          <a:lstStyle/>
          <a:p>
            <a:pPr eaLnBrk="1" hangingPunct="1"/>
            <a:r>
              <a:rPr lang="zh-CN" altLang="en-US" smtClean="0"/>
              <a:t>飞行弹道：根据导弹能否受控、发动机是否工作分：</a:t>
            </a:r>
          </a:p>
          <a:p>
            <a:pPr lvl="1" eaLnBrk="1" hangingPunct="1"/>
            <a:r>
              <a:rPr lang="zh-CN" altLang="en-US" smtClean="0"/>
              <a:t>主动段</a:t>
            </a:r>
          </a:p>
          <a:p>
            <a:pPr lvl="1" eaLnBrk="1" hangingPunct="1"/>
            <a:r>
              <a:rPr lang="zh-CN" altLang="en-US" smtClean="0"/>
              <a:t>被动段（又分自由飞行段与再入段）</a:t>
            </a:r>
          </a:p>
          <a:p>
            <a:pPr eaLnBrk="1" hangingPunct="1"/>
            <a:r>
              <a:rPr lang="zh-CN" altLang="en-US" smtClean="0"/>
              <a:t>飞行的主要参数</a:t>
            </a:r>
          </a:p>
          <a:p>
            <a:pPr lvl="1" eaLnBrk="1" hangingPunct="1"/>
            <a:r>
              <a:rPr lang="zh-CN" altLang="en-US" noProof="1" smtClean="0"/>
              <a:t>主动段终点倾角</a:t>
            </a:r>
            <a:endParaRPr lang="en-US" altLang="zh-CN" smtClean="0"/>
          </a:p>
          <a:p>
            <a:pPr lvl="1" eaLnBrk="1" hangingPunct="1"/>
            <a:r>
              <a:rPr lang="zh-CN" altLang="en-US" noProof="1" smtClean="0"/>
              <a:t>比推力（每消耗1 </a:t>
            </a:r>
            <a:r>
              <a:rPr lang="en-US" altLang="zh-CN" noProof="1" smtClean="0"/>
              <a:t>kg </a:t>
            </a:r>
            <a:r>
              <a:rPr lang="zh-CN" altLang="en-US" noProof="1" smtClean="0"/>
              <a:t>燃料所产生的推力）</a:t>
            </a:r>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179388" y="1484312"/>
            <a:ext cx="8713787" cy="5095037"/>
          </a:xfrm>
        </p:spPr>
        <p:txBody>
          <a:bodyPr>
            <a:normAutofit fontScale="92500" lnSpcReduction="20000"/>
          </a:bodyPr>
          <a:lstStyle/>
          <a:p>
            <a:r>
              <a:rPr lang="zh-CN" altLang="zh-CN" dirty="0"/>
              <a:t>爆破型战斗部对目标的毁伤作用主要是具有动能的破</a:t>
            </a:r>
            <a:r>
              <a:rPr lang="zh-CN" altLang="zh-CN"/>
              <a:t>片</a:t>
            </a:r>
            <a:r>
              <a:rPr lang="zh-CN" altLang="zh-CN" smtClean="0"/>
              <a:t>。</a:t>
            </a:r>
            <a:r>
              <a:rPr lang="zh-CN" altLang="en-US" smtClean="0"/>
              <a:t>（</a:t>
            </a:r>
            <a:r>
              <a:rPr lang="en-US" altLang="zh-CN" smtClean="0"/>
              <a:t>.F.</a:t>
            </a:r>
            <a:r>
              <a:rPr lang="zh-CN" altLang="en-US" smtClean="0"/>
              <a:t>）</a:t>
            </a:r>
            <a:endParaRPr lang="en-US" altLang="zh-CN" dirty="0" smtClean="0"/>
          </a:p>
          <a:p>
            <a:r>
              <a:rPr lang="zh-CN" altLang="en-US" dirty="0" smtClean="0"/>
              <a:t>对于装甲类目标，使用的战斗部</a:t>
            </a:r>
            <a:r>
              <a:rPr lang="zh-CN" altLang="en-US" smtClean="0"/>
              <a:t>通常是：（</a:t>
            </a:r>
            <a:r>
              <a:rPr lang="en-US" altLang="zh-CN" smtClean="0"/>
              <a:t>c</a:t>
            </a:r>
            <a:r>
              <a:rPr lang="zh-CN" altLang="en-US" smtClean="0"/>
              <a:t>）</a:t>
            </a:r>
            <a:endParaRPr lang="en-US" altLang="zh-CN" dirty="0" smtClean="0"/>
          </a:p>
          <a:p>
            <a:pPr lvl="1"/>
            <a:r>
              <a:rPr lang="en-US" altLang="zh-CN" dirty="0" smtClean="0"/>
              <a:t>a. </a:t>
            </a:r>
            <a:r>
              <a:rPr lang="zh-CN" altLang="en-US" dirty="0" smtClean="0"/>
              <a:t>爆破型</a:t>
            </a:r>
            <a:r>
              <a:rPr lang="en-US" altLang="zh-CN" dirty="0" smtClean="0"/>
              <a:t>			b. </a:t>
            </a:r>
            <a:r>
              <a:rPr lang="zh-CN" altLang="en-US" dirty="0" smtClean="0"/>
              <a:t>破片型</a:t>
            </a:r>
            <a:endParaRPr lang="en-US" altLang="zh-CN" dirty="0" smtClean="0"/>
          </a:p>
          <a:p>
            <a:pPr lvl="1"/>
            <a:r>
              <a:rPr lang="en-US" altLang="zh-CN" dirty="0" smtClean="0"/>
              <a:t>c. </a:t>
            </a:r>
            <a:r>
              <a:rPr lang="zh-CN" altLang="en-US" dirty="0" smtClean="0"/>
              <a:t>聚能破甲型</a:t>
            </a:r>
            <a:r>
              <a:rPr lang="en-US" altLang="zh-CN" dirty="0" smtClean="0"/>
              <a:t>		d. </a:t>
            </a:r>
            <a:r>
              <a:rPr lang="zh-CN" altLang="en-US" dirty="0" smtClean="0"/>
              <a:t>核战斗部</a:t>
            </a:r>
            <a:endParaRPr lang="en-US" altLang="zh-CN" dirty="0" smtClean="0"/>
          </a:p>
          <a:p>
            <a:r>
              <a:rPr lang="zh-CN" altLang="en-US" dirty="0" smtClean="0"/>
              <a:t>弹道导弹可能采用的</a:t>
            </a:r>
            <a:r>
              <a:rPr lang="zh-CN" altLang="en-US" smtClean="0"/>
              <a:t>动力装置是：（</a:t>
            </a:r>
            <a:r>
              <a:rPr lang="en-US" altLang="zh-CN" smtClean="0"/>
              <a:t>ab</a:t>
            </a:r>
            <a:r>
              <a:rPr lang="zh-CN" altLang="en-US" smtClean="0"/>
              <a:t>）</a:t>
            </a:r>
            <a:endParaRPr lang="en-US" altLang="zh-CN" dirty="0" smtClean="0"/>
          </a:p>
          <a:p>
            <a:pPr lvl="1"/>
            <a:r>
              <a:rPr lang="en-US" altLang="zh-CN" dirty="0" smtClean="0"/>
              <a:t>a. </a:t>
            </a:r>
            <a:r>
              <a:rPr lang="zh-CN" altLang="en-US" dirty="0" smtClean="0"/>
              <a:t>液体火箭发动机</a:t>
            </a:r>
            <a:r>
              <a:rPr lang="en-US" altLang="zh-CN" dirty="0" smtClean="0"/>
              <a:t>		b. </a:t>
            </a:r>
            <a:r>
              <a:rPr lang="zh-CN" altLang="en-US" dirty="0" smtClean="0"/>
              <a:t>固体火箭发动机</a:t>
            </a:r>
            <a:endParaRPr lang="en-US" altLang="zh-CN" dirty="0" smtClean="0"/>
          </a:p>
          <a:p>
            <a:pPr lvl="1"/>
            <a:r>
              <a:rPr lang="en-US" altLang="zh-CN" dirty="0" smtClean="0"/>
              <a:t>c. </a:t>
            </a:r>
            <a:r>
              <a:rPr lang="zh-CN" altLang="en-US" dirty="0" smtClean="0"/>
              <a:t>涡轮喷气发动机</a:t>
            </a:r>
            <a:r>
              <a:rPr lang="en-US" altLang="zh-CN" dirty="0" smtClean="0"/>
              <a:t>		d. </a:t>
            </a:r>
            <a:r>
              <a:rPr lang="zh-CN" altLang="en-US" dirty="0" smtClean="0"/>
              <a:t>冲压喷气发动机</a:t>
            </a:r>
            <a:endParaRPr lang="en-US" altLang="zh-CN" dirty="0" smtClean="0"/>
          </a:p>
          <a:p>
            <a:r>
              <a:rPr lang="zh-CN" altLang="zh-CN" dirty="0"/>
              <a:t>红外寻的制导的导弹攻击目标时，采用</a:t>
            </a:r>
            <a:r>
              <a:rPr lang="zh-CN" altLang="zh-CN" dirty="0" smtClean="0"/>
              <a:t>的导引方法</a:t>
            </a:r>
            <a:r>
              <a:rPr lang="zh-CN" altLang="zh-CN" dirty="0"/>
              <a:t>最</a:t>
            </a:r>
            <a:r>
              <a:rPr lang="zh-CN" altLang="zh-CN"/>
              <a:t>可能</a:t>
            </a:r>
            <a:r>
              <a:rPr lang="zh-CN" altLang="zh-CN" smtClean="0"/>
              <a:t>是：</a:t>
            </a:r>
            <a:r>
              <a:rPr lang="zh-CN" altLang="en-US" smtClean="0"/>
              <a:t>（</a:t>
            </a:r>
            <a:r>
              <a:rPr lang="en-US" altLang="zh-CN" smtClean="0"/>
              <a:t>b</a:t>
            </a:r>
            <a:r>
              <a:rPr lang="zh-CN" altLang="en-US" smtClean="0"/>
              <a:t>）</a:t>
            </a:r>
            <a:endParaRPr lang="zh-CN" altLang="zh-CN" dirty="0"/>
          </a:p>
          <a:p>
            <a:pPr lvl="1"/>
            <a:r>
              <a:rPr lang="en-US" altLang="zh-CN" dirty="0" smtClean="0"/>
              <a:t>a. </a:t>
            </a:r>
            <a:r>
              <a:rPr lang="zh-CN" altLang="zh-CN" dirty="0"/>
              <a:t>纯追踪</a:t>
            </a:r>
            <a:r>
              <a:rPr lang="zh-CN" altLang="zh-CN" dirty="0" smtClean="0"/>
              <a:t>法</a:t>
            </a:r>
            <a:r>
              <a:rPr lang="en-US" altLang="zh-CN" dirty="0" smtClean="0"/>
              <a:t>			b.</a:t>
            </a:r>
            <a:r>
              <a:rPr lang="en-US" altLang="zh-CN" dirty="0"/>
              <a:t> </a:t>
            </a:r>
            <a:r>
              <a:rPr lang="zh-CN" altLang="zh-CN" dirty="0" smtClean="0"/>
              <a:t>比例</a:t>
            </a:r>
            <a:r>
              <a:rPr lang="zh-CN" altLang="zh-CN" dirty="0"/>
              <a:t>接近</a:t>
            </a:r>
            <a:r>
              <a:rPr lang="zh-CN" altLang="zh-CN" dirty="0" smtClean="0"/>
              <a:t>法</a:t>
            </a:r>
            <a:endParaRPr lang="en-US" altLang="zh-CN" dirty="0" smtClean="0"/>
          </a:p>
          <a:p>
            <a:pPr lvl="1"/>
            <a:r>
              <a:rPr lang="en-US" altLang="zh-CN" dirty="0" smtClean="0"/>
              <a:t>c.</a:t>
            </a:r>
            <a:r>
              <a:rPr lang="en-US" altLang="zh-CN" dirty="0"/>
              <a:t> </a:t>
            </a:r>
            <a:r>
              <a:rPr lang="zh-CN" altLang="zh-CN" dirty="0" smtClean="0"/>
              <a:t>三</a:t>
            </a:r>
            <a:r>
              <a:rPr lang="zh-CN" altLang="zh-CN" dirty="0"/>
              <a:t>点</a:t>
            </a:r>
            <a:r>
              <a:rPr lang="zh-CN" altLang="zh-CN" dirty="0" smtClean="0"/>
              <a:t>法</a:t>
            </a:r>
            <a:r>
              <a:rPr lang="en-US" altLang="zh-CN" dirty="0" smtClean="0"/>
              <a:t>			d. </a:t>
            </a:r>
            <a:r>
              <a:rPr lang="zh-CN" altLang="zh-CN" dirty="0" smtClean="0"/>
              <a:t>方案</a:t>
            </a:r>
            <a:r>
              <a:rPr lang="zh-CN" altLang="zh-CN" dirty="0"/>
              <a:t>飞行</a:t>
            </a:r>
            <a:endParaRPr lang="en-US" altLang="zh-CN" dirty="0" smtClean="0"/>
          </a:p>
          <a:p>
            <a:endParaRPr lang="zh-CN" altLang="en-US" dirty="0"/>
          </a:p>
        </p:txBody>
      </p:sp>
    </p:spTree>
    <p:extLst>
      <p:ext uri="{BB962C8B-B14F-4D97-AF65-F5344CB8AC3E}">
        <p14:creationId xmlns:p14="http://schemas.microsoft.com/office/powerpoint/2010/main" val="35613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700" name="Object 4"/>
          <p:cNvGraphicFramePr>
            <a:graphicFrameLocks noGrp="1" noChangeAspect="1"/>
          </p:cNvGraphicFramePr>
          <p:nvPr>
            <p:ph idx="1"/>
            <p:extLst>
              <p:ext uri="{D42A27DB-BD31-4B8C-83A1-F6EECF244321}">
                <p14:modId xmlns:p14="http://schemas.microsoft.com/office/powerpoint/2010/main" val="2010597856"/>
              </p:ext>
            </p:extLst>
          </p:nvPr>
        </p:nvGraphicFramePr>
        <p:xfrm>
          <a:off x="109538" y="323654"/>
          <a:ext cx="9034462" cy="6516309"/>
        </p:xfrm>
        <a:graphic>
          <a:graphicData uri="http://schemas.openxmlformats.org/presentationml/2006/ole">
            <mc:AlternateContent xmlns:mc="http://schemas.openxmlformats.org/markup-compatibility/2006">
              <mc:Choice xmlns:v="urn:schemas-microsoft-com:vml" Requires="v">
                <p:oleObj spid="_x0000_s1072" name="Picture" r:id="rId3" imgW="6286680" imgH="3886200" progId="Word.Picture.8">
                  <p:embed/>
                </p:oleObj>
              </mc:Choice>
              <mc:Fallback>
                <p:oleObj name="Picture" r:id="rId3" imgW="6286680" imgH="3886200" progId="Word.Picture.8">
                  <p:embed/>
                  <p:pic>
                    <p:nvPicPr>
                      <p:cNvPr id="0" name="Object 4"/>
                      <p:cNvPicPr>
                        <a:picLocks noChangeAspect="1" noChangeArrowheads="1"/>
                      </p:cNvPicPr>
                      <p:nvPr/>
                    </p:nvPicPr>
                    <p:blipFill>
                      <a:blip r:embed="rId4"/>
                      <a:srcRect/>
                      <a:stretch>
                        <a:fillRect/>
                      </a:stretch>
                    </p:blipFill>
                    <p:spPr bwMode="auto">
                      <a:xfrm>
                        <a:off x="109538" y="323654"/>
                        <a:ext cx="9034462" cy="651630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fade">
                                      <p:cBhvr>
                                        <p:cTn id="7" dur="20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自主</a:t>
            </a:r>
            <a:r>
              <a:rPr lang="zh-CN" altLang="en-US" smtClean="0"/>
              <a:t>式制导系统</a:t>
            </a:r>
            <a:r>
              <a:rPr lang="zh-CN" altLang="en-US" sz="3200" smtClean="0"/>
              <a:t> 之 </a:t>
            </a:r>
            <a:r>
              <a:rPr lang="zh-CN" altLang="en-US" smtClean="0"/>
              <a:t>共性</a:t>
            </a:r>
            <a:endParaRPr lang="zh-CN" altLang="en-US" dirty="0" smtClean="0"/>
          </a:p>
        </p:txBody>
      </p:sp>
      <p:sp>
        <p:nvSpPr>
          <p:cNvPr id="13315" name="Rectangle 3"/>
          <p:cNvSpPr>
            <a:spLocks noGrp="1" noChangeArrowheads="1"/>
          </p:cNvSpPr>
          <p:nvPr>
            <p:ph idx="1"/>
          </p:nvPr>
        </p:nvSpPr>
        <p:spPr/>
        <p:txBody>
          <a:bodyPr/>
          <a:lstStyle/>
          <a:p>
            <a:pPr eaLnBrk="1" hangingPunct="1"/>
            <a:r>
              <a:rPr lang="zh-CN" altLang="en-US" dirty="0" smtClean="0"/>
              <a:t>导引信号不依赖于目标或制导站 </a:t>
            </a:r>
          </a:p>
          <a:p>
            <a:pPr eaLnBrk="1" hangingPunct="1"/>
            <a:r>
              <a:rPr lang="zh-CN" altLang="en-US" dirty="0" smtClean="0"/>
              <a:t>测量地球或宇宙空间的物理持性，从而决定导弹的飞行轨迹 </a:t>
            </a:r>
          </a:p>
          <a:p>
            <a:pPr eaLnBrk="1" hangingPunct="1"/>
            <a:r>
              <a:rPr lang="zh-CN" altLang="en-US" dirty="0" smtClean="0"/>
              <a:t>制导方法完全自主 </a:t>
            </a:r>
          </a:p>
          <a:p>
            <a:pPr eaLnBrk="1" hangingPunct="1"/>
            <a:r>
              <a:rPr lang="zh-CN" altLang="en-US" dirty="0" smtClean="0"/>
              <a:t>不易受干扰</a:t>
            </a:r>
            <a:r>
              <a:rPr lang="zh-CN" altLang="en-US" sz="2400" dirty="0" smtClean="0"/>
              <a:t>（</a:t>
            </a:r>
            <a:r>
              <a:rPr lang="en-US" altLang="zh-CN" sz="2400" dirty="0" smtClean="0"/>
              <a:t>GPS</a:t>
            </a:r>
            <a:r>
              <a:rPr lang="zh-CN" altLang="en-US" sz="2400" dirty="0" smtClean="0"/>
              <a:t>制导方式除外）</a:t>
            </a:r>
            <a:endParaRPr lang="zh-CN" altLang="en-US" dirty="0" smtClean="0"/>
          </a:p>
          <a:p>
            <a:pPr eaLnBrk="1" hangingPunct="1"/>
            <a:r>
              <a:rPr lang="zh-CN" altLang="en-US" dirty="0" smtClean="0"/>
              <a:t>仅</a:t>
            </a:r>
            <a:r>
              <a:rPr lang="zh-CN" altLang="en-US" smtClean="0"/>
              <a:t>适于攻击固定目标</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自主式制导系统的类型</a:t>
            </a:r>
          </a:p>
        </p:txBody>
      </p:sp>
      <p:sp>
        <p:nvSpPr>
          <p:cNvPr id="14339" name="Rectangle 3"/>
          <p:cNvSpPr>
            <a:spLocks noGrp="1" noChangeArrowheads="1"/>
          </p:cNvSpPr>
          <p:nvPr>
            <p:ph idx="1"/>
          </p:nvPr>
        </p:nvSpPr>
        <p:spPr/>
        <p:txBody>
          <a:bodyPr/>
          <a:lstStyle/>
          <a:p>
            <a:pPr eaLnBrk="1" hangingPunct="1"/>
            <a:r>
              <a:rPr lang="zh-CN" altLang="en-US" smtClean="0"/>
              <a:t>惯性制导</a:t>
            </a:r>
          </a:p>
          <a:p>
            <a:pPr eaLnBrk="1" hangingPunct="1"/>
            <a:r>
              <a:rPr lang="zh-CN" altLang="en-US" smtClean="0"/>
              <a:t>地形匹配制导</a:t>
            </a:r>
          </a:p>
          <a:p>
            <a:pPr eaLnBrk="1" hangingPunct="1"/>
            <a:r>
              <a:rPr lang="zh-CN" altLang="en-US" smtClean="0"/>
              <a:t>景象景物匹配制导</a:t>
            </a:r>
          </a:p>
          <a:p>
            <a:pPr eaLnBrk="1" hangingPunct="1"/>
            <a:r>
              <a:rPr lang="en-US" altLang="zh-CN" smtClean="0"/>
              <a:t>GPS</a:t>
            </a:r>
            <a:r>
              <a:rPr lang="zh-CN" altLang="en-US" smtClean="0"/>
              <a:t>制导</a:t>
            </a:r>
          </a:p>
          <a:p>
            <a:pPr eaLnBrk="1" hangingPunct="1"/>
            <a:r>
              <a:rPr lang="zh-CN" altLang="en-US" smtClean="0"/>
              <a:t>星光（天文）制导</a:t>
            </a:r>
          </a:p>
          <a:p>
            <a:pPr eaLnBrk="1" hangingPunct="1"/>
            <a:r>
              <a:rPr lang="zh-CN" altLang="en-US" smtClean="0"/>
              <a:t>程序制导</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惯性制导</a:t>
            </a:r>
            <a:r>
              <a:rPr lang="en-US" altLang="zh-CN" dirty="0" smtClean="0">
                <a:latin typeface="微软雅黑" pitchFamily="34" charset="-122"/>
              </a:rPr>
              <a:t>——</a:t>
            </a:r>
            <a:r>
              <a:rPr lang="zh-CN" altLang="en-US" dirty="0" smtClean="0"/>
              <a:t>原理及组成</a:t>
            </a:r>
          </a:p>
        </p:txBody>
      </p:sp>
      <p:sp>
        <p:nvSpPr>
          <p:cNvPr id="15363" name="Rectangle 3"/>
          <p:cNvSpPr>
            <a:spLocks noGrp="1" noChangeArrowheads="1"/>
          </p:cNvSpPr>
          <p:nvPr>
            <p:ph idx="1"/>
          </p:nvPr>
        </p:nvSpPr>
        <p:spPr/>
        <p:txBody>
          <a:bodyPr/>
          <a:lstStyle/>
          <a:p>
            <a:pPr eaLnBrk="1" hangingPunct="1"/>
            <a:r>
              <a:rPr lang="zh-CN" altLang="en-US" dirty="0" smtClean="0"/>
              <a:t>基本原理：</a:t>
            </a:r>
          </a:p>
          <a:p>
            <a:pPr lvl="1" eaLnBrk="1" hangingPunct="1"/>
            <a:r>
              <a:rPr lang="zh-CN" altLang="en-US" dirty="0" smtClean="0"/>
              <a:t>根据物体的惯性，以测量导弹运动的加速度来确定导弹飞行弹道的制导。</a:t>
            </a:r>
          </a:p>
          <a:p>
            <a:pPr lvl="2" eaLnBrk="1" hangingPunct="1"/>
            <a:r>
              <a:rPr lang="zh-CN" altLang="en-US" dirty="0" smtClean="0">
                <a:solidFill>
                  <a:schemeClr val="accent6"/>
                </a:solidFill>
              </a:rPr>
              <a:t>测量的是加速度，调整的也是</a:t>
            </a:r>
            <a:r>
              <a:rPr lang="zh-CN" altLang="en-US" dirty="0" smtClean="0">
                <a:solidFill>
                  <a:schemeClr val="accent6"/>
                </a:solidFill>
              </a:rPr>
              <a:t>加速度</a:t>
            </a:r>
            <a:r>
              <a:rPr lang="zh-CN" altLang="en-US" dirty="0">
                <a:solidFill>
                  <a:schemeClr val="accent6"/>
                </a:solidFill>
              </a:rPr>
              <a:t>！</a:t>
            </a:r>
            <a:endParaRPr lang="zh-CN" altLang="en-US" dirty="0" smtClean="0">
              <a:solidFill>
                <a:schemeClr val="accent6"/>
              </a:solidFill>
            </a:endParaRPr>
          </a:p>
          <a:p>
            <a:pPr eaLnBrk="1" hangingPunct="1"/>
            <a:r>
              <a:rPr lang="zh-CN" altLang="en-US" dirty="0" smtClean="0"/>
              <a:t>组成部分</a:t>
            </a:r>
            <a:r>
              <a:rPr lang="zh-CN" altLang="en-US" sz="2400" dirty="0" smtClean="0"/>
              <a:t>（</a:t>
            </a:r>
            <a:r>
              <a:rPr lang="zh-CN" altLang="en-US" sz="2400" dirty="0" smtClean="0">
                <a:solidFill>
                  <a:schemeClr val="accent6"/>
                </a:solidFill>
              </a:rPr>
              <a:t>各部分对制导精度均有影响</a:t>
            </a:r>
            <a:r>
              <a:rPr lang="zh-CN" altLang="en-US" sz="2400" dirty="0" smtClean="0"/>
              <a:t>）</a:t>
            </a:r>
            <a:r>
              <a:rPr lang="zh-CN" altLang="en-US" dirty="0" smtClean="0"/>
              <a:t>：</a:t>
            </a:r>
          </a:p>
          <a:p>
            <a:pPr lvl="1" eaLnBrk="1" hangingPunct="1"/>
            <a:r>
              <a:rPr lang="zh-CN" altLang="en-US" dirty="0" smtClean="0"/>
              <a:t>测量装置，</a:t>
            </a:r>
          </a:p>
          <a:p>
            <a:pPr lvl="1" eaLnBrk="1" hangingPunct="1"/>
            <a:r>
              <a:rPr lang="zh-CN" altLang="en-US" dirty="0" smtClean="0"/>
              <a:t>陀螺装置，</a:t>
            </a:r>
          </a:p>
          <a:p>
            <a:pPr lvl="1" eaLnBrk="1" hangingPunct="1"/>
            <a:r>
              <a:rPr lang="zh-CN" altLang="en-US" dirty="0" smtClean="0"/>
              <a:t>程序装置及解算装置等。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惯性制导</a:t>
            </a:r>
            <a:r>
              <a:rPr lang="en-US" altLang="zh-CN" dirty="0" smtClean="0">
                <a:latin typeface="微软雅黑" pitchFamily="34" charset="-122"/>
              </a:rPr>
              <a:t>——</a:t>
            </a:r>
            <a:r>
              <a:rPr lang="zh-CN" altLang="en-US" dirty="0" smtClean="0"/>
              <a:t>特点及应用</a:t>
            </a:r>
          </a:p>
        </p:txBody>
      </p:sp>
      <p:sp>
        <p:nvSpPr>
          <p:cNvPr id="16387" name="Rectangle 3"/>
          <p:cNvSpPr>
            <a:spLocks noGrp="1" noChangeArrowheads="1"/>
          </p:cNvSpPr>
          <p:nvPr>
            <p:ph idx="1"/>
          </p:nvPr>
        </p:nvSpPr>
        <p:spPr>
          <a:xfrm>
            <a:off x="179388" y="1484313"/>
            <a:ext cx="8713787" cy="4959350"/>
          </a:xfrm>
        </p:spPr>
        <p:txBody>
          <a:bodyPr>
            <a:normAutofit/>
          </a:bodyPr>
          <a:lstStyle/>
          <a:p>
            <a:pPr eaLnBrk="1" hangingPunct="1"/>
            <a:r>
              <a:rPr lang="zh-CN" altLang="en-US" sz="3600" dirty="0" smtClean="0"/>
              <a:t>特点：</a:t>
            </a:r>
          </a:p>
          <a:p>
            <a:pPr lvl="1" eaLnBrk="1" hangingPunct="1"/>
            <a:r>
              <a:rPr lang="zh-CN" altLang="en-US" sz="3000" noProof="1" smtClean="0"/>
              <a:t>不易受外界干扰</a:t>
            </a:r>
            <a:r>
              <a:rPr lang="zh-CN" altLang="zh-CN" sz="3000" noProof="1" smtClean="0"/>
              <a:t>；</a:t>
            </a:r>
            <a:endParaRPr lang="en-US" altLang="zh-CN" sz="3000" dirty="0" smtClean="0"/>
          </a:p>
          <a:p>
            <a:pPr lvl="1" eaLnBrk="1" hangingPunct="1"/>
            <a:r>
              <a:rPr lang="zh-CN" altLang="en-US" sz="3000" noProof="1" smtClean="0"/>
              <a:t>不受距离限制</a:t>
            </a:r>
            <a:r>
              <a:rPr lang="zh-CN" altLang="zh-CN" sz="3000" noProof="1" smtClean="0"/>
              <a:t>；</a:t>
            </a:r>
            <a:endParaRPr lang="en-US" altLang="zh-CN" sz="3000" dirty="0" smtClean="0"/>
          </a:p>
          <a:p>
            <a:pPr lvl="1" eaLnBrk="1" hangingPunct="1"/>
            <a:r>
              <a:rPr lang="zh-CN" altLang="en-US" sz="3000" noProof="1" smtClean="0"/>
              <a:t>可全天候工作</a:t>
            </a:r>
            <a:r>
              <a:rPr lang="zh-CN" altLang="zh-CN" sz="3000" noProof="1" smtClean="0"/>
              <a:t>；</a:t>
            </a:r>
            <a:endParaRPr lang="en-US" altLang="zh-CN" sz="3000" dirty="0" smtClean="0"/>
          </a:p>
          <a:p>
            <a:pPr lvl="1" eaLnBrk="1" hangingPunct="1"/>
            <a:r>
              <a:rPr lang="zh-CN" altLang="en-US" sz="3000" noProof="1" smtClean="0"/>
              <a:t>同时发射的导弹数量不受限制</a:t>
            </a:r>
            <a:r>
              <a:rPr lang="zh-CN" altLang="zh-CN" sz="3000" noProof="1" smtClean="0"/>
              <a:t>；</a:t>
            </a:r>
            <a:endParaRPr lang="en-US" altLang="zh-CN" sz="3000" dirty="0" smtClean="0"/>
          </a:p>
          <a:p>
            <a:pPr lvl="1" eaLnBrk="1" hangingPunct="1"/>
            <a:r>
              <a:rPr lang="zh-CN" altLang="en-US" sz="3000" noProof="1" smtClean="0"/>
              <a:t>累积误差随射程的增大而增大，制导精度不高；</a:t>
            </a:r>
            <a:endParaRPr lang="en-US" altLang="zh-CN" sz="3000" noProof="1" smtClean="0"/>
          </a:p>
          <a:p>
            <a:pPr lvl="1" eaLnBrk="1" hangingPunct="1"/>
            <a:r>
              <a:rPr lang="zh-CN" altLang="en-US" sz="2400" noProof="1"/>
              <a:t>另外</a:t>
            </a:r>
            <a:r>
              <a:rPr lang="zh-CN" altLang="en-US" sz="2400" noProof="1" smtClean="0"/>
              <a:t>，还常用于复合制导的初级。</a:t>
            </a:r>
          </a:p>
          <a:p>
            <a:pPr eaLnBrk="1" hangingPunct="1">
              <a:lnSpc>
                <a:spcPct val="75000"/>
              </a:lnSpc>
              <a:spcBef>
                <a:spcPct val="30000"/>
              </a:spcBef>
              <a:buFont typeface="Wingdings" pitchFamily="2" charset="2"/>
              <a:buChar char="§"/>
            </a:pPr>
            <a:r>
              <a:rPr lang="zh-CN" altLang="zh-CN" sz="3600" dirty="0" smtClean="0"/>
              <a:t>应用：</a:t>
            </a:r>
            <a:endParaRPr lang="zh-CN" altLang="en-US" sz="3600" dirty="0" smtClean="0"/>
          </a:p>
          <a:p>
            <a:pPr lvl="1" eaLnBrk="1" hangingPunct="1">
              <a:lnSpc>
                <a:spcPct val="75000"/>
              </a:lnSpc>
              <a:spcBef>
                <a:spcPct val="30000"/>
              </a:spcBef>
            </a:pPr>
            <a:r>
              <a:rPr lang="zh-CN" altLang="en-US" sz="3200" smtClean="0"/>
              <a:t>地</a:t>
            </a:r>
            <a:r>
              <a:rPr lang="zh-CN" altLang="en-US" sz="3200" dirty="0" smtClean="0"/>
              <a:t>地中程导弹、洲际导弹、潜地导弹等</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我的课件2</Template>
  <TotalTime>0</TotalTime>
  <Words>2070</Words>
  <Application>Microsoft Office PowerPoint</Application>
  <PresentationFormat>全屏显示(4:3)</PresentationFormat>
  <Paragraphs>336</Paragraphs>
  <Slides>42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黑体</vt:lpstr>
      <vt:lpstr>楷体</vt:lpstr>
      <vt:lpstr>楷体_GB2312</vt:lpstr>
      <vt:lpstr>宋体</vt:lpstr>
      <vt:lpstr>微软雅黑</vt:lpstr>
      <vt:lpstr>Arial</vt:lpstr>
      <vt:lpstr>Tahoma</vt:lpstr>
      <vt:lpstr>Times New Roman</vt:lpstr>
      <vt:lpstr>Wingdings</vt:lpstr>
      <vt:lpstr>default</vt:lpstr>
      <vt:lpstr>Picture</vt:lpstr>
      <vt:lpstr>精确制导武器  Precision Guided Weapons</vt:lpstr>
      <vt:lpstr>本章重点</vt:lpstr>
      <vt:lpstr>精确制导武器的定义</vt:lpstr>
      <vt:lpstr>制导系统</vt:lpstr>
      <vt:lpstr>PowerPoint 演示文稿</vt:lpstr>
      <vt:lpstr>自主式制导系统 之 共性</vt:lpstr>
      <vt:lpstr>自主式制导系统的类型</vt:lpstr>
      <vt:lpstr>惯性制导——原理及组成</vt:lpstr>
      <vt:lpstr>惯性制导——特点及应用</vt:lpstr>
      <vt:lpstr>地形匹配制导</vt:lpstr>
      <vt:lpstr>景象匹配制导</vt:lpstr>
      <vt:lpstr>GPS制导——特点及应用</vt:lpstr>
      <vt:lpstr>现在的卫星导航系统</vt:lpstr>
      <vt:lpstr>遥控式制导系统</vt:lpstr>
      <vt:lpstr>有线电指令制导</vt:lpstr>
      <vt:lpstr>无线电指令制导</vt:lpstr>
      <vt:lpstr>波束制导（驾束制导）</vt:lpstr>
      <vt:lpstr>自动寻的制导系统</vt:lpstr>
      <vt:lpstr>自动寻的制导系统分类</vt:lpstr>
      <vt:lpstr>自动寻的制导系统分类</vt:lpstr>
      <vt:lpstr>雷达自动寻的制导系统</vt:lpstr>
      <vt:lpstr>红外线自动寻的制导系统</vt:lpstr>
      <vt:lpstr>毫米波自动寻的制导系统</vt:lpstr>
      <vt:lpstr>激光自动寻的制导</vt:lpstr>
      <vt:lpstr>复合制导</vt:lpstr>
      <vt:lpstr>例题</vt:lpstr>
      <vt:lpstr>例题（不定选题）</vt:lpstr>
      <vt:lpstr>导弹的四要素</vt:lpstr>
      <vt:lpstr>其它制导武器</vt:lpstr>
      <vt:lpstr>导弹的分类（1）</vt:lpstr>
      <vt:lpstr>导弹的分类（2）</vt:lpstr>
      <vt:lpstr>导弹的组成</vt:lpstr>
      <vt:lpstr>导弹的战斗部 ——常规战斗部</vt:lpstr>
      <vt:lpstr>导弹的战斗部——核战斗部</vt:lpstr>
      <vt:lpstr>核武器的多弹头技术</vt:lpstr>
      <vt:lpstr>导弹的引信</vt:lpstr>
      <vt:lpstr>例题（不定选题）</vt:lpstr>
      <vt:lpstr>导弹的动力装置</vt:lpstr>
      <vt:lpstr>液体、固体火箭发动机比较</vt:lpstr>
      <vt:lpstr>导弹的导引方法</vt:lpstr>
      <vt:lpstr>弹道导弹的导引方法</vt:lpstr>
      <vt:lpstr>例题</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精确制导武器</dc:title>
  <dc:subject/>
  <dc:creator/>
  <dc:description/>
  <cp:lastModifiedBy/>
  <cp:revision>21</cp:revision>
  <dcterms:created xsi:type="dcterms:W3CDTF">1900-12-31T16:00:00Z</dcterms:created>
  <dcterms:modified xsi:type="dcterms:W3CDTF">2015-06-29T02:08:48Z</dcterms:modified>
</cp:coreProperties>
</file>