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90" r:id="rId2"/>
    <p:sldId id="275" r:id="rId3"/>
    <p:sldId id="273" r:id="rId4"/>
    <p:sldId id="276" r:id="rId5"/>
    <p:sldId id="291" r:id="rId6"/>
    <p:sldId id="292" r:id="rId7"/>
    <p:sldId id="277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299" r:id="rId16"/>
    <p:sldId id="301" r:id="rId17"/>
    <p:sldId id="302" r:id="rId18"/>
    <p:sldId id="303" r:id="rId19"/>
    <p:sldId id="304" r:id="rId20"/>
    <p:sldId id="315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4" r:id="rId29"/>
    <p:sldId id="312" r:id="rId30"/>
    <p:sldId id="313" r:id="rId31"/>
    <p:sldId id="316" r:id="rId32"/>
    <p:sldId id="317" r:id="rId33"/>
    <p:sldId id="31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FEA601"/>
    <a:srgbClr val="F9B028"/>
    <a:srgbClr val="FFD03C"/>
    <a:srgbClr val="FD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2" autoAdjust="0"/>
    <p:restoredTop sz="94713" autoAdjust="0"/>
  </p:normalViewPr>
  <p:slideViewPr>
    <p:cSldViewPr snapToGrid="0">
      <p:cViewPr varScale="1">
        <p:scale>
          <a:sx n="84" d="100"/>
          <a:sy n="84" d="100"/>
        </p:scale>
        <p:origin x="-2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56D4-BAC9-45DC-BA97-E58C8E546D9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E27A-1882-4BB0-A2D5-1E4EFDD05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6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1335-0F6F-4C1F-97B4-FDF27F0F527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75EB4-D70D-4026-A717-EB3E5A5C1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1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782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9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竖排文字占位符 7"/>
          <p:cNvSpPr>
            <a:spLocks noGrp="1"/>
          </p:cNvSpPr>
          <p:nvPr>
            <p:ph type="body" orient="vert" sz="quarter" idx="10"/>
          </p:nvPr>
        </p:nvSpPr>
        <p:spPr>
          <a:xfrm>
            <a:off x="1670738" y="1658024"/>
            <a:ext cx="3026833" cy="45444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500" b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5288963" y="3298277"/>
            <a:ext cx="6595533" cy="126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18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竖排文字占位符 7"/>
          <p:cNvSpPr>
            <a:spLocks noGrp="1"/>
          </p:cNvSpPr>
          <p:nvPr>
            <p:ph type="body" orient="vert" sz="quarter" idx="10"/>
          </p:nvPr>
        </p:nvSpPr>
        <p:spPr>
          <a:xfrm>
            <a:off x="1670738" y="1658024"/>
            <a:ext cx="3026833" cy="45444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500" b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5288963" y="3298277"/>
            <a:ext cx="6595533" cy="126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118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板式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3870" y="290514"/>
            <a:ext cx="2137747" cy="503237"/>
            <a:chOff x="11113" y="290513"/>
            <a:chExt cx="1212850" cy="503237"/>
          </a:xfrm>
        </p:grpSpPr>
        <p:grpSp>
          <p:nvGrpSpPr>
            <p:cNvPr id="8" name="组合 8"/>
            <p:cNvGrpSpPr>
              <a:grpSpLocks/>
            </p:cNvGrpSpPr>
            <p:nvPr/>
          </p:nvGrpSpPr>
          <p:grpSpPr bwMode="auto">
            <a:xfrm>
              <a:off x="11113" y="290513"/>
              <a:ext cx="898525" cy="503237"/>
              <a:chOff x="1197" y="193127"/>
              <a:chExt cx="670941" cy="376149"/>
            </a:xfrm>
          </p:grpSpPr>
          <p:sp>
            <p:nvSpPr>
              <p:cNvPr id="10" name="平行四边形 9"/>
              <p:cNvSpPr/>
              <p:nvPr/>
            </p:nvSpPr>
            <p:spPr>
              <a:xfrm>
                <a:off x="1197" y="193127"/>
                <a:ext cx="670941" cy="376149"/>
              </a:xfrm>
              <a:prstGeom prst="parallelogram">
                <a:avLst>
                  <a:gd name="adj" fmla="val 645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5939" y="193127"/>
                <a:ext cx="392370" cy="376149"/>
              </a:xfrm>
              <a:prstGeom prst="parallelogram">
                <a:avLst>
                  <a:gd name="adj" fmla="val 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/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>
              <a:off x="701252" y="290513"/>
              <a:ext cx="522711" cy="503237"/>
            </a:xfrm>
            <a:prstGeom prst="parallelogram">
              <a:avLst>
                <a:gd name="adj" fmla="val 67542"/>
              </a:avLst>
            </a:prstGeom>
            <a:solidFill>
              <a:srgbClr val="FEA60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1" y="6637469"/>
            <a:ext cx="9565217" cy="220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13" name="组合 12"/>
          <p:cNvGrpSpPr/>
          <p:nvPr userDrawn="1"/>
        </p:nvGrpSpPr>
        <p:grpSpPr>
          <a:xfrm flipH="1" flipV="1">
            <a:off x="9744408" y="6356353"/>
            <a:ext cx="2447592" cy="503666"/>
            <a:chOff x="1197" y="193127"/>
            <a:chExt cx="670941" cy="376149"/>
          </a:xfrm>
          <a:solidFill>
            <a:srgbClr val="FEA601"/>
          </a:solidFill>
        </p:grpSpPr>
        <p:sp>
          <p:nvSpPr>
            <p:cNvPr id="14" name="平行四边形 13"/>
            <p:cNvSpPr/>
            <p:nvPr/>
          </p:nvSpPr>
          <p:spPr>
            <a:xfrm>
              <a:off x="1197" y="193127"/>
              <a:ext cx="670941" cy="376149"/>
            </a:xfrm>
            <a:prstGeom prst="parallelogram">
              <a:avLst>
                <a:gd name="adj" fmla="val 64503"/>
              </a:avLst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458" y="193127"/>
              <a:ext cx="393006" cy="376149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</p:grp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2303985" y="290514"/>
            <a:ext cx="3466297" cy="515937"/>
          </a:xfrm>
          <a:prstGeom prst="rect">
            <a:avLst/>
          </a:prstGeom>
        </p:spPr>
        <p:txBody>
          <a:bodyPr tIns="108000" bIns="72000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/>
          </a:p>
        </p:txBody>
      </p:sp>
      <p:sp>
        <p:nvSpPr>
          <p:cNvPr id="24" name="文本框 14"/>
          <p:cNvSpPr txBox="1">
            <a:spLocks noChangeArrowheads="1"/>
          </p:cNvSpPr>
          <p:nvPr userDrawn="1"/>
        </p:nvSpPr>
        <p:spPr bwMode="auto">
          <a:xfrm>
            <a:off x="10005011" y="6344883"/>
            <a:ext cx="2302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苏宁金服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9464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正文板式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637469"/>
            <a:ext cx="9565217" cy="220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13" name="组合 12"/>
          <p:cNvGrpSpPr/>
          <p:nvPr userDrawn="1"/>
        </p:nvGrpSpPr>
        <p:grpSpPr>
          <a:xfrm flipH="1" flipV="1">
            <a:off x="9744408" y="6356353"/>
            <a:ext cx="2447592" cy="503666"/>
            <a:chOff x="1197" y="193127"/>
            <a:chExt cx="670941" cy="376149"/>
          </a:xfrm>
          <a:solidFill>
            <a:srgbClr val="FEA601"/>
          </a:solidFill>
        </p:grpSpPr>
        <p:sp>
          <p:nvSpPr>
            <p:cNvPr id="14" name="平行四边形 13"/>
            <p:cNvSpPr/>
            <p:nvPr/>
          </p:nvSpPr>
          <p:spPr>
            <a:xfrm>
              <a:off x="1197" y="193127"/>
              <a:ext cx="670941" cy="376149"/>
            </a:xfrm>
            <a:prstGeom prst="parallelogram">
              <a:avLst>
                <a:gd name="adj" fmla="val 64503"/>
              </a:avLst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5458" y="193127"/>
              <a:ext cx="393006" cy="376149"/>
            </a:xfrm>
            <a:prstGeom prst="parallelogram">
              <a:avLst>
                <a:gd name="adj" fmla="val 0"/>
              </a:avLst>
            </a:prstGeom>
            <a:grpFill/>
            <a:ln>
              <a:solidFill>
                <a:srgbClr val="FF99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</p:grpSp>
      <p:sp>
        <p:nvSpPr>
          <p:cNvPr id="24" name="文本框 14"/>
          <p:cNvSpPr txBox="1">
            <a:spLocks noChangeArrowheads="1"/>
          </p:cNvSpPr>
          <p:nvPr userDrawn="1"/>
        </p:nvSpPr>
        <p:spPr bwMode="auto">
          <a:xfrm>
            <a:off x="10005011" y="6344883"/>
            <a:ext cx="2302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苏宁金服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5641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板式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3870" y="290514"/>
            <a:ext cx="2137747" cy="503237"/>
            <a:chOff x="11113" y="290513"/>
            <a:chExt cx="1212850" cy="503237"/>
          </a:xfrm>
        </p:grpSpPr>
        <p:grpSp>
          <p:nvGrpSpPr>
            <p:cNvPr id="8" name="组合 8"/>
            <p:cNvGrpSpPr>
              <a:grpSpLocks/>
            </p:cNvGrpSpPr>
            <p:nvPr/>
          </p:nvGrpSpPr>
          <p:grpSpPr bwMode="auto">
            <a:xfrm>
              <a:off x="11113" y="290513"/>
              <a:ext cx="898525" cy="503237"/>
              <a:chOff x="1197" y="193127"/>
              <a:chExt cx="670941" cy="376149"/>
            </a:xfrm>
          </p:grpSpPr>
          <p:sp>
            <p:nvSpPr>
              <p:cNvPr id="10" name="平行四边形 9"/>
              <p:cNvSpPr/>
              <p:nvPr/>
            </p:nvSpPr>
            <p:spPr>
              <a:xfrm>
                <a:off x="1197" y="193127"/>
                <a:ext cx="670941" cy="376149"/>
              </a:xfrm>
              <a:prstGeom prst="parallelogram">
                <a:avLst>
                  <a:gd name="adj" fmla="val 6450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5939" y="193127"/>
                <a:ext cx="392370" cy="376149"/>
              </a:xfrm>
              <a:prstGeom prst="parallelogram">
                <a:avLst>
                  <a:gd name="adj" fmla="val 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/>
              </a:p>
            </p:txBody>
          </p:sp>
        </p:grpSp>
        <p:sp>
          <p:nvSpPr>
            <p:cNvPr id="9" name="平行四边形 8"/>
            <p:cNvSpPr/>
            <p:nvPr/>
          </p:nvSpPr>
          <p:spPr>
            <a:xfrm>
              <a:off x="701252" y="290513"/>
              <a:ext cx="522711" cy="503237"/>
            </a:xfrm>
            <a:prstGeom prst="parallelogram">
              <a:avLst>
                <a:gd name="adj" fmla="val 67542"/>
              </a:avLst>
            </a:prstGeom>
            <a:solidFill>
              <a:srgbClr val="FEA60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00"/>
            </a:p>
          </p:txBody>
        </p:sp>
      </p:grp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2276276" y="290514"/>
            <a:ext cx="3466297" cy="515937"/>
          </a:xfrm>
          <a:prstGeom prst="rect">
            <a:avLst/>
          </a:prstGeom>
        </p:spPr>
        <p:txBody>
          <a:bodyPr tIns="108000" bIns="72000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122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1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9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2812-6475-417E-BEA5-86EEF035A9F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186A-C84C-4D75-90F3-7AE69A999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649" r:id="rId14"/>
    <p:sldLayoutId id="2147483677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yugouai.iteye.com/blog/1851606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3150" y="1531620"/>
            <a:ext cx="7212330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 SQL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基础培训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内连接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500" dirty="0" smtClean="0"/>
              <a:t>内连接 </a:t>
            </a:r>
            <a:r>
              <a:rPr lang="en-US" altLang="zh-CN" sz="2500" dirty="0" smtClean="0"/>
              <a:t>inner join</a:t>
            </a:r>
          </a:p>
          <a:p>
            <a:r>
              <a:rPr lang="zh-CN" altLang="en-US" sz="2800" dirty="0" smtClean="0"/>
              <a:t>  只返回两个表中联结字段相等的行。</a:t>
            </a:r>
            <a:r>
              <a:rPr lang="zh-CN" altLang="en-US" sz="2500" dirty="0" smtClean="0"/>
              <a:t>经常用到的连接方式，不再介绍。需要说明一点 </a:t>
            </a:r>
            <a:r>
              <a:rPr lang="en-US" altLang="zh-CN" sz="2500" dirty="0" smtClean="0"/>
              <a:t>select </a:t>
            </a:r>
            <a:r>
              <a:rPr lang="zh-CN" altLang="en-US" sz="2500" dirty="0" smtClean="0"/>
              <a:t>* </a:t>
            </a:r>
            <a:r>
              <a:rPr lang="en-US" altLang="zh-CN" sz="2500" dirty="0" smtClean="0"/>
              <a:t>from tab1</a:t>
            </a:r>
            <a:r>
              <a:rPr lang="zh-CN" altLang="en-US" sz="2500" dirty="0" smtClean="0"/>
              <a:t>，</a:t>
            </a:r>
            <a:r>
              <a:rPr lang="en-US" altLang="zh-CN" sz="2500" dirty="0" smtClean="0"/>
              <a:t>tab2</a:t>
            </a:r>
          </a:p>
          <a:p>
            <a:r>
              <a:rPr lang="zh-CN" altLang="en-US" sz="2500" dirty="0" smtClean="0"/>
              <a:t>与 </a:t>
            </a:r>
            <a:r>
              <a:rPr lang="en-US" altLang="zh-CN" sz="2500" dirty="0"/>
              <a:t>select </a:t>
            </a:r>
            <a:r>
              <a:rPr lang="zh-CN" altLang="en-US" sz="2500" dirty="0"/>
              <a:t>* </a:t>
            </a:r>
            <a:r>
              <a:rPr lang="en-US" altLang="zh-CN" sz="2500" dirty="0"/>
              <a:t>from </a:t>
            </a:r>
            <a:r>
              <a:rPr lang="en-US" altLang="zh-CN" sz="2500" dirty="0" smtClean="0"/>
              <a:t>tab1</a:t>
            </a:r>
            <a:r>
              <a:rPr lang="zh-CN" altLang="en-US" sz="2500" dirty="0" smtClean="0"/>
              <a:t> </a:t>
            </a:r>
            <a:r>
              <a:rPr lang="en-US" altLang="zh-CN" sz="2500" dirty="0"/>
              <a:t>inner </a:t>
            </a:r>
            <a:r>
              <a:rPr lang="en-US" altLang="zh-CN" sz="2500" dirty="0" smtClean="0"/>
              <a:t>join tab2</a:t>
            </a:r>
            <a:r>
              <a:rPr lang="zh-CN" altLang="en-US" sz="2500" dirty="0" smtClean="0"/>
              <a:t>是内连接的两种写法，区别是后面一种写法适用与内连接与其他连接方式一起使用的场景，如</a:t>
            </a:r>
            <a:endParaRPr lang="en-US" altLang="zh-CN" sz="2500" dirty="0" smtClean="0"/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select </a:t>
            </a:r>
            <a:r>
              <a:rPr lang="zh-CN" altLang="en-US" sz="2500" dirty="0"/>
              <a:t>* </a:t>
            </a:r>
            <a:endParaRPr lang="en-US" altLang="zh-CN" sz="2500" dirty="0" smtClean="0"/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  from </a:t>
            </a:r>
            <a:r>
              <a:rPr lang="en-US" altLang="zh-CN" sz="2500" dirty="0"/>
              <a:t>tab1</a:t>
            </a:r>
            <a:r>
              <a:rPr lang="zh-CN" altLang="en-US" sz="2500" dirty="0"/>
              <a:t> </a:t>
            </a:r>
            <a:endParaRPr lang="en-US" altLang="zh-CN" sz="2500" dirty="0" smtClean="0"/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  inner </a:t>
            </a:r>
            <a:r>
              <a:rPr lang="en-US" altLang="zh-CN" sz="2500" dirty="0"/>
              <a:t>join </a:t>
            </a:r>
            <a:r>
              <a:rPr lang="en-US" altLang="zh-CN" sz="2500" dirty="0" smtClean="0"/>
              <a:t>tab2 </a:t>
            </a:r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      on tab1.id = tab2.id </a:t>
            </a:r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     left join tab3 </a:t>
            </a:r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       on tab3.id=tab2.id</a:t>
            </a:r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08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左连接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500" dirty="0" smtClean="0"/>
              <a:t>左连接</a:t>
            </a:r>
            <a:endParaRPr lang="en-US" altLang="zh-CN" sz="2500" dirty="0" smtClean="0"/>
          </a:p>
          <a:p>
            <a:r>
              <a:rPr lang="zh-CN" altLang="en-US" sz="2800" dirty="0" smtClean="0"/>
              <a:t>   返回</a:t>
            </a:r>
            <a:r>
              <a:rPr lang="zh-CN" altLang="en-US" sz="2800" dirty="0"/>
              <a:t>包括左表中的所有记录和右表中联结字段相等的记录</a:t>
            </a:r>
            <a:r>
              <a:rPr lang="zh-CN" altLang="en-US" sz="2500" dirty="0" smtClean="0"/>
              <a:t>，如下：</a:t>
            </a:r>
            <a:r>
              <a:rPr lang="en-US" altLang="zh-CN" sz="2500" dirty="0" smtClean="0"/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38731"/>
              </p:ext>
            </p:extLst>
          </p:nvPr>
        </p:nvGraphicFramePr>
        <p:xfrm>
          <a:off x="1128711" y="3200400"/>
          <a:ext cx="1714501" cy="150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743"/>
                <a:gridCol w="832758"/>
              </a:tblGrid>
              <a:tr h="300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02086"/>
              </p:ext>
            </p:extLst>
          </p:nvPr>
        </p:nvGraphicFramePr>
        <p:xfrm>
          <a:off x="4010025" y="3200401"/>
          <a:ext cx="2305050" cy="144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869"/>
                <a:gridCol w="1241181"/>
              </a:tblGrid>
              <a:tr h="2886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导弹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63611"/>
              </p:ext>
            </p:extLst>
          </p:nvPr>
        </p:nvGraphicFramePr>
        <p:xfrm>
          <a:off x="7643811" y="3228976"/>
          <a:ext cx="2943226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440"/>
                <a:gridCol w="929440"/>
                <a:gridCol w="1084346"/>
              </a:tblGrid>
              <a:tr h="3200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坦克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4649" y="3900487"/>
            <a:ext cx="9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Left join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515101" y="38428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43038" y="2614613"/>
            <a:ext cx="443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Table1 left join table2 on table1.id = table2.id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右连接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500" dirty="0" smtClean="0"/>
              <a:t>右连接</a:t>
            </a:r>
            <a:endParaRPr lang="en-US" altLang="zh-CN" sz="2500" dirty="0" smtClean="0"/>
          </a:p>
          <a:p>
            <a:r>
              <a:rPr lang="zh-CN" altLang="en-US" sz="2800" dirty="0"/>
              <a:t>返回包括右表中的所有记录和左表中联结字段相等的记录</a:t>
            </a:r>
            <a:r>
              <a:rPr lang="zh-CN" altLang="en-US" sz="2500" dirty="0" smtClean="0"/>
              <a:t>，如下：</a:t>
            </a:r>
            <a:r>
              <a:rPr lang="en-US" altLang="zh-CN" sz="2500" dirty="0" smtClean="0"/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0187"/>
              </p:ext>
            </p:extLst>
          </p:nvPr>
        </p:nvGraphicFramePr>
        <p:xfrm>
          <a:off x="1128711" y="3200400"/>
          <a:ext cx="1714501" cy="150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743"/>
                <a:gridCol w="832758"/>
              </a:tblGrid>
              <a:tr h="300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18999"/>
              </p:ext>
            </p:extLst>
          </p:nvPr>
        </p:nvGraphicFramePr>
        <p:xfrm>
          <a:off x="4010025" y="3200401"/>
          <a:ext cx="2305050" cy="144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869"/>
                <a:gridCol w="1241181"/>
              </a:tblGrid>
              <a:tr h="2886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导弹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4649" y="3900487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right join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515101" y="38428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43038" y="2614613"/>
            <a:ext cx="45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Table1 right join table2 on table1.id = table2.id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35354"/>
              </p:ext>
            </p:extLst>
          </p:nvPr>
        </p:nvGraphicFramePr>
        <p:xfrm>
          <a:off x="7939088" y="3052405"/>
          <a:ext cx="3033711" cy="1648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014"/>
                <a:gridCol w="958014"/>
                <a:gridCol w="1117683"/>
              </a:tblGrid>
              <a:tr h="2372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1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7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7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7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37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导弹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全外连接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500" dirty="0" smtClean="0"/>
              <a:t>全外连接</a:t>
            </a:r>
            <a:endParaRPr lang="en-US" altLang="zh-CN" sz="2500" dirty="0" smtClean="0"/>
          </a:p>
          <a:p>
            <a:r>
              <a:rPr lang="zh-CN" altLang="en-US" sz="2800" dirty="0"/>
              <a:t>返回</a:t>
            </a:r>
            <a:r>
              <a:rPr lang="zh-CN" altLang="en-US" sz="2800" dirty="0" smtClean="0"/>
              <a:t>包括两表</a:t>
            </a:r>
            <a:r>
              <a:rPr lang="zh-CN" altLang="en-US" sz="2800" dirty="0"/>
              <a:t>中的所有</a:t>
            </a:r>
            <a:r>
              <a:rPr lang="zh-CN" altLang="en-US" sz="2800" dirty="0" smtClean="0"/>
              <a:t>记录</a:t>
            </a:r>
            <a:r>
              <a:rPr lang="zh-CN" altLang="en-US" sz="2500" dirty="0" smtClean="0"/>
              <a:t>，如下：</a:t>
            </a:r>
            <a:r>
              <a:rPr lang="en-US" altLang="zh-CN" sz="2500" dirty="0" smtClean="0"/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37991"/>
              </p:ext>
            </p:extLst>
          </p:nvPr>
        </p:nvGraphicFramePr>
        <p:xfrm>
          <a:off x="1128711" y="3200400"/>
          <a:ext cx="1714501" cy="184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743"/>
                <a:gridCol w="832758"/>
              </a:tblGrid>
              <a:tr h="300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U003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P2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00088"/>
              </p:ext>
            </p:extLst>
          </p:nvPr>
        </p:nvGraphicFramePr>
        <p:xfrm>
          <a:off x="4403262" y="3178967"/>
          <a:ext cx="2305050" cy="144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869"/>
                <a:gridCol w="1241181"/>
              </a:tblGrid>
              <a:tr h="2886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导弹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14649" y="3900487"/>
            <a:ext cx="148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 outer join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800851" y="38428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43038" y="2614613"/>
            <a:ext cx="49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Table1 full outer join table2 on table1.id = table2.id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22000"/>
              </p:ext>
            </p:extLst>
          </p:nvPr>
        </p:nvGraphicFramePr>
        <p:xfrm>
          <a:off x="7881938" y="3062226"/>
          <a:ext cx="3219450" cy="1676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668"/>
                <a:gridCol w="772668"/>
                <a:gridCol w="901446"/>
                <a:gridCol w="772668"/>
              </a:tblGrid>
              <a:tr h="2109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98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导弹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/>
              <a:t>左半连接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500" dirty="0"/>
              <a:t>左半</a:t>
            </a:r>
            <a:r>
              <a:rPr lang="zh-CN" altLang="en-US" sz="2500" dirty="0" smtClean="0"/>
              <a:t>连接</a:t>
            </a:r>
            <a:endParaRPr lang="en-US" altLang="zh-CN" sz="2500" dirty="0" smtClean="0"/>
          </a:p>
          <a:p>
            <a:r>
              <a:rPr lang="en-US" altLang="zh-CN" sz="2500" dirty="0"/>
              <a:t> </a:t>
            </a:r>
            <a:r>
              <a:rPr lang="en-US" altLang="zh-CN" sz="2500" dirty="0" smtClean="0"/>
              <a:t>    </a:t>
            </a:r>
            <a:r>
              <a:rPr lang="en-US" altLang="zh-CN" sz="2800" dirty="0"/>
              <a:t>left </a:t>
            </a:r>
            <a:r>
              <a:rPr lang="en-US" altLang="zh-CN" sz="2800" dirty="0" smtClean="0"/>
              <a:t>semi </a:t>
            </a:r>
            <a:r>
              <a:rPr lang="zh-CN" altLang="en-US" sz="2800" dirty="0" smtClean="0"/>
              <a:t>左半连接，只返回符合条件的左表数据，不返回右表数据，其等价与</a:t>
            </a:r>
            <a:r>
              <a:rPr lang="en-US" altLang="zh-CN" sz="2800" dirty="0" smtClean="0"/>
              <a:t>in </a:t>
            </a:r>
            <a:r>
              <a:rPr lang="zh-CN" altLang="en-US" sz="2800" dirty="0" smtClean="0"/>
              <a:t>与 </a:t>
            </a:r>
            <a:r>
              <a:rPr lang="en-US" altLang="zh-CN" sz="2800" dirty="0"/>
              <a:t>EXISTS </a:t>
            </a:r>
            <a:r>
              <a:rPr lang="zh-CN" altLang="en-US" sz="2800" dirty="0" smtClean="0"/>
              <a:t>子查询。</a:t>
            </a:r>
            <a:endParaRPr lang="en-US" altLang="zh-CN" sz="2500" dirty="0" smtClean="0"/>
          </a:p>
          <a:p>
            <a:r>
              <a:rPr lang="zh-CN" altLang="en-US" sz="2500" dirty="0" smtClean="0"/>
              <a:t>如下：</a:t>
            </a:r>
            <a:r>
              <a:rPr lang="en-US" altLang="zh-CN" sz="2500" dirty="0" smtClean="0"/>
              <a:t> 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15338"/>
              </p:ext>
            </p:extLst>
          </p:nvPr>
        </p:nvGraphicFramePr>
        <p:xfrm>
          <a:off x="1128711" y="3686192"/>
          <a:ext cx="1714501" cy="150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743"/>
                <a:gridCol w="832758"/>
              </a:tblGrid>
              <a:tr h="3000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40236"/>
              </p:ext>
            </p:extLst>
          </p:nvPr>
        </p:nvGraphicFramePr>
        <p:xfrm>
          <a:off x="4357223" y="3664759"/>
          <a:ext cx="2305050" cy="144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869"/>
                <a:gridCol w="1241181"/>
              </a:tblGrid>
              <a:tr h="2886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6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飞机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坦克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288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导弹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4649" y="4386279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Left semi join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6886576" y="41439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43038" y="3100405"/>
            <a:ext cx="492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Table1 left semi join table2 on table1.id = table2.id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27624"/>
              </p:ext>
            </p:extLst>
          </p:nvPr>
        </p:nvGraphicFramePr>
        <p:xfrm>
          <a:off x="8453437" y="3713314"/>
          <a:ext cx="2447926" cy="1201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963"/>
                <a:gridCol w="1223963"/>
              </a:tblGrid>
              <a:tr h="2429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table3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PROD_ID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4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U001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P1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429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U002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P1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多表连接注意事项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500" dirty="0"/>
              <a:t>两</a:t>
            </a:r>
            <a:r>
              <a:rPr lang="zh-CN" altLang="en-US" sz="2500" dirty="0" smtClean="0"/>
              <a:t>表连接的执行顺序是：先根据连接条件（</a:t>
            </a:r>
            <a:r>
              <a:rPr lang="en-US" altLang="zh-CN" sz="2500" dirty="0" smtClean="0"/>
              <a:t>on</a:t>
            </a:r>
            <a:r>
              <a:rPr lang="zh-CN" altLang="en-US" sz="2500" dirty="0" smtClean="0"/>
              <a:t>后面的条件）做连接，再根据</a:t>
            </a:r>
            <a:r>
              <a:rPr lang="en-US" altLang="zh-CN" sz="2500" dirty="0" smtClean="0"/>
              <a:t>where</a:t>
            </a:r>
            <a:r>
              <a:rPr lang="zh-CN" altLang="en-US" sz="2500" dirty="0" smtClean="0"/>
              <a:t>条件对结果集过滤 ，所以分区等可以过滤大量数据的条件尽量写在</a:t>
            </a:r>
            <a:r>
              <a:rPr lang="en-US" altLang="zh-CN" sz="2500" dirty="0" smtClean="0"/>
              <a:t>on</a:t>
            </a:r>
            <a:r>
              <a:rPr lang="zh-CN" altLang="en-US" sz="2500" dirty="0" smtClean="0"/>
              <a:t>后面</a:t>
            </a:r>
            <a:endParaRPr lang="en-US" altLang="zh-CN" sz="25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只支持等值连接，所有</a:t>
            </a:r>
            <a:r>
              <a:rPr lang="en-US" altLang="zh-CN" sz="2500" dirty="0" smtClean="0"/>
              <a:t>on</a:t>
            </a:r>
            <a:r>
              <a:rPr lang="zh-CN" altLang="en-US" sz="2500" dirty="0" smtClean="0"/>
              <a:t>后面的条件，只能用等号（涉及两表字段的）</a:t>
            </a:r>
            <a:endParaRPr lang="en-US" altLang="zh-CN" sz="25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/>
              <a:t>当多个表进行查询时，从左到右表的大小顺序应该是从小到大。原因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在</a:t>
            </a:r>
            <a:r>
              <a:rPr lang="en-US" altLang="zh-CN" sz="2800" dirty="0"/>
              <a:t>join</a:t>
            </a:r>
            <a:r>
              <a:rPr lang="zh-CN" altLang="en-US" sz="2800" dirty="0"/>
              <a:t>操作的每一个</a:t>
            </a:r>
            <a:r>
              <a:rPr lang="en-US" altLang="zh-CN" sz="2800" dirty="0" err="1"/>
              <a:t>mapred</a:t>
            </a:r>
            <a:r>
              <a:rPr lang="zh-CN" altLang="en-US" sz="2800" dirty="0"/>
              <a:t>程序中，</a:t>
            </a:r>
            <a:r>
              <a:rPr lang="en-US" altLang="zh-CN" sz="2800" dirty="0"/>
              <a:t>hive</a:t>
            </a:r>
            <a:r>
              <a:rPr lang="zh-CN" altLang="en-US" sz="2800" dirty="0"/>
              <a:t>都会把出现在</a:t>
            </a:r>
            <a:r>
              <a:rPr lang="en-US" altLang="zh-CN" sz="2800" dirty="0"/>
              <a:t>join</a:t>
            </a:r>
            <a:r>
              <a:rPr lang="zh-CN" altLang="en-US" sz="2800" dirty="0"/>
              <a:t>语句中相对靠后的表的数据</a:t>
            </a:r>
            <a:r>
              <a:rPr lang="en-US" altLang="zh-CN" sz="2800" dirty="0"/>
              <a:t>stream</a:t>
            </a:r>
            <a:r>
              <a:rPr lang="zh-CN" altLang="en-US" sz="2800" dirty="0"/>
              <a:t>化，相对靠前的变的数据缓存在内存</a:t>
            </a:r>
            <a:r>
              <a:rPr lang="zh-CN" altLang="en-US" sz="2800" dirty="0" smtClean="0"/>
              <a:t>中。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关联条件为空，或者有同名字段未进行关联，</a:t>
            </a:r>
            <a:r>
              <a:rPr lang="en-US" altLang="zh-CN" sz="2800" dirty="0" smtClean="0"/>
              <a:t>hive</a:t>
            </a:r>
            <a:r>
              <a:rPr lang="zh-CN" altLang="en-US" sz="2800" dirty="0" smtClean="0"/>
              <a:t>会认为有笛卡尔积产生，此时需要</a:t>
            </a:r>
            <a:r>
              <a:rPr lang="en-US" altLang="zh-CN" sz="2800" b="1" dirty="0"/>
              <a:t>set </a:t>
            </a:r>
            <a:r>
              <a:rPr lang="en-US" altLang="zh-CN" sz="2800" b="1" dirty="0" err="1"/>
              <a:t>hive.auto.convert.join</a:t>
            </a:r>
            <a:r>
              <a:rPr lang="en-US" altLang="zh-CN" sz="2800" b="1" dirty="0"/>
              <a:t> = </a:t>
            </a:r>
            <a:r>
              <a:rPr lang="en-US" altLang="zh-CN" sz="2800" b="1" dirty="0" smtClean="0"/>
              <a:t>true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/>
              <a:t>对与分区</a:t>
            </a:r>
            <a:r>
              <a:rPr lang="zh-CN" altLang="en-US" sz="2800" dirty="0" smtClean="0"/>
              <a:t>表，查询条件中需使用分区字段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702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排序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Order by </a:t>
            </a:r>
            <a:r>
              <a:rPr lang="zh-CN" altLang="en-US" sz="2800" dirty="0"/>
              <a:t>实现全局排序</a:t>
            </a:r>
            <a:r>
              <a:rPr lang="zh-CN" altLang="en-US" sz="2800" dirty="0" smtClean="0"/>
              <a:t>，效率低。</a:t>
            </a:r>
            <a:r>
              <a:rPr lang="zh-CN" altLang="en-US" sz="2800" dirty="0"/>
              <a:t>当使用</a:t>
            </a:r>
            <a:r>
              <a:rPr lang="en-US" altLang="zh-CN" sz="2800" dirty="0"/>
              <a:t>order by</a:t>
            </a:r>
            <a:r>
              <a:rPr lang="zh-CN" altLang="en-US" sz="2800" dirty="0"/>
              <a:t>语句时，必须使用</a:t>
            </a:r>
            <a:r>
              <a:rPr lang="en-US" altLang="zh-CN" sz="2800" dirty="0"/>
              <a:t>limit</a:t>
            </a:r>
            <a:r>
              <a:rPr lang="zh-CN" altLang="en-US" sz="2800" dirty="0"/>
              <a:t>字段，因为</a:t>
            </a:r>
            <a:r>
              <a:rPr lang="en-US" altLang="zh-CN" sz="2800" dirty="0"/>
              <a:t>order by </a:t>
            </a:r>
            <a:r>
              <a:rPr lang="zh-CN" altLang="en-US" sz="2800" dirty="0"/>
              <a:t>只会产生一个</a:t>
            </a:r>
            <a:r>
              <a:rPr lang="en-US" altLang="zh-CN" sz="2800" dirty="0"/>
              <a:t>reduce</a:t>
            </a:r>
            <a:r>
              <a:rPr lang="zh-CN" altLang="en-US" sz="2800" dirty="0"/>
              <a:t>任务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Sort by </a:t>
            </a:r>
            <a:r>
              <a:rPr lang="zh-CN" altLang="en-US" sz="2800" dirty="0"/>
              <a:t>实现部分有序，单个</a:t>
            </a:r>
            <a:r>
              <a:rPr lang="en-US" altLang="zh-CN" sz="2800" dirty="0"/>
              <a:t>reduce</a:t>
            </a:r>
            <a:r>
              <a:rPr lang="zh-CN" altLang="en-US" sz="2800" dirty="0"/>
              <a:t>输出的结果是有序的，效率高，通常和</a:t>
            </a:r>
            <a:r>
              <a:rPr lang="en-US" altLang="zh-CN" sz="2800" dirty="0"/>
              <a:t>DISTRIBUTE BY</a:t>
            </a:r>
            <a:r>
              <a:rPr lang="zh-CN" altLang="en-US" sz="2800" dirty="0"/>
              <a:t>关键字一起使用（</a:t>
            </a:r>
            <a:r>
              <a:rPr lang="en-US" altLang="zh-CN" sz="2800" dirty="0"/>
              <a:t>DISTRIBUTE BY</a:t>
            </a:r>
            <a:r>
              <a:rPr lang="zh-CN" altLang="en-US" sz="2800" dirty="0"/>
              <a:t>关键字 可以指定</a:t>
            </a:r>
            <a:r>
              <a:rPr lang="en-US" altLang="zh-CN" sz="2800" dirty="0"/>
              <a:t>map </a:t>
            </a:r>
            <a:r>
              <a:rPr lang="zh-CN" altLang="en-US" sz="2800" dirty="0"/>
              <a:t>到 </a:t>
            </a:r>
            <a:r>
              <a:rPr lang="en-US" altLang="zh-CN" sz="2800" dirty="0"/>
              <a:t>reduce</a:t>
            </a:r>
            <a:r>
              <a:rPr lang="zh-CN" altLang="en-US" sz="2800" dirty="0"/>
              <a:t>端的分发</a:t>
            </a:r>
            <a:r>
              <a:rPr lang="en-US" altLang="zh-CN" sz="2800" dirty="0"/>
              <a:t>key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/>
              <a:t>CLUSTER BY col1 </a:t>
            </a:r>
            <a:r>
              <a:rPr lang="zh-CN" altLang="en-US" sz="2800" dirty="0"/>
              <a:t>等价于</a:t>
            </a:r>
            <a:r>
              <a:rPr lang="en-US" altLang="zh-CN" sz="2800" dirty="0"/>
              <a:t>DISTRIBUTE BY col1 SORT BY </a:t>
            </a:r>
            <a:r>
              <a:rPr lang="en-US" altLang="zh-CN" sz="2800" dirty="0" smtClean="0"/>
              <a:t>col1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一</a:t>
            </a:r>
            <a:r>
              <a:rPr lang="zh-CN" altLang="en-US" sz="2800" dirty="0" smtClean="0"/>
              <a:t>个高效全排序的例子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select * from (select * from table CLUSTER </a:t>
            </a:r>
            <a:r>
              <a:rPr lang="en-US" altLang="zh-CN" sz="2800" dirty="0" smtClean="0"/>
              <a:t>by </a:t>
            </a:r>
            <a:r>
              <a:rPr lang="en-US" altLang="zh-CN" sz="2800" dirty="0"/>
              <a:t>time </a:t>
            </a:r>
            <a:r>
              <a:rPr lang="en-US" altLang="zh-CN" sz="2800" dirty="0" err="1" smtClean="0"/>
              <a:t>desc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limit 50 ) t order by time </a:t>
            </a:r>
            <a:r>
              <a:rPr lang="en-US" altLang="zh-CN" sz="2800" dirty="0" err="1"/>
              <a:t>desc</a:t>
            </a:r>
            <a:r>
              <a:rPr lang="en-US" altLang="zh-CN" sz="2800" dirty="0"/>
              <a:t> limit 50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58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过滤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/>
              <a:t>where</a:t>
            </a:r>
            <a:r>
              <a:rPr lang="zh-CN" altLang="en-US" sz="2800" dirty="0" smtClean="0"/>
              <a:t>后面的条件可以对结果集进行过滤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/>
              <a:t>Hive </a:t>
            </a:r>
            <a:r>
              <a:rPr lang="zh-CN" altLang="en-US" sz="2800" dirty="0" smtClean="0"/>
              <a:t>会对分区，笛卡尔积做检测，所以过滤条件中要包含分区字段，另外如果两表中字段相同但未进行关联，</a:t>
            </a:r>
            <a:r>
              <a:rPr lang="en-US" altLang="zh-CN" sz="2800" dirty="0" smtClean="0"/>
              <a:t>hive</a:t>
            </a:r>
            <a:r>
              <a:rPr lang="zh-CN" altLang="en-US" sz="2800" dirty="0" smtClean="0"/>
              <a:t>会认为有笛卡尔积产生，此</a:t>
            </a:r>
            <a:r>
              <a:rPr lang="en-US" altLang="zh-CN" sz="2800" dirty="0" err="1" smtClean="0"/>
              <a:t>sql</a:t>
            </a:r>
            <a:r>
              <a:rPr lang="zh-CN" altLang="en-US" sz="2800" dirty="0" smtClean="0"/>
              <a:t>会被禁止执行，可以用</a:t>
            </a:r>
            <a:r>
              <a:rPr lang="en-US" altLang="zh-CN" sz="2800" dirty="0"/>
              <a:t>set </a:t>
            </a:r>
            <a:r>
              <a:rPr lang="en-US" altLang="zh-CN" sz="2800" dirty="0" err="1" smtClean="0"/>
              <a:t>hive.mapred.mode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nonstrict</a:t>
            </a:r>
            <a:r>
              <a:rPr lang="zh-CN" altLang="en-US" sz="2800" dirty="0" smtClean="0"/>
              <a:t>解除限制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对于空值过滤需谨慎，</a:t>
            </a:r>
            <a:r>
              <a:rPr lang="en-US" altLang="zh-CN" sz="2800" dirty="0"/>
              <a:t>hive</a:t>
            </a:r>
            <a:r>
              <a:rPr lang="zh-CN" altLang="en-US" sz="2800" dirty="0"/>
              <a:t>在底层数据中如何保存和标识</a:t>
            </a:r>
            <a:r>
              <a:rPr lang="en-US" altLang="zh-CN" sz="2800" dirty="0"/>
              <a:t>NULL</a:t>
            </a:r>
            <a:r>
              <a:rPr lang="zh-CN" altLang="en-US" sz="2800" dirty="0"/>
              <a:t>，是由 </a:t>
            </a:r>
            <a:r>
              <a:rPr lang="en-US" altLang="zh-CN" sz="2800" dirty="0"/>
              <a:t>alter table name SET SERDEPROPERTIES</a:t>
            </a:r>
            <a:r>
              <a:rPr lang="en-US" altLang="zh-CN" sz="2800" dirty="0" smtClean="0"/>
              <a:t>(‘</a:t>
            </a:r>
            <a:r>
              <a:rPr lang="en-US" altLang="zh-CN" sz="2800" dirty="0" err="1" smtClean="0"/>
              <a:t>serialization.null.format</a:t>
            </a:r>
            <a:r>
              <a:rPr lang="en-US" altLang="zh-CN" sz="2800" dirty="0" smtClean="0"/>
              <a:t>’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‘\N’)</a:t>
            </a:r>
            <a:r>
              <a:rPr lang="zh-CN" altLang="en-US" sz="2800" dirty="0" smtClean="0"/>
              <a:t>决定的，默认为</a:t>
            </a:r>
            <a:r>
              <a:rPr lang="en-US" altLang="zh-CN" sz="2800" dirty="0" smtClean="0"/>
              <a:t>”\N”,</a:t>
            </a:r>
            <a:r>
              <a:rPr lang="zh-CN" altLang="en-US" sz="2800" dirty="0" smtClean="0"/>
              <a:t>对于空值（空字符）用 </a:t>
            </a:r>
            <a:r>
              <a:rPr lang="en-US" altLang="zh-CN" sz="2800" dirty="0" smtClean="0"/>
              <a:t>is not null</a:t>
            </a:r>
            <a:r>
              <a:rPr lang="zh-CN" altLang="en-US" sz="2800" dirty="0" smtClean="0"/>
              <a:t>并不起作用，需使用</a:t>
            </a:r>
            <a:r>
              <a:rPr lang="en-US" altLang="zh-CN" sz="2800" dirty="0" smtClean="0"/>
              <a:t>col != </a:t>
            </a:r>
            <a:r>
              <a:rPr lang="zh-CN" altLang="en-US" sz="2800" dirty="0" smtClean="0"/>
              <a:t>‘’  或者</a:t>
            </a:r>
            <a:r>
              <a:rPr lang="en-US" altLang="zh-CN" sz="2800" dirty="0" smtClean="0"/>
              <a:t>length(col)  &gt;0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64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子查询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807" y="1485839"/>
            <a:ext cx="10801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对于比较复杂的子查询，建议使用如下方式：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with tab1 as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(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select </a:t>
            </a:r>
            <a:r>
              <a:rPr lang="en-US" altLang="zh-CN" sz="2800" dirty="0" err="1" smtClean="0"/>
              <a:t>xx,xx,xx</a:t>
            </a:r>
            <a:r>
              <a:rPr lang="en-US" altLang="zh-CN" sz="2800" dirty="0" smtClean="0"/>
              <a:t> from xxx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),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tab2 as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(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</a:t>
            </a:r>
            <a:r>
              <a:rPr lang="en-US" altLang="zh-CN" sz="2800" dirty="0"/>
              <a:t>select </a:t>
            </a:r>
            <a:r>
              <a:rPr lang="en-US" altLang="zh-CN" sz="2800" dirty="0" err="1"/>
              <a:t>xx,xx,xx</a:t>
            </a:r>
            <a:r>
              <a:rPr lang="en-US" altLang="zh-CN" sz="2800" dirty="0"/>
              <a:t> from </a:t>
            </a:r>
            <a:r>
              <a:rPr lang="en-US" altLang="zh-CN" sz="2800" dirty="0" smtClean="0"/>
              <a:t>xxx(</a:t>
            </a:r>
            <a:r>
              <a:rPr lang="zh-CN" altLang="en-US" sz="2800" dirty="0" smtClean="0"/>
              <a:t>此处可以是新表也可以是</a:t>
            </a:r>
            <a:r>
              <a:rPr lang="en-US" altLang="zh-CN" sz="2800" dirty="0" smtClean="0"/>
              <a:t>tab1)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select * from tab1,tab2 where xx=xx</a:t>
            </a:r>
            <a:endParaRPr lang="en-US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7238" y="6043613"/>
            <a:ext cx="622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这种方式，层次比较清洗，但是在</a:t>
            </a:r>
            <a:r>
              <a:rPr lang="en-US" altLang="zh-CN" dirty="0" smtClean="0"/>
              <a:t>insert into</a:t>
            </a:r>
            <a:r>
              <a:rPr lang="zh-CN" altLang="en-US" dirty="0" smtClean="0"/>
              <a:t>的时候不能使用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238" y="948332"/>
            <a:ext cx="798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800" dirty="0" smtClean="0"/>
              <a:t>Hive</a:t>
            </a:r>
            <a:r>
              <a:rPr lang="zh-CN" altLang="en-US" sz="2800" dirty="0" smtClean="0"/>
              <a:t>不支持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后面的子查询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44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窗口函数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/>
              <a:t>Hive</a:t>
            </a:r>
            <a:r>
              <a:rPr lang="zh-CN" altLang="en-US" sz="2800" dirty="0" smtClean="0"/>
              <a:t>的排序、汇总</a:t>
            </a:r>
            <a:r>
              <a:rPr lang="en-US" altLang="zh-CN" sz="2800" dirty="0" smtClean="0"/>
              <a:t>sum</a:t>
            </a:r>
            <a:r>
              <a:rPr lang="zh-CN" altLang="en-US" sz="2800" dirty="0" smtClean="0"/>
              <a:t>，均值</a:t>
            </a:r>
            <a:r>
              <a:rPr lang="en-US" altLang="zh-CN" sz="2800" dirty="0" err="1" smtClean="0"/>
              <a:t>avg</a:t>
            </a:r>
            <a:r>
              <a:rPr lang="zh-CN" altLang="en-US" sz="2800" dirty="0" smtClean="0"/>
              <a:t>等均支持窗口函数，考虑如下场景</a:t>
            </a:r>
            <a:r>
              <a:rPr lang="en-US" altLang="zh-CN" sz="2800" dirty="0" smtClean="0"/>
              <a:t>,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有一张用户订单表，如果要计算用户首次发生订单的日期，使用窗口函数会很方便：</a:t>
            </a:r>
            <a:endParaRPr lang="en-US" altLang="zh-CN" sz="2800" dirty="0" smtClean="0"/>
          </a:p>
          <a:p>
            <a:r>
              <a:rPr lang="en-US" altLang="zh-CN" sz="2800" dirty="0" smtClean="0"/>
              <a:t>Select </a:t>
            </a:r>
            <a:r>
              <a:rPr lang="zh-CN" altLang="en-US" sz="2800" dirty="0" smtClean="0"/>
              <a:t>用户，订单日期，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row_number</a:t>
            </a:r>
            <a:r>
              <a:rPr lang="en-US" altLang="zh-CN" sz="2800" dirty="0" smtClean="0"/>
              <a:t>() over(partition by </a:t>
            </a:r>
            <a:r>
              <a:rPr lang="zh-CN" altLang="en-US" sz="2800" dirty="0" smtClean="0"/>
              <a:t>用户 </a:t>
            </a:r>
            <a:r>
              <a:rPr lang="en-US" altLang="zh-CN" sz="2800" dirty="0" smtClean="0"/>
              <a:t>order by</a:t>
            </a:r>
            <a:r>
              <a:rPr lang="zh-CN" altLang="en-US" sz="2800" dirty="0"/>
              <a:t>订单</a:t>
            </a:r>
            <a:r>
              <a:rPr lang="zh-CN" altLang="en-US" sz="2800" dirty="0" smtClean="0"/>
              <a:t>日期 </a:t>
            </a:r>
            <a:r>
              <a:rPr lang="en-US" altLang="zh-CN" sz="2800" dirty="0" err="1" smtClean="0"/>
              <a:t>asc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from</a:t>
            </a:r>
            <a:r>
              <a:rPr lang="zh-CN" altLang="en-US" sz="2800" dirty="0"/>
              <a:t>用户订单</a:t>
            </a:r>
            <a:r>
              <a:rPr lang="zh-CN" altLang="en-US" sz="2800" dirty="0" smtClean="0"/>
              <a:t>表 </a:t>
            </a:r>
            <a:endParaRPr lang="en-US" altLang="zh-CN" sz="2800" dirty="0" smtClean="0"/>
          </a:p>
          <a:p>
            <a:r>
              <a:rPr lang="en-US" altLang="zh-CN" sz="2800" dirty="0" smtClean="0"/>
              <a:t>where </a:t>
            </a:r>
            <a:r>
              <a:rPr lang="en-US" altLang="zh-CN" sz="2800" dirty="0" err="1" smtClean="0"/>
              <a:t>row_number</a:t>
            </a:r>
            <a:r>
              <a:rPr lang="en-US" altLang="zh-CN" sz="2800" dirty="0"/>
              <a:t>() over(partition by </a:t>
            </a:r>
            <a:r>
              <a:rPr lang="zh-CN" altLang="en-US" sz="2800" dirty="0"/>
              <a:t>用户 </a:t>
            </a:r>
            <a:r>
              <a:rPr lang="en-US" altLang="zh-CN" sz="2800" dirty="0"/>
              <a:t>order by</a:t>
            </a:r>
            <a:r>
              <a:rPr lang="zh-CN" altLang="en-US" sz="2800" dirty="0"/>
              <a:t>订单日期 </a:t>
            </a:r>
            <a:r>
              <a:rPr lang="en-US" altLang="zh-CN" sz="2800" dirty="0" err="1"/>
              <a:t>asc</a:t>
            </a:r>
            <a:r>
              <a:rPr lang="en-US" altLang="zh-CN" sz="2800" dirty="0" smtClean="0"/>
              <a:t>) = 1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947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4203388" y="1191754"/>
            <a:ext cx="3320627" cy="728633"/>
            <a:chOff x="3116268" y="1294205"/>
            <a:chExt cx="3320627" cy="728633"/>
          </a:xfrm>
        </p:grpSpPr>
        <p:sp>
          <p:nvSpPr>
            <p:cNvPr id="60" name="文本框 59"/>
            <p:cNvSpPr txBox="1"/>
            <p:nvPr/>
          </p:nvSpPr>
          <p:spPr>
            <a:xfrm>
              <a:off x="4150895" y="1294205"/>
              <a:ext cx="215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Hive</a:t>
              </a:r>
              <a:r>
                <a:rPr lang="zh-CN" altLang="en-US" sz="3600" dirty="0" smtClean="0"/>
                <a:t>简介</a:t>
              </a:r>
              <a:endParaRPr lang="zh-CN" altLang="en-US" sz="3600" dirty="0"/>
            </a:p>
          </p:txBody>
        </p:sp>
        <p:sp>
          <p:nvSpPr>
            <p:cNvPr id="64" name="椭圆 63"/>
            <p:cNvSpPr/>
            <p:nvPr/>
          </p:nvSpPr>
          <p:spPr>
            <a:xfrm>
              <a:off x="3116268" y="1294205"/>
              <a:ext cx="728633" cy="728633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2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4000" dirty="0"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8" name="直接连接符 67"/>
            <p:cNvCxnSpPr>
              <a:stCxn id="64" idx="4"/>
            </p:cNvCxnSpPr>
            <p:nvPr/>
          </p:nvCxnSpPr>
          <p:spPr>
            <a:xfrm>
              <a:off x="3480585" y="2022838"/>
              <a:ext cx="29563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203388" y="3965509"/>
            <a:ext cx="3320627" cy="728633"/>
            <a:chOff x="3116268" y="3910963"/>
            <a:chExt cx="3320627" cy="728633"/>
          </a:xfrm>
        </p:grpSpPr>
        <p:sp>
          <p:nvSpPr>
            <p:cNvPr id="62" name="文本框 61"/>
            <p:cNvSpPr txBox="1"/>
            <p:nvPr/>
          </p:nvSpPr>
          <p:spPr>
            <a:xfrm>
              <a:off x="4150895" y="3952115"/>
              <a:ext cx="215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/>
                <a:t>常用优化</a:t>
              </a:r>
              <a:endParaRPr lang="zh-CN" altLang="en-US" sz="36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116268" y="3910963"/>
              <a:ext cx="728633" cy="728633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2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4000" dirty="0"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80585" y="4639596"/>
              <a:ext cx="29563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203388" y="2547687"/>
            <a:ext cx="3320627" cy="728633"/>
            <a:chOff x="3116268" y="2623160"/>
            <a:chExt cx="3320627" cy="728633"/>
          </a:xfrm>
        </p:grpSpPr>
        <p:sp>
          <p:nvSpPr>
            <p:cNvPr id="74" name="文本框 73"/>
            <p:cNvSpPr txBox="1"/>
            <p:nvPr/>
          </p:nvSpPr>
          <p:spPr>
            <a:xfrm>
              <a:off x="4150895" y="2623160"/>
              <a:ext cx="215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/>
                <a:t>Hive SQL</a:t>
              </a:r>
              <a:endParaRPr lang="zh-CN" altLang="en-US" sz="3600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3116268" y="2623160"/>
              <a:ext cx="728633" cy="728633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2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4000" dirty="0"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480585" y="3351793"/>
              <a:ext cx="29563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33199" y="316909"/>
            <a:ext cx="3466297" cy="5159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4203388" y="5434091"/>
            <a:ext cx="3320627" cy="728633"/>
            <a:chOff x="3116268" y="3910963"/>
            <a:chExt cx="3320627" cy="728633"/>
          </a:xfrm>
        </p:grpSpPr>
        <p:sp>
          <p:nvSpPr>
            <p:cNvPr id="17" name="文本框 16"/>
            <p:cNvSpPr txBox="1"/>
            <p:nvPr/>
          </p:nvSpPr>
          <p:spPr>
            <a:xfrm>
              <a:off x="4150895" y="3952115"/>
              <a:ext cx="215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/>
                <a:t>注意事项</a:t>
              </a:r>
              <a:endParaRPr lang="zh-CN" altLang="en-US" sz="36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3116268" y="3910963"/>
              <a:ext cx="728633" cy="728633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2">
                      <a:lumMod val="75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zh-CN" altLang="en-US" sz="4000" dirty="0"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480585" y="4639596"/>
              <a:ext cx="2956310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0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行转列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考虑如下场景，由第一张表的数据生成第二张表的数据</a:t>
            </a:r>
            <a:endParaRPr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9353"/>
              </p:ext>
            </p:extLst>
          </p:nvPr>
        </p:nvGraphicFramePr>
        <p:xfrm>
          <a:off x="1057274" y="2360613"/>
          <a:ext cx="2328863" cy="115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701"/>
                <a:gridCol w="1131162"/>
              </a:tblGrid>
              <a:tr h="28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8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93206"/>
              </p:ext>
            </p:extLst>
          </p:nvPr>
        </p:nvGraphicFramePr>
        <p:xfrm>
          <a:off x="4838699" y="2695574"/>
          <a:ext cx="2619375" cy="604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13"/>
                <a:gridCol w="916781"/>
                <a:gridCol w="916781"/>
              </a:tblGrid>
              <a:tr h="3024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NUM_P1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NUM_P2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NUM_P3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02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313" y="4271963"/>
            <a:ext cx="4527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max(if(</a:t>
            </a:r>
            <a:r>
              <a:rPr lang="en-US" altLang="zh-CN" dirty="0" err="1"/>
              <a:t>prod_id</a:t>
            </a:r>
            <a:r>
              <a:rPr lang="en-US" altLang="zh-CN" dirty="0"/>
              <a:t> = 'P1',NUM,0</a:t>
            </a:r>
            <a:r>
              <a:rPr lang="en-US" altLang="zh-CN" dirty="0" smtClean="0"/>
              <a:t>)) num_p1,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max(if(</a:t>
            </a:r>
            <a:r>
              <a:rPr lang="en-US" altLang="zh-CN" dirty="0" err="1" smtClean="0"/>
              <a:t>prod_id</a:t>
            </a:r>
            <a:r>
              <a:rPr lang="en-US" altLang="zh-CN" dirty="0" smtClean="0"/>
              <a:t> </a:t>
            </a:r>
            <a:r>
              <a:rPr lang="en-US" altLang="zh-CN" dirty="0"/>
              <a:t>= 'P2',NUM,0</a:t>
            </a:r>
            <a:r>
              <a:rPr lang="en-US" altLang="zh-CN" dirty="0" smtClean="0"/>
              <a:t>)) </a:t>
            </a:r>
            <a:r>
              <a:rPr lang="en-US" altLang="zh-CN" dirty="0" smtClean="0"/>
              <a:t>num_p2,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/>
              <a:t>max(if(</a:t>
            </a:r>
            <a:r>
              <a:rPr lang="en-US" altLang="zh-CN" dirty="0" err="1" smtClean="0"/>
              <a:t>prod_id</a:t>
            </a:r>
            <a:r>
              <a:rPr lang="en-US" altLang="zh-CN" dirty="0" smtClean="0"/>
              <a:t> </a:t>
            </a:r>
            <a:r>
              <a:rPr lang="en-US" altLang="zh-CN" dirty="0"/>
              <a:t>= 'P3',NUM,0)) </a:t>
            </a:r>
            <a:r>
              <a:rPr lang="en-US" altLang="zh-CN" dirty="0" smtClean="0"/>
              <a:t>num_p3</a:t>
            </a:r>
            <a:endParaRPr lang="en-US" altLang="zh-CN" dirty="0" smtClean="0"/>
          </a:p>
          <a:p>
            <a:r>
              <a:rPr lang="en-US" altLang="zh-CN" dirty="0" smtClean="0"/>
              <a:t>From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抽样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随机抽样</a:t>
            </a:r>
            <a:endParaRPr lang="en-US" altLang="zh-CN" sz="2800" dirty="0" smtClean="0"/>
          </a:p>
          <a:p>
            <a:r>
              <a:rPr lang="zh-CN" altLang="en-US" sz="2800" dirty="0" smtClean="0"/>
              <a:t>    使用</a:t>
            </a:r>
            <a:r>
              <a:rPr lang="en-US" altLang="zh-CN" sz="2800" dirty="0"/>
              <a:t>RAND()</a:t>
            </a:r>
            <a:r>
              <a:rPr lang="zh-CN" altLang="en-US" sz="2800" dirty="0"/>
              <a:t>函数和</a:t>
            </a:r>
            <a:r>
              <a:rPr lang="en-US" altLang="zh-CN" sz="2800" dirty="0"/>
              <a:t>LIMIT</a:t>
            </a:r>
            <a:r>
              <a:rPr lang="zh-CN" altLang="en-US" sz="2800" dirty="0"/>
              <a:t>关键字来获取样例数据，使用</a:t>
            </a:r>
            <a:r>
              <a:rPr lang="en-US" altLang="zh-CN" sz="2800" dirty="0"/>
              <a:t>DISTRIBUTE</a:t>
            </a:r>
            <a:r>
              <a:rPr lang="zh-CN" altLang="en-US" sz="2800" dirty="0"/>
              <a:t>和</a:t>
            </a:r>
            <a:r>
              <a:rPr lang="en-US" altLang="zh-CN" sz="2800" dirty="0"/>
              <a:t>SORT</a:t>
            </a:r>
            <a:r>
              <a:rPr lang="zh-CN" altLang="en-US" sz="2800" dirty="0"/>
              <a:t>关键字来保证数据是随机分散到</a:t>
            </a:r>
            <a:r>
              <a:rPr lang="en-US" altLang="zh-CN" sz="2800" dirty="0"/>
              <a:t>mapper</a:t>
            </a:r>
            <a:r>
              <a:rPr lang="zh-CN" altLang="en-US" sz="2800" dirty="0"/>
              <a:t>和</a:t>
            </a:r>
            <a:r>
              <a:rPr lang="en-US" altLang="zh-CN" sz="2800" dirty="0"/>
              <a:t>reducer</a:t>
            </a:r>
            <a:r>
              <a:rPr lang="zh-CN" altLang="en-US" sz="2800" dirty="0" smtClean="0"/>
              <a:t>的，语法：</a:t>
            </a:r>
            <a:r>
              <a:rPr lang="en-US" altLang="zh-CN" sz="2800" dirty="0" smtClean="0"/>
              <a:t>SELECT</a:t>
            </a:r>
            <a:r>
              <a:rPr lang="en-US" altLang="zh-CN" sz="2800" dirty="0"/>
              <a:t> * FROM </a:t>
            </a:r>
            <a:r>
              <a:rPr lang="en-US" altLang="zh-CN" sz="2800" dirty="0" smtClean="0"/>
              <a:t>table </a:t>
            </a:r>
            <a:r>
              <a:rPr lang="en-US" altLang="zh-CN" sz="2800" dirty="0"/>
              <a:t> DISTRIBUTE BY RAND() SORT BY RAND() LIMIT &lt;N rows to sample</a:t>
            </a:r>
            <a:r>
              <a:rPr lang="en-US" altLang="zh-CN" sz="2800" dirty="0" smtClean="0"/>
              <a:t>&gt;;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另外样本数据量不需要太精确的话也可以使用如下方式：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select </a:t>
            </a:r>
            <a:r>
              <a:rPr lang="zh-CN" altLang="en-US" sz="2800" dirty="0" smtClean="0"/>
              <a:t>* </a:t>
            </a:r>
            <a:r>
              <a:rPr lang="en-US" altLang="zh-CN" sz="2800" dirty="0" smtClean="0"/>
              <a:t>from  table where rand() &lt; </a:t>
            </a:r>
            <a:r>
              <a:rPr lang="zh-CN" altLang="en-US" sz="2800" dirty="0" smtClean="0"/>
              <a:t>抽样数据占比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5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抽样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桶</a:t>
            </a:r>
            <a:r>
              <a:rPr lang="zh-CN" altLang="en-US" sz="2800" dirty="0"/>
              <a:t>表</a:t>
            </a:r>
            <a:r>
              <a:rPr lang="zh-CN" altLang="en-US" sz="2800" dirty="0" smtClean="0"/>
              <a:t>抽样</a:t>
            </a:r>
            <a:endParaRPr lang="en-US" altLang="zh-CN" sz="2800" dirty="0" smtClean="0"/>
          </a:p>
          <a:p>
            <a:r>
              <a:rPr lang="zh-CN" altLang="en-US" sz="2800" dirty="0"/>
              <a:t>该方式是最佳化采样</a:t>
            </a:r>
            <a:r>
              <a:rPr lang="en-US" altLang="zh-CN" sz="2800" dirty="0"/>
              <a:t>bucket</a:t>
            </a:r>
            <a:r>
              <a:rPr lang="zh-CN" altLang="en-US" sz="2800" dirty="0"/>
              <a:t>表。</a:t>
            </a:r>
            <a:r>
              <a:rPr lang="en-US" altLang="zh-CN" sz="2800" dirty="0"/>
              <a:t>RAND()</a:t>
            </a:r>
            <a:r>
              <a:rPr lang="zh-CN" altLang="en-US" sz="2800" dirty="0"/>
              <a:t>函数也可以用来采样整行。如果采样列同时使用了</a:t>
            </a:r>
            <a:r>
              <a:rPr lang="en-US" altLang="zh-CN" sz="2800" dirty="0"/>
              <a:t>CLUSTERED BY</a:t>
            </a:r>
            <a:r>
              <a:rPr lang="zh-CN" altLang="en-US" sz="2800" dirty="0"/>
              <a:t>，使用</a:t>
            </a:r>
            <a:r>
              <a:rPr lang="en-US" altLang="zh-CN" sz="2800" dirty="0"/>
              <a:t>TABLESAMPLE</a:t>
            </a:r>
            <a:r>
              <a:rPr lang="zh-CN" altLang="en-US" sz="2800" dirty="0"/>
              <a:t>语句会更有效率。</a:t>
            </a:r>
          </a:p>
          <a:p>
            <a:r>
              <a:rPr lang="zh-CN" altLang="en-US" sz="2800" dirty="0"/>
              <a:t>语法：</a:t>
            </a:r>
          </a:p>
          <a:p>
            <a:r>
              <a:rPr lang="zh-CN" altLang="en-US" sz="2800" dirty="0"/>
              <a:t> </a:t>
            </a:r>
            <a:r>
              <a:rPr lang="en-US" altLang="zh-CN" sz="2800" dirty="0"/>
              <a:t>SELECT * FROM &lt;</a:t>
            </a:r>
            <a:r>
              <a:rPr lang="en-US" altLang="zh-CN" sz="2800" dirty="0" err="1"/>
              <a:t>Table_Name</a:t>
            </a:r>
            <a:r>
              <a:rPr lang="en-US" altLang="zh-CN" sz="2800" dirty="0"/>
              <a:t>&gt; TABLESAMPLE(BUCKET &lt;specified bucket number to sample&gt; OUT OF &lt;total number of buckets&gt; ON [</a:t>
            </a:r>
            <a:r>
              <a:rPr lang="en-US" altLang="zh-CN" sz="2800" dirty="0" err="1"/>
              <a:t>colname|RAND</a:t>
            </a:r>
            <a:r>
              <a:rPr lang="en-US" altLang="zh-CN" sz="2800" dirty="0"/>
              <a:t>()]) </a:t>
            </a:r>
            <a:r>
              <a:rPr lang="en-US" altLang="zh-CN" sz="2800" dirty="0" err="1"/>
              <a:t>table_alias</a:t>
            </a:r>
            <a:r>
              <a:rPr lang="en-US" altLang="zh-CN" sz="2800" dirty="0"/>
              <a:t>;</a:t>
            </a:r>
          </a:p>
          <a:p>
            <a:r>
              <a:rPr lang="zh-CN" altLang="en-US" sz="2800" dirty="0"/>
              <a:t>示例：</a:t>
            </a:r>
          </a:p>
          <a:p>
            <a:r>
              <a:rPr lang="en-US" altLang="zh-CN" sz="2800" dirty="0"/>
              <a:t>SELECT * FROM employees TABLESAMPLE(BUCKET 2 OUT OF 4 ON RAND()) </a:t>
            </a:r>
            <a:r>
              <a:rPr lang="en-US" altLang="zh-CN" sz="2800" dirty="0" err="1"/>
              <a:t>table_alias</a:t>
            </a:r>
            <a:r>
              <a:rPr lang="en-US" altLang="zh-CN" sz="2800" dirty="0" smtClean="0"/>
              <a:t>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570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抽样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/>
              <a:t>数据</a:t>
            </a:r>
            <a:r>
              <a:rPr lang="zh-CN" altLang="en-US" sz="2800" dirty="0" smtClean="0"/>
              <a:t>块抽样</a:t>
            </a:r>
            <a:endParaRPr lang="en-US" altLang="zh-CN" sz="2800" dirty="0" smtClean="0"/>
          </a:p>
          <a:p>
            <a:r>
              <a:rPr lang="zh-CN" altLang="en-US" sz="2800" dirty="0"/>
              <a:t>该方式</a:t>
            </a:r>
            <a:r>
              <a:rPr lang="zh-CN" altLang="en-US" sz="2800" dirty="0" smtClean="0"/>
              <a:t>允许</a:t>
            </a:r>
            <a:r>
              <a:rPr lang="en-US" altLang="zh-CN" sz="2800" dirty="0" smtClean="0"/>
              <a:t>hive</a:t>
            </a:r>
            <a:r>
              <a:rPr lang="zh-CN" altLang="en-US" sz="2800" dirty="0" smtClean="0"/>
              <a:t>随机</a:t>
            </a:r>
            <a:r>
              <a:rPr lang="zh-CN" altLang="en-US" sz="2800" dirty="0"/>
              <a:t>抽取</a:t>
            </a:r>
            <a:r>
              <a:rPr lang="en-US" altLang="zh-CN" sz="2800" dirty="0"/>
              <a:t>N</a:t>
            </a:r>
            <a:r>
              <a:rPr lang="zh-CN" altLang="en-US" sz="2800" dirty="0"/>
              <a:t>行数据，数据总量的百分比（</a:t>
            </a:r>
            <a:r>
              <a:rPr lang="en-US" altLang="zh-CN" sz="2800" dirty="0"/>
              <a:t>n</a:t>
            </a:r>
            <a:r>
              <a:rPr lang="zh-CN" altLang="en-US" sz="2800" dirty="0"/>
              <a:t>百分比）或</a:t>
            </a:r>
            <a:r>
              <a:rPr lang="en-US" altLang="zh-CN" sz="2800" dirty="0"/>
              <a:t>N</a:t>
            </a:r>
            <a:r>
              <a:rPr lang="zh-CN" altLang="en-US" sz="2800" dirty="0"/>
              <a:t>字节的数据。</a:t>
            </a:r>
          </a:p>
          <a:p>
            <a:r>
              <a:rPr lang="zh-CN" altLang="en-US" sz="2800" dirty="0"/>
              <a:t>语法：</a:t>
            </a:r>
          </a:p>
          <a:p>
            <a:r>
              <a:rPr lang="en-US" altLang="zh-CN" sz="2800" dirty="0"/>
              <a:t>SELECT * FROM &lt;</a:t>
            </a:r>
            <a:r>
              <a:rPr lang="en-US" altLang="zh-CN" sz="2800" dirty="0" err="1"/>
              <a:t>Table_Name</a:t>
            </a:r>
            <a:r>
              <a:rPr lang="en-US" altLang="zh-CN" sz="2800" dirty="0"/>
              <a:t>&gt; TABLESAMPLE(N </a:t>
            </a:r>
            <a:r>
              <a:rPr lang="en-US" altLang="zh-CN" sz="2800" dirty="0" err="1"/>
              <a:t>PERCENT|ByteLengthLiteral|N</a:t>
            </a:r>
            <a:r>
              <a:rPr lang="en-US" altLang="zh-CN" sz="2800" dirty="0"/>
              <a:t> ROWS) s;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58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抽样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精确分层抽样</a:t>
            </a:r>
            <a:endParaRPr lang="en-US" altLang="zh-CN" sz="2800" dirty="0" smtClean="0"/>
          </a:p>
          <a:p>
            <a:r>
              <a:rPr lang="zh-CN" altLang="en-US" sz="2800" dirty="0" smtClean="0"/>
              <a:t>利用</a:t>
            </a:r>
            <a:r>
              <a:rPr lang="en-US" altLang="zh-CN" sz="2800" dirty="0" err="1" smtClean="0"/>
              <a:t>row_number</a:t>
            </a:r>
            <a:r>
              <a:rPr lang="en-US" altLang="zh-CN" sz="2800" dirty="0" smtClean="0"/>
              <a:t>() over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rand() </a:t>
            </a:r>
            <a:r>
              <a:rPr lang="zh-CN" altLang="en-US" sz="2800" dirty="0" smtClean="0"/>
              <a:t>可实现精确分层抽样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语法如下：</a:t>
            </a:r>
            <a:endParaRPr lang="en-US" altLang="zh-CN" sz="2800" dirty="0" smtClean="0"/>
          </a:p>
          <a:p>
            <a:r>
              <a:rPr lang="en-US" altLang="zh-CN" sz="2800" dirty="0" smtClean="0"/>
              <a:t>SELECT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*,</a:t>
            </a:r>
            <a:r>
              <a:rPr lang="en-US" altLang="zh-CN" sz="2800" dirty="0" err="1" smtClean="0"/>
              <a:t>row_number</a:t>
            </a:r>
            <a:r>
              <a:rPr lang="en-US" altLang="zh-CN" sz="2800" dirty="0" smtClean="0"/>
              <a:t>()over(partition by cols order by rand()) </a:t>
            </a:r>
            <a:r>
              <a:rPr lang="en-US" altLang="zh-CN" sz="2800" dirty="0" err="1" smtClean="0"/>
              <a:t>row_num</a:t>
            </a:r>
            <a:r>
              <a:rPr lang="en-US" altLang="zh-CN" sz="2800" dirty="0"/>
              <a:t> FROM &lt;</a:t>
            </a:r>
            <a:r>
              <a:rPr lang="en-US" altLang="zh-CN" sz="2800" dirty="0" err="1"/>
              <a:t>Table_Name</a:t>
            </a:r>
            <a:r>
              <a:rPr lang="en-US" altLang="zh-CN" sz="2800" dirty="0"/>
              <a:t>&gt; </a:t>
            </a:r>
            <a:r>
              <a:rPr lang="en-US" altLang="zh-CN" sz="2800" dirty="0" smtClean="0"/>
              <a:t>where </a:t>
            </a:r>
            <a:r>
              <a:rPr lang="en-US" altLang="zh-CN" sz="2800" dirty="0" err="1"/>
              <a:t>row_number</a:t>
            </a:r>
            <a:r>
              <a:rPr lang="en-US" altLang="zh-CN" sz="2800" dirty="0"/>
              <a:t>()over(partition by cols order by rand()) </a:t>
            </a:r>
            <a:r>
              <a:rPr lang="en-US" altLang="zh-CN" sz="2800" dirty="0" smtClean="0"/>
              <a:t> &lt; xx ;</a:t>
            </a:r>
          </a:p>
          <a:p>
            <a:endParaRPr lang="en-US" altLang="zh-CN" sz="2800" dirty="0"/>
          </a:p>
          <a:p>
            <a:r>
              <a:rPr lang="zh-CN" altLang="en-US" sz="2800" dirty="0"/>
              <a:t>也</a:t>
            </a:r>
            <a:r>
              <a:rPr lang="zh-CN" altLang="en-US" sz="2800" dirty="0" smtClean="0"/>
              <a:t>可提前算出每层数据占比，按比例分层抽取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995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可以纵向合并两个有相同列的数据集，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Union 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会对合并后的数据集去重，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union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不做去重处理，效率较高，目前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不支持前者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800" dirty="0"/>
          </a:p>
          <a:p>
            <a:r>
              <a:rPr lang="en-US" altLang="zh-CN" sz="2800" dirty="0" smtClean="0"/>
              <a:t>Select  col1,col2,…. From tab1</a:t>
            </a:r>
          </a:p>
          <a:p>
            <a:r>
              <a:rPr lang="en-US" altLang="zh-CN" sz="2800" dirty="0" smtClean="0"/>
              <a:t>Union all</a:t>
            </a:r>
          </a:p>
          <a:p>
            <a:r>
              <a:rPr lang="en-US" altLang="zh-CN" sz="2800" dirty="0"/>
              <a:t>Select  col1,col2,…. From </a:t>
            </a:r>
            <a:r>
              <a:rPr lang="en-US" altLang="zh-CN" sz="2800" dirty="0" smtClean="0"/>
              <a:t>tab2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766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与句可以将查询结果追加到表中，如下：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table 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tab2</a:t>
            </a:r>
          </a:p>
          <a:p>
            <a:r>
              <a:rPr lang="en-US" altLang="zh-CN" sz="2800" dirty="0" smtClean="0"/>
              <a:t>partition(</a:t>
            </a:r>
            <a:r>
              <a:rPr lang="zh-CN" altLang="en-US" sz="2800" dirty="0" smtClean="0"/>
              <a:t>分区字段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 smtClean="0"/>
              <a:t>分区值</a:t>
            </a:r>
            <a:r>
              <a:rPr lang="en-US" altLang="zh-CN" sz="2800" dirty="0" smtClean="0"/>
              <a:t>)  --  </a:t>
            </a:r>
            <a:r>
              <a:rPr lang="zh-CN" altLang="en-US" sz="2800" dirty="0" smtClean="0"/>
              <a:t>非分区表不用这一句</a:t>
            </a:r>
            <a:endParaRPr lang="en-US" altLang="zh-CN" sz="2800" dirty="0"/>
          </a:p>
          <a:p>
            <a:r>
              <a:rPr lang="en-US" altLang="zh-CN" sz="2800" dirty="0" smtClean="0"/>
              <a:t>Select  col1,col2,…. From tab1  </a:t>
            </a:r>
          </a:p>
          <a:p>
            <a:r>
              <a:rPr lang="zh-CN" altLang="en-US" sz="2800" dirty="0" smtClean="0"/>
              <a:t>指定分区后，查询语句字段数应等于目标表非分区字段数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咱们使用的版本貌似不支持指定字段，高版本中是可以的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如果需要覆盖原有数据，可以使用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overwrite</a:t>
            </a:r>
            <a:endParaRPr lang="en-US" altLang="zh-CN" sz="2800" dirty="0" smtClean="0"/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overwrite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tab2</a:t>
            </a:r>
          </a:p>
          <a:p>
            <a:r>
              <a:rPr lang="en-US" altLang="zh-CN" sz="2800" dirty="0"/>
              <a:t>partition(</a:t>
            </a:r>
            <a:r>
              <a:rPr lang="zh-CN" altLang="en-US" sz="2800" dirty="0"/>
              <a:t>分区字段</a:t>
            </a:r>
            <a:r>
              <a:rPr lang="en-US" altLang="zh-CN" sz="2800" dirty="0"/>
              <a:t> = </a:t>
            </a:r>
            <a:r>
              <a:rPr lang="zh-CN" altLang="en-US" sz="2800" dirty="0"/>
              <a:t>分区值</a:t>
            </a:r>
            <a:r>
              <a:rPr lang="en-US" altLang="zh-CN" sz="2800" dirty="0"/>
              <a:t>)  --  </a:t>
            </a:r>
            <a:r>
              <a:rPr lang="zh-CN" altLang="en-US" sz="2800" dirty="0"/>
              <a:t>非分区表不用这一句</a:t>
            </a:r>
            <a:endParaRPr lang="en-US" altLang="zh-CN" sz="2800" dirty="0"/>
          </a:p>
          <a:p>
            <a:r>
              <a:rPr lang="en-US" altLang="zh-CN" sz="2800" dirty="0"/>
              <a:t>Select  col1,col2,…. From tab1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211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如果从一个表查询的结果需要放入多个表，如下写法可提高效率：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source_table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table tablename1 select col1,col2…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into table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tablename2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col3,col2…</a:t>
            </a:r>
          </a:p>
          <a:p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如果插入的数据包含多个分区，可以使用动态分区：</a:t>
            </a:r>
            <a:endParaRPr lang="en-US" altLang="zh-CN" sz="2800" dirty="0" smtClean="0"/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Insert overwrite table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tab2</a:t>
            </a:r>
          </a:p>
          <a:p>
            <a:r>
              <a:rPr lang="en-US" altLang="zh-CN" sz="2800" dirty="0"/>
              <a:t>partition(</a:t>
            </a:r>
            <a:r>
              <a:rPr lang="zh-CN" altLang="en-US" sz="2800" dirty="0"/>
              <a:t>分区</a:t>
            </a:r>
            <a:r>
              <a:rPr lang="zh-CN" altLang="en-US" sz="2800" dirty="0" smtClean="0"/>
              <a:t>字段</a:t>
            </a:r>
            <a:r>
              <a:rPr lang="en-US" altLang="zh-CN" sz="2800" dirty="0" smtClean="0"/>
              <a:t>) </a:t>
            </a:r>
          </a:p>
          <a:p>
            <a:r>
              <a:rPr lang="en-US" altLang="zh-CN" sz="2800" dirty="0" smtClean="0"/>
              <a:t>Select  </a:t>
            </a:r>
            <a:r>
              <a:rPr lang="en-US" altLang="zh-CN" sz="2800" dirty="0"/>
              <a:t>col1,col2,…. From </a:t>
            </a:r>
            <a:r>
              <a:rPr lang="en-US" altLang="zh-CN" sz="2800" dirty="0" smtClean="0"/>
              <a:t>tab1</a:t>
            </a:r>
          </a:p>
          <a:p>
            <a:r>
              <a:rPr lang="zh-CN" altLang="en-US" sz="2800" dirty="0" smtClean="0"/>
              <a:t>若使用动态分区，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语句的最后字段的值是对应分区值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836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删除数据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/>
              <a:t>如果要</a:t>
            </a:r>
            <a:r>
              <a:rPr lang="zh-CN" altLang="en-US" sz="2800" dirty="0" smtClean="0"/>
              <a:t>清</a:t>
            </a:r>
            <a:r>
              <a:rPr lang="zh-CN" altLang="en-US" sz="2800" dirty="0"/>
              <a:t>除</a:t>
            </a:r>
            <a:r>
              <a:rPr lang="zh-CN" altLang="en-US" sz="2800" dirty="0" smtClean="0"/>
              <a:t>部分</a:t>
            </a:r>
            <a:r>
              <a:rPr lang="zh-CN" altLang="en-US" sz="2800" dirty="0" smtClean="0"/>
              <a:t>数据，可用</a:t>
            </a:r>
            <a:r>
              <a:rPr lang="en-US" altLang="zh-CN" sz="2800" dirty="0" smtClean="0"/>
              <a:t>inert overwrite table </a:t>
            </a:r>
            <a:r>
              <a:rPr lang="zh-CN" altLang="en-US" sz="2800" dirty="0" smtClean="0"/>
              <a:t>来实现</a:t>
            </a:r>
            <a:endParaRPr lang="en-US" altLang="zh-CN" sz="2800" dirty="0" smtClean="0"/>
          </a:p>
          <a:p>
            <a:r>
              <a:rPr lang="en-US" altLang="zh-CN" sz="2800" dirty="0"/>
              <a:t> inert overwrite </a:t>
            </a:r>
            <a:r>
              <a:rPr lang="en-US" altLang="zh-CN" sz="2800" dirty="0" smtClean="0"/>
              <a:t>table tab1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select * from tab1 where xx=xx</a:t>
            </a:r>
            <a:endParaRPr lang="zh-CN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13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展示数据库：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SHOW DATABASES;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展示某数据库中所有表：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SHOW TABLES [IN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database_name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][like ‘*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部分表名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*’];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查看建表语句：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SHOW CREATE TABLE ([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db_name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.]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展示某表中所有分区：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SHOW PARTITIONS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展示所有函数：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SHOW FUNCTIONS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显示表的磁盘存储信息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 SHOW TABLE EXTENDED[IN|FROM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database_name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] LIKE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identifier_with_wildcards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[PARTITION (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partition_desc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63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920120" y="1644170"/>
            <a:ext cx="3026833" cy="45444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64273" y="2947483"/>
            <a:ext cx="4145982" cy="968923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查看表字段信息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查看表的详细信息，创建时间、存储位置等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formatted </a:t>
            </a:r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查看函数等对象描述 </a:t>
            </a:r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function name</a:t>
            </a:r>
          </a:p>
        </p:txBody>
      </p:sp>
    </p:spTree>
    <p:extLst>
      <p:ext uri="{BB962C8B-B14F-4D97-AF65-F5344CB8AC3E}">
        <p14:creationId xmlns:p14="http://schemas.microsoft.com/office/powerpoint/2010/main" val="38422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920120" y="1644170"/>
            <a:ext cx="3026833" cy="454447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64273" y="2947483"/>
            <a:ext cx="4145982" cy="968923"/>
          </a:xfrm>
        </p:spPr>
        <p:txBody>
          <a:bodyPr/>
          <a:lstStyle/>
          <a:p>
            <a:pPr algn="ctr"/>
            <a:r>
              <a:rPr lang="zh-CN" altLang="en-US" dirty="0"/>
              <a:t>常用优化</a:t>
            </a:r>
          </a:p>
        </p:txBody>
      </p:sp>
    </p:spTree>
    <p:extLst>
      <p:ext uri="{BB962C8B-B14F-4D97-AF65-F5344CB8AC3E}">
        <p14:creationId xmlns:p14="http://schemas.microsoft.com/office/powerpoint/2010/main" val="26475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常用参数设置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作业名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mapred.job.name 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每个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最大输入大小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mapred.max.split.size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300000000;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每个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最小输入大小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mapred.min.split.size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100000000;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前进行小文件合并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hive.input.format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org.apache.hadoop.hive.ql.io.CombineHiveInputFormat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常用参数设置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自动根据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，选择使用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common join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或者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 join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hive.auto.convert.join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Map-only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的任务结束时合并小文件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hive.merge.mapfiles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Map-Reduce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的任务结束时不合并小文件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hive.merge.mapredfiles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合并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文件的大小</a:t>
            </a:r>
          </a:p>
          <a:p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set 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hive.merge.size.per.task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= 300000000</a:t>
            </a:r>
            <a:r>
              <a:rPr lang="en-US" altLang="zh-CN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特点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238" y="1314450"/>
            <a:ext cx="108013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是基于</a:t>
            </a:r>
            <a:r>
              <a:rPr lang="en-US" altLang="zh-CN" sz="2500" dirty="0" err="1" smtClean="0"/>
              <a:t>hadoop</a:t>
            </a:r>
            <a:r>
              <a:rPr lang="zh-CN" altLang="en-US" sz="2500" dirty="0" smtClean="0"/>
              <a:t>平台的一个</a:t>
            </a:r>
            <a:r>
              <a:rPr lang="zh-CN" altLang="en-US" sz="2500" dirty="0"/>
              <a:t>可以存储、查询和分析存储在 </a:t>
            </a:r>
            <a:r>
              <a:rPr lang="en-US" altLang="zh-CN" sz="2500" dirty="0" err="1"/>
              <a:t>Hadoop</a:t>
            </a:r>
            <a:r>
              <a:rPr lang="en-US" altLang="zh-CN" sz="2500" dirty="0"/>
              <a:t> </a:t>
            </a:r>
            <a:r>
              <a:rPr lang="zh-CN" altLang="en-US" sz="2500" dirty="0"/>
              <a:t>中的大规模数据</a:t>
            </a:r>
            <a:r>
              <a:rPr lang="zh-CN" altLang="en-US" sz="2500" dirty="0" smtClean="0"/>
              <a:t>的工具。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适合做大规模离线数据分析，但是实时性较差，不适合做实时分析。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表不存储数据，而是指向</a:t>
            </a:r>
            <a:r>
              <a:rPr lang="en-US" altLang="zh-CN" sz="2500" dirty="0" err="1" smtClean="0"/>
              <a:t>hdfs</a:t>
            </a:r>
            <a:r>
              <a:rPr lang="zh-CN" altLang="en-US" sz="2500" dirty="0" smtClean="0"/>
              <a:t>上的文件，在查询时才去加载这些文件，检查数据合法性。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/>
              <a:t>很容易扩展自己的存储能力和计算能力</a:t>
            </a:r>
            <a:r>
              <a:rPr lang="zh-CN" altLang="en-US" sz="2500" dirty="0" smtClean="0"/>
              <a:t>，依赖</a:t>
            </a:r>
            <a:r>
              <a:rPr lang="en-US" altLang="zh-CN" sz="2500" dirty="0" err="1" smtClean="0"/>
              <a:t>hadoop</a:t>
            </a:r>
            <a:r>
              <a:rPr lang="zh-CN" altLang="en-US" sz="2500" dirty="0" smtClean="0"/>
              <a:t>的计算存储资源。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的元数据（表、函数等信息）存储在关系型数据库，创建表时只是往数据库中插入一条数据，在</a:t>
            </a:r>
            <a:r>
              <a:rPr lang="en-US" altLang="zh-CN" sz="2500" dirty="0" err="1" smtClean="0"/>
              <a:t>hdfs</a:t>
            </a:r>
            <a:r>
              <a:rPr lang="zh-CN" altLang="en-US" sz="2500" dirty="0" smtClean="0"/>
              <a:t>上创建一个目录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相当于一套</a:t>
            </a:r>
            <a:r>
              <a:rPr lang="en-US" altLang="zh-CN" sz="2500" dirty="0" err="1" smtClean="0"/>
              <a:t>sql</a:t>
            </a:r>
            <a:r>
              <a:rPr lang="zh-CN" altLang="en-US" sz="2500" dirty="0" smtClean="0"/>
              <a:t>解析系统</a:t>
            </a:r>
            <a:r>
              <a:rPr lang="en-US" altLang="zh-CN" sz="2500" dirty="0" smtClean="0"/>
              <a:t>+</a:t>
            </a:r>
            <a:r>
              <a:rPr lang="zh-CN" altLang="en-US" sz="2500" dirty="0" smtClean="0"/>
              <a:t>数据文件管理系统，他提供</a:t>
            </a:r>
            <a:r>
              <a:rPr lang="en-US" altLang="zh-CN" sz="2500" dirty="0" err="1" smtClean="0"/>
              <a:t>sql</a:t>
            </a:r>
            <a:r>
              <a:rPr lang="zh-CN" altLang="en-US" sz="2500" dirty="0" smtClean="0"/>
              <a:t>入口，并将</a:t>
            </a:r>
            <a:r>
              <a:rPr lang="en-US" altLang="zh-CN" sz="2500" dirty="0" err="1" smtClean="0"/>
              <a:t>sql</a:t>
            </a:r>
            <a:r>
              <a:rPr lang="zh-CN" altLang="en-US" sz="2500" dirty="0" smtClean="0"/>
              <a:t>解析成</a:t>
            </a:r>
            <a:r>
              <a:rPr lang="en-US" altLang="zh-CN" sz="2500" dirty="0" smtClean="0"/>
              <a:t>MR,</a:t>
            </a:r>
            <a:r>
              <a:rPr lang="zh-CN" altLang="en-US" sz="2500" dirty="0" smtClean="0"/>
              <a:t>去计算分析数据，本身并不具备计算能力，他将数据按数据库、表、分区、桶等分块存储。</a:t>
            </a:r>
            <a:endParaRPr lang="en-US" altLang="zh-CN" sz="25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500" dirty="0" smtClean="0"/>
              <a:t>hive</a:t>
            </a:r>
            <a:r>
              <a:rPr lang="zh-CN" altLang="en-US" sz="2500" dirty="0" smtClean="0"/>
              <a:t>的计算引擎可以是</a:t>
            </a:r>
            <a:r>
              <a:rPr lang="en-US" altLang="zh-CN" sz="2500" dirty="0" smtClean="0"/>
              <a:t>MR,</a:t>
            </a:r>
            <a:r>
              <a:rPr lang="zh-CN" altLang="en-US" sz="2500" dirty="0" smtClean="0"/>
              <a:t>也可以是</a:t>
            </a:r>
            <a:r>
              <a:rPr lang="en-US" altLang="zh-CN" sz="2500" dirty="0" smtClean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2902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数据类型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047751"/>
            <a:ext cx="7219950" cy="54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91862" y="290514"/>
            <a:ext cx="4706415" cy="51593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Hive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数据类型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499" y="1462395"/>
            <a:ext cx="10799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ARRAY</a:t>
            </a:r>
            <a:r>
              <a:rPr lang="zh-CN" altLang="en-US" dirty="0"/>
              <a:t>：</a:t>
            </a:r>
            <a:r>
              <a:rPr lang="en-US" altLang="zh-CN" dirty="0"/>
              <a:t>ARRAY</a:t>
            </a:r>
            <a:r>
              <a:rPr lang="zh-CN" altLang="en-US" dirty="0"/>
              <a:t>类型是由一系列相同数据类型的元素组成，这些元素可以通过下标来访问。比如有一</a:t>
            </a:r>
            <a:r>
              <a:rPr lang="zh-CN" altLang="en-US" dirty="0" smtClean="0"/>
              <a:t>个       </a:t>
            </a:r>
            <a:r>
              <a:rPr lang="en-US" altLang="zh-CN" dirty="0" smtClean="0"/>
              <a:t>ARRAY</a:t>
            </a:r>
            <a:r>
              <a:rPr lang="zh-CN" altLang="en-US" dirty="0"/>
              <a:t>类型的变量</a:t>
            </a:r>
            <a:r>
              <a:rPr lang="en-US" altLang="zh-CN" dirty="0"/>
              <a:t>fruits</a:t>
            </a:r>
            <a:r>
              <a:rPr lang="zh-CN" altLang="en-US" dirty="0"/>
              <a:t>，它是由</a:t>
            </a:r>
            <a:r>
              <a:rPr lang="en-US" altLang="zh-CN" dirty="0"/>
              <a:t>['</a:t>
            </a:r>
            <a:r>
              <a:rPr lang="en-US" altLang="zh-CN" dirty="0" err="1"/>
              <a:t>apple','orange','mango</a:t>
            </a:r>
            <a:r>
              <a:rPr lang="en-US" altLang="zh-CN" dirty="0"/>
              <a:t>']</a:t>
            </a:r>
            <a:r>
              <a:rPr lang="zh-CN" altLang="en-US" dirty="0"/>
              <a:t>组成，那么我们可以通过</a:t>
            </a:r>
            <a:r>
              <a:rPr lang="en-US" altLang="zh-CN" dirty="0"/>
              <a:t>fruits[1]</a:t>
            </a:r>
            <a:r>
              <a:rPr lang="zh-CN" altLang="en-US" dirty="0"/>
              <a:t>来访问元素</a:t>
            </a:r>
            <a:r>
              <a:rPr lang="en-US" altLang="zh-CN" dirty="0"/>
              <a:t>orange</a:t>
            </a:r>
            <a:r>
              <a:rPr lang="zh-CN" altLang="en-US" dirty="0"/>
              <a:t>，因为</a:t>
            </a:r>
            <a:r>
              <a:rPr lang="en-US" altLang="zh-CN" dirty="0"/>
              <a:t>ARRAY</a:t>
            </a:r>
            <a:r>
              <a:rPr lang="zh-CN" altLang="en-US" dirty="0"/>
              <a:t>类型的下标是从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MAP</a:t>
            </a:r>
            <a:r>
              <a:rPr lang="zh-CN" altLang="en-US" dirty="0"/>
              <a:t>：</a:t>
            </a:r>
            <a:r>
              <a:rPr lang="en-US" altLang="zh-CN" dirty="0"/>
              <a:t>MAP</a:t>
            </a:r>
            <a:r>
              <a:rPr lang="zh-CN" altLang="en-US" dirty="0"/>
              <a:t>包含</a:t>
            </a:r>
            <a:r>
              <a:rPr lang="en-US" altLang="zh-CN" dirty="0"/>
              <a:t>key-&gt;value</a:t>
            </a:r>
            <a:r>
              <a:rPr lang="zh-CN" altLang="en-US" dirty="0"/>
              <a:t>键值对，可以通过</a:t>
            </a:r>
            <a:r>
              <a:rPr lang="en-US" altLang="zh-CN" dirty="0"/>
              <a:t>key</a:t>
            </a:r>
            <a:r>
              <a:rPr lang="zh-CN" altLang="en-US" dirty="0"/>
              <a:t>来访问元素。比如”</a:t>
            </a:r>
            <a:r>
              <a:rPr lang="en-US" altLang="zh-CN" dirty="0" err="1"/>
              <a:t>userlist</a:t>
            </a:r>
            <a:r>
              <a:rPr lang="en-US" altLang="zh-CN" dirty="0"/>
              <a:t>”</a:t>
            </a:r>
            <a:r>
              <a:rPr lang="zh-CN" altLang="en-US" dirty="0"/>
              <a:t>是一个</a:t>
            </a:r>
            <a:r>
              <a:rPr lang="en-US" altLang="zh-CN" dirty="0"/>
              <a:t>map</a:t>
            </a:r>
            <a:r>
              <a:rPr lang="zh-CN" altLang="en-US" dirty="0"/>
              <a:t>类型，其中</a:t>
            </a:r>
            <a:r>
              <a:rPr lang="en-US" altLang="zh-CN" dirty="0"/>
              <a:t>username</a:t>
            </a:r>
            <a:r>
              <a:rPr lang="zh-CN" altLang="en-US" dirty="0"/>
              <a:t>是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password</a:t>
            </a:r>
            <a:r>
              <a:rPr lang="zh-CN" altLang="en-US" dirty="0"/>
              <a:t>是</a:t>
            </a:r>
            <a:r>
              <a:rPr lang="en-US" altLang="zh-CN" dirty="0"/>
              <a:t>value</a:t>
            </a:r>
            <a:r>
              <a:rPr lang="zh-CN" altLang="en-US" dirty="0"/>
              <a:t>；那么我们可以通过</a:t>
            </a:r>
            <a:r>
              <a:rPr lang="en-US" altLang="zh-CN" dirty="0" err="1"/>
              <a:t>userlist</a:t>
            </a:r>
            <a:r>
              <a:rPr lang="en-US" altLang="zh-CN" dirty="0"/>
              <a:t>['username']</a:t>
            </a:r>
            <a:r>
              <a:rPr lang="zh-CN" altLang="en-US" dirty="0"/>
              <a:t>来得到这个用户对应的</a:t>
            </a:r>
            <a:r>
              <a:rPr lang="en-US" altLang="zh-CN" dirty="0"/>
              <a:t>password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STRUCT</a:t>
            </a:r>
            <a:r>
              <a:rPr lang="zh-CN" altLang="en-US" dirty="0"/>
              <a:t>：</a:t>
            </a:r>
            <a:r>
              <a:rPr lang="en-US" altLang="zh-CN" dirty="0"/>
              <a:t>STRUCT</a:t>
            </a:r>
            <a:r>
              <a:rPr lang="zh-CN" altLang="en-US" dirty="0"/>
              <a:t>可以包含不同数据类型的元素。这些元素可以通过”点语法”的方式来得到所需要的元素，比如</a:t>
            </a:r>
            <a:r>
              <a:rPr lang="en-US" altLang="zh-CN" dirty="0"/>
              <a:t>user</a:t>
            </a:r>
            <a:r>
              <a:rPr lang="zh-CN" altLang="en-US" dirty="0"/>
              <a:t>是一个</a:t>
            </a:r>
            <a:r>
              <a:rPr lang="en-US" altLang="zh-CN" dirty="0"/>
              <a:t>STRUCT</a:t>
            </a:r>
            <a:r>
              <a:rPr lang="zh-CN" altLang="en-US" dirty="0"/>
              <a:t>类型，那么可以通过</a:t>
            </a:r>
            <a:r>
              <a:rPr lang="en-US" altLang="zh-CN" dirty="0" err="1"/>
              <a:t>user.address</a:t>
            </a:r>
            <a:r>
              <a:rPr lang="zh-CN" altLang="en-US" dirty="0"/>
              <a:t>得到这个用户的地址。</a:t>
            </a:r>
            <a:br>
              <a:rPr lang="zh-CN" altLang="en-US" dirty="0"/>
            </a:br>
            <a:r>
              <a:rPr lang="en-US" altLang="zh-CN" dirty="0" smtClean="0"/>
              <a:t>UNION</a:t>
            </a:r>
            <a:r>
              <a:rPr lang="en-US" altLang="zh-CN" dirty="0"/>
              <a:t>: UNIONTYPE</a:t>
            </a:r>
            <a:r>
              <a:rPr lang="zh-CN" altLang="en-US" dirty="0"/>
              <a:t>，他是从</a:t>
            </a:r>
            <a:r>
              <a:rPr lang="en-US" altLang="zh-CN" dirty="0"/>
              <a:t>Hive 0.7.0</a:t>
            </a:r>
            <a:r>
              <a:rPr lang="zh-CN" altLang="en-US" dirty="0"/>
              <a:t>开始支持的。</a:t>
            </a:r>
          </a:p>
        </p:txBody>
      </p:sp>
    </p:spTree>
    <p:extLst>
      <p:ext uri="{BB962C8B-B14F-4D97-AF65-F5344CB8AC3E}">
        <p14:creationId xmlns:p14="http://schemas.microsoft.com/office/powerpoint/2010/main" val="1847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3985" y="290514"/>
            <a:ext cx="4526306" cy="515937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文件格式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1546" y="1088450"/>
            <a:ext cx="9616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TextFile</a:t>
            </a:r>
            <a:r>
              <a:rPr lang="zh-CN" altLang="en-US" sz="2400" b="1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 </a:t>
            </a:r>
            <a:r>
              <a:rPr lang="en-US" altLang="zh-CN" sz="2400" dirty="0" smtClean="0"/>
              <a:t>Hive</a:t>
            </a:r>
            <a:r>
              <a:rPr lang="zh-CN" altLang="en-US" sz="2400" dirty="0"/>
              <a:t>默认格式，数据不做压缩，磁盘开销大，数据解析开销大。</a:t>
            </a:r>
            <a:br>
              <a:rPr lang="zh-CN" altLang="en-US" sz="2400" dirty="0"/>
            </a:br>
            <a:r>
              <a:rPr lang="zh-CN" altLang="en-US" sz="2400" dirty="0"/>
              <a:t>可结合</a:t>
            </a:r>
            <a:r>
              <a:rPr lang="en-US" altLang="zh-CN" sz="2400" dirty="0" err="1"/>
              <a:t>Gzip</a:t>
            </a:r>
            <a:r>
              <a:rPr lang="zh-CN" altLang="en-US" sz="2400" dirty="0"/>
              <a:t>、</a:t>
            </a:r>
            <a:r>
              <a:rPr lang="en-US" altLang="zh-CN" sz="2400" dirty="0"/>
              <a:t>Bzip2</a:t>
            </a:r>
            <a:r>
              <a:rPr lang="zh-CN" altLang="en-US" sz="2400" dirty="0"/>
              <a:t>、</a:t>
            </a:r>
            <a:r>
              <a:rPr lang="en-US" altLang="zh-CN" sz="2400" dirty="0"/>
              <a:t>Snappy</a:t>
            </a:r>
            <a:r>
              <a:rPr lang="zh-CN" altLang="en-US" sz="2400" dirty="0"/>
              <a:t>等使用（系统自动检查，执行查询时自动解压），但使用这种方式，</a:t>
            </a:r>
            <a:r>
              <a:rPr lang="en-US" altLang="zh-CN" sz="2400" dirty="0"/>
              <a:t>hive</a:t>
            </a:r>
            <a:r>
              <a:rPr lang="zh-CN" altLang="en-US" sz="2400" dirty="0"/>
              <a:t>不会对数据进行切分，从而无法对数据进行并行操作。</a:t>
            </a:r>
          </a:p>
          <a:p>
            <a:r>
              <a:rPr lang="zh-CN" altLang="en-US" sz="2400" dirty="0"/>
              <a:t> </a:t>
            </a:r>
          </a:p>
          <a:p>
            <a:r>
              <a:rPr lang="en-US" altLang="zh-CN" sz="2400" b="1" dirty="0" err="1"/>
              <a:t>SequenceFile</a:t>
            </a:r>
            <a:r>
              <a:rPr lang="zh-CN" altLang="en-US" sz="2400" b="1" dirty="0"/>
              <a:t>：</a:t>
            </a:r>
            <a:endParaRPr lang="zh-CN" altLang="en-US" sz="2400" dirty="0"/>
          </a:p>
          <a:p>
            <a:r>
              <a:rPr lang="en-US" altLang="zh-CN" sz="2400" dirty="0" err="1"/>
              <a:t>SequenceFile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API </a:t>
            </a:r>
            <a:r>
              <a:rPr lang="zh-CN" altLang="en-US" sz="2400" dirty="0"/>
              <a:t>提供的一种二进制文件，它将数据以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key,value</a:t>
            </a:r>
            <a:r>
              <a:rPr lang="en-US" altLang="zh-CN" sz="2400" dirty="0"/>
              <a:t>&gt;</a:t>
            </a:r>
            <a:r>
              <a:rPr lang="zh-CN" altLang="en-US" sz="2400" dirty="0"/>
              <a:t>的形式序列化到文件中。这种二进制文件内部使用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zh-CN" altLang="en-US" sz="2400" dirty="0"/>
              <a:t>的标准的</a:t>
            </a:r>
            <a:r>
              <a:rPr lang="en-US" altLang="zh-CN" sz="2400" dirty="0"/>
              <a:t>Writable </a:t>
            </a:r>
            <a:r>
              <a:rPr lang="zh-CN" altLang="en-US" sz="2400" dirty="0"/>
              <a:t>接口实现序列化和反序列化。它与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API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MapFile</a:t>
            </a:r>
            <a:r>
              <a:rPr lang="en-US" altLang="zh-CN" sz="2400" dirty="0"/>
              <a:t> </a:t>
            </a:r>
            <a:r>
              <a:rPr lang="zh-CN" altLang="en-US" sz="2400" dirty="0"/>
              <a:t>是互相兼容的。</a:t>
            </a:r>
            <a:r>
              <a:rPr lang="en-US" altLang="zh-CN" sz="2400" dirty="0"/>
              <a:t>Hive 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SequenceFile</a:t>
            </a:r>
            <a:r>
              <a:rPr lang="en-US" altLang="zh-CN" sz="2400" dirty="0"/>
              <a:t> </a:t>
            </a:r>
            <a:r>
              <a:rPr lang="zh-CN" altLang="en-US" sz="2400" dirty="0"/>
              <a:t>继承自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API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SequenceFile</a:t>
            </a:r>
            <a:r>
              <a:rPr lang="zh-CN" altLang="en-US" sz="2400" dirty="0"/>
              <a:t>，不过它的</a:t>
            </a:r>
            <a:r>
              <a:rPr lang="en-US" altLang="zh-CN" sz="2400" dirty="0"/>
              <a:t>key</a:t>
            </a:r>
            <a:r>
              <a:rPr lang="zh-CN" altLang="en-US" sz="2400" dirty="0"/>
              <a:t>为空，使用</a:t>
            </a:r>
            <a:r>
              <a:rPr lang="en-US" altLang="zh-CN" sz="2400" dirty="0"/>
              <a:t>value </a:t>
            </a:r>
            <a:r>
              <a:rPr lang="zh-CN" altLang="en-US" sz="2400" dirty="0"/>
              <a:t>存放实际的值， 这样是为了避免</a:t>
            </a:r>
            <a:r>
              <a:rPr lang="en-US" altLang="zh-CN" sz="2400" dirty="0"/>
              <a:t>MR </a:t>
            </a:r>
            <a:r>
              <a:rPr lang="zh-CN" altLang="en-US" sz="2400" dirty="0"/>
              <a:t>在运行</a:t>
            </a:r>
            <a:r>
              <a:rPr lang="en-US" altLang="zh-CN" sz="2400" dirty="0"/>
              <a:t>map </a:t>
            </a:r>
            <a:r>
              <a:rPr lang="zh-CN" altLang="en-US" sz="2400" dirty="0"/>
              <a:t>阶段的排序过程。</a:t>
            </a:r>
          </a:p>
        </p:txBody>
      </p:sp>
    </p:spTree>
    <p:extLst>
      <p:ext uri="{BB962C8B-B14F-4D97-AF65-F5344CB8AC3E}">
        <p14:creationId xmlns:p14="http://schemas.microsoft.com/office/powerpoint/2010/main" val="28148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3985" y="290514"/>
            <a:ext cx="4526306" cy="515937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文件格式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1546" y="1088450"/>
            <a:ext cx="9616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RCFile</a:t>
            </a:r>
            <a:endParaRPr lang="zh-CN" altLang="en-US" sz="2400" dirty="0"/>
          </a:p>
          <a:p>
            <a:r>
              <a:rPr lang="en-US" altLang="zh-CN" sz="2400" dirty="0" err="1"/>
              <a:t>RCFile</a:t>
            </a:r>
            <a:r>
              <a:rPr lang="zh-CN" altLang="en-US" sz="2400" dirty="0"/>
              <a:t>是</a:t>
            </a:r>
            <a:r>
              <a:rPr lang="en-US" altLang="zh-CN" sz="2400" dirty="0"/>
              <a:t>Hive</a:t>
            </a:r>
            <a:r>
              <a:rPr lang="zh-CN" altLang="en-US" sz="2400" dirty="0"/>
              <a:t>推出的一种专门面向列的数据格式。 它遵循“先按行划分，再垂直划分”的设计理念。当查询过程中，针对它并不关心的列时，它会在</a:t>
            </a:r>
            <a:r>
              <a:rPr lang="en-US" altLang="zh-CN" sz="2400" dirty="0"/>
              <a:t>IO</a:t>
            </a:r>
            <a:r>
              <a:rPr lang="zh-CN" altLang="en-US" sz="2400" dirty="0"/>
              <a:t>上跳过这些列。需要说明的是，</a:t>
            </a:r>
            <a:r>
              <a:rPr lang="en-US" altLang="zh-CN" sz="2400" dirty="0" err="1"/>
              <a:t>RCFile</a:t>
            </a:r>
            <a:r>
              <a:rPr lang="zh-CN" altLang="en-US" sz="2400" dirty="0"/>
              <a:t>在</a:t>
            </a:r>
            <a:r>
              <a:rPr lang="en-US" altLang="zh-CN" sz="2400" dirty="0"/>
              <a:t>map</a:t>
            </a:r>
            <a:r>
              <a:rPr lang="zh-CN" altLang="en-US" sz="2400" dirty="0"/>
              <a:t>阶段从 远端拷贝仍然是拷贝整个数据块，并且拷贝到本地目录后</a:t>
            </a:r>
            <a:r>
              <a:rPr lang="en-US" altLang="zh-CN" sz="2400" dirty="0" err="1"/>
              <a:t>RCFile</a:t>
            </a:r>
            <a:r>
              <a:rPr lang="zh-CN" altLang="en-US" sz="2400" dirty="0"/>
              <a:t>并不是真正直接跳过不需要的列，并跳到需要读取的列， 而是通过扫描每一个</a:t>
            </a:r>
            <a:r>
              <a:rPr lang="en-US" altLang="zh-CN" sz="2400" dirty="0"/>
              <a:t>row group</a:t>
            </a:r>
            <a:r>
              <a:rPr lang="zh-CN" altLang="en-US" sz="2400" dirty="0"/>
              <a:t>的头部定义来实现的，但是在整个</a:t>
            </a:r>
            <a:r>
              <a:rPr lang="en-US" altLang="zh-CN" sz="2400" dirty="0"/>
              <a:t>HDFS Block </a:t>
            </a:r>
            <a:r>
              <a:rPr lang="zh-CN" altLang="en-US" sz="2400" dirty="0"/>
              <a:t>级别的头部并没有定义每个列从哪个</a:t>
            </a:r>
            <a:r>
              <a:rPr lang="en-US" altLang="zh-CN" sz="2400" dirty="0"/>
              <a:t>row group</a:t>
            </a:r>
            <a:r>
              <a:rPr lang="zh-CN" altLang="en-US" sz="2400" dirty="0"/>
              <a:t>起始到哪个</a:t>
            </a:r>
            <a:r>
              <a:rPr lang="en-US" altLang="zh-CN" sz="2400" dirty="0"/>
              <a:t>row group</a:t>
            </a:r>
            <a:r>
              <a:rPr lang="zh-CN" altLang="en-US" sz="2400" dirty="0"/>
              <a:t>结束。所以在读取所有列的情况下，</a:t>
            </a:r>
            <a:r>
              <a:rPr lang="en-US" altLang="zh-CN" sz="2400" dirty="0" err="1"/>
              <a:t>RCFile</a:t>
            </a:r>
            <a:r>
              <a:rPr lang="zh-CN" altLang="en-US" sz="2400" dirty="0"/>
              <a:t>的性能反而没有</a:t>
            </a:r>
            <a:r>
              <a:rPr lang="en-US" altLang="zh-CN" sz="2400" dirty="0" err="1"/>
              <a:t>SequenceFile</a:t>
            </a:r>
            <a:r>
              <a:rPr lang="zh-CN" altLang="en-US" sz="2400" dirty="0"/>
              <a:t>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 </a:t>
            </a:r>
            <a:r>
              <a:rPr lang="zh-CN" altLang="en-US" sz="2400" dirty="0" smtClean="0"/>
              <a:t>资料来源：</a:t>
            </a: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yugouai.iteye.com/blog/1851606</a:t>
            </a:r>
            <a:endParaRPr lang="en-US" altLang="zh-CN" sz="2400" dirty="0" smtClean="0"/>
          </a:p>
          <a:p>
            <a:r>
              <a:rPr lang="zh-CN" altLang="en-US" sz="2400" dirty="0" smtClean="0"/>
              <a:t>里面有较为详细的性能对比说明，有兴趣的可以看看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87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0"/>
          </p:nvPr>
        </p:nvSpPr>
        <p:spPr>
          <a:xfrm>
            <a:off x="1920120" y="1644170"/>
            <a:ext cx="3026833" cy="45444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164273" y="2947483"/>
            <a:ext cx="4145982" cy="968923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9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14796</TotalTime>
  <Words>2002</Words>
  <Application>Microsoft Office PowerPoint</Application>
  <PresentationFormat>自定义</PresentationFormat>
  <Paragraphs>356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苏宁金服大数据中心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余新士</dc:creator>
  <cp:lastModifiedBy>Windows 用户</cp:lastModifiedBy>
  <cp:revision>302</cp:revision>
  <dcterms:created xsi:type="dcterms:W3CDTF">2016-08-06T07:17:09Z</dcterms:created>
  <dcterms:modified xsi:type="dcterms:W3CDTF">2018-12-27T03:25:09Z</dcterms:modified>
</cp:coreProperties>
</file>