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3" r:id="rId4"/>
    <p:sldId id="317" r:id="rId5"/>
    <p:sldId id="274" r:id="rId6"/>
    <p:sldId id="276" r:id="rId7"/>
    <p:sldId id="319" r:id="rId8"/>
    <p:sldId id="283" r:id="rId9"/>
    <p:sldId id="303" r:id="rId10"/>
    <p:sldId id="320" r:id="rId11"/>
    <p:sldId id="321" r:id="rId12"/>
    <p:sldId id="284" r:id="rId13"/>
    <p:sldId id="322" r:id="rId14"/>
    <p:sldId id="290" r:id="rId15"/>
    <p:sldId id="293" r:id="rId16"/>
    <p:sldId id="295" r:id="rId17"/>
    <p:sldId id="323" r:id="rId18"/>
    <p:sldId id="296" r:id="rId19"/>
    <p:sldId id="298" r:id="rId20"/>
    <p:sldId id="314" r:id="rId21"/>
    <p:sldId id="324" r:id="rId22"/>
    <p:sldId id="325" r:id="rId23"/>
    <p:sldId id="326" r:id="rId24"/>
    <p:sldId id="327" r:id="rId25"/>
    <p:sldId id="25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9848" autoAdjust="0"/>
  </p:normalViewPr>
  <p:slideViewPr>
    <p:cSldViewPr>
      <p:cViewPr varScale="1">
        <p:scale>
          <a:sx n="89" d="100"/>
          <a:sy n="89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AB3973-76BF-4A39-A6F5-B0D4118AF284}" type="datetimeFigureOut">
              <a:rPr lang="zh-CN" altLang="en-US"/>
              <a:pPr>
                <a:defRPr/>
              </a:pPr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15C0E2A-7F7E-4937-A8E2-0EED66778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9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A0B9D4-F8E9-4BFF-88E2-34D44D536DB4}" type="datetimeFigureOut">
              <a:rPr lang="zh-CN" altLang="en-US"/>
              <a:pPr>
                <a:defRPr/>
              </a:pPr>
              <a:t>2019/1/14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DC202D-3EC7-4D11-9A81-3A37AFB50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199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357688"/>
            <a:ext cx="5437188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293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4550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4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395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7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395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C202D-3EC7-4D11-9A81-3A37AFB50BB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4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C202D-3EC7-4D11-9A81-3A37AFB50BB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4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13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395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数据未更新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C202D-3EC7-4D11-9A81-3A37AFB50BB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18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395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脚占位符 3"/>
          <p:cNvSpPr txBox="1">
            <a:spLocks noGrp="1"/>
          </p:cNvSpPr>
          <p:nvPr/>
        </p:nvSpPr>
        <p:spPr bwMode="auto">
          <a:xfrm>
            <a:off x="0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/>
              <a:t>&lt;%page&gt;/80</a:t>
            </a:r>
            <a:endParaRPr lang="en-US" altLang="zh-CN" sz="1200" dirty="0"/>
          </a:p>
        </p:txBody>
      </p:sp>
      <p:sp>
        <p:nvSpPr>
          <p:cNvPr id="91141" name="灯片编号占位符 4"/>
          <p:cNvSpPr txBox="1">
            <a:spLocks noGrp="1"/>
          </p:cNvSpPr>
          <p:nvPr/>
        </p:nvSpPr>
        <p:spPr bwMode="auto">
          <a:xfrm>
            <a:off x="3885275" y="8684899"/>
            <a:ext cx="2971092" cy="4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60DF6DCA-C043-4573-8C0E-DCEAA3F682DE}" type="slidenum">
              <a:rPr lang="zh-CN" altLang="en-US" sz="1200"/>
              <a:pPr algn="r" eaLnBrk="1" hangingPunct="1"/>
              <a:t>20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39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2013.02.20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4793-9CB4-453F-980A-38AEC0861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2013.02.20</a:t>
            </a:r>
            <a:endParaRPr lang="zh-CN" altLang="en-US"/>
          </a:p>
        </p:txBody>
      </p:sp>
      <p:sp>
        <p:nvSpPr>
          <p:cNvPr id="3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8E66-2A97-4207-BA43-03DF04696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6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41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738" y="6303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2013.02.20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303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00</a:t>
            </a:r>
            <a:endParaRPr lang="zh-CN" altLang="en-US"/>
          </a:p>
        </p:txBody>
      </p:sp>
      <p:pic>
        <p:nvPicPr>
          <p:cNvPr id="1028" name="Picture 3" descr="C:\Documents and Settings\Administrator\桌面\苏宁ppt-09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桌面\ppt定5-6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312" y="105273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—“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羊毛党”识别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7151" y="2132856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大数据中心算法研发部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风控算法研究组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带教：樊帅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人：刘钱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7648" y="332656"/>
            <a:ext cx="3658288" cy="432047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3" tIns="54862" rIns="109723" bIns="5486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数据处理：特征构建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8809" y="927540"/>
            <a:ext cx="8928992" cy="27622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14" y="1026743"/>
            <a:ext cx="87849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构建基础统计类特征</a:t>
            </a:r>
            <a:endParaRPr lang="en-US" altLang="zh-CN" sz="2800" u="sng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特征类型 不等于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之后获取众数并标签编码；获取唯一值数与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elif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特征类型 等于 数值型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之后获取方差，均值，最大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小值，均值，偏度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1133" y="3717032"/>
            <a:ext cx="8928992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832" y="3861048"/>
            <a:ext cx="8644031" cy="307776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u="sng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构建交叉类特征</a:t>
            </a:r>
            <a:endParaRPr lang="en-US" altLang="zh-CN" sz="2800" u="sng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 等于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操作状态”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之后，获取每个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的操作成功次数，操作失败次数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elif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特征 属于 同类型特征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之后，对同类型特征的行唯一值数与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数进行组合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elif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特征类型 等于 时间特征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之后，将字符型时间转为时间戳，获取差分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7648" y="332656"/>
            <a:ext cx="3658288" cy="432047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3" tIns="54862" rIns="109723" bIns="5486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数据处理：特征构建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5447" y="1988840"/>
            <a:ext cx="8640960" cy="2880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1471" y="224406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追踪设备、</a:t>
            </a:r>
            <a:r>
              <a:rPr lang="en-US" altLang="zh-CN" sz="28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的变化</a:t>
            </a:r>
            <a:endParaRPr lang="en-US" altLang="zh-CN" sz="2800" u="sng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、按照设备与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groupby—UID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之后，获取每个设备与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的唯一值数目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、获取每个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下设备与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特征的众数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、按照设备与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特征连接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55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42904" y="311052"/>
            <a:ext cx="2932952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数据处理：缺失值处理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407" y="191683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、获取各特征缺失信息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、删除缺失比例超过所设定阈值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(threshold=0.8)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的特征；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、缺失比例低于所设定阈值的特征进行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值填充；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、在尝试了插值填充、统计信息填充、前后向填充之后，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值填充体现了较好的效果，这是由于特征矩阵被稀疏化的原因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42904" y="311052"/>
            <a:ext cx="2932952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数据处理：偏特征处理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//Users/86103553/Documents/SuningImFiles/sn86103553/picRec/201901/PCIM20190111T155419792Z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4" y="3789040"/>
            <a:ext cx="582064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514741" y="1700808"/>
            <a:ext cx="5688632" cy="1121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计算各特征的偏度：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对于偏度值大于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755576" y="1535048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726" y="2756920"/>
            <a:ext cx="2419466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zh-CN" altLang="en-US" sz="4000" b="1" dirty="0" smtClean="0">
                <a:solidFill>
                  <a:srgbClr val="007FC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Calibri" pitchFamily="34" charset="0"/>
              </a:rPr>
              <a:t>模型</a:t>
            </a:r>
            <a:r>
              <a:rPr lang="zh-CN" altLang="en-US" sz="4000" b="1" dirty="0">
                <a:solidFill>
                  <a:srgbClr val="007FC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Calibri" pitchFamily="34" charset="0"/>
              </a:rPr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34762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42904" y="311052"/>
            <a:ext cx="2684921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模型搭建：建模流程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1213107" y="4173996"/>
            <a:ext cx="2952328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0717" y="3744003"/>
            <a:ext cx="677108" cy="1724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特征选择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 rot="5400000">
            <a:off x="3156201" y="4173996"/>
            <a:ext cx="2952328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20835" y="3744003"/>
            <a:ext cx="677108" cy="183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算法选择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5152505" y="4181193"/>
            <a:ext cx="2952328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115" y="3373158"/>
            <a:ext cx="677108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模型结构设计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3131840" y="1123221"/>
            <a:ext cx="3054260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模型搭建流程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172585" y="187176"/>
            <a:ext cx="972770" cy="4731486"/>
          </a:xfrm>
          <a:prstGeom prst="leftBrace">
            <a:avLst>
              <a:gd name="adj1" fmla="val 46629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33142" y="318256"/>
            <a:ext cx="3430746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模型搭建：特征与算法选择</a:t>
            </a:r>
            <a:endParaRPr lang="en-US" altLang="zh-CN" sz="1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3568" y="1412776"/>
            <a:ext cx="7488832" cy="22322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0138" y="1556792"/>
            <a:ext cx="734481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特征选择方法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、基于随机森林模型的特征选择，选择重要性评分大于所设定阈值的特征。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(threshold=0.5*mean)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、基于相关系数、卡方系数的特征选择，选择系数绝对值大于所设定阈值的特征。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threshold=0.2)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125412" y="3789040"/>
            <a:ext cx="384602" cy="1273681"/>
          </a:xfrm>
          <a:prstGeom prst="downArrow">
            <a:avLst>
              <a:gd name="adj1" fmla="val 44405"/>
              <a:gd name="adj2" fmla="val 116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352514" y="5085184"/>
            <a:ext cx="3930399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u="sng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算法选择</a:t>
            </a:r>
            <a:r>
              <a:rPr lang="en-US" altLang="zh-CN" sz="3200" dirty="0" smtClean="0">
                <a:solidFill>
                  <a:schemeClr val="tx1"/>
                </a:solidFill>
              </a:rPr>
              <a:t>: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"/>
          <p:cNvSpPr txBox="1"/>
          <p:nvPr/>
        </p:nvSpPr>
        <p:spPr>
          <a:xfrm>
            <a:off x="0" y="1008747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建模方法简介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：轻量级梯度提升树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Light Gradient Boosting Machine)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LigbtGBM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相较于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的区别与优势：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速度的优化。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LightGBM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利用基于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histogram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的算法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[3, 4, 5]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，通过将连续特征（属性）值分段为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discrete bins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来加快训练的速度并减少内存的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、稀疏优化。对于稀疏的特征仅仅需要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O(2 * #non_zero_data)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来建立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直方图。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3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、准确率的优化。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Leaf-wise (Best-first)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的决策树生长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33142" y="318256"/>
            <a:ext cx="3430746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模型搭建：模型理论</a:t>
            </a:r>
            <a:endParaRPr lang="en-US" altLang="zh-CN" sz="19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210" y="332656"/>
            <a:ext cx="3086662" cy="432048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模型搭建：模型结构设计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4556" y="2583219"/>
            <a:ext cx="1080120" cy="63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0660" y="2643360"/>
            <a:ext cx="82959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153" y="2557803"/>
            <a:ext cx="370013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914233" y="2557803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34313" y="2557803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54393" y="2557803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4473" y="2557803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2200" y="2697173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6795" y="2697173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8084" y="2697173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354" y="2697173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3" y="2697173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153" y="3565915"/>
            <a:ext cx="370013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14233" y="3565915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34313" y="3565915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354393" y="3565915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74473" y="3565915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02200" y="3705285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6795" y="3705285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8084" y="3705285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4354" y="3705285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153" y="3705285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4153" y="5654147"/>
            <a:ext cx="3700134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14233" y="5654147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34313" y="5654147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354393" y="5654147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074473" y="5654147"/>
            <a:ext cx="0" cy="6480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02200" y="5793517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16795" y="5793517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98084" y="5793517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4354" y="5793517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4153" y="5793517"/>
            <a:ext cx="7920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0237" y="4430011"/>
            <a:ext cx="67710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85396" y="3582699"/>
            <a:ext cx="1080120" cy="63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10660" y="3636844"/>
            <a:ext cx="82959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63144" y="4453142"/>
            <a:ext cx="67710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73649" y="5631413"/>
            <a:ext cx="1080120" cy="631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386902" y="5739704"/>
            <a:ext cx="82959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16" idx="3"/>
          </p:cNvCxnSpPr>
          <p:nvPr/>
        </p:nvCxnSpPr>
        <p:spPr>
          <a:xfrm flipV="1">
            <a:off x="3894287" y="2875843"/>
            <a:ext cx="2204522" cy="5996"/>
          </a:xfrm>
          <a:prstGeom prst="straightConnector1">
            <a:avLst/>
          </a:prstGeom>
          <a:ln w="317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298609" y="2547867"/>
            <a:ext cx="1368152" cy="6294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894287" y="3876839"/>
            <a:ext cx="2204522" cy="5996"/>
          </a:xfrm>
          <a:prstGeom prst="straightConnector1">
            <a:avLst/>
          </a:prstGeom>
          <a:ln w="317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308364" y="3568111"/>
            <a:ext cx="1368152" cy="6294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LGB2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3890179" y="5995318"/>
            <a:ext cx="2204522" cy="5996"/>
          </a:xfrm>
          <a:prstGeom prst="straightConnector1">
            <a:avLst/>
          </a:prstGeom>
          <a:ln w="317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308364" y="5686590"/>
            <a:ext cx="1368152" cy="6294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LGB5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1225" y="4430011"/>
            <a:ext cx="67710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右大括号 53"/>
          <p:cNvSpPr/>
          <p:nvPr/>
        </p:nvSpPr>
        <p:spPr>
          <a:xfrm>
            <a:off x="7298627" y="2751286"/>
            <a:ext cx="525057" cy="3389677"/>
          </a:xfrm>
          <a:prstGeom prst="rightBrace">
            <a:avLst>
              <a:gd name="adj1" fmla="val 54975"/>
              <a:gd name="adj2" fmla="val 496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823684" y="4133098"/>
            <a:ext cx="1296143" cy="5714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16139" y="980728"/>
            <a:ext cx="660754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将训练集作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折拆分，每一折训练一个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LGB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模型，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最终集成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LGB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模型预测值的均值。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预测输出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模型预测为黑样本的概率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750364" y="1535048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726" y="2756920"/>
            <a:ext cx="2491474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zh-CN" altLang="en-US" sz="4000" b="1" dirty="0" smtClean="0">
                <a:solidFill>
                  <a:srgbClr val="007F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Calibri" pitchFamily="34" charset="0"/>
              </a:rPr>
              <a:t>算法优化</a:t>
            </a:r>
            <a:endParaRPr lang="zh-CN" altLang="en-US" sz="4000" b="1" dirty="0">
              <a:solidFill>
                <a:srgbClr val="007FCC"/>
              </a:solidFill>
              <a:latin typeface="楷体" panose="02010609060101010101" pitchFamily="49" charset="-122"/>
              <a:ea typeface="楷体" panose="02010609060101010101" pitchFamily="49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对象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Box 37"/>
          <p:cNvSpPr txBox="1">
            <a:spLocks noChangeArrowheads="1"/>
          </p:cNvSpPr>
          <p:nvPr/>
        </p:nvSpPr>
        <p:spPr bwMode="auto">
          <a:xfrm>
            <a:off x="2191181" y="1338808"/>
            <a:ext cx="170011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zh-CN" altLang="en-US" b="1" dirty="0" smtClean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 项目</a:t>
            </a:r>
            <a:r>
              <a:rPr lang="zh-CN" altLang="en-US" b="1" dirty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983113" y="2029203"/>
            <a:ext cx="6501456" cy="1162036"/>
            <a:chOff x="1398588" y="2373313"/>
            <a:chExt cx="6500812" cy="1160403"/>
          </a:xfrm>
        </p:grpSpPr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014538" y="2373313"/>
              <a:ext cx="514350" cy="434975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839913" y="2373313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1398588" y="2732088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9" name="TextBox 41"/>
            <p:cNvSpPr txBox="1">
              <a:spLocks noChangeArrowheads="1"/>
            </p:cNvSpPr>
            <p:nvPr/>
          </p:nvSpPr>
          <p:spPr bwMode="auto">
            <a:xfrm>
              <a:off x="2095501" y="2438504"/>
              <a:ext cx="230188" cy="29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300" dirty="0"/>
                <a:t>2</a:t>
              </a:r>
              <a:endParaRPr lang="zh-CN" altLang="en-US" sz="1300" dirty="0"/>
            </a:p>
          </p:txBody>
        </p:sp>
        <p:sp>
          <p:nvSpPr>
            <p:cNvPr id="20" name="TextBox 42"/>
            <p:cNvSpPr txBox="1">
              <a:spLocks noChangeArrowheads="1"/>
            </p:cNvSpPr>
            <p:nvPr/>
          </p:nvSpPr>
          <p:spPr bwMode="auto">
            <a:xfrm>
              <a:off x="2108200" y="3195638"/>
              <a:ext cx="271464" cy="338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3087" name="组合 6"/>
          <p:cNvGrpSpPr>
            <a:grpSpLocks/>
          </p:cNvGrpSpPr>
          <p:nvPr/>
        </p:nvGrpSpPr>
        <p:grpSpPr bwMode="auto">
          <a:xfrm>
            <a:off x="984462" y="1347205"/>
            <a:ext cx="6501456" cy="502356"/>
            <a:chOff x="1399937" y="2296289"/>
            <a:chExt cx="6500812" cy="501650"/>
          </a:xfrm>
        </p:grpSpPr>
        <p:sp>
          <p:nvSpPr>
            <p:cNvPr id="3089" name="Freeform 8"/>
            <p:cNvSpPr>
              <a:spLocks/>
            </p:cNvSpPr>
            <p:nvPr/>
          </p:nvSpPr>
          <p:spPr bwMode="auto">
            <a:xfrm>
              <a:off x="2014538" y="2296863"/>
              <a:ext cx="514349" cy="434975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90" name="Freeform 9"/>
            <p:cNvSpPr>
              <a:spLocks/>
            </p:cNvSpPr>
            <p:nvPr/>
          </p:nvSpPr>
          <p:spPr bwMode="auto">
            <a:xfrm>
              <a:off x="1841261" y="2296289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91" name="Rectangle 31"/>
            <p:cNvSpPr>
              <a:spLocks noChangeArrowheads="1"/>
            </p:cNvSpPr>
            <p:nvPr/>
          </p:nvSpPr>
          <p:spPr bwMode="auto">
            <a:xfrm>
              <a:off x="1399937" y="2655064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ea typeface="华文细黑" pitchFamily="2" charset="-122"/>
              </a:endParaRPr>
            </a:p>
          </p:txBody>
        </p:sp>
        <p:sp>
          <p:nvSpPr>
            <p:cNvPr id="3092" name="TextBox 41"/>
            <p:cNvSpPr txBox="1">
              <a:spLocks noChangeArrowheads="1"/>
            </p:cNvSpPr>
            <p:nvPr/>
          </p:nvSpPr>
          <p:spPr bwMode="auto">
            <a:xfrm>
              <a:off x="2096849" y="2329626"/>
              <a:ext cx="230188" cy="29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</a:rPr>
                <a:t>1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6"/>
          <p:cNvGrpSpPr>
            <a:grpSpLocks/>
          </p:cNvGrpSpPr>
          <p:nvPr/>
        </p:nvGrpSpPr>
        <p:grpSpPr bwMode="auto">
          <a:xfrm>
            <a:off x="962251" y="2746003"/>
            <a:ext cx="6501456" cy="1136519"/>
            <a:chOff x="1398588" y="2398796"/>
            <a:chExt cx="6500812" cy="1134919"/>
          </a:xfrm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014539" y="2398797"/>
              <a:ext cx="514349" cy="43497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839913" y="2398796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1398588" y="2732088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29" name="TextBox 41"/>
            <p:cNvSpPr txBox="1">
              <a:spLocks noChangeArrowheads="1"/>
            </p:cNvSpPr>
            <p:nvPr/>
          </p:nvSpPr>
          <p:spPr bwMode="auto">
            <a:xfrm>
              <a:off x="2095501" y="2457617"/>
              <a:ext cx="230188" cy="29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</a:rPr>
                <a:t>3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42"/>
            <p:cNvSpPr txBox="1">
              <a:spLocks noChangeArrowheads="1"/>
            </p:cNvSpPr>
            <p:nvPr/>
          </p:nvSpPr>
          <p:spPr bwMode="auto">
            <a:xfrm>
              <a:off x="2108200" y="3195638"/>
              <a:ext cx="271464" cy="33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6"/>
          <p:cNvGrpSpPr>
            <a:grpSpLocks/>
          </p:cNvGrpSpPr>
          <p:nvPr/>
        </p:nvGrpSpPr>
        <p:grpSpPr bwMode="auto">
          <a:xfrm>
            <a:off x="962251" y="3429000"/>
            <a:ext cx="6501456" cy="502356"/>
            <a:chOff x="1398588" y="2373313"/>
            <a:chExt cx="6500812" cy="501650"/>
          </a:xfrm>
        </p:grpSpPr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2014538" y="2373313"/>
              <a:ext cx="514350" cy="434975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839913" y="2373313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398588" y="2732088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56" name="TextBox 41"/>
            <p:cNvSpPr txBox="1">
              <a:spLocks noChangeArrowheads="1"/>
            </p:cNvSpPr>
            <p:nvPr/>
          </p:nvSpPr>
          <p:spPr bwMode="auto">
            <a:xfrm>
              <a:off x="2095501" y="2406650"/>
              <a:ext cx="230188" cy="29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</a:rPr>
                <a:t>4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264855" y="2023969"/>
            <a:ext cx="221664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endParaRPr lang="zh-CN" altLang="en-US" b="1" dirty="0">
              <a:solidFill>
                <a:srgbClr val="007F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4855" y="2710728"/>
            <a:ext cx="1144929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r>
              <a:rPr lang="zh-CN" altLang="en-US" b="1" dirty="0">
                <a:solidFill>
                  <a:srgbClr val="007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数据处理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64855" y="3446176"/>
            <a:ext cx="1144929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r>
              <a:rPr lang="zh-CN" altLang="en-US" b="1" dirty="0" smtClean="0">
                <a:solidFill>
                  <a:srgbClr val="007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模型搭建</a:t>
            </a:r>
            <a:endParaRPr lang="zh-CN" altLang="en-US" b="1" dirty="0">
              <a:solidFill>
                <a:srgbClr val="007F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grpSp>
        <p:nvGrpSpPr>
          <p:cNvPr id="31" name="组合 6"/>
          <p:cNvGrpSpPr>
            <a:grpSpLocks/>
          </p:cNvGrpSpPr>
          <p:nvPr/>
        </p:nvGrpSpPr>
        <p:grpSpPr bwMode="auto">
          <a:xfrm>
            <a:off x="971703" y="4164119"/>
            <a:ext cx="6501456" cy="502356"/>
            <a:chOff x="1398588" y="2373313"/>
            <a:chExt cx="6500812" cy="501650"/>
          </a:xfrm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014538" y="2373313"/>
              <a:ext cx="514350" cy="434975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1839913" y="2373313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398588" y="2732088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2095501" y="2406650"/>
              <a:ext cx="230188" cy="29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</a:rPr>
                <a:t>5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281075" y="4145056"/>
            <a:ext cx="221664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endParaRPr lang="zh-CN" altLang="en-US" b="1" dirty="0">
              <a:solidFill>
                <a:srgbClr val="007F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grpSp>
        <p:nvGrpSpPr>
          <p:cNvPr id="42" name="组合 6"/>
          <p:cNvGrpSpPr>
            <a:grpSpLocks/>
          </p:cNvGrpSpPr>
          <p:nvPr/>
        </p:nvGrpSpPr>
        <p:grpSpPr bwMode="auto">
          <a:xfrm>
            <a:off x="962251" y="4814519"/>
            <a:ext cx="6501456" cy="502356"/>
            <a:chOff x="1398588" y="2373313"/>
            <a:chExt cx="6500812" cy="501650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014538" y="2373313"/>
              <a:ext cx="514350" cy="434975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2147483647 h 1251"/>
                <a:gd name="T4" fmla="*/ 2147483647 w 1006"/>
                <a:gd name="T5" fmla="*/ 2147483647 h 1251"/>
                <a:gd name="T6" fmla="*/ 2147483647 w 1006"/>
                <a:gd name="T7" fmla="*/ 2147483647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0875F8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839913" y="2373313"/>
              <a:ext cx="174625" cy="436562"/>
            </a:xfrm>
            <a:custGeom>
              <a:avLst/>
              <a:gdLst>
                <a:gd name="T0" fmla="*/ 0 w 339"/>
                <a:gd name="T1" fmla="*/ 2147483647 h 1251"/>
                <a:gd name="T2" fmla="*/ 0 w 339"/>
                <a:gd name="T3" fmla="*/ 2147483647 h 1251"/>
                <a:gd name="T4" fmla="*/ 2147483647 w 339"/>
                <a:gd name="T5" fmla="*/ 2147483647 h 1251"/>
                <a:gd name="T6" fmla="*/ 2147483647 w 339"/>
                <a:gd name="T7" fmla="*/ 0 h 1251"/>
                <a:gd name="T8" fmla="*/ 0 w 339"/>
                <a:gd name="T9" fmla="*/ 214748364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0875F8"/>
                </a:gs>
                <a:gs pos="100000">
                  <a:srgbClr val="0E58C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398588" y="2732088"/>
              <a:ext cx="6500812" cy="142875"/>
            </a:xfrm>
            <a:prstGeom prst="rect">
              <a:avLst/>
            </a:prstGeom>
            <a:gradFill rotWithShape="1">
              <a:gsLst>
                <a:gs pos="0">
                  <a:srgbClr val="2F95FF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46" name="TextBox 41"/>
            <p:cNvSpPr txBox="1">
              <a:spLocks noChangeArrowheads="1"/>
            </p:cNvSpPr>
            <p:nvPr/>
          </p:nvSpPr>
          <p:spPr bwMode="auto">
            <a:xfrm>
              <a:off x="2095501" y="2406650"/>
              <a:ext cx="230188" cy="29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300" dirty="0">
                  <a:solidFill>
                    <a:schemeClr val="bg1"/>
                  </a:solidFill>
                </a:rPr>
                <a:t>6</a:t>
              </a:r>
              <a:endParaRPr lang="zh-CN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284704" y="4841402"/>
            <a:ext cx="1144929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r>
              <a:rPr lang="zh-CN" altLang="en-US" b="1" dirty="0" smtClean="0">
                <a:solidFill>
                  <a:srgbClr val="007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模型评估</a:t>
            </a:r>
            <a:endParaRPr lang="zh-CN" altLang="en-US" b="1" dirty="0">
              <a:solidFill>
                <a:srgbClr val="007F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84704" y="4193330"/>
            <a:ext cx="1144929" cy="387798"/>
          </a:xfrm>
          <a:prstGeom prst="rect">
            <a:avLst/>
          </a:prstGeom>
        </p:spPr>
        <p:txBody>
          <a:bodyPr wrap="none" lIns="109728" tIns="54864" rIns="109728" bIns="54864">
            <a:spAutoFit/>
          </a:bodyPr>
          <a:lstStyle/>
          <a:p>
            <a:r>
              <a:rPr lang="zh-CN" altLang="en-US" b="1" dirty="0" smtClean="0">
                <a:solidFill>
                  <a:srgbClr val="007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算法优化</a:t>
            </a:r>
            <a:endParaRPr lang="zh-CN" altLang="en-US" b="1" dirty="0">
              <a:solidFill>
                <a:srgbClr val="007F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48" name="TextBox 37"/>
          <p:cNvSpPr txBox="1">
            <a:spLocks noChangeArrowheads="1"/>
          </p:cNvSpPr>
          <p:nvPr/>
        </p:nvSpPr>
        <p:spPr bwMode="auto">
          <a:xfrm>
            <a:off x="2191181" y="1995821"/>
            <a:ext cx="171996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/>
          <a:p>
            <a:r>
              <a:rPr lang="zh-CN" altLang="en-US" b="1" dirty="0" smtClean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 特征数据分析</a:t>
            </a:r>
            <a:endParaRPr lang="zh-CN" altLang="en-US" b="1" dirty="0">
              <a:solidFill>
                <a:srgbClr val="007F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0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3210" y="332656"/>
            <a:ext cx="1790518" cy="432048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算法优化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93572"/>
              </p:ext>
            </p:extLst>
          </p:nvPr>
        </p:nvGraphicFramePr>
        <p:xfrm>
          <a:off x="403617" y="3504532"/>
          <a:ext cx="3816424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1022"/>
                <a:gridCol w="1895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优化空间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Num_leaves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[50,200]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[0.01,0.5]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Num_iterations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[500,3000]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Min_data_in_leaf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[100,300]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1058254" y="1316197"/>
            <a:ext cx="2546318" cy="3960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贝叶斯参数优化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15985" y="1514219"/>
            <a:ext cx="3024336" cy="0"/>
          </a:xfrm>
          <a:prstGeom prst="line">
            <a:avLst/>
          </a:prstGeom>
          <a:ln w="47625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40321" y="1514219"/>
            <a:ext cx="0" cy="838185"/>
          </a:xfrm>
          <a:prstGeom prst="line">
            <a:avLst/>
          </a:prstGeom>
          <a:ln w="476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11829" y="1933311"/>
            <a:ext cx="0" cy="130869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796105" y="2469743"/>
            <a:ext cx="3888432" cy="33843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40121" y="2765202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贝叶斯优化根据先验分布，假设采集函数（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Acquisition function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）而学习到目标函数的形状。在每一次使用新的采样点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(Expectation improvement)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来测试目标函数时，它使用该信息来更新目标函数的先验分布。然后，算法测试由后验分布给出的最值可能点。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683568" y="1535048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726" y="2756920"/>
            <a:ext cx="2491474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zh-CN" altLang="en-US" sz="4000" b="1" dirty="0" smtClean="0">
                <a:solidFill>
                  <a:srgbClr val="007F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Calibri" pitchFamily="34" charset="0"/>
              </a:rPr>
              <a:t>模型评估</a:t>
            </a:r>
            <a:endParaRPr lang="zh-CN" altLang="en-US" sz="4000" b="1" dirty="0">
              <a:solidFill>
                <a:srgbClr val="007FCC"/>
              </a:solidFill>
              <a:latin typeface="楷体" panose="02010609060101010101" pitchFamily="49" charset="-122"/>
              <a:ea typeface="楷体" panose="02010609060101010101" pitchFamily="49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3210" y="332656"/>
            <a:ext cx="2726622" cy="432048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模型评估：评分算法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5576" y="980728"/>
            <a:ext cx="727280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评分算法：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较低时的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加权平均值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23728" y="1950640"/>
            <a:ext cx="5040560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950640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TPR1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FPR=0.001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TPR2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FPR=0.005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FPR=0.01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最终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0.4 * TPR1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+0.3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TPR2 +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0.3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TPR3</a:t>
            </a:r>
          </a:p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71826" y="1948444"/>
            <a:ext cx="504056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3440" y="2128464"/>
            <a:ext cx="492443" cy="1188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计算公式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9076" y="3933056"/>
            <a:ext cx="4608512" cy="2448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418769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给定一个阀值，可根据混淆矩阵计算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（覆盖率）和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（打扰率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TPR = TP 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 + FN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FPR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FP 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 + TN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分别为真正例、假反例、假正例、真反例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074" name="Picture 2" descr="C:\Users\86103553\Desktop\论文\wt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44292"/>
            <a:ext cx="37973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275856" y="5195232"/>
            <a:ext cx="0" cy="21602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275856" y="4869160"/>
            <a:ext cx="0" cy="21602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3210" y="332656"/>
            <a:ext cx="2726622" cy="432048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模型评估：结果分析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90786"/>
              </p:ext>
            </p:extLst>
          </p:nvPr>
        </p:nvGraphicFramePr>
        <p:xfrm>
          <a:off x="899592" y="2060848"/>
          <a:ext cx="720079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3048338"/>
                <a:gridCol w="1656184"/>
              </a:tblGrid>
              <a:tr h="543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误差指标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(Weight TPR)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0.5321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0.5545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183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0.6283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1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0.6476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231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设备、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变化特征</a:t>
                      </a:r>
                      <a:endParaRPr lang="en-US" altLang="zh-CN" sz="20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0.6808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0.7123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275856" y="980728"/>
            <a:ext cx="252028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初赛结果分析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3210" y="332656"/>
            <a:ext cx="2726622" cy="432048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模型评估：结果分析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11023"/>
              </p:ext>
            </p:extLst>
          </p:nvPr>
        </p:nvGraphicFramePr>
        <p:xfrm>
          <a:off x="611560" y="1556792"/>
          <a:ext cx="792088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3728574"/>
                <a:gridCol w="1600018"/>
              </a:tblGrid>
              <a:tr h="424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误差指标</a:t>
                      </a:r>
                      <a:endParaRPr lang="en-US" altLang="zh-CN" sz="1600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(Weight TPR)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zh-CN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0.2163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0.2817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1600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zh-CN" altLang="en-US" sz="16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0.3245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807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1600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en-US" altLang="zh-CN" sz="1600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设备、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6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变化特征</a:t>
                      </a:r>
                      <a:endParaRPr lang="en-US" altLang="zh-CN" sz="1600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0.3648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3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0.4185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51108"/>
              </p:ext>
            </p:extLst>
          </p:nvPr>
        </p:nvGraphicFramePr>
        <p:xfrm>
          <a:off x="611560" y="4221088"/>
          <a:ext cx="7920880" cy="256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3672408"/>
                <a:gridCol w="1656184"/>
              </a:tblGrid>
              <a:tr h="440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抛弃交易详单数据）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误差指标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(Weight TPR)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0.4025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0.4523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0.5162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0.5341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35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统计特征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交叉特征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设备、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变化特征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Corr-fea-selector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0.5507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29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LGB + RFR-fea-selector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0.5839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3275856" y="908720"/>
            <a:ext cx="2459218" cy="528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赛结果分析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Administrator\桌面\ppt定5-6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899592" y="1628800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1968" y="2739372"/>
            <a:ext cx="4042320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F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68163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42716" y="332655"/>
            <a:ext cx="1987704" cy="458013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3" tIns="54862" rIns="109723" bIns="5486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556" y="1196752"/>
            <a:ext cx="7317812" cy="365023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随着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互联网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一概念的不断发展，电商、出行、外卖等行业近些年也持续发展壮大，越来越多的商家进入这一市场。为了在激烈的竞争中拉取新用户，培养用户的消费习惯，各种类型的营销活动和补贴活动也是层出不穷。在为正常用户带来福利的同时，也催生了一批专注于营销活动的“羊毛党”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目前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，羊毛党的行为越发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专业化，团伙化和地域化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，同套利黑产团伙的斗争，是一场永无止境的攻防战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模型是风控系统中实时识别和对抗黑产攻击的有效手段。面对黑产攻击手段快速多变，黑样本数据标签缺失等问题，目前除了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LR,RF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等耳熟能详的机器学习模型，基于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的深度学习模型，无监督学习模型等技术也被应用到同黑产的对抗中。</a:t>
            </a:r>
            <a:endParaRPr lang="en-US" altLang="zh-CN" b="1" dirty="0">
              <a:solidFill>
                <a:srgbClr val="007F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/>
            <a:endParaRPr lang="en-US" altLang="zh-CN" sz="1600" i="1" dirty="0" smtClean="0">
              <a:solidFill>
                <a:srgbClr val="007FCC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600" i="1" dirty="0" smtClean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i="1" dirty="0" smtClean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算法决定模型表现的下限，数据决定模型表现的上限</a:t>
            </a:r>
            <a:r>
              <a:rPr lang="zh-CN" altLang="en-US" sz="1300" i="1" dirty="0" smtClean="0">
                <a:solidFill>
                  <a:srgbClr val="007F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300" i="1" dirty="0">
              <a:solidFill>
                <a:srgbClr val="007F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827584" y="1535048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725" y="2756920"/>
            <a:ext cx="4147661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zh-CN" altLang="en-US" sz="4000" b="1" dirty="0" smtClean="0">
                <a:solidFill>
                  <a:srgbClr val="007FC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Calibri" pitchFamily="34" charset="0"/>
              </a:rPr>
              <a:t>特征数据分析</a:t>
            </a:r>
            <a:endParaRPr lang="zh-CN" altLang="en-US" sz="4000" b="1" dirty="0">
              <a:solidFill>
                <a:srgbClr val="007FCC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42904" y="311052"/>
            <a:ext cx="2572911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19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endParaRPr lang="zh-CN" altLang="en-US" sz="19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385" y="836712"/>
            <a:ext cx="71287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次建模的特征数据来自于：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及网页内产生的行为数据，包括操作详单与交易详单。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C://Users/86103553/Documents/SuningImFiles/sn86103553/picRec/201901/PCIM20190111T112643511Z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044"/>
            <a:ext cx="4552002" cy="49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//Users/86103553/Documents/SuningImFiles/sn86103553/picRec/201901/PCIM20190111T112859066Z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50" y="1483043"/>
            <a:ext cx="4499992" cy="49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EAAE4-3D03-4E58-8E12-16F28774EF76}" type="datetime1">
              <a:rPr lang="zh-CN" altLang="en-US" sz="1000"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dirty="0">
              <a:latin typeface="Book Antiqua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42904" y="311052"/>
            <a:ext cx="2572911" cy="458680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18" tIns="54860" rIns="109718" bIns="548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19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9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9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描述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94928"/>
              </p:ext>
            </p:extLst>
          </p:nvPr>
        </p:nvGraphicFramePr>
        <p:xfrm>
          <a:off x="1043608" y="980731"/>
          <a:ext cx="7056783" cy="338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2352261"/>
                <a:gridCol w="2352261"/>
              </a:tblGrid>
              <a:tr h="4892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初赛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复赛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操作详单数据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训练集：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1460843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1769049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1140578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交易详单数据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训练集：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264654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168981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128382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ID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训练集：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31179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31198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测试集：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29998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4677236"/>
            <a:ext cx="81369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需要说明的是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：“羊毛党”识别本质上是一个二分类问题，其中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代表好样本，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代表黑样本，其中训练集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的比例约为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827584" y="1535048"/>
            <a:ext cx="2438400" cy="317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0" dirty="0">
                <a:solidFill>
                  <a:srgbClr val="007FCC"/>
                </a:solidFill>
                <a:latin typeface="Impact" pitchFamily="34" charset="0"/>
                <a:ea typeface="MingLiU" pitchFamily="49" charset="-12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0725" y="2756920"/>
            <a:ext cx="2491475" cy="726353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r>
              <a:rPr lang="zh-CN" altLang="en-US" sz="4000" b="1" dirty="0" smtClean="0">
                <a:solidFill>
                  <a:srgbClr val="007FC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Calibri" pitchFamily="34" charset="0"/>
              </a:rPr>
              <a:t>数据处理</a:t>
            </a:r>
            <a:endParaRPr lang="zh-CN" altLang="en-US" sz="4000" b="1" dirty="0">
              <a:solidFill>
                <a:srgbClr val="007FCC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7648" y="332656"/>
            <a:ext cx="3658288" cy="432047"/>
          </a:xfrm>
          <a:prstGeom prst="snip2DiagRect">
            <a:avLst>
              <a:gd name="adj1" fmla="val 0"/>
              <a:gd name="adj2" fmla="val 45867"/>
            </a:avLst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3" tIns="54862" rIns="109723" bIns="5486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数据处理：特征构建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74032" y="2479921"/>
            <a:ext cx="720080" cy="208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073" y="2579807"/>
            <a:ext cx="553998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特征构建思路</a:t>
            </a:r>
            <a:endParaRPr lang="zh-CN" altLang="en-US" sz="2400" dirty="0"/>
          </a:p>
        </p:txBody>
      </p:sp>
      <p:sp>
        <p:nvSpPr>
          <p:cNvPr id="10" name="左大括号 9"/>
          <p:cNvSpPr/>
          <p:nvPr/>
        </p:nvSpPr>
        <p:spPr>
          <a:xfrm>
            <a:off x="2771800" y="1833740"/>
            <a:ext cx="792088" cy="3600400"/>
          </a:xfrm>
          <a:prstGeom prst="leftBrace">
            <a:avLst>
              <a:gd name="adj1" fmla="val 55868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>
            <a:hlinkClick r:id="rId2" action="ppaction://hlinksldjump"/>
          </p:cNvPr>
          <p:cNvSpPr/>
          <p:nvPr/>
        </p:nvSpPr>
        <p:spPr>
          <a:xfrm>
            <a:off x="3944616" y="1579821"/>
            <a:ext cx="3024336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基础统计类特征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20680" y="3380021"/>
            <a:ext cx="2088232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交叉特征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hlinkClick r:id="rId3" action="ppaction://hlinksldjump"/>
          </p:cNvPr>
          <p:cNvSpPr/>
          <p:nvPr/>
        </p:nvSpPr>
        <p:spPr>
          <a:xfrm>
            <a:off x="3944616" y="5072209"/>
            <a:ext cx="3024336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设备、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变化</a:t>
            </a:r>
            <a:r>
              <a:rPr lang="zh-CN" altLang="en-US" sz="2400" dirty="0" smtClean="0">
                <a:solidFill>
                  <a:schemeClr val="tx1"/>
                </a:solidFill>
              </a:rPr>
              <a:t>特征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灯片编号占位符 4"/>
          <p:cNvSpPr txBox="1">
            <a:spLocks/>
          </p:cNvSpPr>
          <p:nvPr/>
        </p:nvSpPr>
        <p:spPr>
          <a:xfrm>
            <a:off x="8033809" y="6332716"/>
            <a:ext cx="899120" cy="365125"/>
          </a:xfrm>
          <a:prstGeom prst="rect">
            <a:avLst/>
          </a:prstGeom>
        </p:spPr>
        <p:txBody>
          <a:bodyPr lIns="109728" tIns="54864" rIns="109728" bIns="54864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2E2EAAE4-3D03-4E58-8E12-16F28774EF76}" type="datetime1">
              <a:rPr lang="zh-CN" altLang="en-US" sz="1000" b="1" smtClean="0">
                <a:solidFill>
                  <a:srgbClr val="00B0F0"/>
                </a:solidFill>
                <a:latin typeface="Book Antiqua" pitchFamily="18" charset="0"/>
              </a:rPr>
              <a:pPr>
                <a:defRPr/>
              </a:pPr>
              <a:t>2019/1/14</a:t>
            </a:fld>
            <a:endParaRPr lang="zh-CN" altLang="en-US" sz="1000" b="1" dirty="0">
              <a:solidFill>
                <a:srgbClr val="00B0F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24179</TotalTime>
  <Words>1417</Words>
  <Application>Microsoft Office PowerPoint</Application>
  <PresentationFormat>全屏显示(4:3)</PresentationFormat>
  <Paragraphs>273</Paragraphs>
  <Slides>25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吴礼阳</dc:creator>
  <cp:lastModifiedBy>Windows 用户</cp:lastModifiedBy>
  <cp:revision>263</cp:revision>
  <dcterms:modified xsi:type="dcterms:W3CDTF">2019-01-14T07:17:43Z</dcterms:modified>
</cp:coreProperties>
</file>