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6695" r:id="rId1"/>
  </p:sldMasterIdLst>
  <p:notesMasterIdLst>
    <p:notesMasterId r:id="rId7"/>
  </p:notesMasterIdLst>
  <p:handoutMasterIdLst>
    <p:handoutMasterId r:id="rId8"/>
  </p:handoutMasterIdLst>
  <p:sldIdLst>
    <p:sldId id="1732" r:id="rId2"/>
    <p:sldId id="1741" r:id="rId3"/>
    <p:sldId id="1742" r:id="rId4"/>
    <p:sldId id="1739" r:id="rId5"/>
    <p:sldId id="174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2929"/>
    <a:srgbClr val="F6F7F6"/>
    <a:srgbClr val="F6F7F9"/>
    <a:srgbClr val="F15A22"/>
    <a:srgbClr val="4645E4"/>
    <a:srgbClr val="FF6969"/>
    <a:srgbClr val="CCFF99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8358" autoAdjust="0"/>
  </p:normalViewPr>
  <p:slideViewPr>
    <p:cSldViewPr>
      <p:cViewPr varScale="1">
        <p:scale>
          <a:sx n="74" d="100"/>
          <a:sy n="74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C57752-5849-4A67-9F99-71F21C0293AE}" type="datetimeFigureOut">
              <a:rPr lang="zh-CN" altLang="en-US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255B2B1-F1D2-480E-A3AC-9403CC7DEE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48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C2159CC-C65A-4310-8795-EB407737713E}" type="datetimeFigureOut">
              <a:rPr lang="zh-CN" altLang="en-US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DE7719F-8021-4BE5-A793-12CD913FB9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703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7719F-8021-4BE5-A793-12CD913FB9B8}" type="slidenum">
              <a:rPr lang="zh-CN" altLang="en-US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53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所谓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SMART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原则，即是： </a:t>
            </a:r>
          </a:p>
          <a:p>
            <a:endParaRPr lang="zh-CN" altLang="en-US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目标必须是具体的（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Specific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endParaRPr lang="zh-CN" altLang="en-US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目标必须是可以衡量的（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Measurable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endParaRPr lang="zh-CN" altLang="en-US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目标必须是可以达到的（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Attainable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endParaRPr lang="zh-CN" altLang="en-US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目标必须和其他目标具有相关性（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Relevant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endParaRPr lang="zh-CN" altLang="en-US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目标必须具有明确的截止期限（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Time-based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7197824-2274-46FD-A241-EEFA42C5859A}" type="datetime1">
              <a:rPr lang="en-US" altLang="zh-CN" smtClean="0"/>
              <a:pPr>
                <a:defRPr/>
              </a:pPr>
              <a:t>1/2/2019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DEA9-7E84-4D08-9CBB-FB7EA37092A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3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所谓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SMART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原则，即是： </a:t>
            </a:r>
          </a:p>
          <a:p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目标必须是具体的（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Specific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目标必须是可以衡量的（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Measurable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目标必须是可以达到的（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Attainable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目标必须和其他目标具有相关性（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Relevant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目标必须具有明确的截止期限（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Time-based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57DD2-BBC6-4E08-9BEF-3C5DC073FE5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6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0" y="-28577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F1C6E5C-73A9-4262-9BBC-76A18542FDC0}" type="datetime1">
              <a:rPr lang="zh-CN" altLang="en-US">
                <a:solidFill>
                  <a:prstClr val="black"/>
                </a:solidFill>
              </a:rPr>
              <a:pPr>
                <a:defRPr/>
              </a:pPr>
              <a:t>2019/1/2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 bwMode="auto">
          <a:xfrm>
            <a:off x="285720" y="357166"/>
            <a:ext cx="464347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Arial Unicode MS" pitchFamily="34" charset="-122"/>
                <a:cs typeface="Arial Unicode MS" pitchFamily="34" charset="-122"/>
              </a:rPr>
              <a:t>Information Change the World</a:t>
            </a:r>
            <a:endParaRPr lang="zh-CN" altLang="en-US" b="1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5" name="图片 24" descr="地球.jpg"/>
          <p:cNvPicPr>
            <a:picLocks noChangeAspect="1"/>
          </p:cNvPicPr>
          <p:nvPr userDrawn="1"/>
        </p:nvPicPr>
        <p:blipFill>
          <a:blip r:embed="rId4" cstate="print"/>
          <a:srcRect l="19858"/>
          <a:stretch>
            <a:fillRect/>
          </a:stretch>
        </p:blipFill>
        <p:spPr>
          <a:xfrm>
            <a:off x="0" y="1772816"/>
            <a:ext cx="9152416" cy="30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83568" y="274638"/>
            <a:ext cx="6000792" cy="511175"/>
          </a:xfrm>
        </p:spPr>
        <p:txBody>
          <a:bodyPr/>
          <a:lstStyle>
            <a:lvl1pPr algn="l">
              <a:defRPr sz="2400"/>
            </a:lvl1pPr>
          </a:lstStyle>
          <a:p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74874-AEE3-40AA-9D57-FB7A3C855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7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31448" y="260648"/>
            <a:ext cx="6000792" cy="511175"/>
          </a:xfrm>
        </p:spPr>
        <p:txBody>
          <a:bodyPr/>
          <a:lstStyle>
            <a:lvl1pPr algn="l">
              <a:defRPr sz="2400"/>
            </a:lvl1pPr>
          </a:lstStyle>
          <a:p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233D1-8258-4193-8750-90F5F369E6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337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83568" y="274638"/>
            <a:ext cx="6000792" cy="511175"/>
          </a:xfrm>
        </p:spPr>
        <p:txBody>
          <a:bodyPr/>
          <a:lstStyle>
            <a:lvl1pPr algn="l">
              <a:defRPr sz="2400"/>
            </a:lvl1pPr>
          </a:lstStyle>
          <a:p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BF09E-405B-4FF3-968E-FFA51090A1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36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4282" y="6492899"/>
            <a:ext cx="419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  <a:ea typeface="宋体" pitchFamily="2" charset="-122"/>
                <a:cs typeface="Tahoma" pitchFamily="34" charset="0"/>
              </a:defRPr>
            </a:lvl1pPr>
          </a:lstStyle>
          <a:p>
            <a:pPr>
              <a:defRPr/>
            </a:pPr>
            <a:fld id="{72FF4099-BD76-455B-B175-3E60DF6BCD1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标题占位符 1"/>
          <p:cNvSpPr txBox="1">
            <a:spLocks/>
          </p:cNvSpPr>
          <p:nvPr userDrawn="1"/>
        </p:nvSpPr>
        <p:spPr bwMode="auto">
          <a:xfrm>
            <a:off x="553169" y="274638"/>
            <a:ext cx="7115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ACB8E-4DC6-43C4-BB33-E02B646CFD6A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31448" y="260648"/>
            <a:ext cx="6000792" cy="511175"/>
          </a:xfrm>
        </p:spPr>
        <p:txBody>
          <a:bodyPr/>
          <a:lstStyle>
            <a:lvl1pPr algn="l">
              <a:defRPr sz="2400"/>
            </a:lvl1pPr>
          </a:lstStyle>
          <a:p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E1574-DB6B-41F4-8B83-5FAAA68EFBB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7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115175" cy="511175"/>
          </a:xfrm>
        </p:spPr>
        <p:txBody>
          <a:bodyPr/>
          <a:lstStyle>
            <a:lvl1pPr algn="l">
              <a:defRPr sz="24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5839AB4-1999-43D2-918E-A01A19C1AD55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0" y="0"/>
            <a:ext cx="304800" cy="928670"/>
          </a:xfrm>
          <a:prstGeom prst="rect">
            <a:avLst/>
          </a:prstGeom>
          <a:solidFill>
            <a:srgbClr val="B40000"/>
          </a:solidFill>
          <a:ln w="12700">
            <a:solidFill>
              <a:srgbClr val="B4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dirty="0">
              <a:ln>
                <a:solidFill>
                  <a:srgbClr val="FF6600"/>
                </a:solidFill>
              </a:ln>
              <a:solidFill>
                <a:srgbClr val="F95763"/>
              </a:solidFill>
              <a:latin typeface="Verdana" pitchFamily="4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22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169" y="274638"/>
            <a:ext cx="7115175" cy="511175"/>
          </a:xfrm>
        </p:spPr>
        <p:txBody>
          <a:bodyPr/>
          <a:lstStyle>
            <a:lvl1pPr algn="l">
              <a:defRPr sz="2400"/>
            </a:lvl1pPr>
          </a:lstStyle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1E16868-9AC7-4BB1-B1E8-70CC250E8DED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0" y="0"/>
            <a:ext cx="304800" cy="928670"/>
          </a:xfrm>
          <a:prstGeom prst="rect">
            <a:avLst/>
          </a:prstGeom>
          <a:solidFill>
            <a:srgbClr val="B40000"/>
          </a:solidFill>
          <a:ln w="12700">
            <a:solidFill>
              <a:srgbClr val="B4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dirty="0">
              <a:ln>
                <a:solidFill>
                  <a:srgbClr val="FF6600"/>
                </a:solidFill>
              </a:ln>
              <a:solidFill>
                <a:srgbClr val="F95763"/>
              </a:solidFill>
              <a:latin typeface="Verdana" pitchFamily="4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9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CE7B2F9-CBEA-4E64-AD7C-DC2F401C0968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0" y="0"/>
            <a:ext cx="304800" cy="928670"/>
          </a:xfrm>
          <a:prstGeom prst="rect">
            <a:avLst/>
          </a:prstGeom>
          <a:solidFill>
            <a:srgbClr val="B40000"/>
          </a:solidFill>
          <a:ln w="12700">
            <a:solidFill>
              <a:srgbClr val="B4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dirty="0">
              <a:ln>
                <a:solidFill>
                  <a:srgbClr val="FF6600"/>
                </a:solidFill>
              </a:ln>
              <a:solidFill>
                <a:srgbClr val="F95763"/>
              </a:solidFill>
              <a:latin typeface="Verdana" pitchFamily="48" charset="0"/>
              <a:ea typeface="宋体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53169" y="274638"/>
            <a:ext cx="6611119" cy="511175"/>
          </a:xfrm>
        </p:spPr>
        <p:txBody>
          <a:bodyPr/>
          <a:lstStyle>
            <a:lvl1pPr algn="l">
              <a:defRPr sz="24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4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CE7B2F9-CBEA-4E64-AD7C-DC2F401C0968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0" y="0"/>
            <a:ext cx="304800" cy="928670"/>
          </a:xfrm>
          <a:prstGeom prst="rect">
            <a:avLst/>
          </a:prstGeom>
          <a:solidFill>
            <a:srgbClr val="B40000"/>
          </a:solidFill>
          <a:ln w="12700">
            <a:solidFill>
              <a:srgbClr val="B4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dirty="0">
              <a:ln>
                <a:solidFill>
                  <a:srgbClr val="FF6600"/>
                </a:solidFill>
              </a:ln>
              <a:solidFill>
                <a:srgbClr val="F95763"/>
              </a:solidFill>
              <a:latin typeface="Verdana" pitchFamily="48" charset="0"/>
              <a:ea typeface="宋体" charset="-122"/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 bwMode="auto">
          <a:xfrm>
            <a:off x="553169" y="274638"/>
            <a:ext cx="7115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255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169" y="274638"/>
            <a:ext cx="6611119" cy="511175"/>
          </a:xfrm>
        </p:spPr>
        <p:txBody>
          <a:bodyPr/>
          <a:lstStyle>
            <a:lvl1pPr algn="l">
              <a:defRPr sz="2400"/>
            </a:lvl1pPr>
          </a:lstStyle>
          <a:p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5EB811A-E1C0-4D6D-BDC6-C10A486FE9A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0" y="0"/>
            <a:ext cx="304800" cy="928670"/>
          </a:xfrm>
          <a:prstGeom prst="rect">
            <a:avLst/>
          </a:prstGeom>
          <a:solidFill>
            <a:srgbClr val="B40000"/>
          </a:solidFill>
          <a:ln w="12700">
            <a:solidFill>
              <a:srgbClr val="B4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dirty="0">
              <a:ln>
                <a:solidFill>
                  <a:srgbClr val="FF6600"/>
                </a:solidFill>
              </a:ln>
              <a:solidFill>
                <a:srgbClr val="F95763"/>
              </a:solidFill>
              <a:latin typeface="Verdana" pitchFamily="4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39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83568" y="274638"/>
            <a:ext cx="6000792" cy="511175"/>
          </a:xfrm>
        </p:spPr>
        <p:txBody>
          <a:bodyPr/>
          <a:lstStyle>
            <a:lvl1pPr algn="l">
              <a:defRPr sz="2400"/>
            </a:lvl1pPr>
          </a:lstStyle>
          <a:p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74874-AEE3-40AA-9D57-FB7A3C85569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1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 bwMode="auto">
          <a:xfrm>
            <a:off x="553169" y="274638"/>
            <a:ext cx="7115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4282" y="6492899"/>
            <a:ext cx="419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  <a:ea typeface="宋体" pitchFamily="2" charset="-122"/>
                <a:cs typeface="Tahoma" pitchFamily="34" charset="0"/>
              </a:defRPr>
            </a:lvl1pPr>
          </a:lstStyle>
          <a:p>
            <a:pPr>
              <a:defRPr/>
            </a:pPr>
            <a:fld id="{72FF4099-BD76-455B-B175-3E60DF6BCD1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5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553169" y="274638"/>
            <a:ext cx="7115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4282" y="6492899"/>
            <a:ext cx="419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  <a:ea typeface="宋体" pitchFamily="2" charset="-122"/>
                <a:cs typeface="Tahoma" pitchFamily="34" charset="0"/>
              </a:defRPr>
            </a:lvl1pPr>
          </a:lstStyle>
          <a:p>
            <a:pPr>
              <a:defRPr/>
            </a:pPr>
            <a:fld id="{72FF4099-BD76-455B-B175-3E60DF6BCD1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0" y="0"/>
            <a:ext cx="304800" cy="928670"/>
          </a:xfrm>
          <a:prstGeom prst="rect">
            <a:avLst/>
          </a:prstGeom>
          <a:solidFill>
            <a:srgbClr val="B40000"/>
          </a:solidFill>
          <a:ln w="12700">
            <a:solidFill>
              <a:srgbClr val="B4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dirty="0">
              <a:ln>
                <a:solidFill>
                  <a:srgbClr val="FF6600"/>
                </a:solidFill>
              </a:ln>
              <a:solidFill>
                <a:srgbClr val="F95763"/>
              </a:solidFill>
              <a:latin typeface="Verdana" pitchFamily="4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40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96" r:id="rId1"/>
    <p:sldLayoutId id="2147486697" r:id="rId2"/>
    <p:sldLayoutId id="2147486698" r:id="rId3"/>
    <p:sldLayoutId id="2147486699" r:id="rId4"/>
    <p:sldLayoutId id="2147486700" r:id="rId5"/>
    <p:sldLayoutId id="2147486701" r:id="rId6"/>
    <p:sldLayoutId id="2147486702" r:id="rId7"/>
    <p:sldLayoutId id="2147486703" r:id="rId8"/>
    <p:sldLayoutId id="2147486706" r:id="rId9"/>
    <p:sldLayoutId id="2147486713" r:id="rId10"/>
    <p:sldLayoutId id="2147486654" r:id="rId11"/>
    <p:sldLayoutId id="2147486659" r:id="rId12"/>
    <p:sldLayoutId id="2147486665" r:id="rId13"/>
    <p:sldLayoutId id="2147486714" r:id="rId14"/>
    <p:sldLayoutId id="214748671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3"/>
          <p:cNvSpPr>
            <a:spLocks/>
          </p:cNvSpPr>
          <p:nvPr/>
        </p:nvSpPr>
        <p:spPr bwMode="auto">
          <a:xfrm>
            <a:off x="251520" y="2500306"/>
            <a:ext cx="8749636" cy="135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15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与分配思考培训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如何清晰描述任务及目标？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E1574-DB6B-41F4-8B83-5FAAA68EFBB4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8596" y="1714488"/>
            <a:ext cx="2928958" cy="4214842"/>
            <a:chOff x="3140720" y="3344215"/>
            <a:chExt cx="2544905" cy="2605065"/>
          </a:xfrm>
        </p:grpSpPr>
        <p:pic>
          <p:nvPicPr>
            <p:cNvPr id="6" name="Picture 2" descr="D:\My Documents\PPT\3d小人\3d小人\3d小人\问号-3D小人\问号29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69639" y="3344215"/>
              <a:ext cx="1869306" cy="2389676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40720" y="5655655"/>
              <a:ext cx="2544905" cy="2936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958556" y="3105385"/>
            <a:ext cx="5801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完成工作的前提：我们是否清晰的理解了项目任务？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任务目标必须满足的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E1574-DB6B-41F4-8B83-5FAAA68EFBB4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0034" y="1500174"/>
            <a:ext cx="8215370" cy="138499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(Specific)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目标要清晰、明确；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(Measurable)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目标要量化，并可测量；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(Attainable)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目标要通过努力可以实现，也就是目标不能过低和偏高，偏低了无意义，偏高了实现不了；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(Relevant)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目标要和工作有相关性；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(Time bound)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目标要有时限性，要在规定的时间内完成，时间一到，就要看结果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0034" y="3500438"/>
            <a:ext cx="8215370" cy="298543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举例来说，“我的目标是买一辆汽车”这句话就是一句不可实施的空话：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原则：首先要买什么汽车？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QQ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还是奔驰？这是两个完全不同的目标，为此而需要付出的努力也完全不同，因此这句话应该改为“我的目标是买一辆奔驰轿车”；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原则：即使是奔驰也有不同的型号，不同型号的价格差异也是很大的，是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万级别的奔驰还是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万级别的奔驰？因此这个目标是不可测量的，应该改为“我的目标是买一辆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万元左右的奔驰轿车”；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原则：如果目前自己的收入只有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万元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年，那么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万的汽车就是一个不可实现的目标了，因为即使你不吃不喝也需要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年的时间才能够凑够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万元，而一个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年目标对于我们来说是过于遥远而不可预知了；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原则：要和自己的生活或工作相关，买一艘火箭对我们来说显然是没有意义的；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原则：要在多长时间内买一辆汽车呢？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年还是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年，或是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年？所以说上述目标违反了时限性原则，不同的时间对我们的执行计划也是会产生巨大的影响的，因此这句话应该改为“我的目标是在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年内买一辆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万元左右的奔驰轿车”。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" name="Rounded Rectangle 13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0034" y="1071546"/>
            <a:ext cx="2359641" cy="47307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5400" cap="rnd" algn="ctr">
            <a:solidFill>
              <a:sysClr val="window" lastClr="FFFFFF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6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SMART</a:t>
            </a:r>
            <a:r>
              <a:rPr lang="zh-CN" altLang="en-US" sz="16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原则</a:t>
            </a:r>
            <a:endParaRPr lang="zh-CN" altLang="en-US" sz="1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13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0034" y="3110590"/>
            <a:ext cx="2359641" cy="47307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5400" cap="rnd" algn="ctr">
            <a:solidFill>
              <a:sysClr val="window" lastClr="FFFFFF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6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SMART</a:t>
            </a:r>
            <a:r>
              <a:rPr lang="zh-CN" altLang="en-US" sz="16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原则举例</a:t>
            </a:r>
            <a:endParaRPr lang="zh-CN" altLang="en-US" sz="1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zh-CN" altLang="en-US" sz="2400" b="1" dirty="0" smtClean="0"/>
              <a:t>任务分派的</a:t>
            </a:r>
            <a:r>
              <a:rPr kumimoji="1" lang="en-US" altLang="zh-CN" sz="2400" b="1" dirty="0" smtClean="0"/>
              <a:t>TRQ-R(7</a:t>
            </a:r>
            <a:r>
              <a:rPr kumimoji="1" lang="zh-CN" altLang="en-US" sz="2400" b="1" dirty="0" smtClean="0"/>
              <a:t>问</a:t>
            </a:r>
            <a:r>
              <a:rPr kumimoji="1" lang="en-US" altLang="zh-CN" sz="2400" b="1" dirty="0" smtClean="0"/>
              <a:t>)</a:t>
            </a:r>
          </a:p>
        </p:txBody>
      </p:sp>
      <p:sp>
        <p:nvSpPr>
          <p:cNvPr id="4099" name="Rectangle 57"/>
          <p:cNvSpPr>
            <a:spLocks noChangeArrowheads="1"/>
          </p:cNvSpPr>
          <p:nvPr/>
        </p:nvSpPr>
        <p:spPr bwMode="auto">
          <a:xfrm>
            <a:off x="279398" y="1787525"/>
            <a:ext cx="1730377" cy="7889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arget</a:t>
            </a:r>
          </a:p>
        </p:txBody>
      </p:sp>
      <p:sp>
        <p:nvSpPr>
          <p:cNvPr id="4100" name="Rectangle 58"/>
          <p:cNvSpPr>
            <a:spLocks noChangeArrowheads="1"/>
          </p:cNvSpPr>
          <p:nvPr/>
        </p:nvSpPr>
        <p:spPr bwMode="auto">
          <a:xfrm>
            <a:off x="1859201" y="1787525"/>
            <a:ext cx="3817700" cy="7889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任务是否描述清楚？</a:t>
            </a:r>
          </a:p>
        </p:txBody>
      </p:sp>
      <p:sp>
        <p:nvSpPr>
          <p:cNvPr id="4101" name="Rectangle 59"/>
          <p:cNvSpPr>
            <a:spLocks noChangeArrowheads="1"/>
          </p:cNvSpPr>
          <p:nvPr/>
        </p:nvSpPr>
        <p:spPr bwMode="auto">
          <a:xfrm>
            <a:off x="279398" y="2870200"/>
            <a:ext cx="1730377" cy="7889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esource</a:t>
            </a:r>
          </a:p>
        </p:txBody>
      </p:sp>
      <p:sp>
        <p:nvSpPr>
          <p:cNvPr id="4102" name="Rectangle 60"/>
          <p:cNvSpPr>
            <a:spLocks noChangeArrowheads="1"/>
          </p:cNvSpPr>
          <p:nvPr/>
        </p:nvSpPr>
        <p:spPr bwMode="auto">
          <a:xfrm>
            <a:off x="1859201" y="2870200"/>
            <a:ext cx="3817700" cy="7889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接收者是否是恰当的人？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需要协调什么资源支持？</a:t>
            </a:r>
          </a:p>
        </p:txBody>
      </p:sp>
      <p:sp>
        <p:nvSpPr>
          <p:cNvPr id="4103" name="Rectangle 61"/>
          <p:cNvSpPr>
            <a:spLocks noChangeArrowheads="1"/>
          </p:cNvSpPr>
          <p:nvPr/>
        </p:nvSpPr>
        <p:spPr bwMode="auto">
          <a:xfrm>
            <a:off x="279398" y="3954465"/>
            <a:ext cx="1730377" cy="7889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uality</a:t>
            </a:r>
          </a:p>
        </p:txBody>
      </p:sp>
      <p:sp>
        <p:nvSpPr>
          <p:cNvPr id="4104" name="Rectangle 62"/>
          <p:cNvSpPr>
            <a:spLocks noChangeArrowheads="1"/>
          </p:cNvSpPr>
          <p:nvPr/>
        </p:nvSpPr>
        <p:spPr bwMode="auto">
          <a:xfrm>
            <a:off x="1859201" y="3954465"/>
            <a:ext cx="3817700" cy="7889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能给接收者什么建议？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需要什么样的跟踪？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风险是什么，如何控制？</a:t>
            </a:r>
          </a:p>
        </p:txBody>
      </p:sp>
      <p:sp>
        <p:nvSpPr>
          <p:cNvPr id="4105" name="Rectangle 63"/>
          <p:cNvSpPr>
            <a:spLocks noChangeArrowheads="1"/>
          </p:cNvSpPr>
          <p:nvPr/>
        </p:nvSpPr>
        <p:spPr bwMode="auto">
          <a:xfrm>
            <a:off x="279398" y="5038725"/>
            <a:ext cx="1730377" cy="7889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eflection</a:t>
            </a:r>
          </a:p>
        </p:txBody>
      </p:sp>
      <p:sp>
        <p:nvSpPr>
          <p:cNvPr id="4106" name="Rectangle 64"/>
          <p:cNvSpPr>
            <a:spLocks noChangeArrowheads="1"/>
          </p:cNvSpPr>
          <p:nvPr/>
        </p:nvSpPr>
        <p:spPr bwMode="auto">
          <a:xfrm>
            <a:off x="1859201" y="5038725"/>
            <a:ext cx="3817700" cy="7889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如何做的更好？</a:t>
            </a:r>
          </a:p>
        </p:txBody>
      </p:sp>
      <p:sp>
        <p:nvSpPr>
          <p:cNvPr id="4107" name="Rectangle 65"/>
          <p:cNvSpPr>
            <a:spLocks noChangeArrowheads="1"/>
          </p:cNvSpPr>
          <p:nvPr/>
        </p:nvSpPr>
        <p:spPr bwMode="auto">
          <a:xfrm>
            <a:off x="5536236" y="1787525"/>
            <a:ext cx="3250606" cy="7889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目标明确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SMART</a:t>
            </a:r>
          </a:p>
        </p:txBody>
      </p:sp>
      <p:sp>
        <p:nvSpPr>
          <p:cNvPr id="4108" name="Rectangle 66"/>
          <p:cNvSpPr>
            <a:spLocks noChangeArrowheads="1"/>
          </p:cNvSpPr>
          <p:nvPr/>
        </p:nvSpPr>
        <p:spPr bwMode="auto">
          <a:xfrm>
            <a:off x="5536236" y="2870200"/>
            <a:ext cx="3250606" cy="7889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分派合理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最佳实践参考</a:t>
            </a:r>
          </a:p>
        </p:txBody>
      </p:sp>
      <p:sp>
        <p:nvSpPr>
          <p:cNvPr id="4109" name="Rectangle 67"/>
          <p:cNvSpPr>
            <a:spLocks noChangeArrowheads="1"/>
          </p:cNvSpPr>
          <p:nvPr/>
        </p:nvSpPr>
        <p:spPr bwMode="auto">
          <a:xfrm>
            <a:off x="5536236" y="3954465"/>
            <a:ext cx="3250606" cy="7889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质量可控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有效跟踪与风险控制</a:t>
            </a:r>
          </a:p>
        </p:txBody>
      </p:sp>
      <p:sp>
        <p:nvSpPr>
          <p:cNvPr id="4110" name="Rectangle 68"/>
          <p:cNvSpPr>
            <a:spLocks noChangeArrowheads="1"/>
          </p:cNvSpPr>
          <p:nvPr/>
        </p:nvSpPr>
        <p:spPr bwMode="auto">
          <a:xfrm>
            <a:off x="5536236" y="5038725"/>
            <a:ext cx="3250606" cy="7889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持续提升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反思与总结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zh-CN" altLang="en-US" sz="2400" b="1" dirty="0" smtClean="0"/>
              <a:t>任务接收的</a:t>
            </a:r>
            <a:r>
              <a:rPr kumimoji="1" lang="en-US" altLang="zh-CN" sz="2400" b="1" dirty="0" smtClean="0"/>
              <a:t>TRQ-R(8</a:t>
            </a:r>
            <a:r>
              <a:rPr kumimoji="1" lang="zh-CN" altLang="en-US" sz="2400" b="1" dirty="0" smtClean="0"/>
              <a:t>想</a:t>
            </a:r>
            <a:r>
              <a:rPr kumimoji="1" lang="en-US" altLang="zh-CN" sz="2400" b="1" dirty="0" smtClean="0"/>
              <a:t>)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124045" y="1787526"/>
            <a:ext cx="3355975" cy="7858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是否正确理解了任务？</a:t>
            </a:r>
          </a:p>
          <a:p>
            <a:pPr algn="l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分派者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价值是什么？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2124045" y="2870202"/>
            <a:ext cx="3355975" cy="7858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完成任务的难点是什么？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需要什么样的支持？</a:t>
            </a: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124045" y="3954463"/>
            <a:ext cx="3355975" cy="7858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任务的关键里程碑点和汇报点？</a:t>
            </a:r>
          </a:p>
          <a:p>
            <a:pPr algn="l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任务风险是什么，如何规避？</a:t>
            </a:r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2124045" y="5038727"/>
            <a:ext cx="3355975" cy="7858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再做一次，如何做的更好？</a:t>
            </a:r>
          </a:p>
          <a:p>
            <a:pPr algn="l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我的收获提升是什么？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285720" y="1787526"/>
            <a:ext cx="1516063" cy="7858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arget</a:t>
            </a:r>
          </a:p>
        </p:txBody>
      </p:sp>
      <p:sp>
        <p:nvSpPr>
          <p:cNvPr id="5128" name="Rectangle 12"/>
          <p:cNvSpPr>
            <a:spLocks noChangeArrowheads="1"/>
          </p:cNvSpPr>
          <p:nvPr/>
        </p:nvSpPr>
        <p:spPr bwMode="auto">
          <a:xfrm>
            <a:off x="285720" y="2870202"/>
            <a:ext cx="1516063" cy="7858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esource</a:t>
            </a:r>
          </a:p>
        </p:txBody>
      </p:sp>
      <p:sp>
        <p:nvSpPr>
          <p:cNvPr id="5129" name="Rectangle 13"/>
          <p:cNvSpPr>
            <a:spLocks noChangeArrowheads="1"/>
          </p:cNvSpPr>
          <p:nvPr/>
        </p:nvSpPr>
        <p:spPr bwMode="auto">
          <a:xfrm>
            <a:off x="285720" y="3954463"/>
            <a:ext cx="1516063" cy="785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uality</a:t>
            </a:r>
          </a:p>
        </p:txBody>
      </p:sp>
      <p:sp>
        <p:nvSpPr>
          <p:cNvPr id="5130" name="Rectangle 14"/>
          <p:cNvSpPr>
            <a:spLocks noChangeArrowheads="1"/>
          </p:cNvSpPr>
          <p:nvPr/>
        </p:nvSpPr>
        <p:spPr bwMode="auto">
          <a:xfrm>
            <a:off x="285720" y="5038727"/>
            <a:ext cx="1516063" cy="7858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eflection</a:t>
            </a:r>
          </a:p>
        </p:txBody>
      </p:sp>
      <p:sp>
        <p:nvSpPr>
          <p:cNvPr id="5131" name="Rectangle 19"/>
          <p:cNvSpPr>
            <a:spLocks noChangeArrowheads="1"/>
          </p:cNvSpPr>
          <p:nvPr/>
        </p:nvSpPr>
        <p:spPr bwMode="auto">
          <a:xfrm>
            <a:off x="5649892" y="1787525"/>
            <a:ext cx="3133758" cy="7889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目标明确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SMART</a:t>
            </a:r>
          </a:p>
        </p:txBody>
      </p:sp>
      <p:sp>
        <p:nvSpPr>
          <p:cNvPr id="5132" name="Rectangle 20"/>
          <p:cNvSpPr>
            <a:spLocks noChangeArrowheads="1"/>
          </p:cNvSpPr>
          <p:nvPr/>
        </p:nvSpPr>
        <p:spPr bwMode="auto">
          <a:xfrm>
            <a:off x="5649892" y="2870200"/>
            <a:ext cx="3133758" cy="7889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资源合理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成任务的条件具备</a:t>
            </a:r>
          </a:p>
        </p:txBody>
      </p:sp>
      <p:sp>
        <p:nvSpPr>
          <p:cNvPr id="5133" name="Rectangle 21"/>
          <p:cNvSpPr>
            <a:spLocks noChangeArrowheads="1"/>
          </p:cNvSpPr>
          <p:nvPr/>
        </p:nvSpPr>
        <p:spPr bwMode="auto">
          <a:xfrm>
            <a:off x="5649892" y="3954465"/>
            <a:ext cx="3133758" cy="7889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高质高效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键点明确、风险可控</a:t>
            </a:r>
          </a:p>
        </p:txBody>
      </p:sp>
      <p:sp>
        <p:nvSpPr>
          <p:cNvPr id="5134" name="Rectangle 22"/>
          <p:cNvSpPr>
            <a:spLocks noChangeArrowheads="1"/>
          </p:cNvSpPr>
          <p:nvPr/>
        </p:nvSpPr>
        <p:spPr bwMode="auto">
          <a:xfrm>
            <a:off x="5649892" y="5038725"/>
            <a:ext cx="3133758" cy="7889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能力提升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总结与提升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8g054YMlUxZ1Nbnz6lV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8g054YMlUxZ1Nbnz6lV8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rgbClr val="C00000"/>
        </a:solidFill>
        <a:ln w="28575" algn="ctr">
          <a:noFill/>
          <a:miter lim="800000"/>
          <a:headEnd/>
          <a:tailEnd/>
        </a:ln>
      </a:spPr>
      <a:bodyPr>
        <a:spAutoFit/>
      </a:bodyPr>
      <a:lstStyle>
        <a:defPPr algn="ctr">
          <a:defRPr sz="1400" b="1" dirty="0">
            <a:solidFill>
              <a:schemeClr val="bg1"/>
            </a:solidFill>
            <a:latin typeface="微软雅黑" pitchFamily="34" charset="-122"/>
            <a:ea typeface="Arial Unicode MS" pitchFamily="34" charset="-122"/>
            <a:cs typeface="Arial Unicode MS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59569</TotalTime>
  <Words>296</Words>
  <Application>Microsoft Office PowerPoint</Application>
  <PresentationFormat>全屏显示(4:3)</PresentationFormat>
  <Paragraphs>78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黑体</vt:lpstr>
      <vt:lpstr>宋体</vt:lpstr>
      <vt:lpstr>微软雅黑</vt:lpstr>
      <vt:lpstr>Arial</vt:lpstr>
      <vt:lpstr>Calibri</vt:lpstr>
      <vt:lpstr>Tahoma</vt:lpstr>
      <vt:lpstr>Times New Roman</vt:lpstr>
      <vt:lpstr>Verdana</vt:lpstr>
      <vt:lpstr>2_Office 主题</vt:lpstr>
      <vt:lpstr>PowerPoint 演示文稿</vt:lpstr>
      <vt:lpstr>如何清晰描述任务及目标？</vt:lpstr>
      <vt:lpstr>任务目标必须满足的Smart原则</vt:lpstr>
      <vt:lpstr>任务分派的TRQ-R(7问)</vt:lpstr>
      <vt:lpstr>任务接收的TRQ-R(8想)</vt:lpstr>
    </vt:vector>
  </TitlesOfParts>
  <Company>BONC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zouhw</dc:creator>
  <cp:lastModifiedBy>Administrator</cp:lastModifiedBy>
  <cp:revision>4284</cp:revision>
  <dcterms:created xsi:type="dcterms:W3CDTF">2009-12-17T00:51:48Z</dcterms:created>
  <dcterms:modified xsi:type="dcterms:W3CDTF">2019-01-02T11:42:07Z</dcterms:modified>
</cp:coreProperties>
</file>