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1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2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5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50"/>
  </p:notesMasterIdLst>
  <p:sldIdLst>
    <p:sldId id="283" r:id="rId3"/>
    <p:sldId id="512" r:id="rId4"/>
    <p:sldId id="534" r:id="rId5"/>
    <p:sldId id="514" r:id="rId6"/>
    <p:sldId id="291" r:id="rId7"/>
    <p:sldId id="510" r:id="rId8"/>
    <p:sldId id="509" r:id="rId9"/>
    <p:sldId id="443" r:id="rId10"/>
    <p:sldId id="511" r:id="rId11"/>
    <p:sldId id="444" r:id="rId12"/>
    <p:sldId id="378" r:id="rId13"/>
    <p:sldId id="374" r:id="rId14"/>
    <p:sldId id="535" r:id="rId15"/>
    <p:sldId id="485" r:id="rId16"/>
    <p:sldId id="397" r:id="rId17"/>
    <p:sldId id="497" r:id="rId18"/>
    <p:sldId id="459" r:id="rId19"/>
    <p:sldId id="479" r:id="rId20"/>
    <p:sldId id="461" r:id="rId21"/>
    <p:sldId id="466" r:id="rId22"/>
    <p:sldId id="380" r:id="rId23"/>
    <p:sldId id="470" r:id="rId24"/>
    <p:sldId id="473" r:id="rId25"/>
    <p:sldId id="488" r:id="rId26"/>
    <p:sldId id="490" r:id="rId27"/>
    <p:sldId id="491" r:id="rId28"/>
    <p:sldId id="493" r:id="rId29"/>
    <p:sldId id="494" r:id="rId30"/>
    <p:sldId id="504" r:id="rId31"/>
    <p:sldId id="513" r:id="rId32"/>
    <p:sldId id="536" r:id="rId33"/>
    <p:sldId id="537" r:id="rId34"/>
    <p:sldId id="532" r:id="rId35"/>
    <p:sldId id="538" r:id="rId36"/>
    <p:sldId id="533" r:id="rId37"/>
    <p:sldId id="516" r:id="rId38"/>
    <p:sldId id="451" r:id="rId39"/>
    <p:sldId id="541" r:id="rId40"/>
    <p:sldId id="542" r:id="rId41"/>
    <p:sldId id="543" r:id="rId42"/>
    <p:sldId id="544" r:id="rId43"/>
    <p:sldId id="545" r:id="rId44"/>
    <p:sldId id="546" r:id="rId45"/>
    <p:sldId id="547" r:id="rId46"/>
    <p:sldId id="548" r:id="rId47"/>
    <p:sldId id="549" r:id="rId48"/>
    <p:sldId id="550" r:id="rId49"/>
  </p:sldIdLst>
  <p:sldSz cx="9144000" cy="5143500" type="screen16x9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68885EC-FCA0-4841-9C75-145C0CB2BC3D}">
          <p14:sldIdLst>
            <p14:sldId id="283"/>
            <p14:sldId id="512"/>
            <p14:sldId id="534"/>
            <p14:sldId id="514"/>
            <p14:sldId id="291"/>
            <p14:sldId id="510"/>
            <p14:sldId id="509"/>
            <p14:sldId id="443"/>
            <p14:sldId id="511"/>
            <p14:sldId id="444"/>
            <p14:sldId id="378"/>
            <p14:sldId id="374"/>
            <p14:sldId id="535"/>
            <p14:sldId id="485"/>
            <p14:sldId id="397"/>
            <p14:sldId id="497"/>
            <p14:sldId id="459"/>
            <p14:sldId id="479"/>
            <p14:sldId id="461"/>
            <p14:sldId id="466"/>
            <p14:sldId id="380"/>
            <p14:sldId id="470"/>
            <p14:sldId id="473"/>
            <p14:sldId id="488"/>
            <p14:sldId id="490"/>
            <p14:sldId id="491"/>
            <p14:sldId id="493"/>
            <p14:sldId id="494"/>
            <p14:sldId id="504"/>
            <p14:sldId id="513"/>
            <p14:sldId id="536"/>
            <p14:sldId id="537"/>
            <p14:sldId id="532"/>
            <p14:sldId id="538"/>
            <p14:sldId id="533"/>
            <p14:sldId id="516"/>
            <p14:sldId id="451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AEEE"/>
    <a:srgbClr val="FE9800"/>
    <a:srgbClr val="72CD4F"/>
    <a:srgbClr val="00AEEE"/>
    <a:srgbClr val="E83828"/>
    <a:srgbClr val="72CD4E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424" autoAdjust="0"/>
  </p:normalViewPr>
  <p:slideViewPr>
    <p:cSldViewPr>
      <p:cViewPr varScale="1">
        <p:scale>
          <a:sx n="126" d="100"/>
          <a:sy n="126" d="100"/>
        </p:scale>
        <p:origin x="902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tags" Target="tags/tag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9992;&#25143;&#22522;&#26412;&#20449;&#24687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6102;&#38388;&#31890;&#24230;&#20026;&#26376;&#30340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6102;&#38388;&#31890;&#24230;&#20026;&#22825;&#30340;&#3492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6102;&#38388;&#31890;&#24230;&#20026;&#26376;&#30340;&#34920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6102;&#38388;&#31890;&#24230;&#20026;&#26376;&#30340;&#34920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6102;&#38388;&#31890;&#24230;&#20026;&#26376;&#30340;&#34920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6102;&#38388;&#31890;&#24230;&#20026;&#26376;&#30340;&#34920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6102;&#38388;&#31890;&#24230;&#20026;&#26376;&#30340;&#34920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6102;&#38388;&#31890;&#24230;&#20026;&#26376;&#30340;&#34920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6102;&#38388;&#31890;&#24230;&#20026;&#26376;&#30340;&#34920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3383;&#27573;&#65288;&#26356;&#26032;&#29256;4&#65289;2(2)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9992;&#25143;&#22522;&#26412;&#20449;&#24687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3383;&#27573;&#65288;&#26356;&#26032;&#29256;4&#65289;2(2)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9992;&#25143;&#22522;&#26412;&#20449;&#24687;&#34920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3383;&#27573;&#65288;&#26356;&#26032;&#29256;4&#65289;2(2)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3383;&#27573;&#65288;&#26356;&#26032;&#29256;4&#65289;2(2)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sw\Desktop\&#23383;&#27573;&#65288;&#26356;&#26032;&#29256;4&#65289;2(1)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3383;&#27573;&#65288;&#26356;&#26032;&#29256;4&#65289;2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3383;&#27573;&#65288;&#26356;&#26032;&#29256;4&#65289;2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6102;&#38388;&#31890;&#24230;&#20026;&#26376;&#30340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6102;&#38388;&#31890;&#24230;&#20026;&#26376;&#30340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6102;&#38388;&#31890;&#24230;&#20026;&#22825;&#30340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hong\Desktop\&#31227;&#21160;\&#26102;&#38388;&#31890;&#24230;&#20026;&#22825;&#30340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年龄占比</a:t>
            </a:r>
          </a:p>
        </c:rich>
      </c:tx>
      <c:layout>
        <c:manualLayout>
          <c:xMode val="edge"/>
          <c:yMode val="edge"/>
          <c:x val="4.7206652176531951E-2"/>
          <c:y val="0.17436210875944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8F-4FC9-AD7D-4AAD3A8BDF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8F-4FC9-AD7D-4AAD3A8BDF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8F-4FC9-AD7D-4AAD3A8BDF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8F-4FC9-AD7D-4AAD3A8BDFF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D8F-4FC9-AD7D-4AAD3A8BDFFA}"/>
              </c:ext>
            </c:extLst>
          </c:dPt>
          <c:dPt>
            <c:idx val="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D8F-4FC9-AD7D-4AAD3A8BDFFA}"/>
              </c:ext>
            </c:extLst>
          </c:dPt>
          <c:dLbls>
            <c:dLbl>
              <c:idx val="1"/>
              <c:layout>
                <c:manualLayout>
                  <c:x val="-0.1215392418630914"/>
                  <c:y val="4.197606321986654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8F-4FC9-AD7D-4AAD3A8BDFFA}"/>
                </c:ext>
              </c:extLst>
            </c:dLbl>
            <c:dLbl>
              <c:idx val="2"/>
              <c:layout>
                <c:manualLayout>
                  <c:x val="-9.5324895578896025E-3"/>
                  <c:y val="-0.1937356763993841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8F-4FC9-AD7D-4AAD3A8BDFF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年龄!$I$2:$I$7</c:f>
              <c:strCache>
                <c:ptCount val="6"/>
                <c:pt idx="0">
                  <c:v>00后</c:v>
                </c:pt>
                <c:pt idx="1">
                  <c:v>90后</c:v>
                </c:pt>
                <c:pt idx="2">
                  <c:v>80后</c:v>
                </c:pt>
                <c:pt idx="3">
                  <c:v>70后</c:v>
                </c:pt>
                <c:pt idx="4">
                  <c:v>60后</c:v>
                </c:pt>
                <c:pt idx="5">
                  <c:v>50后</c:v>
                </c:pt>
              </c:strCache>
            </c:strRef>
          </c:cat>
          <c:val>
            <c:numRef>
              <c:f>年龄!$K$2:$K$7</c:f>
              <c:numCache>
                <c:formatCode>General</c:formatCode>
                <c:ptCount val="6"/>
                <c:pt idx="0">
                  <c:v>9.5238095238095247E-3</c:v>
                </c:pt>
                <c:pt idx="1">
                  <c:v>0.34285714285714286</c:v>
                </c:pt>
                <c:pt idx="2">
                  <c:v>0.27142857142857141</c:v>
                </c:pt>
                <c:pt idx="3">
                  <c:v>0.19047619047619047</c:v>
                </c:pt>
                <c:pt idx="4">
                  <c:v>0.11904761904761904</c:v>
                </c:pt>
                <c:pt idx="5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D8F-4FC9-AD7D-4AAD3A8BD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72525038266003"/>
          <c:y val="0.85510147732351871"/>
          <c:w val="0.48054949923467993"/>
          <c:h val="5.4488540356768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主叫通话次数占总通话次数的占比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主叫通话次数占比1!$O$1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主叫通话次数占比1!$L$2:$L$6</c:f>
              <c:strCache>
                <c:ptCount val="5"/>
                <c:pt idx="0">
                  <c:v>[0,0.2)</c:v>
                </c:pt>
                <c:pt idx="1">
                  <c:v>[0.2,0.4)</c:v>
                </c:pt>
                <c:pt idx="2">
                  <c:v>[0.4,.0.6)</c:v>
                </c:pt>
                <c:pt idx="3">
                  <c:v>[0.6,0.8)</c:v>
                </c:pt>
                <c:pt idx="4">
                  <c:v>[0.8,1]</c:v>
                </c:pt>
              </c:strCache>
            </c:strRef>
          </c:cat>
          <c:val>
            <c:numRef>
              <c:f>主叫通话次数占比1!$O$2:$O$6</c:f>
              <c:numCache>
                <c:formatCode>General</c:formatCode>
                <c:ptCount val="5"/>
                <c:pt idx="0">
                  <c:v>2.185792349726776E-2</c:v>
                </c:pt>
                <c:pt idx="1">
                  <c:v>8.1967213114754092E-2</c:v>
                </c:pt>
                <c:pt idx="2">
                  <c:v>0.21857923497267759</c:v>
                </c:pt>
                <c:pt idx="3">
                  <c:v>0.16393442622950818</c:v>
                </c:pt>
                <c:pt idx="4">
                  <c:v>0.51366120218579236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72-48FE-A85D-64AAA9F790D0}"/>
            </c:ext>
          </c:extLst>
        </c:ser>
        <c:ser>
          <c:idx val="1"/>
          <c:order val="1"/>
          <c:tx>
            <c:strRef>
              <c:f>主叫通话次数占比1!$P$1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主叫通话次数占比1!$L$2:$L$6</c:f>
              <c:strCache>
                <c:ptCount val="5"/>
                <c:pt idx="0">
                  <c:v>[0,0.2)</c:v>
                </c:pt>
                <c:pt idx="1">
                  <c:v>[0.2,0.4)</c:v>
                </c:pt>
                <c:pt idx="2">
                  <c:v>[0.4,.0.6)</c:v>
                </c:pt>
                <c:pt idx="3">
                  <c:v>[0.6,0.8)</c:v>
                </c:pt>
                <c:pt idx="4">
                  <c:v>[0.8,1]</c:v>
                </c:pt>
              </c:strCache>
            </c:strRef>
          </c:cat>
          <c:val>
            <c:numRef>
              <c:f>主叫通话次数占比1!$P$2:$P$6</c:f>
              <c:numCache>
                <c:formatCode>General</c:formatCode>
                <c:ptCount val="5"/>
                <c:pt idx="0">
                  <c:v>0.10077519379844961</c:v>
                </c:pt>
                <c:pt idx="1">
                  <c:v>0.22945736434108527</c:v>
                </c:pt>
                <c:pt idx="2">
                  <c:v>0.4573643410852713</c:v>
                </c:pt>
                <c:pt idx="3">
                  <c:v>0.14728682170542637</c:v>
                </c:pt>
                <c:pt idx="4">
                  <c:v>6.5116279069767441E-2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72-48FE-A85D-64AAA9F790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5332128"/>
        <c:axId val="1433210416"/>
      </c:barChart>
      <c:catAx>
        <c:axId val="143533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3210416"/>
        <c:crosses val="autoZero"/>
        <c:auto val="1"/>
        <c:lblAlgn val="ctr"/>
        <c:lblOffset val="100"/>
        <c:noMultiLvlLbl val="0"/>
      </c:catAx>
      <c:valAx>
        <c:axId val="1433210416"/>
        <c:scaling>
          <c:orientation val="minMax"/>
        </c:scaling>
        <c:delete val="1"/>
        <c:axPos val="l"/>
        <c:numFmt formatCode="0.00%" sourceLinked="0"/>
        <c:majorTickMark val="none"/>
        <c:minorTickMark val="none"/>
        <c:tickLblPos val="nextTo"/>
        <c:crossAx val="143533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用户天主叫通话时长</a:t>
            </a:r>
          </a:p>
        </c:rich>
      </c:tx>
      <c:layout>
        <c:manualLayout>
          <c:xMode val="edge"/>
          <c:yMode val="edge"/>
          <c:x val="0.30656271167002952"/>
          <c:y val="1.65210505176650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日主叫本地号码时长!$H$61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日主叫本地号码时长!$E$62:$E$67</c:f>
              <c:strCache>
                <c:ptCount val="6"/>
                <c:pt idx="0">
                  <c:v>[0,5)</c:v>
                </c:pt>
                <c:pt idx="1">
                  <c:v>[5,10)</c:v>
                </c:pt>
                <c:pt idx="2">
                  <c:v>[10,15)</c:v>
                </c:pt>
                <c:pt idx="3">
                  <c:v>[15,30)</c:v>
                </c:pt>
                <c:pt idx="4">
                  <c:v>[30,100)</c:v>
                </c:pt>
                <c:pt idx="5">
                  <c:v>&gt;=100</c:v>
                </c:pt>
              </c:strCache>
            </c:strRef>
          </c:cat>
          <c:val>
            <c:numRef>
              <c:f>日主叫本地号码时长!$H$62:$H$67</c:f>
              <c:numCache>
                <c:formatCode>General</c:formatCode>
                <c:ptCount val="6"/>
                <c:pt idx="0">
                  <c:v>0.4430740037950664</c:v>
                </c:pt>
                <c:pt idx="1">
                  <c:v>0.15464895635673626</c:v>
                </c:pt>
                <c:pt idx="2">
                  <c:v>8.2542694497153707E-2</c:v>
                </c:pt>
                <c:pt idx="3">
                  <c:v>0.10246679316888045</c:v>
                </c:pt>
                <c:pt idx="4">
                  <c:v>0.1204933586337761</c:v>
                </c:pt>
                <c:pt idx="5">
                  <c:v>9.6774193548387094E-2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F-43DD-922F-3497EE9BDDA8}"/>
            </c:ext>
          </c:extLst>
        </c:ser>
        <c:ser>
          <c:idx val="1"/>
          <c:order val="1"/>
          <c:tx>
            <c:strRef>
              <c:f>日主叫本地号码时长!$I$61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日主叫本地号码时长!$E$62:$E$67</c:f>
              <c:strCache>
                <c:ptCount val="6"/>
                <c:pt idx="0">
                  <c:v>[0,5)</c:v>
                </c:pt>
                <c:pt idx="1">
                  <c:v>[5,10)</c:v>
                </c:pt>
                <c:pt idx="2">
                  <c:v>[10,15)</c:v>
                </c:pt>
                <c:pt idx="3">
                  <c:v>[15,30)</c:v>
                </c:pt>
                <c:pt idx="4">
                  <c:v>[30,100)</c:v>
                </c:pt>
                <c:pt idx="5">
                  <c:v>&gt;=100</c:v>
                </c:pt>
              </c:strCache>
            </c:strRef>
          </c:cat>
          <c:val>
            <c:numRef>
              <c:f>日主叫本地号码时长!$I$62:$I$67</c:f>
              <c:numCache>
                <c:formatCode>General</c:formatCode>
                <c:ptCount val="6"/>
                <c:pt idx="0">
                  <c:v>0.51290983606557372</c:v>
                </c:pt>
                <c:pt idx="1">
                  <c:v>0.20696721311475411</c:v>
                </c:pt>
                <c:pt idx="2">
                  <c:v>9.4672131147540986E-2</c:v>
                </c:pt>
                <c:pt idx="3">
                  <c:v>0.11721311475409836</c:v>
                </c:pt>
                <c:pt idx="4">
                  <c:v>6.4139344262295075E-2</c:v>
                </c:pt>
                <c:pt idx="5">
                  <c:v>4.0983606557377051E-3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6F-43DD-922F-3497EE9BD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8281648"/>
        <c:axId val="1285441856"/>
      </c:barChart>
      <c:catAx>
        <c:axId val="127828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5441856"/>
        <c:crosses val="autoZero"/>
        <c:auto val="1"/>
        <c:lblAlgn val="ctr"/>
        <c:lblOffset val="100"/>
        <c:noMultiLvlLbl val="0"/>
      </c:catAx>
      <c:valAx>
        <c:axId val="128544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828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主叫通话时长占总通话时长的百分比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主叫通话时长占比分析!$Q$1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主叫通话时长占比分析!$N$2:$N$6</c:f>
              <c:strCache>
                <c:ptCount val="5"/>
                <c:pt idx="0">
                  <c:v>[0,0.2)</c:v>
                </c:pt>
                <c:pt idx="1">
                  <c:v>[0.2,0.4)</c:v>
                </c:pt>
                <c:pt idx="2">
                  <c:v>[0.4,0.6)</c:v>
                </c:pt>
                <c:pt idx="3">
                  <c:v>[0.6,0.8)</c:v>
                </c:pt>
                <c:pt idx="4">
                  <c:v>[0.8,1]</c:v>
                </c:pt>
              </c:strCache>
            </c:strRef>
          </c:cat>
          <c:val>
            <c:numRef>
              <c:f>主叫通话时长占比分析!$Q$2:$Q$6</c:f>
              <c:numCache>
                <c:formatCode>General</c:formatCode>
                <c:ptCount val="5"/>
                <c:pt idx="0">
                  <c:v>3.2967032967032968E-2</c:v>
                </c:pt>
                <c:pt idx="1">
                  <c:v>8.2417582417582416E-2</c:v>
                </c:pt>
                <c:pt idx="2">
                  <c:v>0.19230769230769232</c:v>
                </c:pt>
                <c:pt idx="3">
                  <c:v>0.15934065934065933</c:v>
                </c:pt>
                <c:pt idx="4">
                  <c:v>0.53296703296703296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A-4BEC-8C3B-A19B3C055DEC}"/>
            </c:ext>
          </c:extLst>
        </c:ser>
        <c:ser>
          <c:idx val="1"/>
          <c:order val="1"/>
          <c:tx>
            <c:strRef>
              <c:f>主叫通话时长占比分析!$R$1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主叫通话时长占比分析!$N$2:$N$6</c:f>
              <c:strCache>
                <c:ptCount val="5"/>
                <c:pt idx="0">
                  <c:v>[0,0.2)</c:v>
                </c:pt>
                <c:pt idx="1">
                  <c:v>[0.2,0.4)</c:v>
                </c:pt>
                <c:pt idx="2">
                  <c:v>[0.4,0.6)</c:v>
                </c:pt>
                <c:pt idx="3">
                  <c:v>[0.6,0.8)</c:v>
                </c:pt>
                <c:pt idx="4">
                  <c:v>[0.8,1]</c:v>
                </c:pt>
              </c:strCache>
            </c:strRef>
          </c:cat>
          <c:val>
            <c:numRef>
              <c:f>主叫通话时长占比分析!$R$2:$R$6</c:f>
              <c:numCache>
                <c:formatCode>General</c:formatCode>
                <c:ptCount val="5"/>
                <c:pt idx="0">
                  <c:v>5.0736497545008183E-2</c:v>
                </c:pt>
                <c:pt idx="1">
                  <c:v>0.24222585924713586</c:v>
                </c:pt>
                <c:pt idx="2">
                  <c:v>0.48281505728314239</c:v>
                </c:pt>
                <c:pt idx="3">
                  <c:v>0.15548281505728315</c:v>
                </c:pt>
                <c:pt idx="4">
                  <c:v>6.8739770867430439E-2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BA-4BEC-8C3B-A19B3C055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343904"/>
        <c:axId val="1682113504"/>
      </c:barChart>
      <c:catAx>
        <c:axId val="7234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2113504"/>
        <c:crosses val="autoZero"/>
        <c:auto val="1"/>
        <c:lblAlgn val="ctr"/>
        <c:lblOffset val="100"/>
        <c:noMultiLvlLbl val="0"/>
      </c:catAx>
      <c:valAx>
        <c:axId val="16821135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crossAx val="7234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拨打对象为非重复拨打的对象数（拨打次数</a:t>
            </a:r>
            <a:r>
              <a:rPr lang="en-US" altLang="zh-CN" dirty="0"/>
              <a:t>=1</a:t>
            </a:r>
            <a:r>
              <a:rPr lang="zh-CN" altLang="en-US" dirty="0"/>
              <a:t>）</a:t>
            </a:r>
          </a:p>
        </c:rich>
      </c:tx>
      <c:layout>
        <c:manualLayout>
          <c:xMode val="edge"/>
          <c:yMode val="edge"/>
          <c:x val="0.1043530436653423"/>
          <c:y val="2.38626947094279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通话对象为非重复拨打!$AA$1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通话对象为非重复拨打!$X$2:$X$7</c:f>
              <c:strCache>
                <c:ptCount val="6"/>
                <c:pt idx="0">
                  <c:v>[0,15)</c:v>
                </c:pt>
                <c:pt idx="1">
                  <c:v>[15,30)</c:v>
                </c:pt>
                <c:pt idx="2">
                  <c:v>[30,70)</c:v>
                </c:pt>
                <c:pt idx="3">
                  <c:v>[70,100)</c:v>
                </c:pt>
                <c:pt idx="4">
                  <c:v>[100,400)</c:v>
                </c:pt>
                <c:pt idx="5">
                  <c:v>&gt;=400</c:v>
                </c:pt>
              </c:strCache>
            </c:strRef>
          </c:cat>
          <c:val>
            <c:numRef>
              <c:f>通话对象为非重复拨打!$AA$2:$AA$7</c:f>
              <c:numCache>
                <c:formatCode>General</c:formatCode>
                <c:ptCount val="6"/>
                <c:pt idx="0">
                  <c:v>0.37908496732026142</c:v>
                </c:pt>
                <c:pt idx="1">
                  <c:v>9.8039215686274508E-2</c:v>
                </c:pt>
                <c:pt idx="2">
                  <c:v>0.18300653594771241</c:v>
                </c:pt>
                <c:pt idx="3">
                  <c:v>3.9215686274509803E-2</c:v>
                </c:pt>
                <c:pt idx="4">
                  <c:v>0.16339869281045752</c:v>
                </c:pt>
                <c:pt idx="5">
                  <c:v>0.13725490196078433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B-4A88-B99E-DFA31E322EF9}"/>
            </c:ext>
          </c:extLst>
        </c:ser>
        <c:ser>
          <c:idx val="1"/>
          <c:order val="1"/>
          <c:tx>
            <c:strRef>
              <c:f>通话对象为非重复拨打!$AB$1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通话对象为非重复拨打!$X$2:$X$7</c:f>
              <c:strCache>
                <c:ptCount val="6"/>
                <c:pt idx="0">
                  <c:v>[0,15)</c:v>
                </c:pt>
                <c:pt idx="1">
                  <c:v>[15,30)</c:v>
                </c:pt>
                <c:pt idx="2">
                  <c:v>[30,70)</c:v>
                </c:pt>
                <c:pt idx="3">
                  <c:v>[70,100)</c:v>
                </c:pt>
                <c:pt idx="4">
                  <c:v>[100,400)</c:v>
                </c:pt>
                <c:pt idx="5">
                  <c:v>&gt;=400</c:v>
                </c:pt>
              </c:strCache>
            </c:strRef>
          </c:cat>
          <c:val>
            <c:numRef>
              <c:f>通话对象为非重复拨打!$AB$2:$AB$7</c:f>
              <c:numCache>
                <c:formatCode>General</c:formatCode>
                <c:ptCount val="6"/>
                <c:pt idx="0">
                  <c:v>0.80661157024793384</c:v>
                </c:pt>
                <c:pt idx="1">
                  <c:v>0.12892561983471074</c:v>
                </c:pt>
                <c:pt idx="2">
                  <c:v>5.6198347107438019E-2</c:v>
                </c:pt>
                <c:pt idx="3">
                  <c:v>3.3057851239669421E-3</c:v>
                </c:pt>
                <c:pt idx="4">
                  <c:v>4.9586776859504135E-3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B-4A88-B99E-DFA31E322E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3168480"/>
        <c:axId val="2052766896"/>
      </c:barChart>
      <c:catAx>
        <c:axId val="181316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2766896"/>
        <c:crosses val="autoZero"/>
        <c:auto val="1"/>
        <c:lblAlgn val="ctr"/>
        <c:lblOffset val="100"/>
        <c:noMultiLvlLbl val="0"/>
      </c:catAx>
      <c:valAx>
        <c:axId val="205276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316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拨打对象为陌生号码占总拨打对象的比例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交往圈人数分析1!$O$1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交往圈人数分析1!$L$2:$L$6</c:f>
              <c:strCache>
                <c:ptCount val="5"/>
                <c:pt idx="0">
                  <c:v>[0,0.2)</c:v>
                </c:pt>
                <c:pt idx="1">
                  <c:v>[0.2,0.4)</c:v>
                </c:pt>
                <c:pt idx="2">
                  <c:v>[0.4,0.6)</c:v>
                </c:pt>
                <c:pt idx="3">
                  <c:v>[0.6,0.8)</c:v>
                </c:pt>
                <c:pt idx="4">
                  <c:v>[0.8,1]</c:v>
                </c:pt>
              </c:strCache>
            </c:strRef>
          </c:cat>
          <c:val>
            <c:numRef>
              <c:f>交往圈人数分析1!$O$2:$O$6</c:f>
              <c:numCache>
                <c:formatCode>General</c:formatCode>
                <c:ptCount val="5"/>
                <c:pt idx="0">
                  <c:v>7.3033707865168537E-2</c:v>
                </c:pt>
                <c:pt idx="1">
                  <c:v>0.15168539325842698</c:v>
                </c:pt>
                <c:pt idx="2">
                  <c:v>0.20786516853932585</c:v>
                </c:pt>
                <c:pt idx="3">
                  <c:v>0.12359550561797752</c:v>
                </c:pt>
                <c:pt idx="4">
                  <c:v>0.4438202247191011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1-460C-B57C-916193AB3848}"/>
            </c:ext>
          </c:extLst>
        </c:ser>
        <c:ser>
          <c:idx val="1"/>
          <c:order val="1"/>
          <c:tx>
            <c:strRef>
              <c:f>交往圈人数分析1!$P$1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交往圈人数分析1!$L$2:$L$6</c:f>
              <c:strCache>
                <c:ptCount val="5"/>
                <c:pt idx="0">
                  <c:v>[0,0.2)</c:v>
                </c:pt>
                <c:pt idx="1">
                  <c:v>[0.2,0.4)</c:v>
                </c:pt>
                <c:pt idx="2">
                  <c:v>[0.4,0.6)</c:v>
                </c:pt>
                <c:pt idx="3">
                  <c:v>[0.6,0.8)</c:v>
                </c:pt>
                <c:pt idx="4">
                  <c:v>[0.8,1]</c:v>
                </c:pt>
              </c:strCache>
            </c:strRef>
          </c:cat>
          <c:val>
            <c:numRef>
              <c:f>交往圈人数分析1!$P$2:$P$6</c:f>
              <c:numCache>
                <c:formatCode>General</c:formatCode>
                <c:ptCount val="5"/>
                <c:pt idx="0">
                  <c:v>0.10091743119266056</c:v>
                </c:pt>
                <c:pt idx="1">
                  <c:v>0.21100917431192662</c:v>
                </c:pt>
                <c:pt idx="2">
                  <c:v>0.44036697247706424</c:v>
                </c:pt>
                <c:pt idx="3">
                  <c:v>0.22018348623853212</c:v>
                </c:pt>
                <c:pt idx="4">
                  <c:v>2.7522935779816515E-2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51-460C-B57C-916193AB3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1064240"/>
        <c:axId val="1911507360"/>
      </c:barChart>
      <c:catAx>
        <c:axId val="159106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1507360"/>
        <c:crosses val="autoZero"/>
        <c:auto val="1"/>
        <c:lblAlgn val="ctr"/>
        <c:lblOffset val="100"/>
        <c:noMultiLvlLbl val="0"/>
      </c:catAx>
      <c:valAx>
        <c:axId val="1911507360"/>
        <c:scaling>
          <c:orientation val="minMax"/>
          <c:max val="0.9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crossAx val="159106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月总消费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当月总消费!$T$1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当月总消费!$Q$2:$Q$8</c:f>
              <c:strCache>
                <c:ptCount val="7"/>
                <c:pt idx="0">
                  <c:v>[5,30)</c:v>
                </c:pt>
                <c:pt idx="1">
                  <c:v>[30,60)</c:v>
                </c:pt>
                <c:pt idx="2">
                  <c:v>[60,80)</c:v>
                </c:pt>
                <c:pt idx="3">
                  <c:v>[80,100)</c:v>
                </c:pt>
                <c:pt idx="4">
                  <c:v>[100,150)</c:v>
                </c:pt>
                <c:pt idx="5">
                  <c:v>[150,300)</c:v>
                </c:pt>
                <c:pt idx="6">
                  <c:v>&gt;=300</c:v>
                </c:pt>
              </c:strCache>
            </c:strRef>
          </c:cat>
          <c:val>
            <c:numRef>
              <c:f>当月总消费!$T$2:$T$8</c:f>
              <c:numCache>
                <c:formatCode>General</c:formatCode>
                <c:ptCount val="7"/>
                <c:pt idx="0">
                  <c:v>0.49180327868852458</c:v>
                </c:pt>
                <c:pt idx="1">
                  <c:v>0.17622950819672131</c:v>
                </c:pt>
                <c:pt idx="2">
                  <c:v>2.8688524590163935E-2</c:v>
                </c:pt>
                <c:pt idx="3">
                  <c:v>6.5573770491803282E-2</c:v>
                </c:pt>
                <c:pt idx="4">
                  <c:v>9.8360655737704916E-2</c:v>
                </c:pt>
                <c:pt idx="5">
                  <c:v>9.0163934426229511E-2</c:v>
                </c:pt>
                <c:pt idx="6">
                  <c:v>4.9180327868852458E-2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DA-44E4-B119-2B8DCFE20B06}"/>
            </c:ext>
          </c:extLst>
        </c:ser>
        <c:ser>
          <c:idx val="1"/>
          <c:order val="1"/>
          <c:tx>
            <c:strRef>
              <c:f>当月总消费!$U$1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当月总消费!$Q$2:$Q$8</c:f>
              <c:strCache>
                <c:ptCount val="7"/>
                <c:pt idx="0">
                  <c:v>[5,30)</c:v>
                </c:pt>
                <c:pt idx="1">
                  <c:v>[30,60)</c:v>
                </c:pt>
                <c:pt idx="2">
                  <c:v>[60,80)</c:v>
                </c:pt>
                <c:pt idx="3">
                  <c:v>[80,100)</c:v>
                </c:pt>
                <c:pt idx="4">
                  <c:v>[100,150)</c:v>
                </c:pt>
                <c:pt idx="5">
                  <c:v>[150,300)</c:v>
                </c:pt>
                <c:pt idx="6">
                  <c:v>&gt;=300</c:v>
                </c:pt>
              </c:strCache>
            </c:strRef>
          </c:cat>
          <c:val>
            <c:numRef>
              <c:f>当月总消费!$U$2:$U$8</c:f>
              <c:numCache>
                <c:formatCode>General</c:formatCode>
                <c:ptCount val="7"/>
                <c:pt idx="0">
                  <c:v>0.26785714285714285</c:v>
                </c:pt>
                <c:pt idx="1">
                  <c:v>0.26488095238095238</c:v>
                </c:pt>
                <c:pt idx="2">
                  <c:v>8.4821428571428575E-2</c:v>
                </c:pt>
                <c:pt idx="3">
                  <c:v>9.5238095238095233E-2</c:v>
                </c:pt>
                <c:pt idx="4">
                  <c:v>0.13690476190476192</c:v>
                </c:pt>
                <c:pt idx="5">
                  <c:v>0.12797619047619047</c:v>
                </c:pt>
                <c:pt idx="6">
                  <c:v>2.2321428571428572E-2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DA-44E4-B119-2B8DCFE20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8130720"/>
        <c:axId val="2052760656"/>
      </c:barChart>
      <c:catAx>
        <c:axId val="195813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2760656"/>
        <c:crosses val="autoZero"/>
        <c:auto val="1"/>
        <c:lblAlgn val="ctr"/>
        <c:lblOffset val="100"/>
        <c:noMultiLvlLbl val="0"/>
      </c:catAx>
      <c:valAx>
        <c:axId val="2052760656"/>
        <c:scaling>
          <c:orientation val="minMax"/>
          <c:max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813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通话消费占总消费的百分比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通话消费占比1!$P$1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通话消费占比1!$M$2:$M$6</c:f>
              <c:strCache>
                <c:ptCount val="5"/>
                <c:pt idx="0">
                  <c:v>[0,0.2)</c:v>
                </c:pt>
                <c:pt idx="1">
                  <c:v>[0.2,0.4)</c:v>
                </c:pt>
                <c:pt idx="2">
                  <c:v>[0.4,0.6)</c:v>
                </c:pt>
                <c:pt idx="3">
                  <c:v>[0.6,0.8)</c:v>
                </c:pt>
                <c:pt idx="4">
                  <c:v>[0.8,1]</c:v>
                </c:pt>
              </c:strCache>
            </c:strRef>
          </c:cat>
          <c:val>
            <c:numRef>
              <c:f>通话消费占比1!$P$2:$P$6</c:f>
              <c:numCache>
                <c:formatCode>General</c:formatCode>
                <c:ptCount val="5"/>
                <c:pt idx="0">
                  <c:v>0.23275862068965517</c:v>
                </c:pt>
                <c:pt idx="1">
                  <c:v>0.14655172413793102</c:v>
                </c:pt>
                <c:pt idx="2">
                  <c:v>0.1206896551724138</c:v>
                </c:pt>
                <c:pt idx="3">
                  <c:v>0.11206896551724138</c:v>
                </c:pt>
                <c:pt idx="4">
                  <c:v>0.38793103448275862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8-4CA6-8952-31396270100A}"/>
            </c:ext>
          </c:extLst>
        </c:ser>
        <c:ser>
          <c:idx val="1"/>
          <c:order val="1"/>
          <c:tx>
            <c:strRef>
              <c:f>通话消费占比1!$Q$1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通话消费占比1!$M$2:$M$6</c:f>
              <c:strCache>
                <c:ptCount val="5"/>
                <c:pt idx="0">
                  <c:v>[0,0.2)</c:v>
                </c:pt>
                <c:pt idx="1">
                  <c:v>[0.2,0.4)</c:v>
                </c:pt>
                <c:pt idx="2">
                  <c:v>[0.4,0.6)</c:v>
                </c:pt>
                <c:pt idx="3">
                  <c:v>[0.6,0.8)</c:v>
                </c:pt>
                <c:pt idx="4">
                  <c:v>[0.8,1]</c:v>
                </c:pt>
              </c:strCache>
            </c:strRef>
          </c:cat>
          <c:val>
            <c:numRef>
              <c:f>通话消费占比1!$Q$2:$Q$6</c:f>
              <c:numCache>
                <c:formatCode>General</c:formatCode>
                <c:ptCount val="5"/>
                <c:pt idx="0">
                  <c:v>0.80825958702064893</c:v>
                </c:pt>
                <c:pt idx="1">
                  <c:v>9.1445427728613568E-2</c:v>
                </c:pt>
                <c:pt idx="2">
                  <c:v>6.4896755162241887E-2</c:v>
                </c:pt>
                <c:pt idx="3">
                  <c:v>2.0648967551622419E-2</c:v>
                </c:pt>
                <c:pt idx="4">
                  <c:v>1.4749262536873156E-2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E8-4CA6-8952-313962701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2854528"/>
        <c:axId val="1433254512"/>
      </c:barChart>
      <c:catAx>
        <c:axId val="167285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3254512"/>
        <c:crosses val="autoZero"/>
        <c:auto val="1"/>
        <c:lblAlgn val="ctr"/>
        <c:lblOffset val="100"/>
        <c:noMultiLvlLbl val="0"/>
      </c:catAx>
      <c:valAx>
        <c:axId val="1433254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crossAx val="167285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月均充值次数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充值次数!$E$1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充值次数!$C$2:$C$7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&gt;5</c:v>
                </c:pt>
              </c:strCache>
            </c:strRef>
          </c:cat>
          <c:val>
            <c:numRef>
              <c:f>充值次数!$E$2:$E$7</c:f>
              <c:numCache>
                <c:formatCode>General</c:formatCode>
                <c:ptCount val="6"/>
                <c:pt idx="0">
                  <c:v>0.4854368932038835</c:v>
                </c:pt>
                <c:pt idx="1">
                  <c:v>0.11650485436893204</c:v>
                </c:pt>
                <c:pt idx="2">
                  <c:v>0.11650485436893204</c:v>
                </c:pt>
                <c:pt idx="3">
                  <c:v>7.7669902912621352E-2</c:v>
                </c:pt>
                <c:pt idx="4">
                  <c:v>0.10679611650485436</c:v>
                </c:pt>
                <c:pt idx="5">
                  <c:v>9.7087378640776698E-2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2E-4566-8A5E-0B48E5A1EAC5}"/>
            </c:ext>
          </c:extLst>
        </c:ser>
        <c:ser>
          <c:idx val="1"/>
          <c:order val="1"/>
          <c:tx>
            <c:strRef>
              <c:f>充值次数!$G$1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充值次数!$C$2:$C$7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&gt;5</c:v>
                </c:pt>
              </c:strCache>
            </c:strRef>
          </c:cat>
          <c:val>
            <c:numRef>
              <c:f>充值次数!$G$2:$G$7</c:f>
              <c:numCache>
                <c:formatCode>General</c:formatCode>
                <c:ptCount val="6"/>
                <c:pt idx="0">
                  <c:v>0.65088757396449703</c:v>
                </c:pt>
                <c:pt idx="1">
                  <c:v>0.23372781065088757</c:v>
                </c:pt>
                <c:pt idx="2">
                  <c:v>8.5798816568047331E-2</c:v>
                </c:pt>
                <c:pt idx="3">
                  <c:v>1.4792899408284023E-2</c:v>
                </c:pt>
                <c:pt idx="4">
                  <c:v>2.9585798816568047E-3</c:v>
                </c:pt>
                <c:pt idx="5">
                  <c:v>1.1834319526627219E-2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2E-4566-8A5E-0B48E5A1E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7735007"/>
        <c:axId val="1432575567"/>
      </c:barChart>
      <c:catAx>
        <c:axId val="153773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2575567"/>
        <c:crosses val="autoZero"/>
        <c:auto val="1"/>
        <c:lblAlgn val="ctr"/>
        <c:lblOffset val="100"/>
        <c:noMultiLvlLbl val="0"/>
      </c:catAx>
      <c:valAx>
        <c:axId val="143257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3773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月均余额（元）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月均余额!$N$1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月均余额!$L$2:$L$10</c:f>
              <c:strCache>
                <c:ptCount val="9"/>
                <c:pt idx="0">
                  <c:v>[0,10)</c:v>
                </c:pt>
                <c:pt idx="1">
                  <c:v>[10,30)</c:v>
                </c:pt>
                <c:pt idx="2">
                  <c:v>[30,60)_</c:v>
                </c:pt>
                <c:pt idx="3">
                  <c:v>[60,80)</c:v>
                </c:pt>
                <c:pt idx="4">
                  <c:v>[80,100)</c:v>
                </c:pt>
                <c:pt idx="5">
                  <c:v>[100,150)</c:v>
                </c:pt>
                <c:pt idx="6">
                  <c:v>[150,200)</c:v>
                </c:pt>
                <c:pt idx="7">
                  <c:v>[200,300)</c:v>
                </c:pt>
                <c:pt idx="8">
                  <c:v>&gt;=300</c:v>
                </c:pt>
              </c:strCache>
            </c:strRef>
          </c:cat>
          <c:val>
            <c:numRef>
              <c:f>月均余额!$N$2:$N$10</c:f>
              <c:numCache>
                <c:formatCode>General</c:formatCode>
                <c:ptCount val="9"/>
                <c:pt idx="0">
                  <c:v>8.6261980830670923E-2</c:v>
                </c:pt>
                <c:pt idx="1">
                  <c:v>0.34504792332268369</c:v>
                </c:pt>
                <c:pt idx="2">
                  <c:v>0.37380191693290737</c:v>
                </c:pt>
                <c:pt idx="3">
                  <c:v>7.3482428115015971E-2</c:v>
                </c:pt>
                <c:pt idx="4">
                  <c:v>3.8338658146964855E-2</c:v>
                </c:pt>
                <c:pt idx="5">
                  <c:v>4.1533546325878593E-2</c:v>
                </c:pt>
                <c:pt idx="6">
                  <c:v>9.5846645367412137E-3</c:v>
                </c:pt>
                <c:pt idx="7">
                  <c:v>9.5846645367412137E-3</c:v>
                </c:pt>
                <c:pt idx="8">
                  <c:v>2.2364217252396165E-2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B2-48E7-BEBE-62A0100B5277}"/>
            </c:ext>
          </c:extLst>
        </c:ser>
        <c:ser>
          <c:idx val="1"/>
          <c:order val="1"/>
          <c:tx>
            <c:strRef>
              <c:f>月均余额!$O$1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月均余额!$L$2:$L$10</c:f>
              <c:strCache>
                <c:ptCount val="9"/>
                <c:pt idx="0">
                  <c:v>[0,10)</c:v>
                </c:pt>
                <c:pt idx="1">
                  <c:v>[10,30)</c:v>
                </c:pt>
                <c:pt idx="2">
                  <c:v>[30,60)_</c:v>
                </c:pt>
                <c:pt idx="3">
                  <c:v>[60,80)</c:v>
                </c:pt>
                <c:pt idx="4">
                  <c:v>[80,100)</c:v>
                </c:pt>
                <c:pt idx="5">
                  <c:v>[100,150)</c:v>
                </c:pt>
                <c:pt idx="6">
                  <c:v>[150,200)</c:v>
                </c:pt>
                <c:pt idx="7">
                  <c:v>[200,300)</c:v>
                </c:pt>
                <c:pt idx="8">
                  <c:v>&gt;=300</c:v>
                </c:pt>
              </c:strCache>
            </c:strRef>
          </c:cat>
          <c:val>
            <c:numRef>
              <c:f>月均余额!$O$2:$O$10</c:f>
              <c:numCache>
                <c:formatCode>General</c:formatCode>
                <c:ptCount val="9"/>
                <c:pt idx="0">
                  <c:v>0.11951588502269289</c:v>
                </c:pt>
                <c:pt idx="1">
                  <c:v>0.2556732223903177</c:v>
                </c:pt>
                <c:pt idx="2">
                  <c:v>0.23751891074130105</c:v>
                </c:pt>
                <c:pt idx="3">
                  <c:v>9.0771558245083206E-2</c:v>
                </c:pt>
                <c:pt idx="4">
                  <c:v>6.3540090771558241E-2</c:v>
                </c:pt>
                <c:pt idx="5">
                  <c:v>0.13615733736762481</c:v>
                </c:pt>
                <c:pt idx="6">
                  <c:v>4.5385779122541603E-2</c:v>
                </c:pt>
                <c:pt idx="7">
                  <c:v>2.118003025718608E-2</c:v>
                </c:pt>
                <c:pt idx="8">
                  <c:v>3.0257186081694403E-2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B2-48E7-BEBE-62A0100B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7276831"/>
        <c:axId val="1738572847"/>
      </c:barChart>
      <c:catAx>
        <c:axId val="174727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8572847"/>
        <c:crosses val="autoZero"/>
        <c:auto val="1"/>
        <c:lblAlgn val="ctr"/>
        <c:lblOffset val="100"/>
        <c:noMultiLvlLbl val="0"/>
      </c:catAx>
      <c:valAx>
        <c:axId val="1738572847"/>
        <c:scaling>
          <c:orientation val="minMax"/>
          <c:max val="0.70000000000000007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crossAx val="1747276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广东省内诈骗用户通话时所在位置占比</a:t>
            </a:r>
            <a:r>
              <a:rPr lang="en-US" altLang="zh-CN" dirty="0"/>
              <a:t>TOP10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通话最多的区域1!$G$131</c:f>
              <c:strCache>
                <c:ptCount val="1"/>
                <c:pt idx="0">
                  <c:v>TOP10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accent4"/>
              </a:solidFill>
              <a:ln w="25400" cap="flat" cmpd="sng" algn="ctr">
                <a:solidFill>
                  <a:schemeClr val="accent4">
                    <a:shade val="50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0-E0C7-40FB-9D89-AAF1821E4AF6}"/>
              </c:ext>
            </c:extLst>
          </c:dPt>
          <c:cat>
            <c:strRef>
              <c:f>通话最多的区域1!$E$132:$E$141</c:f>
              <c:strCache>
                <c:ptCount val="10"/>
                <c:pt idx="0">
                  <c:v>广州番禺区</c:v>
                </c:pt>
                <c:pt idx="1">
                  <c:v>深圳龙华区</c:v>
                </c:pt>
                <c:pt idx="2">
                  <c:v>茂名茂南区</c:v>
                </c:pt>
                <c:pt idx="3">
                  <c:v>茂名化州市</c:v>
                </c:pt>
                <c:pt idx="4">
                  <c:v>中山石岐区街道</c:v>
                </c:pt>
                <c:pt idx="5">
                  <c:v>中山坦洲镇</c:v>
                </c:pt>
                <c:pt idx="6">
                  <c:v>珠海斗门区</c:v>
                </c:pt>
                <c:pt idx="7">
                  <c:v>珠海金湾区</c:v>
                </c:pt>
                <c:pt idx="8">
                  <c:v>茂名电白区</c:v>
                </c:pt>
                <c:pt idx="9">
                  <c:v>珠海香洲区</c:v>
                </c:pt>
              </c:strCache>
            </c:strRef>
          </c:cat>
          <c:val>
            <c:numRef>
              <c:f>通话最多的区域1!$G$132:$G$141</c:f>
              <c:numCache>
                <c:formatCode>General</c:formatCode>
                <c:ptCount val="10"/>
                <c:pt idx="0">
                  <c:v>8.7565674255691769E-3</c:v>
                </c:pt>
                <c:pt idx="1">
                  <c:v>8.7565674255691769E-3</c:v>
                </c:pt>
                <c:pt idx="2">
                  <c:v>1.5761821366024518E-2</c:v>
                </c:pt>
                <c:pt idx="3">
                  <c:v>1.7513134851138354E-2</c:v>
                </c:pt>
                <c:pt idx="4">
                  <c:v>6.6549912434325745E-2</c:v>
                </c:pt>
                <c:pt idx="5">
                  <c:v>9.4570928196147111E-2</c:v>
                </c:pt>
                <c:pt idx="6">
                  <c:v>0.11033274956217162</c:v>
                </c:pt>
                <c:pt idx="7">
                  <c:v>0.14185639229422067</c:v>
                </c:pt>
                <c:pt idx="8">
                  <c:v>0.1681260945709282</c:v>
                </c:pt>
                <c:pt idx="9">
                  <c:v>0.36777583187390545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D2-44F0-A9C0-6528C5022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9385824"/>
        <c:axId val="73709056"/>
      </c:barChart>
      <c:catAx>
        <c:axId val="144938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709056"/>
        <c:crosses val="autoZero"/>
        <c:auto val="1"/>
        <c:lblAlgn val="ctr"/>
        <c:lblOffset val="100"/>
        <c:noMultiLvlLbl val="0"/>
      </c:catAx>
      <c:valAx>
        <c:axId val="7370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938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性别占比</a:t>
            </a:r>
          </a:p>
        </c:rich>
      </c:tx>
      <c:layout>
        <c:manualLayout>
          <c:xMode val="edge"/>
          <c:yMode val="edge"/>
          <c:x val="0.33772036356992041"/>
          <c:y val="4.83574226220661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761121486774191"/>
          <c:y val="9.1585566157419501E-2"/>
          <c:w val="0.61377544000629325"/>
          <c:h val="0.8498921126819242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99-465F-9FEA-22D9015E42D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99-465F-9FEA-22D9015E4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Sheet1!$O$4:$O$5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Sheet1!$P$4:$P$5</c:f>
              <c:numCache>
                <c:formatCode>General</c:formatCode>
                <c:ptCount val="2"/>
                <c:pt idx="0">
                  <c:v>133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99-465F-9FEA-22D9015E42D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406602891597533"/>
          <c:y val="0.88026590795467186"/>
          <c:w val="0.18041879930159374"/>
          <c:h val="0.10262940133088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珠海市内诈骗用户通化时所在位置占比</a:t>
            </a:r>
          </a:p>
        </c:rich>
      </c:tx>
      <c:layout>
        <c:manualLayout>
          <c:xMode val="edge"/>
          <c:yMode val="edge"/>
          <c:x val="9.8667457710742909E-2"/>
          <c:y val="1.09901901735584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通话最多的区域1!$G$61</c:f>
              <c:strCache>
                <c:ptCount val="1"/>
                <c:pt idx="0">
                  <c:v>比例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9-4891-BF59-8C08CC510D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9-4891-BF59-8C08CC510D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9-4891-BF59-8C08CC510D9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通话最多的区域1!$E$62:$E$64</c:f>
              <c:strCache>
                <c:ptCount val="3"/>
                <c:pt idx="0">
                  <c:v>珠海斗门区</c:v>
                </c:pt>
                <c:pt idx="1">
                  <c:v>珠海金湾区</c:v>
                </c:pt>
                <c:pt idx="2">
                  <c:v>珠海香洲区</c:v>
                </c:pt>
              </c:strCache>
            </c:strRef>
          </c:cat>
          <c:val>
            <c:numRef>
              <c:f>通话最多的区域1!$G$62:$G$64</c:f>
              <c:numCache>
                <c:formatCode>General</c:formatCode>
                <c:ptCount val="3"/>
                <c:pt idx="0">
                  <c:v>0.17796610169491525</c:v>
                </c:pt>
                <c:pt idx="1">
                  <c:v>0.2288135593220339</c:v>
                </c:pt>
                <c:pt idx="2">
                  <c:v>0.59322033898305082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09-4891-BF59-8C08CC510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44094488188978E-2"/>
          <c:y val="0.13493649908090652"/>
          <c:w val="0.93791022649946532"/>
          <c:h val="0.7795559501354677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手机!$A$1:$A$23</c:f>
              <c:strCache>
                <c:ptCount val="22"/>
                <c:pt idx="0">
                  <c:v>OPPO</c:v>
                </c:pt>
                <c:pt idx="1">
                  <c:v>苹果</c:v>
                </c:pt>
                <c:pt idx="2">
                  <c:v>小米</c:v>
                </c:pt>
                <c:pt idx="3">
                  <c:v>VIVO</c:v>
                </c:pt>
                <c:pt idx="4">
                  <c:v>华为</c:v>
                </c:pt>
                <c:pt idx="5">
                  <c:v>诺基亚</c:v>
                </c:pt>
                <c:pt idx="6">
                  <c:v>荣耀</c:v>
                </c:pt>
                <c:pt idx="7">
                  <c:v>金立</c:v>
                </c:pt>
                <c:pt idx="8">
                  <c:v>三星</c:v>
                </c:pt>
                <c:pt idx="9">
                  <c:v>魅族</c:v>
                </c:pt>
                <c:pt idx="10">
                  <c:v>360</c:v>
                </c:pt>
                <c:pt idx="11">
                  <c:v>联想</c:v>
                </c:pt>
                <c:pt idx="12">
                  <c:v>酷派</c:v>
                </c:pt>
                <c:pt idx="13">
                  <c:v>三普</c:v>
                </c:pt>
                <c:pt idx="14">
                  <c:v>中兴</c:v>
                </c:pt>
                <c:pt idx="15">
                  <c:v>小辣椒</c:v>
                </c:pt>
                <c:pt idx="16">
                  <c:v>德赛</c:v>
                </c:pt>
                <c:pt idx="17">
                  <c:v>意赛特</c:v>
                </c:pt>
                <c:pt idx="18">
                  <c:v>普蓝</c:v>
                </c:pt>
                <c:pt idx="19">
                  <c:v>欧奇</c:v>
                </c:pt>
                <c:pt idx="20">
                  <c:v>酷比</c:v>
                </c:pt>
                <c:pt idx="21">
                  <c:v>金国威</c:v>
                </c:pt>
              </c:strCache>
            </c:strRef>
          </c:cat>
          <c:val>
            <c:numRef>
              <c:f>手机!$B$1:$B$23</c:f>
              <c:numCache>
                <c:formatCode>General</c:formatCode>
                <c:ptCount val="23"/>
                <c:pt idx="0">
                  <c:v>25</c:v>
                </c:pt>
                <c:pt idx="1">
                  <c:v>21</c:v>
                </c:pt>
                <c:pt idx="2">
                  <c:v>20</c:v>
                </c:pt>
                <c:pt idx="3">
                  <c:v>19</c:v>
                </c:pt>
                <c:pt idx="4">
                  <c:v>15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7</c:v>
                </c:pt>
                <c:pt idx="9">
                  <c:v>7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23-4F60-BD64-3997DAFD8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1997904"/>
        <c:axId val="521999872"/>
      </c:barChart>
      <c:catAx>
        <c:axId val="52199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1999872"/>
        <c:crosses val="autoZero"/>
        <c:auto val="1"/>
        <c:lblAlgn val="ctr"/>
        <c:lblOffset val="100"/>
        <c:noMultiLvlLbl val="0"/>
      </c:catAx>
      <c:valAx>
        <c:axId val="52199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1997904"/>
        <c:crosses val="autoZero"/>
        <c:crossBetween val="between"/>
        <c:dispUnits>
          <c:custUnit val="158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手机价格档位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终端价格!$U$1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终端价格!$P$2:$P$6</c:f>
              <c:strCache>
                <c:ptCount val="5"/>
                <c:pt idx="0">
                  <c:v>[0,1000)</c:v>
                </c:pt>
                <c:pt idx="1">
                  <c:v>[1000,2000)</c:v>
                </c:pt>
                <c:pt idx="2">
                  <c:v>[2000,3000)</c:v>
                </c:pt>
                <c:pt idx="3">
                  <c:v>[3000,5000)</c:v>
                </c:pt>
                <c:pt idx="4">
                  <c:v>&gt;=5000</c:v>
                </c:pt>
              </c:strCache>
            </c:strRef>
          </c:cat>
          <c:val>
            <c:numRef>
              <c:f>终端价格!$U$2:$U$6</c:f>
              <c:numCache>
                <c:formatCode>General</c:formatCode>
                <c:ptCount val="5"/>
                <c:pt idx="0">
                  <c:v>0.30069930069930068</c:v>
                </c:pt>
                <c:pt idx="1">
                  <c:v>0.3111888111888112</c:v>
                </c:pt>
                <c:pt idx="2">
                  <c:v>0.22027972027972029</c:v>
                </c:pt>
                <c:pt idx="3">
                  <c:v>4.8951048951048952E-2</c:v>
                </c:pt>
                <c:pt idx="4">
                  <c:v>0.11888111888111888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89-4A6A-BEFA-4E98FDDB03B7}"/>
            </c:ext>
          </c:extLst>
        </c:ser>
        <c:ser>
          <c:idx val="1"/>
          <c:order val="1"/>
          <c:tx>
            <c:strRef>
              <c:f>终端价格!$V$1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终端价格!$P$2:$P$6</c:f>
              <c:strCache>
                <c:ptCount val="5"/>
                <c:pt idx="0">
                  <c:v>[0,1000)</c:v>
                </c:pt>
                <c:pt idx="1">
                  <c:v>[1000,2000)</c:v>
                </c:pt>
                <c:pt idx="2">
                  <c:v>[2000,3000)</c:v>
                </c:pt>
                <c:pt idx="3">
                  <c:v>[3000,5000)</c:v>
                </c:pt>
                <c:pt idx="4">
                  <c:v>&gt;=5000</c:v>
                </c:pt>
              </c:strCache>
            </c:strRef>
          </c:cat>
          <c:val>
            <c:numRef>
              <c:f>终端价格!$V$2:$V$6</c:f>
              <c:numCache>
                <c:formatCode>General</c:formatCode>
                <c:ptCount val="5"/>
                <c:pt idx="0">
                  <c:v>0.17177097203728361</c:v>
                </c:pt>
                <c:pt idx="1">
                  <c:v>0.28495339547270304</c:v>
                </c:pt>
                <c:pt idx="2">
                  <c:v>0.21304926764314247</c:v>
                </c:pt>
                <c:pt idx="3">
                  <c:v>0.10785619174434088</c:v>
                </c:pt>
                <c:pt idx="4">
                  <c:v>0.22237017310252996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89-4A6A-BEFA-4E98FDDB0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9457024"/>
        <c:axId val="1071602272"/>
      </c:barChart>
      <c:catAx>
        <c:axId val="144945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1602272"/>
        <c:crosses val="autoZero"/>
        <c:auto val="1"/>
        <c:lblAlgn val="ctr"/>
        <c:lblOffset val="100"/>
        <c:noMultiLvlLbl val="0"/>
      </c:catAx>
      <c:valAx>
        <c:axId val="107160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945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手机机龄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终端机龄!$M$1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终端机龄!$J$2:$J$8</c:f>
              <c:strCache>
                <c:ptCount val="7"/>
                <c:pt idx="0">
                  <c:v>[0,2)</c:v>
                </c:pt>
                <c:pt idx="1">
                  <c:v>[2,4)</c:v>
                </c:pt>
                <c:pt idx="2">
                  <c:v>[4,8)</c:v>
                </c:pt>
                <c:pt idx="3">
                  <c:v>[8,12)</c:v>
                </c:pt>
                <c:pt idx="4">
                  <c:v>[12,24)</c:v>
                </c:pt>
                <c:pt idx="5">
                  <c:v>[24,36)</c:v>
                </c:pt>
                <c:pt idx="6">
                  <c:v>&gt;=36</c:v>
                </c:pt>
              </c:strCache>
            </c:strRef>
          </c:cat>
          <c:val>
            <c:numRef>
              <c:f>终端机龄!$M$2:$M$8</c:f>
              <c:numCache>
                <c:formatCode>General</c:formatCode>
                <c:ptCount val="7"/>
                <c:pt idx="0">
                  <c:v>0.30538922155688625</c:v>
                </c:pt>
                <c:pt idx="1">
                  <c:v>0.15269461077844312</c:v>
                </c:pt>
                <c:pt idx="2">
                  <c:v>8.6826347305389226E-2</c:v>
                </c:pt>
                <c:pt idx="3">
                  <c:v>8.9820359281437126E-2</c:v>
                </c:pt>
                <c:pt idx="4">
                  <c:v>0.17365269461077845</c:v>
                </c:pt>
                <c:pt idx="5">
                  <c:v>9.2814371257485026E-2</c:v>
                </c:pt>
                <c:pt idx="6">
                  <c:v>9.880239520958084E-2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9-42DF-955D-63EC6432C4AA}"/>
            </c:ext>
          </c:extLst>
        </c:ser>
        <c:ser>
          <c:idx val="1"/>
          <c:order val="1"/>
          <c:tx>
            <c:strRef>
              <c:f>终端机龄!$N$1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终端机龄!$J$2:$J$8</c:f>
              <c:strCache>
                <c:ptCount val="7"/>
                <c:pt idx="0">
                  <c:v>[0,2)</c:v>
                </c:pt>
                <c:pt idx="1">
                  <c:v>[2,4)</c:v>
                </c:pt>
                <c:pt idx="2">
                  <c:v>[4,8)</c:v>
                </c:pt>
                <c:pt idx="3">
                  <c:v>[8,12)</c:v>
                </c:pt>
                <c:pt idx="4">
                  <c:v>[12,24)</c:v>
                </c:pt>
                <c:pt idx="5">
                  <c:v>[24,36)</c:v>
                </c:pt>
                <c:pt idx="6">
                  <c:v>&gt;=36</c:v>
                </c:pt>
              </c:strCache>
            </c:strRef>
          </c:cat>
          <c:val>
            <c:numRef>
              <c:f>终端机龄!$N$2:$N$8</c:f>
              <c:numCache>
                <c:formatCode>General</c:formatCode>
                <c:ptCount val="7"/>
                <c:pt idx="0">
                  <c:v>6.78391959798995E-2</c:v>
                </c:pt>
                <c:pt idx="1">
                  <c:v>0.10804020100502512</c:v>
                </c:pt>
                <c:pt idx="2">
                  <c:v>0.15829145728643215</c:v>
                </c:pt>
                <c:pt idx="3">
                  <c:v>0.11180904522613065</c:v>
                </c:pt>
                <c:pt idx="4">
                  <c:v>0.29396984924623115</c:v>
                </c:pt>
                <c:pt idx="5">
                  <c:v>0.14447236180904521</c:v>
                </c:pt>
                <c:pt idx="6">
                  <c:v>0.11557788944723618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49-42DF-955D-63EC6432C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365792"/>
        <c:axId val="50354464"/>
      </c:barChart>
      <c:catAx>
        <c:axId val="19536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354464"/>
        <c:crosses val="autoZero"/>
        <c:auto val="1"/>
        <c:lblAlgn val="ctr"/>
        <c:lblOffset val="100"/>
        <c:noMultiLvlLbl val="0"/>
      </c:catAx>
      <c:valAx>
        <c:axId val="50354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crossAx val="19536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用户特征重要程度图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Sheet3!$B$2:$B$16</c:f>
              <c:strCache>
                <c:ptCount val="15"/>
                <c:pt idx="0">
                  <c:v>入网时长</c:v>
                </c:pt>
                <c:pt idx="1">
                  <c:v>平均每次通话时长</c:v>
                </c:pt>
                <c:pt idx="2">
                  <c:v>非重复拨打对象数</c:v>
                </c:pt>
                <c:pt idx="3">
                  <c:v>日平均通话时间间隔</c:v>
                </c:pt>
                <c:pt idx="4">
                  <c:v>通话时长</c:v>
                </c:pt>
                <c:pt idx="5">
                  <c:v>套餐所含通话时长</c:v>
                </c:pt>
                <c:pt idx="6">
                  <c:v>天呼叫本地号码次数</c:v>
                </c:pt>
                <c:pt idx="7">
                  <c:v>套餐所含流量</c:v>
                </c:pt>
                <c:pt idx="8">
                  <c:v>终端价格</c:v>
                </c:pt>
                <c:pt idx="9">
                  <c:v>被叫号码归属省份数</c:v>
                </c:pt>
                <c:pt idx="10">
                  <c:v>终端机龄</c:v>
                </c:pt>
                <c:pt idx="11">
                  <c:v>当天主动呼叫异地号码次数</c:v>
                </c:pt>
                <c:pt idx="12">
                  <c:v>近3个月DOU</c:v>
                </c:pt>
                <c:pt idx="13">
                  <c:v>被叫用户所属的地域数量</c:v>
                </c:pt>
                <c:pt idx="14">
                  <c:v>每月的主叫通话次数</c:v>
                </c:pt>
              </c:strCache>
            </c:strRef>
          </c:cat>
          <c:val>
            <c:numRef>
              <c:f>Sheet3!$C$2:$C$16</c:f>
              <c:numCache>
                <c:formatCode>General</c:formatCode>
                <c:ptCount val="15"/>
                <c:pt idx="0">
                  <c:v>0.17998400000000001</c:v>
                </c:pt>
                <c:pt idx="1">
                  <c:v>0.170677</c:v>
                </c:pt>
                <c:pt idx="2">
                  <c:v>0.14952199999999999</c:v>
                </c:pt>
                <c:pt idx="3">
                  <c:v>0.107556</c:v>
                </c:pt>
                <c:pt idx="4">
                  <c:v>6.2980999999999995E-2</c:v>
                </c:pt>
                <c:pt idx="5">
                  <c:v>3.0426999999999999E-2</c:v>
                </c:pt>
                <c:pt idx="6">
                  <c:v>2.9996999999999999E-2</c:v>
                </c:pt>
                <c:pt idx="7">
                  <c:v>2.9724E-2</c:v>
                </c:pt>
                <c:pt idx="8">
                  <c:v>2.9000000000000001E-2</c:v>
                </c:pt>
                <c:pt idx="9">
                  <c:v>2.8799000000000002E-2</c:v>
                </c:pt>
                <c:pt idx="10">
                  <c:v>2.8663000000000001E-2</c:v>
                </c:pt>
                <c:pt idx="11">
                  <c:v>2.6013999999999999E-2</c:v>
                </c:pt>
                <c:pt idx="12">
                  <c:v>2.4232E-2</c:v>
                </c:pt>
                <c:pt idx="13">
                  <c:v>2.2032E-2</c:v>
                </c:pt>
                <c:pt idx="14">
                  <c:v>1.9355000000000001E-2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53-49B3-9EBF-655327F38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79557536"/>
        <c:axId val="1722477296"/>
      </c:barChart>
      <c:catAx>
        <c:axId val="197955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2477296"/>
        <c:crosses val="autoZero"/>
        <c:auto val="1"/>
        <c:lblAlgn val="ctr"/>
        <c:lblOffset val="100"/>
        <c:noMultiLvlLbl val="0"/>
      </c:catAx>
      <c:valAx>
        <c:axId val="172247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955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入网时长</a:t>
            </a:r>
            <a:r>
              <a:rPr lang="en-US" altLang="zh-CN"/>
              <a:t>/</a:t>
            </a:r>
            <a:r>
              <a:rPr lang="zh-CN" altLang="en-US"/>
              <a:t>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诈骗!$F$1</c:f>
              <c:strCache>
                <c:ptCount val="1"/>
                <c:pt idx="0">
                  <c:v>诈骗号码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诈骗!$C$2:$C$5</c:f>
              <c:strCache>
                <c:ptCount val="4"/>
                <c:pt idx="0">
                  <c:v>[0.4)</c:v>
                </c:pt>
                <c:pt idx="1">
                  <c:v>[4,8)</c:v>
                </c:pt>
                <c:pt idx="2">
                  <c:v>[8,12)</c:v>
                </c:pt>
                <c:pt idx="3">
                  <c:v>&gt;=12</c:v>
                </c:pt>
              </c:strCache>
            </c:strRef>
          </c:cat>
          <c:val>
            <c:numRef>
              <c:f>诈骗!$F$2:$F$5</c:f>
              <c:numCache>
                <c:formatCode>General</c:formatCode>
                <c:ptCount val="4"/>
                <c:pt idx="0">
                  <c:v>0.69811320754716977</c:v>
                </c:pt>
                <c:pt idx="1">
                  <c:v>4.2452830188679243E-2</c:v>
                </c:pt>
                <c:pt idx="2">
                  <c:v>5.6603773584905662E-2</c:v>
                </c:pt>
                <c:pt idx="3">
                  <c:v>0.20283018867924529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D-400C-BF11-1A887F4B876B}"/>
            </c:ext>
          </c:extLst>
        </c:ser>
        <c:ser>
          <c:idx val="1"/>
          <c:order val="1"/>
          <c:tx>
            <c:strRef>
              <c:f>诈骗!$G$1</c:f>
              <c:strCache>
                <c:ptCount val="1"/>
                <c:pt idx="0">
                  <c:v>普通号码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诈骗!$C$2:$C$5</c:f>
              <c:strCache>
                <c:ptCount val="4"/>
                <c:pt idx="0">
                  <c:v>[0.4)</c:v>
                </c:pt>
                <c:pt idx="1">
                  <c:v>[4,8)</c:v>
                </c:pt>
                <c:pt idx="2">
                  <c:v>[8,12)</c:v>
                </c:pt>
                <c:pt idx="3">
                  <c:v>&gt;=12</c:v>
                </c:pt>
              </c:strCache>
            </c:strRef>
          </c:cat>
          <c:val>
            <c:numRef>
              <c:f>诈骗!$G$2:$G$5</c:f>
              <c:numCache>
                <c:formatCode>General</c:formatCode>
                <c:ptCount val="4"/>
                <c:pt idx="0">
                  <c:v>3.9906103286384977E-2</c:v>
                </c:pt>
                <c:pt idx="1">
                  <c:v>0.11971830985915492</c:v>
                </c:pt>
                <c:pt idx="2">
                  <c:v>8.9201877934272297E-2</c:v>
                </c:pt>
                <c:pt idx="3">
                  <c:v>0.75117370892018775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D-400C-BF11-1A887F4B87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2105168"/>
        <c:axId val="1859080832"/>
      </c:barChart>
      <c:catAx>
        <c:axId val="203210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9080832"/>
        <c:crosses val="autoZero"/>
        <c:auto val="1"/>
        <c:lblAlgn val="ctr"/>
        <c:lblOffset val="100"/>
        <c:noMultiLvlLbl val="0"/>
      </c:catAx>
      <c:valAx>
        <c:axId val="1859080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3210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是否集团网</a:t>
            </a:r>
          </a:p>
        </c:rich>
      </c:tx>
      <c:layout>
        <c:manualLayout>
          <c:xMode val="edge"/>
          <c:yMode val="edge"/>
          <c:x val="0.41666666666666674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是否集团网!$G$6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是否集团网!$E$7:$E$8</c:f>
              <c:strCache>
                <c:ptCount val="2"/>
                <c:pt idx="0">
                  <c:v>是</c:v>
                </c:pt>
                <c:pt idx="1">
                  <c:v>否</c:v>
                </c:pt>
              </c:strCache>
            </c:strRef>
          </c:cat>
          <c:val>
            <c:numRef>
              <c:f>是否集团网!$G$7:$G$8</c:f>
              <c:numCache>
                <c:formatCode>General</c:formatCode>
                <c:ptCount val="2"/>
                <c:pt idx="0">
                  <c:v>6.1032863849765258E-2</c:v>
                </c:pt>
                <c:pt idx="1">
                  <c:v>0.93896713615023475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E-4230-8832-DA8FF0143BA3}"/>
            </c:ext>
          </c:extLst>
        </c:ser>
        <c:ser>
          <c:idx val="1"/>
          <c:order val="1"/>
          <c:tx>
            <c:strRef>
              <c:f>是否集团网!$I$6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是否集团网!$E$7:$E$8</c:f>
              <c:strCache>
                <c:ptCount val="2"/>
                <c:pt idx="0">
                  <c:v>是</c:v>
                </c:pt>
                <c:pt idx="1">
                  <c:v>否</c:v>
                </c:pt>
              </c:strCache>
            </c:strRef>
          </c:cat>
          <c:val>
            <c:numRef>
              <c:f>是否集团网!$I$7:$I$8</c:f>
              <c:numCache>
                <c:formatCode>General</c:formatCode>
                <c:ptCount val="2"/>
                <c:pt idx="0">
                  <c:v>0.20070422535211269</c:v>
                </c:pt>
                <c:pt idx="1">
                  <c:v>0.79929577464788737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CE-4230-8832-DA8FF0143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696240"/>
        <c:axId val="94600000"/>
      </c:barChart>
      <c:catAx>
        <c:axId val="8569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600000"/>
        <c:crosses val="autoZero"/>
        <c:auto val="1"/>
        <c:lblAlgn val="ctr"/>
        <c:lblOffset val="100"/>
        <c:noMultiLvlLbl val="0"/>
      </c:catAx>
      <c:valAx>
        <c:axId val="9460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69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VIP</a:t>
            </a:r>
            <a:r>
              <a:rPr lang="zh-CN" altLang="en-US" dirty="0"/>
              <a:t>等级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vip等级!$O$11</c:f>
              <c:strCache>
                <c:ptCount val="1"/>
                <c:pt idx="0">
                  <c:v>诈骗号码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vip等级!$K$12:$K$18</c:f>
              <c:strCache>
                <c:ptCount val="7"/>
                <c:pt idx="0">
                  <c:v>1星级</c:v>
                </c:pt>
                <c:pt idx="1">
                  <c:v>2星级</c:v>
                </c:pt>
                <c:pt idx="2">
                  <c:v>3星级</c:v>
                </c:pt>
                <c:pt idx="3">
                  <c:v>4星级</c:v>
                </c:pt>
                <c:pt idx="4">
                  <c:v>5星普通</c:v>
                </c:pt>
                <c:pt idx="5">
                  <c:v>5星金</c:v>
                </c:pt>
                <c:pt idx="6">
                  <c:v>准星</c:v>
                </c:pt>
              </c:strCache>
            </c:strRef>
          </c:cat>
          <c:val>
            <c:numRef>
              <c:f>vip等级!$O$12:$O$18</c:f>
              <c:numCache>
                <c:formatCode>General</c:formatCode>
                <c:ptCount val="7"/>
                <c:pt idx="0">
                  <c:v>0.29333333333333333</c:v>
                </c:pt>
                <c:pt idx="1">
                  <c:v>0.29333333333333333</c:v>
                </c:pt>
                <c:pt idx="2">
                  <c:v>0.22666666666666666</c:v>
                </c:pt>
                <c:pt idx="3">
                  <c:v>2.6666666666666668E-2</c:v>
                </c:pt>
                <c:pt idx="4">
                  <c:v>0</c:v>
                </c:pt>
                <c:pt idx="5">
                  <c:v>5.3333333333333337E-2</c:v>
                </c:pt>
                <c:pt idx="6">
                  <c:v>0.10666666666666667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A-48E7-BBA2-FFF398C0C554}"/>
            </c:ext>
          </c:extLst>
        </c:ser>
        <c:ser>
          <c:idx val="1"/>
          <c:order val="1"/>
          <c:tx>
            <c:strRef>
              <c:f>vip等级!$P$11</c:f>
              <c:strCache>
                <c:ptCount val="1"/>
                <c:pt idx="0">
                  <c:v>其他号码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vip等级!$K$12:$K$18</c:f>
              <c:strCache>
                <c:ptCount val="7"/>
                <c:pt idx="0">
                  <c:v>1星级</c:v>
                </c:pt>
                <c:pt idx="1">
                  <c:v>2星级</c:v>
                </c:pt>
                <c:pt idx="2">
                  <c:v>3星级</c:v>
                </c:pt>
                <c:pt idx="3">
                  <c:v>4星级</c:v>
                </c:pt>
                <c:pt idx="4">
                  <c:v>5星普通</c:v>
                </c:pt>
                <c:pt idx="5">
                  <c:v>5星金</c:v>
                </c:pt>
                <c:pt idx="6">
                  <c:v>准星</c:v>
                </c:pt>
              </c:strCache>
            </c:strRef>
          </c:cat>
          <c:val>
            <c:numRef>
              <c:f>vip等级!$P$12:$P$18</c:f>
              <c:numCache>
                <c:formatCode>General</c:formatCode>
                <c:ptCount val="7"/>
                <c:pt idx="0">
                  <c:v>0.17190082644628099</c:v>
                </c:pt>
                <c:pt idx="1">
                  <c:v>0.16363636363636364</c:v>
                </c:pt>
                <c:pt idx="2">
                  <c:v>0.4</c:v>
                </c:pt>
                <c:pt idx="3">
                  <c:v>0.13223140495867769</c:v>
                </c:pt>
                <c:pt idx="4">
                  <c:v>3.4710743801652892E-2</c:v>
                </c:pt>
                <c:pt idx="5">
                  <c:v>2.6446280991735537E-2</c:v>
                </c:pt>
                <c:pt idx="6">
                  <c:v>7.1074380165289261E-2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5A-48E7-BBA2-FFF398C0C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020608"/>
        <c:axId val="1671625328"/>
      </c:barChart>
      <c:catAx>
        <c:axId val="12870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1625328"/>
        <c:crosses val="autoZero"/>
        <c:auto val="1"/>
        <c:lblAlgn val="ctr"/>
        <c:lblOffset val="100"/>
        <c:noMultiLvlLbl val="0"/>
      </c:catAx>
      <c:valAx>
        <c:axId val="1671625328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out"/>
        <c:minorTickMark val="none"/>
        <c:tickLblPos val="nextTo"/>
        <c:crossAx val="128702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用户的通话类型占比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通话类型众数!$I$27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通话类型众数!$H$28:$H$30</c:f>
              <c:strCache>
                <c:ptCount val="3"/>
                <c:pt idx="0">
                  <c:v>本地通话</c:v>
                </c:pt>
                <c:pt idx="1">
                  <c:v>漫游通话</c:v>
                </c:pt>
                <c:pt idx="2">
                  <c:v>长途通话</c:v>
                </c:pt>
              </c:strCache>
            </c:strRef>
          </c:cat>
          <c:val>
            <c:numRef>
              <c:f>通话类型众数!$I$28:$I$30</c:f>
              <c:numCache>
                <c:formatCode>0.00%</c:formatCode>
                <c:ptCount val="3"/>
                <c:pt idx="0">
                  <c:v>0.34054054054054056</c:v>
                </c:pt>
                <c:pt idx="1">
                  <c:v>0.5243243243243243</c:v>
                </c:pt>
                <c:pt idx="2">
                  <c:v>0.13513513513513514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8F-4E7D-AE8E-E20EF64AE0A8}"/>
            </c:ext>
          </c:extLst>
        </c:ser>
        <c:ser>
          <c:idx val="1"/>
          <c:order val="1"/>
          <c:tx>
            <c:strRef>
              <c:f>通话类型众数!$J$27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通话类型众数!$H$28:$H$30</c:f>
              <c:strCache>
                <c:ptCount val="3"/>
                <c:pt idx="0">
                  <c:v>本地通话</c:v>
                </c:pt>
                <c:pt idx="1">
                  <c:v>漫游通话</c:v>
                </c:pt>
                <c:pt idx="2">
                  <c:v>长途通话</c:v>
                </c:pt>
              </c:strCache>
            </c:strRef>
          </c:cat>
          <c:val>
            <c:numRef>
              <c:f>通话类型众数!$J$28:$J$30</c:f>
              <c:numCache>
                <c:formatCode>0.00%</c:formatCode>
                <c:ptCount val="3"/>
                <c:pt idx="0">
                  <c:v>0.60747663551401865</c:v>
                </c:pt>
                <c:pt idx="1">
                  <c:v>0.21183800623052959</c:v>
                </c:pt>
                <c:pt idx="2">
                  <c:v>0.18068535825545171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8F-4E7D-AE8E-E20EF64A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3359055"/>
        <c:axId val="1322475999"/>
      </c:barChart>
      <c:catAx>
        <c:axId val="1473359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2475999"/>
        <c:crosses val="autoZero"/>
        <c:auto val="1"/>
        <c:lblAlgn val="ctr"/>
        <c:lblOffset val="100"/>
        <c:noMultiLvlLbl val="0"/>
      </c:catAx>
      <c:valAx>
        <c:axId val="132247599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73359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被叫号码归属省份数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4643968130525178E-2"/>
          <c:y val="0.14420227434992458"/>
          <c:w val="0.93071206373894966"/>
          <c:h val="0.60637540862859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被叫用户归属省份数!$Q$1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被叫用户归属省份数!$O$2:$O$8</c:f>
              <c:strCache>
                <c:ptCount val="7"/>
                <c:pt idx="0">
                  <c:v>[1,3)</c:v>
                </c:pt>
                <c:pt idx="1">
                  <c:v>[3,5)</c:v>
                </c:pt>
                <c:pt idx="2">
                  <c:v>[5,7)</c:v>
                </c:pt>
                <c:pt idx="3">
                  <c:v>[7,10)</c:v>
                </c:pt>
                <c:pt idx="4">
                  <c:v>[10,20)</c:v>
                </c:pt>
                <c:pt idx="5">
                  <c:v>[20,30)</c:v>
                </c:pt>
                <c:pt idx="6">
                  <c:v>&gt;=30</c:v>
                </c:pt>
              </c:strCache>
            </c:strRef>
          </c:cat>
          <c:val>
            <c:numRef>
              <c:f>被叫用户归属省份数!$Q$2:$Q$8</c:f>
              <c:numCache>
                <c:formatCode>General</c:formatCode>
                <c:ptCount val="7"/>
                <c:pt idx="0">
                  <c:v>0.24390243902439024</c:v>
                </c:pt>
                <c:pt idx="1">
                  <c:v>6.097560975609756E-2</c:v>
                </c:pt>
                <c:pt idx="2">
                  <c:v>7.3170731707317069E-2</c:v>
                </c:pt>
                <c:pt idx="3">
                  <c:v>6.097560975609756E-2</c:v>
                </c:pt>
                <c:pt idx="4">
                  <c:v>0.1951219512195122</c:v>
                </c:pt>
                <c:pt idx="5">
                  <c:v>0.28048780487804881</c:v>
                </c:pt>
                <c:pt idx="6">
                  <c:v>8.5365853658536592E-2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C-4071-9DDC-C8FAF35A5977}"/>
            </c:ext>
          </c:extLst>
        </c:ser>
        <c:ser>
          <c:idx val="1"/>
          <c:order val="1"/>
          <c:tx>
            <c:strRef>
              <c:f>被叫用户归属省份数!$S$1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被叫用户归属省份数!$O$2:$O$8</c:f>
              <c:strCache>
                <c:ptCount val="7"/>
                <c:pt idx="0">
                  <c:v>[1,3)</c:v>
                </c:pt>
                <c:pt idx="1">
                  <c:v>[3,5)</c:v>
                </c:pt>
                <c:pt idx="2">
                  <c:v>[5,7)</c:v>
                </c:pt>
                <c:pt idx="3">
                  <c:v>[7,10)</c:v>
                </c:pt>
                <c:pt idx="4">
                  <c:v>[10,20)</c:v>
                </c:pt>
                <c:pt idx="5">
                  <c:v>[20,30)</c:v>
                </c:pt>
                <c:pt idx="6">
                  <c:v>&gt;=30</c:v>
                </c:pt>
              </c:strCache>
            </c:strRef>
          </c:cat>
          <c:val>
            <c:numRef>
              <c:f>被叫用户归属省份数!$S$2:$S$8</c:f>
              <c:numCache>
                <c:formatCode>General</c:formatCode>
                <c:ptCount val="7"/>
                <c:pt idx="0">
                  <c:v>0.9180222602739726</c:v>
                </c:pt>
                <c:pt idx="1">
                  <c:v>7.4272260273972601E-2</c:v>
                </c:pt>
                <c:pt idx="2">
                  <c:v>5.9931506849315065E-3</c:v>
                </c:pt>
                <c:pt idx="3">
                  <c:v>1.7123287671232876E-3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C-4071-9DDC-C8FAF35A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3453055"/>
        <c:axId val="1285426351"/>
      </c:barChart>
      <c:catAx>
        <c:axId val="1473453055"/>
        <c:scaling>
          <c:orientation val="minMax"/>
        </c:scaling>
        <c:delete val="0"/>
        <c:axPos val="b"/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5426351"/>
        <c:crosses val="autoZero"/>
        <c:auto val="1"/>
        <c:lblAlgn val="ctr"/>
        <c:lblOffset val="100"/>
        <c:noMultiLvlLbl val="0"/>
      </c:catAx>
      <c:valAx>
        <c:axId val="128542635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out"/>
        <c:minorTickMark val="none"/>
        <c:tickLblPos val="nextTo"/>
        <c:crossAx val="147345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010659529893501"/>
          <c:y val="0.83059963106760348"/>
          <c:w val="0.22865462038609466"/>
          <c:h val="8.6351938678513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天主叫通话次数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095608150818492"/>
          <c:y val="0.15531845822562892"/>
          <c:w val="0.82559456995199765"/>
          <c:h val="0.603672983968950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主叫通话次数!$R$1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主叫通话次数!$P$2:$P$11</c:f>
              <c:strCache>
                <c:ptCount val="10"/>
                <c:pt idx="0">
                  <c:v>[0,10)</c:v>
                </c:pt>
                <c:pt idx="1">
                  <c:v>[10,50)</c:v>
                </c:pt>
                <c:pt idx="2">
                  <c:v>[50,100)</c:v>
                </c:pt>
                <c:pt idx="3">
                  <c:v>[100,150)</c:v>
                </c:pt>
                <c:pt idx="4">
                  <c:v>[150,200)</c:v>
                </c:pt>
                <c:pt idx="5">
                  <c:v>[200,250)</c:v>
                </c:pt>
                <c:pt idx="6">
                  <c:v>[250,300)</c:v>
                </c:pt>
                <c:pt idx="7">
                  <c:v>[300,350)</c:v>
                </c:pt>
                <c:pt idx="8">
                  <c:v>[350,400)</c:v>
                </c:pt>
                <c:pt idx="9">
                  <c:v>&gt;=400</c:v>
                </c:pt>
              </c:strCache>
            </c:strRef>
          </c:cat>
          <c:val>
            <c:numRef>
              <c:f>主叫通话次数!$R$2:$R$11</c:f>
              <c:numCache>
                <c:formatCode>General</c:formatCode>
                <c:ptCount val="10"/>
                <c:pt idx="0">
                  <c:v>0.96454918032786885</c:v>
                </c:pt>
                <c:pt idx="1">
                  <c:v>3.5450819672131151E-2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88-4C28-9EA3-FC0C27EA0C58}"/>
            </c:ext>
          </c:extLst>
        </c:ser>
        <c:ser>
          <c:idx val="1"/>
          <c:order val="1"/>
          <c:tx>
            <c:strRef>
              <c:f>主叫通话次数!$T$1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主叫通话次数!$P$2:$P$11</c:f>
              <c:strCache>
                <c:ptCount val="10"/>
                <c:pt idx="0">
                  <c:v>[0,10)</c:v>
                </c:pt>
                <c:pt idx="1">
                  <c:v>[10,50)</c:v>
                </c:pt>
                <c:pt idx="2">
                  <c:v>[50,100)</c:v>
                </c:pt>
                <c:pt idx="3">
                  <c:v>[100,150)</c:v>
                </c:pt>
                <c:pt idx="4">
                  <c:v>[150,200)</c:v>
                </c:pt>
                <c:pt idx="5">
                  <c:v>[200,250)</c:v>
                </c:pt>
                <c:pt idx="6">
                  <c:v>[250,300)</c:v>
                </c:pt>
                <c:pt idx="7">
                  <c:v>[300,350)</c:v>
                </c:pt>
                <c:pt idx="8">
                  <c:v>[350,400)</c:v>
                </c:pt>
                <c:pt idx="9">
                  <c:v>&gt;=400</c:v>
                </c:pt>
              </c:strCache>
            </c:strRef>
          </c:cat>
          <c:val>
            <c:numRef>
              <c:f>主叫通话次数!$T$2:$T$11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0.47560975609756095</c:v>
                </c:pt>
                <c:pt idx="4">
                  <c:v>9.7560975609756101E-2</c:v>
                </c:pt>
                <c:pt idx="5">
                  <c:v>4.878048780487805E-2</c:v>
                </c:pt>
                <c:pt idx="6">
                  <c:v>8.5365853658536592E-2</c:v>
                </c:pt>
                <c:pt idx="7">
                  <c:v>3.6585365853658534E-2</c:v>
                </c:pt>
                <c:pt idx="8">
                  <c:v>3.6585365853658534E-2</c:v>
                </c:pt>
                <c:pt idx="9">
                  <c:v>0.21951219512195122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88-4C28-9EA3-FC0C27EA0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4788831"/>
        <c:axId val="1322461023"/>
      </c:barChart>
      <c:catAx>
        <c:axId val="147478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2461023"/>
        <c:crosses val="autoZero"/>
        <c:auto val="1"/>
        <c:lblAlgn val="ctr"/>
        <c:lblOffset val="100"/>
        <c:noMultiLvlLbl val="0"/>
      </c:catAx>
      <c:valAx>
        <c:axId val="132246102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7478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951822402874775"/>
          <c:y val="0.93138698096185135"/>
          <c:w val="0.33488161277099482"/>
          <c:h val="6.86130190381486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天被叫通话次数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8655085139660247E-2"/>
          <c:y val="0.14386985307900699"/>
          <c:w val="0.93172245386784103"/>
          <c:h val="0.6137561231191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被叫通话次数!$V$1</c:f>
              <c:strCache>
                <c:ptCount val="1"/>
                <c:pt idx="0">
                  <c:v>诈骗用户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被叫通话次数!$S$2:$S$11</c:f>
              <c:strCache>
                <c:ptCount val="10"/>
                <c:pt idx="0">
                  <c:v>[0,4)</c:v>
                </c:pt>
                <c:pt idx="1">
                  <c:v>[4,8)</c:v>
                </c:pt>
                <c:pt idx="2">
                  <c:v>[8,12)</c:v>
                </c:pt>
                <c:pt idx="3">
                  <c:v>[12,16)</c:v>
                </c:pt>
                <c:pt idx="4">
                  <c:v>[16,20)</c:v>
                </c:pt>
                <c:pt idx="5">
                  <c:v>[20,30)</c:v>
                </c:pt>
                <c:pt idx="6">
                  <c:v>[30,40)</c:v>
                </c:pt>
                <c:pt idx="7">
                  <c:v>[40,50)</c:v>
                </c:pt>
                <c:pt idx="8">
                  <c:v>[50,60)</c:v>
                </c:pt>
                <c:pt idx="9">
                  <c:v>&gt;=60</c:v>
                </c:pt>
              </c:strCache>
            </c:strRef>
          </c:cat>
          <c:val>
            <c:numRef>
              <c:f>被叫通话次数!$V$2:$V$11</c:f>
              <c:numCache>
                <c:formatCode>General</c:formatCode>
                <c:ptCount val="10"/>
                <c:pt idx="0">
                  <c:v>9.7560975609756101E-2</c:v>
                </c:pt>
                <c:pt idx="1">
                  <c:v>0.12195121951219512</c:v>
                </c:pt>
                <c:pt idx="2">
                  <c:v>7.3170731707317069E-2</c:v>
                </c:pt>
                <c:pt idx="3">
                  <c:v>8.5365853658536592E-2</c:v>
                </c:pt>
                <c:pt idx="4">
                  <c:v>0.12195121951219512</c:v>
                </c:pt>
                <c:pt idx="5">
                  <c:v>0.21951219512195122</c:v>
                </c:pt>
                <c:pt idx="6">
                  <c:v>0.13414634146341464</c:v>
                </c:pt>
                <c:pt idx="7">
                  <c:v>8.5365853658536592E-2</c:v>
                </c:pt>
                <c:pt idx="8">
                  <c:v>3.6585365853658534E-2</c:v>
                </c:pt>
                <c:pt idx="9">
                  <c:v>2.4390243902439025E-2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1A-4101-9C3A-B6AE2C14DD93}"/>
            </c:ext>
          </c:extLst>
        </c:ser>
        <c:ser>
          <c:idx val="1"/>
          <c:order val="1"/>
          <c:tx>
            <c:strRef>
              <c:f>被叫通话次数!$W$1</c:f>
              <c:strCache>
                <c:ptCount val="1"/>
                <c:pt idx="0">
                  <c:v>普通用户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被叫通话次数!$S$2:$S$11</c:f>
              <c:strCache>
                <c:ptCount val="10"/>
                <c:pt idx="0">
                  <c:v>[0,4)</c:v>
                </c:pt>
                <c:pt idx="1">
                  <c:v>[4,8)</c:v>
                </c:pt>
                <c:pt idx="2">
                  <c:v>[8,12)</c:v>
                </c:pt>
                <c:pt idx="3">
                  <c:v>[12,16)</c:v>
                </c:pt>
                <c:pt idx="4">
                  <c:v>[16,20)</c:v>
                </c:pt>
                <c:pt idx="5">
                  <c:v>[20,30)</c:v>
                </c:pt>
                <c:pt idx="6">
                  <c:v>[30,40)</c:v>
                </c:pt>
                <c:pt idx="7">
                  <c:v>[40,50)</c:v>
                </c:pt>
                <c:pt idx="8">
                  <c:v>[50,60)</c:v>
                </c:pt>
                <c:pt idx="9">
                  <c:v>&gt;=60</c:v>
                </c:pt>
              </c:strCache>
            </c:strRef>
          </c:cat>
          <c:val>
            <c:numRef>
              <c:f>被叫通话次数!$W$2:$W$11</c:f>
              <c:numCache>
                <c:formatCode>General</c:formatCode>
                <c:ptCount val="10"/>
                <c:pt idx="0">
                  <c:v>0.8294573643410853</c:v>
                </c:pt>
                <c:pt idx="1">
                  <c:v>0.11317829457364341</c:v>
                </c:pt>
                <c:pt idx="2">
                  <c:v>3.4108527131782945E-2</c:v>
                </c:pt>
                <c:pt idx="3">
                  <c:v>7.7519379844961239E-3</c:v>
                </c:pt>
                <c:pt idx="4">
                  <c:v>3.1007751937984496E-3</c:v>
                </c:pt>
                <c:pt idx="5">
                  <c:v>1.2403100775193798E-2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1A-4101-9C3A-B6AE2C14D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3404655"/>
        <c:axId val="1322456863"/>
      </c:barChart>
      <c:catAx>
        <c:axId val="147340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2456863"/>
        <c:crosses val="autoZero"/>
        <c:auto val="1"/>
        <c:lblAlgn val="ctr"/>
        <c:lblOffset val="100"/>
        <c:noMultiLvlLbl val="0"/>
      </c:catAx>
      <c:valAx>
        <c:axId val="132245686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out"/>
        <c:minorTickMark val="none"/>
        <c:tickLblPos val="nextTo"/>
        <c:crossAx val="1473404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5T19:45:25.05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EDE8F-5748-564A-B104-45C8D634421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21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49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6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96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82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45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54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31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7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95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569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62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12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83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49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66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79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34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2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3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64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185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524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3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9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6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64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73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0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06478" y="1629067"/>
            <a:ext cx="2590038" cy="128558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8625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06478" y="2914650"/>
            <a:ext cx="2590038" cy="498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3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044681" y="1033035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044681" y="1285877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044681" y="2096803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044681" y="2349646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044681" y="3160572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044681" y="3413414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06478" y="1629067"/>
            <a:ext cx="2590038" cy="128558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8625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06478" y="2914650"/>
            <a:ext cx="2590038" cy="498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3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044681" y="1033035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044681" y="1285877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044681" y="1873446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044681" y="2126288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044681" y="2713858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044681" y="2966700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5044681" y="3553173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5044681" y="3806015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514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五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06478" y="1629067"/>
            <a:ext cx="2590038" cy="128558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8625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06478" y="2914650"/>
            <a:ext cx="2590038" cy="498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3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044681" y="1033035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044681" y="1285877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044681" y="1637297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044681" y="1890139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044681" y="2292932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044681" y="2545774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5044681" y="2993443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5044681" y="3246286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5044681" y="3597706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5044681" y="3850548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71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56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by="(-#ppt_w*2)" calcmode="lin" valueType="num">
                      <p:cBhvr rctx="PPT">
                        <p:cTn dur="500" autoRev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ppt_w</p:attrName>
                        </p:attrNameLst>
                      </p:cBhvr>
                    </p:anim>
                    <p:anim by="(#ppt_w*0.50)" calcmode="lin" valueType="num">
                      <p:cBhvr>
                        <p:cTn dur="5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</p:anim>
                    <p:anim from="(-#ppt_h/2)" to="(#ppt_y)" calcmode="lin" valueType="num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</p:anim>
                    <p:animRot by="21600000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56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by="(-#ppt_w*2)" calcmode="lin" valueType="num">
                      <p:cBhvr rctx="PPT">
                        <p:cTn dur="500" autoRev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</p:anim>
                    <p:anim by="(#ppt_w*0.50)" calcmode="lin" valueType="num">
                      <p:cBhvr>
                        <p:cTn dur="5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</p:anim>
                    <p:anim from="(-#ppt_h/2)" to="(#ppt_y)" calcmode="lin" valueType="num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</p:anim>
                    <p:animRot by="21600000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06478" y="1629067"/>
            <a:ext cx="2590038" cy="128558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8625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06478" y="2914650"/>
            <a:ext cx="2590038" cy="498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3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044681" y="748027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044681" y="1000870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044681" y="1352290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044681" y="1605132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044681" y="2007925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044681" y="2260767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5044681" y="2708436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5044681" y="2961278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5044681" y="3312698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5044681" y="3565540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2"/>
          </p:nvPr>
        </p:nvSpPr>
        <p:spPr>
          <a:xfrm>
            <a:off x="5044681" y="4013209"/>
            <a:ext cx="2834225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5044681" y="4266052"/>
            <a:ext cx="2834225" cy="19482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9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0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 rot="9822520">
            <a:off x="2324303" y="3082400"/>
            <a:ext cx="537743" cy="537743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等腰三角形 8"/>
          <p:cNvSpPr/>
          <p:nvPr userDrawn="1"/>
        </p:nvSpPr>
        <p:spPr>
          <a:xfrm rot="18585722">
            <a:off x="2175655" y="1268295"/>
            <a:ext cx="1469168" cy="1469168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等腰三角形 2"/>
          <p:cNvSpPr/>
          <p:nvPr userDrawn="1"/>
        </p:nvSpPr>
        <p:spPr>
          <a:xfrm rot="4450317">
            <a:off x="1879156" y="2373717"/>
            <a:ext cx="104831" cy="104831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等腰三角形 3"/>
          <p:cNvSpPr/>
          <p:nvPr userDrawn="1"/>
        </p:nvSpPr>
        <p:spPr>
          <a:xfrm rot="892948">
            <a:off x="1252115" y="2128449"/>
            <a:ext cx="285888" cy="285888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等腰三角形 4"/>
          <p:cNvSpPr/>
          <p:nvPr userDrawn="1"/>
        </p:nvSpPr>
        <p:spPr>
          <a:xfrm rot="4240722">
            <a:off x="2216454" y="2556686"/>
            <a:ext cx="158749" cy="158749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等腰三角形 5"/>
          <p:cNvSpPr/>
          <p:nvPr userDrawn="1"/>
        </p:nvSpPr>
        <p:spPr>
          <a:xfrm rot="3863176">
            <a:off x="1629920" y="1817718"/>
            <a:ext cx="359242" cy="359242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等腰三角形 6"/>
          <p:cNvSpPr/>
          <p:nvPr userDrawn="1"/>
        </p:nvSpPr>
        <p:spPr>
          <a:xfrm rot="187853">
            <a:off x="870968" y="1319305"/>
            <a:ext cx="502058" cy="50205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等腰三角形 7"/>
          <p:cNvSpPr/>
          <p:nvPr userDrawn="1"/>
        </p:nvSpPr>
        <p:spPr>
          <a:xfrm rot="905749">
            <a:off x="1683401" y="991369"/>
            <a:ext cx="722105" cy="722105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等腰三角形 9"/>
          <p:cNvSpPr/>
          <p:nvPr userDrawn="1"/>
        </p:nvSpPr>
        <p:spPr>
          <a:xfrm rot="19322284">
            <a:off x="1533058" y="1275871"/>
            <a:ext cx="153101" cy="153101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等腰三角形 10"/>
          <p:cNvSpPr/>
          <p:nvPr userDrawn="1"/>
        </p:nvSpPr>
        <p:spPr>
          <a:xfrm rot="42066">
            <a:off x="762901" y="2842017"/>
            <a:ext cx="189464" cy="189464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2" name="等腰三角形 11"/>
          <p:cNvSpPr/>
          <p:nvPr userDrawn="1"/>
        </p:nvSpPr>
        <p:spPr>
          <a:xfrm rot="20117985">
            <a:off x="2677040" y="1415298"/>
            <a:ext cx="2463032" cy="2463032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等腰三角形 13"/>
          <p:cNvSpPr/>
          <p:nvPr userDrawn="1"/>
        </p:nvSpPr>
        <p:spPr>
          <a:xfrm rot="905749">
            <a:off x="1835256" y="3477358"/>
            <a:ext cx="718813" cy="718813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5" name="等腰三角形 14"/>
          <p:cNvSpPr/>
          <p:nvPr userDrawn="1"/>
        </p:nvSpPr>
        <p:spPr>
          <a:xfrm rot="19322284">
            <a:off x="3746500" y="3944404"/>
            <a:ext cx="153101" cy="153101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6" name="等腰三角形 15"/>
          <p:cNvSpPr/>
          <p:nvPr userDrawn="1"/>
        </p:nvSpPr>
        <p:spPr>
          <a:xfrm rot="19736611">
            <a:off x="2801335" y="3296593"/>
            <a:ext cx="748205" cy="748205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60329" y="1973211"/>
            <a:ext cx="1399712" cy="220069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8000" b="1">
                <a:solidFill>
                  <a:schemeClr val="bg1"/>
                </a:solidFill>
                <a:latin typeface="+mn-lt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673651" y="1443912"/>
            <a:ext cx="1399712" cy="25284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100" b="0">
                <a:solidFill>
                  <a:schemeClr val="bg1"/>
                </a:solidFill>
                <a:latin typeface="+mn-lt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431897" y="2113036"/>
            <a:ext cx="2834225" cy="1455656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4950" b="1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1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1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1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641" y="177702"/>
            <a:ext cx="4201025" cy="39717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80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9238099">
            <a:off x="8580736" y="3812352"/>
            <a:ext cx="331682" cy="331682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等腰三角形 5"/>
          <p:cNvSpPr/>
          <p:nvPr userDrawn="1"/>
        </p:nvSpPr>
        <p:spPr>
          <a:xfrm rot="2558654">
            <a:off x="8038525" y="4190423"/>
            <a:ext cx="1343123" cy="1343123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等腰三角形 6"/>
          <p:cNvSpPr/>
          <p:nvPr userDrawn="1"/>
        </p:nvSpPr>
        <p:spPr>
          <a:xfrm rot="20601285">
            <a:off x="7373448" y="4529891"/>
            <a:ext cx="772439" cy="772439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等腰三角形 7"/>
          <p:cNvSpPr/>
          <p:nvPr userDrawn="1"/>
        </p:nvSpPr>
        <p:spPr>
          <a:xfrm rot="20567216">
            <a:off x="6920916" y="4612768"/>
            <a:ext cx="198949" cy="198949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等腰三角形 8"/>
          <p:cNvSpPr/>
          <p:nvPr userDrawn="1"/>
        </p:nvSpPr>
        <p:spPr>
          <a:xfrm rot="20567216">
            <a:off x="8266931" y="3616362"/>
            <a:ext cx="231627" cy="231627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等腰三角形 1"/>
          <p:cNvSpPr/>
          <p:nvPr userDrawn="1"/>
        </p:nvSpPr>
        <p:spPr>
          <a:xfrm rot="19896190">
            <a:off x="522158" y="25192"/>
            <a:ext cx="502058" cy="50205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等腰三角形 2"/>
          <p:cNvSpPr/>
          <p:nvPr userDrawn="1"/>
        </p:nvSpPr>
        <p:spPr>
          <a:xfrm rot="21433404">
            <a:off x="-318598" y="-217122"/>
            <a:ext cx="946421" cy="946421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等腰三角形 4"/>
          <p:cNvSpPr/>
          <p:nvPr userDrawn="1"/>
        </p:nvSpPr>
        <p:spPr>
          <a:xfrm rot="18585722">
            <a:off x="886177" y="694481"/>
            <a:ext cx="213524" cy="213524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等腰三角形 9"/>
          <p:cNvSpPr/>
          <p:nvPr userDrawn="1"/>
        </p:nvSpPr>
        <p:spPr>
          <a:xfrm rot="17430621">
            <a:off x="983306" y="101152"/>
            <a:ext cx="153101" cy="153101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75" y="177702"/>
            <a:ext cx="4201025" cy="39717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1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2" grpId="0" animBg="1"/>
      <p:bldP spid="3" grpId="0" animBg="1"/>
      <p:bldP spid="5" grpId="0" animBg="1"/>
      <p:bldP spid="10" grpId="0" animBg="1"/>
      <p:bldP spid="1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5361769">
            <a:off x="4918567" y="-291005"/>
            <a:ext cx="878578" cy="878578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等腰三角形 5"/>
          <p:cNvSpPr/>
          <p:nvPr userDrawn="1"/>
        </p:nvSpPr>
        <p:spPr>
          <a:xfrm rot="2558654">
            <a:off x="4584193" y="2440707"/>
            <a:ext cx="248644" cy="248644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等腰三角形 6"/>
          <p:cNvSpPr/>
          <p:nvPr userDrawn="1"/>
        </p:nvSpPr>
        <p:spPr>
          <a:xfrm rot="20601285">
            <a:off x="4355586" y="1951514"/>
            <a:ext cx="354519" cy="354519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等腰三角形 7"/>
          <p:cNvSpPr/>
          <p:nvPr userDrawn="1"/>
        </p:nvSpPr>
        <p:spPr>
          <a:xfrm rot="2349059">
            <a:off x="4699074" y="2050255"/>
            <a:ext cx="167786" cy="167786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等腰三角形 8"/>
          <p:cNvSpPr/>
          <p:nvPr userDrawn="1"/>
        </p:nvSpPr>
        <p:spPr>
          <a:xfrm rot="1971513">
            <a:off x="4119323" y="1477125"/>
            <a:ext cx="359242" cy="359242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等腰三角形 1"/>
          <p:cNvSpPr/>
          <p:nvPr userDrawn="1"/>
        </p:nvSpPr>
        <p:spPr>
          <a:xfrm rot="19896190">
            <a:off x="4910997" y="896288"/>
            <a:ext cx="502058" cy="50205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等腰三角形 2"/>
          <p:cNvSpPr/>
          <p:nvPr userDrawn="1"/>
        </p:nvSpPr>
        <p:spPr>
          <a:xfrm rot="20614086">
            <a:off x="3553504" y="594115"/>
            <a:ext cx="994199" cy="994199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等腰三角形 4"/>
          <p:cNvSpPr/>
          <p:nvPr userDrawn="1"/>
        </p:nvSpPr>
        <p:spPr>
          <a:xfrm rot="18585722">
            <a:off x="3733127" y="-777350"/>
            <a:ext cx="1469168" cy="1469168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等腰三角形 9"/>
          <p:cNvSpPr/>
          <p:nvPr userDrawn="1"/>
        </p:nvSpPr>
        <p:spPr>
          <a:xfrm rot="17430621">
            <a:off x="3486518" y="282003"/>
            <a:ext cx="153101" cy="153101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等腰三角形 10"/>
          <p:cNvSpPr/>
          <p:nvPr userDrawn="1"/>
        </p:nvSpPr>
        <p:spPr>
          <a:xfrm rot="19750403">
            <a:off x="4703179" y="1538917"/>
            <a:ext cx="189464" cy="189464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2" name="等腰三角形 11"/>
          <p:cNvSpPr/>
          <p:nvPr userDrawn="1"/>
        </p:nvSpPr>
        <p:spPr>
          <a:xfrm rot="19896190">
            <a:off x="3089101" y="948690"/>
            <a:ext cx="247064" cy="247064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57" y="177702"/>
            <a:ext cx="4201025" cy="39717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等腰三角形 14"/>
          <p:cNvSpPr/>
          <p:nvPr userDrawn="1"/>
        </p:nvSpPr>
        <p:spPr>
          <a:xfrm rot="9822520">
            <a:off x="6499390" y="3522448"/>
            <a:ext cx="537743" cy="537743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6" name="等腰三角形 15"/>
          <p:cNvSpPr/>
          <p:nvPr userDrawn="1"/>
        </p:nvSpPr>
        <p:spPr>
          <a:xfrm rot="18585722">
            <a:off x="6350741" y="1708342"/>
            <a:ext cx="1469168" cy="1469168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7" name="等腰三角形 16"/>
          <p:cNvSpPr/>
          <p:nvPr userDrawn="1"/>
        </p:nvSpPr>
        <p:spPr>
          <a:xfrm rot="4450317">
            <a:off x="6054242" y="2813764"/>
            <a:ext cx="104831" cy="104831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8" name="等腰三角形 17"/>
          <p:cNvSpPr/>
          <p:nvPr userDrawn="1"/>
        </p:nvSpPr>
        <p:spPr>
          <a:xfrm rot="892948">
            <a:off x="5427201" y="2568497"/>
            <a:ext cx="285888" cy="285888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9" name="等腰三角形 18"/>
          <p:cNvSpPr/>
          <p:nvPr userDrawn="1"/>
        </p:nvSpPr>
        <p:spPr>
          <a:xfrm rot="4240722">
            <a:off x="6391540" y="2996733"/>
            <a:ext cx="158749" cy="158749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0" name="等腰三角形 19"/>
          <p:cNvSpPr/>
          <p:nvPr userDrawn="1"/>
        </p:nvSpPr>
        <p:spPr>
          <a:xfrm rot="3863176">
            <a:off x="5805006" y="2257765"/>
            <a:ext cx="359242" cy="359242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1" name="等腰三角形 20"/>
          <p:cNvSpPr/>
          <p:nvPr userDrawn="1"/>
        </p:nvSpPr>
        <p:spPr>
          <a:xfrm rot="187853">
            <a:off x="5046054" y="1759352"/>
            <a:ext cx="502058" cy="50205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2" name="等腰三角形 21"/>
          <p:cNvSpPr/>
          <p:nvPr userDrawn="1"/>
        </p:nvSpPr>
        <p:spPr>
          <a:xfrm rot="905749">
            <a:off x="5858488" y="1431417"/>
            <a:ext cx="722105" cy="722105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3" name="等腰三角形 22"/>
          <p:cNvSpPr/>
          <p:nvPr userDrawn="1"/>
        </p:nvSpPr>
        <p:spPr>
          <a:xfrm rot="19322284">
            <a:off x="5708144" y="1715919"/>
            <a:ext cx="153101" cy="153101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4" name="等腰三角形 23"/>
          <p:cNvSpPr/>
          <p:nvPr userDrawn="1"/>
        </p:nvSpPr>
        <p:spPr>
          <a:xfrm rot="42066">
            <a:off x="4937987" y="3282064"/>
            <a:ext cx="189464" cy="189464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5" name="等腰三角形 24"/>
          <p:cNvSpPr/>
          <p:nvPr userDrawn="1"/>
        </p:nvSpPr>
        <p:spPr>
          <a:xfrm rot="20117985">
            <a:off x="7096146" y="1801917"/>
            <a:ext cx="2135629" cy="2135629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6" name="等腰三角形 25"/>
          <p:cNvSpPr/>
          <p:nvPr userDrawn="1"/>
        </p:nvSpPr>
        <p:spPr>
          <a:xfrm rot="905749">
            <a:off x="6010342" y="3917406"/>
            <a:ext cx="718813" cy="718813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7" name="等腰三角形 26"/>
          <p:cNvSpPr/>
          <p:nvPr userDrawn="1"/>
        </p:nvSpPr>
        <p:spPr>
          <a:xfrm rot="19322284">
            <a:off x="7921587" y="4384452"/>
            <a:ext cx="153101" cy="153101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8" name="等腰三角形 27"/>
          <p:cNvSpPr/>
          <p:nvPr userDrawn="1"/>
        </p:nvSpPr>
        <p:spPr>
          <a:xfrm rot="19736611">
            <a:off x="6976422" y="3736641"/>
            <a:ext cx="748205" cy="748205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0950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250"/>
                            </p:stCondLst>
                            <p:childTnLst>
                              <p:par>
                                <p:cTn id="1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2" grpId="0" animBg="1"/>
      <p:bldP spid="3" grpId="0" animBg="1"/>
      <p:bldP spid="5" grpId="0" animBg="1"/>
      <p:bldP spid="10" grpId="0" animBg="1"/>
      <p:bldP spid="11" grpId="0" animBg="1"/>
      <p:bldP spid="12" grpId="0" animBg="1"/>
      <p:bldP spid="1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6238231" flipH="1">
            <a:off x="7055544" y="3176095"/>
            <a:ext cx="878578" cy="878578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等腰三角形 5"/>
          <p:cNvSpPr/>
          <p:nvPr userDrawn="1"/>
        </p:nvSpPr>
        <p:spPr>
          <a:xfrm rot="19041346" flipH="1">
            <a:off x="7566190" y="4579757"/>
            <a:ext cx="141078" cy="141078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等腰三角形 6"/>
          <p:cNvSpPr/>
          <p:nvPr userDrawn="1"/>
        </p:nvSpPr>
        <p:spPr>
          <a:xfrm rot="998715" flipH="1">
            <a:off x="7879757" y="4216550"/>
            <a:ext cx="354519" cy="354519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等腰三角形 7"/>
          <p:cNvSpPr/>
          <p:nvPr userDrawn="1"/>
        </p:nvSpPr>
        <p:spPr>
          <a:xfrm rot="19250941" flipH="1">
            <a:off x="7634491" y="4266519"/>
            <a:ext cx="167786" cy="167786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等腰三角形 8"/>
          <p:cNvSpPr/>
          <p:nvPr userDrawn="1"/>
        </p:nvSpPr>
        <p:spPr>
          <a:xfrm rot="19628487" flipH="1">
            <a:off x="8374125" y="4944225"/>
            <a:ext cx="359242" cy="359242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等腰三角形 1"/>
          <p:cNvSpPr/>
          <p:nvPr userDrawn="1"/>
        </p:nvSpPr>
        <p:spPr>
          <a:xfrm rot="1703810" flipH="1">
            <a:off x="8653393" y="1994719"/>
            <a:ext cx="502058" cy="50205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等腰三角形 2"/>
          <p:cNvSpPr/>
          <p:nvPr userDrawn="1"/>
        </p:nvSpPr>
        <p:spPr>
          <a:xfrm rot="985914" flipH="1">
            <a:off x="8304986" y="4061215"/>
            <a:ext cx="994199" cy="994199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等腰三角形 4"/>
          <p:cNvSpPr/>
          <p:nvPr userDrawn="1"/>
        </p:nvSpPr>
        <p:spPr>
          <a:xfrm rot="3014278" flipH="1">
            <a:off x="7650394" y="2689750"/>
            <a:ext cx="1469168" cy="1469168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等腰三角形 9"/>
          <p:cNvSpPr/>
          <p:nvPr userDrawn="1"/>
        </p:nvSpPr>
        <p:spPr>
          <a:xfrm rot="4169379" flipH="1">
            <a:off x="6715804" y="4096651"/>
            <a:ext cx="153101" cy="153101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等腰三角形 10"/>
          <p:cNvSpPr/>
          <p:nvPr userDrawn="1"/>
        </p:nvSpPr>
        <p:spPr>
          <a:xfrm rot="1849597" flipH="1">
            <a:off x="7811505" y="4790101"/>
            <a:ext cx="501764" cy="501764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2" name="等腰三角形 11"/>
          <p:cNvSpPr/>
          <p:nvPr userDrawn="1"/>
        </p:nvSpPr>
        <p:spPr>
          <a:xfrm rot="1703810" flipH="1">
            <a:off x="7538719" y="2424116"/>
            <a:ext cx="247064" cy="247064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57" y="177702"/>
            <a:ext cx="4201025" cy="39717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7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2" grpId="0" animBg="1"/>
      <p:bldP spid="3" grpId="0" animBg="1"/>
      <p:bldP spid="5" grpId="0" animBg="1"/>
      <p:bldP spid="10" grpId="0" animBg="1"/>
      <p:bldP spid="11" grpId="0" animBg="1"/>
      <p:bldP spid="12" grpId="0" animBg="1"/>
      <p:bldP spid="16" grpId="0" build="p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5361769">
            <a:off x="4918567" y="-291005"/>
            <a:ext cx="878578" cy="878578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等腰三角形 5"/>
          <p:cNvSpPr/>
          <p:nvPr userDrawn="1"/>
        </p:nvSpPr>
        <p:spPr>
          <a:xfrm rot="2558654">
            <a:off x="4584193" y="2440707"/>
            <a:ext cx="248644" cy="248644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等腰三角形 6"/>
          <p:cNvSpPr/>
          <p:nvPr userDrawn="1"/>
        </p:nvSpPr>
        <p:spPr>
          <a:xfrm rot="20601285">
            <a:off x="4355586" y="1951514"/>
            <a:ext cx="354519" cy="354519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等腰三角形 7"/>
          <p:cNvSpPr/>
          <p:nvPr userDrawn="1"/>
        </p:nvSpPr>
        <p:spPr>
          <a:xfrm rot="2349059">
            <a:off x="4699074" y="2050255"/>
            <a:ext cx="167786" cy="167786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等腰三角形 8"/>
          <p:cNvSpPr/>
          <p:nvPr userDrawn="1"/>
        </p:nvSpPr>
        <p:spPr>
          <a:xfrm rot="1971513">
            <a:off x="4119323" y="1477125"/>
            <a:ext cx="359242" cy="359242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等腰三角形 1"/>
          <p:cNvSpPr/>
          <p:nvPr userDrawn="1"/>
        </p:nvSpPr>
        <p:spPr>
          <a:xfrm rot="19896190">
            <a:off x="4910997" y="896288"/>
            <a:ext cx="502058" cy="502058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等腰三角形 2"/>
          <p:cNvSpPr/>
          <p:nvPr userDrawn="1"/>
        </p:nvSpPr>
        <p:spPr>
          <a:xfrm rot="20614086">
            <a:off x="3553504" y="594115"/>
            <a:ext cx="994199" cy="994199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等腰三角形 4"/>
          <p:cNvSpPr/>
          <p:nvPr userDrawn="1"/>
        </p:nvSpPr>
        <p:spPr>
          <a:xfrm rot="18585722">
            <a:off x="3733127" y="-777350"/>
            <a:ext cx="1469168" cy="1469168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等腰三角形 9"/>
          <p:cNvSpPr/>
          <p:nvPr userDrawn="1"/>
        </p:nvSpPr>
        <p:spPr>
          <a:xfrm rot="17430621">
            <a:off x="3486518" y="282003"/>
            <a:ext cx="153101" cy="153101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等腰三角形 10"/>
          <p:cNvSpPr/>
          <p:nvPr userDrawn="1"/>
        </p:nvSpPr>
        <p:spPr>
          <a:xfrm rot="19750403">
            <a:off x="4703179" y="1538917"/>
            <a:ext cx="189464" cy="189464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2" name="等腰三角形 11"/>
          <p:cNvSpPr/>
          <p:nvPr userDrawn="1"/>
        </p:nvSpPr>
        <p:spPr>
          <a:xfrm rot="19896190">
            <a:off x="3089101" y="948690"/>
            <a:ext cx="247064" cy="247064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57" y="177702"/>
            <a:ext cx="4201025" cy="39717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74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2" grpId="0" animBg="1"/>
      <p:bldP spid="3" grpId="0" animBg="1"/>
      <p:bldP spid="5" grpId="0" animBg="1"/>
      <p:bldP spid="10" grpId="0" animBg="1"/>
      <p:bldP spid="11" grpId="0" animBg="1"/>
      <p:bldP spid="12" grpId="0" animBg="1"/>
      <p:bldP spid="1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7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6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641" y="177702"/>
            <a:ext cx="4201025" cy="39717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2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7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641" y="177702"/>
            <a:ext cx="4201025" cy="39717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40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5641" y="177702"/>
            <a:ext cx="4201025" cy="39717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40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539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871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 rot="19896190">
            <a:off x="-635235" y="3293953"/>
            <a:ext cx="2787167" cy="2787167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等腰三角形 2"/>
          <p:cNvSpPr/>
          <p:nvPr userDrawn="1"/>
        </p:nvSpPr>
        <p:spPr>
          <a:xfrm rot="21433404">
            <a:off x="779131" y="2359234"/>
            <a:ext cx="879299" cy="879299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等腰三角形 3"/>
          <p:cNvSpPr/>
          <p:nvPr userDrawn="1"/>
        </p:nvSpPr>
        <p:spPr>
          <a:xfrm rot="18900000">
            <a:off x="2223744" y="3373840"/>
            <a:ext cx="422057" cy="422057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等腰三角形 4"/>
          <p:cNvSpPr/>
          <p:nvPr userDrawn="1"/>
        </p:nvSpPr>
        <p:spPr>
          <a:xfrm rot="19462407">
            <a:off x="643811" y="2559298"/>
            <a:ext cx="229076" cy="229076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等腰三角形 5"/>
          <p:cNvSpPr/>
          <p:nvPr userDrawn="1"/>
        </p:nvSpPr>
        <p:spPr>
          <a:xfrm rot="2220555">
            <a:off x="6801729" y="-498808"/>
            <a:ext cx="1951501" cy="1951501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等腰三角形 6"/>
          <p:cNvSpPr/>
          <p:nvPr userDrawn="1"/>
        </p:nvSpPr>
        <p:spPr>
          <a:xfrm rot="20263186">
            <a:off x="8104364" y="43513"/>
            <a:ext cx="1562133" cy="1562133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等腰三角形 7"/>
          <p:cNvSpPr/>
          <p:nvPr userDrawn="1"/>
        </p:nvSpPr>
        <p:spPr>
          <a:xfrm rot="20229117">
            <a:off x="5484017" y="417607"/>
            <a:ext cx="422057" cy="422057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等腰三角形 8"/>
          <p:cNvSpPr/>
          <p:nvPr userDrawn="1"/>
        </p:nvSpPr>
        <p:spPr>
          <a:xfrm rot="20229117">
            <a:off x="8146764" y="2109669"/>
            <a:ext cx="354715" cy="354715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等腰三角形 9"/>
          <p:cNvSpPr/>
          <p:nvPr userDrawn="1"/>
        </p:nvSpPr>
        <p:spPr>
          <a:xfrm rot="17430621">
            <a:off x="2270244" y="4048632"/>
            <a:ext cx="164252" cy="164252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836490" y="1122510"/>
            <a:ext cx="5471021" cy="55485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36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836490" y="1677367"/>
            <a:ext cx="5471021" cy="1075817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9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1836490" y="2749769"/>
            <a:ext cx="5471021" cy="442210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1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836490" y="3191979"/>
            <a:ext cx="54710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pPr marL="214313" lvl="0" indent="-214313" algn="ctr">
              <a:lnSpc>
                <a:spcPct val="150000"/>
              </a:lnSpc>
              <a:buFont typeface="Wingdings" charset="2"/>
              <a:buChar char="n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08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7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0" grpId="0" build="p">
        <p:tmplLst>
          <p:tmpl lvl="1">
            <p:tnLst>
              <p:par>
                <p:cTn presetID="14" presetClass="entr" presetSubtype="1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7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 rot="19896190">
            <a:off x="-635235" y="3293953"/>
            <a:ext cx="2787167" cy="2787167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等腰三角形 2"/>
          <p:cNvSpPr/>
          <p:nvPr userDrawn="1"/>
        </p:nvSpPr>
        <p:spPr>
          <a:xfrm rot="21433404">
            <a:off x="779131" y="2359234"/>
            <a:ext cx="879299" cy="879299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4" name="等腰三角形 3"/>
          <p:cNvSpPr/>
          <p:nvPr userDrawn="1"/>
        </p:nvSpPr>
        <p:spPr>
          <a:xfrm rot="18900000">
            <a:off x="2223744" y="3373840"/>
            <a:ext cx="422057" cy="422057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等腰三角形 4"/>
          <p:cNvSpPr/>
          <p:nvPr userDrawn="1"/>
        </p:nvSpPr>
        <p:spPr>
          <a:xfrm rot="19462407">
            <a:off x="643811" y="2559298"/>
            <a:ext cx="229076" cy="229076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等腰三角形 5"/>
          <p:cNvSpPr/>
          <p:nvPr userDrawn="1"/>
        </p:nvSpPr>
        <p:spPr>
          <a:xfrm rot="2220555">
            <a:off x="6801729" y="-498808"/>
            <a:ext cx="1951501" cy="1951501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等腰三角形 6"/>
          <p:cNvSpPr/>
          <p:nvPr userDrawn="1"/>
        </p:nvSpPr>
        <p:spPr>
          <a:xfrm rot="20263186">
            <a:off x="8104364" y="43513"/>
            <a:ext cx="1562133" cy="1562133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等腰三角形 7"/>
          <p:cNvSpPr/>
          <p:nvPr userDrawn="1"/>
        </p:nvSpPr>
        <p:spPr>
          <a:xfrm rot="20229117">
            <a:off x="5484017" y="417607"/>
            <a:ext cx="422057" cy="422057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等腰三角形 8"/>
          <p:cNvSpPr/>
          <p:nvPr userDrawn="1"/>
        </p:nvSpPr>
        <p:spPr>
          <a:xfrm rot="20229117">
            <a:off x="8146764" y="2109669"/>
            <a:ext cx="354715" cy="354715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等腰三角形 9"/>
          <p:cNvSpPr/>
          <p:nvPr userDrawn="1"/>
        </p:nvSpPr>
        <p:spPr>
          <a:xfrm rot="17430621">
            <a:off x="2270244" y="4048632"/>
            <a:ext cx="164252" cy="164252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836490" y="1122510"/>
            <a:ext cx="5471021" cy="55485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36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836490" y="1677367"/>
            <a:ext cx="5471021" cy="1075817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9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1836490" y="2749769"/>
            <a:ext cx="5471021" cy="442210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1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836490" y="3191979"/>
            <a:ext cx="54710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pPr marL="214313" lvl="0" indent="-214313" algn="ctr">
              <a:lnSpc>
                <a:spcPct val="150000"/>
              </a:lnSpc>
              <a:buFont typeface="Wingdings" charset="2"/>
              <a:buChar char="n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77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7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0" grpId="0" build="p">
        <p:tmplLst>
          <p:tmpl lvl="1">
            <p:tnLst>
              <p:par>
                <p:cTn presetID="14" presetClass="entr" presetSubtype="1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7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03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893363" y="4172335"/>
            <a:ext cx="4151121" cy="585670"/>
            <a:chOff x="4248696" y="5175438"/>
            <a:chExt cx="3854497" cy="369332"/>
          </a:xfrm>
        </p:grpSpPr>
        <p:sp>
          <p:nvSpPr>
            <p:cNvPr id="9" name="文本框 8"/>
            <p:cNvSpPr txBox="1"/>
            <p:nvPr/>
          </p:nvSpPr>
          <p:spPr>
            <a:xfrm>
              <a:off x="4248696" y="5175438"/>
              <a:ext cx="385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dirty="0">
                <a:solidFill>
                  <a:srgbClr val="FFFFFF">
                    <a:lumMod val="50000"/>
                  </a:srgb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32154" y="5175443"/>
              <a:ext cx="3771039" cy="252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solidFill>
                    <a:schemeClr val="bg1">
                      <a:lumMod val="50000"/>
                    </a:schemeClr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rgbClr val="FFFFFF">
                      <a:lumMod val="50000"/>
                    </a:srgbClr>
                  </a:solidFill>
                  <a:latin typeface="+mn-ea"/>
                  <a:ea typeface="+mn-ea"/>
                </a:rPr>
                <a:t>汇报人：郑子泓  </a:t>
              </a:r>
              <a:r>
                <a:rPr lang="zh-CN" altLang="en-US" sz="2000" dirty="0">
                  <a:solidFill>
                    <a:srgbClr val="FFFFFF">
                      <a:lumMod val="50000"/>
                    </a:srgbClr>
                  </a:solidFill>
                  <a:latin typeface="+mn-ea"/>
                </a:rPr>
                <a:t>黎倩文  王松伟 </a:t>
              </a:r>
              <a:endParaRPr lang="en-US" altLang="zh-CN" sz="2000" dirty="0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35675" y="3194964"/>
            <a:ext cx="5325424" cy="369332"/>
            <a:chOff x="2545718" y="4317175"/>
            <a:chExt cx="7100565" cy="492443"/>
          </a:xfrm>
        </p:grpSpPr>
        <p:grpSp>
          <p:nvGrpSpPr>
            <p:cNvPr id="25" name="组合 24"/>
            <p:cNvGrpSpPr/>
            <p:nvPr/>
          </p:nvGrpSpPr>
          <p:grpSpPr>
            <a:xfrm>
              <a:off x="2545718" y="4501248"/>
              <a:ext cx="7100565" cy="0"/>
              <a:chOff x="2495035" y="4711855"/>
              <a:chExt cx="6755943" cy="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2495035" y="4711855"/>
                <a:ext cx="1362965" cy="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7888013" y="4711855"/>
                <a:ext cx="1362965" cy="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4248697" y="4317175"/>
              <a:ext cx="3694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rgbClr val="FFFFFF">
                      <a:lumMod val="50000"/>
                    </a:srgbClr>
                  </a:solidFill>
                  <a:latin typeface="+mn-ea"/>
                </a:rPr>
                <a:t>珠海移动 业务支持中心</a:t>
              </a:r>
              <a:endParaRPr lang="zh-CN" altLang="en-US" dirty="0">
                <a:solidFill>
                  <a:srgbClr val="FFFFFF">
                    <a:lumMod val="65000"/>
                  </a:srgbClr>
                </a:solidFill>
                <a:latin typeface="ITC Avant Garde Std Bk" panose="020B0502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72549" y="944019"/>
            <a:ext cx="529408" cy="529408"/>
            <a:chOff x="1606996" y="4346598"/>
            <a:chExt cx="529408" cy="529408"/>
          </a:xfrm>
        </p:grpSpPr>
        <p:sp>
          <p:nvSpPr>
            <p:cNvPr id="12" name="椭圆 11"/>
            <p:cNvSpPr/>
            <p:nvPr/>
          </p:nvSpPr>
          <p:spPr>
            <a:xfrm>
              <a:off x="16069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49178" y="4392972"/>
              <a:ext cx="436660" cy="436660"/>
            </a:xfrm>
            <a:prstGeom prst="ellipse">
              <a:avLst/>
            </a:prstGeom>
            <a:solidFill>
              <a:srgbClr val="01A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85842" y="4441485"/>
              <a:ext cx="330540" cy="4206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3200" baseline="12000" dirty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8</a:t>
              </a:r>
              <a:endParaRPr lang="zh-CN" altLang="en-US" sz="32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52014" y="941242"/>
            <a:ext cx="529408" cy="529408"/>
            <a:chOff x="3407196" y="4346598"/>
            <a:chExt cx="529408" cy="529408"/>
          </a:xfrm>
        </p:grpSpPr>
        <p:sp>
          <p:nvSpPr>
            <p:cNvPr id="16" name="椭圆 15"/>
            <p:cNvSpPr/>
            <p:nvPr/>
          </p:nvSpPr>
          <p:spPr>
            <a:xfrm>
              <a:off x="34071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453569" y="4392972"/>
              <a:ext cx="436660" cy="436660"/>
            </a:xfrm>
            <a:prstGeom prst="ellipse">
              <a:avLst/>
            </a:prstGeom>
            <a:solidFill>
              <a:srgbClr val="E93F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27468" y="4441485"/>
              <a:ext cx="288862" cy="4206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3200" baseline="12000" dirty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1</a:t>
              </a:r>
              <a:endParaRPr lang="zh-CN" altLang="en-US" sz="32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93363" y="952456"/>
            <a:ext cx="529408" cy="529408"/>
            <a:chOff x="5207396" y="4346598"/>
            <a:chExt cx="529408" cy="529408"/>
          </a:xfrm>
        </p:grpSpPr>
        <p:sp>
          <p:nvSpPr>
            <p:cNvPr id="20" name="椭圆 19"/>
            <p:cNvSpPr/>
            <p:nvPr/>
          </p:nvSpPr>
          <p:spPr>
            <a:xfrm>
              <a:off x="52073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253769" y="4392972"/>
              <a:ext cx="436660" cy="436660"/>
            </a:xfrm>
            <a:prstGeom prst="ellipse">
              <a:avLst/>
            </a:prstGeom>
            <a:solidFill>
              <a:srgbClr val="72CD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310837" y="4441485"/>
              <a:ext cx="322524" cy="42062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3200" baseline="12000" dirty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2</a:t>
              </a:r>
              <a:endParaRPr lang="zh-CN" altLang="en-US" sz="32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50913" y="922415"/>
            <a:ext cx="529408" cy="536034"/>
            <a:chOff x="7007596" y="4346598"/>
            <a:chExt cx="529408" cy="536034"/>
          </a:xfrm>
        </p:grpSpPr>
        <p:sp>
          <p:nvSpPr>
            <p:cNvPr id="29" name="椭圆 28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rgbClr val="FE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7105476" y="4420967"/>
              <a:ext cx="349775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3600" baseline="12000" dirty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</a:t>
              </a:r>
              <a:endParaRPr lang="zh-CN" altLang="en-US" sz="36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10272" y="4665672"/>
            <a:ext cx="2006025" cy="369332"/>
            <a:chOff x="2902603" y="4690883"/>
            <a:chExt cx="6429003" cy="492443"/>
          </a:xfrm>
        </p:grpSpPr>
        <p:grpSp>
          <p:nvGrpSpPr>
            <p:cNvPr id="33" name="组合 32"/>
            <p:cNvGrpSpPr/>
            <p:nvPr/>
          </p:nvGrpSpPr>
          <p:grpSpPr>
            <a:xfrm>
              <a:off x="2902603" y="4937104"/>
              <a:ext cx="6429003" cy="0"/>
              <a:chOff x="2834598" y="5147711"/>
              <a:chExt cx="6116975" cy="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2834598" y="5147711"/>
                <a:ext cx="1362965" cy="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7588608" y="5147711"/>
                <a:ext cx="1362965" cy="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/>
            <p:cNvSpPr txBox="1"/>
            <p:nvPr/>
          </p:nvSpPr>
          <p:spPr>
            <a:xfrm>
              <a:off x="4221325" y="4690883"/>
              <a:ext cx="3694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rgbClr val="FFFFFF">
                      <a:lumMod val="50000"/>
                    </a:srgbClr>
                  </a:solidFill>
                  <a:latin typeface="+mn-ea"/>
                </a:rPr>
                <a:t>8</a:t>
              </a:r>
              <a:r>
                <a:rPr lang="zh-CN" altLang="en-US" dirty="0">
                  <a:solidFill>
                    <a:srgbClr val="FFFFFF">
                      <a:lumMod val="50000"/>
                    </a:srgbClr>
                  </a:solidFill>
                  <a:latin typeface="+mn-ea"/>
                </a:rPr>
                <a:t>月</a:t>
              </a:r>
              <a:r>
                <a:rPr lang="en-US" altLang="zh-CN" dirty="0">
                  <a:solidFill>
                    <a:srgbClr val="FFFFFF">
                      <a:lumMod val="50000"/>
                    </a:srgbClr>
                  </a:solidFill>
                  <a:latin typeface="+mn-ea"/>
                </a:rPr>
                <a:t>17</a:t>
              </a:r>
              <a:r>
                <a:rPr lang="zh-CN" altLang="en-US" dirty="0">
                  <a:solidFill>
                    <a:srgbClr val="FFFFFF">
                      <a:lumMod val="50000"/>
                    </a:srgbClr>
                  </a:solidFill>
                  <a:latin typeface="+mn-ea"/>
                </a:rPr>
                <a:t>日</a:t>
              </a:r>
              <a:endParaRPr lang="zh-CN" altLang="en-US" dirty="0">
                <a:solidFill>
                  <a:srgbClr val="FFFFFF">
                    <a:lumMod val="65000"/>
                  </a:srgbClr>
                </a:solidFill>
                <a:latin typeface="ITC Avant Garde Std Bk" panose="020B0502020202020204" pitchFamily="34" charset="0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3903357" y="3693600"/>
            <a:ext cx="197889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solidFill>
                  <a:schemeClr val="bg1">
                    <a:lumMod val="50000"/>
                  </a:schemeClr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defRPr>
            </a:lvl1pPr>
          </a:lstStyle>
          <a:p>
            <a:pPr algn="l"/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+mn-ea"/>
                <a:ea typeface="+mn-ea"/>
              </a:rPr>
              <a:t>导师：梁军</a:t>
            </a:r>
            <a:endParaRPr lang="en-US" altLang="zh-CN" sz="2000" dirty="0">
              <a:solidFill>
                <a:srgbClr val="FFFFFF">
                  <a:lumMod val="50000"/>
                </a:srgb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A0CF2D-9327-4CA3-B4B0-80AD8BBE24D5}"/>
              </a:ext>
            </a:extLst>
          </p:cNvPr>
          <p:cNvSpPr txBox="1"/>
          <p:nvPr/>
        </p:nvSpPr>
        <p:spPr>
          <a:xfrm>
            <a:off x="1259632" y="1994636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基于移动大数据的反电信诈骗模型研究</a:t>
            </a:r>
          </a:p>
        </p:txBody>
      </p:sp>
    </p:spTree>
    <p:extLst>
      <p:ext uri="{BB962C8B-B14F-4D97-AF65-F5344CB8AC3E}">
        <p14:creationId xmlns:p14="http://schemas.microsoft.com/office/powerpoint/2010/main" val="147870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5400000" flipV="1">
            <a:off x="3506723" y="-4243298"/>
            <a:ext cx="2135322" cy="9170427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  <a:gd name="connsiteX0" fmla="*/ 0 w 2847096"/>
              <a:gd name="connsiteY0" fmla="*/ 1 h 10682288"/>
              <a:gd name="connsiteX1" fmla="*/ 2847095 w 2847096"/>
              <a:gd name="connsiteY1" fmla="*/ 2680383 h 10682288"/>
              <a:gd name="connsiteX2" fmla="*/ 2847095 w 2847096"/>
              <a:gd name="connsiteY2" fmla="*/ 4648883 h 10682288"/>
              <a:gd name="connsiteX3" fmla="*/ 2847096 w 2847096"/>
              <a:gd name="connsiteY3" fmla="*/ 4648883 h 10682288"/>
              <a:gd name="connsiteX4" fmla="*/ 2847096 w 2847096"/>
              <a:gd name="connsiteY4" fmla="*/ 5044262 h 10682288"/>
              <a:gd name="connsiteX5" fmla="*/ 2627392 w 2847096"/>
              <a:gd name="connsiteY5" fmla="*/ 5066409 h 10682288"/>
              <a:gd name="connsiteX6" fmla="*/ 1756941 w 2847096"/>
              <a:gd name="connsiteY6" fmla="*/ 6134417 h 10682288"/>
              <a:gd name="connsiteX7" fmla="*/ 2627392 w 2847096"/>
              <a:gd name="connsiteY7" fmla="*/ 7202425 h 10682288"/>
              <a:gd name="connsiteX8" fmla="*/ 2847096 w 2847096"/>
              <a:gd name="connsiteY8" fmla="*/ 7224573 h 10682288"/>
              <a:gd name="connsiteX9" fmla="*/ 2847096 w 2847096"/>
              <a:gd name="connsiteY9" fmla="*/ 9538383 h 10682288"/>
              <a:gd name="connsiteX10" fmla="*/ 2847095 w 2847096"/>
              <a:gd name="connsiteY10" fmla="*/ 9538383 h 10682288"/>
              <a:gd name="connsiteX11" fmla="*/ 2847095 w 2847096"/>
              <a:gd name="connsiteY11" fmla="*/ 10682288 h 10682288"/>
              <a:gd name="connsiteX12" fmla="*/ 9307 w 2847096"/>
              <a:gd name="connsiteY12" fmla="*/ 10682288 h 10682288"/>
              <a:gd name="connsiteX13" fmla="*/ 9307 w 2847096"/>
              <a:gd name="connsiteY13" fmla="*/ 9538383 h 10682288"/>
              <a:gd name="connsiteX14" fmla="*/ 9307 w 2847096"/>
              <a:gd name="connsiteY14" fmla="*/ 9056688 h 10682288"/>
              <a:gd name="connsiteX15" fmla="*/ 9307 w 2847096"/>
              <a:gd name="connsiteY15" fmla="*/ 4813983 h 10682288"/>
              <a:gd name="connsiteX16" fmla="*/ 9307 w 2847096"/>
              <a:gd name="connsiteY16" fmla="*/ 4648883 h 10682288"/>
              <a:gd name="connsiteX17" fmla="*/ 0 w 2847096"/>
              <a:gd name="connsiteY17" fmla="*/ 1 h 10682288"/>
              <a:gd name="connsiteX0" fmla="*/ 0 w 2847096"/>
              <a:gd name="connsiteY0" fmla="*/ 0 h 10682287"/>
              <a:gd name="connsiteX1" fmla="*/ 2847095 w 2847096"/>
              <a:gd name="connsiteY1" fmla="*/ 27924 h 10682287"/>
              <a:gd name="connsiteX2" fmla="*/ 2847095 w 2847096"/>
              <a:gd name="connsiteY2" fmla="*/ 4648882 h 10682287"/>
              <a:gd name="connsiteX3" fmla="*/ 2847096 w 2847096"/>
              <a:gd name="connsiteY3" fmla="*/ 4648882 h 10682287"/>
              <a:gd name="connsiteX4" fmla="*/ 2847096 w 2847096"/>
              <a:gd name="connsiteY4" fmla="*/ 5044261 h 10682287"/>
              <a:gd name="connsiteX5" fmla="*/ 2627392 w 2847096"/>
              <a:gd name="connsiteY5" fmla="*/ 5066408 h 10682287"/>
              <a:gd name="connsiteX6" fmla="*/ 1756941 w 2847096"/>
              <a:gd name="connsiteY6" fmla="*/ 6134416 h 10682287"/>
              <a:gd name="connsiteX7" fmla="*/ 2627392 w 2847096"/>
              <a:gd name="connsiteY7" fmla="*/ 7202424 h 10682287"/>
              <a:gd name="connsiteX8" fmla="*/ 2847096 w 2847096"/>
              <a:gd name="connsiteY8" fmla="*/ 7224572 h 10682287"/>
              <a:gd name="connsiteX9" fmla="*/ 2847096 w 2847096"/>
              <a:gd name="connsiteY9" fmla="*/ 9538382 h 10682287"/>
              <a:gd name="connsiteX10" fmla="*/ 2847095 w 2847096"/>
              <a:gd name="connsiteY10" fmla="*/ 9538382 h 10682287"/>
              <a:gd name="connsiteX11" fmla="*/ 2847095 w 2847096"/>
              <a:gd name="connsiteY11" fmla="*/ 10682287 h 10682287"/>
              <a:gd name="connsiteX12" fmla="*/ 9307 w 2847096"/>
              <a:gd name="connsiteY12" fmla="*/ 10682287 h 10682287"/>
              <a:gd name="connsiteX13" fmla="*/ 9307 w 2847096"/>
              <a:gd name="connsiteY13" fmla="*/ 9538382 h 10682287"/>
              <a:gd name="connsiteX14" fmla="*/ 9307 w 2847096"/>
              <a:gd name="connsiteY14" fmla="*/ 9056687 h 10682287"/>
              <a:gd name="connsiteX15" fmla="*/ 9307 w 2847096"/>
              <a:gd name="connsiteY15" fmla="*/ 4813982 h 10682287"/>
              <a:gd name="connsiteX16" fmla="*/ 9307 w 2847096"/>
              <a:gd name="connsiteY16" fmla="*/ 4648882 h 10682287"/>
              <a:gd name="connsiteX17" fmla="*/ 0 w 2847096"/>
              <a:gd name="connsiteY17" fmla="*/ 0 h 10682287"/>
              <a:gd name="connsiteX0" fmla="*/ 9307 w 2837789"/>
              <a:gd name="connsiteY0" fmla="*/ 0 h 10663676"/>
              <a:gd name="connsiteX1" fmla="*/ 2837788 w 2837789"/>
              <a:gd name="connsiteY1" fmla="*/ 9313 h 10663676"/>
              <a:gd name="connsiteX2" fmla="*/ 2837788 w 2837789"/>
              <a:gd name="connsiteY2" fmla="*/ 4630271 h 10663676"/>
              <a:gd name="connsiteX3" fmla="*/ 2837789 w 2837789"/>
              <a:gd name="connsiteY3" fmla="*/ 4630271 h 10663676"/>
              <a:gd name="connsiteX4" fmla="*/ 2837789 w 2837789"/>
              <a:gd name="connsiteY4" fmla="*/ 5025650 h 10663676"/>
              <a:gd name="connsiteX5" fmla="*/ 2618085 w 2837789"/>
              <a:gd name="connsiteY5" fmla="*/ 5047797 h 10663676"/>
              <a:gd name="connsiteX6" fmla="*/ 1747634 w 2837789"/>
              <a:gd name="connsiteY6" fmla="*/ 6115805 h 10663676"/>
              <a:gd name="connsiteX7" fmla="*/ 2618085 w 2837789"/>
              <a:gd name="connsiteY7" fmla="*/ 7183813 h 10663676"/>
              <a:gd name="connsiteX8" fmla="*/ 2837789 w 2837789"/>
              <a:gd name="connsiteY8" fmla="*/ 7205961 h 10663676"/>
              <a:gd name="connsiteX9" fmla="*/ 2837789 w 2837789"/>
              <a:gd name="connsiteY9" fmla="*/ 9519771 h 10663676"/>
              <a:gd name="connsiteX10" fmla="*/ 2837788 w 2837789"/>
              <a:gd name="connsiteY10" fmla="*/ 9519771 h 10663676"/>
              <a:gd name="connsiteX11" fmla="*/ 2837788 w 2837789"/>
              <a:gd name="connsiteY11" fmla="*/ 10663676 h 10663676"/>
              <a:gd name="connsiteX12" fmla="*/ 0 w 2837789"/>
              <a:gd name="connsiteY12" fmla="*/ 10663676 h 10663676"/>
              <a:gd name="connsiteX13" fmla="*/ 0 w 2837789"/>
              <a:gd name="connsiteY13" fmla="*/ 9519771 h 10663676"/>
              <a:gd name="connsiteX14" fmla="*/ 0 w 2837789"/>
              <a:gd name="connsiteY14" fmla="*/ 9038076 h 10663676"/>
              <a:gd name="connsiteX15" fmla="*/ 0 w 2837789"/>
              <a:gd name="connsiteY15" fmla="*/ 4795371 h 10663676"/>
              <a:gd name="connsiteX16" fmla="*/ 0 w 2837789"/>
              <a:gd name="connsiteY16" fmla="*/ 4630271 h 10663676"/>
              <a:gd name="connsiteX17" fmla="*/ 9307 w 2837789"/>
              <a:gd name="connsiteY17" fmla="*/ 0 h 10663676"/>
              <a:gd name="connsiteX0" fmla="*/ 9307 w 2837789"/>
              <a:gd name="connsiteY0" fmla="*/ 0 h 12199313"/>
              <a:gd name="connsiteX1" fmla="*/ 2837788 w 2837789"/>
              <a:gd name="connsiteY1" fmla="*/ 9313 h 12199313"/>
              <a:gd name="connsiteX2" fmla="*/ 2837788 w 2837789"/>
              <a:gd name="connsiteY2" fmla="*/ 4630271 h 12199313"/>
              <a:gd name="connsiteX3" fmla="*/ 2837789 w 2837789"/>
              <a:gd name="connsiteY3" fmla="*/ 4630271 h 12199313"/>
              <a:gd name="connsiteX4" fmla="*/ 2837789 w 2837789"/>
              <a:gd name="connsiteY4" fmla="*/ 5025650 h 12199313"/>
              <a:gd name="connsiteX5" fmla="*/ 2618085 w 2837789"/>
              <a:gd name="connsiteY5" fmla="*/ 5047797 h 12199313"/>
              <a:gd name="connsiteX6" fmla="*/ 1747634 w 2837789"/>
              <a:gd name="connsiteY6" fmla="*/ 6115805 h 12199313"/>
              <a:gd name="connsiteX7" fmla="*/ 2618085 w 2837789"/>
              <a:gd name="connsiteY7" fmla="*/ 7183813 h 12199313"/>
              <a:gd name="connsiteX8" fmla="*/ 2837789 w 2837789"/>
              <a:gd name="connsiteY8" fmla="*/ 7205961 h 12199313"/>
              <a:gd name="connsiteX9" fmla="*/ 2837789 w 2837789"/>
              <a:gd name="connsiteY9" fmla="*/ 9519771 h 12199313"/>
              <a:gd name="connsiteX10" fmla="*/ 2837788 w 2837789"/>
              <a:gd name="connsiteY10" fmla="*/ 9519771 h 12199313"/>
              <a:gd name="connsiteX11" fmla="*/ 2828480 w 2837789"/>
              <a:gd name="connsiteY11" fmla="*/ 12199313 h 12199313"/>
              <a:gd name="connsiteX12" fmla="*/ 0 w 2837789"/>
              <a:gd name="connsiteY12" fmla="*/ 10663676 h 12199313"/>
              <a:gd name="connsiteX13" fmla="*/ 0 w 2837789"/>
              <a:gd name="connsiteY13" fmla="*/ 9519771 h 12199313"/>
              <a:gd name="connsiteX14" fmla="*/ 0 w 2837789"/>
              <a:gd name="connsiteY14" fmla="*/ 9038076 h 12199313"/>
              <a:gd name="connsiteX15" fmla="*/ 0 w 2837789"/>
              <a:gd name="connsiteY15" fmla="*/ 4795371 h 12199313"/>
              <a:gd name="connsiteX16" fmla="*/ 0 w 2837789"/>
              <a:gd name="connsiteY16" fmla="*/ 4630271 h 12199313"/>
              <a:gd name="connsiteX17" fmla="*/ 9307 w 2837789"/>
              <a:gd name="connsiteY17" fmla="*/ 0 h 12199313"/>
              <a:gd name="connsiteX0" fmla="*/ 9307 w 2837789"/>
              <a:gd name="connsiteY0" fmla="*/ 0 h 12227236"/>
              <a:gd name="connsiteX1" fmla="*/ 2837788 w 2837789"/>
              <a:gd name="connsiteY1" fmla="*/ 9313 h 12227236"/>
              <a:gd name="connsiteX2" fmla="*/ 2837788 w 2837789"/>
              <a:gd name="connsiteY2" fmla="*/ 4630271 h 12227236"/>
              <a:gd name="connsiteX3" fmla="*/ 2837789 w 2837789"/>
              <a:gd name="connsiteY3" fmla="*/ 4630271 h 12227236"/>
              <a:gd name="connsiteX4" fmla="*/ 2837789 w 2837789"/>
              <a:gd name="connsiteY4" fmla="*/ 5025650 h 12227236"/>
              <a:gd name="connsiteX5" fmla="*/ 2618085 w 2837789"/>
              <a:gd name="connsiteY5" fmla="*/ 5047797 h 12227236"/>
              <a:gd name="connsiteX6" fmla="*/ 1747634 w 2837789"/>
              <a:gd name="connsiteY6" fmla="*/ 6115805 h 12227236"/>
              <a:gd name="connsiteX7" fmla="*/ 2618085 w 2837789"/>
              <a:gd name="connsiteY7" fmla="*/ 7183813 h 12227236"/>
              <a:gd name="connsiteX8" fmla="*/ 2837789 w 2837789"/>
              <a:gd name="connsiteY8" fmla="*/ 7205961 h 12227236"/>
              <a:gd name="connsiteX9" fmla="*/ 2837789 w 2837789"/>
              <a:gd name="connsiteY9" fmla="*/ 9519771 h 12227236"/>
              <a:gd name="connsiteX10" fmla="*/ 2837788 w 2837789"/>
              <a:gd name="connsiteY10" fmla="*/ 9519771 h 12227236"/>
              <a:gd name="connsiteX11" fmla="*/ 2828480 w 2837789"/>
              <a:gd name="connsiteY11" fmla="*/ 12227236 h 12227236"/>
              <a:gd name="connsiteX12" fmla="*/ 0 w 2837789"/>
              <a:gd name="connsiteY12" fmla="*/ 10663676 h 12227236"/>
              <a:gd name="connsiteX13" fmla="*/ 0 w 2837789"/>
              <a:gd name="connsiteY13" fmla="*/ 9519771 h 12227236"/>
              <a:gd name="connsiteX14" fmla="*/ 0 w 2837789"/>
              <a:gd name="connsiteY14" fmla="*/ 9038076 h 12227236"/>
              <a:gd name="connsiteX15" fmla="*/ 0 w 2837789"/>
              <a:gd name="connsiteY15" fmla="*/ 4795371 h 12227236"/>
              <a:gd name="connsiteX16" fmla="*/ 0 w 2837789"/>
              <a:gd name="connsiteY16" fmla="*/ 4630271 h 12227236"/>
              <a:gd name="connsiteX17" fmla="*/ 9307 w 2837789"/>
              <a:gd name="connsiteY17" fmla="*/ 0 h 12227236"/>
              <a:gd name="connsiteX0" fmla="*/ 18614 w 2847096"/>
              <a:gd name="connsiteY0" fmla="*/ 0 h 12227236"/>
              <a:gd name="connsiteX1" fmla="*/ 2847095 w 2847096"/>
              <a:gd name="connsiteY1" fmla="*/ 9313 h 12227236"/>
              <a:gd name="connsiteX2" fmla="*/ 2847095 w 2847096"/>
              <a:gd name="connsiteY2" fmla="*/ 4630271 h 12227236"/>
              <a:gd name="connsiteX3" fmla="*/ 2847096 w 2847096"/>
              <a:gd name="connsiteY3" fmla="*/ 4630271 h 12227236"/>
              <a:gd name="connsiteX4" fmla="*/ 2847096 w 2847096"/>
              <a:gd name="connsiteY4" fmla="*/ 5025650 h 12227236"/>
              <a:gd name="connsiteX5" fmla="*/ 2627392 w 2847096"/>
              <a:gd name="connsiteY5" fmla="*/ 5047797 h 12227236"/>
              <a:gd name="connsiteX6" fmla="*/ 1756941 w 2847096"/>
              <a:gd name="connsiteY6" fmla="*/ 6115805 h 12227236"/>
              <a:gd name="connsiteX7" fmla="*/ 2627392 w 2847096"/>
              <a:gd name="connsiteY7" fmla="*/ 7183813 h 12227236"/>
              <a:gd name="connsiteX8" fmla="*/ 2847096 w 2847096"/>
              <a:gd name="connsiteY8" fmla="*/ 7205961 h 12227236"/>
              <a:gd name="connsiteX9" fmla="*/ 2847096 w 2847096"/>
              <a:gd name="connsiteY9" fmla="*/ 9519771 h 12227236"/>
              <a:gd name="connsiteX10" fmla="*/ 2847095 w 2847096"/>
              <a:gd name="connsiteY10" fmla="*/ 9519771 h 12227236"/>
              <a:gd name="connsiteX11" fmla="*/ 2837787 w 2847096"/>
              <a:gd name="connsiteY11" fmla="*/ 12227236 h 12227236"/>
              <a:gd name="connsiteX12" fmla="*/ 0 w 2847096"/>
              <a:gd name="connsiteY12" fmla="*/ 12217927 h 12227236"/>
              <a:gd name="connsiteX13" fmla="*/ 9307 w 2847096"/>
              <a:gd name="connsiteY13" fmla="*/ 9519771 h 12227236"/>
              <a:gd name="connsiteX14" fmla="*/ 9307 w 2847096"/>
              <a:gd name="connsiteY14" fmla="*/ 9038076 h 12227236"/>
              <a:gd name="connsiteX15" fmla="*/ 9307 w 2847096"/>
              <a:gd name="connsiteY15" fmla="*/ 4795371 h 12227236"/>
              <a:gd name="connsiteX16" fmla="*/ 9307 w 2847096"/>
              <a:gd name="connsiteY16" fmla="*/ 4630271 h 12227236"/>
              <a:gd name="connsiteX17" fmla="*/ 18614 w 2847096"/>
              <a:gd name="connsiteY17" fmla="*/ 0 h 1222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7096" h="12227236">
                <a:moveTo>
                  <a:pt x="18614" y="0"/>
                </a:moveTo>
                <a:lnTo>
                  <a:pt x="2847095" y="9313"/>
                </a:lnTo>
                <a:lnTo>
                  <a:pt x="2847095" y="4630271"/>
                </a:lnTo>
                <a:lnTo>
                  <a:pt x="2847096" y="4630271"/>
                </a:lnTo>
                <a:lnTo>
                  <a:pt x="2847096" y="5025650"/>
                </a:lnTo>
                <a:lnTo>
                  <a:pt x="2627392" y="5047797"/>
                </a:lnTo>
                <a:cubicBezTo>
                  <a:pt x="2130627" y="5149451"/>
                  <a:pt x="1756941" y="5588989"/>
                  <a:pt x="1756941" y="6115805"/>
                </a:cubicBezTo>
                <a:cubicBezTo>
                  <a:pt x="1756941" y="6642623"/>
                  <a:pt x="2130627" y="7082160"/>
                  <a:pt x="2627392" y="7183813"/>
                </a:cubicBezTo>
                <a:lnTo>
                  <a:pt x="2847096" y="7205961"/>
                </a:lnTo>
                <a:lnTo>
                  <a:pt x="2847096" y="9519771"/>
                </a:lnTo>
                <a:lnTo>
                  <a:pt x="2847095" y="9519771"/>
                </a:lnTo>
                <a:cubicBezTo>
                  <a:pt x="2843992" y="10412952"/>
                  <a:pt x="2840890" y="11334055"/>
                  <a:pt x="2837787" y="12227236"/>
                </a:cubicBezTo>
                <a:lnTo>
                  <a:pt x="0" y="12217927"/>
                </a:lnTo>
                <a:cubicBezTo>
                  <a:pt x="3102" y="11318542"/>
                  <a:pt x="6205" y="10419156"/>
                  <a:pt x="9307" y="9519771"/>
                </a:cubicBezTo>
                <a:lnTo>
                  <a:pt x="9307" y="9038076"/>
                </a:lnTo>
                <a:lnTo>
                  <a:pt x="9307" y="4795371"/>
                </a:lnTo>
                <a:lnTo>
                  <a:pt x="9307" y="4630271"/>
                </a:lnTo>
                <a:cubicBezTo>
                  <a:pt x="9307" y="3974104"/>
                  <a:pt x="18614" y="656167"/>
                  <a:pt x="186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3912643" y="752738"/>
            <a:ext cx="1314630" cy="1314956"/>
            <a:chOff x="1041891" y="2887277"/>
            <a:chExt cx="1036261" cy="1036518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1177282" y="3069495"/>
              <a:ext cx="782803" cy="636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7">
            <a:extLst>
              <a:ext uri="{FF2B5EF4-FFF2-40B4-BE49-F238E27FC236}">
                <a16:creationId xmlns:a16="http://schemas.microsoft.com/office/drawing/2014/main" id="{95D4FAB8-E398-4AEF-AB43-6BD5E0995AD9}"/>
              </a:ext>
            </a:extLst>
          </p:cNvPr>
          <p:cNvSpPr txBox="1"/>
          <p:nvPr/>
        </p:nvSpPr>
        <p:spPr>
          <a:xfrm>
            <a:off x="2843808" y="2598753"/>
            <a:ext cx="3239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电信诈骗用户画像</a:t>
            </a:r>
          </a:p>
          <a:p>
            <a:pPr algn="ctr"/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AB94496-CDFD-4545-9EA7-3206B65A89E4}"/>
              </a:ext>
            </a:extLst>
          </p:cNvPr>
          <p:cNvCxnSpPr/>
          <p:nvPr/>
        </p:nvCxnSpPr>
        <p:spPr>
          <a:xfrm>
            <a:off x="1216300" y="3174817"/>
            <a:ext cx="5472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9">
            <a:extLst>
              <a:ext uri="{FF2B5EF4-FFF2-40B4-BE49-F238E27FC236}">
                <a16:creationId xmlns:a16="http://schemas.microsoft.com/office/drawing/2014/main" id="{18194E6E-B4BD-4014-9019-F2B3B4979AB1}"/>
              </a:ext>
            </a:extLst>
          </p:cNvPr>
          <p:cNvSpPr txBox="1"/>
          <p:nvPr/>
        </p:nvSpPr>
        <p:spPr>
          <a:xfrm>
            <a:off x="3927569" y="3368680"/>
            <a:ext cx="14568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用户基本信息分析</a:t>
            </a: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CD7857EB-4859-4ACC-B268-7B609DFEBB97}"/>
              </a:ext>
            </a:extLst>
          </p:cNvPr>
          <p:cNvSpPr txBox="1"/>
          <p:nvPr/>
        </p:nvSpPr>
        <p:spPr>
          <a:xfrm>
            <a:off x="3930527" y="3701732"/>
            <a:ext cx="14568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用户通话行为分析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334D0590-320B-4A44-A48D-EEC63743C2BB}"/>
              </a:ext>
            </a:extLst>
          </p:cNvPr>
          <p:cNvSpPr txBox="1"/>
          <p:nvPr/>
        </p:nvSpPr>
        <p:spPr>
          <a:xfrm>
            <a:off x="3940859" y="4052346"/>
            <a:ext cx="18721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用户消费分析</a:t>
            </a:r>
          </a:p>
        </p:txBody>
      </p:sp>
      <p:sp>
        <p:nvSpPr>
          <p:cNvPr id="19" name="流程图: 合并 3">
            <a:extLst>
              <a:ext uri="{FF2B5EF4-FFF2-40B4-BE49-F238E27FC236}">
                <a16:creationId xmlns:a16="http://schemas.microsoft.com/office/drawing/2014/main" id="{00F98316-CB8F-48A1-8E0B-4B14E0C261B0}"/>
              </a:ext>
            </a:extLst>
          </p:cNvPr>
          <p:cNvSpPr/>
          <p:nvPr/>
        </p:nvSpPr>
        <p:spPr>
          <a:xfrm rot="16200000">
            <a:off x="3640070" y="4079564"/>
            <a:ext cx="216093" cy="14754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3">
            <a:extLst>
              <a:ext uri="{FF2B5EF4-FFF2-40B4-BE49-F238E27FC236}">
                <a16:creationId xmlns:a16="http://schemas.microsoft.com/office/drawing/2014/main" id="{0F506A0E-06E1-4A22-B3C1-08AA34AFEAF0}"/>
              </a:ext>
            </a:extLst>
          </p:cNvPr>
          <p:cNvSpPr/>
          <p:nvPr/>
        </p:nvSpPr>
        <p:spPr>
          <a:xfrm rot="16200000">
            <a:off x="3655563" y="3704799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合并 3">
            <a:extLst>
              <a:ext uri="{FF2B5EF4-FFF2-40B4-BE49-F238E27FC236}">
                <a16:creationId xmlns:a16="http://schemas.microsoft.com/office/drawing/2014/main" id="{FBCD8800-BEC4-497D-9B7E-154DBB51FA28}"/>
              </a:ext>
            </a:extLst>
          </p:cNvPr>
          <p:cNvSpPr/>
          <p:nvPr/>
        </p:nvSpPr>
        <p:spPr>
          <a:xfrm rot="16200000">
            <a:off x="3624577" y="3393812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3C08F4B9-562B-4E17-89C2-D54448200A4D}"/>
              </a:ext>
            </a:extLst>
          </p:cNvPr>
          <p:cNvSpPr txBox="1"/>
          <p:nvPr/>
        </p:nvSpPr>
        <p:spPr>
          <a:xfrm>
            <a:off x="3927568" y="4361410"/>
            <a:ext cx="14568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用户所在位置分析</a:t>
            </a:r>
          </a:p>
        </p:txBody>
      </p:sp>
      <p:sp>
        <p:nvSpPr>
          <p:cNvPr id="23" name="流程图: 合并 3">
            <a:extLst>
              <a:ext uri="{FF2B5EF4-FFF2-40B4-BE49-F238E27FC236}">
                <a16:creationId xmlns:a16="http://schemas.microsoft.com/office/drawing/2014/main" id="{8AD06F0E-203C-417F-9964-716F364D5C09}"/>
              </a:ext>
            </a:extLst>
          </p:cNvPr>
          <p:cNvSpPr/>
          <p:nvPr/>
        </p:nvSpPr>
        <p:spPr>
          <a:xfrm rot="16200000">
            <a:off x="3654273" y="4364477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合并 3">
            <a:extLst>
              <a:ext uri="{FF2B5EF4-FFF2-40B4-BE49-F238E27FC236}">
                <a16:creationId xmlns:a16="http://schemas.microsoft.com/office/drawing/2014/main" id="{7F5DE7AC-D281-4DB3-83CA-EFB040C9475E}"/>
              </a:ext>
            </a:extLst>
          </p:cNvPr>
          <p:cNvSpPr/>
          <p:nvPr/>
        </p:nvSpPr>
        <p:spPr>
          <a:xfrm rot="16200000">
            <a:off x="3654273" y="4675464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id="{F6982C8F-7B7A-4129-BB26-45159F632078}"/>
              </a:ext>
            </a:extLst>
          </p:cNvPr>
          <p:cNvSpPr txBox="1"/>
          <p:nvPr/>
        </p:nvSpPr>
        <p:spPr>
          <a:xfrm>
            <a:off x="3927568" y="4688111"/>
            <a:ext cx="14568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用户终端分析</a:t>
            </a:r>
          </a:p>
        </p:txBody>
      </p:sp>
    </p:spTree>
    <p:extLst>
      <p:ext uri="{BB962C8B-B14F-4D97-AF65-F5344CB8AC3E}">
        <p14:creationId xmlns:p14="http://schemas.microsoft.com/office/powerpoint/2010/main" val="283599736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6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95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95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95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3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cxnSpLocks/>
          </p:cNvCxnSpPr>
          <p:nvPr/>
        </p:nvCxnSpPr>
        <p:spPr>
          <a:xfrm flipH="1" flipV="1">
            <a:off x="2336474" y="4028682"/>
            <a:ext cx="2241607" cy="1868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  <a:endCxn id="41" idx="5"/>
          </p:cNvCxnSpPr>
          <p:nvPr/>
        </p:nvCxnSpPr>
        <p:spPr>
          <a:xfrm flipH="1" flipV="1">
            <a:off x="2806166" y="2718804"/>
            <a:ext cx="1771912" cy="13285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flipV="1">
            <a:off x="4578078" y="2556606"/>
            <a:ext cx="1650106" cy="14907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286009" y="3640234"/>
            <a:ext cx="985600" cy="100113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11335" y="3840453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年龄分布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631556" y="2921865"/>
            <a:ext cx="1872208" cy="2674221"/>
            <a:chOff x="3993415" y="3271064"/>
            <a:chExt cx="1872208" cy="2674221"/>
          </a:xfrm>
        </p:grpSpPr>
        <p:sp>
          <p:nvSpPr>
            <p:cNvPr id="36" name="椭圆 35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735736" y="5143272"/>
              <a:ext cx="396240" cy="802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gray">
          <a:xfrm>
            <a:off x="3836056" y="3523161"/>
            <a:ext cx="1362879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用户基本信息分析</a:t>
            </a:r>
          </a:p>
        </p:txBody>
      </p:sp>
      <p:sp>
        <p:nvSpPr>
          <p:cNvPr id="41" name="椭圆 40"/>
          <p:cNvSpPr/>
          <p:nvPr/>
        </p:nvSpPr>
        <p:spPr>
          <a:xfrm>
            <a:off x="1964904" y="1864284"/>
            <a:ext cx="985600" cy="100113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033209" y="2058694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性别占比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1">
            <a:extLst>
              <a:ext uri="{FF2B5EF4-FFF2-40B4-BE49-F238E27FC236}">
                <a16:creationId xmlns:a16="http://schemas.microsoft.com/office/drawing/2014/main" id="{A312ED91-2ACA-41FC-B263-1AF69A4AA837}"/>
              </a:ext>
            </a:extLst>
          </p:cNvPr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基本信息分析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BF6EE45-DFBC-4262-901B-75937C275C45}"/>
              </a:ext>
            </a:extLst>
          </p:cNvPr>
          <p:cNvSpPr/>
          <p:nvPr/>
        </p:nvSpPr>
        <p:spPr>
          <a:xfrm>
            <a:off x="6809335" y="3602869"/>
            <a:ext cx="985600" cy="100113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69">
            <a:extLst>
              <a:ext uri="{FF2B5EF4-FFF2-40B4-BE49-F238E27FC236}">
                <a16:creationId xmlns:a16="http://schemas.microsoft.com/office/drawing/2014/main" id="{9380D44D-AEC4-41CF-B5D0-00A792909B4F}"/>
              </a:ext>
            </a:extLst>
          </p:cNvPr>
          <p:cNvSpPr txBox="1"/>
          <p:nvPr/>
        </p:nvSpPr>
        <p:spPr>
          <a:xfrm>
            <a:off x="6875038" y="3840453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80B4B64-5BA8-419A-A2E3-DB31415485EF}"/>
              </a:ext>
            </a:extLst>
          </p:cNvPr>
          <p:cNvCxnSpPr>
            <a:cxnSpLocks/>
          </p:cNvCxnSpPr>
          <p:nvPr/>
        </p:nvCxnSpPr>
        <p:spPr>
          <a:xfrm>
            <a:off x="5569467" y="4047364"/>
            <a:ext cx="123986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5502058A-D7B9-4A54-8306-465FBEB75DF4}"/>
              </a:ext>
            </a:extLst>
          </p:cNvPr>
          <p:cNvSpPr/>
          <p:nvPr/>
        </p:nvSpPr>
        <p:spPr>
          <a:xfrm>
            <a:off x="6204568" y="1791036"/>
            <a:ext cx="985600" cy="100113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33">
            <a:extLst>
              <a:ext uri="{FF2B5EF4-FFF2-40B4-BE49-F238E27FC236}">
                <a16:creationId xmlns:a16="http://schemas.microsoft.com/office/drawing/2014/main" id="{265BEC5B-DB5D-4A9D-8B66-D69E955DCB28}"/>
              </a:ext>
            </a:extLst>
          </p:cNvPr>
          <p:cNvSpPr txBox="1"/>
          <p:nvPr/>
        </p:nvSpPr>
        <p:spPr>
          <a:xfrm>
            <a:off x="6289986" y="1988697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是否集团网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AB261C8-3C60-493C-A848-4217E9940948}"/>
              </a:ext>
            </a:extLst>
          </p:cNvPr>
          <p:cNvSpPr/>
          <p:nvPr/>
        </p:nvSpPr>
        <p:spPr>
          <a:xfrm>
            <a:off x="4016468" y="900437"/>
            <a:ext cx="1121052" cy="114303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TextBox 33">
            <a:extLst>
              <a:ext uri="{FF2B5EF4-FFF2-40B4-BE49-F238E27FC236}">
                <a16:creationId xmlns:a16="http://schemas.microsoft.com/office/drawing/2014/main" id="{D10CC776-8F2A-42F2-AC05-F32967506818}"/>
              </a:ext>
            </a:extLst>
          </p:cNvPr>
          <p:cNvSpPr txBox="1"/>
          <p:nvPr/>
        </p:nvSpPr>
        <p:spPr>
          <a:xfrm>
            <a:off x="4132064" y="1185225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入网时长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08FE834-6F64-4D52-B983-7C13347A9CD1}"/>
              </a:ext>
            </a:extLst>
          </p:cNvPr>
          <p:cNvCxnSpPr>
            <a:cxnSpLocks/>
            <a:endCxn id="42" idx="4"/>
          </p:cNvCxnSpPr>
          <p:nvPr/>
        </p:nvCxnSpPr>
        <p:spPr>
          <a:xfrm flipH="1" flipV="1">
            <a:off x="4576994" y="2043473"/>
            <a:ext cx="29775" cy="74869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2282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6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45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45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45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40" grpId="0"/>
      <p:bldP spid="41" grpId="0" animBg="1"/>
      <p:bldP spid="70" grpId="0"/>
      <p:bldP spid="25" grpId="0" animBg="1"/>
      <p:bldP spid="26" grpId="0" animBg="1"/>
      <p:bldP spid="27" grpId="0" animBg="1"/>
      <p:bldP spid="37" grpId="0" animBg="1"/>
      <p:bldP spid="38" grpId="0"/>
      <p:bldP spid="23" grpId="0" animBg="1"/>
      <p:bldP spid="24" grpId="0"/>
      <p:bldP spid="44" grpId="0" animBg="1"/>
      <p:bldP spid="45" grpId="0"/>
      <p:bldP spid="42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27584" y="18737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年龄、性别分布</a:t>
            </a:r>
          </a:p>
        </p:txBody>
      </p:sp>
      <p:sp>
        <p:nvSpPr>
          <p:cNvPr id="35" name="流程图: 合并 3"/>
          <p:cNvSpPr/>
          <p:nvPr/>
        </p:nvSpPr>
        <p:spPr>
          <a:xfrm rot="16200000">
            <a:off x="7404934" y="362924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合并 3"/>
          <p:cNvSpPr/>
          <p:nvPr/>
        </p:nvSpPr>
        <p:spPr>
          <a:xfrm rot="16200000">
            <a:off x="8008661" y="35014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合并 3"/>
          <p:cNvSpPr/>
          <p:nvPr/>
        </p:nvSpPr>
        <p:spPr>
          <a:xfrm rot="16200000">
            <a:off x="7707578" y="349825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合并 3"/>
          <p:cNvSpPr/>
          <p:nvPr/>
        </p:nvSpPr>
        <p:spPr>
          <a:xfrm rot="16200000">
            <a:off x="7146456" y="350627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C86091-0D1B-4392-817F-1B59D7941ED3}"/>
              </a:ext>
            </a:extLst>
          </p:cNvPr>
          <p:cNvSpPr txBox="1"/>
          <p:nvPr/>
        </p:nvSpPr>
        <p:spPr>
          <a:xfrm>
            <a:off x="1475656" y="4334726"/>
            <a:ext cx="614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诈骗用户群体年龄集中在</a:t>
            </a:r>
            <a:r>
              <a:rPr lang="en-US" altLang="zh-CN" dirty="0">
                <a:solidFill>
                  <a:srgbClr val="FF0000"/>
                </a:solidFill>
              </a:rPr>
              <a:t>80</a:t>
            </a:r>
            <a:r>
              <a:rPr lang="zh-CN" altLang="en-US" dirty="0">
                <a:solidFill>
                  <a:srgbClr val="FF0000"/>
                </a:solidFill>
              </a:rPr>
              <a:t>后和</a:t>
            </a:r>
            <a:r>
              <a:rPr lang="en-US" altLang="zh-CN" dirty="0">
                <a:solidFill>
                  <a:srgbClr val="FF0000"/>
                </a:solidFill>
              </a:rPr>
              <a:t>90</a:t>
            </a:r>
            <a:r>
              <a:rPr lang="zh-CN" altLang="en-US" dirty="0">
                <a:solidFill>
                  <a:srgbClr val="FF0000"/>
                </a:solidFill>
              </a:rPr>
              <a:t>后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男性占据一半以上</a:t>
            </a:r>
            <a:endParaRPr lang="en-US" altLang="zh-CN" dirty="0"/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F6CF6CA6-35A7-4105-BB9D-EF4F59B735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801064"/>
              </p:ext>
            </p:extLst>
          </p:nvPr>
        </p:nvGraphicFramePr>
        <p:xfrm>
          <a:off x="611560" y="587489"/>
          <a:ext cx="5329143" cy="3933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B9B40058-EFA7-4BDE-969B-B1FFED4BE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605291"/>
              </p:ext>
            </p:extLst>
          </p:nvPr>
        </p:nvGraphicFramePr>
        <p:xfrm>
          <a:off x="5580112" y="980078"/>
          <a:ext cx="3190693" cy="2888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9270629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3E6A1462-C860-43C0-A1A2-28031FAC8BD3}"/>
              </a:ext>
            </a:extLst>
          </p:cNvPr>
          <p:cNvSpPr txBox="1"/>
          <p:nvPr/>
        </p:nvSpPr>
        <p:spPr>
          <a:xfrm>
            <a:off x="827584" y="18737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入网时长分析</a:t>
            </a: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EBE9EE51-43F5-49E0-9710-4322066A2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421128"/>
              </p:ext>
            </p:extLst>
          </p:nvPr>
        </p:nvGraphicFramePr>
        <p:xfrm>
          <a:off x="827584" y="843558"/>
          <a:ext cx="7056784" cy="309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F82DAA0-FB81-4BAE-B628-7657D74CB487}"/>
              </a:ext>
            </a:extLst>
          </p:cNvPr>
          <p:cNvSpPr txBox="1"/>
          <p:nvPr/>
        </p:nvSpPr>
        <p:spPr>
          <a:xfrm>
            <a:off x="2087724" y="41152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诈骗号码的入网时长集中在</a:t>
            </a:r>
            <a:r>
              <a:rPr lang="en-US" altLang="zh-CN" dirty="0"/>
              <a:t>0-4</a:t>
            </a:r>
            <a:r>
              <a:rPr lang="zh-CN" altLang="en-US" dirty="0"/>
              <a:t>个月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645FB0-51AA-4E6D-BDBA-36E2BA5DD547}"/>
              </a:ext>
            </a:extLst>
          </p:cNvPr>
          <p:cNvSpPr/>
          <p:nvPr/>
        </p:nvSpPr>
        <p:spPr>
          <a:xfrm>
            <a:off x="1187624" y="1203598"/>
            <a:ext cx="720080" cy="25202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合并 3">
            <a:extLst>
              <a:ext uri="{FF2B5EF4-FFF2-40B4-BE49-F238E27FC236}">
                <a16:creationId xmlns:a16="http://schemas.microsoft.com/office/drawing/2014/main" id="{FFB8B385-FF15-4224-9C63-C43C26297935}"/>
              </a:ext>
            </a:extLst>
          </p:cNvPr>
          <p:cNvSpPr/>
          <p:nvPr/>
        </p:nvSpPr>
        <p:spPr>
          <a:xfrm rot="16200000">
            <a:off x="7404934" y="362924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合并 3">
            <a:extLst>
              <a:ext uri="{FF2B5EF4-FFF2-40B4-BE49-F238E27FC236}">
                <a16:creationId xmlns:a16="http://schemas.microsoft.com/office/drawing/2014/main" id="{C92AB4AE-AA9D-4FBD-BE1B-81DAD150B7DA}"/>
              </a:ext>
            </a:extLst>
          </p:cNvPr>
          <p:cNvSpPr/>
          <p:nvPr/>
        </p:nvSpPr>
        <p:spPr>
          <a:xfrm rot="16200000">
            <a:off x="8008661" y="35014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合并 3">
            <a:extLst>
              <a:ext uri="{FF2B5EF4-FFF2-40B4-BE49-F238E27FC236}">
                <a16:creationId xmlns:a16="http://schemas.microsoft.com/office/drawing/2014/main" id="{EF6B723E-F192-43C5-A29D-0996404C5615}"/>
              </a:ext>
            </a:extLst>
          </p:cNvPr>
          <p:cNvSpPr/>
          <p:nvPr/>
        </p:nvSpPr>
        <p:spPr>
          <a:xfrm rot="16200000">
            <a:off x="7707578" y="349825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合并 3">
            <a:extLst>
              <a:ext uri="{FF2B5EF4-FFF2-40B4-BE49-F238E27FC236}">
                <a16:creationId xmlns:a16="http://schemas.microsoft.com/office/drawing/2014/main" id="{F1B6ECFD-BC3B-46F2-964F-844910CDF227}"/>
              </a:ext>
            </a:extLst>
          </p:cNvPr>
          <p:cNvSpPr/>
          <p:nvPr/>
        </p:nvSpPr>
        <p:spPr>
          <a:xfrm rot="16200000">
            <a:off x="7146456" y="350627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2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1">
            <a:extLst>
              <a:ext uri="{FF2B5EF4-FFF2-40B4-BE49-F238E27FC236}">
                <a16:creationId xmlns:a16="http://schemas.microsoft.com/office/drawing/2014/main" id="{AB798167-9707-4E6B-A8FB-6BF7F638BAD3}"/>
              </a:ext>
            </a:extLst>
          </p:cNvPr>
          <p:cNvSpPr txBox="1"/>
          <p:nvPr/>
        </p:nvSpPr>
        <p:spPr>
          <a:xfrm>
            <a:off x="823322" y="205624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集团网、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等级分析</a:t>
            </a: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B698FF23-BD81-40A5-9257-AFDB209B6D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232258"/>
              </p:ext>
            </p:extLst>
          </p:nvPr>
        </p:nvGraphicFramePr>
        <p:xfrm>
          <a:off x="539552" y="915566"/>
          <a:ext cx="3240360" cy="302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B70D5A6-00F8-4129-9CA6-9D791412484B}"/>
              </a:ext>
            </a:extLst>
          </p:cNvPr>
          <p:cNvSpPr txBox="1"/>
          <p:nvPr/>
        </p:nvSpPr>
        <p:spPr>
          <a:xfrm>
            <a:off x="1759624" y="401438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超过</a:t>
            </a:r>
            <a:r>
              <a:rPr lang="en-US" altLang="zh-CN" dirty="0"/>
              <a:t>90%</a:t>
            </a:r>
            <a:r>
              <a:rPr lang="zh-CN" altLang="en-US" dirty="0"/>
              <a:t>的诈骗号码使用的</a:t>
            </a:r>
            <a:r>
              <a:rPr lang="zh-CN" altLang="en-US" dirty="0">
                <a:solidFill>
                  <a:srgbClr val="FF0000"/>
                </a:solidFill>
              </a:rPr>
              <a:t>不是集团网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流程图: 合并 3">
            <a:extLst>
              <a:ext uri="{FF2B5EF4-FFF2-40B4-BE49-F238E27FC236}">
                <a16:creationId xmlns:a16="http://schemas.microsoft.com/office/drawing/2014/main" id="{AEE903F9-AFF3-4B53-B3B5-41719EC0BC07}"/>
              </a:ext>
            </a:extLst>
          </p:cNvPr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合并 3">
            <a:extLst>
              <a:ext uri="{FF2B5EF4-FFF2-40B4-BE49-F238E27FC236}">
                <a16:creationId xmlns:a16="http://schemas.microsoft.com/office/drawing/2014/main" id="{914195AB-CC5C-42AB-A2FD-74CF997A465D}"/>
              </a:ext>
            </a:extLst>
          </p:cNvPr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合并 3">
            <a:extLst>
              <a:ext uri="{FF2B5EF4-FFF2-40B4-BE49-F238E27FC236}">
                <a16:creationId xmlns:a16="http://schemas.microsoft.com/office/drawing/2014/main" id="{98F456BF-32C2-46DA-A496-949891BEDEBB}"/>
              </a:ext>
            </a:extLst>
          </p:cNvPr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合并 3">
            <a:extLst>
              <a:ext uri="{FF2B5EF4-FFF2-40B4-BE49-F238E27FC236}">
                <a16:creationId xmlns:a16="http://schemas.microsoft.com/office/drawing/2014/main" id="{3992BCA7-3500-4425-92B7-BA9E44E8E1F9}"/>
              </a:ext>
            </a:extLst>
          </p:cNvPr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AC54B3E7-8464-46BB-B0CE-3506D88631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181988"/>
              </p:ext>
            </p:extLst>
          </p:nvPr>
        </p:nvGraphicFramePr>
        <p:xfrm>
          <a:off x="3923928" y="915566"/>
          <a:ext cx="4536504" cy="302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9673243-76C6-4B77-866D-EC67A97774C5}"/>
              </a:ext>
            </a:extLst>
          </p:cNvPr>
          <p:cNvSpPr txBox="1"/>
          <p:nvPr/>
        </p:nvSpPr>
        <p:spPr>
          <a:xfrm>
            <a:off x="1759624" y="440967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诈骗号码的</a:t>
            </a:r>
            <a:r>
              <a:rPr lang="en-US" altLang="zh-CN" dirty="0"/>
              <a:t>VIP</a:t>
            </a:r>
            <a:r>
              <a:rPr lang="zh-CN" altLang="en-US" dirty="0"/>
              <a:t>等级集中在</a:t>
            </a:r>
            <a:r>
              <a:rPr lang="en-US" altLang="zh-CN" dirty="0">
                <a:solidFill>
                  <a:schemeClr val="accent2"/>
                </a:solidFill>
              </a:rPr>
              <a:t>1-3</a:t>
            </a:r>
            <a:r>
              <a:rPr lang="zh-CN" altLang="en-US" dirty="0">
                <a:solidFill>
                  <a:schemeClr val="accent2"/>
                </a:solidFill>
              </a:rPr>
              <a:t>星</a:t>
            </a:r>
            <a:r>
              <a:rPr lang="zh-CN" altLang="en-US" dirty="0"/>
              <a:t>，低于普通用户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E2FB0F-7B88-4BB1-802B-EEA788935D0D}"/>
              </a:ext>
            </a:extLst>
          </p:cNvPr>
          <p:cNvSpPr/>
          <p:nvPr/>
        </p:nvSpPr>
        <p:spPr>
          <a:xfrm>
            <a:off x="2555776" y="1275606"/>
            <a:ext cx="576064" cy="23762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8C3860-6C3F-41A4-9F76-7D75A3CFF07E}"/>
              </a:ext>
            </a:extLst>
          </p:cNvPr>
          <p:cNvSpPr/>
          <p:nvPr/>
        </p:nvSpPr>
        <p:spPr>
          <a:xfrm>
            <a:off x="3995936" y="2643758"/>
            <a:ext cx="1800200" cy="8640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endCxn id="34" idx="3"/>
          </p:cNvCxnSpPr>
          <p:nvPr/>
        </p:nvCxnSpPr>
        <p:spPr>
          <a:xfrm flipH="1">
            <a:off x="2345475" y="4047364"/>
            <a:ext cx="2232602" cy="49096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</p:cNvCxnSpPr>
          <p:nvPr/>
        </p:nvCxnSpPr>
        <p:spPr>
          <a:xfrm>
            <a:off x="5551541" y="4186665"/>
            <a:ext cx="1036683" cy="1718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endCxn id="5" idx="2"/>
          </p:cNvCxnSpPr>
          <p:nvPr/>
        </p:nvCxnSpPr>
        <p:spPr>
          <a:xfrm flipV="1">
            <a:off x="4613440" y="2094434"/>
            <a:ext cx="0" cy="7502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H="1" flipV="1">
            <a:off x="2877540" y="2997766"/>
            <a:ext cx="1700537" cy="10495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flipV="1">
            <a:off x="5503764" y="2806698"/>
            <a:ext cx="885529" cy="5571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331926" y="4025021"/>
            <a:ext cx="985600" cy="100113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03976" y="4358535"/>
            <a:ext cx="1041499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通话类型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631556" y="2921865"/>
            <a:ext cx="1872208" cy="2674221"/>
            <a:chOff x="3993415" y="3271064"/>
            <a:chExt cx="1872208" cy="2674221"/>
          </a:xfrm>
        </p:grpSpPr>
        <p:sp>
          <p:nvSpPr>
            <p:cNvPr id="36" name="椭圆 35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735736" y="5143272"/>
              <a:ext cx="396240" cy="802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gray">
          <a:xfrm>
            <a:off x="3836056" y="3523161"/>
            <a:ext cx="1362879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通话行为分析</a:t>
            </a:r>
          </a:p>
        </p:txBody>
      </p:sp>
      <p:sp>
        <p:nvSpPr>
          <p:cNvPr id="41" name="椭圆 40"/>
          <p:cNvSpPr/>
          <p:nvPr/>
        </p:nvSpPr>
        <p:spPr>
          <a:xfrm>
            <a:off x="1565922" y="1950898"/>
            <a:ext cx="1368148" cy="1241703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921224" y="764816"/>
            <a:ext cx="1292871" cy="1214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6306688" y="1986648"/>
            <a:ext cx="1331408" cy="100113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661406" y="3885688"/>
            <a:ext cx="1250744" cy="100113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626708" y="2145734"/>
            <a:ext cx="1236752" cy="852032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被叫用户所属地域分析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33513" y="2123172"/>
            <a:ext cx="1281912" cy="852032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主被叫通话时长占比分析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91078" y="4024060"/>
            <a:ext cx="1191400" cy="852032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交往圈人数统计分析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1">
            <a:extLst>
              <a:ext uri="{FF2B5EF4-FFF2-40B4-BE49-F238E27FC236}">
                <a16:creationId xmlns:a16="http://schemas.microsoft.com/office/drawing/2014/main" id="{A312ED91-2ACA-41FC-B263-1AF69A4AA837}"/>
              </a:ext>
            </a:extLst>
          </p:cNvPr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通话行为分析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E58964-CF4C-4DC2-AB3D-30482E42D2F8}"/>
              </a:ext>
            </a:extLst>
          </p:cNvPr>
          <p:cNvSpPr txBox="1"/>
          <p:nvPr/>
        </p:nvSpPr>
        <p:spPr>
          <a:xfrm>
            <a:off x="4064663" y="986438"/>
            <a:ext cx="1097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主被叫通话次数占比分析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60453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6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40" grpId="0"/>
      <p:bldP spid="41" grpId="0" animBg="1"/>
      <p:bldP spid="42" grpId="0" animBg="1"/>
      <p:bldP spid="68" grpId="0" animBg="1"/>
      <p:bldP spid="69" grpId="0" animBg="1"/>
      <p:bldP spid="70" grpId="0"/>
      <p:bldP spid="72" grpId="0"/>
      <p:bldP spid="73" grpId="0"/>
      <p:bldP spid="25" grpId="0" animBg="1"/>
      <p:bldP spid="26" grpId="0" animBg="1"/>
      <p:bldP spid="27" grpId="0" animBg="1"/>
      <p:bldP spid="37" grpId="0" animBg="1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52F963CD-A34A-471F-BE6C-133A119304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837744"/>
              </p:ext>
            </p:extLst>
          </p:nvPr>
        </p:nvGraphicFramePr>
        <p:xfrm>
          <a:off x="431540" y="695972"/>
          <a:ext cx="3816424" cy="309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47">
            <a:extLst>
              <a:ext uri="{FF2B5EF4-FFF2-40B4-BE49-F238E27FC236}">
                <a16:creationId xmlns:a16="http://schemas.microsoft.com/office/drawing/2014/main" id="{81291AF6-724C-416C-8432-B730E72A5936}"/>
              </a:ext>
            </a:extLst>
          </p:cNvPr>
          <p:cNvSpPr txBox="1"/>
          <p:nvPr/>
        </p:nvSpPr>
        <p:spPr>
          <a:xfrm>
            <a:off x="823322" y="205624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通话类型、被叫用户所属地域数量分析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8D8052-EDA3-4229-8373-31F62BCF0A94}"/>
              </a:ext>
            </a:extLst>
          </p:cNvPr>
          <p:cNvSpPr txBox="1"/>
          <p:nvPr/>
        </p:nvSpPr>
        <p:spPr>
          <a:xfrm>
            <a:off x="1763688" y="3864803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诈骗号码通话类型以</a:t>
            </a:r>
            <a:r>
              <a:rPr lang="zh-CN" altLang="en-US" b="1" dirty="0">
                <a:solidFill>
                  <a:schemeClr val="accent2"/>
                </a:solidFill>
              </a:rPr>
              <a:t>漫游通话</a:t>
            </a:r>
            <a:r>
              <a:rPr lang="zh-CN" altLang="en-US" dirty="0"/>
              <a:t>居多</a:t>
            </a:r>
          </a:p>
        </p:txBody>
      </p:sp>
      <p:sp>
        <p:nvSpPr>
          <p:cNvPr id="6" name="流程图: 合并 3">
            <a:extLst>
              <a:ext uri="{FF2B5EF4-FFF2-40B4-BE49-F238E27FC236}">
                <a16:creationId xmlns:a16="http://schemas.microsoft.com/office/drawing/2014/main" id="{BD908BF4-FB08-43AA-89C8-9D8A29F9ED05}"/>
              </a:ext>
            </a:extLst>
          </p:cNvPr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合并 3">
            <a:extLst>
              <a:ext uri="{FF2B5EF4-FFF2-40B4-BE49-F238E27FC236}">
                <a16:creationId xmlns:a16="http://schemas.microsoft.com/office/drawing/2014/main" id="{E4B6274E-5022-44EC-8446-20DF307EFF40}"/>
              </a:ext>
            </a:extLst>
          </p:cNvPr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合并 3">
            <a:extLst>
              <a:ext uri="{FF2B5EF4-FFF2-40B4-BE49-F238E27FC236}">
                <a16:creationId xmlns:a16="http://schemas.microsoft.com/office/drawing/2014/main" id="{84A655A4-6346-4E8A-B4ED-DA38E883CA2B}"/>
              </a:ext>
            </a:extLst>
          </p:cNvPr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合并 3">
            <a:extLst>
              <a:ext uri="{FF2B5EF4-FFF2-40B4-BE49-F238E27FC236}">
                <a16:creationId xmlns:a16="http://schemas.microsoft.com/office/drawing/2014/main" id="{58165FAA-98C8-42DE-9BC0-18A70639DBFA}"/>
              </a:ext>
            </a:extLst>
          </p:cNvPr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92F46D60-2B7D-412B-B7FD-9DAF7D034B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303955"/>
              </p:ext>
            </p:extLst>
          </p:nvPr>
        </p:nvGraphicFramePr>
        <p:xfrm>
          <a:off x="4247964" y="685167"/>
          <a:ext cx="4752528" cy="3364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A9C7C11D-C7B4-441C-B110-FBA8D2EA47AB}"/>
              </a:ext>
            </a:extLst>
          </p:cNvPr>
          <p:cNvSpPr/>
          <p:nvPr/>
        </p:nvSpPr>
        <p:spPr>
          <a:xfrm>
            <a:off x="1766266" y="4234135"/>
            <a:ext cx="609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诈骗号码拨打的被叫号码归属省份数集中在</a:t>
            </a:r>
            <a:r>
              <a:rPr lang="en-US" altLang="zh-CN" dirty="0"/>
              <a:t>10-30</a:t>
            </a:r>
            <a:r>
              <a:rPr lang="zh-CN" altLang="en-US" dirty="0"/>
              <a:t>个之间</a:t>
            </a:r>
            <a:endParaRPr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8754742-EC34-4DE0-AE4B-6DE85F6993DA}"/>
              </a:ext>
            </a:extLst>
          </p:cNvPr>
          <p:cNvSpPr/>
          <p:nvPr/>
        </p:nvSpPr>
        <p:spPr>
          <a:xfrm>
            <a:off x="2123728" y="1851670"/>
            <a:ext cx="576064" cy="144016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DB4A494-EBA0-4186-B70E-5F61ECF1CBDF}"/>
              </a:ext>
            </a:extLst>
          </p:cNvPr>
          <p:cNvSpPr/>
          <p:nvPr/>
        </p:nvSpPr>
        <p:spPr>
          <a:xfrm>
            <a:off x="6228184" y="2499742"/>
            <a:ext cx="2018141" cy="93426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409A106-6420-4AB0-A493-743C7051E4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64738"/>
              </p:ext>
            </p:extLst>
          </p:nvPr>
        </p:nvGraphicFramePr>
        <p:xfrm>
          <a:off x="179512" y="624221"/>
          <a:ext cx="4176464" cy="3267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621F8F5-7254-4DDD-BAB8-5881A1E5A8B1}"/>
              </a:ext>
            </a:extLst>
          </p:cNvPr>
          <p:cNvSpPr/>
          <p:nvPr/>
        </p:nvSpPr>
        <p:spPr>
          <a:xfrm>
            <a:off x="683568" y="26749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主被叫通话次数占比分析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B83A5D-7749-4166-8B0B-14611B45F33D}"/>
              </a:ext>
            </a:extLst>
          </p:cNvPr>
          <p:cNvSpPr/>
          <p:nvPr/>
        </p:nvSpPr>
        <p:spPr>
          <a:xfrm>
            <a:off x="2101612" y="4083918"/>
            <a:ext cx="4937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诈骗号码天主叫通话次数</a:t>
            </a:r>
            <a:r>
              <a:rPr lang="en-US" altLang="zh-CN" b="1" dirty="0">
                <a:solidFill>
                  <a:srgbClr val="FF0000"/>
                </a:solidFill>
              </a:rPr>
              <a:t>&gt;100</a:t>
            </a:r>
            <a:r>
              <a:rPr lang="zh-CN" altLang="en-US" b="1" dirty="0">
                <a:solidFill>
                  <a:srgbClr val="FF0000"/>
                </a:solidFill>
              </a:rPr>
              <a:t>次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诈骗号码天被叫通话次数集中在</a:t>
            </a:r>
            <a:r>
              <a:rPr lang="en-US" altLang="zh-CN" b="1" dirty="0">
                <a:solidFill>
                  <a:srgbClr val="FF0000"/>
                </a:solidFill>
              </a:rPr>
              <a:t>12-50</a:t>
            </a:r>
            <a:r>
              <a:rPr lang="zh-CN" altLang="en-US" b="1" dirty="0">
                <a:solidFill>
                  <a:srgbClr val="FF0000"/>
                </a:solidFill>
              </a:rPr>
              <a:t>次</a:t>
            </a:r>
            <a:r>
              <a:rPr lang="zh-CN" altLang="en-US" dirty="0"/>
              <a:t>之间</a:t>
            </a:r>
            <a:endParaRPr lang="en-US" altLang="zh-CN" dirty="0"/>
          </a:p>
        </p:txBody>
      </p:sp>
      <p:sp>
        <p:nvSpPr>
          <p:cNvPr id="5" name="流程图: 合并 3">
            <a:extLst>
              <a:ext uri="{FF2B5EF4-FFF2-40B4-BE49-F238E27FC236}">
                <a16:creationId xmlns:a16="http://schemas.microsoft.com/office/drawing/2014/main" id="{70C49A45-93C1-4AF8-A27F-18E22E17548B}"/>
              </a:ext>
            </a:extLst>
          </p:cNvPr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合并 3">
            <a:extLst>
              <a:ext uri="{FF2B5EF4-FFF2-40B4-BE49-F238E27FC236}">
                <a16:creationId xmlns:a16="http://schemas.microsoft.com/office/drawing/2014/main" id="{644C091F-6AD6-4EA0-B683-20A159CAE204}"/>
              </a:ext>
            </a:extLst>
          </p:cNvPr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合并 3">
            <a:extLst>
              <a:ext uri="{FF2B5EF4-FFF2-40B4-BE49-F238E27FC236}">
                <a16:creationId xmlns:a16="http://schemas.microsoft.com/office/drawing/2014/main" id="{10191FAF-2EA5-45DC-8FBE-2778F6E4603E}"/>
              </a:ext>
            </a:extLst>
          </p:cNvPr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合并 3">
            <a:extLst>
              <a:ext uri="{FF2B5EF4-FFF2-40B4-BE49-F238E27FC236}">
                <a16:creationId xmlns:a16="http://schemas.microsoft.com/office/drawing/2014/main" id="{920C9ACC-1DFE-4932-B67C-ED756369B510}"/>
              </a:ext>
            </a:extLst>
          </p:cNvPr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74C443D4-0D05-4AE1-9C32-FCB033D12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361576"/>
              </p:ext>
            </p:extLst>
          </p:nvPr>
        </p:nvGraphicFramePr>
        <p:xfrm>
          <a:off x="4248472" y="672368"/>
          <a:ext cx="4716016" cy="3267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椭圆 9">
            <a:extLst>
              <a:ext uri="{FF2B5EF4-FFF2-40B4-BE49-F238E27FC236}">
                <a16:creationId xmlns:a16="http://schemas.microsoft.com/office/drawing/2014/main" id="{F64540BE-29E3-4ECA-A6D0-B1E23A66F295}"/>
              </a:ext>
            </a:extLst>
          </p:cNvPr>
          <p:cNvSpPr/>
          <p:nvPr/>
        </p:nvSpPr>
        <p:spPr>
          <a:xfrm>
            <a:off x="1763688" y="1707654"/>
            <a:ext cx="504056" cy="187220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1E9175-4F8C-41E5-A941-817C7D821ED7}"/>
              </a:ext>
            </a:extLst>
          </p:cNvPr>
          <p:cNvSpPr/>
          <p:nvPr/>
        </p:nvSpPr>
        <p:spPr>
          <a:xfrm>
            <a:off x="5796136" y="2643758"/>
            <a:ext cx="2016224" cy="7920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96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0EC5A57C-6B57-4B76-A9B9-CBC3D6114930}"/>
              </a:ext>
            </a:extLst>
          </p:cNvPr>
          <p:cNvSpPr/>
          <p:nvPr/>
        </p:nvSpPr>
        <p:spPr>
          <a:xfrm>
            <a:off x="6804248" y="1059582"/>
            <a:ext cx="1296144" cy="273630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C66563-D202-4D62-96AB-0E1672337653}"/>
              </a:ext>
            </a:extLst>
          </p:cNvPr>
          <p:cNvSpPr/>
          <p:nvPr/>
        </p:nvSpPr>
        <p:spPr>
          <a:xfrm>
            <a:off x="683568" y="26749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主叫通话次数占比分析</a:t>
            </a: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ED179C7C-8A0B-4AE4-B718-21E9847064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6561"/>
              </p:ext>
            </p:extLst>
          </p:nvPr>
        </p:nvGraphicFramePr>
        <p:xfrm>
          <a:off x="467544" y="843558"/>
          <a:ext cx="7920880" cy="309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D9586B8-54DF-42DA-A14E-F0D68EB51800}"/>
              </a:ext>
            </a:extLst>
          </p:cNvPr>
          <p:cNvSpPr/>
          <p:nvPr/>
        </p:nvSpPr>
        <p:spPr>
          <a:xfrm>
            <a:off x="1944881" y="4150082"/>
            <a:ext cx="4966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诈骗号码主叫通话占比集中在</a:t>
            </a:r>
            <a:r>
              <a:rPr lang="en-US" altLang="zh-CN" dirty="0">
                <a:solidFill>
                  <a:srgbClr val="FF0000"/>
                </a:solidFill>
              </a:rPr>
              <a:t>80%~100%</a:t>
            </a:r>
            <a:r>
              <a:rPr lang="zh-CN" altLang="en-US" dirty="0"/>
              <a:t>之间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普通号码主叫通话占比集中在</a:t>
            </a:r>
            <a:r>
              <a:rPr lang="en-US" altLang="zh-CN" dirty="0"/>
              <a:t>40%~60%</a:t>
            </a:r>
            <a:r>
              <a:rPr lang="zh-CN" altLang="en-US" dirty="0"/>
              <a:t>之间</a:t>
            </a:r>
            <a:endParaRPr lang="en-US" altLang="zh-CN" dirty="0"/>
          </a:p>
        </p:txBody>
      </p:sp>
      <p:sp>
        <p:nvSpPr>
          <p:cNvPr id="5" name="流程图: 合并 3">
            <a:extLst>
              <a:ext uri="{FF2B5EF4-FFF2-40B4-BE49-F238E27FC236}">
                <a16:creationId xmlns:a16="http://schemas.microsoft.com/office/drawing/2014/main" id="{4E49334C-23C2-4EB0-A652-0F3D58CD63AD}"/>
              </a:ext>
            </a:extLst>
          </p:cNvPr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合并 3">
            <a:extLst>
              <a:ext uri="{FF2B5EF4-FFF2-40B4-BE49-F238E27FC236}">
                <a16:creationId xmlns:a16="http://schemas.microsoft.com/office/drawing/2014/main" id="{F33ED76C-CD17-456A-87FD-F49AEF81A698}"/>
              </a:ext>
            </a:extLst>
          </p:cNvPr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合并 3">
            <a:extLst>
              <a:ext uri="{FF2B5EF4-FFF2-40B4-BE49-F238E27FC236}">
                <a16:creationId xmlns:a16="http://schemas.microsoft.com/office/drawing/2014/main" id="{9F841716-6DFD-4050-9442-FB3DFF1343BF}"/>
              </a:ext>
            </a:extLst>
          </p:cNvPr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合并 3">
            <a:extLst>
              <a:ext uri="{FF2B5EF4-FFF2-40B4-BE49-F238E27FC236}">
                <a16:creationId xmlns:a16="http://schemas.microsoft.com/office/drawing/2014/main" id="{757AB0DF-AD57-4D1E-B6FB-FA7BD14F7F77}"/>
              </a:ext>
            </a:extLst>
          </p:cNvPr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CF28ABE-85C5-4C8D-95FB-EF76BEF41A08}"/>
              </a:ext>
            </a:extLst>
          </p:cNvPr>
          <p:cNvSpPr txBox="1"/>
          <p:nvPr/>
        </p:nvSpPr>
        <p:spPr>
          <a:xfrm>
            <a:off x="832160" y="20651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主被叫通话时长占比分析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C654D30-E28B-4C68-93B0-FB5FDEC47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218867"/>
              </p:ext>
            </p:extLst>
          </p:nvPr>
        </p:nvGraphicFramePr>
        <p:xfrm>
          <a:off x="323528" y="840110"/>
          <a:ext cx="4205397" cy="31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0E24F1F-18A5-4386-B709-BC17E3135DB4}"/>
              </a:ext>
            </a:extLst>
          </p:cNvPr>
          <p:cNvSpPr/>
          <p:nvPr/>
        </p:nvSpPr>
        <p:spPr>
          <a:xfrm>
            <a:off x="977968" y="3960526"/>
            <a:ext cx="7170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诈骗号码天主叫通话时长在大于</a:t>
            </a:r>
            <a:r>
              <a:rPr lang="en-US" altLang="zh-CN" dirty="0"/>
              <a:t>30</a:t>
            </a:r>
            <a:r>
              <a:rPr lang="zh-CN" altLang="en-US" dirty="0"/>
              <a:t>分钟处的占比明显大于普通用户</a:t>
            </a:r>
            <a:endParaRPr lang="en-US" altLang="zh-CN" dirty="0"/>
          </a:p>
        </p:txBody>
      </p:sp>
      <p:sp>
        <p:nvSpPr>
          <p:cNvPr id="7" name="流程图: 合并 3">
            <a:extLst>
              <a:ext uri="{FF2B5EF4-FFF2-40B4-BE49-F238E27FC236}">
                <a16:creationId xmlns:a16="http://schemas.microsoft.com/office/drawing/2014/main" id="{ACC4FD07-303E-4A0E-B8D2-EA6217C6057A}"/>
              </a:ext>
            </a:extLst>
          </p:cNvPr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合并 3">
            <a:extLst>
              <a:ext uri="{FF2B5EF4-FFF2-40B4-BE49-F238E27FC236}">
                <a16:creationId xmlns:a16="http://schemas.microsoft.com/office/drawing/2014/main" id="{76AAA152-4C1B-496F-9478-16E2A7F7547B}"/>
              </a:ext>
            </a:extLst>
          </p:cNvPr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合并 3">
            <a:extLst>
              <a:ext uri="{FF2B5EF4-FFF2-40B4-BE49-F238E27FC236}">
                <a16:creationId xmlns:a16="http://schemas.microsoft.com/office/drawing/2014/main" id="{2ABCD672-88B6-4BCA-8A15-FB0FC1C17B23}"/>
              </a:ext>
            </a:extLst>
          </p:cNvPr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合并 3">
            <a:extLst>
              <a:ext uri="{FF2B5EF4-FFF2-40B4-BE49-F238E27FC236}">
                <a16:creationId xmlns:a16="http://schemas.microsoft.com/office/drawing/2014/main" id="{083C90A1-7E44-4FC3-BBD5-1E5AEC4EC477}"/>
              </a:ext>
            </a:extLst>
          </p:cNvPr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7CD8704-922E-42B5-9CBE-567744CCF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477191"/>
              </p:ext>
            </p:extLst>
          </p:nvPr>
        </p:nvGraphicFramePr>
        <p:xfrm>
          <a:off x="4615076" y="840110"/>
          <a:ext cx="3888432" cy="31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429DCD8-282C-41A8-835E-4D8075DB62CC}"/>
              </a:ext>
            </a:extLst>
          </p:cNvPr>
          <p:cNvSpPr/>
          <p:nvPr/>
        </p:nvSpPr>
        <p:spPr>
          <a:xfrm>
            <a:off x="977968" y="4329858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诈骗号码主叫通话时长占比集中在</a:t>
            </a:r>
            <a:r>
              <a:rPr lang="en-US" altLang="zh-CN" dirty="0">
                <a:solidFill>
                  <a:srgbClr val="FF0000"/>
                </a:solidFill>
              </a:rPr>
              <a:t>80%-100%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B1DD0D5-F601-4001-BA81-052712041BD4}"/>
              </a:ext>
            </a:extLst>
          </p:cNvPr>
          <p:cNvSpPr/>
          <p:nvPr/>
        </p:nvSpPr>
        <p:spPr>
          <a:xfrm>
            <a:off x="3131840" y="2859782"/>
            <a:ext cx="1296144" cy="7314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AEAF242-E552-40C2-8DEF-76131880C67A}"/>
              </a:ext>
            </a:extLst>
          </p:cNvPr>
          <p:cNvSpPr/>
          <p:nvPr/>
        </p:nvSpPr>
        <p:spPr>
          <a:xfrm>
            <a:off x="7621978" y="1347614"/>
            <a:ext cx="694438" cy="24482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1">
            <a:extLst>
              <a:ext uri="{FF2B5EF4-FFF2-40B4-BE49-F238E27FC236}">
                <a16:creationId xmlns:a16="http://schemas.microsoft.com/office/drawing/2014/main" id="{A312ED91-2ACA-41FC-B263-1AF69A4AA837}"/>
              </a:ext>
            </a:extLst>
          </p:cNvPr>
          <p:cNvSpPr txBox="1"/>
          <p:nvPr/>
        </p:nvSpPr>
        <p:spPr>
          <a:xfrm>
            <a:off x="788488" y="23649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课题分工</a:t>
            </a:r>
          </a:p>
        </p:txBody>
      </p:sp>
      <p:sp>
        <p:nvSpPr>
          <p:cNvPr id="9" name="流程图: 合并 3">
            <a:extLst>
              <a:ext uri="{FF2B5EF4-FFF2-40B4-BE49-F238E27FC236}">
                <a16:creationId xmlns:a16="http://schemas.microsoft.com/office/drawing/2014/main" id="{53BD449A-B989-4C5E-B976-24295CFEB1F1}"/>
              </a:ext>
            </a:extLst>
          </p:cNvPr>
          <p:cNvSpPr/>
          <p:nvPr/>
        </p:nvSpPr>
        <p:spPr>
          <a:xfrm rot="16200000">
            <a:off x="611522" y="1131628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172915-8CC1-49D3-B671-8ADCB5763712}"/>
              </a:ext>
            </a:extLst>
          </p:cNvPr>
          <p:cNvSpPr txBox="1"/>
          <p:nvPr/>
        </p:nvSpPr>
        <p:spPr>
          <a:xfrm>
            <a:off x="971600" y="105958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郑子泓：负责用户画像的构建</a:t>
            </a:r>
          </a:p>
        </p:txBody>
      </p:sp>
      <p:sp>
        <p:nvSpPr>
          <p:cNvPr id="11" name="流程图: 合并 3">
            <a:extLst>
              <a:ext uri="{FF2B5EF4-FFF2-40B4-BE49-F238E27FC236}">
                <a16:creationId xmlns:a16="http://schemas.microsoft.com/office/drawing/2014/main" id="{5578AACB-C93E-413B-8C7E-72398CF7E0EA}"/>
              </a:ext>
            </a:extLst>
          </p:cNvPr>
          <p:cNvSpPr/>
          <p:nvPr/>
        </p:nvSpPr>
        <p:spPr>
          <a:xfrm rot="16200000">
            <a:off x="611523" y="1583353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4129C7-92DA-4217-9FCD-BEF4B7DB0CB8}"/>
              </a:ext>
            </a:extLst>
          </p:cNvPr>
          <p:cNvSpPr txBox="1"/>
          <p:nvPr/>
        </p:nvSpPr>
        <p:spPr>
          <a:xfrm>
            <a:off x="971600" y="149890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黎倩文、王松伟：负责模型识别</a:t>
            </a:r>
          </a:p>
        </p:txBody>
      </p:sp>
    </p:spTree>
    <p:extLst>
      <p:ext uri="{BB962C8B-B14F-4D97-AF65-F5344CB8AC3E}">
        <p14:creationId xmlns:p14="http://schemas.microsoft.com/office/powerpoint/2010/main" val="114652928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45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45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7" grpId="0" animBg="1"/>
      <p:bldP spid="38" grpId="0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ECBD9FBD-A156-4DC4-AA40-1950CFE78542}"/>
              </a:ext>
            </a:extLst>
          </p:cNvPr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交往圈人数分析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F0DCD4-350E-4960-A0B2-B76F71AA8403}"/>
              </a:ext>
            </a:extLst>
          </p:cNvPr>
          <p:cNvSpPr/>
          <p:nvPr/>
        </p:nvSpPr>
        <p:spPr>
          <a:xfrm>
            <a:off x="1403648" y="4083918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诈骗用户的月拨打陌生号码对象数在</a:t>
            </a:r>
            <a:r>
              <a:rPr lang="en-US" altLang="zh-CN" dirty="0"/>
              <a:t>30</a:t>
            </a:r>
            <a:r>
              <a:rPr lang="zh-CN" altLang="en-US" dirty="0"/>
              <a:t>个以上占比较大。</a:t>
            </a:r>
            <a:endParaRPr lang="en-US" altLang="zh-CN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0056A6C-D4B7-4668-AF9D-F8CF0F86F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922500"/>
              </p:ext>
            </p:extLst>
          </p:nvPr>
        </p:nvGraphicFramePr>
        <p:xfrm>
          <a:off x="611560" y="699542"/>
          <a:ext cx="3888432" cy="3243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流程图: 合并 3">
            <a:extLst>
              <a:ext uri="{FF2B5EF4-FFF2-40B4-BE49-F238E27FC236}">
                <a16:creationId xmlns:a16="http://schemas.microsoft.com/office/drawing/2014/main" id="{0D96A157-551A-4633-89E7-8DFA98F6C6AC}"/>
              </a:ext>
            </a:extLst>
          </p:cNvPr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合并 3">
            <a:extLst>
              <a:ext uri="{FF2B5EF4-FFF2-40B4-BE49-F238E27FC236}">
                <a16:creationId xmlns:a16="http://schemas.microsoft.com/office/drawing/2014/main" id="{F9BC2224-6B5A-4E9B-B151-7EB6DA564E6B}"/>
              </a:ext>
            </a:extLst>
          </p:cNvPr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合并 3">
            <a:extLst>
              <a:ext uri="{FF2B5EF4-FFF2-40B4-BE49-F238E27FC236}">
                <a16:creationId xmlns:a16="http://schemas.microsoft.com/office/drawing/2014/main" id="{5DF999AD-4B5A-42FD-841B-191F75A9F620}"/>
              </a:ext>
            </a:extLst>
          </p:cNvPr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合并 3">
            <a:extLst>
              <a:ext uri="{FF2B5EF4-FFF2-40B4-BE49-F238E27FC236}">
                <a16:creationId xmlns:a16="http://schemas.microsoft.com/office/drawing/2014/main" id="{D3844978-99EE-4A6B-A081-30E71FB77B0A}"/>
              </a:ext>
            </a:extLst>
          </p:cNvPr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2D2136BD-CF2B-431F-AA23-4A761942AC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501747"/>
              </p:ext>
            </p:extLst>
          </p:nvPr>
        </p:nvGraphicFramePr>
        <p:xfrm>
          <a:off x="4499992" y="699542"/>
          <a:ext cx="3960440" cy="3243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737AE9EC-E31D-402C-AA15-09CE17EE9B38}"/>
              </a:ext>
            </a:extLst>
          </p:cNvPr>
          <p:cNvSpPr/>
          <p:nvPr/>
        </p:nvSpPr>
        <p:spPr>
          <a:xfrm>
            <a:off x="1403648" y="4447234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诈骗用户拨打的对象中</a:t>
            </a:r>
            <a:r>
              <a:rPr lang="en-US" altLang="zh-CN" dirty="0">
                <a:solidFill>
                  <a:srgbClr val="FF0000"/>
                </a:solidFill>
              </a:rPr>
              <a:t>80%~100%</a:t>
            </a:r>
            <a:r>
              <a:rPr lang="zh-CN" altLang="en-US" dirty="0"/>
              <a:t>的号码为陌生号码。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646C111-8E03-442A-8C10-DD69DCA8FD4A}"/>
              </a:ext>
            </a:extLst>
          </p:cNvPr>
          <p:cNvSpPr/>
          <p:nvPr/>
        </p:nvSpPr>
        <p:spPr>
          <a:xfrm>
            <a:off x="2195736" y="2715766"/>
            <a:ext cx="2088232" cy="8640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CBD7041-29C0-4DFB-BBED-5AA75B115E0B}"/>
              </a:ext>
            </a:extLst>
          </p:cNvPr>
          <p:cNvSpPr/>
          <p:nvPr/>
        </p:nvSpPr>
        <p:spPr>
          <a:xfrm>
            <a:off x="7621978" y="2139702"/>
            <a:ext cx="624347" cy="151216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8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>
            <a:cxnSpLocks/>
            <a:stCxn id="36" idx="0"/>
            <a:endCxn id="42" idx="4"/>
          </p:cNvCxnSpPr>
          <p:nvPr/>
        </p:nvCxnSpPr>
        <p:spPr>
          <a:xfrm flipV="1">
            <a:off x="4565393" y="1902088"/>
            <a:ext cx="6607" cy="1000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H="1" flipV="1">
            <a:off x="2729694" y="3409676"/>
            <a:ext cx="801262" cy="38621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flipV="1">
            <a:off x="5599830" y="3329647"/>
            <a:ext cx="710498" cy="3208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3629289" y="2902566"/>
            <a:ext cx="1872208" cy="2674221"/>
            <a:chOff x="3993415" y="3271064"/>
            <a:chExt cx="1872208" cy="2674221"/>
          </a:xfrm>
        </p:grpSpPr>
        <p:sp>
          <p:nvSpPr>
            <p:cNvPr id="36" name="椭圆 35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735736" y="5143272"/>
              <a:ext cx="396240" cy="802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/>
        </p:nvSpPr>
        <p:spPr>
          <a:xfrm>
            <a:off x="1806275" y="2524818"/>
            <a:ext cx="1041472" cy="100113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025996" y="859245"/>
            <a:ext cx="1092007" cy="1042843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6155019" y="2345774"/>
            <a:ext cx="1092007" cy="1042843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849286" y="2722478"/>
            <a:ext cx="954736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月总消费分析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55550" y="2476550"/>
            <a:ext cx="890944" cy="852032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月充值情况分析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89">
            <a:extLst>
              <a:ext uri="{FF2B5EF4-FFF2-40B4-BE49-F238E27FC236}">
                <a16:creationId xmlns:a16="http://schemas.microsoft.com/office/drawing/2014/main" id="{1D52D38F-053C-431A-AAC9-AC4D61909BBA}"/>
              </a:ext>
            </a:extLst>
          </p:cNvPr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消费分析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364DF5-4687-47F1-A82E-DB3C7043C1E6}"/>
              </a:ext>
            </a:extLst>
          </p:cNvPr>
          <p:cNvSpPr txBox="1"/>
          <p:nvPr/>
        </p:nvSpPr>
        <p:spPr>
          <a:xfrm>
            <a:off x="3792952" y="3650469"/>
            <a:ext cx="159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用户消费分析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1CA6D-B290-4A72-839C-CBE6844A9B35}"/>
              </a:ext>
            </a:extLst>
          </p:cNvPr>
          <p:cNvSpPr/>
          <p:nvPr/>
        </p:nvSpPr>
        <p:spPr>
          <a:xfrm>
            <a:off x="4031056" y="964236"/>
            <a:ext cx="1092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通话消费占比分析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08145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7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6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68" grpId="0" animBg="1"/>
      <p:bldP spid="70" grpId="0"/>
      <p:bldP spid="72" grpId="0"/>
      <p:bldP spid="25" grpId="0" animBg="1"/>
      <p:bldP spid="26" grpId="0" animBg="1"/>
      <p:bldP spid="27" grpId="0" animBg="1"/>
      <p:bldP spid="37" grpId="0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9">
            <a:extLst>
              <a:ext uri="{FF2B5EF4-FFF2-40B4-BE49-F238E27FC236}">
                <a16:creationId xmlns:a16="http://schemas.microsoft.com/office/drawing/2014/main" id="{F8E6C44B-E910-4FC3-B953-C3725F099055}"/>
              </a:ext>
            </a:extLst>
          </p:cNvPr>
          <p:cNvSpPr txBox="1"/>
          <p:nvPr/>
        </p:nvSpPr>
        <p:spPr>
          <a:xfrm>
            <a:off x="823322" y="205624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月总消费情况、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通话消费占比分析</a:t>
            </a:r>
          </a:p>
          <a:p>
            <a:pPr marL="0" lvl="1"/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8F7BDE-2C56-4033-B3D7-09DC1BBA2AB9}"/>
              </a:ext>
            </a:extLst>
          </p:cNvPr>
          <p:cNvSpPr/>
          <p:nvPr/>
        </p:nvSpPr>
        <p:spPr>
          <a:xfrm>
            <a:off x="1587030" y="4202562"/>
            <a:ext cx="3895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诈骗号码月总消费集中在</a:t>
            </a:r>
            <a:r>
              <a:rPr lang="en-US" altLang="zh-CN" dirty="0"/>
              <a:t>5-30</a:t>
            </a:r>
            <a:r>
              <a:rPr lang="zh-CN" altLang="en-US" dirty="0"/>
              <a:t>元。</a:t>
            </a:r>
            <a:endParaRPr lang="en-US" altLang="zh-CN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9116A2E-91DA-457B-8E09-8B32AE926D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0483"/>
              </p:ext>
            </p:extLst>
          </p:nvPr>
        </p:nvGraphicFramePr>
        <p:xfrm>
          <a:off x="107504" y="652372"/>
          <a:ext cx="4392488" cy="3503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流程图: 合并 3">
            <a:extLst>
              <a:ext uri="{FF2B5EF4-FFF2-40B4-BE49-F238E27FC236}">
                <a16:creationId xmlns:a16="http://schemas.microsoft.com/office/drawing/2014/main" id="{D1875818-FB27-4CA5-9F27-45A9D0732619}"/>
              </a:ext>
            </a:extLst>
          </p:cNvPr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合并 3">
            <a:extLst>
              <a:ext uri="{FF2B5EF4-FFF2-40B4-BE49-F238E27FC236}">
                <a16:creationId xmlns:a16="http://schemas.microsoft.com/office/drawing/2014/main" id="{792533A0-B238-4D84-A993-A7A9682F1341}"/>
              </a:ext>
            </a:extLst>
          </p:cNvPr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合并 3">
            <a:extLst>
              <a:ext uri="{FF2B5EF4-FFF2-40B4-BE49-F238E27FC236}">
                <a16:creationId xmlns:a16="http://schemas.microsoft.com/office/drawing/2014/main" id="{F248A42A-0158-413F-A2C6-F5511A28087F}"/>
              </a:ext>
            </a:extLst>
          </p:cNvPr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合并 3">
            <a:extLst>
              <a:ext uri="{FF2B5EF4-FFF2-40B4-BE49-F238E27FC236}">
                <a16:creationId xmlns:a16="http://schemas.microsoft.com/office/drawing/2014/main" id="{966E0887-3580-4183-AB2D-09BF94E93EF3}"/>
              </a:ext>
            </a:extLst>
          </p:cNvPr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BBE3D228-F5E2-48B0-A918-D0FD365625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307019"/>
              </p:ext>
            </p:extLst>
          </p:nvPr>
        </p:nvGraphicFramePr>
        <p:xfrm>
          <a:off x="4499992" y="652371"/>
          <a:ext cx="4392488" cy="3503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5E261EAB-C8C1-49A9-B92D-E8046ED68F98}"/>
              </a:ext>
            </a:extLst>
          </p:cNvPr>
          <p:cNvSpPr/>
          <p:nvPr/>
        </p:nvSpPr>
        <p:spPr>
          <a:xfrm>
            <a:off x="1587030" y="4519424"/>
            <a:ext cx="6120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诈骗号码通话消费占总消费的百分比集中在</a:t>
            </a:r>
            <a:r>
              <a:rPr lang="en-US" altLang="zh-CN" dirty="0">
                <a:solidFill>
                  <a:srgbClr val="FF0000"/>
                </a:solidFill>
              </a:rPr>
              <a:t>80%~100%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AB564E5-82DF-48FC-BCDF-0258ABB8CA9D}"/>
              </a:ext>
            </a:extLst>
          </p:cNvPr>
          <p:cNvSpPr/>
          <p:nvPr/>
        </p:nvSpPr>
        <p:spPr>
          <a:xfrm>
            <a:off x="611560" y="1995686"/>
            <a:ext cx="936104" cy="19442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248DAF-CC07-4691-869D-37E3D805BE4F}"/>
              </a:ext>
            </a:extLst>
          </p:cNvPr>
          <p:cNvSpPr/>
          <p:nvPr/>
        </p:nvSpPr>
        <p:spPr>
          <a:xfrm>
            <a:off x="7945242" y="2211710"/>
            <a:ext cx="731214" cy="1800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6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9">
            <a:extLst>
              <a:ext uri="{FF2B5EF4-FFF2-40B4-BE49-F238E27FC236}">
                <a16:creationId xmlns:a16="http://schemas.microsoft.com/office/drawing/2014/main" id="{2DEF84A8-8E27-4B4B-A5E6-7A8128EB60BF}"/>
              </a:ext>
            </a:extLst>
          </p:cNvPr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月充值情况分析</a:t>
            </a: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5790C88A-9857-4909-8178-C9AF2D3BCE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827244"/>
              </p:ext>
            </p:extLst>
          </p:nvPr>
        </p:nvGraphicFramePr>
        <p:xfrm>
          <a:off x="251520" y="794780"/>
          <a:ext cx="3672408" cy="3211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E9C7AC9-E583-4107-AF73-989BECFE4735}"/>
              </a:ext>
            </a:extLst>
          </p:cNvPr>
          <p:cNvSpPr/>
          <p:nvPr/>
        </p:nvSpPr>
        <p:spPr>
          <a:xfrm>
            <a:off x="1387746" y="4029756"/>
            <a:ext cx="6705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诈骗号码每月充值次数在</a:t>
            </a:r>
            <a:r>
              <a:rPr lang="zh-CN" altLang="en-US" dirty="0">
                <a:solidFill>
                  <a:srgbClr val="FF0000"/>
                </a:solidFill>
              </a:rPr>
              <a:t>四次以上</a:t>
            </a:r>
            <a:r>
              <a:rPr lang="zh-CN" altLang="en-US" dirty="0"/>
              <a:t>的占比明显大于普通号码。</a:t>
            </a:r>
          </a:p>
        </p:txBody>
      </p:sp>
      <p:sp>
        <p:nvSpPr>
          <p:cNvPr id="5" name="流程图: 合并 3">
            <a:extLst>
              <a:ext uri="{FF2B5EF4-FFF2-40B4-BE49-F238E27FC236}">
                <a16:creationId xmlns:a16="http://schemas.microsoft.com/office/drawing/2014/main" id="{10070C96-B7CB-4098-98FC-C33A7AD0E37B}"/>
              </a:ext>
            </a:extLst>
          </p:cNvPr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合并 3">
            <a:extLst>
              <a:ext uri="{FF2B5EF4-FFF2-40B4-BE49-F238E27FC236}">
                <a16:creationId xmlns:a16="http://schemas.microsoft.com/office/drawing/2014/main" id="{C0B8286F-C2A5-4C32-A4EE-880CBC3E7F97}"/>
              </a:ext>
            </a:extLst>
          </p:cNvPr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合并 3">
            <a:extLst>
              <a:ext uri="{FF2B5EF4-FFF2-40B4-BE49-F238E27FC236}">
                <a16:creationId xmlns:a16="http://schemas.microsoft.com/office/drawing/2014/main" id="{65C1B8B7-F5F5-43D4-80CF-3973DAE95DD0}"/>
              </a:ext>
            </a:extLst>
          </p:cNvPr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合并 3">
            <a:extLst>
              <a:ext uri="{FF2B5EF4-FFF2-40B4-BE49-F238E27FC236}">
                <a16:creationId xmlns:a16="http://schemas.microsoft.com/office/drawing/2014/main" id="{67296CDD-1C3E-42DA-B7C4-C9B6A357B918}"/>
              </a:ext>
            </a:extLst>
          </p:cNvPr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1224BE8-98FD-44D4-B512-10F13D0A8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891208"/>
              </p:ext>
            </p:extLst>
          </p:nvPr>
        </p:nvGraphicFramePr>
        <p:xfrm>
          <a:off x="3923928" y="794677"/>
          <a:ext cx="5040560" cy="3211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095A10FF-F8BA-45D0-9C18-3C181AA3F025}"/>
              </a:ext>
            </a:extLst>
          </p:cNvPr>
          <p:cNvSpPr/>
          <p:nvPr/>
        </p:nvSpPr>
        <p:spPr>
          <a:xfrm>
            <a:off x="1387746" y="4399191"/>
            <a:ext cx="6319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诈骗号码月均余额集中在</a:t>
            </a:r>
            <a:r>
              <a:rPr lang="en-US" altLang="zh-CN" dirty="0">
                <a:solidFill>
                  <a:srgbClr val="FF0000"/>
                </a:solidFill>
              </a:rPr>
              <a:t>10-60</a:t>
            </a:r>
            <a:r>
              <a:rPr lang="zh-CN" altLang="en-US" dirty="0"/>
              <a:t>元。</a:t>
            </a:r>
            <a:endParaRPr lang="en-US" altLang="zh-CN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FE168-23A4-4092-ADF8-B71C57775D8F}"/>
              </a:ext>
            </a:extLst>
          </p:cNvPr>
          <p:cNvSpPr/>
          <p:nvPr/>
        </p:nvSpPr>
        <p:spPr>
          <a:xfrm>
            <a:off x="2267744" y="2931790"/>
            <a:ext cx="1584176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81A1B33-D8BD-4D3C-843B-71CE42AC7979}"/>
              </a:ext>
            </a:extLst>
          </p:cNvPr>
          <p:cNvSpPr/>
          <p:nvPr/>
        </p:nvSpPr>
        <p:spPr>
          <a:xfrm>
            <a:off x="4572000" y="1995686"/>
            <a:ext cx="1008112" cy="1800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0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631556" y="2921865"/>
            <a:ext cx="1872208" cy="2674221"/>
            <a:chOff x="3993415" y="3271064"/>
            <a:chExt cx="1872208" cy="2674221"/>
          </a:xfrm>
        </p:grpSpPr>
        <p:sp>
          <p:nvSpPr>
            <p:cNvPr id="36" name="椭圆 35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735736" y="5143272"/>
              <a:ext cx="396240" cy="802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gray">
          <a:xfrm>
            <a:off x="3836056" y="3523161"/>
            <a:ext cx="1362879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用户所在位置分析</a:t>
            </a:r>
          </a:p>
        </p:txBody>
      </p:sp>
      <p:sp>
        <p:nvSpPr>
          <p:cNvPr id="42" name="椭圆 41"/>
          <p:cNvSpPr/>
          <p:nvPr/>
        </p:nvSpPr>
        <p:spPr>
          <a:xfrm>
            <a:off x="3631556" y="771550"/>
            <a:ext cx="1372492" cy="1313468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89">
            <a:extLst>
              <a:ext uri="{FF2B5EF4-FFF2-40B4-BE49-F238E27FC236}">
                <a16:creationId xmlns:a16="http://schemas.microsoft.com/office/drawing/2014/main" id="{1D52D38F-053C-431A-AAC9-AC4D61909BBA}"/>
              </a:ext>
            </a:extLst>
          </p:cNvPr>
          <p:cNvSpPr txBox="1"/>
          <p:nvPr/>
        </p:nvSpPr>
        <p:spPr>
          <a:xfrm>
            <a:off x="823322" y="2056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用户所在位置分析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06E7D7-AC4E-4FF8-BF89-D2B9B532794C}"/>
              </a:ext>
            </a:extLst>
          </p:cNvPr>
          <p:cNvSpPr txBox="1"/>
          <p:nvPr/>
        </p:nvSpPr>
        <p:spPr>
          <a:xfrm>
            <a:off x="3836056" y="1005390"/>
            <a:ext cx="1167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通话时所在区域位置分析</a:t>
            </a:r>
          </a:p>
          <a:p>
            <a:endParaRPr lang="zh-CN" altLang="en-US" sz="1600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03EADAD-1BEB-4D1D-A9F1-D09AB51F9A7A}"/>
              </a:ext>
            </a:extLst>
          </p:cNvPr>
          <p:cNvCxnSpPr>
            <a:cxnSpLocks/>
          </p:cNvCxnSpPr>
          <p:nvPr/>
        </p:nvCxnSpPr>
        <p:spPr>
          <a:xfrm flipH="1" flipV="1">
            <a:off x="4373877" y="2221635"/>
            <a:ext cx="54107" cy="56613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80552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6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animBg="1"/>
      <p:bldP spid="25" grpId="0" animBg="1"/>
      <p:bldP spid="26" grpId="0" animBg="1"/>
      <p:bldP spid="27" grpId="0" animBg="1"/>
      <p:bldP spid="37" grpId="0" animBg="1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9">
            <a:extLst>
              <a:ext uri="{FF2B5EF4-FFF2-40B4-BE49-F238E27FC236}">
                <a16:creationId xmlns:a16="http://schemas.microsoft.com/office/drawing/2014/main" id="{ED170B43-E87B-4580-8337-ED506C7D282B}"/>
              </a:ext>
            </a:extLst>
          </p:cNvPr>
          <p:cNvSpPr txBox="1"/>
          <p:nvPr/>
        </p:nvSpPr>
        <p:spPr>
          <a:xfrm>
            <a:off x="683568" y="19511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用户所在位置分析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6E19C5-BB6F-4DF3-BE02-BA79C1742A2F}"/>
              </a:ext>
            </a:extLst>
          </p:cNvPr>
          <p:cNvSpPr/>
          <p:nvPr/>
        </p:nvSpPr>
        <p:spPr>
          <a:xfrm>
            <a:off x="1652951" y="372387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诈骗号码通话时的位置在珠海香洲区占比最多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（提取的诈骗号码的样本主要是在珠海）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在珠海市外，诈骗号码通话时的位置集中在茂名电白区</a:t>
            </a:r>
            <a:endParaRPr lang="en-US" altLang="zh-CN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F0C2992-6C11-479F-9746-42D29E2797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835330"/>
              </p:ext>
            </p:extLst>
          </p:nvPr>
        </p:nvGraphicFramePr>
        <p:xfrm>
          <a:off x="179512" y="699542"/>
          <a:ext cx="4536504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FD07BBB6-2889-4D2F-B23A-39770087F9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903186"/>
              </p:ext>
            </p:extLst>
          </p:nvPr>
        </p:nvGraphicFramePr>
        <p:xfrm>
          <a:off x="4691510" y="1204085"/>
          <a:ext cx="3923928" cy="231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流程图: 合并 3">
            <a:extLst>
              <a:ext uri="{FF2B5EF4-FFF2-40B4-BE49-F238E27FC236}">
                <a16:creationId xmlns:a16="http://schemas.microsoft.com/office/drawing/2014/main" id="{CC73B303-7D95-4827-9313-10B51DF750F4}"/>
              </a:ext>
            </a:extLst>
          </p:cNvPr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合并 3">
            <a:extLst>
              <a:ext uri="{FF2B5EF4-FFF2-40B4-BE49-F238E27FC236}">
                <a16:creationId xmlns:a16="http://schemas.microsoft.com/office/drawing/2014/main" id="{1F9E75AD-D7FE-49BC-8746-14D958F6163A}"/>
              </a:ext>
            </a:extLst>
          </p:cNvPr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合并 3">
            <a:extLst>
              <a:ext uri="{FF2B5EF4-FFF2-40B4-BE49-F238E27FC236}">
                <a16:creationId xmlns:a16="http://schemas.microsoft.com/office/drawing/2014/main" id="{4CA262DD-2255-4939-88D1-53EC127664AC}"/>
              </a:ext>
            </a:extLst>
          </p:cNvPr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合并 3">
            <a:extLst>
              <a:ext uri="{FF2B5EF4-FFF2-40B4-BE49-F238E27FC236}">
                <a16:creationId xmlns:a16="http://schemas.microsoft.com/office/drawing/2014/main" id="{219669FD-D1F4-4385-9407-654945A40064}"/>
              </a:ext>
            </a:extLst>
          </p:cNvPr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28DC76C-3640-4F0D-9BC9-CB178C4E5E5E}"/>
              </a:ext>
            </a:extLst>
          </p:cNvPr>
          <p:cNvSpPr/>
          <p:nvPr/>
        </p:nvSpPr>
        <p:spPr>
          <a:xfrm>
            <a:off x="4211960" y="1204085"/>
            <a:ext cx="360040" cy="201573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6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631556" y="2921865"/>
            <a:ext cx="1872208" cy="2674221"/>
            <a:chOff x="3993415" y="3271064"/>
            <a:chExt cx="1872208" cy="2674221"/>
          </a:xfrm>
        </p:grpSpPr>
        <p:sp>
          <p:nvSpPr>
            <p:cNvPr id="36" name="椭圆 35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735736" y="5143272"/>
              <a:ext cx="396240" cy="802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gray">
          <a:xfrm>
            <a:off x="3836056" y="3523161"/>
            <a:ext cx="1362879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用户终端分析</a:t>
            </a:r>
          </a:p>
        </p:txBody>
      </p:sp>
      <p:sp>
        <p:nvSpPr>
          <p:cNvPr id="25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89">
            <a:extLst>
              <a:ext uri="{FF2B5EF4-FFF2-40B4-BE49-F238E27FC236}">
                <a16:creationId xmlns:a16="http://schemas.microsoft.com/office/drawing/2014/main" id="{1D52D38F-053C-431A-AAC9-AC4D61909BBA}"/>
              </a:ext>
            </a:extLst>
          </p:cNvPr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用户终端分析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03EADAD-1BEB-4D1D-A9F1-D09AB51F9A7A}"/>
              </a:ext>
            </a:extLst>
          </p:cNvPr>
          <p:cNvCxnSpPr>
            <a:cxnSpLocks/>
          </p:cNvCxnSpPr>
          <p:nvPr/>
        </p:nvCxnSpPr>
        <p:spPr>
          <a:xfrm flipV="1">
            <a:off x="5364088" y="2388331"/>
            <a:ext cx="851003" cy="7515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A5911BA-D23B-4251-9A63-626E93DA9FDE}"/>
              </a:ext>
            </a:extLst>
          </p:cNvPr>
          <p:cNvSpPr/>
          <p:nvPr/>
        </p:nvSpPr>
        <p:spPr>
          <a:xfrm>
            <a:off x="1943310" y="1419802"/>
            <a:ext cx="985600" cy="100113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1">
            <a:extLst>
              <a:ext uri="{FF2B5EF4-FFF2-40B4-BE49-F238E27FC236}">
                <a16:creationId xmlns:a16="http://schemas.microsoft.com/office/drawing/2014/main" id="{8EF2891A-97B4-41B5-937F-29A34EEDDA43}"/>
              </a:ext>
            </a:extLst>
          </p:cNvPr>
          <p:cNvSpPr txBox="1"/>
          <p:nvPr/>
        </p:nvSpPr>
        <p:spPr>
          <a:xfrm>
            <a:off x="1990638" y="1597356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手机品牌偏好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F781C87-7785-475E-8D11-211A0B56B956}"/>
              </a:ext>
            </a:extLst>
          </p:cNvPr>
          <p:cNvCxnSpPr>
            <a:cxnSpLocks/>
          </p:cNvCxnSpPr>
          <p:nvPr/>
        </p:nvCxnSpPr>
        <p:spPr>
          <a:xfrm flipV="1">
            <a:off x="4572000" y="2059951"/>
            <a:ext cx="0" cy="73420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2587629-C9E2-41F5-9DD3-1A515F5E29EF}"/>
              </a:ext>
            </a:extLst>
          </p:cNvPr>
          <p:cNvSpPr/>
          <p:nvPr/>
        </p:nvSpPr>
        <p:spPr>
          <a:xfrm>
            <a:off x="4041023" y="968343"/>
            <a:ext cx="985600" cy="1001132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r>
              <a:rPr lang="zh-CN" altLang="en-US" dirty="0"/>
              <a:t>手机价格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083B74C-A395-4A39-81AF-9B0B6F65EAF7}"/>
              </a:ext>
            </a:extLst>
          </p:cNvPr>
          <p:cNvCxnSpPr>
            <a:cxnSpLocks/>
          </p:cNvCxnSpPr>
          <p:nvPr/>
        </p:nvCxnSpPr>
        <p:spPr>
          <a:xfrm flipH="1" flipV="1">
            <a:off x="2771801" y="2420934"/>
            <a:ext cx="859755" cy="75309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80414C0-2812-402F-AD0F-0DE2A6038847}"/>
              </a:ext>
            </a:extLst>
          </p:cNvPr>
          <p:cNvSpPr/>
          <p:nvPr/>
        </p:nvSpPr>
        <p:spPr>
          <a:xfrm>
            <a:off x="6215091" y="1549185"/>
            <a:ext cx="985600" cy="100113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手机机龄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52664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6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45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45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45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5" grpId="0" animBg="1"/>
      <p:bldP spid="26" grpId="0" animBg="1"/>
      <p:bldP spid="27" grpId="0" animBg="1"/>
      <p:bldP spid="37" grpId="0" animBg="1"/>
      <p:bldP spid="38" grpId="0"/>
      <p:bldP spid="15" grpId="0" animBg="1"/>
      <p:bldP spid="16" grpId="0"/>
      <p:bldP spid="18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823322" y="2056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手机品牌偏好分析</a:t>
            </a:r>
          </a:p>
        </p:txBody>
      </p:sp>
      <p:sp>
        <p:nvSpPr>
          <p:cNvPr id="24" name="流程图: 合并 3"/>
          <p:cNvSpPr/>
          <p:nvPr/>
        </p:nvSpPr>
        <p:spPr>
          <a:xfrm rot="16200000">
            <a:off x="7404934" y="362924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合并 3"/>
          <p:cNvSpPr/>
          <p:nvPr/>
        </p:nvSpPr>
        <p:spPr>
          <a:xfrm rot="16200000">
            <a:off x="8008661" y="35014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合并 3"/>
          <p:cNvSpPr/>
          <p:nvPr/>
        </p:nvSpPr>
        <p:spPr>
          <a:xfrm rot="16200000">
            <a:off x="7707578" y="349825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3"/>
          <p:cNvSpPr/>
          <p:nvPr/>
        </p:nvSpPr>
        <p:spPr>
          <a:xfrm rot="16200000">
            <a:off x="7146456" y="350627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/>
          </p:nvPr>
        </p:nvGraphicFramePr>
        <p:xfrm>
          <a:off x="179512" y="915566"/>
          <a:ext cx="8784976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BC0E9C6-6A2F-4E65-AFBC-9A7E63F4F218}"/>
              </a:ext>
            </a:extLst>
          </p:cNvPr>
          <p:cNvSpPr txBox="1"/>
          <p:nvPr/>
        </p:nvSpPr>
        <p:spPr>
          <a:xfrm>
            <a:off x="1756040" y="4236823"/>
            <a:ext cx="595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诈骗用户所使用的手机品牌以</a:t>
            </a:r>
            <a:r>
              <a:rPr lang="en-US" altLang="zh-CN" b="1" dirty="0">
                <a:solidFill>
                  <a:srgbClr val="FF0000"/>
                </a:solidFill>
              </a:rPr>
              <a:t>OPPO</a:t>
            </a:r>
            <a:r>
              <a:rPr lang="zh-CN" altLang="en-US" b="1" dirty="0">
                <a:solidFill>
                  <a:srgbClr val="FF0000"/>
                </a:solidFill>
              </a:rPr>
              <a:t>、苹果、小米</a:t>
            </a:r>
            <a:r>
              <a:rPr lang="zh-CN" altLang="en-US" dirty="0"/>
              <a:t>居多</a:t>
            </a:r>
          </a:p>
        </p:txBody>
      </p:sp>
    </p:spTree>
    <p:extLst>
      <p:ext uri="{BB962C8B-B14F-4D97-AF65-F5344CB8AC3E}">
        <p14:creationId xmlns:p14="http://schemas.microsoft.com/office/powerpoint/2010/main" val="112654772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1">
            <a:extLst>
              <a:ext uri="{FF2B5EF4-FFF2-40B4-BE49-F238E27FC236}">
                <a16:creationId xmlns:a16="http://schemas.microsoft.com/office/drawing/2014/main" id="{11A6D297-0F8E-40D5-855C-F4395F4F358C}"/>
              </a:ext>
            </a:extLst>
          </p:cNvPr>
          <p:cNvSpPr txBox="1"/>
          <p:nvPr/>
        </p:nvSpPr>
        <p:spPr>
          <a:xfrm>
            <a:off x="755576" y="26749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手机价格档位、手机机龄分析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B5867-3D71-40A6-83A2-94958BC156D2}"/>
              </a:ext>
            </a:extLst>
          </p:cNvPr>
          <p:cNvSpPr txBox="1"/>
          <p:nvPr/>
        </p:nvSpPr>
        <p:spPr>
          <a:xfrm>
            <a:off x="2123728" y="4053865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诈骗用户手机价格集中在</a:t>
            </a:r>
            <a:r>
              <a:rPr lang="en-US" altLang="zh-CN" dirty="0">
                <a:solidFill>
                  <a:srgbClr val="FF0000"/>
                </a:solidFill>
              </a:rPr>
              <a:t>0-2000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4F0AC50C-CFBE-4FC7-924B-8A6F555BB7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493492"/>
              </p:ext>
            </p:extLst>
          </p:nvPr>
        </p:nvGraphicFramePr>
        <p:xfrm>
          <a:off x="467545" y="771550"/>
          <a:ext cx="4032448" cy="31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流程图: 合并 3">
            <a:extLst>
              <a:ext uri="{FF2B5EF4-FFF2-40B4-BE49-F238E27FC236}">
                <a16:creationId xmlns:a16="http://schemas.microsoft.com/office/drawing/2014/main" id="{7082785E-2699-4C96-8405-0373F8B554DD}"/>
              </a:ext>
            </a:extLst>
          </p:cNvPr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合并 3">
            <a:extLst>
              <a:ext uri="{FF2B5EF4-FFF2-40B4-BE49-F238E27FC236}">
                <a16:creationId xmlns:a16="http://schemas.microsoft.com/office/drawing/2014/main" id="{AAD7E892-AC1C-44ED-816A-9DCC9ACB5B86}"/>
              </a:ext>
            </a:extLst>
          </p:cNvPr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合并 3">
            <a:extLst>
              <a:ext uri="{FF2B5EF4-FFF2-40B4-BE49-F238E27FC236}">
                <a16:creationId xmlns:a16="http://schemas.microsoft.com/office/drawing/2014/main" id="{15FFFA3D-5611-4939-95BB-AF2C8B48583B}"/>
              </a:ext>
            </a:extLst>
          </p:cNvPr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合并 3">
            <a:extLst>
              <a:ext uri="{FF2B5EF4-FFF2-40B4-BE49-F238E27FC236}">
                <a16:creationId xmlns:a16="http://schemas.microsoft.com/office/drawing/2014/main" id="{8A5B7BFF-8A50-4267-9F2C-2A211F3ADF03}"/>
              </a:ext>
            </a:extLst>
          </p:cNvPr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AC847200-B90A-4A3F-B431-451507158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936204"/>
              </p:ext>
            </p:extLst>
          </p:nvPr>
        </p:nvGraphicFramePr>
        <p:xfrm>
          <a:off x="4644009" y="771550"/>
          <a:ext cx="3888431" cy="31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D87BF3B-01BD-4832-8979-75BECCEF445F}"/>
              </a:ext>
            </a:extLst>
          </p:cNvPr>
          <p:cNvSpPr txBox="1"/>
          <p:nvPr/>
        </p:nvSpPr>
        <p:spPr>
          <a:xfrm>
            <a:off x="2123727" y="4423197"/>
            <a:ext cx="432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诈骗用户手机机龄集中</a:t>
            </a:r>
            <a:r>
              <a:rPr lang="en-US" altLang="zh-CN" dirty="0">
                <a:solidFill>
                  <a:srgbClr val="FF0000"/>
                </a:solidFill>
              </a:rPr>
              <a:t>0-4</a:t>
            </a:r>
            <a:r>
              <a:rPr lang="zh-CN" altLang="en-US" dirty="0">
                <a:solidFill>
                  <a:srgbClr val="FF0000"/>
                </a:solidFill>
              </a:rPr>
              <a:t>个月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10DC6BC-11B2-4BBF-87D1-306CC39995C8}"/>
              </a:ext>
            </a:extLst>
          </p:cNvPr>
          <p:cNvSpPr/>
          <p:nvPr/>
        </p:nvSpPr>
        <p:spPr>
          <a:xfrm>
            <a:off x="971600" y="1203598"/>
            <a:ext cx="1152127" cy="248093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6BB360-148B-4C4C-A20C-509D8FFB02D9}"/>
              </a:ext>
            </a:extLst>
          </p:cNvPr>
          <p:cNvSpPr/>
          <p:nvPr/>
        </p:nvSpPr>
        <p:spPr>
          <a:xfrm>
            <a:off x="4716016" y="1275606"/>
            <a:ext cx="936104" cy="240892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EC2B43B7-32D1-4716-9AF5-560C091C54F5}"/>
              </a:ext>
            </a:extLst>
          </p:cNvPr>
          <p:cNvSpPr txBox="1"/>
          <p:nvPr/>
        </p:nvSpPr>
        <p:spPr>
          <a:xfrm>
            <a:off x="823322" y="2056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诈骗用户人物画像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592A89D-EC7D-469A-8DE5-42D3A4DB65F5}"/>
              </a:ext>
            </a:extLst>
          </p:cNvPr>
          <p:cNvCxnSpPr/>
          <p:nvPr/>
        </p:nvCxnSpPr>
        <p:spPr>
          <a:xfrm>
            <a:off x="1691680" y="3435846"/>
            <a:ext cx="5472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8F4546A6-9E51-4BFD-AB1F-66F81803D126}"/>
              </a:ext>
            </a:extLst>
          </p:cNvPr>
          <p:cNvGrpSpPr/>
          <p:nvPr/>
        </p:nvGrpSpPr>
        <p:grpSpPr>
          <a:xfrm>
            <a:off x="3635896" y="1779662"/>
            <a:ext cx="1314630" cy="1314956"/>
            <a:chOff x="1041891" y="2887277"/>
            <a:chExt cx="1036261" cy="1036518"/>
          </a:xfrm>
        </p:grpSpPr>
        <p:sp>
          <p:nvSpPr>
            <p:cNvPr id="7" name="Oval 53">
              <a:extLst>
                <a:ext uri="{FF2B5EF4-FFF2-40B4-BE49-F238E27FC236}">
                  <a16:creationId xmlns:a16="http://schemas.microsoft.com/office/drawing/2014/main" id="{7884D75F-1792-48CB-B78E-64039DD0A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58">
              <a:extLst>
                <a:ext uri="{FF2B5EF4-FFF2-40B4-BE49-F238E27FC236}">
                  <a16:creationId xmlns:a16="http://schemas.microsoft.com/office/drawing/2014/main" id="{E720203F-8EA4-4484-85D6-42A49D523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620" y="3184158"/>
              <a:ext cx="782803" cy="442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诈骗用户画像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流程图: 合并 3">
            <a:extLst>
              <a:ext uri="{FF2B5EF4-FFF2-40B4-BE49-F238E27FC236}">
                <a16:creationId xmlns:a16="http://schemas.microsoft.com/office/drawing/2014/main" id="{A67D5C63-DDC6-49B3-B7DA-51A333FFB58B}"/>
              </a:ext>
            </a:extLst>
          </p:cNvPr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合并 3">
            <a:extLst>
              <a:ext uri="{FF2B5EF4-FFF2-40B4-BE49-F238E27FC236}">
                <a16:creationId xmlns:a16="http://schemas.microsoft.com/office/drawing/2014/main" id="{255586A9-86E5-4AF0-9A93-18570A0A6FAA}"/>
              </a:ext>
            </a:extLst>
          </p:cNvPr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合并 3">
            <a:extLst>
              <a:ext uri="{FF2B5EF4-FFF2-40B4-BE49-F238E27FC236}">
                <a16:creationId xmlns:a16="http://schemas.microsoft.com/office/drawing/2014/main" id="{E91ED631-8F72-4368-B378-FD3DB1D54122}"/>
              </a:ext>
            </a:extLst>
          </p:cNvPr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合并 3">
            <a:extLst>
              <a:ext uri="{FF2B5EF4-FFF2-40B4-BE49-F238E27FC236}">
                <a16:creationId xmlns:a16="http://schemas.microsoft.com/office/drawing/2014/main" id="{CD155287-5909-4A52-9553-194DFC20AD41}"/>
              </a:ext>
            </a:extLst>
          </p:cNvPr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0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2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81"/>
          <p:cNvSpPr>
            <a:spLocks/>
          </p:cNvSpPr>
          <p:nvPr/>
        </p:nvSpPr>
        <p:spPr bwMode="auto">
          <a:xfrm>
            <a:off x="1654306" y="2050294"/>
            <a:ext cx="5803772" cy="1678037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899592" y="2185916"/>
            <a:ext cx="1355247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4145238" y="2183022"/>
            <a:ext cx="1077071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电信诈骗用户画像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641034" y="3146763"/>
            <a:ext cx="1077071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模型识别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6948264" y="2220541"/>
            <a:ext cx="1872208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1743" y="1635646"/>
            <a:ext cx="1036261" cy="1036518"/>
            <a:chOff x="2501743" y="1635646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70801" y="2938997"/>
            <a:ext cx="1036261" cy="1036518"/>
            <a:chOff x="4170801" y="2938997"/>
            <a:chExt cx="1036261" cy="1036518"/>
          </a:xfrm>
        </p:grpSpPr>
        <p:sp>
          <p:nvSpPr>
            <p:cNvPr id="30" name="Oval 53"/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chemeClr val="accent3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60"/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78926" y="1635646"/>
            <a:ext cx="1036261" cy="1036518"/>
            <a:chOff x="5578926" y="1635646"/>
            <a:chExt cx="1036261" cy="1036518"/>
          </a:xfrm>
        </p:grpSpPr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90504" y="2893023"/>
            <a:ext cx="1036261" cy="1036518"/>
            <a:chOff x="7090504" y="2893023"/>
            <a:chExt cx="1036261" cy="1036518"/>
          </a:xfrm>
        </p:grpSpPr>
        <p:sp>
          <p:nvSpPr>
            <p:cNvPr id="32" name="Oval 53"/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62"/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1891" y="2887277"/>
            <a:ext cx="1036261" cy="1036518"/>
            <a:chOff x="1041891" y="2887277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71" name="流程图: 合并 3"/>
          <p:cNvSpPr/>
          <p:nvPr/>
        </p:nvSpPr>
        <p:spPr>
          <a:xfrm rot="16200000">
            <a:off x="7404934" y="489133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合并 3"/>
          <p:cNvSpPr/>
          <p:nvPr/>
        </p:nvSpPr>
        <p:spPr>
          <a:xfrm rot="16200000">
            <a:off x="8008661" y="476353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合并 3"/>
          <p:cNvSpPr/>
          <p:nvPr/>
        </p:nvSpPr>
        <p:spPr>
          <a:xfrm rot="16200000">
            <a:off x="7707578" y="47603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合并 3"/>
          <p:cNvSpPr/>
          <p:nvPr/>
        </p:nvSpPr>
        <p:spPr>
          <a:xfrm rot="16200000">
            <a:off x="7146456" y="476836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C9717FDA-F22A-42FD-AEEB-79E55D549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5" y="2833989"/>
            <a:ext cx="1077071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</p:spTree>
    <p:extLst>
      <p:ext uri="{BB962C8B-B14F-4D97-AF65-F5344CB8AC3E}">
        <p14:creationId xmlns:p14="http://schemas.microsoft.com/office/powerpoint/2010/main" val="195361212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6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6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/>
      <p:bldP spid="36" grpId="0"/>
      <p:bldP spid="40" grpId="0"/>
      <p:bldP spid="42" grpId="0"/>
      <p:bldP spid="35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诈骗用户人物画像</a:t>
            </a:r>
          </a:p>
        </p:txBody>
      </p:sp>
      <p:sp>
        <p:nvSpPr>
          <p:cNvPr id="16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7484107" y="5364456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751" y="746042"/>
            <a:ext cx="2896819" cy="4453859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EB8E8869-7880-4DCC-BB32-DB2F5F55DADD}"/>
              </a:ext>
            </a:extLst>
          </p:cNvPr>
          <p:cNvSpPr/>
          <p:nvPr/>
        </p:nvSpPr>
        <p:spPr>
          <a:xfrm>
            <a:off x="2762961" y="1548032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B2605E2-0F21-4263-9D5D-DD6FB0500DE3}"/>
              </a:ext>
            </a:extLst>
          </p:cNvPr>
          <p:cNvSpPr/>
          <p:nvPr/>
        </p:nvSpPr>
        <p:spPr>
          <a:xfrm>
            <a:off x="5219482" y="1128139"/>
            <a:ext cx="936104" cy="8640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D20EA7D-F31F-4AFE-9B91-14137605EF92}"/>
              </a:ext>
            </a:extLst>
          </p:cNvPr>
          <p:cNvSpPr/>
          <p:nvPr/>
        </p:nvSpPr>
        <p:spPr>
          <a:xfrm>
            <a:off x="5219482" y="2412128"/>
            <a:ext cx="936104" cy="8640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0FE652B-F33B-4819-89D5-D8CACDB7AC2C}"/>
              </a:ext>
            </a:extLst>
          </p:cNvPr>
          <p:cNvSpPr/>
          <p:nvPr/>
        </p:nvSpPr>
        <p:spPr>
          <a:xfrm>
            <a:off x="5234960" y="3681911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82D2918-BC4C-4804-8248-8575A597DEE2}"/>
              </a:ext>
            </a:extLst>
          </p:cNvPr>
          <p:cNvSpPr/>
          <p:nvPr/>
        </p:nvSpPr>
        <p:spPr>
          <a:xfrm>
            <a:off x="2776898" y="3249863"/>
            <a:ext cx="936104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7800C0-8E6C-4D1F-8340-5EC503A2B353}"/>
              </a:ext>
            </a:extLst>
          </p:cNvPr>
          <p:cNvSpPr txBox="1"/>
          <p:nvPr/>
        </p:nvSpPr>
        <p:spPr>
          <a:xfrm>
            <a:off x="2878299" y="1712517"/>
            <a:ext cx="7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基本信息分析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75597D8-8FEF-4EC5-86D5-CA587E93A9B5}"/>
              </a:ext>
            </a:extLst>
          </p:cNvPr>
          <p:cNvSpPr txBox="1"/>
          <p:nvPr/>
        </p:nvSpPr>
        <p:spPr>
          <a:xfrm>
            <a:off x="2884470" y="3420301"/>
            <a:ext cx="84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通话行为分析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1B87C55-6018-447D-8E7F-F7E3B3FCC7BF}"/>
              </a:ext>
            </a:extLst>
          </p:cNvPr>
          <p:cNvSpPr txBox="1"/>
          <p:nvPr/>
        </p:nvSpPr>
        <p:spPr>
          <a:xfrm>
            <a:off x="5227732" y="13841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消费分析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390302C-C17C-48BD-98D5-CDE7D4F014F1}"/>
              </a:ext>
            </a:extLst>
          </p:cNvPr>
          <p:cNvSpPr txBox="1"/>
          <p:nvPr/>
        </p:nvSpPr>
        <p:spPr>
          <a:xfrm>
            <a:off x="5247356" y="269028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终端分析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0AECC54-C7DF-49F7-AAD5-FCA1502762F8}"/>
              </a:ext>
            </a:extLst>
          </p:cNvPr>
          <p:cNvSpPr txBox="1"/>
          <p:nvPr/>
        </p:nvSpPr>
        <p:spPr>
          <a:xfrm>
            <a:off x="5320905" y="3865538"/>
            <a:ext cx="76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所在位置分析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230E1F1-C9B5-4F2B-A597-BE760826447D}"/>
              </a:ext>
            </a:extLst>
          </p:cNvPr>
          <p:cNvSpPr txBox="1"/>
          <p:nvPr/>
        </p:nvSpPr>
        <p:spPr>
          <a:xfrm>
            <a:off x="6481580" y="2377190"/>
            <a:ext cx="218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手机价格档位：</a:t>
            </a:r>
            <a:r>
              <a:rPr lang="en-US" altLang="zh-CN" sz="1200" dirty="0"/>
              <a:t>0-2000</a:t>
            </a:r>
            <a:r>
              <a:rPr lang="zh-CN" altLang="en-US" sz="1200" dirty="0"/>
              <a:t>元</a:t>
            </a:r>
          </a:p>
        </p:txBody>
      </p:sp>
      <p:sp>
        <p:nvSpPr>
          <p:cNvPr id="24" name="流程图: 合并 3">
            <a:extLst>
              <a:ext uri="{FF2B5EF4-FFF2-40B4-BE49-F238E27FC236}">
                <a16:creationId xmlns:a16="http://schemas.microsoft.com/office/drawing/2014/main" id="{276BB903-5DC8-460D-B581-0C9C2E1F77B0}"/>
              </a:ext>
            </a:extLst>
          </p:cNvPr>
          <p:cNvSpPr/>
          <p:nvPr/>
        </p:nvSpPr>
        <p:spPr>
          <a:xfrm rot="16200000">
            <a:off x="6352422" y="2426422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B55D82-4BA8-40EC-9F9B-7740F97B85E0}"/>
              </a:ext>
            </a:extLst>
          </p:cNvPr>
          <p:cNvSpPr txBox="1"/>
          <p:nvPr/>
        </p:nvSpPr>
        <p:spPr>
          <a:xfrm>
            <a:off x="6494252" y="2721066"/>
            <a:ext cx="2613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手机品牌：</a:t>
            </a:r>
            <a:r>
              <a:rPr lang="en-US" altLang="zh-CN" sz="1200" dirty="0"/>
              <a:t>OPPO</a:t>
            </a:r>
            <a:r>
              <a:rPr lang="zh-CN" altLang="en-US" sz="1200" dirty="0"/>
              <a:t>、苹果、小米</a:t>
            </a:r>
          </a:p>
        </p:txBody>
      </p:sp>
      <p:sp>
        <p:nvSpPr>
          <p:cNvPr id="27" name="流程图: 合并 3">
            <a:extLst>
              <a:ext uri="{FF2B5EF4-FFF2-40B4-BE49-F238E27FC236}">
                <a16:creationId xmlns:a16="http://schemas.microsoft.com/office/drawing/2014/main" id="{539D72C7-EC03-4604-8F3B-234401CCEA05}"/>
              </a:ext>
            </a:extLst>
          </p:cNvPr>
          <p:cNvSpPr/>
          <p:nvPr/>
        </p:nvSpPr>
        <p:spPr>
          <a:xfrm rot="16200000">
            <a:off x="6352423" y="2785009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7439B3-AE2E-41B8-8BF3-8EC579ADA9C8}"/>
              </a:ext>
            </a:extLst>
          </p:cNvPr>
          <p:cNvSpPr txBox="1"/>
          <p:nvPr/>
        </p:nvSpPr>
        <p:spPr>
          <a:xfrm>
            <a:off x="6487739" y="3074347"/>
            <a:ext cx="182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手机机龄：</a:t>
            </a:r>
            <a:r>
              <a:rPr lang="en-US" altLang="zh-CN" sz="1200" dirty="0"/>
              <a:t>0-4</a:t>
            </a:r>
            <a:r>
              <a:rPr lang="zh-CN" altLang="en-US" sz="1200" dirty="0"/>
              <a:t>个月</a:t>
            </a:r>
          </a:p>
        </p:txBody>
      </p:sp>
      <p:sp>
        <p:nvSpPr>
          <p:cNvPr id="30" name="流程图: 合并 3">
            <a:extLst>
              <a:ext uri="{FF2B5EF4-FFF2-40B4-BE49-F238E27FC236}">
                <a16:creationId xmlns:a16="http://schemas.microsoft.com/office/drawing/2014/main" id="{9C103350-E04B-4B93-BF67-547EE0BBACE5}"/>
              </a:ext>
            </a:extLst>
          </p:cNvPr>
          <p:cNvSpPr/>
          <p:nvPr/>
        </p:nvSpPr>
        <p:spPr>
          <a:xfrm rot="16200000">
            <a:off x="6362176" y="3128885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EAD5E56-1DB9-401E-B435-6F05BF577BFA}"/>
              </a:ext>
            </a:extLst>
          </p:cNvPr>
          <p:cNvSpPr txBox="1"/>
          <p:nvPr/>
        </p:nvSpPr>
        <p:spPr>
          <a:xfrm>
            <a:off x="6568957" y="3975459"/>
            <a:ext cx="2438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通话时所在位置：香洲区为主</a:t>
            </a:r>
          </a:p>
        </p:txBody>
      </p:sp>
      <p:sp>
        <p:nvSpPr>
          <p:cNvPr id="34" name="流程图: 合并 3">
            <a:extLst>
              <a:ext uri="{FF2B5EF4-FFF2-40B4-BE49-F238E27FC236}">
                <a16:creationId xmlns:a16="http://schemas.microsoft.com/office/drawing/2014/main" id="{42DE5091-C24A-473F-B042-5612104EF340}"/>
              </a:ext>
            </a:extLst>
          </p:cNvPr>
          <p:cNvSpPr/>
          <p:nvPr/>
        </p:nvSpPr>
        <p:spPr>
          <a:xfrm rot="16200000">
            <a:off x="6363940" y="4018788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A4F8585-D827-4C71-BB34-6886A64B3F3C}"/>
              </a:ext>
            </a:extLst>
          </p:cNvPr>
          <p:cNvSpPr txBox="1"/>
          <p:nvPr/>
        </p:nvSpPr>
        <p:spPr>
          <a:xfrm>
            <a:off x="6487697" y="1184180"/>
            <a:ext cx="214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通话消费占总消费</a:t>
            </a:r>
            <a:r>
              <a:rPr lang="en-US" altLang="zh-CN" sz="1200" dirty="0"/>
              <a:t>80%-100%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E5DCCC-161A-477F-82D4-16EE5E789F6A}"/>
              </a:ext>
            </a:extLst>
          </p:cNvPr>
          <p:cNvSpPr txBox="1"/>
          <p:nvPr/>
        </p:nvSpPr>
        <p:spPr>
          <a:xfrm>
            <a:off x="6487739" y="881069"/>
            <a:ext cx="182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月总消费：</a:t>
            </a:r>
            <a:r>
              <a:rPr lang="en-US" altLang="zh-CN" sz="1200" dirty="0"/>
              <a:t>5-30</a:t>
            </a:r>
            <a:r>
              <a:rPr lang="zh-CN" altLang="en-US" sz="1200" dirty="0"/>
              <a:t>元</a:t>
            </a:r>
          </a:p>
        </p:txBody>
      </p:sp>
      <p:sp>
        <p:nvSpPr>
          <p:cNvPr id="37" name="流程图: 合并 3">
            <a:extLst>
              <a:ext uri="{FF2B5EF4-FFF2-40B4-BE49-F238E27FC236}">
                <a16:creationId xmlns:a16="http://schemas.microsoft.com/office/drawing/2014/main" id="{039842C8-60C1-4394-952A-0E20FA572239}"/>
              </a:ext>
            </a:extLst>
          </p:cNvPr>
          <p:cNvSpPr/>
          <p:nvPr/>
        </p:nvSpPr>
        <p:spPr>
          <a:xfrm rot="16200000">
            <a:off x="6344580" y="915193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8" name="流程图: 合并 3">
            <a:extLst>
              <a:ext uri="{FF2B5EF4-FFF2-40B4-BE49-F238E27FC236}">
                <a16:creationId xmlns:a16="http://schemas.microsoft.com/office/drawing/2014/main" id="{C314CDB7-4C12-4611-B656-CEB6E61953FF}"/>
              </a:ext>
            </a:extLst>
          </p:cNvPr>
          <p:cNvSpPr/>
          <p:nvPr/>
        </p:nvSpPr>
        <p:spPr>
          <a:xfrm rot="16200000">
            <a:off x="6352423" y="1223311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">
            <a:extLst>
              <a:ext uri="{FF2B5EF4-FFF2-40B4-BE49-F238E27FC236}">
                <a16:creationId xmlns:a16="http://schemas.microsoft.com/office/drawing/2014/main" id="{EBF2BAAA-093C-41C5-AE5A-C34FA9FBF552}"/>
              </a:ext>
            </a:extLst>
          </p:cNvPr>
          <p:cNvSpPr/>
          <p:nvPr/>
        </p:nvSpPr>
        <p:spPr>
          <a:xfrm rot="5400000">
            <a:off x="2448091" y="1238970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76C198-6BA3-4485-AFA6-3C6DA355EB31}"/>
              </a:ext>
            </a:extLst>
          </p:cNvPr>
          <p:cNvSpPr txBox="1"/>
          <p:nvPr/>
        </p:nvSpPr>
        <p:spPr>
          <a:xfrm>
            <a:off x="6501032" y="1776198"/>
            <a:ext cx="163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月余额</a:t>
            </a:r>
            <a:r>
              <a:rPr lang="en-US" altLang="zh-CN" sz="1200" dirty="0"/>
              <a:t>10-60</a:t>
            </a:r>
            <a:r>
              <a:rPr lang="zh-CN" altLang="en-US" sz="1200" dirty="0"/>
              <a:t>元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02DA238-71D0-447A-AE4B-0F116E510D04}"/>
              </a:ext>
            </a:extLst>
          </p:cNvPr>
          <p:cNvSpPr txBox="1"/>
          <p:nvPr/>
        </p:nvSpPr>
        <p:spPr>
          <a:xfrm>
            <a:off x="6489403" y="1491630"/>
            <a:ext cx="1872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充值次数</a:t>
            </a:r>
            <a:r>
              <a:rPr lang="en-US" altLang="zh-CN" sz="1200" dirty="0"/>
              <a:t>&gt;3</a:t>
            </a:r>
            <a:r>
              <a:rPr lang="zh-CN" altLang="en-US" sz="1200" dirty="0"/>
              <a:t>次</a:t>
            </a:r>
          </a:p>
        </p:txBody>
      </p:sp>
      <p:sp>
        <p:nvSpPr>
          <p:cNvPr id="42" name="流程图: 合并 3">
            <a:extLst>
              <a:ext uri="{FF2B5EF4-FFF2-40B4-BE49-F238E27FC236}">
                <a16:creationId xmlns:a16="http://schemas.microsoft.com/office/drawing/2014/main" id="{6CB2DECA-AC99-4D16-B27E-FACC2F150168}"/>
              </a:ext>
            </a:extLst>
          </p:cNvPr>
          <p:cNvSpPr/>
          <p:nvPr/>
        </p:nvSpPr>
        <p:spPr>
          <a:xfrm rot="16200000">
            <a:off x="6345416" y="1533723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合并 3">
            <a:extLst>
              <a:ext uri="{FF2B5EF4-FFF2-40B4-BE49-F238E27FC236}">
                <a16:creationId xmlns:a16="http://schemas.microsoft.com/office/drawing/2014/main" id="{AB80F224-DABF-487C-9DA1-7246CD07AE0A}"/>
              </a:ext>
            </a:extLst>
          </p:cNvPr>
          <p:cNvSpPr/>
          <p:nvPr/>
        </p:nvSpPr>
        <p:spPr>
          <a:xfrm rot="16200000">
            <a:off x="6344581" y="1823003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合并 3">
            <a:extLst>
              <a:ext uri="{FF2B5EF4-FFF2-40B4-BE49-F238E27FC236}">
                <a16:creationId xmlns:a16="http://schemas.microsoft.com/office/drawing/2014/main" id="{C9713C35-2B9F-46BD-A0A3-E28AB0372CFD}"/>
              </a:ext>
            </a:extLst>
          </p:cNvPr>
          <p:cNvSpPr/>
          <p:nvPr/>
        </p:nvSpPr>
        <p:spPr>
          <a:xfrm rot="5400000">
            <a:off x="2443109" y="1499265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D5C5E0-AF1C-4497-B5E2-B0EFEB2E47F8}"/>
              </a:ext>
            </a:extLst>
          </p:cNvPr>
          <p:cNvSpPr txBox="1"/>
          <p:nvPr/>
        </p:nvSpPr>
        <p:spPr>
          <a:xfrm>
            <a:off x="1735631" y="1999936"/>
            <a:ext cx="163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非集团网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D7760B2-B0AF-420E-82C8-FE2A582F93AA}"/>
              </a:ext>
            </a:extLst>
          </p:cNvPr>
          <p:cNvSpPr txBox="1"/>
          <p:nvPr/>
        </p:nvSpPr>
        <p:spPr>
          <a:xfrm>
            <a:off x="1105680" y="1184180"/>
            <a:ext cx="163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年龄：</a:t>
            </a:r>
            <a:r>
              <a:rPr lang="en-US" altLang="zh-CN" sz="1200" dirty="0"/>
              <a:t>80</a:t>
            </a:r>
            <a:r>
              <a:rPr lang="zh-CN" altLang="en-US" sz="1200" dirty="0"/>
              <a:t>后、</a:t>
            </a:r>
            <a:r>
              <a:rPr lang="en-US" altLang="zh-CN" sz="1200" dirty="0"/>
              <a:t>90</a:t>
            </a:r>
            <a:r>
              <a:rPr lang="zh-CN" altLang="en-US" sz="1200" dirty="0"/>
              <a:t>后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EE37F0F-CDF4-4E25-B377-B68AF59A8D0C}"/>
              </a:ext>
            </a:extLst>
          </p:cNvPr>
          <p:cNvSpPr txBox="1"/>
          <p:nvPr/>
        </p:nvSpPr>
        <p:spPr>
          <a:xfrm>
            <a:off x="1066670" y="1446102"/>
            <a:ext cx="1479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入网时长：</a:t>
            </a:r>
            <a:r>
              <a:rPr lang="en-US" altLang="zh-CN" sz="1200" dirty="0"/>
              <a:t>0-4</a:t>
            </a:r>
            <a:r>
              <a:rPr lang="zh-CN" altLang="en-US" sz="1200" dirty="0"/>
              <a:t>个月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CF6EFFB-0136-4003-AD3E-6D1403B323F5}"/>
              </a:ext>
            </a:extLst>
          </p:cNvPr>
          <p:cNvSpPr txBox="1"/>
          <p:nvPr/>
        </p:nvSpPr>
        <p:spPr>
          <a:xfrm>
            <a:off x="979260" y="1729332"/>
            <a:ext cx="163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通话类型：漫游通话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CAC82E1-93D2-4DF3-A132-C650B50A9C67}"/>
              </a:ext>
            </a:extLst>
          </p:cNvPr>
          <p:cNvSpPr txBox="1"/>
          <p:nvPr/>
        </p:nvSpPr>
        <p:spPr>
          <a:xfrm>
            <a:off x="994784" y="2325173"/>
            <a:ext cx="2438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号码</a:t>
            </a:r>
            <a:r>
              <a:rPr lang="en-US" altLang="zh-CN" sz="1200" dirty="0"/>
              <a:t>VIP</a:t>
            </a:r>
            <a:r>
              <a:rPr lang="zh-CN" altLang="en-US" sz="1200" dirty="0"/>
              <a:t>等级</a:t>
            </a:r>
            <a:r>
              <a:rPr lang="en-US" altLang="zh-CN" sz="1200" dirty="0"/>
              <a:t>&lt;=3</a:t>
            </a:r>
            <a:r>
              <a:rPr lang="zh-CN" altLang="en-US" sz="1200" dirty="0"/>
              <a:t>星级</a:t>
            </a:r>
          </a:p>
        </p:txBody>
      </p:sp>
      <p:sp>
        <p:nvSpPr>
          <p:cNvPr id="51" name="流程图: 合并 3">
            <a:extLst>
              <a:ext uri="{FF2B5EF4-FFF2-40B4-BE49-F238E27FC236}">
                <a16:creationId xmlns:a16="http://schemas.microsoft.com/office/drawing/2014/main" id="{1AB761BE-6281-4272-BEB7-2B070C76C9DD}"/>
              </a:ext>
            </a:extLst>
          </p:cNvPr>
          <p:cNvSpPr/>
          <p:nvPr/>
        </p:nvSpPr>
        <p:spPr>
          <a:xfrm rot="5400000">
            <a:off x="2447428" y="1770685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2" name="流程图: 合并 3">
            <a:extLst>
              <a:ext uri="{FF2B5EF4-FFF2-40B4-BE49-F238E27FC236}">
                <a16:creationId xmlns:a16="http://schemas.microsoft.com/office/drawing/2014/main" id="{FBF99757-183C-4E7C-AC55-77B470184DAE}"/>
              </a:ext>
            </a:extLst>
          </p:cNvPr>
          <p:cNvSpPr/>
          <p:nvPr/>
        </p:nvSpPr>
        <p:spPr>
          <a:xfrm rot="5400000">
            <a:off x="2436255" y="2051235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3" name="流程图: 合并 3">
            <a:extLst>
              <a:ext uri="{FF2B5EF4-FFF2-40B4-BE49-F238E27FC236}">
                <a16:creationId xmlns:a16="http://schemas.microsoft.com/office/drawing/2014/main" id="{7E06D32D-EB80-441A-9C4B-205EA897137E}"/>
              </a:ext>
            </a:extLst>
          </p:cNvPr>
          <p:cNvSpPr/>
          <p:nvPr/>
        </p:nvSpPr>
        <p:spPr>
          <a:xfrm rot="5400000">
            <a:off x="2435000" y="2369183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4" name="流程图: 合并 3">
            <a:extLst>
              <a:ext uri="{FF2B5EF4-FFF2-40B4-BE49-F238E27FC236}">
                <a16:creationId xmlns:a16="http://schemas.microsoft.com/office/drawing/2014/main" id="{16FA105E-61EC-4E02-AD18-254B6DEC3394}"/>
              </a:ext>
            </a:extLst>
          </p:cNvPr>
          <p:cNvSpPr/>
          <p:nvPr/>
        </p:nvSpPr>
        <p:spPr>
          <a:xfrm rot="5400000">
            <a:off x="2464437" y="3168755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6" name="流程图: 合并 3">
            <a:extLst>
              <a:ext uri="{FF2B5EF4-FFF2-40B4-BE49-F238E27FC236}">
                <a16:creationId xmlns:a16="http://schemas.microsoft.com/office/drawing/2014/main" id="{AA58B1B3-DF9B-43B8-886C-D67A965844CB}"/>
              </a:ext>
            </a:extLst>
          </p:cNvPr>
          <p:cNvSpPr/>
          <p:nvPr/>
        </p:nvSpPr>
        <p:spPr>
          <a:xfrm rot="5400000">
            <a:off x="2479725" y="3457682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7" name="流程图: 合并 3">
            <a:extLst>
              <a:ext uri="{FF2B5EF4-FFF2-40B4-BE49-F238E27FC236}">
                <a16:creationId xmlns:a16="http://schemas.microsoft.com/office/drawing/2014/main" id="{D907DB96-E749-4EAF-82B7-66717E1A9EB9}"/>
              </a:ext>
            </a:extLst>
          </p:cNvPr>
          <p:cNvSpPr/>
          <p:nvPr/>
        </p:nvSpPr>
        <p:spPr>
          <a:xfrm rot="5400000">
            <a:off x="2464437" y="3746609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8" name="流程图: 合并 3">
            <a:extLst>
              <a:ext uri="{FF2B5EF4-FFF2-40B4-BE49-F238E27FC236}">
                <a16:creationId xmlns:a16="http://schemas.microsoft.com/office/drawing/2014/main" id="{768CA9D2-8B34-44E5-A160-7216327A4B85}"/>
              </a:ext>
            </a:extLst>
          </p:cNvPr>
          <p:cNvSpPr/>
          <p:nvPr/>
        </p:nvSpPr>
        <p:spPr>
          <a:xfrm rot="5400000">
            <a:off x="2465375" y="4035536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865A1A8-F906-4965-8621-F5D516D4612E}"/>
              </a:ext>
            </a:extLst>
          </p:cNvPr>
          <p:cNvSpPr txBox="1"/>
          <p:nvPr/>
        </p:nvSpPr>
        <p:spPr>
          <a:xfrm>
            <a:off x="571865" y="4020728"/>
            <a:ext cx="192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陌生号码占比：</a:t>
            </a:r>
            <a:r>
              <a:rPr lang="en-US" altLang="zh-CN" sz="1200" dirty="0"/>
              <a:t>80%-100%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E5E6485-D6C7-44A6-A0E6-285FBDD34051}"/>
              </a:ext>
            </a:extLst>
          </p:cNvPr>
          <p:cNvSpPr txBox="1"/>
          <p:nvPr/>
        </p:nvSpPr>
        <p:spPr>
          <a:xfrm>
            <a:off x="324851" y="3693348"/>
            <a:ext cx="2438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主叫通话时长占比为</a:t>
            </a:r>
            <a:r>
              <a:rPr lang="en-US" altLang="zh-CN" sz="1200" dirty="0"/>
              <a:t>80%-100%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2A3013-F967-4D39-9F41-BF5E659C3519}"/>
              </a:ext>
            </a:extLst>
          </p:cNvPr>
          <p:cNvSpPr txBox="1"/>
          <p:nvPr/>
        </p:nvSpPr>
        <p:spPr>
          <a:xfrm>
            <a:off x="342184" y="3383847"/>
            <a:ext cx="2438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主叫通话次数占比为</a:t>
            </a:r>
            <a:r>
              <a:rPr lang="en-US" altLang="zh-CN" sz="1200" dirty="0"/>
              <a:t>80%-100%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9B158E9-D3AC-48FA-A87C-EB95B4878B0B}"/>
              </a:ext>
            </a:extLst>
          </p:cNvPr>
          <p:cNvSpPr txBox="1"/>
          <p:nvPr/>
        </p:nvSpPr>
        <p:spPr>
          <a:xfrm>
            <a:off x="1109574" y="3096389"/>
            <a:ext cx="2438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天主叫次数</a:t>
            </a:r>
            <a:r>
              <a:rPr lang="en-US" altLang="zh-CN" sz="1200" dirty="0"/>
              <a:t>&gt;100</a:t>
            </a:r>
            <a:r>
              <a:rPr lang="zh-CN" altLang="en-US" sz="1200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07631494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4" grpId="0" animBg="1"/>
      <p:bldP spid="27" grpId="0" animBg="1"/>
      <p:bldP spid="30" grpId="0" animBg="1"/>
      <p:bldP spid="34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45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合并 3">
            <a:extLst>
              <a:ext uri="{FF2B5EF4-FFF2-40B4-BE49-F238E27FC236}">
                <a16:creationId xmlns:a16="http://schemas.microsoft.com/office/drawing/2014/main" id="{53BD449A-B989-4C5E-B976-24295CFEB1F1}"/>
              </a:ext>
            </a:extLst>
          </p:cNvPr>
          <p:cNvSpPr/>
          <p:nvPr/>
        </p:nvSpPr>
        <p:spPr>
          <a:xfrm rot="16200000">
            <a:off x="4211260" y="127564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172915-8CC1-49D3-B671-8ADCB5763712}"/>
              </a:ext>
            </a:extLst>
          </p:cNvPr>
          <p:cNvSpPr txBox="1"/>
          <p:nvPr/>
        </p:nvSpPr>
        <p:spPr>
          <a:xfrm>
            <a:off x="4625230" y="1147614"/>
            <a:ext cx="40324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构建用户画像：</a:t>
            </a:r>
            <a:r>
              <a:rPr lang="zh-CN" altLang="en-US" dirty="0"/>
              <a:t>对各项指标分别进行统计分析，直观了解诈骗号码普遍呈现出的属性特征。</a:t>
            </a:r>
          </a:p>
          <a:p>
            <a:endParaRPr lang="zh-CN" altLang="en-US" dirty="0"/>
          </a:p>
        </p:txBody>
      </p:sp>
      <p:sp>
        <p:nvSpPr>
          <p:cNvPr id="11" name="流程图: 合并 3">
            <a:extLst>
              <a:ext uri="{FF2B5EF4-FFF2-40B4-BE49-F238E27FC236}">
                <a16:creationId xmlns:a16="http://schemas.microsoft.com/office/drawing/2014/main" id="{5578AACB-C93E-413B-8C7E-72398CF7E0EA}"/>
              </a:ext>
            </a:extLst>
          </p:cNvPr>
          <p:cNvSpPr/>
          <p:nvPr/>
        </p:nvSpPr>
        <p:spPr>
          <a:xfrm rot="16200000">
            <a:off x="4211260" y="272958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4129C7-92DA-4217-9FCD-BEF4B7DB0CB8}"/>
              </a:ext>
            </a:extLst>
          </p:cNvPr>
          <p:cNvSpPr txBox="1"/>
          <p:nvPr/>
        </p:nvSpPr>
        <p:spPr>
          <a:xfrm>
            <a:off x="4569141" y="2597464"/>
            <a:ext cx="3747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构建机器学习模型：</a:t>
            </a:r>
            <a:r>
              <a:rPr lang="zh-CN" altLang="en-US" dirty="0"/>
              <a:t>在用户画像的基础上，通过</a:t>
            </a:r>
            <a:r>
              <a:rPr lang="zh-CN" altLang="en-US" b="1" dirty="0"/>
              <a:t>训练模型</a:t>
            </a:r>
            <a:r>
              <a:rPr lang="zh-CN" altLang="en-US" dirty="0"/>
              <a:t>，</a:t>
            </a:r>
            <a:r>
              <a:rPr lang="zh-CN" altLang="en-US" b="1" dirty="0"/>
              <a:t>挖掘属性间的关联</a:t>
            </a:r>
            <a:r>
              <a:rPr lang="zh-CN" altLang="en-US" dirty="0"/>
              <a:t>、</a:t>
            </a:r>
            <a:r>
              <a:rPr lang="zh-CN" altLang="en-US" b="1" dirty="0"/>
              <a:t>量化各属性贡献度</a:t>
            </a:r>
            <a:r>
              <a:rPr lang="zh-CN" altLang="en-US" dirty="0"/>
              <a:t>，识别具体样本是否为诈骗号码。</a:t>
            </a: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90BF5A-B55C-4897-948F-66BFC9CAD391}"/>
              </a:ext>
            </a:extLst>
          </p:cNvPr>
          <p:cNvSpPr txBox="1"/>
          <p:nvPr/>
        </p:nvSpPr>
        <p:spPr>
          <a:xfrm>
            <a:off x="395536" y="3939902"/>
            <a:ext cx="3159665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黎倩文、王松伟</a:t>
            </a: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id="{5E51F0EA-9F4E-48B6-9AE3-BDE11B6B52D7}"/>
              </a:ext>
            </a:extLst>
          </p:cNvPr>
          <p:cNvSpPr/>
          <p:nvPr/>
        </p:nvSpPr>
        <p:spPr bwMode="auto">
          <a:xfrm>
            <a:off x="456570" y="1573673"/>
            <a:ext cx="1666900" cy="1996153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/>
          </a:p>
        </p:txBody>
      </p:sp>
      <p:sp>
        <p:nvSpPr>
          <p:cNvPr id="14" name="Freeform 60">
            <a:extLst>
              <a:ext uri="{FF2B5EF4-FFF2-40B4-BE49-F238E27FC236}">
                <a16:creationId xmlns:a16="http://schemas.microsoft.com/office/drawing/2014/main" id="{4533F4EA-9986-427A-96D0-2163893AB477}"/>
              </a:ext>
            </a:extLst>
          </p:cNvPr>
          <p:cNvSpPr/>
          <p:nvPr/>
        </p:nvSpPr>
        <p:spPr bwMode="auto">
          <a:xfrm>
            <a:off x="1741999" y="1573673"/>
            <a:ext cx="1666900" cy="1996153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770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45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45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7" grpId="0" animBg="1"/>
      <p:bldP spid="38" grpId="0"/>
      <p:bldP spid="9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5400000" flipV="1">
            <a:off x="3506723" y="-4243298"/>
            <a:ext cx="2135322" cy="9170427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  <a:gd name="connsiteX0" fmla="*/ 0 w 2847096"/>
              <a:gd name="connsiteY0" fmla="*/ 1 h 10682288"/>
              <a:gd name="connsiteX1" fmla="*/ 2847095 w 2847096"/>
              <a:gd name="connsiteY1" fmla="*/ 2680383 h 10682288"/>
              <a:gd name="connsiteX2" fmla="*/ 2847095 w 2847096"/>
              <a:gd name="connsiteY2" fmla="*/ 4648883 h 10682288"/>
              <a:gd name="connsiteX3" fmla="*/ 2847096 w 2847096"/>
              <a:gd name="connsiteY3" fmla="*/ 4648883 h 10682288"/>
              <a:gd name="connsiteX4" fmla="*/ 2847096 w 2847096"/>
              <a:gd name="connsiteY4" fmla="*/ 5044262 h 10682288"/>
              <a:gd name="connsiteX5" fmla="*/ 2627392 w 2847096"/>
              <a:gd name="connsiteY5" fmla="*/ 5066409 h 10682288"/>
              <a:gd name="connsiteX6" fmla="*/ 1756941 w 2847096"/>
              <a:gd name="connsiteY6" fmla="*/ 6134417 h 10682288"/>
              <a:gd name="connsiteX7" fmla="*/ 2627392 w 2847096"/>
              <a:gd name="connsiteY7" fmla="*/ 7202425 h 10682288"/>
              <a:gd name="connsiteX8" fmla="*/ 2847096 w 2847096"/>
              <a:gd name="connsiteY8" fmla="*/ 7224573 h 10682288"/>
              <a:gd name="connsiteX9" fmla="*/ 2847096 w 2847096"/>
              <a:gd name="connsiteY9" fmla="*/ 9538383 h 10682288"/>
              <a:gd name="connsiteX10" fmla="*/ 2847095 w 2847096"/>
              <a:gd name="connsiteY10" fmla="*/ 9538383 h 10682288"/>
              <a:gd name="connsiteX11" fmla="*/ 2847095 w 2847096"/>
              <a:gd name="connsiteY11" fmla="*/ 10682288 h 10682288"/>
              <a:gd name="connsiteX12" fmla="*/ 9307 w 2847096"/>
              <a:gd name="connsiteY12" fmla="*/ 10682288 h 10682288"/>
              <a:gd name="connsiteX13" fmla="*/ 9307 w 2847096"/>
              <a:gd name="connsiteY13" fmla="*/ 9538383 h 10682288"/>
              <a:gd name="connsiteX14" fmla="*/ 9307 w 2847096"/>
              <a:gd name="connsiteY14" fmla="*/ 9056688 h 10682288"/>
              <a:gd name="connsiteX15" fmla="*/ 9307 w 2847096"/>
              <a:gd name="connsiteY15" fmla="*/ 4813983 h 10682288"/>
              <a:gd name="connsiteX16" fmla="*/ 9307 w 2847096"/>
              <a:gd name="connsiteY16" fmla="*/ 4648883 h 10682288"/>
              <a:gd name="connsiteX17" fmla="*/ 0 w 2847096"/>
              <a:gd name="connsiteY17" fmla="*/ 1 h 10682288"/>
              <a:gd name="connsiteX0" fmla="*/ 0 w 2847096"/>
              <a:gd name="connsiteY0" fmla="*/ 0 h 10682287"/>
              <a:gd name="connsiteX1" fmla="*/ 2847095 w 2847096"/>
              <a:gd name="connsiteY1" fmla="*/ 27924 h 10682287"/>
              <a:gd name="connsiteX2" fmla="*/ 2847095 w 2847096"/>
              <a:gd name="connsiteY2" fmla="*/ 4648882 h 10682287"/>
              <a:gd name="connsiteX3" fmla="*/ 2847096 w 2847096"/>
              <a:gd name="connsiteY3" fmla="*/ 4648882 h 10682287"/>
              <a:gd name="connsiteX4" fmla="*/ 2847096 w 2847096"/>
              <a:gd name="connsiteY4" fmla="*/ 5044261 h 10682287"/>
              <a:gd name="connsiteX5" fmla="*/ 2627392 w 2847096"/>
              <a:gd name="connsiteY5" fmla="*/ 5066408 h 10682287"/>
              <a:gd name="connsiteX6" fmla="*/ 1756941 w 2847096"/>
              <a:gd name="connsiteY6" fmla="*/ 6134416 h 10682287"/>
              <a:gd name="connsiteX7" fmla="*/ 2627392 w 2847096"/>
              <a:gd name="connsiteY7" fmla="*/ 7202424 h 10682287"/>
              <a:gd name="connsiteX8" fmla="*/ 2847096 w 2847096"/>
              <a:gd name="connsiteY8" fmla="*/ 7224572 h 10682287"/>
              <a:gd name="connsiteX9" fmla="*/ 2847096 w 2847096"/>
              <a:gd name="connsiteY9" fmla="*/ 9538382 h 10682287"/>
              <a:gd name="connsiteX10" fmla="*/ 2847095 w 2847096"/>
              <a:gd name="connsiteY10" fmla="*/ 9538382 h 10682287"/>
              <a:gd name="connsiteX11" fmla="*/ 2847095 w 2847096"/>
              <a:gd name="connsiteY11" fmla="*/ 10682287 h 10682287"/>
              <a:gd name="connsiteX12" fmla="*/ 9307 w 2847096"/>
              <a:gd name="connsiteY12" fmla="*/ 10682287 h 10682287"/>
              <a:gd name="connsiteX13" fmla="*/ 9307 w 2847096"/>
              <a:gd name="connsiteY13" fmla="*/ 9538382 h 10682287"/>
              <a:gd name="connsiteX14" fmla="*/ 9307 w 2847096"/>
              <a:gd name="connsiteY14" fmla="*/ 9056687 h 10682287"/>
              <a:gd name="connsiteX15" fmla="*/ 9307 w 2847096"/>
              <a:gd name="connsiteY15" fmla="*/ 4813982 h 10682287"/>
              <a:gd name="connsiteX16" fmla="*/ 9307 w 2847096"/>
              <a:gd name="connsiteY16" fmla="*/ 4648882 h 10682287"/>
              <a:gd name="connsiteX17" fmla="*/ 0 w 2847096"/>
              <a:gd name="connsiteY17" fmla="*/ 0 h 10682287"/>
              <a:gd name="connsiteX0" fmla="*/ 9307 w 2837789"/>
              <a:gd name="connsiteY0" fmla="*/ 0 h 10663676"/>
              <a:gd name="connsiteX1" fmla="*/ 2837788 w 2837789"/>
              <a:gd name="connsiteY1" fmla="*/ 9313 h 10663676"/>
              <a:gd name="connsiteX2" fmla="*/ 2837788 w 2837789"/>
              <a:gd name="connsiteY2" fmla="*/ 4630271 h 10663676"/>
              <a:gd name="connsiteX3" fmla="*/ 2837789 w 2837789"/>
              <a:gd name="connsiteY3" fmla="*/ 4630271 h 10663676"/>
              <a:gd name="connsiteX4" fmla="*/ 2837789 w 2837789"/>
              <a:gd name="connsiteY4" fmla="*/ 5025650 h 10663676"/>
              <a:gd name="connsiteX5" fmla="*/ 2618085 w 2837789"/>
              <a:gd name="connsiteY5" fmla="*/ 5047797 h 10663676"/>
              <a:gd name="connsiteX6" fmla="*/ 1747634 w 2837789"/>
              <a:gd name="connsiteY6" fmla="*/ 6115805 h 10663676"/>
              <a:gd name="connsiteX7" fmla="*/ 2618085 w 2837789"/>
              <a:gd name="connsiteY7" fmla="*/ 7183813 h 10663676"/>
              <a:gd name="connsiteX8" fmla="*/ 2837789 w 2837789"/>
              <a:gd name="connsiteY8" fmla="*/ 7205961 h 10663676"/>
              <a:gd name="connsiteX9" fmla="*/ 2837789 w 2837789"/>
              <a:gd name="connsiteY9" fmla="*/ 9519771 h 10663676"/>
              <a:gd name="connsiteX10" fmla="*/ 2837788 w 2837789"/>
              <a:gd name="connsiteY10" fmla="*/ 9519771 h 10663676"/>
              <a:gd name="connsiteX11" fmla="*/ 2837788 w 2837789"/>
              <a:gd name="connsiteY11" fmla="*/ 10663676 h 10663676"/>
              <a:gd name="connsiteX12" fmla="*/ 0 w 2837789"/>
              <a:gd name="connsiteY12" fmla="*/ 10663676 h 10663676"/>
              <a:gd name="connsiteX13" fmla="*/ 0 w 2837789"/>
              <a:gd name="connsiteY13" fmla="*/ 9519771 h 10663676"/>
              <a:gd name="connsiteX14" fmla="*/ 0 w 2837789"/>
              <a:gd name="connsiteY14" fmla="*/ 9038076 h 10663676"/>
              <a:gd name="connsiteX15" fmla="*/ 0 w 2837789"/>
              <a:gd name="connsiteY15" fmla="*/ 4795371 h 10663676"/>
              <a:gd name="connsiteX16" fmla="*/ 0 w 2837789"/>
              <a:gd name="connsiteY16" fmla="*/ 4630271 h 10663676"/>
              <a:gd name="connsiteX17" fmla="*/ 9307 w 2837789"/>
              <a:gd name="connsiteY17" fmla="*/ 0 h 10663676"/>
              <a:gd name="connsiteX0" fmla="*/ 9307 w 2837789"/>
              <a:gd name="connsiteY0" fmla="*/ 0 h 12199313"/>
              <a:gd name="connsiteX1" fmla="*/ 2837788 w 2837789"/>
              <a:gd name="connsiteY1" fmla="*/ 9313 h 12199313"/>
              <a:gd name="connsiteX2" fmla="*/ 2837788 w 2837789"/>
              <a:gd name="connsiteY2" fmla="*/ 4630271 h 12199313"/>
              <a:gd name="connsiteX3" fmla="*/ 2837789 w 2837789"/>
              <a:gd name="connsiteY3" fmla="*/ 4630271 h 12199313"/>
              <a:gd name="connsiteX4" fmla="*/ 2837789 w 2837789"/>
              <a:gd name="connsiteY4" fmla="*/ 5025650 h 12199313"/>
              <a:gd name="connsiteX5" fmla="*/ 2618085 w 2837789"/>
              <a:gd name="connsiteY5" fmla="*/ 5047797 h 12199313"/>
              <a:gd name="connsiteX6" fmla="*/ 1747634 w 2837789"/>
              <a:gd name="connsiteY6" fmla="*/ 6115805 h 12199313"/>
              <a:gd name="connsiteX7" fmla="*/ 2618085 w 2837789"/>
              <a:gd name="connsiteY7" fmla="*/ 7183813 h 12199313"/>
              <a:gd name="connsiteX8" fmla="*/ 2837789 w 2837789"/>
              <a:gd name="connsiteY8" fmla="*/ 7205961 h 12199313"/>
              <a:gd name="connsiteX9" fmla="*/ 2837789 w 2837789"/>
              <a:gd name="connsiteY9" fmla="*/ 9519771 h 12199313"/>
              <a:gd name="connsiteX10" fmla="*/ 2837788 w 2837789"/>
              <a:gd name="connsiteY10" fmla="*/ 9519771 h 12199313"/>
              <a:gd name="connsiteX11" fmla="*/ 2828480 w 2837789"/>
              <a:gd name="connsiteY11" fmla="*/ 12199313 h 12199313"/>
              <a:gd name="connsiteX12" fmla="*/ 0 w 2837789"/>
              <a:gd name="connsiteY12" fmla="*/ 10663676 h 12199313"/>
              <a:gd name="connsiteX13" fmla="*/ 0 w 2837789"/>
              <a:gd name="connsiteY13" fmla="*/ 9519771 h 12199313"/>
              <a:gd name="connsiteX14" fmla="*/ 0 w 2837789"/>
              <a:gd name="connsiteY14" fmla="*/ 9038076 h 12199313"/>
              <a:gd name="connsiteX15" fmla="*/ 0 w 2837789"/>
              <a:gd name="connsiteY15" fmla="*/ 4795371 h 12199313"/>
              <a:gd name="connsiteX16" fmla="*/ 0 w 2837789"/>
              <a:gd name="connsiteY16" fmla="*/ 4630271 h 12199313"/>
              <a:gd name="connsiteX17" fmla="*/ 9307 w 2837789"/>
              <a:gd name="connsiteY17" fmla="*/ 0 h 12199313"/>
              <a:gd name="connsiteX0" fmla="*/ 9307 w 2837789"/>
              <a:gd name="connsiteY0" fmla="*/ 0 h 12227236"/>
              <a:gd name="connsiteX1" fmla="*/ 2837788 w 2837789"/>
              <a:gd name="connsiteY1" fmla="*/ 9313 h 12227236"/>
              <a:gd name="connsiteX2" fmla="*/ 2837788 w 2837789"/>
              <a:gd name="connsiteY2" fmla="*/ 4630271 h 12227236"/>
              <a:gd name="connsiteX3" fmla="*/ 2837789 w 2837789"/>
              <a:gd name="connsiteY3" fmla="*/ 4630271 h 12227236"/>
              <a:gd name="connsiteX4" fmla="*/ 2837789 w 2837789"/>
              <a:gd name="connsiteY4" fmla="*/ 5025650 h 12227236"/>
              <a:gd name="connsiteX5" fmla="*/ 2618085 w 2837789"/>
              <a:gd name="connsiteY5" fmla="*/ 5047797 h 12227236"/>
              <a:gd name="connsiteX6" fmla="*/ 1747634 w 2837789"/>
              <a:gd name="connsiteY6" fmla="*/ 6115805 h 12227236"/>
              <a:gd name="connsiteX7" fmla="*/ 2618085 w 2837789"/>
              <a:gd name="connsiteY7" fmla="*/ 7183813 h 12227236"/>
              <a:gd name="connsiteX8" fmla="*/ 2837789 w 2837789"/>
              <a:gd name="connsiteY8" fmla="*/ 7205961 h 12227236"/>
              <a:gd name="connsiteX9" fmla="*/ 2837789 w 2837789"/>
              <a:gd name="connsiteY9" fmla="*/ 9519771 h 12227236"/>
              <a:gd name="connsiteX10" fmla="*/ 2837788 w 2837789"/>
              <a:gd name="connsiteY10" fmla="*/ 9519771 h 12227236"/>
              <a:gd name="connsiteX11" fmla="*/ 2828480 w 2837789"/>
              <a:gd name="connsiteY11" fmla="*/ 12227236 h 12227236"/>
              <a:gd name="connsiteX12" fmla="*/ 0 w 2837789"/>
              <a:gd name="connsiteY12" fmla="*/ 10663676 h 12227236"/>
              <a:gd name="connsiteX13" fmla="*/ 0 w 2837789"/>
              <a:gd name="connsiteY13" fmla="*/ 9519771 h 12227236"/>
              <a:gd name="connsiteX14" fmla="*/ 0 w 2837789"/>
              <a:gd name="connsiteY14" fmla="*/ 9038076 h 12227236"/>
              <a:gd name="connsiteX15" fmla="*/ 0 w 2837789"/>
              <a:gd name="connsiteY15" fmla="*/ 4795371 h 12227236"/>
              <a:gd name="connsiteX16" fmla="*/ 0 w 2837789"/>
              <a:gd name="connsiteY16" fmla="*/ 4630271 h 12227236"/>
              <a:gd name="connsiteX17" fmla="*/ 9307 w 2837789"/>
              <a:gd name="connsiteY17" fmla="*/ 0 h 12227236"/>
              <a:gd name="connsiteX0" fmla="*/ 18614 w 2847096"/>
              <a:gd name="connsiteY0" fmla="*/ 0 h 12227236"/>
              <a:gd name="connsiteX1" fmla="*/ 2847095 w 2847096"/>
              <a:gd name="connsiteY1" fmla="*/ 9313 h 12227236"/>
              <a:gd name="connsiteX2" fmla="*/ 2847095 w 2847096"/>
              <a:gd name="connsiteY2" fmla="*/ 4630271 h 12227236"/>
              <a:gd name="connsiteX3" fmla="*/ 2847096 w 2847096"/>
              <a:gd name="connsiteY3" fmla="*/ 4630271 h 12227236"/>
              <a:gd name="connsiteX4" fmla="*/ 2847096 w 2847096"/>
              <a:gd name="connsiteY4" fmla="*/ 5025650 h 12227236"/>
              <a:gd name="connsiteX5" fmla="*/ 2627392 w 2847096"/>
              <a:gd name="connsiteY5" fmla="*/ 5047797 h 12227236"/>
              <a:gd name="connsiteX6" fmla="*/ 1756941 w 2847096"/>
              <a:gd name="connsiteY6" fmla="*/ 6115805 h 12227236"/>
              <a:gd name="connsiteX7" fmla="*/ 2627392 w 2847096"/>
              <a:gd name="connsiteY7" fmla="*/ 7183813 h 12227236"/>
              <a:gd name="connsiteX8" fmla="*/ 2847096 w 2847096"/>
              <a:gd name="connsiteY8" fmla="*/ 7205961 h 12227236"/>
              <a:gd name="connsiteX9" fmla="*/ 2847096 w 2847096"/>
              <a:gd name="connsiteY9" fmla="*/ 9519771 h 12227236"/>
              <a:gd name="connsiteX10" fmla="*/ 2847095 w 2847096"/>
              <a:gd name="connsiteY10" fmla="*/ 9519771 h 12227236"/>
              <a:gd name="connsiteX11" fmla="*/ 2837787 w 2847096"/>
              <a:gd name="connsiteY11" fmla="*/ 12227236 h 12227236"/>
              <a:gd name="connsiteX12" fmla="*/ 0 w 2847096"/>
              <a:gd name="connsiteY12" fmla="*/ 12217927 h 12227236"/>
              <a:gd name="connsiteX13" fmla="*/ 9307 w 2847096"/>
              <a:gd name="connsiteY13" fmla="*/ 9519771 h 12227236"/>
              <a:gd name="connsiteX14" fmla="*/ 9307 w 2847096"/>
              <a:gd name="connsiteY14" fmla="*/ 9038076 h 12227236"/>
              <a:gd name="connsiteX15" fmla="*/ 9307 w 2847096"/>
              <a:gd name="connsiteY15" fmla="*/ 4795371 h 12227236"/>
              <a:gd name="connsiteX16" fmla="*/ 9307 w 2847096"/>
              <a:gd name="connsiteY16" fmla="*/ 4630271 h 12227236"/>
              <a:gd name="connsiteX17" fmla="*/ 18614 w 2847096"/>
              <a:gd name="connsiteY17" fmla="*/ 0 h 1222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7096" h="12227236">
                <a:moveTo>
                  <a:pt x="18614" y="0"/>
                </a:moveTo>
                <a:lnTo>
                  <a:pt x="2847095" y="9313"/>
                </a:lnTo>
                <a:lnTo>
                  <a:pt x="2847095" y="4630271"/>
                </a:lnTo>
                <a:lnTo>
                  <a:pt x="2847096" y="4630271"/>
                </a:lnTo>
                <a:lnTo>
                  <a:pt x="2847096" y="5025650"/>
                </a:lnTo>
                <a:lnTo>
                  <a:pt x="2627392" y="5047797"/>
                </a:lnTo>
                <a:cubicBezTo>
                  <a:pt x="2130627" y="5149451"/>
                  <a:pt x="1756941" y="5588989"/>
                  <a:pt x="1756941" y="6115805"/>
                </a:cubicBezTo>
                <a:cubicBezTo>
                  <a:pt x="1756941" y="6642623"/>
                  <a:pt x="2130627" y="7082160"/>
                  <a:pt x="2627392" y="7183813"/>
                </a:cubicBezTo>
                <a:lnTo>
                  <a:pt x="2847096" y="7205961"/>
                </a:lnTo>
                <a:lnTo>
                  <a:pt x="2847096" y="9519771"/>
                </a:lnTo>
                <a:lnTo>
                  <a:pt x="2847095" y="9519771"/>
                </a:lnTo>
                <a:cubicBezTo>
                  <a:pt x="2843992" y="10412952"/>
                  <a:pt x="2840890" y="11334055"/>
                  <a:pt x="2837787" y="12227236"/>
                </a:cubicBezTo>
                <a:lnTo>
                  <a:pt x="0" y="12217927"/>
                </a:lnTo>
                <a:cubicBezTo>
                  <a:pt x="3102" y="11318542"/>
                  <a:pt x="6205" y="10419156"/>
                  <a:pt x="9307" y="9519771"/>
                </a:cubicBezTo>
                <a:lnTo>
                  <a:pt x="9307" y="9038076"/>
                </a:lnTo>
                <a:lnTo>
                  <a:pt x="9307" y="4795371"/>
                </a:lnTo>
                <a:lnTo>
                  <a:pt x="9307" y="4630271"/>
                </a:lnTo>
                <a:cubicBezTo>
                  <a:pt x="9307" y="3974104"/>
                  <a:pt x="18614" y="656167"/>
                  <a:pt x="186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2627784" y="2499742"/>
            <a:ext cx="352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反电信诈骗模型研究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1835696" y="3147814"/>
            <a:ext cx="5472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912643" y="752738"/>
            <a:ext cx="1314630" cy="1314956"/>
            <a:chOff x="1041891" y="2887277"/>
            <a:chExt cx="1036261" cy="1036518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3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1177282" y="3069495"/>
              <a:ext cx="782803" cy="636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55" name="文本框 9"/>
          <p:cNvSpPr txBox="1"/>
          <p:nvPr/>
        </p:nvSpPr>
        <p:spPr>
          <a:xfrm>
            <a:off x="4196289" y="3363838"/>
            <a:ext cx="116779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理论概述</a:t>
            </a:r>
          </a:p>
        </p:txBody>
      </p:sp>
      <p:sp>
        <p:nvSpPr>
          <p:cNvPr id="56" name="文本框 9"/>
          <p:cNvSpPr txBox="1"/>
          <p:nvPr/>
        </p:nvSpPr>
        <p:spPr>
          <a:xfrm>
            <a:off x="4196288" y="3675906"/>
            <a:ext cx="116779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模型构建</a:t>
            </a:r>
          </a:p>
        </p:txBody>
      </p:sp>
      <p:sp>
        <p:nvSpPr>
          <p:cNvPr id="59" name="流程图: 合并 3"/>
          <p:cNvSpPr/>
          <p:nvPr/>
        </p:nvSpPr>
        <p:spPr>
          <a:xfrm rot="16200000">
            <a:off x="3817935" y="3608618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合并 3"/>
          <p:cNvSpPr/>
          <p:nvPr/>
        </p:nvSpPr>
        <p:spPr>
          <a:xfrm rot="16200000">
            <a:off x="3817934" y="3365743"/>
            <a:ext cx="216093" cy="17853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24337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6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" grpId="0"/>
      <p:bldP spid="55" grpId="0"/>
      <p:bldP spid="56" grpId="0"/>
      <p:bldP spid="59" grpId="0" animBg="1"/>
      <p:bldP spid="60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机器学习概述</a:t>
            </a:r>
          </a:p>
        </p:txBody>
      </p:sp>
      <p:sp>
        <p:nvSpPr>
          <p:cNvPr id="46" name="流程图: 合并 3"/>
          <p:cNvSpPr/>
          <p:nvPr/>
        </p:nvSpPr>
        <p:spPr>
          <a:xfrm rot="16200000">
            <a:off x="7404934" y="362924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合并 3"/>
          <p:cNvSpPr/>
          <p:nvPr/>
        </p:nvSpPr>
        <p:spPr>
          <a:xfrm rot="16200000">
            <a:off x="8008661" y="35014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合并 3"/>
          <p:cNvSpPr/>
          <p:nvPr/>
        </p:nvSpPr>
        <p:spPr>
          <a:xfrm rot="16200000">
            <a:off x="7707578" y="349825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合并 3"/>
          <p:cNvSpPr/>
          <p:nvPr/>
        </p:nvSpPr>
        <p:spPr>
          <a:xfrm rot="16200000">
            <a:off x="7146456" y="350627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4F046D-FADC-45BF-8E59-0D9BD58DF80F}"/>
              </a:ext>
            </a:extLst>
          </p:cNvPr>
          <p:cNvSpPr txBox="1"/>
          <p:nvPr/>
        </p:nvSpPr>
        <p:spPr>
          <a:xfrm>
            <a:off x="823322" y="828579"/>
            <a:ext cx="722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</a:rPr>
              <a:t>机器学习理论</a:t>
            </a:r>
            <a:r>
              <a:rPr lang="zh-CN" altLang="en-US" sz="1600" dirty="0">
                <a:latin typeface="+mn-ea"/>
              </a:rPr>
              <a:t>主要是设计一些让计算机可以自动“学习”的算法。即从数据中自动分析获得规律，并利用规律对未知数据进行预测。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3E5A2B-BF63-4765-84C0-C9A2006CC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7"/>
          <a:stretch/>
        </p:blipFill>
        <p:spPr>
          <a:xfrm>
            <a:off x="1046485" y="3033005"/>
            <a:ext cx="2085794" cy="16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3D3DF99-3FE6-4872-9565-278C5BF5B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7" t="2193" r="1"/>
          <a:stretch/>
        </p:blipFill>
        <p:spPr>
          <a:xfrm>
            <a:off x="5591837" y="2978270"/>
            <a:ext cx="2110970" cy="1645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6505BB3-74D2-4EEB-9E79-202643E75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884" y="3033004"/>
            <a:ext cx="1843157" cy="16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流程图: 合并 3">
            <a:extLst>
              <a:ext uri="{FF2B5EF4-FFF2-40B4-BE49-F238E27FC236}">
                <a16:creationId xmlns:a16="http://schemas.microsoft.com/office/drawing/2014/main" id="{AFF404C6-6FB0-4B08-8DE8-EF704AEBF169}"/>
              </a:ext>
            </a:extLst>
          </p:cNvPr>
          <p:cNvSpPr/>
          <p:nvPr/>
        </p:nvSpPr>
        <p:spPr>
          <a:xfrm rot="16200000">
            <a:off x="593017" y="984143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合并 3">
            <a:extLst>
              <a:ext uri="{FF2B5EF4-FFF2-40B4-BE49-F238E27FC236}">
                <a16:creationId xmlns:a16="http://schemas.microsoft.com/office/drawing/2014/main" id="{FA18AD70-9027-4E3B-AED6-F790161D1135}"/>
              </a:ext>
            </a:extLst>
          </p:cNvPr>
          <p:cNvSpPr/>
          <p:nvPr/>
        </p:nvSpPr>
        <p:spPr>
          <a:xfrm rot="16200000">
            <a:off x="583853" y="1555559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合并 3">
            <a:extLst>
              <a:ext uri="{FF2B5EF4-FFF2-40B4-BE49-F238E27FC236}">
                <a16:creationId xmlns:a16="http://schemas.microsoft.com/office/drawing/2014/main" id="{C37D0CEA-1C83-4A66-92C4-1B78C7A882C4}"/>
              </a:ext>
            </a:extLst>
          </p:cNvPr>
          <p:cNvSpPr/>
          <p:nvPr/>
        </p:nvSpPr>
        <p:spPr>
          <a:xfrm rot="16200000">
            <a:off x="593018" y="2025815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合并 3">
            <a:extLst>
              <a:ext uri="{FF2B5EF4-FFF2-40B4-BE49-F238E27FC236}">
                <a16:creationId xmlns:a16="http://schemas.microsoft.com/office/drawing/2014/main" id="{9A16A990-5EAA-45F2-9DA7-6158B9ABD479}"/>
              </a:ext>
            </a:extLst>
          </p:cNvPr>
          <p:cNvSpPr/>
          <p:nvPr/>
        </p:nvSpPr>
        <p:spPr>
          <a:xfrm rot="16200000">
            <a:off x="615094" y="243259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F7E111-D038-4EAF-A915-74B9068A1BEA}"/>
              </a:ext>
            </a:extLst>
          </p:cNvPr>
          <p:cNvSpPr txBox="1"/>
          <p:nvPr/>
        </p:nvSpPr>
        <p:spPr>
          <a:xfrm>
            <a:off x="868563" y="2289929"/>
            <a:ext cx="2085794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开发工具：</a:t>
            </a:r>
            <a:r>
              <a:rPr lang="en-US" altLang="zh-CN" b="1" dirty="0">
                <a:latin typeface="+mn-ea"/>
              </a:rPr>
              <a:t>Python</a:t>
            </a:r>
            <a:endParaRPr lang="zh-CN" altLang="en-US" b="1" dirty="0">
              <a:latin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73CE3A-2219-49DF-A5B4-E552C3055D3A}"/>
              </a:ext>
            </a:extLst>
          </p:cNvPr>
          <p:cNvSpPr txBox="1"/>
          <p:nvPr/>
        </p:nvSpPr>
        <p:spPr>
          <a:xfrm>
            <a:off x="830682" y="1847279"/>
            <a:ext cx="4804851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诈骗号码识别属于监督学习中的二分类问题。</a:t>
            </a:r>
            <a:endParaRPr lang="en-US" altLang="zh-CN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06166B-DF1A-46C0-8402-572AD25B376B}"/>
              </a:ext>
            </a:extLst>
          </p:cNvPr>
          <p:cNvSpPr/>
          <p:nvPr/>
        </p:nvSpPr>
        <p:spPr>
          <a:xfrm>
            <a:off x="821518" y="1423348"/>
            <a:ext cx="4346062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主要分为</a:t>
            </a:r>
            <a:r>
              <a:rPr lang="zh-CN" altLang="en-US" b="1" dirty="0">
                <a:latin typeface="+mn-ea"/>
              </a:rPr>
              <a:t>监督学习</a:t>
            </a:r>
            <a:r>
              <a:rPr lang="zh-CN" altLang="en-US" dirty="0">
                <a:latin typeface="+mn-ea"/>
              </a:rPr>
              <a:t>和非监督学习两大类。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484355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45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45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45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45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1" grpId="0" animBg="1"/>
      <p:bldP spid="92" grpId="0" animBg="1"/>
      <p:bldP spid="93" grpId="0" animBg="1"/>
      <p:bldP spid="94" grpId="0"/>
      <p:bldP spid="20" grpId="0" animBg="1"/>
      <p:bldP spid="21" grpId="0" animBg="1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>
            <a:cxnSpLocks/>
            <a:stCxn id="36" idx="0"/>
            <a:endCxn id="42" idx="4"/>
          </p:cNvCxnSpPr>
          <p:nvPr/>
        </p:nvCxnSpPr>
        <p:spPr>
          <a:xfrm flipH="1" flipV="1">
            <a:off x="4514493" y="1902088"/>
            <a:ext cx="50900" cy="1000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H="1" flipV="1">
            <a:off x="2729694" y="3409676"/>
            <a:ext cx="801262" cy="38621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flipV="1">
            <a:off x="5599830" y="3329647"/>
            <a:ext cx="710498" cy="3208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3629289" y="2902566"/>
            <a:ext cx="1872208" cy="2674221"/>
            <a:chOff x="3993415" y="3271064"/>
            <a:chExt cx="1872208" cy="2674221"/>
          </a:xfrm>
        </p:grpSpPr>
        <p:sp>
          <p:nvSpPr>
            <p:cNvPr id="36" name="椭圆 35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735736" y="5143272"/>
              <a:ext cx="396240" cy="802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/>
        </p:nvSpPr>
        <p:spPr>
          <a:xfrm>
            <a:off x="1763688" y="2524818"/>
            <a:ext cx="1084059" cy="100113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968489" y="859245"/>
            <a:ext cx="1092007" cy="1042843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6155019" y="2345774"/>
            <a:ext cx="1092007" cy="1042843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232139" y="2498254"/>
            <a:ext cx="982187" cy="852032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机器学习实施过程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22814" y="1130966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随机森林算法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364DF5-4687-47F1-A82E-DB3C7043C1E6}"/>
              </a:ext>
            </a:extLst>
          </p:cNvPr>
          <p:cNvSpPr txBox="1"/>
          <p:nvPr/>
        </p:nvSpPr>
        <p:spPr>
          <a:xfrm>
            <a:off x="3940829" y="3611220"/>
            <a:ext cx="12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理论介绍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1CA6D-B290-4A72-839C-CBE6844A9B35}"/>
              </a:ext>
            </a:extLst>
          </p:cNvPr>
          <p:cNvSpPr/>
          <p:nvPr/>
        </p:nvSpPr>
        <p:spPr>
          <a:xfrm>
            <a:off x="1809516" y="2691422"/>
            <a:ext cx="1024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决策树算法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89">
            <a:extLst>
              <a:ext uri="{FF2B5EF4-FFF2-40B4-BE49-F238E27FC236}">
                <a16:creationId xmlns:a16="http://schemas.microsoft.com/office/drawing/2014/main" id="{BF7933A8-0009-42C2-A966-A0E8512F07FD}"/>
              </a:ext>
            </a:extLst>
          </p:cNvPr>
          <p:cNvSpPr txBox="1"/>
          <p:nvPr/>
        </p:nvSpPr>
        <p:spPr>
          <a:xfrm>
            <a:off x="755576" y="2072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理论概述</a:t>
            </a:r>
          </a:p>
        </p:txBody>
      </p:sp>
    </p:spTree>
    <p:extLst>
      <p:ext uri="{BB962C8B-B14F-4D97-AF65-F5344CB8AC3E}">
        <p14:creationId xmlns:p14="http://schemas.microsoft.com/office/powerpoint/2010/main" val="182081336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7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6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68" grpId="0" animBg="1"/>
      <p:bldP spid="70" grpId="0"/>
      <p:bldP spid="72" grpId="0"/>
      <p:bldP spid="25" grpId="0" animBg="1"/>
      <p:bldP spid="26" grpId="0" animBg="1"/>
      <p:bldP spid="27" grpId="0" animBg="1"/>
      <p:bldP spid="37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77247" y="66498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决策树模型</a:t>
            </a:r>
          </a:p>
        </p:txBody>
      </p:sp>
      <p:sp>
        <p:nvSpPr>
          <p:cNvPr id="16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26A0D8-A932-40EE-A41A-1644708E3369}"/>
              </a:ext>
            </a:extLst>
          </p:cNvPr>
          <p:cNvSpPr/>
          <p:nvPr/>
        </p:nvSpPr>
        <p:spPr>
          <a:xfrm>
            <a:off x="2123728" y="1419622"/>
            <a:ext cx="1728192" cy="360040"/>
          </a:xfrm>
          <a:prstGeom prst="rect">
            <a:avLst/>
          </a:prstGeom>
          <a:solidFill>
            <a:srgbClr val="FE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识别诈骗号码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93901F-09D6-4BE6-9F49-1092F7F14348}"/>
              </a:ext>
            </a:extLst>
          </p:cNvPr>
          <p:cNvCxnSpPr>
            <a:stCxn id="6" idx="2"/>
          </p:cNvCxnSpPr>
          <p:nvPr/>
        </p:nvCxnSpPr>
        <p:spPr>
          <a:xfrm>
            <a:off x="2987824" y="177966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1BE1A3A-46A2-4080-B06B-7A8D5670DAA9}"/>
              </a:ext>
            </a:extLst>
          </p:cNvPr>
          <p:cNvSpPr/>
          <p:nvPr/>
        </p:nvSpPr>
        <p:spPr>
          <a:xfrm>
            <a:off x="2195728" y="2088613"/>
            <a:ext cx="158416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日主叫通话次数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3AE485-C570-480E-BF5D-DAA4A1097A1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779896" y="2376645"/>
            <a:ext cx="1032859" cy="95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CD1B7CB-28E2-4FF3-9F2B-77B4221020F0}"/>
              </a:ext>
            </a:extLst>
          </p:cNvPr>
          <p:cNvSpPr/>
          <p:nvPr/>
        </p:nvSpPr>
        <p:spPr>
          <a:xfrm>
            <a:off x="2195728" y="3306775"/>
            <a:ext cx="158416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通话类型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D7CF09-86EA-45E5-9283-55EDF3A573D1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381704" y="3594807"/>
            <a:ext cx="814024" cy="78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DC9869F-0EB8-47B0-AAEB-911704F6B4B9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3779896" y="3594807"/>
            <a:ext cx="684080" cy="78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>
            <a:extLst>
              <a:ext uri="{FF2B5EF4-FFF2-40B4-BE49-F238E27FC236}">
                <a16:creationId xmlns:a16="http://schemas.microsoft.com/office/drawing/2014/main" id="{5B6C6851-3D36-4740-8ACE-C9804467352A}"/>
              </a:ext>
            </a:extLst>
          </p:cNvPr>
          <p:cNvSpPr/>
          <p:nvPr/>
        </p:nvSpPr>
        <p:spPr>
          <a:xfrm>
            <a:off x="971600" y="4421190"/>
            <a:ext cx="1187935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诈骗号码</a:t>
            </a:r>
          </a:p>
        </p:txBody>
      </p:sp>
      <p:sp>
        <p:nvSpPr>
          <p:cNvPr id="28" name="流程图: 可选过程 27">
            <a:extLst>
              <a:ext uri="{FF2B5EF4-FFF2-40B4-BE49-F238E27FC236}">
                <a16:creationId xmlns:a16="http://schemas.microsoft.com/office/drawing/2014/main" id="{9BE67F4E-68BD-411E-BA40-88B161760238}"/>
              </a:ext>
            </a:extLst>
          </p:cNvPr>
          <p:cNvSpPr/>
          <p:nvPr/>
        </p:nvSpPr>
        <p:spPr>
          <a:xfrm>
            <a:off x="3851919" y="4421190"/>
            <a:ext cx="1187935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普通号码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768658B-3D7C-4EAF-960C-2FC68A865F53}"/>
              </a:ext>
            </a:extLst>
          </p:cNvPr>
          <p:cNvSpPr txBox="1"/>
          <p:nvPr/>
        </p:nvSpPr>
        <p:spPr>
          <a:xfrm>
            <a:off x="2457699" y="2817726"/>
            <a:ext cx="107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10-100</a:t>
            </a:r>
            <a:r>
              <a:rPr lang="zh-CN" altLang="en-US" dirty="0"/>
              <a:t>次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F019930-A740-4FC3-8A0E-0651D6A2B256}"/>
              </a:ext>
            </a:extLst>
          </p:cNvPr>
          <p:cNvSpPr txBox="1"/>
          <p:nvPr/>
        </p:nvSpPr>
        <p:spPr>
          <a:xfrm>
            <a:off x="4463976" y="2561061"/>
            <a:ext cx="91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&lt;10</a:t>
            </a:r>
            <a:r>
              <a:rPr lang="zh-CN" altLang="en-US" dirty="0"/>
              <a:t>次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417727B-DBEC-4E49-B66F-A6D02D252C29}"/>
              </a:ext>
            </a:extLst>
          </p:cNvPr>
          <p:cNvSpPr txBox="1"/>
          <p:nvPr/>
        </p:nvSpPr>
        <p:spPr>
          <a:xfrm>
            <a:off x="764937" y="2670983"/>
            <a:ext cx="114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&gt;100</a:t>
            </a:r>
            <a:r>
              <a:rPr lang="zh-CN" altLang="en-US" dirty="0"/>
              <a:t>次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75DBA00-9404-4EA1-9C1C-AC36395064A9}"/>
              </a:ext>
            </a:extLst>
          </p:cNvPr>
          <p:cNvSpPr txBox="1"/>
          <p:nvPr/>
        </p:nvSpPr>
        <p:spPr>
          <a:xfrm>
            <a:off x="699353" y="3945283"/>
            <a:ext cx="126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漫游通话</a:t>
            </a:r>
            <a:endParaRPr lang="en-US" altLang="zh-CN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8CB0D67-6F2D-42FA-B779-EED7B1CFCFDA}"/>
              </a:ext>
            </a:extLst>
          </p:cNvPr>
          <p:cNvSpPr txBox="1"/>
          <p:nvPr/>
        </p:nvSpPr>
        <p:spPr>
          <a:xfrm>
            <a:off x="3268923" y="4011454"/>
            <a:ext cx="1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本地通话</a:t>
            </a:r>
            <a:endParaRPr lang="zh-CN" altLang="en-US" dirty="0"/>
          </a:p>
        </p:txBody>
      </p:sp>
      <p:sp>
        <p:nvSpPr>
          <p:cNvPr id="72" name="流程图: 可选过程 71">
            <a:extLst>
              <a:ext uri="{FF2B5EF4-FFF2-40B4-BE49-F238E27FC236}">
                <a16:creationId xmlns:a16="http://schemas.microsoft.com/office/drawing/2014/main" id="{1B9099F3-8FA8-45D2-BEC0-AF8B49C9756E}"/>
              </a:ext>
            </a:extLst>
          </p:cNvPr>
          <p:cNvSpPr/>
          <p:nvPr/>
        </p:nvSpPr>
        <p:spPr>
          <a:xfrm>
            <a:off x="287721" y="3406661"/>
            <a:ext cx="1187935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诈骗号码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15B057-9015-4655-985F-FAC50E8E5C0D}"/>
              </a:ext>
            </a:extLst>
          </p:cNvPr>
          <p:cNvCxnSpPr>
            <a:cxnSpLocks/>
            <a:stCxn id="11" idx="4"/>
            <a:endCxn id="32" idx="0"/>
          </p:cNvCxnSpPr>
          <p:nvPr/>
        </p:nvCxnSpPr>
        <p:spPr>
          <a:xfrm>
            <a:off x="2987812" y="2664677"/>
            <a:ext cx="0" cy="64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3E9A913-F7F0-4083-A3F3-BC81BC489DF1}"/>
              </a:ext>
            </a:extLst>
          </p:cNvPr>
          <p:cNvCxnSpPr>
            <a:stCxn id="11" idx="2"/>
            <a:endCxn id="72" idx="0"/>
          </p:cNvCxnSpPr>
          <p:nvPr/>
        </p:nvCxnSpPr>
        <p:spPr>
          <a:xfrm flipH="1">
            <a:off x="881689" y="2376645"/>
            <a:ext cx="1314039" cy="103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948CAA9-4657-4A66-A6A9-C7CBE68165AF}"/>
              </a:ext>
            </a:extLst>
          </p:cNvPr>
          <p:cNvSpPr txBox="1"/>
          <p:nvPr/>
        </p:nvSpPr>
        <p:spPr>
          <a:xfrm>
            <a:off x="5540001" y="1180194"/>
            <a:ext cx="3664484" cy="36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模型优点：</a:t>
            </a:r>
            <a:endParaRPr lang="en-US" altLang="zh-CN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1.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通过生成的规则，在业务上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具有良好的可解释性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2.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对数据量的要求不大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3.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在运算速度上，单决策树所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花的时间相对较短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模型缺点：</a:t>
            </a:r>
            <a:endParaRPr lang="en-US" altLang="zh-CN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对缺失数据处理比较困难；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单个决策树容易陷入过拟合。</a:t>
            </a:r>
          </a:p>
        </p:txBody>
      </p:sp>
      <p:sp>
        <p:nvSpPr>
          <p:cNvPr id="30" name="TextBox 89">
            <a:extLst>
              <a:ext uri="{FF2B5EF4-FFF2-40B4-BE49-F238E27FC236}">
                <a16:creationId xmlns:a16="http://schemas.microsoft.com/office/drawing/2014/main" id="{21DABA7C-AEBB-48E6-B2DE-E89D81A732A1}"/>
              </a:ext>
            </a:extLst>
          </p:cNvPr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理论概述</a:t>
            </a:r>
          </a:p>
        </p:txBody>
      </p:sp>
      <p:sp>
        <p:nvSpPr>
          <p:cNvPr id="29" name="流程图: 可选过程 28">
            <a:extLst>
              <a:ext uri="{FF2B5EF4-FFF2-40B4-BE49-F238E27FC236}">
                <a16:creationId xmlns:a16="http://schemas.microsoft.com/office/drawing/2014/main" id="{6068676B-97CA-4378-9A02-E5E82E9AACE4}"/>
              </a:ext>
            </a:extLst>
          </p:cNvPr>
          <p:cNvSpPr/>
          <p:nvPr/>
        </p:nvSpPr>
        <p:spPr>
          <a:xfrm>
            <a:off x="4225961" y="3358581"/>
            <a:ext cx="1187935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其他号码</a:t>
            </a:r>
          </a:p>
        </p:txBody>
      </p:sp>
    </p:spTree>
    <p:extLst>
      <p:ext uri="{BB962C8B-B14F-4D97-AF65-F5344CB8AC3E}">
        <p14:creationId xmlns:p14="http://schemas.microsoft.com/office/powerpoint/2010/main" val="259155043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79912" y="67186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随机森林模型</a:t>
            </a:r>
          </a:p>
        </p:txBody>
      </p:sp>
      <p:sp>
        <p:nvSpPr>
          <p:cNvPr id="16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5F97FF-B1EF-4620-9B9B-6FEFDC0E7E56}"/>
              </a:ext>
            </a:extLst>
          </p:cNvPr>
          <p:cNvSpPr txBox="1"/>
          <p:nvPr/>
        </p:nvSpPr>
        <p:spPr>
          <a:xfrm>
            <a:off x="5849853" y="1371421"/>
            <a:ext cx="334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1AEEE"/>
                </a:solidFill>
              </a:rPr>
              <a:t>随机：数据采样随机，特征选择随机</a:t>
            </a:r>
            <a:endParaRPr lang="en-US" altLang="zh-CN" dirty="0">
              <a:solidFill>
                <a:srgbClr val="01AEE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1AEEE"/>
                </a:solidFill>
              </a:rPr>
              <a:t>森林：多个决策树并行放在一起</a:t>
            </a:r>
          </a:p>
        </p:txBody>
      </p:sp>
      <p:pic>
        <p:nvPicPr>
          <p:cNvPr id="1026" name="Picture 2" descr="http://img-cms.pchome.net/article/1k1/ef/46/om0uhh-lvc.png@1o_1l_720w_100q.jpg">
            <a:extLst>
              <a:ext uri="{FF2B5EF4-FFF2-40B4-BE49-F238E27FC236}">
                <a16:creationId xmlns:a16="http://schemas.microsoft.com/office/drawing/2014/main" id="{BCDE5577-50A6-47EC-A1B3-5E1C7847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85617"/>
            <a:ext cx="530240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820397B-C86B-4DA1-82D2-456739722D1F}"/>
              </a:ext>
            </a:extLst>
          </p:cNvPr>
          <p:cNvSpPr txBox="1"/>
          <p:nvPr/>
        </p:nvSpPr>
        <p:spPr>
          <a:xfrm>
            <a:off x="5849853" y="2715766"/>
            <a:ext cx="3347864" cy="181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相对于决策树等单一模型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可以很好地避免缺失值等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避免过拟合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3.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通常能够达到更高的预测精确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9">
            <a:extLst>
              <a:ext uri="{FF2B5EF4-FFF2-40B4-BE49-F238E27FC236}">
                <a16:creationId xmlns:a16="http://schemas.microsoft.com/office/drawing/2014/main" id="{D83C4BA3-EA46-4076-B66A-0B83DF18D67E}"/>
              </a:ext>
            </a:extLst>
          </p:cNvPr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理论概述</a:t>
            </a:r>
          </a:p>
        </p:txBody>
      </p:sp>
    </p:spTree>
    <p:extLst>
      <p:ext uri="{BB962C8B-B14F-4D97-AF65-F5344CB8AC3E}">
        <p14:creationId xmlns:p14="http://schemas.microsoft.com/office/powerpoint/2010/main" val="261344225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3327437" y="75869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机器学习实施过程</a:t>
            </a:r>
          </a:p>
        </p:txBody>
      </p:sp>
      <p:sp>
        <p:nvSpPr>
          <p:cNvPr id="46" name="流程图: 合并 3"/>
          <p:cNvSpPr/>
          <p:nvPr/>
        </p:nvSpPr>
        <p:spPr>
          <a:xfrm rot="16200000">
            <a:off x="7404934" y="362924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合并 3"/>
          <p:cNvSpPr/>
          <p:nvPr/>
        </p:nvSpPr>
        <p:spPr>
          <a:xfrm rot="16200000">
            <a:off x="8008661" y="35014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合并 3"/>
          <p:cNvSpPr/>
          <p:nvPr/>
        </p:nvSpPr>
        <p:spPr>
          <a:xfrm rot="16200000">
            <a:off x="7707578" y="349825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合并 3"/>
          <p:cNvSpPr/>
          <p:nvPr/>
        </p:nvSpPr>
        <p:spPr>
          <a:xfrm rot="16200000">
            <a:off x="7146456" y="350627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18">
            <a:extLst>
              <a:ext uri="{FF2B5EF4-FFF2-40B4-BE49-F238E27FC236}">
                <a16:creationId xmlns:a16="http://schemas.microsoft.com/office/drawing/2014/main" id="{CC0A1D81-46ED-409D-A746-12A62A7B9D3C}"/>
              </a:ext>
            </a:extLst>
          </p:cNvPr>
          <p:cNvSpPr/>
          <p:nvPr/>
        </p:nvSpPr>
        <p:spPr bwMode="auto">
          <a:xfrm>
            <a:off x="2983469" y="1438900"/>
            <a:ext cx="401066" cy="935072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</a:p>
        </p:txBody>
      </p:sp>
      <p:sp>
        <p:nvSpPr>
          <p:cNvPr id="9" name="圆角矩形 37">
            <a:extLst>
              <a:ext uri="{FF2B5EF4-FFF2-40B4-BE49-F238E27FC236}">
                <a16:creationId xmlns:a16="http://schemas.microsoft.com/office/drawing/2014/main" id="{7CFA720B-8E1C-472A-A2BF-475E7BE5B0EA}"/>
              </a:ext>
            </a:extLst>
          </p:cNvPr>
          <p:cNvSpPr/>
          <p:nvPr/>
        </p:nvSpPr>
        <p:spPr bwMode="auto">
          <a:xfrm>
            <a:off x="3981428" y="1537526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29">
            <a:extLst>
              <a:ext uri="{FF2B5EF4-FFF2-40B4-BE49-F238E27FC236}">
                <a16:creationId xmlns:a16="http://schemas.microsoft.com/office/drawing/2014/main" id="{B0AD9CFD-12AF-402F-B84E-8B22795FAD06}"/>
              </a:ext>
            </a:extLst>
          </p:cNvPr>
          <p:cNvSpPr/>
          <p:nvPr/>
        </p:nvSpPr>
        <p:spPr bwMode="auto">
          <a:xfrm>
            <a:off x="1443041" y="1562955"/>
            <a:ext cx="99839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样本数据</a:t>
            </a:r>
          </a:p>
        </p:txBody>
      </p:sp>
      <p:sp>
        <p:nvSpPr>
          <p:cNvPr id="11" name="圆角矩形 30">
            <a:extLst>
              <a:ext uri="{FF2B5EF4-FFF2-40B4-BE49-F238E27FC236}">
                <a16:creationId xmlns:a16="http://schemas.microsoft.com/office/drawing/2014/main" id="{E49CB4A1-9217-4246-A31B-1ACE62E9966C}"/>
              </a:ext>
            </a:extLst>
          </p:cNvPr>
          <p:cNvSpPr/>
          <p:nvPr/>
        </p:nvSpPr>
        <p:spPr bwMode="auto">
          <a:xfrm>
            <a:off x="1443040" y="1832985"/>
            <a:ext cx="99839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样本数据</a:t>
            </a:r>
          </a:p>
        </p:txBody>
      </p:sp>
      <p:sp>
        <p:nvSpPr>
          <p:cNvPr id="12" name="圆角矩形 33">
            <a:extLst>
              <a:ext uri="{FF2B5EF4-FFF2-40B4-BE49-F238E27FC236}">
                <a16:creationId xmlns:a16="http://schemas.microsoft.com/office/drawing/2014/main" id="{6C382472-4546-435E-B653-3EC9D93C88F7}"/>
              </a:ext>
            </a:extLst>
          </p:cNvPr>
          <p:cNvSpPr/>
          <p:nvPr/>
        </p:nvSpPr>
        <p:spPr bwMode="auto">
          <a:xfrm>
            <a:off x="1443040" y="2103015"/>
            <a:ext cx="99839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样本数据</a:t>
            </a:r>
          </a:p>
        </p:txBody>
      </p:sp>
      <p:sp>
        <p:nvSpPr>
          <p:cNvPr id="13" name="圆角矩形 45">
            <a:extLst>
              <a:ext uri="{FF2B5EF4-FFF2-40B4-BE49-F238E27FC236}">
                <a16:creationId xmlns:a16="http://schemas.microsoft.com/office/drawing/2014/main" id="{9EA538EF-6956-4AC3-9050-23B88D8959F4}"/>
              </a:ext>
            </a:extLst>
          </p:cNvPr>
          <p:cNvSpPr/>
          <p:nvPr/>
        </p:nvSpPr>
        <p:spPr bwMode="auto">
          <a:xfrm>
            <a:off x="4620385" y="1532639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46">
            <a:extLst>
              <a:ext uri="{FF2B5EF4-FFF2-40B4-BE49-F238E27FC236}">
                <a16:creationId xmlns:a16="http://schemas.microsoft.com/office/drawing/2014/main" id="{F179FDDC-6C8A-4C51-8365-63BA03E0E523}"/>
              </a:ext>
            </a:extLst>
          </p:cNvPr>
          <p:cNvSpPr/>
          <p:nvPr/>
        </p:nvSpPr>
        <p:spPr bwMode="auto">
          <a:xfrm>
            <a:off x="4969304" y="1537525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61">
            <a:extLst>
              <a:ext uri="{FF2B5EF4-FFF2-40B4-BE49-F238E27FC236}">
                <a16:creationId xmlns:a16="http://schemas.microsoft.com/office/drawing/2014/main" id="{412B7B37-86D0-40D7-82EA-FC4ADB4B46F8}"/>
              </a:ext>
            </a:extLst>
          </p:cNvPr>
          <p:cNvSpPr/>
          <p:nvPr/>
        </p:nvSpPr>
        <p:spPr bwMode="auto">
          <a:xfrm>
            <a:off x="6336314" y="1574100"/>
            <a:ext cx="401066" cy="725984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</p:txBody>
      </p:sp>
      <p:sp>
        <p:nvSpPr>
          <p:cNvPr id="16" name="圆角矩形 34">
            <a:extLst>
              <a:ext uri="{FF2B5EF4-FFF2-40B4-BE49-F238E27FC236}">
                <a16:creationId xmlns:a16="http://schemas.microsoft.com/office/drawing/2014/main" id="{7D9C7A7C-9612-4546-9BFD-CF5383D061FA}"/>
              </a:ext>
            </a:extLst>
          </p:cNvPr>
          <p:cNvSpPr/>
          <p:nvPr/>
        </p:nvSpPr>
        <p:spPr bwMode="auto">
          <a:xfrm>
            <a:off x="3974197" y="1275606"/>
            <a:ext cx="1693648" cy="280928"/>
          </a:xfrm>
          <a:prstGeom prst="roundRect">
            <a:avLst/>
          </a:prstGeom>
          <a:solidFill>
            <a:srgbClr val="01AEEE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特征样本集</a:t>
            </a:r>
          </a:p>
        </p:txBody>
      </p:sp>
      <p:sp>
        <p:nvSpPr>
          <p:cNvPr id="17" name="圆角矩形 25">
            <a:extLst>
              <a:ext uri="{FF2B5EF4-FFF2-40B4-BE49-F238E27FC236}">
                <a16:creationId xmlns:a16="http://schemas.microsoft.com/office/drawing/2014/main" id="{89538CE7-1224-4772-949F-AC5FF34ABC54}"/>
              </a:ext>
            </a:extLst>
          </p:cNvPr>
          <p:cNvSpPr/>
          <p:nvPr/>
        </p:nvSpPr>
        <p:spPr bwMode="auto">
          <a:xfrm>
            <a:off x="1443042" y="1275625"/>
            <a:ext cx="998394" cy="280928"/>
          </a:xfrm>
          <a:prstGeom prst="roundRect">
            <a:avLst/>
          </a:prstGeom>
          <a:solidFill>
            <a:srgbClr val="01AEEE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原始样本集</a:t>
            </a:r>
          </a:p>
        </p:txBody>
      </p:sp>
      <p:sp>
        <p:nvSpPr>
          <p:cNvPr id="19" name="右箭头 5">
            <a:extLst>
              <a:ext uri="{FF2B5EF4-FFF2-40B4-BE49-F238E27FC236}">
                <a16:creationId xmlns:a16="http://schemas.microsoft.com/office/drawing/2014/main" id="{75BC30F1-F8C1-4227-B5AB-8A48FA2519AA}"/>
              </a:ext>
            </a:extLst>
          </p:cNvPr>
          <p:cNvSpPr/>
          <p:nvPr/>
        </p:nvSpPr>
        <p:spPr bwMode="auto">
          <a:xfrm>
            <a:off x="2519837" y="1722909"/>
            <a:ext cx="374651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右箭头 118">
            <a:extLst>
              <a:ext uri="{FF2B5EF4-FFF2-40B4-BE49-F238E27FC236}">
                <a16:creationId xmlns:a16="http://schemas.microsoft.com/office/drawing/2014/main" id="{AB0D512E-F0BE-4E3A-AED0-CD494C214CBF}"/>
              </a:ext>
            </a:extLst>
          </p:cNvPr>
          <p:cNvSpPr/>
          <p:nvPr/>
        </p:nvSpPr>
        <p:spPr bwMode="auto">
          <a:xfrm>
            <a:off x="3491945" y="1716750"/>
            <a:ext cx="374651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右箭头 119">
            <a:extLst>
              <a:ext uri="{FF2B5EF4-FFF2-40B4-BE49-F238E27FC236}">
                <a16:creationId xmlns:a16="http://schemas.microsoft.com/office/drawing/2014/main" id="{EF5F7B9B-EE17-4964-960D-2F4E3116D364}"/>
              </a:ext>
            </a:extLst>
          </p:cNvPr>
          <p:cNvSpPr/>
          <p:nvPr/>
        </p:nvSpPr>
        <p:spPr bwMode="auto">
          <a:xfrm>
            <a:off x="5814203" y="1716749"/>
            <a:ext cx="374651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右箭头 120">
            <a:extLst>
              <a:ext uri="{FF2B5EF4-FFF2-40B4-BE49-F238E27FC236}">
                <a16:creationId xmlns:a16="http://schemas.microsoft.com/office/drawing/2014/main" id="{A2A8C375-7C0F-4A0D-962E-6B80F9B37E6C}"/>
              </a:ext>
            </a:extLst>
          </p:cNvPr>
          <p:cNvSpPr/>
          <p:nvPr/>
        </p:nvSpPr>
        <p:spPr bwMode="auto">
          <a:xfrm>
            <a:off x="1081713" y="3447851"/>
            <a:ext cx="303726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右箭头 121">
            <a:extLst>
              <a:ext uri="{FF2B5EF4-FFF2-40B4-BE49-F238E27FC236}">
                <a16:creationId xmlns:a16="http://schemas.microsoft.com/office/drawing/2014/main" id="{ACF7B3C0-AA30-4EFB-9BA9-65B05C3FAFC7}"/>
              </a:ext>
            </a:extLst>
          </p:cNvPr>
          <p:cNvSpPr/>
          <p:nvPr/>
        </p:nvSpPr>
        <p:spPr bwMode="auto">
          <a:xfrm>
            <a:off x="6830060" y="1710257"/>
            <a:ext cx="374651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右箭头 125">
            <a:extLst>
              <a:ext uri="{FF2B5EF4-FFF2-40B4-BE49-F238E27FC236}">
                <a16:creationId xmlns:a16="http://schemas.microsoft.com/office/drawing/2014/main" id="{EA65E3DE-222D-414F-B4A9-E67D07F1C6E2}"/>
              </a:ext>
            </a:extLst>
          </p:cNvPr>
          <p:cNvSpPr/>
          <p:nvPr/>
        </p:nvSpPr>
        <p:spPr bwMode="auto">
          <a:xfrm>
            <a:off x="3245174" y="2841779"/>
            <a:ext cx="700355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训练</a:t>
            </a:r>
          </a:p>
        </p:txBody>
      </p:sp>
      <p:sp>
        <p:nvSpPr>
          <p:cNvPr id="25" name="右箭头 126">
            <a:extLst>
              <a:ext uri="{FF2B5EF4-FFF2-40B4-BE49-F238E27FC236}">
                <a16:creationId xmlns:a16="http://schemas.microsoft.com/office/drawing/2014/main" id="{9390DF00-2AE7-4477-A159-37BEB376CD1C}"/>
              </a:ext>
            </a:extLst>
          </p:cNvPr>
          <p:cNvSpPr/>
          <p:nvPr/>
        </p:nvSpPr>
        <p:spPr bwMode="auto">
          <a:xfrm>
            <a:off x="3236132" y="3975905"/>
            <a:ext cx="700355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预测</a:t>
            </a:r>
          </a:p>
        </p:txBody>
      </p:sp>
      <p:sp>
        <p:nvSpPr>
          <p:cNvPr id="26" name="右箭头 127">
            <a:extLst>
              <a:ext uri="{FF2B5EF4-FFF2-40B4-BE49-F238E27FC236}">
                <a16:creationId xmlns:a16="http://schemas.microsoft.com/office/drawing/2014/main" id="{80F3522D-03D0-4E66-A666-4B098FE4E05F}"/>
              </a:ext>
            </a:extLst>
          </p:cNvPr>
          <p:cNvSpPr/>
          <p:nvPr/>
        </p:nvSpPr>
        <p:spPr bwMode="auto">
          <a:xfrm>
            <a:off x="4714963" y="3974174"/>
            <a:ext cx="700355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输出</a:t>
            </a:r>
          </a:p>
        </p:txBody>
      </p:sp>
      <p:sp>
        <p:nvSpPr>
          <p:cNvPr id="27" name="圆角矩形 153">
            <a:extLst>
              <a:ext uri="{FF2B5EF4-FFF2-40B4-BE49-F238E27FC236}">
                <a16:creationId xmlns:a16="http://schemas.microsoft.com/office/drawing/2014/main" id="{CEBD5AC3-BFE0-4391-9BE3-8241B6A1C8DE}"/>
              </a:ext>
            </a:extLst>
          </p:cNvPr>
          <p:cNvSpPr/>
          <p:nvPr/>
        </p:nvSpPr>
        <p:spPr bwMode="auto">
          <a:xfrm>
            <a:off x="5525088" y="3647710"/>
            <a:ext cx="777069" cy="280928"/>
          </a:xfrm>
          <a:prstGeom prst="roundRect">
            <a:avLst/>
          </a:prstGeom>
          <a:solidFill>
            <a:srgbClr val="01AEEE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验证集</a:t>
            </a:r>
          </a:p>
        </p:txBody>
      </p:sp>
      <p:sp>
        <p:nvSpPr>
          <p:cNvPr id="28" name="圆角矩形 154">
            <a:extLst>
              <a:ext uri="{FF2B5EF4-FFF2-40B4-BE49-F238E27FC236}">
                <a16:creationId xmlns:a16="http://schemas.microsoft.com/office/drawing/2014/main" id="{1770730D-3983-42DF-A8C3-63FFC896A488}"/>
              </a:ext>
            </a:extLst>
          </p:cNvPr>
          <p:cNvSpPr/>
          <p:nvPr/>
        </p:nvSpPr>
        <p:spPr bwMode="auto">
          <a:xfrm>
            <a:off x="6834096" y="3989900"/>
            <a:ext cx="401066" cy="52225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</a:p>
        </p:txBody>
      </p:sp>
      <p:sp>
        <p:nvSpPr>
          <p:cNvPr id="29" name="右箭头 155">
            <a:extLst>
              <a:ext uri="{FF2B5EF4-FFF2-40B4-BE49-F238E27FC236}">
                <a16:creationId xmlns:a16="http://schemas.microsoft.com/office/drawing/2014/main" id="{9A5BDFFC-AF82-4723-8EBD-3BC9A9C68C41}"/>
              </a:ext>
            </a:extLst>
          </p:cNvPr>
          <p:cNvSpPr/>
          <p:nvPr/>
        </p:nvSpPr>
        <p:spPr bwMode="auto">
          <a:xfrm>
            <a:off x="6368898" y="4128839"/>
            <a:ext cx="368482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圆角矩形 156">
            <a:extLst>
              <a:ext uri="{FF2B5EF4-FFF2-40B4-BE49-F238E27FC236}">
                <a16:creationId xmlns:a16="http://schemas.microsoft.com/office/drawing/2014/main" id="{57D83CD5-0D3C-446B-855E-FCA161977C0D}"/>
              </a:ext>
            </a:extLst>
          </p:cNvPr>
          <p:cNvSpPr/>
          <p:nvPr/>
        </p:nvSpPr>
        <p:spPr bwMode="auto">
          <a:xfrm>
            <a:off x="5193208" y="1555697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31" name="圆角矩形 164">
            <a:extLst>
              <a:ext uri="{FF2B5EF4-FFF2-40B4-BE49-F238E27FC236}">
                <a16:creationId xmlns:a16="http://schemas.microsoft.com/office/drawing/2014/main" id="{52E5260F-38F5-45D6-A3A2-42EB135D57BE}"/>
              </a:ext>
            </a:extLst>
          </p:cNvPr>
          <p:cNvSpPr/>
          <p:nvPr/>
        </p:nvSpPr>
        <p:spPr bwMode="auto">
          <a:xfrm>
            <a:off x="3975223" y="1804557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165">
            <a:extLst>
              <a:ext uri="{FF2B5EF4-FFF2-40B4-BE49-F238E27FC236}">
                <a16:creationId xmlns:a16="http://schemas.microsoft.com/office/drawing/2014/main" id="{1CAA8F84-331B-4176-ACBA-F7482BF2896E}"/>
              </a:ext>
            </a:extLst>
          </p:cNvPr>
          <p:cNvSpPr/>
          <p:nvPr/>
        </p:nvSpPr>
        <p:spPr bwMode="auto">
          <a:xfrm>
            <a:off x="4614180" y="1799670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166">
            <a:extLst>
              <a:ext uri="{FF2B5EF4-FFF2-40B4-BE49-F238E27FC236}">
                <a16:creationId xmlns:a16="http://schemas.microsoft.com/office/drawing/2014/main" id="{4737673C-ABFC-4AF1-8CFD-1A76996EAAB1}"/>
              </a:ext>
            </a:extLst>
          </p:cNvPr>
          <p:cNvSpPr/>
          <p:nvPr/>
        </p:nvSpPr>
        <p:spPr bwMode="auto">
          <a:xfrm>
            <a:off x="4963099" y="1804556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167">
            <a:extLst>
              <a:ext uri="{FF2B5EF4-FFF2-40B4-BE49-F238E27FC236}">
                <a16:creationId xmlns:a16="http://schemas.microsoft.com/office/drawing/2014/main" id="{B5397507-3584-44F4-BAC3-CC16F3356079}"/>
              </a:ext>
            </a:extLst>
          </p:cNvPr>
          <p:cNvSpPr/>
          <p:nvPr/>
        </p:nvSpPr>
        <p:spPr bwMode="auto">
          <a:xfrm>
            <a:off x="5187003" y="1822728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35" name="圆角矩形 168">
            <a:extLst>
              <a:ext uri="{FF2B5EF4-FFF2-40B4-BE49-F238E27FC236}">
                <a16:creationId xmlns:a16="http://schemas.microsoft.com/office/drawing/2014/main" id="{6E1581D8-872B-47F0-9026-317593D068AD}"/>
              </a:ext>
            </a:extLst>
          </p:cNvPr>
          <p:cNvSpPr/>
          <p:nvPr/>
        </p:nvSpPr>
        <p:spPr bwMode="auto">
          <a:xfrm>
            <a:off x="3975223" y="2073441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169">
            <a:extLst>
              <a:ext uri="{FF2B5EF4-FFF2-40B4-BE49-F238E27FC236}">
                <a16:creationId xmlns:a16="http://schemas.microsoft.com/office/drawing/2014/main" id="{74011079-9BF3-4460-A748-8B2E0B14FDEC}"/>
              </a:ext>
            </a:extLst>
          </p:cNvPr>
          <p:cNvSpPr/>
          <p:nvPr/>
        </p:nvSpPr>
        <p:spPr bwMode="auto">
          <a:xfrm>
            <a:off x="4614180" y="2068554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170">
            <a:extLst>
              <a:ext uri="{FF2B5EF4-FFF2-40B4-BE49-F238E27FC236}">
                <a16:creationId xmlns:a16="http://schemas.microsoft.com/office/drawing/2014/main" id="{EB5972E8-B165-44F2-B259-1283D80CAF64}"/>
              </a:ext>
            </a:extLst>
          </p:cNvPr>
          <p:cNvSpPr/>
          <p:nvPr/>
        </p:nvSpPr>
        <p:spPr bwMode="auto">
          <a:xfrm>
            <a:off x="4963099" y="2073440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171">
            <a:extLst>
              <a:ext uri="{FF2B5EF4-FFF2-40B4-BE49-F238E27FC236}">
                <a16:creationId xmlns:a16="http://schemas.microsoft.com/office/drawing/2014/main" id="{3F3FF1C7-A5F9-42B5-8E5D-FB49848F0E35}"/>
              </a:ext>
            </a:extLst>
          </p:cNvPr>
          <p:cNvSpPr/>
          <p:nvPr/>
        </p:nvSpPr>
        <p:spPr bwMode="auto">
          <a:xfrm>
            <a:off x="5187003" y="2091612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39" name="圆角矩形 172">
            <a:extLst>
              <a:ext uri="{FF2B5EF4-FFF2-40B4-BE49-F238E27FC236}">
                <a16:creationId xmlns:a16="http://schemas.microsoft.com/office/drawing/2014/main" id="{05A4C4CE-D6A7-42D8-AADD-AFE2A419C3EA}"/>
              </a:ext>
            </a:extLst>
          </p:cNvPr>
          <p:cNvSpPr/>
          <p:nvPr/>
        </p:nvSpPr>
        <p:spPr bwMode="auto">
          <a:xfrm>
            <a:off x="1443043" y="2779664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173">
            <a:extLst>
              <a:ext uri="{FF2B5EF4-FFF2-40B4-BE49-F238E27FC236}">
                <a16:creationId xmlns:a16="http://schemas.microsoft.com/office/drawing/2014/main" id="{445B2773-FCE5-4636-B4F8-2E5F9ED2D478}"/>
              </a:ext>
            </a:extLst>
          </p:cNvPr>
          <p:cNvSpPr/>
          <p:nvPr/>
        </p:nvSpPr>
        <p:spPr bwMode="auto">
          <a:xfrm>
            <a:off x="2082000" y="2774777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174">
            <a:extLst>
              <a:ext uri="{FF2B5EF4-FFF2-40B4-BE49-F238E27FC236}">
                <a16:creationId xmlns:a16="http://schemas.microsoft.com/office/drawing/2014/main" id="{A5737F9C-EF8D-40D3-AAC8-C8CE31164AA2}"/>
              </a:ext>
            </a:extLst>
          </p:cNvPr>
          <p:cNvSpPr/>
          <p:nvPr/>
        </p:nvSpPr>
        <p:spPr bwMode="auto">
          <a:xfrm>
            <a:off x="2430919" y="2779663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175">
            <a:extLst>
              <a:ext uri="{FF2B5EF4-FFF2-40B4-BE49-F238E27FC236}">
                <a16:creationId xmlns:a16="http://schemas.microsoft.com/office/drawing/2014/main" id="{00E64425-D6EB-4922-A294-40781D90B157}"/>
              </a:ext>
            </a:extLst>
          </p:cNvPr>
          <p:cNvSpPr/>
          <p:nvPr/>
        </p:nvSpPr>
        <p:spPr bwMode="auto">
          <a:xfrm>
            <a:off x="1435811" y="2517744"/>
            <a:ext cx="1693648" cy="280928"/>
          </a:xfrm>
          <a:prstGeom prst="roundRect">
            <a:avLst/>
          </a:prstGeom>
          <a:solidFill>
            <a:srgbClr val="01AEEE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</a:p>
        </p:txBody>
      </p:sp>
      <p:sp>
        <p:nvSpPr>
          <p:cNvPr id="43" name="圆角矩形 176">
            <a:extLst>
              <a:ext uri="{FF2B5EF4-FFF2-40B4-BE49-F238E27FC236}">
                <a16:creationId xmlns:a16="http://schemas.microsoft.com/office/drawing/2014/main" id="{AAA1B990-1081-436E-A102-3F3599D7C518}"/>
              </a:ext>
            </a:extLst>
          </p:cNvPr>
          <p:cNvSpPr/>
          <p:nvPr/>
        </p:nvSpPr>
        <p:spPr bwMode="auto">
          <a:xfrm>
            <a:off x="2654823" y="2797835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44" name="圆角矩形 177">
            <a:extLst>
              <a:ext uri="{FF2B5EF4-FFF2-40B4-BE49-F238E27FC236}">
                <a16:creationId xmlns:a16="http://schemas.microsoft.com/office/drawing/2014/main" id="{4ECD9B7E-51CA-46CB-8DBF-4640B32C3F3C}"/>
              </a:ext>
            </a:extLst>
          </p:cNvPr>
          <p:cNvSpPr/>
          <p:nvPr/>
        </p:nvSpPr>
        <p:spPr bwMode="auto">
          <a:xfrm>
            <a:off x="1436837" y="3046695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178">
            <a:extLst>
              <a:ext uri="{FF2B5EF4-FFF2-40B4-BE49-F238E27FC236}">
                <a16:creationId xmlns:a16="http://schemas.microsoft.com/office/drawing/2014/main" id="{E47EA3C4-E5D0-469F-AA39-2728B1C2D9EB}"/>
              </a:ext>
            </a:extLst>
          </p:cNvPr>
          <p:cNvSpPr/>
          <p:nvPr/>
        </p:nvSpPr>
        <p:spPr bwMode="auto">
          <a:xfrm>
            <a:off x="2075794" y="3041808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179">
            <a:extLst>
              <a:ext uri="{FF2B5EF4-FFF2-40B4-BE49-F238E27FC236}">
                <a16:creationId xmlns:a16="http://schemas.microsoft.com/office/drawing/2014/main" id="{BF40FC73-9E90-4CD5-849F-43E56BE34B94}"/>
              </a:ext>
            </a:extLst>
          </p:cNvPr>
          <p:cNvSpPr/>
          <p:nvPr/>
        </p:nvSpPr>
        <p:spPr bwMode="auto">
          <a:xfrm>
            <a:off x="2424713" y="3046694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180">
            <a:extLst>
              <a:ext uri="{FF2B5EF4-FFF2-40B4-BE49-F238E27FC236}">
                <a16:creationId xmlns:a16="http://schemas.microsoft.com/office/drawing/2014/main" id="{6198E715-9D56-4CA9-9950-C88A2CEFA45B}"/>
              </a:ext>
            </a:extLst>
          </p:cNvPr>
          <p:cNvSpPr/>
          <p:nvPr/>
        </p:nvSpPr>
        <p:spPr bwMode="auto">
          <a:xfrm>
            <a:off x="2648617" y="3064866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49" name="圆角矩形 181">
            <a:extLst>
              <a:ext uri="{FF2B5EF4-FFF2-40B4-BE49-F238E27FC236}">
                <a16:creationId xmlns:a16="http://schemas.microsoft.com/office/drawing/2014/main" id="{98F7D96C-0EF2-48B3-9ED8-02F00F3E39F6}"/>
              </a:ext>
            </a:extLst>
          </p:cNvPr>
          <p:cNvSpPr/>
          <p:nvPr/>
        </p:nvSpPr>
        <p:spPr bwMode="auto">
          <a:xfrm>
            <a:off x="1436837" y="3315579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182">
            <a:extLst>
              <a:ext uri="{FF2B5EF4-FFF2-40B4-BE49-F238E27FC236}">
                <a16:creationId xmlns:a16="http://schemas.microsoft.com/office/drawing/2014/main" id="{05DEC7C9-0FB7-40FB-B13B-9AC2E0960FF2}"/>
              </a:ext>
            </a:extLst>
          </p:cNvPr>
          <p:cNvSpPr/>
          <p:nvPr/>
        </p:nvSpPr>
        <p:spPr bwMode="auto">
          <a:xfrm>
            <a:off x="2075794" y="3310692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183">
            <a:extLst>
              <a:ext uri="{FF2B5EF4-FFF2-40B4-BE49-F238E27FC236}">
                <a16:creationId xmlns:a16="http://schemas.microsoft.com/office/drawing/2014/main" id="{0DF1F4C5-CED9-4F16-B1EF-2BC9454B9538}"/>
              </a:ext>
            </a:extLst>
          </p:cNvPr>
          <p:cNvSpPr/>
          <p:nvPr/>
        </p:nvSpPr>
        <p:spPr bwMode="auto">
          <a:xfrm>
            <a:off x="2424713" y="3315578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184">
            <a:extLst>
              <a:ext uri="{FF2B5EF4-FFF2-40B4-BE49-F238E27FC236}">
                <a16:creationId xmlns:a16="http://schemas.microsoft.com/office/drawing/2014/main" id="{3E1DB6C2-AEAF-4156-B8DE-28D80522832B}"/>
              </a:ext>
            </a:extLst>
          </p:cNvPr>
          <p:cNvSpPr/>
          <p:nvPr/>
        </p:nvSpPr>
        <p:spPr bwMode="auto">
          <a:xfrm>
            <a:off x="2648617" y="3333750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53" name="圆角矩形 185">
            <a:extLst>
              <a:ext uri="{FF2B5EF4-FFF2-40B4-BE49-F238E27FC236}">
                <a16:creationId xmlns:a16="http://schemas.microsoft.com/office/drawing/2014/main" id="{CE49DA0A-A5D0-422A-AFD4-F34D16B9CFF8}"/>
              </a:ext>
            </a:extLst>
          </p:cNvPr>
          <p:cNvSpPr/>
          <p:nvPr/>
        </p:nvSpPr>
        <p:spPr bwMode="auto">
          <a:xfrm>
            <a:off x="1427784" y="3913790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186">
            <a:extLst>
              <a:ext uri="{FF2B5EF4-FFF2-40B4-BE49-F238E27FC236}">
                <a16:creationId xmlns:a16="http://schemas.microsoft.com/office/drawing/2014/main" id="{9C90EE2F-A8C6-4263-8B05-EFDD1954E65C}"/>
              </a:ext>
            </a:extLst>
          </p:cNvPr>
          <p:cNvSpPr/>
          <p:nvPr/>
        </p:nvSpPr>
        <p:spPr bwMode="auto">
          <a:xfrm>
            <a:off x="2066741" y="3908903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187">
            <a:extLst>
              <a:ext uri="{FF2B5EF4-FFF2-40B4-BE49-F238E27FC236}">
                <a16:creationId xmlns:a16="http://schemas.microsoft.com/office/drawing/2014/main" id="{1FFB035D-C0ED-42D5-89A7-781FA61AE3C4}"/>
              </a:ext>
            </a:extLst>
          </p:cNvPr>
          <p:cNvSpPr/>
          <p:nvPr/>
        </p:nvSpPr>
        <p:spPr bwMode="auto">
          <a:xfrm>
            <a:off x="2415660" y="3913789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188">
            <a:extLst>
              <a:ext uri="{FF2B5EF4-FFF2-40B4-BE49-F238E27FC236}">
                <a16:creationId xmlns:a16="http://schemas.microsoft.com/office/drawing/2014/main" id="{1DFD15C0-C8A3-4C68-828F-8D770D292DA5}"/>
              </a:ext>
            </a:extLst>
          </p:cNvPr>
          <p:cNvSpPr/>
          <p:nvPr/>
        </p:nvSpPr>
        <p:spPr bwMode="auto">
          <a:xfrm>
            <a:off x="1420552" y="3651870"/>
            <a:ext cx="1693648" cy="280928"/>
          </a:xfrm>
          <a:prstGeom prst="roundRect">
            <a:avLst/>
          </a:prstGeom>
          <a:solidFill>
            <a:srgbClr val="01AEEE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验证集</a:t>
            </a:r>
          </a:p>
        </p:txBody>
      </p:sp>
      <p:sp>
        <p:nvSpPr>
          <p:cNvPr id="57" name="圆角矩形 189">
            <a:extLst>
              <a:ext uri="{FF2B5EF4-FFF2-40B4-BE49-F238E27FC236}">
                <a16:creationId xmlns:a16="http://schemas.microsoft.com/office/drawing/2014/main" id="{7E977253-A2C0-4723-A2DD-A2B2E19F73F9}"/>
              </a:ext>
            </a:extLst>
          </p:cNvPr>
          <p:cNvSpPr/>
          <p:nvPr/>
        </p:nvSpPr>
        <p:spPr bwMode="auto">
          <a:xfrm>
            <a:off x="2639564" y="3931961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58" name="圆角矩形 190">
            <a:extLst>
              <a:ext uri="{FF2B5EF4-FFF2-40B4-BE49-F238E27FC236}">
                <a16:creationId xmlns:a16="http://schemas.microsoft.com/office/drawing/2014/main" id="{92E43B92-E165-447C-B4EC-589B54AE98F6}"/>
              </a:ext>
            </a:extLst>
          </p:cNvPr>
          <p:cNvSpPr/>
          <p:nvPr/>
        </p:nvSpPr>
        <p:spPr bwMode="auto">
          <a:xfrm>
            <a:off x="1421578" y="4180821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191">
            <a:extLst>
              <a:ext uri="{FF2B5EF4-FFF2-40B4-BE49-F238E27FC236}">
                <a16:creationId xmlns:a16="http://schemas.microsoft.com/office/drawing/2014/main" id="{7CE73701-3935-477F-B09F-832CA41282C5}"/>
              </a:ext>
            </a:extLst>
          </p:cNvPr>
          <p:cNvSpPr/>
          <p:nvPr/>
        </p:nvSpPr>
        <p:spPr bwMode="auto">
          <a:xfrm>
            <a:off x="2060536" y="4175934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192">
            <a:extLst>
              <a:ext uri="{FF2B5EF4-FFF2-40B4-BE49-F238E27FC236}">
                <a16:creationId xmlns:a16="http://schemas.microsoft.com/office/drawing/2014/main" id="{38106F5F-9359-4FB5-B39E-DFA99D21BE96}"/>
              </a:ext>
            </a:extLst>
          </p:cNvPr>
          <p:cNvSpPr/>
          <p:nvPr/>
        </p:nvSpPr>
        <p:spPr bwMode="auto">
          <a:xfrm>
            <a:off x="2409454" y="4180820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193">
            <a:extLst>
              <a:ext uri="{FF2B5EF4-FFF2-40B4-BE49-F238E27FC236}">
                <a16:creationId xmlns:a16="http://schemas.microsoft.com/office/drawing/2014/main" id="{60CE5B1E-2951-43B0-B23B-0B8606044FC2}"/>
              </a:ext>
            </a:extLst>
          </p:cNvPr>
          <p:cNvSpPr/>
          <p:nvPr/>
        </p:nvSpPr>
        <p:spPr bwMode="auto">
          <a:xfrm>
            <a:off x="2633358" y="4198992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62" name="圆角矩形 194">
            <a:extLst>
              <a:ext uri="{FF2B5EF4-FFF2-40B4-BE49-F238E27FC236}">
                <a16:creationId xmlns:a16="http://schemas.microsoft.com/office/drawing/2014/main" id="{9E46B1C3-63C0-4C0F-BE8E-E43B37E6639D}"/>
              </a:ext>
            </a:extLst>
          </p:cNvPr>
          <p:cNvSpPr/>
          <p:nvPr/>
        </p:nvSpPr>
        <p:spPr bwMode="auto">
          <a:xfrm>
            <a:off x="1421578" y="4449705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195">
            <a:extLst>
              <a:ext uri="{FF2B5EF4-FFF2-40B4-BE49-F238E27FC236}">
                <a16:creationId xmlns:a16="http://schemas.microsoft.com/office/drawing/2014/main" id="{96CABC07-0095-4A16-A04C-5DB6015EFB02}"/>
              </a:ext>
            </a:extLst>
          </p:cNvPr>
          <p:cNvSpPr/>
          <p:nvPr/>
        </p:nvSpPr>
        <p:spPr bwMode="auto">
          <a:xfrm>
            <a:off x="2060536" y="4444818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196">
            <a:extLst>
              <a:ext uri="{FF2B5EF4-FFF2-40B4-BE49-F238E27FC236}">
                <a16:creationId xmlns:a16="http://schemas.microsoft.com/office/drawing/2014/main" id="{1B6C4520-6F70-4439-A906-30E230069BE0}"/>
              </a:ext>
            </a:extLst>
          </p:cNvPr>
          <p:cNvSpPr/>
          <p:nvPr/>
        </p:nvSpPr>
        <p:spPr bwMode="auto">
          <a:xfrm>
            <a:off x="2409454" y="4449704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197">
            <a:extLst>
              <a:ext uri="{FF2B5EF4-FFF2-40B4-BE49-F238E27FC236}">
                <a16:creationId xmlns:a16="http://schemas.microsoft.com/office/drawing/2014/main" id="{C8FC535E-370B-4845-80D8-83F03B5D5A08}"/>
              </a:ext>
            </a:extLst>
          </p:cNvPr>
          <p:cNvSpPr/>
          <p:nvPr/>
        </p:nvSpPr>
        <p:spPr bwMode="auto">
          <a:xfrm>
            <a:off x="2633358" y="4467876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66" name="圆角矩形 198">
            <a:extLst>
              <a:ext uri="{FF2B5EF4-FFF2-40B4-BE49-F238E27FC236}">
                <a16:creationId xmlns:a16="http://schemas.microsoft.com/office/drawing/2014/main" id="{B4340D6F-B233-4968-BFD7-203F05867C89}"/>
              </a:ext>
            </a:extLst>
          </p:cNvPr>
          <p:cNvSpPr/>
          <p:nvPr/>
        </p:nvSpPr>
        <p:spPr bwMode="auto">
          <a:xfrm>
            <a:off x="5536833" y="3931930"/>
            <a:ext cx="765324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预测目标</a:t>
            </a:r>
          </a:p>
        </p:txBody>
      </p:sp>
      <p:sp>
        <p:nvSpPr>
          <p:cNvPr id="67" name="圆角矩形 199">
            <a:extLst>
              <a:ext uri="{FF2B5EF4-FFF2-40B4-BE49-F238E27FC236}">
                <a16:creationId xmlns:a16="http://schemas.microsoft.com/office/drawing/2014/main" id="{A366E638-8D8E-4325-88FB-1058D4575488}"/>
              </a:ext>
            </a:extLst>
          </p:cNvPr>
          <p:cNvSpPr/>
          <p:nvPr/>
        </p:nvSpPr>
        <p:spPr bwMode="auto">
          <a:xfrm>
            <a:off x="5530628" y="4198961"/>
            <a:ext cx="765324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预测目标</a:t>
            </a:r>
          </a:p>
        </p:txBody>
      </p:sp>
      <p:sp>
        <p:nvSpPr>
          <p:cNvPr id="68" name="圆角矩形 200">
            <a:extLst>
              <a:ext uri="{FF2B5EF4-FFF2-40B4-BE49-F238E27FC236}">
                <a16:creationId xmlns:a16="http://schemas.microsoft.com/office/drawing/2014/main" id="{545B0819-2252-4DD9-A1A5-108B4C003EA8}"/>
              </a:ext>
            </a:extLst>
          </p:cNvPr>
          <p:cNvSpPr/>
          <p:nvPr/>
        </p:nvSpPr>
        <p:spPr bwMode="auto">
          <a:xfrm>
            <a:off x="5530628" y="4467845"/>
            <a:ext cx="765324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预测目标</a:t>
            </a:r>
          </a:p>
        </p:txBody>
      </p:sp>
      <p:sp>
        <p:nvSpPr>
          <p:cNvPr id="70" name="圆角矩形 202">
            <a:extLst>
              <a:ext uri="{FF2B5EF4-FFF2-40B4-BE49-F238E27FC236}">
                <a16:creationId xmlns:a16="http://schemas.microsoft.com/office/drawing/2014/main" id="{A0FCB33A-F6A7-42D5-80C9-432C551E3F37}"/>
              </a:ext>
            </a:extLst>
          </p:cNvPr>
          <p:cNvSpPr/>
          <p:nvPr/>
        </p:nvSpPr>
        <p:spPr bwMode="auto">
          <a:xfrm>
            <a:off x="7249340" y="3989900"/>
            <a:ext cx="401066" cy="52225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</a:p>
        </p:txBody>
      </p:sp>
      <p:sp>
        <p:nvSpPr>
          <p:cNvPr id="71" name="TextBox 89">
            <a:extLst>
              <a:ext uri="{FF2B5EF4-FFF2-40B4-BE49-F238E27FC236}">
                <a16:creationId xmlns:a16="http://schemas.microsoft.com/office/drawing/2014/main" id="{330AB61A-E71F-434A-ABF6-159A4704D34B}"/>
              </a:ext>
            </a:extLst>
          </p:cNvPr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理论概述</a:t>
            </a:r>
          </a:p>
        </p:txBody>
      </p:sp>
      <p:sp>
        <p:nvSpPr>
          <p:cNvPr id="72" name="圆角矩形 18">
            <a:extLst>
              <a:ext uri="{FF2B5EF4-FFF2-40B4-BE49-F238E27FC236}">
                <a16:creationId xmlns:a16="http://schemas.microsoft.com/office/drawing/2014/main" id="{400392D9-F703-4F82-B7ED-0205178193BF}"/>
              </a:ext>
            </a:extLst>
          </p:cNvPr>
          <p:cNvSpPr/>
          <p:nvPr/>
        </p:nvSpPr>
        <p:spPr bwMode="auto">
          <a:xfrm>
            <a:off x="4090814" y="2744167"/>
            <a:ext cx="551203" cy="195296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</a:p>
        </p:txBody>
      </p:sp>
    </p:spTree>
    <p:extLst>
      <p:ext uri="{BB962C8B-B14F-4D97-AF65-F5344CB8AC3E}">
        <p14:creationId xmlns:p14="http://schemas.microsoft.com/office/powerpoint/2010/main" val="255546496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1" grpId="0" animBg="1"/>
      <p:bldP spid="92" grpId="0" animBg="1"/>
      <p:bldP spid="93" grpId="0" animBg="1"/>
      <p:bldP spid="9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模型构建</a:t>
            </a:r>
          </a:p>
        </p:txBody>
      </p:sp>
      <p:sp>
        <p:nvSpPr>
          <p:cNvPr id="46" name="流程图: 合并 3"/>
          <p:cNvSpPr/>
          <p:nvPr/>
        </p:nvSpPr>
        <p:spPr>
          <a:xfrm rot="16200000">
            <a:off x="7404934" y="362924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合并 3"/>
          <p:cNvSpPr/>
          <p:nvPr/>
        </p:nvSpPr>
        <p:spPr>
          <a:xfrm rot="16200000">
            <a:off x="8008661" y="35014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合并 3"/>
          <p:cNvSpPr/>
          <p:nvPr/>
        </p:nvSpPr>
        <p:spPr>
          <a:xfrm rot="16200000">
            <a:off x="7707578" y="349825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合并 3"/>
          <p:cNvSpPr/>
          <p:nvPr/>
        </p:nvSpPr>
        <p:spPr>
          <a:xfrm rot="16200000">
            <a:off x="7146456" y="350627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18">
            <a:extLst>
              <a:ext uri="{FF2B5EF4-FFF2-40B4-BE49-F238E27FC236}">
                <a16:creationId xmlns:a16="http://schemas.microsoft.com/office/drawing/2014/main" id="{1AAF01A2-2893-43AF-91B4-5F1FF5588820}"/>
              </a:ext>
            </a:extLst>
          </p:cNvPr>
          <p:cNvSpPr/>
          <p:nvPr/>
        </p:nvSpPr>
        <p:spPr bwMode="auto">
          <a:xfrm>
            <a:off x="3653899" y="1650674"/>
            <a:ext cx="401066" cy="935072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</a:p>
        </p:txBody>
      </p:sp>
      <p:sp>
        <p:nvSpPr>
          <p:cNvPr id="9" name="圆角矩形 37">
            <a:extLst>
              <a:ext uri="{FF2B5EF4-FFF2-40B4-BE49-F238E27FC236}">
                <a16:creationId xmlns:a16="http://schemas.microsoft.com/office/drawing/2014/main" id="{B116EB5A-1C4F-4969-80F2-2E7D5D6FA2FC}"/>
              </a:ext>
            </a:extLst>
          </p:cNvPr>
          <p:cNvSpPr/>
          <p:nvPr/>
        </p:nvSpPr>
        <p:spPr bwMode="auto">
          <a:xfrm>
            <a:off x="5489262" y="1816452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29">
            <a:extLst>
              <a:ext uri="{FF2B5EF4-FFF2-40B4-BE49-F238E27FC236}">
                <a16:creationId xmlns:a16="http://schemas.microsoft.com/office/drawing/2014/main" id="{F2E00939-AC65-4C2D-A621-3924ADED23A8}"/>
              </a:ext>
            </a:extLst>
          </p:cNvPr>
          <p:cNvSpPr/>
          <p:nvPr/>
        </p:nvSpPr>
        <p:spPr bwMode="auto">
          <a:xfrm>
            <a:off x="2087726" y="1841881"/>
            <a:ext cx="99839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样本数据</a:t>
            </a:r>
          </a:p>
        </p:txBody>
      </p:sp>
      <p:sp>
        <p:nvSpPr>
          <p:cNvPr id="11" name="圆角矩形 30">
            <a:extLst>
              <a:ext uri="{FF2B5EF4-FFF2-40B4-BE49-F238E27FC236}">
                <a16:creationId xmlns:a16="http://schemas.microsoft.com/office/drawing/2014/main" id="{EA7D4E4A-13E0-4B22-BCA1-23AF8C255AD5}"/>
              </a:ext>
            </a:extLst>
          </p:cNvPr>
          <p:cNvSpPr/>
          <p:nvPr/>
        </p:nvSpPr>
        <p:spPr bwMode="auto">
          <a:xfrm>
            <a:off x="2087725" y="2111911"/>
            <a:ext cx="99839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样本数据</a:t>
            </a:r>
          </a:p>
        </p:txBody>
      </p:sp>
      <p:sp>
        <p:nvSpPr>
          <p:cNvPr id="12" name="圆角矩形 33">
            <a:extLst>
              <a:ext uri="{FF2B5EF4-FFF2-40B4-BE49-F238E27FC236}">
                <a16:creationId xmlns:a16="http://schemas.microsoft.com/office/drawing/2014/main" id="{CBA0D073-178A-47CB-A278-BFC1A2AEDA1D}"/>
              </a:ext>
            </a:extLst>
          </p:cNvPr>
          <p:cNvSpPr/>
          <p:nvPr/>
        </p:nvSpPr>
        <p:spPr bwMode="auto">
          <a:xfrm>
            <a:off x="2087724" y="2381941"/>
            <a:ext cx="99839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样本数据</a:t>
            </a:r>
          </a:p>
        </p:txBody>
      </p:sp>
      <p:sp>
        <p:nvSpPr>
          <p:cNvPr id="13" name="圆角矩形 45">
            <a:extLst>
              <a:ext uri="{FF2B5EF4-FFF2-40B4-BE49-F238E27FC236}">
                <a16:creationId xmlns:a16="http://schemas.microsoft.com/office/drawing/2014/main" id="{D7104E5B-BAB4-4BD6-9D77-6F16C00E7413}"/>
              </a:ext>
            </a:extLst>
          </p:cNvPr>
          <p:cNvSpPr/>
          <p:nvPr/>
        </p:nvSpPr>
        <p:spPr bwMode="auto">
          <a:xfrm>
            <a:off x="6128220" y="1811565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46">
            <a:extLst>
              <a:ext uri="{FF2B5EF4-FFF2-40B4-BE49-F238E27FC236}">
                <a16:creationId xmlns:a16="http://schemas.microsoft.com/office/drawing/2014/main" id="{E5883BC8-2857-43A4-AD80-CEFF525B39E5}"/>
              </a:ext>
            </a:extLst>
          </p:cNvPr>
          <p:cNvSpPr/>
          <p:nvPr/>
        </p:nvSpPr>
        <p:spPr bwMode="auto">
          <a:xfrm>
            <a:off x="6477138" y="1816451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34">
            <a:extLst>
              <a:ext uri="{FF2B5EF4-FFF2-40B4-BE49-F238E27FC236}">
                <a16:creationId xmlns:a16="http://schemas.microsoft.com/office/drawing/2014/main" id="{7DDAB521-4534-4529-A2A4-4A661BB27F9C}"/>
              </a:ext>
            </a:extLst>
          </p:cNvPr>
          <p:cNvSpPr/>
          <p:nvPr/>
        </p:nvSpPr>
        <p:spPr bwMode="auto">
          <a:xfrm>
            <a:off x="5482031" y="1554532"/>
            <a:ext cx="1693648" cy="280928"/>
          </a:xfrm>
          <a:prstGeom prst="roundRect">
            <a:avLst/>
          </a:prstGeom>
          <a:solidFill>
            <a:srgbClr val="FF5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特征样本集</a:t>
            </a:r>
          </a:p>
        </p:txBody>
      </p:sp>
      <p:sp>
        <p:nvSpPr>
          <p:cNvPr id="16" name="圆角矩形 25">
            <a:extLst>
              <a:ext uri="{FF2B5EF4-FFF2-40B4-BE49-F238E27FC236}">
                <a16:creationId xmlns:a16="http://schemas.microsoft.com/office/drawing/2014/main" id="{B54441FC-ABAC-4120-A32D-F8BDD0CEB9F0}"/>
              </a:ext>
            </a:extLst>
          </p:cNvPr>
          <p:cNvSpPr/>
          <p:nvPr/>
        </p:nvSpPr>
        <p:spPr bwMode="auto">
          <a:xfrm>
            <a:off x="2087727" y="1554551"/>
            <a:ext cx="998394" cy="280928"/>
          </a:xfrm>
          <a:prstGeom prst="roundRect">
            <a:avLst/>
          </a:prstGeom>
          <a:solidFill>
            <a:srgbClr val="FF5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原始样本集</a:t>
            </a:r>
          </a:p>
        </p:txBody>
      </p:sp>
      <p:sp>
        <p:nvSpPr>
          <p:cNvPr id="17" name="右箭头 5">
            <a:extLst>
              <a:ext uri="{FF2B5EF4-FFF2-40B4-BE49-F238E27FC236}">
                <a16:creationId xmlns:a16="http://schemas.microsoft.com/office/drawing/2014/main" id="{BB36947F-4CCA-4745-BDAE-846C02DC114D}"/>
              </a:ext>
            </a:extLst>
          </p:cNvPr>
          <p:cNvSpPr/>
          <p:nvPr/>
        </p:nvSpPr>
        <p:spPr bwMode="auto">
          <a:xfrm>
            <a:off x="3194713" y="2001835"/>
            <a:ext cx="374651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右箭头 118">
            <a:extLst>
              <a:ext uri="{FF2B5EF4-FFF2-40B4-BE49-F238E27FC236}">
                <a16:creationId xmlns:a16="http://schemas.microsoft.com/office/drawing/2014/main" id="{A9F8284B-DD75-4C17-BDD9-27F44C1BD872}"/>
              </a:ext>
            </a:extLst>
          </p:cNvPr>
          <p:cNvSpPr/>
          <p:nvPr/>
        </p:nvSpPr>
        <p:spPr bwMode="auto">
          <a:xfrm>
            <a:off x="5127933" y="1928437"/>
            <a:ext cx="374651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圆角矩形 156">
            <a:extLst>
              <a:ext uri="{FF2B5EF4-FFF2-40B4-BE49-F238E27FC236}">
                <a16:creationId xmlns:a16="http://schemas.microsoft.com/office/drawing/2014/main" id="{5A71BA39-407C-438C-BF2B-1F62EB9FE36B}"/>
              </a:ext>
            </a:extLst>
          </p:cNvPr>
          <p:cNvSpPr/>
          <p:nvPr/>
        </p:nvSpPr>
        <p:spPr bwMode="auto">
          <a:xfrm>
            <a:off x="6701042" y="1834623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20" name="圆角矩形 164">
            <a:extLst>
              <a:ext uri="{FF2B5EF4-FFF2-40B4-BE49-F238E27FC236}">
                <a16:creationId xmlns:a16="http://schemas.microsoft.com/office/drawing/2014/main" id="{FE9CA569-5FEE-4409-8A38-E409B8A6FFAA}"/>
              </a:ext>
            </a:extLst>
          </p:cNvPr>
          <p:cNvSpPr/>
          <p:nvPr/>
        </p:nvSpPr>
        <p:spPr bwMode="auto">
          <a:xfrm>
            <a:off x="5483057" y="2083483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165">
            <a:extLst>
              <a:ext uri="{FF2B5EF4-FFF2-40B4-BE49-F238E27FC236}">
                <a16:creationId xmlns:a16="http://schemas.microsoft.com/office/drawing/2014/main" id="{0D575C77-84B9-402B-9E85-825BFCE293FF}"/>
              </a:ext>
            </a:extLst>
          </p:cNvPr>
          <p:cNvSpPr/>
          <p:nvPr/>
        </p:nvSpPr>
        <p:spPr bwMode="auto">
          <a:xfrm>
            <a:off x="6122014" y="2078596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166">
            <a:extLst>
              <a:ext uri="{FF2B5EF4-FFF2-40B4-BE49-F238E27FC236}">
                <a16:creationId xmlns:a16="http://schemas.microsoft.com/office/drawing/2014/main" id="{D82C2C19-0516-4542-B4B3-C65F420D672B}"/>
              </a:ext>
            </a:extLst>
          </p:cNvPr>
          <p:cNvSpPr/>
          <p:nvPr/>
        </p:nvSpPr>
        <p:spPr bwMode="auto">
          <a:xfrm>
            <a:off x="6470933" y="2083482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167">
            <a:extLst>
              <a:ext uri="{FF2B5EF4-FFF2-40B4-BE49-F238E27FC236}">
                <a16:creationId xmlns:a16="http://schemas.microsoft.com/office/drawing/2014/main" id="{0E6A9E43-576F-4AEE-A932-718B9F447142}"/>
              </a:ext>
            </a:extLst>
          </p:cNvPr>
          <p:cNvSpPr/>
          <p:nvPr/>
        </p:nvSpPr>
        <p:spPr bwMode="auto">
          <a:xfrm>
            <a:off x="6694837" y="2101654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24" name="圆角矩形 168">
            <a:extLst>
              <a:ext uri="{FF2B5EF4-FFF2-40B4-BE49-F238E27FC236}">
                <a16:creationId xmlns:a16="http://schemas.microsoft.com/office/drawing/2014/main" id="{8CCB7329-C805-486D-9C53-3CDFDEFDE011}"/>
              </a:ext>
            </a:extLst>
          </p:cNvPr>
          <p:cNvSpPr/>
          <p:nvPr/>
        </p:nvSpPr>
        <p:spPr bwMode="auto">
          <a:xfrm>
            <a:off x="5483057" y="2352367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169">
            <a:extLst>
              <a:ext uri="{FF2B5EF4-FFF2-40B4-BE49-F238E27FC236}">
                <a16:creationId xmlns:a16="http://schemas.microsoft.com/office/drawing/2014/main" id="{38B845B7-B5CF-493D-8928-A24F6DEF511E}"/>
              </a:ext>
            </a:extLst>
          </p:cNvPr>
          <p:cNvSpPr/>
          <p:nvPr/>
        </p:nvSpPr>
        <p:spPr bwMode="auto">
          <a:xfrm>
            <a:off x="6122014" y="2347480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170">
            <a:extLst>
              <a:ext uri="{FF2B5EF4-FFF2-40B4-BE49-F238E27FC236}">
                <a16:creationId xmlns:a16="http://schemas.microsoft.com/office/drawing/2014/main" id="{35822C4F-CE92-4512-87D4-FE9E6D676CA4}"/>
              </a:ext>
            </a:extLst>
          </p:cNvPr>
          <p:cNvSpPr/>
          <p:nvPr/>
        </p:nvSpPr>
        <p:spPr bwMode="auto">
          <a:xfrm>
            <a:off x="6470933" y="2352366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171">
            <a:extLst>
              <a:ext uri="{FF2B5EF4-FFF2-40B4-BE49-F238E27FC236}">
                <a16:creationId xmlns:a16="http://schemas.microsoft.com/office/drawing/2014/main" id="{2B24E54B-EC5D-486F-8F0F-2E76FF956496}"/>
              </a:ext>
            </a:extLst>
          </p:cNvPr>
          <p:cNvSpPr/>
          <p:nvPr/>
        </p:nvSpPr>
        <p:spPr bwMode="auto">
          <a:xfrm>
            <a:off x="6694837" y="2370538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EE6211A-E34A-4C17-B862-19986B44CA5D}"/>
              </a:ext>
            </a:extLst>
          </p:cNvPr>
          <p:cNvSpPr txBox="1"/>
          <p:nvPr/>
        </p:nvSpPr>
        <p:spPr>
          <a:xfrm>
            <a:off x="3965458" y="4506533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特征提取</a:t>
            </a:r>
          </a:p>
        </p:txBody>
      </p:sp>
      <p:sp>
        <p:nvSpPr>
          <p:cNvPr id="29" name="圆角矩形 66">
            <a:extLst>
              <a:ext uri="{FF2B5EF4-FFF2-40B4-BE49-F238E27FC236}">
                <a16:creationId xmlns:a16="http://schemas.microsoft.com/office/drawing/2014/main" id="{22DA60E3-0FED-4C01-8285-731D86B7A626}"/>
              </a:ext>
            </a:extLst>
          </p:cNvPr>
          <p:cNvSpPr/>
          <p:nvPr/>
        </p:nvSpPr>
        <p:spPr bwMode="auto">
          <a:xfrm>
            <a:off x="4300087" y="1655272"/>
            <a:ext cx="901490" cy="30646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</a:p>
        </p:txBody>
      </p:sp>
      <p:sp>
        <p:nvSpPr>
          <p:cNvPr id="30" name="圆角矩形 67">
            <a:extLst>
              <a:ext uri="{FF2B5EF4-FFF2-40B4-BE49-F238E27FC236}">
                <a16:creationId xmlns:a16="http://schemas.microsoft.com/office/drawing/2014/main" id="{24B38744-1641-4ED7-9634-B379CB06F6AB}"/>
              </a:ext>
            </a:extLst>
          </p:cNvPr>
          <p:cNvSpPr/>
          <p:nvPr/>
        </p:nvSpPr>
        <p:spPr bwMode="auto">
          <a:xfrm>
            <a:off x="4300087" y="1972488"/>
            <a:ext cx="592626" cy="30646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</a:p>
        </p:txBody>
      </p:sp>
      <p:sp>
        <p:nvSpPr>
          <p:cNvPr id="31" name="圆角矩形 68">
            <a:extLst>
              <a:ext uri="{FF2B5EF4-FFF2-40B4-BE49-F238E27FC236}">
                <a16:creationId xmlns:a16="http://schemas.microsoft.com/office/drawing/2014/main" id="{618AC1F6-5483-41CD-9A1E-6D33FE04525D}"/>
              </a:ext>
            </a:extLst>
          </p:cNvPr>
          <p:cNvSpPr/>
          <p:nvPr/>
        </p:nvSpPr>
        <p:spPr bwMode="auto">
          <a:xfrm>
            <a:off x="4300087" y="2278955"/>
            <a:ext cx="901490" cy="30646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特征运算</a:t>
            </a:r>
          </a:p>
        </p:txBody>
      </p:sp>
      <p:cxnSp>
        <p:nvCxnSpPr>
          <p:cNvPr id="32" name="肘形连接符 2">
            <a:extLst>
              <a:ext uri="{FF2B5EF4-FFF2-40B4-BE49-F238E27FC236}">
                <a16:creationId xmlns:a16="http://schemas.microsoft.com/office/drawing/2014/main" id="{992AFA0C-3F8C-4A98-96D5-4B81FD4E87E3}"/>
              </a:ext>
            </a:extLst>
          </p:cNvPr>
          <p:cNvCxnSpPr>
            <a:stCxn id="8" idx="3"/>
            <a:endCxn id="29" idx="1"/>
          </p:cNvCxnSpPr>
          <p:nvPr/>
        </p:nvCxnSpPr>
        <p:spPr bwMode="auto">
          <a:xfrm flipV="1">
            <a:off x="4054965" y="1808506"/>
            <a:ext cx="245122" cy="309704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71">
            <a:extLst>
              <a:ext uri="{FF2B5EF4-FFF2-40B4-BE49-F238E27FC236}">
                <a16:creationId xmlns:a16="http://schemas.microsoft.com/office/drawing/2014/main" id="{8A14D098-C6A6-44BF-A01F-07122A4A871E}"/>
              </a:ext>
            </a:extLst>
          </p:cNvPr>
          <p:cNvCxnSpPr>
            <a:stCxn id="8" idx="3"/>
            <a:endCxn id="30" idx="1"/>
          </p:cNvCxnSpPr>
          <p:nvPr/>
        </p:nvCxnSpPr>
        <p:spPr bwMode="auto">
          <a:xfrm>
            <a:off x="4054965" y="2118210"/>
            <a:ext cx="245122" cy="7512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74">
            <a:extLst>
              <a:ext uri="{FF2B5EF4-FFF2-40B4-BE49-F238E27FC236}">
                <a16:creationId xmlns:a16="http://schemas.microsoft.com/office/drawing/2014/main" id="{2C2A4F3F-9FAA-4618-9371-F7FF5A412EFE}"/>
              </a:ext>
            </a:extLst>
          </p:cNvPr>
          <p:cNvCxnSpPr>
            <a:stCxn id="8" idx="3"/>
            <a:endCxn id="31" idx="1"/>
          </p:cNvCxnSpPr>
          <p:nvPr/>
        </p:nvCxnSpPr>
        <p:spPr bwMode="auto">
          <a:xfrm>
            <a:off x="4054965" y="2118210"/>
            <a:ext cx="245122" cy="313979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4CC11F75-327C-4ED2-B151-717C474D2A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8992" y="2953523"/>
          <a:ext cx="3721095" cy="1057891"/>
        </p:xfrm>
        <a:graphic>
          <a:graphicData uri="http://schemas.openxmlformats.org/drawingml/2006/table">
            <a:tbl>
              <a:tblPr/>
              <a:tblGrid>
                <a:gridCol w="91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14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用户号码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通话地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对方号码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通话时长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139</a:t>
                      </a:r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***</a:t>
                      </a:r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661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珠海</a:t>
                      </a:r>
                      <a:endParaRPr lang="en-US" altLang="zh-CN" sz="12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86159</a:t>
                      </a:r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***</a:t>
                      </a:r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661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48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139</a:t>
                      </a:r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***</a:t>
                      </a:r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144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珠海</a:t>
                      </a:r>
                      <a:endParaRPr lang="en-US" altLang="zh-CN" sz="12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139</a:t>
                      </a:r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***</a:t>
                      </a:r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166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103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29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、、、</a:t>
                      </a:r>
                      <a:endParaRPr lang="en-US" altLang="zh-CN" sz="12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、、、</a:t>
                      </a:r>
                      <a:endParaRPr lang="en-US" altLang="zh-CN" sz="12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、、、</a:t>
                      </a:r>
                      <a:endParaRPr lang="en-US" altLang="zh-CN" sz="12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、、、</a:t>
                      </a:r>
                      <a:endParaRPr lang="en-US" altLang="zh-CN" sz="12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212BEC8-582D-41A6-91E9-BE09F747AE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64395" y="2953523"/>
          <a:ext cx="4248473" cy="1028704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33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用户号码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通话地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异地通话次数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日均通话时长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通话消费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139</a:t>
                      </a:r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***</a:t>
                      </a:r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661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珠海</a:t>
                      </a:r>
                      <a:endParaRPr lang="en-US" altLang="zh-CN" sz="12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endParaRPr lang="zh-CN" altLang="en-US" sz="1200" b="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30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139</a:t>
                      </a:r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***</a:t>
                      </a:r>
                      <a:r>
                        <a:rPr lang="en-US" altLang="zh-CN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144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珠海</a:t>
                      </a:r>
                      <a:endParaRPr lang="en-US" altLang="zh-CN" sz="12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sz="1200" b="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NULL</a:t>
                      </a: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、、、</a:t>
                      </a:r>
                      <a:endParaRPr lang="en-US" altLang="zh-CN" sz="12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、、、</a:t>
                      </a:r>
                      <a:endParaRPr lang="en-US" altLang="zh-CN" sz="12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、、、</a:t>
                      </a:r>
                      <a:endParaRPr lang="en-US" altLang="zh-CN" sz="12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、、、</a:t>
                      </a:r>
                      <a:endParaRPr lang="en-US" altLang="zh-CN" sz="12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333333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、、、</a:t>
                      </a:r>
                      <a:endParaRPr lang="en-US" altLang="zh-CN" sz="1200" dirty="0">
                        <a:solidFill>
                          <a:srgbClr val="333333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1438" marR="71438" marT="14288" marB="14288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37508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1" grpId="0" animBg="1"/>
      <p:bldP spid="92" grpId="0" animBg="1"/>
      <p:bldP spid="93" grpId="0" animBg="1"/>
      <p:bldP spid="9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特征变量</a:t>
            </a:r>
          </a:p>
        </p:txBody>
      </p:sp>
      <p:sp>
        <p:nvSpPr>
          <p:cNvPr id="46" name="流程图: 合并 3"/>
          <p:cNvSpPr/>
          <p:nvPr/>
        </p:nvSpPr>
        <p:spPr>
          <a:xfrm rot="16200000">
            <a:off x="7404934" y="362924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合并 3"/>
          <p:cNvSpPr/>
          <p:nvPr/>
        </p:nvSpPr>
        <p:spPr>
          <a:xfrm rot="16200000">
            <a:off x="8008661" y="35014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合并 3"/>
          <p:cNvSpPr/>
          <p:nvPr/>
        </p:nvSpPr>
        <p:spPr>
          <a:xfrm rot="16200000">
            <a:off x="7707578" y="349825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合并 3"/>
          <p:cNvSpPr/>
          <p:nvPr/>
        </p:nvSpPr>
        <p:spPr>
          <a:xfrm rot="16200000">
            <a:off x="7146456" y="350627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AE9AEB7-0DE0-4B00-90BB-DF5AD33110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7549" y="752664"/>
          <a:ext cx="1895855" cy="436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55">
                  <a:extLst>
                    <a:ext uri="{9D8B030D-6E8A-4147-A177-3AD203B41FA5}">
                      <a16:colId xmlns:a16="http://schemas.microsoft.com/office/drawing/2014/main" val="4166018540"/>
                    </a:ext>
                  </a:extLst>
                </a:gridCol>
              </a:tblGrid>
              <a:tr h="202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用户基本信息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9016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197876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年龄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46307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入网时长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94789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VIP</a:t>
                      </a:r>
                      <a:r>
                        <a:rPr lang="zh-CN" altLang="en-US" sz="1400" dirty="0"/>
                        <a:t>等级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64375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是否集团网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32509"/>
                  </a:ext>
                </a:extLst>
              </a:tr>
              <a:tr h="350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是否集团关键联系人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63517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是否集群网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48541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是否购机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3018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终端机龄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69072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终端价格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05020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4408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96EA9F0-5348-4366-8A42-66216B1C6B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6360" y="780369"/>
          <a:ext cx="2101594" cy="292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594">
                  <a:extLst>
                    <a:ext uri="{9D8B030D-6E8A-4147-A177-3AD203B41FA5}">
                      <a16:colId xmlns:a16="http://schemas.microsoft.com/office/drawing/2014/main" val="4166018540"/>
                    </a:ext>
                  </a:extLst>
                </a:gridCol>
              </a:tblGrid>
              <a:tr h="365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用户通话行为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9016"/>
                  </a:ext>
                </a:extLst>
              </a:tr>
              <a:tr h="365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月主叫时长及次数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197876"/>
                  </a:ext>
                </a:extLst>
              </a:tr>
              <a:tr h="365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月被叫时长及次数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46307"/>
                  </a:ext>
                </a:extLst>
              </a:tr>
              <a:tr h="365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日主叫异地号码时长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48541"/>
                  </a:ext>
                </a:extLst>
              </a:tr>
              <a:tr h="365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日呼叫本地号码时长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3018"/>
                  </a:ext>
                </a:extLst>
              </a:tr>
              <a:tr h="365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日平均每次通话时间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69072"/>
                  </a:ext>
                </a:extLst>
              </a:tr>
              <a:tr h="365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日非重复拨打的对象数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05020"/>
                  </a:ext>
                </a:extLst>
              </a:tr>
              <a:tr h="365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日重复拨打对象数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44085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4D6994-1E28-4A95-B2D6-FD937C7D63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13568" y="780369"/>
          <a:ext cx="1895855" cy="381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55">
                  <a:extLst>
                    <a:ext uri="{9D8B030D-6E8A-4147-A177-3AD203B41FA5}">
                      <a16:colId xmlns:a16="http://schemas.microsoft.com/office/drawing/2014/main" val="2531897000"/>
                    </a:ext>
                  </a:extLst>
                </a:gridCol>
              </a:tblGrid>
              <a:tr h="381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用户消费行为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92862"/>
                  </a:ext>
                </a:extLst>
              </a:tr>
              <a:tr h="38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ARPU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202003"/>
                  </a:ext>
                </a:extLst>
              </a:tr>
              <a:tr h="38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近</a:t>
                      </a:r>
                      <a:r>
                        <a:rPr lang="en-US" altLang="zh-CN" sz="1400" dirty="0"/>
                        <a:t>3</a:t>
                      </a:r>
                      <a:r>
                        <a:rPr lang="zh-CN" altLang="en-US" sz="1400" dirty="0"/>
                        <a:t>个月</a:t>
                      </a:r>
                      <a:r>
                        <a:rPr lang="en-US" altLang="zh-CN" sz="1400" dirty="0"/>
                        <a:t>DOU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63988"/>
                  </a:ext>
                </a:extLst>
              </a:tr>
              <a:tr h="38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月消费额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771671"/>
                  </a:ext>
                </a:extLst>
              </a:tr>
              <a:tr h="38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月通话消费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573923"/>
                  </a:ext>
                </a:extLst>
              </a:tr>
              <a:tr h="38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月流量消费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5907"/>
                  </a:ext>
                </a:extLst>
              </a:tr>
              <a:tr h="38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月短信消费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74934"/>
                  </a:ext>
                </a:extLst>
              </a:tr>
              <a:tr h="38188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套餐所含通话时长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8932"/>
                  </a:ext>
                </a:extLst>
              </a:tr>
              <a:tr h="38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套餐所含流量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97091"/>
                  </a:ext>
                </a:extLst>
              </a:tr>
              <a:tr h="38188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套餐所含短信条数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7866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2886AAF-62BA-4006-AAA4-C1A2FFC209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59688" y="823955"/>
          <a:ext cx="1895855" cy="2890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55">
                  <a:extLst>
                    <a:ext uri="{9D8B030D-6E8A-4147-A177-3AD203B41FA5}">
                      <a16:colId xmlns:a16="http://schemas.microsoft.com/office/drawing/2014/main" val="4166018540"/>
                    </a:ext>
                  </a:extLst>
                </a:gridCol>
              </a:tblGrid>
              <a:tr h="202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用户位置信息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9016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通话时所在位置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32509"/>
                  </a:ext>
                </a:extLst>
              </a:tr>
              <a:tr h="350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周主叫省外次数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63517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周被叫归属省份数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48541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日主叫异地号码次数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3018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日主叫本地号码次数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69072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05020"/>
                  </a:ext>
                </a:extLst>
              </a:tr>
              <a:tr h="36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4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52818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1" grpId="0" animBg="1"/>
      <p:bldP spid="92" grpId="0" animBg="1"/>
      <p:bldP spid="93" grpId="0" animBg="1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0383ECF7-5911-4BBB-AFD7-893C2FB131D3}"/>
              </a:ext>
            </a:extLst>
          </p:cNvPr>
          <p:cNvSpPr txBox="1"/>
          <p:nvPr/>
        </p:nvSpPr>
        <p:spPr>
          <a:xfrm>
            <a:off x="611783" y="3939902"/>
            <a:ext cx="1772427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郑子泓</a:t>
            </a:r>
          </a:p>
        </p:txBody>
      </p:sp>
      <p:sp>
        <p:nvSpPr>
          <p:cNvPr id="32" name="Freeform 60">
            <a:extLst>
              <a:ext uri="{FF2B5EF4-FFF2-40B4-BE49-F238E27FC236}">
                <a16:creationId xmlns:a16="http://schemas.microsoft.com/office/drawing/2014/main" id="{51D10E7E-C765-433F-AFD5-FC5BB069C2F9}"/>
              </a:ext>
            </a:extLst>
          </p:cNvPr>
          <p:cNvSpPr/>
          <p:nvPr/>
        </p:nvSpPr>
        <p:spPr bwMode="auto">
          <a:xfrm>
            <a:off x="423710" y="1373952"/>
            <a:ext cx="2148575" cy="2395595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B22F45C-0C5F-4E21-83A2-540A12A60B79}"/>
              </a:ext>
            </a:extLst>
          </p:cNvPr>
          <p:cNvGrpSpPr/>
          <p:nvPr/>
        </p:nvGrpSpPr>
        <p:grpSpPr>
          <a:xfrm>
            <a:off x="3807368" y="2208870"/>
            <a:ext cx="1036261" cy="1036518"/>
            <a:chOff x="2501743" y="1635646"/>
            <a:chExt cx="1036261" cy="1036518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C9B9F8-31CE-4AE9-9F74-5EB1DF79A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59">
              <a:extLst>
                <a:ext uri="{FF2B5EF4-FFF2-40B4-BE49-F238E27FC236}">
                  <a16:creationId xmlns:a16="http://schemas.microsoft.com/office/drawing/2014/main" id="{81F25EC0-E764-4753-9D83-894C48A7B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9CCBBE3-941A-4BEE-9849-7A060B958A87}"/>
              </a:ext>
            </a:extLst>
          </p:cNvPr>
          <p:cNvGrpSpPr/>
          <p:nvPr/>
        </p:nvGrpSpPr>
        <p:grpSpPr>
          <a:xfrm>
            <a:off x="3816030" y="3590606"/>
            <a:ext cx="1036261" cy="1036518"/>
            <a:chOff x="4170801" y="2938997"/>
            <a:chExt cx="1036261" cy="1036518"/>
          </a:xfrm>
        </p:grpSpPr>
        <p:sp>
          <p:nvSpPr>
            <p:cNvPr id="57" name="Oval 53">
              <a:extLst>
                <a:ext uri="{FF2B5EF4-FFF2-40B4-BE49-F238E27FC236}">
                  <a16:creationId xmlns:a16="http://schemas.microsoft.com/office/drawing/2014/main" id="{BD5E203B-BA70-4987-A19E-A0A82DDB8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chemeClr val="accent3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60">
              <a:extLst>
                <a:ext uri="{FF2B5EF4-FFF2-40B4-BE49-F238E27FC236}">
                  <a16:creationId xmlns:a16="http://schemas.microsoft.com/office/drawing/2014/main" id="{AC808074-E994-45F8-B420-650CBFE03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87B32AB-2FAB-41C7-80F0-D8DA3AFC7262}"/>
              </a:ext>
            </a:extLst>
          </p:cNvPr>
          <p:cNvGrpSpPr/>
          <p:nvPr/>
        </p:nvGrpSpPr>
        <p:grpSpPr>
          <a:xfrm>
            <a:off x="3807369" y="849791"/>
            <a:ext cx="1036261" cy="1036518"/>
            <a:chOff x="1041891" y="2887277"/>
            <a:chExt cx="1036261" cy="1036518"/>
          </a:xfrm>
        </p:grpSpPr>
        <p:sp>
          <p:nvSpPr>
            <p:cNvPr id="60" name="Oval 53">
              <a:extLst>
                <a:ext uri="{FF2B5EF4-FFF2-40B4-BE49-F238E27FC236}">
                  <a16:creationId xmlns:a16="http://schemas.microsoft.com/office/drawing/2014/main" id="{54DD6854-E025-4300-8392-872775902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58">
              <a:extLst>
                <a:ext uri="{FF2B5EF4-FFF2-40B4-BE49-F238E27FC236}">
                  <a16:creationId xmlns:a16="http://schemas.microsoft.com/office/drawing/2014/main" id="{9FDF199F-3F33-491D-ADEA-F8AA57344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3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62" name="Text Box 16">
            <a:extLst>
              <a:ext uri="{FF2B5EF4-FFF2-40B4-BE49-F238E27FC236}">
                <a16:creationId xmlns:a16="http://schemas.microsoft.com/office/drawing/2014/main" id="{D02DD5F0-5DB3-448C-B410-A52A96519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977" y="1170775"/>
            <a:ext cx="1355247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1F00E8E5-A74C-4542-A0B7-2EB67823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6" y="3787796"/>
            <a:ext cx="1077071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电信诈骗用户画像</a:t>
            </a:r>
          </a:p>
        </p:txBody>
      </p:sp>
      <p:sp>
        <p:nvSpPr>
          <p:cNvPr id="64" name="Text Box 38">
            <a:extLst>
              <a:ext uri="{FF2B5EF4-FFF2-40B4-BE49-F238E27FC236}">
                <a16:creationId xmlns:a16="http://schemas.microsoft.com/office/drawing/2014/main" id="{82FDDC28-3E13-4C18-A4DB-303DD1F4E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2499742"/>
            <a:ext cx="1077071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</p:spTree>
    <p:extLst>
      <p:ext uri="{BB962C8B-B14F-4D97-AF65-F5344CB8AC3E}">
        <p14:creationId xmlns:p14="http://schemas.microsoft.com/office/powerpoint/2010/main" val="21145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模型介绍</a:t>
            </a:r>
          </a:p>
        </p:txBody>
      </p:sp>
      <p:sp>
        <p:nvSpPr>
          <p:cNvPr id="46" name="流程图: 合并 3"/>
          <p:cNvSpPr/>
          <p:nvPr/>
        </p:nvSpPr>
        <p:spPr>
          <a:xfrm rot="16200000">
            <a:off x="7404934" y="362924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合并 3"/>
          <p:cNvSpPr/>
          <p:nvPr/>
        </p:nvSpPr>
        <p:spPr>
          <a:xfrm rot="16200000">
            <a:off x="8008661" y="35014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合并 3"/>
          <p:cNvSpPr/>
          <p:nvPr/>
        </p:nvSpPr>
        <p:spPr>
          <a:xfrm rot="16200000">
            <a:off x="7707578" y="349825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合并 3"/>
          <p:cNvSpPr/>
          <p:nvPr/>
        </p:nvSpPr>
        <p:spPr>
          <a:xfrm rot="16200000">
            <a:off x="7146456" y="350627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37">
            <a:extLst>
              <a:ext uri="{FF2B5EF4-FFF2-40B4-BE49-F238E27FC236}">
                <a16:creationId xmlns:a16="http://schemas.microsoft.com/office/drawing/2014/main" id="{21626397-6E8C-4111-85F0-A71956A4D780}"/>
              </a:ext>
            </a:extLst>
          </p:cNvPr>
          <p:cNvSpPr/>
          <p:nvPr/>
        </p:nvSpPr>
        <p:spPr bwMode="auto">
          <a:xfrm>
            <a:off x="573680" y="1522281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45">
            <a:extLst>
              <a:ext uri="{FF2B5EF4-FFF2-40B4-BE49-F238E27FC236}">
                <a16:creationId xmlns:a16="http://schemas.microsoft.com/office/drawing/2014/main" id="{29E56B16-D922-405A-B6BE-38322A8C628B}"/>
              </a:ext>
            </a:extLst>
          </p:cNvPr>
          <p:cNvSpPr/>
          <p:nvPr/>
        </p:nvSpPr>
        <p:spPr bwMode="auto">
          <a:xfrm>
            <a:off x="1212638" y="1517394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46">
            <a:extLst>
              <a:ext uri="{FF2B5EF4-FFF2-40B4-BE49-F238E27FC236}">
                <a16:creationId xmlns:a16="http://schemas.microsoft.com/office/drawing/2014/main" id="{48CCC618-73CF-45E4-9BFE-8642303AFC43}"/>
              </a:ext>
            </a:extLst>
          </p:cNvPr>
          <p:cNvSpPr/>
          <p:nvPr/>
        </p:nvSpPr>
        <p:spPr bwMode="auto">
          <a:xfrm>
            <a:off x="1561556" y="1522280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61">
            <a:extLst>
              <a:ext uri="{FF2B5EF4-FFF2-40B4-BE49-F238E27FC236}">
                <a16:creationId xmlns:a16="http://schemas.microsoft.com/office/drawing/2014/main" id="{403A55A5-9767-40EA-A4BE-784FFABB8416}"/>
              </a:ext>
            </a:extLst>
          </p:cNvPr>
          <p:cNvSpPr/>
          <p:nvPr/>
        </p:nvSpPr>
        <p:spPr bwMode="auto">
          <a:xfrm>
            <a:off x="2947692" y="2085175"/>
            <a:ext cx="401066" cy="725984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</p:txBody>
      </p:sp>
      <p:sp>
        <p:nvSpPr>
          <p:cNvPr id="12" name="圆角矩形 34">
            <a:extLst>
              <a:ext uri="{FF2B5EF4-FFF2-40B4-BE49-F238E27FC236}">
                <a16:creationId xmlns:a16="http://schemas.microsoft.com/office/drawing/2014/main" id="{9B603797-B4D5-4737-A4AE-469F8D5EF1D4}"/>
              </a:ext>
            </a:extLst>
          </p:cNvPr>
          <p:cNvSpPr/>
          <p:nvPr/>
        </p:nvSpPr>
        <p:spPr bwMode="auto">
          <a:xfrm>
            <a:off x="566449" y="1260361"/>
            <a:ext cx="1693648" cy="28092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特征样本集</a:t>
            </a:r>
          </a:p>
        </p:txBody>
      </p:sp>
      <p:sp>
        <p:nvSpPr>
          <p:cNvPr id="13" name="右箭头 119">
            <a:extLst>
              <a:ext uri="{FF2B5EF4-FFF2-40B4-BE49-F238E27FC236}">
                <a16:creationId xmlns:a16="http://schemas.microsoft.com/office/drawing/2014/main" id="{5BB4E0A9-A551-4EAB-B70E-1E39685776A3}"/>
              </a:ext>
            </a:extLst>
          </p:cNvPr>
          <p:cNvSpPr/>
          <p:nvPr/>
        </p:nvSpPr>
        <p:spPr bwMode="auto">
          <a:xfrm>
            <a:off x="2425581" y="2334201"/>
            <a:ext cx="374651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圆角矩形 156">
            <a:extLst>
              <a:ext uri="{FF2B5EF4-FFF2-40B4-BE49-F238E27FC236}">
                <a16:creationId xmlns:a16="http://schemas.microsoft.com/office/drawing/2014/main" id="{E7103818-4247-47E5-83A4-169B1E294E60}"/>
              </a:ext>
            </a:extLst>
          </p:cNvPr>
          <p:cNvSpPr/>
          <p:nvPr/>
        </p:nvSpPr>
        <p:spPr bwMode="auto">
          <a:xfrm>
            <a:off x="1785460" y="1540452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5" name="圆角矩形 164">
            <a:extLst>
              <a:ext uri="{FF2B5EF4-FFF2-40B4-BE49-F238E27FC236}">
                <a16:creationId xmlns:a16="http://schemas.microsoft.com/office/drawing/2014/main" id="{17F7C680-5BA0-47C9-9357-CC428772E59D}"/>
              </a:ext>
            </a:extLst>
          </p:cNvPr>
          <p:cNvSpPr/>
          <p:nvPr/>
        </p:nvSpPr>
        <p:spPr bwMode="auto">
          <a:xfrm>
            <a:off x="567475" y="1789312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65">
            <a:extLst>
              <a:ext uri="{FF2B5EF4-FFF2-40B4-BE49-F238E27FC236}">
                <a16:creationId xmlns:a16="http://schemas.microsoft.com/office/drawing/2014/main" id="{36F82F29-6B04-4066-B8C5-269A8DE79F82}"/>
              </a:ext>
            </a:extLst>
          </p:cNvPr>
          <p:cNvSpPr/>
          <p:nvPr/>
        </p:nvSpPr>
        <p:spPr bwMode="auto">
          <a:xfrm>
            <a:off x="1206432" y="1784425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6">
            <a:extLst>
              <a:ext uri="{FF2B5EF4-FFF2-40B4-BE49-F238E27FC236}">
                <a16:creationId xmlns:a16="http://schemas.microsoft.com/office/drawing/2014/main" id="{BB40E0E4-EA93-4819-9043-D282B6E10E09}"/>
              </a:ext>
            </a:extLst>
          </p:cNvPr>
          <p:cNvSpPr/>
          <p:nvPr/>
        </p:nvSpPr>
        <p:spPr bwMode="auto">
          <a:xfrm>
            <a:off x="1555351" y="1789311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67">
            <a:extLst>
              <a:ext uri="{FF2B5EF4-FFF2-40B4-BE49-F238E27FC236}">
                <a16:creationId xmlns:a16="http://schemas.microsoft.com/office/drawing/2014/main" id="{41DAC9A0-AC3E-4949-B6B3-28EFFB4C094A}"/>
              </a:ext>
            </a:extLst>
          </p:cNvPr>
          <p:cNvSpPr/>
          <p:nvPr/>
        </p:nvSpPr>
        <p:spPr bwMode="auto">
          <a:xfrm>
            <a:off x="1779255" y="1807483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9" name="圆角矩形 168">
            <a:extLst>
              <a:ext uri="{FF2B5EF4-FFF2-40B4-BE49-F238E27FC236}">
                <a16:creationId xmlns:a16="http://schemas.microsoft.com/office/drawing/2014/main" id="{39EF0F76-43D3-4CB1-AFFF-62427392BF17}"/>
              </a:ext>
            </a:extLst>
          </p:cNvPr>
          <p:cNvSpPr/>
          <p:nvPr/>
        </p:nvSpPr>
        <p:spPr bwMode="auto">
          <a:xfrm>
            <a:off x="567475" y="2058196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69">
            <a:extLst>
              <a:ext uri="{FF2B5EF4-FFF2-40B4-BE49-F238E27FC236}">
                <a16:creationId xmlns:a16="http://schemas.microsoft.com/office/drawing/2014/main" id="{985B8C5F-B0E3-471C-9EB2-FA2C6876893C}"/>
              </a:ext>
            </a:extLst>
          </p:cNvPr>
          <p:cNvSpPr/>
          <p:nvPr/>
        </p:nvSpPr>
        <p:spPr bwMode="auto">
          <a:xfrm>
            <a:off x="1206432" y="2053309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170">
            <a:extLst>
              <a:ext uri="{FF2B5EF4-FFF2-40B4-BE49-F238E27FC236}">
                <a16:creationId xmlns:a16="http://schemas.microsoft.com/office/drawing/2014/main" id="{088276B3-EC31-4751-B6AD-8AC358E3B411}"/>
              </a:ext>
            </a:extLst>
          </p:cNvPr>
          <p:cNvSpPr/>
          <p:nvPr/>
        </p:nvSpPr>
        <p:spPr bwMode="auto">
          <a:xfrm>
            <a:off x="1555351" y="2058195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171">
            <a:extLst>
              <a:ext uri="{FF2B5EF4-FFF2-40B4-BE49-F238E27FC236}">
                <a16:creationId xmlns:a16="http://schemas.microsoft.com/office/drawing/2014/main" id="{9EE94251-665E-472F-869A-63EA4CE18674}"/>
              </a:ext>
            </a:extLst>
          </p:cNvPr>
          <p:cNvSpPr/>
          <p:nvPr/>
        </p:nvSpPr>
        <p:spPr bwMode="auto">
          <a:xfrm>
            <a:off x="1779255" y="2076367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23" name="圆角矩形 172">
            <a:extLst>
              <a:ext uri="{FF2B5EF4-FFF2-40B4-BE49-F238E27FC236}">
                <a16:creationId xmlns:a16="http://schemas.microsoft.com/office/drawing/2014/main" id="{B39C865B-D647-409E-A8B2-585AA2FEFDDD}"/>
              </a:ext>
            </a:extLst>
          </p:cNvPr>
          <p:cNvSpPr/>
          <p:nvPr/>
        </p:nvSpPr>
        <p:spPr bwMode="auto">
          <a:xfrm>
            <a:off x="4937453" y="1690689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173">
            <a:extLst>
              <a:ext uri="{FF2B5EF4-FFF2-40B4-BE49-F238E27FC236}">
                <a16:creationId xmlns:a16="http://schemas.microsoft.com/office/drawing/2014/main" id="{71224D4C-9CE5-4D79-BB4E-CB72F313255F}"/>
              </a:ext>
            </a:extLst>
          </p:cNvPr>
          <p:cNvSpPr/>
          <p:nvPr/>
        </p:nvSpPr>
        <p:spPr bwMode="auto">
          <a:xfrm>
            <a:off x="5576410" y="1685802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174">
            <a:extLst>
              <a:ext uri="{FF2B5EF4-FFF2-40B4-BE49-F238E27FC236}">
                <a16:creationId xmlns:a16="http://schemas.microsoft.com/office/drawing/2014/main" id="{C544E253-11EC-42B9-BA9E-A1221FE22D6F}"/>
              </a:ext>
            </a:extLst>
          </p:cNvPr>
          <p:cNvSpPr/>
          <p:nvPr/>
        </p:nvSpPr>
        <p:spPr bwMode="auto">
          <a:xfrm>
            <a:off x="5925329" y="1690688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175">
            <a:extLst>
              <a:ext uri="{FF2B5EF4-FFF2-40B4-BE49-F238E27FC236}">
                <a16:creationId xmlns:a16="http://schemas.microsoft.com/office/drawing/2014/main" id="{FE53F20F-14E8-46EB-9351-8932CB2DBCA8}"/>
              </a:ext>
            </a:extLst>
          </p:cNvPr>
          <p:cNvSpPr/>
          <p:nvPr/>
        </p:nvSpPr>
        <p:spPr bwMode="auto">
          <a:xfrm>
            <a:off x="4930221" y="1428769"/>
            <a:ext cx="1693648" cy="28092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</a:p>
        </p:txBody>
      </p:sp>
      <p:sp>
        <p:nvSpPr>
          <p:cNvPr id="27" name="圆角矩形 176">
            <a:extLst>
              <a:ext uri="{FF2B5EF4-FFF2-40B4-BE49-F238E27FC236}">
                <a16:creationId xmlns:a16="http://schemas.microsoft.com/office/drawing/2014/main" id="{F4796DE6-95E8-40E3-80F7-F21A0F545FD5}"/>
              </a:ext>
            </a:extLst>
          </p:cNvPr>
          <p:cNvSpPr/>
          <p:nvPr/>
        </p:nvSpPr>
        <p:spPr bwMode="auto">
          <a:xfrm>
            <a:off x="6149233" y="1708860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28" name="圆角矩形 177">
            <a:extLst>
              <a:ext uri="{FF2B5EF4-FFF2-40B4-BE49-F238E27FC236}">
                <a16:creationId xmlns:a16="http://schemas.microsoft.com/office/drawing/2014/main" id="{23B32A66-A7F2-428A-8FAD-2CA0C64FE9D2}"/>
              </a:ext>
            </a:extLst>
          </p:cNvPr>
          <p:cNvSpPr/>
          <p:nvPr/>
        </p:nvSpPr>
        <p:spPr bwMode="auto">
          <a:xfrm>
            <a:off x="4931247" y="1957720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178">
            <a:extLst>
              <a:ext uri="{FF2B5EF4-FFF2-40B4-BE49-F238E27FC236}">
                <a16:creationId xmlns:a16="http://schemas.microsoft.com/office/drawing/2014/main" id="{D2CA6D50-B29D-4E47-AD2C-27D45A78098A}"/>
              </a:ext>
            </a:extLst>
          </p:cNvPr>
          <p:cNvSpPr/>
          <p:nvPr/>
        </p:nvSpPr>
        <p:spPr bwMode="auto">
          <a:xfrm>
            <a:off x="5570204" y="1952833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179">
            <a:extLst>
              <a:ext uri="{FF2B5EF4-FFF2-40B4-BE49-F238E27FC236}">
                <a16:creationId xmlns:a16="http://schemas.microsoft.com/office/drawing/2014/main" id="{4AA58E21-2C5D-4A23-92B7-B43EF690E9D2}"/>
              </a:ext>
            </a:extLst>
          </p:cNvPr>
          <p:cNvSpPr/>
          <p:nvPr/>
        </p:nvSpPr>
        <p:spPr bwMode="auto">
          <a:xfrm>
            <a:off x="5919123" y="1957719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180">
            <a:extLst>
              <a:ext uri="{FF2B5EF4-FFF2-40B4-BE49-F238E27FC236}">
                <a16:creationId xmlns:a16="http://schemas.microsoft.com/office/drawing/2014/main" id="{02C8C59B-7B9C-455A-A7C9-6D092A134E61}"/>
              </a:ext>
            </a:extLst>
          </p:cNvPr>
          <p:cNvSpPr/>
          <p:nvPr/>
        </p:nvSpPr>
        <p:spPr bwMode="auto">
          <a:xfrm>
            <a:off x="6143027" y="1975891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32" name="圆角矩形 181">
            <a:extLst>
              <a:ext uri="{FF2B5EF4-FFF2-40B4-BE49-F238E27FC236}">
                <a16:creationId xmlns:a16="http://schemas.microsoft.com/office/drawing/2014/main" id="{97D524B9-2517-423E-883D-1FE8D2CB2099}"/>
              </a:ext>
            </a:extLst>
          </p:cNvPr>
          <p:cNvSpPr/>
          <p:nvPr/>
        </p:nvSpPr>
        <p:spPr bwMode="auto">
          <a:xfrm>
            <a:off x="4931247" y="2226604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182">
            <a:extLst>
              <a:ext uri="{FF2B5EF4-FFF2-40B4-BE49-F238E27FC236}">
                <a16:creationId xmlns:a16="http://schemas.microsoft.com/office/drawing/2014/main" id="{30AB6C4A-632B-4133-B1FD-CA70F3CEDC47}"/>
              </a:ext>
            </a:extLst>
          </p:cNvPr>
          <p:cNvSpPr/>
          <p:nvPr/>
        </p:nvSpPr>
        <p:spPr bwMode="auto">
          <a:xfrm>
            <a:off x="5570204" y="2221717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183">
            <a:extLst>
              <a:ext uri="{FF2B5EF4-FFF2-40B4-BE49-F238E27FC236}">
                <a16:creationId xmlns:a16="http://schemas.microsoft.com/office/drawing/2014/main" id="{1DAE2645-1C28-42F2-AB85-33F488223C13}"/>
              </a:ext>
            </a:extLst>
          </p:cNvPr>
          <p:cNvSpPr/>
          <p:nvPr/>
        </p:nvSpPr>
        <p:spPr bwMode="auto">
          <a:xfrm>
            <a:off x="5919123" y="2226603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184">
            <a:extLst>
              <a:ext uri="{FF2B5EF4-FFF2-40B4-BE49-F238E27FC236}">
                <a16:creationId xmlns:a16="http://schemas.microsoft.com/office/drawing/2014/main" id="{8C84FC34-8E10-4B56-B5E8-CD184EB17EA4}"/>
              </a:ext>
            </a:extLst>
          </p:cNvPr>
          <p:cNvSpPr/>
          <p:nvPr/>
        </p:nvSpPr>
        <p:spPr bwMode="auto">
          <a:xfrm>
            <a:off x="6143027" y="2244775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36" name="圆角矩形 185">
            <a:extLst>
              <a:ext uri="{FF2B5EF4-FFF2-40B4-BE49-F238E27FC236}">
                <a16:creationId xmlns:a16="http://schemas.microsoft.com/office/drawing/2014/main" id="{7F66BEDA-53BA-42DF-93AA-96060986C150}"/>
              </a:ext>
            </a:extLst>
          </p:cNvPr>
          <p:cNvSpPr/>
          <p:nvPr/>
        </p:nvSpPr>
        <p:spPr bwMode="auto">
          <a:xfrm>
            <a:off x="4922194" y="2824815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186">
            <a:extLst>
              <a:ext uri="{FF2B5EF4-FFF2-40B4-BE49-F238E27FC236}">
                <a16:creationId xmlns:a16="http://schemas.microsoft.com/office/drawing/2014/main" id="{2F713D95-83F3-415D-8AD9-2134BF4D377F}"/>
              </a:ext>
            </a:extLst>
          </p:cNvPr>
          <p:cNvSpPr/>
          <p:nvPr/>
        </p:nvSpPr>
        <p:spPr bwMode="auto">
          <a:xfrm>
            <a:off x="5561151" y="2819928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187">
            <a:extLst>
              <a:ext uri="{FF2B5EF4-FFF2-40B4-BE49-F238E27FC236}">
                <a16:creationId xmlns:a16="http://schemas.microsoft.com/office/drawing/2014/main" id="{B59F046C-19D9-4483-AFF8-0055F2724E35}"/>
              </a:ext>
            </a:extLst>
          </p:cNvPr>
          <p:cNvSpPr/>
          <p:nvPr/>
        </p:nvSpPr>
        <p:spPr bwMode="auto">
          <a:xfrm>
            <a:off x="5910070" y="2824814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188">
            <a:extLst>
              <a:ext uri="{FF2B5EF4-FFF2-40B4-BE49-F238E27FC236}">
                <a16:creationId xmlns:a16="http://schemas.microsoft.com/office/drawing/2014/main" id="{54F05561-1E7A-4240-AA7D-0ABBFF6B2174}"/>
              </a:ext>
            </a:extLst>
          </p:cNvPr>
          <p:cNvSpPr/>
          <p:nvPr/>
        </p:nvSpPr>
        <p:spPr bwMode="auto">
          <a:xfrm>
            <a:off x="4914962" y="2562895"/>
            <a:ext cx="1693648" cy="28092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验证集</a:t>
            </a:r>
          </a:p>
        </p:txBody>
      </p:sp>
      <p:sp>
        <p:nvSpPr>
          <p:cNvPr id="40" name="圆角矩形 189">
            <a:extLst>
              <a:ext uri="{FF2B5EF4-FFF2-40B4-BE49-F238E27FC236}">
                <a16:creationId xmlns:a16="http://schemas.microsoft.com/office/drawing/2014/main" id="{98416673-0905-4B7B-A99D-BBC712CB7E80}"/>
              </a:ext>
            </a:extLst>
          </p:cNvPr>
          <p:cNvSpPr/>
          <p:nvPr/>
        </p:nvSpPr>
        <p:spPr bwMode="auto">
          <a:xfrm>
            <a:off x="6133974" y="2842986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41" name="圆角矩形 190">
            <a:extLst>
              <a:ext uri="{FF2B5EF4-FFF2-40B4-BE49-F238E27FC236}">
                <a16:creationId xmlns:a16="http://schemas.microsoft.com/office/drawing/2014/main" id="{A3E1AE3E-33A6-4184-A302-AF470A7B7184}"/>
              </a:ext>
            </a:extLst>
          </p:cNvPr>
          <p:cNvSpPr/>
          <p:nvPr/>
        </p:nvSpPr>
        <p:spPr bwMode="auto">
          <a:xfrm>
            <a:off x="4915988" y="3091846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191">
            <a:extLst>
              <a:ext uri="{FF2B5EF4-FFF2-40B4-BE49-F238E27FC236}">
                <a16:creationId xmlns:a16="http://schemas.microsoft.com/office/drawing/2014/main" id="{CDEC7BC9-EC98-4F51-9D45-D1948D0A6FBB}"/>
              </a:ext>
            </a:extLst>
          </p:cNvPr>
          <p:cNvSpPr/>
          <p:nvPr/>
        </p:nvSpPr>
        <p:spPr bwMode="auto">
          <a:xfrm>
            <a:off x="5554946" y="3086959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192">
            <a:extLst>
              <a:ext uri="{FF2B5EF4-FFF2-40B4-BE49-F238E27FC236}">
                <a16:creationId xmlns:a16="http://schemas.microsoft.com/office/drawing/2014/main" id="{0C01EF57-9957-4D75-BD8D-AEEF74A03BA9}"/>
              </a:ext>
            </a:extLst>
          </p:cNvPr>
          <p:cNvSpPr/>
          <p:nvPr/>
        </p:nvSpPr>
        <p:spPr bwMode="auto">
          <a:xfrm>
            <a:off x="5903864" y="3091845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193">
            <a:extLst>
              <a:ext uri="{FF2B5EF4-FFF2-40B4-BE49-F238E27FC236}">
                <a16:creationId xmlns:a16="http://schemas.microsoft.com/office/drawing/2014/main" id="{ED4F5AEE-8259-4C26-BEC5-54DB1AF530B3}"/>
              </a:ext>
            </a:extLst>
          </p:cNvPr>
          <p:cNvSpPr/>
          <p:nvPr/>
        </p:nvSpPr>
        <p:spPr bwMode="auto">
          <a:xfrm>
            <a:off x="6127768" y="3110017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0416B03-9434-4D48-9CE3-AC87C58336C9}"/>
              </a:ext>
            </a:extLst>
          </p:cNvPr>
          <p:cNvSpPr txBox="1"/>
          <p:nvPr/>
        </p:nvSpPr>
        <p:spPr>
          <a:xfrm>
            <a:off x="3250481" y="422793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数据处理</a:t>
            </a:r>
          </a:p>
        </p:txBody>
      </p:sp>
      <p:sp>
        <p:nvSpPr>
          <p:cNvPr id="47" name="圆角矩形 66">
            <a:extLst>
              <a:ext uri="{FF2B5EF4-FFF2-40B4-BE49-F238E27FC236}">
                <a16:creationId xmlns:a16="http://schemas.microsoft.com/office/drawing/2014/main" id="{F6F6A84D-2B9A-40ED-858F-D0E300DD3630}"/>
              </a:ext>
            </a:extLst>
          </p:cNvPr>
          <p:cNvSpPr/>
          <p:nvPr/>
        </p:nvSpPr>
        <p:spPr bwMode="auto">
          <a:xfrm>
            <a:off x="3514455" y="2507531"/>
            <a:ext cx="879558" cy="30646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过滤采样</a:t>
            </a:r>
          </a:p>
        </p:txBody>
      </p:sp>
      <p:sp>
        <p:nvSpPr>
          <p:cNvPr id="48" name="圆角矩形 67">
            <a:extLst>
              <a:ext uri="{FF2B5EF4-FFF2-40B4-BE49-F238E27FC236}">
                <a16:creationId xmlns:a16="http://schemas.microsoft.com/office/drawing/2014/main" id="{BCA51B4E-45FF-4888-A421-8B6ABCBCFEBD}"/>
              </a:ext>
            </a:extLst>
          </p:cNvPr>
          <p:cNvSpPr/>
          <p:nvPr/>
        </p:nvSpPr>
        <p:spPr bwMode="auto">
          <a:xfrm>
            <a:off x="3514617" y="2077220"/>
            <a:ext cx="879558" cy="30646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划分集合</a:t>
            </a:r>
          </a:p>
        </p:txBody>
      </p:sp>
      <p:cxnSp>
        <p:nvCxnSpPr>
          <p:cNvPr id="49" name="肘形连接符 68">
            <a:extLst>
              <a:ext uri="{FF2B5EF4-FFF2-40B4-BE49-F238E27FC236}">
                <a16:creationId xmlns:a16="http://schemas.microsoft.com/office/drawing/2014/main" id="{3337A77C-E030-4B98-B59B-1018533E7449}"/>
              </a:ext>
            </a:extLst>
          </p:cNvPr>
          <p:cNvCxnSpPr>
            <a:stCxn id="11" idx="3"/>
            <a:endCxn id="47" idx="1"/>
          </p:cNvCxnSpPr>
          <p:nvPr/>
        </p:nvCxnSpPr>
        <p:spPr bwMode="auto">
          <a:xfrm>
            <a:off x="3348758" y="2448167"/>
            <a:ext cx="165697" cy="2125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71">
            <a:extLst>
              <a:ext uri="{FF2B5EF4-FFF2-40B4-BE49-F238E27FC236}">
                <a16:creationId xmlns:a16="http://schemas.microsoft.com/office/drawing/2014/main" id="{954AB67A-C5A5-4D09-A1B7-7F7F4371EABE}"/>
              </a:ext>
            </a:extLst>
          </p:cNvPr>
          <p:cNvCxnSpPr>
            <a:stCxn id="11" idx="3"/>
            <a:endCxn id="48" idx="1"/>
          </p:cNvCxnSpPr>
          <p:nvPr/>
        </p:nvCxnSpPr>
        <p:spPr bwMode="auto">
          <a:xfrm flipV="1">
            <a:off x="3348758" y="2230454"/>
            <a:ext cx="165859" cy="2177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右箭头 74">
            <a:extLst>
              <a:ext uri="{FF2B5EF4-FFF2-40B4-BE49-F238E27FC236}">
                <a16:creationId xmlns:a16="http://schemas.microsoft.com/office/drawing/2014/main" id="{CB328C25-669E-4BAA-A0D4-3C323D19F5BF}"/>
              </a:ext>
            </a:extLst>
          </p:cNvPr>
          <p:cNvSpPr/>
          <p:nvPr/>
        </p:nvSpPr>
        <p:spPr bwMode="auto">
          <a:xfrm>
            <a:off x="4484330" y="2334200"/>
            <a:ext cx="374651" cy="5502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圆角矩形 79">
            <a:extLst>
              <a:ext uri="{FF2B5EF4-FFF2-40B4-BE49-F238E27FC236}">
                <a16:creationId xmlns:a16="http://schemas.microsoft.com/office/drawing/2014/main" id="{4BC8F238-13BC-40E4-B4C4-C0A5162A0FBF}"/>
              </a:ext>
            </a:extLst>
          </p:cNvPr>
          <p:cNvSpPr/>
          <p:nvPr/>
        </p:nvSpPr>
        <p:spPr bwMode="auto">
          <a:xfrm>
            <a:off x="567313" y="2316065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80">
            <a:extLst>
              <a:ext uri="{FF2B5EF4-FFF2-40B4-BE49-F238E27FC236}">
                <a16:creationId xmlns:a16="http://schemas.microsoft.com/office/drawing/2014/main" id="{CDCE0A9F-A2F7-4E06-9CE5-BC20CC819434}"/>
              </a:ext>
            </a:extLst>
          </p:cNvPr>
          <p:cNvSpPr/>
          <p:nvPr/>
        </p:nvSpPr>
        <p:spPr bwMode="auto">
          <a:xfrm>
            <a:off x="1206270" y="2311178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81">
            <a:extLst>
              <a:ext uri="{FF2B5EF4-FFF2-40B4-BE49-F238E27FC236}">
                <a16:creationId xmlns:a16="http://schemas.microsoft.com/office/drawing/2014/main" id="{CF3C6846-23C4-4769-BE9C-CD36D9E29983}"/>
              </a:ext>
            </a:extLst>
          </p:cNvPr>
          <p:cNvSpPr/>
          <p:nvPr/>
        </p:nvSpPr>
        <p:spPr bwMode="auto">
          <a:xfrm>
            <a:off x="1555189" y="2316065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82">
            <a:extLst>
              <a:ext uri="{FF2B5EF4-FFF2-40B4-BE49-F238E27FC236}">
                <a16:creationId xmlns:a16="http://schemas.microsoft.com/office/drawing/2014/main" id="{A857EDDC-7111-4B30-9A6B-9D0EA49526DB}"/>
              </a:ext>
            </a:extLst>
          </p:cNvPr>
          <p:cNvSpPr/>
          <p:nvPr/>
        </p:nvSpPr>
        <p:spPr bwMode="auto">
          <a:xfrm>
            <a:off x="1779093" y="2334236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56" name="圆角矩形 83">
            <a:extLst>
              <a:ext uri="{FF2B5EF4-FFF2-40B4-BE49-F238E27FC236}">
                <a16:creationId xmlns:a16="http://schemas.microsoft.com/office/drawing/2014/main" id="{3772ABD6-E35F-4068-A415-D178654AFFB5}"/>
              </a:ext>
            </a:extLst>
          </p:cNvPr>
          <p:cNvSpPr/>
          <p:nvPr/>
        </p:nvSpPr>
        <p:spPr bwMode="auto">
          <a:xfrm>
            <a:off x="561107" y="2583096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84">
            <a:extLst>
              <a:ext uri="{FF2B5EF4-FFF2-40B4-BE49-F238E27FC236}">
                <a16:creationId xmlns:a16="http://schemas.microsoft.com/office/drawing/2014/main" id="{2494FD49-76C6-486C-BADB-BF9CA2F58F0A}"/>
              </a:ext>
            </a:extLst>
          </p:cNvPr>
          <p:cNvSpPr/>
          <p:nvPr/>
        </p:nvSpPr>
        <p:spPr bwMode="auto">
          <a:xfrm>
            <a:off x="1200065" y="2578209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85">
            <a:extLst>
              <a:ext uri="{FF2B5EF4-FFF2-40B4-BE49-F238E27FC236}">
                <a16:creationId xmlns:a16="http://schemas.microsoft.com/office/drawing/2014/main" id="{C0FAEAA5-4A7A-4093-8FE1-7A838A8A90EF}"/>
              </a:ext>
            </a:extLst>
          </p:cNvPr>
          <p:cNvSpPr/>
          <p:nvPr/>
        </p:nvSpPr>
        <p:spPr bwMode="auto">
          <a:xfrm>
            <a:off x="1548983" y="2583095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86">
            <a:extLst>
              <a:ext uri="{FF2B5EF4-FFF2-40B4-BE49-F238E27FC236}">
                <a16:creationId xmlns:a16="http://schemas.microsoft.com/office/drawing/2014/main" id="{5AF0DA7F-F3DE-45B0-A04C-D02A9656DA3F}"/>
              </a:ext>
            </a:extLst>
          </p:cNvPr>
          <p:cNvSpPr/>
          <p:nvPr/>
        </p:nvSpPr>
        <p:spPr bwMode="auto">
          <a:xfrm>
            <a:off x="1772887" y="2601267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60" name="圆角矩形 87">
            <a:extLst>
              <a:ext uri="{FF2B5EF4-FFF2-40B4-BE49-F238E27FC236}">
                <a16:creationId xmlns:a16="http://schemas.microsoft.com/office/drawing/2014/main" id="{5135A386-5041-4897-BA23-733D55C2CEC6}"/>
              </a:ext>
            </a:extLst>
          </p:cNvPr>
          <p:cNvSpPr/>
          <p:nvPr/>
        </p:nvSpPr>
        <p:spPr bwMode="auto">
          <a:xfrm>
            <a:off x="561107" y="2851980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88">
            <a:extLst>
              <a:ext uri="{FF2B5EF4-FFF2-40B4-BE49-F238E27FC236}">
                <a16:creationId xmlns:a16="http://schemas.microsoft.com/office/drawing/2014/main" id="{23B855F6-9B0F-4D0B-9FB4-F9DF72204B5A}"/>
              </a:ext>
            </a:extLst>
          </p:cNvPr>
          <p:cNvSpPr/>
          <p:nvPr/>
        </p:nvSpPr>
        <p:spPr bwMode="auto">
          <a:xfrm>
            <a:off x="1200065" y="2847093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89">
            <a:extLst>
              <a:ext uri="{FF2B5EF4-FFF2-40B4-BE49-F238E27FC236}">
                <a16:creationId xmlns:a16="http://schemas.microsoft.com/office/drawing/2014/main" id="{310340F3-1507-424B-B17C-36138206392E}"/>
              </a:ext>
            </a:extLst>
          </p:cNvPr>
          <p:cNvSpPr/>
          <p:nvPr/>
        </p:nvSpPr>
        <p:spPr bwMode="auto">
          <a:xfrm>
            <a:off x="1548983" y="2851979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90">
            <a:extLst>
              <a:ext uri="{FF2B5EF4-FFF2-40B4-BE49-F238E27FC236}">
                <a16:creationId xmlns:a16="http://schemas.microsoft.com/office/drawing/2014/main" id="{97484630-E269-478D-90AD-3A3D2A438391}"/>
              </a:ext>
            </a:extLst>
          </p:cNvPr>
          <p:cNvSpPr/>
          <p:nvPr/>
        </p:nvSpPr>
        <p:spPr bwMode="auto">
          <a:xfrm>
            <a:off x="1772887" y="2870151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64" name="圆角矩形 91">
            <a:extLst>
              <a:ext uri="{FF2B5EF4-FFF2-40B4-BE49-F238E27FC236}">
                <a16:creationId xmlns:a16="http://schemas.microsoft.com/office/drawing/2014/main" id="{B1E74361-0060-4E5C-B040-C581CFAF7BE3}"/>
              </a:ext>
            </a:extLst>
          </p:cNvPr>
          <p:cNvSpPr/>
          <p:nvPr/>
        </p:nvSpPr>
        <p:spPr bwMode="auto">
          <a:xfrm>
            <a:off x="561107" y="3101012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92">
            <a:extLst>
              <a:ext uri="{FF2B5EF4-FFF2-40B4-BE49-F238E27FC236}">
                <a16:creationId xmlns:a16="http://schemas.microsoft.com/office/drawing/2014/main" id="{EC1A08DA-E331-4466-AC8D-8410E9C34FE0}"/>
              </a:ext>
            </a:extLst>
          </p:cNvPr>
          <p:cNvSpPr/>
          <p:nvPr/>
        </p:nvSpPr>
        <p:spPr bwMode="auto">
          <a:xfrm>
            <a:off x="1200065" y="3096125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93">
            <a:extLst>
              <a:ext uri="{FF2B5EF4-FFF2-40B4-BE49-F238E27FC236}">
                <a16:creationId xmlns:a16="http://schemas.microsoft.com/office/drawing/2014/main" id="{0B790D40-1857-4B77-A18C-E60AB9541239}"/>
              </a:ext>
            </a:extLst>
          </p:cNvPr>
          <p:cNvSpPr/>
          <p:nvPr/>
        </p:nvSpPr>
        <p:spPr bwMode="auto">
          <a:xfrm>
            <a:off x="1548983" y="3101012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94">
            <a:extLst>
              <a:ext uri="{FF2B5EF4-FFF2-40B4-BE49-F238E27FC236}">
                <a16:creationId xmlns:a16="http://schemas.microsoft.com/office/drawing/2014/main" id="{E0C3EB3F-23E9-4AE6-8B94-9CE981E98239}"/>
              </a:ext>
            </a:extLst>
          </p:cNvPr>
          <p:cNvSpPr/>
          <p:nvPr/>
        </p:nvSpPr>
        <p:spPr bwMode="auto">
          <a:xfrm>
            <a:off x="1772887" y="3119183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68" name="圆角矩形 95">
            <a:extLst>
              <a:ext uri="{FF2B5EF4-FFF2-40B4-BE49-F238E27FC236}">
                <a16:creationId xmlns:a16="http://schemas.microsoft.com/office/drawing/2014/main" id="{49450298-D221-431E-A9E8-7A941F844779}"/>
              </a:ext>
            </a:extLst>
          </p:cNvPr>
          <p:cNvSpPr/>
          <p:nvPr/>
        </p:nvSpPr>
        <p:spPr bwMode="auto">
          <a:xfrm>
            <a:off x="561107" y="3369896"/>
            <a:ext cx="632752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96">
            <a:extLst>
              <a:ext uri="{FF2B5EF4-FFF2-40B4-BE49-F238E27FC236}">
                <a16:creationId xmlns:a16="http://schemas.microsoft.com/office/drawing/2014/main" id="{397E55A3-533F-4433-A169-ED890B641E58}"/>
              </a:ext>
            </a:extLst>
          </p:cNvPr>
          <p:cNvSpPr/>
          <p:nvPr/>
        </p:nvSpPr>
        <p:spPr bwMode="auto">
          <a:xfrm>
            <a:off x="1200065" y="3365009"/>
            <a:ext cx="324835" cy="28092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97">
            <a:extLst>
              <a:ext uri="{FF2B5EF4-FFF2-40B4-BE49-F238E27FC236}">
                <a16:creationId xmlns:a16="http://schemas.microsoft.com/office/drawing/2014/main" id="{1615EF18-4241-417A-9DFA-7985B977F584}"/>
              </a:ext>
            </a:extLst>
          </p:cNvPr>
          <p:cNvSpPr/>
          <p:nvPr/>
        </p:nvSpPr>
        <p:spPr bwMode="auto">
          <a:xfrm>
            <a:off x="1548983" y="3369896"/>
            <a:ext cx="217699" cy="27356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98">
            <a:extLst>
              <a:ext uri="{FF2B5EF4-FFF2-40B4-BE49-F238E27FC236}">
                <a16:creationId xmlns:a16="http://schemas.microsoft.com/office/drawing/2014/main" id="{AC196810-B8E9-4B65-9D9B-ED787D36CCDE}"/>
              </a:ext>
            </a:extLst>
          </p:cNvPr>
          <p:cNvSpPr/>
          <p:nvPr/>
        </p:nvSpPr>
        <p:spPr bwMode="auto">
          <a:xfrm>
            <a:off x="1772887" y="3388067"/>
            <a:ext cx="474636" cy="25538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79" name="圆角矩形 61">
            <a:extLst>
              <a:ext uri="{FF2B5EF4-FFF2-40B4-BE49-F238E27FC236}">
                <a16:creationId xmlns:a16="http://schemas.microsoft.com/office/drawing/2014/main" id="{18F7914F-61D0-4E8C-9C09-D2823F991059}"/>
              </a:ext>
            </a:extLst>
          </p:cNvPr>
          <p:cNvSpPr/>
          <p:nvPr/>
        </p:nvSpPr>
        <p:spPr bwMode="auto">
          <a:xfrm>
            <a:off x="6837790" y="1692352"/>
            <a:ext cx="510311" cy="531629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510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</p:txBody>
      </p:sp>
      <p:sp>
        <p:nvSpPr>
          <p:cNvPr id="80" name="圆角矩形 66">
            <a:extLst>
              <a:ext uri="{FF2B5EF4-FFF2-40B4-BE49-F238E27FC236}">
                <a16:creationId xmlns:a16="http://schemas.microsoft.com/office/drawing/2014/main" id="{E091F238-9688-4232-8510-1FBA428C5D21}"/>
              </a:ext>
            </a:extLst>
          </p:cNvPr>
          <p:cNvSpPr/>
          <p:nvPr/>
        </p:nvSpPr>
        <p:spPr bwMode="auto">
          <a:xfrm>
            <a:off x="7544739" y="1999544"/>
            <a:ext cx="1047354" cy="30646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诈骗号</a:t>
            </a:r>
          </a:p>
        </p:txBody>
      </p:sp>
      <p:sp>
        <p:nvSpPr>
          <p:cNvPr id="81" name="圆角矩形 67">
            <a:extLst>
              <a:ext uri="{FF2B5EF4-FFF2-40B4-BE49-F238E27FC236}">
                <a16:creationId xmlns:a16="http://schemas.microsoft.com/office/drawing/2014/main" id="{6F16BC57-1556-408C-8CBF-09200DC024C4}"/>
              </a:ext>
            </a:extLst>
          </p:cNvPr>
          <p:cNvSpPr/>
          <p:nvPr/>
        </p:nvSpPr>
        <p:spPr bwMode="auto">
          <a:xfrm>
            <a:off x="7544900" y="1569233"/>
            <a:ext cx="1054423" cy="30646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338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其他号</a:t>
            </a:r>
          </a:p>
        </p:txBody>
      </p:sp>
      <p:cxnSp>
        <p:nvCxnSpPr>
          <p:cNvPr id="82" name="肘形连接符 68">
            <a:extLst>
              <a:ext uri="{FF2B5EF4-FFF2-40B4-BE49-F238E27FC236}">
                <a16:creationId xmlns:a16="http://schemas.microsoft.com/office/drawing/2014/main" id="{0353D8BB-B6F4-441A-B19E-5F9B44561F91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 bwMode="auto">
          <a:xfrm>
            <a:off x="7348101" y="1958167"/>
            <a:ext cx="196638" cy="1946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肘形连接符 71">
            <a:extLst>
              <a:ext uri="{FF2B5EF4-FFF2-40B4-BE49-F238E27FC236}">
                <a16:creationId xmlns:a16="http://schemas.microsoft.com/office/drawing/2014/main" id="{53C14AB0-E359-42AA-A9F7-1088AED80E8C}"/>
              </a:ext>
            </a:extLst>
          </p:cNvPr>
          <p:cNvCxnSpPr>
            <a:cxnSpLocks/>
            <a:stCxn id="79" idx="3"/>
            <a:endCxn id="81" idx="1"/>
          </p:cNvCxnSpPr>
          <p:nvPr/>
        </p:nvCxnSpPr>
        <p:spPr bwMode="auto">
          <a:xfrm flipV="1">
            <a:off x="7348101" y="1722467"/>
            <a:ext cx="196799" cy="235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圆角矩形 66">
            <a:extLst>
              <a:ext uri="{FF2B5EF4-FFF2-40B4-BE49-F238E27FC236}">
                <a16:creationId xmlns:a16="http://schemas.microsoft.com/office/drawing/2014/main" id="{CCDFC346-4EBA-4884-B937-DA24E2F01366}"/>
              </a:ext>
            </a:extLst>
          </p:cNvPr>
          <p:cNvSpPr/>
          <p:nvPr/>
        </p:nvSpPr>
        <p:spPr bwMode="auto">
          <a:xfrm>
            <a:off x="7544739" y="3073993"/>
            <a:ext cx="1047354" cy="30646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诈骗号</a:t>
            </a:r>
          </a:p>
        </p:txBody>
      </p:sp>
      <p:sp>
        <p:nvSpPr>
          <p:cNvPr id="96" name="圆角矩形 67">
            <a:extLst>
              <a:ext uri="{FF2B5EF4-FFF2-40B4-BE49-F238E27FC236}">
                <a16:creationId xmlns:a16="http://schemas.microsoft.com/office/drawing/2014/main" id="{0212A8C3-A695-4BD3-912D-78681CFC0A96}"/>
              </a:ext>
            </a:extLst>
          </p:cNvPr>
          <p:cNvSpPr/>
          <p:nvPr/>
        </p:nvSpPr>
        <p:spPr bwMode="auto">
          <a:xfrm>
            <a:off x="7544900" y="2643682"/>
            <a:ext cx="1054423" cy="30646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其他号</a:t>
            </a:r>
          </a:p>
        </p:txBody>
      </p:sp>
      <p:cxnSp>
        <p:nvCxnSpPr>
          <p:cNvPr id="97" name="肘形连接符 68">
            <a:extLst>
              <a:ext uri="{FF2B5EF4-FFF2-40B4-BE49-F238E27FC236}">
                <a16:creationId xmlns:a16="http://schemas.microsoft.com/office/drawing/2014/main" id="{EFFFD845-BAA1-4535-B66E-0752B0C7C314}"/>
              </a:ext>
            </a:extLst>
          </p:cNvPr>
          <p:cNvCxnSpPr>
            <a:cxnSpLocks/>
            <a:endCxn id="95" idx="1"/>
          </p:cNvCxnSpPr>
          <p:nvPr/>
        </p:nvCxnSpPr>
        <p:spPr bwMode="auto">
          <a:xfrm>
            <a:off x="7348101" y="3040523"/>
            <a:ext cx="196638" cy="1867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肘形连接符 71">
            <a:extLst>
              <a:ext uri="{FF2B5EF4-FFF2-40B4-BE49-F238E27FC236}">
                <a16:creationId xmlns:a16="http://schemas.microsoft.com/office/drawing/2014/main" id="{8EFE0D07-C9FF-4A96-AB87-F1802C725501}"/>
              </a:ext>
            </a:extLst>
          </p:cNvPr>
          <p:cNvCxnSpPr>
            <a:cxnSpLocks/>
            <a:endCxn id="96" idx="1"/>
          </p:cNvCxnSpPr>
          <p:nvPr/>
        </p:nvCxnSpPr>
        <p:spPr bwMode="auto">
          <a:xfrm flipV="1">
            <a:off x="7348101" y="2796916"/>
            <a:ext cx="196799" cy="24360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圆角矩形 61">
            <a:extLst>
              <a:ext uri="{FF2B5EF4-FFF2-40B4-BE49-F238E27FC236}">
                <a16:creationId xmlns:a16="http://schemas.microsoft.com/office/drawing/2014/main" id="{4A7AFC65-04CC-4853-979F-F80F998122A7}"/>
              </a:ext>
            </a:extLst>
          </p:cNvPr>
          <p:cNvSpPr/>
          <p:nvPr/>
        </p:nvSpPr>
        <p:spPr bwMode="auto">
          <a:xfrm>
            <a:off x="6837629" y="2783591"/>
            <a:ext cx="510311" cy="531629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287179687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1" grpId="0" animBg="1"/>
      <p:bldP spid="92" grpId="0" animBg="1"/>
      <p:bldP spid="93" grpId="0" animBg="1"/>
      <p:bldP spid="9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模型效果</a:t>
            </a:r>
          </a:p>
        </p:txBody>
      </p:sp>
      <p:sp>
        <p:nvSpPr>
          <p:cNvPr id="27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5BFAF9-4EEC-4C7D-9EA3-E0570A0E6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85" y="687834"/>
            <a:ext cx="5867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9464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模型评价</a:t>
            </a:r>
          </a:p>
        </p:txBody>
      </p:sp>
      <p:sp>
        <p:nvSpPr>
          <p:cNvPr id="27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7573EB-B6AC-4D67-B14C-C1DC75D90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3" y="753315"/>
            <a:ext cx="58483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814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模型结果</a:t>
            </a:r>
          </a:p>
        </p:txBody>
      </p:sp>
      <p:sp>
        <p:nvSpPr>
          <p:cNvPr id="27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A2E971-1E7A-438B-8737-476C30AA34EB}"/>
              </a:ext>
            </a:extLst>
          </p:cNvPr>
          <p:cNvSpPr txBox="1"/>
          <p:nvPr/>
        </p:nvSpPr>
        <p:spPr>
          <a:xfrm>
            <a:off x="3195622" y="843558"/>
            <a:ext cx="310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模型在测试集上的识别结果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967599E-9714-4E81-9628-AC495E7500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9758" y="1536089"/>
          <a:ext cx="36801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633">
                  <a:extLst>
                    <a:ext uri="{9D8B030D-6E8A-4147-A177-3AD203B41FA5}">
                      <a16:colId xmlns:a16="http://schemas.microsoft.com/office/drawing/2014/main" val="2019757387"/>
                    </a:ext>
                  </a:extLst>
                </a:gridCol>
                <a:gridCol w="1141844">
                  <a:extLst>
                    <a:ext uri="{9D8B030D-6E8A-4147-A177-3AD203B41FA5}">
                      <a16:colId xmlns:a16="http://schemas.microsoft.com/office/drawing/2014/main" val="3804210418"/>
                    </a:ext>
                  </a:extLst>
                </a:gridCol>
                <a:gridCol w="1268717">
                  <a:extLst>
                    <a:ext uri="{9D8B030D-6E8A-4147-A177-3AD203B41FA5}">
                      <a16:colId xmlns:a16="http://schemas.microsoft.com/office/drawing/2014/main" val="1299113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预测类别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28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真实类别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其他号码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诈骗号码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8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其他号码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1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诈骗号码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4791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07540B5-61CD-491E-AC13-70C7D3FA47C5}"/>
              </a:ext>
            </a:extLst>
          </p:cNvPr>
          <p:cNvSpPr txBox="1"/>
          <p:nvPr/>
        </p:nvSpPr>
        <p:spPr>
          <a:xfrm>
            <a:off x="1627201" y="3961649"/>
            <a:ext cx="1345307" cy="369332"/>
          </a:xfrm>
          <a:prstGeom prst="rect">
            <a:avLst/>
          </a:prstGeom>
          <a:solidFill>
            <a:srgbClr val="FE98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决策树模型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171B66-C795-407B-B253-A53CDB4943AA}"/>
              </a:ext>
            </a:extLst>
          </p:cNvPr>
          <p:cNvSpPr txBox="1"/>
          <p:nvPr/>
        </p:nvSpPr>
        <p:spPr>
          <a:xfrm>
            <a:off x="5714868" y="3979478"/>
            <a:ext cx="1623801" cy="369332"/>
          </a:xfrm>
          <a:prstGeom prst="rect">
            <a:avLst/>
          </a:prstGeom>
          <a:solidFill>
            <a:srgbClr val="FE98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随机森林模型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158D49F-E6E9-4247-94F3-12FC5E712E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4008" y="1536089"/>
          <a:ext cx="36801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633">
                  <a:extLst>
                    <a:ext uri="{9D8B030D-6E8A-4147-A177-3AD203B41FA5}">
                      <a16:colId xmlns:a16="http://schemas.microsoft.com/office/drawing/2014/main" val="2019757387"/>
                    </a:ext>
                  </a:extLst>
                </a:gridCol>
                <a:gridCol w="1141844">
                  <a:extLst>
                    <a:ext uri="{9D8B030D-6E8A-4147-A177-3AD203B41FA5}">
                      <a16:colId xmlns:a16="http://schemas.microsoft.com/office/drawing/2014/main" val="3804210418"/>
                    </a:ext>
                  </a:extLst>
                </a:gridCol>
                <a:gridCol w="1268717">
                  <a:extLst>
                    <a:ext uri="{9D8B030D-6E8A-4147-A177-3AD203B41FA5}">
                      <a16:colId xmlns:a16="http://schemas.microsoft.com/office/drawing/2014/main" val="1299113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预测类别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28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真实类别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其他号码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诈骗号码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8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其他号码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1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诈骗号码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4791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521C0FB-DC61-4AC1-9B5F-3A9CF7A91A60}"/>
              </a:ext>
            </a:extLst>
          </p:cNvPr>
          <p:cNvSpPr txBox="1"/>
          <p:nvPr/>
        </p:nvSpPr>
        <p:spPr>
          <a:xfrm>
            <a:off x="823322" y="335666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1AEEE"/>
                </a:solidFill>
              </a:rPr>
              <a:t>准确率</a:t>
            </a:r>
            <a:r>
              <a:rPr lang="en-US" altLang="zh-CN" dirty="0">
                <a:solidFill>
                  <a:srgbClr val="01AEEE"/>
                </a:solidFill>
              </a:rPr>
              <a:t>=(64+36)/128=78.1%</a:t>
            </a:r>
            <a:endParaRPr lang="zh-CN" altLang="en-US" dirty="0">
              <a:solidFill>
                <a:srgbClr val="01AEE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FBDA27-7DF4-4A79-9B4C-5CB21D7593D2}"/>
              </a:ext>
            </a:extLst>
          </p:cNvPr>
          <p:cNvSpPr/>
          <p:nvPr/>
        </p:nvSpPr>
        <p:spPr>
          <a:xfrm>
            <a:off x="5126538" y="3356664"/>
            <a:ext cx="284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1AEEE"/>
                </a:solidFill>
              </a:rPr>
              <a:t>准确率</a:t>
            </a:r>
            <a:r>
              <a:rPr lang="en-US" altLang="zh-CN" dirty="0">
                <a:solidFill>
                  <a:srgbClr val="01AEEE"/>
                </a:solidFill>
              </a:rPr>
              <a:t>=(65+38)/128=80.4%</a:t>
            </a:r>
            <a:endParaRPr lang="zh-CN" altLang="en-US" dirty="0">
              <a:solidFill>
                <a:srgbClr val="01AE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895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模型结果</a:t>
            </a:r>
          </a:p>
        </p:txBody>
      </p:sp>
      <p:sp>
        <p:nvSpPr>
          <p:cNvPr id="27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BCC9182B-2D43-4BCE-BDAB-2CDCACB9062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95536" y="915566"/>
          <a:ext cx="8280920" cy="3982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660096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5400000" flipV="1">
            <a:off x="3506723" y="-4243298"/>
            <a:ext cx="2135322" cy="9170427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  <a:gd name="connsiteX0" fmla="*/ 0 w 2847096"/>
              <a:gd name="connsiteY0" fmla="*/ 1 h 10682288"/>
              <a:gd name="connsiteX1" fmla="*/ 2847095 w 2847096"/>
              <a:gd name="connsiteY1" fmla="*/ 2680383 h 10682288"/>
              <a:gd name="connsiteX2" fmla="*/ 2847095 w 2847096"/>
              <a:gd name="connsiteY2" fmla="*/ 4648883 h 10682288"/>
              <a:gd name="connsiteX3" fmla="*/ 2847096 w 2847096"/>
              <a:gd name="connsiteY3" fmla="*/ 4648883 h 10682288"/>
              <a:gd name="connsiteX4" fmla="*/ 2847096 w 2847096"/>
              <a:gd name="connsiteY4" fmla="*/ 5044262 h 10682288"/>
              <a:gd name="connsiteX5" fmla="*/ 2627392 w 2847096"/>
              <a:gd name="connsiteY5" fmla="*/ 5066409 h 10682288"/>
              <a:gd name="connsiteX6" fmla="*/ 1756941 w 2847096"/>
              <a:gd name="connsiteY6" fmla="*/ 6134417 h 10682288"/>
              <a:gd name="connsiteX7" fmla="*/ 2627392 w 2847096"/>
              <a:gd name="connsiteY7" fmla="*/ 7202425 h 10682288"/>
              <a:gd name="connsiteX8" fmla="*/ 2847096 w 2847096"/>
              <a:gd name="connsiteY8" fmla="*/ 7224573 h 10682288"/>
              <a:gd name="connsiteX9" fmla="*/ 2847096 w 2847096"/>
              <a:gd name="connsiteY9" fmla="*/ 9538383 h 10682288"/>
              <a:gd name="connsiteX10" fmla="*/ 2847095 w 2847096"/>
              <a:gd name="connsiteY10" fmla="*/ 9538383 h 10682288"/>
              <a:gd name="connsiteX11" fmla="*/ 2847095 w 2847096"/>
              <a:gd name="connsiteY11" fmla="*/ 10682288 h 10682288"/>
              <a:gd name="connsiteX12" fmla="*/ 9307 w 2847096"/>
              <a:gd name="connsiteY12" fmla="*/ 10682288 h 10682288"/>
              <a:gd name="connsiteX13" fmla="*/ 9307 w 2847096"/>
              <a:gd name="connsiteY13" fmla="*/ 9538383 h 10682288"/>
              <a:gd name="connsiteX14" fmla="*/ 9307 w 2847096"/>
              <a:gd name="connsiteY14" fmla="*/ 9056688 h 10682288"/>
              <a:gd name="connsiteX15" fmla="*/ 9307 w 2847096"/>
              <a:gd name="connsiteY15" fmla="*/ 4813983 h 10682288"/>
              <a:gd name="connsiteX16" fmla="*/ 9307 w 2847096"/>
              <a:gd name="connsiteY16" fmla="*/ 4648883 h 10682288"/>
              <a:gd name="connsiteX17" fmla="*/ 0 w 2847096"/>
              <a:gd name="connsiteY17" fmla="*/ 1 h 10682288"/>
              <a:gd name="connsiteX0" fmla="*/ 0 w 2847096"/>
              <a:gd name="connsiteY0" fmla="*/ 0 h 10682287"/>
              <a:gd name="connsiteX1" fmla="*/ 2847095 w 2847096"/>
              <a:gd name="connsiteY1" fmla="*/ 27924 h 10682287"/>
              <a:gd name="connsiteX2" fmla="*/ 2847095 w 2847096"/>
              <a:gd name="connsiteY2" fmla="*/ 4648882 h 10682287"/>
              <a:gd name="connsiteX3" fmla="*/ 2847096 w 2847096"/>
              <a:gd name="connsiteY3" fmla="*/ 4648882 h 10682287"/>
              <a:gd name="connsiteX4" fmla="*/ 2847096 w 2847096"/>
              <a:gd name="connsiteY4" fmla="*/ 5044261 h 10682287"/>
              <a:gd name="connsiteX5" fmla="*/ 2627392 w 2847096"/>
              <a:gd name="connsiteY5" fmla="*/ 5066408 h 10682287"/>
              <a:gd name="connsiteX6" fmla="*/ 1756941 w 2847096"/>
              <a:gd name="connsiteY6" fmla="*/ 6134416 h 10682287"/>
              <a:gd name="connsiteX7" fmla="*/ 2627392 w 2847096"/>
              <a:gd name="connsiteY7" fmla="*/ 7202424 h 10682287"/>
              <a:gd name="connsiteX8" fmla="*/ 2847096 w 2847096"/>
              <a:gd name="connsiteY8" fmla="*/ 7224572 h 10682287"/>
              <a:gd name="connsiteX9" fmla="*/ 2847096 w 2847096"/>
              <a:gd name="connsiteY9" fmla="*/ 9538382 h 10682287"/>
              <a:gd name="connsiteX10" fmla="*/ 2847095 w 2847096"/>
              <a:gd name="connsiteY10" fmla="*/ 9538382 h 10682287"/>
              <a:gd name="connsiteX11" fmla="*/ 2847095 w 2847096"/>
              <a:gd name="connsiteY11" fmla="*/ 10682287 h 10682287"/>
              <a:gd name="connsiteX12" fmla="*/ 9307 w 2847096"/>
              <a:gd name="connsiteY12" fmla="*/ 10682287 h 10682287"/>
              <a:gd name="connsiteX13" fmla="*/ 9307 w 2847096"/>
              <a:gd name="connsiteY13" fmla="*/ 9538382 h 10682287"/>
              <a:gd name="connsiteX14" fmla="*/ 9307 w 2847096"/>
              <a:gd name="connsiteY14" fmla="*/ 9056687 h 10682287"/>
              <a:gd name="connsiteX15" fmla="*/ 9307 w 2847096"/>
              <a:gd name="connsiteY15" fmla="*/ 4813982 h 10682287"/>
              <a:gd name="connsiteX16" fmla="*/ 9307 w 2847096"/>
              <a:gd name="connsiteY16" fmla="*/ 4648882 h 10682287"/>
              <a:gd name="connsiteX17" fmla="*/ 0 w 2847096"/>
              <a:gd name="connsiteY17" fmla="*/ 0 h 10682287"/>
              <a:gd name="connsiteX0" fmla="*/ 9307 w 2837789"/>
              <a:gd name="connsiteY0" fmla="*/ 0 h 10663676"/>
              <a:gd name="connsiteX1" fmla="*/ 2837788 w 2837789"/>
              <a:gd name="connsiteY1" fmla="*/ 9313 h 10663676"/>
              <a:gd name="connsiteX2" fmla="*/ 2837788 w 2837789"/>
              <a:gd name="connsiteY2" fmla="*/ 4630271 h 10663676"/>
              <a:gd name="connsiteX3" fmla="*/ 2837789 w 2837789"/>
              <a:gd name="connsiteY3" fmla="*/ 4630271 h 10663676"/>
              <a:gd name="connsiteX4" fmla="*/ 2837789 w 2837789"/>
              <a:gd name="connsiteY4" fmla="*/ 5025650 h 10663676"/>
              <a:gd name="connsiteX5" fmla="*/ 2618085 w 2837789"/>
              <a:gd name="connsiteY5" fmla="*/ 5047797 h 10663676"/>
              <a:gd name="connsiteX6" fmla="*/ 1747634 w 2837789"/>
              <a:gd name="connsiteY6" fmla="*/ 6115805 h 10663676"/>
              <a:gd name="connsiteX7" fmla="*/ 2618085 w 2837789"/>
              <a:gd name="connsiteY7" fmla="*/ 7183813 h 10663676"/>
              <a:gd name="connsiteX8" fmla="*/ 2837789 w 2837789"/>
              <a:gd name="connsiteY8" fmla="*/ 7205961 h 10663676"/>
              <a:gd name="connsiteX9" fmla="*/ 2837789 w 2837789"/>
              <a:gd name="connsiteY9" fmla="*/ 9519771 h 10663676"/>
              <a:gd name="connsiteX10" fmla="*/ 2837788 w 2837789"/>
              <a:gd name="connsiteY10" fmla="*/ 9519771 h 10663676"/>
              <a:gd name="connsiteX11" fmla="*/ 2837788 w 2837789"/>
              <a:gd name="connsiteY11" fmla="*/ 10663676 h 10663676"/>
              <a:gd name="connsiteX12" fmla="*/ 0 w 2837789"/>
              <a:gd name="connsiteY12" fmla="*/ 10663676 h 10663676"/>
              <a:gd name="connsiteX13" fmla="*/ 0 w 2837789"/>
              <a:gd name="connsiteY13" fmla="*/ 9519771 h 10663676"/>
              <a:gd name="connsiteX14" fmla="*/ 0 w 2837789"/>
              <a:gd name="connsiteY14" fmla="*/ 9038076 h 10663676"/>
              <a:gd name="connsiteX15" fmla="*/ 0 w 2837789"/>
              <a:gd name="connsiteY15" fmla="*/ 4795371 h 10663676"/>
              <a:gd name="connsiteX16" fmla="*/ 0 w 2837789"/>
              <a:gd name="connsiteY16" fmla="*/ 4630271 h 10663676"/>
              <a:gd name="connsiteX17" fmla="*/ 9307 w 2837789"/>
              <a:gd name="connsiteY17" fmla="*/ 0 h 10663676"/>
              <a:gd name="connsiteX0" fmla="*/ 9307 w 2837789"/>
              <a:gd name="connsiteY0" fmla="*/ 0 h 12199313"/>
              <a:gd name="connsiteX1" fmla="*/ 2837788 w 2837789"/>
              <a:gd name="connsiteY1" fmla="*/ 9313 h 12199313"/>
              <a:gd name="connsiteX2" fmla="*/ 2837788 w 2837789"/>
              <a:gd name="connsiteY2" fmla="*/ 4630271 h 12199313"/>
              <a:gd name="connsiteX3" fmla="*/ 2837789 w 2837789"/>
              <a:gd name="connsiteY3" fmla="*/ 4630271 h 12199313"/>
              <a:gd name="connsiteX4" fmla="*/ 2837789 w 2837789"/>
              <a:gd name="connsiteY4" fmla="*/ 5025650 h 12199313"/>
              <a:gd name="connsiteX5" fmla="*/ 2618085 w 2837789"/>
              <a:gd name="connsiteY5" fmla="*/ 5047797 h 12199313"/>
              <a:gd name="connsiteX6" fmla="*/ 1747634 w 2837789"/>
              <a:gd name="connsiteY6" fmla="*/ 6115805 h 12199313"/>
              <a:gd name="connsiteX7" fmla="*/ 2618085 w 2837789"/>
              <a:gd name="connsiteY7" fmla="*/ 7183813 h 12199313"/>
              <a:gd name="connsiteX8" fmla="*/ 2837789 w 2837789"/>
              <a:gd name="connsiteY8" fmla="*/ 7205961 h 12199313"/>
              <a:gd name="connsiteX9" fmla="*/ 2837789 w 2837789"/>
              <a:gd name="connsiteY9" fmla="*/ 9519771 h 12199313"/>
              <a:gd name="connsiteX10" fmla="*/ 2837788 w 2837789"/>
              <a:gd name="connsiteY10" fmla="*/ 9519771 h 12199313"/>
              <a:gd name="connsiteX11" fmla="*/ 2828480 w 2837789"/>
              <a:gd name="connsiteY11" fmla="*/ 12199313 h 12199313"/>
              <a:gd name="connsiteX12" fmla="*/ 0 w 2837789"/>
              <a:gd name="connsiteY12" fmla="*/ 10663676 h 12199313"/>
              <a:gd name="connsiteX13" fmla="*/ 0 w 2837789"/>
              <a:gd name="connsiteY13" fmla="*/ 9519771 h 12199313"/>
              <a:gd name="connsiteX14" fmla="*/ 0 w 2837789"/>
              <a:gd name="connsiteY14" fmla="*/ 9038076 h 12199313"/>
              <a:gd name="connsiteX15" fmla="*/ 0 w 2837789"/>
              <a:gd name="connsiteY15" fmla="*/ 4795371 h 12199313"/>
              <a:gd name="connsiteX16" fmla="*/ 0 w 2837789"/>
              <a:gd name="connsiteY16" fmla="*/ 4630271 h 12199313"/>
              <a:gd name="connsiteX17" fmla="*/ 9307 w 2837789"/>
              <a:gd name="connsiteY17" fmla="*/ 0 h 12199313"/>
              <a:gd name="connsiteX0" fmla="*/ 9307 w 2837789"/>
              <a:gd name="connsiteY0" fmla="*/ 0 h 12227236"/>
              <a:gd name="connsiteX1" fmla="*/ 2837788 w 2837789"/>
              <a:gd name="connsiteY1" fmla="*/ 9313 h 12227236"/>
              <a:gd name="connsiteX2" fmla="*/ 2837788 w 2837789"/>
              <a:gd name="connsiteY2" fmla="*/ 4630271 h 12227236"/>
              <a:gd name="connsiteX3" fmla="*/ 2837789 w 2837789"/>
              <a:gd name="connsiteY3" fmla="*/ 4630271 h 12227236"/>
              <a:gd name="connsiteX4" fmla="*/ 2837789 w 2837789"/>
              <a:gd name="connsiteY4" fmla="*/ 5025650 h 12227236"/>
              <a:gd name="connsiteX5" fmla="*/ 2618085 w 2837789"/>
              <a:gd name="connsiteY5" fmla="*/ 5047797 h 12227236"/>
              <a:gd name="connsiteX6" fmla="*/ 1747634 w 2837789"/>
              <a:gd name="connsiteY6" fmla="*/ 6115805 h 12227236"/>
              <a:gd name="connsiteX7" fmla="*/ 2618085 w 2837789"/>
              <a:gd name="connsiteY7" fmla="*/ 7183813 h 12227236"/>
              <a:gd name="connsiteX8" fmla="*/ 2837789 w 2837789"/>
              <a:gd name="connsiteY8" fmla="*/ 7205961 h 12227236"/>
              <a:gd name="connsiteX9" fmla="*/ 2837789 w 2837789"/>
              <a:gd name="connsiteY9" fmla="*/ 9519771 h 12227236"/>
              <a:gd name="connsiteX10" fmla="*/ 2837788 w 2837789"/>
              <a:gd name="connsiteY10" fmla="*/ 9519771 h 12227236"/>
              <a:gd name="connsiteX11" fmla="*/ 2828480 w 2837789"/>
              <a:gd name="connsiteY11" fmla="*/ 12227236 h 12227236"/>
              <a:gd name="connsiteX12" fmla="*/ 0 w 2837789"/>
              <a:gd name="connsiteY12" fmla="*/ 10663676 h 12227236"/>
              <a:gd name="connsiteX13" fmla="*/ 0 w 2837789"/>
              <a:gd name="connsiteY13" fmla="*/ 9519771 h 12227236"/>
              <a:gd name="connsiteX14" fmla="*/ 0 w 2837789"/>
              <a:gd name="connsiteY14" fmla="*/ 9038076 h 12227236"/>
              <a:gd name="connsiteX15" fmla="*/ 0 w 2837789"/>
              <a:gd name="connsiteY15" fmla="*/ 4795371 h 12227236"/>
              <a:gd name="connsiteX16" fmla="*/ 0 w 2837789"/>
              <a:gd name="connsiteY16" fmla="*/ 4630271 h 12227236"/>
              <a:gd name="connsiteX17" fmla="*/ 9307 w 2837789"/>
              <a:gd name="connsiteY17" fmla="*/ 0 h 12227236"/>
              <a:gd name="connsiteX0" fmla="*/ 18614 w 2847096"/>
              <a:gd name="connsiteY0" fmla="*/ 0 h 12227236"/>
              <a:gd name="connsiteX1" fmla="*/ 2847095 w 2847096"/>
              <a:gd name="connsiteY1" fmla="*/ 9313 h 12227236"/>
              <a:gd name="connsiteX2" fmla="*/ 2847095 w 2847096"/>
              <a:gd name="connsiteY2" fmla="*/ 4630271 h 12227236"/>
              <a:gd name="connsiteX3" fmla="*/ 2847096 w 2847096"/>
              <a:gd name="connsiteY3" fmla="*/ 4630271 h 12227236"/>
              <a:gd name="connsiteX4" fmla="*/ 2847096 w 2847096"/>
              <a:gd name="connsiteY4" fmla="*/ 5025650 h 12227236"/>
              <a:gd name="connsiteX5" fmla="*/ 2627392 w 2847096"/>
              <a:gd name="connsiteY5" fmla="*/ 5047797 h 12227236"/>
              <a:gd name="connsiteX6" fmla="*/ 1756941 w 2847096"/>
              <a:gd name="connsiteY6" fmla="*/ 6115805 h 12227236"/>
              <a:gd name="connsiteX7" fmla="*/ 2627392 w 2847096"/>
              <a:gd name="connsiteY7" fmla="*/ 7183813 h 12227236"/>
              <a:gd name="connsiteX8" fmla="*/ 2847096 w 2847096"/>
              <a:gd name="connsiteY8" fmla="*/ 7205961 h 12227236"/>
              <a:gd name="connsiteX9" fmla="*/ 2847096 w 2847096"/>
              <a:gd name="connsiteY9" fmla="*/ 9519771 h 12227236"/>
              <a:gd name="connsiteX10" fmla="*/ 2847095 w 2847096"/>
              <a:gd name="connsiteY10" fmla="*/ 9519771 h 12227236"/>
              <a:gd name="connsiteX11" fmla="*/ 2837787 w 2847096"/>
              <a:gd name="connsiteY11" fmla="*/ 12227236 h 12227236"/>
              <a:gd name="connsiteX12" fmla="*/ 0 w 2847096"/>
              <a:gd name="connsiteY12" fmla="*/ 12217927 h 12227236"/>
              <a:gd name="connsiteX13" fmla="*/ 9307 w 2847096"/>
              <a:gd name="connsiteY13" fmla="*/ 9519771 h 12227236"/>
              <a:gd name="connsiteX14" fmla="*/ 9307 w 2847096"/>
              <a:gd name="connsiteY14" fmla="*/ 9038076 h 12227236"/>
              <a:gd name="connsiteX15" fmla="*/ 9307 w 2847096"/>
              <a:gd name="connsiteY15" fmla="*/ 4795371 h 12227236"/>
              <a:gd name="connsiteX16" fmla="*/ 9307 w 2847096"/>
              <a:gd name="connsiteY16" fmla="*/ 4630271 h 12227236"/>
              <a:gd name="connsiteX17" fmla="*/ 18614 w 2847096"/>
              <a:gd name="connsiteY17" fmla="*/ 0 h 1222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7096" h="12227236">
                <a:moveTo>
                  <a:pt x="18614" y="0"/>
                </a:moveTo>
                <a:lnTo>
                  <a:pt x="2847095" y="9313"/>
                </a:lnTo>
                <a:lnTo>
                  <a:pt x="2847095" y="4630271"/>
                </a:lnTo>
                <a:lnTo>
                  <a:pt x="2847096" y="4630271"/>
                </a:lnTo>
                <a:lnTo>
                  <a:pt x="2847096" y="5025650"/>
                </a:lnTo>
                <a:lnTo>
                  <a:pt x="2627392" y="5047797"/>
                </a:lnTo>
                <a:cubicBezTo>
                  <a:pt x="2130627" y="5149451"/>
                  <a:pt x="1756941" y="5588989"/>
                  <a:pt x="1756941" y="6115805"/>
                </a:cubicBezTo>
                <a:cubicBezTo>
                  <a:pt x="1756941" y="6642623"/>
                  <a:pt x="2130627" y="7082160"/>
                  <a:pt x="2627392" y="7183813"/>
                </a:cubicBezTo>
                <a:lnTo>
                  <a:pt x="2847096" y="7205961"/>
                </a:lnTo>
                <a:lnTo>
                  <a:pt x="2847096" y="9519771"/>
                </a:lnTo>
                <a:lnTo>
                  <a:pt x="2847095" y="9519771"/>
                </a:lnTo>
                <a:cubicBezTo>
                  <a:pt x="2843992" y="10412952"/>
                  <a:pt x="2840890" y="11334055"/>
                  <a:pt x="2837787" y="12227236"/>
                </a:cubicBezTo>
                <a:lnTo>
                  <a:pt x="0" y="12217927"/>
                </a:lnTo>
                <a:cubicBezTo>
                  <a:pt x="3102" y="11318542"/>
                  <a:pt x="6205" y="10419156"/>
                  <a:pt x="9307" y="9519771"/>
                </a:cubicBezTo>
                <a:lnTo>
                  <a:pt x="9307" y="9038076"/>
                </a:lnTo>
                <a:lnTo>
                  <a:pt x="9307" y="4795371"/>
                </a:lnTo>
                <a:lnTo>
                  <a:pt x="9307" y="4630271"/>
                </a:lnTo>
                <a:cubicBezTo>
                  <a:pt x="9307" y="3974104"/>
                  <a:pt x="18614" y="656167"/>
                  <a:pt x="186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2915816" y="2499742"/>
            <a:ext cx="323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835696" y="3147814"/>
            <a:ext cx="5472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912643" y="752738"/>
            <a:ext cx="1314630" cy="1314956"/>
            <a:chOff x="1041891" y="2887277"/>
            <a:chExt cx="1036261" cy="1036518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1177282" y="3069495"/>
              <a:ext cx="782803" cy="636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31229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6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6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不足与改进</a:t>
            </a:r>
          </a:p>
        </p:txBody>
      </p:sp>
      <p:sp>
        <p:nvSpPr>
          <p:cNvPr id="16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62">
            <a:extLst>
              <a:ext uri="{FF2B5EF4-FFF2-40B4-BE49-F238E27FC236}">
                <a16:creationId xmlns:a16="http://schemas.microsoft.com/office/drawing/2014/main" id="{41E09B53-1414-4C1C-981C-014F4F64180D}"/>
              </a:ext>
            </a:extLst>
          </p:cNvPr>
          <p:cNvGrpSpPr/>
          <p:nvPr/>
        </p:nvGrpSpPr>
        <p:grpSpPr>
          <a:xfrm>
            <a:off x="395868" y="1200042"/>
            <a:ext cx="3528060" cy="3027892"/>
            <a:chOff x="395868" y="1200042"/>
            <a:chExt cx="5413376" cy="4902200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A916768-7140-4B49-B6C0-B60DE39F7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231" y="1200042"/>
              <a:ext cx="2894013" cy="165100"/>
            </a:xfrm>
            <a:custGeom>
              <a:avLst/>
              <a:gdLst>
                <a:gd name="T0" fmla="*/ 1823 w 1823"/>
                <a:gd name="T1" fmla="*/ 0 h 104"/>
                <a:gd name="T2" fmla="*/ 1823 w 1823"/>
                <a:gd name="T3" fmla="*/ 104 h 104"/>
                <a:gd name="T4" fmla="*/ 1756 w 1823"/>
                <a:gd name="T5" fmla="*/ 104 h 104"/>
                <a:gd name="T6" fmla="*/ 1756 w 1823"/>
                <a:gd name="T7" fmla="*/ 53 h 104"/>
                <a:gd name="T8" fmla="*/ 110 w 1823"/>
                <a:gd name="T9" fmla="*/ 53 h 104"/>
                <a:gd name="T10" fmla="*/ 110 w 1823"/>
                <a:gd name="T11" fmla="*/ 104 h 104"/>
                <a:gd name="T12" fmla="*/ 0 w 1823"/>
                <a:gd name="T13" fmla="*/ 104 h 104"/>
                <a:gd name="T14" fmla="*/ 0 w 1823"/>
                <a:gd name="T15" fmla="*/ 0 h 104"/>
                <a:gd name="T16" fmla="*/ 1823 w 1823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3" h="104">
                  <a:moveTo>
                    <a:pt x="1823" y="0"/>
                  </a:moveTo>
                  <a:lnTo>
                    <a:pt x="1823" y="104"/>
                  </a:lnTo>
                  <a:lnTo>
                    <a:pt x="1756" y="104"/>
                  </a:lnTo>
                  <a:lnTo>
                    <a:pt x="1756" y="53"/>
                  </a:lnTo>
                  <a:lnTo>
                    <a:pt x="110" y="53"/>
                  </a:lnTo>
                  <a:lnTo>
                    <a:pt x="110" y="104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2024D0F-16E8-422B-8E42-ED8A79D8ED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9856" y="1365142"/>
              <a:ext cx="2613025" cy="2085975"/>
            </a:xfrm>
            <a:custGeom>
              <a:avLst/>
              <a:gdLst>
                <a:gd name="T0" fmla="*/ 1646 w 1646"/>
                <a:gd name="T1" fmla="*/ 0 h 1314"/>
                <a:gd name="T2" fmla="*/ 1646 w 1646"/>
                <a:gd name="T3" fmla="*/ 1314 h 1314"/>
                <a:gd name="T4" fmla="*/ 0 w 1646"/>
                <a:gd name="T5" fmla="*/ 1314 h 1314"/>
                <a:gd name="T6" fmla="*/ 0 w 1646"/>
                <a:gd name="T7" fmla="*/ 0 h 1314"/>
                <a:gd name="T8" fmla="*/ 1646 w 1646"/>
                <a:gd name="T9" fmla="*/ 0 h 1314"/>
                <a:gd name="T10" fmla="*/ 1592 w 1646"/>
                <a:gd name="T11" fmla="*/ 1266 h 1314"/>
                <a:gd name="T12" fmla="*/ 1592 w 1646"/>
                <a:gd name="T13" fmla="*/ 22 h 1314"/>
                <a:gd name="T14" fmla="*/ 53 w 1646"/>
                <a:gd name="T15" fmla="*/ 22 h 1314"/>
                <a:gd name="T16" fmla="*/ 53 w 1646"/>
                <a:gd name="T17" fmla="*/ 1266 h 1314"/>
                <a:gd name="T18" fmla="*/ 1592 w 1646"/>
                <a:gd name="T19" fmla="*/ 1266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6" h="1314">
                  <a:moveTo>
                    <a:pt x="1646" y="0"/>
                  </a:moveTo>
                  <a:lnTo>
                    <a:pt x="1646" y="1314"/>
                  </a:lnTo>
                  <a:lnTo>
                    <a:pt x="0" y="1314"/>
                  </a:lnTo>
                  <a:lnTo>
                    <a:pt x="0" y="0"/>
                  </a:lnTo>
                  <a:lnTo>
                    <a:pt x="1646" y="0"/>
                  </a:lnTo>
                  <a:close/>
                  <a:moveTo>
                    <a:pt x="1592" y="1266"/>
                  </a:moveTo>
                  <a:lnTo>
                    <a:pt x="1592" y="22"/>
                  </a:lnTo>
                  <a:lnTo>
                    <a:pt x="53" y="22"/>
                  </a:lnTo>
                  <a:lnTo>
                    <a:pt x="53" y="1266"/>
                  </a:lnTo>
                  <a:lnTo>
                    <a:pt x="1592" y="126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3A445E2-21F3-43DB-A87D-AE3CC5B5C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793" y="5016392"/>
              <a:ext cx="1258888" cy="306388"/>
            </a:xfrm>
            <a:custGeom>
              <a:avLst/>
              <a:gdLst>
                <a:gd name="T0" fmla="*/ 122 w 296"/>
                <a:gd name="T1" fmla="*/ 0 h 72"/>
                <a:gd name="T2" fmla="*/ 58 w 296"/>
                <a:gd name="T3" fmla="*/ 21 h 72"/>
                <a:gd name="T4" fmla="*/ 148 w 296"/>
                <a:gd name="T5" fmla="*/ 43 h 72"/>
                <a:gd name="T6" fmla="*/ 238 w 296"/>
                <a:gd name="T7" fmla="*/ 21 h 72"/>
                <a:gd name="T8" fmla="*/ 174 w 296"/>
                <a:gd name="T9" fmla="*/ 0 h 72"/>
                <a:gd name="T10" fmla="*/ 174 w 296"/>
                <a:gd name="T11" fmla="*/ 0 h 72"/>
                <a:gd name="T12" fmla="*/ 296 w 296"/>
                <a:gd name="T13" fmla="*/ 35 h 72"/>
                <a:gd name="T14" fmla="*/ 148 w 296"/>
                <a:gd name="T15" fmla="*/ 72 h 72"/>
                <a:gd name="T16" fmla="*/ 0 w 296"/>
                <a:gd name="T17" fmla="*/ 35 h 72"/>
                <a:gd name="T18" fmla="*/ 122 w 296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72">
                  <a:moveTo>
                    <a:pt x="122" y="0"/>
                  </a:moveTo>
                  <a:cubicBezTo>
                    <a:pt x="85" y="3"/>
                    <a:pt x="58" y="11"/>
                    <a:pt x="58" y="21"/>
                  </a:cubicBezTo>
                  <a:cubicBezTo>
                    <a:pt x="58" y="33"/>
                    <a:pt x="99" y="43"/>
                    <a:pt x="148" y="43"/>
                  </a:cubicBezTo>
                  <a:cubicBezTo>
                    <a:pt x="198" y="43"/>
                    <a:pt x="238" y="33"/>
                    <a:pt x="238" y="21"/>
                  </a:cubicBezTo>
                  <a:cubicBezTo>
                    <a:pt x="238" y="11"/>
                    <a:pt x="211" y="3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244" y="3"/>
                    <a:pt x="296" y="17"/>
                    <a:pt x="296" y="35"/>
                  </a:cubicBezTo>
                  <a:cubicBezTo>
                    <a:pt x="296" y="55"/>
                    <a:pt x="230" y="72"/>
                    <a:pt x="148" y="72"/>
                  </a:cubicBezTo>
                  <a:cubicBezTo>
                    <a:pt x="66" y="72"/>
                    <a:pt x="0" y="55"/>
                    <a:pt x="0" y="35"/>
                  </a:cubicBezTo>
                  <a:cubicBezTo>
                    <a:pt x="0" y="17"/>
                    <a:pt x="52" y="3"/>
                    <a:pt x="12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A15D1D2-75DB-40C3-BE43-4209A528F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906" y="3501917"/>
              <a:ext cx="220663" cy="1514475"/>
            </a:xfrm>
            <a:custGeom>
              <a:avLst/>
              <a:gdLst>
                <a:gd name="T0" fmla="*/ 52 w 52"/>
                <a:gd name="T1" fmla="*/ 0 h 356"/>
                <a:gd name="T2" fmla="*/ 52 w 52"/>
                <a:gd name="T3" fmla="*/ 356 h 356"/>
                <a:gd name="T4" fmla="*/ 28 w 52"/>
                <a:gd name="T5" fmla="*/ 355 h 356"/>
                <a:gd name="T6" fmla="*/ 26 w 52"/>
                <a:gd name="T7" fmla="*/ 355 h 356"/>
                <a:gd name="T8" fmla="*/ 24 w 52"/>
                <a:gd name="T9" fmla="*/ 355 h 356"/>
                <a:gd name="T10" fmla="*/ 0 w 52"/>
                <a:gd name="T11" fmla="*/ 356 h 356"/>
                <a:gd name="T12" fmla="*/ 0 w 52"/>
                <a:gd name="T13" fmla="*/ 0 h 356"/>
                <a:gd name="T14" fmla="*/ 52 w 52"/>
                <a:gd name="T15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6">
                  <a:moveTo>
                    <a:pt x="52" y="0"/>
                  </a:moveTo>
                  <a:cubicBezTo>
                    <a:pt x="52" y="356"/>
                    <a:pt x="52" y="356"/>
                    <a:pt x="52" y="356"/>
                  </a:cubicBezTo>
                  <a:cubicBezTo>
                    <a:pt x="44" y="355"/>
                    <a:pt x="36" y="355"/>
                    <a:pt x="28" y="355"/>
                  </a:cubicBezTo>
                  <a:cubicBezTo>
                    <a:pt x="28" y="355"/>
                    <a:pt x="27" y="355"/>
                    <a:pt x="26" y="355"/>
                  </a:cubicBezTo>
                  <a:cubicBezTo>
                    <a:pt x="25" y="355"/>
                    <a:pt x="25" y="355"/>
                    <a:pt x="24" y="355"/>
                  </a:cubicBezTo>
                  <a:cubicBezTo>
                    <a:pt x="16" y="355"/>
                    <a:pt x="8" y="355"/>
                    <a:pt x="0" y="35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5664AD0-FC33-4DBA-BC28-19F9BA89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881" y="4659204"/>
              <a:ext cx="514350" cy="1192213"/>
            </a:xfrm>
            <a:custGeom>
              <a:avLst/>
              <a:gdLst>
                <a:gd name="T0" fmla="*/ 121 w 121"/>
                <a:gd name="T1" fmla="*/ 268 h 280"/>
                <a:gd name="T2" fmla="*/ 70 w 121"/>
                <a:gd name="T3" fmla="*/ 280 h 280"/>
                <a:gd name="T4" fmla="*/ 0 w 121"/>
                <a:gd name="T5" fmla="*/ 92 h 280"/>
                <a:gd name="T6" fmla="*/ 32 w 121"/>
                <a:gd name="T7" fmla="*/ 0 h 280"/>
                <a:gd name="T8" fmla="*/ 42 w 121"/>
                <a:gd name="T9" fmla="*/ 23 h 280"/>
                <a:gd name="T10" fmla="*/ 121 w 121"/>
                <a:gd name="T11" fmla="*/ 26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80">
                  <a:moveTo>
                    <a:pt x="121" y="268"/>
                  </a:moveTo>
                  <a:cubicBezTo>
                    <a:pt x="70" y="280"/>
                    <a:pt x="70" y="280"/>
                    <a:pt x="70" y="28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6" y="5"/>
                    <a:pt x="40" y="13"/>
                    <a:pt x="42" y="23"/>
                  </a:cubicBezTo>
                  <a:cubicBezTo>
                    <a:pt x="47" y="50"/>
                    <a:pt x="121" y="268"/>
                    <a:pt x="121" y="2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0B078E0-27D5-4D6F-892B-96B757299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868" y="2177942"/>
              <a:ext cx="2405063" cy="3468688"/>
            </a:xfrm>
            <a:custGeom>
              <a:avLst/>
              <a:gdLst>
                <a:gd name="T0" fmla="*/ 536 w 565"/>
                <a:gd name="T1" fmla="*/ 0 h 815"/>
                <a:gd name="T2" fmla="*/ 565 w 565"/>
                <a:gd name="T3" fmla="*/ 34 h 815"/>
                <a:gd name="T4" fmla="*/ 436 w 565"/>
                <a:gd name="T5" fmla="*/ 152 h 815"/>
                <a:gd name="T6" fmla="*/ 329 w 565"/>
                <a:gd name="T7" fmla="*/ 201 h 815"/>
                <a:gd name="T8" fmla="*/ 317 w 565"/>
                <a:gd name="T9" fmla="*/ 444 h 815"/>
                <a:gd name="T10" fmla="*/ 422 w 565"/>
                <a:gd name="T11" fmla="*/ 483 h 815"/>
                <a:gd name="T12" fmla="*/ 495 w 565"/>
                <a:gd name="T13" fmla="*/ 554 h 815"/>
                <a:gd name="T14" fmla="*/ 490 w 565"/>
                <a:gd name="T15" fmla="*/ 571 h 815"/>
                <a:gd name="T16" fmla="*/ 465 w 565"/>
                <a:gd name="T17" fmla="*/ 658 h 815"/>
                <a:gd name="T18" fmla="*/ 465 w 565"/>
                <a:gd name="T19" fmla="*/ 658 h 815"/>
                <a:gd name="T20" fmla="*/ 420 w 565"/>
                <a:gd name="T21" fmla="*/ 815 h 815"/>
                <a:gd name="T22" fmla="*/ 365 w 565"/>
                <a:gd name="T23" fmla="*/ 815 h 815"/>
                <a:gd name="T24" fmla="*/ 404 w 565"/>
                <a:gd name="T25" fmla="*/ 556 h 815"/>
                <a:gd name="T26" fmla="*/ 323 w 565"/>
                <a:gd name="T27" fmla="*/ 536 h 815"/>
                <a:gd name="T28" fmla="*/ 331 w 565"/>
                <a:gd name="T29" fmla="*/ 523 h 815"/>
                <a:gd name="T30" fmla="*/ 316 w 565"/>
                <a:gd name="T31" fmla="*/ 508 h 815"/>
                <a:gd name="T32" fmla="*/ 229 w 565"/>
                <a:gd name="T33" fmla="*/ 508 h 815"/>
                <a:gd name="T34" fmla="*/ 154 w 565"/>
                <a:gd name="T35" fmla="*/ 449 h 815"/>
                <a:gd name="T36" fmla="*/ 129 w 565"/>
                <a:gd name="T37" fmla="*/ 252 h 815"/>
                <a:gd name="T38" fmla="*/ 120 w 565"/>
                <a:gd name="T39" fmla="*/ 234 h 815"/>
                <a:gd name="T40" fmla="*/ 66 w 565"/>
                <a:gd name="T41" fmla="*/ 334 h 815"/>
                <a:gd name="T42" fmla="*/ 134 w 565"/>
                <a:gd name="T43" fmla="*/ 374 h 815"/>
                <a:gd name="T44" fmla="*/ 122 w 565"/>
                <a:gd name="T45" fmla="*/ 408 h 815"/>
                <a:gd name="T46" fmla="*/ 27 w 565"/>
                <a:gd name="T47" fmla="*/ 374 h 815"/>
                <a:gd name="T48" fmla="*/ 2 w 565"/>
                <a:gd name="T49" fmla="*/ 322 h 815"/>
                <a:gd name="T50" fmla="*/ 68 w 565"/>
                <a:gd name="T51" fmla="*/ 172 h 815"/>
                <a:gd name="T52" fmla="*/ 197 w 565"/>
                <a:gd name="T53" fmla="*/ 124 h 815"/>
                <a:gd name="T54" fmla="*/ 242 w 565"/>
                <a:gd name="T55" fmla="*/ 163 h 815"/>
                <a:gd name="T56" fmla="*/ 210 w 565"/>
                <a:gd name="T57" fmla="*/ 299 h 815"/>
                <a:gd name="T58" fmla="*/ 242 w 565"/>
                <a:gd name="T59" fmla="*/ 345 h 815"/>
                <a:gd name="T60" fmla="*/ 275 w 565"/>
                <a:gd name="T61" fmla="*/ 302 h 815"/>
                <a:gd name="T62" fmla="*/ 242 w 565"/>
                <a:gd name="T63" fmla="*/ 163 h 815"/>
                <a:gd name="T64" fmla="*/ 268 w 565"/>
                <a:gd name="T65" fmla="*/ 128 h 815"/>
                <a:gd name="T66" fmla="*/ 399 w 565"/>
                <a:gd name="T67" fmla="*/ 111 h 815"/>
                <a:gd name="T68" fmla="*/ 536 w 565"/>
                <a:gd name="T69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5" h="815">
                  <a:moveTo>
                    <a:pt x="536" y="0"/>
                  </a:moveTo>
                  <a:cubicBezTo>
                    <a:pt x="565" y="34"/>
                    <a:pt x="565" y="34"/>
                    <a:pt x="565" y="34"/>
                  </a:cubicBezTo>
                  <a:cubicBezTo>
                    <a:pt x="436" y="152"/>
                    <a:pt x="436" y="152"/>
                    <a:pt x="436" y="152"/>
                  </a:cubicBezTo>
                  <a:cubicBezTo>
                    <a:pt x="436" y="152"/>
                    <a:pt x="380" y="194"/>
                    <a:pt x="329" y="201"/>
                  </a:cubicBezTo>
                  <a:cubicBezTo>
                    <a:pt x="306" y="204"/>
                    <a:pt x="317" y="444"/>
                    <a:pt x="317" y="444"/>
                  </a:cubicBezTo>
                  <a:cubicBezTo>
                    <a:pt x="317" y="444"/>
                    <a:pt x="343" y="458"/>
                    <a:pt x="422" y="483"/>
                  </a:cubicBezTo>
                  <a:cubicBezTo>
                    <a:pt x="502" y="508"/>
                    <a:pt x="495" y="554"/>
                    <a:pt x="495" y="554"/>
                  </a:cubicBezTo>
                  <a:cubicBezTo>
                    <a:pt x="490" y="571"/>
                    <a:pt x="490" y="571"/>
                    <a:pt x="490" y="571"/>
                  </a:cubicBezTo>
                  <a:cubicBezTo>
                    <a:pt x="465" y="658"/>
                    <a:pt x="465" y="658"/>
                    <a:pt x="465" y="658"/>
                  </a:cubicBezTo>
                  <a:cubicBezTo>
                    <a:pt x="465" y="658"/>
                    <a:pt x="465" y="658"/>
                    <a:pt x="465" y="658"/>
                  </a:cubicBezTo>
                  <a:cubicBezTo>
                    <a:pt x="420" y="815"/>
                    <a:pt x="420" y="815"/>
                    <a:pt x="420" y="815"/>
                  </a:cubicBezTo>
                  <a:cubicBezTo>
                    <a:pt x="365" y="815"/>
                    <a:pt x="365" y="815"/>
                    <a:pt x="365" y="815"/>
                  </a:cubicBezTo>
                  <a:cubicBezTo>
                    <a:pt x="404" y="556"/>
                    <a:pt x="404" y="556"/>
                    <a:pt x="404" y="556"/>
                  </a:cubicBezTo>
                  <a:cubicBezTo>
                    <a:pt x="404" y="556"/>
                    <a:pt x="370" y="548"/>
                    <a:pt x="323" y="536"/>
                  </a:cubicBezTo>
                  <a:cubicBezTo>
                    <a:pt x="328" y="533"/>
                    <a:pt x="331" y="529"/>
                    <a:pt x="331" y="523"/>
                  </a:cubicBezTo>
                  <a:cubicBezTo>
                    <a:pt x="331" y="515"/>
                    <a:pt x="324" y="508"/>
                    <a:pt x="316" y="508"/>
                  </a:cubicBezTo>
                  <a:cubicBezTo>
                    <a:pt x="229" y="508"/>
                    <a:pt x="229" y="508"/>
                    <a:pt x="229" y="508"/>
                  </a:cubicBezTo>
                  <a:cubicBezTo>
                    <a:pt x="159" y="484"/>
                    <a:pt x="154" y="449"/>
                    <a:pt x="154" y="449"/>
                  </a:cubicBezTo>
                  <a:cubicBezTo>
                    <a:pt x="129" y="252"/>
                    <a:pt x="129" y="252"/>
                    <a:pt x="129" y="252"/>
                  </a:cubicBezTo>
                  <a:cubicBezTo>
                    <a:pt x="120" y="234"/>
                    <a:pt x="120" y="234"/>
                    <a:pt x="120" y="234"/>
                  </a:cubicBezTo>
                  <a:cubicBezTo>
                    <a:pt x="66" y="334"/>
                    <a:pt x="66" y="334"/>
                    <a:pt x="66" y="334"/>
                  </a:cubicBezTo>
                  <a:cubicBezTo>
                    <a:pt x="134" y="374"/>
                    <a:pt x="134" y="374"/>
                    <a:pt x="134" y="374"/>
                  </a:cubicBezTo>
                  <a:cubicBezTo>
                    <a:pt x="122" y="408"/>
                    <a:pt x="122" y="408"/>
                    <a:pt x="122" y="408"/>
                  </a:cubicBezTo>
                  <a:cubicBezTo>
                    <a:pt x="122" y="408"/>
                    <a:pt x="54" y="383"/>
                    <a:pt x="27" y="374"/>
                  </a:cubicBezTo>
                  <a:cubicBezTo>
                    <a:pt x="0" y="365"/>
                    <a:pt x="2" y="322"/>
                    <a:pt x="2" y="322"/>
                  </a:cubicBezTo>
                  <a:cubicBezTo>
                    <a:pt x="2" y="322"/>
                    <a:pt x="36" y="238"/>
                    <a:pt x="68" y="172"/>
                  </a:cubicBezTo>
                  <a:cubicBezTo>
                    <a:pt x="88" y="130"/>
                    <a:pt x="153" y="123"/>
                    <a:pt x="197" y="124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10" y="299"/>
                    <a:pt x="210" y="299"/>
                    <a:pt x="210" y="299"/>
                  </a:cubicBezTo>
                  <a:cubicBezTo>
                    <a:pt x="242" y="345"/>
                    <a:pt x="242" y="345"/>
                    <a:pt x="242" y="345"/>
                  </a:cubicBezTo>
                  <a:cubicBezTo>
                    <a:pt x="275" y="302"/>
                    <a:pt x="275" y="302"/>
                    <a:pt x="275" y="302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68" y="128"/>
                    <a:pt x="268" y="128"/>
                    <a:pt x="268" y="128"/>
                  </a:cubicBezTo>
                  <a:cubicBezTo>
                    <a:pt x="304" y="130"/>
                    <a:pt x="371" y="130"/>
                    <a:pt x="399" y="111"/>
                  </a:cubicBezTo>
                  <a:cubicBezTo>
                    <a:pt x="440" y="84"/>
                    <a:pt x="536" y="0"/>
                    <a:pt x="536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6661DC-84FD-4BC2-BF42-2048592BC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593" y="4340117"/>
              <a:ext cx="433388" cy="119063"/>
            </a:xfrm>
            <a:custGeom>
              <a:avLst/>
              <a:gdLst>
                <a:gd name="T0" fmla="*/ 87 w 102"/>
                <a:gd name="T1" fmla="*/ 0 h 28"/>
                <a:gd name="T2" fmla="*/ 102 w 102"/>
                <a:gd name="T3" fmla="*/ 15 h 28"/>
                <a:gd name="T4" fmla="*/ 94 w 102"/>
                <a:gd name="T5" fmla="*/ 28 h 28"/>
                <a:gd name="T6" fmla="*/ 13 w 102"/>
                <a:gd name="T7" fmla="*/ 5 h 28"/>
                <a:gd name="T8" fmla="*/ 0 w 102"/>
                <a:gd name="T9" fmla="*/ 0 h 28"/>
                <a:gd name="T10" fmla="*/ 87 w 102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28">
                  <a:moveTo>
                    <a:pt x="87" y="0"/>
                  </a:moveTo>
                  <a:cubicBezTo>
                    <a:pt x="95" y="0"/>
                    <a:pt x="102" y="7"/>
                    <a:pt x="102" y="15"/>
                  </a:cubicBezTo>
                  <a:cubicBezTo>
                    <a:pt x="102" y="21"/>
                    <a:pt x="99" y="25"/>
                    <a:pt x="94" y="28"/>
                  </a:cubicBezTo>
                  <a:cubicBezTo>
                    <a:pt x="70" y="21"/>
                    <a:pt x="42" y="14"/>
                    <a:pt x="13" y="5"/>
                  </a:cubicBezTo>
                  <a:cubicBezTo>
                    <a:pt x="8" y="3"/>
                    <a:pt x="4" y="2"/>
                    <a:pt x="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BFDF00D9-6146-4E41-A7FB-33282934F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506" y="1863617"/>
              <a:ext cx="812800" cy="812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577F818-3754-4A91-8E93-B8E093786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18" y="4340117"/>
              <a:ext cx="911225" cy="127000"/>
            </a:xfrm>
            <a:custGeom>
              <a:avLst/>
              <a:gdLst>
                <a:gd name="T0" fmla="*/ 214 w 214"/>
                <a:gd name="T1" fmla="*/ 28 h 30"/>
                <a:gd name="T2" fmla="*/ 207 w 214"/>
                <a:gd name="T3" fmla="*/ 30 h 30"/>
                <a:gd name="T4" fmla="*/ 131 w 214"/>
                <a:gd name="T5" fmla="*/ 30 h 30"/>
                <a:gd name="T6" fmla="*/ 85 w 214"/>
                <a:gd name="T7" fmla="*/ 30 h 30"/>
                <a:gd name="T8" fmla="*/ 14 w 214"/>
                <a:gd name="T9" fmla="*/ 30 h 30"/>
                <a:gd name="T10" fmla="*/ 0 w 214"/>
                <a:gd name="T11" fmla="*/ 15 h 30"/>
                <a:gd name="T12" fmla="*/ 4 w 214"/>
                <a:gd name="T13" fmla="*/ 5 h 30"/>
                <a:gd name="T14" fmla="*/ 14 w 214"/>
                <a:gd name="T15" fmla="*/ 0 h 30"/>
                <a:gd name="T16" fmla="*/ 120 w 214"/>
                <a:gd name="T17" fmla="*/ 0 h 30"/>
                <a:gd name="T18" fmla="*/ 133 w 214"/>
                <a:gd name="T19" fmla="*/ 5 h 30"/>
                <a:gd name="T20" fmla="*/ 214 w 214"/>
                <a:gd name="T21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30">
                  <a:moveTo>
                    <a:pt x="214" y="28"/>
                  </a:moveTo>
                  <a:cubicBezTo>
                    <a:pt x="212" y="29"/>
                    <a:pt x="209" y="30"/>
                    <a:pt x="207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0" y="11"/>
                    <a:pt x="1" y="7"/>
                    <a:pt x="4" y="5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2"/>
                    <a:pt x="128" y="3"/>
                    <a:pt x="133" y="5"/>
                  </a:cubicBezTo>
                  <a:cubicBezTo>
                    <a:pt x="162" y="14"/>
                    <a:pt x="190" y="21"/>
                    <a:pt x="214" y="28"/>
                  </a:cubicBezTo>
                  <a:close/>
                </a:path>
              </a:pathLst>
            </a:custGeom>
            <a:solidFill>
              <a:srgbClr val="CB346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6C0C08B-004F-488F-93F1-0D764603C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31" y="2871679"/>
              <a:ext cx="276225" cy="774700"/>
            </a:xfrm>
            <a:custGeom>
              <a:avLst/>
              <a:gdLst>
                <a:gd name="T0" fmla="*/ 86 w 174"/>
                <a:gd name="T1" fmla="*/ 0 h 488"/>
                <a:gd name="T2" fmla="*/ 174 w 174"/>
                <a:gd name="T3" fmla="*/ 373 h 488"/>
                <a:gd name="T4" fmla="*/ 86 w 174"/>
                <a:gd name="T5" fmla="*/ 488 h 488"/>
                <a:gd name="T6" fmla="*/ 0 w 174"/>
                <a:gd name="T7" fmla="*/ 365 h 488"/>
                <a:gd name="T8" fmla="*/ 86 w 174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488">
                  <a:moveTo>
                    <a:pt x="86" y="0"/>
                  </a:moveTo>
                  <a:lnTo>
                    <a:pt x="174" y="373"/>
                  </a:lnTo>
                  <a:lnTo>
                    <a:pt x="86" y="488"/>
                  </a:lnTo>
                  <a:lnTo>
                    <a:pt x="0" y="36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5AFD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A10D56D2-2895-4BCA-9C80-87F0849CA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368" y="4467117"/>
              <a:ext cx="195263" cy="1635125"/>
            </a:xfrm>
            <a:prstGeom prst="rect">
              <a:avLst/>
            </a:prstGeom>
            <a:solidFill>
              <a:srgbClr val="CB346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F69D64F-4108-4476-9197-B1E469B65A4F}"/>
              </a:ext>
            </a:extLst>
          </p:cNvPr>
          <p:cNvSpPr txBox="1"/>
          <p:nvPr/>
        </p:nvSpPr>
        <p:spPr>
          <a:xfrm>
            <a:off x="4276198" y="1265443"/>
            <a:ext cx="3888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不足：由于时间原因，部分数据未能提取</a:t>
            </a:r>
            <a:endParaRPr lang="en-US" altLang="zh-CN" sz="1600" dirty="0"/>
          </a:p>
          <a:p>
            <a:r>
              <a:rPr lang="en-US" altLang="zh-CN" sz="1600" dirty="0"/>
              <a:t>              </a:t>
            </a:r>
            <a:r>
              <a:rPr lang="zh-CN" altLang="en-US" sz="1600" dirty="0"/>
              <a:t>分析，且提取数据量较小，选取的</a:t>
            </a:r>
            <a:endParaRPr lang="en-US" altLang="zh-CN" sz="1600" dirty="0"/>
          </a:p>
          <a:p>
            <a:r>
              <a:rPr lang="zh-CN" altLang="en-US" sz="1600" dirty="0"/>
              <a:t>              特征变量还不够全面，对诈骗号码</a:t>
            </a:r>
            <a:endParaRPr lang="en-US" altLang="zh-CN" sz="1600" dirty="0"/>
          </a:p>
          <a:p>
            <a:r>
              <a:rPr lang="en-US" altLang="zh-CN" sz="1600" dirty="0"/>
              <a:t>              </a:t>
            </a:r>
            <a:r>
              <a:rPr lang="zh-CN" altLang="en-US" sz="1600" dirty="0"/>
              <a:t>识别的准确性还有待提高。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C23A10-3DA3-438F-B107-CCCE95B92A72}"/>
              </a:ext>
            </a:extLst>
          </p:cNvPr>
          <p:cNvSpPr txBox="1"/>
          <p:nvPr/>
        </p:nvSpPr>
        <p:spPr>
          <a:xfrm>
            <a:off x="4374416" y="2785867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改进：增加</a:t>
            </a:r>
            <a:r>
              <a:rPr lang="en-US" altLang="zh-CN" sz="1600" dirty="0"/>
              <a:t>APP</a:t>
            </a:r>
            <a:r>
              <a:rPr lang="zh-CN" altLang="en-US" sz="1600" dirty="0"/>
              <a:t>使用情况分析、用户通话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  </a:t>
            </a:r>
            <a:r>
              <a:rPr lang="en-US" altLang="zh-CN" sz="1600" dirty="0"/>
              <a:t>    </a:t>
            </a:r>
            <a:r>
              <a:rPr lang="zh-CN" altLang="en-US" sz="1600" dirty="0"/>
              <a:t>可以分为白天与晚上、工作日与</a:t>
            </a:r>
            <a:endParaRPr lang="en-US" altLang="zh-CN" sz="1600" dirty="0"/>
          </a:p>
          <a:p>
            <a:r>
              <a:rPr lang="en-US" altLang="zh-CN" sz="1600" dirty="0"/>
              <a:t>            </a:t>
            </a:r>
            <a:r>
              <a:rPr lang="zh-CN" altLang="en-US" sz="1600" dirty="0"/>
              <a:t>  节假日、加入更多用户位置方面</a:t>
            </a:r>
            <a:endParaRPr lang="en-US" altLang="zh-CN" sz="1600" dirty="0"/>
          </a:p>
          <a:p>
            <a:r>
              <a:rPr lang="en-US" altLang="zh-CN" sz="1600" dirty="0"/>
              <a:t>            </a:t>
            </a:r>
            <a:r>
              <a:rPr lang="zh-CN" altLang="en-US" sz="1600" dirty="0"/>
              <a:t>  的特征等，从而增加模型识别</a:t>
            </a:r>
            <a:endParaRPr lang="en-US" altLang="zh-CN" sz="1600" dirty="0"/>
          </a:p>
          <a:p>
            <a:r>
              <a:rPr lang="en-US" altLang="zh-CN" sz="1600" dirty="0"/>
              <a:t>              </a:t>
            </a:r>
            <a:r>
              <a:rPr lang="zh-CN" altLang="en-US" sz="1600" dirty="0"/>
              <a:t>诈骗号码准确度。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7525068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66281"/>
            <a:ext cx="9144000" cy="29772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3"/>
          <p:cNvSpPr>
            <a:spLocks noChangeArrowheads="1"/>
          </p:cNvSpPr>
          <p:nvPr/>
        </p:nvSpPr>
        <p:spPr bwMode="auto">
          <a:xfrm>
            <a:off x="3558245" y="543738"/>
            <a:ext cx="2027509" cy="2028012"/>
          </a:xfrm>
          <a:prstGeom prst="ellipse">
            <a:avLst/>
          </a:prstGeom>
          <a:solidFill>
            <a:srgbClr val="FE9800"/>
          </a:solidFill>
          <a:ln w="88900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38" y="843558"/>
            <a:ext cx="1322723" cy="1322723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32444" y="2820718"/>
            <a:ext cx="58791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感谢大家的聆听！</a:t>
            </a: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05607" y="3543878"/>
            <a:ext cx="5386359" cy="46281"/>
            <a:chOff x="1844678" y="3643262"/>
            <a:chExt cx="5386359" cy="46281"/>
          </a:xfrm>
        </p:grpSpPr>
        <p:grpSp>
          <p:nvGrpSpPr>
            <p:cNvPr id="10" name="组合 9"/>
            <p:cNvGrpSpPr/>
            <p:nvPr/>
          </p:nvGrpSpPr>
          <p:grpSpPr>
            <a:xfrm>
              <a:off x="1844678" y="3643262"/>
              <a:ext cx="5363500" cy="45719"/>
              <a:chOff x="1800788" y="4118060"/>
              <a:chExt cx="5363500" cy="45719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1811420" y="4140342"/>
                <a:ext cx="535286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800788" y="41180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7185318" y="364382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流程图: 合并 3"/>
          <p:cNvSpPr/>
          <p:nvPr/>
        </p:nvSpPr>
        <p:spPr>
          <a:xfrm rot="16200000">
            <a:off x="3510249" y="4082083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合并 3"/>
          <p:cNvSpPr/>
          <p:nvPr/>
        </p:nvSpPr>
        <p:spPr>
          <a:xfrm rot="16200000">
            <a:off x="4113976" y="4069303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合并 3"/>
          <p:cNvSpPr/>
          <p:nvPr/>
        </p:nvSpPr>
        <p:spPr>
          <a:xfrm rot="16200000">
            <a:off x="3812893" y="406898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合并 3"/>
          <p:cNvSpPr/>
          <p:nvPr/>
        </p:nvSpPr>
        <p:spPr>
          <a:xfrm rot="16200000">
            <a:off x="3419834" y="4011948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合并 3"/>
          <p:cNvSpPr/>
          <p:nvPr/>
        </p:nvSpPr>
        <p:spPr>
          <a:xfrm rot="16200000">
            <a:off x="4662132" y="4082083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合并 3"/>
          <p:cNvSpPr/>
          <p:nvPr/>
        </p:nvSpPr>
        <p:spPr>
          <a:xfrm rot="16200000">
            <a:off x="5265859" y="4069303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3"/>
          <p:cNvSpPr/>
          <p:nvPr/>
        </p:nvSpPr>
        <p:spPr>
          <a:xfrm rot="16200000">
            <a:off x="4964776" y="406898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合并 3"/>
          <p:cNvSpPr/>
          <p:nvPr/>
        </p:nvSpPr>
        <p:spPr>
          <a:xfrm rot="16200000">
            <a:off x="4403654" y="4069786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30920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6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86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6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6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5400000" flipV="1">
            <a:off x="3506723" y="-4243298"/>
            <a:ext cx="2135322" cy="9170427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  <a:gd name="connsiteX0" fmla="*/ 0 w 2847096"/>
              <a:gd name="connsiteY0" fmla="*/ 1 h 10682288"/>
              <a:gd name="connsiteX1" fmla="*/ 2847095 w 2847096"/>
              <a:gd name="connsiteY1" fmla="*/ 2680383 h 10682288"/>
              <a:gd name="connsiteX2" fmla="*/ 2847095 w 2847096"/>
              <a:gd name="connsiteY2" fmla="*/ 4648883 h 10682288"/>
              <a:gd name="connsiteX3" fmla="*/ 2847096 w 2847096"/>
              <a:gd name="connsiteY3" fmla="*/ 4648883 h 10682288"/>
              <a:gd name="connsiteX4" fmla="*/ 2847096 w 2847096"/>
              <a:gd name="connsiteY4" fmla="*/ 5044262 h 10682288"/>
              <a:gd name="connsiteX5" fmla="*/ 2627392 w 2847096"/>
              <a:gd name="connsiteY5" fmla="*/ 5066409 h 10682288"/>
              <a:gd name="connsiteX6" fmla="*/ 1756941 w 2847096"/>
              <a:gd name="connsiteY6" fmla="*/ 6134417 h 10682288"/>
              <a:gd name="connsiteX7" fmla="*/ 2627392 w 2847096"/>
              <a:gd name="connsiteY7" fmla="*/ 7202425 h 10682288"/>
              <a:gd name="connsiteX8" fmla="*/ 2847096 w 2847096"/>
              <a:gd name="connsiteY8" fmla="*/ 7224573 h 10682288"/>
              <a:gd name="connsiteX9" fmla="*/ 2847096 w 2847096"/>
              <a:gd name="connsiteY9" fmla="*/ 9538383 h 10682288"/>
              <a:gd name="connsiteX10" fmla="*/ 2847095 w 2847096"/>
              <a:gd name="connsiteY10" fmla="*/ 9538383 h 10682288"/>
              <a:gd name="connsiteX11" fmla="*/ 2847095 w 2847096"/>
              <a:gd name="connsiteY11" fmla="*/ 10682288 h 10682288"/>
              <a:gd name="connsiteX12" fmla="*/ 9307 w 2847096"/>
              <a:gd name="connsiteY12" fmla="*/ 10682288 h 10682288"/>
              <a:gd name="connsiteX13" fmla="*/ 9307 w 2847096"/>
              <a:gd name="connsiteY13" fmla="*/ 9538383 h 10682288"/>
              <a:gd name="connsiteX14" fmla="*/ 9307 w 2847096"/>
              <a:gd name="connsiteY14" fmla="*/ 9056688 h 10682288"/>
              <a:gd name="connsiteX15" fmla="*/ 9307 w 2847096"/>
              <a:gd name="connsiteY15" fmla="*/ 4813983 h 10682288"/>
              <a:gd name="connsiteX16" fmla="*/ 9307 w 2847096"/>
              <a:gd name="connsiteY16" fmla="*/ 4648883 h 10682288"/>
              <a:gd name="connsiteX17" fmla="*/ 0 w 2847096"/>
              <a:gd name="connsiteY17" fmla="*/ 1 h 10682288"/>
              <a:gd name="connsiteX0" fmla="*/ 0 w 2847096"/>
              <a:gd name="connsiteY0" fmla="*/ 0 h 10682287"/>
              <a:gd name="connsiteX1" fmla="*/ 2847095 w 2847096"/>
              <a:gd name="connsiteY1" fmla="*/ 27924 h 10682287"/>
              <a:gd name="connsiteX2" fmla="*/ 2847095 w 2847096"/>
              <a:gd name="connsiteY2" fmla="*/ 4648882 h 10682287"/>
              <a:gd name="connsiteX3" fmla="*/ 2847096 w 2847096"/>
              <a:gd name="connsiteY3" fmla="*/ 4648882 h 10682287"/>
              <a:gd name="connsiteX4" fmla="*/ 2847096 w 2847096"/>
              <a:gd name="connsiteY4" fmla="*/ 5044261 h 10682287"/>
              <a:gd name="connsiteX5" fmla="*/ 2627392 w 2847096"/>
              <a:gd name="connsiteY5" fmla="*/ 5066408 h 10682287"/>
              <a:gd name="connsiteX6" fmla="*/ 1756941 w 2847096"/>
              <a:gd name="connsiteY6" fmla="*/ 6134416 h 10682287"/>
              <a:gd name="connsiteX7" fmla="*/ 2627392 w 2847096"/>
              <a:gd name="connsiteY7" fmla="*/ 7202424 h 10682287"/>
              <a:gd name="connsiteX8" fmla="*/ 2847096 w 2847096"/>
              <a:gd name="connsiteY8" fmla="*/ 7224572 h 10682287"/>
              <a:gd name="connsiteX9" fmla="*/ 2847096 w 2847096"/>
              <a:gd name="connsiteY9" fmla="*/ 9538382 h 10682287"/>
              <a:gd name="connsiteX10" fmla="*/ 2847095 w 2847096"/>
              <a:gd name="connsiteY10" fmla="*/ 9538382 h 10682287"/>
              <a:gd name="connsiteX11" fmla="*/ 2847095 w 2847096"/>
              <a:gd name="connsiteY11" fmla="*/ 10682287 h 10682287"/>
              <a:gd name="connsiteX12" fmla="*/ 9307 w 2847096"/>
              <a:gd name="connsiteY12" fmla="*/ 10682287 h 10682287"/>
              <a:gd name="connsiteX13" fmla="*/ 9307 w 2847096"/>
              <a:gd name="connsiteY13" fmla="*/ 9538382 h 10682287"/>
              <a:gd name="connsiteX14" fmla="*/ 9307 w 2847096"/>
              <a:gd name="connsiteY14" fmla="*/ 9056687 h 10682287"/>
              <a:gd name="connsiteX15" fmla="*/ 9307 w 2847096"/>
              <a:gd name="connsiteY15" fmla="*/ 4813982 h 10682287"/>
              <a:gd name="connsiteX16" fmla="*/ 9307 w 2847096"/>
              <a:gd name="connsiteY16" fmla="*/ 4648882 h 10682287"/>
              <a:gd name="connsiteX17" fmla="*/ 0 w 2847096"/>
              <a:gd name="connsiteY17" fmla="*/ 0 h 10682287"/>
              <a:gd name="connsiteX0" fmla="*/ 9307 w 2837789"/>
              <a:gd name="connsiteY0" fmla="*/ 0 h 10663676"/>
              <a:gd name="connsiteX1" fmla="*/ 2837788 w 2837789"/>
              <a:gd name="connsiteY1" fmla="*/ 9313 h 10663676"/>
              <a:gd name="connsiteX2" fmla="*/ 2837788 w 2837789"/>
              <a:gd name="connsiteY2" fmla="*/ 4630271 h 10663676"/>
              <a:gd name="connsiteX3" fmla="*/ 2837789 w 2837789"/>
              <a:gd name="connsiteY3" fmla="*/ 4630271 h 10663676"/>
              <a:gd name="connsiteX4" fmla="*/ 2837789 w 2837789"/>
              <a:gd name="connsiteY4" fmla="*/ 5025650 h 10663676"/>
              <a:gd name="connsiteX5" fmla="*/ 2618085 w 2837789"/>
              <a:gd name="connsiteY5" fmla="*/ 5047797 h 10663676"/>
              <a:gd name="connsiteX6" fmla="*/ 1747634 w 2837789"/>
              <a:gd name="connsiteY6" fmla="*/ 6115805 h 10663676"/>
              <a:gd name="connsiteX7" fmla="*/ 2618085 w 2837789"/>
              <a:gd name="connsiteY7" fmla="*/ 7183813 h 10663676"/>
              <a:gd name="connsiteX8" fmla="*/ 2837789 w 2837789"/>
              <a:gd name="connsiteY8" fmla="*/ 7205961 h 10663676"/>
              <a:gd name="connsiteX9" fmla="*/ 2837789 w 2837789"/>
              <a:gd name="connsiteY9" fmla="*/ 9519771 h 10663676"/>
              <a:gd name="connsiteX10" fmla="*/ 2837788 w 2837789"/>
              <a:gd name="connsiteY10" fmla="*/ 9519771 h 10663676"/>
              <a:gd name="connsiteX11" fmla="*/ 2837788 w 2837789"/>
              <a:gd name="connsiteY11" fmla="*/ 10663676 h 10663676"/>
              <a:gd name="connsiteX12" fmla="*/ 0 w 2837789"/>
              <a:gd name="connsiteY12" fmla="*/ 10663676 h 10663676"/>
              <a:gd name="connsiteX13" fmla="*/ 0 w 2837789"/>
              <a:gd name="connsiteY13" fmla="*/ 9519771 h 10663676"/>
              <a:gd name="connsiteX14" fmla="*/ 0 w 2837789"/>
              <a:gd name="connsiteY14" fmla="*/ 9038076 h 10663676"/>
              <a:gd name="connsiteX15" fmla="*/ 0 w 2837789"/>
              <a:gd name="connsiteY15" fmla="*/ 4795371 h 10663676"/>
              <a:gd name="connsiteX16" fmla="*/ 0 w 2837789"/>
              <a:gd name="connsiteY16" fmla="*/ 4630271 h 10663676"/>
              <a:gd name="connsiteX17" fmla="*/ 9307 w 2837789"/>
              <a:gd name="connsiteY17" fmla="*/ 0 h 10663676"/>
              <a:gd name="connsiteX0" fmla="*/ 9307 w 2837789"/>
              <a:gd name="connsiteY0" fmla="*/ 0 h 12199313"/>
              <a:gd name="connsiteX1" fmla="*/ 2837788 w 2837789"/>
              <a:gd name="connsiteY1" fmla="*/ 9313 h 12199313"/>
              <a:gd name="connsiteX2" fmla="*/ 2837788 w 2837789"/>
              <a:gd name="connsiteY2" fmla="*/ 4630271 h 12199313"/>
              <a:gd name="connsiteX3" fmla="*/ 2837789 w 2837789"/>
              <a:gd name="connsiteY3" fmla="*/ 4630271 h 12199313"/>
              <a:gd name="connsiteX4" fmla="*/ 2837789 w 2837789"/>
              <a:gd name="connsiteY4" fmla="*/ 5025650 h 12199313"/>
              <a:gd name="connsiteX5" fmla="*/ 2618085 w 2837789"/>
              <a:gd name="connsiteY5" fmla="*/ 5047797 h 12199313"/>
              <a:gd name="connsiteX6" fmla="*/ 1747634 w 2837789"/>
              <a:gd name="connsiteY6" fmla="*/ 6115805 h 12199313"/>
              <a:gd name="connsiteX7" fmla="*/ 2618085 w 2837789"/>
              <a:gd name="connsiteY7" fmla="*/ 7183813 h 12199313"/>
              <a:gd name="connsiteX8" fmla="*/ 2837789 w 2837789"/>
              <a:gd name="connsiteY8" fmla="*/ 7205961 h 12199313"/>
              <a:gd name="connsiteX9" fmla="*/ 2837789 w 2837789"/>
              <a:gd name="connsiteY9" fmla="*/ 9519771 h 12199313"/>
              <a:gd name="connsiteX10" fmla="*/ 2837788 w 2837789"/>
              <a:gd name="connsiteY10" fmla="*/ 9519771 h 12199313"/>
              <a:gd name="connsiteX11" fmla="*/ 2828480 w 2837789"/>
              <a:gd name="connsiteY11" fmla="*/ 12199313 h 12199313"/>
              <a:gd name="connsiteX12" fmla="*/ 0 w 2837789"/>
              <a:gd name="connsiteY12" fmla="*/ 10663676 h 12199313"/>
              <a:gd name="connsiteX13" fmla="*/ 0 w 2837789"/>
              <a:gd name="connsiteY13" fmla="*/ 9519771 h 12199313"/>
              <a:gd name="connsiteX14" fmla="*/ 0 w 2837789"/>
              <a:gd name="connsiteY14" fmla="*/ 9038076 h 12199313"/>
              <a:gd name="connsiteX15" fmla="*/ 0 w 2837789"/>
              <a:gd name="connsiteY15" fmla="*/ 4795371 h 12199313"/>
              <a:gd name="connsiteX16" fmla="*/ 0 w 2837789"/>
              <a:gd name="connsiteY16" fmla="*/ 4630271 h 12199313"/>
              <a:gd name="connsiteX17" fmla="*/ 9307 w 2837789"/>
              <a:gd name="connsiteY17" fmla="*/ 0 h 12199313"/>
              <a:gd name="connsiteX0" fmla="*/ 9307 w 2837789"/>
              <a:gd name="connsiteY0" fmla="*/ 0 h 12227236"/>
              <a:gd name="connsiteX1" fmla="*/ 2837788 w 2837789"/>
              <a:gd name="connsiteY1" fmla="*/ 9313 h 12227236"/>
              <a:gd name="connsiteX2" fmla="*/ 2837788 w 2837789"/>
              <a:gd name="connsiteY2" fmla="*/ 4630271 h 12227236"/>
              <a:gd name="connsiteX3" fmla="*/ 2837789 w 2837789"/>
              <a:gd name="connsiteY3" fmla="*/ 4630271 h 12227236"/>
              <a:gd name="connsiteX4" fmla="*/ 2837789 w 2837789"/>
              <a:gd name="connsiteY4" fmla="*/ 5025650 h 12227236"/>
              <a:gd name="connsiteX5" fmla="*/ 2618085 w 2837789"/>
              <a:gd name="connsiteY5" fmla="*/ 5047797 h 12227236"/>
              <a:gd name="connsiteX6" fmla="*/ 1747634 w 2837789"/>
              <a:gd name="connsiteY6" fmla="*/ 6115805 h 12227236"/>
              <a:gd name="connsiteX7" fmla="*/ 2618085 w 2837789"/>
              <a:gd name="connsiteY7" fmla="*/ 7183813 h 12227236"/>
              <a:gd name="connsiteX8" fmla="*/ 2837789 w 2837789"/>
              <a:gd name="connsiteY8" fmla="*/ 7205961 h 12227236"/>
              <a:gd name="connsiteX9" fmla="*/ 2837789 w 2837789"/>
              <a:gd name="connsiteY9" fmla="*/ 9519771 h 12227236"/>
              <a:gd name="connsiteX10" fmla="*/ 2837788 w 2837789"/>
              <a:gd name="connsiteY10" fmla="*/ 9519771 h 12227236"/>
              <a:gd name="connsiteX11" fmla="*/ 2828480 w 2837789"/>
              <a:gd name="connsiteY11" fmla="*/ 12227236 h 12227236"/>
              <a:gd name="connsiteX12" fmla="*/ 0 w 2837789"/>
              <a:gd name="connsiteY12" fmla="*/ 10663676 h 12227236"/>
              <a:gd name="connsiteX13" fmla="*/ 0 w 2837789"/>
              <a:gd name="connsiteY13" fmla="*/ 9519771 h 12227236"/>
              <a:gd name="connsiteX14" fmla="*/ 0 w 2837789"/>
              <a:gd name="connsiteY14" fmla="*/ 9038076 h 12227236"/>
              <a:gd name="connsiteX15" fmla="*/ 0 w 2837789"/>
              <a:gd name="connsiteY15" fmla="*/ 4795371 h 12227236"/>
              <a:gd name="connsiteX16" fmla="*/ 0 w 2837789"/>
              <a:gd name="connsiteY16" fmla="*/ 4630271 h 12227236"/>
              <a:gd name="connsiteX17" fmla="*/ 9307 w 2837789"/>
              <a:gd name="connsiteY17" fmla="*/ 0 h 12227236"/>
              <a:gd name="connsiteX0" fmla="*/ 18614 w 2847096"/>
              <a:gd name="connsiteY0" fmla="*/ 0 h 12227236"/>
              <a:gd name="connsiteX1" fmla="*/ 2847095 w 2847096"/>
              <a:gd name="connsiteY1" fmla="*/ 9313 h 12227236"/>
              <a:gd name="connsiteX2" fmla="*/ 2847095 w 2847096"/>
              <a:gd name="connsiteY2" fmla="*/ 4630271 h 12227236"/>
              <a:gd name="connsiteX3" fmla="*/ 2847096 w 2847096"/>
              <a:gd name="connsiteY3" fmla="*/ 4630271 h 12227236"/>
              <a:gd name="connsiteX4" fmla="*/ 2847096 w 2847096"/>
              <a:gd name="connsiteY4" fmla="*/ 5025650 h 12227236"/>
              <a:gd name="connsiteX5" fmla="*/ 2627392 w 2847096"/>
              <a:gd name="connsiteY5" fmla="*/ 5047797 h 12227236"/>
              <a:gd name="connsiteX6" fmla="*/ 1756941 w 2847096"/>
              <a:gd name="connsiteY6" fmla="*/ 6115805 h 12227236"/>
              <a:gd name="connsiteX7" fmla="*/ 2627392 w 2847096"/>
              <a:gd name="connsiteY7" fmla="*/ 7183813 h 12227236"/>
              <a:gd name="connsiteX8" fmla="*/ 2847096 w 2847096"/>
              <a:gd name="connsiteY8" fmla="*/ 7205961 h 12227236"/>
              <a:gd name="connsiteX9" fmla="*/ 2847096 w 2847096"/>
              <a:gd name="connsiteY9" fmla="*/ 9519771 h 12227236"/>
              <a:gd name="connsiteX10" fmla="*/ 2847095 w 2847096"/>
              <a:gd name="connsiteY10" fmla="*/ 9519771 h 12227236"/>
              <a:gd name="connsiteX11" fmla="*/ 2837787 w 2847096"/>
              <a:gd name="connsiteY11" fmla="*/ 12227236 h 12227236"/>
              <a:gd name="connsiteX12" fmla="*/ 0 w 2847096"/>
              <a:gd name="connsiteY12" fmla="*/ 12217927 h 12227236"/>
              <a:gd name="connsiteX13" fmla="*/ 9307 w 2847096"/>
              <a:gd name="connsiteY13" fmla="*/ 9519771 h 12227236"/>
              <a:gd name="connsiteX14" fmla="*/ 9307 w 2847096"/>
              <a:gd name="connsiteY14" fmla="*/ 9038076 h 12227236"/>
              <a:gd name="connsiteX15" fmla="*/ 9307 w 2847096"/>
              <a:gd name="connsiteY15" fmla="*/ 4795371 h 12227236"/>
              <a:gd name="connsiteX16" fmla="*/ 9307 w 2847096"/>
              <a:gd name="connsiteY16" fmla="*/ 4630271 h 12227236"/>
              <a:gd name="connsiteX17" fmla="*/ 18614 w 2847096"/>
              <a:gd name="connsiteY17" fmla="*/ 0 h 1222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7096" h="12227236">
                <a:moveTo>
                  <a:pt x="18614" y="0"/>
                </a:moveTo>
                <a:lnTo>
                  <a:pt x="2847095" y="9313"/>
                </a:lnTo>
                <a:lnTo>
                  <a:pt x="2847095" y="4630271"/>
                </a:lnTo>
                <a:lnTo>
                  <a:pt x="2847096" y="4630271"/>
                </a:lnTo>
                <a:lnTo>
                  <a:pt x="2847096" y="5025650"/>
                </a:lnTo>
                <a:lnTo>
                  <a:pt x="2627392" y="5047797"/>
                </a:lnTo>
                <a:cubicBezTo>
                  <a:pt x="2130627" y="5149451"/>
                  <a:pt x="1756941" y="5588989"/>
                  <a:pt x="1756941" y="6115805"/>
                </a:cubicBezTo>
                <a:cubicBezTo>
                  <a:pt x="1756941" y="6642623"/>
                  <a:pt x="2130627" y="7082160"/>
                  <a:pt x="2627392" y="7183813"/>
                </a:cubicBezTo>
                <a:lnTo>
                  <a:pt x="2847096" y="7205961"/>
                </a:lnTo>
                <a:lnTo>
                  <a:pt x="2847096" y="9519771"/>
                </a:lnTo>
                <a:lnTo>
                  <a:pt x="2847095" y="9519771"/>
                </a:lnTo>
                <a:cubicBezTo>
                  <a:pt x="2843992" y="10412952"/>
                  <a:pt x="2840890" y="11334055"/>
                  <a:pt x="2837787" y="12227236"/>
                </a:cubicBezTo>
                <a:lnTo>
                  <a:pt x="0" y="12217927"/>
                </a:lnTo>
                <a:cubicBezTo>
                  <a:pt x="3102" y="11318542"/>
                  <a:pt x="6205" y="10419156"/>
                  <a:pt x="9307" y="9519771"/>
                </a:cubicBezTo>
                <a:lnTo>
                  <a:pt x="9307" y="9038076"/>
                </a:lnTo>
                <a:lnTo>
                  <a:pt x="9307" y="4795371"/>
                </a:lnTo>
                <a:lnTo>
                  <a:pt x="9307" y="4630271"/>
                </a:lnTo>
                <a:cubicBezTo>
                  <a:pt x="9307" y="3974104"/>
                  <a:pt x="18614" y="656167"/>
                  <a:pt x="186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059832" y="2899847"/>
            <a:ext cx="323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>
            <a:cxnSpLocks/>
          </p:cNvCxnSpPr>
          <p:nvPr/>
        </p:nvCxnSpPr>
        <p:spPr>
          <a:xfrm>
            <a:off x="2413437" y="4155926"/>
            <a:ext cx="5472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3912643" y="752738"/>
            <a:ext cx="1314630" cy="1314956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77282" y="3069495"/>
              <a:ext cx="782803" cy="636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88" name="流程图: 合并 3"/>
          <p:cNvSpPr/>
          <p:nvPr/>
        </p:nvSpPr>
        <p:spPr>
          <a:xfrm rot="16200000">
            <a:off x="3059836" y="3075804"/>
            <a:ext cx="360034" cy="3600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60"/>
          <p:cNvSpPr/>
          <p:nvPr/>
        </p:nvSpPr>
        <p:spPr bwMode="auto">
          <a:xfrm>
            <a:off x="971600" y="2618496"/>
            <a:ext cx="1441837" cy="2016225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8782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6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" grpId="0"/>
      <p:bldP spid="88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E89CB2-2870-4CD5-AA47-D00CFAEB61D1}"/>
              </a:ext>
            </a:extLst>
          </p:cNvPr>
          <p:cNvSpPr txBox="1"/>
          <p:nvPr/>
        </p:nvSpPr>
        <p:spPr>
          <a:xfrm>
            <a:off x="611560" y="699542"/>
            <a:ext cx="8136904" cy="167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rgbClr val="FF0000"/>
                </a:solidFill>
              </a:rPr>
              <a:t>电信诈骗形势日益严峻：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</a:t>
            </a:r>
            <a:r>
              <a:rPr lang="zh-CN" altLang="en-US" sz="1400" dirty="0"/>
              <a:t>当前我国电信诈骗案件以20％－30％的速度增长，案发事件层出不穷；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rgbClr val="FF0000"/>
                </a:solidFill>
              </a:rPr>
              <a:t>旧的防治手段跟不上犯罪手段的变化：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</a:t>
            </a:r>
            <a:r>
              <a:rPr lang="zh-CN" altLang="en-US" sz="1400" dirty="0"/>
              <a:t>以往防治手段主要采用黑名单基于号码拦截，伴随诈骗手段的发展，犯罪分子通过改号模拟真实号   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</a:t>
            </a:r>
            <a:r>
              <a:rPr lang="zh-CN" altLang="en-US" sz="1400" dirty="0"/>
              <a:t>码等技术手段，现有手段无法实行有效拦截。</a:t>
            </a:r>
            <a:endParaRPr lang="en-US" altLang="zh-CN" sz="1400" dirty="0"/>
          </a:p>
        </p:txBody>
      </p:sp>
      <p:sp>
        <p:nvSpPr>
          <p:cNvPr id="3" name="TextBox 47">
            <a:extLst>
              <a:ext uri="{FF2B5EF4-FFF2-40B4-BE49-F238E27FC236}">
                <a16:creationId xmlns:a16="http://schemas.microsoft.com/office/drawing/2014/main" id="{01EA320E-2FBD-44DF-A9FC-BD68F4AC53D4}"/>
              </a:ext>
            </a:extLst>
          </p:cNvPr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EC0E35-118A-493A-ABB8-DC519298DC69}"/>
              </a:ext>
            </a:extLst>
          </p:cNvPr>
          <p:cNvSpPr/>
          <p:nvPr/>
        </p:nvSpPr>
        <p:spPr>
          <a:xfrm>
            <a:off x="2915816" y="2772668"/>
            <a:ext cx="2952328" cy="5069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大数据是最有效的解决方式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C3583E-B295-451B-ACE9-8F2E43C79E0F}"/>
              </a:ext>
            </a:extLst>
          </p:cNvPr>
          <p:cNvSpPr/>
          <p:nvPr/>
        </p:nvSpPr>
        <p:spPr>
          <a:xfrm>
            <a:off x="1830504" y="3435846"/>
            <a:ext cx="5122952" cy="107019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 运营商通过结合电信欺诈的行为数据，进行诈骗罪犯的特征属性提取，对于欺诈实现的事前及事中进行预测及精准拦截。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42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7">
            <a:extLst>
              <a:ext uri="{FF2B5EF4-FFF2-40B4-BE49-F238E27FC236}">
                <a16:creationId xmlns:a16="http://schemas.microsoft.com/office/drawing/2014/main" id="{6A0B3A82-90AA-411D-94A1-C88D426D67E9}"/>
              </a:ext>
            </a:extLst>
          </p:cNvPr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grpSp>
        <p:nvGrpSpPr>
          <p:cNvPr id="12" name="组合 40">
            <a:extLst>
              <a:ext uri="{FF2B5EF4-FFF2-40B4-BE49-F238E27FC236}">
                <a16:creationId xmlns:a16="http://schemas.microsoft.com/office/drawing/2014/main" id="{CDA2002B-6D36-4648-A9D5-F4B52BF99216}"/>
              </a:ext>
            </a:extLst>
          </p:cNvPr>
          <p:cNvGrpSpPr>
            <a:grpSpLocks/>
          </p:cNvGrpSpPr>
          <p:nvPr/>
        </p:nvGrpSpPr>
        <p:grpSpPr bwMode="auto">
          <a:xfrm>
            <a:off x="823321" y="843558"/>
            <a:ext cx="1141239" cy="1092542"/>
            <a:chOff x="1415152" y="2904671"/>
            <a:chExt cx="1514918" cy="1512816"/>
          </a:xfrm>
        </p:grpSpPr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07FD46B-DC3A-4311-AEAD-F393414D8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52" y="2904671"/>
              <a:ext cx="1514918" cy="1512816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FFFFFF"/>
              </a:solidFill>
              <a:round/>
              <a:headEnd/>
              <a:tailE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D18BC20-C0E7-409F-B6F1-9B6ECF56F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652" y="3310306"/>
              <a:ext cx="1251556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电信诈骗类型多样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22AC3EB-54AC-42E8-8D4F-B3BBC65D6319}"/>
              </a:ext>
            </a:extLst>
          </p:cNvPr>
          <p:cNvSpPr/>
          <p:nvPr/>
        </p:nvSpPr>
        <p:spPr>
          <a:xfrm>
            <a:off x="3131840" y="784960"/>
            <a:ext cx="4572001" cy="1011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/>
              <a:t>“猜猜我是谁”诈骗、虚假中奖诈骗、“汇钱救急”诈骗、“冒充领导”诈骗、“丢卡”诈骗、虚构购房、购车退税诈骗等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EE2CA23-115A-4971-9B22-07F9E7408E58}"/>
              </a:ext>
            </a:extLst>
          </p:cNvPr>
          <p:cNvSpPr/>
          <p:nvPr/>
        </p:nvSpPr>
        <p:spPr>
          <a:xfrm>
            <a:off x="2135389" y="1286091"/>
            <a:ext cx="825623" cy="1440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CBC4A8F-947D-4C00-831D-EAAE77E9990A}"/>
              </a:ext>
            </a:extLst>
          </p:cNvPr>
          <p:cNvGrpSpPr>
            <a:grpSpLocks/>
          </p:cNvGrpSpPr>
          <p:nvPr/>
        </p:nvGrpSpPr>
        <p:grpSpPr bwMode="auto">
          <a:xfrm>
            <a:off x="649736" y="2083346"/>
            <a:ext cx="1485653" cy="1124055"/>
            <a:chOff x="1203714" y="2904671"/>
            <a:chExt cx="1935848" cy="1512816"/>
          </a:xfrm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97304513-F7D0-4AF7-A048-2F47D778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180" y="2904671"/>
              <a:ext cx="1514919" cy="1512816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72E68D75-51B3-4CEB-81F6-C8DDA41C3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714" y="3264814"/>
              <a:ext cx="1935848" cy="620154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造成损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失严重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FDEC9F4-84AE-4A7F-B5AD-C898821E0BFF}"/>
              </a:ext>
            </a:extLst>
          </p:cNvPr>
          <p:cNvSpPr/>
          <p:nvPr/>
        </p:nvSpPr>
        <p:spPr>
          <a:xfrm>
            <a:off x="3131446" y="2138074"/>
            <a:ext cx="5710428" cy="1011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2017</a:t>
            </a:r>
            <a:r>
              <a:rPr lang="zh-CN" altLang="en-US" sz="1400" dirty="0">
                <a:latin typeface="+mn-ea"/>
              </a:rPr>
              <a:t>年第一至第四季度分别损失</a:t>
            </a:r>
            <a:r>
              <a:rPr lang="en-US" altLang="zh-CN" sz="1400" dirty="0">
                <a:latin typeface="+mn-ea"/>
              </a:rPr>
              <a:t>33</a:t>
            </a:r>
            <a:r>
              <a:rPr lang="zh-CN" altLang="en-US" sz="1400" dirty="0">
                <a:latin typeface="+mn-ea"/>
              </a:rPr>
              <a:t>亿、</a:t>
            </a:r>
            <a:r>
              <a:rPr lang="en-US" altLang="zh-CN" sz="1400" dirty="0">
                <a:latin typeface="+mn-ea"/>
              </a:rPr>
              <a:t>49.3</a:t>
            </a:r>
            <a:r>
              <a:rPr lang="zh-CN" altLang="en-US" sz="1400" dirty="0">
                <a:latin typeface="+mn-ea"/>
              </a:rPr>
              <a:t>亿元、</a:t>
            </a:r>
            <a:r>
              <a:rPr lang="en-US" altLang="zh-CN" sz="1400" dirty="0">
                <a:latin typeface="+mn-ea"/>
              </a:rPr>
              <a:t>44.1</a:t>
            </a:r>
            <a:r>
              <a:rPr lang="zh-CN" altLang="en-US" sz="1400" dirty="0">
                <a:latin typeface="+mn-ea"/>
              </a:rPr>
              <a:t>亿元、</a:t>
            </a:r>
            <a:r>
              <a:rPr lang="en-US" altLang="zh-CN" sz="1400" dirty="0">
                <a:latin typeface="+mn-ea"/>
              </a:rPr>
              <a:t>43.9</a:t>
            </a:r>
            <a:r>
              <a:rPr lang="zh-CN" altLang="en-US" sz="1400" dirty="0">
                <a:latin typeface="+mn-ea"/>
              </a:rPr>
              <a:t>亿元。</a:t>
            </a:r>
            <a:endParaRPr lang="en-US" altLang="zh-CN" sz="14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数据来源：腾讯安全发布</a:t>
            </a:r>
            <a:r>
              <a:rPr lang="en-US" altLang="zh-CN" sz="1400" dirty="0">
                <a:latin typeface="+mn-ea"/>
              </a:rPr>
              <a:t>《</a:t>
            </a:r>
            <a:r>
              <a:rPr lang="zh-CN" altLang="en-US" sz="1400" dirty="0">
                <a:latin typeface="+mn-ea"/>
              </a:rPr>
              <a:t>反信息诈骗大数据报告</a:t>
            </a:r>
            <a:r>
              <a:rPr lang="en-US" altLang="zh-CN" sz="1400" dirty="0">
                <a:latin typeface="+mn-ea"/>
              </a:rPr>
              <a:t>》</a:t>
            </a:r>
            <a:r>
              <a:rPr lang="zh-CN" altLang="en-US" sz="1400" dirty="0">
                <a:latin typeface="+mn-ea"/>
              </a:rPr>
              <a:t>。其中，以猜猜我是谁诈骗的损失最为严重。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956E986-68DB-44AC-B07C-EAAF38B86783}"/>
              </a:ext>
            </a:extLst>
          </p:cNvPr>
          <p:cNvSpPr/>
          <p:nvPr/>
        </p:nvSpPr>
        <p:spPr>
          <a:xfrm>
            <a:off x="2144959" y="2571750"/>
            <a:ext cx="825623" cy="1440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40">
            <a:extLst>
              <a:ext uri="{FF2B5EF4-FFF2-40B4-BE49-F238E27FC236}">
                <a16:creationId xmlns:a16="http://schemas.microsoft.com/office/drawing/2014/main" id="{498D34C2-5E14-48CD-ABD0-2C8FA90828E5}"/>
              </a:ext>
            </a:extLst>
          </p:cNvPr>
          <p:cNvGrpSpPr>
            <a:grpSpLocks/>
          </p:cNvGrpSpPr>
          <p:nvPr/>
        </p:nvGrpSpPr>
        <p:grpSpPr bwMode="auto">
          <a:xfrm>
            <a:off x="799780" y="3376838"/>
            <a:ext cx="1162614" cy="1124055"/>
            <a:chOff x="1415152" y="2904671"/>
            <a:chExt cx="1514918" cy="1512816"/>
          </a:xfrm>
        </p:grpSpPr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301FC665-E394-4201-B897-F1C3A8948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52" y="2904671"/>
              <a:ext cx="1514918" cy="1512816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rgbClr val="FFFFFF"/>
              </a:solidFill>
              <a:round/>
              <a:headEnd/>
              <a:tailE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C206F68F-7F2A-43A7-B7C7-1B28A56E2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833" y="3446585"/>
              <a:ext cx="1251556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研究对象</a:t>
              </a:r>
            </a:p>
          </p:txBody>
        </p:sp>
      </p:grpSp>
      <p:sp>
        <p:nvSpPr>
          <p:cNvPr id="25" name="箭头: 右 24">
            <a:extLst>
              <a:ext uri="{FF2B5EF4-FFF2-40B4-BE49-F238E27FC236}">
                <a16:creationId xmlns:a16="http://schemas.microsoft.com/office/drawing/2014/main" id="{7A888757-8AE2-4E67-B43F-AE16DE833B86}"/>
              </a:ext>
            </a:extLst>
          </p:cNvPr>
          <p:cNvSpPr/>
          <p:nvPr/>
        </p:nvSpPr>
        <p:spPr>
          <a:xfrm>
            <a:off x="2126904" y="3857409"/>
            <a:ext cx="843678" cy="1440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3CD16A-E5D2-4717-9F27-E832D1CC2AA1}"/>
              </a:ext>
            </a:extLst>
          </p:cNvPr>
          <p:cNvSpPr txBox="1"/>
          <p:nvPr/>
        </p:nvSpPr>
        <p:spPr>
          <a:xfrm>
            <a:off x="3086261" y="376017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猜猜我是谁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2AD181C-6AFB-42F8-90FD-D3B26E156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1" y="3207401"/>
            <a:ext cx="2573839" cy="1815727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19415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5400000" flipV="1">
            <a:off x="3506723" y="-4243298"/>
            <a:ext cx="2135322" cy="9170427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  <a:gd name="connsiteX0" fmla="*/ 0 w 2847096"/>
              <a:gd name="connsiteY0" fmla="*/ 1 h 10682288"/>
              <a:gd name="connsiteX1" fmla="*/ 2847095 w 2847096"/>
              <a:gd name="connsiteY1" fmla="*/ 2680383 h 10682288"/>
              <a:gd name="connsiteX2" fmla="*/ 2847095 w 2847096"/>
              <a:gd name="connsiteY2" fmla="*/ 4648883 h 10682288"/>
              <a:gd name="connsiteX3" fmla="*/ 2847096 w 2847096"/>
              <a:gd name="connsiteY3" fmla="*/ 4648883 h 10682288"/>
              <a:gd name="connsiteX4" fmla="*/ 2847096 w 2847096"/>
              <a:gd name="connsiteY4" fmla="*/ 5044262 h 10682288"/>
              <a:gd name="connsiteX5" fmla="*/ 2627392 w 2847096"/>
              <a:gd name="connsiteY5" fmla="*/ 5066409 h 10682288"/>
              <a:gd name="connsiteX6" fmla="*/ 1756941 w 2847096"/>
              <a:gd name="connsiteY6" fmla="*/ 6134417 h 10682288"/>
              <a:gd name="connsiteX7" fmla="*/ 2627392 w 2847096"/>
              <a:gd name="connsiteY7" fmla="*/ 7202425 h 10682288"/>
              <a:gd name="connsiteX8" fmla="*/ 2847096 w 2847096"/>
              <a:gd name="connsiteY8" fmla="*/ 7224573 h 10682288"/>
              <a:gd name="connsiteX9" fmla="*/ 2847096 w 2847096"/>
              <a:gd name="connsiteY9" fmla="*/ 9538383 h 10682288"/>
              <a:gd name="connsiteX10" fmla="*/ 2847095 w 2847096"/>
              <a:gd name="connsiteY10" fmla="*/ 9538383 h 10682288"/>
              <a:gd name="connsiteX11" fmla="*/ 2847095 w 2847096"/>
              <a:gd name="connsiteY11" fmla="*/ 10682288 h 10682288"/>
              <a:gd name="connsiteX12" fmla="*/ 9307 w 2847096"/>
              <a:gd name="connsiteY12" fmla="*/ 10682288 h 10682288"/>
              <a:gd name="connsiteX13" fmla="*/ 9307 w 2847096"/>
              <a:gd name="connsiteY13" fmla="*/ 9538383 h 10682288"/>
              <a:gd name="connsiteX14" fmla="*/ 9307 w 2847096"/>
              <a:gd name="connsiteY14" fmla="*/ 9056688 h 10682288"/>
              <a:gd name="connsiteX15" fmla="*/ 9307 w 2847096"/>
              <a:gd name="connsiteY15" fmla="*/ 4813983 h 10682288"/>
              <a:gd name="connsiteX16" fmla="*/ 9307 w 2847096"/>
              <a:gd name="connsiteY16" fmla="*/ 4648883 h 10682288"/>
              <a:gd name="connsiteX17" fmla="*/ 0 w 2847096"/>
              <a:gd name="connsiteY17" fmla="*/ 1 h 10682288"/>
              <a:gd name="connsiteX0" fmla="*/ 0 w 2847096"/>
              <a:gd name="connsiteY0" fmla="*/ 0 h 10682287"/>
              <a:gd name="connsiteX1" fmla="*/ 2847095 w 2847096"/>
              <a:gd name="connsiteY1" fmla="*/ 27924 h 10682287"/>
              <a:gd name="connsiteX2" fmla="*/ 2847095 w 2847096"/>
              <a:gd name="connsiteY2" fmla="*/ 4648882 h 10682287"/>
              <a:gd name="connsiteX3" fmla="*/ 2847096 w 2847096"/>
              <a:gd name="connsiteY3" fmla="*/ 4648882 h 10682287"/>
              <a:gd name="connsiteX4" fmla="*/ 2847096 w 2847096"/>
              <a:gd name="connsiteY4" fmla="*/ 5044261 h 10682287"/>
              <a:gd name="connsiteX5" fmla="*/ 2627392 w 2847096"/>
              <a:gd name="connsiteY5" fmla="*/ 5066408 h 10682287"/>
              <a:gd name="connsiteX6" fmla="*/ 1756941 w 2847096"/>
              <a:gd name="connsiteY6" fmla="*/ 6134416 h 10682287"/>
              <a:gd name="connsiteX7" fmla="*/ 2627392 w 2847096"/>
              <a:gd name="connsiteY7" fmla="*/ 7202424 h 10682287"/>
              <a:gd name="connsiteX8" fmla="*/ 2847096 w 2847096"/>
              <a:gd name="connsiteY8" fmla="*/ 7224572 h 10682287"/>
              <a:gd name="connsiteX9" fmla="*/ 2847096 w 2847096"/>
              <a:gd name="connsiteY9" fmla="*/ 9538382 h 10682287"/>
              <a:gd name="connsiteX10" fmla="*/ 2847095 w 2847096"/>
              <a:gd name="connsiteY10" fmla="*/ 9538382 h 10682287"/>
              <a:gd name="connsiteX11" fmla="*/ 2847095 w 2847096"/>
              <a:gd name="connsiteY11" fmla="*/ 10682287 h 10682287"/>
              <a:gd name="connsiteX12" fmla="*/ 9307 w 2847096"/>
              <a:gd name="connsiteY12" fmla="*/ 10682287 h 10682287"/>
              <a:gd name="connsiteX13" fmla="*/ 9307 w 2847096"/>
              <a:gd name="connsiteY13" fmla="*/ 9538382 h 10682287"/>
              <a:gd name="connsiteX14" fmla="*/ 9307 w 2847096"/>
              <a:gd name="connsiteY14" fmla="*/ 9056687 h 10682287"/>
              <a:gd name="connsiteX15" fmla="*/ 9307 w 2847096"/>
              <a:gd name="connsiteY15" fmla="*/ 4813982 h 10682287"/>
              <a:gd name="connsiteX16" fmla="*/ 9307 w 2847096"/>
              <a:gd name="connsiteY16" fmla="*/ 4648882 h 10682287"/>
              <a:gd name="connsiteX17" fmla="*/ 0 w 2847096"/>
              <a:gd name="connsiteY17" fmla="*/ 0 h 10682287"/>
              <a:gd name="connsiteX0" fmla="*/ 9307 w 2837789"/>
              <a:gd name="connsiteY0" fmla="*/ 0 h 10663676"/>
              <a:gd name="connsiteX1" fmla="*/ 2837788 w 2837789"/>
              <a:gd name="connsiteY1" fmla="*/ 9313 h 10663676"/>
              <a:gd name="connsiteX2" fmla="*/ 2837788 w 2837789"/>
              <a:gd name="connsiteY2" fmla="*/ 4630271 h 10663676"/>
              <a:gd name="connsiteX3" fmla="*/ 2837789 w 2837789"/>
              <a:gd name="connsiteY3" fmla="*/ 4630271 h 10663676"/>
              <a:gd name="connsiteX4" fmla="*/ 2837789 w 2837789"/>
              <a:gd name="connsiteY4" fmla="*/ 5025650 h 10663676"/>
              <a:gd name="connsiteX5" fmla="*/ 2618085 w 2837789"/>
              <a:gd name="connsiteY5" fmla="*/ 5047797 h 10663676"/>
              <a:gd name="connsiteX6" fmla="*/ 1747634 w 2837789"/>
              <a:gd name="connsiteY6" fmla="*/ 6115805 h 10663676"/>
              <a:gd name="connsiteX7" fmla="*/ 2618085 w 2837789"/>
              <a:gd name="connsiteY7" fmla="*/ 7183813 h 10663676"/>
              <a:gd name="connsiteX8" fmla="*/ 2837789 w 2837789"/>
              <a:gd name="connsiteY8" fmla="*/ 7205961 h 10663676"/>
              <a:gd name="connsiteX9" fmla="*/ 2837789 w 2837789"/>
              <a:gd name="connsiteY9" fmla="*/ 9519771 h 10663676"/>
              <a:gd name="connsiteX10" fmla="*/ 2837788 w 2837789"/>
              <a:gd name="connsiteY10" fmla="*/ 9519771 h 10663676"/>
              <a:gd name="connsiteX11" fmla="*/ 2837788 w 2837789"/>
              <a:gd name="connsiteY11" fmla="*/ 10663676 h 10663676"/>
              <a:gd name="connsiteX12" fmla="*/ 0 w 2837789"/>
              <a:gd name="connsiteY12" fmla="*/ 10663676 h 10663676"/>
              <a:gd name="connsiteX13" fmla="*/ 0 w 2837789"/>
              <a:gd name="connsiteY13" fmla="*/ 9519771 h 10663676"/>
              <a:gd name="connsiteX14" fmla="*/ 0 w 2837789"/>
              <a:gd name="connsiteY14" fmla="*/ 9038076 h 10663676"/>
              <a:gd name="connsiteX15" fmla="*/ 0 w 2837789"/>
              <a:gd name="connsiteY15" fmla="*/ 4795371 h 10663676"/>
              <a:gd name="connsiteX16" fmla="*/ 0 w 2837789"/>
              <a:gd name="connsiteY16" fmla="*/ 4630271 h 10663676"/>
              <a:gd name="connsiteX17" fmla="*/ 9307 w 2837789"/>
              <a:gd name="connsiteY17" fmla="*/ 0 h 10663676"/>
              <a:gd name="connsiteX0" fmla="*/ 9307 w 2837789"/>
              <a:gd name="connsiteY0" fmla="*/ 0 h 12199313"/>
              <a:gd name="connsiteX1" fmla="*/ 2837788 w 2837789"/>
              <a:gd name="connsiteY1" fmla="*/ 9313 h 12199313"/>
              <a:gd name="connsiteX2" fmla="*/ 2837788 w 2837789"/>
              <a:gd name="connsiteY2" fmla="*/ 4630271 h 12199313"/>
              <a:gd name="connsiteX3" fmla="*/ 2837789 w 2837789"/>
              <a:gd name="connsiteY3" fmla="*/ 4630271 h 12199313"/>
              <a:gd name="connsiteX4" fmla="*/ 2837789 w 2837789"/>
              <a:gd name="connsiteY4" fmla="*/ 5025650 h 12199313"/>
              <a:gd name="connsiteX5" fmla="*/ 2618085 w 2837789"/>
              <a:gd name="connsiteY5" fmla="*/ 5047797 h 12199313"/>
              <a:gd name="connsiteX6" fmla="*/ 1747634 w 2837789"/>
              <a:gd name="connsiteY6" fmla="*/ 6115805 h 12199313"/>
              <a:gd name="connsiteX7" fmla="*/ 2618085 w 2837789"/>
              <a:gd name="connsiteY7" fmla="*/ 7183813 h 12199313"/>
              <a:gd name="connsiteX8" fmla="*/ 2837789 w 2837789"/>
              <a:gd name="connsiteY8" fmla="*/ 7205961 h 12199313"/>
              <a:gd name="connsiteX9" fmla="*/ 2837789 w 2837789"/>
              <a:gd name="connsiteY9" fmla="*/ 9519771 h 12199313"/>
              <a:gd name="connsiteX10" fmla="*/ 2837788 w 2837789"/>
              <a:gd name="connsiteY10" fmla="*/ 9519771 h 12199313"/>
              <a:gd name="connsiteX11" fmla="*/ 2828480 w 2837789"/>
              <a:gd name="connsiteY11" fmla="*/ 12199313 h 12199313"/>
              <a:gd name="connsiteX12" fmla="*/ 0 w 2837789"/>
              <a:gd name="connsiteY12" fmla="*/ 10663676 h 12199313"/>
              <a:gd name="connsiteX13" fmla="*/ 0 w 2837789"/>
              <a:gd name="connsiteY13" fmla="*/ 9519771 h 12199313"/>
              <a:gd name="connsiteX14" fmla="*/ 0 w 2837789"/>
              <a:gd name="connsiteY14" fmla="*/ 9038076 h 12199313"/>
              <a:gd name="connsiteX15" fmla="*/ 0 w 2837789"/>
              <a:gd name="connsiteY15" fmla="*/ 4795371 h 12199313"/>
              <a:gd name="connsiteX16" fmla="*/ 0 w 2837789"/>
              <a:gd name="connsiteY16" fmla="*/ 4630271 h 12199313"/>
              <a:gd name="connsiteX17" fmla="*/ 9307 w 2837789"/>
              <a:gd name="connsiteY17" fmla="*/ 0 h 12199313"/>
              <a:gd name="connsiteX0" fmla="*/ 9307 w 2837789"/>
              <a:gd name="connsiteY0" fmla="*/ 0 h 12227236"/>
              <a:gd name="connsiteX1" fmla="*/ 2837788 w 2837789"/>
              <a:gd name="connsiteY1" fmla="*/ 9313 h 12227236"/>
              <a:gd name="connsiteX2" fmla="*/ 2837788 w 2837789"/>
              <a:gd name="connsiteY2" fmla="*/ 4630271 h 12227236"/>
              <a:gd name="connsiteX3" fmla="*/ 2837789 w 2837789"/>
              <a:gd name="connsiteY3" fmla="*/ 4630271 h 12227236"/>
              <a:gd name="connsiteX4" fmla="*/ 2837789 w 2837789"/>
              <a:gd name="connsiteY4" fmla="*/ 5025650 h 12227236"/>
              <a:gd name="connsiteX5" fmla="*/ 2618085 w 2837789"/>
              <a:gd name="connsiteY5" fmla="*/ 5047797 h 12227236"/>
              <a:gd name="connsiteX6" fmla="*/ 1747634 w 2837789"/>
              <a:gd name="connsiteY6" fmla="*/ 6115805 h 12227236"/>
              <a:gd name="connsiteX7" fmla="*/ 2618085 w 2837789"/>
              <a:gd name="connsiteY7" fmla="*/ 7183813 h 12227236"/>
              <a:gd name="connsiteX8" fmla="*/ 2837789 w 2837789"/>
              <a:gd name="connsiteY8" fmla="*/ 7205961 h 12227236"/>
              <a:gd name="connsiteX9" fmla="*/ 2837789 w 2837789"/>
              <a:gd name="connsiteY9" fmla="*/ 9519771 h 12227236"/>
              <a:gd name="connsiteX10" fmla="*/ 2837788 w 2837789"/>
              <a:gd name="connsiteY10" fmla="*/ 9519771 h 12227236"/>
              <a:gd name="connsiteX11" fmla="*/ 2828480 w 2837789"/>
              <a:gd name="connsiteY11" fmla="*/ 12227236 h 12227236"/>
              <a:gd name="connsiteX12" fmla="*/ 0 w 2837789"/>
              <a:gd name="connsiteY12" fmla="*/ 10663676 h 12227236"/>
              <a:gd name="connsiteX13" fmla="*/ 0 w 2837789"/>
              <a:gd name="connsiteY13" fmla="*/ 9519771 h 12227236"/>
              <a:gd name="connsiteX14" fmla="*/ 0 w 2837789"/>
              <a:gd name="connsiteY14" fmla="*/ 9038076 h 12227236"/>
              <a:gd name="connsiteX15" fmla="*/ 0 w 2837789"/>
              <a:gd name="connsiteY15" fmla="*/ 4795371 h 12227236"/>
              <a:gd name="connsiteX16" fmla="*/ 0 w 2837789"/>
              <a:gd name="connsiteY16" fmla="*/ 4630271 h 12227236"/>
              <a:gd name="connsiteX17" fmla="*/ 9307 w 2837789"/>
              <a:gd name="connsiteY17" fmla="*/ 0 h 12227236"/>
              <a:gd name="connsiteX0" fmla="*/ 18614 w 2847096"/>
              <a:gd name="connsiteY0" fmla="*/ 0 h 12227236"/>
              <a:gd name="connsiteX1" fmla="*/ 2847095 w 2847096"/>
              <a:gd name="connsiteY1" fmla="*/ 9313 h 12227236"/>
              <a:gd name="connsiteX2" fmla="*/ 2847095 w 2847096"/>
              <a:gd name="connsiteY2" fmla="*/ 4630271 h 12227236"/>
              <a:gd name="connsiteX3" fmla="*/ 2847096 w 2847096"/>
              <a:gd name="connsiteY3" fmla="*/ 4630271 h 12227236"/>
              <a:gd name="connsiteX4" fmla="*/ 2847096 w 2847096"/>
              <a:gd name="connsiteY4" fmla="*/ 5025650 h 12227236"/>
              <a:gd name="connsiteX5" fmla="*/ 2627392 w 2847096"/>
              <a:gd name="connsiteY5" fmla="*/ 5047797 h 12227236"/>
              <a:gd name="connsiteX6" fmla="*/ 1756941 w 2847096"/>
              <a:gd name="connsiteY6" fmla="*/ 6115805 h 12227236"/>
              <a:gd name="connsiteX7" fmla="*/ 2627392 w 2847096"/>
              <a:gd name="connsiteY7" fmla="*/ 7183813 h 12227236"/>
              <a:gd name="connsiteX8" fmla="*/ 2847096 w 2847096"/>
              <a:gd name="connsiteY8" fmla="*/ 7205961 h 12227236"/>
              <a:gd name="connsiteX9" fmla="*/ 2847096 w 2847096"/>
              <a:gd name="connsiteY9" fmla="*/ 9519771 h 12227236"/>
              <a:gd name="connsiteX10" fmla="*/ 2847095 w 2847096"/>
              <a:gd name="connsiteY10" fmla="*/ 9519771 h 12227236"/>
              <a:gd name="connsiteX11" fmla="*/ 2837787 w 2847096"/>
              <a:gd name="connsiteY11" fmla="*/ 12227236 h 12227236"/>
              <a:gd name="connsiteX12" fmla="*/ 0 w 2847096"/>
              <a:gd name="connsiteY12" fmla="*/ 12217927 h 12227236"/>
              <a:gd name="connsiteX13" fmla="*/ 9307 w 2847096"/>
              <a:gd name="connsiteY13" fmla="*/ 9519771 h 12227236"/>
              <a:gd name="connsiteX14" fmla="*/ 9307 w 2847096"/>
              <a:gd name="connsiteY14" fmla="*/ 9038076 h 12227236"/>
              <a:gd name="connsiteX15" fmla="*/ 9307 w 2847096"/>
              <a:gd name="connsiteY15" fmla="*/ 4795371 h 12227236"/>
              <a:gd name="connsiteX16" fmla="*/ 9307 w 2847096"/>
              <a:gd name="connsiteY16" fmla="*/ 4630271 h 12227236"/>
              <a:gd name="connsiteX17" fmla="*/ 18614 w 2847096"/>
              <a:gd name="connsiteY17" fmla="*/ 0 h 1222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7096" h="12227236">
                <a:moveTo>
                  <a:pt x="18614" y="0"/>
                </a:moveTo>
                <a:lnTo>
                  <a:pt x="2847095" y="9313"/>
                </a:lnTo>
                <a:lnTo>
                  <a:pt x="2847095" y="4630271"/>
                </a:lnTo>
                <a:lnTo>
                  <a:pt x="2847096" y="4630271"/>
                </a:lnTo>
                <a:lnTo>
                  <a:pt x="2847096" y="5025650"/>
                </a:lnTo>
                <a:lnTo>
                  <a:pt x="2627392" y="5047797"/>
                </a:lnTo>
                <a:cubicBezTo>
                  <a:pt x="2130627" y="5149451"/>
                  <a:pt x="1756941" y="5588989"/>
                  <a:pt x="1756941" y="6115805"/>
                </a:cubicBezTo>
                <a:cubicBezTo>
                  <a:pt x="1756941" y="6642623"/>
                  <a:pt x="2130627" y="7082160"/>
                  <a:pt x="2627392" y="7183813"/>
                </a:cubicBezTo>
                <a:lnTo>
                  <a:pt x="2847096" y="7205961"/>
                </a:lnTo>
                <a:lnTo>
                  <a:pt x="2847096" y="9519771"/>
                </a:lnTo>
                <a:lnTo>
                  <a:pt x="2847095" y="9519771"/>
                </a:lnTo>
                <a:cubicBezTo>
                  <a:pt x="2843992" y="10412952"/>
                  <a:pt x="2840890" y="11334055"/>
                  <a:pt x="2837787" y="12227236"/>
                </a:cubicBezTo>
                <a:lnTo>
                  <a:pt x="0" y="12217927"/>
                </a:lnTo>
                <a:cubicBezTo>
                  <a:pt x="3102" y="11318542"/>
                  <a:pt x="6205" y="10419156"/>
                  <a:pt x="9307" y="9519771"/>
                </a:cubicBezTo>
                <a:lnTo>
                  <a:pt x="9307" y="9038076"/>
                </a:lnTo>
                <a:lnTo>
                  <a:pt x="9307" y="4795371"/>
                </a:lnTo>
                <a:lnTo>
                  <a:pt x="9307" y="4630271"/>
                </a:lnTo>
                <a:cubicBezTo>
                  <a:pt x="9307" y="3974104"/>
                  <a:pt x="18614" y="656167"/>
                  <a:pt x="186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2843808" y="3018317"/>
            <a:ext cx="323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2411760" y="3579862"/>
            <a:ext cx="5472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912643" y="752738"/>
            <a:ext cx="1314630" cy="1314956"/>
            <a:chOff x="1041891" y="2887277"/>
            <a:chExt cx="1036261" cy="1036518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1177282" y="3069495"/>
              <a:ext cx="782803" cy="636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Freeform 60">
            <a:extLst>
              <a:ext uri="{FF2B5EF4-FFF2-40B4-BE49-F238E27FC236}">
                <a16:creationId xmlns:a16="http://schemas.microsoft.com/office/drawing/2014/main" id="{48A81F8F-AF24-4422-B995-019E056A74BF}"/>
              </a:ext>
            </a:extLst>
          </p:cNvPr>
          <p:cNvSpPr/>
          <p:nvPr/>
        </p:nvSpPr>
        <p:spPr bwMode="auto">
          <a:xfrm>
            <a:off x="899592" y="2076440"/>
            <a:ext cx="1441837" cy="2016225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8977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6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图: 合并 3"/>
          <p:cNvSpPr/>
          <p:nvPr/>
        </p:nvSpPr>
        <p:spPr>
          <a:xfrm rot="16200000">
            <a:off x="7404934" y="258151"/>
            <a:ext cx="237702" cy="1963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合并 3"/>
          <p:cNvSpPr/>
          <p:nvPr/>
        </p:nvSpPr>
        <p:spPr>
          <a:xfrm rot="16200000">
            <a:off x="8008661" y="245371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72C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合并 3"/>
          <p:cNvSpPr/>
          <p:nvPr/>
        </p:nvSpPr>
        <p:spPr>
          <a:xfrm rot="16200000">
            <a:off x="7707578" y="245052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E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合并 3"/>
          <p:cNvSpPr/>
          <p:nvPr/>
        </p:nvSpPr>
        <p:spPr>
          <a:xfrm rot="16200000">
            <a:off x="7146456" y="245854"/>
            <a:ext cx="237702" cy="23762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171 h 10171"/>
              <a:gd name="connsiteX1" fmla="*/ 4891 w 10000"/>
              <a:gd name="connsiteY1" fmla="*/ 0 h 10171"/>
              <a:gd name="connsiteX2" fmla="*/ 10000 w 10000"/>
              <a:gd name="connsiteY2" fmla="*/ 171 h 10171"/>
              <a:gd name="connsiteX3" fmla="*/ 5000 w 10000"/>
              <a:gd name="connsiteY3" fmla="*/ 10171 h 10171"/>
              <a:gd name="connsiteX4" fmla="*/ 0 w 10000"/>
              <a:gd name="connsiteY4" fmla="*/ 171 h 10171"/>
              <a:gd name="connsiteX0" fmla="*/ 0 w 10000"/>
              <a:gd name="connsiteY0" fmla="*/ 0 h 10000"/>
              <a:gd name="connsiteX1" fmla="*/ 5134 w 10000"/>
              <a:gd name="connsiteY1" fmla="*/ 3797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58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474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3135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4861 w 10000"/>
              <a:gd name="connsiteY1" fmla="*/ 2033 h 10000"/>
              <a:gd name="connsiteX2" fmla="*/ 10000 w 10000"/>
              <a:gd name="connsiteY2" fmla="*/ 0 h 10000"/>
              <a:gd name="connsiteX3" fmla="*/ 5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4861" y="2033"/>
                </a:lnTo>
                <a:lnTo>
                  <a:pt x="10000" y="0"/>
                </a:lnTo>
                <a:lnTo>
                  <a:pt x="5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1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268673" y="5308054"/>
            <a:ext cx="189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4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1">
            <a:extLst>
              <a:ext uri="{FF2B5EF4-FFF2-40B4-BE49-F238E27FC236}">
                <a16:creationId xmlns:a16="http://schemas.microsoft.com/office/drawing/2014/main" id="{A312ED91-2ACA-41FC-B263-1AF69A4AA837}"/>
              </a:ext>
            </a:extLst>
          </p:cNvPr>
          <p:cNvSpPr txBox="1"/>
          <p:nvPr/>
        </p:nvSpPr>
        <p:spPr>
          <a:xfrm>
            <a:off x="823322" y="205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835BC20-551E-43FF-8CDC-3A8D7D7F026A}"/>
              </a:ext>
            </a:extLst>
          </p:cNvPr>
          <p:cNvSpPr/>
          <p:nvPr/>
        </p:nvSpPr>
        <p:spPr>
          <a:xfrm>
            <a:off x="236397" y="2959155"/>
            <a:ext cx="1231639" cy="5040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用户话单分析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EBA8DA-AA1D-4E3A-95A9-3BE8BF28F15C}"/>
              </a:ext>
            </a:extLst>
          </p:cNvPr>
          <p:cNvCxnSpPr>
            <a:cxnSpLocks/>
          </p:cNvCxnSpPr>
          <p:nvPr/>
        </p:nvCxnSpPr>
        <p:spPr>
          <a:xfrm>
            <a:off x="1474041" y="3227611"/>
            <a:ext cx="382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双大括号 44">
            <a:extLst>
              <a:ext uri="{FF2B5EF4-FFF2-40B4-BE49-F238E27FC236}">
                <a16:creationId xmlns:a16="http://schemas.microsoft.com/office/drawing/2014/main" id="{EBED049E-CB01-4211-8AB3-848920691A50}"/>
              </a:ext>
            </a:extLst>
          </p:cNvPr>
          <p:cNvSpPr/>
          <p:nvPr/>
        </p:nvSpPr>
        <p:spPr>
          <a:xfrm>
            <a:off x="1862147" y="2363518"/>
            <a:ext cx="2160240" cy="172818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9">
            <a:extLst>
              <a:ext uri="{FF2B5EF4-FFF2-40B4-BE49-F238E27FC236}">
                <a16:creationId xmlns:a16="http://schemas.microsoft.com/office/drawing/2014/main" id="{FA1DADCC-0E6D-468B-B681-02C10F7A3477}"/>
              </a:ext>
            </a:extLst>
          </p:cNvPr>
          <p:cNvSpPr txBox="1"/>
          <p:nvPr/>
        </p:nvSpPr>
        <p:spPr>
          <a:xfrm>
            <a:off x="2265243" y="2365069"/>
            <a:ext cx="14568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用户基本信息分析</a:t>
            </a:r>
          </a:p>
        </p:txBody>
      </p:sp>
      <p:sp>
        <p:nvSpPr>
          <p:cNvPr id="47" name="文本框 9">
            <a:extLst>
              <a:ext uri="{FF2B5EF4-FFF2-40B4-BE49-F238E27FC236}">
                <a16:creationId xmlns:a16="http://schemas.microsoft.com/office/drawing/2014/main" id="{1A2E8B87-7386-4F95-9E73-7F6828CC3DEF}"/>
              </a:ext>
            </a:extLst>
          </p:cNvPr>
          <p:cNvSpPr txBox="1"/>
          <p:nvPr/>
        </p:nvSpPr>
        <p:spPr>
          <a:xfrm>
            <a:off x="2265243" y="2691355"/>
            <a:ext cx="14568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用户通话行为分析</a:t>
            </a:r>
          </a:p>
        </p:txBody>
      </p:sp>
      <p:sp>
        <p:nvSpPr>
          <p:cNvPr id="48" name="文本框 9">
            <a:extLst>
              <a:ext uri="{FF2B5EF4-FFF2-40B4-BE49-F238E27FC236}">
                <a16:creationId xmlns:a16="http://schemas.microsoft.com/office/drawing/2014/main" id="{92891318-FAA1-4E31-ABE1-23A12F594704}"/>
              </a:ext>
            </a:extLst>
          </p:cNvPr>
          <p:cNvSpPr txBox="1"/>
          <p:nvPr/>
        </p:nvSpPr>
        <p:spPr>
          <a:xfrm>
            <a:off x="2265243" y="3046403"/>
            <a:ext cx="18721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用户消费分析</a:t>
            </a:r>
          </a:p>
        </p:txBody>
      </p:sp>
      <p:sp>
        <p:nvSpPr>
          <p:cNvPr id="49" name="文本框 9">
            <a:extLst>
              <a:ext uri="{FF2B5EF4-FFF2-40B4-BE49-F238E27FC236}">
                <a16:creationId xmlns:a16="http://schemas.microsoft.com/office/drawing/2014/main" id="{5F62AA0B-EA10-4700-B2EA-F3BB4A9EF61C}"/>
              </a:ext>
            </a:extLst>
          </p:cNvPr>
          <p:cNvSpPr txBox="1"/>
          <p:nvPr/>
        </p:nvSpPr>
        <p:spPr>
          <a:xfrm>
            <a:off x="2265242" y="3438170"/>
            <a:ext cx="18721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用户所在位置分析</a:t>
            </a:r>
          </a:p>
        </p:txBody>
      </p:sp>
      <p:sp>
        <p:nvSpPr>
          <p:cNvPr id="50" name="文本框 9">
            <a:extLst>
              <a:ext uri="{FF2B5EF4-FFF2-40B4-BE49-F238E27FC236}">
                <a16:creationId xmlns:a16="http://schemas.microsoft.com/office/drawing/2014/main" id="{06110614-208B-49F8-B46E-8CDD3BD646BA}"/>
              </a:ext>
            </a:extLst>
          </p:cNvPr>
          <p:cNvSpPr txBox="1"/>
          <p:nvPr/>
        </p:nvSpPr>
        <p:spPr>
          <a:xfrm>
            <a:off x="2265241" y="3805353"/>
            <a:ext cx="18721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用户终端分析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3B0E959-4714-4CBC-8243-B03D2A762A58}"/>
              </a:ext>
            </a:extLst>
          </p:cNvPr>
          <p:cNvCxnSpPr>
            <a:cxnSpLocks/>
          </p:cNvCxnSpPr>
          <p:nvPr/>
        </p:nvCxnSpPr>
        <p:spPr>
          <a:xfrm>
            <a:off x="4022387" y="3231069"/>
            <a:ext cx="317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B86AFFB-1406-4060-B4B1-3D4E03700381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304809" y="3234528"/>
            <a:ext cx="141025" cy="69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C5B3DCD-6AA3-40B4-918B-9071994B4334}"/>
              </a:ext>
            </a:extLst>
          </p:cNvPr>
          <p:cNvSpPr txBox="1"/>
          <p:nvPr/>
        </p:nvSpPr>
        <p:spPr>
          <a:xfrm>
            <a:off x="6139077" y="2165979"/>
            <a:ext cx="132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对比普通用户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7BBBD58-C32B-41A7-A3BF-0901C52D6EC2}"/>
              </a:ext>
            </a:extLst>
          </p:cNvPr>
          <p:cNvSpPr txBox="1"/>
          <p:nvPr/>
        </p:nvSpPr>
        <p:spPr>
          <a:xfrm>
            <a:off x="6264945" y="2449760"/>
            <a:ext cx="922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统计分析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2D9392C-6C99-45E6-BC70-D771C7B931DC}"/>
              </a:ext>
            </a:extLst>
          </p:cNvPr>
          <p:cNvSpPr txBox="1"/>
          <p:nvPr/>
        </p:nvSpPr>
        <p:spPr>
          <a:xfrm>
            <a:off x="6301925" y="3576063"/>
            <a:ext cx="92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提取指标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0ED548D-119E-4188-8141-B5737856804C}"/>
              </a:ext>
            </a:extLst>
          </p:cNvPr>
          <p:cNvSpPr txBox="1"/>
          <p:nvPr/>
        </p:nvSpPr>
        <p:spPr>
          <a:xfrm>
            <a:off x="6291876" y="3925378"/>
            <a:ext cx="984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数据挖掘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C180A7A-68DA-4583-B752-352F80DE6462}"/>
              </a:ext>
            </a:extLst>
          </p:cNvPr>
          <p:cNvSpPr/>
          <p:nvPr/>
        </p:nvSpPr>
        <p:spPr>
          <a:xfrm>
            <a:off x="4445834" y="2168125"/>
            <a:ext cx="1718487" cy="620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诈骗用户画像模型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B6469DF-EE6A-49A2-A184-0BF34876F5D5}"/>
              </a:ext>
            </a:extLst>
          </p:cNvPr>
          <p:cNvSpPr/>
          <p:nvPr/>
        </p:nvSpPr>
        <p:spPr>
          <a:xfrm>
            <a:off x="4445834" y="3615392"/>
            <a:ext cx="1699079" cy="6348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有监督机器学习模型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61BAE1B-838F-4196-916C-C653C91BBE5C}"/>
              </a:ext>
            </a:extLst>
          </p:cNvPr>
          <p:cNvCxnSpPr>
            <a:cxnSpLocks/>
          </p:cNvCxnSpPr>
          <p:nvPr/>
        </p:nvCxnSpPr>
        <p:spPr>
          <a:xfrm>
            <a:off x="6282840" y="2473756"/>
            <a:ext cx="922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3942DF5-33BA-4927-B0FE-69BC8DC4A155}"/>
              </a:ext>
            </a:extLst>
          </p:cNvPr>
          <p:cNvSpPr/>
          <p:nvPr/>
        </p:nvSpPr>
        <p:spPr>
          <a:xfrm>
            <a:off x="7324420" y="2181195"/>
            <a:ext cx="1656184" cy="5371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构建用户画像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F5D496A-B73B-4965-B71B-E3B2E8F6A8A0}"/>
              </a:ext>
            </a:extLst>
          </p:cNvPr>
          <p:cNvCxnSpPr>
            <a:cxnSpLocks/>
          </p:cNvCxnSpPr>
          <p:nvPr/>
        </p:nvCxnSpPr>
        <p:spPr>
          <a:xfrm flipV="1">
            <a:off x="4304809" y="2473756"/>
            <a:ext cx="121190" cy="75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E80875D-1401-46BB-A7CD-EA6367379A14}"/>
              </a:ext>
            </a:extLst>
          </p:cNvPr>
          <p:cNvSpPr/>
          <p:nvPr/>
        </p:nvSpPr>
        <p:spPr>
          <a:xfrm>
            <a:off x="7330578" y="3664235"/>
            <a:ext cx="1656184" cy="5371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识别诈骗用户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F4F7C90-EDD3-4741-B81A-B54707E69672}"/>
              </a:ext>
            </a:extLst>
          </p:cNvPr>
          <p:cNvCxnSpPr>
            <a:cxnSpLocks/>
          </p:cNvCxnSpPr>
          <p:nvPr/>
        </p:nvCxnSpPr>
        <p:spPr>
          <a:xfrm>
            <a:off x="6338583" y="3897686"/>
            <a:ext cx="81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6C0E3AB-4071-478B-A671-AE393039AF1F}"/>
              </a:ext>
            </a:extLst>
          </p:cNvPr>
          <p:cNvSpPr/>
          <p:nvPr/>
        </p:nvSpPr>
        <p:spPr>
          <a:xfrm>
            <a:off x="107504" y="874191"/>
            <a:ext cx="1673170" cy="10701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根据公安局提供的</a:t>
            </a:r>
            <a:r>
              <a:rPr lang="en-US" altLang="zh-CN" dirty="0"/>
              <a:t>212</a:t>
            </a:r>
            <a:r>
              <a:rPr lang="zh-CN" altLang="en-US" dirty="0"/>
              <a:t>个归属地为珠海的诈骗号码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25F7754-167C-4165-A1A9-83E5E8BD6C14}"/>
              </a:ext>
            </a:extLst>
          </p:cNvPr>
          <p:cNvCxnSpPr>
            <a:cxnSpLocks/>
          </p:cNvCxnSpPr>
          <p:nvPr/>
        </p:nvCxnSpPr>
        <p:spPr>
          <a:xfrm>
            <a:off x="883046" y="1981508"/>
            <a:ext cx="0" cy="90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0379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6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45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7" grpId="0" animBg="1"/>
      <p:bldP spid="38" grpId="0"/>
      <p:bldP spid="46" grpId="0"/>
      <p:bldP spid="47" grpId="0"/>
      <p:bldP spid="48" grpId="0"/>
      <p:bldP spid="49" grpId="0"/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33"/>
</p:tagLst>
</file>

<file path=ppt/theme/theme1.xml><?xml version="1.0" encoding="utf-8"?>
<a:theme xmlns:a="http://schemas.openxmlformats.org/drawingml/2006/main" name="Office 主题">
  <a:themeElements>
    <a:clrScheme name="自定义 23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EEE"/>
      </a:accent1>
      <a:accent2>
        <a:srgbClr val="E83828"/>
      </a:accent2>
      <a:accent3>
        <a:srgbClr val="72CD4F"/>
      </a:accent3>
      <a:accent4>
        <a:srgbClr val="FE980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模板页面">
  <a:themeElements>
    <a:clrScheme name="自定义 86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86">
    <a:dk1>
      <a:srgbClr val="000000"/>
    </a:dk1>
    <a:lt1>
      <a:srgbClr val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F49100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4987</TotalTime>
  <Words>2129</Words>
  <Application>Microsoft Office PowerPoint</Application>
  <PresentationFormat>全屏显示(16:9)</PresentationFormat>
  <Paragraphs>560</Paragraphs>
  <Slides>47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ITC Avant Garde Std Bk</vt:lpstr>
      <vt:lpstr>汉仪细中圆简</vt:lpstr>
      <vt:lpstr>时尚中黑简体</vt:lpstr>
      <vt:lpstr>宋体</vt:lpstr>
      <vt:lpstr>微软雅黑</vt:lpstr>
      <vt:lpstr>微软雅黑</vt:lpstr>
      <vt:lpstr>微软雅黑 Light</vt:lpstr>
      <vt:lpstr>Arial</vt:lpstr>
      <vt:lpstr>Calibri</vt:lpstr>
      <vt:lpstr>Century Gothic</vt:lpstr>
      <vt:lpstr>Impact</vt:lpstr>
      <vt:lpstr>Wingdings</vt:lpstr>
      <vt:lpstr>Office 主题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</dc:title>
  <dc:creator>业支</dc:creator>
  <cp:lastModifiedBy>Administrator</cp:lastModifiedBy>
  <cp:revision>671</cp:revision>
  <dcterms:created xsi:type="dcterms:W3CDTF">2015-10-16T03:54:15Z</dcterms:created>
  <dcterms:modified xsi:type="dcterms:W3CDTF">2018-08-16T06:42:45Z</dcterms:modified>
</cp:coreProperties>
</file>