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0" r:id="rId2"/>
    <p:sldId id="259" r:id="rId3"/>
    <p:sldId id="265" r:id="rId4"/>
    <p:sldId id="269" r:id="rId5"/>
    <p:sldId id="261" r:id="rId6"/>
    <p:sldId id="262" r:id="rId7"/>
    <p:sldId id="270" r:id="rId8"/>
    <p:sldId id="263" r:id="rId9"/>
    <p:sldId id="272" r:id="rId10"/>
    <p:sldId id="264" r:id="rId11"/>
    <p:sldId id="271" r:id="rId12"/>
    <p:sldId id="267" r:id="rId13"/>
    <p:sldId id="266" r:id="rId14"/>
  </p:sldIdLst>
  <p:sldSz cx="12192000" cy="6858000"/>
  <p:notesSz cx="6858000" cy="9144000"/>
  <p:embeddedFontLst>
    <p:embeddedFont>
      <p:font typeface="等线" panose="02010600030101010101" pitchFamily="2" charset="-122"/>
      <p:regular r:id="rId16"/>
      <p:bold r:id="rId17"/>
    </p:embeddedFont>
    <p:embeddedFont>
      <p:font typeface="等线 Light" panose="02010600030101010101" pitchFamily="2" charset="-122"/>
      <p:regular r:id="rId18"/>
    </p:embeddedFont>
    <p:embeddedFont>
      <p:font typeface="点字玄真宋" panose="00020600040101010101" pitchFamily="18" charset="-122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E6EAEE"/>
    <a:srgbClr val="F0F0F0"/>
    <a:srgbClr val="EAEAEA"/>
    <a:srgbClr val="FBFBFB"/>
    <a:srgbClr val="F5F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65" autoAdjust="0"/>
  </p:normalViewPr>
  <p:slideViewPr>
    <p:cSldViewPr snapToGrid="0">
      <p:cViewPr>
        <p:scale>
          <a:sx n="25" d="100"/>
          <a:sy n="25" d="100"/>
        </p:scale>
        <p:origin x="2866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9AB8F-9010-4AF4-9062-E043B52C9B4A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40C00-6911-43AF-8B71-E11D423DCA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9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40C00-6911-43AF-8B71-E11D423DCAD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65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40C00-6911-43AF-8B71-E11D423DCAD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974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40C00-6911-43AF-8B71-E11D423DCAD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527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40C00-6911-43AF-8B71-E11D423DCAD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566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http://114.132.45.130:444/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40C00-6911-43AF-8B71-E11D423DCAD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13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40C00-6911-43AF-8B71-E11D423DCA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86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40C00-6911-43AF-8B71-E11D423DCAD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716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40C00-6911-43AF-8B71-E11D423DCAD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012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257EA-6D81-5FAE-E373-A219FA327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C2FDFC-8F86-1BA9-18A4-91EE2CD2D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096A8-E524-1016-AB43-3926891A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CEA6-4680-4F31-A13F-AE53491ADB62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9A9EA-FA55-3F36-1604-20E02731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1269D-09A9-6E1C-81BD-E1161CF52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7DF2-ED1D-4996-AC01-329FFF7C3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6610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47B16-BA0E-13A9-6B67-8063D7DA1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F112DF-06B7-B310-A1DF-79E447CEF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1C3518-5D50-C2D9-F17B-0C84C52D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CEA6-4680-4F31-A13F-AE53491ADB62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CA0BC-3080-C2F6-6B60-866E80F4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C5F701-904E-5EFC-602E-1BDCE0B3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7DF2-ED1D-4996-AC01-329FFF7C3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738083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379E5AE-F4DD-B879-FD49-2B1B9E4F30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AF0400-D94C-E766-2D52-4E7CE5577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01BE6A-8458-839F-A7A7-15488B252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CEA6-4680-4F31-A13F-AE53491ADB62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35E57-092F-C7EC-AFAC-1D14B5CE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66FA39-4EA1-6CD9-B589-1640B5F9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7DF2-ED1D-4996-AC01-329FFF7C3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87199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5CA783-5FCD-371F-E3AB-F6BA78FDD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558ED5-5600-E9B3-D802-A2548952C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75307-0E93-8D4A-7A9F-51EF2372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CEA6-4680-4F31-A13F-AE53491ADB62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A9FADB-3B84-D4BE-B6D9-6D8C13603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D2C9A7-6069-A818-DB0D-47B4C3A2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7DF2-ED1D-4996-AC01-329FFF7C3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66837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E2631-06C6-04AA-7015-C7D85B128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C1091C-8B09-60E0-7323-00B32F36E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D0E0C-D16F-422B-10B8-754C702A1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CEA6-4680-4F31-A13F-AE53491ADB62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12193-E22D-2304-32BB-098A9FBA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AE8D7-7F8A-1084-A5FB-139128201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7DF2-ED1D-4996-AC01-329FFF7C3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41689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4C0DF7-E25B-E7A4-29E2-2B3DE62E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C63E7-1522-2777-B9A3-7EA53E34E7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D16270-F52F-F765-5AF3-33530285E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13EE41-D55F-2D5F-0EC9-D5B0F524A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CEA6-4680-4F31-A13F-AE53491ADB62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54419-6E7D-7D1C-E2F1-544F12B53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C92A1-A4B2-EA70-747F-A3FC86EB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7DF2-ED1D-4996-AC01-329FFF7C3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3810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DA4E1F-85A4-557B-F240-038DDD13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42B102E-6310-5ED3-85A9-6F4DA2398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96775C-9BD9-8D50-6A1E-4D625DEA9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294F6A-93EF-BF0A-A32A-6E82668F7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EB95A7-D610-3896-6429-129006F575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09EE5F-1B0E-2D32-0A6A-0821C736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CEA6-4680-4F31-A13F-AE53491ADB62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BD3A52-7720-33E5-D4E9-EDD19ECF7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F6347B-5845-89D2-8F9F-599408E60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7DF2-ED1D-4996-AC01-329FFF7C3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27433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DF8D8-A476-E8B3-83BC-4506C771F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8DD7DC6-80E6-86C4-777F-D55F518B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CEA6-4680-4F31-A13F-AE53491ADB62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FC0A7-3AAA-A549-A9CD-AA1577E5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11F2F2-12AA-F019-FB5E-7F3B05FB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7DF2-ED1D-4996-AC01-329FFF7C3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31640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30C5F0-B089-7738-5446-681A3B32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CEA6-4680-4F31-A13F-AE53491ADB62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A278C7-64D6-FB9E-D72A-7A6F148C2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C16E11-8C74-DB06-44A7-4C75234A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7DF2-ED1D-4996-AC01-329FFF7C3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41270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B9A5A-C5DF-A3B6-B6ED-6FF9AE7CC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77014-F1F9-65A5-B9A2-5A61E2367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AD75CE-3C5C-2A64-39B4-EE0423149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849F1F-7440-D75B-6D50-A92975189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CEA6-4680-4F31-A13F-AE53491ADB62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E5DF1F-81E3-2105-DA48-26EBA7046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3FDA8-B036-79B4-BC68-3276034C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7DF2-ED1D-4996-AC01-329FFF7C3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15443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F4BED-874A-6DE1-9F9F-B85200A90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37E089-A7F1-AA9D-F0EF-E970142917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1D9E11-4FDC-A76C-D133-64CE08F93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CC680D-2E36-41FF-0863-5F03DF0DB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2CEA6-4680-4F31-A13F-AE53491ADB62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2B9865-6B76-BD57-8B3B-53E407236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D02FF6-FB54-1F8E-64E7-555F7167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57DF2-ED1D-4996-AC01-329FFF7C3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9313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F67D1C9-8D05-23D5-C9CA-B90C7EDA0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E7DA1F-142A-8801-56E8-75C3E9645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4854E0-008A-8006-246C-41298B2FA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F2CEA6-4680-4F31-A13F-AE53491ADB62}" type="datetimeFigureOut">
              <a:rPr lang="zh-CN" altLang="en-US" smtClean="0"/>
              <a:t>2024/7/9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2FC7D7-2842-08BC-FF3D-ADA7759AC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3D147-EA43-D5E5-03D5-66B6CDB79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557DF2-ED1D-4996-AC01-329FFF7C3C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018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8511C28-594C-55E6-6CED-7BB21FF60777}"/>
              </a:ext>
            </a:extLst>
          </p:cNvPr>
          <p:cNvSpPr txBox="1"/>
          <p:nvPr/>
        </p:nvSpPr>
        <p:spPr>
          <a:xfrm>
            <a:off x="574321" y="1230435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kern="100" dirty="0">
                <a:solidFill>
                  <a:srgbClr val="0033CC"/>
                </a:solidFill>
                <a:effectLst/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开题报告</a:t>
            </a:r>
            <a:endParaRPr lang="zh-CN" altLang="en-US" sz="6000" dirty="0">
              <a:solidFill>
                <a:srgbClr val="0033CC"/>
              </a:solidFill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23144F-BB75-9131-60DF-980797A99D60}"/>
              </a:ext>
            </a:extLst>
          </p:cNvPr>
          <p:cNvSpPr txBox="1"/>
          <p:nvPr/>
        </p:nvSpPr>
        <p:spPr>
          <a:xfrm>
            <a:off x="574321" y="4092922"/>
            <a:ext cx="60805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点字玄真宋" panose="00020600040101010101" pitchFamily="18" charset="-122"/>
                <a:ea typeface="点字玄真宋" panose="00020600040101010101" pitchFamily="18" charset="-122"/>
              </a:rPr>
              <a:t>姓名：付凌轩</a:t>
            </a:r>
            <a:endParaRPr lang="en-US" altLang="zh-CN" sz="2000" dirty="0"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  <a:p>
            <a:r>
              <a:rPr lang="zh-CN" altLang="en-US" sz="2000" dirty="0">
                <a:latin typeface="点字玄真宋" panose="00020600040101010101" pitchFamily="18" charset="-122"/>
                <a:ea typeface="点字玄真宋" panose="00020600040101010101" pitchFamily="18" charset="-122"/>
              </a:rPr>
              <a:t>班级：</a:t>
            </a:r>
            <a:r>
              <a:rPr lang="en-US" altLang="zh-CN" sz="2000" dirty="0">
                <a:latin typeface="点字玄真宋" panose="00020600040101010101" pitchFamily="18" charset="-122"/>
                <a:ea typeface="点字玄真宋" panose="00020600040101010101" pitchFamily="18" charset="-122"/>
              </a:rPr>
              <a:t>21</a:t>
            </a:r>
            <a:r>
              <a:rPr lang="zh-CN" altLang="en-US" sz="2000" dirty="0">
                <a:latin typeface="点字玄真宋" panose="00020600040101010101" pitchFamily="18" charset="-122"/>
                <a:ea typeface="点字玄真宋" panose="00020600040101010101" pitchFamily="18" charset="-122"/>
              </a:rPr>
              <a:t>人工智能</a:t>
            </a:r>
            <a:r>
              <a:rPr lang="en-US" altLang="zh-CN" sz="2000" dirty="0">
                <a:latin typeface="点字玄真宋" panose="00020600040101010101" pitchFamily="18" charset="-122"/>
                <a:ea typeface="点字玄真宋" panose="00020600040101010101" pitchFamily="18" charset="-122"/>
              </a:rPr>
              <a:t>4</a:t>
            </a:r>
            <a:r>
              <a:rPr lang="zh-CN" altLang="en-US" sz="2000" dirty="0">
                <a:latin typeface="点字玄真宋" panose="00020600040101010101" pitchFamily="18" charset="-122"/>
                <a:ea typeface="点字玄真宋" panose="00020600040101010101" pitchFamily="18" charset="-122"/>
              </a:rPr>
              <a:t>班</a:t>
            </a:r>
            <a:endParaRPr lang="en-US" altLang="zh-CN" sz="2000" dirty="0"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  <a:p>
            <a:r>
              <a:rPr lang="zh-CN" altLang="en-US" sz="2000" dirty="0">
                <a:latin typeface="点字玄真宋" panose="00020600040101010101" pitchFamily="18" charset="-122"/>
                <a:ea typeface="点字玄真宋" panose="00020600040101010101" pitchFamily="18" charset="-122"/>
              </a:rPr>
              <a:t>指导教师：戚国刚、文强</a:t>
            </a:r>
            <a:endParaRPr lang="en-US" altLang="zh-CN" sz="2000" dirty="0"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  <a:p>
            <a:r>
              <a:rPr lang="zh-CN" altLang="en-US" sz="2000" dirty="0">
                <a:latin typeface="点字玄真宋" panose="00020600040101010101" pitchFamily="18" charset="-122"/>
                <a:ea typeface="点字玄真宋" panose="00020600040101010101" pitchFamily="18" charset="-122"/>
              </a:rPr>
              <a:t>题目来源：社会实践</a:t>
            </a:r>
            <a:endParaRPr lang="en-US" altLang="zh-CN" sz="2000" dirty="0"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  <a:p>
            <a:r>
              <a:rPr lang="zh-CN" altLang="en-US" sz="2000" dirty="0">
                <a:latin typeface="点字玄真宋" panose="00020600040101010101" pitchFamily="18" charset="-122"/>
                <a:ea typeface="点字玄真宋" panose="00020600040101010101" pitchFamily="18" charset="-122"/>
              </a:rPr>
              <a:t>题目类别：程序软件开发</a:t>
            </a:r>
            <a:endParaRPr lang="en-US" altLang="zh-CN" sz="2000" dirty="0"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  <a:p>
            <a:r>
              <a:rPr lang="zh-CN" altLang="en-US" sz="2000" dirty="0">
                <a:latin typeface="点字玄真宋" panose="00020600040101010101" pitchFamily="18" charset="-122"/>
                <a:ea typeface="点字玄真宋" panose="00020600040101010101" pitchFamily="18" charset="-122"/>
              </a:rPr>
              <a:t>论文题目：基于</a:t>
            </a:r>
            <a:r>
              <a:rPr lang="en-US" altLang="zh-CN" sz="2000" dirty="0">
                <a:latin typeface="点字玄真宋" panose="00020600040101010101" pitchFamily="18" charset="-122"/>
                <a:ea typeface="点字玄真宋" panose="00020600040101010101" pitchFamily="18" charset="-122"/>
              </a:rPr>
              <a:t>ERNIE</a:t>
            </a:r>
            <a:r>
              <a:rPr lang="zh-CN" altLang="en-US" sz="2000" dirty="0">
                <a:latin typeface="点字玄真宋" panose="00020600040101010101" pitchFamily="18" charset="-122"/>
                <a:ea typeface="点字玄真宋" panose="00020600040101010101" pitchFamily="18" charset="-122"/>
              </a:rPr>
              <a:t>大语言模型</a:t>
            </a:r>
            <a:endParaRPr lang="en-US" altLang="zh-CN" sz="2000" dirty="0"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  <a:p>
            <a:r>
              <a:rPr lang="zh-CN" altLang="en-US" sz="2000" dirty="0">
                <a:latin typeface="点字玄真宋" panose="00020600040101010101" pitchFamily="18" charset="-122"/>
                <a:ea typeface="点字玄真宋" panose="00020600040101010101" pitchFamily="18" charset="-122"/>
              </a:rPr>
              <a:t>微调的配料表智能解析系统设计与实现</a:t>
            </a:r>
          </a:p>
        </p:txBody>
      </p:sp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CC5262BF-207B-B8A3-37BA-272F9B97F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33" y="2246098"/>
            <a:ext cx="5889522" cy="588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32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26DBB7-60FC-D3A1-BE8D-B494C537EB32}"/>
              </a:ext>
            </a:extLst>
          </p:cNvPr>
          <p:cNvSpPr txBox="1"/>
          <p:nvPr/>
        </p:nvSpPr>
        <p:spPr>
          <a:xfrm>
            <a:off x="4464784" y="30750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kern="100" dirty="0"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还要写些啥？</a:t>
            </a:r>
            <a:endParaRPr lang="zh-CN" altLang="en-US" sz="4000" dirty="0"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487845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BD29747-AB1B-A3F1-C7E8-9D96A5591E4E}"/>
              </a:ext>
            </a:extLst>
          </p:cNvPr>
          <p:cNvSpPr txBox="1"/>
          <p:nvPr/>
        </p:nvSpPr>
        <p:spPr>
          <a:xfrm>
            <a:off x="1905000" y="2967335"/>
            <a:ext cx="838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000" kern="100" dirty="0">
                <a:effectLst/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基于</a:t>
            </a:r>
            <a:r>
              <a:rPr lang="en-US" altLang="zh-CN" sz="2000" kern="100" dirty="0">
                <a:effectLst/>
                <a:latin typeface="点字玄真宋" panose="00020600040101010101" pitchFamily="18" charset="-122"/>
                <a:ea typeface="点字玄真宋" panose="00020600040101010101" pitchFamily="18" charset="-122"/>
              </a:rPr>
              <a:t>ERNIE</a:t>
            </a:r>
            <a:r>
              <a:rPr lang="zh-CN" altLang="zh-CN" sz="2000" kern="100" dirty="0">
                <a:effectLst/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大语言模型</a:t>
            </a:r>
            <a:r>
              <a:rPr lang="en-US" altLang="zh-CN" sz="2000" kern="100" dirty="0">
                <a:effectLst/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  </a:t>
            </a:r>
            <a:r>
              <a:rPr lang="zh-CN" altLang="zh-CN" sz="5400" kern="100" dirty="0">
                <a:solidFill>
                  <a:srgbClr val="0033CC"/>
                </a:solidFill>
                <a:effectLst/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微调</a:t>
            </a:r>
            <a:r>
              <a:rPr lang="en-US" altLang="zh-CN" kern="100" dirty="0">
                <a:effectLst/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  </a:t>
            </a:r>
            <a:r>
              <a:rPr lang="zh-CN" altLang="zh-CN" sz="2000" kern="100" dirty="0">
                <a:effectLst/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的配料表智能解析系统设计与实现</a:t>
            </a:r>
            <a:endParaRPr lang="zh-CN" altLang="en-US" sz="2000" dirty="0"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51090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26DBB7-60FC-D3A1-BE8D-B494C537EB32}"/>
              </a:ext>
            </a:extLst>
          </p:cNvPr>
          <p:cNvSpPr txBox="1"/>
          <p:nvPr/>
        </p:nvSpPr>
        <p:spPr>
          <a:xfrm>
            <a:off x="4464784" y="30750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kern="100" dirty="0"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有什么新意？</a:t>
            </a:r>
            <a:endParaRPr lang="zh-CN" altLang="en-US" sz="4000" dirty="0"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97240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1FFCEA7-B55A-DA93-9672-001A3CA847E0}"/>
              </a:ext>
            </a:extLst>
          </p:cNvPr>
          <p:cNvSpPr txBox="1"/>
          <p:nvPr/>
        </p:nvSpPr>
        <p:spPr>
          <a:xfrm>
            <a:off x="5131633" y="3075057"/>
            <a:ext cx="19287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kern="100" dirty="0"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谢 谢！</a:t>
            </a:r>
            <a:endParaRPr lang="zh-CN" altLang="en-US" sz="4000" dirty="0"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675474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26DBB7-60FC-D3A1-BE8D-B494C537EB32}"/>
              </a:ext>
            </a:extLst>
          </p:cNvPr>
          <p:cNvSpPr txBox="1"/>
          <p:nvPr/>
        </p:nvSpPr>
        <p:spPr>
          <a:xfrm>
            <a:off x="4977745" y="2721114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kern="100" dirty="0"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写什么？</a:t>
            </a:r>
            <a:endParaRPr lang="zh-CN" altLang="en-US" sz="4000" dirty="0"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10004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9588FB6-2C15-016B-4621-0013C6DF8236}"/>
              </a:ext>
            </a:extLst>
          </p:cNvPr>
          <p:cNvSpPr txBox="1"/>
          <p:nvPr/>
        </p:nvSpPr>
        <p:spPr>
          <a:xfrm>
            <a:off x="1900781" y="2213282"/>
            <a:ext cx="878638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kern="100" dirty="0">
                <a:effectLst/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基于</a:t>
            </a:r>
            <a:r>
              <a:rPr lang="en-US" altLang="zh-CN" sz="3200" kern="100" dirty="0">
                <a:effectLst/>
                <a:latin typeface="点字玄真宋" panose="00020600040101010101" pitchFamily="18" charset="-122"/>
                <a:ea typeface="点字玄真宋" panose="00020600040101010101" pitchFamily="18" charset="-122"/>
              </a:rPr>
              <a:t>ERNIE </a:t>
            </a:r>
            <a:r>
              <a:rPr lang="zh-CN" altLang="zh-CN" sz="5400" kern="100" dirty="0">
                <a:solidFill>
                  <a:srgbClr val="0033CC"/>
                </a:solidFill>
                <a:effectLst/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大语言模型</a:t>
            </a:r>
            <a:r>
              <a:rPr lang="en-US" altLang="zh-CN" sz="5400" kern="100" dirty="0">
                <a:solidFill>
                  <a:srgbClr val="0033CC"/>
                </a:solidFill>
                <a:effectLst/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zh-CN" altLang="zh-CN" sz="3200" kern="100" dirty="0">
                <a:effectLst/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微调的</a:t>
            </a:r>
            <a:endParaRPr lang="en-US" altLang="zh-CN" sz="3200" kern="100" dirty="0">
              <a:effectLst/>
              <a:latin typeface="点字玄真宋" panose="00020600040101010101" pitchFamily="18" charset="-122"/>
              <a:ea typeface="点字玄真宋" panose="00020600040101010101" pitchFamily="18" charset="-122"/>
              <a:cs typeface="Times New Roman" panose="02020603050405020304" pitchFamily="18" charset="0"/>
            </a:endParaRPr>
          </a:p>
          <a:p>
            <a:endParaRPr lang="en-US" altLang="zh-CN" sz="3200" kern="100" dirty="0">
              <a:latin typeface="点字玄真宋" panose="00020600040101010101" pitchFamily="18" charset="-122"/>
              <a:ea typeface="点字玄真宋" panose="00020600040101010101" pitchFamily="18" charset="-122"/>
              <a:cs typeface="Times New Roman" panose="02020603050405020304" pitchFamily="18" charset="0"/>
            </a:endParaRPr>
          </a:p>
          <a:p>
            <a:r>
              <a:rPr lang="zh-CN" altLang="zh-CN" sz="5400" kern="100" dirty="0">
                <a:solidFill>
                  <a:srgbClr val="0033CC"/>
                </a:solidFill>
                <a:effectLst/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配料表</a:t>
            </a:r>
            <a:r>
              <a:rPr lang="en-US" altLang="zh-CN" sz="5400" kern="100" dirty="0">
                <a:solidFill>
                  <a:srgbClr val="0033CC"/>
                </a:solidFill>
                <a:effectLst/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zh-CN" altLang="zh-CN" sz="3200" kern="100" dirty="0">
                <a:effectLst/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智能</a:t>
            </a:r>
            <a:r>
              <a:rPr lang="en-US" altLang="zh-CN" sz="3200" kern="100" dirty="0">
                <a:effectLst/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zh-CN" altLang="zh-CN" sz="5400" kern="100" dirty="0">
                <a:solidFill>
                  <a:srgbClr val="0033CC"/>
                </a:solidFill>
                <a:effectLst/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解析</a:t>
            </a:r>
            <a:r>
              <a:rPr lang="en-US" altLang="zh-CN" sz="5400" kern="100" dirty="0">
                <a:solidFill>
                  <a:srgbClr val="0033CC"/>
                </a:solidFill>
                <a:effectLst/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zh-CN" altLang="zh-CN" sz="3200" kern="100" dirty="0">
                <a:effectLst/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系统设计与</a:t>
            </a:r>
            <a:r>
              <a:rPr lang="en-US" altLang="zh-CN" sz="3200" kern="100" dirty="0">
                <a:effectLst/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 </a:t>
            </a:r>
            <a:r>
              <a:rPr lang="zh-CN" altLang="zh-CN" sz="5400" kern="100" dirty="0">
                <a:solidFill>
                  <a:srgbClr val="0033CC"/>
                </a:solidFill>
                <a:effectLst/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实现</a:t>
            </a:r>
            <a:endParaRPr lang="zh-CN" altLang="en-US" sz="3200" dirty="0">
              <a:solidFill>
                <a:srgbClr val="0033CC"/>
              </a:solidFill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406651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06ACF80-1F89-97A5-0B58-16413B5F52FC}"/>
              </a:ext>
            </a:extLst>
          </p:cNvPr>
          <p:cNvSpPr/>
          <p:nvPr/>
        </p:nvSpPr>
        <p:spPr>
          <a:xfrm>
            <a:off x="4109883" y="838204"/>
            <a:ext cx="3972233" cy="6194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点字玄真宋" panose="00020600040101010101" pitchFamily="18" charset="-122"/>
                <a:ea typeface="点字玄真宋" panose="00020600040101010101" pitchFamily="18" charset="-122"/>
              </a:rPr>
              <a:t>配料表智能解析系统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A11CDD-DE3E-5CF5-2495-946EB4697329}"/>
              </a:ext>
            </a:extLst>
          </p:cNvPr>
          <p:cNvSpPr/>
          <p:nvPr/>
        </p:nvSpPr>
        <p:spPr>
          <a:xfrm>
            <a:off x="1365480" y="2191369"/>
            <a:ext cx="4269640" cy="535856"/>
          </a:xfrm>
          <a:prstGeom prst="rect">
            <a:avLst/>
          </a:prstGeom>
          <a:solidFill>
            <a:srgbClr val="E6EA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点字玄真宋" panose="00020600040101010101" pitchFamily="18" charset="-122"/>
                <a:ea typeface="点字玄真宋" panose="00020600040101010101" pitchFamily="18" charset="-122"/>
              </a:rPr>
              <a:t>用 户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19998B-36A1-BA17-2D3B-04173A569987}"/>
              </a:ext>
            </a:extLst>
          </p:cNvPr>
          <p:cNvSpPr/>
          <p:nvPr/>
        </p:nvSpPr>
        <p:spPr>
          <a:xfrm>
            <a:off x="6546444" y="2172933"/>
            <a:ext cx="4269640" cy="5358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点字玄真宋" panose="00020600040101010101" pitchFamily="18" charset="-122"/>
                <a:ea typeface="点字玄真宋" panose="00020600040101010101" pitchFamily="18" charset="-122"/>
              </a:rPr>
              <a:t>管 理 员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A1F4ED-1C7E-3396-7F72-E71D5C4E9D86}"/>
              </a:ext>
            </a:extLst>
          </p:cNvPr>
          <p:cNvSpPr/>
          <p:nvPr/>
        </p:nvSpPr>
        <p:spPr>
          <a:xfrm>
            <a:off x="3182902" y="3279057"/>
            <a:ext cx="624349" cy="2625210"/>
          </a:xfrm>
          <a:prstGeom prst="rect">
            <a:avLst/>
          </a:prstGeom>
          <a:solidFill>
            <a:srgbClr val="E6EA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点字玄真宋" panose="00020600040101010101" pitchFamily="18" charset="-122"/>
                <a:ea typeface="点字玄真宋" panose="00020600040101010101" pitchFamily="18" charset="-122"/>
              </a:rPr>
              <a:t>配料搜索</a:t>
            </a:r>
            <a:endParaRPr lang="en-US" altLang="zh-CN" dirty="0">
              <a:solidFill>
                <a:schemeClr val="tx1"/>
              </a:solidFill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213F3F-B2C8-0254-C488-ADEFD3664B01}"/>
              </a:ext>
            </a:extLst>
          </p:cNvPr>
          <p:cNvSpPr/>
          <p:nvPr/>
        </p:nvSpPr>
        <p:spPr>
          <a:xfrm>
            <a:off x="4996525" y="3237273"/>
            <a:ext cx="624349" cy="2625213"/>
          </a:xfrm>
          <a:prstGeom prst="rect">
            <a:avLst/>
          </a:prstGeom>
          <a:solidFill>
            <a:srgbClr val="E6EA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点字玄真宋" panose="00020600040101010101" pitchFamily="18" charset="-122"/>
                <a:ea typeface="点字玄真宋" panose="00020600040101010101" pitchFamily="18" charset="-122"/>
              </a:rPr>
              <a:t>个性化饮食建议</a:t>
            </a:r>
            <a:endParaRPr lang="en-US" altLang="zh-CN" dirty="0">
              <a:solidFill>
                <a:schemeClr val="tx1"/>
              </a:solidFill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582300C-8D85-5FE4-0382-DE19F12D4EEB}"/>
              </a:ext>
            </a:extLst>
          </p:cNvPr>
          <p:cNvSpPr/>
          <p:nvPr/>
        </p:nvSpPr>
        <p:spPr>
          <a:xfrm>
            <a:off x="2231847" y="3252024"/>
            <a:ext cx="624349" cy="2625211"/>
          </a:xfrm>
          <a:prstGeom prst="rect">
            <a:avLst/>
          </a:prstGeom>
          <a:solidFill>
            <a:srgbClr val="E6EA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点字玄真宋" panose="00020600040101010101" pitchFamily="18" charset="-122"/>
                <a:ea typeface="点字玄真宋" panose="00020600040101010101" pitchFamily="18" charset="-122"/>
              </a:rPr>
              <a:t>配料解析</a:t>
            </a:r>
            <a:endParaRPr lang="en-US" altLang="zh-CN" dirty="0">
              <a:solidFill>
                <a:schemeClr val="tx1"/>
              </a:solidFill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6658B4-4CBF-445F-799A-603930697799}"/>
              </a:ext>
            </a:extLst>
          </p:cNvPr>
          <p:cNvSpPr/>
          <p:nvPr/>
        </p:nvSpPr>
        <p:spPr>
          <a:xfrm>
            <a:off x="4074965" y="3237272"/>
            <a:ext cx="624349" cy="2625213"/>
          </a:xfrm>
          <a:prstGeom prst="rect">
            <a:avLst/>
          </a:prstGeom>
          <a:solidFill>
            <a:srgbClr val="E6EA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点字玄真宋" panose="00020600040101010101" pitchFamily="18" charset="-122"/>
                <a:ea typeface="点字玄真宋" panose="00020600040101010101" pitchFamily="18" charset="-122"/>
              </a:rPr>
              <a:t>自定义健康信息</a:t>
            </a:r>
            <a:endParaRPr lang="en-US" altLang="zh-CN" dirty="0">
              <a:solidFill>
                <a:schemeClr val="tx1"/>
              </a:solidFill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522E36F-2B3C-A488-29CD-47D676EB8FE0}"/>
              </a:ext>
            </a:extLst>
          </p:cNvPr>
          <p:cNvSpPr/>
          <p:nvPr/>
        </p:nvSpPr>
        <p:spPr>
          <a:xfrm>
            <a:off x="7457767" y="3271684"/>
            <a:ext cx="624349" cy="2625210"/>
          </a:xfrm>
          <a:prstGeom prst="rect">
            <a:avLst/>
          </a:prstGeom>
          <a:solidFill>
            <a:srgbClr val="E6EA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点字玄真宋" panose="00020600040101010101" pitchFamily="18" charset="-122"/>
                <a:ea typeface="点字玄真宋" panose="00020600040101010101" pitchFamily="18" charset="-122"/>
              </a:rPr>
              <a:t>配料数据</a:t>
            </a:r>
            <a:endParaRPr lang="en-US" altLang="zh-CN" dirty="0">
              <a:solidFill>
                <a:schemeClr val="tx1"/>
              </a:solidFill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点字玄真宋" panose="00020600040101010101" pitchFamily="18" charset="-122"/>
                <a:ea typeface="点字玄真宋" panose="00020600040101010101" pitchFamily="18" charset="-122"/>
              </a:rPr>
              <a:t>管理</a:t>
            </a:r>
            <a:endParaRPr lang="en-US" altLang="zh-CN" dirty="0">
              <a:solidFill>
                <a:schemeClr val="tx1"/>
              </a:solidFill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444A452-E627-9BFF-446D-8605DB3F32A1}"/>
              </a:ext>
            </a:extLst>
          </p:cNvPr>
          <p:cNvSpPr/>
          <p:nvPr/>
        </p:nvSpPr>
        <p:spPr>
          <a:xfrm>
            <a:off x="6546444" y="3271684"/>
            <a:ext cx="624349" cy="2625210"/>
          </a:xfrm>
          <a:prstGeom prst="rect">
            <a:avLst/>
          </a:prstGeom>
          <a:solidFill>
            <a:srgbClr val="E6EA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点字玄真宋" panose="00020600040101010101" pitchFamily="18" charset="-122"/>
                <a:ea typeface="点字玄真宋" panose="00020600040101010101" pitchFamily="18" charset="-122"/>
              </a:rPr>
              <a:t>平台数据可视化</a:t>
            </a:r>
            <a:endParaRPr lang="en-US" altLang="zh-CN" dirty="0">
              <a:solidFill>
                <a:schemeClr val="tx1"/>
              </a:solidFill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AE13F7-1A88-5C7A-92C4-4642111C9201}"/>
              </a:ext>
            </a:extLst>
          </p:cNvPr>
          <p:cNvSpPr/>
          <p:nvPr/>
        </p:nvSpPr>
        <p:spPr>
          <a:xfrm>
            <a:off x="8369090" y="3271684"/>
            <a:ext cx="624349" cy="2625210"/>
          </a:xfrm>
          <a:prstGeom prst="rect">
            <a:avLst/>
          </a:prstGeom>
          <a:solidFill>
            <a:srgbClr val="E6EA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点字玄真宋" panose="00020600040101010101" pitchFamily="18" charset="-122"/>
                <a:ea typeface="点字玄真宋" panose="00020600040101010101" pitchFamily="18" charset="-122"/>
              </a:rPr>
              <a:t>用户数据</a:t>
            </a:r>
            <a:endParaRPr lang="en-US" altLang="zh-CN" dirty="0">
              <a:solidFill>
                <a:schemeClr val="tx1"/>
              </a:solidFill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  <a:p>
            <a:pPr algn="ctr"/>
            <a:r>
              <a:rPr lang="zh-CN" altLang="en-US" dirty="0">
                <a:solidFill>
                  <a:schemeClr val="tx1"/>
                </a:solidFill>
                <a:latin typeface="点字玄真宋" panose="00020600040101010101" pitchFamily="18" charset="-122"/>
                <a:ea typeface="点字玄真宋" panose="00020600040101010101" pitchFamily="18" charset="-122"/>
              </a:rPr>
              <a:t>管理</a:t>
            </a:r>
            <a:endParaRPr lang="en-US" altLang="zh-CN" dirty="0">
              <a:solidFill>
                <a:schemeClr val="tx1"/>
              </a:solidFill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8C1A3B-0B9E-24BB-5A99-DDEDDB7BC53E}"/>
              </a:ext>
            </a:extLst>
          </p:cNvPr>
          <p:cNvSpPr/>
          <p:nvPr/>
        </p:nvSpPr>
        <p:spPr>
          <a:xfrm>
            <a:off x="9280413" y="3271684"/>
            <a:ext cx="624349" cy="2625210"/>
          </a:xfrm>
          <a:prstGeom prst="rect">
            <a:avLst/>
          </a:prstGeom>
          <a:solidFill>
            <a:srgbClr val="E6EA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点字玄真宋" panose="00020600040101010101" pitchFamily="18" charset="-122"/>
                <a:ea typeface="点字玄真宋" panose="00020600040101010101" pitchFamily="18" charset="-122"/>
              </a:rPr>
              <a:t>解析记录管理</a:t>
            </a:r>
            <a:endParaRPr lang="en-US" altLang="zh-CN" dirty="0">
              <a:solidFill>
                <a:schemeClr val="tx1"/>
              </a:solidFill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611EE2A-5A09-0D5A-C711-526E836609A2}"/>
              </a:ext>
            </a:extLst>
          </p:cNvPr>
          <p:cNvSpPr/>
          <p:nvPr/>
        </p:nvSpPr>
        <p:spPr>
          <a:xfrm>
            <a:off x="10191735" y="3271684"/>
            <a:ext cx="624349" cy="2625210"/>
          </a:xfrm>
          <a:prstGeom prst="rect">
            <a:avLst/>
          </a:prstGeom>
          <a:solidFill>
            <a:srgbClr val="E6EA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点字玄真宋" panose="00020600040101010101" pitchFamily="18" charset="-122"/>
                <a:ea typeface="点字玄真宋" panose="00020600040101010101" pitchFamily="18" charset="-122"/>
              </a:rPr>
              <a:t>大语言模型配置</a:t>
            </a:r>
            <a:endParaRPr lang="en-US" altLang="zh-CN" dirty="0">
              <a:solidFill>
                <a:schemeClr val="tx1"/>
              </a:solidFill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A254A7D6-83BB-2B09-77A5-3D003AE0121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431283" y="526652"/>
            <a:ext cx="733734" cy="259570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045E3E2D-F068-4C28-D855-59ABFF096DE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7030983" y="522652"/>
            <a:ext cx="715298" cy="258526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08C0BD1F-DCA5-240F-3881-8B36744BB315}"/>
              </a:ext>
            </a:extLst>
          </p:cNvPr>
          <p:cNvCxnSpPr>
            <a:cxnSpLocks/>
          </p:cNvCxnSpPr>
          <p:nvPr/>
        </p:nvCxnSpPr>
        <p:spPr>
          <a:xfrm rot="5400000">
            <a:off x="3238773" y="3009337"/>
            <a:ext cx="535856" cy="358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AB011C42-8FCC-C178-0E5E-2D877560522C}"/>
              </a:ext>
            </a:extLst>
          </p:cNvPr>
          <p:cNvCxnSpPr>
            <a:cxnSpLocks/>
          </p:cNvCxnSpPr>
          <p:nvPr/>
        </p:nvCxnSpPr>
        <p:spPr>
          <a:xfrm rot="5400000">
            <a:off x="2759762" y="2531149"/>
            <a:ext cx="524799" cy="956278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D66EAD6B-E4A6-D052-54EB-76E54913C6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95865" y="2555828"/>
            <a:ext cx="494071" cy="88847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664C7696-74E4-EEC8-2B4F-C5E363561B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56644" y="2095049"/>
            <a:ext cx="494072" cy="18100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127D29CC-4D28-1065-4EBE-877D2A4604AF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5400000">
            <a:off x="7488495" y="2078914"/>
            <a:ext cx="562895" cy="1822645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36065D4C-30B6-3519-8CEC-F4555BA78EE5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7944156" y="2534575"/>
            <a:ext cx="562895" cy="91132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DCFDB5B9-88CF-1787-FF34-F4EFB193CD02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 rot="16200000" flipH="1">
            <a:off x="8399817" y="2990235"/>
            <a:ext cx="562895" cy="1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93B6146F-880D-4C34-FCFD-CDAA71617E9D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 rot="16200000" flipH="1">
            <a:off x="8855479" y="2534574"/>
            <a:ext cx="562895" cy="91132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3D219AA0-A518-6C7C-39B6-08B499EE404E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rot="16200000" flipH="1">
            <a:off x="9311140" y="2078913"/>
            <a:ext cx="562895" cy="182264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8BB3716F-AABC-883D-820D-5CE58C17E15D}"/>
              </a:ext>
            </a:extLst>
          </p:cNvPr>
          <p:cNvSpPr/>
          <p:nvPr/>
        </p:nvSpPr>
        <p:spPr>
          <a:xfrm>
            <a:off x="1310287" y="3237274"/>
            <a:ext cx="624349" cy="2625211"/>
          </a:xfrm>
          <a:prstGeom prst="rect">
            <a:avLst/>
          </a:prstGeom>
          <a:solidFill>
            <a:srgbClr val="E6EAEE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点字玄真宋" panose="00020600040101010101" pitchFamily="18" charset="-122"/>
                <a:ea typeface="点字玄真宋" panose="00020600040101010101" pitchFamily="18" charset="-122"/>
              </a:rPr>
              <a:t>登录注册</a:t>
            </a:r>
            <a:endParaRPr lang="en-US" altLang="zh-CN" dirty="0">
              <a:solidFill>
                <a:schemeClr val="tx1"/>
              </a:solidFill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</p:txBody>
      </p: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490ADA38-5084-D9D8-220B-4840CC561A56}"/>
              </a:ext>
            </a:extLst>
          </p:cNvPr>
          <p:cNvCxnSpPr>
            <a:cxnSpLocks/>
          </p:cNvCxnSpPr>
          <p:nvPr/>
        </p:nvCxnSpPr>
        <p:spPr>
          <a:xfrm rot="5400000">
            <a:off x="2313526" y="2071802"/>
            <a:ext cx="494073" cy="187619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53249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26DBB7-60FC-D3A1-BE8D-B494C537EB32}"/>
              </a:ext>
            </a:extLst>
          </p:cNvPr>
          <p:cNvSpPr txBox="1"/>
          <p:nvPr/>
        </p:nvSpPr>
        <p:spPr>
          <a:xfrm>
            <a:off x="4721264" y="3075057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kern="100" dirty="0"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为什么写？</a:t>
            </a:r>
            <a:endParaRPr lang="zh-CN" altLang="en-US" sz="4000" dirty="0"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68383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26DBB7-60FC-D3A1-BE8D-B494C537EB32}"/>
              </a:ext>
            </a:extLst>
          </p:cNvPr>
          <p:cNvSpPr txBox="1"/>
          <p:nvPr/>
        </p:nvSpPr>
        <p:spPr>
          <a:xfrm>
            <a:off x="497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kern="100" dirty="0"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怎么写？</a:t>
            </a:r>
            <a:endParaRPr lang="zh-CN" altLang="en-US" sz="4000" dirty="0"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129133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EE9FC57-705E-75A4-8F62-54A4FE3A14E8}"/>
              </a:ext>
            </a:extLst>
          </p:cNvPr>
          <p:cNvGrpSpPr/>
          <p:nvPr/>
        </p:nvGrpSpPr>
        <p:grpSpPr>
          <a:xfrm>
            <a:off x="3792443" y="2333760"/>
            <a:ext cx="4607117" cy="3331021"/>
            <a:chOff x="3792441" y="1465314"/>
            <a:chExt cx="4607117" cy="3331021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EF5CB9CA-2EC3-82DA-94DB-4533906056F0}"/>
                </a:ext>
              </a:extLst>
            </p:cNvPr>
            <p:cNvSpPr txBox="1"/>
            <p:nvPr/>
          </p:nvSpPr>
          <p:spPr>
            <a:xfrm>
              <a:off x="3792441" y="4273115"/>
              <a:ext cx="46071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latin typeface="点字玄真宋" panose="00020600040101010101" pitchFamily="18" charset="-122"/>
                  <a:ea typeface="点字玄真宋" panose="00020600040101010101" pitchFamily="18" charset="-122"/>
                </a:rPr>
                <a:t>大语言模型：</a:t>
              </a:r>
              <a:r>
                <a:rPr lang="en-US" altLang="zh-CN" sz="2800" dirty="0">
                  <a:latin typeface="点字玄真宋" panose="00020600040101010101" pitchFamily="18" charset="-122"/>
                  <a:ea typeface="点字玄真宋" panose="00020600040101010101" pitchFamily="18" charset="-122"/>
                </a:rPr>
                <a:t>ERNIE</a:t>
              </a: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5B25CF6-AEC3-B1EF-0D59-58AD9E073E9F}"/>
                </a:ext>
              </a:extLst>
            </p:cNvPr>
            <p:cNvSpPr txBox="1"/>
            <p:nvPr/>
          </p:nvSpPr>
          <p:spPr>
            <a:xfrm>
              <a:off x="4911213" y="1465314"/>
              <a:ext cx="236957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800" dirty="0">
                  <a:latin typeface="点字玄真宋" panose="00020600040101010101" pitchFamily="18" charset="-122"/>
                  <a:ea typeface="点字玄真宋" panose="00020600040101010101" pitchFamily="18" charset="-122"/>
                </a:rPr>
                <a:t>前端：</a:t>
              </a:r>
              <a:r>
                <a:rPr lang="en-US" altLang="zh-CN" sz="2800" dirty="0">
                  <a:latin typeface="点字玄真宋" panose="00020600040101010101" pitchFamily="18" charset="-122"/>
                  <a:ea typeface="点字玄真宋" panose="00020600040101010101" pitchFamily="18" charset="-122"/>
                </a:rPr>
                <a:t>Vue3</a:t>
              </a:r>
              <a:endParaRPr lang="zh-CN" altLang="en-US" sz="28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559F6E8-8B32-4AEB-F983-60A6D800FEEB}"/>
                </a:ext>
              </a:extLst>
            </p:cNvPr>
            <p:cNvSpPr txBox="1"/>
            <p:nvPr/>
          </p:nvSpPr>
          <p:spPr>
            <a:xfrm>
              <a:off x="4586748" y="2167264"/>
              <a:ext cx="301850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800" dirty="0">
                  <a:latin typeface="点字玄真宋" panose="00020600040101010101" pitchFamily="18" charset="-122"/>
                  <a:ea typeface="点字玄真宋" panose="00020600040101010101" pitchFamily="18" charset="-122"/>
                </a:rPr>
                <a:t>后端：</a:t>
              </a:r>
              <a:r>
                <a:rPr lang="en-US" altLang="zh-CN" sz="2800" dirty="0" err="1">
                  <a:latin typeface="点字玄真宋" panose="00020600040101010101" pitchFamily="18" charset="-122"/>
                  <a:ea typeface="点字玄真宋" panose="00020600040101010101" pitchFamily="18" charset="-122"/>
                </a:rPr>
                <a:t>FastAPI</a:t>
              </a:r>
              <a:endParaRPr lang="zh-CN" altLang="en-US" sz="28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CE022E7-AF75-F47B-3E99-5D77044F8427}"/>
                </a:ext>
              </a:extLst>
            </p:cNvPr>
            <p:cNvSpPr txBox="1"/>
            <p:nvPr/>
          </p:nvSpPr>
          <p:spPr>
            <a:xfrm>
              <a:off x="4303718" y="2869214"/>
              <a:ext cx="358456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800" dirty="0">
                  <a:latin typeface="点字玄真宋" panose="00020600040101010101" pitchFamily="18" charset="-122"/>
                  <a:ea typeface="点字玄真宋" panose="00020600040101010101" pitchFamily="18" charset="-122"/>
                </a:rPr>
                <a:t>数据库：</a:t>
              </a:r>
              <a:r>
                <a:rPr lang="en-US" altLang="zh-CN" sz="2800" dirty="0">
                  <a:latin typeface="点字玄真宋" panose="00020600040101010101" pitchFamily="18" charset="-122"/>
                  <a:ea typeface="点字玄真宋" panose="00020600040101010101" pitchFamily="18" charset="-122"/>
                </a:rPr>
                <a:t>MySQL</a:t>
              </a:r>
              <a:endParaRPr lang="zh-CN" altLang="en-US" sz="28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495AD0F-61D6-97A3-4C0A-0E1A5B984370}"/>
                </a:ext>
              </a:extLst>
            </p:cNvPr>
            <p:cNvSpPr txBox="1"/>
            <p:nvPr/>
          </p:nvSpPr>
          <p:spPr>
            <a:xfrm>
              <a:off x="4092675" y="3571164"/>
              <a:ext cx="40066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2800" dirty="0">
                  <a:latin typeface="点字玄真宋" panose="00020600040101010101" pitchFamily="18" charset="-122"/>
                  <a:ea typeface="点字玄真宋" panose="00020600040101010101" pitchFamily="18" charset="-122"/>
                </a:rPr>
                <a:t>图像识别：</a:t>
              </a:r>
              <a:r>
                <a:rPr lang="en-US" altLang="zh-CN" sz="2800" dirty="0" err="1">
                  <a:latin typeface="点字玄真宋" panose="00020600040101010101" pitchFamily="18" charset="-122"/>
                  <a:ea typeface="点字玄真宋" panose="00020600040101010101" pitchFamily="18" charset="-122"/>
                </a:rPr>
                <a:t>PaddleOCR</a:t>
              </a:r>
              <a:endParaRPr lang="zh-CN" altLang="en-US" sz="2800" dirty="0"/>
            </a:p>
          </p:txBody>
        </p:sp>
      </p:grpSp>
      <p:pic>
        <p:nvPicPr>
          <p:cNvPr id="9" name="图片 8" descr="卡通人物&#10;&#10;低可信度描述已自动生成">
            <a:extLst>
              <a:ext uri="{FF2B5EF4-FFF2-40B4-BE49-F238E27FC236}">
                <a16:creationId xmlns:a16="http://schemas.microsoft.com/office/drawing/2014/main" id="{DE8CF769-8CB8-E4BB-7B23-03B0AD995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255" y="570271"/>
            <a:ext cx="1763489" cy="176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5012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826DBB7-60FC-D3A1-BE8D-B494C537EB32}"/>
              </a:ext>
            </a:extLst>
          </p:cNvPr>
          <p:cNvSpPr txBox="1"/>
          <p:nvPr/>
        </p:nvSpPr>
        <p:spPr>
          <a:xfrm>
            <a:off x="4464784" y="3075057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kern="100" dirty="0">
                <a:latin typeface="点字玄真宋" panose="00020600040101010101" pitchFamily="18" charset="-122"/>
                <a:ea typeface="点字玄真宋" panose="00020600040101010101" pitchFamily="18" charset="-122"/>
                <a:cs typeface="Times New Roman" panose="02020603050405020304" pitchFamily="18" charset="0"/>
              </a:rPr>
              <a:t>写的咋样了？</a:t>
            </a:r>
            <a:endParaRPr lang="zh-CN" altLang="en-US" sz="4000" dirty="0">
              <a:latin typeface="点字玄真宋" panose="00020600040101010101" pitchFamily="18" charset="-122"/>
              <a:ea typeface="点字玄真宋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88854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2D79151D-0D5F-9F87-3388-6AE4A80BD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413"/>
            <a:ext cx="12192000" cy="564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20378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162</Words>
  <Application>Microsoft Office PowerPoint</Application>
  <PresentationFormat>宽屏</PresentationFormat>
  <Paragraphs>48</Paragraphs>
  <Slides>13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点字玄真宋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X1484</dc:creator>
  <cp:lastModifiedBy>X1484</cp:lastModifiedBy>
  <cp:revision>44</cp:revision>
  <dcterms:created xsi:type="dcterms:W3CDTF">2024-06-30T10:07:08Z</dcterms:created>
  <dcterms:modified xsi:type="dcterms:W3CDTF">2024-07-09T12:44:30Z</dcterms:modified>
</cp:coreProperties>
</file>