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17"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75" d="100"/>
          <a:sy n="75" d="100"/>
        </p:scale>
        <p:origin x="946" y="120"/>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01-09-2025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95269" y="1122363"/>
            <a:ext cx="9001462" cy="2387600"/>
          </a:xfrm>
        </p:spPr>
        <p:txBody>
          <a:bodyPr anchor="b">
            <a:normAutofit/>
          </a:bodyPr>
          <a:lstStyle>
            <a:lvl1pPr algn="ctr">
              <a:defRPr sz="4800"/>
            </a:lvl1pPr>
          </a:lstStyle>
          <a:p>
            <a:r>
              <a:rPr lang="en-US"/>
              <a:t>Click to edit Master title style</a:t>
            </a:r>
            <a:endParaRPr lang="en-US" dirty="0"/>
          </a:p>
        </p:txBody>
      </p:sp>
      <p:sp>
        <p:nvSpPr>
          <p:cNvPr id="3" name="Subtitle 2"/>
          <p:cNvSpPr>
            <a:spLocks noGrp="1"/>
          </p:cNvSpPr>
          <p:nvPr>
            <p:ph type="subTitle" idx="1"/>
          </p:nvPr>
        </p:nvSpPr>
        <p:spPr>
          <a:xfrm>
            <a:off x="1595269" y="3602038"/>
            <a:ext cx="9001462"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5607196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806" y="4289372"/>
            <a:ext cx="10367564" cy="819355"/>
          </a:xfrm>
        </p:spPr>
        <p:txBody>
          <a:bodyPr anchor="b">
            <a:normAutofit/>
          </a:bodyPr>
          <a:lstStyle>
            <a:lvl1pP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913806" y="621321"/>
            <a:ext cx="10367564"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108728"/>
            <a:ext cx="10365998"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42251011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3424859"/>
          </a:xfrm>
        </p:spPr>
        <p:txBody>
          <a:bodyPr anchor="ctr"/>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5" y="4204820"/>
            <a:ext cx="1035376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513561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204821"/>
            <a:ext cx="1035376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
        <p:nvSpPr>
          <p:cNvPr id="11" name="TextBox 10"/>
          <p:cNvSpPr txBox="1"/>
          <p:nvPr/>
        </p:nvSpPr>
        <p:spPr>
          <a:xfrm>
            <a:off x="836612" y="735241"/>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657956" y="297209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257220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806" y="2126942"/>
            <a:ext cx="10355327"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94" y="4650556"/>
            <a:ext cx="10353763"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41923951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4" y="609600"/>
            <a:ext cx="10353762" cy="1325563"/>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4" y="2088319"/>
            <a:ext cx="3298956"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913794" y="2911624"/>
            <a:ext cx="329895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4878" y="2088320"/>
            <a:ext cx="329855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444878" y="2911624"/>
            <a:ext cx="329982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7973298" y="2088320"/>
            <a:ext cx="3291211"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7976346" y="2911624"/>
            <a:ext cx="3291211"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23970885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913795" y="609600"/>
            <a:ext cx="10353762" cy="1325563"/>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4195899"/>
            <a:ext cx="329895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1092020" y="2298987"/>
            <a:ext cx="2940050"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772161"/>
            <a:ext cx="3298955"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01" y="4195899"/>
            <a:ext cx="3298983"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568996" y="2298987"/>
            <a:ext cx="293052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348" y="4772160"/>
            <a:ext cx="330033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73423" y="4195899"/>
            <a:ext cx="3289900"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152803" y="2298987"/>
            <a:ext cx="2932113"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73298" y="4772161"/>
            <a:ext cx="3294258"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54801746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96804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609599"/>
            <a:ext cx="254265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4" y="609599"/>
            <a:ext cx="7658705" cy="518160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40423072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extLst>
      <p:ext uri="{BB962C8B-B14F-4D97-AF65-F5344CB8AC3E}">
        <p14:creationId xmlns:p14="http://schemas.microsoft.com/office/powerpoint/2010/main" val="2930969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7973752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29244" y="657226"/>
            <a:ext cx="9733512" cy="2852737"/>
          </a:xfrm>
        </p:spPr>
        <p:txBody>
          <a:bodyPr anchor="b">
            <a:normAutofit/>
          </a:bodyPr>
          <a:lstStyle>
            <a:lvl1pPr>
              <a:defRPr sz="3400"/>
            </a:lvl1pPr>
          </a:lstStyle>
          <a:p>
            <a:r>
              <a:rPr lang="en-US"/>
              <a:t>Click to edit Master title style</a:t>
            </a:r>
            <a:endParaRPr lang="en-US" dirty="0"/>
          </a:p>
        </p:txBody>
      </p:sp>
      <p:sp>
        <p:nvSpPr>
          <p:cNvPr id="3" name="Text Placeholder 2"/>
          <p:cNvSpPr>
            <a:spLocks noGrp="1"/>
          </p:cNvSpPr>
          <p:nvPr>
            <p:ph type="body" idx="1"/>
          </p:nvPr>
        </p:nvSpPr>
        <p:spPr>
          <a:xfrm>
            <a:off x="1229244" y="3602038"/>
            <a:ext cx="9733512"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9/1/2025</a:t>
            </a:fld>
            <a:endParaRPr lang="en-US"/>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9378501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6321"/>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88319"/>
            <a:ext cx="510600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3403" y="2088319"/>
            <a:ext cx="5094154" cy="370288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656039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1"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41804" y="2088320"/>
            <a:ext cx="48791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913795" y="2912232"/>
            <a:ext cx="5107208"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2003" y="2088320"/>
            <a:ext cx="4865554"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912232"/>
            <a:ext cx="5095357" cy="287896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9/1/2025</a:t>
            </a:fld>
            <a:endParaRPr lang="en-US"/>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8978355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9/1/2025</a:t>
            </a:fld>
            <a:endParaRPr lang="en-US"/>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12501034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9/1/2025</a:t>
            </a:fld>
            <a:endParaRPr lang="en-US"/>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93537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8" y="609600"/>
            <a:ext cx="3932237" cy="2362200"/>
          </a:xfrm>
        </p:spPr>
        <p:txBody>
          <a:bodyPr anchor="b">
            <a:normAutofit/>
          </a:bodyPr>
          <a:lstStyle>
            <a:lvl1pPr>
              <a:defRPr sz="2800"/>
            </a:lvl1pPr>
          </a:lstStyle>
          <a:p>
            <a:r>
              <a:rPr lang="en-US"/>
              <a:t>Click to edit Master title style</a:t>
            </a:r>
            <a:endParaRPr lang="en-US" dirty="0"/>
          </a:p>
        </p:txBody>
      </p:sp>
      <p:sp>
        <p:nvSpPr>
          <p:cNvPr id="3" name="Content Placeholder 2"/>
          <p:cNvSpPr>
            <a:spLocks noGrp="1"/>
          </p:cNvSpPr>
          <p:nvPr>
            <p:ph idx="1"/>
          </p:nvPr>
        </p:nvSpPr>
        <p:spPr>
          <a:xfrm>
            <a:off x="5078064" y="609600"/>
            <a:ext cx="6189492" cy="5181600"/>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7228" y="2971800"/>
            <a:ext cx="3932237"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692700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7227" y="609600"/>
            <a:ext cx="5929773" cy="2362200"/>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24804" y="758881"/>
            <a:ext cx="3255356"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4" y="2971800"/>
            <a:ext cx="5934950"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9/1/2025</a:t>
            </a:fld>
            <a:endParaRPr lang="en-US"/>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21393747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1" cy="13263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96064"/>
            <a:ext cx="10353762" cy="369513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1D8BD707-D9CF-40AE-B4C6-C98DA3205C09}" type="datetimeFigureOut">
              <a:rPr lang="en-US" smtClean="0"/>
              <a:t>9/1/2025</a:t>
            </a:fld>
            <a:endParaRPr lang="en-US"/>
          </a:p>
        </p:txBody>
      </p:sp>
      <p:sp>
        <p:nvSpPr>
          <p:cNvPr id="5" name="Footer Placeholder 4"/>
          <p:cNvSpPr>
            <a:spLocks noGrp="1"/>
          </p:cNvSpPr>
          <p:nvPr>
            <p:ph type="ftr" sz="quarter" idx="3"/>
          </p:nvPr>
        </p:nvSpPr>
        <p:spPr>
          <a:xfrm>
            <a:off x="913794" y="5883275"/>
            <a:ext cx="6672865"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tint val="75000"/>
                  </a:schemeClr>
                </a:solidFill>
              </a:defRPr>
            </a:lvl1pPr>
          </a:lstStyle>
          <a:p>
            <a:pPr marL="38100">
              <a:lnSpc>
                <a:spcPct val="100000"/>
              </a:lnSpc>
              <a:spcBef>
                <a:spcPts val="55"/>
              </a:spcBef>
            </a:pPr>
            <a:fld id="{81D60167-4931-47E6-BA6A-407CBD079E47}" type="slidenum">
              <a:rPr lang="en-IN" spc="10" smtClean="0"/>
              <a:t>‹#›</a:t>
            </a:fld>
            <a:endParaRPr lang="en-IN" spc="10" dirty="0"/>
          </a:p>
        </p:txBody>
      </p:sp>
    </p:spTree>
    <p:extLst>
      <p:ext uri="{BB962C8B-B14F-4D97-AF65-F5344CB8AC3E}">
        <p14:creationId xmlns:p14="http://schemas.microsoft.com/office/powerpoint/2010/main" val="3586368662"/>
      </p:ext>
    </p:extLst>
  </p:cSld>
  <p:clrMap bg1="dk1" tx1="lt1" bg2="dk2" tx2="lt2" accent1="accent1" accent2="accent2" accent3="accent3" accent4="accent4" accent5="accent5" accent6="accent6" hlink="hlink" folHlink="folHlink"/>
  <p:sldLayoutIdLst>
    <p:sldLayoutId id="2147483718" r:id="rId1"/>
    <p:sldLayoutId id="2147483719" r:id="rId2"/>
    <p:sldLayoutId id="2147483720" r:id="rId3"/>
    <p:sldLayoutId id="2147483721" r:id="rId4"/>
    <p:sldLayoutId id="2147483722" r:id="rId5"/>
    <p:sldLayoutId id="2147483723" r:id="rId6"/>
    <p:sldLayoutId id="2147483724" r:id="rId7"/>
    <p:sldLayoutId id="2147483725" r:id="rId8"/>
    <p:sldLayoutId id="2147483726" r:id="rId9"/>
    <p:sldLayoutId id="2147483727" r:id="rId10"/>
    <p:sldLayoutId id="2147483728" r:id="rId11"/>
    <p:sldLayoutId id="2147483729" r:id="rId12"/>
    <p:sldLayoutId id="2147483730" r:id="rId13"/>
    <p:sldLayoutId id="2147483731" r:id="rId14"/>
    <p:sldLayoutId id="2147483732" r:id="rId15"/>
    <p:sldLayoutId id="2147483733" r:id="rId16"/>
    <p:sldLayoutId id="2147483734" r:id="rId17"/>
    <p:sldLayoutId id="2147483735" r:id="rId18"/>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notesSlide" Target="../notesSlides/notesSlide1.xml"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2" Type="http://schemas.openxmlformats.org/officeDocument/2006/relationships/image" Target="../media/image9.jpeg" /><Relationship Id="rId1" Type="http://schemas.openxmlformats.org/officeDocument/2006/relationships/slideLayout" Target="../slideLayouts/slideLayout6.xml" /></Relationships>
</file>

<file path=ppt/slides/_rels/slide11.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6.xml" /></Relationships>
</file>

<file path=ppt/slides/_rels/slide2.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3.xml.rels><?xml version="1.0" encoding="UTF-8" standalone="yes"?>
<Relationships xmlns="http://schemas.openxmlformats.org/package/2006/relationships"><Relationship Id="rId3" Type="http://schemas.openxmlformats.org/officeDocument/2006/relationships/image" Target="../media/image3.png" /><Relationship Id="rId2" Type="http://schemas.openxmlformats.org/officeDocument/2006/relationships/image" Target="../media/image4.png" /><Relationship Id="rId1" Type="http://schemas.openxmlformats.org/officeDocument/2006/relationships/slideLayout" Target="../slideLayouts/slideLayout6.xml" /><Relationship Id="rId4" Type="http://schemas.openxmlformats.org/officeDocument/2006/relationships/image" Target="../media/image5.jpg"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6.png" /><Relationship Id="rId1" Type="http://schemas.openxmlformats.org/officeDocument/2006/relationships/slideLayout" Target="../slideLayouts/slideLayout6.xml" /></Relationships>
</file>

<file path=ppt/slides/_rels/slide5.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7.png" /><Relationship Id="rId1" Type="http://schemas.openxmlformats.org/officeDocument/2006/relationships/slideLayout" Target="../slideLayouts/slideLayout6.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_rels/slide7.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6.xml" /></Relationships>
</file>

<file path=ppt/slides/_rels/slide8.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18.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a:spLocks noGrp="1"/>
          </p:cNvSpPr>
          <p:nvPr>
            <p:ph type="ctrTitle"/>
          </p:nvPr>
        </p:nvSpPr>
        <p:spPr>
          <a:xfrm>
            <a:off x="-533400" y="720337"/>
            <a:ext cx="10363200" cy="2758960"/>
          </a:xfrm>
          <a:prstGeom prst="rect">
            <a:avLst/>
          </a:prstGeom>
        </p:spPr>
        <p:txBody>
          <a:bodyPr vert="horz" wrap="square" lIns="0" tIns="16510" rIns="0" bIns="0" rtlCol="0">
            <a:spAutoFit/>
          </a:bodyPr>
          <a:lstStyle/>
          <a:p>
            <a:pPr marL="3213735">
              <a:spcBef>
                <a:spcPts val="130"/>
              </a:spcBef>
            </a:pPr>
            <a:r>
              <a:rPr lang="en-US" sz="6600" b="1" i="0" dirty="0">
                <a:solidFill>
                  <a:schemeClr val="tx1">
                    <a:lumMod val="95000"/>
                  </a:schemeClr>
                </a:solidFill>
                <a:effectLst/>
                <a:latin typeface="Times New Roman" panose="02020603050405020304" pitchFamily="18" charset="0"/>
                <a:cs typeface="Times New Roman" panose="02020603050405020304" pitchFamily="18" charset="0"/>
              </a:rPr>
              <a:t>Digital Portfolio </a:t>
            </a:r>
            <a:br>
              <a:rPr lang="en-US" sz="6600" b="1" i="0" dirty="0">
                <a:solidFill>
                  <a:schemeClr val="tx1">
                    <a:lumMod val="95000"/>
                  </a:schemeClr>
                </a:solidFill>
                <a:effectLst/>
                <a:latin typeface="Roboto" panose="020F0502020204030204" pitchFamily="2" charset="0"/>
              </a:rPr>
            </a:br>
            <a:endParaRPr sz="6600" spc="15" dirty="0">
              <a:solidFill>
                <a:schemeClr val="tx1">
                  <a:lumMod val="95000"/>
                </a:schemeClr>
              </a:solidFill>
            </a:endParaRPr>
          </a:p>
        </p:txBody>
      </p:sp>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4" name="TextBox 13">
            <a:extLst>
              <a:ext uri="{FF2B5EF4-FFF2-40B4-BE49-F238E27FC236}">
                <a16:creationId xmlns:a16="http://schemas.microsoft.com/office/drawing/2014/main" id="{D55ADE35-C35B-07C1-F5AA-C33B3DDB802E}"/>
              </a:ext>
            </a:extLst>
          </p:cNvPr>
          <p:cNvSpPr txBox="1"/>
          <p:nvPr/>
        </p:nvSpPr>
        <p:spPr>
          <a:xfrm>
            <a:off x="2438400" y="3077397"/>
            <a:ext cx="8610600" cy="2677656"/>
          </a:xfrm>
          <a:prstGeom prst="rect">
            <a:avLst/>
          </a:prstGeom>
          <a:noFill/>
        </p:spPr>
        <p:txBody>
          <a:bodyPr wrap="square" lIns="91440" tIns="45720" rIns="91440" bIns="45720" rtlCol="0" anchor="t">
            <a:spAutoFit/>
          </a:bodyPr>
          <a:lstStyle/>
          <a:p>
            <a:r>
              <a:rPr lang="en-US" sz="2400" b="1" dirty="0"/>
              <a:t>STUDENT NAME:</a:t>
            </a:r>
            <a:r>
              <a:rPr lang="en-US" sz="2400" dirty="0"/>
              <a:t> SHAHIDHA AFROSE.A</a:t>
            </a:r>
          </a:p>
          <a:p>
            <a:r>
              <a:rPr lang="en-US" sz="2400" b="1" dirty="0"/>
              <a:t>REGISTER NO: </a:t>
            </a:r>
            <a:r>
              <a:rPr lang="en-US" sz="2400" dirty="0"/>
              <a:t>212401031</a:t>
            </a:r>
          </a:p>
          <a:p>
            <a:r>
              <a:rPr lang="en-US" sz="2400" b="1" dirty="0"/>
              <a:t>NMID:</a:t>
            </a:r>
            <a:r>
              <a:rPr lang="en-US" sz="2400" dirty="0"/>
              <a:t> asunm161212401031</a:t>
            </a:r>
            <a:endParaRPr lang="en-US" sz="2400" dirty="0">
              <a:cs typeface="Calibri"/>
            </a:endParaRPr>
          </a:p>
          <a:p>
            <a:r>
              <a:rPr lang="en-US" sz="2400" b="1" dirty="0"/>
              <a:t>DEPARTMENT:</a:t>
            </a:r>
            <a:r>
              <a:rPr lang="en-US" sz="2400" dirty="0"/>
              <a:t> BCA</a:t>
            </a:r>
          </a:p>
          <a:p>
            <a:r>
              <a:rPr lang="en-US" sz="2400" b="1" dirty="0"/>
              <a:t>COLLEGE:</a:t>
            </a:r>
            <a:r>
              <a:rPr lang="en-US" sz="2400" dirty="0"/>
              <a:t> PRINCE SHRI VENKATESHWARA ARTS &amp;                 SCIENCE COLLEGE</a:t>
            </a:r>
          </a:p>
          <a:p>
            <a:r>
              <a:rPr lang="en-US" sz="2400" dirty="0"/>
              <a:t>           </a:t>
            </a:r>
            <a:endParaRPr lang="en-IN" sz="2400" dirty="0"/>
          </a:p>
        </p:txBody>
      </p:sp>
      <p:sp>
        <p:nvSpPr>
          <p:cNvPr id="8" name="Diagonal Stripe 7">
            <a:extLst>
              <a:ext uri="{FF2B5EF4-FFF2-40B4-BE49-F238E27FC236}">
                <a16:creationId xmlns:a16="http://schemas.microsoft.com/office/drawing/2014/main" id="{C9170E20-4CFA-971C-CE03-98DF6110C8BA}"/>
              </a:ext>
            </a:extLst>
          </p:cNvPr>
          <p:cNvSpPr/>
          <p:nvPr/>
        </p:nvSpPr>
        <p:spPr>
          <a:xfrm rot="717810">
            <a:off x="260868" y="209783"/>
            <a:ext cx="3819525" cy="711554"/>
          </a:xfrm>
          <a:prstGeom prst="diagStripe">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
        <p:nvSpPr>
          <p:cNvPr id="10" name="Diagonal Stripe 9">
            <a:extLst>
              <a:ext uri="{FF2B5EF4-FFF2-40B4-BE49-F238E27FC236}">
                <a16:creationId xmlns:a16="http://schemas.microsoft.com/office/drawing/2014/main" id="{5B885A91-1887-807F-82D4-1BF605327390}"/>
              </a:ext>
            </a:extLst>
          </p:cNvPr>
          <p:cNvSpPr/>
          <p:nvPr/>
        </p:nvSpPr>
        <p:spPr>
          <a:xfrm rot="717810">
            <a:off x="8185668" y="6335533"/>
            <a:ext cx="3819525" cy="711554"/>
          </a:xfrm>
          <a:prstGeom prst="diagStripe">
            <a:avLst/>
          </a:prstGeom>
          <a:solidFill>
            <a:schemeClr val="bg2">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solidFill>
                <a:schemeClr val="tx1"/>
              </a:solidFill>
            </a:endParaRPr>
          </a:p>
        </p:txBody>
      </p:sp>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4" name="object 4"/>
          <p:cNvSpPr/>
          <p:nvPr/>
        </p:nvSpPr>
        <p:spPr>
          <a:xfrm>
            <a:off x="356234" y="2286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7" name="object 7"/>
          <p:cNvSpPr txBox="1">
            <a:spLocks noGrp="1"/>
          </p:cNvSpPr>
          <p:nvPr>
            <p:ph type="title"/>
          </p:nvPr>
        </p:nvSpPr>
        <p:spPr>
          <a:xfrm>
            <a:off x="228600" y="304732"/>
            <a:ext cx="101568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2" name="Picture 1">
            <a:extLst>
              <a:ext uri="{FF2B5EF4-FFF2-40B4-BE49-F238E27FC236}">
                <a16:creationId xmlns:a16="http://schemas.microsoft.com/office/drawing/2014/main" id="{983A5A13-6B60-40EB-86B0-EAB46E265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08647" y="1051560"/>
            <a:ext cx="2574705" cy="5721567"/>
          </a:xfrm>
          <a:prstGeom prst="rect">
            <a:avLst/>
          </a:prstGeom>
        </p:spPr>
      </p:pic>
    </p:spTree>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chemeClr val="accent2">
              <a:lumMod val="60000"/>
              <a:lumOff val="40000"/>
            </a:schemeClr>
          </a:solidFill>
        </p:spPr>
        <p:txBody>
          <a:bodyPr wrap="square" lIns="0" tIns="0" rIns="0" bIns="0" rtlCol="0"/>
          <a:lstStyle/>
          <a:p>
            <a:endParaRPr/>
          </a:p>
        </p:txBody>
      </p:sp>
      <p:sp>
        <p:nvSpPr>
          <p:cNvPr id="4" name="object 4"/>
          <p:cNvSpPr/>
          <p:nvPr/>
        </p:nvSpPr>
        <p:spPr>
          <a:xfrm>
            <a:off x="451167" y="22351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dirty="0"/>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451167" y="896029"/>
            <a:ext cx="4578668" cy="536685"/>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4DB28458-68FA-798F-BA5B-D0D75B4DE2AC}"/>
              </a:ext>
            </a:extLst>
          </p:cNvPr>
          <p:cNvSpPr txBox="1"/>
          <p:nvPr/>
        </p:nvSpPr>
        <p:spPr>
          <a:xfrm>
            <a:off x="2094230" y="1843950"/>
            <a:ext cx="7696200" cy="3170099"/>
          </a:xfrm>
          <a:prstGeom prst="rect">
            <a:avLst/>
          </a:prstGeom>
          <a:noFill/>
        </p:spPr>
        <p:txBody>
          <a:bodyPr wrap="square" rtlCol="0">
            <a:spAutoFit/>
          </a:bodyPr>
          <a:lstStyle/>
          <a:p>
            <a:r>
              <a:rPr lang="en-US" sz="2000" b="0" i="0" dirty="0">
                <a:effectLst/>
                <a:latin typeface="fkGroteskNeue"/>
              </a:rPr>
              <a:t>The Expense Tracker project successfully addresses the challenge of managing personal finances by providing a simple, intuitive tool to monitor daily income and expenses. It eliminates the errors and inefficiencies of manual tracking by automating the recording, categorization, and visualization of financial data. Through its user-friendly interface and insightful reports, the application empowers users to make informed budgeting decisions, control their spending habits, and improve their overall financial health. This project demonstrates the practical application of front-end development skills while delivering a valuable solution that meets a common real-world need.</a:t>
            </a:r>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466725" y="31527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33369"/>
            <a:ext cx="5280025" cy="670696"/>
          </a:xfrm>
          <a:prstGeom prst="rect">
            <a:avLst/>
          </a:prstGeom>
        </p:spPr>
        <p:txBody>
          <a:bodyPr vert="horz" wrap="square" lIns="0" tIns="16510" rIns="0" bIns="0" rtlCol="0">
            <a:spAutoFit/>
          </a:bodyPr>
          <a:lstStyle/>
          <a:p>
            <a:pPr marL="12700">
              <a:lnSpc>
                <a:spcPct val="100000"/>
              </a:lnSpc>
              <a:spcBef>
                <a:spcPts val="130"/>
              </a:spcBef>
            </a:pPr>
            <a:r>
              <a:rPr sz="4250" spc="5" dirty="0">
                <a:latin typeface="Copperplate Gothic Bold" panose="020E0705020206020404" pitchFamily="34" charset="0"/>
                <a:ea typeface="Cascadia Code" panose="020B0609020000020004" pitchFamily="49" charset="0"/>
                <a:cs typeface="Cascadia Code" panose="020B0609020000020004" pitchFamily="49" charset="0"/>
              </a:rPr>
              <a:t>PROJECT</a:t>
            </a:r>
            <a:r>
              <a:rPr lang="en-US" sz="4250" spc="-85" dirty="0">
                <a:latin typeface="Copperplate Gothic Bold" panose="020E0705020206020404" pitchFamily="34" charset="0"/>
                <a:ea typeface="Cascadia Code" panose="020B0609020000020004" pitchFamily="49" charset="0"/>
                <a:cs typeface="Cascadia Code" panose="020B0609020000020004" pitchFamily="49" charset="0"/>
              </a:rPr>
              <a:t> </a:t>
            </a:r>
            <a:r>
              <a:rPr sz="4250" spc="25" dirty="0">
                <a:latin typeface="Copperplate Gothic Bold" panose="020E0705020206020404" pitchFamily="34" charset="0"/>
                <a:ea typeface="Cascadia Code" panose="020B0609020000020004" pitchFamily="49" charset="0"/>
                <a:cs typeface="Cascadia Code" panose="020B0609020000020004" pitchFamily="49" charset="0"/>
              </a:rPr>
              <a:t>TITLE</a:t>
            </a:r>
            <a:r>
              <a:rPr lang="en-US" sz="4250" spc="25" dirty="0">
                <a:latin typeface="Copperplate Gothic Bold" panose="020E0705020206020404" pitchFamily="34" charset="0"/>
                <a:ea typeface="Cascadia Code" panose="020B0609020000020004" pitchFamily="49" charset="0"/>
                <a:cs typeface="Cascadia Code" panose="020B0609020000020004" pitchFamily="49" charset="0"/>
              </a:rPr>
              <a:t>:</a:t>
            </a:r>
            <a:endParaRPr sz="4250" dirty="0">
              <a:latin typeface="Copperplate Gothic Bold" panose="020E0705020206020404" pitchFamily="34" charset="0"/>
              <a:ea typeface="Cascadia Code" panose="020B0609020000020004" pitchFamily="49" charset="0"/>
              <a:cs typeface="Cascadia Code" panose="020B0609020000020004" pitchFamily="49" charset="0"/>
            </a:endParaRP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1" name="TextBox 20">
            <a:extLst>
              <a:ext uri="{FF2B5EF4-FFF2-40B4-BE49-F238E27FC236}">
                <a16:creationId xmlns:a16="http://schemas.microsoft.com/office/drawing/2014/main" id="{5829AED9-2BC1-B291-375B-22F5B9DEB03A}"/>
              </a:ext>
            </a:extLst>
          </p:cNvPr>
          <p:cNvSpPr txBox="1"/>
          <p:nvPr/>
        </p:nvSpPr>
        <p:spPr>
          <a:xfrm>
            <a:off x="466725" y="1916922"/>
            <a:ext cx="10551503" cy="2308324"/>
          </a:xfrm>
          <a:prstGeom prst="rect">
            <a:avLst/>
          </a:prstGeom>
          <a:noFill/>
        </p:spPr>
        <p:txBody>
          <a:bodyPr wrap="square" rtlCol="0">
            <a:spAutoFit/>
          </a:bodyPr>
          <a:lstStyle/>
          <a:p>
            <a:r>
              <a:rPr lang="en-US" sz="7200" dirty="0">
                <a:latin typeface="Baliw" pitchFamily="2" charset="0"/>
              </a:rPr>
              <a:t>    EXPENSE</a:t>
            </a:r>
          </a:p>
          <a:p>
            <a:r>
              <a:rPr lang="en-US" sz="7200" dirty="0">
                <a:latin typeface="Baliw" pitchFamily="2" charset="0"/>
              </a:rPr>
              <a:t>            TRACKER</a:t>
            </a:r>
            <a:endParaRPr lang="en-IN" sz="7200" dirty="0">
              <a:latin typeface="Baliw" pitchFamily="2" charset="0"/>
            </a:endParaRPr>
          </a:p>
        </p:txBody>
      </p:sp>
      <p:sp>
        <p:nvSpPr>
          <p:cNvPr id="23" name="TextBox 22">
            <a:extLst>
              <a:ext uri="{FF2B5EF4-FFF2-40B4-BE49-F238E27FC236}">
                <a16:creationId xmlns:a16="http://schemas.microsoft.com/office/drawing/2014/main" id="{2E9D7A65-18C3-1487-A583-2FC86DB304ED}"/>
              </a:ext>
            </a:extLst>
          </p:cNvPr>
          <p:cNvSpPr txBox="1"/>
          <p:nvPr/>
        </p:nvSpPr>
        <p:spPr>
          <a:xfrm>
            <a:off x="6184138" y="4429780"/>
            <a:ext cx="2892679" cy="523220"/>
          </a:xfrm>
          <a:prstGeom prst="rect">
            <a:avLst/>
          </a:prstGeom>
          <a:noFill/>
        </p:spPr>
        <p:txBody>
          <a:bodyPr wrap="square" rtlCol="0">
            <a:spAutoFit/>
          </a:bodyPr>
          <a:lstStyle/>
          <a:p>
            <a:r>
              <a:rPr lang="en-US" sz="2800" dirty="0"/>
              <a:t>(WITH CHARTS)</a:t>
            </a:r>
            <a:endParaRPr lang="en-IN" sz="2800" dirty="0"/>
          </a:p>
        </p:txBody>
      </p:sp>
    </p:spTree>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21">
                                            <p:txEl>
                                              <p:pRg st="0" end="0"/>
                                            </p:txEl>
                                          </p:spTgt>
                                        </p:tgtEl>
                                        <p:attrNameLst>
                                          <p:attrName>style.visibility</p:attrName>
                                        </p:attrNameLst>
                                      </p:cBhvr>
                                      <p:to>
                                        <p:strVal val="visible"/>
                                      </p:to>
                                    </p:set>
                                    <p:animEffect transition="in" filter="randombar(horizontal)">
                                      <p:cBhvr>
                                        <p:cTn id="7" dur="500"/>
                                        <p:tgtEl>
                                          <p:spTgt spid="21">
                                            <p:txEl>
                                              <p:pRg st="0" end="0"/>
                                            </p:txEl>
                                          </p:spTgt>
                                        </p:tgtEl>
                                      </p:cBhvr>
                                    </p:animEffect>
                                  </p:childTnLst>
                                </p:cTn>
                              </p:par>
                              <p:par>
                                <p:cTn id="8" presetID="14" presetClass="entr" presetSubtype="10" fill="hold" nodeType="withEffect">
                                  <p:stCondLst>
                                    <p:cond delay="0"/>
                                  </p:stCondLst>
                                  <p:childTnLst>
                                    <p:set>
                                      <p:cBhvr>
                                        <p:cTn id="9" dur="1" fill="hold">
                                          <p:stCondLst>
                                            <p:cond delay="0"/>
                                          </p:stCondLst>
                                        </p:cTn>
                                        <p:tgtEl>
                                          <p:spTgt spid="21">
                                            <p:txEl>
                                              <p:pRg st="1" end="1"/>
                                            </p:txEl>
                                          </p:spTgt>
                                        </p:tgtEl>
                                        <p:attrNameLst>
                                          <p:attrName>style.visibility</p:attrName>
                                        </p:attrNameLst>
                                      </p:cBhvr>
                                      <p:to>
                                        <p:strVal val="visible"/>
                                      </p:to>
                                    </p:set>
                                    <p:animEffect transition="in" filter="randombar(horizontal)">
                                      <p:cBhvr>
                                        <p:cTn id="10" dur="500"/>
                                        <p:tgtEl>
                                          <p:spTgt spid="21">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6" presetClass="entr" presetSubtype="0" fill="hold" nodeType="clickEffect">
                                  <p:stCondLst>
                                    <p:cond delay="0"/>
                                  </p:stCondLst>
                                  <p:childTnLst>
                                    <p:set>
                                      <p:cBhvr>
                                        <p:cTn id="14" dur="1" fill="hold">
                                          <p:stCondLst>
                                            <p:cond delay="0"/>
                                          </p:stCondLst>
                                        </p:cTn>
                                        <p:tgtEl>
                                          <p:spTgt spid="23">
                                            <p:txEl>
                                              <p:pRg st="0" end="0"/>
                                            </p:txEl>
                                          </p:spTgt>
                                        </p:tgtEl>
                                        <p:attrNameLst>
                                          <p:attrName>style.visibility</p:attrName>
                                        </p:attrNameLst>
                                      </p:cBhvr>
                                      <p:to>
                                        <p:strVal val="visible"/>
                                      </p:to>
                                    </p:set>
                                    <p:animEffect transition="in" filter="wipe(down)">
                                      <p:cBhvr>
                                        <p:cTn id="15" dur="580">
                                          <p:stCondLst>
                                            <p:cond delay="0"/>
                                          </p:stCondLst>
                                        </p:cTn>
                                        <p:tgtEl>
                                          <p:spTgt spid="23">
                                            <p:txEl>
                                              <p:pRg st="0" end="0"/>
                                            </p:txEl>
                                          </p:spTgt>
                                        </p:tgtEl>
                                      </p:cBhvr>
                                    </p:animEffect>
                                    <p:anim calcmode="lin" valueType="num">
                                      <p:cBhvr>
                                        <p:cTn id="16" dur="1822" tmFilter="0,0; 0.14,0.36; 0.43,0.73; 0.71,0.91; 1.0,1.0">
                                          <p:stCondLst>
                                            <p:cond delay="0"/>
                                          </p:stCondLst>
                                        </p:cTn>
                                        <p:tgtEl>
                                          <p:spTgt spid="23">
                                            <p:txEl>
                                              <p:pRg st="0" end="0"/>
                                            </p:txEl>
                                          </p:spTgt>
                                        </p:tgtEl>
                                        <p:attrNameLst>
                                          <p:attrName>ppt_x</p:attrName>
                                        </p:attrNameLst>
                                      </p:cBhvr>
                                      <p:tavLst>
                                        <p:tav tm="0">
                                          <p:val>
                                            <p:strVal val="#ppt_x-0.25"/>
                                          </p:val>
                                        </p:tav>
                                        <p:tav tm="100000">
                                          <p:val>
                                            <p:strVal val="#ppt_x"/>
                                          </p:val>
                                        </p:tav>
                                      </p:tavLst>
                                    </p:anim>
                                    <p:anim calcmode="lin" valueType="num">
                                      <p:cBhvr>
                                        <p:cTn id="17" dur="664" tmFilter="0.0,0.0; 0.25,0.07; 0.50,0.2; 0.75,0.467; 1.0,1.0">
                                          <p:stCondLst>
                                            <p:cond delay="0"/>
                                          </p:stCondLst>
                                        </p:cTn>
                                        <p:tgtEl>
                                          <p:spTgt spid="23">
                                            <p:txEl>
                                              <p:pRg st="0" end="0"/>
                                            </p:txEl>
                                          </p:spTgt>
                                        </p:tgtEl>
                                        <p:attrNameLst>
                                          <p:attrName>ppt_y</p:attrName>
                                        </p:attrNameLst>
                                      </p:cBhvr>
                                      <p:tavLst>
                                        <p:tav tm="0" fmla="#ppt_y-sin(pi*$)/3">
                                          <p:val>
                                            <p:fltVal val="0.5"/>
                                          </p:val>
                                        </p:tav>
                                        <p:tav tm="100000">
                                          <p:val>
                                            <p:fltVal val="1"/>
                                          </p:val>
                                        </p:tav>
                                      </p:tavLst>
                                    </p:anim>
                                    <p:anim calcmode="lin" valueType="num">
                                      <p:cBhvr>
                                        <p:cTn id="18" dur="664" tmFilter="0, 0; 0.125,0.2665; 0.25,0.4; 0.375,0.465; 0.5,0.5;  0.625,0.535; 0.75,0.6; 0.875,0.7335; 1,1">
                                          <p:stCondLst>
                                            <p:cond delay="664"/>
                                          </p:stCondLst>
                                        </p:cTn>
                                        <p:tgtEl>
                                          <p:spTgt spid="23">
                                            <p:txEl>
                                              <p:pRg st="0" end="0"/>
                                            </p:txEl>
                                          </p:spTgt>
                                        </p:tgtEl>
                                        <p:attrNameLst>
                                          <p:attrName>ppt_y</p:attrName>
                                        </p:attrNameLst>
                                      </p:cBhvr>
                                      <p:tavLst>
                                        <p:tav tm="0" fmla="#ppt_y-sin(pi*$)/9">
                                          <p:val>
                                            <p:fltVal val="0"/>
                                          </p:val>
                                        </p:tav>
                                        <p:tav tm="100000">
                                          <p:val>
                                            <p:fltVal val="1"/>
                                          </p:val>
                                        </p:tav>
                                      </p:tavLst>
                                    </p:anim>
                                    <p:anim calcmode="lin" valueType="num">
                                      <p:cBhvr>
                                        <p:cTn id="19" dur="332" tmFilter="0, 0; 0.125,0.2665; 0.25,0.4; 0.375,0.465; 0.5,0.5;  0.625,0.535; 0.75,0.6; 0.875,0.7335; 1,1">
                                          <p:stCondLst>
                                            <p:cond delay="1324"/>
                                          </p:stCondLst>
                                        </p:cTn>
                                        <p:tgtEl>
                                          <p:spTgt spid="23">
                                            <p:txEl>
                                              <p:pRg st="0" end="0"/>
                                            </p:txEl>
                                          </p:spTgt>
                                        </p:tgtEl>
                                        <p:attrNameLst>
                                          <p:attrName>ppt_y</p:attrName>
                                        </p:attrNameLst>
                                      </p:cBhvr>
                                      <p:tavLst>
                                        <p:tav tm="0" fmla="#ppt_y-sin(pi*$)/27">
                                          <p:val>
                                            <p:fltVal val="0"/>
                                          </p:val>
                                        </p:tav>
                                        <p:tav tm="100000">
                                          <p:val>
                                            <p:fltVal val="1"/>
                                          </p:val>
                                        </p:tav>
                                      </p:tavLst>
                                    </p:anim>
                                    <p:anim calcmode="lin" valueType="num">
                                      <p:cBhvr>
                                        <p:cTn id="20" dur="164" tmFilter="0, 0; 0.125,0.2665; 0.25,0.4; 0.375,0.465; 0.5,0.5;  0.625,0.535; 0.75,0.6; 0.875,0.7335; 1,1">
                                          <p:stCondLst>
                                            <p:cond delay="1656"/>
                                          </p:stCondLst>
                                        </p:cTn>
                                        <p:tgtEl>
                                          <p:spTgt spid="23">
                                            <p:txEl>
                                              <p:pRg st="0" end="0"/>
                                            </p:txEl>
                                          </p:spTgt>
                                        </p:tgtEl>
                                        <p:attrNameLst>
                                          <p:attrName>ppt_y</p:attrName>
                                        </p:attrNameLst>
                                      </p:cBhvr>
                                      <p:tavLst>
                                        <p:tav tm="0" fmla="#ppt_y-sin(pi*$)/81">
                                          <p:val>
                                            <p:fltVal val="0"/>
                                          </p:val>
                                        </p:tav>
                                        <p:tav tm="100000">
                                          <p:val>
                                            <p:fltVal val="1"/>
                                          </p:val>
                                        </p:tav>
                                      </p:tavLst>
                                    </p:anim>
                                    <p:animScale>
                                      <p:cBhvr>
                                        <p:cTn id="21" dur="26">
                                          <p:stCondLst>
                                            <p:cond delay="650"/>
                                          </p:stCondLst>
                                        </p:cTn>
                                        <p:tgtEl>
                                          <p:spTgt spid="23">
                                            <p:txEl>
                                              <p:pRg st="0" end="0"/>
                                            </p:txEl>
                                          </p:spTgt>
                                        </p:tgtEl>
                                      </p:cBhvr>
                                      <p:to x="100000" y="60000"/>
                                    </p:animScale>
                                    <p:animScale>
                                      <p:cBhvr>
                                        <p:cTn id="22" dur="166" decel="50000">
                                          <p:stCondLst>
                                            <p:cond delay="676"/>
                                          </p:stCondLst>
                                        </p:cTn>
                                        <p:tgtEl>
                                          <p:spTgt spid="23">
                                            <p:txEl>
                                              <p:pRg st="0" end="0"/>
                                            </p:txEl>
                                          </p:spTgt>
                                        </p:tgtEl>
                                      </p:cBhvr>
                                      <p:to x="100000" y="100000"/>
                                    </p:animScale>
                                    <p:animScale>
                                      <p:cBhvr>
                                        <p:cTn id="23" dur="26">
                                          <p:stCondLst>
                                            <p:cond delay="1312"/>
                                          </p:stCondLst>
                                        </p:cTn>
                                        <p:tgtEl>
                                          <p:spTgt spid="23">
                                            <p:txEl>
                                              <p:pRg st="0" end="0"/>
                                            </p:txEl>
                                          </p:spTgt>
                                        </p:tgtEl>
                                      </p:cBhvr>
                                      <p:to x="100000" y="80000"/>
                                    </p:animScale>
                                    <p:animScale>
                                      <p:cBhvr>
                                        <p:cTn id="24" dur="166" decel="50000">
                                          <p:stCondLst>
                                            <p:cond delay="1338"/>
                                          </p:stCondLst>
                                        </p:cTn>
                                        <p:tgtEl>
                                          <p:spTgt spid="23">
                                            <p:txEl>
                                              <p:pRg st="0" end="0"/>
                                            </p:txEl>
                                          </p:spTgt>
                                        </p:tgtEl>
                                      </p:cBhvr>
                                      <p:to x="100000" y="100000"/>
                                    </p:animScale>
                                    <p:animScale>
                                      <p:cBhvr>
                                        <p:cTn id="25" dur="26">
                                          <p:stCondLst>
                                            <p:cond delay="1642"/>
                                          </p:stCondLst>
                                        </p:cTn>
                                        <p:tgtEl>
                                          <p:spTgt spid="23">
                                            <p:txEl>
                                              <p:pRg st="0" end="0"/>
                                            </p:txEl>
                                          </p:spTgt>
                                        </p:tgtEl>
                                      </p:cBhvr>
                                      <p:to x="100000" y="90000"/>
                                    </p:animScale>
                                    <p:animScale>
                                      <p:cBhvr>
                                        <p:cTn id="26" dur="166" decel="50000">
                                          <p:stCondLst>
                                            <p:cond delay="1668"/>
                                          </p:stCondLst>
                                        </p:cTn>
                                        <p:tgtEl>
                                          <p:spTgt spid="23">
                                            <p:txEl>
                                              <p:pRg st="0" end="0"/>
                                            </p:txEl>
                                          </p:spTgt>
                                        </p:tgtEl>
                                      </p:cBhvr>
                                      <p:to x="100000" y="100000"/>
                                    </p:animScale>
                                    <p:animScale>
                                      <p:cBhvr>
                                        <p:cTn id="27" dur="26">
                                          <p:stCondLst>
                                            <p:cond delay="1808"/>
                                          </p:stCondLst>
                                        </p:cTn>
                                        <p:tgtEl>
                                          <p:spTgt spid="23">
                                            <p:txEl>
                                              <p:pRg st="0" end="0"/>
                                            </p:txEl>
                                          </p:spTgt>
                                        </p:tgtEl>
                                      </p:cBhvr>
                                      <p:to x="100000" y="95000"/>
                                    </p:animScale>
                                    <p:animScale>
                                      <p:cBhvr>
                                        <p:cTn id="28" dur="166" decel="50000">
                                          <p:stCondLst>
                                            <p:cond delay="1834"/>
                                          </p:stCondLst>
                                        </p:cTn>
                                        <p:tgtEl>
                                          <p:spTgt spid="23">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8351012" y="4267200"/>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137031" y="3771731"/>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43237" y="1170458"/>
            <a:ext cx="5029200" cy="4832092"/>
          </a:xfrm>
          <a:prstGeom prst="rect">
            <a:avLst/>
          </a:prstGeom>
          <a:noFill/>
        </p:spPr>
        <p:txBody>
          <a:bodyPr wrap="square" rtlCol="0">
            <a:spAutoFit/>
          </a:bodyPr>
          <a:lstStyle/>
          <a:p>
            <a:pPr algn="l"/>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latin typeface="Times New Roman" panose="02020603050405020304" pitchFamily="18" charset="0"/>
                <a:cs typeface="Times New Roman" panose="02020603050405020304" pitchFamily="18" charset="0"/>
              </a:rPr>
              <a:t>Tools and Technologies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latin typeface="Times New Roman" panose="02020603050405020304" pitchFamily="18" charset="0"/>
                <a:cs typeface="Times New Roman" panose="02020603050405020304" pitchFamily="18" charset="0"/>
              </a:rPr>
              <a:t>Features and Functionality</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Results and </a:t>
            </a:r>
            <a:r>
              <a:rPr lang="en-US" sz="2800" dirty="0">
                <a:latin typeface="Times New Roman" panose="02020603050405020304" pitchFamily="18" charset="0"/>
                <a:cs typeface="Times New Roman" panose="02020603050405020304" pitchFamily="18" charset="0"/>
              </a:rPr>
              <a:t>Screenshots</a:t>
            </a:r>
            <a:endParaRPr lang="en-US" sz="2800" b="0" i="0" dirty="0">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latin typeface="Times New Roman" panose="02020603050405020304" pitchFamily="18" charset="0"/>
                <a:cs typeface="Times New Roman" panose="02020603050405020304" pitchFamily="18" charset="0"/>
              </a:rPr>
              <a:t>Github</a:t>
            </a:r>
            <a:r>
              <a:rPr lang="en-US" sz="2800" dirty="0">
                <a:latin typeface="Times New Roman" panose="02020603050405020304" pitchFamily="18" charset="0"/>
                <a:cs typeface="Times New Roman" panose="02020603050405020304" pitchFamily="18" charset="0"/>
              </a:rPr>
              <a:t> Link</a:t>
            </a:r>
            <a:endParaRPr lang="en-US" sz="2800" b="0" i="0" dirty="0">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24" name="object 15">
            <a:extLst>
              <a:ext uri="{FF2B5EF4-FFF2-40B4-BE49-F238E27FC236}">
                <a16:creationId xmlns:a16="http://schemas.microsoft.com/office/drawing/2014/main" id="{5B069F72-A2BE-EBB5-F937-7322AF92A4AE}"/>
              </a:ext>
            </a:extLst>
          </p:cNvPr>
          <p:cNvSpPr/>
          <p:nvPr/>
        </p:nvSpPr>
        <p:spPr>
          <a:xfrm>
            <a:off x="8114015" y="4986302"/>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601200" y="0"/>
            <a:ext cx="2295525" cy="281940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11358562" y="6286807"/>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457200" y="793156"/>
            <a:ext cx="7391400" cy="670696"/>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lang="en-US" sz="4250" spc="2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r>
              <a:rPr lang="en-US" sz="4250" spc="1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C9DCB406-8535-192A-94E3-8FE28C8F5228}"/>
              </a:ext>
            </a:extLst>
          </p:cNvPr>
          <p:cNvSpPr txBox="1"/>
          <p:nvPr/>
        </p:nvSpPr>
        <p:spPr>
          <a:xfrm>
            <a:off x="2400300" y="1930518"/>
            <a:ext cx="7391400" cy="4154984"/>
          </a:xfrm>
          <a:prstGeom prst="rect">
            <a:avLst/>
          </a:prstGeom>
          <a:noFill/>
        </p:spPr>
        <p:txBody>
          <a:bodyPr wrap="square" rtlCol="0">
            <a:spAutoFit/>
          </a:bodyPr>
          <a:lstStyle/>
          <a:p>
            <a:r>
              <a:rPr lang="en-US" sz="2400" b="0" i="0" dirty="0">
                <a:effectLst/>
                <a:latin typeface="fkGroteskNeue"/>
              </a:rPr>
              <a:t>The task is to develop a web-based application that enables users to efficiently track their daily expenses and incomes. The system should allow users to input financial transactions with details such as amount, date, and category. It must provide an easy-to-use interface for managing and categorizing expenses to help users understand their spending habits. The application should also generate clear, visual reports and charts to offer insights into income versus expenditure trends, helping users make informed budgeting decisions and maintain financial control.</a:t>
            </a: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123895" y="2612923"/>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10576458"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349250" y="457200"/>
            <a:ext cx="634682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lang="en-US" sz="4250" spc="5" dirty="0"/>
              <a:t> </a:t>
            </a:r>
            <a:r>
              <a:rPr sz="4250" spc="-20" dirty="0"/>
              <a:t>OVERVIEW</a:t>
            </a:r>
            <a:r>
              <a:rPr lang="en-US" sz="4250" spc="-20" dirty="0"/>
              <a:t>:</a:t>
            </a:r>
            <a:endParaRPr sz="4250" dirty="0"/>
          </a:p>
        </p:txBody>
      </p:sp>
      <p:sp>
        <p:nvSpPr>
          <p:cNvPr id="10" name="object 10"/>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9" name="TextBox 8">
            <a:extLst>
              <a:ext uri="{FF2B5EF4-FFF2-40B4-BE49-F238E27FC236}">
                <a16:creationId xmlns:a16="http://schemas.microsoft.com/office/drawing/2014/main" id="{85390B8D-8E49-205D-5F49-4E170988CCA8}"/>
              </a:ext>
            </a:extLst>
          </p:cNvPr>
          <p:cNvSpPr txBox="1"/>
          <p:nvPr/>
        </p:nvSpPr>
        <p:spPr>
          <a:xfrm>
            <a:off x="1963464" y="1371600"/>
            <a:ext cx="7042424" cy="5632311"/>
          </a:xfrm>
          <a:prstGeom prst="rect">
            <a:avLst/>
          </a:prstGeom>
          <a:noFill/>
        </p:spPr>
        <p:txBody>
          <a:bodyPr wrap="square" rtlCol="0">
            <a:spAutoFit/>
          </a:bodyPr>
          <a:lstStyle/>
          <a:p>
            <a:pPr algn="l"/>
            <a:r>
              <a:rPr lang="en-US" sz="2400" b="0" i="0" dirty="0">
                <a:effectLst/>
                <a:latin typeface="fkGroteskNeue"/>
              </a:rPr>
              <a:t>The Expense Tracker project is a web-based application designed to help users efficiently manage their personal finances by tracking daily income and expenses. It provides users with an intuitive interface to add, edit, and categorize their financial transactions. The application offers features such as summarizing expenses, visualizing spending patterns through charts, and generating reports to support better budgeting decisions. By automating and simplifying expense management, the project aims to reduce the errors and time consumption typically associated with manual tracking and to empower users to maintain clearer control over their financial health.</a:t>
            </a:r>
          </a:p>
          <a:p>
            <a:br>
              <a:rPr lang="en-US" sz="2400" dirty="0"/>
            </a:br>
            <a:endParaRPr lang="en-IN" sz="2400" dirty="0"/>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prestige"/>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1295380" y="54260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11430000" y="45720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11177068" y="6324599"/>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447675" y="457200"/>
            <a:ext cx="6844348" cy="509114"/>
          </a:xfrm>
          <a:prstGeom prst="rect">
            <a:avLst/>
          </a:prstGeom>
        </p:spPr>
        <p:txBody>
          <a:bodyPr vert="horz" wrap="square" lIns="0" tIns="16510" rIns="0" bIns="0" rtlCol="0">
            <a:spAutoFit/>
          </a:bodyPr>
          <a:lstStyle/>
          <a:p>
            <a:pPr marL="12700" algn="l">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dirty="0"/>
          </a:p>
        </p:txBody>
      </p:sp>
      <p:sp>
        <p:nvSpPr>
          <p:cNvPr id="8" name="object 8"/>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TextBox 6">
            <a:extLst>
              <a:ext uri="{FF2B5EF4-FFF2-40B4-BE49-F238E27FC236}">
                <a16:creationId xmlns:a16="http://schemas.microsoft.com/office/drawing/2014/main" id="{7419D1F5-7B36-4937-BAB7-3638613B5D05}"/>
              </a:ext>
            </a:extLst>
          </p:cNvPr>
          <p:cNvSpPr txBox="1"/>
          <p:nvPr/>
        </p:nvSpPr>
        <p:spPr>
          <a:xfrm>
            <a:off x="2128837" y="1394996"/>
            <a:ext cx="7934325" cy="5262979"/>
          </a:xfrm>
          <a:prstGeom prst="rect">
            <a:avLst/>
          </a:prstGeom>
          <a:noFill/>
        </p:spPr>
        <p:txBody>
          <a:bodyPr wrap="square" rtlCol="0">
            <a:spAutoFit/>
          </a:bodyPr>
          <a:lstStyle/>
          <a:p>
            <a:r>
              <a:rPr lang="en-US" sz="2400" dirty="0">
                <a:effectLst/>
                <a:latin typeface="fkGroteskNeue"/>
              </a:rPr>
              <a:t>The end users of the Expense Tracker project are individuals who want to manage their personal finances more effectively. This includes students, working professionals, freelancers, and homemakers who need a simple and efficient way to track daily income and expenses. These users seek an intuitive tool to help them categorize spending, monitor budgets, and gain insights into their financial habits to make informed decisions. Additionally, small business owners or entrepreneurs who want to keep a close eye on operational costs and personal spending can benefit from this application. Overall, the project targets anyone looking for a user-friendly solution to simplify financial management and improve money control.</a:t>
            </a:r>
          </a:p>
          <a:p>
            <a:br>
              <a:rPr lang="en-US" sz="2400" dirty="0">
                <a:effectLst/>
              </a:rPr>
            </a:br>
            <a:endParaRPr lang="en-IN" sz="2400" dirty="0"/>
          </a:p>
        </p:txBody>
      </p:sp>
    </p:spTree>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296227" y="559943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1143000" y="64706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sp>
        <p:nvSpPr>
          <p:cNvPr id="9" name="object 9"/>
          <p:cNvSpPr txBox="1">
            <a:spLocks noGrp="1"/>
          </p:cNvSpPr>
          <p:nvPr>
            <p:ph type="sldNum" sz="quarter" idx="12"/>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2" cstate="print"/>
          <a:stretch>
            <a:fillRect/>
          </a:stretch>
        </p:blipFill>
        <p:spPr>
          <a:xfrm>
            <a:off x="676275" y="6467475"/>
            <a:ext cx="2143125" cy="200025"/>
          </a:xfrm>
          <a:prstGeom prst="rect">
            <a:avLst/>
          </a:prstGeom>
        </p:spPr>
      </p:pic>
      <p:sp>
        <p:nvSpPr>
          <p:cNvPr id="8" name="TextBox 7">
            <a:extLst>
              <a:ext uri="{FF2B5EF4-FFF2-40B4-BE49-F238E27FC236}">
                <a16:creationId xmlns:a16="http://schemas.microsoft.com/office/drawing/2014/main" id="{DFAC63B0-9357-F7C3-03C1-81A9C28D6352}"/>
              </a:ext>
            </a:extLst>
          </p:cNvPr>
          <p:cNvSpPr txBox="1"/>
          <p:nvPr/>
        </p:nvSpPr>
        <p:spPr>
          <a:xfrm>
            <a:off x="990600" y="1576923"/>
            <a:ext cx="4343400" cy="3785652"/>
          </a:xfrm>
          <a:prstGeom prst="rect">
            <a:avLst/>
          </a:prstGeom>
          <a:noFill/>
        </p:spPr>
        <p:txBody>
          <a:bodyPr wrap="square" rtlCol="0">
            <a:spAutoFit/>
          </a:bodyPr>
          <a:lstStyle/>
          <a:p>
            <a:pPr algn="l"/>
            <a:r>
              <a:rPr lang="en-IN" sz="2000" b="1" i="0" dirty="0">
                <a:effectLst/>
                <a:latin typeface="fkGrotesk"/>
              </a:rPr>
              <a:t>Tools:</a:t>
            </a:r>
          </a:p>
          <a:p>
            <a:pPr algn="l">
              <a:buFont typeface="Arial" panose="020B0604020202020204" pitchFamily="34" charset="0"/>
              <a:buChar char="•"/>
            </a:pPr>
            <a:r>
              <a:rPr lang="en-IN" sz="2000" b="0" i="0" dirty="0">
                <a:effectLst/>
                <a:latin typeface="fkGroteskNeue"/>
              </a:rPr>
              <a:t>Front-End Technologies (HTML, CSS, JavaScript)</a:t>
            </a:r>
          </a:p>
          <a:p>
            <a:pPr algn="l">
              <a:buFont typeface="Arial" panose="020B0604020202020204" pitchFamily="34" charset="0"/>
              <a:buChar char="•"/>
            </a:pPr>
            <a:r>
              <a:rPr lang="en-IN" sz="2000" b="0" i="0" dirty="0">
                <a:effectLst/>
                <a:latin typeface="fkGroteskNeue"/>
              </a:rPr>
              <a:t>Front-End Frameworks (React.js, Vue.js)</a:t>
            </a:r>
          </a:p>
          <a:p>
            <a:pPr algn="l">
              <a:buFont typeface="Arial" panose="020B0604020202020204" pitchFamily="34" charset="0"/>
              <a:buChar char="•"/>
            </a:pPr>
            <a:r>
              <a:rPr lang="en-IN" sz="2000" b="0" i="0" dirty="0">
                <a:effectLst/>
                <a:latin typeface="fkGroteskNeue"/>
              </a:rPr>
              <a:t>Data Visualization Libraries (Chart.js, D3.js)</a:t>
            </a:r>
          </a:p>
          <a:p>
            <a:pPr algn="l">
              <a:buFont typeface="Arial" panose="020B0604020202020204" pitchFamily="34" charset="0"/>
              <a:buChar char="•"/>
            </a:pPr>
            <a:r>
              <a:rPr lang="en-IN" sz="2000" b="0" i="0" dirty="0">
                <a:effectLst/>
                <a:latin typeface="fkGroteskNeue"/>
              </a:rPr>
              <a:t>Storage Solutions (</a:t>
            </a:r>
            <a:r>
              <a:rPr lang="en-IN" sz="2000" b="0" i="0" dirty="0" err="1">
                <a:effectLst/>
                <a:latin typeface="fkGroteskNeue"/>
              </a:rPr>
              <a:t>LocalStorage</a:t>
            </a:r>
            <a:r>
              <a:rPr lang="en-IN" sz="2000" b="0" i="0" dirty="0">
                <a:effectLst/>
                <a:latin typeface="fkGroteskNeue"/>
              </a:rPr>
              <a:t>, </a:t>
            </a:r>
            <a:r>
              <a:rPr lang="en-IN" sz="2000" b="0" i="0" dirty="0" err="1">
                <a:effectLst/>
                <a:latin typeface="fkGroteskNeue"/>
              </a:rPr>
              <a:t>IndexedDB</a:t>
            </a:r>
            <a:r>
              <a:rPr lang="en-IN" sz="2000" b="0" i="0" dirty="0">
                <a:effectLst/>
                <a:latin typeface="fkGroteskNeue"/>
              </a:rPr>
              <a:t>)</a:t>
            </a:r>
          </a:p>
          <a:p>
            <a:pPr algn="l">
              <a:buFont typeface="Arial" panose="020B0604020202020204" pitchFamily="34" charset="0"/>
              <a:buChar char="•"/>
            </a:pPr>
            <a:r>
              <a:rPr lang="en-IN" sz="2000" b="0" i="0" dirty="0">
                <a:effectLst/>
                <a:latin typeface="fkGroteskNeue"/>
              </a:rPr>
              <a:t>Version Control Systems (Git, GitHub)</a:t>
            </a:r>
          </a:p>
          <a:p>
            <a:pPr algn="l">
              <a:buFont typeface="Arial" panose="020B0604020202020204" pitchFamily="34" charset="0"/>
              <a:buChar char="•"/>
            </a:pPr>
            <a:r>
              <a:rPr lang="en-IN" sz="2000" b="0" i="0" dirty="0">
                <a:effectLst/>
                <a:latin typeface="fkGroteskNeue"/>
              </a:rPr>
              <a:t>Development Environments (VS Code, IDEs)</a:t>
            </a:r>
          </a:p>
        </p:txBody>
      </p:sp>
      <p:sp>
        <p:nvSpPr>
          <p:cNvPr id="10" name="TextBox 9">
            <a:extLst>
              <a:ext uri="{FF2B5EF4-FFF2-40B4-BE49-F238E27FC236}">
                <a16:creationId xmlns:a16="http://schemas.microsoft.com/office/drawing/2014/main" id="{AD51B216-9989-BB69-6552-14592FC1FAA8}"/>
              </a:ext>
            </a:extLst>
          </p:cNvPr>
          <p:cNvSpPr txBox="1"/>
          <p:nvPr/>
        </p:nvSpPr>
        <p:spPr>
          <a:xfrm>
            <a:off x="6400800" y="1576923"/>
            <a:ext cx="2133600" cy="3785652"/>
          </a:xfrm>
          <a:prstGeom prst="rect">
            <a:avLst/>
          </a:prstGeom>
          <a:noFill/>
        </p:spPr>
        <p:txBody>
          <a:bodyPr wrap="square" rtlCol="0">
            <a:spAutoFit/>
          </a:bodyPr>
          <a:lstStyle/>
          <a:p>
            <a:pPr algn="l"/>
            <a:r>
              <a:rPr lang="en-IN" sz="2000" b="1" i="0" dirty="0">
                <a:effectLst/>
                <a:latin typeface="fkGrotesk"/>
              </a:rPr>
              <a:t>Techniques:</a:t>
            </a:r>
          </a:p>
          <a:p>
            <a:pPr algn="l">
              <a:buFont typeface="Arial" panose="020B0604020202020204" pitchFamily="34" charset="0"/>
              <a:buChar char="•"/>
            </a:pPr>
            <a:r>
              <a:rPr lang="en-IN" sz="2000" b="0" i="0" dirty="0">
                <a:effectLst/>
                <a:latin typeface="fkGroteskNeue"/>
              </a:rPr>
              <a:t>Responsive Design</a:t>
            </a:r>
          </a:p>
          <a:p>
            <a:pPr algn="l">
              <a:buFont typeface="Arial" panose="020B0604020202020204" pitchFamily="34" charset="0"/>
              <a:buChar char="•"/>
            </a:pPr>
            <a:r>
              <a:rPr lang="en-IN" sz="2000" b="0" i="0" dirty="0">
                <a:effectLst/>
                <a:latin typeface="fkGroteskNeue"/>
              </a:rPr>
              <a:t>Form Handling and Validation</a:t>
            </a:r>
          </a:p>
          <a:p>
            <a:pPr algn="l">
              <a:buFont typeface="Arial" panose="020B0604020202020204" pitchFamily="34" charset="0"/>
              <a:buChar char="•"/>
            </a:pPr>
            <a:r>
              <a:rPr lang="en-IN" sz="2000" b="0" i="0" dirty="0">
                <a:effectLst/>
                <a:latin typeface="fkGroteskNeue"/>
              </a:rPr>
              <a:t>State Management</a:t>
            </a:r>
          </a:p>
          <a:p>
            <a:pPr algn="l">
              <a:buFont typeface="Arial" panose="020B0604020202020204" pitchFamily="34" charset="0"/>
              <a:buChar char="•"/>
            </a:pPr>
            <a:r>
              <a:rPr lang="en-IN" sz="2000" b="0" i="0" dirty="0">
                <a:effectLst/>
                <a:latin typeface="fkGroteskNeue"/>
              </a:rPr>
              <a:t>Data Visualization</a:t>
            </a:r>
          </a:p>
          <a:p>
            <a:pPr algn="l">
              <a:buFont typeface="Arial" panose="020B0604020202020204" pitchFamily="34" charset="0"/>
              <a:buChar char="•"/>
            </a:pPr>
            <a:r>
              <a:rPr lang="en-IN" sz="2000" b="0" i="0" dirty="0">
                <a:effectLst/>
                <a:latin typeface="fkGroteskNeue"/>
              </a:rPr>
              <a:t>CRUD Operations</a:t>
            </a:r>
          </a:p>
          <a:p>
            <a:pPr algn="l">
              <a:buFont typeface="Arial" panose="020B0604020202020204" pitchFamily="34" charset="0"/>
              <a:buChar char="•"/>
            </a:pPr>
            <a:r>
              <a:rPr lang="en-IN" sz="2000" b="0" i="0" dirty="0">
                <a:effectLst/>
                <a:latin typeface="fkGroteskNeue"/>
              </a:rPr>
              <a:t>User Experience (UX) Design</a:t>
            </a:r>
          </a:p>
          <a:p>
            <a:endParaRPr lang="en-IN" sz="2000" dirty="0"/>
          </a:p>
        </p:txBody>
      </p:sp>
    </p:spTree>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457200" y="466541"/>
            <a:ext cx="9318625"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mj-lt"/>
                <a:cs typeface="Trebuchet MS"/>
              </a:rPr>
              <a:t>POTFOLIO DESIGN AND LAYOUT:</a:t>
            </a:r>
            <a:endParaRPr sz="4000" dirty="0">
              <a:latin typeface="+mj-lt"/>
              <a:cs typeface="Trebuchet MS"/>
            </a:endParaRPr>
          </a:p>
        </p:txBody>
      </p:sp>
      <p:sp>
        <p:nvSpPr>
          <p:cNvPr id="14" name="object 3"/>
          <p:cNvSpPr/>
          <p:nvPr/>
        </p:nvSpPr>
        <p:spPr>
          <a:xfrm>
            <a:off x="381000" y="14866"/>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a:extLst>
              <a:ext uri="{FF2B5EF4-FFF2-40B4-BE49-F238E27FC236}">
                <a16:creationId xmlns:a16="http://schemas.microsoft.com/office/drawing/2014/main" id="{122F1EEE-D81D-FD0A-035E-C191ACDC628F}"/>
              </a:ext>
            </a:extLst>
          </p:cNvPr>
          <p:cNvSpPr txBox="1"/>
          <p:nvPr/>
        </p:nvSpPr>
        <p:spPr>
          <a:xfrm>
            <a:off x="609600" y="1225689"/>
            <a:ext cx="4962526" cy="5632311"/>
          </a:xfrm>
          <a:prstGeom prst="rect">
            <a:avLst/>
          </a:prstGeom>
          <a:noFill/>
        </p:spPr>
        <p:txBody>
          <a:bodyPr wrap="square" rtlCol="0">
            <a:spAutoFit/>
          </a:bodyPr>
          <a:lstStyle/>
          <a:p>
            <a:pPr algn="l"/>
            <a:r>
              <a:rPr lang="en-US" b="0" i="0" dirty="0">
                <a:effectLst/>
                <a:latin typeface="fkGroteskNeue"/>
              </a:rPr>
              <a:t>1. Project Title and Introduction</a:t>
            </a:r>
          </a:p>
          <a:p>
            <a:pPr algn="l">
              <a:buFont typeface="Arial" panose="020B0604020202020204" pitchFamily="34" charset="0"/>
              <a:buChar char="•"/>
            </a:pPr>
            <a:r>
              <a:rPr lang="en-US" b="0" i="0" dirty="0">
                <a:effectLst/>
                <a:latin typeface="fkGroteskNeue"/>
              </a:rPr>
              <a:t>Clear project name (e.g., "Expense Tracker")</a:t>
            </a:r>
          </a:p>
          <a:p>
            <a:pPr algn="l">
              <a:buFont typeface="Arial" panose="020B0604020202020204" pitchFamily="34" charset="0"/>
              <a:buChar char="•"/>
            </a:pPr>
            <a:r>
              <a:rPr lang="en-US" b="0" i="0" dirty="0">
                <a:effectLst/>
                <a:latin typeface="fkGroteskNeue"/>
              </a:rPr>
              <a:t>Brief one-liner summary about the project purpose</a:t>
            </a:r>
          </a:p>
          <a:p>
            <a:pPr algn="l"/>
            <a:r>
              <a:rPr lang="en-US" b="0" i="0" dirty="0">
                <a:effectLst/>
                <a:latin typeface="fkGroteskNeue"/>
              </a:rPr>
              <a:t>2. Problem Statement</a:t>
            </a:r>
          </a:p>
          <a:p>
            <a:pPr algn="l">
              <a:buFont typeface="Arial" panose="020B0604020202020204" pitchFamily="34" charset="0"/>
              <a:buChar char="•"/>
            </a:pPr>
            <a:r>
              <a:rPr lang="en-US" b="0" i="0" dirty="0">
                <a:effectLst/>
                <a:latin typeface="fkGroteskNeue"/>
              </a:rPr>
              <a:t>Concise paragraph describing the financial tracking problem you aim to solve</a:t>
            </a:r>
          </a:p>
          <a:p>
            <a:pPr algn="l"/>
            <a:r>
              <a:rPr lang="en-US" b="0" i="0" dirty="0">
                <a:effectLst/>
                <a:latin typeface="fkGroteskNeue"/>
              </a:rPr>
              <a:t>3. Project Overview</a:t>
            </a:r>
          </a:p>
          <a:p>
            <a:pPr algn="l">
              <a:buFont typeface="Arial" panose="020B0604020202020204" pitchFamily="34" charset="0"/>
              <a:buChar char="•"/>
            </a:pPr>
            <a:r>
              <a:rPr lang="en-US" b="0" i="0" dirty="0">
                <a:effectLst/>
                <a:latin typeface="fkGroteskNeue"/>
              </a:rPr>
              <a:t>Summary of key features and functionalities offered by the application</a:t>
            </a:r>
          </a:p>
          <a:p>
            <a:pPr algn="l"/>
            <a:r>
              <a:rPr lang="en-US" b="0" i="0" dirty="0">
                <a:effectLst/>
                <a:latin typeface="fkGroteskNeue"/>
              </a:rPr>
              <a:t>4. Tools and Technologies Used</a:t>
            </a:r>
          </a:p>
          <a:p>
            <a:pPr algn="l">
              <a:buFont typeface="Arial" panose="020B0604020202020204" pitchFamily="34" charset="0"/>
              <a:buChar char="•"/>
            </a:pPr>
            <a:r>
              <a:rPr lang="en-US" b="0" i="0" dirty="0">
                <a:effectLst/>
                <a:latin typeface="fkGroteskNeue"/>
              </a:rPr>
              <a:t>List of front-end technologies, frameworks, and libraries employed</a:t>
            </a:r>
          </a:p>
          <a:p>
            <a:pPr algn="l"/>
            <a:r>
              <a:rPr lang="en-US" b="0" i="0" dirty="0">
                <a:effectLst/>
                <a:latin typeface="fkGroteskNeue"/>
              </a:rPr>
              <a:t>5. Screenshots and Visuals</a:t>
            </a:r>
          </a:p>
          <a:p>
            <a:pPr algn="l">
              <a:buFont typeface="Arial" panose="020B0604020202020204" pitchFamily="34" charset="0"/>
              <a:buChar char="•"/>
            </a:pPr>
            <a:r>
              <a:rPr lang="en-US" b="0" i="0" dirty="0">
                <a:effectLst/>
                <a:latin typeface="fkGroteskNeue"/>
              </a:rPr>
              <a:t>Multiple clean screenshots showing the UI design (landing page, dashboard, form for adding expenses, charts)</a:t>
            </a:r>
          </a:p>
          <a:p>
            <a:pPr algn="l">
              <a:buFont typeface="Arial" panose="020B0604020202020204" pitchFamily="34" charset="0"/>
              <a:buChar char="•"/>
            </a:pPr>
            <a:r>
              <a:rPr lang="en-US" b="0" i="0" dirty="0">
                <a:effectLst/>
                <a:latin typeface="fkGroteskNeue"/>
              </a:rPr>
              <a:t>Optionally, embed a short demo video or GIF showcasing key interactions</a:t>
            </a:r>
          </a:p>
          <a:p>
            <a:endParaRPr lang="en-IN" dirty="0"/>
          </a:p>
        </p:txBody>
      </p:sp>
      <p:sp>
        <p:nvSpPr>
          <p:cNvPr id="4" name="TextBox 3">
            <a:extLst>
              <a:ext uri="{FF2B5EF4-FFF2-40B4-BE49-F238E27FC236}">
                <a16:creationId xmlns:a16="http://schemas.microsoft.com/office/drawing/2014/main" id="{30AC772E-63A9-8E42-448A-DCCF37622E4D}"/>
              </a:ext>
            </a:extLst>
          </p:cNvPr>
          <p:cNvSpPr txBox="1"/>
          <p:nvPr/>
        </p:nvSpPr>
        <p:spPr>
          <a:xfrm>
            <a:off x="6619876" y="1225689"/>
            <a:ext cx="4024313" cy="5078313"/>
          </a:xfrm>
          <a:prstGeom prst="rect">
            <a:avLst/>
          </a:prstGeom>
          <a:noFill/>
        </p:spPr>
        <p:txBody>
          <a:bodyPr wrap="square">
            <a:spAutoFit/>
          </a:bodyPr>
          <a:lstStyle/>
          <a:p>
            <a:pPr algn="l"/>
            <a:r>
              <a:rPr lang="en-US" b="0" i="0" dirty="0">
                <a:effectLst/>
                <a:latin typeface="fkGroteskNeue"/>
              </a:rPr>
              <a:t>6. Features Highlight</a:t>
            </a:r>
          </a:p>
          <a:p>
            <a:pPr algn="l">
              <a:buFont typeface="Arial" panose="020B0604020202020204" pitchFamily="34" charset="0"/>
              <a:buChar char="•"/>
            </a:pPr>
            <a:r>
              <a:rPr lang="en-US" b="0" i="0" dirty="0">
                <a:effectLst/>
                <a:latin typeface="fkGroteskNeue"/>
              </a:rPr>
              <a:t>Bullet points or icon-based highlight of main features like:</a:t>
            </a:r>
          </a:p>
          <a:p>
            <a:pPr marL="742950" lvl="1" indent="-285750" algn="l">
              <a:buFont typeface="Arial" panose="020B0604020202020204" pitchFamily="34" charset="0"/>
              <a:buChar char="•"/>
            </a:pPr>
            <a:r>
              <a:rPr lang="en-US" b="0" i="0" dirty="0">
                <a:effectLst/>
                <a:latin typeface="fkGroteskNeue"/>
              </a:rPr>
              <a:t>Expense input with categories</a:t>
            </a:r>
          </a:p>
          <a:p>
            <a:pPr marL="742950" lvl="1" indent="-285750" algn="l">
              <a:buFont typeface="Arial" panose="020B0604020202020204" pitchFamily="34" charset="0"/>
              <a:buChar char="•"/>
            </a:pPr>
            <a:r>
              <a:rPr lang="en-US" b="0" i="0" dirty="0">
                <a:effectLst/>
                <a:latin typeface="fkGroteskNeue"/>
              </a:rPr>
              <a:t>Visual expense reports and charts</a:t>
            </a:r>
          </a:p>
          <a:p>
            <a:pPr marL="742950" lvl="1" indent="-285750" algn="l">
              <a:buFont typeface="Arial" panose="020B0604020202020204" pitchFamily="34" charset="0"/>
              <a:buChar char="•"/>
            </a:pPr>
            <a:r>
              <a:rPr lang="en-US" b="0" i="0" dirty="0">
                <a:effectLst/>
                <a:latin typeface="fkGroteskNeue"/>
              </a:rPr>
              <a:t>Responsive design for mobile and desktop</a:t>
            </a:r>
          </a:p>
          <a:p>
            <a:pPr algn="l"/>
            <a:r>
              <a:rPr lang="en-US" b="0" i="0" dirty="0">
                <a:effectLst/>
                <a:latin typeface="fkGroteskNeue"/>
              </a:rPr>
              <a:t>7. Code and Deployment Links</a:t>
            </a:r>
          </a:p>
          <a:p>
            <a:pPr algn="l">
              <a:buFont typeface="Arial" panose="020B0604020202020204" pitchFamily="34" charset="0"/>
              <a:buChar char="•"/>
            </a:pPr>
            <a:r>
              <a:rPr lang="en-US" b="0" i="0" dirty="0">
                <a:effectLst/>
                <a:latin typeface="fkGroteskNeue"/>
              </a:rPr>
              <a:t>Links to GitHub repository and, if deployed, live demo URL</a:t>
            </a:r>
          </a:p>
          <a:p>
            <a:pPr algn="l"/>
            <a:r>
              <a:rPr lang="en-US" b="0" i="0" dirty="0">
                <a:effectLst/>
                <a:latin typeface="fkGroteskNeue"/>
              </a:rPr>
              <a:t>8. Challenges and Learning</a:t>
            </a:r>
          </a:p>
          <a:p>
            <a:pPr algn="l">
              <a:buFont typeface="Arial" panose="020B0604020202020204" pitchFamily="34" charset="0"/>
              <a:buChar char="•"/>
            </a:pPr>
            <a:r>
              <a:rPr lang="en-US" b="0" i="0" dirty="0">
                <a:effectLst/>
                <a:latin typeface="fkGroteskNeue"/>
              </a:rPr>
              <a:t>Short paragraph about challenges faced and key takeaways from the project</a:t>
            </a:r>
          </a:p>
          <a:p>
            <a:pPr algn="l"/>
            <a:r>
              <a:rPr lang="en-US" b="0" i="0" dirty="0">
                <a:effectLst/>
                <a:latin typeface="fkGroteskNeue"/>
              </a:rPr>
              <a:t>9. Call to Action</a:t>
            </a:r>
          </a:p>
          <a:p>
            <a:pPr algn="l">
              <a:buFont typeface="Arial" panose="020B0604020202020204" pitchFamily="34" charset="0"/>
              <a:buChar char="•"/>
            </a:pPr>
            <a:r>
              <a:rPr lang="en-US" b="0" i="0" dirty="0">
                <a:effectLst/>
                <a:latin typeface="fkGroteskNeue"/>
              </a:rPr>
              <a:t>Invitation to explore the project source or contact for collaboration</a:t>
            </a:r>
          </a:p>
          <a:p>
            <a:endParaRPr lang="en-IN" dirty="0"/>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762000" y="103287"/>
            <a:ext cx="10353761" cy="1326321"/>
          </a:xfrm>
        </p:spPr>
        <p:txBody>
          <a:bodyPr/>
          <a:lstStyle/>
          <a:p>
            <a:r>
              <a:rPr lang="en-IN" dirty="0"/>
              <a:t>FEATURES AND FUNCTIONALITY</a:t>
            </a:r>
          </a:p>
        </p:txBody>
      </p:sp>
      <p:sp>
        <p:nvSpPr>
          <p:cNvPr id="3" name="TextBox 2">
            <a:extLst>
              <a:ext uri="{FF2B5EF4-FFF2-40B4-BE49-F238E27FC236}">
                <a16:creationId xmlns:a16="http://schemas.microsoft.com/office/drawing/2014/main" id="{01EF2A9E-D628-E685-DCF9-A8BC0B63E789}"/>
              </a:ext>
            </a:extLst>
          </p:cNvPr>
          <p:cNvSpPr txBox="1"/>
          <p:nvPr/>
        </p:nvSpPr>
        <p:spPr>
          <a:xfrm>
            <a:off x="609600" y="1371600"/>
            <a:ext cx="5486400" cy="5078313"/>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fkGroteskNeue"/>
              </a:rPr>
              <a:t>Add, Edit, and Delete Expenses: Users can easily input, modify, or remove their financial transactions with detailed information like amount, date, and category.</a:t>
            </a:r>
          </a:p>
          <a:p>
            <a:pPr algn="l">
              <a:buFont typeface="Arial" panose="020B0604020202020204" pitchFamily="34" charset="0"/>
              <a:buChar char="•"/>
            </a:pPr>
            <a:r>
              <a:rPr lang="en-US" b="0" i="0" dirty="0">
                <a:effectLst/>
                <a:latin typeface="fkGroteskNeue"/>
              </a:rPr>
              <a:t>Categorization of Expenses: Transactions are categorized into types such as food, transportation, bills, entertainment, etc., enabling better organization and analysis.</a:t>
            </a:r>
          </a:p>
          <a:p>
            <a:pPr algn="l">
              <a:buFont typeface="Arial" panose="020B0604020202020204" pitchFamily="34" charset="0"/>
              <a:buChar char="•"/>
            </a:pPr>
            <a:r>
              <a:rPr lang="en-US" b="0" i="0" dirty="0">
                <a:effectLst/>
                <a:latin typeface="fkGroteskNeue"/>
              </a:rPr>
              <a:t>Budget Management: Users can set weekly or monthly budgets and track their spending against these limits to avoid overspending.</a:t>
            </a:r>
          </a:p>
          <a:p>
            <a:pPr algn="l">
              <a:buFont typeface="Arial" panose="020B0604020202020204" pitchFamily="34" charset="0"/>
              <a:buChar char="•"/>
            </a:pPr>
            <a:r>
              <a:rPr lang="en-US" b="0" i="0" dirty="0">
                <a:effectLst/>
                <a:latin typeface="fkGroteskNeue"/>
              </a:rPr>
              <a:t>Visual Reports and Charts: Interactive dashboards display spending patterns and summaries using charts (pie charts, bar graphs), giving insights into income and expenses.</a:t>
            </a:r>
          </a:p>
          <a:p>
            <a:pPr algn="l">
              <a:buFont typeface="Arial" panose="020B0604020202020204" pitchFamily="34" charset="0"/>
              <a:buChar char="•"/>
            </a:pPr>
            <a:r>
              <a:rPr lang="en-US" b="0" i="0" dirty="0">
                <a:effectLst/>
                <a:latin typeface="fkGroteskNeue"/>
              </a:rPr>
              <a:t>Expense Filtering and Search: Users can filter expenses by date, category, or amount for easy retrieval and tracking.</a:t>
            </a:r>
          </a:p>
          <a:p>
            <a:endParaRPr lang="en-IN" dirty="0"/>
          </a:p>
        </p:txBody>
      </p:sp>
      <p:sp>
        <p:nvSpPr>
          <p:cNvPr id="4" name="TextBox 3">
            <a:extLst>
              <a:ext uri="{FF2B5EF4-FFF2-40B4-BE49-F238E27FC236}">
                <a16:creationId xmlns:a16="http://schemas.microsoft.com/office/drawing/2014/main" id="{C3043E30-5BA0-4E01-0AD3-B01E1E9872C2}"/>
              </a:ext>
            </a:extLst>
          </p:cNvPr>
          <p:cNvSpPr txBox="1"/>
          <p:nvPr/>
        </p:nvSpPr>
        <p:spPr>
          <a:xfrm>
            <a:off x="6532880" y="1371600"/>
            <a:ext cx="5029200" cy="3693319"/>
          </a:xfrm>
          <a:prstGeom prst="rect">
            <a:avLst/>
          </a:prstGeom>
          <a:noFill/>
        </p:spPr>
        <p:txBody>
          <a:bodyPr wrap="square" rtlCol="0">
            <a:spAutoFit/>
          </a:bodyPr>
          <a:lstStyle/>
          <a:p>
            <a:pPr algn="l">
              <a:buFont typeface="Arial" panose="020B0604020202020204" pitchFamily="34" charset="0"/>
              <a:buChar char="•"/>
            </a:pPr>
            <a:r>
              <a:rPr lang="en-US" b="0" i="0" dirty="0">
                <a:effectLst/>
                <a:latin typeface="fkGroteskNeue"/>
              </a:rPr>
              <a:t>Data Storage and Persistence: Expenses are stored locally (using </a:t>
            </a:r>
            <a:r>
              <a:rPr lang="en-US" b="0" i="0" dirty="0" err="1">
                <a:effectLst/>
                <a:latin typeface="fkGroteskNeue"/>
              </a:rPr>
              <a:t>LocalStorage</a:t>
            </a:r>
            <a:r>
              <a:rPr lang="en-US" b="0" i="0" dirty="0">
                <a:effectLst/>
                <a:latin typeface="fkGroteskNeue"/>
              </a:rPr>
              <a:t> or </a:t>
            </a:r>
            <a:r>
              <a:rPr lang="en-US" b="0" i="0" dirty="0" err="1">
                <a:effectLst/>
                <a:latin typeface="fkGroteskNeue"/>
              </a:rPr>
              <a:t>IndexedDB</a:t>
            </a:r>
            <a:r>
              <a:rPr lang="en-US" b="0" i="0" dirty="0">
                <a:effectLst/>
                <a:latin typeface="fkGroteskNeue"/>
              </a:rPr>
              <a:t>) or synced with cloud storage to safeguard data and allow access across sessions.</a:t>
            </a:r>
          </a:p>
          <a:p>
            <a:pPr algn="l">
              <a:buFont typeface="Arial" panose="020B0604020202020204" pitchFamily="34" charset="0"/>
              <a:buChar char="•"/>
            </a:pPr>
            <a:r>
              <a:rPr lang="en-US" b="0" i="0" dirty="0">
                <a:effectLst/>
                <a:latin typeface="fkGroteskNeue"/>
              </a:rPr>
              <a:t>Responsive Design: The application works seamlessly on different devices and screen sizes, including mobiles and desktops.</a:t>
            </a:r>
          </a:p>
          <a:p>
            <a:pPr algn="l">
              <a:buFont typeface="Arial" panose="020B0604020202020204" pitchFamily="34" charset="0"/>
              <a:buChar char="•"/>
            </a:pPr>
            <a:r>
              <a:rPr lang="en-US" b="0" i="0" dirty="0">
                <a:effectLst/>
                <a:latin typeface="fkGroteskNeue"/>
              </a:rPr>
              <a:t>User-friendly Interface: Simple and clean UI for quick entry and easy navigation.</a:t>
            </a:r>
          </a:p>
          <a:p>
            <a:pPr algn="l">
              <a:buFont typeface="Arial" panose="020B0604020202020204" pitchFamily="34" charset="0"/>
              <a:buChar char="•"/>
            </a:pPr>
            <a:r>
              <a:rPr lang="en-US" b="0" i="0" dirty="0">
                <a:effectLst/>
                <a:latin typeface="fkGroteskNeue"/>
              </a:rPr>
              <a:t>Export Options: Ability to export expense data and reports in formats like CSV or PDF for record-keeping or sharing.</a:t>
            </a:r>
          </a:p>
          <a:p>
            <a:endParaRPr lang="en-IN" dirty="0"/>
          </a:p>
        </p:txBody>
      </p:sp>
    </p:spTree>
    <p:extLst>
      <p:ext uri="{BB962C8B-B14F-4D97-AF65-F5344CB8AC3E}">
        <p14:creationId xmlns:p14="http://schemas.microsoft.com/office/powerpoint/2010/main" val="2720660618"/>
      </p:ext>
    </p:extLst>
  </p:cSld>
  <p:clrMapOvr>
    <a:masterClrMapping/>
  </p:clrMapOvr>
  <mc:AlternateContent xmlns:mc="http://schemas.openxmlformats.org/markup-compatibility/2006" xmlns:p14="http://schemas.microsoft.com/office/powerpoint/2010/main">
    <mc:Choice Requires="p14">
      <p:transition spd="slow" p14:dur="1600">
        <p14:gallery dir="l"/>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 /></Relationships>
</file>

<file path=ppt/theme/theme1.xml><?xml version="1.0" encoding="utf-8"?>
<a:theme xmlns:a="http://schemas.openxmlformats.org/drawingml/2006/main" name="Damask">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panose="02050604050505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panose="020606030202050204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thm15="http://schemas.microsoft.com/office/thememl/2012/main" name="Damask" id="{F9A299A0-33D0-4E0F-9F3F-7163E3744208}" vid="{746EEEEA-FB6A-406B-B510-531588D5481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TM04033921[[fn=Damask]]</Template>
  <TotalTime>402</TotalTime>
  <Words>994</Words>
  <Application>Microsoft Office PowerPoint</Application>
  <PresentationFormat>Widescreen</PresentationFormat>
  <Paragraphs>94</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Damask</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SHAHIDHA AFROSE A</cp:lastModifiedBy>
  <cp:revision>30</cp:revision>
  <dcterms:created xsi:type="dcterms:W3CDTF">2024-03-29T15:07:22Z</dcterms:created>
  <dcterms:modified xsi:type="dcterms:W3CDTF">2025-09-01T15:55:55Z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