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svg" ContentType="image/svg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notesSlides/notesSlide1.xml" ContentType="application/vnd.openxmlformats-officedocument.presentationml.notesSlide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style1.xml" ContentType="application/vnd.ms-office.chartstyle+xml"/>
  <Override PartName="/ppt/charts/colors1.xml" ContentType="application/vnd.ms-office.chartcolorstyle+xml"/>
  <Override PartName="/ppt/charts/style2.xml" ContentType="application/vnd.ms-office.chartstyle+xml"/>
  <Override PartName="/ppt/charts/colors2.xml" ContentType="application/vnd.ms-office.chartcolorstyle+xml"/>
  <Override PartName="/ppt/charts/style3.xml" ContentType="application/vnd.ms-office.chartstyle+xml"/>
  <Override PartName="/ppt/charts/colors3.xml" ContentType="application/vnd.ms-office.chartcolorstyle+xml"/>
  <Override PartName="/ppt/charts/style4.xml" ContentType="application/vnd.ms-office.chartstyle+xml"/>
  <Override PartName="/ppt/charts/colors4.xml" ContentType="application/vnd.ms-office.chartcolorstyle+xml"/>
  <Override PartName="/ppt/charts/style5.xml" ContentType="application/vnd.ms-office.chartstyle+xml"/>
  <Override PartName="/ppt/charts/colors5.xml" ContentType="application/vnd.ms-office.chartcolorstyle+xml"/>
  <Override PartName="/ppt/charts/style6.xml" ContentType="application/vnd.ms-office.chartstyle+xml"/>
  <Override PartName="/ppt/charts/colors6.xml" ContentType="application/vnd.ms-office.chartcolorstyle+xml"/>
  <Override PartName="/ppt/charts/style7.xml" ContentType="application/vnd.ms-office.chartstyle+xml"/>
  <Override PartName="/ppt/charts/colors7.xml" ContentType="application/vnd.ms-office.chartcolorstyle+xml"/>
  <Override PartName="/ppt/charts/style8.xml" ContentType="application/vnd.ms-office.chartstyle+xml"/>
  <Override PartName="/ppt/charts/colors8.xml" ContentType="application/vnd.ms-office.chartcolorstyle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removePersonalInfoOnSave="1" saveSubsetFonts="1">
  <p:sldMasterIdLst>
    <p:sldMasterId id="2147483669" r:id="rId1"/>
  </p:sldMasterIdLst>
  <p:notesMasterIdLst>
    <p:notesMasterId r:id="rId14"/>
  </p:notesMasterIdLst>
  <p:handoutMasterIdLst>
    <p:handoutMasterId r:id="rId15"/>
  </p:handoutMasterIdLst>
  <p:sldIdLst>
    <p:sldId id="2153" r:id="rId2"/>
    <p:sldId id="2059" r:id="rId3"/>
    <p:sldId id="2158" r:id="rId4"/>
    <p:sldId id="2157" r:id="rId5"/>
    <p:sldId id="2160" r:id="rId6"/>
    <p:sldId id="2155" r:id="rId7"/>
    <p:sldId id="1130" r:id="rId8"/>
    <p:sldId id="2154" r:id="rId9"/>
    <p:sldId id="2073" r:id="rId10"/>
    <p:sldId id="2136" r:id="rId11"/>
    <p:sldId id="2161" r:id="rId12"/>
    <p:sldId id="2162" r:id="rId13"/>
  </p:sldIdLst>
  <p:sldSz cx="9906000" cy="6858000" type="A4"/>
  <p:notesSz cx="6807200" cy="9939338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FFB3F5A0-7E21-4218-A8C1-3CF49A0CC4FD}">
          <p14:sldIdLst>
            <p14:sldId id="2153"/>
            <p14:sldId id="2059"/>
            <p14:sldId id="2158"/>
            <p14:sldId id="2157"/>
            <p14:sldId id="2160"/>
            <p14:sldId id="2155"/>
            <p14:sldId id="1130"/>
            <p14:sldId id="2154"/>
            <p14:sldId id="2073"/>
            <p14:sldId id="2136"/>
            <p14:sldId id="2161"/>
            <p14:sldId id="2162"/>
          </p14:sldIdLst>
        </p14:section>
      </p14:sectionLst>
    </p:ext>
    <p:ext uri="{EFAFB233-063F-42B5-8137-9DF3F51BA10A}">
      <p15:sldGuideLst xmlns:p15="http://schemas.microsoft.com/office/powerpoint/2012/main" xmlns="">
        <p15:guide id="3" orient="horz" pos="913" userDrawn="1">
          <p15:clr>
            <a:srgbClr val="A4A3A4"/>
          </p15:clr>
        </p15:guide>
        <p15:guide id="4" orient="horz" pos="3680" userDrawn="1">
          <p15:clr>
            <a:srgbClr val="A4A3A4"/>
          </p15:clr>
        </p15:guide>
        <p15:guide id="7" pos="262" userDrawn="1">
          <p15:clr>
            <a:srgbClr val="A4A3A4"/>
          </p15:clr>
        </p15:guide>
        <p15:guide id="8" pos="6046" userDrawn="1">
          <p15:clr>
            <a:srgbClr val="A4A3A4"/>
          </p15:clr>
        </p15:guide>
        <p15:guide id="9" orient="horz" pos="206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成者" initials="A" lastIdx="8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385723"/>
    <a:srgbClr val="0000FF"/>
    <a:srgbClr val="FF7452"/>
    <a:srgbClr val="1D2088"/>
    <a:srgbClr val="3C00BE"/>
    <a:srgbClr val="FF0066"/>
    <a:srgbClr val="A9A3C4"/>
    <a:srgbClr val="FF5D78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スタイル (淡色)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75DCB02-9BB8-47FD-8907-85C794F793BA}" styleName="テーマ スタイル 1 - アクセント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C083E6E3-FA7D-4D7B-A595-EF9225AFEA82}" styleName="淡色スタイル 1 - アクセント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27" autoAdjust="0"/>
    <p:restoredTop sz="93611" autoAdjust="0"/>
  </p:normalViewPr>
  <p:slideViewPr>
    <p:cSldViewPr snapToGrid="0">
      <p:cViewPr>
        <p:scale>
          <a:sx n="103" d="100"/>
          <a:sy n="103" d="100"/>
        </p:scale>
        <p:origin x="-320" y="160"/>
      </p:cViewPr>
      <p:guideLst>
        <p:guide orient="horz" pos="913"/>
        <p:guide orient="horz" pos="3680"/>
        <p:guide orient="horz" pos="2069"/>
        <p:guide pos="262"/>
        <p:guide pos="604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2880" y="72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interSettings" Target="printerSettings/printerSettings1.bin"/><Relationship Id="rId17" Type="http://schemas.openxmlformats.org/officeDocument/2006/relationships/commentAuthors" Target="commentAuthors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.urano\Google%20&#12489;&#12521;&#12452;&#12502;\&#20998;&#26512;&#12481;&#12540;&#12512;&#12398;&#12524;&#12509;&#12540;&#12488;&#20445;&#31649;\&#12304;report%20making%20tool&#12305;\&#12524;&#12509;&#12540;&#12488;&#12395;&#20837;&#12428;&#12427;&#26696;&#20869;&#31995;&#36039;&#26009;\&#36039;&#26009;&#20316;&#25104;&#29992;&#12480;&#12511;&#12540;&#12487;&#12540;&#12479;\&#20670;&#21521;&#12398;&#12464;&#12521;&#12501;&#25968;&#20516;&#12398;&#24847;&#21619;&#12487;&#12540;&#12479;.xlsx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.urano\Google%20&#12489;&#12521;&#12452;&#12502;\&#20998;&#26512;&#12481;&#12540;&#12512;&#12398;&#12524;&#12509;&#12540;&#12488;&#20445;&#31649;\&#12304;report%20making%20tool&#12305;\&#12524;&#12509;&#12540;&#12488;&#12395;&#20837;&#12428;&#12427;&#26696;&#20869;&#31995;&#36039;&#26009;\&#36039;&#26009;&#20316;&#25104;&#29992;&#12480;&#12511;&#12540;&#12487;&#12540;&#12479;\&#20670;&#21521;&#12398;&#12464;&#12521;&#12501;&#25968;&#20516;&#12398;&#24847;&#21619;&#12487;&#12540;&#12479;.xlsx" TargetMode="External"/><Relationship Id="rId2" Type="http://schemas.microsoft.com/office/2011/relationships/chartStyle" Target="style2.xml"/><Relationship Id="rId3" Type="http://schemas.microsoft.com/office/2011/relationships/chartColorStyle" Target="colors2.xm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.urano\Google%20&#12489;&#12521;&#12452;&#12502;\&#20998;&#26512;&#12481;&#12540;&#12512;&#12398;&#12524;&#12509;&#12540;&#12488;&#20445;&#31649;\&#12304;report%20making%20tool&#12305;\&#12524;&#12509;&#12540;&#12488;&#12395;&#20837;&#12428;&#12427;&#26696;&#20869;&#31995;&#36039;&#26009;\&#36039;&#26009;&#20316;&#25104;&#29992;&#12480;&#12511;&#12540;&#12487;&#12540;&#12479;\&#20670;&#21521;&#12398;&#12464;&#12521;&#12501;&#25968;&#20516;&#12398;&#24847;&#21619;&#12487;&#12540;&#12479;.xlsx" TargetMode="External"/><Relationship Id="rId2" Type="http://schemas.microsoft.com/office/2011/relationships/chartStyle" Target="style3.xml"/><Relationship Id="rId3" Type="http://schemas.microsoft.com/office/2011/relationships/chartColorStyle" Target="colors3.xm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knote\Google%20&#12489;&#12521;&#12452;&#12502;\&#20998;&#26512;&#12481;&#12540;&#12512;&#12398;&#12524;&#12509;&#12540;&#12488;&#20445;&#31649;\&#12304;report%20making%20tool&#12305;\&#12524;&#12509;&#12540;&#12488;&#12395;&#20837;&#12428;&#12427;&#26696;&#20869;&#31995;&#36039;&#26009;\20181115_&#26032;&#65306;&#20670;&#12365;&#12398;&#35500;&#26126;.xlsx" TargetMode="External"/><Relationship Id="rId2" Type="http://schemas.microsoft.com/office/2011/relationships/chartStyle" Target="style4.xml"/><Relationship Id="rId3" Type="http://schemas.microsoft.com/office/2011/relationships/chartColorStyle" Target="colors4.xm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knote\Google%20&#12489;&#12521;&#12452;&#12502;\&#20998;&#26512;&#12481;&#12540;&#12512;&#12398;&#12524;&#12509;&#12540;&#12488;&#20445;&#31649;\&#12304;report%20making%20tool&#12305;\&#12524;&#12509;&#12540;&#12488;&#12395;&#20837;&#12428;&#12427;&#26696;&#20869;&#31995;&#36039;&#26009;\20181115_&#26032;&#65306;&#20670;&#12365;&#12398;&#35500;&#26126;.xlsx" TargetMode="External"/><Relationship Id="rId2" Type="http://schemas.microsoft.com/office/2011/relationships/chartStyle" Target="style5.xml"/><Relationship Id="rId3" Type="http://schemas.microsoft.com/office/2011/relationships/chartColorStyle" Target="colors5.xm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knote\Google%20&#12489;&#12521;&#12452;&#12502;\&#20998;&#26512;&#12481;&#12540;&#12512;&#12398;&#12524;&#12509;&#12540;&#12488;&#20445;&#31649;\&#12304;report%20making%20tool&#12305;\&#12524;&#12509;&#12540;&#12488;&#12395;&#20837;&#12428;&#12427;&#26696;&#20869;&#31995;&#36039;&#26009;\20181115_&#26032;&#65306;&#20670;&#12365;&#12398;&#35500;&#26126;.xlsx" TargetMode="External"/><Relationship Id="rId2" Type="http://schemas.microsoft.com/office/2011/relationships/chartStyle" Target="style6.xml"/><Relationship Id="rId3" Type="http://schemas.microsoft.com/office/2011/relationships/chartColorStyle" Target="colors6.xm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knote\Google%20&#12489;&#12521;&#12452;&#12502;\&#20998;&#26512;&#12481;&#12540;&#12512;&#12398;&#12524;&#12509;&#12540;&#12488;&#20445;&#31649;\&#12304;report%20making%20tool&#12305;\&#12524;&#12509;&#12540;&#12488;&#12395;&#20837;&#12428;&#12427;&#26696;&#20869;&#31995;&#36039;&#26009;\20181115_&#26032;&#65306;&#20670;&#12365;&#12398;&#35500;&#26126;.xlsx" TargetMode="External"/><Relationship Id="rId2" Type="http://schemas.microsoft.com/office/2011/relationships/chartStyle" Target="style7.xml"/><Relationship Id="rId3" Type="http://schemas.microsoft.com/office/2011/relationships/chartColorStyle" Target="colors7.xm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knote\Google%20&#12489;&#12521;&#12452;&#12502;\&#20998;&#26512;&#12481;&#12540;&#12512;&#12398;&#12524;&#12509;&#12540;&#12488;&#20445;&#31649;\&#12304;report%20making%20tool&#12305;\&#12524;&#12509;&#12540;&#12488;&#12395;&#20837;&#12428;&#12427;&#26696;&#20869;&#31995;&#36039;&#26009;\20181115_&#26032;&#65306;&#20670;&#12365;&#12398;&#35500;&#26126;.xlsx" TargetMode="External"/><Relationship Id="rId2" Type="http://schemas.microsoft.com/office/2011/relationships/chartStyle" Target="style8.xml"/><Relationship Id="rId3" Type="http://schemas.microsoft.com/office/2011/relationships/chartColorStyle" Target="colors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Sheet1!$I$3</c:f>
              <c:strCache>
                <c:ptCount val="1"/>
                <c:pt idx="0">
                  <c:v>マイナス長い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trendline>
            <c:spPr>
              <a:ln w="381000" cap="rnd">
                <a:solidFill>
                  <a:srgbClr val="B6CCDC">
                    <a:alpha val="20000"/>
                  </a:srgbClr>
                </a:solidFill>
                <a:prstDash val="solid"/>
              </a:ln>
              <a:effectLst/>
            </c:spPr>
            <c:trendlineType val="linear"/>
            <c:backward val="0.5"/>
            <c:dispRSqr val="0"/>
            <c:dispEq val="0"/>
          </c:trendline>
          <c:cat>
            <c:strRef>
              <c:f>Sheet1!$H$4:$H$10</c:f>
              <c:strCache>
                <c:ptCount val="7"/>
                <c:pt idx="0">
                  <c:v>非常に不満</c:v>
                </c:pt>
                <c:pt idx="1">
                  <c:v>不満</c:v>
                </c:pt>
                <c:pt idx="2">
                  <c:v>やや不満</c:v>
                </c:pt>
                <c:pt idx="3">
                  <c:v>どちらでもない</c:v>
                </c:pt>
                <c:pt idx="4">
                  <c:v>やや満足</c:v>
                </c:pt>
                <c:pt idx="5">
                  <c:v>満足</c:v>
                </c:pt>
                <c:pt idx="6">
                  <c:v>非常に満足</c:v>
                </c:pt>
              </c:strCache>
            </c:strRef>
          </c:cat>
          <c:val>
            <c:numRef>
              <c:f>Sheet1!$I$4:$I$10</c:f>
              <c:numCache>
                <c:formatCode>General</c:formatCode>
                <c:ptCount val="7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9714-4100-9B3A-A7249D39747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123649112"/>
        <c:axId val="-2127628712"/>
      </c:barChart>
      <c:catAx>
        <c:axId val="-212364911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eaVert" wrap="square" anchor="ctr" anchorCtr="1"/>
          <a:lstStyle/>
          <a:p>
            <a:pPr>
              <a:defRPr lang="ja-JP"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27628712"/>
        <c:crosses val="autoZero"/>
        <c:auto val="1"/>
        <c:lblAlgn val="ctr"/>
        <c:lblOffset val="100"/>
        <c:noMultiLvlLbl val="0"/>
      </c:catAx>
      <c:valAx>
        <c:axId val="-2127628712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-21236491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Sheet1!$J$3</c:f>
              <c:strCache>
                <c:ptCount val="1"/>
                <c:pt idx="0">
                  <c:v>マイナス短い</c:v>
                </c:pt>
              </c:strCache>
            </c:strRef>
          </c:tx>
          <c:spPr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trendline>
            <c:spPr>
              <a:ln w="381000" cap="rnd">
                <a:solidFill>
                  <a:srgbClr val="B6CCDC">
                    <a:alpha val="20000"/>
                  </a:srgbClr>
                </a:solidFill>
                <a:prstDash val="solid"/>
              </a:ln>
              <a:effectLst/>
            </c:spPr>
            <c:trendlineType val="linear"/>
            <c:backward val="0.5"/>
            <c:dispRSqr val="0"/>
            <c:dispEq val="0"/>
          </c:trendline>
          <c:cat>
            <c:strRef>
              <c:f>Sheet1!$H$4:$H$10</c:f>
              <c:strCache>
                <c:ptCount val="7"/>
                <c:pt idx="0">
                  <c:v>非常に不満</c:v>
                </c:pt>
                <c:pt idx="1">
                  <c:v>不満</c:v>
                </c:pt>
                <c:pt idx="2">
                  <c:v>やや不満</c:v>
                </c:pt>
                <c:pt idx="3">
                  <c:v>どちらでもない</c:v>
                </c:pt>
                <c:pt idx="4">
                  <c:v>やや満足</c:v>
                </c:pt>
                <c:pt idx="5">
                  <c:v>満足</c:v>
                </c:pt>
                <c:pt idx="6">
                  <c:v>非常に満足</c:v>
                </c:pt>
              </c:strCache>
            </c:strRef>
          </c:cat>
          <c:val>
            <c:numRef>
              <c:f>Sheet1!$J$4:$J$10</c:f>
              <c:numCache>
                <c:formatCode>General</c:formatCode>
                <c:ptCount val="7"/>
                <c:pt idx="0">
                  <c:v>6.0</c:v>
                </c:pt>
                <c:pt idx="1">
                  <c:v>6.0</c:v>
                </c:pt>
                <c:pt idx="2">
                  <c:v>7.0</c:v>
                </c:pt>
                <c:pt idx="3">
                  <c:v>7.0</c:v>
                </c:pt>
                <c:pt idx="4">
                  <c:v>8.0</c:v>
                </c:pt>
                <c:pt idx="5">
                  <c:v>8.0</c:v>
                </c:pt>
                <c:pt idx="6">
                  <c:v>9.0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B612-4C89-AAEA-718C7A786C1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124269864"/>
        <c:axId val="-2124222040"/>
      </c:barChart>
      <c:catAx>
        <c:axId val="-212426986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eaVert" wrap="square" anchor="ctr" anchorCtr="1"/>
          <a:lstStyle/>
          <a:p>
            <a:pPr>
              <a:defRPr lang="ja-JP"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24222040"/>
        <c:crosses val="autoZero"/>
        <c:auto val="1"/>
        <c:lblAlgn val="ctr"/>
        <c:lblOffset val="100"/>
        <c:noMultiLvlLbl val="0"/>
      </c:catAx>
      <c:valAx>
        <c:axId val="-2124222040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-21242698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Sheet1!$K$3</c:f>
              <c:strCache>
                <c:ptCount val="1"/>
                <c:pt idx="0">
                  <c:v>影響なし</c:v>
                </c:pt>
              </c:strCache>
            </c:strRef>
          </c:tx>
          <c:spPr>
            <a:solidFill>
              <a:schemeClr val="bg2">
                <a:lumMod val="90000"/>
              </a:schemeClr>
            </a:solidFill>
            <a:ln>
              <a:noFill/>
            </a:ln>
            <a:effectLst/>
          </c:spPr>
          <c:invertIfNegative val="0"/>
          <c:trendline>
            <c:spPr>
              <a:ln w="381000" cap="rnd">
                <a:solidFill>
                  <a:srgbClr val="B6CCDC">
                    <a:alpha val="20000"/>
                  </a:srgbClr>
                </a:solidFill>
                <a:prstDash val="solid"/>
              </a:ln>
              <a:effectLst/>
            </c:spPr>
            <c:trendlineType val="linear"/>
            <c:backward val="0.5"/>
            <c:dispRSqr val="0"/>
            <c:dispEq val="0"/>
          </c:trendline>
          <c:cat>
            <c:strRef>
              <c:f>Sheet1!$H$4:$H$10</c:f>
              <c:strCache>
                <c:ptCount val="7"/>
                <c:pt idx="0">
                  <c:v>非常に不満</c:v>
                </c:pt>
                <c:pt idx="1">
                  <c:v>不満</c:v>
                </c:pt>
                <c:pt idx="2">
                  <c:v>やや不満</c:v>
                </c:pt>
                <c:pt idx="3">
                  <c:v>どちらでもない</c:v>
                </c:pt>
                <c:pt idx="4">
                  <c:v>やや満足</c:v>
                </c:pt>
                <c:pt idx="5">
                  <c:v>満足</c:v>
                </c:pt>
                <c:pt idx="6">
                  <c:v>非常に満足</c:v>
                </c:pt>
              </c:strCache>
            </c:strRef>
          </c:cat>
          <c:val>
            <c:numRef>
              <c:f>Sheet1!$K$4:$K$10</c:f>
              <c:numCache>
                <c:formatCode>General</c:formatCode>
                <c:ptCount val="7"/>
                <c:pt idx="0">
                  <c:v>4.0</c:v>
                </c:pt>
                <c:pt idx="1">
                  <c:v>3.0</c:v>
                </c:pt>
                <c:pt idx="2">
                  <c:v>6.0</c:v>
                </c:pt>
                <c:pt idx="3">
                  <c:v>6.0</c:v>
                </c:pt>
                <c:pt idx="4">
                  <c:v>5.0</c:v>
                </c:pt>
                <c:pt idx="5">
                  <c:v>5.0</c:v>
                </c:pt>
                <c:pt idx="6">
                  <c:v>3.0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5685-4F35-B2ED-E1E3D67C872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128511720"/>
        <c:axId val="-2127906200"/>
      </c:barChart>
      <c:catAx>
        <c:axId val="-212851172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eaVert" wrap="square" anchor="ctr" anchorCtr="1"/>
          <a:lstStyle/>
          <a:p>
            <a:pPr>
              <a:defRPr lang="ja-JP"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27906200"/>
        <c:crosses val="autoZero"/>
        <c:auto val="1"/>
        <c:lblAlgn val="ctr"/>
        <c:lblOffset val="100"/>
        <c:noMultiLvlLbl val="0"/>
      </c:catAx>
      <c:valAx>
        <c:axId val="-2127906200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-21285117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4826467014917"/>
          <c:y val="0.0430710324414747"/>
          <c:w val="0.766049553283596"/>
          <c:h val="0.562111170178341"/>
        </c:manualLayout>
      </c:layout>
      <c:lineChart>
        <c:grouping val="standard"/>
        <c:varyColors val="0"/>
        <c:ser>
          <c:idx val="0"/>
          <c:order val="0"/>
          <c:tx>
            <c:strRef>
              <c:f>Sheet1!$I$1</c:f>
              <c:strCache>
                <c:ptCount val="1"/>
                <c:pt idx="0">
                  <c:v>マイナス評価大きい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9"/>
            <c:spPr>
              <a:solidFill>
                <a:srgbClr val="FF5D78"/>
              </a:solidFill>
              <a:ln w="9525">
                <a:noFill/>
              </a:ln>
              <a:effectLst/>
            </c:spPr>
          </c:marker>
          <c:trendline>
            <c:spPr>
              <a:ln w="381000" cap="rnd">
                <a:solidFill>
                  <a:srgbClr val="FF5D78">
                    <a:alpha val="20000"/>
                  </a:srgbClr>
                </a:solidFill>
                <a:prstDash val="solid"/>
              </a:ln>
              <a:effectLst/>
            </c:spPr>
            <c:trendlineType val="linear"/>
            <c:forward val="0.5"/>
            <c:backward val="0.5"/>
            <c:dispRSqr val="0"/>
            <c:dispEq val="0"/>
          </c:trendline>
          <c:cat>
            <c:strRef>
              <c:f>Sheet1!$H$3:$H$6</c:f>
              <c:strCache>
                <c:ptCount val="4"/>
                <c:pt idx="0">
                  <c:v>そのほかの評価</c:v>
                </c:pt>
                <c:pt idx="1">
                  <c:v>ややマイナスに影響した</c:v>
                </c:pt>
                <c:pt idx="2">
                  <c:v>マイナスに影響した</c:v>
                </c:pt>
                <c:pt idx="3">
                  <c:v>非常にマイナスに影響した</c:v>
                </c:pt>
              </c:strCache>
            </c:strRef>
          </c:cat>
          <c:val>
            <c:numRef>
              <c:f>Sheet1!$I$3:$I$6</c:f>
              <c:numCache>
                <c:formatCode>General</c:formatCode>
                <c:ptCount val="4"/>
                <c:pt idx="0">
                  <c:v>3.0</c:v>
                </c:pt>
                <c:pt idx="1">
                  <c:v>5.0</c:v>
                </c:pt>
                <c:pt idx="2">
                  <c:v>7.0</c:v>
                </c:pt>
                <c:pt idx="3">
                  <c:v>9.0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DF6A-4E4E-8099-02893F6FAB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24258696"/>
        <c:axId val="-2124267352"/>
      </c:lineChart>
      <c:catAx>
        <c:axId val="-2124258696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-2124267352"/>
        <c:crosses val="autoZero"/>
        <c:auto val="1"/>
        <c:lblAlgn val="ctr"/>
        <c:lblOffset val="100"/>
        <c:noMultiLvlLbl val="0"/>
      </c:catAx>
      <c:valAx>
        <c:axId val="-2124267352"/>
        <c:scaling>
          <c:orientation val="minMax"/>
          <c:max val="10.0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-21242586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メイリオ" panose="020B0604030504040204" pitchFamily="50" charset="-128"/>
          <a:ea typeface="メイリオ" panose="020B0604030504040204" pitchFamily="50" charset="-128"/>
        </a:defRPr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686426107973795"/>
          <c:y val="0.00355892728887364"/>
          <c:w val="0.862714778405241"/>
          <c:h val="0.558693016179668"/>
        </c:manualLayout>
      </c:layout>
      <c:lineChart>
        <c:grouping val="standard"/>
        <c:varyColors val="0"/>
        <c:ser>
          <c:idx val="0"/>
          <c:order val="0"/>
          <c:tx>
            <c:strRef>
              <c:f>Sheet1!$J$1</c:f>
              <c:strCache>
                <c:ptCount val="1"/>
                <c:pt idx="0">
                  <c:v>マイナス評価そこそこある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9"/>
            <c:spPr>
              <a:solidFill>
                <a:srgbClr val="FF5D78"/>
              </a:solidFill>
              <a:ln w="9525">
                <a:noFill/>
              </a:ln>
              <a:effectLst/>
            </c:spPr>
          </c:marker>
          <c:trendline>
            <c:spPr>
              <a:ln w="381000" cap="rnd">
                <a:solidFill>
                  <a:srgbClr val="FF5D78">
                    <a:alpha val="20000"/>
                  </a:srgbClr>
                </a:solidFill>
                <a:prstDash val="solid"/>
              </a:ln>
              <a:effectLst/>
            </c:spPr>
            <c:trendlineType val="linear"/>
            <c:forward val="0.5"/>
            <c:backward val="0.5"/>
            <c:dispRSqr val="0"/>
            <c:dispEq val="0"/>
          </c:trendline>
          <c:cat>
            <c:strRef>
              <c:f>Sheet1!$H$3:$H$6</c:f>
              <c:strCache>
                <c:ptCount val="4"/>
                <c:pt idx="0">
                  <c:v>そのほかの評価</c:v>
                </c:pt>
                <c:pt idx="1">
                  <c:v>ややマイナスに影響した</c:v>
                </c:pt>
                <c:pt idx="2">
                  <c:v>マイナスに影響した</c:v>
                </c:pt>
                <c:pt idx="3">
                  <c:v>非常にマイナスに影響した</c:v>
                </c:pt>
              </c:strCache>
            </c:strRef>
          </c:cat>
          <c:val>
            <c:numRef>
              <c:f>Sheet1!$J$3:$J$6</c:f>
              <c:numCache>
                <c:formatCode>General</c:formatCode>
                <c:ptCount val="4"/>
                <c:pt idx="0">
                  <c:v>3.0</c:v>
                </c:pt>
                <c:pt idx="1">
                  <c:v>4.0</c:v>
                </c:pt>
                <c:pt idx="2">
                  <c:v>5.0</c:v>
                </c:pt>
                <c:pt idx="3">
                  <c:v>6.0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D550-415B-B0F8-EE1F7BB83F6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27993224"/>
        <c:axId val="-2128390696"/>
      </c:lineChart>
      <c:catAx>
        <c:axId val="-2127993224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-2128390696"/>
        <c:crosses val="autoZero"/>
        <c:auto val="1"/>
        <c:lblAlgn val="ctr"/>
        <c:lblOffset val="100"/>
        <c:noMultiLvlLbl val="0"/>
      </c:catAx>
      <c:valAx>
        <c:axId val="-2128390696"/>
        <c:scaling>
          <c:orientation val="minMax"/>
          <c:max val="10.0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-21279932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メイリオ" panose="020B0604030504040204" pitchFamily="50" charset="-128"/>
          <a:ea typeface="メイリオ" panose="020B0604030504040204" pitchFamily="50" charset="-128"/>
        </a:defRPr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665229859058888"/>
          <c:y val="0.0494281093447432"/>
          <c:w val="0.836716307321909"/>
          <c:h val="0.707924808417427"/>
        </c:manualLayout>
      </c:layout>
      <c:lineChart>
        <c:grouping val="standard"/>
        <c:varyColors val="0"/>
        <c:ser>
          <c:idx val="0"/>
          <c:order val="0"/>
          <c:tx>
            <c:strRef>
              <c:f>Sheet1!$F$1</c:f>
              <c:strCache>
                <c:ptCount val="1"/>
                <c:pt idx="0">
                  <c:v>規則性がない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9"/>
            <c:spPr>
              <a:solidFill>
                <a:schemeClr val="bg1">
                  <a:lumMod val="50000"/>
                </a:schemeClr>
              </a:solidFill>
              <a:ln w="9525">
                <a:noFill/>
              </a:ln>
              <a:effectLst/>
            </c:spPr>
          </c:marker>
          <c:trendline>
            <c:spPr>
              <a:ln w="381000" cap="rnd">
                <a:solidFill>
                  <a:schemeClr val="bg1">
                    <a:lumMod val="50000"/>
                    <a:alpha val="20000"/>
                  </a:schemeClr>
                </a:solidFill>
                <a:prstDash val="solid"/>
              </a:ln>
              <a:effectLst/>
            </c:spPr>
            <c:trendlineType val="linear"/>
            <c:forward val="0.5"/>
            <c:backward val="0.5"/>
            <c:dispRSqr val="0"/>
            <c:dispEq val="0"/>
          </c:trendline>
          <c:cat>
            <c:strRef>
              <c:f>Sheet1!$C$3:$C$6</c:f>
              <c:strCache>
                <c:ptCount val="4"/>
                <c:pt idx="0">
                  <c:v>そのほかの評価</c:v>
                </c:pt>
                <c:pt idx="1">
                  <c:v>ややプラスに影響した</c:v>
                </c:pt>
                <c:pt idx="2">
                  <c:v>プラスに影響した</c:v>
                </c:pt>
                <c:pt idx="3">
                  <c:v>非常にプラスに影響した</c:v>
                </c:pt>
              </c:strCache>
            </c:strRef>
          </c:cat>
          <c:val>
            <c:numRef>
              <c:f>Sheet1!$F$3:$F$6</c:f>
              <c:numCache>
                <c:formatCode>General</c:formatCode>
                <c:ptCount val="4"/>
                <c:pt idx="0">
                  <c:v>4.5</c:v>
                </c:pt>
                <c:pt idx="1">
                  <c:v>6.2</c:v>
                </c:pt>
                <c:pt idx="2">
                  <c:v>6.5</c:v>
                </c:pt>
                <c:pt idx="3">
                  <c:v>4.5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0586-42BE-815E-C3A2C941463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097975656"/>
        <c:axId val="-2097984424"/>
      </c:lineChart>
      <c:catAx>
        <c:axId val="-2097975656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-2097984424"/>
        <c:crosses val="autoZero"/>
        <c:auto val="1"/>
        <c:lblAlgn val="ctr"/>
        <c:lblOffset val="100"/>
        <c:noMultiLvlLbl val="0"/>
      </c:catAx>
      <c:valAx>
        <c:axId val="-2097984424"/>
        <c:scaling>
          <c:orientation val="minMax"/>
          <c:max val="10.0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-2097975656"/>
        <c:crosses val="autoZero"/>
        <c:crossBetween val="between"/>
        <c:majorUnit val="1.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メイリオ" panose="020B0604030504040204" pitchFamily="50" charset="-128"/>
          <a:ea typeface="メイリオ" panose="020B0604030504040204" pitchFamily="50" charset="-128"/>
        </a:defRPr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604754417326262"/>
          <c:y val="0.0494281093447432"/>
          <c:w val="0.836716307321909"/>
          <c:h val="0.707924808417427"/>
        </c:manualLayout>
      </c:layout>
      <c:lineChart>
        <c:grouping val="standard"/>
        <c:varyColors val="0"/>
        <c:ser>
          <c:idx val="0"/>
          <c:order val="0"/>
          <c:tx>
            <c:strRef>
              <c:f>Sheet1!$E$1</c:f>
              <c:strCache>
                <c:ptCount val="1"/>
                <c:pt idx="0">
                  <c:v>プラス評価そこそこある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9"/>
            <c:spPr>
              <a:solidFill>
                <a:srgbClr val="4095E4"/>
              </a:solidFill>
              <a:ln w="9525">
                <a:noFill/>
              </a:ln>
              <a:effectLst/>
            </c:spPr>
          </c:marker>
          <c:trendline>
            <c:spPr>
              <a:ln w="381000" cap="rnd">
                <a:solidFill>
                  <a:srgbClr val="4095E4">
                    <a:alpha val="20000"/>
                  </a:srgbClr>
                </a:solidFill>
                <a:prstDash val="solid"/>
              </a:ln>
              <a:effectLst/>
            </c:spPr>
            <c:trendlineType val="linear"/>
            <c:forward val="0.5"/>
            <c:backward val="0.5"/>
            <c:dispRSqr val="0"/>
            <c:dispEq val="0"/>
          </c:trendline>
          <c:cat>
            <c:strRef>
              <c:f>Sheet1!$C$3:$C$6</c:f>
              <c:strCache>
                <c:ptCount val="4"/>
                <c:pt idx="0">
                  <c:v>そのほかの評価</c:v>
                </c:pt>
                <c:pt idx="1">
                  <c:v>ややプラスに影響した</c:v>
                </c:pt>
                <c:pt idx="2">
                  <c:v>プラスに影響した</c:v>
                </c:pt>
                <c:pt idx="3">
                  <c:v>非常にプラスに影響した</c:v>
                </c:pt>
              </c:strCache>
            </c:strRef>
          </c:cat>
          <c:val>
            <c:numRef>
              <c:f>Sheet1!$E$3:$E$6</c:f>
              <c:numCache>
                <c:formatCode>General</c:formatCode>
                <c:ptCount val="4"/>
                <c:pt idx="0">
                  <c:v>3.0</c:v>
                </c:pt>
                <c:pt idx="1">
                  <c:v>4.0</c:v>
                </c:pt>
                <c:pt idx="2">
                  <c:v>5.0</c:v>
                </c:pt>
                <c:pt idx="3">
                  <c:v>6.0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C505-4094-999F-67E966B48CC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099228360"/>
        <c:axId val="-2098755688"/>
      </c:lineChart>
      <c:catAx>
        <c:axId val="-2099228360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-2098755688"/>
        <c:crosses val="autoZero"/>
        <c:auto val="1"/>
        <c:lblAlgn val="ctr"/>
        <c:lblOffset val="100"/>
        <c:noMultiLvlLbl val="0"/>
      </c:catAx>
      <c:valAx>
        <c:axId val="-2098755688"/>
        <c:scaling>
          <c:orientation val="minMax"/>
          <c:max val="10.0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-2099228360"/>
        <c:crosses val="autoZero"/>
        <c:crossBetween val="between"/>
        <c:majorUnit val="1.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メイリオ" panose="020B0604030504040204" pitchFamily="50" charset="-128"/>
          <a:ea typeface="メイリオ" panose="020B0604030504040204" pitchFamily="50" charset="-128"/>
        </a:defRPr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643798976189116"/>
          <c:y val="0.0494281093447432"/>
          <c:w val="0.801007589177909"/>
          <c:h val="0.712418272903312"/>
        </c:manualLayout>
      </c:layout>
      <c:lineChart>
        <c:grouping val="standard"/>
        <c:varyColors val="0"/>
        <c:ser>
          <c:idx val="0"/>
          <c:order val="0"/>
          <c:tx>
            <c:strRef>
              <c:f>Sheet1!$D$1</c:f>
              <c:strCache>
                <c:ptCount val="1"/>
                <c:pt idx="0">
                  <c:v>プラス評価大きい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9"/>
            <c:spPr>
              <a:solidFill>
                <a:srgbClr val="4095E4"/>
              </a:solidFill>
              <a:ln w="9525">
                <a:noFill/>
              </a:ln>
              <a:effectLst/>
            </c:spPr>
          </c:marker>
          <c:trendline>
            <c:spPr>
              <a:ln w="381000" cap="rnd">
                <a:solidFill>
                  <a:srgbClr val="4095E4">
                    <a:alpha val="20000"/>
                  </a:srgbClr>
                </a:solidFill>
                <a:prstDash val="solid"/>
              </a:ln>
              <a:effectLst/>
            </c:spPr>
            <c:trendlineType val="linear"/>
            <c:forward val="0.5"/>
            <c:backward val="0.5"/>
            <c:dispRSqr val="0"/>
            <c:dispEq val="0"/>
          </c:trendline>
          <c:cat>
            <c:strRef>
              <c:f>Sheet1!$C$3:$C$6</c:f>
              <c:strCache>
                <c:ptCount val="4"/>
                <c:pt idx="0">
                  <c:v>そのほかの評価</c:v>
                </c:pt>
                <c:pt idx="1">
                  <c:v>ややプラスに影響した</c:v>
                </c:pt>
                <c:pt idx="2">
                  <c:v>プラスに影響した</c:v>
                </c:pt>
                <c:pt idx="3">
                  <c:v>非常にプラスに影響した</c:v>
                </c:pt>
              </c:strCache>
            </c:strRef>
          </c:cat>
          <c:val>
            <c:numRef>
              <c:f>Sheet1!$D$3:$D$6</c:f>
              <c:numCache>
                <c:formatCode>General</c:formatCode>
                <c:ptCount val="4"/>
                <c:pt idx="0">
                  <c:v>3.0</c:v>
                </c:pt>
                <c:pt idx="1">
                  <c:v>5.0</c:v>
                </c:pt>
                <c:pt idx="2">
                  <c:v>7.0</c:v>
                </c:pt>
                <c:pt idx="3">
                  <c:v>9.0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9805-4BC7-AAD8-73F572AEE41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098224760"/>
        <c:axId val="-2098232744"/>
      </c:lineChart>
      <c:catAx>
        <c:axId val="-2098224760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-2098232744"/>
        <c:crosses val="autoZero"/>
        <c:auto val="1"/>
        <c:lblAlgn val="ctr"/>
        <c:lblOffset val="100"/>
        <c:noMultiLvlLbl val="0"/>
      </c:catAx>
      <c:valAx>
        <c:axId val="-2098232744"/>
        <c:scaling>
          <c:orientation val="minMax"/>
          <c:max val="10.0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-2098224760"/>
        <c:crosses val="autoZero"/>
        <c:crossBetween val="between"/>
        <c:majorUnit val="1.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メイリオ" panose="020B0604030504040204" pitchFamily="50" charset="-128"/>
          <a:ea typeface="メイリオ" panose="020B0604030504040204" pitchFamily="50" charset="-128"/>
        </a:defRPr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xmlns="" id="{CC7E2335-D397-46AB-B773-038A254E7D2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xmlns="" id="{98E8126D-9270-44B8-8FAB-E668E235005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5838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16D128-D6AE-421C-8FD5-D1AD4A3B3C16}" type="datetimeFigureOut">
              <a:rPr kumimoji="1" lang="ja-JP" altLang="en-US" smtClean="0"/>
              <a:t>4/6/20</a:t>
            </a:fld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xmlns="" id="{7B7348A0-BFBE-467F-AFCB-F5B10191CA3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5838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638B16-1F9B-4061-BDCF-5625D519D9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167868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5838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B72F10-D975-4BFC-A467-21E68C8D3666}" type="datetimeFigureOut">
              <a:rPr kumimoji="1" lang="ja-JP" altLang="en-US" smtClean="0"/>
              <a:t>4/6/20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981075" y="1243013"/>
            <a:ext cx="4845050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0720" y="4783307"/>
            <a:ext cx="5445760" cy="3913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5838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B00BC0-7C86-4BF3-ADCC-9FE1F127CE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721528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このバーの幅は</a:t>
            </a:r>
            <a:endParaRPr kumimoji="1" lang="en-US" altLang="ja-JP" dirty="0"/>
          </a:p>
          <a:p>
            <a:r>
              <a:rPr kumimoji="1" lang="ja-JP" altLang="en-US" dirty="0"/>
              <a:t>ややプラスに影響した　と回答した人が、</a:t>
            </a:r>
            <a:endParaRPr kumimoji="1" lang="en-US" altLang="ja-JP" dirty="0"/>
          </a:p>
          <a:p>
            <a:r>
              <a:rPr kumimoji="1" lang="ja-JP" altLang="en-US" dirty="0"/>
              <a:t>一段上がって、プラスに影響した　と回答したときの</a:t>
            </a:r>
            <a:endParaRPr kumimoji="1" lang="en-US" altLang="ja-JP" dirty="0"/>
          </a:p>
          <a:p>
            <a:r>
              <a:rPr kumimoji="1" lang="ja-JP" altLang="en-US" dirty="0"/>
              <a:t>推奨度平均の上り幅になります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つまり、</a:t>
            </a:r>
            <a:r>
              <a:rPr kumimoji="1" lang="en-US" altLang="ja-JP" dirty="0"/>
              <a:t>1</a:t>
            </a:r>
            <a:r>
              <a:rPr kumimoji="1" lang="ja-JP" altLang="en-US" dirty="0"/>
              <a:t>改善したときの推奨度平均の上り幅となり、</a:t>
            </a:r>
            <a:endParaRPr kumimoji="1" lang="en-US" altLang="ja-JP" dirty="0"/>
          </a:p>
          <a:p>
            <a:r>
              <a:rPr kumimoji="1" lang="ja-JP" altLang="en-US" dirty="0"/>
              <a:t>バーの幅が長いほど傾斜が大きくなり、推奨度へ与える影響が大きくなります。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B00BC0-7C86-4BF3-ADCC-9FE1F127CEAA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14633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sz="1200" dirty="0">
                <a:solidFill>
                  <a:schemeClr val="tx2"/>
                </a:solidFill>
                <a:latin typeface="+mn-ea"/>
                <a:ea typeface="+mn-ea"/>
              </a:rPr>
              <a:t>①②の「評価平均（マイナス・プラス）」は</a:t>
            </a:r>
            <a:endParaRPr kumimoji="1" lang="en-US" altLang="ja-JP" sz="1200" dirty="0">
              <a:solidFill>
                <a:schemeClr val="tx2"/>
              </a:solidFill>
              <a:latin typeface="+mn-ea"/>
              <a:ea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dirty="0">
                <a:solidFill>
                  <a:schemeClr val="tx2"/>
                </a:solidFill>
                <a:latin typeface="+mn-ea"/>
                <a:ea typeface="+mn-ea"/>
              </a:rPr>
              <a:t>体験の選択肢をスコア化した時の、</a:t>
            </a:r>
            <a:endParaRPr kumimoji="1" lang="en-US" altLang="ja-JP" sz="1200" dirty="0">
              <a:solidFill>
                <a:schemeClr val="tx2"/>
              </a:solidFill>
              <a:latin typeface="+mn-ea"/>
              <a:ea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dirty="0">
                <a:solidFill>
                  <a:schemeClr val="tx2"/>
                </a:solidFill>
                <a:latin typeface="+mn-ea"/>
                <a:ea typeface="+mn-ea"/>
              </a:rPr>
              <a:t>マイナス影響とプラス影響のそれぞれの平均値となります。</a:t>
            </a:r>
          </a:p>
          <a:p>
            <a:r>
              <a:rPr kumimoji="1" lang="ja-JP" altLang="en-US" sz="1200" dirty="0">
                <a:solidFill>
                  <a:schemeClr val="tx1"/>
                </a:solidFill>
                <a:latin typeface="+mn-ea"/>
                <a:ea typeface="+mn-ea"/>
              </a:rPr>
              <a:t>計算方法はマイナス回答だけでスコア化した、　</a:t>
            </a:r>
            <a:r>
              <a:rPr kumimoji="1" lang="en-US" altLang="ja-JP" sz="1200" dirty="0">
                <a:solidFill>
                  <a:schemeClr val="tx1"/>
                </a:solidFill>
                <a:latin typeface="+mn-ea"/>
                <a:ea typeface="+mn-ea"/>
              </a:rPr>
              <a:t>-</a:t>
            </a:r>
            <a:r>
              <a:rPr kumimoji="1" lang="ja-JP" altLang="en-US" sz="1200" dirty="0">
                <a:solidFill>
                  <a:schemeClr val="tx1"/>
                </a:solidFill>
                <a:latin typeface="+mn-ea"/>
                <a:ea typeface="+mn-ea"/>
              </a:rPr>
              <a:t>３～</a:t>
            </a:r>
            <a:r>
              <a:rPr kumimoji="1" lang="en-US" altLang="ja-JP" sz="1200" dirty="0">
                <a:solidFill>
                  <a:schemeClr val="tx1"/>
                </a:solidFill>
                <a:latin typeface="+mn-ea"/>
                <a:ea typeface="+mn-ea"/>
              </a:rPr>
              <a:t>0</a:t>
            </a:r>
            <a:r>
              <a:rPr kumimoji="1" lang="ja-JP" altLang="en-US" sz="1200" dirty="0">
                <a:solidFill>
                  <a:schemeClr val="tx1"/>
                </a:solidFill>
                <a:latin typeface="+mn-ea"/>
                <a:ea typeface="+mn-ea"/>
              </a:rPr>
              <a:t>とつけた回答の合計</a:t>
            </a:r>
            <a:r>
              <a:rPr kumimoji="1" lang="en-US" altLang="ja-JP" sz="1200" dirty="0">
                <a:solidFill>
                  <a:schemeClr val="tx1"/>
                </a:solidFill>
                <a:latin typeface="+mn-ea"/>
                <a:ea typeface="+mn-ea"/>
              </a:rPr>
              <a:t>÷</a:t>
            </a:r>
            <a:r>
              <a:rPr kumimoji="1" lang="ja-JP" altLang="en-US" sz="1200" dirty="0">
                <a:solidFill>
                  <a:schemeClr val="tx1"/>
                </a:solidFill>
                <a:latin typeface="+mn-ea"/>
                <a:ea typeface="+mn-ea"/>
              </a:rPr>
              <a:t>全回答者数</a:t>
            </a:r>
            <a:endParaRPr kumimoji="1" lang="en-US" altLang="ja-JP" sz="1200" dirty="0">
              <a:solidFill>
                <a:schemeClr val="tx1"/>
              </a:solidFill>
              <a:latin typeface="+mn-ea"/>
              <a:ea typeface="+mn-ea"/>
            </a:endParaRPr>
          </a:p>
          <a:p>
            <a:endParaRPr kumimoji="1" lang="en-US" altLang="ja-JP" dirty="0">
              <a:latin typeface="+mn-ea"/>
              <a:ea typeface="+mn-ea"/>
            </a:endParaRPr>
          </a:p>
          <a:p>
            <a:r>
              <a:rPr kumimoji="1" lang="ja-JP" altLang="en-US" dirty="0">
                <a:latin typeface="+mn-ea"/>
                <a:ea typeface="+mn-ea"/>
              </a:rPr>
              <a:t>③</a:t>
            </a:r>
            <a:r>
              <a:rPr kumimoji="1" lang="ja-JP" altLang="en-US" sz="1200" dirty="0">
                <a:solidFill>
                  <a:schemeClr val="tx2"/>
                </a:solidFill>
                <a:latin typeface="+mn-ea"/>
                <a:ea typeface="+mn-ea"/>
              </a:rPr>
              <a:t>推奨度の引き下げ　と　④推奨度の押し上げは、</a:t>
            </a:r>
            <a:endParaRPr kumimoji="1" lang="en-US" altLang="ja-JP" sz="1200" dirty="0">
              <a:solidFill>
                <a:schemeClr val="tx2"/>
              </a:solidFill>
              <a:latin typeface="+mn-ea"/>
              <a:ea typeface="+mn-ea"/>
            </a:endParaRPr>
          </a:p>
          <a:p>
            <a:r>
              <a:rPr kumimoji="1" lang="ja-JP" altLang="en-US" sz="1200" dirty="0">
                <a:solidFill>
                  <a:schemeClr val="tx2"/>
                </a:solidFill>
                <a:latin typeface="+mn-ea"/>
                <a:ea typeface="+mn-ea"/>
              </a:rPr>
              <a:t>①②の「評価平均（マイナス・プラス）」に　</a:t>
            </a:r>
            <a:endParaRPr kumimoji="1" lang="en-US" altLang="ja-JP" sz="1200" dirty="0">
              <a:solidFill>
                <a:schemeClr val="tx2"/>
              </a:solidFill>
              <a:latin typeface="+mn-ea"/>
              <a:ea typeface="+mn-ea"/>
            </a:endParaRPr>
          </a:p>
          <a:p>
            <a:r>
              <a:rPr kumimoji="1" lang="ja-JP" altLang="en-US" sz="1200" dirty="0">
                <a:solidFill>
                  <a:schemeClr val="tx2"/>
                </a:solidFill>
                <a:latin typeface="+mn-ea"/>
                <a:ea typeface="+mn-ea"/>
              </a:rPr>
              <a:t>傾向の際に利用した</a:t>
            </a:r>
            <a:r>
              <a:rPr kumimoji="1" lang="ja-JP" altLang="en-US" dirty="0">
                <a:latin typeface="+mn-ea"/>
                <a:ea typeface="+mn-ea"/>
              </a:rPr>
              <a:t>重回帰分析（数量化</a:t>
            </a:r>
            <a:r>
              <a:rPr kumimoji="1" lang="en-US" altLang="ja-JP" dirty="0">
                <a:latin typeface="+mn-ea"/>
                <a:ea typeface="+mn-ea"/>
              </a:rPr>
              <a:t>Ⅰ</a:t>
            </a:r>
            <a:r>
              <a:rPr kumimoji="1" lang="ja-JP" altLang="en-US" dirty="0">
                <a:latin typeface="+mn-ea"/>
                <a:ea typeface="+mn-ea"/>
              </a:rPr>
              <a:t>類）で出たマイナスとプラスの値を掛け合わせます。</a:t>
            </a:r>
            <a:endParaRPr kumimoji="1" lang="en-US" altLang="ja-JP" dirty="0">
              <a:latin typeface="+mn-ea"/>
              <a:ea typeface="+mn-ea"/>
            </a:endParaRPr>
          </a:p>
          <a:p>
            <a:r>
              <a:rPr kumimoji="1" lang="ja-JP" altLang="en-US" dirty="0">
                <a:latin typeface="+mn-ea"/>
                <a:ea typeface="+mn-ea"/>
              </a:rPr>
              <a:t>（傾向に使用した①②）</a:t>
            </a:r>
            <a:endParaRPr kumimoji="1" lang="en-US" altLang="ja-JP" dirty="0">
              <a:latin typeface="+mn-ea"/>
              <a:ea typeface="+mn-ea"/>
            </a:endParaRPr>
          </a:p>
          <a:p>
            <a:r>
              <a:rPr kumimoji="1" lang="ja-JP" altLang="en-US" dirty="0">
                <a:latin typeface="+mn-ea"/>
                <a:ea typeface="+mn-ea"/>
              </a:rPr>
              <a:t>これにより、実際に体験した人数の割合が加味されることになり、実際の影響度を見ることができます。</a:t>
            </a:r>
            <a:endParaRPr kumimoji="1" lang="en-US" altLang="ja-JP" dirty="0">
              <a:latin typeface="+mn-ea"/>
              <a:ea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dirty="0">
              <a:latin typeface="+mn-ea"/>
              <a:ea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dirty="0">
                <a:solidFill>
                  <a:schemeClr val="tx2"/>
                </a:solidFill>
                <a:latin typeface="+mn-ea"/>
                <a:ea typeface="+mn-ea"/>
              </a:rPr>
              <a:t>次に⑤推奨度への影響の大きさは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>
                <a:latin typeface="+mn-ea"/>
                <a:ea typeface="+mn-ea"/>
              </a:rPr>
              <a:t>③と④を絶対値にして合わせたものになり</a:t>
            </a:r>
            <a:endParaRPr kumimoji="1" lang="en-US" altLang="ja-JP" dirty="0">
              <a:latin typeface="+mn-ea"/>
              <a:ea typeface="+mn-ea"/>
            </a:endParaRPr>
          </a:p>
          <a:p>
            <a:r>
              <a:rPr kumimoji="1" lang="ja-JP" altLang="en-US" dirty="0">
                <a:latin typeface="+mn-ea"/>
                <a:ea typeface="+mn-ea"/>
              </a:rPr>
              <a:t>⑤の数値が大きいものを</a:t>
            </a:r>
            <a:r>
              <a:rPr kumimoji="1" lang="en-US" altLang="ja-JP" dirty="0">
                <a:latin typeface="+mn-ea"/>
                <a:ea typeface="+mn-ea"/>
              </a:rPr>
              <a:t>100</a:t>
            </a:r>
            <a:r>
              <a:rPr kumimoji="1" lang="ja-JP" altLang="en-US" dirty="0">
                <a:latin typeface="+mn-ea"/>
                <a:ea typeface="+mn-ea"/>
              </a:rPr>
              <a:t>として、その他の体験に割合をつけます。</a:t>
            </a:r>
            <a:endParaRPr kumimoji="1" lang="en-US" altLang="ja-JP" dirty="0">
              <a:latin typeface="+mn-ea"/>
              <a:ea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dirty="0">
              <a:latin typeface="+mn-ea"/>
              <a:ea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>
                <a:latin typeface="+mn-ea"/>
                <a:ea typeface="+mn-ea"/>
              </a:rPr>
              <a:t>これが緑の線の</a:t>
            </a:r>
            <a:endParaRPr kumimoji="1" lang="en-US" altLang="ja-JP" dirty="0">
              <a:latin typeface="+mn-ea"/>
              <a:ea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>
                <a:latin typeface="+mn-ea"/>
                <a:ea typeface="+mn-ea"/>
              </a:rPr>
              <a:t>良くも悪くも推奨度に影響を与えているポイントになります</a:t>
            </a:r>
            <a:endParaRPr kumimoji="1" lang="en-US" altLang="ja-JP" dirty="0">
              <a:latin typeface="+mn-ea"/>
              <a:ea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B00BC0-7C86-4BF3-ADCC-9FE1F127CEAA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42810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（ロゴじゃないver.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xmlns="" id="{F85D6E23-0AA3-4F9C-B895-0B4511C5911F}"/>
              </a:ext>
            </a:extLst>
          </p:cNvPr>
          <p:cNvSpPr/>
          <p:nvPr userDrawn="1"/>
        </p:nvSpPr>
        <p:spPr>
          <a:xfrm>
            <a:off x="14452" y="3678546"/>
            <a:ext cx="9900000" cy="49120"/>
          </a:xfrm>
          <a:prstGeom prst="rect">
            <a:avLst/>
          </a:prstGeom>
          <a:solidFill>
            <a:srgbClr val="1D20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63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" name="テキスト プレースホルダー 13">
            <a:extLst>
              <a:ext uri="{FF2B5EF4-FFF2-40B4-BE49-F238E27FC236}">
                <a16:creationId xmlns:a16="http://schemas.microsoft.com/office/drawing/2014/main" xmlns="" id="{88258B6A-26CA-47C1-A1EE-7C47D503D46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4618" y="2167237"/>
            <a:ext cx="4603860" cy="914400"/>
          </a:xfrm>
        </p:spPr>
        <p:txBody>
          <a:bodyPr>
            <a:normAutofit/>
          </a:bodyPr>
          <a:lstStyle>
            <a:lvl1pPr marL="0" indent="0">
              <a:buNone/>
              <a:defRPr sz="1625">
                <a:solidFill>
                  <a:schemeClr val="tx2"/>
                </a:solidFill>
              </a:defRPr>
            </a:lvl1pPr>
            <a:lvl2pPr marL="371475" indent="0">
              <a:buNone/>
              <a:defRPr/>
            </a:lvl2pPr>
            <a:lvl3pPr marL="742950" indent="0">
              <a:buNone/>
              <a:defRPr/>
            </a:lvl3pPr>
            <a:lvl4pPr marL="1114425" indent="0">
              <a:buNone/>
              <a:defRPr/>
            </a:lvl4pPr>
            <a:lvl5pPr marL="1485900" indent="0">
              <a:buNone/>
              <a:defRPr/>
            </a:lvl5pPr>
          </a:lstStyle>
          <a:p>
            <a:pPr lvl="0"/>
            <a:r>
              <a:rPr kumimoji="1" lang="ja-JP" altLang="en-US" dirty="0"/>
              <a:t>株式会社 ○○　御中</a:t>
            </a:r>
          </a:p>
        </p:txBody>
      </p:sp>
      <p:sp>
        <p:nvSpPr>
          <p:cNvPr id="10" name="テキスト プレースホルダー 15">
            <a:extLst>
              <a:ext uri="{FF2B5EF4-FFF2-40B4-BE49-F238E27FC236}">
                <a16:creationId xmlns:a16="http://schemas.microsoft.com/office/drawing/2014/main" xmlns="" id="{4FA9F12C-F5B3-4D68-BCB8-C307A647B0C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23864" y="2744441"/>
            <a:ext cx="6939359" cy="1103313"/>
          </a:xfrm>
        </p:spPr>
        <p:txBody>
          <a:bodyPr anchor="ctr">
            <a:normAutofit/>
          </a:bodyPr>
          <a:lstStyle>
            <a:lvl1pPr marL="0" indent="0">
              <a:buNone/>
              <a:defRPr sz="3575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pPr lvl="0"/>
            <a:r>
              <a:rPr kumimoji="1" lang="ja-JP" altLang="en-US" dirty="0"/>
              <a:t>レポートタイトル</a:t>
            </a:r>
          </a:p>
        </p:txBody>
      </p:sp>
      <p:sp>
        <p:nvSpPr>
          <p:cNvPr id="11" name="テキスト プレースホルダー 17">
            <a:extLst>
              <a:ext uri="{FF2B5EF4-FFF2-40B4-BE49-F238E27FC236}">
                <a16:creationId xmlns:a16="http://schemas.microsoft.com/office/drawing/2014/main" xmlns="" id="{E134BD50-C188-4ED2-91FF-28FA1F8408E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85255" y="3879402"/>
            <a:ext cx="7016750" cy="601663"/>
          </a:xfrm>
        </p:spPr>
        <p:txBody>
          <a:bodyPr>
            <a:normAutofit/>
          </a:bodyPr>
          <a:lstStyle>
            <a:lvl1pPr marL="0" indent="0">
              <a:buNone/>
              <a:defRPr sz="1463">
                <a:solidFill>
                  <a:schemeClr val="tx2"/>
                </a:solidFill>
              </a:defRPr>
            </a:lvl1pPr>
            <a:lvl2pPr marL="371475" indent="0">
              <a:buNone/>
              <a:defRPr/>
            </a:lvl2pPr>
            <a:lvl3pPr marL="742950" indent="0">
              <a:buNone/>
              <a:defRPr/>
            </a:lvl3pPr>
            <a:lvl4pPr marL="1114425" indent="0">
              <a:buNone/>
              <a:defRPr/>
            </a:lvl4pPr>
            <a:lvl5pPr marL="1485900" indent="0">
              <a:buNone/>
              <a:defRPr/>
            </a:lvl5pPr>
          </a:lstStyle>
          <a:p>
            <a:pPr lvl="0"/>
            <a:r>
              <a:rPr kumimoji="1" lang="ja-JP" altLang="en-US" dirty="0"/>
              <a:t>サブタイトル</a:t>
            </a:r>
          </a:p>
        </p:txBody>
      </p:sp>
    </p:spTree>
    <p:extLst>
      <p:ext uri="{BB962C8B-B14F-4D97-AF65-F5344CB8AC3E}">
        <p14:creationId xmlns:p14="http://schemas.microsoft.com/office/powerpoint/2010/main" val="331905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コンテンツ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xmlns="" id="{8F7CB134-5FBE-4191-90B7-F5804A1D4090}"/>
              </a:ext>
            </a:extLst>
          </p:cNvPr>
          <p:cNvSpPr/>
          <p:nvPr userDrawn="1"/>
        </p:nvSpPr>
        <p:spPr>
          <a:xfrm flipV="1">
            <a:off x="-2419" y="0"/>
            <a:ext cx="148276" cy="6858000"/>
          </a:xfrm>
          <a:prstGeom prst="rect">
            <a:avLst/>
          </a:prstGeom>
          <a:solidFill>
            <a:srgbClr val="1D20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463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xmlns="" id="{7391EBC3-5BBE-417E-95F1-F45234C51762}"/>
              </a:ext>
            </a:extLst>
          </p:cNvPr>
          <p:cNvSpPr txBox="1"/>
          <p:nvPr userDrawn="1"/>
        </p:nvSpPr>
        <p:spPr>
          <a:xfrm>
            <a:off x="8578409" y="6596390"/>
            <a:ext cx="1181734" cy="2299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94" dirty="0">
                <a:solidFill>
                  <a:schemeClr val="tx2"/>
                </a:solidFill>
              </a:rPr>
              <a:t>©Emotion</a:t>
            </a:r>
            <a:r>
              <a:rPr kumimoji="1" lang="ja-JP" altLang="en-US" sz="894" dirty="0">
                <a:solidFill>
                  <a:schemeClr val="tx2"/>
                </a:solidFill>
              </a:rPr>
              <a:t> </a:t>
            </a:r>
            <a:r>
              <a:rPr kumimoji="1" lang="en-US" altLang="ja-JP" sz="894" dirty="0">
                <a:solidFill>
                  <a:schemeClr val="tx2"/>
                </a:solidFill>
              </a:rPr>
              <a:t>Tech</a:t>
            </a:r>
            <a:r>
              <a:rPr kumimoji="1" lang="ja-JP" altLang="en-US" sz="894" dirty="0">
                <a:solidFill>
                  <a:schemeClr val="tx2"/>
                </a:solidFill>
              </a:rPr>
              <a:t> </a:t>
            </a:r>
            <a:r>
              <a:rPr kumimoji="1" lang="en-US" altLang="ja-JP" sz="894" dirty="0">
                <a:solidFill>
                  <a:schemeClr val="tx2"/>
                </a:solidFill>
              </a:rPr>
              <a:t>Inc.</a:t>
            </a:r>
            <a:endParaRPr kumimoji="1" lang="ja-JP" altLang="en-US" sz="894" dirty="0">
              <a:solidFill>
                <a:schemeClr val="tx2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xmlns="" id="{C89D9A83-A3A9-4053-9619-F37E1A51FF96}"/>
              </a:ext>
            </a:extLst>
          </p:cNvPr>
          <p:cNvSpPr txBox="1"/>
          <p:nvPr userDrawn="1"/>
        </p:nvSpPr>
        <p:spPr>
          <a:xfrm>
            <a:off x="4385480" y="6596390"/>
            <a:ext cx="12676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6CEF99B-97E5-4DEC-B40E-C38CD995F4FD}" type="slidenum">
              <a:rPr kumimoji="1" lang="ja-JP" altLang="en-US" sz="1050" smtClean="0">
                <a:solidFill>
                  <a:schemeClr val="tx2"/>
                </a:solidFill>
              </a:rPr>
              <a:t>‹#›</a:t>
            </a:fld>
            <a:endParaRPr kumimoji="1" lang="ja-JP" altLang="en-US" sz="1050" dirty="0">
              <a:solidFill>
                <a:schemeClr val="tx2"/>
              </a:solidFill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xmlns="" id="{B69064F4-059F-4F32-ACE5-3D16F31CCA49}"/>
              </a:ext>
            </a:extLst>
          </p:cNvPr>
          <p:cNvSpPr/>
          <p:nvPr userDrawn="1"/>
        </p:nvSpPr>
        <p:spPr>
          <a:xfrm>
            <a:off x="145857" y="2816524"/>
            <a:ext cx="4807143" cy="1224951"/>
          </a:xfrm>
          <a:prstGeom prst="rect">
            <a:avLst/>
          </a:prstGeom>
          <a:solidFill>
            <a:srgbClr val="1D2088"/>
          </a:solidFill>
          <a:ln>
            <a:solidFill>
              <a:srgbClr val="1D20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2735668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2682">
          <p15:clr>
            <a:srgbClr val="FBAE40"/>
          </p15:clr>
        </p15:guide>
        <p15:guide id="2" pos="398">
          <p15:clr>
            <a:srgbClr val="FBAE40"/>
          </p15:clr>
        </p15:guide>
        <p15:guide id="3" orient="horz" pos="3407">
          <p15:clr>
            <a:srgbClr val="FBAE40"/>
          </p15:clr>
        </p15:guide>
        <p15:guide id="4" pos="149">
          <p15:clr>
            <a:srgbClr val="FBAE40"/>
          </p15:clr>
        </p15:guide>
        <p15:guide id="5" orient="horz" pos="1457">
          <p15:clr>
            <a:srgbClr val="FBAE40"/>
          </p15:clr>
        </p15:guide>
        <p15:guide id="6" orient="horz" pos="4110">
          <p15:clr>
            <a:srgbClr val="FBAE40"/>
          </p15:clr>
        </p15:guide>
        <p15:guide id="7" orient="horz" pos="1275">
          <p15:clr>
            <a:srgbClr val="FBAE40"/>
          </p15:clr>
        </p15:guide>
        <p15:guide id="8" orient="horz" pos="1230">
          <p15:clr>
            <a:srgbClr val="FBAE40"/>
          </p15:clr>
        </p15:guide>
        <p15:guide id="9" orient="horz" pos="482">
          <p15:clr>
            <a:srgbClr val="FBAE40"/>
          </p15:clr>
        </p15:guide>
        <p15:guide id="10" orient="horz" pos="28">
          <p15:clr>
            <a:srgbClr val="FBAE40"/>
          </p15:clr>
        </p15:guide>
        <p15:guide id="11" pos="6182">
          <p15:clr>
            <a:srgbClr val="FBAE40"/>
          </p15:clr>
        </p15:guide>
        <p15:guide id="12" pos="5842">
          <p15:clr>
            <a:srgbClr val="FBAE40"/>
          </p15:clr>
        </p15:guide>
        <p15:guide id="13" pos="3165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コンテンツ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プレースホルダー 17">
            <a:extLst>
              <a:ext uri="{FF2B5EF4-FFF2-40B4-BE49-F238E27FC236}">
                <a16:creationId xmlns:a16="http://schemas.microsoft.com/office/drawing/2014/main" xmlns="" id="{7B146023-3A1D-4AA3-B045-3ADD6F3A478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30825" y="783771"/>
            <a:ext cx="9583099" cy="1161144"/>
          </a:xfrm>
        </p:spPr>
        <p:txBody>
          <a:bodyPr anchor="ctr">
            <a:normAutofit/>
          </a:bodyPr>
          <a:lstStyle>
            <a:lvl1pPr marL="0" indent="0">
              <a:buNone/>
              <a:defRPr sz="1400">
                <a:solidFill>
                  <a:schemeClr val="tx2"/>
                </a:solidFill>
                <a:latin typeface="+mn-ea"/>
                <a:ea typeface="+mn-ea"/>
              </a:defRPr>
            </a:lvl1pPr>
            <a:lvl2pPr marL="371475" indent="0">
              <a:buNone/>
              <a:defRPr>
                <a:latin typeface="+mj-ea"/>
                <a:ea typeface="+mj-ea"/>
              </a:defRPr>
            </a:lvl2pPr>
            <a:lvl3pPr marL="742950" indent="0">
              <a:buNone/>
              <a:defRPr>
                <a:latin typeface="+mj-ea"/>
                <a:ea typeface="+mj-ea"/>
              </a:defRPr>
            </a:lvl3pPr>
            <a:lvl4pPr marL="1114425" indent="0">
              <a:buNone/>
              <a:defRPr>
                <a:latin typeface="+mj-ea"/>
                <a:ea typeface="+mj-ea"/>
              </a:defRPr>
            </a:lvl4pPr>
            <a:lvl5pPr marL="1485900" indent="0">
              <a:buNone/>
              <a:defRPr>
                <a:latin typeface="+mj-ea"/>
                <a:ea typeface="+mj-ea"/>
              </a:defRPr>
            </a:lvl5pPr>
          </a:lstStyle>
          <a:p>
            <a:pPr lvl="0"/>
            <a:endParaRPr kumimoji="1" lang="ja-JP" altLang="en-US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xmlns="" id="{8F7CB134-5FBE-4191-90B7-F5804A1D4090}"/>
              </a:ext>
            </a:extLst>
          </p:cNvPr>
          <p:cNvSpPr/>
          <p:nvPr userDrawn="1"/>
        </p:nvSpPr>
        <p:spPr>
          <a:xfrm flipV="1">
            <a:off x="-2419" y="0"/>
            <a:ext cx="148276" cy="6858000"/>
          </a:xfrm>
          <a:prstGeom prst="rect">
            <a:avLst/>
          </a:prstGeom>
          <a:solidFill>
            <a:srgbClr val="1D20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463"/>
          </a:p>
        </p:txBody>
      </p:sp>
      <p:sp>
        <p:nvSpPr>
          <p:cNvPr id="17" name="タイトル 2">
            <a:extLst>
              <a:ext uri="{FF2B5EF4-FFF2-40B4-BE49-F238E27FC236}">
                <a16:creationId xmlns:a16="http://schemas.microsoft.com/office/drawing/2014/main" xmlns="" id="{A663D715-DB68-4F39-B80F-1B2BE51CA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537" y="44451"/>
            <a:ext cx="9577387" cy="736176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xmlns="" id="{7391EBC3-5BBE-417E-95F1-F45234C51762}"/>
              </a:ext>
            </a:extLst>
          </p:cNvPr>
          <p:cNvSpPr txBox="1"/>
          <p:nvPr userDrawn="1"/>
        </p:nvSpPr>
        <p:spPr>
          <a:xfrm>
            <a:off x="8578409" y="6596390"/>
            <a:ext cx="1181734" cy="2299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94" dirty="0">
                <a:solidFill>
                  <a:schemeClr val="tx2"/>
                </a:solidFill>
              </a:rPr>
              <a:t>©Emotion</a:t>
            </a:r>
            <a:r>
              <a:rPr kumimoji="1" lang="ja-JP" altLang="en-US" sz="894" dirty="0">
                <a:solidFill>
                  <a:schemeClr val="tx2"/>
                </a:solidFill>
              </a:rPr>
              <a:t> </a:t>
            </a:r>
            <a:r>
              <a:rPr kumimoji="1" lang="en-US" altLang="ja-JP" sz="894" dirty="0">
                <a:solidFill>
                  <a:schemeClr val="tx2"/>
                </a:solidFill>
              </a:rPr>
              <a:t>Tech</a:t>
            </a:r>
            <a:r>
              <a:rPr kumimoji="1" lang="ja-JP" altLang="en-US" sz="894" dirty="0">
                <a:solidFill>
                  <a:schemeClr val="tx2"/>
                </a:solidFill>
              </a:rPr>
              <a:t> </a:t>
            </a:r>
            <a:r>
              <a:rPr kumimoji="1" lang="en-US" altLang="ja-JP" sz="894" dirty="0">
                <a:solidFill>
                  <a:schemeClr val="tx2"/>
                </a:solidFill>
              </a:rPr>
              <a:t>Inc.</a:t>
            </a:r>
            <a:endParaRPr kumimoji="1" lang="ja-JP" altLang="en-US" sz="894" dirty="0">
              <a:solidFill>
                <a:schemeClr val="tx2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xmlns="" id="{C89D9A83-A3A9-4053-9619-F37E1A51FF96}"/>
              </a:ext>
            </a:extLst>
          </p:cNvPr>
          <p:cNvSpPr txBox="1"/>
          <p:nvPr userDrawn="1"/>
        </p:nvSpPr>
        <p:spPr>
          <a:xfrm>
            <a:off x="4385480" y="6596390"/>
            <a:ext cx="12676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6CEF99B-97E5-4DEC-B40E-C38CD995F4FD}" type="slidenum">
              <a:rPr kumimoji="1" lang="ja-JP" altLang="en-US" sz="1050" smtClean="0">
                <a:solidFill>
                  <a:schemeClr val="tx2"/>
                </a:solidFill>
              </a:rPr>
              <a:t>‹#›</a:t>
            </a:fld>
            <a:endParaRPr kumimoji="1" lang="ja-JP" altLang="en-US" sz="1050" dirty="0">
              <a:solidFill>
                <a:schemeClr val="tx2"/>
              </a:solidFill>
            </a:endParaRPr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xmlns="" id="{8D0B4801-ACF2-46CD-8BDD-A8786D27B48A}"/>
              </a:ext>
            </a:extLst>
          </p:cNvPr>
          <p:cNvCxnSpPr>
            <a:cxnSpLocks/>
          </p:cNvCxnSpPr>
          <p:nvPr userDrawn="1"/>
        </p:nvCxnSpPr>
        <p:spPr>
          <a:xfrm>
            <a:off x="118533" y="765175"/>
            <a:ext cx="7571317" cy="0"/>
          </a:xfrm>
          <a:prstGeom prst="line">
            <a:avLst/>
          </a:prstGeom>
          <a:ln w="38100">
            <a:solidFill>
              <a:srgbClr val="1D208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3840583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2682" userDrawn="1">
          <p15:clr>
            <a:srgbClr val="FBAE40"/>
          </p15:clr>
        </p15:guide>
        <p15:guide id="2" pos="398" userDrawn="1">
          <p15:clr>
            <a:srgbClr val="FBAE40"/>
          </p15:clr>
        </p15:guide>
        <p15:guide id="3" orient="horz" pos="3407" userDrawn="1">
          <p15:clr>
            <a:srgbClr val="FBAE40"/>
          </p15:clr>
        </p15:guide>
        <p15:guide id="4" pos="149" userDrawn="1">
          <p15:clr>
            <a:srgbClr val="FBAE40"/>
          </p15:clr>
        </p15:guide>
        <p15:guide id="5" orient="horz" pos="1457" userDrawn="1">
          <p15:clr>
            <a:srgbClr val="FBAE40"/>
          </p15:clr>
        </p15:guide>
        <p15:guide id="6" orient="horz" pos="4110" userDrawn="1">
          <p15:clr>
            <a:srgbClr val="FBAE40"/>
          </p15:clr>
        </p15:guide>
        <p15:guide id="7" orient="horz" pos="1275" userDrawn="1">
          <p15:clr>
            <a:srgbClr val="FBAE40"/>
          </p15:clr>
        </p15:guide>
        <p15:guide id="8" orient="horz" pos="1230" userDrawn="1">
          <p15:clr>
            <a:srgbClr val="FBAE40"/>
          </p15:clr>
        </p15:guide>
        <p15:guide id="9" orient="horz" pos="482" userDrawn="1">
          <p15:clr>
            <a:srgbClr val="FBAE40"/>
          </p15:clr>
        </p15:guide>
        <p15:guide id="10" orient="horz" pos="28" userDrawn="1">
          <p15:clr>
            <a:srgbClr val="FBAE40"/>
          </p15:clr>
        </p15:guide>
        <p15:guide id="11" pos="6182" userDrawn="1">
          <p15:clr>
            <a:srgbClr val="FBAE40"/>
          </p15:clr>
        </p15:guide>
        <p15:guide id="12" pos="5842" userDrawn="1">
          <p15:clr>
            <a:srgbClr val="FBAE40"/>
          </p15:clr>
        </p15:guide>
        <p15:guide id="13" pos="3165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JM_表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xmlns="" id="{BAA281E7-6DC0-42D8-A15E-74C4F8D7551E}"/>
              </a:ext>
            </a:extLst>
          </p:cNvPr>
          <p:cNvSpPr/>
          <p:nvPr userDrawn="1"/>
        </p:nvSpPr>
        <p:spPr>
          <a:xfrm>
            <a:off x="236538" y="158255"/>
            <a:ext cx="1323814" cy="49312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/>
              <a:t>参考</a:t>
            </a:r>
          </a:p>
        </p:txBody>
      </p:sp>
      <p:sp>
        <p:nvSpPr>
          <p:cNvPr id="7" name="テキスト プレースホルダー 17">
            <a:extLst>
              <a:ext uri="{FF2B5EF4-FFF2-40B4-BE49-F238E27FC236}">
                <a16:creationId xmlns:a16="http://schemas.microsoft.com/office/drawing/2014/main" xmlns="" id="{17E16035-B8E9-4B68-9806-A35086C872F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30825" y="783771"/>
            <a:ext cx="9583099" cy="1161144"/>
          </a:xfrm>
        </p:spPr>
        <p:txBody>
          <a:bodyPr anchor="ctr">
            <a:normAutofit/>
          </a:bodyPr>
          <a:lstStyle>
            <a:lvl1pPr marL="0" indent="0">
              <a:buNone/>
              <a:defRPr sz="1400">
                <a:solidFill>
                  <a:schemeClr val="tx2"/>
                </a:solidFill>
                <a:latin typeface="+mn-ea"/>
                <a:ea typeface="+mn-ea"/>
              </a:defRPr>
            </a:lvl1pPr>
            <a:lvl2pPr marL="371475" indent="0">
              <a:buNone/>
              <a:defRPr>
                <a:latin typeface="+mj-ea"/>
                <a:ea typeface="+mj-ea"/>
              </a:defRPr>
            </a:lvl2pPr>
            <a:lvl3pPr marL="742950" indent="0">
              <a:buNone/>
              <a:defRPr>
                <a:latin typeface="+mj-ea"/>
                <a:ea typeface="+mj-ea"/>
              </a:defRPr>
            </a:lvl3pPr>
            <a:lvl4pPr marL="1114425" indent="0">
              <a:buNone/>
              <a:defRPr>
                <a:latin typeface="+mj-ea"/>
                <a:ea typeface="+mj-ea"/>
              </a:defRPr>
            </a:lvl4pPr>
            <a:lvl5pPr marL="1485900" indent="0">
              <a:buNone/>
              <a:defRPr>
                <a:latin typeface="+mj-ea"/>
                <a:ea typeface="+mj-ea"/>
              </a:defRPr>
            </a:lvl5pPr>
          </a:lstStyle>
          <a:p>
            <a:pPr lvl="0"/>
            <a:endParaRPr kumimoji="1" lang="ja-JP" altLang="en-US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xmlns="" id="{23344FB6-008D-42FB-ACF8-53229F09E7A7}"/>
              </a:ext>
            </a:extLst>
          </p:cNvPr>
          <p:cNvSpPr/>
          <p:nvPr userDrawn="1"/>
        </p:nvSpPr>
        <p:spPr>
          <a:xfrm flipV="1">
            <a:off x="-2419" y="0"/>
            <a:ext cx="148276" cy="6858000"/>
          </a:xfrm>
          <a:prstGeom prst="rect">
            <a:avLst/>
          </a:prstGeom>
          <a:solidFill>
            <a:srgbClr val="1D20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463"/>
          </a:p>
        </p:txBody>
      </p:sp>
      <p:sp>
        <p:nvSpPr>
          <p:cNvPr id="10" name="タイトル 2">
            <a:extLst>
              <a:ext uri="{FF2B5EF4-FFF2-40B4-BE49-F238E27FC236}">
                <a16:creationId xmlns:a16="http://schemas.microsoft.com/office/drawing/2014/main" xmlns="" id="{C4377EB2-7A8F-4D98-B224-7D544B0FA3C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60352" y="44451"/>
            <a:ext cx="8253572" cy="736176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r>
              <a:rPr lang="ja-JP" altLang="en-US" dirty="0"/>
              <a:t>グラフのもととなるデータ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xmlns="" id="{A145D80F-2917-40F1-AAB2-74169F2C260D}"/>
              </a:ext>
            </a:extLst>
          </p:cNvPr>
          <p:cNvSpPr txBox="1"/>
          <p:nvPr userDrawn="1"/>
        </p:nvSpPr>
        <p:spPr>
          <a:xfrm>
            <a:off x="8578409" y="6596390"/>
            <a:ext cx="1181734" cy="2299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94" dirty="0">
                <a:solidFill>
                  <a:schemeClr val="tx2"/>
                </a:solidFill>
              </a:rPr>
              <a:t>©Emotion</a:t>
            </a:r>
            <a:r>
              <a:rPr kumimoji="1" lang="ja-JP" altLang="en-US" sz="894" dirty="0">
                <a:solidFill>
                  <a:schemeClr val="tx2"/>
                </a:solidFill>
              </a:rPr>
              <a:t> </a:t>
            </a:r>
            <a:r>
              <a:rPr kumimoji="1" lang="en-US" altLang="ja-JP" sz="894" dirty="0">
                <a:solidFill>
                  <a:schemeClr val="tx2"/>
                </a:solidFill>
              </a:rPr>
              <a:t>Tech</a:t>
            </a:r>
            <a:r>
              <a:rPr kumimoji="1" lang="ja-JP" altLang="en-US" sz="894" dirty="0">
                <a:solidFill>
                  <a:schemeClr val="tx2"/>
                </a:solidFill>
              </a:rPr>
              <a:t> </a:t>
            </a:r>
            <a:r>
              <a:rPr kumimoji="1" lang="en-US" altLang="ja-JP" sz="894" dirty="0">
                <a:solidFill>
                  <a:schemeClr val="tx2"/>
                </a:solidFill>
              </a:rPr>
              <a:t>Inc.</a:t>
            </a:r>
            <a:endParaRPr kumimoji="1" lang="ja-JP" altLang="en-US" sz="894" dirty="0">
              <a:solidFill>
                <a:schemeClr val="tx2"/>
              </a:solid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xmlns="" id="{B1A7032F-A6F4-49BF-832E-31D4C9E6A7A8}"/>
              </a:ext>
            </a:extLst>
          </p:cNvPr>
          <p:cNvSpPr txBox="1"/>
          <p:nvPr userDrawn="1"/>
        </p:nvSpPr>
        <p:spPr>
          <a:xfrm>
            <a:off x="4385480" y="6596390"/>
            <a:ext cx="12676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6CEF99B-97E5-4DEC-B40E-C38CD995F4FD}" type="slidenum">
              <a:rPr kumimoji="1" lang="ja-JP" altLang="en-US" sz="1050" smtClean="0">
                <a:solidFill>
                  <a:schemeClr val="tx2"/>
                </a:solidFill>
              </a:rPr>
              <a:t>‹#›</a:t>
            </a:fld>
            <a:endParaRPr kumimoji="1" lang="ja-JP" altLang="en-US" sz="105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3555583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pos="3165">
          <p15:clr>
            <a:srgbClr val="FBAE40"/>
          </p15:clr>
        </p15:guide>
        <p15:guide id="2" pos="149">
          <p15:clr>
            <a:srgbClr val="FBAE40"/>
          </p15:clr>
        </p15:guide>
        <p15:guide id="3" pos="6182">
          <p15:clr>
            <a:srgbClr val="FBAE40"/>
          </p15:clr>
        </p15:guide>
        <p15:guide id="4" orient="horz" pos="411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参考ページテンプレー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xmlns="" id="{BAA281E7-6DC0-42D8-A15E-74C4F8D7551E}"/>
              </a:ext>
            </a:extLst>
          </p:cNvPr>
          <p:cNvSpPr/>
          <p:nvPr userDrawn="1"/>
        </p:nvSpPr>
        <p:spPr>
          <a:xfrm>
            <a:off x="236538" y="158255"/>
            <a:ext cx="1323814" cy="49312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/>
              <a:t>参考</a:t>
            </a:r>
          </a:p>
        </p:txBody>
      </p:sp>
      <p:sp>
        <p:nvSpPr>
          <p:cNvPr id="7" name="テキスト プレースホルダー 17">
            <a:extLst>
              <a:ext uri="{FF2B5EF4-FFF2-40B4-BE49-F238E27FC236}">
                <a16:creationId xmlns:a16="http://schemas.microsoft.com/office/drawing/2014/main" xmlns="" id="{17E16035-B8E9-4B68-9806-A35086C872F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30825" y="783771"/>
            <a:ext cx="9583099" cy="1161144"/>
          </a:xfrm>
        </p:spPr>
        <p:txBody>
          <a:bodyPr anchor="ctr">
            <a:normAutofit/>
          </a:bodyPr>
          <a:lstStyle>
            <a:lvl1pPr marL="0" indent="0">
              <a:buNone/>
              <a:defRPr sz="1400">
                <a:solidFill>
                  <a:schemeClr val="tx2"/>
                </a:solidFill>
                <a:latin typeface="+mn-ea"/>
                <a:ea typeface="+mn-ea"/>
              </a:defRPr>
            </a:lvl1pPr>
            <a:lvl2pPr marL="371475" indent="0">
              <a:buNone/>
              <a:defRPr>
                <a:latin typeface="+mj-ea"/>
                <a:ea typeface="+mj-ea"/>
              </a:defRPr>
            </a:lvl2pPr>
            <a:lvl3pPr marL="742950" indent="0">
              <a:buNone/>
              <a:defRPr>
                <a:latin typeface="+mj-ea"/>
                <a:ea typeface="+mj-ea"/>
              </a:defRPr>
            </a:lvl3pPr>
            <a:lvl4pPr marL="1114425" indent="0">
              <a:buNone/>
              <a:defRPr>
                <a:latin typeface="+mj-ea"/>
                <a:ea typeface="+mj-ea"/>
              </a:defRPr>
            </a:lvl4pPr>
            <a:lvl5pPr marL="1485900" indent="0">
              <a:buNone/>
              <a:defRPr>
                <a:latin typeface="+mj-ea"/>
                <a:ea typeface="+mj-ea"/>
              </a:defRPr>
            </a:lvl5pPr>
          </a:lstStyle>
          <a:p>
            <a:pPr lvl="0"/>
            <a:endParaRPr kumimoji="1" lang="ja-JP" altLang="en-US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xmlns="" id="{23344FB6-008D-42FB-ACF8-53229F09E7A7}"/>
              </a:ext>
            </a:extLst>
          </p:cNvPr>
          <p:cNvSpPr/>
          <p:nvPr userDrawn="1"/>
        </p:nvSpPr>
        <p:spPr>
          <a:xfrm flipV="1">
            <a:off x="-2419" y="0"/>
            <a:ext cx="148276" cy="6858000"/>
          </a:xfrm>
          <a:prstGeom prst="rect">
            <a:avLst/>
          </a:prstGeom>
          <a:solidFill>
            <a:srgbClr val="1D20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463"/>
          </a:p>
        </p:txBody>
      </p:sp>
      <p:sp>
        <p:nvSpPr>
          <p:cNvPr id="10" name="タイトル 2">
            <a:extLst>
              <a:ext uri="{FF2B5EF4-FFF2-40B4-BE49-F238E27FC236}">
                <a16:creationId xmlns:a16="http://schemas.microsoft.com/office/drawing/2014/main" xmlns="" id="{C4377EB2-7A8F-4D98-B224-7D544B0FA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0352" y="44451"/>
            <a:ext cx="8253572" cy="736176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xmlns="" id="{A145D80F-2917-40F1-AAB2-74169F2C260D}"/>
              </a:ext>
            </a:extLst>
          </p:cNvPr>
          <p:cNvSpPr txBox="1"/>
          <p:nvPr userDrawn="1"/>
        </p:nvSpPr>
        <p:spPr>
          <a:xfrm>
            <a:off x="8578409" y="6596390"/>
            <a:ext cx="1181734" cy="2299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94" dirty="0">
                <a:solidFill>
                  <a:schemeClr val="tx2"/>
                </a:solidFill>
              </a:rPr>
              <a:t>©Emotion</a:t>
            </a:r>
            <a:r>
              <a:rPr kumimoji="1" lang="ja-JP" altLang="en-US" sz="894" dirty="0">
                <a:solidFill>
                  <a:schemeClr val="tx2"/>
                </a:solidFill>
              </a:rPr>
              <a:t> </a:t>
            </a:r>
            <a:r>
              <a:rPr kumimoji="1" lang="en-US" altLang="ja-JP" sz="894" dirty="0">
                <a:solidFill>
                  <a:schemeClr val="tx2"/>
                </a:solidFill>
              </a:rPr>
              <a:t>Tech</a:t>
            </a:r>
            <a:r>
              <a:rPr kumimoji="1" lang="ja-JP" altLang="en-US" sz="894" dirty="0">
                <a:solidFill>
                  <a:schemeClr val="tx2"/>
                </a:solidFill>
              </a:rPr>
              <a:t> </a:t>
            </a:r>
            <a:r>
              <a:rPr kumimoji="1" lang="en-US" altLang="ja-JP" sz="894" dirty="0">
                <a:solidFill>
                  <a:schemeClr val="tx2"/>
                </a:solidFill>
              </a:rPr>
              <a:t>Inc.</a:t>
            </a:r>
            <a:endParaRPr kumimoji="1" lang="ja-JP" altLang="en-US" sz="894" dirty="0">
              <a:solidFill>
                <a:schemeClr val="tx2"/>
              </a:solid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xmlns="" id="{B1A7032F-A6F4-49BF-832E-31D4C9E6A7A8}"/>
              </a:ext>
            </a:extLst>
          </p:cNvPr>
          <p:cNvSpPr txBox="1"/>
          <p:nvPr userDrawn="1"/>
        </p:nvSpPr>
        <p:spPr>
          <a:xfrm>
            <a:off x="4385480" y="6596390"/>
            <a:ext cx="12676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6CEF99B-97E5-4DEC-B40E-C38CD995F4FD}" type="slidenum">
              <a:rPr kumimoji="1" lang="ja-JP" altLang="en-US" sz="1050" smtClean="0">
                <a:solidFill>
                  <a:schemeClr val="tx2"/>
                </a:solidFill>
              </a:rPr>
              <a:t>‹#›</a:t>
            </a:fld>
            <a:endParaRPr kumimoji="1" lang="ja-JP" altLang="en-US" sz="105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7340360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pos="3165" userDrawn="1">
          <p15:clr>
            <a:srgbClr val="FBAE40"/>
          </p15:clr>
        </p15:guide>
        <p15:guide id="2" pos="149" userDrawn="1">
          <p15:clr>
            <a:srgbClr val="FBAE40"/>
          </p15:clr>
        </p15:guide>
        <p15:guide id="3" pos="6182" userDrawn="1">
          <p15:clr>
            <a:srgbClr val="FBAE40"/>
          </p15:clr>
        </p15:guide>
        <p15:guide id="4" orient="horz" pos="411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裏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896" y="636896"/>
            <a:ext cx="5584210" cy="5584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450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裏面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8000"/>
            <a:ext cx="9906000" cy="330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249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コンテンツ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プレースホルダー 17">
            <a:extLst>
              <a:ext uri="{FF2B5EF4-FFF2-40B4-BE49-F238E27FC236}">
                <a16:creationId xmlns:a16="http://schemas.microsoft.com/office/drawing/2014/main" xmlns="" id="{BBC533A2-4D7C-4E01-ADD0-B9862DFD3F4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30826" y="783771"/>
            <a:ext cx="7076140" cy="1161144"/>
          </a:xfrm>
        </p:spPr>
        <p:txBody>
          <a:bodyPr anchor="ctr">
            <a:normAutofit/>
          </a:bodyPr>
          <a:lstStyle>
            <a:lvl1pPr marL="0" indent="0">
              <a:buNone/>
              <a:defRPr sz="1400">
                <a:latin typeface="+mn-ea"/>
                <a:ea typeface="+mn-ea"/>
              </a:defRPr>
            </a:lvl1pPr>
            <a:lvl2pPr marL="371475" indent="0">
              <a:buNone/>
              <a:defRPr>
                <a:latin typeface="+mj-ea"/>
                <a:ea typeface="+mj-ea"/>
              </a:defRPr>
            </a:lvl2pPr>
            <a:lvl3pPr marL="742950" indent="0">
              <a:buNone/>
              <a:defRPr>
                <a:latin typeface="+mj-ea"/>
                <a:ea typeface="+mj-ea"/>
              </a:defRPr>
            </a:lvl3pPr>
            <a:lvl4pPr marL="1114425" indent="0">
              <a:buNone/>
              <a:defRPr>
                <a:latin typeface="+mj-ea"/>
                <a:ea typeface="+mj-ea"/>
              </a:defRPr>
            </a:lvl4pPr>
            <a:lvl5pPr marL="1485900" indent="0">
              <a:buNone/>
              <a:defRPr>
                <a:latin typeface="+mj-ea"/>
                <a:ea typeface="+mj-ea"/>
              </a:defRPr>
            </a:lvl5pPr>
          </a:lstStyle>
          <a:p>
            <a:pPr lvl="0"/>
            <a:endParaRPr kumimoji="1" lang="ja-JP" altLang="en-US" dirty="0"/>
          </a:p>
        </p:txBody>
      </p:sp>
      <p:sp>
        <p:nvSpPr>
          <p:cNvPr id="10" name="Slide Number Placeholder 4">
            <a:extLst>
              <a:ext uri="{FF2B5EF4-FFF2-40B4-BE49-F238E27FC236}">
                <a16:creationId xmlns:a16="http://schemas.microsoft.com/office/drawing/2014/main" xmlns="" id="{ADF6A200-585B-4F38-92B5-2C0644AA2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117181" y="6511926"/>
            <a:ext cx="1671638" cy="365125"/>
          </a:xfrm>
        </p:spPr>
        <p:txBody>
          <a:bodyPr/>
          <a:lstStyle>
            <a:lvl1pPr algn="ctr">
              <a:defRPr/>
            </a:lvl1pPr>
          </a:lstStyle>
          <a:p>
            <a:fld id="{813CA28B-1466-4046-85A5-350564ECB1B6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xmlns="" id="{CF447E84-6386-4380-88F3-2363F1540186}"/>
              </a:ext>
            </a:extLst>
          </p:cNvPr>
          <p:cNvSpPr/>
          <p:nvPr userDrawn="1"/>
        </p:nvSpPr>
        <p:spPr>
          <a:xfrm flipV="1">
            <a:off x="-2419" y="0"/>
            <a:ext cx="148276" cy="6858000"/>
          </a:xfrm>
          <a:prstGeom prst="rect">
            <a:avLst/>
          </a:prstGeom>
          <a:solidFill>
            <a:srgbClr val="1D20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463"/>
          </a:p>
        </p:txBody>
      </p:sp>
      <p:sp>
        <p:nvSpPr>
          <p:cNvPr id="17" name="タイトル 2">
            <a:extLst>
              <a:ext uri="{FF2B5EF4-FFF2-40B4-BE49-F238E27FC236}">
                <a16:creationId xmlns:a16="http://schemas.microsoft.com/office/drawing/2014/main" xmlns="" id="{5DDA89B5-AA3C-4A92-BC55-5800A24F3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538" y="44451"/>
            <a:ext cx="7070004" cy="736176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xmlns="" id="{080093E3-CCFA-4173-BDDE-606DD17066B7}"/>
              </a:ext>
            </a:extLst>
          </p:cNvPr>
          <p:cNvSpPr txBox="1"/>
          <p:nvPr userDrawn="1"/>
        </p:nvSpPr>
        <p:spPr>
          <a:xfrm>
            <a:off x="8578409" y="6596390"/>
            <a:ext cx="1181734" cy="2299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94" dirty="0">
                <a:solidFill>
                  <a:schemeClr val="tx2"/>
                </a:solidFill>
              </a:rPr>
              <a:t>©Emotion</a:t>
            </a:r>
            <a:r>
              <a:rPr kumimoji="1" lang="ja-JP" altLang="en-US" sz="894" dirty="0">
                <a:solidFill>
                  <a:schemeClr val="tx2"/>
                </a:solidFill>
              </a:rPr>
              <a:t> </a:t>
            </a:r>
            <a:r>
              <a:rPr kumimoji="1" lang="en-US" altLang="ja-JP" sz="894" dirty="0">
                <a:solidFill>
                  <a:schemeClr val="tx2"/>
                </a:solidFill>
              </a:rPr>
              <a:t>Tech</a:t>
            </a:r>
            <a:r>
              <a:rPr kumimoji="1" lang="ja-JP" altLang="en-US" sz="894" dirty="0">
                <a:solidFill>
                  <a:schemeClr val="tx2"/>
                </a:solidFill>
              </a:rPr>
              <a:t> </a:t>
            </a:r>
            <a:r>
              <a:rPr kumimoji="1" lang="en-US" altLang="ja-JP" sz="894" dirty="0">
                <a:solidFill>
                  <a:schemeClr val="tx2"/>
                </a:solidFill>
              </a:rPr>
              <a:t>Inc.</a:t>
            </a:r>
            <a:endParaRPr kumimoji="1" lang="ja-JP" altLang="en-US" sz="894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4568315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2682">
          <p15:clr>
            <a:srgbClr val="FBAE40"/>
          </p15:clr>
        </p15:guide>
        <p15:guide id="2" pos="398">
          <p15:clr>
            <a:srgbClr val="FBAE40"/>
          </p15:clr>
        </p15:guide>
        <p15:guide id="3" orient="horz" pos="3407">
          <p15:clr>
            <a:srgbClr val="FBAE40"/>
          </p15:clr>
        </p15:guide>
        <p15:guide id="4" pos="149">
          <p15:clr>
            <a:srgbClr val="FBAE40"/>
          </p15:clr>
        </p15:guide>
        <p15:guide id="5" orient="horz" pos="1457">
          <p15:clr>
            <a:srgbClr val="FBAE40"/>
          </p15:clr>
        </p15:guide>
        <p15:guide id="6" orient="horz" pos="4110">
          <p15:clr>
            <a:srgbClr val="FBAE40"/>
          </p15:clr>
        </p15:guide>
        <p15:guide id="7" orient="horz" pos="1275">
          <p15:clr>
            <a:srgbClr val="FBAE40"/>
          </p15:clr>
        </p15:guide>
        <p15:guide id="8" orient="horz" pos="1230">
          <p15:clr>
            <a:srgbClr val="FBAE40"/>
          </p15:clr>
        </p15:guide>
        <p15:guide id="9" orient="horz" pos="482">
          <p15:clr>
            <a:srgbClr val="FBAE40"/>
          </p15:clr>
        </p15:guide>
        <p15:guide id="10" orient="horz" pos="28">
          <p15:clr>
            <a:srgbClr val="FBAE40"/>
          </p15:clr>
        </p15:guide>
        <p15:guide id="11" pos="6182">
          <p15:clr>
            <a:srgbClr val="FBAE40"/>
          </p15:clr>
        </p15:guide>
        <p15:guide id="12" pos="584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xmlns="" id="{78936A4E-4E61-49FE-85D0-33E997966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8" y="365126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xmlns="" id="{563E5B25-9D10-4E21-9678-86112F022A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xmlns="" id="{AA33D581-34EA-4DF0-8311-DA2BA05BCE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1038" y="635635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957A77-F6EA-45A3-9B39-1A3FFC4F4B13}" type="datetime1">
              <a:rPr kumimoji="1" lang="ja-JP" altLang="en-US" smtClean="0"/>
              <a:t>4/6/20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xmlns="" id="{25C33269-24AF-400B-A830-6A7C579C1C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81363" y="6356351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xmlns="" id="{F12F5E4E-6E4B-4EB0-BFB2-464AE000F0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96113" y="635635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3CA28B-1466-4046-85A5-350564ECB1B6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xmlns="" id="{223D10F6-3EDF-4F22-89B3-92AB0082542C}"/>
              </a:ext>
            </a:extLst>
          </p:cNvPr>
          <p:cNvSpPr/>
          <p:nvPr userDrawn="1"/>
        </p:nvSpPr>
        <p:spPr>
          <a:xfrm flipV="1">
            <a:off x="-1682" y="0"/>
            <a:ext cx="148276" cy="6858000"/>
          </a:xfrm>
          <a:prstGeom prst="rect">
            <a:avLst/>
          </a:prstGeom>
          <a:solidFill>
            <a:srgbClr val="1D20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63"/>
          </a:p>
        </p:txBody>
      </p:sp>
    </p:spTree>
    <p:extLst>
      <p:ext uri="{BB962C8B-B14F-4D97-AF65-F5344CB8AC3E}">
        <p14:creationId xmlns:p14="http://schemas.microsoft.com/office/powerpoint/2010/main" val="1677906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82" r:id="rId2"/>
    <p:sldLayoutId id="2147483675" r:id="rId3"/>
    <p:sldLayoutId id="2147483685" r:id="rId4"/>
    <p:sldLayoutId id="2147483676" r:id="rId5"/>
    <p:sldLayoutId id="2147483678" r:id="rId6"/>
    <p:sldLayoutId id="2147483679" r:id="rId7"/>
    <p:sldLayoutId id="2147483708" r:id="rId8"/>
  </p:sldLayoutIdLst>
  <p:hf hdr="0" ftr="0" dt="0"/>
  <p:txStyles>
    <p:titleStyle>
      <a:lvl1pPr algn="l" defTabSz="742950" rtl="0" eaLnBrk="1" latinLnBrk="0" hangingPunct="1">
        <a:lnSpc>
          <a:spcPct val="90000"/>
        </a:lnSpc>
        <a:spcBef>
          <a:spcPct val="0"/>
        </a:spcBef>
        <a:buNone/>
        <a:defRPr kumimoji="1" sz="35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5738" indent="-185738" algn="l" defTabSz="742950" rtl="0" eaLnBrk="1" latinLnBrk="0" hangingPunct="1">
        <a:lnSpc>
          <a:spcPct val="90000"/>
        </a:lnSpc>
        <a:spcBef>
          <a:spcPts val="813"/>
        </a:spcBef>
        <a:buFont typeface="Arial" panose="020B0604020202020204" pitchFamily="34" charset="0"/>
        <a:buChar char="•"/>
        <a:defRPr kumimoji="1" sz="2275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kumimoji="1"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928688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kumimoji="1" sz="1625" kern="1200">
          <a:solidFill>
            <a:schemeClr val="tx1"/>
          </a:solidFill>
          <a:latin typeface="+mn-lt"/>
          <a:ea typeface="+mn-ea"/>
          <a:cs typeface="+mn-cs"/>
        </a:defRPr>
      </a:lvl3pPr>
      <a:lvl4pPr marL="1300163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kumimoji="1"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671638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kumimoji="1"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2043113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kumimoji="1"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414588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kumimoji="1"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786063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kumimoji="1"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3157538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kumimoji="1" sz="14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742950" rtl="0" eaLnBrk="1" latinLnBrk="0" hangingPunct="1">
        <a:defRPr kumimoji="1" sz="1463" kern="1200">
          <a:solidFill>
            <a:schemeClr val="tx1"/>
          </a:solidFill>
          <a:latin typeface="+mn-lt"/>
          <a:ea typeface="+mn-ea"/>
          <a:cs typeface="+mn-cs"/>
        </a:defRPr>
      </a:lvl1pPr>
      <a:lvl2pPr marL="371475" algn="l" defTabSz="742950" rtl="0" eaLnBrk="1" latinLnBrk="0" hangingPunct="1">
        <a:defRPr kumimoji="1" sz="1463" kern="1200">
          <a:solidFill>
            <a:schemeClr val="tx1"/>
          </a:solidFill>
          <a:latin typeface="+mn-lt"/>
          <a:ea typeface="+mn-ea"/>
          <a:cs typeface="+mn-cs"/>
        </a:defRPr>
      </a:lvl2pPr>
      <a:lvl3pPr marL="742950" algn="l" defTabSz="742950" rtl="0" eaLnBrk="1" latinLnBrk="0" hangingPunct="1">
        <a:defRPr kumimoji="1" sz="1463" kern="1200">
          <a:solidFill>
            <a:schemeClr val="tx1"/>
          </a:solidFill>
          <a:latin typeface="+mn-lt"/>
          <a:ea typeface="+mn-ea"/>
          <a:cs typeface="+mn-cs"/>
        </a:defRPr>
      </a:lvl3pPr>
      <a:lvl4pPr marL="1114425" algn="l" defTabSz="742950" rtl="0" eaLnBrk="1" latinLnBrk="0" hangingPunct="1">
        <a:defRPr kumimoji="1"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485900" algn="l" defTabSz="742950" rtl="0" eaLnBrk="1" latinLnBrk="0" hangingPunct="1">
        <a:defRPr kumimoji="1"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1857375" algn="l" defTabSz="742950" rtl="0" eaLnBrk="1" latinLnBrk="0" hangingPunct="1">
        <a:defRPr kumimoji="1"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algn="l" defTabSz="742950" rtl="0" eaLnBrk="1" latinLnBrk="0" hangingPunct="1">
        <a:defRPr kumimoji="1"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600325" algn="l" defTabSz="742950" rtl="0" eaLnBrk="1" latinLnBrk="0" hangingPunct="1">
        <a:defRPr kumimoji="1"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2971800" algn="l" defTabSz="742950" rtl="0" eaLnBrk="1" latinLnBrk="0" hangingPunct="1">
        <a:defRPr kumimoji="1" sz="14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4" Type="http://schemas.openxmlformats.org/officeDocument/2006/relationships/image" Target="../media/image4.png"/><Relationship Id="rId5" Type="http://schemas.openxmlformats.org/officeDocument/2006/relationships/image" Target="../media/image6.svg"/><Relationship Id="rId6" Type="http://schemas.openxmlformats.org/officeDocument/2006/relationships/image" Target="../media/image5.png"/><Relationship Id="rId7" Type="http://schemas.openxmlformats.org/officeDocument/2006/relationships/image" Target="../media/image8.svg"/><Relationship Id="rId8" Type="http://schemas.openxmlformats.org/officeDocument/2006/relationships/image" Target="../media/image6.png"/><Relationship Id="rId9" Type="http://schemas.openxmlformats.org/officeDocument/2006/relationships/image" Target="../media/image10.sv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4" Type="http://schemas.openxmlformats.org/officeDocument/2006/relationships/chart" Target="../charts/chart3.xml"/><Relationship Id="rId1" Type="http://schemas.openxmlformats.org/officeDocument/2006/relationships/slideLayout" Target="../slideLayouts/slideLayout3.xml"/><Relationship Id="rId2" Type="http://schemas.openxmlformats.org/officeDocument/2006/relationships/chart" Target="../charts/char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chart" Target="../charts/chart4.xml"/><Relationship Id="rId5" Type="http://schemas.openxmlformats.org/officeDocument/2006/relationships/chart" Target="../charts/chart5.xml"/><Relationship Id="rId6" Type="http://schemas.openxmlformats.org/officeDocument/2006/relationships/chart" Target="../charts/chart6.xml"/><Relationship Id="rId7" Type="http://schemas.openxmlformats.org/officeDocument/2006/relationships/chart" Target="../charts/chart7.xml"/><Relationship Id="rId8" Type="http://schemas.openxmlformats.org/officeDocument/2006/relationships/chart" Target="../charts/chart8.xml"/><Relationship Id="rId9" Type="http://schemas.openxmlformats.org/officeDocument/2006/relationships/image" Target="../media/image12.png"/><Relationship Id="rId10" Type="http://schemas.openxmlformats.org/officeDocument/2006/relationships/image" Target="../media/image9.png"/><Relationship Id="rId11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xmlns="" id="{636825AF-2FD8-4D23-BB2D-A0B98CAB823C}"/>
              </a:ext>
            </a:extLst>
          </p:cNvPr>
          <p:cNvSpPr/>
          <p:nvPr/>
        </p:nvSpPr>
        <p:spPr>
          <a:xfrm>
            <a:off x="129396" y="2817348"/>
            <a:ext cx="4895042" cy="1223304"/>
          </a:xfrm>
          <a:prstGeom prst="rect">
            <a:avLst/>
          </a:prstGeom>
          <a:solidFill>
            <a:srgbClr val="1D20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For reference</a:t>
            </a:r>
          </a:p>
          <a:p>
            <a:pPr algn="ctr"/>
            <a:r>
              <a:rPr lang="en-US" altLang="ja-JP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Method of analysis in the “Journey Map”</a:t>
            </a:r>
            <a:endParaRPr lang="en-US" altLang="ja-JP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xmlns="" id="{61738EAB-594A-4A74-8D85-0379C96A5E37}"/>
              </a:ext>
            </a:extLst>
          </p:cNvPr>
          <p:cNvSpPr txBox="1"/>
          <p:nvPr/>
        </p:nvSpPr>
        <p:spPr>
          <a:xfrm>
            <a:off x="415925" y="6427608"/>
            <a:ext cx="5603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800" dirty="0">
                <a:solidFill>
                  <a:schemeClr val="tx2"/>
                </a:solidFill>
              </a:rPr>
              <a:t>*ネット・プロモーター</a:t>
            </a:r>
            <a:r>
              <a:rPr lang="en-US" altLang="ja-JP" sz="800" baseline="30000" dirty="0">
                <a:solidFill>
                  <a:schemeClr val="tx2"/>
                </a:solidFill>
              </a:rPr>
              <a:t>®</a:t>
            </a:r>
            <a:r>
              <a:rPr lang="ja-JP" altLang="en-US" sz="800" dirty="0" err="1">
                <a:solidFill>
                  <a:schemeClr val="tx2"/>
                </a:solidFill>
              </a:rPr>
              <a:t>、</a:t>
            </a:r>
            <a:r>
              <a:rPr lang="ja-JP" altLang="en-US" sz="800" dirty="0">
                <a:solidFill>
                  <a:schemeClr val="tx2"/>
                </a:solidFill>
              </a:rPr>
              <a:t>ネット・プロモーター・システム</a:t>
            </a:r>
            <a:r>
              <a:rPr lang="en-US" altLang="ja-JP" sz="800" baseline="30000" dirty="0">
                <a:solidFill>
                  <a:schemeClr val="tx2"/>
                </a:solidFill>
              </a:rPr>
              <a:t>®</a:t>
            </a:r>
            <a:r>
              <a:rPr lang="ja-JP" altLang="en-US" sz="800" dirty="0" err="1">
                <a:solidFill>
                  <a:schemeClr val="tx2"/>
                </a:solidFill>
              </a:rPr>
              <a:t>、</a:t>
            </a:r>
            <a:r>
              <a:rPr lang="ja-JP" altLang="en-US" sz="800" dirty="0">
                <a:solidFill>
                  <a:schemeClr val="tx2"/>
                </a:solidFill>
              </a:rPr>
              <a:t>ネット・プロモーター・スコア</a:t>
            </a:r>
            <a:r>
              <a:rPr lang="en-US" altLang="ja-JP" sz="800" baseline="30000" dirty="0">
                <a:solidFill>
                  <a:schemeClr val="tx2"/>
                </a:solidFill>
              </a:rPr>
              <a:t>®</a:t>
            </a:r>
            <a:r>
              <a:rPr lang="ja-JP" altLang="en-US" sz="800" dirty="0">
                <a:solidFill>
                  <a:schemeClr val="tx2"/>
                </a:solidFill>
              </a:rPr>
              <a:t>及び、</a:t>
            </a:r>
            <a:r>
              <a:rPr lang="en-US" altLang="ja-JP" sz="800" dirty="0">
                <a:solidFill>
                  <a:schemeClr val="tx2"/>
                </a:solidFill>
              </a:rPr>
              <a:t>NPS</a:t>
            </a:r>
            <a:r>
              <a:rPr lang="en-US" altLang="ja-JP" sz="800" baseline="30000" dirty="0">
                <a:solidFill>
                  <a:schemeClr val="tx2"/>
                </a:solidFill>
              </a:rPr>
              <a:t>®</a:t>
            </a:r>
            <a:r>
              <a:rPr lang="ja-JP" altLang="en-US" sz="800" dirty="0">
                <a:solidFill>
                  <a:schemeClr val="tx2"/>
                </a:solidFill>
              </a:rPr>
              <a:t>は、</a:t>
            </a:r>
            <a:endParaRPr lang="en-US" altLang="ja-JP" sz="800" dirty="0">
              <a:solidFill>
                <a:schemeClr val="tx2"/>
              </a:solidFill>
            </a:endParaRPr>
          </a:p>
          <a:p>
            <a:r>
              <a:rPr lang="ja-JP" altLang="en-US" sz="800" dirty="0">
                <a:solidFill>
                  <a:schemeClr val="tx2"/>
                </a:solidFill>
              </a:rPr>
              <a:t>　ベイン・アンド・カンパニー、フレッド・ライクヘルド、サトメトリックス・システムズの登録商標です。</a:t>
            </a:r>
            <a:endParaRPr kumimoji="1" lang="ja-JP" altLang="en-US" sz="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10285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xmlns="" id="{269A307D-56FB-4E92-840B-5DB294F77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Calculations in journey map</a:t>
            </a:r>
            <a:r>
              <a:rPr lang="ja-JP" altLang="en-US" dirty="0"/>
              <a:t>　</a:t>
            </a:r>
            <a:r>
              <a:rPr lang="en-US" altLang="ja-JP" b="1" dirty="0" smtClean="0"/>
              <a:t>Actual situation</a:t>
            </a:r>
            <a:endParaRPr kumimoji="1" lang="ja-JP" altLang="en-US" dirty="0"/>
          </a:p>
        </p:txBody>
      </p:sp>
      <p:graphicFrame>
        <p:nvGraphicFramePr>
          <p:cNvPr id="8" name="表 7">
            <a:extLst>
              <a:ext uri="{FF2B5EF4-FFF2-40B4-BE49-F238E27FC236}">
                <a16:creationId xmlns:a16="http://schemas.microsoft.com/office/drawing/2014/main" xmlns="" id="{D256B9B6-E2B3-44D7-B933-92138F8D89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024112"/>
              </p:ext>
            </p:extLst>
          </p:nvPr>
        </p:nvGraphicFramePr>
        <p:xfrm>
          <a:off x="247321" y="3015037"/>
          <a:ext cx="9583100" cy="376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4974">
                  <a:extLst>
                    <a:ext uri="{9D8B030D-6E8A-4147-A177-3AD203B41FA5}">
                      <a16:colId xmlns:a16="http://schemas.microsoft.com/office/drawing/2014/main" xmlns="" val="4128774984"/>
                    </a:ext>
                  </a:extLst>
                </a:gridCol>
                <a:gridCol w="1957192">
                  <a:extLst>
                    <a:ext uri="{9D8B030D-6E8A-4147-A177-3AD203B41FA5}">
                      <a16:colId xmlns:a16="http://schemas.microsoft.com/office/drawing/2014/main" xmlns="" val="121279257"/>
                    </a:ext>
                  </a:extLst>
                </a:gridCol>
                <a:gridCol w="7170934">
                  <a:extLst>
                    <a:ext uri="{9D8B030D-6E8A-4147-A177-3AD203B41FA5}">
                      <a16:colId xmlns:a16="http://schemas.microsoft.com/office/drawing/2014/main" xmlns="" val="1490317194"/>
                    </a:ext>
                  </a:extLst>
                </a:gridCol>
              </a:tblGrid>
              <a:tr h="12246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 smtClean="0">
                          <a:solidFill>
                            <a:schemeClr val="tx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No.</a:t>
                      </a:r>
                      <a:endParaRPr kumimoji="1" lang="ja-JP" altLang="en-US" sz="1100" dirty="0">
                        <a:solidFill>
                          <a:schemeClr val="tx2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>
                          <a:solidFill>
                            <a:schemeClr val="tx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Items</a:t>
                      </a:r>
                      <a:endParaRPr kumimoji="1" lang="ja-JP" altLang="en-US" sz="1100" dirty="0">
                        <a:solidFill>
                          <a:schemeClr val="tx2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>
                          <a:solidFill>
                            <a:schemeClr val="tx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Description</a:t>
                      </a:r>
                      <a:endParaRPr kumimoji="1" lang="ja-JP" altLang="en-US" sz="1100" dirty="0">
                        <a:solidFill>
                          <a:schemeClr val="tx2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58124844"/>
                  </a:ext>
                </a:extLst>
              </a:tr>
              <a:tr h="19900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dirty="0">
                          <a:solidFill>
                            <a:schemeClr val="tx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①</a:t>
                      </a:r>
                    </a:p>
                  </a:txBody>
                  <a:tcPr marL="83127" marR="831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>
                          <a:solidFill>
                            <a:schemeClr val="tx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Average CX points</a:t>
                      </a:r>
                      <a:r>
                        <a:rPr kumimoji="1" lang="ja-JP" altLang="en-US" sz="1100" dirty="0" smtClean="0">
                          <a:solidFill>
                            <a:schemeClr val="tx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（</a:t>
                      </a:r>
                      <a:r>
                        <a:rPr kumimoji="1" lang="en-US" altLang="ja-JP" sz="1100" dirty="0" smtClean="0">
                          <a:solidFill>
                            <a:schemeClr val="tx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minus</a:t>
                      </a:r>
                      <a:r>
                        <a:rPr kumimoji="1" lang="ja-JP" altLang="en-US" sz="1100" dirty="0" smtClean="0">
                          <a:solidFill>
                            <a:schemeClr val="tx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）</a:t>
                      </a:r>
                      <a:endParaRPr kumimoji="1" lang="ja-JP" altLang="en-US" sz="1100" dirty="0">
                        <a:solidFill>
                          <a:schemeClr val="tx2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>
                          <a:solidFill>
                            <a:schemeClr val="tx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Taking</a:t>
                      </a:r>
                      <a:r>
                        <a:rPr kumimoji="1" lang="en-US" altLang="ja-JP" sz="1100" baseline="0" dirty="0" smtClean="0">
                          <a:solidFill>
                            <a:schemeClr val="tx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 an average of the minus side of the data</a:t>
                      </a:r>
                      <a:endParaRPr kumimoji="1" lang="ja-JP" altLang="en-US" sz="1100" dirty="0">
                        <a:solidFill>
                          <a:schemeClr val="tx2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r>
                        <a:rPr kumimoji="1" lang="ja-JP" altLang="en-US" sz="1100" dirty="0">
                          <a:solidFill>
                            <a:schemeClr val="tx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  <a:r>
                        <a:rPr kumimoji="1" lang="en-US" altLang="ja-JP" sz="1100" dirty="0" smtClean="0">
                          <a:solidFill>
                            <a:schemeClr val="tx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※</a:t>
                      </a:r>
                      <a:r>
                        <a:rPr kumimoji="1" lang="ja-JP" altLang="en-US" sz="1100" dirty="0" smtClean="0">
                          <a:solidFill>
                            <a:schemeClr val="tx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（</a:t>
                      </a:r>
                      <a:r>
                        <a:rPr kumimoji="1" lang="en-US" altLang="ja-JP" sz="1100" dirty="0" smtClean="0">
                          <a:solidFill>
                            <a:schemeClr val="tx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For 5</a:t>
                      </a:r>
                      <a:r>
                        <a:rPr kumimoji="1" lang="en-US" altLang="ja-JP" sz="1100" baseline="0" dirty="0" smtClean="0">
                          <a:solidFill>
                            <a:schemeClr val="tx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-point scale</a:t>
                      </a:r>
                      <a:r>
                        <a:rPr kumimoji="1" lang="ja-JP" altLang="en-US" sz="1100" dirty="0" smtClean="0">
                          <a:solidFill>
                            <a:schemeClr val="tx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）</a:t>
                      </a:r>
                      <a:r>
                        <a:rPr kumimoji="1" lang="en-US" altLang="ja-JP" sz="1100" dirty="0" smtClean="0">
                          <a:solidFill>
                            <a:schemeClr val="tx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Taking the data between -2</a:t>
                      </a:r>
                      <a:r>
                        <a:rPr kumimoji="1" lang="en-US" altLang="ja-JP" sz="1100" baseline="0" dirty="0">
                          <a:solidFill>
                            <a:schemeClr val="tx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 </a:t>
                      </a:r>
                      <a:r>
                        <a:rPr kumimoji="1" lang="en-US" altLang="ja-JP" sz="1100" baseline="0" dirty="0" smtClean="0">
                          <a:solidFill>
                            <a:schemeClr val="tx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and</a:t>
                      </a:r>
                      <a:r>
                        <a:rPr kumimoji="1" lang="ja-JP" altLang="en-US" sz="1100" dirty="0" smtClean="0">
                          <a:solidFill>
                            <a:schemeClr val="tx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０</a:t>
                      </a:r>
                      <a:endParaRPr kumimoji="1" lang="en-US" altLang="ja-JP" sz="1100" dirty="0">
                        <a:solidFill>
                          <a:schemeClr val="tx2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715597370"/>
                  </a:ext>
                </a:extLst>
              </a:tr>
              <a:tr h="19900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dirty="0">
                          <a:solidFill>
                            <a:schemeClr val="tx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②</a:t>
                      </a:r>
                    </a:p>
                  </a:txBody>
                  <a:tcPr marL="83127" marR="831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>
                          <a:solidFill>
                            <a:schemeClr val="tx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Average CX points</a:t>
                      </a:r>
                      <a:r>
                        <a:rPr kumimoji="1" lang="ja-JP" altLang="en-US" sz="1100" dirty="0" smtClean="0">
                          <a:solidFill>
                            <a:schemeClr val="tx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（</a:t>
                      </a:r>
                      <a:r>
                        <a:rPr kumimoji="1" lang="en-US" altLang="ja-JP" sz="1100" dirty="0" smtClean="0">
                          <a:solidFill>
                            <a:schemeClr val="tx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plus</a:t>
                      </a:r>
                      <a:r>
                        <a:rPr kumimoji="1" lang="ja-JP" altLang="en-US" sz="1100" dirty="0" smtClean="0">
                          <a:solidFill>
                            <a:schemeClr val="tx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）</a:t>
                      </a:r>
                      <a:endParaRPr kumimoji="1" lang="ja-JP" altLang="en-US" sz="1100" dirty="0">
                        <a:solidFill>
                          <a:schemeClr val="tx2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dirty="0" smtClean="0">
                          <a:solidFill>
                            <a:schemeClr val="tx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Taking an average of the plus side of the data</a:t>
                      </a:r>
                      <a:endParaRPr kumimoji="1" lang="en-US" altLang="ja-JP" sz="1100" dirty="0">
                        <a:solidFill>
                          <a:schemeClr val="tx2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r>
                        <a:rPr kumimoji="1" lang="ja-JP" altLang="en-US" sz="1100" dirty="0">
                          <a:solidFill>
                            <a:schemeClr val="tx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  <a:r>
                        <a:rPr kumimoji="1" lang="en-US" altLang="ja-JP" sz="1100" dirty="0" smtClean="0">
                          <a:solidFill>
                            <a:schemeClr val="tx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※  (For 5</a:t>
                      </a:r>
                      <a:r>
                        <a:rPr kumimoji="1" lang="en-US" altLang="ja-JP" sz="1100" baseline="0" dirty="0" smtClean="0">
                          <a:solidFill>
                            <a:schemeClr val="tx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-point scale</a:t>
                      </a:r>
                      <a:r>
                        <a:rPr kumimoji="1" lang="ja-JP" altLang="en-US" sz="1100" dirty="0" smtClean="0">
                          <a:solidFill>
                            <a:schemeClr val="tx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）</a:t>
                      </a:r>
                      <a:r>
                        <a:rPr kumimoji="1" lang="en-US" altLang="ja-JP" sz="1100" dirty="0" smtClean="0">
                          <a:solidFill>
                            <a:schemeClr val="tx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Taking the data between +2</a:t>
                      </a:r>
                      <a:r>
                        <a:rPr kumimoji="1" lang="en-US" altLang="ja-JP" sz="1100" baseline="0" dirty="0" smtClean="0">
                          <a:solidFill>
                            <a:schemeClr val="tx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 and</a:t>
                      </a:r>
                      <a:r>
                        <a:rPr kumimoji="1" lang="ja-JP" altLang="en-US" sz="1100" dirty="0" smtClean="0">
                          <a:solidFill>
                            <a:schemeClr val="tx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０</a:t>
                      </a:r>
                      <a:endParaRPr kumimoji="1" lang="en-US" altLang="ja-JP" sz="1100" dirty="0">
                        <a:solidFill>
                          <a:schemeClr val="tx2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738468328"/>
                  </a:ext>
                </a:extLst>
              </a:tr>
              <a:tr h="199004"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100" dirty="0">
                          <a:solidFill>
                            <a:schemeClr val="tx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③</a:t>
                      </a:r>
                    </a:p>
                  </a:txBody>
                  <a:tcPr marL="83127" marR="831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dirty="0" smtClean="0">
                          <a:solidFill>
                            <a:schemeClr val="tx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Actual</a:t>
                      </a:r>
                      <a:r>
                        <a:rPr kumimoji="1" lang="en-US" altLang="ja-JP" sz="1100" baseline="0" dirty="0" smtClean="0">
                          <a:solidFill>
                            <a:schemeClr val="tx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 NPS being reduced</a:t>
                      </a:r>
                      <a:endParaRPr kumimoji="1" lang="en-US" altLang="ja-JP" sz="1100" dirty="0">
                        <a:solidFill>
                          <a:schemeClr val="tx2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dirty="0" smtClean="0">
                          <a:solidFill>
                            <a:schemeClr val="tx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Tendency of lowering NPS</a:t>
                      </a:r>
                      <a:r>
                        <a:rPr kumimoji="1" lang="en-US" altLang="ja-JP" sz="1100" baseline="0" dirty="0" smtClean="0">
                          <a:solidFill>
                            <a:schemeClr val="tx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 multiplies </a:t>
                      </a:r>
                      <a:r>
                        <a:rPr kumimoji="1" lang="ja-JP" altLang="en-US" sz="1100" b="0" dirty="0" smtClean="0">
                          <a:solidFill>
                            <a:schemeClr val="tx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①</a:t>
                      </a:r>
                      <a:endParaRPr kumimoji="1" lang="en-US" altLang="ja-JP" sz="1100" b="0" dirty="0" smtClean="0">
                        <a:solidFill>
                          <a:schemeClr val="tx2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0" marR="0" lvl="0" indent="0" algn="l" defTabSz="7429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b="0" dirty="0" smtClean="0">
                          <a:solidFill>
                            <a:schemeClr val="tx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Example</a:t>
                      </a:r>
                      <a:r>
                        <a:rPr kumimoji="1" lang="ja-JP" altLang="en-US" sz="1100" b="0" dirty="0" smtClean="0">
                          <a:solidFill>
                            <a:schemeClr val="tx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：</a:t>
                      </a:r>
                      <a:r>
                        <a:rPr kumimoji="1" lang="en-US" altLang="ja-JP" sz="1100" b="0" dirty="0" smtClean="0">
                          <a:solidFill>
                            <a:schemeClr val="tx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 “Experience when selecting dishes” lowers</a:t>
                      </a:r>
                      <a:r>
                        <a:rPr kumimoji="1" lang="en-US" altLang="ja-JP" sz="1100" b="0" baseline="0" dirty="0" smtClean="0">
                          <a:solidFill>
                            <a:schemeClr val="tx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 the NPS by 0.03 points.</a:t>
                      </a:r>
                      <a:endParaRPr kumimoji="1" lang="en-US" altLang="ja-JP" sz="1100" b="1" dirty="0">
                        <a:solidFill>
                          <a:schemeClr val="tx2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5463061"/>
                  </a:ext>
                </a:extLst>
              </a:tr>
              <a:tr h="19900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dirty="0">
                          <a:solidFill>
                            <a:schemeClr val="tx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④</a:t>
                      </a:r>
                    </a:p>
                  </a:txBody>
                  <a:tcPr marL="83127" marR="831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>
                          <a:solidFill>
                            <a:schemeClr val="tx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Actual</a:t>
                      </a:r>
                      <a:r>
                        <a:rPr kumimoji="1" lang="en-US" altLang="ja-JP" sz="1100" baseline="0" dirty="0" smtClean="0">
                          <a:solidFill>
                            <a:schemeClr val="tx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 NPS being improved</a:t>
                      </a:r>
                      <a:endParaRPr kumimoji="1" lang="ja-JP" altLang="en-US" sz="1100" dirty="0">
                        <a:solidFill>
                          <a:schemeClr val="tx2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>
                          <a:solidFill>
                            <a:schemeClr val="tx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Tendency of raising NPS</a:t>
                      </a:r>
                      <a:r>
                        <a:rPr kumimoji="1" lang="en-US" altLang="ja-JP" sz="1100" baseline="0" dirty="0" smtClean="0">
                          <a:solidFill>
                            <a:schemeClr val="tx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 multiplies </a:t>
                      </a:r>
                      <a:r>
                        <a:rPr kumimoji="1" lang="ja-JP" altLang="en-US" sz="1100" b="0" dirty="0" smtClean="0">
                          <a:solidFill>
                            <a:schemeClr val="tx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②</a:t>
                      </a:r>
                      <a:r>
                        <a:rPr kumimoji="1" lang="ja-JP" altLang="en-US" sz="1100" b="0" dirty="0">
                          <a:solidFill>
                            <a:schemeClr val="tx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のプラス平均を掛け合わせた数値</a:t>
                      </a:r>
                      <a:endParaRPr kumimoji="1" lang="en-US" altLang="ja-JP" sz="1100" b="0" dirty="0">
                        <a:solidFill>
                          <a:schemeClr val="tx2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0" marR="0" lvl="0" indent="0" algn="l" defTabSz="7429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b="0" dirty="0" smtClean="0">
                          <a:solidFill>
                            <a:schemeClr val="tx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Example</a:t>
                      </a:r>
                      <a:r>
                        <a:rPr kumimoji="1" lang="ja-JP" altLang="en-US" sz="1100" b="0" dirty="0" smtClean="0">
                          <a:solidFill>
                            <a:schemeClr val="tx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：</a:t>
                      </a:r>
                      <a:r>
                        <a:rPr kumimoji="1" lang="en-US" altLang="ja-JP" sz="1100" b="0" dirty="0" smtClean="0">
                          <a:solidFill>
                            <a:schemeClr val="tx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 “Experience when selecting dishes” raises</a:t>
                      </a:r>
                      <a:r>
                        <a:rPr kumimoji="1" lang="en-US" altLang="ja-JP" sz="1100" b="0" baseline="0" dirty="0" smtClean="0">
                          <a:solidFill>
                            <a:schemeClr val="tx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 the NPS by 0.16 points.</a:t>
                      </a:r>
                      <a:endParaRPr kumimoji="1" lang="en-US" altLang="ja-JP" sz="1100" b="1" dirty="0">
                        <a:solidFill>
                          <a:schemeClr val="tx2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94590343"/>
                  </a:ext>
                </a:extLst>
              </a:tr>
              <a:tr h="130118"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100" dirty="0">
                          <a:solidFill>
                            <a:schemeClr val="tx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⑤</a:t>
                      </a:r>
                    </a:p>
                  </a:txBody>
                  <a:tcPr marL="83127" marR="831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>
                          <a:solidFill>
                            <a:schemeClr val="tx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Impact </a:t>
                      </a:r>
                      <a:r>
                        <a:rPr kumimoji="1" lang="en-US" altLang="ja-JP" sz="1100" baseline="0" dirty="0" smtClean="0">
                          <a:solidFill>
                            <a:schemeClr val="tx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on NPS</a:t>
                      </a:r>
                      <a:endParaRPr kumimoji="1" lang="ja-JP" altLang="en-US" sz="1100" dirty="0">
                        <a:solidFill>
                          <a:schemeClr val="tx2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7429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dirty="0" smtClean="0">
                          <a:solidFill>
                            <a:schemeClr val="tx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The sum of the absolute</a:t>
                      </a:r>
                      <a:r>
                        <a:rPr kumimoji="1" lang="en-US" altLang="ja-JP" sz="1100" baseline="0" dirty="0" smtClean="0">
                          <a:solidFill>
                            <a:schemeClr val="tx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 values of </a:t>
                      </a:r>
                      <a:r>
                        <a:rPr kumimoji="1" lang="ja-JP" altLang="en-US" sz="1100" dirty="0" smtClean="0">
                          <a:solidFill>
                            <a:schemeClr val="tx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③</a:t>
                      </a:r>
                      <a:r>
                        <a:rPr kumimoji="1" lang="en-US" altLang="ja-JP" sz="1100" baseline="0" dirty="0" smtClean="0">
                          <a:solidFill>
                            <a:schemeClr val="tx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 and </a:t>
                      </a:r>
                      <a:r>
                        <a:rPr kumimoji="1" lang="ja-JP" altLang="en-US" sz="1100" dirty="0" smtClean="0">
                          <a:solidFill>
                            <a:schemeClr val="tx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④</a:t>
                      </a:r>
                      <a:endParaRPr kumimoji="1" lang="en-US" altLang="ja-JP" sz="1100" dirty="0" smtClean="0">
                        <a:solidFill>
                          <a:schemeClr val="tx2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048797721"/>
                  </a:ext>
                </a:extLst>
              </a:tr>
              <a:tr h="19900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dirty="0">
                          <a:solidFill>
                            <a:schemeClr val="tx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⑥</a:t>
                      </a:r>
                    </a:p>
                  </a:txBody>
                  <a:tcPr marL="83127" marR="831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>
                          <a:solidFill>
                            <a:schemeClr val="tx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Impact </a:t>
                      </a:r>
                      <a:r>
                        <a:rPr kumimoji="1" lang="en-US" altLang="ja-JP" sz="1100" baseline="0" dirty="0" smtClean="0">
                          <a:solidFill>
                            <a:schemeClr val="tx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on NPS</a:t>
                      </a:r>
                      <a:endParaRPr kumimoji="1" lang="ja-JP" altLang="en-US" sz="1100" dirty="0" smtClean="0">
                        <a:solidFill>
                          <a:schemeClr val="tx2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r>
                        <a:rPr kumimoji="1" lang="en-US" altLang="ja-JP" sz="1100" dirty="0" smtClean="0">
                          <a:solidFill>
                            <a:schemeClr val="tx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※Index</a:t>
                      </a:r>
                      <a:endParaRPr kumimoji="1" lang="ja-JP" altLang="en-US" sz="1100" dirty="0">
                        <a:solidFill>
                          <a:schemeClr val="tx2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dirty="0" smtClean="0">
                          <a:solidFill>
                            <a:schemeClr val="tx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Converting</a:t>
                      </a:r>
                      <a:r>
                        <a:rPr kumimoji="1" lang="en-US" altLang="ja-JP" sz="1100" baseline="0" dirty="0" smtClean="0">
                          <a:solidFill>
                            <a:schemeClr val="tx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 the numbers in </a:t>
                      </a:r>
                      <a:r>
                        <a:rPr kumimoji="1" lang="ja-JP" altLang="en-US" sz="1100" dirty="0" smtClean="0">
                          <a:solidFill>
                            <a:schemeClr val="tx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⑤</a:t>
                      </a:r>
                      <a:r>
                        <a:rPr kumimoji="1" lang="en-US" altLang="ja-JP" sz="1100" dirty="0" smtClean="0">
                          <a:solidFill>
                            <a:schemeClr val="tx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 into index. The</a:t>
                      </a:r>
                      <a:r>
                        <a:rPr kumimoji="1" lang="en-US" altLang="ja-JP" sz="1100" baseline="0" dirty="0" smtClean="0">
                          <a:solidFill>
                            <a:schemeClr val="tx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 largest number in </a:t>
                      </a:r>
                      <a:r>
                        <a:rPr kumimoji="1" lang="ja-JP" altLang="en-US" sz="1100" dirty="0" smtClean="0">
                          <a:solidFill>
                            <a:schemeClr val="tx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⑤</a:t>
                      </a:r>
                      <a:r>
                        <a:rPr kumimoji="1" lang="en-US" altLang="ja-JP" sz="1100" dirty="0" smtClean="0">
                          <a:solidFill>
                            <a:schemeClr val="tx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 becomes</a:t>
                      </a:r>
                      <a:r>
                        <a:rPr kumimoji="1" lang="en-US" altLang="ja-JP" sz="1100" baseline="0" dirty="0" smtClean="0">
                          <a:solidFill>
                            <a:schemeClr val="tx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 100.</a:t>
                      </a:r>
                      <a:endParaRPr kumimoji="1" lang="ja-JP" altLang="en-US" sz="1100" b="1" dirty="0" smtClean="0">
                        <a:solidFill>
                          <a:srgbClr val="FF0000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0" marR="0" lvl="0" indent="0" algn="l" defTabSz="7429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b="0" baseline="0" dirty="0" smtClean="0">
                          <a:solidFill>
                            <a:schemeClr val="tx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   </a:t>
                      </a:r>
                      <a:r>
                        <a:rPr kumimoji="1" lang="en-US" altLang="ja-JP" sz="1100" b="1" dirty="0" smtClean="0">
                          <a:solidFill>
                            <a:srgbClr val="FF0000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※These</a:t>
                      </a:r>
                      <a:r>
                        <a:rPr kumimoji="1" lang="en-US" altLang="ja-JP" sz="1100" b="1" baseline="0" dirty="0" smtClean="0">
                          <a:solidFill>
                            <a:srgbClr val="FF0000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 numbers is transformed into the green curve in the journey map.</a:t>
                      </a:r>
                      <a:endParaRPr kumimoji="1" lang="ja-JP" altLang="en-US" sz="1100" b="1" dirty="0">
                        <a:solidFill>
                          <a:srgbClr val="FF0000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4528147"/>
                  </a:ext>
                </a:extLst>
              </a:tr>
              <a:tr h="19900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dirty="0">
                          <a:solidFill>
                            <a:schemeClr val="tx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⑦</a:t>
                      </a:r>
                    </a:p>
                  </a:txBody>
                  <a:tcPr marL="83127" marR="831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zh-TW" sz="1100" dirty="0" smtClean="0">
                          <a:solidFill>
                            <a:schemeClr val="tx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Increase/decrease</a:t>
                      </a:r>
                      <a:r>
                        <a:rPr kumimoji="1" lang="en-US" altLang="zh-TW" sz="1100" baseline="0" dirty="0" smtClean="0">
                          <a:solidFill>
                            <a:schemeClr val="tx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 of NPS</a:t>
                      </a:r>
                      <a:endParaRPr kumimoji="1" lang="ja-JP" altLang="en-US" sz="1100" dirty="0">
                        <a:solidFill>
                          <a:schemeClr val="tx2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>
                          <a:solidFill>
                            <a:schemeClr val="tx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Sum of </a:t>
                      </a:r>
                      <a:r>
                        <a:rPr kumimoji="1" lang="ja-JP" altLang="en-US" sz="1100" dirty="0" smtClean="0">
                          <a:solidFill>
                            <a:schemeClr val="tx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③</a:t>
                      </a:r>
                      <a:r>
                        <a:rPr kumimoji="1" lang="en-US" altLang="ja-JP" sz="1100" baseline="0" dirty="0" smtClean="0">
                          <a:solidFill>
                            <a:schemeClr val="tx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 and </a:t>
                      </a:r>
                      <a:r>
                        <a:rPr kumimoji="1" lang="ja-JP" altLang="en-US" sz="1100" dirty="0" smtClean="0">
                          <a:solidFill>
                            <a:schemeClr val="tx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④</a:t>
                      </a:r>
                      <a:endParaRPr kumimoji="1" lang="ja-JP" altLang="en-US" sz="1100" dirty="0">
                        <a:solidFill>
                          <a:schemeClr val="tx2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490184330"/>
                  </a:ext>
                </a:extLst>
              </a:tr>
              <a:tr h="19900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dirty="0">
                          <a:solidFill>
                            <a:schemeClr val="tx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⑧</a:t>
                      </a:r>
                    </a:p>
                  </a:txBody>
                  <a:tcPr marL="83127" marR="831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>
                          <a:solidFill>
                            <a:schemeClr val="tx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Increase</a:t>
                      </a:r>
                      <a:r>
                        <a:rPr kumimoji="1" lang="en-US" altLang="ja-JP" sz="1100" baseline="0" dirty="0" smtClean="0">
                          <a:solidFill>
                            <a:schemeClr val="tx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/decrease of NPS</a:t>
                      </a:r>
                      <a:endParaRPr kumimoji="1" lang="en-US" altLang="ja-JP" sz="1100" dirty="0">
                        <a:solidFill>
                          <a:schemeClr val="tx2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r>
                        <a:rPr kumimoji="1" lang="en-US" altLang="ja-JP" sz="1100" dirty="0" smtClean="0">
                          <a:solidFill>
                            <a:schemeClr val="tx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※Index</a:t>
                      </a:r>
                      <a:endParaRPr kumimoji="1" lang="ja-JP" altLang="en-US" sz="1100" dirty="0">
                        <a:solidFill>
                          <a:schemeClr val="tx2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dirty="0" smtClean="0">
                          <a:solidFill>
                            <a:schemeClr val="tx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Converting</a:t>
                      </a:r>
                      <a:r>
                        <a:rPr kumimoji="1" lang="en-US" altLang="ja-JP" sz="1100" baseline="0" dirty="0" smtClean="0">
                          <a:solidFill>
                            <a:schemeClr val="tx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 the numbers in </a:t>
                      </a:r>
                      <a:r>
                        <a:rPr kumimoji="1" lang="ja-JP" altLang="en-US" sz="1100" dirty="0" smtClean="0">
                          <a:solidFill>
                            <a:schemeClr val="tx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⑦</a:t>
                      </a:r>
                      <a:r>
                        <a:rPr kumimoji="1" lang="en-US" altLang="ja-JP" sz="1100" dirty="0" smtClean="0">
                          <a:solidFill>
                            <a:schemeClr val="tx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 into index. The</a:t>
                      </a:r>
                      <a:r>
                        <a:rPr kumimoji="1" lang="en-US" altLang="ja-JP" sz="1100" baseline="0" dirty="0" smtClean="0">
                          <a:solidFill>
                            <a:schemeClr val="tx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 largest number in </a:t>
                      </a:r>
                      <a:r>
                        <a:rPr kumimoji="1" lang="ja-JP" altLang="en-US" sz="1100" dirty="0" smtClean="0">
                          <a:solidFill>
                            <a:schemeClr val="tx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⑦</a:t>
                      </a:r>
                      <a:r>
                        <a:rPr kumimoji="1" lang="en-US" altLang="ja-JP" sz="1100" dirty="0" smtClean="0">
                          <a:solidFill>
                            <a:schemeClr val="tx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 becomes</a:t>
                      </a:r>
                      <a:r>
                        <a:rPr kumimoji="1" lang="en-US" altLang="ja-JP" sz="1100" baseline="0" dirty="0" smtClean="0">
                          <a:solidFill>
                            <a:schemeClr val="tx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 100.</a:t>
                      </a:r>
                      <a:endParaRPr kumimoji="1" lang="ja-JP" altLang="en-US" sz="1100" b="1" dirty="0" smtClean="0">
                        <a:solidFill>
                          <a:srgbClr val="FF0000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0" marR="0" lvl="0" indent="0" algn="l" defTabSz="7429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b="1" baseline="0" dirty="0" smtClean="0">
                          <a:solidFill>
                            <a:schemeClr val="tx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   </a:t>
                      </a:r>
                      <a:r>
                        <a:rPr kumimoji="1" lang="en-US" altLang="ja-JP" sz="1100" b="1" dirty="0" smtClean="0">
                          <a:solidFill>
                            <a:srgbClr val="FF0000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※These numbers is transformed</a:t>
                      </a:r>
                      <a:r>
                        <a:rPr kumimoji="1" lang="en-US" altLang="ja-JP" sz="1100" b="1" baseline="0" dirty="0" smtClean="0">
                          <a:solidFill>
                            <a:srgbClr val="FF0000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 into the orange curve in the journey map.</a:t>
                      </a:r>
                      <a:endParaRPr kumimoji="1" lang="ja-JP" altLang="en-US" sz="1100" dirty="0">
                        <a:solidFill>
                          <a:schemeClr val="tx2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170238682"/>
                  </a:ext>
                </a:extLst>
              </a:tr>
              <a:tr h="199004"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100">
                          <a:solidFill>
                            <a:schemeClr val="tx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⑨</a:t>
                      </a:r>
                      <a:endParaRPr kumimoji="1" lang="ja-JP" altLang="en-US" sz="1100" dirty="0">
                        <a:solidFill>
                          <a:schemeClr val="tx2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dirty="0" smtClean="0">
                          <a:solidFill>
                            <a:schemeClr val="tx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Effectiveness of improvement</a:t>
                      </a:r>
                      <a:endParaRPr kumimoji="1" lang="ja-JP" altLang="en-US" sz="1100" dirty="0">
                        <a:solidFill>
                          <a:schemeClr val="tx2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b="0" dirty="0" smtClean="0">
                          <a:solidFill>
                            <a:schemeClr val="tx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Difference between </a:t>
                      </a:r>
                      <a:r>
                        <a:rPr kumimoji="1" lang="ja-JP" altLang="en-US" sz="1100" b="0" dirty="0" smtClean="0">
                          <a:solidFill>
                            <a:schemeClr val="tx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⑧</a:t>
                      </a:r>
                      <a:r>
                        <a:rPr kumimoji="1" lang="en-US" altLang="ja-JP" sz="1100" b="0" baseline="0" dirty="0" smtClean="0">
                          <a:solidFill>
                            <a:schemeClr val="tx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 and </a:t>
                      </a:r>
                      <a:r>
                        <a:rPr kumimoji="1" lang="ja-JP" altLang="en-US" sz="1100" b="0" dirty="0" smtClean="0">
                          <a:solidFill>
                            <a:schemeClr val="tx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⑥</a:t>
                      </a:r>
                      <a:r>
                        <a:rPr kumimoji="1" lang="ja-JP" altLang="en-US" sz="1100" dirty="0">
                          <a:solidFill>
                            <a:schemeClr val="tx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  <a:r>
                        <a:rPr kumimoji="1" lang="en-US" altLang="ja-JP" sz="1100" b="1" dirty="0" smtClean="0">
                          <a:solidFill>
                            <a:srgbClr val="FF0000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※This</a:t>
                      </a:r>
                      <a:r>
                        <a:rPr kumimoji="1" lang="en-US" altLang="ja-JP" sz="1100" b="1" baseline="0" dirty="0" smtClean="0">
                          <a:solidFill>
                            <a:srgbClr val="FF0000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 is the gap.</a:t>
                      </a:r>
                      <a:endParaRPr kumimoji="1" lang="en-US" altLang="ja-JP" sz="1100" b="0" dirty="0">
                        <a:solidFill>
                          <a:schemeClr val="tx2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154857215"/>
                  </a:ext>
                </a:extLst>
              </a:tr>
            </a:tbl>
          </a:graphicData>
        </a:graphic>
      </p:graphicFrame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xmlns="" id="{CBE2F531-36AD-4B64-93EF-AF0A69069160}"/>
              </a:ext>
            </a:extLst>
          </p:cNvPr>
          <p:cNvGrpSpPr/>
          <p:nvPr/>
        </p:nvGrpSpPr>
        <p:grpSpPr>
          <a:xfrm>
            <a:off x="236538" y="1244352"/>
            <a:ext cx="9582688" cy="1775037"/>
            <a:chOff x="236538" y="1035630"/>
            <a:chExt cx="9582688" cy="1775037"/>
          </a:xfrm>
        </p:grpSpPr>
        <p:pic>
          <p:nvPicPr>
            <p:cNvPr id="21" name="Picture 2">
              <a:extLst>
                <a:ext uri="{FF2B5EF4-FFF2-40B4-BE49-F238E27FC236}">
                  <a16:creationId xmlns:a16="http://schemas.microsoft.com/office/drawing/2014/main" xmlns="" id="{8AD3E967-4642-4CF6-9546-3A39D383B1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6538" y="1237458"/>
              <a:ext cx="9577387" cy="15732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xmlns="" id="{0129BA6E-9FC9-47B3-A167-31DFE8AB1622}"/>
                </a:ext>
              </a:extLst>
            </p:cNvPr>
            <p:cNvSpPr/>
            <p:nvPr/>
          </p:nvSpPr>
          <p:spPr>
            <a:xfrm>
              <a:off x="5783959" y="1408560"/>
              <a:ext cx="515511" cy="127362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xmlns="" id="{6910EA95-B8C9-4AC8-8534-4D60A9C90AE8}"/>
                </a:ext>
              </a:extLst>
            </p:cNvPr>
            <p:cNvSpPr/>
            <p:nvPr/>
          </p:nvSpPr>
          <p:spPr>
            <a:xfrm>
              <a:off x="6325902" y="1408558"/>
              <a:ext cx="529901" cy="1273621"/>
            </a:xfrm>
            <a:prstGeom prst="rect">
              <a:avLst/>
            </a:prstGeom>
            <a:noFill/>
            <a:ln w="28575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xmlns="" id="{B0A576CC-FD23-46FB-AD19-F439C41E628E}"/>
                </a:ext>
              </a:extLst>
            </p:cNvPr>
            <p:cNvSpPr/>
            <p:nvPr/>
          </p:nvSpPr>
          <p:spPr>
            <a:xfrm>
              <a:off x="4864777" y="1408559"/>
              <a:ext cx="500697" cy="1273621"/>
            </a:xfrm>
            <a:prstGeom prst="rect">
              <a:avLst/>
            </a:prstGeom>
            <a:noFill/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テキスト ボックス 24">
              <a:extLst>
                <a:ext uri="{FF2B5EF4-FFF2-40B4-BE49-F238E27FC236}">
                  <a16:creationId xmlns:a16="http://schemas.microsoft.com/office/drawing/2014/main" xmlns="" id="{EBF21018-5F34-4189-B1CE-A47748A6756A}"/>
                </a:ext>
              </a:extLst>
            </p:cNvPr>
            <p:cNvSpPr txBox="1"/>
            <p:nvPr/>
          </p:nvSpPr>
          <p:spPr>
            <a:xfrm>
              <a:off x="5848547" y="1035630"/>
              <a:ext cx="429802" cy="3738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b="1" dirty="0">
                  <a:solidFill>
                    <a:srgbClr val="FF000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</a:rPr>
                <a:t>③</a:t>
              </a:r>
            </a:p>
          </p:txBody>
        </p:sp>
        <p:sp>
          <p:nvSpPr>
            <p:cNvPr id="26" name="テキスト ボックス 25">
              <a:extLst>
                <a:ext uri="{FF2B5EF4-FFF2-40B4-BE49-F238E27FC236}">
                  <a16:creationId xmlns:a16="http://schemas.microsoft.com/office/drawing/2014/main" xmlns="" id="{089461D2-9874-4326-AD89-B5F292C3CCA8}"/>
                </a:ext>
              </a:extLst>
            </p:cNvPr>
            <p:cNvSpPr txBox="1"/>
            <p:nvPr/>
          </p:nvSpPr>
          <p:spPr>
            <a:xfrm>
              <a:off x="6349094" y="1035630"/>
              <a:ext cx="457085" cy="3738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b="1" dirty="0">
                  <a:solidFill>
                    <a:srgbClr val="0000FF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</a:rPr>
                <a:t>④</a:t>
              </a:r>
            </a:p>
          </p:txBody>
        </p:sp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xmlns="" id="{49521200-886D-4935-BAA4-4F8D2CFE192D}"/>
                </a:ext>
              </a:extLst>
            </p:cNvPr>
            <p:cNvSpPr txBox="1"/>
            <p:nvPr/>
          </p:nvSpPr>
          <p:spPr>
            <a:xfrm>
              <a:off x="4907926" y="1035630"/>
              <a:ext cx="442429" cy="3738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b="1" dirty="0">
                  <a:solidFill>
                    <a:srgbClr val="385723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</a:rPr>
                <a:t>⑤</a:t>
              </a:r>
            </a:p>
          </p:txBody>
        </p:sp>
        <p:sp>
          <p:nvSpPr>
            <p:cNvPr id="28" name="テキスト ボックス 27">
              <a:extLst>
                <a:ext uri="{FF2B5EF4-FFF2-40B4-BE49-F238E27FC236}">
                  <a16:creationId xmlns:a16="http://schemas.microsoft.com/office/drawing/2014/main" xmlns="" id="{272D2F76-E4C1-4ADE-91E8-5B977F8411E5}"/>
                </a:ext>
              </a:extLst>
            </p:cNvPr>
            <p:cNvSpPr txBox="1"/>
            <p:nvPr/>
          </p:nvSpPr>
          <p:spPr>
            <a:xfrm>
              <a:off x="5373547" y="1035630"/>
              <a:ext cx="457085" cy="3738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b="1" dirty="0">
                  <a:solidFill>
                    <a:srgbClr val="FFC00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</a:rPr>
                <a:t>④</a:t>
              </a:r>
            </a:p>
          </p:txBody>
        </p:sp>
        <p:sp>
          <p:nvSpPr>
            <p:cNvPr id="29" name="正方形/長方形 28">
              <a:extLst>
                <a:ext uri="{FF2B5EF4-FFF2-40B4-BE49-F238E27FC236}">
                  <a16:creationId xmlns:a16="http://schemas.microsoft.com/office/drawing/2014/main" xmlns="" id="{E7DC0B84-D161-43D4-B020-9DA327B125DF}"/>
                </a:ext>
              </a:extLst>
            </p:cNvPr>
            <p:cNvSpPr/>
            <p:nvPr/>
          </p:nvSpPr>
          <p:spPr>
            <a:xfrm>
              <a:off x="5393504" y="1408558"/>
              <a:ext cx="364023" cy="1273621"/>
            </a:xfrm>
            <a:prstGeom prst="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xmlns="" id="{40F4EF87-5A43-4FE0-82AF-98F16FEEFAF4}"/>
                </a:ext>
              </a:extLst>
            </p:cNvPr>
            <p:cNvSpPr/>
            <p:nvPr/>
          </p:nvSpPr>
          <p:spPr>
            <a:xfrm>
              <a:off x="9324968" y="1408556"/>
              <a:ext cx="450064" cy="1273622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1" name="テキスト ボックス 30">
              <a:extLst>
                <a:ext uri="{FF2B5EF4-FFF2-40B4-BE49-F238E27FC236}">
                  <a16:creationId xmlns:a16="http://schemas.microsoft.com/office/drawing/2014/main" xmlns="" id="{DDAC023F-85D2-4781-A91C-F4B2F729BF31}"/>
                </a:ext>
              </a:extLst>
            </p:cNvPr>
            <p:cNvSpPr txBox="1"/>
            <p:nvPr/>
          </p:nvSpPr>
          <p:spPr>
            <a:xfrm>
              <a:off x="9362141" y="1035630"/>
              <a:ext cx="457085" cy="3738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b="1" dirty="0">
                  <a:solidFill>
                    <a:srgbClr val="00B05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</a:rPr>
                <a:t>②</a:t>
              </a:r>
            </a:p>
          </p:txBody>
        </p:sp>
        <p:sp>
          <p:nvSpPr>
            <p:cNvPr id="32" name="正方形/長方形 31">
              <a:extLst>
                <a:ext uri="{FF2B5EF4-FFF2-40B4-BE49-F238E27FC236}">
                  <a16:creationId xmlns:a16="http://schemas.microsoft.com/office/drawing/2014/main" xmlns="" id="{05F9ACEF-94B1-4F77-AEC4-CCAEDE4AC090}"/>
                </a:ext>
              </a:extLst>
            </p:cNvPr>
            <p:cNvSpPr/>
            <p:nvPr/>
          </p:nvSpPr>
          <p:spPr>
            <a:xfrm>
              <a:off x="8854147" y="1408556"/>
              <a:ext cx="438801" cy="1273622"/>
            </a:xfrm>
            <a:prstGeom prst="rect">
              <a:avLst/>
            </a:prstGeom>
            <a:noFill/>
            <a:ln w="28575">
              <a:solidFill>
                <a:srgbClr val="FF74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4" name="テキスト ボックス 33">
              <a:extLst>
                <a:ext uri="{FF2B5EF4-FFF2-40B4-BE49-F238E27FC236}">
                  <a16:creationId xmlns:a16="http://schemas.microsoft.com/office/drawing/2014/main" xmlns="" id="{9BE16923-7EF9-49F3-8D9C-408DCA53BABF}"/>
                </a:ext>
              </a:extLst>
            </p:cNvPr>
            <p:cNvSpPr txBox="1"/>
            <p:nvPr/>
          </p:nvSpPr>
          <p:spPr>
            <a:xfrm>
              <a:off x="8848994" y="1035630"/>
              <a:ext cx="457085" cy="3738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b="1" dirty="0">
                  <a:solidFill>
                    <a:srgbClr val="FF7452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</a:rPr>
                <a:t>①</a:t>
              </a:r>
            </a:p>
          </p:txBody>
        </p:sp>
        <p:sp>
          <p:nvSpPr>
            <p:cNvPr id="37" name="テキスト ボックス 36">
              <a:extLst>
                <a:ext uri="{FF2B5EF4-FFF2-40B4-BE49-F238E27FC236}">
                  <a16:creationId xmlns:a16="http://schemas.microsoft.com/office/drawing/2014/main" xmlns="" id="{65DF2D4E-DB5F-4DFD-87A3-6DAB4C79AFC4}"/>
                </a:ext>
              </a:extLst>
            </p:cNvPr>
            <p:cNvSpPr txBox="1"/>
            <p:nvPr/>
          </p:nvSpPr>
          <p:spPr>
            <a:xfrm>
              <a:off x="6897438" y="1035630"/>
              <a:ext cx="457085" cy="3738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b="1" dirty="0">
                  <a:solidFill>
                    <a:srgbClr val="00B0F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</a:rPr>
                <a:t>⑦</a:t>
              </a:r>
            </a:p>
          </p:txBody>
        </p:sp>
        <p:sp>
          <p:nvSpPr>
            <p:cNvPr id="87" name="テキスト ボックス 86">
              <a:extLst>
                <a:ext uri="{FF2B5EF4-FFF2-40B4-BE49-F238E27FC236}">
                  <a16:creationId xmlns:a16="http://schemas.microsoft.com/office/drawing/2014/main" xmlns="" id="{0248C373-2DAE-41AB-8F3A-5D77E2ACC154}"/>
                </a:ext>
              </a:extLst>
            </p:cNvPr>
            <p:cNvSpPr txBox="1"/>
            <p:nvPr/>
          </p:nvSpPr>
          <p:spPr>
            <a:xfrm>
              <a:off x="7349155" y="1035630"/>
              <a:ext cx="457085" cy="3738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b="1" dirty="0">
                  <a:solidFill>
                    <a:srgbClr val="7030A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</a:rPr>
                <a:t>⑧</a:t>
              </a:r>
            </a:p>
          </p:txBody>
        </p:sp>
        <p:sp>
          <p:nvSpPr>
            <p:cNvPr id="89" name="テキスト ボックス 88">
              <a:extLst>
                <a:ext uri="{FF2B5EF4-FFF2-40B4-BE49-F238E27FC236}">
                  <a16:creationId xmlns:a16="http://schemas.microsoft.com/office/drawing/2014/main" xmlns="" id="{865A5308-DE12-4751-8DE8-1F4A3070CFBA}"/>
                </a:ext>
              </a:extLst>
            </p:cNvPr>
            <p:cNvSpPr txBox="1"/>
            <p:nvPr/>
          </p:nvSpPr>
          <p:spPr>
            <a:xfrm>
              <a:off x="8053218" y="1035630"/>
              <a:ext cx="457085" cy="3738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b="1" dirty="0">
                  <a:solidFill>
                    <a:srgbClr val="92D05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</a:rPr>
                <a:t>⑨</a:t>
              </a:r>
            </a:p>
          </p:txBody>
        </p:sp>
      </p:grp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xmlns="" id="{53CE4E94-14BB-4FF1-B5D7-0DE911D62D83}"/>
              </a:ext>
            </a:extLst>
          </p:cNvPr>
          <p:cNvSpPr/>
          <p:nvPr/>
        </p:nvSpPr>
        <p:spPr>
          <a:xfrm>
            <a:off x="6891679" y="1617279"/>
            <a:ext cx="462844" cy="1273621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xmlns="" id="{CA62B9D4-A3A8-4E5C-B1F2-BD2130649951}"/>
              </a:ext>
            </a:extLst>
          </p:cNvPr>
          <p:cNvSpPr/>
          <p:nvPr/>
        </p:nvSpPr>
        <p:spPr>
          <a:xfrm>
            <a:off x="7386542" y="1617279"/>
            <a:ext cx="386278" cy="1273621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8" name="正方形/長方形 87">
            <a:extLst>
              <a:ext uri="{FF2B5EF4-FFF2-40B4-BE49-F238E27FC236}">
                <a16:creationId xmlns:a16="http://schemas.microsoft.com/office/drawing/2014/main" xmlns="" id="{840373A8-E28E-438E-883E-A03C0752F4B2}"/>
              </a:ext>
            </a:extLst>
          </p:cNvPr>
          <p:cNvSpPr/>
          <p:nvPr/>
        </p:nvSpPr>
        <p:spPr>
          <a:xfrm>
            <a:off x="7800535" y="1617279"/>
            <a:ext cx="1029570" cy="1273621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xmlns="" id="{4D8B6D65-B20E-4D7C-BBB2-E49248D3FA10}"/>
              </a:ext>
            </a:extLst>
          </p:cNvPr>
          <p:cNvSpPr/>
          <p:nvPr/>
        </p:nvSpPr>
        <p:spPr>
          <a:xfrm>
            <a:off x="7571568" y="3337012"/>
            <a:ext cx="1837685" cy="73324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800" dirty="0" smtClean="0">
                <a:solidFill>
                  <a:srgbClr val="0070C0"/>
                </a:solidFill>
              </a:rPr>
              <a:t>＜</a:t>
            </a:r>
            <a:r>
              <a:rPr lang="en-US" altLang="ja-JP" sz="800" dirty="0" smtClean="0">
                <a:solidFill>
                  <a:srgbClr val="0070C0"/>
                </a:solidFill>
              </a:rPr>
              <a:t>Example: 5-point scale</a:t>
            </a:r>
            <a:r>
              <a:rPr kumimoji="1" lang="ja-JP" altLang="en-US" sz="800" dirty="0" smtClean="0">
                <a:solidFill>
                  <a:srgbClr val="0070C0"/>
                </a:solidFill>
              </a:rPr>
              <a:t>＞</a:t>
            </a:r>
            <a:endParaRPr kumimoji="1" lang="en-US" altLang="ja-JP" sz="800" dirty="0">
              <a:solidFill>
                <a:srgbClr val="0070C0"/>
              </a:solidFill>
            </a:endParaRPr>
          </a:p>
          <a:p>
            <a:r>
              <a:rPr kumimoji="1" lang="en-US" altLang="ja-JP" sz="700" dirty="0" smtClean="0">
                <a:solidFill>
                  <a:srgbClr val="0070C0"/>
                </a:solidFill>
              </a:rPr>
              <a:t>Satisfied</a:t>
            </a:r>
            <a:r>
              <a:rPr kumimoji="1" lang="ja-JP" altLang="en-US" sz="700" dirty="0" smtClean="0">
                <a:solidFill>
                  <a:srgbClr val="0070C0"/>
                </a:solidFill>
              </a:rPr>
              <a:t>・</a:t>
            </a:r>
            <a:r>
              <a:rPr kumimoji="1" lang="ja-JP" altLang="en-US" sz="700" dirty="0">
                <a:solidFill>
                  <a:srgbClr val="0070C0"/>
                </a:solidFill>
              </a:rPr>
              <a:t>・・＋</a:t>
            </a:r>
            <a:r>
              <a:rPr kumimoji="1" lang="en-US" altLang="ja-JP" sz="700" dirty="0">
                <a:solidFill>
                  <a:srgbClr val="0070C0"/>
                </a:solidFill>
              </a:rPr>
              <a:t>2</a:t>
            </a:r>
          </a:p>
          <a:p>
            <a:r>
              <a:rPr lang="en-US" altLang="ja-JP" sz="700" dirty="0" smtClean="0">
                <a:solidFill>
                  <a:srgbClr val="0070C0"/>
                </a:solidFill>
              </a:rPr>
              <a:t>Slightly satisfied</a:t>
            </a:r>
            <a:r>
              <a:rPr lang="ja-JP" altLang="en-US" sz="700" dirty="0" smtClean="0">
                <a:solidFill>
                  <a:srgbClr val="0070C0"/>
                </a:solidFill>
              </a:rPr>
              <a:t>・</a:t>
            </a:r>
            <a:r>
              <a:rPr lang="ja-JP" altLang="en-US" sz="700" dirty="0">
                <a:solidFill>
                  <a:srgbClr val="0070C0"/>
                </a:solidFill>
              </a:rPr>
              <a:t>・・＋</a:t>
            </a:r>
            <a:r>
              <a:rPr lang="en-US" altLang="ja-JP" sz="700" dirty="0">
                <a:solidFill>
                  <a:srgbClr val="0070C0"/>
                </a:solidFill>
              </a:rPr>
              <a:t>1</a:t>
            </a:r>
          </a:p>
          <a:p>
            <a:r>
              <a:rPr kumimoji="1" lang="en-US" altLang="ja-JP" sz="700" dirty="0" smtClean="0">
                <a:solidFill>
                  <a:srgbClr val="0070C0"/>
                </a:solidFill>
              </a:rPr>
              <a:t>Not satisfied nor dissatisfied</a:t>
            </a:r>
            <a:r>
              <a:rPr kumimoji="1" lang="ja-JP" altLang="en-US" sz="700" dirty="0" smtClean="0">
                <a:solidFill>
                  <a:srgbClr val="0070C0"/>
                </a:solidFill>
              </a:rPr>
              <a:t>・</a:t>
            </a:r>
            <a:r>
              <a:rPr kumimoji="1" lang="ja-JP" altLang="en-US" sz="700" dirty="0">
                <a:solidFill>
                  <a:srgbClr val="0070C0"/>
                </a:solidFill>
              </a:rPr>
              <a:t>・・</a:t>
            </a:r>
            <a:r>
              <a:rPr kumimoji="1" lang="en-US" altLang="ja-JP" sz="700" dirty="0">
                <a:solidFill>
                  <a:srgbClr val="0070C0"/>
                </a:solidFill>
              </a:rPr>
              <a:t>0</a:t>
            </a:r>
          </a:p>
          <a:p>
            <a:r>
              <a:rPr lang="en-US" altLang="ja-JP" sz="700" dirty="0" smtClean="0">
                <a:solidFill>
                  <a:srgbClr val="0070C0"/>
                </a:solidFill>
              </a:rPr>
              <a:t>Slightly dissatisfied</a:t>
            </a:r>
            <a:r>
              <a:rPr lang="ja-JP" altLang="en-US" sz="700" dirty="0" smtClean="0">
                <a:solidFill>
                  <a:srgbClr val="0070C0"/>
                </a:solidFill>
              </a:rPr>
              <a:t>・</a:t>
            </a:r>
            <a:r>
              <a:rPr lang="ja-JP" altLang="en-US" sz="700" dirty="0">
                <a:solidFill>
                  <a:srgbClr val="0070C0"/>
                </a:solidFill>
              </a:rPr>
              <a:t>・・</a:t>
            </a:r>
            <a:r>
              <a:rPr lang="en-US" altLang="ja-JP" sz="700" dirty="0">
                <a:solidFill>
                  <a:srgbClr val="0070C0"/>
                </a:solidFill>
              </a:rPr>
              <a:t>‐1</a:t>
            </a:r>
          </a:p>
          <a:p>
            <a:r>
              <a:rPr kumimoji="1" lang="en-US" altLang="ja-JP" sz="700" dirty="0" smtClean="0">
                <a:solidFill>
                  <a:srgbClr val="0070C0"/>
                </a:solidFill>
              </a:rPr>
              <a:t>Dissatisfied</a:t>
            </a:r>
            <a:r>
              <a:rPr kumimoji="1" lang="ja-JP" altLang="en-US" sz="700" dirty="0" smtClean="0">
                <a:solidFill>
                  <a:srgbClr val="0070C0"/>
                </a:solidFill>
              </a:rPr>
              <a:t>・</a:t>
            </a:r>
            <a:r>
              <a:rPr kumimoji="1" lang="ja-JP" altLang="en-US" sz="700" dirty="0">
                <a:solidFill>
                  <a:srgbClr val="0070C0"/>
                </a:solidFill>
              </a:rPr>
              <a:t>・・－</a:t>
            </a:r>
            <a:r>
              <a:rPr kumimoji="1" lang="en-US" altLang="ja-JP" sz="700" dirty="0">
                <a:solidFill>
                  <a:srgbClr val="0070C0"/>
                </a:solidFill>
              </a:rPr>
              <a:t>2</a:t>
            </a:r>
            <a:endParaRPr kumimoji="1" lang="ja-JP" altLang="en-US" sz="7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28552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xmlns="" id="{7A6D79A6-BA48-490D-A164-86833ED47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Explanation of mapping</a:t>
            </a:r>
            <a:r>
              <a:rPr kumimoji="1" lang="ja-JP" altLang="en-US" dirty="0" smtClean="0"/>
              <a:t>①</a:t>
            </a:r>
            <a:r>
              <a:rPr lang="en-US" altLang="ja-JP" dirty="0"/>
              <a:t> </a:t>
            </a:r>
            <a:r>
              <a:rPr lang="en-US" altLang="ja-JP" dirty="0" smtClean="0"/>
              <a:t> Ex. Staff overall services</a:t>
            </a: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xmlns="" id="{7ABE1C88-B5A8-4611-99D8-5E1211C226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11" t="3778" r="6248" b="74647"/>
          <a:stretch/>
        </p:blipFill>
        <p:spPr>
          <a:xfrm>
            <a:off x="759453" y="780627"/>
            <a:ext cx="8529969" cy="3709823"/>
          </a:xfrm>
          <a:prstGeom prst="rect">
            <a:avLst/>
          </a:prstGeom>
        </p:spPr>
      </p:pic>
      <p:sp>
        <p:nvSpPr>
          <p:cNvPr id="5" name="矢印: 右 4">
            <a:extLst>
              <a:ext uri="{FF2B5EF4-FFF2-40B4-BE49-F238E27FC236}">
                <a16:creationId xmlns:a16="http://schemas.microsoft.com/office/drawing/2014/main" xmlns="" id="{C3DFCF54-EEDB-4103-BC72-C7E3DFE9DF5E}"/>
              </a:ext>
            </a:extLst>
          </p:cNvPr>
          <p:cNvSpPr/>
          <p:nvPr/>
        </p:nvSpPr>
        <p:spPr>
          <a:xfrm rot="16200000">
            <a:off x="-337017" y="3079411"/>
            <a:ext cx="2077903" cy="396556"/>
          </a:xfrm>
          <a:prstGeom prst="rightArrow">
            <a:avLst/>
          </a:prstGeom>
          <a:solidFill>
            <a:srgbClr val="13A1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xmlns="" id="{DD584ABC-E6F2-46E2-A28E-34D006719874}"/>
              </a:ext>
            </a:extLst>
          </p:cNvPr>
          <p:cNvSpPr txBox="1"/>
          <p:nvPr/>
        </p:nvSpPr>
        <p:spPr>
          <a:xfrm>
            <a:off x="1" y="1915349"/>
            <a:ext cx="140386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700" dirty="0" smtClean="0">
                <a:solidFill>
                  <a:srgbClr val="13A1A4"/>
                </a:solidFill>
              </a:rPr>
              <a:t>Impact</a:t>
            </a:r>
            <a:endParaRPr kumimoji="1" lang="ja-JP" altLang="en-US" sz="700" dirty="0">
              <a:solidFill>
                <a:srgbClr val="13A1A4"/>
              </a:solidFill>
            </a:endParaRPr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xmlns="" id="{AFF671E1-F4CD-407B-A545-3404ADF5C42A}"/>
              </a:ext>
            </a:extLst>
          </p:cNvPr>
          <p:cNvGrpSpPr/>
          <p:nvPr/>
        </p:nvGrpSpPr>
        <p:grpSpPr>
          <a:xfrm>
            <a:off x="1200912" y="4230204"/>
            <a:ext cx="7636868" cy="690178"/>
            <a:chOff x="1516220" y="4200604"/>
            <a:chExt cx="7636868" cy="690178"/>
          </a:xfrm>
        </p:grpSpPr>
        <p:sp>
          <p:nvSpPr>
            <p:cNvPr id="8" name="矢印: 右 7">
              <a:extLst>
                <a:ext uri="{FF2B5EF4-FFF2-40B4-BE49-F238E27FC236}">
                  <a16:creationId xmlns:a16="http://schemas.microsoft.com/office/drawing/2014/main" xmlns="" id="{F572B98A-1DF4-44D7-B5CB-19C0711B40DF}"/>
                </a:ext>
              </a:extLst>
            </p:cNvPr>
            <p:cNvSpPr/>
            <p:nvPr/>
          </p:nvSpPr>
          <p:spPr>
            <a:xfrm rot="10800000">
              <a:off x="1516220" y="4200604"/>
              <a:ext cx="3737471" cy="689403"/>
            </a:xfrm>
            <a:prstGeom prst="rightArrow">
              <a:avLst/>
            </a:prstGeom>
            <a:solidFill>
              <a:srgbClr val="FBB4C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矢印: 右 8">
              <a:extLst>
                <a:ext uri="{FF2B5EF4-FFF2-40B4-BE49-F238E27FC236}">
                  <a16:creationId xmlns:a16="http://schemas.microsoft.com/office/drawing/2014/main" xmlns="" id="{1D8086FD-7CAA-461E-A296-D1D6E4AEF400}"/>
                </a:ext>
              </a:extLst>
            </p:cNvPr>
            <p:cNvSpPr/>
            <p:nvPr/>
          </p:nvSpPr>
          <p:spPr>
            <a:xfrm>
              <a:off x="5415617" y="4201379"/>
              <a:ext cx="3737471" cy="689403"/>
            </a:xfrm>
            <a:prstGeom prst="rightArrow">
              <a:avLst/>
            </a:prstGeom>
            <a:solidFill>
              <a:srgbClr val="BBDAF5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xmlns="" id="{B603D6B0-A852-4C53-A25B-877DD9B2B575}"/>
                </a:ext>
              </a:extLst>
            </p:cNvPr>
            <p:cNvSpPr txBox="1"/>
            <p:nvPr/>
          </p:nvSpPr>
          <p:spPr>
            <a:xfrm>
              <a:off x="3778017" y="4422485"/>
              <a:ext cx="145424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000" dirty="0" smtClean="0"/>
                <a:t>Negative experience</a:t>
              </a:r>
              <a:endParaRPr kumimoji="1" lang="ja-JP" altLang="en-US" sz="1000" dirty="0"/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xmlns="" id="{31A43249-E6B1-49FD-BA00-BC6D73A1A7F0}"/>
                </a:ext>
              </a:extLst>
            </p:cNvPr>
            <p:cNvSpPr txBox="1"/>
            <p:nvPr/>
          </p:nvSpPr>
          <p:spPr>
            <a:xfrm>
              <a:off x="5498039" y="4422484"/>
              <a:ext cx="137730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000" dirty="0" smtClean="0"/>
                <a:t>Positive experience</a:t>
              </a:r>
              <a:endParaRPr kumimoji="1" lang="ja-JP" altLang="en-US" sz="1000" dirty="0"/>
            </a:p>
          </p:txBody>
        </p:sp>
      </p:grp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xmlns="" id="{FE4A7A5D-1669-4013-96F1-549366E18F52}"/>
              </a:ext>
            </a:extLst>
          </p:cNvPr>
          <p:cNvGrpSpPr/>
          <p:nvPr/>
        </p:nvGrpSpPr>
        <p:grpSpPr>
          <a:xfrm>
            <a:off x="6784115" y="865470"/>
            <a:ext cx="3081055" cy="298364"/>
            <a:chOff x="6096172" y="1199011"/>
            <a:chExt cx="3081055" cy="298364"/>
          </a:xfrm>
        </p:grpSpPr>
        <p:sp>
          <p:nvSpPr>
            <p:cNvPr id="13" name="楕円 12">
              <a:extLst>
                <a:ext uri="{FF2B5EF4-FFF2-40B4-BE49-F238E27FC236}">
                  <a16:creationId xmlns:a16="http://schemas.microsoft.com/office/drawing/2014/main" xmlns="" id="{561475EE-B2B0-4069-92E3-5D27B032E6BD}"/>
                </a:ext>
              </a:extLst>
            </p:cNvPr>
            <p:cNvSpPr/>
            <p:nvPr/>
          </p:nvSpPr>
          <p:spPr>
            <a:xfrm>
              <a:off x="6096172" y="1254448"/>
              <a:ext cx="183653" cy="187519"/>
            </a:xfrm>
            <a:prstGeom prst="ellipse">
              <a:avLst/>
            </a:prstGeom>
            <a:solidFill>
              <a:srgbClr val="BBDA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4" name="楕円 13">
              <a:extLst>
                <a:ext uri="{FF2B5EF4-FFF2-40B4-BE49-F238E27FC236}">
                  <a16:creationId xmlns:a16="http://schemas.microsoft.com/office/drawing/2014/main" xmlns="" id="{9989F1E0-BD8A-4C14-BCAD-1F8A3E4AAA03}"/>
                </a:ext>
              </a:extLst>
            </p:cNvPr>
            <p:cNvSpPr/>
            <p:nvPr/>
          </p:nvSpPr>
          <p:spPr>
            <a:xfrm>
              <a:off x="6330391" y="1248314"/>
              <a:ext cx="183653" cy="187519"/>
            </a:xfrm>
            <a:prstGeom prst="ellipse">
              <a:avLst/>
            </a:prstGeom>
            <a:solidFill>
              <a:srgbClr val="FBB4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楕円 14">
              <a:extLst>
                <a:ext uri="{FF2B5EF4-FFF2-40B4-BE49-F238E27FC236}">
                  <a16:creationId xmlns:a16="http://schemas.microsoft.com/office/drawing/2014/main" xmlns="" id="{FABB5659-3D8A-4215-AD89-BB560FCCA0BD}"/>
                </a:ext>
              </a:extLst>
            </p:cNvPr>
            <p:cNvSpPr/>
            <p:nvPr/>
          </p:nvSpPr>
          <p:spPr>
            <a:xfrm>
              <a:off x="6564610" y="1248314"/>
              <a:ext cx="183653" cy="187519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右中かっこ 15">
              <a:extLst>
                <a:ext uri="{FF2B5EF4-FFF2-40B4-BE49-F238E27FC236}">
                  <a16:creationId xmlns:a16="http://schemas.microsoft.com/office/drawing/2014/main" xmlns="" id="{C803F4DC-C3AA-4D40-96BD-11FC26E26ACB}"/>
                </a:ext>
              </a:extLst>
            </p:cNvPr>
            <p:cNvSpPr/>
            <p:nvPr/>
          </p:nvSpPr>
          <p:spPr>
            <a:xfrm>
              <a:off x="6769002" y="1199011"/>
              <a:ext cx="200989" cy="286123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xmlns="" id="{2BE6CA0A-C53F-49B6-A0B0-F1D86A3523D7}"/>
                </a:ext>
              </a:extLst>
            </p:cNvPr>
            <p:cNvSpPr txBox="1"/>
            <p:nvPr/>
          </p:nvSpPr>
          <p:spPr>
            <a:xfrm>
              <a:off x="6970966" y="1266543"/>
              <a:ext cx="2206261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kumimoji="1" lang="en-US" altLang="ja-JP" sz="900" dirty="0" smtClean="0"/>
                <a:t>Size of the circle: frequency</a:t>
              </a:r>
              <a:endParaRPr kumimoji="1" lang="en-US" altLang="ja-JP" sz="900" dirty="0"/>
            </a:p>
          </p:txBody>
        </p:sp>
      </p:grpSp>
      <p:pic>
        <p:nvPicPr>
          <p:cNvPr id="18" name="図 17">
            <a:extLst>
              <a:ext uri="{FF2B5EF4-FFF2-40B4-BE49-F238E27FC236}">
                <a16:creationId xmlns:a16="http://schemas.microsoft.com/office/drawing/2014/main" xmlns="" id="{18FC09ED-3D75-4591-9639-5F545B8E69D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198" t="31056" r="5471" b="34246"/>
          <a:stretch/>
        </p:blipFill>
        <p:spPr>
          <a:xfrm>
            <a:off x="933211" y="4778595"/>
            <a:ext cx="8182454" cy="175267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913572" y="2016449"/>
            <a:ext cx="1110554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sz="800" b="1" dirty="0" smtClean="0"/>
              <a:t>How to response </a:t>
            </a:r>
            <a:endParaRPr kumimoji="1" lang="en-US" sz="800" b="1" dirty="0" smtClean="0"/>
          </a:p>
        </p:txBody>
      </p:sp>
      <p:sp>
        <p:nvSpPr>
          <p:cNvPr id="19" name="TextBox 18"/>
          <p:cNvSpPr txBox="1"/>
          <p:nvPr/>
        </p:nvSpPr>
        <p:spPr>
          <a:xfrm>
            <a:off x="3125269" y="2578880"/>
            <a:ext cx="1110554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sz="800" b="1" dirty="0" smtClean="0"/>
              <a:t>Attentive</a:t>
            </a:r>
            <a:endParaRPr kumimoji="1" lang="en-US" sz="800" b="1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2812036" y="3149448"/>
            <a:ext cx="1110554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sz="800" b="1" dirty="0" smtClean="0"/>
              <a:t>Feeling of cleanliness</a:t>
            </a:r>
            <a:endParaRPr kumimoji="1" lang="en-US" sz="800" b="1" dirty="0" smtClean="0"/>
          </a:p>
        </p:txBody>
      </p:sp>
      <p:sp>
        <p:nvSpPr>
          <p:cNvPr id="21" name="TextBox 20"/>
          <p:cNvSpPr txBox="1"/>
          <p:nvPr/>
        </p:nvSpPr>
        <p:spPr>
          <a:xfrm>
            <a:off x="4485041" y="3158389"/>
            <a:ext cx="1110554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sz="800" b="1" dirty="0" smtClean="0"/>
              <a:t>Happy face</a:t>
            </a:r>
            <a:endParaRPr kumimoji="1" lang="en-US" sz="800" b="1" dirty="0" smtClean="0"/>
          </a:p>
        </p:txBody>
      </p:sp>
      <p:sp>
        <p:nvSpPr>
          <p:cNvPr id="22" name="TextBox 21"/>
          <p:cNvSpPr txBox="1"/>
          <p:nvPr/>
        </p:nvSpPr>
        <p:spPr>
          <a:xfrm>
            <a:off x="5696739" y="2900761"/>
            <a:ext cx="1110554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sz="800" b="1" dirty="0" smtClean="0"/>
              <a:t>Greeting</a:t>
            </a:r>
            <a:endParaRPr kumimoji="1" lang="en-US" sz="800" b="1" dirty="0" smtClean="0"/>
          </a:p>
        </p:txBody>
      </p:sp>
      <p:sp>
        <p:nvSpPr>
          <p:cNvPr id="23" name="TextBox 22"/>
          <p:cNvSpPr txBox="1"/>
          <p:nvPr/>
        </p:nvSpPr>
        <p:spPr>
          <a:xfrm>
            <a:off x="5675741" y="3662398"/>
            <a:ext cx="1110554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sz="800" b="1" dirty="0" smtClean="0"/>
              <a:t>Wordings</a:t>
            </a:r>
            <a:endParaRPr kumimoji="1" lang="en-US" sz="800" b="1" dirty="0" smtClean="0"/>
          </a:p>
        </p:txBody>
      </p:sp>
      <p:sp>
        <p:nvSpPr>
          <p:cNvPr id="25" name="TextBox 24"/>
          <p:cNvSpPr txBox="1"/>
          <p:nvPr/>
        </p:nvSpPr>
        <p:spPr>
          <a:xfrm>
            <a:off x="4919600" y="4039491"/>
            <a:ext cx="1110554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sz="800" b="1" dirty="0" smtClean="0"/>
              <a:t>Skill</a:t>
            </a:r>
            <a:endParaRPr kumimoji="1" lang="en-US" sz="800" b="1" dirty="0" smtClean="0"/>
          </a:p>
        </p:txBody>
      </p:sp>
    </p:spTree>
    <p:extLst>
      <p:ext uri="{BB962C8B-B14F-4D97-AF65-F5344CB8AC3E}">
        <p14:creationId xmlns:p14="http://schemas.microsoft.com/office/powerpoint/2010/main" val="41116180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xmlns="" id="{5E12F793-7534-4FEC-9224-90835DA97D7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xmlns="" id="{758EA8EA-35CD-4BBB-BFB3-9BA5E3CD6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Explanation of mapping</a:t>
            </a:r>
            <a:r>
              <a:rPr lang="ja-JP" altLang="en-US" dirty="0" smtClean="0"/>
              <a:t>②</a:t>
            </a:r>
            <a:r>
              <a:rPr lang="en-US" altLang="ja-JP" dirty="0"/>
              <a:t> Ex. Staff overall services</a:t>
            </a:r>
            <a:endParaRPr kumimoji="1" lang="ja-JP" alt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xmlns="" id="{35A32677-2F65-474E-BFA8-26EF312027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31" t="30905" r="6662" b="36111"/>
          <a:stretch/>
        </p:blipFill>
        <p:spPr bwMode="auto">
          <a:xfrm>
            <a:off x="337279" y="1099004"/>
            <a:ext cx="9374317" cy="2425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xmlns="" id="{787A6235-5BCB-4881-95B3-83FB5B9910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0356099"/>
              </p:ext>
            </p:extLst>
          </p:nvPr>
        </p:nvGraphicFramePr>
        <p:xfrm>
          <a:off x="310742" y="3938717"/>
          <a:ext cx="9287283" cy="27834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0929">
                  <a:extLst>
                    <a:ext uri="{9D8B030D-6E8A-4147-A177-3AD203B41FA5}">
                      <a16:colId xmlns:a16="http://schemas.microsoft.com/office/drawing/2014/main" xmlns="" val="4128774984"/>
                    </a:ext>
                  </a:extLst>
                </a:gridCol>
                <a:gridCol w="1966198">
                  <a:extLst>
                    <a:ext uri="{9D8B030D-6E8A-4147-A177-3AD203B41FA5}">
                      <a16:colId xmlns:a16="http://schemas.microsoft.com/office/drawing/2014/main" xmlns="" val="121279257"/>
                    </a:ext>
                  </a:extLst>
                </a:gridCol>
                <a:gridCol w="6880156">
                  <a:extLst>
                    <a:ext uri="{9D8B030D-6E8A-4147-A177-3AD203B41FA5}">
                      <a16:colId xmlns:a16="http://schemas.microsoft.com/office/drawing/2014/main" xmlns="" val="1490317194"/>
                    </a:ext>
                  </a:extLst>
                </a:gridCol>
              </a:tblGrid>
              <a:tr h="41734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 smtClean="0">
                          <a:solidFill>
                            <a:schemeClr val="tx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No.</a:t>
                      </a:r>
                      <a:endParaRPr kumimoji="1" lang="ja-JP" altLang="en-US" sz="1100" dirty="0">
                        <a:solidFill>
                          <a:schemeClr val="tx2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88618" marR="88618" marT="44308" marB="443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>
                          <a:solidFill>
                            <a:schemeClr val="tx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Items</a:t>
                      </a:r>
                      <a:endParaRPr kumimoji="1" lang="ja-JP" altLang="en-US" sz="1100" dirty="0">
                        <a:solidFill>
                          <a:schemeClr val="tx2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88618" marR="88618" marT="44308" marB="443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>
                          <a:solidFill>
                            <a:schemeClr val="tx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Description</a:t>
                      </a:r>
                      <a:endParaRPr kumimoji="1" lang="ja-JP" altLang="en-US" sz="1100" dirty="0">
                        <a:solidFill>
                          <a:schemeClr val="tx2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88618" marR="88618" marT="44308" marB="443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58124844"/>
                  </a:ext>
                </a:extLst>
              </a:tr>
              <a:tr h="285267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dirty="0">
                          <a:solidFill>
                            <a:schemeClr val="tx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①</a:t>
                      </a:r>
                    </a:p>
                  </a:txBody>
                  <a:tcPr marL="88618" marR="88618" marT="44308" marB="443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>
                          <a:solidFill>
                            <a:schemeClr val="tx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Tendency of worsening</a:t>
                      </a:r>
                      <a:r>
                        <a:rPr kumimoji="1" lang="en-US" altLang="ja-JP" sz="1100" baseline="0" dirty="0" smtClean="0">
                          <a:solidFill>
                            <a:schemeClr val="tx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 the experience</a:t>
                      </a:r>
                      <a:endParaRPr kumimoji="1" lang="en-US" altLang="ja-JP" sz="1100" dirty="0">
                        <a:solidFill>
                          <a:schemeClr val="tx2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88618" marR="88618" marT="44308" marB="443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>
                          <a:solidFill>
                            <a:schemeClr val="tx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It shows how much the NPS would decrease with a dissatisfied element.</a:t>
                      </a:r>
                      <a:endParaRPr kumimoji="1" lang="en-US" altLang="ja-JP" sz="1100" dirty="0">
                        <a:solidFill>
                          <a:schemeClr val="tx2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r>
                        <a:rPr kumimoji="1" lang="en-US" altLang="ja-JP" sz="1100" dirty="0" smtClean="0">
                          <a:solidFill>
                            <a:schemeClr val="tx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Example:</a:t>
                      </a:r>
                      <a:r>
                        <a:rPr kumimoji="1" lang="en-US" altLang="ja-JP" sz="1100" baseline="0" dirty="0" smtClean="0">
                          <a:solidFill>
                            <a:schemeClr val="tx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 If a person is dissatisfied with the staff overall services and states that “greeting” is the reason behind the dissatisfaction, the NPS decreases by 0.19 points.</a:t>
                      </a:r>
                      <a:endParaRPr kumimoji="1" lang="en-US" altLang="ja-JP" sz="1100" dirty="0">
                        <a:solidFill>
                          <a:schemeClr val="tx2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88618" marR="88618" marT="44308" marB="443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94590343"/>
                  </a:ext>
                </a:extLst>
              </a:tr>
              <a:tr h="263323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dirty="0">
                          <a:solidFill>
                            <a:schemeClr val="tx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②</a:t>
                      </a:r>
                    </a:p>
                  </a:txBody>
                  <a:tcPr marL="88618" marR="88618" marT="44308" marB="443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>
                          <a:solidFill>
                            <a:schemeClr val="tx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Tendency of improving the experience</a:t>
                      </a:r>
                      <a:endParaRPr kumimoji="1" lang="ja-JP" altLang="en-US" sz="1100" dirty="0">
                        <a:solidFill>
                          <a:schemeClr val="tx2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88618" marR="88618" marT="44308" marB="443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>
                          <a:solidFill>
                            <a:schemeClr val="tx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It shows how much the NPS would increase with a satisfied element.</a:t>
                      </a:r>
                    </a:p>
                    <a:p>
                      <a:r>
                        <a:rPr kumimoji="1" lang="en-US" altLang="ja-JP" sz="1100" dirty="0" smtClean="0">
                          <a:solidFill>
                            <a:schemeClr val="tx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Example:</a:t>
                      </a:r>
                      <a:r>
                        <a:rPr kumimoji="1" lang="en-US" altLang="ja-JP" sz="1100" baseline="0" dirty="0" smtClean="0">
                          <a:solidFill>
                            <a:schemeClr val="tx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 If a person is satisfied with the staff overall services and states that “greeting” is the reason behind the satisfaction, the NPS decreases by 0.33 points.</a:t>
                      </a:r>
                      <a:endParaRPr kumimoji="1" lang="en-US" altLang="ja-JP" sz="1100" dirty="0">
                        <a:solidFill>
                          <a:schemeClr val="tx2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88618" marR="88618" marT="44308" marB="443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048797721"/>
                  </a:ext>
                </a:extLst>
              </a:tr>
              <a:tr h="25298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dirty="0">
                          <a:solidFill>
                            <a:schemeClr val="tx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③</a:t>
                      </a:r>
                    </a:p>
                  </a:txBody>
                  <a:tcPr marL="88618" marR="88618" marT="44308" marB="443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>
                          <a:solidFill>
                            <a:schemeClr val="tx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Tendency of making an</a:t>
                      </a:r>
                      <a:r>
                        <a:rPr kumimoji="1" lang="en-US" altLang="ja-JP" sz="1100" baseline="0" dirty="0" smtClean="0">
                          <a:solidFill>
                            <a:schemeClr val="tx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 impact on the experience</a:t>
                      </a:r>
                      <a:endParaRPr kumimoji="1" lang="ja-JP" altLang="en-US" sz="1100" dirty="0">
                        <a:solidFill>
                          <a:schemeClr val="tx2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88618" marR="88618" marT="44308" marB="443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>
                          <a:solidFill>
                            <a:schemeClr val="tx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The sum of</a:t>
                      </a:r>
                      <a:r>
                        <a:rPr kumimoji="1" lang="en-US" altLang="ja-JP" sz="1100" baseline="0" dirty="0" smtClean="0">
                          <a:solidFill>
                            <a:schemeClr val="tx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 absolute values of </a:t>
                      </a:r>
                      <a:r>
                        <a:rPr kumimoji="1" lang="ja-JP" altLang="en-US" sz="1100" dirty="0" smtClean="0">
                          <a:solidFill>
                            <a:schemeClr val="tx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①</a:t>
                      </a:r>
                      <a:r>
                        <a:rPr kumimoji="1" lang="en-US" altLang="ja-JP" sz="1100" dirty="0" smtClean="0">
                          <a:solidFill>
                            <a:schemeClr val="tx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 and </a:t>
                      </a:r>
                      <a:r>
                        <a:rPr kumimoji="1" lang="ja-JP" altLang="en-US" sz="1100" dirty="0" smtClean="0">
                          <a:solidFill>
                            <a:schemeClr val="tx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②</a:t>
                      </a:r>
                      <a:endParaRPr kumimoji="1" lang="en-US" altLang="ja-JP" sz="1100" dirty="0">
                        <a:solidFill>
                          <a:schemeClr val="tx2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r>
                        <a:rPr kumimoji="1" lang="en-US" altLang="ja-JP" sz="1100" dirty="0" smtClean="0">
                          <a:solidFill>
                            <a:schemeClr val="tx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The higher the value, the bigger</a:t>
                      </a:r>
                      <a:r>
                        <a:rPr kumimoji="1" lang="en-US" altLang="ja-JP" sz="1100" baseline="0" dirty="0" smtClean="0">
                          <a:solidFill>
                            <a:schemeClr val="tx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 the impact it is on the experience.</a:t>
                      </a:r>
                      <a:endParaRPr kumimoji="1" lang="en-US" altLang="ja-JP" sz="1100" dirty="0">
                        <a:solidFill>
                          <a:schemeClr val="tx2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88618" marR="88618" marT="44308" marB="443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4528147"/>
                  </a:ext>
                </a:extLst>
              </a:tr>
              <a:tr h="417348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dirty="0">
                          <a:solidFill>
                            <a:schemeClr val="tx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④</a:t>
                      </a:r>
                    </a:p>
                  </a:txBody>
                  <a:tcPr marL="88618" marR="88618" marT="44308" marB="443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>
                          <a:solidFill>
                            <a:schemeClr val="tx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Difference</a:t>
                      </a:r>
                      <a:r>
                        <a:rPr kumimoji="1" lang="en-US" altLang="ja-JP" sz="1100" baseline="0" dirty="0" smtClean="0">
                          <a:solidFill>
                            <a:schemeClr val="tx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 between the tendency of worsening and improving the experience</a:t>
                      </a:r>
                      <a:endParaRPr kumimoji="1" lang="ja-JP" altLang="en-US" sz="1100" dirty="0">
                        <a:solidFill>
                          <a:schemeClr val="tx2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88618" marR="88618" marT="44308" marB="443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dirty="0" smtClean="0">
                          <a:solidFill>
                            <a:schemeClr val="tx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Sum</a:t>
                      </a:r>
                      <a:r>
                        <a:rPr kumimoji="1" lang="en-US" altLang="ja-JP" sz="1100" baseline="0" dirty="0" smtClean="0">
                          <a:solidFill>
                            <a:schemeClr val="tx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 of </a:t>
                      </a:r>
                      <a:r>
                        <a:rPr kumimoji="1" lang="ja-JP" altLang="en-US" sz="1100" dirty="0" smtClean="0">
                          <a:solidFill>
                            <a:schemeClr val="tx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①</a:t>
                      </a:r>
                      <a:r>
                        <a:rPr kumimoji="1" lang="en-US" altLang="ja-JP" sz="1100" baseline="0" dirty="0" smtClean="0">
                          <a:solidFill>
                            <a:schemeClr val="tx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 and </a:t>
                      </a:r>
                      <a:r>
                        <a:rPr kumimoji="1" lang="ja-JP" altLang="en-US" sz="1100" dirty="0" smtClean="0">
                          <a:solidFill>
                            <a:schemeClr val="tx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②</a:t>
                      </a:r>
                      <a:r>
                        <a:rPr kumimoji="1" lang="ja-JP" altLang="en-US" sz="1100" dirty="0">
                          <a:solidFill>
                            <a:schemeClr val="tx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  <a:r>
                        <a:rPr kumimoji="1" lang="en-US" altLang="ja-JP" sz="1100" b="1" dirty="0" smtClean="0">
                          <a:solidFill>
                            <a:schemeClr val="accent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※It decides</a:t>
                      </a:r>
                      <a:r>
                        <a:rPr kumimoji="1" lang="en-US" altLang="ja-JP" sz="1100" b="1" baseline="0" dirty="0" smtClean="0">
                          <a:solidFill>
                            <a:schemeClr val="accent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 whether an element is on the left</a:t>
                      </a:r>
                      <a:r>
                        <a:rPr kumimoji="1" lang="en-US" altLang="ja-JP" sz="1100" b="1" baseline="0" smtClean="0">
                          <a:solidFill>
                            <a:schemeClr val="accent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/right </a:t>
                      </a:r>
                      <a:r>
                        <a:rPr kumimoji="1" lang="en-US" altLang="ja-JP" sz="1100" b="1" baseline="0" dirty="0" smtClean="0">
                          <a:solidFill>
                            <a:schemeClr val="accent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hand side in the mapping.</a:t>
                      </a:r>
                      <a:endParaRPr kumimoji="1" lang="ja-JP" altLang="en-US" sz="1100" b="1" dirty="0">
                        <a:solidFill>
                          <a:schemeClr val="accent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88618" marR="88618" marT="44308" marB="443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370646907"/>
                  </a:ext>
                </a:extLst>
              </a:tr>
            </a:tbl>
          </a:graphicData>
        </a:graphic>
      </p:graphicFrame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xmlns="" id="{32B94931-B9C3-467C-9E45-59F911C764A8}"/>
              </a:ext>
            </a:extLst>
          </p:cNvPr>
          <p:cNvSpPr txBox="1"/>
          <p:nvPr/>
        </p:nvSpPr>
        <p:spPr>
          <a:xfrm>
            <a:off x="8457813" y="1243626"/>
            <a:ext cx="3070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>
                <a:solidFill>
                  <a:srgbClr val="FF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①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xmlns="" id="{480F7BC3-46EC-4A4C-97B3-9CCFC76309AE}"/>
              </a:ext>
            </a:extLst>
          </p:cNvPr>
          <p:cNvSpPr txBox="1"/>
          <p:nvPr/>
        </p:nvSpPr>
        <p:spPr>
          <a:xfrm>
            <a:off x="8894211" y="1243626"/>
            <a:ext cx="3138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>
                <a:solidFill>
                  <a:srgbClr val="0000FF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②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xmlns="" id="{9338CB0A-8228-4091-8A33-A2AE0D1D7A3F}"/>
              </a:ext>
            </a:extLst>
          </p:cNvPr>
          <p:cNvSpPr txBox="1"/>
          <p:nvPr/>
        </p:nvSpPr>
        <p:spPr>
          <a:xfrm>
            <a:off x="7797840" y="1243626"/>
            <a:ext cx="3338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>
                <a:solidFill>
                  <a:srgbClr val="385723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③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xmlns="" id="{5E9A7A23-611D-4E5E-82D1-AC7D5A00CD7F}"/>
              </a:ext>
            </a:extLst>
          </p:cNvPr>
          <p:cNvSpPr/>
          <p:nvPr/>
        </p:nvSpPr>
        <p:spPr>
          <a:xfrm>
            <a:off x="8864802" y="1489060"/>
            <a:ext cx="381937" cy="2026637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xmlns="" id="{0B41B544-456D-4207-A589-7D2075E9CABB}"/>
              </a:ext>
            </a:extLst>
          </p:cNvPr>
          <p:cNvSpPr txBox="1"/>
          <p:nvPr/>
        </p:nvSpPr>
        <p:spPr>
          <a:xfrm>
            <a:off x="9293978" y="1243626"/>
            <a:ext cx="3703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>
                <a:solidFill>
                  <a:srgbClr val="00B05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④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xmlns="" id="{BF2EC663-89D7-4EA1-AD03-24C1F60CC20F}"/>
              </a:ext>
            </a:extLst>
          </p:cNvPr>
          <p:cNvSpPr/>
          <p:nvPr/>
        </p:nvSpPr>
        <p:spPr>
          <a:xfrm>
            <a:off x="7518943" y="1489061"/>
            <a:ext cx="891631" cy="2026636"/>
          </a:xfrm>
          <a:prstGeom prst="rect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xmlns="" id="{1E727D8F-1D7A-4480-9DC5-26C2015C1F61}"/>
              </a:ext>
            </a:extLst>
          </p:cNvPr>
          <p:cNvSpPr/>
          <p:nvPr/>
        </p:nvSpPr>
        <p:spPr>
          <a:xfrm>
            <a:off x="8443180" y="1489060"/>
            <a:ext cx="381937" cy="20266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xmlns="" id="{CC5C071F-E84B-4782-87C0-175821CEDDF0}"/>
              </a:ext>
            </a:extLst>
          </p:cNvPr>
          <p:cNvSpPr/>
          <p:nvPr/>
        </p:nvSpPr>
        <p:spPr>
          <a:xfrm>
            <a:off x="9279344" y="1489061"/>
            <a:ext cx="381937" cy="2026636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40895" y="1533069"/>
            <a:ext cx="1110554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sz="800" b="1" dirty="0" smtClean="0"/>
              <a:t>Greeting</a:t>
            </a:r>
            <a:endParaRPr kumimoji="1" lang="en-US" sz="800" b="1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4187253" y="1236085"/>
            <a:ext cx="2952105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sz="800" b="1" dirty="0" smtClean="0"/>
              <a:t>Elements in experience (Ex. Staff overall services)</a:t>
            </a:r>
            <a:endParaRPr kumimoji="1" lang="en-US" sz="800" b="1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526662" y="1816880"/>
            <a:ext cx="1110554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sz="800" b="1" dirty="0" smtClean="0"/>
              <a:t>Attentive</a:t>
            </a:r>
            <a:endParaRPr kumimoji="1" lang="en-US" sz="800" b="1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644593" y="2109090"/>
            <a:ext cx="1110554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sz="800" b="1" dirty="0" smtClean="0"/>
              <a:t>Wordings</a:t>
            </a:r>
            <a:endParaRPr kumimoji="1" lang="en-US" sz="800" b="1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523459" y="2388490"/>
            <a:ext cx="1110554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sz="800" b="1" dirty="0" smtClean="0"/>
              <a:t>Happy face</a:t>
            </a:r>
            <a:endParaRPr kumimoji="1" lang="en-US" sz="800" b="1" dirty="0" smtClean="0"/>
          </a:p>
        </p:txBody>
      </p:sp>
      <p:sp>
        <p:nvSpPr>
          <p:cNvPr id="19" name="TextBox 18"/>
          <p:cNvSpPr txBox="1"/>
          <p:nvPr/>
        </p:nvSpPr>
        <p:spPr>
          <a:xfrm>
            <a:off x="939628" y="2677659"/>
            <a:ext cx="1110554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sz="800" b="1" dirty="0" smtClean="0"/>
              <a:t>How to response</a:t>
            </a:r>
            <a:endParaRPr kumimoji="1" lang="en-US" sz="800" b="1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593798" y="2966828"/>
            <a:ext cx="1770355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sz="800" b="1" dirty="0" smtClean="0"/>
              <a:t>Feeling of cleanliness</a:t>
            </a:r>
            <a:endParaRPr kumimoji="1" lang="en-US" sz="800" b="1" dirty="0" smtClean="0"/>
          </a:p>
        </p:txBody>
      </p:sp>
      <p:sp>
        <p:nvSpPr>
          <p:cNvPr id="21" name="TextBox 20"/>
          <p:cNvSpPr txBox="1"/>
          <p:nvPr/>
        </p:nvSpPr>
        <p:spPr>
          <a:xfrm>
            <a:off x="648508" y="3254315"/>
            <a:ext cx="533572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800" b="1" dirty="0" smtClean="0"/>
              <a:t>Skill</a:t>
            </a:r>
            <a:endParaRPr kumimoji="1" lang="en-US" sz="800" b="1" dirty="0" smtClean="0"/>
          </a:p>
        </p:txBody>
      </p:sp>
    </p:spTree>
    <p:extLst>
      <p:ext uri="{BB962C8B-B14F-4D97-AF65-F5344CB8AC3E}">
        <p14:creationId xmlns:p14="http://schemas.microsoft.com/office/powerpoint/2010/main" val="4291519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xmlns="" id="{A3317F72-C2A1-4651-905A-9163B62C374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30825" y="831897"/>
            <a:ext cx="9583099" cy="736176"/>
          </a:xfrm>
        </p:spPr>
        <p:txBody>
          <a:bodyPr/>
          <a:lstStyle/>
          <a:p>
            <a:r>
              <a:rPr kumimoji="1" lang="en-US" altLang="ja-JP" dirty="0" smtClean="0"/>
              <a:t>With the following questionnaire design, you would be able to use </a:t>
            </a:r>
            <a:r>
              <a:rPr kumimoji="1" lang="en-US" altLang="ja-JP" dirty="0" err="1" smtClean="0"/>
              <a:t>EmotionTech</a:t>
            </a:r>
            <a:r>
              <a:rPr kumimoji="1" lang="en-US" altLang="ja-JP" dirty="0" smtClean="0"/>
              <a:t> system to analyze your customer journey.</a:t>
            </a:r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xmlns="" id="{28BA5ABE-EF1A-4BFA-B83B-099EC7A5C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Questionnaire design</a:t>
            </a:r>
            <a:endParaRPr kumimoji="1"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xmlns="" id="{E26F6766-FF7C-488A-BF90-12A9B8AFB641}"/>
              </a:ext>
            </a:extLst>
          </p:cNvPr>
          <p:cNvSpPr/>
          <p:nvPr/>
        </p:nvSpPr>
        <p:spPr>
          <a:xfrm>
            <a:off x="329980" y="1898867"/>
            <a:ext cx="1439022" cy="860378"/>
          </a:xfrm>
          <a:prstGeom prst="rect">
            <a:avLst/>
          </a:prstGeom>
          <a:solidFill>
            <a:srgbClr val="3C00BE"/>
          </a:solidFill>
          <a:ln w="28575">
            <a:solidFill>
              <a:srgbClr val="3C00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b="1" dirty="0" smtClean="0">
                <a:solidFill>
                  <a:schemeClr val="bg1"/>
                </a:solidFill>
              </a:rPr>
              <a:t>NPS</a:t>
            </a:r>
            <a:endParaRPr kumimoji="1" lang="ja-JP" altLang="en-US" sz="1600" b="1" dirty="0">
              <a:solidFill>
                <a:schemeClr val="bg1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xmlns="" id="{5F0C7AF7-7991-4B0D-8E50-7CE2EC5EF974}"/>
              </a:ext>
            </a:extLst>
          </p:cNvPr>
          <p:cNvSpPr/>
          <p:nvPr/>
        </p:nvSpPr>
        <p:spPr>
          <a:xfrm>
            <a:off x="329980" y="2924122"/>
            <a:ext cx="1439022" cy="3520828"/>
          </a:xfrm>
          <a:prstGeom prst="rect">
            <a:avLst/>
          </a:prstGeom>
          <a:solidFill>
            <a:srgbClr val="0070C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800" b="1" dirty="0" smtClean="0">
                <a:solidFill>
                  <a:schemeClr val="bg1"/>
                </a:solidFill>
              </a:rPr>
              <a:t>Important factors in</a:t>
            </a:r>
            <a:endParaRPr kumimoji="1" lang="en-US" altLang="ja-JP" sz="1800" b="1" dirty="0">
              <a:solidFill>
                <a:schemeClr val="bg1"/>
              </a:solidFill>
            </a:endParaRPr>
          </a:p>
          <a:p>
            <a:pPr algn="ctr"/>
            <a:r>
              <a:rPr lang="en-US" altLang="ja-JP" sz="1800" b="1" dirty="0" smtClean="0">
                <a:solidFill>
                  <a:schemeClr val="bg1"/>
                </a:solidFill>
              </a:rPr>
              <a:t>CX</a:t>
            </a:r>
            <a:endParaRPr kumimoji="1" lang="ja-JP" altLang="en-US" sz="1400" b="1" dirty="0">
              <a:solidFill>
                <a:schemeClr val="bg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xmlns="" id="{B3982DFF-074F-4D46-B41C-7CAC60E5B253}"/>
              </a:ext>
            </a:extLst>
          </p:cNvPr>
          <p:cNvSpPr/>
          <p:nvPr/>
        </p:nvSpPr>
        <p:spPr>
          <a:xfrm>
            <a:off x="1876933" y="1898866"/>
            <a:ext cx="7775065" cy="860378"/>
          </a:xfrm>
          <a:prstGeom prst="rect">
            <a:avLst/>
          </a:prstGeom>
          <a:solidFill>
            <a:schemeClr val="bg1"/>
          </a:solidFill>
          <a:ln w="28575">
            <a:solidFill>
              <a:srgbClr val="3C00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 smtClean="0">
                <a:solidFill>
                  <a:schemeClr val="tx1"/>
                </a:solidFill>
              </a:rPr>
              <a:t>How likely is it that you would recommend “</a:t>
            </a:r>
            <a:r>
              <a:rPr lang="ja-JP" altLang="en-US" b="1" dirty="0" smtClean="0">
                <a:solidFill>
                  <a:schemeClr val="tx1"/>
                </a:solidFill>
              </a:rPr>
              <a:t>●</a:t>
            </a:r>
            <a:r>
              <a:rPr lang="ja-JP" altLang="en-US" b="1" dirty="0">
                <a:solidFill>
                  <a:schemeClr val="tx1"/>
                </a:solidFill>
              </a:rPr>
              <a:t>●</a:t>
            </a:r>
            <a:r>
              <a:rPr lang="ja-JP" altLang="en-US" b="1" dirty="0" smtClean="0">
                <a:solidFill>
                  <a:schemeClr val="tx1"/>
                </a:solidFill>
              </a:rPr>
              <a:t>●</a:t>
            </a:r>
            <a:r>
              <a:rPr lang="en-US" altLang="ja-JP" b="1" dirty="0" smtClean="0">
                <a:solidFill>
                  <a:schemeClr val="tx1"/>
                </a:solidFill>
              </a:rPr>
              <a:t>” to a friend or a colleague? </a:t>
            </a:r>
            <a:r>
              <a:rPr lang="ja-JP" altLang="en-US" sz="1200" b="1" dirty="0" smtClean="0">
                <a:solidFill>
                  <a:schemeClr val="tx1"/>
                </a:solidFill>
              </a:rPr>
              <a:t>（</a:t>
            </a:r>
            <a:r>
              <a:rPr lang="en-US" altLang="zh-TW" sz="1200" b="1" dirty="0" smtClean="0">
                <a:solidFill>
                  <a:schemeClr val="tx1"/>
                </a:solidFill>
              </a:rPr>
              <a:t>Using a 0-10 scale</a:t>
            </a:r>
            <a:r>
              <a:rPr lang="ja-JP" altLang="en-US" sz="1200" b="1" dirty="0" smtClean="0">
                <a:solidFill>
                  <a:schemeClr val="tx1"/>
                </a:solidFill>
              </a:rPr>
              <a:t>）</a:t>
            </a:r>
            <a:endParaRPr lang="en-US" altLang="ja-JP" sz="1200" b="1" dirty="0">
              <a:solidFill>
                <a:schemeClr val="tx1"/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xmlns="" id="{6CD7C32D-91BA-4188-B791-EF93896895E6}"/>
              </a:ext>
            </a:extLst>
          </p:cNvPr>
          <p:cNvSpPr/>
          <p:nvPr/>
        </p:nvSpPr>
        <p:spPr>
          <a:xfrm>
            <a:off x="1876933" y="2927028"/>
            <a:ext cx="7775065" cy="353157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800" b="1" dirty="0" smtClean="0">
                <a:solidFill>
                  <a:schemeClr val="tx1"/>
                </a:solidFill>
              </a:rPr>
              <a:t>Based on your experience in </a:t>
            </a:r>
            <a:r>
              <a:rPr lang="en-US" altLang="ja-JP" b="1" dirty="0">
                <a:solidFill>
                  <a:schemeClr val="tx1"/>
                </a:solidFill>
              </a:rPr>
              <a:t>“</a:t>
            </a:r>
            <a:r>
              <a:rPr lang="ja-JP" altLang="en-US" b="1" dirty="0">
                <a:solidFill>
                  <a:schemeClr val="tx1"/>
                </a:solidFill>
              </a:rPr>
              <a:t>●●●</a:t>
            </a:r>
            <a:r>
              <a:rPr lang="en-US" altLang="ja-JP" b="1" dirty="0">
                <a:solidFill>
                  <a:schemeClr val="tx1"/>
                </a:solidFill>
              </a:rPr>
              <a:t>”</a:t>
            </a:r>
            <a:r>
              <a:rPr lang="en-US" altLang="ja-JP" sz="1800" b="1" dirty="0" smtClean="0">
                <a:solidFill>
                  <a:schemeClr val="tx1"/>
                </a:solidFill>
              </a:rPr>
              <a:t>, how would you evaluate the following items?</a:t>
            </a:r>
            <a:endParaRPr lang="en-US" altLang="ja-JP" sz="1800" b="1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200" b="1" dirty="0" smtClean="0">
                <a:solidFill>
                  <a:schemeClr val="tx1"/>
                </a:solidFill>
              </a:rPr>
              <a:t>（</a:t>
            </a:r>
            <a:r>
              <a:rPr lang="en-US" altLang="ja-JP" sz="1200" b="1" dirty="0" smtClean="0">
                <a:solidFill>
                  <a:schemeClr val="tx1"/>
                </a:solidFill>
              </a:rPr>
              <a:t>Using 3/5/7 satisfaction scale</a:t>
            </a:r>
            <a:r>
              <a:rPr kumimoji="1" lang="ja-JP" altLang="en-US" sz="1200" b="1" dirty="0" smtClean="0">
                <a:solidFill>
                  <a:schemeClr val="tx1"/>
                </a:solidFill>
              </a:rPr>
              <a:t>）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xmlns="" id="{51F7ED8A-2781-409B-B6F7-2446AD7F5A10}"/>
              </a:ext>
            </a:extLst>
          </p:cNvPr>
          <p:cNvSpPr/>
          <p:nvPr/>
        </p:nvSpPr>
        <p:spPr>
          <a:xfrm>
            <a:off x="2002055" y="4546711"/>
            <a:ext cx="7441320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ja-JP" sz="1200" b="1" dirty="0" smtClean="0"/>
              <a:t>Before entering the restaurant</a:t>
            </a:r>
            <a:endParaRPr lang="zh-TW" altLang="en-US" sz="1400" b="1" dirty="0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xmlns="" id="{576C6E8E-D2C3-4895-BE9C-4063B51B03D9}"/>
              </a:ext>
            </a:extLst>
          </p:cNvPr>
          <p:cNvSpPr/>
          <p:nvPr/>
        </p:nvSpPr>
        <p:spPr>
          <a:xfrm>
            <a:off x="2002055" y="4912387"/>
            <a:ext cx="7441319" cy="27699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ja-JP" sz="1200" b="1" dirty="0" smtClean="0"/>
              <a:t>When</a:t>
            </a:r>
            <a:r>
              <a:rPr lang="en-US" altLang="ja-JP" sz="1200" b="1" dirty="0" smtClean="0"/>
              <a:t> selecting dishes</a:t>
            </a:r>
            <a:endParaRPr lang="zh-TW" altLang="en-US" sz="1400" b="1" dirty="0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xmlns="" id="{DDC2683E-75A3-43A9-9786-43310D6B18FA}"/>
              </a:ext>
            </a:extLst>
          </p:cNvPr>
          <p:cNvSpPr/>
          <p:nvPr/>
        </p:nvSpPr>
        <p:spPr>
          <a:xfrm>
            <a:off x="2002055" y="5271801"/>
            <a:ext cx="7441319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ja-JP" sz="1200" b="1" dirty="0" smtClean="0"/>
              <a:t>When </a:t>
            </a:r>
            <a:r>
              <a:rPr lang="en-US" altLang="ja-JP" sz="1200" b="1" dirty="0" smtClean="0"/>
              <a:t>ordering </a:t>
            </a:r>
            <a:r>
              <a:rPr lang="en-US" altLang="ja-JP" sz="1200" b="1" dirty="0" smtClean="0"/>
              <a:t>food</a:t>
            </a:r>
            <a:endParaRPr lang="en-US" altLang="ja-JP" sz="1400" b="1" dirty="0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xmlns="" id="{B9E01972-23EB-49CE-B457-A1C352698101}"/>
              </a:ext>
            </a:extLst>
          </p:cNvPr>
          <p:cNvSpPr/>
          <p:nvPr/>
        </p:nvSpPr>
        <p:spPr>
          <a:xfrm>
            <a:off x="2002055" y="5631084"/>
            <a:ext cx="7441319" cy="27699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ja-JP" sz="1200" b="1" dirty="0" smtClean="0"/>
              <a:t>When paying the bill</a:t>
            </a:r>
            <a:endParaRPr lang="ja-JP" altLang="en-US" sz="1400" b="1" dirty="0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xmlns="" id="{C8389425-82FE-497E-8F6C-5BACF7055C4F}"/>
              </a:ext>
            </a:extLst>
          </p:cNvPr>
          <p:cNvSpPr/>
          <p:nvPr/>
        </p:nvSpPr>
        <p:spPr>
          <a:xfrm>
            <a:off x="2002055" y="5990298"/>
            <a:ext cx="7441319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ja-JP" sz="1200" b="1" dirty="0" smtClean="0"/>
              <a:t>Staff overall services</a:t>
            </a:r>
            <a:endParaRPr lang="ja-JP" altLang="en-US" sz="1400" b="1" dirty="0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xmlns="" id="{CB9CCEC9-29D6-4195-BA32-A88AF48F86D5}"/>
              </a:ext>
            </a:extLst>
          </p:cNvPr>
          <p:cNvSpPr/>
          <p:nvPr/>
        </p:nvSpPr>
        <p:spPr>
          <a:xfrm>
            <a:off x="4520262" y="3768657"/>
            <a:ext cx="4894229" cy="697691"/>
          </a:xfrm>
          <a:prstGeom prst="rect">
            <a:avLst/>
          </a:prstGeom>
          <a:gradFill>
            <a:gsLst>
              <a:gs pos="0">
                <a:srgbClr val="FF0000"/>
              </a:gs>
              <a:gs pos="51360">
                <a:schemeClr val="bg1"/>
              </a:gs>
              <a:gs pos="35000">
                <a:schemeClr val="bg1"/>
              </a:gs>
              <a:gs pos="65000">
                <a:schemeClr val="bg1"/>
              </a:gs>
              <a:gs pos="100000">
                <a:srgbClr val="00B0F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 dirty="0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xmlns="" id="{D18C4B81-1886-4400-84CE-DE06163D0DDA}"/>
              </a:ext>
            </a:extLst>
          </p:cNvPr>
          <p:cNvSpPr/>
          <p:nvPr/>
        </p:nvSpPr>
        <p:spPr>
          <a:xfrm>
            <a:off x="4648794" y="4011725"/>
            <a:ext cx="1004950" cy="24622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TW" sz="1000" b="1" dirty="0" smtClean="0"/>
              <a:t>Dissatisfied</a:t>
            </a:r>
            <a:endParaRPr lang="zh-TW" altLang="en-US" sz="1000" b="1" dirty="0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xmlns="" id="{E3EE164A-43D0-4E84-A04B-E9E2C0A99242}"/>
              </a:ext>
            </a:extLst>
          </p:cNvPr>
          <p:cNvSpPr/>
          <p:nvPr/>
        </p:nvSpPr>
        <p:spPr>
          <a:xfrm>
            <a:off x="5612778" y="3943454"/>
            <a:ext cx="986228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ja-JP" sz="1000" b="1" dirty="0" smtClean="0"/>
              <a:t>Slightly dissatisfied</a:t>
            </a:r>
            <a:endParaRPr lang="zh-TW" altLang="en-US" sz="1000" b="1" dirty="0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xmlns="" id="{27EFFE1D-96DA-4F90-87BF-EE9CC5EED351}"/>
              </a:ext>
            </a:extLst>
          </p:cNvPr>
          <p:cNvSpPr/>
          <p:nvPr/>
        </p:nvSpPr>
        <p:spPr>
          <a:xfrm>
            <a:off x="6584025" y="3793251"/>
            <a:ext cx="986744" cy="70788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ja-JP" sz="1000" b="1" dirty="0" smtClean="0"/>
              <a:t>Neither satisfied nor dissatisfied</a:t>
            </a:r>
            <a:endParaRPr lang="zh-TW" altLang="en-US" sz="1000" b="1" dirty="0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xmlns="" id="{E54D5D65-B84F-4DE7-8A89-42E2B868972C}"/>
              </a:ext>
            </a:extLst>
          </p:cNvPr>
          <p:cNvSpPr/>
          <p:nvPr/>
        </p:nvSpPr>
        <p:spPr>
          <a:xfrm>
            <a:off x="7584096" y="3957107"/>
            <a:ext cx="799979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ja-JP" sz="1000" b="1" dirty="0" smtClean="0"/>
              <a:t>Slightly satisfied</a:t>
            </a:r>
            <a:endParaRPr lang="zh-TW" altLang="en-US" sz="1000" b="1" dirty="0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xmlns="" id="{9F886373-A91C-4930-A54F-5BFF26FB02B3}"/>
              </a:ext>
            </a:extLst>
          </p:cNvPr>
          <p:cNvSpPr/>
          <p:nvPr/>
        </p:nvSpPr>
        <p:spPr>
          <a:xfrm>
            <a:off x="8552966" y="4052688"/>
            <a:ext cx="799979" cy="24622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ja-JP" sz="1000" b="1" dirty="0" smtClean="0"/>
              <a:t>Satisfied</a:t>
            </a:r>
            <a:endParaRPr lang="zh-TW" altLang="en-US" sz="1000" b="1" dirty="0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xmlns="" id="{1C1877A9-B8DC-4845-BD8C-8AB76E8FF631}"/>
              </a:ext>
            </a:extLst>
          </p:cNvPr>
          <p:cNvSpPr/>
          <p:nvPr/>
        </p:nvSpPr>
        <p:spPr>
          <a:xfrm>
            <a:off x="4649451" y="4538462"/>
            <a:ext cx="999351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ja-JP" altLang="en-US" sz="1400" dirty="0"/>
              <a:t>○</a:t>
            </a:r>
            <a:endParaRPr lang="zh-TW" altLang="en-US" sz="1400" dirty="0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xmlns="" id="{64C6FEC1-2140-4EC4-985D-202536431933}"/>
              </a:ext>
            </a:extLst>
          </p:cNvPr>
          <p:cNvSpPr/>
          <p:nvPr/>
        </p:nvSpPr>
        <p:spPr>
          <a:xfrm>
            <a:off x="5534382" y="4507981"/>
            <a:ext cx="999351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ja-JP" altLang="en-US" sz="1800" dirty="0"/>
              <a:t>⦿</a:t>
            </a:r>
            <a:endParaRPr lang="zh-TW" altLang="en-US" sz="1800" dirty="0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xmlns="" id="{EC6FFE23-F201-4D1D-8F92-33DDDC7AB669}"/>
              </a:ext>
            </a:extLst>
          </p:cNvPr>
          <p:cNvSpPr/>
          <p:nvPr/>
        </p:nvSpPr>
        <p:spPr>
          <a:xfrm>
            <a:off x="6528097" y="4538460"/>
            <a:ext cx="999351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ja-JP" altLang="en-US" sz="1400" dirty="0"/>
              <a:t>○</a:t>
            </a:r>
            <a:endParaRPr lang="zh-TW" altLang="en-US" sz="1400" dirty="0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xmlns="" id="{120000CB-826F-41AB-A22E-67FFC18690A9}"/>
              </a:ext>
            </a:extLst>
          </p:cNvPr>
          <p:cNvSpPr/>
          <p:nvPr/>
        </p:nvSpPr>
        <p:spPr>
          <a:xfrm>
            <a:off x="7457651" y="4541085"/>
            <a:ext cx="999351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ja-JP" altLang="en-US" sz="1400" dirty="0"/>
              <a:t>○</a:t>
            </a:r>
            <a:endParaRPr lang="zh-TW" altLang="en-US" sz="1400" dirty="0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xmlns="" id="{7130807A-ABE5-4B1B-9BA2-1A7F68C4DBE5}"/>
              </a:ext>
            </a:extLst>
          </p:cNvPr>
          <p:cNvSpPr/>
          <p:nvPr/>
        </p:nvSpPr>
        <p:spPr>
          <a:xfrm>
            <a:off x="8451366" y="4541084"/>
            <a:ext cx="999351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ja-JP" altLang="en-US" sz="1400" dirty="0"/>
              <a:t>○</a:t>
            </a:r>
            <a:endParaRPr lang="zh-TW" altLang="en-US" sz="1400" dirty="0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xmlns="" id="{C811DE38-2BDB-4FEF-9875-1C650BFA73AF}"/>
              </a:ext>
            </a:extLst>
          </p:cNvPr>
          <p:cNvSpPr/>
          <p:nvPr/>
        </p:nvSpPr>
        <p:spPr>
          <a:xfrm>
            <a:off x="4645780" y="4901619"/>
            <a:ext cx="999351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ja-JP" altLang="en-US" sz="1400" dirty="0"/>
              <a:t>○</a:t>
            </a:r>
            <a:endParaRPr lang="zh-TW" altLang="en-US" sz="1400" dirty="0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xmlns="" id="{80A58DB0-3360-45B5-9F99-F482D72E92AC}"/>
              </a:ext>
            </a:extLst>
          </p:cNvPr>
          <p:cNvSpPr/>
          <p:nvPr/>
        </p:nvSpPr>
        <p:spPr>
          <a:xfrm>
            <a:off x="6524426" y="4901617"/>
            <a:ext cx="999351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ja-JP" altLang="en-US" sz="1400" dirty="0"/>
              <a:t>○</a:t>
            </a:r>
            <a:endParaRPr lang="zh-TW" altLang="en-US" sz="1400" dirty="0"/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xmlns="" id="{8500FB84-30B2-43FA-897F-12C5FB13C03A}"/>
              </a:ext>
            </a:extLst>
          </p:cNvPr>
          <p:cNvSpPr/>
          <p:nvPr/>
        </p:nvSpPr>
        <p:spPr>
          <a:xfrm>
            <a:off x="7453980" y="4904242"/>
            <a:ext cx="999351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ja-JP" altLang="en-US" sz="1400" dirty="0"/>
              <a:t>○</a:t>
            </a:r>
            <a:endParaRPr lang="zh-TW" altLang="en-US" sz="1400" dirty="0"/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xmlns="" id="{DC57A939-CD5F-48E8-B301-249BCE7D2076}"/>
              </a:ext>
            </a:extLst>
          </p:cNvPr>
          <p:cNvSpPr/>
          <p:nvPr/>
        </p:nvSpPr>
        <p:spPr>
          <a:xfrm>
            <a:off x="8447695" y="4904241"/>
            <a:ext cx="999351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ja-JP" altLang="en-US" sz="1400" dirty="0"/>
              <a:t>○</a:t>
            </a:r>
            <a:endParaRPr lang="zh-TW" altLang="en-US" sz="1400" dirty="0"/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xmlns="" id="{65700B55-2C2E-47AE-9789-2309820615F1}"/>
              </a:ext>
            </a:extLst>
          </p:cNvPr>
          <p:cNvSpPr/>
          <p:nvPr/>
        </p:nvSpPr>
        <p:spPr>
          <a:xfrm>
            <a:off x="4645780" y="5270126"/>
            <a:ext cx="999351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ja-JP" altLang="en-US" sz="1400" dirty="0"/>
              <a:t>○</a:t>
            </a:r>
            <a:endParaRPr lang="zh-TW" altLang="en-US" sz="1400" dirty="0"/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xmlns="" id="{3DD040C5-A840-4D99-A0BB-5A20B860F274}"/>
              </a:ext>
            </a:extLst>
          </p:cNvPr>
          <p:cNvSpPr/>
          <p:nvPr/>
        </p:nvSpPr>
        <p:spPr>
          <a:xfrm>
            <a:off x="5530711" y="5270125"/>
            <a:ext cx="999351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ja-JP" altLang="en-US" sz="1400" dirty="0"/>
              <a:t>○</a:t>
            </a:r>
            <a:endParaRPr lang="zh-TW" altLang="en-US" sz="1400" dirty="0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xmlns="" id="{EA8AEED1-4703-4FB9-9415-C78A605721B9}"/>
              </a:ext>
            </a:extLst>
          </p:cNvPr>
          <p:cNvSpPr/>
          <p:nvPr/>
        </p:nvSpPr>
        <p:spPr>
          <a:xfrm>
            <a:off x="7453980" y="5272749"/>
            <a:ext cx="999351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ja-JP" altLang="en-US" sz="1400" dirty="0"/>
              <a:t>○</a:t>
            </a:r>
            <a:endParaRPr lang="zh-TW" altLang="en-US" sz="1400" dirty="0"/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xmlns="" id="{2A37ACDC-15ED-4E0F-9DEE-86D8B7100476}"/>
              </a:ext>
            </a:extLst>
          </p:cNvPr>
          <p:cNvSpPr/>
          <p:nvPr/>
        </p:nvSpPr>
        <p:spPr>
          <a:xfrm>
            <a:off x="8447695" y="5272748"/>
            <a:ext cx="999351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ja-JP" altLang="en-US" sz="1400" dirty="0"/>
              <a:t>○</a:t>
            </a:r>
            <a:endParaRPr lang="zh-TW" altLang="en-US" sz="1400" dirty="0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xmlns="" id="{618C1C4B-192E-4AA1-A67B-3FAECC710A73}"/>
              </a:ext>
            </a:extLst>
          </p:cNvPr>
          <p:cNvSpPr/>
          <p:nvPr/>
        </p:nvSpPr>
        <p:spPr>
          <a:xfrm>
            <a:off x="4642109" y="5633283"/>
            <a:ext cx="999351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ja-JP" altLang="en-US" sz="1400" dirty="0"/>
              <a:t>○</a:t>
            </a:r>
            <a:endParaRPr lang="zh-TW" altLang="en-US" sz="1400" dirty="0"/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xmlns="" id="{7014E101-538B-4DDC-9F2F-AEE889F084F7}"/>
              </a:ext>
            </a:extLst>
          </p:cNvPr>
          <p:cNvSpPr/>
          <p:nvPr/>
        </p:nvSpPr>
        <p:spPr>
          <a:xfrm>
            <a:off x="5527040" y="5633282"/>
            <a:ext cx="999351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ja-JP" altLang="en-US" sz="1400" dirty="0"/>
              <a:t>○</a:t>
            </a:r>
            <a:endParaRPr lang="zh-TW" altLang="en-US" sz="1400" dirty="0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xmlns="" id="{C4E3B1BA-85EA-410A-8287-4F781676FC4A}"/>
              </a:ext>
            </a:extLst>
          </p:cNvPr>
          <p:cNvSpPr/>
          <p:nvPr/>
        </p:nvSpPr>
        <p:spPr>
          <a:xfrm>
            <a:off x="7450309" y="5635906"/>
            <a:ext cx="999351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ja-JP" altLang="en-US" sz="1400" dirty="0"/>
              <a:t>○</a:t>
            </a:r>
            <a:endParaRPr lang="zh-TW" altLang="en-US" sz="1400" dirty="0"/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xmlns="" id="{F7750091-BB30-49F1-A66C-27307AA6123D}"/>
              </a:ext>
            </a:extLst>
          </p:cNvPr>
          <p:cNvSpPr/>
          <p:nvPr/>
        </p:nvSpPr>
        <p:spPr>
          <a:xfrm>
            <a:off x="8444024" y="5635905"/>
            <a:ext cx="999351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ja-JP" altLang="en-US" sz="1400" dirty="0"/>
              <a:t>○</a:t>
            </a:r>
            <a:endParaRPr lang="zh-TW" altLang="en-US" sz="1400" dirty="0"/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xmlns="" id="{9482DEBB-F88F-43AC-8788-B5C2BD949ABE}"/>
              </a:ext>
            </a:extLst>
          </p:cNvPr>
          <p:cNvSpPr/>
          <p:nvPr/>
        </p:nvSpPr>
        <p:spPr>
          <a:xfrm>
            <a:off x="4649451" y="5988399"/>
            <a:ext cx="999351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ja-JP" altLang="en-US" sz="1400" dirty="0"/>
              <a:t>○</a:t>
            </a:r>
            <a:endParaRPr lang="zh-TW" altLang="en-US" sz="1400" dirty="0"/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xmlns="" id="{B89875DE-629F-4F76-8B4C-EC382A0E75EF}"/>
              </a:ext>
            </a:extLst>
          </p:cNvPr>
          <p:cNvSpPr/>
          <p:nvPr/>
        </p:nvSpPr>
        <p:spPr>
          <a:xfrm>
            <a:off x="5534382" y="5988398"/>
            <a:ext cx="999351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ja-JP" altLang="en-US" sz="1400" dirty="0"/>
              <a:t>○</a:t>
            </a:r>
            <a:endParaRPr lang="zh-TW" altLang="en-US" sz="1400" dirty="0"/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xmlns="" id="{60297948-39C4-4C36-A24F-3577C0218EF4}"/>
              </a:ext>
            </a:extLst>
          </p:cNvPr>
          <p:cNvSpPr/>
          <p:nvPr/>
        </p:nvSpPr>
        <p:spPr>
          <a:xfrm>
            <a:off x="6528097" y="5988397"/>
            <a:ext cx="999351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ja-JP" altLang="en-US" sz="1400" dirty="0"/>
              <a:t>○</a:t>
            </a:r>
            <a:endParaRPr lang="zh-TW" altLang="en-US" sz="1400" dirty="0"/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xmlns="" id="{D2A05B03-1420-45A8-94C9-6B9B8694B78E}"/>
              </a:ext>
            </a:extLst>
          </p:cNvPr>
          <p:cNvSpPr/>
          <p:nvPr/>
        </p:nvSpPr>
        <p:spPr>
          <a:xfrm>
            <a:off x="8451366" y="5991021"/>
            <a:ext cx="999351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ja-JP" altLang="en-US" sz="1400" dirty="0"/>
              <a:t>○</a:t>
            </a:r>
            <a:endParaRPr lang="zh-TW" altLang="en-US" sz="1400" dirty="0"/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xmlns="" id="{66D48B53-D82C-4136-BC13-7302F0C01107}"/>
              </a:ext>
            </a:extLst>
          </p:cNvPr>
          <p:cNvSpPr/>
          <p:nvPr/>
        </p:nvSpPr>
        <p:spPr>
          <a:xfrm>
            <a:off x="5533610" y="4872946"/>
            <a:ext cx="999351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ja-JP" altLang="en-US" sz="1800" dirty="0"/>
              <a:t>⦿</a:t>
            </a:r>
            <a:endParaRPr lang="zh-TW" altLang="en-US" sz="1800" dirty="0"/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xmlns="" id="{ED9E4EFD-3AD6-4060-93FB-1CCEEB2A1DD5}"/>
              </a:ext>
            </a:extLst>
          </p:cNvPr>
          <p:cNvSpPr/>
          <p:nvPr/>
        </p:nvSpPr>
        <p:spPr>
          <a:xfrm>
            <a:off x="6530114" y="5231500"/>
            <a:ext cx="999351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ja-JP" altLang="en-US" sz="1800" dirty="0"/>
              <a:t>⦿</a:t>
            </a:r>
            <a:endParaRPr lang="zh-TW" altLang="en-US" sz="1800" dirty="0"/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xmlns="" id="{00C0CB6D-7C33-405C-910B-15E65F85E29A}"/>
              </a:ext>
            </a:extLst>
          </p:cNvPr>
          <p:cNvSpPr/>
          <p:nvPr/>
        </p:nvSpPr>
        <p:spPr>
          <a:xfrm>
            <a:off x="6528097" y="5600517"/>
            <a:ext cx="999351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ja-JP" altLang="en-US" sz="1800" dirty="0"/>
              <a:t>⦿</a:t>
            </a:r>
            <a:endParaRPr lang="zh-TW" altLang="en-US" sz="1800" dirty="0"/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xmlns="" id="{74917225-C269-4300-B905-4D0360F14A79}"/>
              </a:ext>
            </a:extLst>
          </p:cNvPr>
          <p:cNvSpPr/>
          <p:nvPr/>
        </p:nvSpPr>
        <p:spPr>
          <a:xfrm>
            <a:off x="7457651" y="5955553"/>
            <a:ext cx="999351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ja-JP" altLang="en-US" sz="1800" dirty="0"/>
              <a:t>⦿</a:t>
            </a:r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619766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xmlns="" id="{F87FFF9B-EF55-46BE-AC6C-C34E9C309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Multiple regression (Type 1)</a:t>
            </a:r>
            <a:endParaRPr kumimoji="1" lang="ja-JP" altLang="en-US" dirty="0"/>
          </a:p>
        </p:txBody>
      </p:sp>
      <p:sp>
        <p:nvSpPr>
          <p:cNvPr id="4" name="テキスト プレースホルダー 2">
            <a:extLst>
              <a:ext uri="{FF2B5EF4-FFF2-40B4-BE49-F238E27FC236}">
                <a16:creationId xmlns:a16="http://schemas.microsoft.com/office/drawing/2014/main" xmlns="" id="{106AB488-75C8-4340-8CC6-912B8C3BAD84}"/>
              </a:ext>
            </a:extLst>
          </p:cNvPr>
          <p:cNvSpPr txBox="1">
            <a:spLocks/>
          </p:cNvSpPr>
          <p:nvPr/>
        </p:nvSpPr>
        <p:spPr>
          <a:xfrm>
            <a:off x="230825" y="783771"/>
            <a:ext cx="9583099" cy="11611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742950" rtl="0" eaLnBrk="1" latinLnBrk="0" hangingPunct="1">
              <a:lnSpc>
                <a:spcPct val="90000"/>
              </a:lnSpc>
              <a:spcBef>
                <a:spcPts val="813"/>
              </a:spcBef>
              <a:buFont typeface="Arial" panose="020B0604020202020204" pitchFamily="34" charset="0"/>
              <a:buNone/>
              <a:defRPr kumimoji="1" sz="1400" kern="1200">
                <a:solidFill>
                  <a:schemeClr val="tx2"/>
                </a:solidFill>
                <a:latin typeface="+mn-ea"/>
                <a:ea typeface="+mn-ea"/>
                <a:cs typeface="+mn-cs"/>
              </a:defRPr>
            </a:lvl1pPr>
            <a:lvl2pPr marL="371475" indent="0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None/>
              <a:defRPr kumimoji="1" sz="195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2pPr>
            <a:lvl3pPr marL="742950" indent="0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None/>
              <a:defRPr kumimoji="1" sz="1625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3pPr>
            <a:lvl4pPr marL="1114425" indent="0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None/>
              <a:defRPr kumimoji="1" sz="1463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4pPr>
            <a:lvl5pPr marL="1485900" indent="0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None/>
              <a:defRPr kumimoji="1" sz="1463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5pPr>
            <a:lvl6pPr marL="2043113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kumimoji="1"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14588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kumimoji="1"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86063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kumimoji="1"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57538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kumimoji="1"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ja-JP" altLang="en-US" dirty="0" smtClean="0"/>
              <a:t>▶</a:t>
            </a:r>
            <a:r>
              <a:rPr lang="en-US" altLang="ja-JP" dirty="0" smtClean="0"/>
              <a:t>For a given result (response = NPS in this case), this analysis shows which of the multiple factors (predictors = CX in this case) significantly influences the result and to what extent this result is affected.</a:t>
            </a:r>
            <a:endParaRPr lang="en-US" altLang="ja-JP" dirty="0"/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xmlns="" id="{14A8CE89-62CE-4379-8B49-B63DA1661525}"/>
              </a:ext>
            </a:extLst>
          </p:cNvPr>
          <p:cNvGrpSpPr/>
          <p:nvPr/>
        </p:nvGrpSpPr>
        <p:grpSpPr>
          <a:xfrm>
            <a:off x="601724" y="2024063"/>
            <a:ext cx="8847157" cy="4505917"/>
            <a:chOff x="601724" y="2024063"/>
            <a:chExt cx="8847157" cy="4505917"/>
          </a:xfrm>
        </p:grpSpPr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xmlns="" id="{7D22B26E-8DAA-4BA2-8D77-E2B4281A015B}"/>
                </a:ext>
              </a:extLst>
            </p:cNvPr>
            <p:cNvSpPr/>
            <p:nvPr/>
          </p:nvSpPr>
          <p:spPr>
            <a:xfrm>
              <a:off x="1924230" y="5157723"/>
              <a:ext cx="3129692" cy="844272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xmlns="" id="{207A5AF1-C7A0-4B66-AF2A-AB334740235F}"/>
                </a:ext>
              </a:extLst>
            </p:cNvPr>
            <p:cNvSpPr/>
            <p:nvPr/>
          </p:nvSpPr>
          <p:spPr>
            <a:xfrm>
              <a:off x="1924231" y="4115948"/>
              <a:ext cx="3129692" cy="844272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xmlns="" id="{F01C251C-B406-4FE8-BBEB-CE9A2FF52738}"/>
                </a:ext>
              </a:extLst>
            </p:cNvPr>
            <p:cNvSpPr/>
            <p:nvPr/>
          </p:nvSpPr>
          <p:spPr>
            <a:xfrm>
              <a:off x="1924787" y="3072879"/>
              <a:ext cx="3129692" cy="844272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xmlns="" id="{04F98E5B-0185-4628-8138-F3D4D741C883}"/>
                </a:ext>
              </a:extLst>
            </p:cNvPr>
            <p:cNvSpPr/>
            <p:nvPr/>
          </p:nvSpPr>
          <p:spPr>
            <a:xfrm>
              <a:off x="1925343" y="2029810"/>
              <a:ext cx="3129692" cy="844272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2"/>
                </a:solidFill>
              </a:endParaRPr>
            </a:p>
          </p:txBody>
        </p:sp>
        <p:grpSp>
          <p:nvGrpSpPr>
            <p:cNvPr id="10" name="グループ化 9">
              <a:extLst>
                <a:ext uri="{FF2B5EF4-FFF2-40B4-BE49-F238E27FC236}">
                  <a16:creationId xmlns:a16="http://schemas.microsoft.com/office/drawing/2014/main" xmlns="" id="{C0B56930-E8FB-4BE5-8708-C5C3731E7E63}"/>
                </a:ext>
              </a:extLst>
            </p:cNvPr>
            <p:cNvGrpSpPr/>
            <p:nvPr/>
          </p:nvGrpSpPr>
          <p:grpSpPr>
            <a:xfrm flipH="1">
              <a:off x="601724" y="2024063"/>
              <a:ext cx="8847157" cy="4294099"/>
              <a:chOff x="-854592" y="2024064"/>
              <a:chExt cx="6379739" cy="4294099"/>
            </a:xfrm>
          </p:grpSpPr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xmlns="" id="{7FB0064B-F1B4-48AC-8F83-794A68FE66FA}"/>
                  </a:ext>
                </a:extLst>
              </p:cNvPr>
              <p:cNvSpPr/>
              <p:nvPr/>
            </p:nvSpPr>
            <p:spPr>
              <a:xfrm>
                <a:off x="-854590" y="3704896"/>
                <a:ext cx="1386528" cy="801107"/>
              </a:xfrm>
              <a:prstGeom prst="rect">
                <a:avLst/>
              </a:prstGeom>
              <a:noFill/>
              <a:ln w="635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dirty="0" smtClean="0">
                    <a:solidFill>
                      <a:schemeClr val="tx2"/>
                    </a:solidFill>
                  </a:rPr>
                  <a:t>NPS</a:t>
                </a:r>
              </a:p>
              <a:p>
                <a:pPr algn="ctr"/>
                <a:r>
                  <a:rPr lang="en-US" altLang="ja-JP" sz="1400" dirty="0" smtClean="0">
                    <a:solidFill>
                      <a:schemeClr val="tx2"/>
                    </a:solidFill>
                  </a:rPr>
                  <a:t>(Recommendation level)</a:t>
                </a:r>
                <a:endParaRPr lang="en-US" altLang="ja-JP" sz="14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13" name="正方形/長方形 12">
                <a:extLst>
                  <a:ext uri="{FF2B5EF4-FFF2-40B4-BE49-F238E27FC236}">
                    <a16:creationId xmlns:a16="http://schemas.microsoft.com/office/drawing/2014/main" xmlns="" id="{25CC0441-D748-49CA-993E-026F824FDEF7}"/>
                  </a:ext>
                </a:extLst>
              </p:cNvPr>
              <p:cNvSpPr/>
              <p:nvPr/>
            </p:nvSpPr>
            <p:spPr>
              <a:xfrm>
                <a:off x="4571078" y="2024064"/>
                <a:ext cx="954068" cy="850018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400" dirty="0" smtClean="0"/>
                  <a:t>Predictor</a:t>
                </a:r>
                <a:r>
                  <a:rPr kumimoji="1" lang="en-US" altLang="ja-JP" sz="1400" dirty="0" smtClean="0"/>
                  <a:t> A</a:t>
                </a:r>
                <a:endParaRPr kumimoji="1" lang="ja-JP" altLang="en-US" sz="1400" dirty="0"/>
              </a:p>
            </p:txBody>
          </p:sp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xmlns="" id="{1FE5B40B-C714-42F2-AAEE-0531F4F23B96}"/>
                  </a:ext>
                </a:extLst>
              </p:cNvPr>
              <p:cNvSpPr/>
              <p:nvPr/>
            </p:nvSpPr>
            <p:spPr>
              <a:xfrm>
                <a:off x="2355850" y="2208189"/>
                <a:ext cx="2199062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ja-JP" sz="1400" b="1" dirty="0" smtClean="0">
                    <a:solidFill>
                      <a:schemeClr val="tx2"/>
                    </a:solidFill>
                  </a:rPr>
                  <a:t>Experience before entering the restaurant</a:t>
                </a:r>
                <a:endParaRPr lang="zh-TW" altLang="en-US" sz="1600" b="1" dirty="0">
                  <a:solidFill>
                    <a:schemeClr val="tx2"/>
                  </a:solidFill>
                </a:endParaRPr>
              </a:p>
            </p:txBody>
          </p:sp>
          <p:grpSp>
            <p:nvGrpSpPr>
              <p:cNvPr id="15" name="グループ化 14">
                <a:extLst>
                  <a:ext uri="{FF2B5EF4-FFF2-40B4-BE49-F238E27FC236}">
                    <a16:creationId xmlns:a16="http://schemas.microsoft.com/office/drawing/2014/main" xmlns="" id="{92FBC147-94CF-4A3D-BBB4-0BAC38E14EF4}"/>
                  </a:ext>
                </a:extLst>
              </p:cNvPr>
              <p:cNvGrpSpPr/>
              <p:nvPr/>
            </p:nvGrpSpPr>
            <p:grpSpPr>
              <a:xfrm>
                <a:off x="2344262" y="3071814"/>
                <a:ext cx="3180873" cy="850018"/>
                <a:chOff x="1785433" y="2024064"/>
                <a:chExt cx="3598097" cy="850018"/>
              </a:xfrm>
            </p:grpSpPr>
            <p:sp>
              <p:nvSpPr>
                <p:cNvPr id="28" name="正方形/長方形 27">
                  <a:extLst>
                    <a:ext uri="{FF2B5EF4-FFF2-40B4-BE49-F238E27FC236}">
                      <a16:creationId xmlns:a16="http://schemas.microsoft.com/office/drawing/2014/main" xmlns="" id="{5303C25E-676F-4CF8-9796-7D747FE8FC22}"/>
                    </a:ext>
                  </a:extLst>
                </p:cNvPr>
                <p:cNvSpPr/>
                <p:nvPr/>
              </p:nvSpPr>
              <p:spPr>
                <a:xfrm>
                  <a:off x="4304321" y="2024064"/>
                  <a:ext cx="1079209" cy="850018"/>
                </a:xfrm>
                <a:prstGeom prst="rect">
                  <a:avLst/>
                </a:prstGeom>
                <a:solidFill>
                  <a:schemeClr val="tx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ja-JP" sz="1400" dirty="0" smtClean="0"/>
                    <a:t>Predictor B</a:t>
                  </a:r>
                  <a:endParaRPr lang="ja-JP" altLang="en-US" sz="1400" dirty="0"/>
                </a:p>
              </p:txBody>
            </p:sp>
            <p:sp>
              <p:nvSpPr>
                <p:cNvPr id="29" name="正方形/長方形 28">
                  <a:extLst>
                    <a:ext uri="{FF2B5EF4-FFF2-40B4-BE49-F238E27FC236}">
                      <a16:creationId xmlns:a16="http://schemas.microsoft.com/office/drawing/2014/main" xmlns="" id="{0F36019C-465E-4244-99EE-B8531E4D9F7F}"/>
                    </a:ext>
                  </a:extLst>
                </p:cNvPr>
                <p:cNvSpPr/>
                <p:nvPr/>
              </p:nvSpPr>
              <p:spPr>
                <a:xfrm>
                  <a:off x="1785433" y="2210113"/>
                  <a:ext cx="2500602" cy="52322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altLang="zh-TW" sz="1400" b="1" dirty="0" smtClean="0">
                      <a:solidFill>
                        <a:schemeClr val="tx2"/>
                      </a:solidFill>
                    </a:rPr>
                    <a:t>Experience when selecting dishes</a:t>
                  </a:r>
                  <a:endParaRPr lang="zh-TW" altLang="en-US" sz="1600" b="1" dirty="0">
                    <a:solidFill>
                      <a:schemeClr val="tx2"/>
                    </a:solidFill>
                  </a:endParaRPr>
                </a:p>
              </p:txBody>
            </p:sp>
          </p:grpSp>
          <p:grpSp>
            <p:nvGrpSpPr>
              <p:cNvPr id="16" name="グループ化 15">
                <a:extLst>
                  <a:ext uri="{FF2B5EF4-FFF2-40B4-BE49-F238E27FC236}">
                    <a16:creationId xmlns:a16="http://schemas.microsoft.com/office/drawing/2014/main" xmlns="" id="{34FD5625-C19B-4628-8AE0-720F0F5D21AC}"/>
                  </a:ext>
                </a:extLst>
              </p:cNvPr>
              <p:cNvGrpSpPr/>
              <p:nvPr/>
            </p:nvGrpSpPr>
            <p:grpSpPr>
              <a:xfrm>
                <a:off x="2344261" y="4119564"/>
                <a:ext cx="3180874" cy="850018"/>
                <a:chOff x="1785432" y="2024064"/>
                <a:chExt cx="3598098" cy="850018"/>
              </a:xfrm>
            </p:grpSpPr>
            <p:sp>
              <p:nvSpPr>
                <p:cNvPr id="26" name="正方形/長方形 25">
                  <a:extLst>
                    <a:ext uri="{FF2B5EF4-FFF2-40B4-BE49-F238E27FC236}">
                      <a16:creationId xmlns:a16="http://schemas.microsoft.com/office/drawing/2014/main" xmlns="" id="{442B5DAE-2382-4F95-83DB-93D16087FF00}"/>
                    </a:ext>
                  </a:extLst>
                </p:cNvPr>
                <p:cNvSpPr/>
                <p:nvPr/>
              </p:nvSpPr>
              <p:spPr>
                <a:xfrm>
                  <a:off x="4304321" y="2024064"/>
                  <a:ext cx="1079209" cy="850018"/>
                </a:xfrm>
                <a:prstGeom prst="rect">
                  <a:avLst/>
                </a:prstGeom>
                <a:solidFill>
                  <a:schemeClr val="tx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ja-JP" sz="1400" dirty="0" smtClean="0"/>
                    <a:t>Predictor C</a:t>
                  </a:r>
                  <a:endParaRPr lang="ja-JP" altLang="en-US" sz="1400" dirty="0"/>
                </a:p>
              </p:txBody>
            </p:sp>
            <p:sp>
              <p:nvSpPr>
                <p:cNvPr id="27" name="正方形/長方形 26">
                  <a:extLst>
                    <a:ext uri="{FF2B5EF4-FFF2-40B4-BE49-F238E27FC236}">
                      <a16:creationId xmlns:a16="http://schemas.microsoft.com/office/drawing/2014/main" xmlns="" id="{946737D0-56B8-4138-B287-B06C33403404}"/>
                    </a:ext>
                  </a:extLst>
                </p:cNvPr>
                <p:cNvSpPr/>
                <p:nvPr/>
              </p:nvSpPr>
              <p:spPr>
                <a:xfrm>
                  <a:off x="1785432" y="2184727"/>
                  <a:ext cx="2500602" cy="52322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altLang="ja-JP" sz="1400" b="1" dirty="0" smtClean="0">
                      <a:solidFill>
                        <a:schemeClr val="tx2"/>
                      </a:solidFill>
                    </a:rPr>
                    <a:t>Experience when ordering food</a:t>
                  </a:r>
                  <a:endParaRPr lang="en-US" altLang="ja-JP" sz="1600" b="1" dirty="0">
                    <a:solidFill>
                      <a:schemeClr val="tx2"/>
                    </a:solidFill>
                  </a:endParaRPr>
                </a:p>
              </p:txBody>
            </p:sp>
          </p:grpSp>
          <p:grpSp>
            <p:nvGrpSpPr>
              <p:cNvPr id="17" name="グループ化 16">
                <a:extLst>
                  <a:ext uri="{FF2B5EF4-FFF2-40B4-BE49-F238E27FC236}">
                    <a16:creationId xmlns:a16="http://schemas.microsoft.com/office/drawing/2014/main" xmlns="" id="{70689223-8904-44FF-B962-68DAF666AADB}"/>
                  </a:ext>
                </a:extLst>
              </p:cNvPr>
              <p:cNvGrpSpPr/>
              <p:nvPr/>
            </p:nvGrpSpPr>
            <p:grpSpPr>
              <a:xfrm>
                <a:off x="2344262" y="5167314"/>
                <a:ext cx="3180885" cy="850018"/>
                <a:chOff x="1785423" y="2024064"/>
                <a:chExt cx="3598107" cy="850018"/>
              </a:xfrm>
            </p:grpSpPr>
            <p:sp>
              <p:nvSpPr>
                <p:cNvPr id="24" name="正方形/長方形 23">
                  <a:extLst>
                    <a:ext uri="{FF2B5EF4-FFF2-40B4-BE49-F238E27FC236}">
                      <a16:creationId xmlns:a16="http://schemas.microsoft.com/office/drawing/2014/main" xmlns="" id="{E9F22034-B7AA-4B35-A07C-D95B9791863E}"/>
                    </a:ext>
                  </a:extLst>
                </p:cNvPr>
                <p:cNvSpPr/>
                <p:nvPr/>
              </p:nvSpPr>
              <p:spPr>
                <a:xfrm>
                  <a:off x="4304321" y="2024064"/>
                  <a:ext cx="1079209" cy="850018"/>
                </a:xfrm>
                <a:prstGeom prst="rect">
                  <a:avLst/>
                </a:prstGeom>
                <a:solidFill>
                  <a:schemeClr val="tx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ja-JP" sz="1400" dirty="0" smtClean="0"/>
                    <a:t>Predictor D</a:t>
                  </a:r>
                  <a:endParaRPr lang="ja-JP" altLang="en-US" sz="1400" dirty="0"/>
                </a:p>
              </p:txBody>
            </p:sp>
            <p:sp>
              <p:nvSpPr>
                <p:cNvPr id="25" name="正方形/長方形 24">
                  <a:extLst>
                    <a:ext uri="{FF2B5EF4-FFF2-40B4-BE49-F238E27FC236}">
                      <a16:creationId xmlns:a16="http://schemas.microsoft.com/office/drawing/2014/main" xmlns="" id="{54D92EDD-7B16-4ED7-A612-1E7A45D1FA35}"/>
                    </a:ext>
                  </a:extLst>
                </p:cNvPr>
                <p:cNvSpPr/>
                <p:nvPr/>
              </p:nvSpPr>
              <p:spPr>
                <a:xfrm>
                  <a:off x="1785423" y="2218972"/>
                  <a:ext cx="2500601" cy="52322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altLang="ja-JP" sz="1400" b="1" dirty="0" smtClean="0">
                      <a:solidFill>
                        <a:schemeClr val="tx2"/>
                      </a:solidFill>
                    </a:rPr>
                    <a:t>Experience when paying the bill</a:t>
                  </a:r>
                  <a:endParaRPr lang="ja-JP" altLang="en-US" sz="1600" b="1" dirty="0">
                    <a:solidFill>
                      <a:schemeClr val="tx2"/>
                    </a:solidFill>
                  </a:endParaRPr>
                </a:p>
              </p:txBody>
            </p:sp>
          </p:grpSp>
          <p:cxnSp>
            <p:nvCxnSpPr>
              <p:cNvPr id="18" name="曲線コネクタ 119">
                <a:extLst>
                  <a:ext uri="{FF2B5EF4-FFF2-40B4-BE49-F238E27FC236}">
                    <a16:creationId xmlns:a16="http://schemas.microsoft.com/office/drawing/2014/main" xmlns="" id="{07E8FEF8-A01D-4BE8-91CE-D8814DA78696}"/>
                  </a:ext>
                </a:extLst>
              </p:cNvPr>
              <p:cNvCxnSpPr>
                <a:cxnSpLocks/>
                <a:stCxn id="9" idx="3"/>
                <a:endCxn id="12" idx="3"/>
              </p:cNvCxnSpPr>
              <p:nvPr/>
            </p:nvCxnSpPr>
            <p:spPr>
              <a:xfrm flipH="1">
                <a:off x="531938" y="2451947"/>
                <a:ext cx="1781899" cy="1653503"/>
              </a:xfrm>
              <a:prstGeom prst="curvedConnector3">
                <a:avLst>
                  <a:gd name="adj1" fmla="val 50000"/>
                </a:avLst>
              </a:prstGeom>
              <a:ln w="38100">
                <a:solidFill>
                  <a:srgbClr val="FF0000"/>
                </a:solidFill>
                <a:headEnd type="oval"/>
                <a:tailEnd type="stealth" w="lg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曲線コネクタ 122">
                <a:extLst>
                  <a:ext uri="{FF2B5EF4-FFF2-40B4-BE49-F238E27FC236}">
                    <a16:creationId xmlns:a16="http://schemas.microsoft.com/office/drawing/2014/main" xmlns="" id="{FBCFA1C1-8394-4375-BDF5-C8A2ECD6C3EA}"/>
                  </a:ext>
                </a:extLst>
              </p:cNvPr>
              <p:cNvCxnSpPr>
                <a:cxnSpLocks/>
                <a:stCxn id="8" idx="3"/>
                <a:endCxn id="12" idx="3"/>
              </p:cNvCxnSpPr>
              <p:nvPr/>
            </p:nvCxnSpPr>
            <p:spPr>
              <a:xfrm flipH="1">
                <a:off x="531938" y="3495016"/>
                <a:ext cx="1782300" cy="610434"/>
              </a:xfrm>
              <a:prstGeom prst="curvedConnector3">
                <a:avLst/>
              </a:prstGeom>
              <a:ln w="6350">
                <a:solidFill>
                  <a:srgbClr val="FF0000"/>
                </a:solidFill>
                <a:headEnd type="oval"/>
                <a:tailEnd type="stealth" w="lg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曲線コネクタ 123">
                <a:extLst>
                  <a:ext uri="{FF2B5EF4-FFF2-40B4-BE49-F238E27FC236}">
                    <a16:creationId xmlns:a16="http://schemas.microsoft.com/office/drawing/2014/main" xmlns="" id="{6041482D-E393-4A33-AB56-CB15921C1D61}"/>
                  </a:ext>
                </a:extLst>
              </p:cNvPr>
              <p:cNvCxnSpPr>
                <a:cxnSpLocks/>
                <a:stCxn id="7" idx="3"/>
                <a:endCxn id="12" idx="3"/>
              </p:cNvCxnSpPr>
              <p:nvPr/>
            </p:nvCxnSpPr>
            <p:spPr>
              <a:xfrm flipH="1" flipV="1">
                <a:off x="531938" y="4105450"/>
                <a:ext cx="1782701" cy="432635"/>
              </a:xfrm>
              <a:prstGeom prst="curvedConnector3">
                <a:avLst/>
              </a:prstGeom>
              <a:ln w="73025">
                <a:solidFill>
                  <a:srgbClr val="FF0000"/>
                </a:solidFill>
                <a:headEnd type="oval"/>
                <a:tailEnd type="stealth" w="lg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曲線コネクタ 123">
                <a:extLst>
                  <a:ext uri="{FF2B5EF4-FFF2-40B4-BE49-F238E27FC236}">
                    <a16:creationId xmlns:a16="http://schemas.microsoft.com/office/drawing/2014/main" xmlns="" id="{EDC6E590-FD88-4609-8EBE-B805C4E8E4AB}"/>
                  </a:ext>
                </a:extLst>
              </p:cNvPr>
              <p:cNvCxnSpPr>
                <a:cxnSpLocks/>
                <a:stCxn id="6" idx="3"/>
                <a:endCxn id="12" idx="3"/>
              </p:cNvCxnSpPr>
              <p:nvPr/>
            </p:nvCxnSpPr>
            <p:spPr>
              <a:xfrm flipH="1" flipV="1">
                <a:off x="531938" y="4105450"/>
                <a:ext cx="1782702" cy="1474410"/>
              </a:xfrm>
              <a:prstGeom prst="curvedConnector3">
                <a:avLst>
                  <a:gd name="adj1" fmla="val 50000"/>
                </a:avLst>
              </a:prstGeom>
              <a:ln w="38100">
                <a:solidFill>
                  <a:srgbClr val="FF0000"/>
                </a:solidFill>
                <a:headEnd type="oval"/>
                <a:tailEnd type="stealth" w="lg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正方形/長方形 21">
                <a:extLst>
                  <a:ext uri="{FF2B5EF4-FFF2-40B4-BE49-F238E27FC236}">
                    <a16:creationId xmlns:a16="http://schemas.microsoft.com/office/drawing/2014/main" xmlns="" id="{BD758BD9-41FC-4B32-BEC3-A624A7BBFAA7}"/>
                  </a:ext>
                </a:extLst>
              </p:cNvPr>
              <p:cNvSpPr/>
              <p:nvPr/>
            </p:nvSpPr>
            <p:spPr>
              <a:xfrm>
                <a:off x="-854592" y="3360737"/>
                <a:ext cx="1386525" cy="344159"/>
              </a:xfrm>
              <a:prstGeom prst="rect">
                <a:avLst/>
              </a:prstGeom>
              <a:solidFill>
                <a:schemeClr val="tx2"/>
              </a:solidFill>
              <a:ln w="635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400" dirty="0" smtClean="0"/>
                  <a:t>Response</a:t>
                </a:r>
                <a:endParaRPr kumimoji="1" lang="ja-JP" altLang="en-US" sz="1400" dirty="0"/>
              </a:p>
            </p:txBody>
          </p:sp>
          <p:cxnSp>
            <p:nvCxnSpPr>
              <p:cNvPr id="23" name="曲線コネクタ 123">
                <a:extLst>
                  <a:ext uri="{FF2B5EF4-FFF2-40B4-BE49-F238E27FC236}">
                    <a16:creationId xmlns:a16="http://schemas.microsoft.com/office/drawing/2014/main" xmlns="" id="{9E5EAE49-0D55-404C-8204-9D506CC7474F}"/>
                  </a:ext>
                </a:extLst>
              </p:cNvPr>
              <p:cNvCxnSpPr>
                <a:cxnSpLocks/>
                <a:stCxn id="11" idx="3"/>
                <a:endCxn id="12" idx="3"/>
              </p:cNvCxnSpPr>
              <p:nvPr/>
            </p:nvCxnSpPr>
            <p:spPr>
              <a:xfrm flipH="1" flipV="1">
                <a:off x="531938" y="4105450"/>
                <a:ext cx="1782702" cy="2212713"/>
              </a:xfrm>
              <a:prstGeom prst="curvedConnector3">
                <a:avLst>
                  <a:gd name="adj1" fmla="val 50000"/>
                </a:avLst>
              </a:prstGeom>
              <a:ln w="25400">
                <a:solidFill>
                  <a:srgbClr val="FF0000"/>
                </a:solidFill>
                <a:prstDash val="sysDot"/>
                <a:headEnd type="oval"/>
                <a:tailEnd type="stealth" w="lg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xmlns="" id="{DA8A331B-4A61-409A-9640-95EB8EFAA444}"/>
                </a:ext>
              </a:extLst>
            </p:cNvPr>
            <p:cNvSpPr/>
            <p:nvPr/>
          </p:nvSpPr>
          <p:spPr>
            <a:xfrm>
              <a:off x="1924230" y="6106344"/>
              <a:ext cx="3129692" cy="42363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0" name="グループ化 29">
            <a:extLst>
              <a:ext uri="{FF2B5EF4-FFF2-40B4-BE49-F238E27FC236}">
                <a16:creationId xmlns:a16="http://schemas.microsoft.com/office/drawing/2014/main" xmlns="" id="{2453C38B-7755-4FF6-A14D-AC67490CD2DF}"/>
              </a:ext>
            </a:extLst>
          </p:cNvPr>
          <p:cNvGrpSpPr/>
          <p:nvPr/>
        </p:nvGrpSpPr>
        <p:grpSpPr>
          <a:xfrm>
            <a:off x="6706127" y="5909758"/>
            <a:ext cx="2555493" cy="338554"/>
            <a:chOff x="7609308" y="2002728"/>
            <a:chExt cx="2555493" cy="338554"/>
          </a:xfrm>
        </p:grpSpPr>
        <p:cxnSp>
          <p:nvCxnSpPr>
            <p:cNvPr id="31" name="曲線コネクタ 119">
              <a:extLst>
                <a:ext uri="{FF2B5EF4-FFF2-40B4-BE49-F238E27FC236}">
                  <a16:creationId xmlns:a16="http://schemas.microsoft.com/office/drawing/2014/main" xmlns="" id="{7BBFBAA8-3D0C-4705-BC2E-9002F370F346}"/>
                </a:ext>
              </a:extLst>
            </p:cNvPr>
            <p:cNvCxnSpPr>
              <a:cxnSpLocks/>
            </p:cNvCxnSpPr>
            <p:nvPr/>
          </p:nvCxnSpPr>
          <p:spPr>
            <a:xfrm>
              <a:off x="7609308" y="2145798"/>
              <a:ext cx="648000" cy="0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rgbClr val="FF0000"/>
              </a:solidFill>
              <a:headEnd type="oval"/>
              <a:tailEnd type="stealth" w="lg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正方形/長方形 31">
              <a:extLst>
                <a:ext uri="{FF2B5EF4-FFF2-40B4-BE49-F238E27FC236}">
                  <a16:creationId xmlns:a16="http://schemas.microsoft.com/office/drawing/2014/main" xmlns="" id="{9AC8AD89-EE87-4802-B802-A1BBDC81CD27}"/>
                </a:ext>
              </a:extLst>
            </p:cNvPr>
            <p:cNvSpPr/>
            <p:nvPr/>
          </p:nvSpPr>
          <p:spPr>
            <a:xfrm>
              <a:off x="8257308" y="2002728"/>
              <a:ext cx="190749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1600" dirty="0" smtClean="0">
                  <a:solidFill>
                    <a:schemeClr val="tx2"/>
                  </a:solidFill>
                </a:rPr>
                <a:t>Degree</a:t>
              </a:r>
              <a:r>
                <a:rPr lang="en-US" altLang="ja-JP" sz="1600" dirty="0" smtClean="0">
                  <a:solidFill>
                    <a:schemeClr val="tx2"/>
                  </a:solidFill>
                </a:rPr>
                <a:t> of impact</a:t>
              </a:r>
              <a:endParaRPr lang="ja-JP" altLang="en-US" sz="1600" dirty="0">
                <a:solidFill>
                  <a:schemeClr val="tx2"/>
                </a:solidFill>
              </a:endParaRPr>
            </a:p>
          </p:txBody>
        </p:sp>
      </p:grp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xmlns="" id="{B301F88A-7B7A-434D-A76D-BCA1504A5613}"/>
              </a:ext>
            </a:extLst>
          </p:cNvPr>
          <p:cNvSpPr/>
          <p:nvPr/>
        </p:nvSpPr>
        <p:spPr>
          <a:xfrm>
            <a:off x="4507999" y="1664092"/>
            <a:ext cx="530592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700" dirty="0">
                <a:solidFill>
                  <a:schemeClr val="tx2"/>
                </a:solidFill>
              </a:rPr>
              <a:t>*</a:t>
            </a:r>
            <a:r>
              <a:rPr lang="ja-JP" altLang="en-US" sz="700" dirty="0">
                <a:solidFill>
                  <a:schemeClr val="tx2"/>
                </a:solidFill>
              </a:rPr>
              <a:t>数量化</a:t>
            </a:r>
            <a:r>
              <a:rPr lang="en-US" altLang="ja-JP" sz="700" dirty="0">
                <a:solidFill>
                  <a:schemeClr val="tx2"/>
                </a:solidFill>
              </a:rPr>
              <a:t>Ⅰ</a:t>
            </a:r>
            <a:r>
              <a:rPr lang="ja-JP" altLang="en-US" sz="700" dirty="0">
                <a:solidFill>
                  <a:schemeClr val="tx2"/>
                </a:solidFill>
              </a:rPr>
              <a:t>類</a:t>
            </a:r>
            <a:r>
              <a:rPr lang="en-US" altLang="ja-JP" sz="700" dirty="0">
                <a:solidFill>
                  <a:schemeClr val="tx2"/>
                </a:solidFill>
              </a:rPr>
              <a:t>…</a:t>
            </a:r>
            <a:r>
              <a:rPr lang="ja-JP" altLang="en-US" sz="700" dirty="0">
                <a:solidFill>
                  <a:schemeClr val="tx2"/>
                </a:solidFill>
              </a:rPr>
              <a:t>重回帰分析と同様、多変量解析の一種。重回帰分析は「金額」「人数」などの量的変数を説明変数にするのに対し、</a:t>
            </a:r>
            <a:r>
              <a:rPr lang="en-US" altLang="ja-JP" sz="700" dirty="0">
                <a:solidFill>
                  <a:schemeClr val="tx2"/>
                </a:solidFill>
              </a:rPr>
              <a:t/>
            </a:r>
            <a:br>
              <a:rPr lang="en-US" altLang="ja-JP" sz="700" dirty="0">
                <a:solidFill>
                  <a:schemeClr val="tx2"/>
                </a:solidFill>
              </a:rPr>
            </a:br>
            <a:r>
              <a:rPr lang="ja-JP" altLang="en-US" sz="700" dirty="0">
                <a:solidFill>
                  <a:schemeClr val="tx2"/>
                </a:solidFill>
              </a:rPr>
              <a:t>  数量化</a:t>
            </a:r>
            <a:r>
              <a:rPr lang="en-US" altLang="ja-JP" sz="700" dirty="0">
                <a:solidFill>
                  <a:schemeClr val="tx2"/>
                </a:solidFill>
              </a:rPr>
              <a:t>Ⅰ</a:t>
            </a:r>
            <a:r>
              <a:rPr lang="ja-JP" altLang="en-US" sz="700" dirty="0">
                <a:solidFill>
                  <a:schemeClr val="tx2"/>
                </a:solidFill>
              </a:rPr>
              <a:t>類は「満足／不満」などの質的変数を説明変数にする</a:t>
            </a: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xmlns="" id="{40696CB1-B24B-4ED7-B4E2-A9595D40C430}"/>
              </a:ext>
            </a:extLst>
          </p:cNvPr>
          <p:cNvSpPr txBox="1"/>
          <p:nvPr/>
        </p:nvSpPr>
        <p:spPr>
          <a:xfrm>
            <a:off x="2728267" y="6106344"/>
            <a:ext cx="323165" cy="438582"/>
          </a:xfrm>
          <a:prstGeom prst="rect">
            <a:avLst/>
          </a:prstGeom>
          <a:noFill/>
        </p:spPr>
        <p:txBody>
          <a:bodyPr vert="eaVert" wrap="none" rtlCol="0" anchor="ctr">
            <a:spAutoFit/>
          </a:bodyPr>
          <a:lstStyle/>
          <a:p>
            <a:pPr algn="ctr"/>
            <a:r>
              <a:rPr kumimoji="1" lang="ja-JP" altLang="en-US" sz="900" b="1" dirty="0"/>
              <a:t>・・・</a:t>
            </a:r>
          </a:p>
        </p:txBody>
      </p:sp>
    </p:spTree>
    <p:extLst>
      <p:ext uri="{BB962C8B-B14F-4D97-AF65-F5344CB8AC3E}">
        <p14:creationId xmlns:p14="http://schemas.microsoft.com/office/powerpoint/2010/main" val="993437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xmlns="" id="{07819727-0C3F-433F-B56B-33E0492534C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ja-JP" altLang="en-US" dirty="0" smtClean="0"/>
              <a:t>▶</a:t>
            </a:r>
            <a:r>
              <a:rPr lang="en-US" altLang="ja-JP" dirty="0" smtClean="0"/>
              <a:t>When a </a:t>
            </a:r>
            <a:r>
              <a:rPr lang="en-US" altLang="ja-JP" dirty="0" smtClean="0"/>
              <a:t>CX’s satisfaction level has the same data pattern as the NPS (recommendation level), i.e. the satisfaction level and NPS move in tandem, we would conclude that the CX </a:t>
            </a:r>
            <a:r>
              <a:rPr lang="en-US" altLang="ja-JP" dirty="0" smtClean="0"/>
              <a:t>has strong impact on NPS (recommendation level).</a:t>
            </a:r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xmlns="" id="{395AEFCF-6785-43DD-B0AB-E6FF6F4F7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The “</a:t>
            </a:r>
            <a:r>
              <a:rPr lang="en-US" altLang="ja-JP" dirty="0" smtClean="0"/>
              <a:t>degree of impact</a:t>
            </a:r>
            <a:r>
              <a:rPr lang="en-US" altLang="ja-JP" dirty="0" smtClean="0"/>
              <a:t>” in multiple regression</a:t>
            </a:r>
            <a:endParaRPr kumimoji="1" lang="ja-JP" altLang="en-US" dirty="0"/>
          </a:p>
        </p:txBody>
      </p:sp>
      <p:sp>
        <p:nvSpPr>
          <p:cNvPr id="4" name="テキスト プレースホルダー 2">
            <a:extLst>
              <a:ext uri="{FF2B5EF4-FFF2-40B4-BE49-F238E27FC236}">
                <a16:creationId xmlns:a16="http://schemas.microsoft.com/office/drawing/2014/main" xmlns="" id="{EF8636A6-44A0-4555-84F6-73DF082C9C59}"/>
              </a:ext>
            </a:extLst>
          </p:cNvPr>
          <p:cNvSpPr txBox="1">
            <a:spLocks/>
          </p:cNvSpPr>
          <p:nvPr/>
        </p:nvSpPr>
        <p:spPr>
          <a:xfrm>
            <a:off x="230825" y="783771"/>
            <a:ext cx="9583099" cy="11611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742950" rtl="0" eaLnBrk="1" latinLnBrk="0" hangingPunct="1">
              <a:lnSpc>
                <a:spcPct val="90000"/>
              </a:lnSpc>
              <a:spcBef>
                <a:spcPts val="813"/>
              </a:spcBef>
              <a:buFont typeface="Arial" panose="020B0604020202020204" pitchFamily="34" charset="0"/>
              <a:buNone/>
              <a:defRPr kumimoji="1" sz="1400" kern="1200">
                <a:solidFill>
                  <a:schemeClr val="tx2"/>
                </a:solidFill>
                <a:latin typeface="+mn-ea"/>
                <a:ea typeface="+mn-ea"/>
                <a:cs typeface="+mn-cs"/>
              </a:defRPr>
            </a:lvl1pPr>
            <a:lvl2pPr marL="371475" indent="0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None/>
              <a:defRPr kumimoji="1" sz="195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2pPr>
            <a:lvl3pPr marL="742950" indent="0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None/>
              <a:defRPr kumimoji="1" sz="1625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3pPr>
            <a:lvl4pPr marL="1114425" indent="0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None/>
              <a:defRPr kumimoji="1" sz="1463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4pPr>
            <a:lvl5pPr marL="1485900" indent="0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None/>
              <a:defRPr kumimoji="1" sz="1463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5pPr>
            <a:lvl6pPr marL="2043113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kumimoji="1"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14588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kumimoji="1"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86063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kumimoji="1"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57538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kumimoji="1"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altLang="ja-JP" dirty="0"/>
          </a:p>
        </p:txBody>
      </p:sp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xmlns="" id="{4343A7EF-6103-41B0-92FE-4CECD83D3F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6401187"/>
              </p:ext>
            </p:extLst>
          </p:nvPr>
        </p:nvGraphicFramePr>
        <p:xfrm>
          <a:off x="355068" y="2915919"/>
          <a:ext cx="9409250" cy="3767578"/>
        </p:xfrm>
        <a:graphic>
          <a:graphicData uri="http://schemas.openxmlformats.org/drawingml/2006/table">
            <a:tbl>
              <a:tblPr firstRow="1" firstCol="1" lastCol="1" bandRow="1">
                <a:tableStyleId>{C083E6E3-FA7D-4D7B-A595-EF9225AFEA82}</a:tableStyleId>
              </a:tblPr>
              <a:tblGrid>
                <a:gridCol w="1707047">
                  <a:extLst>
                    <a:ext uri="{9D8B030D-6E8A-4147-A177-3AD203B41FA5}">
                      <a16:colId xmlns:a16="http://schemas.microsoft.com/office/drawing/2014/main" xmlns="" val="500998034"/>
                    </a:ext>
                  </a:extLst>
                </a:gridCol>
                <a:gridCol w="1461233">
                  <a:extLst>
                    <a:ext uri="{9D8B030D-6E8A-4147-A177-3AD203B41FA5}">
                      <a16:colId xmlns:a16="http://schemas.microsoft.com/office/drawing/2014/main" xmlns="" val="2548767485"/>
                    </a:ext>
                  </a:extLst>
                </a:gridCol>
                <a:gridCol w="1515859">
                  <a:extLst>
                    <a:ext uri="{9D8B030D-6E8A-4147-A177-3AD203B41FA5}">
                      <a16:colId xmlns:a16="http://schemas.microsoft.com/office/drawing/2014/main" xmlns="" val="3328439192"/>
                    </a:ext>
                  </a:extLst>
                </a:gridCol>
                <a:gridCol w="1461233">
                  <a:extLst>
                    <a:ext uri="{9D8B030D-6E8A-4147-A177-3AD203B41FA5}">
                      <a16:colId xmlns:a16="http://schemas.microsoft.com/office/drawing/2014/main" xmlns="" val="3007433033"/>
                    </a:ext>
                  </a:extLst>
                </a:gridCol>
                <a:gridCol w="1474890">
                  <a:extLst>
                    <a:ext uri="{9D8B030D-6E8A-4147-A177-3AD203B41FA5}">
                      <a16:colId xmlns:a16="http://schemas.microsoft.com/office/drawing/2014/main" xmlns="" val="2135617443"/>
                    </a:ext>
                  </a:extLst>
                </a:gridCol>
                <a:gridCol w="1788988">
                  <a:extLst>
                    <a:ext uri="{9D8B030D-6E8A-4147-A177-3AD203B41FA5}">
                      <a16:colId xmlns:a16="http://schemas.microsoft.com/office/drawing/2014/main" xmlns="" val="831081696"/>
                    </a:ext>
                  </a:extLst>
                </a:gridCol>
              </a:tblGrid>
              <a:tr h="60145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CX</a:t>
                      </a:r>
                      <a:endParaRPr kumimoji="1" lang="ja-JP" altLang="en-US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 smtClean="0"/>
                        <a:t>Absolutely</a:t>
                      </a:r>
                      <a:r>
                        <a:rPr kumimoji="1" lang="en-US" altLang="ja-JP" b="0" baseline="0" dirty="0" smtClean="0"/>
                        <a:t> n</a:t>
                      </a:r>
                      <a:r>
                        <a:rPr kumimoji="1" lang="en-US" altLang="ja-JP" b="0" dirty="0" smtClean="0"/>
                        <a:t>ot recommended</a:t>
                      </a:r>
                      <a:endParaRPr kumimoji="1" lang="ja-JP" altLang="en-US" b="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 smtClean="0"/>
                        <a:t>Not recommended</a:t>
                      </a:r>
                      <a:endParaRPr kumimoji="1" lang="ja-JP" altLang="en-US" b="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 smtClean="0"/>
                        <a:t>Recommended</a:t>
                      </a:r>
                      <a:endParaRPr kumimoji="1" lang="ja-JP" altLang="en-US" b="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 smtClean="0"/>
                        <a:t>Highly</a:t>
                      </a:r>
                      <a:r>
                        <a:rPr kumimoji="1" lang="en-US" altLang="ja-JP" b="0" baseline="0" dirty="0" smtClean="0"/>
                        <a:t> recommended</a:t>
                      </a:r>
                      <a:endParaRPr kumimoji="1" lang="ja-JP" altLang="en-US" b="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Impact</a:t>
                      </a:r>
                      <a:r>
                        <a:rPr kumimoji="1" lang="en-US" altLang="ja-JP" baseline="0" dirty="0" smtClean="0"/>
                        <a:t> on recommendation level</a:t>
                      </a:r>
                      <a:endParaRPr kumimoji="1" lang="ja-JP" altLang="en-US" dirty="0"/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xmlns="" val="2449250244"/>
                  </a:ext>
                </a:extLst>
              </a:tr>
              <a:tr h="60145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>
                          <a:solidFill>
                            <a:schemeClr val="tx2"/>
                          </a:solidFill>
                        </a:rPr>
                        <a:t>Before</a:t>
                      </a:r>
                      <a:r>
                        <a:rPr kumimoji="1" lang="en-US" altLang="ja-JP" sz="1200" baseline="0" dirty="0" smtClean="0">
                          <a:solidFill>
                            <a:schemeClr val="tx2"/>
                          </a:solidFill>
                        </a:rPr>
                        <a:t> entering the restaurant</a:t>
                      </a:r>
                      <a:endParaRPr kumimoji="1" lang="ja-JP" altLang="en-US" sz="1200" dirty="0">
                        <a:solidFill>
                          <a:schemeClr val="tx2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/>
                        <a:t>△</a:t>
                      </a:r>
                      <a:endParaRPr kumimoji="1" lang="ja-JP" altLang="en-US" b="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/>
                        <a:t>△</a:t>
                      </a:r>
                      <a:endParaRPr kumimoji="1" lang="ja-JP" altLang="en-US" b="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/>
                        <a:t>○</a:t>
                      </a:r>
                      <a:endParaRPr kumimoji="1" lang="ja-JP" altLang="en-US" b="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/>
                        <a:t>◎</a:t>
                      </a:r>
                      <a:endParaRPr kumimoji="1" lang="ja-JP" altLang="en-US" b="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Middle</a:t>
                      </a:r>
                      <a:endParaRPr kumimoji="1" lang="ja-JP" altLang="en-US" dirty="0"/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xmlns="" val="3083780966"/>
                  </a:ext>
                </a:extLst>
              </a:tr>
              <a:tr h="60145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>
                          <a:solidFill>
                            <a:srgbClr val="FF0000"/>
                          </a:solidFill>
                        </a:rPr>
                        <a:t>When selecting dishes</a:t>
                      </a:r>
                      <a:endParaRPr kumimoji="1" lang="ja-JP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>
                          <a:solidFill>
                            <a:srgbClr val="FF0000"/>
                          </a:solidFill>
                        </a:rPr>
                        <a:t>×</a:t>
                      </a:r>
                      <a:endParaRPr kumimoji="1" lang="ja-JP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>
                          <a:solidFill>
                            <a:srgbClr val="FF0000"/>
                          </a:solidFill>
                        </a:rPr>
                        <a:t>△</a:t>
                      </a:r>
                      <a:endParaRPr kumimoji="1" lang="ja-JP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>
                          <a:solidFill>
                            <a:srgbClr val="FF0000"/>
                          </a:solidFill>
                        </a:rPr>
                        <a:t>○</a:t>
                      </a:r>
                      <a:endParaRPr kumimoji="1" lang="ja-JP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>
                          <a:solidFill>
                            <a:srgbClr val="FF0000"/>
                          </a:solidFill>
                        </a:rPr>
                        <a:t>◎</a:t>
                      </a:r>
                      <a:endParaRPr kumimoji="1" lang="ja-JP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 smtClean="0">
                          <a:solidFill>
                            <a:srgbClr val="FF0000"/>
                          </a:solidFill>
                        </a:rPr>
                        <a:t>High</a:t>
                      </a:r>
                      <a:endParaRPr kumimoji="1" lang="ja-JP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xmlns="" val="1709449961"/>
                  </a:ext>
                </a:extLst>
              </a:tr>
              <a:tr h="60145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>
                          <a:solidFill>
                            <a:schemeClr val="tx2"/>
                          </a:solidFill>
                        </a:rPr>
                        <a:t>When ordering food</a:t>
                      </a:r>
                      <a:endParaRPr kumimoji="1" lang="ja-JP" altLang="en-US" sz="1200" dirty="0">
                        <a:solidFill>
                          <a:schemeClr val="tx2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/>
                        <a:t>×</a:t>
                      </a:r>
                      <a:endParaRPr kumimoji="1" lang="ja-JP" altLang="en-US" b="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/>
                        <a:t>×</a:t>
                      </a:r>
                      <a:endParaRPr kumimoji="1" lang="ja-JP" altLang="en-US" b="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/>
                        <a:t>×</a:t>
                      </a:r>
                      <a:endParaRPr kumimoji="1" lang="ja-JP" altLang="en-US" b="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/>
                        <a:t>△</a:t>
                      </a:r>
                      <a:endParaRPr kumimoji="1" lang="ja-JP" altLang="en-US" b="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Low</a:t>
                      </a:r>
                      <a:endParaRPr kumimoji="1" lang="ja-JP" altLang="en-US" dirty="0"/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xmlns="" val="2726144709"/>
                  </a:ext>
                </a:extLst>
              </a:tr>
              <a:tr h="60145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>
                          <a:solidFill>
                            <a:schemeClr val="tx2"/>
                          </a:solidFill>
                        </a:rPr>
                        <a:t>When paying the bill</a:t>
                      </a:r>
                      <a:endParaRPr kumimoji="1" lang="ja-JP" altLang="en-US" sz="1200" dirty="0">
                        <a:solidFill>
                          <a:schemeClr val="tx2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/>
                        <a:t>×</a:t>
                      </a:r>
                      <a:endParaRPr kumimoji="1" lang="ja-JP" altLang="en-US" b="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/>
                        <a:t>△</a:t>
                      </a:r>
                      <a:endParaRPr kumimoji="1" lang="ja-JP" altLang="en-US" b="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/>
                        <a:t>○</a:t>
                      </a:r>
                      <a:endParaRPr kumimoji="1" lang="ja-JP" altLang="en-US" b="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/>
                        <a:t>○</a:t>
                      </a:r>
                      <a:endParaRPr kumimoji="1" lang="ja-JP" altLang="en-US" b="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Middle</a:t>
                      </a:r>
                      <a:endParaRPr kumimoji="1" lang="ja-JP" altLang="en-US" dirty="0"/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xmlns="" val="1250213812"/>
                  </a:ext>
                </a:extLst>
              </a:tr>
              <a:tr h="60145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>
                          <a:solidFill>
                            <a:schemeClr val="tx2"/>
                          </a:solidFill>
                        </a:rPr>
                        <a:t>Staff overall services</a:t>
                      </a:r>
                      <a:endParaRPr kumimoji="1" lang="ja-JP" altLang="en-US" sz="1200" dirty="0">
                        <a:solidFill>
                          <a:schemeClr val="tx2"/>
                        </a:solidFill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/>
                        <a:t>△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/>
                        <a:t>○</a:t>
                      </a:r>
                      <a:endParaRPr kumimoji="1" lang="ja-JP" altLang="en-US" b="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/>
                        <a:t>△</a:t>
                      </a:r>
                      <a:endParaRPr kumimoji="1" lang="ja-JP" altLang="en-US" b="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/>
                        <a:t>○</a:t>
                      </a:r>
                      <a:endParaRPr kumimoji="1" lang="ja-JP" altLang="en-US" b="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Low</a:t>
                      </a:r>
                      <a:endParaRPr kumimoji="1" lang="ja-JP" altLang="en-US" dirty="0"/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xmlns="" val="3566553021"/>
                  </a:ext>
                </a:extLst>
              </a:tr>
            </a:tbl>
          </a:graphicData>
        </a:graphic>
      </p:graphicFrame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xmlns="" id="{B3713CF4-2DB6-4FA9-B0CC-3025F5EE8DA2}"/>
              </a:ext>
            </a:extLst>
          </p:cNvPr>
          <p:cNvCxnSpPr>
            <a:cxnSpLocks/>
          </p:cNvCxnSpPr>
          <p:nvPr/>
        </p:nvCxnSpPr>
        <p:spPr>
          <a:xfrm>
            <a:off x="2142808" y="2317769"/>
            <a:ext cx="5763259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xmlns="" id="{65ACBEFF-5B73-4037-99BE-0E8DAF247C8C}"/>
              </a:ext>
            </a:extLst>
          </p:cNvPr>
          <p:cNvSpPr/>
          <p:nvPr/>
        </p:nvSpPr>
        <p:spPr>
          <a:xfrm>
            <a:off x="2310410" y="2000812"/>
            <a:ext cx="5533109" cy="307777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 algn="ctr"/>
            <a:r>
              <a:rPr lang="en-US" altLang="ja-JP" sz="1400" b="1" dirty="0" smtClean="0">
                <a:solidFill>
                  <a:schemeClr val="tx2"/>
                </a:solidFill>
              </a:rPr>
              <a:t>Example: Starbucks</a:t>
            </a:r>
            <a:endParaRPr lang="ja-JP" altLang="en-US" sz="1400" b="1" dirty="0">
              <a:solidFill>
                <a:schemeClr val="tx2"/>
              </a:solidFill>
            </a:endParaRPr>
          </a:p>
        </p:txBody>
      </p:sp>
      <p:pic>
        <p:nvPicPr>
          <p:cNvPr id="8" name="グラフィックス 7" descr="笑顔 (塗りつぶしなし)">
            <a:extLst>
              <a:ext uri="{FF2B5EF4-FFF2-40B4-BE49-F238E27FC236}">
                <a16:creationId xmlns:a16="http://schemas.microsoft.com/office/drawing/2014/main" xmlns="" id="{05EFE575-6FFA-4A31-8565-C7A7BAD5D5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5453522" y="2404428"/>
            <a:ext cx="446112" cy="446112"/>
          </a:xfrm>
          <a:prstGeom prst="rect">
            <a:avLst/>
          </a:prstGeom>
        </p:spPr>
      </p:pic>
      <p:pic>
        <p:nvPicPr>
          <p:cNvPr id="9" name="グラフィックス 8" descr="悲しそうな顔 (塗りつぶしなし)">
            <a:extLst>
              <a:ext uri="{FF2B5EF4-FFF2-40B4-BE49-F238E27FC236}">
                <a16:creationId xmlns:a16="http://schemas.microsoft.com/office/drawing/2014/main" xmlns="" id="{B098D175-2253-4CF8-A6F1-C46A004B35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4018561" y="2404428"/>
            <a:ext cx="446112" cy="446112"/>
          </a:xfrm>
          <a:prstGeom prst="rect">
            <a:avLst/>
          </a:prstGeom>
        </p:spPr>
      </p:pic>
      <p:pic>
        <p:nvPicPr>
          <p:cNvPr id="10" name="グラフィックス 9" descr="ニヤリとした顔 (塗りつぶしなし)">
            <a:extLst>
              <a:ext uri="{FF2B5EF4-FFF2-40B4-BE49-F238E27FC236}">
                <a16:creationId xmlns:a16="http://schemas.microsoft.com/office/drawing/2014/main" xmlns="" id="{A12B7D0F-FC88-4CA1-A1DA-FE3DFBC9139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6888482" y="2404428"/>
            <a:ext cx="446112" cy="446112"/>
          </a:xfrm>
          <a:prstGeom prst="rect">
            <a:avLst/>
          </a:prstGeom>
        </p:spPr>
      </p:pic>
      <p:pic>
        <p:nvPicPr>
          <p:cNvPr id="11" name="グラフィックス 10" descr="怒った顔 (塗りつぶしなし)">
            <a:extLst>
              <a:ext uri="{FF2B5EF4-FFF2-40B4-BE49-F238E27FC236}">
                <a16:creationId xmlns:a16="http://schemas.microsoft.com/office/drawing/2014/main" xmlns="" id="{91E2CE7F-3460-41FD-AC12-189CEE21B04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2583600" y="2404428"/>
            <a:ext cx="446112" cy="446112"/>
          </a:xfrm>
          <a:prstGeom prst="rect">
            <a:avLst/>
          </a:prstGeom>
        </p:spPr>
      </p:pic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xmlns="" id="{55D8ACBF-6B62-43D3-A2FD-A604F7BA7803}"/>
              </a:ext>
            </a:extLst>
          </p:cNvPr>
          <p:cNvSpPr/>
          <p:nvPr/>
        </p:nvSpPr>
        <p:spPr>
          <a:xfrm>
            <a:off x="421587" y="2142654"/>
            <a:ext cx="1517624" cy="707886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r>
              <a:rPr lang="ja-JP" altLang="en-US" sz="1000" dirty="0">
                <a:solidFill>
                  <a:schemeClr val="tx2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◎</a:t>
            </a:r>
            <a:r>
              <a:rPr lang="ja-JP" altLang="en-US" sz="1000" dirty="0" smtClean="0">
                <a:solidFill>
                  <a:schemeClr val="tx2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：</a:t>
            </a:r>
            <a:r>
              <a:rPr lang="en-US" altLang="ja-JP" sz="1000" dirty="0" smtClean="0">
                <a:solidFill>
                  <a:schemeClr val="tx2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Satisfied</a:t>
            </a:r>
            <a:endParaRPr lang="en-US" altLang="ja-JP" sz="1000" dirty="0">
              <a:solidFill>
                <a:schemeClr val="tx2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1000" dirty="0">
                <a:solidFill>
                  <a:schemeClr val="tx2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○</a:t>
            </a:r>
            <a:r>
              <a:rPr lang="ja-JP" altLang="en-US" sz="1000" dirty="0" smtClean="0">
                <a:solidFill>
                  <a:schemeClr val="tx2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：</a:t>
            </a:r>
            <a:r>
              <a:rPr lang="en-US" altLang="ja-JP" sz="1000" dirty="0" smtClean="0">
                <a:solidFill>
                  <a:schemeClr val="tx2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Slightly satisfied</a:t>
            </a:r>
            <a:endParaRPr lang="en-US" altLang="ja-JP" sz="1000" dirty="0">
              <a:solidFill>
                <a:schemeClr val="tx2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1000" dirty="0">
                <a:solidFill>
                  <a:schemeClr val="tx2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△</a:t>
            </a:r>
            <a:r>
              <a:rPr lang="ja-JP" altLang="en-US" sz="1000" dirty="0" smtClean="0">
                <a:solidFill>
                  <a:schemeClr val="tx2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：</a:t>
            </a:r>
            <a:r>
              <a:rPr lang="en-US" altLang="ja-JP" sz="1000" dirty="0" smtClean="0">
                <a:solidFill>
                  <a:schemeClr val="tx2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Slightly dissatisfied</a:t>
            </a:r>
            <a:endParaRPr lang="en-US" altLang="ja-JP" sz="1000" dirty="0">
              <a:solidFill>
                <a:schemeClr val="tx2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en-US" altLang="ja-JP" sz="1000" dirty="0">
                <a:solidFill>
                  <a:schemeClr val="tx2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×</a:t>
            </a:r>
            <a:r>
              <a:rPr lang="ja-JP" altLang="en-US" sz="1000" dirty="0" smtClean="0">
                <a:solidFill>
                  <a:schemeClr val="tx2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：</a:t>
            </a:r>
            <a:r>
              <a:rPr lang="en-US" altLang="ja-JP" sz="1000" dirty="0" smtClean="0">
                <a:solidFill>
                  <a:schemeClr val="tx2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Dissatisfied</a:t>
            </a:r>
            <a:endParaRPr lang="ja-JP" altLang="en-US" sz="1000" dirty="0">
              <a:solidFill>
                <a:schemeClr val="tx2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xmlns="" id="{B989FA55-5BA1-4C91-B4C2-F8449B1F1822}"/>
              </a:ext>
            </a:extLst>
          </p:cNvPr>
          <p:cNvSpPr/>
          <p:nvPr/>
        </p:nvSpPr>
        <p:spPr>
          <a:xfrm>
            <a:off x="413322" y="4270029"/>
            <a:ext cx="9378305" cy="6211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2281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xmlns="" id="{530BE36D-4616-4A22-BCAE-AA3387FED69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ja-JP" altLang="en-US" dirty="0" smtClean="0"/>
              <a:t>▶</a:t>
            </a:r>
            <a:r>
              <a:rPr lang="en-US" altLang="ja-JP" dirty="0" smtClean="0"/>
              <a:t>This is an example with actual data.</a:t>
            </a:r>
          </a:p>
          <a:p>
            <a:pPr>
              <a:lnSpc>
                <a:spcPct val="150000"/>
              </a:lnSpc>
            </a:pPr>
            <a:r>
              <a:rPr lang="ja-JP" altLang="en-US" dirty="0" smtClean="0"/>
              <a:t>▶</a:t>
            </a:r>
            <a:r>
              <a:rPr lang="en-US" altLang="ja-JP" dirty="0" smtClean="0"/>
              <a:t>A strong relationship(correlation) exists when a CX’s satisfaction level moves in one direction, the NPS moves significantly in the same or opposite direction.</a:t>
            </a:r>
            <a:endParaRPr lang="en-US" altLang="ja-JP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xmlns="" id="{65C5D0F0-72EC-4317-A611-D9AD88080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The </a:t>
            </a:r>
            <a:r>
              <a:rPr lang="en-US" altLang="ja-JP" dirty="0" smtClean="0"/>
              <a:t>“degree </a:t>
            </a:r>
            <a:r>
              <a:rPr lang="en-US" altLang="ja-JP" dirty="0"/>
              <a:t>of impact” in multiple regression</a:t>
            </a:r>
            <a:endParaRPr kumimoji="1" lang="ja-JP" altLang="en-US" dirty="0"/>
          </a:p>
        </p:txBody>
      </p:sp>
      <p:sp>
        <p:nvSpPr>
          <p:cNvPr id="4" name="テキスト プレースホルダー 2">
            <a:extLst>
              <a:ext uri="{FF2B5EF4-FFF2-40B4-BE49-F238E27FC236}">
                <a16:creationId xmlns:a16="http://schemas.microsoft.com/office/drawing/2014/main" xmlns="" id="{612B60E0-CAC5-4753-BD0C-AE8E34389E1E}"/>
              </a:ext>
            </a:extLst>
          </p:cNvPr>
          <p:cNvSpPr txBox="1">
            <a:spLocks/>
          </p:cNvSpPr>
          <p:nvPr/>
        </p:nvSpPr>
        <p:spPr>
          <a:xfrm>
            <a:off x="230825" y="783771"/>
            <a:ext cx="9583099" cy="11611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742950" rtl="0" eaLnBrk="1" latinLnBrk="0" hangingPunct="1">
              <a:lnSpc>
                <a:spcPct val="90000"/>
              </a:lnSpc>
              <a:spcBef>
                <a:spcPts val="813"/>
              </a:spcBef>
              <a:buFont typeface="Arial" panose="020B0604020202020204" pitchFamily="34" charset="0"/>
              <a:buNone/>
              <a:defRPr kumimoji="1" sz="1400" kern="1200">
                <a:solidFill>
                  <a:schemeClr val="tx2"/>
                </a:solidFill>
                <a:latin typeface="+mn-ea"/>
                <a:ea typeface="+mn-ea"/>
                <a:cs typeface="+mn-cs"/>
              </a:defRPr>
            </a:lvl1pPr>
            <a:lvl2pPr marL="371475" indent="0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None/>
              <a:defRPr kumimoji="1" sz="195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2pPr>
            <a:lvl3pPr marL="742950" indent="0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None/>
              <a:defRPr kumimoji="1" sz="1625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3pPr>
            <a:lvl4pPr marL="1114425" indent="0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None/>
              <a:defRPr kumimoji="1" sz="1463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4pPr>
            <a:lvl5pPr marL="1485900" indent="0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None/>
              <a:defRPr kumimoji="1" sz="1463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5pPr>
            <a:lvl6pPr marL="2043113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kumimoji="1"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14588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kumimoji="1"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86063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kumimoji="1"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57538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kumimoji="1"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altLang="ja-JP" dirty="0"/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xmlns="" id="{CB47B50B-8727-4FD2-B5A6-2403B37807F0}"/>
              </a:ext>
            </a:extLst>
          </p:cNvPr>
          <p:cNvGrpSpPr/>
          <p:nvPr/>
        </p:nvGrpSpPr>
        <p:grpSpPr>
          <a:xfrm>
            <a:off x="116777" y="3694460"/>
            <a:ext cx="9983207" cy="3055649"/>
            <a:chOff x="142177" y="2024063"/>
            <a:chExt cx="9983207" cy="3055649"/>
          </a:xfrm>
        </p:grpSpPr>
        <p:grpSp>
          <p:nvGrpSpPr>
            <p:cNvPr id="6" name="グループ化 5">
              <a:extLst>
                <a:ext uri="{FF2B5EF4-FFF2-40B4-BE49-F238E27FC236}">
                  <a16:creationId xmlns:a16="http://schemas.microsoft.com/office/drawing/2014/main" xmlns="" id="{7E24F2D0-7FDF-41FB-898C-13BA7D88A0CC}"/>
                </a:ext>
              </a:extLst>
            </p:cNvPr>
            <p:cNvGrpSpPr/>
            <p:nvPr/>
          </p:nvGrpSpPr>
          <p:grpSpPr>
            <a:xfrm>
              <a:off x="542286" y="2024063"/>
              <a:ext cx="9583098" cy="2707341"/>
              <a:chOff x="-36332" y="4016424"/>
              <a:chExt cx="11614821" cy="2707341"/>
            </a:xfrm>
          </p:grpSpPr>
          <p:graphicFrame>
            <p:nvGraphicFramePr>
              <p:cNvPr id="12" name="グラフ 11">
                <a:extLst>
                  <a:ext uri="{FF2B5EF4-FFF2-40B4-BE49-F238E27FC236}">
                    <a16:creationId xmlns:a16="http://schemas.microsoft.com/office/drawing/2014/main" xmlns="" id="{61FBFE49-9403-409D-A5DC-FE5CE4ED746F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-36332" y="4016424"/>
              <a:ext cx="4216384" cy="2707341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2"/>
              </a:graphicData>
            </a:graphic>
          </p:graphicFrame>
          <p:graphicFrame>
            <p:nvGraphicFramePr>
              <p:cNvPr id="13" name="グラフ 12">
                <a:extLst>
                  <a:ext uri="{FF2B5EF4-FFF2-40B4-BE49-F238E27FC236}">
                    <a16:creationId xmlns:a16="http://schemas.microsoft.com/office/drawing/2014/main" xmlns="" id="{9235C936-38E5-406C-AF71-3D48A3EF624A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3662886" y="4016424"/>
              <a:ext cx="4216384" cy="2707341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3"/>
              </a:graphicData>
            </a:graphic>
          </p:graphicFrame>
          <p:graphicFrame>
            <p:nvGraphicFramePr>
              <p:cNvPr id="14" name="グラフ 13">
                <a:extLst>
                  <a:ext uri="{FF2B5EF4-FFF2-40B4-BE49-F238E27FC236}">
                    <a16:creationId xmlns:a16="http://schemas.microsoft.com/office/drawing/2014/main" xmlns="" id="{A4FAAF52-A7D1-4C15-AC14-0F276E773F43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7362104" y="4016424"/>
              <a:ext cx="4216385" cy="2707341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4"/>
              </a:graphicData>
            </a:graphic>
          </p:graphicFrame>
        </p:grpSp>
        <p:cxnSp>
          <p:nvCxnSpPr>
            <p:cNvPr id="7" name="直線矢印コネクタ 6">
              <a:extLst>
                <a:ext uri="{FF2B5EF4-FFF2-40B4-BE49-F238E27FC236}">
                  <a16:creationId xmlns:a16="http://schemas.microsoft.com/office/drawing/2014/main" xmlns="" id="{1AD1B85F-FC0B-4732-9010-3BFEE06B29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2653" y="2154524"/>
              <a:ext cx="0" cy="1704474"/>
            </a:xfrm>
            <a:prstGeom prst="straightConnector1">
              <a:avLst/>
            </a:prstGeom>
            <a:ln w="381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xmlns="" id="{8AF94E9D-AC47-4FDF-BB32-3C12FE087B82}"/>
                </a:ext>
              </a:extLst>
            </p:cNvPr>
            <p:cNvSpPr/>
            <p:nvPr/>
          </p:nvSpPr>
          <p:spPr>
            <a:xfrm>
              <a:off x="142177" y="2455863"/>
              <a:ext cx="400110" cy="1203290"/>
            </a:xfrm>
            <a:prstGeom prst="rect">
              <a:avLst/>
            </a:prstGeom>
          </p:spPr>
          <p:txBody>
            <a:bodyPr vert="eaVert" wrap="square">
              <a:spAutoFit/>
            </a:bodyPr>
            <a:lstStyle/>
            <a:p>
              <a:pPr algn="ctr"/>
              <a:r>
                <a:rPr lang="en-US" altLang="ja-JP" sz="1400" dirty="0" smtClean="0">
                  <a:solidFill>
                    <a:schemeClr val="tx2"/>
                  </a:solidFill>
                </a:rPr>
                <a:t>NPS</a:t>
              </a:r>
              <a:endParaRPr lang="ja-JP" altLang="en-US" sz="1400" dirty="0">
                <a:solidFill>
                  <a:schemeClr val="tx2"/>
                </a:solidFill>
              </a:endParaRPr>
            </a:p>
          </p:txBody>
        </p:sp>
        <p:grpSp>
          <p:nvGrpSpPr>
            <p:cNvPr id="9" name="グループ化 8">
              <a:extLst>
                <a:ext uri="{FF2B5EF4-FFF2-40B4-BE49-F238E27FC236}">
                  <a16:creationId xmlns:a16="http://schemas.microsoft.com/office/drawing/2014/main" xmlns="" id="{5B7D1A0C-8184-4136-BDD4-BABC7F919870}"/>
                </a:ext>
              </a:extLst>
            </p:cNvPr>
            <p:cNvGrpSpPr/>
            <p:nvPr/>
          </p:nvGrpSpPr>
          <p:grpSpPr>
            <a:xfrm>
              <a:off x="701040" y="4731404"/>
              <a:ext cx="2893377" cy="348308"/>
              <a:chOff x="572704" y="6209725"/>
              <a:chExt cx="3125536" cy="348308"/>
            </a:xfrm>
          </p:grpSpPr>
          <p:cxnSp>
            <p:nvCxnSpPr>
              <p:cNvPr id="10" name="直線矢印コネクタ 9">
                <a:extLst>
                  <a:ext uri="{FF2B5EF4-FFF2-40B4-BE49-F238E27FC236}">
                    <a16:creationId xmlns:a16="http://schemas.microsoft.com/office/drawing/2014/main" xmlns="" id="{0C2A5FBF-EFF0-4275-AB89-B38F05DCDB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2704" y="6209725"/>
                <a:ext cx="3125536" cy="0"/>
              </a:xfrm>
              <a:prstGeom prst="straightConnector1">
                <a:avLst/>
              </a:prstGeom>
              <a:ln w="38100">
                <a:solidFill>
                  <a:schemeClr val="accent1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xmlns="" id="{60D777FE-6D60-497F-B232-432E5648D263}"/>
                  </a:ext>
                </a:extLst>
              </p:cNvPr>
              <p:cNvSpPr/>
              <p:nvPr/>
            </p:nvSpPr>
            <p:spPr>
              <a:xfrm>
                <a:off x="766445" y="6250256"/>
                <a:ext cx="2738053" cy="307777"/>
              </a:xfrm>
              <a:prstGeom prst="rect">
                <a:avLst/>
              </a:prstGeom>
            </p:spPr>
            <p:txBody>
              <a:bodyPr vert="horz" wrap="square">
                <a:spAutoFit/>
              </a:bodyPr>
              <a:lstStyle/>
              <a:p>
                <a:pPr algn="ctr"/>
                <a:r>
                  <a:rPr lang="en-US" altLang="ja-JP" sz="1400" dirty="0" smtClean="0">
                    <a:solidFill>
                      <a:schemeClr val="accent1"/>
                    </a:solidFill>
                  </a:rPr>
                  <a:t>CX’s satisfaction level</a:t>
                </a:r>
                <a:endParaRPr lang="ja-JP" altLang="en-US" sz="1400" dirty="0">
                  <a:solidFill>
                    <a:schemeClr val="accent1"/>
                  </a:solidFill>
                </a:endParaRPr>
              </a:p>
            </p:txBody>
          </p:sp>
        </p:grpSp>
      </p:grpSp>
      <p:sp>
        <p:nvSpPr>
          <p:cNvPr id="15" name="吹き出し: 円形 14">
            <a:extLst>
              <a:ext uri="{FF2B5EF4-FFF2-40B4-BE49-F238E27FC236}">
                <a16:creationId xmlns:a16="http://schemas.microsoft.com/office/drawing/2014/main" xmlns="" id="{B8F1E120-8980-4A15-9ECD-85EBEC3675AB}"/>
              </a:ext>
            </a:extLst>
          </p:cNvPr>
          <p:cNvSpPr/>
          <p:nvPr/>
        </p:nvSpPr>
        <p:spPr>
          <a:xfrm>
            <a:off x="6766216" y="1966256"/>
            <a:ext cx="2852446" cy="1502001"/>
          </a:xfrm>
          <a:prstGeom prst="wedgeEllipseCallout">
            <a:avLst>
              <a:gd name="adj1" fmla="val 489"/>
              <a:gd name="adj2" fmla="val 71898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/>
              <a:t>No relationship between the CX’s and NPS</a:t>
            </a:r>
            <a:endParaRPr lang="ja-JP" altLang="en-US" sz="1600" dirty="0"/>
          </a:p>
          <a:p>
            <a:pPr algn="ctr"/>
            <a:r>
              <a:rPr lang="ja-JP" altLang="en-US" b="1" dirty="0" smtClean="0"/>
              <a:t>＝</a:t>
            </a:r>
            <a:r>
              <a:rPr lang="en-US" altLang="ja-JP" b="1" dirty="0" smtClean="0"/>
              <a:t>No impact</a:t>
            </a:r>
            <a:endParaRPr lang="en-US" altLang="ja-JP" b="1" dirty="0"/>
          </a:p>
        </p:txBody>
      </p:sp>
      <p:sp>
        <p:nvSpPr>
          <p:cNvPr id="16" name="吹き出し: 円形 15">
            <a:extLst>
              <a:ext uri="{FF2B5EF4-FFF2-40B4-BE49-F238E27FC236}">
                <a16:creationId xmlns:a16="http://schemas.microsoft.com/office/drawing/2014/main" xmlns="" id="{A0FAF028-5484-4736-AF1A-A7E2C92AF849}"/>
              </a:ext>
            </a:extLst>
          </p:cNvPr>
          <p:cNvSpPr/>
          <p:nvPr/>
        </p:nvSpPr>
        <p:spPr>
          <a:xfrm>
            <a:off x="3673568" y="1979910"/>
            <a:ext cx="2922467" cy="1529311"/>
          </a:xfrm>
          <a:prstGeom prst="wedgeEllipseCallout">
            <a:avLst>
              <a:gd name="adj1" fmla="val 489"/>
              <a:gd name="adj2" fmla="val 71898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/>
              <a:t>Weak relationship between the CX’s satisfaction and NPS</a:t>
            </a:r>
            <a:endParaRPr lang="ja-JP" altLang="en-US" sz="1600" dirty="0"/>
          </a:p>
          <a:p>
            <a:pPr algn="ctr"/>
            <a:r>
              <a:rPr lang="ja-JP" altLang="en-US" b="1" dirty="0" smtClean="0"/>
              <a:t>＝</a:t>
            </a:r>
            <a:r>
              <a:rPr lang="en-US" altLang="ja-JP" b="1" dirty="0" smtClean="0"/>
              <a:t>Low impact</a:t>
            </a:r>
            <a:endParaRPr lang="en-US" altLang="ja-JP" b="1" dirty="0"/>
          </a:p>
        </p:txBody>
      </p:sp>
      <p:sp>
        <p:nvSpPr>
          <p:cNvPr id="17" name="吹き出し: 円形 16">
            <a:extLst>
              <a:ext uri="{FF2B5EF4-FFF2-40B4-BE49-F238E27FC236}">
                <a16:creationId xmlns:a16="http://schemas.microsoft.com/office/drawing/2014/main" xmlns="" id="{D8B118DD-0A9D-4B62-92FD-15DA857BC842}"/>
              </a:ext>
            </a:extLst>
          </p:cNvPr>
          <p:cNvSpPr/>
          <p:nvPr/>
        </p:nvSpPr>
        <p:spPr>
          <a:xfrm>
            <a:off x="546255" y="1938947"/>
            <a:ext cx="2976407" cy="1583928"/>
          </a:xfrm>
          <a:prstGeom prst="wedgeEllipseCallout">
            <a:avLst>
              <a:gd name="adj1" fmla="val 489"/>
              <a:gd name="adj2" fmla="val 71898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/>
              <a:t>Strong relationship between the CX’s satisfaction and NPS</a:t>
            </a:r>
            <a:endParaRPr lang="en-US" altLang="ja-JP" sz="1600" dirty="0"/>
          </a:p>
          <a:p>
            <a:pPr algn="ctr"/>
            <a:r>
              <a:rPr lang="ja-JP" altLang="en-US" b="1" dirty="0" smtClean="0"/>
              <a:t>＝</a:t>
            </a:r>
            <a:r>
              <a:rPr lang="en-US" altLang="ja-JP" b="1" dirty="0" smtClean="0"/>
              <a:t>High impact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2233751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xmlns="" id="{636825AF-2FD8-4D23-BB2D-A0B98CAB823C}"/>
              </a:ext>
            </a:extLst>
          </p:cNvPr>
          <p:cNvSpPr/>
          <p:nvPr/>
        </p:nvSpPr>
        <p:spPr>
          <a:xfrm>
            <a:off x="129395" y="2817348"/>
            <a:ext cx="5237563" cy="1223304"/>
          </a:xfrm>
          <a:prstGeom prst="rect">
            <a:avLst/>
          </a:prstGeom>
          <a:solidFill>
            <a:srgbClr val="1D20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For reference</a:t>
            </a:r>
            <a:endParaRPr lang="en-US" altLang="ja-JP" sz="2400" b="1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Details of c</a:t>
            </a:r>
            <a:r>
              <a:rPr lang="en-US" altLang="ja-JP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alculation in the “Journey Map”</a:t>
            </a:r>
            <a:endParaRPr lang="en-US" altLang="ja-JP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xmlns="" id="{61738EAB-594A-4A74-8D85-0379C96A5E37}"/>
              </a:ext>
            </a:extLst>
          </p:cNvPr>
          <p:cNvSpPr txBox="1"/>
          <p:nvPr/>
        </p:nvSpPr>
        <p:spPr>
          <a:xfrm>
            <a:off x="415925" y="6427608"/>
            <a:ext cx="5603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800" dirty="0">
                <a:solidFill>
                  <a:schemeClr val="tx2"/>
                </a:solidFill>
              </a:rPr>
              <a:t>*ネット・プロモーター</a:t>
            </a:r>
            <a:r>
              <a:rPr lang="en-US" altLang="ja-JP" sz="800" baseline="30000" dirty="0">
                <a:solidFill>
                  <a:schemeClr val="tx2"/>
                </a:solidFill>
              </a:rPr>
              <a:t>®</a:t>
            </a:r>
            <a:r>
              <a:rPr lang="ja-JP" altLang="en-US" sz="800" dirty="0" err="1">
                <a:solidFill>
                  <a:schemeClr val="tx2"/>
                </a:solidFill>
              </a:rPr>
              <a:t>、</a:t>
            </a:r>
            <a:r>
              <a:rPr lang="ja-JP" altLang="en-US" sz="800" dirty="0">
                <a:solidFill>
                  <a:schemeClr val="tx2"/>
                </a:solidFill>
              </a:rPr>
              <a:t>ネット・プロモーター・システム</a:t>
            </a:r>
            <a:r>
              <a:rPr lang="en-US" altLang="ja-JP" sz="800" baseline="30000" dirty="0">
                <a:solidFill>
                  <a:schemeClr val="tx2"/>
                </a:solidFill>
              </a:rPr>
              <a:t>®</a:t>
            </a:r>
            <a:r>
              <a:rPr lang="ja-JP" altLang="en-US" sz="800" dirty="0" err="1">
                <a:solidFill>
                  <a:schemeClr val="tx2"/>
                </a:solidFill>
              </a:rPr>
              <a:t>、</a:t>
            </a:r>
            <a:r>
              <a:rPr lang="ja-JP" altLang="en-US" sz="800" dirty="0">
                <a:solidFill>
                  <a:schemeClr val="tx2"/>
                </a:solidFill>
              </a:rPr>
              <a:t>ネット・プロモーター・スコア</a:t>
            </a:r>
            <a:r>
              <a:rPr lang="en-US" altLang="ja-JP" sz="800" baseline="30000" dirty="0">
                <a:solidFill>
                  <a:schemeClr val="tx2"/>
                </a:solidFill>
              </a:rPr>
              <a:t>®</a:t>
            </a:r>
            <a:r>
              <a:rPr lang="ja-JP" altLang="en-US" sz="800" dirty="0">
                <a:solidFill>
                  <a:schemeClr val="tx2"/>
                </a:solidFill>
              </a:rPr>
              <a:t>及び、</a:t>
            </a:r>
            <a:r>
              <a:rPr lang="en-US" altLang="ja-JP" sz="800" dirty="0">
                <a:solidFill>
                  <a:schemeClr val="tx2"/>
                </a:solidFill>
              </a:rPr>
              <a:t>NPS</a:t>
            </a:r>
            <a:r>
              <a:rPr lang="en-US" altLang="ja-JP" sz="800" baseline="30000" dirty="0">
                <a:solidFill>
                  <a:schemeClr val="tx2"/>
                </a:solidFill>
              </a:rPr>
              <a:t>®</a:t>
            </a:r>
            <a:r>
              <a:rPr lang="ja-JP" altLang="en-US" sz="800" dirty="0">
                <a:solidFill>
                  <a:schemeClr val="tx2"/>
                </a:solidFill>
              </a:rPr>
              <a:t>は、</a:t>
            </a:r>
            <a:endParaRPr lang="en-US" altLang="ja-JP" sz="800" dirty="0">
              <a:solidFill>
                <a:schemeClr val="tx2"/>
              </a:solidFill>
            </a:endParaRPr>
          </a:p>
          <a:p>
            <a:r>
              <a:rPr lang="ja-JP" altLang="en-US" sz="800" dirty="0">
                <a:solidFill>
                  <a:schemeClr val="tx2"/>
                </a:solidFill>
              </a:rPr>
              <a:t>　ベイン・アンド・カンパニー、フレッド・ライクヘルド、サトメトリックス・システムズの登録商標です。</a:t>
            </a:r>
            <a:endParaRPr kumimoji="1" lang="ja-JP" altLang="en-US" sz="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8739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xmlns="" id="{34C8E42B-A46A-4076-94B8-DBA48E812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538" y="15876"/>
            <a:ext cx="7070004" cy="736176"/>
          </a:xfrm>
        </p:spPr>
        <p:txBody>
          <a:bodyPr/>
          <a:lstStyle/>
          <a:p>
            <a:r>
              <a:rPr kumimoji="1" lang="en-US" altLang="ja-JP" dirty="0" smtClean="0"/>
              <a:t>How to read journey map?</a:t>
            </a:r>
            <a:endParaRPr kumimoji="1" lang="ja-JP" altLang="en-US" b="1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xmlns="" id="{13AA8B28-9473-4E5A-AA6F-95AC96C0F9D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0051"/>
          <a:stretch/>
        </p:blipFill>
        <p:spPr>
          <a:xfrm>
            <a:off x="201472" y="1065475"/>
            <a:ext cx="9503056" cy="2402940"/>
          </a:xfrm>
          <a:prstGeom prst="rect">
            <a:avLst/>
          </a:prstGeom>
          <a:effectLst/>
        </p:spPr>
      </p:pic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xmlns="" id="{1B83740D-8C7F-414B-97B7-4BDBAB1A29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2874245"/>
              </p:ext>
            </p:extLst>
          </p:nvPr>
        </p:nvGraphicFramePr>
        <p:xfrm>
          <a:off x="472684" y="4263538"/>
          <a:ext cx="8931425" cy="22946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9200">
                  <a:extLst>
                    <a:ext uri="{9D8B030D-6E8A-4147-A177-3AD203B41FA5}">
                      <a16:colId xmlns:a16="http://schemas.microsoft.com/office/drawing/2014/main" xmlns="" val="121279257"/>
                    </a:ext>
                  </a:extLst>
                </a:gridCol>
                <a:gridCol w="6752225">
                  <a:extLst>
                    <a:ext uri="{9D8B030D-6E8A-4147-A177-3AD203B41FA5}">
                      <a16:colId xmlns:a16="http://schemas.microsoft.com/office/drawing/2014/main" xmlns="" val="1490317194"/>
                    </a:ext>
                  </a:extLst>
                </a:gridCol>
              </a:tblGrid>
              <a:tr h="413073"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chemeClr val="tx2"/>
                          </a:solidFill>
                        </a:rPr>
                        <a:t>Meaning</a:t>
                      </a:r>
                      <a:endParaRPr kumimoji="1" lang="ja-JP" alt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58124844"/>
                  </a:ext>
                </a:extLst>
              </a:tr>
              <a:tr h="560665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Which factors are important?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18B8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solidFill>
                            <a:schemeClr val="tx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The larger the value,</a:t>
                      </a:r>
                      <a:r>
                        <a:rPr kumimoji="1" lang="en-US" altLang="ja-JP" sz="1200" baseline="0" dirty="0" smtClean="0">
                          <a:solidFill>
                            <a:schemeClr val="tx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 the greater the impact on Net Promoter Score (NPS).</a:t>
                      </a:r>
                      <a:endParaRPr kumimoji="1" lang="en-US" altLang="ja-JP" sz="1200" dirty="0" smtClean="0">
                        <a:solidFill>
                          <a:schemeClr val="tx2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r>
                        <a:rPr kumimoji="1" lang="en-US" altLang="ja-JP" sz="1200" dirty="0" smtClean="0">
                          <a:solidFill>
                            <a:schemeClr val="tx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</a:t>
                      </a:r>
                      <a:r>
                        <a:rPr kumimoji="1" lang="en-US" altLang="ja-JP" sz="1200" baseline="0" dirty="0" smtClean="0">
                          <a:solidFill>
                            <a:schemeClr val="tx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 value of 0 indicates that there is no impact on the score.</a:t>
                      </a:r>
                      <a:endParaRPr kumimoji="1" lang="en-US" altLang="ja-JP" sz="1200" dirty="0">
                        <a:solidFill>
                          <a:schemeClr val="tx2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94590343"/>
                  </a:ext>
                </a:extLst>
              </a:tr>
              <a:tr h="680807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Which factors</a:t>
                      </a:r>
                      <a:r>
                        <a:rPr kumimoji="1" lang="en-US" altLang="ja-JP" sz="1200" baseline="0" dirty="0" smtClean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 do they satisfy/dissatisfy?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45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solidFill>
                            <a:schemeClr val="tx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If the value is higher</a:t>
                      </a:r>
                      <a:r>
                        <a:rPr kumimoji="1" lang="en-US" altLang="ja-JP" sz="1200" baseline="0" dirty="0" smtClean="0">
                          <a:solidFill>
                            <a:schemeClr val="tx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 than 0, it indicates that, in average, people are satisfied with that factor. On the other hand, a lower than 0 value indicates that people are generally dissatisfied.</a:t>
                      </a:r>
                      <a:endParaRPr kumimoji="1" lang="en-US" altLang="ja-JP" sz="1200" dirty="0" smtClean="0">
                        <a:solidFill>
                          <a:schemeClr val="tx2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048797721"/>
                  </a:ext>
                </a:extLst>
              </a:tr>
              <a:tr h="560665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Which factors should be prioritized</a:t>
                      </a:r>
                      <a:r>
                        <a:rPr kumimoji="1" lang="en-US" altLang="ja-JP" sz="1200" baseline="0" dirty="0" smtClean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 for improvement?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901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solidFill>
                            <a:schemeClr val="tx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The higher the value, the more</a:t>
                      </a:r>
                      <a:r>
                        <a:rPr kumimoji="1" lang="en-US" altLang="ja-JP" sz="1200" baseline="0" dirty="0" smtClean="0">
                          <a:solidFill>
                            <a:schemeClr val="tx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 efficient at improving NPS.</a:t>
                      </a:r>
                      <a:endParaRPr kumimoji="1" lang="en-US" altLang="ja-JP" sz="1200" dirty="0">
                        <a:solidFill>
                          <a:schemeClr val="tx2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4528147"/>
                  </a:ext>
                </a:extLst>
              </a:tr>
            </a:tbl>
          </a:graphicData>
        </a:graphic>
      </p:graphicFrame>
      <p:pic>
        <p:nvPicPr>
          <p:cNvPr id="17" name="図 16">
            <a:extLst>
              <a:ext uri="{FF2B5EF4-FFF2-40B4-BE49-F238E27FC236}">
                <a16:creationId xmlns:a16="http://schemas.microsoft.com/office/drawing/2014/main" xmlns="" id="{F8D2ED3A-383D-43DE-84A4-923D9D71C6B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01595" y="1096108"/>
            <a:ext cx="226314" cy="187453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xmlns="" id="{BF3E80AD-3EC0-4739-90DC-F45BCF139291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91308" y="3215728"/>
            <a:ext cx="246888" cy="182880"/>
          </a:xfrm>
          <a:prstGeom prst="rect">
            <a:avLst/>
          </a:prstGeom>
        </p:spPr>
      </p:pic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xmlns="" id="{88FD61FD-AAAE-4965-8654-1D58949D1B8B}"/>
              </a:ext>
            </a:extLst>
          </p:cNvPr>
          <p:cNvCxnSpPr>
            <a:cxnSpLocks/>
          </p:cNvCxnSpPr>
          <p:nvPr/>
        </p:nvCxnSpPr>
        <p:spPr bwMode="auto">
          <a:xfrm flipH="1">
            <a:off x="9392081" y="1038272"/>
            <a:ext cx="1" cy="240294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EC407A"/>
            </a:solidFill>
            <a:prstDash val="solid"/>
            <a:round/>
            <a:headEnd type="stealth" w="med" len="med"/>
            <a:tailEnd type="triangle" w="med" len="med"/>
          </a:ln>
          <a:effectLst/>
        </p:spPr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xmlns="" id="{BC796279-21E8-4306-AFD4-4316256140E7}"/>
              </a:ext>
            </a:extLst>
          </p:cNvPr>
          <p:cNvCxnSpPr>
            <a:cxnSpLocks/>
          </p:cNvCxnSpPr>
          <p:nvPr/>
        </p:nvCxnSpPr>
        <p:spPr bwMode="auto">
          <a:xfrm>
            <a:off x="403281" y="2295229"/>
            <a:ext cx="9000828" cy="0"/>
          </a:xfrm>
          <a:prstGeom prst="straightConnector1">
            <a:avLst/>
          </a:prstGeom>
          <a:solidFill>
            <a:schemeClr val="accent1"/>
          </a:solidFill>
          <a:ln w="317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xmlns="" id="{E64818AB-1A25-452D-8C23-91F24E054EC1}"/>
              </a:ext>
            </a:extLst>
          </p:cNvPr>
          <p:cNvCxnSpPr>
            <a:cxnSpLocks/>
          </p:cNvCxnSpPr>
          <p:nvPr/>
        </p:nvCxnSpPr>
        <p:spPr>
          <a:xfrm flipH="1" flipV="1">
            <a:off x="1863499" y="1253081"/>
            <a:ext cx="468222" cy="378038"/>
          </a:xfrm>
          <a:prstGeom prst="line">
            <a:avLst/>
          </a:prstGeom>
          <a:ln>
            <a:solidFill>
              <a:srgbClr val="13A1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xmlns="" id="{369E96AE-3D6C-4D97-B9D4-9D7AE2D21EC2}"/>
              </a:ext>
            </a:extLst>
          </p:cNvPr>
          <p:cNvSpPr/>
          <p:nvPr/>
        </p:nvSpPr>
        <p:spPr>
          <a:xfrm>
            <a:off x="776704" y="976376"/>
            <a:ext cx="25716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200" b="1" dirty="0">
                <a:solidFill>
                  <a:srgbClr val="13A1A4"/>
                </a:solidFill>
              </a:rPr>
              <a:t>Which factors are important?</a:t>
            </a:r>
            <a:endParaRPr lang="en-US" altLang="ja-JP" sz="1200" b="1" dirty="0">
              <a:solidFill>
                <a:srgbClr val="13A1A4"/>
              </a:solidFill>
            </a:endParaRPr>
          </a:p>
        </p:txBody>
      </p: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xmlns="" id="{6CAD7F64-05F7-4BA9-8860-CF8A00E7EEE6}"/>
              </a:ext>
            </a:extLst>
          </p:cNvPr>
          <p:cNvCxnSpPr>
            <a:cxnSpLocks/>
          </p:cNvCxnSpPr>
          <p:nvPr/>
        </p:nvCxnSpPr>
        <p:spPr>
          <a:xfrm flipH="1">
            <a:off x="5591071" y="2243208"/>
            <a:ext cx="395496" cy="650124"/>
          </a:xfrm>
          <a:prstGeom prst="line">
            <a:avLst/>
          </a:prstGeom>
          <a:ln>
            <a:solidFill>
              <a:srgbClr val="FF74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xmlns="" id="{2960AB9F-A5C7-41DE-9AC8-98B7CBDDD366}"/>
              </a:ext>
            </a:extLst>
          </p:cNvPr>
          <p:cNvSpPr/>
          <p:nvPr/>
        </p:nvSpPr>
        <p:spPr>
          <a:xfrm>
            <a:off x="4276509" y="2921173"/>
            <a:ext cx="50871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200" b="1" dirty="0">
                <a:solidFill>
                  <a:srgbClr val="FF7452"/>
                </a:solidFill>
                <a:latin typeface="+mn-ea"/>
              </a:rPr>
              <a:t>Which factors do they satisfy/dissatisfy</a:t>
            </a:r>
            <a:r>
              <a:rPr lang="en-US" altLang="ja-JP" sz="1200" b="1" dirty="0" smtClean="0">
                <a:solidFill>
                  <a:srgbClr val="FF7452"/>
                </a:solidFill>
                <a:latin typeface="+mn-ea"/>
              </a:rPr>
              <a:t>? (Current situation)</a:t>
            </a:r>
            <a:endParaRPr lang="en-US" altLang="ja-JP" sz="1200" dirty="0">
              <a:solidFill>
                <a:srgbClr val="FF7452"/>
              </a:solidFill>
              <a:latin typeface="+mn-ea"/>
            </a:endParaRPr>
          </a:p>
        </p:txBody>
      </p: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xmlns="" id="{23866AFC-A13E-446B-8CF5-1A56C53CEAE7}"/>
              </a:ext>
            </a:extLst>
          </p:cNvPr>
          <p:cNvCxnSpPr>
            <a:cxnSpLocks/>
          </p:cNvCxnSpPr>
          <p:nvPr/>
        </p:nvCxnSpPr>
        <p:spPr>
          <a:xfrm flipH="1" flipV="1">
            <a:off x="776704" y="2203669"/>
            <a:ext cx="853976" cy="448309"/>
          </a:xfrm>
          <a:prstGeom prst="line">
            <a:avLst/>
          </a:prstGeom>
          <a:ln>
            <a:solidFill>
              <a:srgbClr val="EF94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xmlns="" id="{F67A045B-38AC-4A44-965D-99DC85208171}"/>
              </a:ext>
            </a:extLst>
          </p:cNvPr>
          <p:cNvSpPr/>
          <p:nvPr/>
        </p:nvSpPr>
        <p:spPr>
          <a:xfrm>
            <a:off x="1382656" y="2685781"/>
            <a:ext cx="25913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200" b="1" dirty="0">
                <a:solidFill>
                  <a:srgbClr val="EF9439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Which factor should be prioritized for improvement?</a:t>
            </a:r>
            <a:endParaRPr lang="ja-JP" altLang="en-US" sz="1200" dirty="0">
              <a:solidFill>
                <a:srgbClr val="EF9439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2" name="ホームベース 7">
            <a:extLst>
              <a:ext uri="{FF2B5EF4-FFF2-40B4-BE49-F238E27FC236}">
                <a16:creationId xmlns:a16="http://schemas.microsoft.com/office/drawing/2014/main" xmlns="" id="{AD9558D2-652A-4B34-97C9-21C4AC3858CE}"/>
              </a:ext>
            </a:extLst>
          </p:cNvPr>
          <p:cNvSpPr/>
          <p:nvPr/>
        </p:nvSpPr>
        <p:spPr>
          <a:xfrm>
            <a:off x="472683" y="3539858"/>
            <a:ext cx="463379" cy="642065"/>
          </a:xfrm>
          <a:prstGeom prst="homePlate">
            <a:avLst>
              <a:gd name="adj" fmla="val 20519"/>
            </a:avLst>
          </a:prstGeom>
          <a:solidFill>
            <a:schemeClr val="bg2"/>
          </a:solidFill>
          <a:ln w="6350">
            <a:solidFill>
              <a:schemeClr val="bg1">
                <a:lumMod val="75000"/>
              </a:schemeClr>
            </a:solidFill>
          </a:ln>
        </p:spPr>
        <p:txBody>
          <a:bodyPr vert="eaVert" wrap="square" lIns="0" tIns="0" rIns="0" bIns="0" rtlCol="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fontAlgn="ctr"/>
            <a:r>
              <a:rPr lang="en-US" altLang="ja-JP" sz="900" dirty="0" smtClean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Experience</a:t>
            </a:r>
            <a:r>
              <a:rPr lang="en-US" altLang="ja-JP" sz="9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900" dirty="0" smtClean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endParaRPr lang="ja-JP" altLang="en-US" sz="900" dirty="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4" name="ホームベース 7">
            <a:extLst>
              <a:ext uri="{FF2B5EF4-FFF2-40B4-BE49-F238E27FC236}">
                <a16:creationId xmlns:a16="http://schemas.microsoft.com/office/drawing/2014/main" xmlns="" id="{395BD2E7-E074-48A0-8C38-077B233B9A41}"/>
              </a:ext>
            </a:extLst>
          </p:cNvPr>
          <p:cNvSpPr/>
          <p:nvPr/>
        </p:nvSpPr>
        <p:spPr>
          <a:xfrm>
            <a:off x="941445" y="3539858"/>
            <a:ext cx="463379" cy="642065"/>
          </a:xfrm>
          <a:prstGeom prst="homePlate">
            <a:avLst>
              <a:gd name="adj" fmla="val 20519"/>
            </a:avLst>
          </a:prstGeom>
          <a:solidFill>
            <a:schemeClr val="bg2"/>
          </a:solidFill>
          <a:ln w="6350">
            <a:solidFill>
              <a:schemeClr val="bg1">
                <a:lumMod val="75000"/>
              </a:schemeClr>
            </a:solidFill>
          </a:ln>
        </p:spPr>
        <p:txBody>
          <a:bodyPr vert="eaVert" wrap="square" lIns="0" tIns="0" rIns="0" bIns="0" rtlCol="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fontAlgn="ctr"/>
            <a:r>
              <a:rPr lang="en-US" altLang="ja-JP" sz="900" dirty="0" smtClean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Experience 2</a:t>
            </a:r>
            <a:endParaRPr lang="ja-JP" altLang="en-US" sz="900" dirty="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5" name="ホームベース 7">
            <a:extLst>
              <a:ext uri="{FF2B5EF4-FFF2-40B4-BE49-F238E27FC236}">
                <a16:creationId xmlns:a16="http://schemas.microsoft.com/office/drawing/2014/main" xmlns="" id="{8DB974C9-DF5C-4458-9792-47CDAFF35B35}"/>
              </a:ext>
            </a:extLst>
          </p:cNvPr>
          <p:cNvSpPr/>
          <p:nvPr/>
        </p:nvSpPr>
        <p:spPr>
          <a:xfrm>
            <a:off x="1410207" y="3539858"/>
            <a:ext cx="463379" cy="642065"/>
          </a:xfrm>
          <a:prstGeom prst="homePlate">
            <a:avLst>
              <a:gd name="adj" fmla="val 20519"/>
            </a:avLst>
          </a:prstGeom>
          <a:solidFill>
            <a:schemeClr val="bg2"/>
          </a:solidFill>
          <a:ln w="6350">
            <a:solidFill>
              <a:schemeClr val="bg1">
                <a:lumMod val="75000"/>
              </a:schemeClr>
            </a:solidFill>
          </a:ln>
        </p:spPr>
        <p:txBody>
          <a:bodyPr vert="eaVert" wrap="square" lIns="0" tIns="0" rIns="0" bIns="0" rtlCol="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fontAlgn="ctr"/>
            <a:r>
              <a:rPr lang="en-US" altLang="ja-JP" sz="900" dirty="0" smtClean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Experience 3</a:t>
            </a:r>
            <a:endParaRPr lang="ja-JP" altLang="en-US" sz="900" dirty="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8" name="ホームベース 7">
            <a:extLst>
              <a:ext uri="{FF2B5EF4-FFF2-40B4-BE49-F238E27FC236}">
                <a16:creationId xmlns:a16="http://schemas.microsoft.com/office/drawing/2014/main" xmlns="" id="{9BD0C129-C090-4284-B88D-11D721A306A7}"/>
              </a:ext>
            </a:extLst>
          </p:cNvPr>
          <p:cNvSpPr/>
          <p:nvPr/>
        </p:nvSpPr>
        <p:spPr>
          <a:xfrm>
            <a:off x="1878969" y="3539858"/>
            <a:ext cx="463379" cy="642065"/>
          </a:xfrm>
          <a:prstGeom prst="homePlate">
            <a:avLst>
              <a:gd name="adj" fmla="val 20519"/>
            </a:avLst>
          </a:prstGeom>
          <a:solidFill>
            <a:schemeClr val="bg2"/>
          </a:solidFill>
          <a:ln w="6350">
            <a:solidFill>
              <a:schemeClr val="bg1">
                <a:lumMod val="75000"/>
              </a:schemeClr>
            </a:solidFill>
          </a:ln>
        </p:spPr>
        <p:txBody>
          <a:bodyPr vert="eaVert" wrap="square" lIns="0" tIns="0" rIns="0" bIns="0" rtlCol="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fontAlgn="ctr"/>
            <a:r>
              <a:rPr lang="en-US" altLang="ja-JP" sz="900" dirty="0" smtClean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Experience4</a:t>
            </a:r>
            <a:endParaRPr lang="ja-JP" altLang="en-US" sz="900" dirty="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9" name="ホームベース 7">
            <a:extLst>
              <a:ext uri="{FF2B5EF4-FFF2-40B4-BE49-F238E27FC236}">
                <a16:creationId xmlns:a16="http://schemas.microsoft.com/office/drawing/2014/main" xmlns="" id="{636DBB05-BFB8-4C83-8E85-4BF781A7AC8D}"/>
              </a:ext>
            </a:extLst>
          </p:cNvPr>
          <p:cNvSpPr/>
          <p:nvPr/>
        </p:nvSpPr>
        <p:spPr>
          <a:xfrm>
            <a:off x="2347731" y="3539858"/>
            <a:ext cx="463379" cy="642065"/>
          </a:xfrm>
          <a:prstGeom prst="homePlate">
            <a:avLst>
              <a:gd name="adj" fmla="val 20519"/>
            </a:avLst>
          </a:prstGeom>
          <a:solidFill>
            <a:schemeClr val="bg2"/>
          </a:solidFill>
          <a:ln w="6350">
            <a:solidFill>
              <a:schemeClr val="bg1">
                <a:lumMod val="75000"/>
              </a:schemeClr>
            </a:solidFill>
          </a:ln>
        </p:spPr>
        <p:txBody>
          <a:bodyPr vert="eaVert" wrap="square" lIns="0" tIns="0" rIns="0" bIns="0" rtlCol="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fontAlgn="ctr"/>
            <a:r>
              <a:rPr lang="en-US" altLang="ja-JP" sz="900" dirty="0" smtClean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Experience 5</a:t>
            </a:r>
            <a:endParaRPr lang="ja-JP" altLang="en-US" sz="900" dirty="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0" name="ホームベース 7">
            <a:extLst>
              <a:ext uri="{FF2B5EF4-FFF2-40B4-BE49-F238E27FC236}">
                <a16:creationId xmlns:a16="http://schemas.microsoft.com/office/drawing/2014/main" xmlns="" id="{7F23EBC4-2B1C-4411-8BD5-A200A1004302}"/>
              </a:ext>
            </a:extLst>
          </p:cNvPr>
          <p:cNvSpPr/>
          <p:nvPr/>
        </p:nvSpPr>
        <p:spPr>
          <a:xfrm>
            <a:off x="2816493" y="3539858"/>
            <a:ext cx="463379" cy="642065"/>
          </a:xfrm>
          <a:prstGeom prst="homePlate">
            <a:avLst>
              <a:gd name="adj" fmla="val 20519"/>
            </a:avLst>
          </a:prstGeom>
          <a:solidFill>
            <a:schemeClr val="bg2"/>
          </a:solidFill>
          <a:ln w="6350">
            <a:solidFill>
              <a:schemeClr val="bg1">
                <a:lumMod val="75000"/>
              </a:schemeClr>
            </a:solidFill>
          </a:ln>
        </p:spPr>
        <p:txBody>
          <a:bodyPr vert="eaVert" wrap="square" lIns="0" tIns="0" rIns="0" bIns="0" rtlCol="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fontAlgn="ctr"/>
            <a:r>
              <a:rPr lang="en-US" altLang="ja-JP" sz="900" dirty="0" smtClean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Experience 6</a:t>
            </a:r>
            <a:endParaRPr lang="ja-JP" altLang="en-US" sz="900" dirty="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1" name="ホームベース 7">
            <a:extLst>
              <a:ext uri="{FF2B5EF4-FFF2-40B4-BE49-F238E27FC236}">
                <a16:creationId xmlns:a16="http://schemas.microsoft.com/office/drawing/2014/main" xmlns="" id="{D2B7B4E3-2DBC-42EF-A985-C80CE154670D}"/>
              </a:ext>
            </a:extLst>
          </p:cNvPr>
          <p:cNvSpPr/>
          <p:nvPr/>
        </p:nvSpPr>
        <p:spPr>
          <a:xfrm>
            <a:off x="3285255" y="3539858"/>
            <a:ext cx="463379" cy="642065"/>
          </a:xfrm>
          <a:prstGeom prst="homePlate">
            <a:avLst>
              <a:gd name="adj" fmla="val 20519"/>
            </a:avLst>
          </a:prstGeom>
          <a:solidFill>
            <a:schemeClr val="bg2"/>
          </a:solidFill>
          <a:ln w="6350">
            <a:solidFill>
              <a:schemeClr val="bg1">
                <a:lumMod val="75000"/>
              </a:schemeClr>
            </a:solidFill>
          </a:ln>
        </p:spPr>
        <p:txBody>
          <a:bodyPr vert="eaVert" wrap="square" lIns="0" tIns="0" rIns="0" bIns="0" rtlCol="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fontAlgn="ctr"/>
            <a:r>
              <a:rPr lang="en-US" altLang="ja-JP" sz="900" dirty="0" smtClean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Experience 7</a:t>
            </a:r>
            <a:endParaRPr lang="ja-JP" altLang="en-US" sz="900" dirty="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2" name="ホームベース 7">
            <a:extLst>
              <a:ext uri="{FF2B5EF4-FFF2-40B4-BE49-F238E27FC236}">
                <a16:creationId xmlns:a16="http://schemas.microsoft.com/office/drawing/2014/main" xmlns="" id="{91C277A5-719D-426B-8524-0FF7877E8D51}"/>
              </a:ext>
            </a:extLst>
          </p:cNvPr>
          <p:cNvSpPr/>
          <p:nvPr/>
        </p:nvSpPr>
        <p:spPr>
          <a:xfrm>
            <a:off x="3754017" y="3539858"/>
            <a:ext cx="463379" cy="642065"/>
          </a:xfrm>
          <a:prstGeom prst="homePlate">
            <a:avLst>
              <a:gd name="adj" fmla="val 20519"/>
            </a:avLst>
          </a:prstGeom>
          <a:solidFill>
            <a:schemeClr val="bg2"/>
          </a:solidFill>
          <a:ln w="6350">
            <a:solidFill>
              <a:schemeClr val="bg1">
                <a:lumMod val="75000"/>
              </a:schemeClr>
            </a:solidFill>
          </a:ln>
        </p:spPr>
        <p:txBody>
          <a:bodyPr vert="eaVert" wrap="square" lIns="0" tIns="0" rIns="0" bIns="0" rtlCol="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fontAlgn="ctr"/>
            <a:r>
              <a:rPr lang="en-US" altLang="ja-JP" sz="900" dirty="0" smtClean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Experience 8</a:t>
            </a:r>
            <a:endParaRPr lang="ja-JP" altLang="en-US" sz="900" dirty="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3" name="ホームベース 7">
            <a:extLst>
              <a:ext uri="{FF2B5EF4-FFF2-40B4-BE49-F238E27FC236}">
                <a16:creationId xmlns:a16="http://schemas.microsoft.com/office/drawing/2014/main" xmlns="" id="{8254C8C2-A004-40E5-B7A9-0364E3E21A05}"/>
              </a:ext>
            </a:extLst>
          </p:cNvPr>
          <p:cNvSpPr/>
          <p:nvPr/>
        </p:nvSpPr>
        <p:spPr>
          <a:xfrm>
            <a:off x="4222779" y="3539858"/>
            <a:ext cx="463379" cy="642065"/>
          </a:xfrm>
          <a:prstGeom prst="homePlate">
            <a:avLst>
              <a:gd name="adj" fmla="val 20519"/>
            </a:avLst>
          </a:prstGeom>
          <a:solidFill>
            <a:schemeClr val="bg2"/>
          </a:solidFill>
          <a:ln w="6350">
            <a:solidFill>
              <a:schemeClr val="bg1">
                <a:lumMod val="75000"/>
              </a:schemeClr>
            </a:solidFill>
          </a:ln>
        </p:spPr>
        <p:txBody>
          <a:bodyPr vert="eaVert" wrap="square" lIns="0" tIns="0" rIns="0" bIns="0" rtlCol="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fontAlgn="ctr"/>
            <a:r>
              <a:rPr lang="en-US" altLang="ja-JP" sz="900" dirty="0" smtClean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Experience 9</a:t>
            </a:r>
            <a:endParaRPr lang="ja-JP" altLang="en-US" sz="900" dirty="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4" name="ホームベース 7">
            <a:extLst>
              <a:ext uri="{FF2B5EF4-FFF2-40B4-BE49-F238E27FC236}">
                <a16:creationId xmlns:a16="http://schemas.microsoft.com/office/drawing/2014/main" xmlns="" id="{F8618FFE-82F2-4359-AC32-07D03B4E4032}"/>
              </a:ext>
            </a:extLst>
          </p:cNvPr>
          <p:cNvSpPr/>
          <p:nvPr/>
        </p:nvSpPr>
        <p:spPr>
          <a:xfrm>
            <a:off x="4691541" y="3539858"/>
            <a:ext cx="463379" cy="642065"/>
          </a:xfrm>
          <a:prstGeom prst="homePlate">
            <a:avLst>
              <a:gd name="adj" fmla="val 20519"/>
            </a:avLst>
          </a:prstGeom>
          <a:solidFill>
            <a:schemeClr val="bg2"/>
          </a:solidFill>
          <a:ln w="6350">
            <a:solidFill>
              <a:schemeClr val="bg1">
                <a:lumMod val="75000"/>
              </a:schemeClr>
            </a:solidFill>
          </a:ln>
        </p:spPr>
        <p:txBody>
          <a:bodyPr vert="eaVert" wrap="square" lIns="0" tIns="0" rIns="0" bIns="0" rtlCol="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fontAlgn="ctr"/>
            <a:r>
              <a:rPr lang="en-US" altLang="ja-JP" sz="900" dirty="0" smtClean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Experience 10</a:t>
            </a:r>
            <a:endParaRPr lang="ja-JP" altLang="en-US" sz="900" dirty="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5" name="ホームベース 7">
            <a:extLst>
              <a:ext uri="{FF2B5EF4-FFF2-40B4-BE49-F238E27FC236}">
                <a16:creationId xmlns:a16="http://schemas.microsoft.com/office/drawing/2014/main" xmlns="" id="{EEA64492-DB86-42A4-8D32-B1A4CF58B220}"/>
              </a:ext>
            </a:extLst>
          </p:cNvPr>
          <p:cNvSpPr/>
          <p:nvPr/>
        </p:nvSpPr>
        <p:spPr>
          <a:xfrm>
            <a:off x="5160303" y="3539858"/>
            <a:ext cx="463379" cy="642065"/>
          </a:xfrm>
          <a:prstGeom prst="homePlate">
            <a:avLst>
              <a:gd name="adj" fmla="val 20519"/>
            </a:avLst>
          </a:prstGeom>
          <a:solidFill>
            <a:schemeClr val="bg2"/>
          </a:solidFill>
          <a:ln w="6350">
            <a:solidFill>
              <a:schemeClr val="bg1">
                <a:lumMod val="75000"/>
              </a:schemeClr>
            </a:solidFill>
          </a:ln>
        </p:spPr>
        <p:txBody>
          <a:bodyPr vert="eaVert" wrap="square" lIns="0" tIns="0" rIns="0" bIns="0" rtlCol="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fontAlgn="ctr"/>
            <a:r>
              <a:rPr lang="en-US" altLang="ja-JP" sz="900" dirty="0" smtClean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Experience 11</a:t>
            </a:r>
            <a:endParaRPr lang="ja-JP" altLang="en-US" sz="900" dirty="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6" name="ホームベース 7">
            <a:extLst>
              <a:ext uri="{FF2B5EF4-FFF2-40B4-BE49-F238E27FC236}">
                <a16:creationId xmlns:a16="http://schemas.microsoft.com/office/drawing/2014/main" xmlns="" id="{6F110F81-21F5-4752-A6B3-13FA021F8F3C}"/>
              </a:ext>
            </a:extLst>
          </p:cNvPr>
          <p:cNvSpPr/>
          <p:nvPr/>
        </p:nvSpPr>
        <p:spPr>
          <a:xfrm>
            <a:off x="5629065" y="3539858"/>
            <a:ext cx="463379" cy="642065"/>
          </a:xfrm>
          <a:prstGeom prst="homePlate">
            <a:avLst>
              <a:gd name="adj" fmla="val 20519"/>
            </a:avLst>
          </a:prstGeom>
          <a:solidFill>
            <a:schemeClr val="bg2"/>
          </a:solidFill>
          <a:ln w="6350">
            <a:solidFill>
              <a:schemeClr val="bg1">
                <a:lumMod val="75000"/>
              </a:schemeClr>
            </a:solidFill>
          </a:ln>
        </p:spPr>
        <p:txBody>
          <a:bodyPr vert="eaVert" wrap="square" lIns="0" tIns="0" rIns="0" bIns="0" rtlCol="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fontAlgn="ctr"/>
            <a:r>
              <a:rPr lang="en-US" altLang="ja-JP" sz="900" dirty="0" smtClean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Experience 12</a:t>
            </a:r>
            <a:endParaRPr lang="ja-JP" altLang="en-US" sz="900" dirty="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7" name="ホームベース 7">
            <a:extLst>
              <a:ext uri="{FF2B5EF4-FFF2-40B4-BE49-F238E27FC236}">
                <a16:creationId xmlns:a16="http://schemas.microsoft.com/office/drawing/2014/main" xmlns="" id="{3539A2FD-BE7E-4354-AE9E-0203A364648D}"/>
              </a:ext>
            </a:extLst>
          </p:cNvPr>
          <p:cNvSpPr/>
          <p:nvPr/>
        </p:nvSpPr>
        <p:spPr>
          <a:xfrm>
            <a:off x="6097827" y="3539858"/>
            <a:ext cx="463379" cy="642065"/>
          </a:xfrm>
          <a:prstGeom prst="homePlate">
            <a:avLst>
              <a:gd name="adj" fmla="val 20519"/>
            </a:avLst>
          </a:prstGeom>
          <a:solidFill>
            <a:schemeClr val="bg2"/>
          </a:solidFill>
          <a:ln w="6350">
            <a:solidFill>
              <a:schemeClr val="bg1">
                <a:lumMod val="75000"/>
              </a:schemeClr>
            </a:solidFill>
          </a:ln>
        </p:spPr>
        <p:txBody>
          <a:bodyPr vert="eaVert" wrap="square" lIns="0" tIns="0" rIns="0" bIns="0" rtlCol="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fontAlgn="ctr"/>
            <a:r>
              <a:rPr lang="en-US" altLang="ja-JP" sz="900" dirty="0" smtClean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Experience 13</a:t>
            </a:r>
            <a:endParaRPr lang="ja-JP" altLang="en-US" sz="900" dirty="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8" name="ホームベース 7">
            <a:extLst>
              <a:ext uri="{FF2B5EF4-FFF2-40B4-BE49-F238E27FC236}">
                <a16:creationId xmlns:a16="http://schemas.microsoft.com/office/drawing/2014/main" xmlns="" id="{04EA397F-0311-4791-B62A-8A2C07C77267}"/>
              </a:ext>
            </a:extLst>
          </p:cNvPr>
          <p:cNvSpPr/>
          <p:nvPr/>
        </p:nvSpPr>
        <p:spPr>
          <a:xfrm>
            <a:off x="6566589" y="3539858"/>
            <a:ext cx="463379" cy="642065"/>
          </a:xfrm>
          <a:prstGeom prst="homePlate">
            <a:avLst>
              <a:gd name="adj" fmla="val 20519"/>
            </a:avLst>
          </a:prstGeom>
          <a:solidFill>
            <a:schemeClr val="bg2"/>
          </a:solidFill>
          <a:ln w="6350">
            <a:solidFill>
              <a:schemeClr val="bg1">
                <a:lumMod val="75000"/>
              </a:schemeClr>
            </a:solidFill>
          </a:ln>
        </p:spPr>
        <p:txBody>
          <a:bodyPr vert="eaVert" wrap="square" lIns="0" tIns="0" rIns="0" bIns="0" rtlCol="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fontAlgn="ctr"/>
            <a:r>
              <a:rPr lang="en-US" altLang="ja-JP" sz="900" dirty="0" smtClean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Experience 14</a:t>
            </a:r>
            <a:endParaRPr lang="ja-JP" altLang="en-US" sz="900" dirty="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9" name="ホームベース 7">
            <a:extLst>
              <a:ext uri="{FF2B5EF4-FFF2-40B4-BE49-F238E27FC236}">
                <a16:creationId xmlns:a16="http://schemas.microsoft.com/office/drawing/2014/main" xmlns="" id="{7C6FAC5D-2B75-4002-A6B5-A8536B9BAE66}"/>
              </a:ext>
            </a:extLst>
          </p:cNvPr>
          <p:cNvSpPr/>
          <p:nvPr/>
        </p:nvSpPr>
        <p:spPr>
          <a:xfrm>
            <a:off x="7035351" y="3539858"/>
            <a:ext cx="463379" cy="642065"/>
          </a:xfrm>
          <a:prstGeom prst="homePlate">
            <a:avLst>
              <a:gd name="adj" fmla="val 20519"/>
            </a:avLst>
          </a:prstGeom>
          <a:solidFill>
            <a:schemeClr val="bg2"/>
          </a:solidFill>
          <a:ln w="6350">
            <a:solidFill>
              <a:schemeClr val="bg1">
                <a:lumMod val="75000"/>
              </a:schemeClr>
            </a:solidFill>
          </a:ln>
        </p:spPr>
        <p:txBody>
          <a:bodyPr vert="eaVert" wrap="square" lIns="0" tIns="0" rIns="0" bIns="0" rtlCol="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fontAlgn="ctr"/>
            <a:r>
              <a:rPr lang="en-US" altLang="ja-JP" sz="900" dirty="0" smtClean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Experience 15</a:t>
            </a:r>
            <a:endParaRPr lang="ja-JP" altLang="en-US" sz="900" dirty="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0" name="ホームベース 7">
            <a:extLst>
              <a:ext uri="{FF2B5EF4-FFF2-40B4-BE49-F238E27FC236}">
                <a16:creationId xmlns:a16="http://schemas.microsoft.com/office/drawing/2014/main" xmlns="" id="{BC8A77D9-9BB7-4D69-BA14-C6533B795C6C}"/>
              </a:ext>
            </a:extLst>
          </p:cNvPr>
          <p:cNvSpPr/>
          <p:nvPr/>
        </p:nvSpPr>
        <p:spPr>
          <a:xfrm>
            <a:off x="7504113" y="3539858"/>
            <a:ext cx="463379" cy="642065"/>
          </a:xfrm>
          <a:prstGeom prst="homePlate">
            <a:avLst>
              <a:gd name="adj" fmla="val 20519"/>
            </a:avLst>
          </a:prstGeom>
          <a:solidFill>
            <a:schemeClr val="bg2"/>
          </a:solidFill>
          <a:ln w="6350">
            <a:solidFill>
              <a:schemeClr val="bg1">
                <a:lumMod val="75000"/>
              </a:schemeClr>
            </a:solidFill>
          </a:ln>
        </p:spPr>
        <p:txBody>
          <a:bodyPr vert="eaVert" wrap="square" lIns="0" tIns="0" rIns="0" bIns="0" rtlCol="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fontAlgn="ctr"/>
            <a:r>
              <a:rPr lang="en-US" altLang="ja-JP" sz="900" dirty="0" smtClean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Experience 16</a:t>
            </a:r>
            <a:endParaRPr lang="ja-JP" altLang="en-US" sz="900" dirty="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1" name="ホームベース 7">
            <a:extLst>
              <a:ext uri="{FF2B5EF4-FFF2-40B4-BE49-F238E27FC236}">
                <a16:creationId xmlns:a16="http://schemas.microsoft.com/office/drawing/2014/main" xmlns="" id="{F4E3F5DA-9540-411A-BF7F-4A19B96CD4CF}"/>
              </a:ext>
            </a:extLst>
          </p:cNvPr>
          <p:cNvSpPr/>
          <p:nvPr/>
        </p:nvSpPr>
        <p:spPr>
          <a:xfrm>
            <a:off x="7972875" y="3539858"/>
            <a:ext cx="463379" cy="642065"/>
          </a:xfrm>
          <a:prstGeom prst="homePlate">
            <a:avLst>
              <a:gd name="adj" fmla="val 20519"/>
            </a:avLst>
          </a:prstGeom>
          <a:solidFill>
            <a:schemeClr val="bg2"/>
          </a:solidFill>
          <a:ln w="6350">
            <a:solidFill>
              <a:schemeClr val="bg1">
                <a:lumMod val="75000"/>
              </a:schemeClr>
            </a:solidFill>
          </a:ln>
        </p:spPr>
        <p:txBody>
          <a:bodyPr vert="eaVert" wrap="square" lIns="0" tIns="0" rIns="0" bIns="0" rtlCol="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fontAlgn="ctr"/>
            <a:r>
              <a:rPr lang="en-US" altLang="ja-JP" sz="900" dirty="0" smtClean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Experience 17</a:t>
            </a:r>
            <a:endParaRPr lang="ja-JP" altLang="en-US" sz="900" dirty="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2" name="ホームベース 7">
            <a:extLst>
              <a:ext uri="{FF2B5EF4-FFF2-40B4-BE49-F238E27FC236}">
                <a16:creationId xmlns:a16="http://schemas.microsoft.com/office/drawing/2014/main" xmlns="" id="{ADDF0CE0-8E45-4F9E-AF59-A9757FAE0625}"/>
              </a:ext>
            </a:extLst>
          </p:cNvPr>
          <p:cNvSpPr/>
          <p:nvPr/>
        </p:nvSpPr>
        <p:spPr>
          <a:xfrm>
            <a:off x="8441637" y="3539858"/>
            <a:ext cx="463379" cy="642065"/>
          </a:xfrm>
          <a:prstGeom prst="homePlate">
            <a:avLst>
              <a:gd name="adj" fmla="val 20519"/>
            </a:avLst>
          </a:prstGeom>
          <a:solidFill>
            <a:schemeClr val="bg2"/>
          </a:solidFill>
          <a:ln w="6350">
            <a:solidFill>
              <a:schemeClr val="bg1">
                <a:lumMod val="75000"/>
              </a:schemeClr>
            </a:solidFill>
          </a:ln>
        </p:spPr>
        <p:txBody>
          <a:bodyPr vert="eaVert" wrap="square" lIns="0" tIns="0" rIns="0" bIns="0" rtlCol="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fontAlgn="ctr"/>
            <a:r>
              <a:rPr lang="en-US" altLang="ja-JP" sz="900" dirty="0" smtClean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Experience 18</a:t>
            </a:r>
            <a:endParaRPr lang="ja-JP" altLang="en-US" sz="900" dirty="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3" name="ホームベース 7">
            <a:extLst>
              <a:ext uri="{FF2B5EF4-FFF2-40B4-BE49-F238E27FC236}">
                <a16:creationId xmlns:a16="http://schemas.microsoft.com/office/drawing/2014/main" xmlns="" id="{FE3113CF-2EE0-4205-AD04-08468EECB8D5}"/>
              </a:ext>
            </a:extLst>
          </p:cNvPr>
          <p:cNvSpPr/>
          <p:nvPr/>
        </p:nvSpPr>
        <p:spPr>
          <a:xfrm>
            <a:off x="8910394" y="3539858"/>
            <a:ext cx="463379" cy="642065"/>
          </a:xfrm>
          <a:prstGeom prst="homePlate">
            <a:avLst>
              <a:gd name="adj" fmla="val 20519"/>
            </a:avLst>
          </a:prstGeom>
          <a:solidFill>
            <a:schemeClr val="bg2"/>
          </a:solidFill>
          <a:ln w="6350">
            <a:solidFill>
              <a:schemeClr val="bg1">
                <a:lumMod val="75000"/>
              </a:schemeClr>
            </a:solidFill>
          </a:ln>
        </p:spPr>
        <p:txBody>
          <a:bodyPr vert="eaVert" wrap="square" lIns="0" tIns="0" rIns="0" bIns="0" rtlCol="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fontAlgn="ctr"/>
            <a:r>
              <a:rPr lang="en-US" altLang="ja-JP" sz="900" dirty="0" smtClean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Experience 19</a:t>
            </a:r>
            <a:endParaRPr lang="ja-JP" altLang="en-US" sz="900" dirty="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47432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xmlns="" id="{4481772E-50A4-41AE-9BDF-C73CAAAAE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Calculations in the journey map</a:t>
            </a:r>
            <a:r>
              <a:rPr lang="ja-JP" altLang="en-US" dirty="0"/>
              <a:t>　</a:t>
            </a:r>
            <a:r>
              <a:rPr lang="en-US" altLang="ja-JP" b="1" dirty="0" smtClean="0"/>
              <a:t>Trend</a:t>
            </a:r>
            <a:endParaRPr kumimoji="1" lang="ja-JP" altLang="en-US" dirty="0"/>
          </a:p>
        </p:txBody>
      </p:sp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xmlns="" id="{95AAE796-9D1D-42FA-B445-D1D90FF554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4334239"/>
              </p:ext>
            </p:extLst>
          </p:nvPr>
        </p:nvGraphicFramePr>
        <p:xfrm>
          <a:off x="251191" y="3278505"/>
          <a:ext cx="9583099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4974">
                  <a:extLst>
                    <a:ext uri="{9D8B030D-6E8A-4147-A177-3AD203B41FA5}">
                      <a16:colId xmlns:a16="http://schemas.microsoft.com/office/drawing/2014/main" xmlns="" val="4128774984"/>
                    </a:ext>
                  </a:extLst>
                </a:gridCol>
                <a:gridCol w="2028825">
                  <a:extLst>
                    <a:ext uri="{9D8B030D-6E8A-4147-A177-3AD203B41FA5}">
                      <a16:colId xmlns:a16="http://schemas.microsoft.com/office/drawing/2014/main" xmlns="" val="121279257"/>
                    </a:ext>
                  </a:extLst>
                </a:gridCol>
                <a:gridCol w="7099300">
                  <a:extLst>
                    <a:ext uri="{9D8B030D-6E8A-4147-A177-3AD203B41FA5}">
                      <a16:colId xmlns:a16="http://schemas.microsoft.com/office/drawing/2014/main" xmlns="" val="1490317194"/>
                    </a:ext>
                  </a:extLst>
                </a:gridCol>
              </a:tblGrid>
              <a:tr h="18114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 smtClean="0">
                          <a:solidFill>
                            <a:schemeClr val="tx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No.</a:t>
                      </a:r>
                      <a:endParaRPr kumimoji="1" lang="ja-JP" altLang="en-US" sz="1100" dirty="0">
                        <a:solidFill>
                          <a:schemeClr val="tx2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>
                          <a:solidFill>
                            <a:schemeClr val="tx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Items</a:t>
                      </a:r>
                      <a:endParaRPr kumimoji="1" lang="ja-JP" altLang="en-US" sz="1100" dirty="0">
                        <a:solidFill>
                          <a:schemeClr val="tx2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>
                          <a:solidFill>
                            <a:schemeClr val="tx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Description</a:t>
                      </a:r>
                      <a:endParaRPr kumimoji="1" lang="ja-JP" altLang="en-US" sz="1100" dirty="0">
                        <a:solidFill>
                          <a:schemeClr val="tx2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58124844"/>
                  </a:ext>
                </a:extLst>
              </a:tr>
              <a:tr h="29435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dirty="0">
                          <a:solidFill>
                            <a:schemeClr val="tx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>
                          <a:solidFill>
                            <a:schemeClr val="tx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Tendency of lowering NPS</a:t>
                      </a:r>
                      <a:endParaRPr kumimoji="1" lang="en-US" altLang="ja-JP" sz="1100" dirty="0">
                        <a:solidFill>
                          <a:schemeClr val="tx2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>
                          <a:solidFill>
                            <a:schemeClr val="tx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Multiple regression analysis with the minus side of the data</a:t>
                      </a:r>
                    </a:p>
                    <a:p>
                      <a:r>
                        <a:rPr kumimoji="1" lang="en-US" altLang="ja-JP" sz="1100" dirty="0" smtClean="0">
                          <a:solidFill>
                            <a:schemeClr val="tx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Example:</a:t>
                      </a:r>
                      <a:r>
                        <a:rPr kumimoji="1" lang="en-US" altLang="ja-JP" sz="1100" baseline="0" dirty="0" smtClean="0">
                          <a:solidFill>
                            <a:schemeClr val="tx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 I</a:t>
                      </a:r>
                      <a:r>
                        <a:rPr kumimoji="1" lang="en-US" altLang="ja-JP" sz="1100" dirty="0" smtClean="0">
                          <a:solidFill>
                            <a:schemeClr val="tx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f a person is unsatisfied with “the experience from the parking lot to the store”, </a:t>
                      </a:r>
                      <a:r>
                        <a:rPr kumimoji="1" lang="en-US" altLang="ja-JP" sz="1100" b="1" dirty="0" smtClean="0">
                          <a:solidFill>
                            <a:schemeClr val="tx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his</a:t>
                      </a:r>
                      <a:r>
                        <a:rPr kumimoji="1" lang="en-US" altLang="ja-JP" sz="1100" b="1" baseline="0" dirty="0" smtClean="0">
                          <a:solidFill>
                            <a:schemeClr val="tx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/her NPS will decrease by 0.61 points</a:t>
                      </a:r>
                      <a:r>
                        <a:rPr kumimoji="1" lang="en-US" altLang="ja-JP" sz="1100" baseline="0" dirty="0" smtClean="0">
                          <a:solidFill>
                            <a:schemeClr val="tx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. </a:t>
                      </a:r>
                      <a:endParaRPr kumimoji="1" lang="en-US" altLang="ja-JP" sz="1100" b="1" dirty="0">
                        <a:solidFill>
                          <a:schemeClr val="tx2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94590343"/>
                  </a:ext>
                </a:extLst>
              </a:tr>
              <a:tr h="271711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dirty="0">
                          <a:solidFill>
                            <a:schemeClr val="tx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>
                          <a:solidFill>
                            <a:schemeClr val="tx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Tendency of raising</a:t>
                      </a:r>
                      <a:r>
                        <a:rPr kumimoji="1" lang="en-US" altLang="ja-JP" sz="1100" baseline="0" dirty="0" smtClean="0">
                          <a:solidFill>
                            <a:schemeClr val="tx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 NPS</a:t>
                      </a:r>
                      <a:endParaRPr kumimoji="1" lang="ja-JP" altLang="en-US" sz="1100" dirty="0">
                        <a:solidFill>
                          <a:schemeClr val="tx2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>
                          <a:solidFill>
                            <a:schemeClr val="tx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Multiple regression analysis with the plus side of the data</a:t>
                      </a:r>
                      <a:endParaRPr kumimoji="1" lang="en-US" altLang="ja-JP" sz="1100" dirty="0">
                        <a:solidFill>
                          <a:schemeClr val="tx2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r>
                        <a:rPr kumimoji="1" lang="en-US" altLang="ja-JP" sz="1100" dirty="0" smtClean="0">
                          <a:solidFill>
                            <a:schemeClr val="tx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Example: If a person</a:t>
                      </a:r>
                      <a:r>
                        <a:rPr kumimoji="1" lang="en-US" altLang="ja-JP" sz="1100" baseline="0" dirty="0" smtClean="0">
                          <a:solidFill>
                            <a:schemeClr val="tx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 is satisfied with “the experience when selecting dishes”</a:t>
                      </a:r>
                      <a:r>
                        <a:rPr kumimoji="1" lang="en-US" altLang="ja-JP" sz="1100" b="1" baseline="0" dirty="0" smtClean="0">
                          <a:solidFill>
                            <a:schemeClr val="tx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, his/her NPS will increase by 0.36 points</a:t>
                      </a:r>
                      <a:r>
                        <a:rPr kumimoji="1" lang="en-US" altLang="ja-JP" sz="1100" baseline="0" dirty="0" smtClean="0">
                          <a:solidFill>
                            <a:schemeClr val="tx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.</a:t>
                      </a:r>
                      <a:endParaRPr kumimoji="1" lang="ja-JP" altLang="en-US" sz="1100" b="1" dirty="0">
                        <a:solidFill>
                          <a:schemeClr val="tx2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048797721"/>
                  </a:ext>
                </a:extLst>
              </a:tr>
              <a:tr h="19246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dirty="0">
                          <a:solidFill>
                            <a:schemeClr val="tx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③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>
                          <a:solidFill>
                            <a:schemeClr val="tx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Tendency of influencing NPS</a:t>
                      </a:r>
                      <a:endParaRPr kumimoji="1" lang="ja-JP" altLang="en-US" sz="1100" dirty="0">
                        <a:solidFill>
                          <a:schemeClr val="tx2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7429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dirty="0" smtClean="0">
                          <a:solidFill>
                            <a:schemeClr val="tx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The sum</a:t>
                      </a:r>
                      <a:r>
                        <a:rPr kumimoji="1" lang="en-US" altLang="ja-JP" sz="1100" baseline="0" dirty="0" smtClean="0">
                          <a:solidFill>
                            <a:schemeClr val="tx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 of absolute values of </a:t>
                      </a:r>
                      <a:r>
                        <a:rPr kumimoji="1" lang="ja-JP" altLang="en-US" sz="1100" dirty="0" smtClean="0">
                          <a:solidFill>
                            <a:schemeClr val="tx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①</a:t>
                      </a:r>
                      <a:r>
                        <a:rPr kumimoji="1" lang="en-US" altLang="ja-JP" sz="1100" dirty="0" smtClean="0">
                          <a:solidFill>
                            <a:schemeClr val="tx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 and </a:t>
                      </a:r>
                      <a:r>
                        <a:rPr kumimoji="1" lang="ja-JP" altLang="en-US" sz="1100" dirty="0" smtClean="0">
                          <a:solidFill>
                            <a:schemeClr val="tx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4528147"/>
                  </a:ext>
                </a:extLst>
              </a:tr>
              <a:tr h="19246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dirty="0">
                          <a:solidFill>
                            <a:schemeClr val="tx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④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>
                          <a:solidFill>
                            <a:schemeClr val="tx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Tendency of influencing NPS</a:t>
                      </a:r>
                      <a:endParaRPr kumimoji="1" lang="en-US" altLang="ja-JP" sz="1100" dirty="0">
                        <a:solidFill>
                          <a:schemeClr val="tx2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r>
                        <a:rPr kumimoji="1" lang="en-US" altLang="ja-JP" sz="1100" dirty="0" smtClean="0">
                          <a:solidFill>
                            <a:schemeClr val="tx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※Index</a:t>
                      </a:r>
                      <a:endParaRPr kumimoji="1" lang="en-US" altLang="ja-JP" sz="1100" dirty="0">
                        <a:solidFill>
                          <a:schemeClr val="tx2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dirty="0" smtClean="0">
                          <a:solidFill>
                            <a:schemeClr val="tx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Converting</a:t>
                      </a:r>
                      <a:r>
                        <a:rPr kumimoji="1" lang="en-US" altLang="ja-JP" sz="1100" baseline="0" dirty="0" smtClean="0">
                          <a:solidFill>
                            <a:schemeClr val="tx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 the numbers in </a:t>
                      </a:r>
                      <a:r>
                        <a:rPr kumimoji="1" lang="ja-JP" altLang="en-US" sz="1100" dirty="0" smtClean="0">
                          <a:solidFill>
                            <a:schemeClr val="tx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③</a:t>
                      </a:r>
                      <a:r>
                        <a:rPr kumimoji="1" lang="en-US" altLang="ja-JP" sz="1100" dirty="0" smtClean="0">
                          <a:solidFill>
                            <a:schemeClr val="tx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 into index. The</a:t>
                      </a:r>
                      <a:r>
                        <a:rPr kumimoji="1" lang="en-US" altLang="ja-JP" sz="1100" baseline="0" dirty="0" smtClean="0">
                          <a:solidFill>
                            <a:schemeClr val="tx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 largest number in </a:t>
                      </a:r>
                      <a:r>
                        <a:rPr kumimoji="1" lang="ja-JP" altLang="en-US" sz="1100" dirty="0" smtClean="0">
                          <a:solidFill>
                            <a:schemeClr val="tx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③</a:t>
                      </a:r>
                      <a:r>
                        <a:rPr kumimoji="1" lang="en-US" altLang="ja-JP" sz="1100" dirty="0" smtClean="0">
                          <a:solidFill>
                            <a:schemeClr val="tx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 becomes</a:t>
                      </a:r>
                      <a:r>
                        <a:rPr kumimoji="1" lang="en-US" altLang="ja-JP" sz="1100" baseline="0" dirty="0" smtClean="0">
                          <a:solidFill>
                            <a:schemeClr val="tx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 100.</a:t>
                      </a:r>
                      <a:endParaRPr kumimoji="1" lang="ja-JP" altLang="en-US" sz="1100" b="1" dirty="0" smtClean="0">
                        <a:solidFill>
                          <a:srgbClr val="FF0000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0" marR="0" lvl="0" indent="0" algn="l" defTabSz="7429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100" dirty="0">
                          <a:solidFill>
                            <a:schemeClr val="tx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  <a:r>
                        <a:rPr kumimoji="1" lang="en-US" altLang="ja-JP" sz="1100" b="1" dirty="0" smtClean="0">
                          <a:solidFill>
                            <a:srgbClr val="FF0000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※These</a:t>
                      </a:r>
                      <a:r>
                        <a:rPr kumimoji="1" lang="en-US" altLang="ja-JP" sz="1100" b="1" baseline="0" dirty="0" smtClean="0">
                          <a:solidFill>
                            <a:srgbClr val="FF0000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 numbers is transformed into the green curve in the journey map.</a:t>
                      </a:r>
                      <a:endParaRPr kumimoji="1" lang="ja-JP" altLang="en-US" sz="1100" b="1" dirty="0">
                        <a:solidFill>
                          <a:srgbClr val="FF0000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370646907"/>
                  </a:ext>
                </a:extLst>
              </a:tr>
              <a:tr h="19246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dirty="0">
                          <a:solidFill>
                            <a:schemeClr val="tx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>
                          <a:solidFill>
                            <a:schemeClr val="tx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Difference between ease of lowering and raising NPS</a:t>
                      </a:r>
                      <a:endParaRPr kumimoji="1" lang="ja-JP" altLang="en-US" sz="1100" dirty="0">
                        <a:solidFill>
                          <a:schemeClr val="tx2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>
                          <a:solidFill>
                            <a:schemeClr val="tx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Sum</a:t>
                      </a:r>
                      <a:r>
                        <a:rPr kumimoji="1" lang="en-US" altLang="ja-JP" sz="1100" baseline="0" dirty="0" smtClean="0">
                          <a:solidFill>
                            <a:schemeClr val="tx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 of </a:t>
                      </a:r>
                      <a:r>
                        <a:rPr kumimoji="1" lang="ja-JP" altLang="en-US" sz="1100" dirty="0" smtClean="0">
                          <a:solidFill>
                            <a:schemeClr val="tx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①</a:t>
                      </a:r>
                      <a:r>
                        <a:rPr kumimoji="1" lang="en-US" altLang="ja-JP" sz="1100" baseline="0" dirty="0" smtClean="0">
                          <a:solidFill>
                            <a:schemeClr val="tx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 and </a:t>
                      </a:r>
                      <a:r>
                        <a:rPr kumimoji="1" lang="ja-JP" altLang="en-US" sz="1100" dirty="0" smtClean="0">
                          <a:solidFill>
                            <a:schemeClr val="tx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②</a:t>
                      </a:r>
                      <a:endParaRPr kumimoji="1" lang="ja-JP" altLang="en-US" sz="1100" dirty="0">
                        <a:solidFill>
                          <a:schemeClr val="tx2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175816810"/>
                  </a:ext>
                </a:extLst>
              </a:tr>
              <a:tr h="19246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dirty="0">
                          <a:solidFill>
                            <a:schemeClr val="tx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>
                          <a:solidFill>
                            <a:schemeClr val="tx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Tendency of raising/lowering</a:t>
                      </a:r>
                      <a:r>
                        <a:rPr kumimoji="1" lang="en-US" altLang="ja-JP" sz="1100" baseline="0" dirty="0" smtClean="0">
                          <a:solidFill>
                            <a:schemeClr val="tx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 NPS</a:t>
                      </a:r>
                      <a:endParaRPr kumimoji="1" lang="ja-JP" altLang="en-US" sz="1100" dirty="0">
                        <a:solidFill>
                          <a:schemeClr val="tx2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dirty="0" smtClean="0">
                          <a:solidFill>
                            <a:schemeClr val="tx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Converting the numbers</a:t>
                      </a:r>
                      <a:r>
                        <a:rPr kumimoji="1" lang="en-US" altLang="ja-JP" sz="1100" baseline="0" dirty="0" smtClean="0">
                          <a:solidFill>
                            <a:schemeClr val="tx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 in </a:t>
                      </a:r>
                      <a:r>
                        <a:rPr kumimoji="1" lang="ja-JP" altLang="en-US" sz="1100" dirty="0" smtClean="0">
                          <a:solidFill>
                            <a:schemeClr val="tx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⑤</a:t>
                      </a:r>
                      <a:r>
                        <a:rPr kumimoji="1" lang="en-US" altLang="ja-JP" sz="1100" dirty="0" smtClean="0">
                          <a:solidFill>
                            <a:schemeClr val="tx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 into index. The largest</a:t>
                      </a:r>
                      <a:r>
                        <a:rPr kumimoji="1" lang="en-US" altLang="ja-JP" sz="1100" baseline="0" dirty="0" smtClean="0">
                          <a:solidFill>
                            <a:schemeClr val="tx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 number in </a:t>
                      </a:r>
                      <a:r>
                        <a:rPr kumimoji="1" lang="ja-JP" altLang="en-US" sz="1100" dirty="0" smtClean="0">
                          <a:solidFill>
                            <a:schemeClr val="tx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⑤</a:t>
                      </a:r>
                      <a:r>
                        <a:rPr kumimoji="1" lang="en-US" altLang="ja-JP" sz="1100" dirty="0" smtClean="0">
                          <a:solidFill>
                            <a:schemeClr val="tx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 becomes</a:t>
                      </a:r>
                      <a:r>
                        <a:rPr kumimoji="1" lang="en-US" altLang="ja-JP" sz="1100" baseline="0" dirty="0" smtClean="0">
                          <a:solidFill>
                            <a:schemeClr val="tx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 100.</a:t>
                      </a:r>
                    </a:p>
                    <a:p>
                      <a:pPr marL="0" marR="0" lvl="0" indent="0" algn="l" defTabSz="7429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b="1" baseline="0" dirty="0" smtClean="0">
                          <a:solidFill>
                            <a:schemeClr val="tx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   </a:t>
                      </a:r>
                      <a:r>
                        <a:rPr kumimoji="1" lang="en-US" altLang="ja-JP" sz="1100" b="1" dirty="0" smtClean="0">
                          <a:solidFill>
                            <a:srgbClr val="FF0000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※These numbers is transformed</a:t>
                      </a:r>
                      <a:r>
                        <a:rPr kumimoji="1" lang="en-US" altLang="ja-JP" sz="1100" b="1" baseline="0" dirty="0" smtClean="0">
                          <a:solidFill>
                            <a:srgbClr val="FF0000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 into the orange curve in the journey map.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319078118"/>
                  </a:ext>
                </a:extLst>
              </a:tr>
              <a:tr h="19246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dirty="0">
                          <a:solidFill>
                            <a:schemeClr val="tx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>
                          <a:solidFill>
                            <a:schemeClr val="tx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Potential</a:t>
                      </a:r>
                      <a:r>
                        <a:rPr kumimoji="1" lang="en-US" altLang="ja-JP" sz="1100" baseline="0" dirty="0" smtClean="0">
                          <a:solidFill>
                            <a:schemeClr val="tx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 risk</a:t>
                      </a:r>
                      <a:endParaRPr kumimoji="1" lang="ja-JP" altLang="en-US" sz="1100" dirty="0">
                        <a:solidFill>
                          <a:schemeClr val="tx2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b="0" dirty="0" smtClean="0">
                          <a:solidFill>
                            <a:schemeClr val="tx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Difference</a:t>
                      </a:r>
                      <a:r>
                        <a:rPr kumimoji="1" lang="en-US" altLang="ja-JP" sz="1100" b="0" baseline="0" dirty="0" smtClean="0">
                          <a:solidFill>
                            <a:schemeClr val="tx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 between </a:t>
                      </a:r>
                      <a:r>
                        <a:rPr kumimoji="1" lang="ja-JP" altLang="en-US" sz="1100" b="0" dirty="0" smtClean="0">
                          <a:solidFill>
                            <a:schemeClr val="tx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④</a:t>
                      </a:r>
                      <a:r>
                        <a:rPr kumimoji="1" lang="en-US" altLang="ja-JP" sz="1100" b="0" baseline="0" dirty="0" smtClean="0">
                          <a:solidFill>
                            <a:schemeClr val="tx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 and </a:t>
                      </a:r>
                      <a:r>
                        <a:rPr kumimoji="1" lang="ja-JP" altLang="en-US" sz="1100" b="0" dirty="0" smtClean="0">
                          <a:solidFill>
                            <a:schemeClr val="tx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⑥</a:t>
                      </a:r>
                      <a:r>
                        <a:rPr kumimoji="1" lang="ja-JP" altLang="en-US" sz="1100" b="0" dirty="0">
                          <a:solidFill>
                            <a:schemeClr val="tx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  <a:r>
                        <a:rPr kumimoji="1" lang="en-US" altLang="ja-JP" sz="1100" b="1" dirty="0" smtClean="0">
                          <a:solidFill>
                            <a:srgbClr val="FF0000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※This is the potential risk of</a:t>
                      </a:r>
                      <a:r>
                        <a:rPr kumimoji="1" lang="en-US" altLang="ja-JP" sz="1100" b="1" baseline="0" dirty="0" smtClean="0">
                          <a:solidFill>
                            <a:srgbClr val="FF0000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 this journey.</a:t>
                      </a:r>
                      <a:endParaRPr kumimoji="1" lang="en-US" altLang="ja-JP" sz="1100" b="1" dirty="0">
                        <a:solidFill>
                          <a:srgbClr val="FF0000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281122357"/>
                  </a:ext>
                </a:extLst>
              </a:tr>
            </a:tbl>
          </a:graphicData>
        </a:graphic>
      </p:graphicFrame>
      <p:pic>
        <p:nvPicPr>
          <p:cNvPr id="4" name="図 3">
            <a:extLst>
              <a:ext uri="{FF2B5EF4-FFF2-40B4-BE49-F238E27FC236}">
                <a16:creationId xmlns:a16="http://schemas.microsoft.com/office/drawing/2014/main" xmlns="" id="{CB1F3839-A098-4D9D-A891-7C21973FE3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192" y="1432509"/>
            <a:ext cx="9600590" cy="1556012"/>
          </a:xfrm>
          <a:prstGeom prst="rect">
            <a:avLst/>
          </a:prstGeom>
          <a:ln w="9525">
            <a:noFill/>
          </a:ln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xmlns="" id="{37BC8C05-7B49-46FE-A89E-8E0D1F38D08E}"/>
              </a:ext>
            </a:extLst>
          </p:cNvPr>
          <p:cNvSpPr/>
          <p:nvPr/>
        </p:nvSpPr>
        <p:spPr>
          <a:xfrm>
            <a:off x="6639672" y="1576038"/>
            <a:ext cx="462845" cy="12736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xmlns="" id="{FC68E897-C3EB-4206-9B81-1A64B6F70D9F}"/>
              </a:ext>
            </a:extLst>
          </p:cNvPr>
          <p:cNvSpPr/>
          <p:nvPr/>
        </p:nvSpPr>
        <p:spPr>
          <a:xfrm>
            <a:off x="7126978" y="1576037"/>
            <a:ext cx="477198" cy="1273621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xmlns="" id="{A4BDF253-89E6-457B-9E4F-2C547268734A}"/>
              </a:ext>
            </a:extLst>
          </p:cNvPr>
          <p:cNvSpPr/>
          <p:nvPr/>
        </p:nvSpPr>
        <p:spPr>
          <a:xfrm>
            <a:off x="5720008" y="1576037"/>
            <a:ext cx="516006" cy="1273621"/>
          </a:xfrm>
          <a:prstGeom prst="rect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xmlns="" id="{D0E24EA4-C534-4167-93BD-55400131C774}"/>
              </a:ext>
            </a:extLst>
          </p:cNvPr>
          <p:cNvSpPr txBox="1"/>
          <p:nvPr/>
        </p:nvSpPr>
        <p:spPr>
          <a:xfrm>
            <a:off x="6684304" y="1232866"/>
            <a:ext cx="597986" cy="3738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>
                <a:solidFill>
                  <a:srgbClr val="FF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①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xmlns="" id="{092ED2A2-093A-42AB-826B-9748BB73D232}"/>
              </a:ext>
            </a:extLst>
          </p:cNvPr>
          <p:cNvSpPr txBox="1"/>
          <p:nvPr/>
        </p:nvSpPr>
        <p:spPr>
          <a:xfrm>
            <a:off x="7119866" y="1232253"/>
            <a:ext cx="457085" cy="3738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>
                <a:solidFill>
                  <a:srgbClr val="0000FF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②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xmlns="" id="{E86CDF11-D599-4A66-B902-0503BAC67CF5}"/>
              </a:ext>
            </a:extLst>
          </p:cNvPr>
          <p:cNvSpPr txBox="1"/>
          <p:nvPr/>
        </p:nvSpPr>
        <p:spPr>
          <a:xfrm>
            <a:off x="5779177" y="1232866"/>
            <a:ext cx="597986" cy="3738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>
                <a:solidFill>
                  <a:srgbClr val="385723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③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xmlns="" id="{0C27BC19-7B3E-41C9-AC13-0A3C65F8156A}"/>
              </a:ext>
            </a:extLst>
          </p:cNvPr>
          <p:cNvSpPr txBox="1"/>
          <p:nvPr/>
        </p:nvSpPr>
        <p:spPr>
          <a:xfrm>
            <a:off x="6227914" y="1232253"/>
            <a:ext cx="457085" cy="3738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>
                <a:solidFill>
                  <a:srgbClr val="FFC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④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xmlns="" id="{FCE411F5-7FB0-4341-B4CD-5F422E42CF31}"/>
              </a:ext>
            </a:extLst>
          </p:cNvPr>
          <p:cNvSpPr/>
          <p:nvPr/>
        </p:nvSpPr>
        <p:spPr>
          <a:xfrm>
            <a:off x="6263238" y="1576038"/>
            <a:ext cx="349209" cy="1273621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xmlns="" id="{973B89CD-A518-452B-85A1-DAF730470302}"/>
              </a:ext>
            </a:extLst>
          </p:cNvPr>
          <p:cNvSpPr/>
          <p:nvPr/>
        </p:nvSpPr>
        <p:spPr>
          <a:xfrm>
            <a:off x="7628637" y="1576037"/>
            <a:ext cx="468953" cy="1273621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xmlns="" id="{EFDC8C53-8E62-4136-9514-EBB744E716F0}"/>
              </a:ext>
            </a:extLst>
          </p:cNvPr>
          <p:cNvSpPr txBox="1"/>
          <p:nvPr/>
        </p:nvSpPr>
        <p:spPr>
          <a:xfrm>
            <a:off x="7663947" y="1232253"/>
            <a:ext cx="457085" cy="3738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>
                <a:solidFill>
                  <a:srgbClr val="00B05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⑤</a:t>
            </a: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xmlns="" id="{ACF8B71A-6FDA-4814-A744-D6439DCCFBA4}"/>
              </a:ext>
            </a:extLst>
          </p:cNvPr>
          <p:cNvSpPr/>
          <p:nvPr/>
        </p:nvSpPr>
        <p:spPr>
          <a:xfrm>
            <a:off x="8121032" y="1576037"/>
            <a:ext cx="413368" cy="1273621"/>
          </a:xfrm>
          <a:prstGeom prst="rect">
            <a:avLst/>
          </a:prstGeom>
          <a:noFill/>
          <a:ln w="28575">
            <a:solidFill>
              <a:srgbClr val="FF74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xmlns="" id="{BA6AC74D-D828-49C3-A0CC-C3D701F41FA9}"/>
              </a:ext>
            </a:extLst>
          </p:cNvPr>
          <p:cNvSpPr/>
          <p:nvPr/>
        </p:nvSpPr>
        <p:spPr>
          <a:xfrm>
            <a:off x="8557842" y="1576037"/>
            <a:ext cx="413368" cy="1273621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xmlns="" id="{5CDA44AA-9E28-4BC9-A78D-44644C7B5BB1}"/>
              </a:ext>
            </a:extLst>
          </p:cNvPr>
          <p:cNvSpPr txBox="1"/>
          <p:nvPr/>
        </p:nvSpPr>
        <p:spPr>
          <a:xfrm>
            <a:off x="8105835" y="1232253"/>
            <a:ext cx="457085" cy="3738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>
                <a:solidFill>
                  <a:srgbClr val="FF7452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⑥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xmlns="" id="{6765D359-1616-4AD8-8E4A-CA3FFD92ECF3}"/>
              </a:ext>
            </a:extLst>
          </p:cNvPr>
          <p:cNvSpPr txBox="1"/>
          <p:nvPr/>
        </p:nvSpPr>
        <p:spPr>
          <a:xfrm>
            <a:off x="8529321" y="1232253"/>
            <a:ext cx="457085" cy="3738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>
                <a:solidFill>
                  <a:srgbClr val="00B0F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⑦</a:t>
            </a:r>
          </a:p>
        </p:txBody>
      </p:sp>
    </p:spTree>
    <p:extLst>
      <p:ext uri="{BB962C8B-B14F-4D97-AF65-F5344CB8AC3E}">
        <p14:creationId xmlns:p14="http://schemas.microsoft.com/office/powerpoint/2010/main" val="11950188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図 76">
            <a:extLst>
              <a:ext uri="{FF2B5EF4-FFF2-40B4-BE49-F238E27FC236}">
                <a16:creationId xmlns:a16="http://schemas.microsoft.com/office/drawing/2014/main" xmlns="" id="{CEF01D97-911E-40AE-80F5-03FB8D46504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" t="38777" r="604" b="51908"/>
          <a:stretch/>
        </p:blipFill>
        <p:spPr>
          <a:xfrm>
            <a:off x="350764" y="731486"/>
            <a:ext cx="9271584" cy="1709459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52274EC1-2CC9-4FBA-AE88-E255B7371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Ease of raising/lowering NPS</a:t>
            </a:r>
            <a:endParaRPr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xmlns="" id="{A2AE207E-6CBF-4416-A158-28E9311E61AE}"/>
              </a:ext>
            </a:extLst>
          </p:cNvPr>
          <p:cNvSpPr txBox="1"/>
          <p:nvPr/>
        </p:nvSpPr>
        <p:spPr>
          <a:xfrm>
            <a:off x="122298" y="4085100"/>
            <a:ext cx="307777" cy="60529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algn="ctr"/>
            <a:r>
              <a:rPr lang="ja-JP" altLang="en-US" sz="800" dirty="0"/>
              <a:t>推奨度平均</a:t>
            </a:r>
            <a:endParaRPr kumimoji="1" lang="ja-JP" altLang="en-US" sz="800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xmlns="" id="{B173DCBE-A861-4517-9014-4072061BD0C9}"/>
              </a:ext>
            </a:extLst>
          </p:cNvPr>
          <p:cNvSpPr txBox="1"/>
          <p:nvPr/>
        </p:nvSpPr>
        <p:spPr>
          <a:xfrm>
            <a:off x="1033766" y="2583326"/>
            <a:ext cx="590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①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xmlns="" id="{56854FC5-1285-4FEE-9208-907B452D6BF7}"/>
              </a:ext>
            </a:extLst>
          </p:cNvPr>
          <p:cNvSpPr txBox="1"/>
          <p:nvPr/>
        </p:nvSpPr>
        <p:spPr>
          <a:xfrm>
            <a:off x="2916587" y="2583326"/>
            <a:ext cx="590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②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xmlns="" id="{D3B1C249-A255-44F7-A147-2467E2AC7C3A}"/>
              </a:ext>
            </a:extLst>
          </p:cNvPr>
          <p:cNvSpPr txBox="1"/>
          <p:nvPr/>
        </p:nvSpPr>
        <p:spPr>
          <a:xfrm>
            <a:off x="4799408" y="2583326"/>
            <a:ext cx="590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③</a:t>
            </a: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xmlns="" id="{29B92262-78C7-4DC0-83DA-6C99133707B2}"/>
              </a:ext>
            </a:extLst>
          </p:cNvPr>
          <p:cNvSpPr txBox="1"/>
          <p:nvPr/>
        </p:nvSpPr>
        <p:spPr>
          <a:xfrm>
            <a:off x="6682229" y="2583326"/>
            <a:ext cx="590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④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xmlns="" id="{0DE1607A-3544-4851-B943-E763FA56F4F5}"/>
              </a:ext>
            </a:extLst>
          </p:cNvPr>
          <p:cNvSpPr txBox="1"/>
          <p:nvPr/>
        </p:nvSpPr>
        <p:spPr>
          <a:xfrm>
            <a:off x="8565050" y="2583326"/>
            <a:ext cx="590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⑤</a:t>
            </a: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xmlns="" id="{DF4D09CD-085E-4298-B3BA-055B81CFF241}"/>
              </a:ext>
            </a:extLst>
          </p:cNvPr>
          <p:cNvSpPr txBox="1"/>
          <p:nvPr/>
        </p:nvSpPr>
        <p:spPr>
          <a:xfrm>
            <a:off x="408587" y="2891990"/>
            <a:ext cx="1902524" cy="507831"/>
          </a:xfrm>
          <a:prstGeom prst="rect">
            <a:avLst/>
          </a:prstGeom>
          <a:noFill/>
        </p:spPr>
        <p:txBody>
          <a:bodyPr vert="horz" wrap="square" rtlCol="0" anchor="ctr">
            <a:spAutoFit/>
          </a:bodyPr>
          <a:lstStyle/>
          <a:p>
            <a:pPr algn="ctr"/>
            <a:r>
              <a:rPr lang="en-US" altLang="ja-JP" sz="900" dirty="0" smtClean="0"/>
              <a:t>When the customer experience rating is lower, the NPS </a:t>
            </a:r>
            <a:r>
              <a:rPr lang="en-US" altLang="ja-JP" sz="900" dirty="0" smtClean="0">
                <a:solidFill>
                  <a:srgbClr val="FF0000"/>
                </a:solidFill>
              </a:rPr>
              <a:t>decreases significantly</a:t>
            </a:r>
            <a:r>
              <a:rPr lang="en-US" altLang="ja-JP" sz="900" dirty="0" smtClean="0"/>
              <a:t>. </a:t>
            </a:r>
            <a:endParaRPr kumimoji="1" lang="ja-JP" altLang="en-US" sz="900" dirty="0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xmlns="" id="{C7EBD191-4865-4665-8139-0B936B52EE39}"/>
              </a:ext>
            </a:extLst>
          </p:cNvPr>
          <p:cNvSpPr txBox="1"/>
          <p:nvPr/>
        </p:nvSpPr>
        <p:spPr>
          <a:xfrm>
            <a:off x="2263392" y="2878330"/>
            <a:ext cx="1902524" cy="507831"/>
          </a:xfrm>
          <a:prstGeom prst="rect">
            <a:avLst/>
          </a:prstGeom>
          <a:noFill/>
        </p:spPr>
        <p:txBody>
          <a:bodyPr vert="horz" wrap="square" rtlCol="0" anchor="ctr">
            <a:spAutoFit/>
          </a:bodyPr>
          <a:lstStyle/>
          <a:p>
            <a:pPr algn="ctr"/>
            <a:r>
              <a:rPr lang="en-US" altLang="ja-JP" sz="900" dirty="0" smtClean="0"/>
              <a:t>When the customer experience rating is lower, the NPS </a:t>
            </a:r>
            <a:r>
              <a:rPr lang="en-US" altLang="ja-JP" sz="900" dirty="0" smtClean="0">
                <a:solidFill>
                  <a:srgbClr val="FF0000"/>
                </a:solidFill>
              </a:rPr>
              <a:t>slightly decreases.</a:t>
            </a:r>
            <a:endParaRPr lang="ja-JP" altLang="en-US" sz="900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xmlns="" id="{2A0F13E8-825B-48FE-BB3F-C41E2E911917}"/>
              </a:ext>
            </a:extLst>
          </p:cNvPr>
          <p:cNvSpPr txBox="1"/>
          <p:nvPr/>
        </p:nvSpPr>
        <p:spPr>
          <a:xfrm>
            <a:off x="4145509" y="2878330"/>
            <a:ext cx="1902524" cy="507831"/>
          </a:xfrm>
          <a:prstGeom prst="rect">
            <a:avLst/>
          </a:prstGeom>
          <a:noFill/>
        </p:spPr>
        <p:txBody>
          <a:bodyPr vert="horz" wrap="square" rtlCol="0" anchor="ctr">
            <a:spAutoFit/>
          </a:bodyPr>
          <a:lstStyle/>
          <a:p>
            <a:pPr algn="ctr"/>
            <a:r>
              <a:rPr lang="en-US" altLang="ja-JP" sz="900" dirty="0"/>
              <a:t>No positive/negative relationship between CX experience and NPS</a:t>
            </a:r>
            <a:endParaRPr lang="ja-JP" altLang="en-US" sz="900" dirty="0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xmlns="" id="{29CA175E-EE62-4123-B2EB-95EE0E6E3CFA}"/>
              </a:ext>
            </a:extLst>
          </p:cNvPr>
          <p:cNvSpPr txBox="1"/>
          <p:nvPr/>
        </p:nvSpPr>
        <p:spPr>
          <a:xfrm>
            <a:off x="6027626" y="2878330"/>
            <a:ext cx="1902524" cy="507831"/>
          </a:xfrm>
          <a:prstGeom prst="rect">
            <a:avLst/>
          </a:prstGeom>
          <a:noFill/>
        </p:spPr>
        <p:txBody>
          <a:bodyPr vert="horz" wrap="square" rtlCol="0" anchor="ctr">
            <a:spAutoFit/>
          </a:bodyPr>
          <a:lstStyle/>
          <a:p>
            <a:pPr algn="ctr"/>
            <a:r>
              <a:rPr lang="en-US" altLang="ja-JP" sz="900" dirty="0" smtClean="0"/>
              <a:t>When the customer experience rating is higher, the NPS </a:t>
            </a:r>
            <a:r>
              <a:rPr lang="en-US" altLang="ja-JP" sz="900" dirty="0" smtClean="0">
                <a:solidFill>
                  <a:srgbClr val="0000FF"/>
                </a:solidFill>
              </a:rPr>
              <a:t>slightly increases</a:t>
            </a:r>
            <a:r>
              <a:rPr lang="en-US" altLang="ja-JP" sz="900" dirty="0" smtClean="0"/>
              <a:t>.</a:t>
            </a:r>
            <a:endParaRPr lang="ja-JP" altLang="en-US" sz="900" dirty="0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xmlns="" id="{503FE9D5-FE58-49F9-9849-1D82813BD688}"/>
              </a:ext>
            </a:extLst>
          </p:cNvPr>
          <p:cNvSpPr txBox="1"/>
          <p:nvPr/>
        </p:nvSpPr>
        <p:spPr>
          <a:xfrm>
            <a:off x="7909743" y="2878330"/>
            <a:ext cx="1902524" cy="507831"/>
          </a:xfrm>
          <a:prstGeom prst="rect">
            <a:avLst/>
          </a:prstGeom>
          <a:noFill/>
        </p:spPr>
        <p:txBody>
          <a:bodyPr vert="horz" wrap="square" rtlCol="0" anchor="ctr">
            <a:spAutoFit/>
          </a:bodyPr>
          <a:lstStyle/>
          <a:p>
            <a:pPr algn="ctr"/>
            <a:r>
              <a:rPr lang="en-US" altLang="ja-JP" sz="900" dirty="0" smtClean="0"/>
              <a:t>When the customer experience rating is higher, the NPS </a:t>
            </a:r>
            <a:r>
              <a:rPr lang="en-US" altLang="ja-JP" sz="900" dirty="0" smtClean="0">
                <a:solidFill>
                  <a:srgbClr val="0000FF"/>
                </a:solidFill>
              </a:rPr>
              <a:t>increases significantly.</a:t>
            </a:r>
            <a:endParaRPr lang="ja-JP" altLang="en-US" sz="900" dirty="0"/>
          </a:p>
        </p:txBody>
      </p:sp>
      <p:graphicFrame>
        <p:nvGraphicFramePr>
          <p:cNvPr id="52" name="グラフ 51">
            <a:extLst>
              <a:ext uri="{FF2B5EF4-FFF2-40B4-BE49-F238E27FC236}">
                <a16:creationId xmlns:a16="http://schemas.microsoft.com/office/drawing/2014/main" xmlns="" id="{CE1894AA-91DF-416C-9D74-7D060FDC9D6B}"/>
              </a:ext>
            </a:extLst>
          </p:cNvPr>
          <p:cNvGraphicFramePr>
            <a:graphicFrameLocks/>
          </p:cNvGraphicFramePr>
          <p:nvPr/>
        </p:nvGraphicFramePr>
        <p:xfrm>
          <a:off x="130943" y="3283597"/>
          <a:ext cx="2279970" cy="35383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xmlns="" id="{D39B36D3-648D-4D2F-9D0C-CD6D01BBD79F}"/>
              </a:ext>
            </a:extLst>
          </p:cNvPr>
          <p:cNvSpPr txBox="1"/>
          <p:nvPr/>
        </p:nvSpPr>
        <p:spPr>
          <a:xfrm>
            <a:off x="522053" y="5434133"/>
            <a:ext cx="307777" cy="929201"/>
          </a:xfrm>
          <a:prstGeom prst="rect">
            <a:avLst/>
          </a:prstGeom>
          <a:noFill/>
        </p:spPr>
        <p:txBody>
          <a:bodyPr vert="eaVert" wrap="none" rtlCol="0" anchor="ctr">
            <a:spAutoFit/>
          </a:bodyPr>
          <a:lstStyle/>
          <a:p>
            <a:r>
              <a:rPr lang="en-US" altLang="ja-JP" sz="800" dirty="0" smtClean="0"/>
              <a:t>Very </a:t>
            </a:r>
            <a:r>
              <a:rPr lang="en-US" altLang="ja-JP" sz="800" dirty="0" err="1" smtClean="0"/>
              <a:t>l</a:t>
            </a:r>
            <a:r>
              <a:rPr lang="en-US" altLang="ja-JP" sz="800" dirty="0" err="1" smtClean="0">
                <a:solidFill>
                  <a:srgbClr val="FF0000"/>
                </a:solidFill>
              </a:rPr>
              <a:t>dissatisfied</a:t>
            </a:r>
            <a:endParaRPr lang="ja-JP" altLang="en-US" sz="800" dirty="0">
              <a:solidFill>
                <a:srgbClr val="FF0000"/>
              </a:solidFill>
            </a:endParaRP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xmlns="" id="{39DE0F29-8D68-45E8-9FA0-12C6871E1390}"/>
              </a:ext>
            </a:extLst>
          </p:cNvPr>
          <p:cNvSpPr txBox="1"/>
          <p:nvPr/>
        </p:nvSpPr>
        <p:spPr>
          <a:xfrm>
            <a:off x="961870" y="5434133"/>
            <a:ext cx="307777" cy="656590"/>
          </a:xfrm>
          <a:prstGeom prst="rect">
            <a:avLst/>
          </a:prstGeom>
          <a:noFill/>
        </p:spPr>
        <p:txBody>
          <a:bodyPr vert="eaVert" wrap="none" rtlCol="0" anchor="ctr">
            <a:spAutoFit/>
          </a:bodyPr>
          <a:lstStyle/>
          <a:p>
            <a:r>
              <a:rPr lang="en-US" altLang="ja-JP" sz="800" dirty="0">
                <a:solidFill>
                  <a:srgbClr val="FF0000"/>
                </a:solidFill>
              </a:rPr>
              <a:t>Dissatisfied</a:t>
            </a:r>
            <a:endParaRPr lang="ja-JP" altLang="en-US" sz="800" dirty="0"/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xmlns="" id="{CA59BC9A-B7BA-49EE-B069-11B95CF0C445}"/>
              </a:ext>
            </a:extLst>
          </p:cNvPr>
          <p:cNvSpPr txBox="1"/>
          <p:nvPr/>
        </p:nvSpPr>
        <p:spPr>
          <a:xfrm>
            <a:off x="1413038" y="5434133"/>
            <a:ext cx="307777" cy="1042813"/>
          </a:xfrm>
          <a:prstGeom prst="rect">
            <a:avLst/>
          </a:prstGeom>
          <a:noFill/>
        </p:spPr>
        <p:txBody>
          <a:bodyPr vert="eaVert" wrap="none" rtlCol="0" anchor="ctr">
            <a:spAutoFit/>
          </a:bodyPr>
          <a:lstStyle/>
          <a:p>
            <a:r>
              <a:rPr lang="en-US" altLang="ja-JP" sz="800" dirty="0"/>
              <a:t>Slightly </a:t>
            </a:r>
            <a:r>
              <a:rPr lang="en-US" altLang="ja-JP" sz="800" dirty="0">
                <a:solidFill>
                  <a:srgbClr val="FF0000"/>
                </a:solidFill>
              </a:rPr>
              <a:t>dissatisfied</a:t>
            </a:r>
            <a:endParaRPr lang="ja-JP" altLang="en-US" sz="800" dirty="0">
              <a:solidFill>
                <a:srgbClr val="FF0000"/>
              </a:solidFill>
            </a:endParaRP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xmlns="" id="{3346DF2A-CAA5-48F5-B86C-B121126526EA}"/>
              </a:ext>
            </a:extLst>
          </p:cNvPr>
          <p:cNvSpPr txBox="1"/>
          <p:nvPr/>
        </p:nvSpPr>
        <p:spPr>
          <a:xfrm>
            <a:off x="1853588" y="5434133"/>
            <a:ext cx="307777" cy="520084"/>
          </a:xfrm>
          <a:prstGeom prst="rect">
            <a:avLst/>
          </a:prstGeom>
          <a:noFill/>
        </p:spPr>
        <p:txBody>
          <a:bodyPr vert="eaVert" wrap="none" rtlCol="0" anchor="ctr">
            <a:spAutoFit/>
          </a:bodyPr>
          <a:lstStyle/>
          <a:p>
            <a:r>
              <a:rPr lang="en-US" altLang="ja-JP" sz="800" dirty="0"/>
              <a:t>Neutral</a:t>
            </a:r>
            <a:r>
              <a:rPr lang="ja-JP" altLang="en-US" sz="800" dirty="0"/>
              <a:t>*</a:t>
            </a:r>
            <a:endParaRPr lang="ja-JP" altLang="en-US" sz="800" dirty="0"/>
          </a:p>
        </p:txBody>
      </p:sp>
      <p:graphicFrame>
        <p:nvGraphicFramePr>
          <p:cNvPr id="56" name="グラフ 55">
            <a:extLst>
              <a:ext uri="{FF2B5EF4-FFF2-40B4-BE49-F238E27FC236}">
                <a16:creationId xmlns:a16="http://schemas.microsoft.com/office/drawing/2014/main" xmlns="" id="{9CD211C0-8700-4734-A251-9C0A5ADF7FBE}"/>
              </a:ext>
            </a:extLst>
          </p:cNvPr>
          <p:cNvGraphicFramePr>
            <a:graphicFrameLocks/>
          </p:cNvGraphicFramePr>
          <p:nvPr/>
        </p:nvGraphicFramePr>
        <p:xfrm>
          <a:off x="2206953" y="3424568"/>
          <a:ext cx="2035179" cy="35684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xmlns="" id="{0016E69D-DFA3-4F9D-9AB2-5EBE0A7400D7}"/>
              </a:ext>
            </a:extLst>
          </p:cNvPr>
          <p:cNvSpPr txBox="1"/>
          <p:nvPr/>
        </p:nvSpPr>
        <p:spPr>
          <a:xfrm>
            <a:off x="2410352" y="5434133"/>
            <a:ext cx="307777" cy="929201"/>
          </a:xfrm>
          <a:prstGeom prst="rect">
            <a:avLst/>
          </a:prstGeom>
          <a:noFill/>
        </p:spPr>
        <p:txBody>
          <a:bodyPr vert="eaVert" wrap="none" rtlCol="0" anchor="ctr">
            <a:spAutoFit/>
          </a:bodyPr>
          <a:lstStyle/>
          <a:p>
            <a:r>
              <a:rPr lang="en-US" altLang="ja-JP" sz="800" dirty="0"/>
              <a:t>Very </a:t>
            </a:r>
            <a:r>
              <a:rPr lang="en-US" altLang="ja-JP" sz="800" dirty="0" err="1"/>
              <a:t>l</a:t>
            </a:r>
            <a:r>
              <a:rPr lang="en-US" altLang="ja-JP" sz="800" dirty="0" err="1">
                <a:solidFill>
                  <a:srgbClr val="FF0000"/>
                </a:solidFill>
              </a:rPr>
              <a:t>dissatisfied</a:t>
            </a:r>
            <a:endParaRPr lang="ja-JP" altLang="en-US" sz="800" dirty="0">
              <a:solidFill>
                <a:srgbClr val="FF0000"/>
              </a:solidFill>
            </a:endParaRP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xmlns="" id="{FBB71550-B65E-495B-A0BF-A026785E45A4}"/>
              </a:ext>
            </a:extLst>
          </p:cNvPr>
          <p:cNvSpPr txBox="1"/>
          <p:nvPr/>
        </p:nvSpPr>
        <p:spPr>
          <a:xfrm>
            <a:off x="2850169" y="5434133"/>
            <a:ext cx="307777" cy="656590"/>
          </a:xfrm>
          <a:prstGeom prst="rect">
            <a:avLst/>
          </a:prstGeom>
          <a:noFill/>
        </p:spPr>
        <p:txBody>
          <a:bodyPr vert="eaVert" wrap="none" rtlCol="0" anchor="ctr">
            <a:spAutoFit/>
          </a:bodyPr>
          <a:lstStyle/>
          <a:p>
            <a:r>
              <a:rPr lang="en-US" altLang="ja-JP" sz="800" dirty="0">
                <a:solidFill>
                  <a:srgbClr val="FF0000"/>
                </a:solidFill>
              </a:rPr>
              <a:t>Dissatisfied</a:t>
            </a:r>
            <a:endParaRPr lang="ja-JP" altLang="en-US" sz="800" dirty="0"/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xmlns="" id="{1065039D-23CF-408E-9691-BBA80448EE7C}"/>
              </a:ext>
            </a:extLst>
          </p:cNvPr>
          <p:cNvSpPr txBox="1"/>
          <p:nvPr/>
        </p:nvSpPr>
        <p:spPr>
          <a:xfrm>
            <a:off x="3301337" y="5434133"/>
            <a:ext cx="307777" cy="1042813"/>
          </a:xfrm>
          <a:prstGeom prst="rect">
            <a:avLst/>
          </a:prstGeom>
          <a:noFill/>
        </p:spPr>
        <p:txBody>
          <a:bodyPr vert="eaVert" wrap="none" rtlCol="0" anchor="ctr">
            <a:spAutoFit/>
          </a:bodyPr>
          <a:lstStyle/>
          <a:p>
            <a:r>
              <a:rPr lang="en-US" altLang="ja-JP" sz="800" dirty="0"/>
              <a:t>Slightly </a:t>
            </a:r>
            <a:r>
              <a:rPr lang="en-US" altLang="ja-JP" sz="800" dirty="0">
                <a:solidFill>
                  <a:srgbClr val="FF0000"/>
                </a:solidFill>
              </a:rPr>
              <a:t>dissatisfied</a:t>
            </a:r>
            <a:endParaRPr lang="ja-JP" altLang="en-US" sz="800" dirty="0">
              <a:solidFill>
                <a:srgbClr val="FF0000"/>
              </a:solidFill>
            </a:endParaRP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xmlns="" id="{E93E5057-1574-4372-8FC2-76401A285914}"/>
              </a:ext>
            </a:extLst>
          </p:cNvPr>
          <p:cNvSpPr txBox="1"/>
          <p:nvPr/>
        </p:nvSpPr>
        <p:spPr>
          <a:xfrm>
            <a:off x="3741887" y="5434133"/>
            <a:ext cx="307777" cy="520084"/>
          </a:xfrm>
          <a:prstGeom prst="rect">
            <a:avLst/>
          </a:prstGeom>
          <a:noFill/>
        </p:spPr>
        <p:txBody>
          <a:bodyPr vert="eaVert" wrap="none" rtlCol="0" anchor="ctr">
            <a:spAutoFit/>
          </a:bodyPr>
          <a:lstStyle/>
          <a:p>
            <a:r>
              <a:rPr lang="en-US" altLang="ja-JP" sz="800" dirty="0"/>
              <a:t>Neutral</a:t>
            </a:r>
            <a:r>
              <a:rPr lang="ja-JP" altLang="en-US" sz="800" dirty="0"/>
              <a:t>*</a:t>
            </a:r>
            <a:endParaRPr lang="ja-JP" altLang="en-US" sz="800" dirty="0"/>
          </a:p>
        </p:txBody>
      </p:sp>
      <p:graphicFrame>
        <p:nvGraphicFramePr>
          <p:cNvPr id="61" name="グラフ 60">
            <a:extLst>
              <a:ext uri="{FF2B5EF4-FFF2-40B4-BE49-F238E27FC236}">
                <a16:creationId xmlns:a16="http://schemas.microsoft.com/office/drawing/2014/main" xmlns="" id="{79AEFC2F-50EB-448D-A46B-836566BD2AAE}"/>
              </a:ext>
            </a:extLst>
          </p:cNvPr>
          <p:cNvGraphicFramePr>
            <a:graphicFrameLocks/>
          </p:cNvGraphicFramePr>
          <p:nvPr/>
        </p:nvGraphicFramePr>
        <p:xfrm>
          <a:off x="4102050" y="3291986"/>
          <a:ext cx="2100026" cy="28263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62" name="グラフ 61">
            <a:extLst>
              <a:ext uri="{FF2B5EF4-FFF2-40B4-BE49-F238E27FC236}">
                <a16:creationId xmlns:a16="http://schemas.microsoft.com/office/drawing/2014/main" xmlns="" id="{3BE0A8FD-1144-4038-A244-DA45F0497017}"/>
              </a:ext>
            </a:extLst>
          </p:cNvPr>
          <p:cNvGraphicFramePr>
            <a:graphicFrameLocks/>
          </p:cNvGraphicFramePr>
          <p:nvPr/>
        </p:nvGraphicFramePr>
        <p:xfrm>
          <a:off x="5984167" y="3291986"/>
          <a:ext cx="2100026" cy="28263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63" name="グラフ 62">
            <a:extLst>
              <a:ext uri="{FF2B5EF4-FFF2-40B4-BE49-F238E27FC236}">
                <a16:creationId xmlns:a16="http://schemas.microsoft.com/office/drawing/2014/main" xmlns="" id="{B4AE7100-EA9A-430E-ABFE-22D31DE9BB44}"/>
              </a:ext>
            </a:extLst>
          </p:cNvPr>
          <p:cNvGraphicFramePr>
            <a:graphicFrameLocks/>
          </p:cNvGraphicFramePr>
          <p:nvPr/>
        </p:nvGraphicFramePr>
        <p:xfrm>
          <a:off x="7856615" y="3291986"/>
          <a:ext cx="2169932" cy="28263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xmlns="" id="{E4B77A5B-F993-4469-8535-842CA693FB55}"/>
              </a:ext>
            </a:extLst>
          </p:cNvPr>
          <p:cNvSpPr txBox="1"/>
          <p:nvPr/>
        </p:nvSpPr>
        <p:spPr>
          <a:xfrm>
            <a:off x="6163552" y="5434133"/>
            <a:ext cx="307777" cy="520084"/>
          </a:xfrm>
          <a:prstGeom prst="rect">
            <a:avLst/>
          </a:prstGeom>
          <a:noFill/>
        </p:spPr>
        <p:txBody>
          <a:bodyPr vert="eaVert" wrap="none" rtlCol="0" anchor="ctr">
            <a:spAutoFit/>
          </a:bodyPr>
          <a:lstStyle/>
          <a:p>
            <a:r>
              <a:rPr lang="en-US" altLang="ja-JP" sz="800" dirty="0"/>
              <a:t>Neutral</a:t>
            </a:r>
            <a:r>
              <a:rPr lang="ja-JP" altLang="en-US" sz="800" dirty="0"/>
              <a:t>*</a:t>
            </a:r>
            <a:endParaRPr lang="ja-JP" altLang="en-US" sz="800" dirty="0"/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xmlns="" id="{578E69FF-15EF-48F5-A562-72E4FB680271}"/>
              </a:ext>
            </a:extLst>
          </p:cNvPr>
          <p:cNvSpPr txBox="1"/>
          <p:nvPr/>
        </p:nvSpPr>
        <p:spPr>
          <a:xfrm>
            <a:off x="6603369" y="5434133"/>
            <a:ext cx="307777" cy="903252"/>
          </a:xfrm>
          <a:prstGeom prst="rect">
            <a:avLst/>
          </a:prstGeom>
          <a:noFill/>
        </p:spPr>
        <p:txBody>
          <a:bodyPr vert="eaVert" wrap="none" rtlCol="0" anchor="ctr">
            <a:spAutoFit/>
          </a:bodyPr>
          <a:lstStyle/>
          <a:p>
            <a:r>
              <a:rPr kumimoji="1" lang="en-US" altLang="ja-JP" sz="800" dirty="0" smtClean="0"/>
              <a:t>Slightly </a:t>
            </a:r>
            <a:r>
              <a:rPr kumimoji="1" lang="en-US" altLang="ja-JP" sz="800" dirty="0" smtClean="0">
                <a:solidFill>
                  <a:srgbClr val="0000FF"/>
                </a:solidFill>
              </a:rPr>
              <a:t>satisfied</a:t>
            </a:r>
            <a:endParaRPr kumimoji="1" lang="ja-JP" altLang="en-US" sz="800" dirty="0"/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xmlns="" id="{136EFE61-5028-48F5-8F51-03E4A330A688}"/>
              </a:ext>
            </a:extLst>
          </p:cNvPr>
          <p:cNvSpPr txBox="1"/>
          <p:nvPr/>
        </p:nvSpPr>
        <p:spPr>
          <a:xfrm>
            <a:off x="7054537" y="5434133"/>
            <a:ext cx="307777" cy="516528"/>
          </a:xfrm>
          <a:prstGeom prst="rect">
            <a:avLst/>
          </a:prstGeom>
          <a:noFill/>
        </p:spPr>
        <p:txBody>
          <a:bodyPr vert="eaVert" wrap="none" rtlCol="0" anchor="ctr">
            <a:spAutoFit/>
          </a:bodyPr>
          <a:lstStyle/>
          <a:p>
            <a:r>
              <a:rPr kumimoji="1" lang="en-US" altLang="ja-JP" sz="800" dirty="0" smtClean="0">
                <a:solidFill>
                  <a:srgbClr val="0070C0"/>
                </a:solidFill>
              </a:rPr>
              <a:t>Satisfied</a:t>
            </a:r>
            <a:endParaRPr kumimoji="1" lang="ja-JP" altLang="en-US" sz="800" dirty="0"/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xmlns="" id="{1D938FAD-CEA1-4342-9241-7EE1B76F5A3F}"/>
              </a:ext>
            </a:extLst>
          </p:cNvPr>
          <p:cNvSpPr txBox="1"/>
          <p:nvPr/>
        </p:nvSpPr>
        <p:spPr>
          <a:xfrm>
            <a:off x="7495087" y="5434133"/>
            <a:ext cx="307777" cy="763590"/>
          </a:xfrm>
          <a:prstGeom prst="rect">
            <a:avLst/>
          </a:prstGeom>
          <a:noFill/>
        </p:spPr>
        <p:txBody>
          <a:bodyPr vert="eaVert" wrap="none" rtlCol="0" anchor="ctr">
            <a:spAutoFit/>
          </a:bodyPr>
          <a:lstStyle/>
          <a:p>
            <a:r>
              <a:rPr kumimoji="1" lang="en-US" altLang="ja-JP" sz="800" dirty="0" smtClean="0"/>
              <a:t>Very </a:t>
            </a:r>
            <a:r>
              <a:rPr kumimoji="1" lang="en-US" altLang="ja-JP" sz="800" dirty="0" smtClean="0">
                <a:solidFill>
                  <a:srgbClr val="0000FF"/>
                </a:solidFill>
              </a:rPr>
              <a:t>satisfied</a:t>
            </a:r>
            <a:endParaRPr kumimoji="1" lang="ja-JP" altLang="en-US" sz="800" dirty="0"/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xmlns="" id="{6A12780C-9309-4106-8193-3C2677B68FD8}"/>
              </a:ext>
            </a:extLst>
          </p:cNvPr>
          <p:cNvSpPr txBox="1"/>
          <p:nvPr/>
        </p:nvSpPr>
        <p:spPr>
          <a:xfrm>
            <a:off x="8052412" y="5434133"/>
            <a:ext cx="307777" cy="520084"/>
          </a:xfrm>
          <a:prstGeom prst="rect">
            <a:avLst/>
          </a:prstGeom>
          <a:noFill/>
        </p:spPr>
        <p:txBody>
          <a:bodyPr vert="eaVert" wrap="none" rtlCol="0" anchor="ctr">
            <a:spAutoFit/>
          </a:bodyPr>
          <a:lstStyle/>
          <a:p>
            <a:r>
              <a:rPr lang="en-US" altLang="ja-JP" sz="800" dirty="0"/>
              <a:t>Neutral</a:t>
            </a:r>
            <a:r>
              <a:rPr lang="ja-JP" altLang="en-US" sz="800" dirty="0"/>
              <a:t>*</a:t>
            </a:r>
            <a:endParaRPr lang="ja-JP" altLang="en-US" sz="800" dirty="0"/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xmlns="" id="{87C0FFB9-ACA8-4D49-80DD-3B719FD0C573}"/>
              </a:ext>
            </a:extLst>
          </p:cNvPr>
          <p:cNvSpPr txBox="1"/>
          <p:nvPr/>
        </p:nvSpPr>
        <p:spPr>
          <a:xfrm>
            <a:off x="8492229" y="5434133"/>
            <a:ext cx="307777" cy="903252"/>
          </a:xfrm>
          <a:prstGeom prst="rect">
            <a:avLst/>
          </a:prstGeom>
          <a:noFill/>
        </p:spPr>
        <p:txBody>
          <a:bodyPr vert="eaVert" wrap="none" rtlCol="0" anchor="ctr">
            <a:spAutoFit/>
          </a:bodyPr>
          <a:lstStyle/>
          <a:p>
            <a:r>
              <a:rPr lang="en-US" altLang="ja-JP" sz="800" dirty="0"/>
              <a:t>Slightly </a:t>
            </a:r>
            <a:r>
              <a:rPr lang="en-US" altLang="ja-JP" sz="800" dirty="0">
                <a:solidFill>
                  <a:srgbClr val="0000FF"/>
                </a:solidFill>
              </a:rPr>
              <a:t>satisfied</a:t>
            </a:r>
            <a:endParaRPr lang="ja-JP" altLang="en-US" sz="800" dirty="0"/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xmlns="" id="{F78481D8-9FDF-47E4-98CB-55A14D88527E}"/>
              </a:ext>
            </a:extLst>
          </p:cNvPr>
          <p:cNvSpPr txBox="1"/>
          <p:nvPr/>
        </p:nvSpPr>
        <p:spPr>
          <a:xfrm>
            <a:off x="8943397" y="5434133"/>
            <a:ext cx="307777" cy="516528"/>
          </a:xfrm>
          <a:prstGeom prst="rect">
            <a:avLst/>
          </a:prstGeom>
          <a:noFill/>
        </p:spPr>
        <p:txBody>
          <a:bodyPr vert="eaVert" wrap="none" rtlCol="0" anchor="ctr">
            <a:spAutoFit/>
          </a:bodyPr>
          <a:lstStyle/>
          <a:p>
            <a:r>
              <a:rPr lang="en-US" altLang="ja-JP" sz="800" dirty="0">
                <a:solidFill>
                  <a:srgbClr val="0070C0"/>
                </a:solidFill>
              </a:rPr>
              <a:t>Satisfied</a:t>
            </a:r>
            <a:endParaRPr lang="ja-JP" altLang="en-US" sz="800" dirty="0"/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xmlns="" id="{83359634-C456-4A7F-95B6-83BA63B68407}"/>
              </a:ext>
            </a:extLst>
          </p:cNvPr>
          <p:cNvSpPr txBox="1"/>
          <p:nvPr/>
        </p:nvSpPr>
        <p:spPr>
          <a:xfrm>
            <a:off x="9383947" y="5434133"/>
            <a:ext cx="307777" cy="763590"/>
          </a:xfrm>
          <a:prstGeom prst="rect">
            <a:avLst/>
          </a:prstGeom>
          <a:noFill/>
        </p:spPr>
        <p:txBody>
          <a:bodyPr vert="eaVert" wrap="none" rtlCol="0" anchor="ctr">
            <a:spAutoFit/>
          </a:bodyPr>
          <a:lstStyle/>
          <a:p>
            <a:r>
              <a:rPr lang="en-US" altLang="ja-JP" sz="800" dirty="0"/>
              <a:t>Very </a:t>
            </a:r>
            <a:r>
              <a:rPr lang="en-US" altLang="ja-JP" sz="800" dirty="0">
                <a:solidFill>
                  <a:srgbClr val="0000FF"/>
                </a:solidFill>
              </a:rPr>
              <a:t>satisfied</a:t>
            </a:r>
            <a:endParaRPr lang="ja-JP" altLang="en-US" sz="800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xmlns="" id="{5AB57AC5-2F8C-4C16-8484-F712B62C7D57}"/>
              </a:ext>
            </a:extLst>
          </p:cNvPr>
          <p:cNvSpPr txBox="1"/>
          <p:nvPr/>
        </p:nvSpPr>
        <p:spPr>
          <a:xfrm>
            <a:off x="5470248" y="6618425"/>
            <a:ext cx="31758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ja-JP" altLang="en-US" sz="800" dirty="0">
                <a:solidFill>
                  <a:schemeClr val="tx2"/>
                </a:solidFill>
              </a:rPr>
              <a:t>*その他の評価</a:t>
            </a:r>
            <a:r>
              <a:rPr lang="en-US" altLang="ja-JP" sz="800" dirty="0">
                <a:solidFill>
                  <a:schemeClr val="tx2"/>
                </a:solidFill>
              </a:rPr>
              <a:t>…</a:t>
            </a:r>
            <a:r>
              <a:rPr lang="ja-JP" altLang="en-US" sz="800" dirty="0">
                <a:solidFill>
                  <a:schemeClr val="tx2"/>
                </a:solidFill>
              </a:rPr>
              <a:t>「影響しなかった」および対極の各段階の評価</a:t>
            </a:r>
            <a:endParaRPr kumimoji="1" lang="ja-JP" altLang="en-US" sz="800" dirty="0">
              <a:solidFill>
                <a:schemeClr val="tx2"/>
              </a:solidFill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xmlns="" id="{E3487CF0-7CE6-47EF-AAA2-4880447A4252}"/>
              </a:ext>
            </a:extLst>
          </p:cNvPr>
          <p:cNvSpPr txBox="1"/>
          <p:nvPr/>
        </p:nvSpPr>
        <p:spPr>
          <a:xfrm>
            <a:off x="84574" y="3314462"/>
            <a:ext cx="37061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700" dirty="0"/>
              <a:t>10</a:t>
            </a:r>
            <a:r>
              <a:rPr kumimoji="1" lang="ja-JP" altLang="en-US" sz="700" dirty="0"/>
              <a:t>点</a:t>
            </a: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xmlns="" id="{D3DE2239-4062-4713-85F1-445A0701408C}"/>
              </a:ext>
            </a:extLst>
          </p:cNvPr>
          <p:cNvSpPr txBox="1"/>
          <p:nvPr/>
        </p:nvSpPr>
        <p:spPr>
          <a:xfrm>
            <a:off x="108619" y="5311022"/>
            <a:ext cx="32252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700" dirty="0"/>
              <a:t>0</a:t>
            </a:r>
            <a:r>
              <a:rPr kumimoji="1" lang="ja-JP" altLang="en-US" sz="700" dirty="0"/>
              <a:t>点</a:t>
            </a:r>
          </a:p>
        </p:txBody>
      </p: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xmlns="" id="{9934114F-59AF-47E1-9DAC-35B8C42A6856}"/>
              </a:ext>
            </a:extLst>
          </p:cNvPr>
          <p:cNvCxnSpPr/>
          <p:nvPr/>
        </p:nvCxnSpPr>
        <p:spPr>
          <a:xfrm flipH="1">
            <a:off x="469103" y="5326262"/>
            <a:ext cx="1737850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矢印コネクタ 74">
            <a:extLst>
              <a:ext uri="{FF2B5EF4-FFF2-40B4-BE49-F238E27FC236}">
                <a16:creationId xmlns:a16="http://schemas.microsoft.com/office/drawing/2014/main" xmlns="" id="{BF287607-75C5-41AA-B3FC-8245EA4CCDAF}"/>
              </a:ext>
            </a:extLst>
          </p:cNvPr>
          <p:cNvCxnSpPr>
            <a:cxnSpLocks/>
          </p:cNvCxnSpPr>
          <p:nvPr/>
        </p:nvCxnSpPr>
        <p:spPr>
          <a:xfrm>
            <a:off x="8046935" y="5326262"/>
            <a:ext cx="1699045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xmlns="" id="{49E4C8AC-2789-4B60-88D5-EDCF0F1F071B}"/>
              </a:ext>
            </a:extLst>
          </p:cNvPr>
          <p:cNvCxnSpPr>
            <a:cxnSpLocks/>
          </p:cNvCxnSpPr>
          <p:nvPr/>
        </p:nvCxnSpPr>
        <p:spPr>
          <a:xfrm flipH="1">
            <a:off x="1112520" y="4035107"/>
            <a:ext cx="447833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矢印コネクタ 77">
            <a:extLst>
              <a:ext uri="{FF2B5EF4-FFF2-40B4-BE49-F238E27FC236}">
                <a16:creationId xmlns:a16="http://schemas.microsoft.com/office/drawing/2014/main" xmlns="" id="{2C0FDFE4-1154-4290-8421-AE459A640238}"/>
              </a:ext>
            </a:extLst>
          </p:cNvPr>
          <p:cNvCxnSpPr>
            <a:cxnSpLocks/>
          </p:cNvCxnSpPr>
          <p:nvPr/>
        </p:nvCxnSpPr>
        <p:spPr>
          <a:xfrm>
            <a:off x="1121398" y="4022725"/>
            <a:ext cx="0" cy="35242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矢印コネクタ 81">
            <a:extLst>
              <a:ext uri="{FF2B5EF4-FFF2-40B4-BE49-F238E27FC236}">
                <a16:creationId xmlns:a16="http://schemas.microsoft.com/office/drawing/2014/main" xmlns="" id="{BD867158-662F-45A5-ABA7-DF6B36CFFF08}"/>
              </a:ext>
            </a:extLst>
          </p:cNvPr>
          <p:cNvCxnSpPr>
            <a:cxnSpLocks/>
          </p:cNvCxnSpPr>
          <p:nvPr/>
        </p:nvCxnSpPr>
        <p:spPr>
          <a:xfrm flipH="1">
            <a:off x="2993231" y="4425324"/>
            <a:ext cx="445748" cy="142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矢印コネクタ 82">
            <a:extLst>
              <a:ext uri="{FF2B5EF4-FFF2-40B4-BE49-F238E27FC236}">
                <a16:creationId xmlns:a16="http://schemas.microsoft.com/office/drawing/2014/main" xmlns="" id="{2F379503-B4DD-4BD0-B2D9-5F399C0BFFCA}"/>
              </a:ext>
            </a:extLst>
          </p:cNvPr>
          <p:cNvCxnSpPr>
            <a:cxnSpLocks/>
          </p:cNvCxnSpPr>
          <p:nvPr/>
        </p:nvCxnSpPr>
        <p:spPr>
          <a:xfrm>
            <a:off x="3002890" y="4421981"/>
            <a:ext cx="0" cy="15001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矢印コネクタ 92">
            <a:extLst>
              <a:ext uri="{FF2B5EF4-FFF2-40B4-BE49-F238E27FC236}">
                <a16:creationId xmlns:a16="http://schemas.microsoft.com/office/drawing/2014/main" xmlns="" id="{845C610D-5C55-426B-BEA1-092413812676}"/>
              </a:ext>
            </a:extLst>
          </p:cNvPr>
          <p:cNvCxnSpPr>
            <a:cxnSpLocks/>
          </p:cNvCxnSpPr>
          <p:nvPr/>
        </p:nvCxnSpPr>
        <p:spPr>
          <a:xfrm>
            <a:off x="6777325" y="4634801"/>
            <a:ext cx="431100" cy="0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矢印コネクタ 94">
            <a:extLst>
              <a:ext uri="{FF2B5EF4-FFF2-40B4-BE49-F238E27FC236}">
                <a16:creationId xmlns:a16="http://schemas.microsoft.com/office/drawing/2014/main" xmlns="" id="{BF54E0F5-408F-4590-AD90-06C68758F5E6}"/>
              </a:ext>
            </a:extLst>
          </p:cNvPr>
          <p:cNvCxnSpPr>
            <a:cxnSpLocks/>
          </p:cNvCxnSpPr>
          <p:nvPr/>
        </p:nvCxnSpPr>
        <p:spPr>
          <a:xfrm flipH="1" flipV="1">
            <a:off x="7214006" y="4479925"/>
            <a:ext cx="1" cy="151066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線矢印コネクタ 99">
            <a:extLst>
              <a:ext uri="{FF2B5EF4-FFF2-40B4-BE49-F238E27FC236}">
                <a16:creationId xmlns:a16="http://schemas.microsoft.com/office/drawing/2014/main" xmlns="" id="{82131197-FABC-477D-B1A5-78504E9C5EF7}"/>
              </a:ext>
            </a:extLst>
          </p:cNvPr>
          <p:cNvCxnSpPr>
            <a:cxnSpLocks/>
          </p:cNvCxnSpPr>
          <p:nvPr/>
        </p:nvCxnSpPr>
        <p:spPr>
          <a:xfrm>
            <a:off x="8647255" y="4438649"/>
            <a:ext cx="431100" cy="0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矢印コネクタ 100">
            <a:extLst>
              <a:ext uri="{FF2B5EF4-FFF2-40B4-BE49-F238E27FC236}">
                <a16:creationId xmlns:a16="http://schemas.microsoft.com/office/drawing/2014/main" xmlns="" id="{E7551938-6A44-4AC9-BFAD-FC7D9089205D}"/>
              </a:ext>
            </a:extLst>
          </p:cNvPr>
          <p:cNvCxnSpPr>
            <a:cxnSpLocks/>
          </p:cNvCxnSpPr>
          <p:nvPr/>
        </p:nvCxnSpPr>
        <p:spPr>
          <a:xfrm flipH="1" flipV="1">
            <a:off x="9087881" y="4085100"/>
            <a:ext cx="1" cy="353549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9" name="図 78">
            <a:extLst>
              <a:ext uri="{FF2B5EF4-FFF2-40B4-BE49-F238E27FC236}">
                <a16:creationId xmlns:a16="http://schemas.microsoft.com/office/drawing/2014/main" xmlns="" id="{F7941C35-672A-4D99-86F8-2A03E62F3598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83947" y="4962478"/>
            <a:ext cx="325454" cy="269569"/>
          </a:xfrm>
          <a:prstGeom prst="rect">
            <a:avLst/>
          </a:prstGeom>
        </p:spPr>
      </p:pic>
      <p:pic>
        <p:nvPicPr>
          <p:cNvPr id="80" name="図 79">
            <a:extLst>
              <a:ext uri="{FF2B5EF4-FFF2-40B4-BE49-F238E27FC236}">
                <a16:creationId xmlns:a16="http://schemas.microsoft.com/office/drawing/2014/main" xmlns="" id="{33EF4F56-5590-46D0-BB9D-8B0D6E1FC8DC}"/>
              </a:ext>
            </a:extLst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1958" y="4940991"/>
            <a:ext cx="363915" cy="269567"/>
          </a:xfrm>
          <a:prstGeom prst="rect">
            <a:avLst/>
          </a:prstGeom>
        </p:spPr>
      </p:pic>
      <p:pic>
        <p:nvPicPr>
          <p:cNvPr id="81" name="図 80">
            <a:extLst>
              <a:ext uri="{FF2B5EF4-FFF2-40B4-BE49-F238E27FC236}">
                <a16:creationId xmlns:a16="http://schemas.microsoft.com/office/drawing/2014/main" xmlns="" id="{D3F4F78F-9DF8-47DA-AA2E-9F62257AE4DF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06601" y="5048505"/>
            <a:ext cx="196030" cy="162369"/>
          </a:xfrm>
          <a:prstGeom prst="rect">
            <a:avLst/>
          </a:prstGeom>
        </p:spPr>
      </p:pic>
      <p:pic>
        <p:nvPicPr>
          <p:cNvPr id="84" name="図 83">
            <a:extLst>
              <a:ext uri="{FF2B5EF4-FFF2-40B4-BE49-F238E27FC236}">
                <a16:creationId xmlns:a16="http://schemas.microsoft.com/office/drawing/2014/main" xmlns="" id="{16EA86E9-912D-4368-8169-4DB84DB3ED44}"/>
              </a:ext>
            </a:extLst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01809" y="5048505"/>
            <a:ext cx="234150" cy="173445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xmlns="" id="{7DAC8831-29BC-4885-9B35-00C4BB8872A5}"/>
              </a:ext>
            </a:extLst>
          </p:cNvPr>
          <p:cNvSpPr/>
          <p:nvPr/>
        </p:nvSpPr>
        <p:spPr>
          <a:xfrm>
            <a:off x="4941116" y="1828800"/>
            <a:ext cx="4647501" cy="2684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5" name="図 84">
            <a:extLst>
              <a:ext uri="{FF2B5EF4-FFF2-40B4-BE49-F238E27FC236}">
                <a16:creationId xmlns:a16="http://schemas.microsoft.com/office/drawing/2014/main" xmlns="" id="{3815BA4C-45F7-40CB-8032-521CA7F0A197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719" t="47553" r="604" b="50546"/>
          <a:stretch/>
        </p:blipFill>
        <p:spPr>
          <a:xfrm>
            <a:off x="4888966" y="1791937"/>
            <a:ext cx="4735021" cy="348968"/>
          </a:xfrm>
          <a:prstGeom prst="rect">
            <a:avLst/>
          </a:prstGeom>
        </p:spPr>
      </p:pic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xmlns="" id="{20608650-DA52-4C0F-83DF-42BEE00F839B}"/>
              </a:ext>
            </a:extLst>
          </p:cNvPr>
          <p:cNvSpPr/>
          <p:nvPr/>
        </p:nvSpPr>
        <p:spPr>
          <a:xfrm>
            <a:off x="7086107" y="1268395"/>
            <a:ext cx="2502510" cy="1172550"/>
          </a:xfrm>
          <a:prstGeom prst="rect">
            <a:avLst/>
          </a:prstGeom>
          <a:solidFill>
            <a:srgbClr val="A6A6A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xmlns="" id="{4CDAC4F5-9290-4BE2-86E2-311AAB00CBCD}"/>
              </a:ext>
            </a:extLst>
          </p:cNvPr>
          <p:cNvSpPr/>
          <p:nvPr/>
        </p:nvSpPr>
        <p:spPr>
          <a:xfrm>
            <a:off x="6081589" y="1270856"/>
            <a:ext cx="486991" cy="28620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xmlns="" id="{AF3A035D-4299-451B-85FC-B5327E30F7CC}"/>
              </a:ext>
            </a:extLst>
          </p:cNvPr>
          <p:cNvSpPr txBox="1"/>
          <p:nvPr/>
        </p:nvSpPr>
        <p:spPr>
          <a:xfrm>
            <a:off x="5719357" y="1239876"/>
            <a:ext cx="590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①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xmlns="" id="{7BE754C5-F7DA-41BF-99CC-E926E196ECC7}"/>
              </a:ext>
            </a:extLst>
          </p:cNvPr>
          <p:cNvSpPr txBox="1"/>
          <p:nvPr/>
        </p:nvSpPr>
        <p:spPr>
          <a:xfrm>
            <a:off x="5724484" y="1778358"/>
            <a:ext cx="600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②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xmlns="" id="{26BFCF1B-C07F-4EE1-B26C-98DEB7FA9420}"/>
              </a:ext>
            </a:extLst>
          </p:cNvPr>
          <p:cNvSpPr txBox="1"/>
          <p:nvPr/>
        </p:nvSpPr>
        <p:spPr>
          <a:xfrm>
            <a:off x="5729246" y="2077072"/>
            <a:ext cx="590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③</a:t>
            </a: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xmlns="" id="{C73E30B5-7FA6-4EDF-B9DC-3C6C85DB00FF}"/>
              </a:ext>
            </a:extLst>
          </p:cNvPr>
          <p:cNvSpPr/>
          <p:nvPr/>
        </p:nvSpPr>
        <p:spPr>
          <a:xfrm>
            <a:off x="6061181" y="2106263"/>
            <a:ext cx="1020751" cy="26952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xmlns="" id="{253BF449-DC62-4BF2-B7D3-897AC5FE555D}"/>
              </a:ext>
            </a:extLst>
          </p:cNvPr>
          <p:cNvSpPr/>
          <p:nvPr/>
        </p:nvSpPr>
        <p:spPr>
          <a:xfrm>
            <a:off x="6061182" y="1804019"/>
            <a:ext cx="507072" cy="2932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xmlns="" id="{9D35F4ED-68A7-4103-BD97-B2920D5FDB51}"/>
              </a:ext>
            </a:extLst>
          </p:cNvPr>
          <p:cNvSpPr/>
          <p:nvPr/>
        </p:nvSpPr>
        <p:spPr>
          <a:xfrm>
            <a:off x="6568254" y="1269157"/>
            <a:ext cx="513677" cy="29388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xmlns="" id="{B7FA2224-6850-4826-B4F9-A93D915B3FBA}"/>
              </a:ext>
            </a:extLst>
          </p:cNvPr>
          <p:cNvSpPr/>
          <p:nvPr/>
        </p:nvSpPr>
        <p:spPr>
          <a:xfrm>
            <a:off x="6568255" y="1803633"/>
            <a:ext cx="511247" cy="2932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xmlns="" id="{48F69050-7DC6-4E53-BEBF-A70D11C04046}"/>
              </a:ext>
            </a:extLst>
          </p:cNvPr>
          <p:cNvSpPr txBox="1"/>
          <p:nvPr/>
        </p:nvSpPr>
        <p:spPr>
          <a:xfrm>
            <a:off x="7012581" y="1771019"/>
            <a:ext cx="590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④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xmlns="" id="{668848C1-5ACE-495C-AC70-93E37A0F5353}"/>
              </a:ext>
            </a:extLst>
          </p:cNvPr>
          <p:cNvSpPr txBox="1"/>
          <p:nvPr/>
        </p:nvSpPr>
        <p:spPr>
          <a:xfrm>
            <a:off x="7012581" y="1241342"/>
            <a:ext cx="590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⑤</a:t>
            </a:r>
          </a:p>
        </p:txBody>
      </p:sp>
    </p:spTree>
    <p:extLst>
      <p:ext uri="{BB962C8B-B14F-4D97-AF65-F5344CB8AC3E}">
        <p14:creationId xmlns:p14="http://schemas.microsoft.com/office/powerpoint/2010/main" val="2009762904"/>
      </p:ext>
    </p:extLst>
  </p:cSld>
  <p:clrMapOvr>
    <a:masterClrMapping/>
  </p:clrMapOvr>
</p:sld>
</file>

<file path=ppt/theme/theme1.xml><?xml version="1.0" encoding="utf-8"?>
<a:theme xmlns:a="http://schemas.openxmlformats.org/drawingml/2006/main" name="2_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4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 anchor="ctr">
        <a:spAutoFit/>
      </a:bodyPr>
      <a:lstStyle>
        <a:defPPr algn="ctr">
          <a:defRPr kumimoji="1" sz="900" b="1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1579</Words>
  <Application>Microsoft Macintosh PowerPoint</Application>
  <PresentationFormat>A4 Paper (210x297 mm)</PresentationFormat>
  <Paragraphs>348</Paragraphs>
  <Slides>12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2_デザインの設定</vt:lpstr>
      <vt:lpstr>PowerPoint Presentation</vt:lpstr>
      <vt:lpstr>Questionnaire design</vt:lpstr>
      <vt:lpstr>Multiple regression (Type 1)</vt:lpstr>
      <vt:lpstr>The “degree of impact” in multiple regression</vt:lpstr>
      <vt:lpstr>The “degree of impact” in multiple regression</vt:lpstr>
      <vt:lpstr>PowerPoint Presentation</vt:lpstr>
      <vt:lpstr>How to read journey map?</vt:lpstr>
      <vt:lpstr>Calculations in the journey map　Trend</vt:lpstr>
      <vt:lpstr>Ease of raising/lowering NPS</vt:lpstr>
      <vt:lpstr>Calculations in journey map　Actual situation</vt:lpstr>
      <vt:lpstr>Explanation of mapping①  Ex. Staff overall services</vt:lpstr>
      <vt:lpstr>Explanation of mapping② Ex. Staff overall services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2018-06-19T04:38:11Z</dcterms:created>
  <dcterms:modified xsi:type="dcterms:W3CDTF">2020-04-08T12:13:41Z</dcterms:modified>
</cp:coreProperties>
</file>