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 userDrawn="1">
          <p15:clr>
            <a:srgbClr val="A4A3A4"/>
          </p15:clr>
        </p15:guide>
        <p15:guide id="2" pos="119" userDrawn="1">
          <p15:clr>
            <a:srgbClr val="A4A3A4"/>
          </p15:clr>
        </p15:guide>
        <p15:guide id="3" pos="2137" userDrawn="1">
          <p15:clr>
            <a:srgbClr val="A4A3A4"/>
          </p15:clr>
        </p15:guide>
        <p15:guide id="4" pos="4201" userDrawn="1">
          <p15:clr>
            <a:srgbClr val="A4A3A4"/>
          </p15:clr>
        </p15:guide>
        <p15:guide id="5" orient="horz" pos="126" userDrawn="1">
          <p15:clr>
            <a:srgbClr val="A4A3A4"/>
          </p15:clr>
        </p15:guide>
        <p15:guide id="6" orient="horz" pos="61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30" d="100"/>
          <a:sy n="130" d="100"/>
        </p:scale>
        <p:origin x="-80" y="656"/>
      </p:cViewPr>
      <p:guideLst>
        <p:guide orient="horz" pos="3120"/>
        <p:guide orient="horz" pos="126"/>
        <p:guide orient="horz" pos="6114"/>
        <p:guide pos="119"/>
        <p:guide pos="2137"/>
        <p:guide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58-2FB1-4DA7-8023-6A85C2A9A8EF}" type="datetimeFigureOut">
              <a:rPr kumimoji="1" lang="ja-JP" altLang="en-US" smtClean="0"/>
              <a:t>2/26/20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5142-A3B5-4C63-9E64-E67FA635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51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58-2FB1-4DA7-8023-6A85C2A9A8EF}" type="datetimeFigureOut">
              <a:rPr kumimoji="1" lang="ja-JP" altLang="en-US" smtClean="0"/>
              <a:t>2/26/20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5142-A3B5-4C63-9E64-E67FA635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38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58-2FB1-4DA7-8023-6A85C2A9A8EF}" type="datetimeFigureOut">
              <a:rPr kumimoji="1" lang="ja-JP" altLang="en-US" smtClean="0"/>
              <a:t>2/26/20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5142-A3B5-4C63-9E64-E67FA635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92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58-2FB1-4DA7-8023-6A85C2A9A8EF}" type="datetimeFigureOut">
              <a:rPr kumimoji="1" lang="ja-JP" altLang="en-US" smtClean="0"/>
              <a:t>2/26/20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5142-A3B5-4C63-9E64-E67FA635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4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58-2FB1-4DA7-8023-6A85C2A9A8EF}" type="datetimeFigureOut">
              <a:rPr kumimoji="1" lang="ja-JP" altLang="en-US" smtClean="0"/>
              <a:t>2/26/20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5142-A3B5-4C63-9E64-E67FA635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68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58-2FB1-4DA7-8023-6A85C2A9A8EF}" type="datetimeFigureOut">
              <a:rPr kumimoji="1" lang="ja-JP" altLang="en-US" smtClean="0"/>
              <a:t>2/26/20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5142-A3B5-4C63-9E64-E67FA635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23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58-2FB1-4DA7-8023-6A85C2A9A8EF}" type="datetimeFigureOut">
              <a:rPr kumimoji="1" lang="ja-JP" altLang="en-US" smtClean="0"/>
              <a:t>2/26/20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5142-A3B5-4C63-9E64-E67FA635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92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58-2FB1-4DA7-8023-6A85C2A9A8EF}" type="datetimeFigureOut">
              <a:rPr kumimoji="1" lang="ja-JP" altLang="en-US" smtClean="0"/>
              <a:t>2/26/20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5142-A3B5-4C63-9E64-E67FA635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45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58-2FB1-4DA7-8023-6A85C2A9A8EF}" type="datetimeFigureOut">
              <a:rPr kumimoji="1" lang="ja-JP" altLang="en-US" smtClean="0"/>
              <a:t>2/26/20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5142-A3B5-4C63-9E64-E67FA635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79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58-2FB1-4DA7-8023-6A85C2A9A8EF}" type="datetimeFigureOut">
              <a:rPr kumimoji="1" lang="ja-JP" altLang="en-US" smtClean="0"/>
              <a:t>2/26/20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5142-A3B5-4C63-9E64-E67FA635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42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58-2FB1-4DA7-8023-6A85C2A9A8EF}" type="datetimeFigureOut">
              <a:rPr kumimoji="1" lang="ja-JP" altLang="en-US" smtClean="0"/>
              <a:t>2/26/20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5142-A3B5-4C63-9E64-E67FA635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91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00A58-2FB1-4DA7-8023-6A85C2A9A8EF}" type="datetimeFigureOut">
              <a:rPr kumimoji="1" lang="ja-JP" altLang="en-US" smtClean="0"/>
              <a:t>2/26/20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B5142-A3B5-4C63-9E64-E67FA635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92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47E8FF03-9C88-4D8B-845C-803456C56810}"/>
              </a:ext>
            </a:extLst>
          </p:cNvPr>
          <p:cNvSpPr/>
          <p:nvPr/>
        </p:nvSpPr>
        <p:spPr>
          <a:xfrm>
            <a:off x="103460" y="1056872"/>
            <a:ext cx="3429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050" b="1" u="sng" dirty="0" smtClean="0">
                <a:solidFill>
                  <a:srgbClr val="000000"/>
                </a:solidFill>
                <a:latin typeface="+mn-ea"/>
              </a:rPr>
              <a:t>How did you hear about this concert?</a:t>
            </a:r>
            <a:endParaRPr lang="ja-JP" altLang="en-US" sz="1050" b="1" u="sng" dirty="0">
              <a:latin typeface="+mn-ea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EB5BC535-AFB5-4409-AA02-639C3CA7F337}"/>
              </a:ext>
            </a:extLst>
          </p:cNvPr>
          <p:cNvSpPr/>
          <p:nvPr/>
        </p:nvSpPr>
        <p:spPr>
          <a:xfrm>
            <a:off x="103460" y="539593"/>
            <a:ext cx="416569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b="1" dirty="0" smtClean="0">
                <a:solidFill>
                  <a:srgbClr val="000000"/>
                </a:solidFill>
                <a:latin typeface="+mn-ea"/>
              </a:rPr>
              <a:t>Thank you for coming to “</a:t>
            </a:r>
            <a:r>
              <a:rPr lang="en-US" altLang="ja-JP" sz="1050" b="1" dirty="0" err="1" smtClean="0">
                <a:solidFill>
                  <a:srgbClr val="000000"/>
                </a:solidFill>
                <a:latin typeface="+mn-ea"/>
              </a:rPr>
              <a:t>Aile</a:t>
            </a:r>
            <a:r>
              <a:rPr lang="en-US" altLang="ja-JP" sz="1050" b="1" dirty="0" smtClean="0">
                <a:solidFill>
                  <a:srgbClr val="000000"/>
                </a:solidFill>
                <a:latin typeface="+mn-ea"/>
              </a:rPr>
              <a:t> Magic Orchestra”.</a:t>
            </a:r>
          </a:p>
          <a:p>
            <a:r>
              <a:rPr lang="en-US" altLang="ja-JP" sz="1050" b="1" dirty="0" smtClean="0">
                <a:solidFill>
                  <a:srgbClr val="000000"/>
                </a:solidFill>
                <a:latin typeface="+mn-ea"/>
              </a:rPr>
              <a:t>Please kindly answer the following questions for our future improvement.</a:t>
            </a:r>
            <a:endParaRPr lang="ja-JP" altLang="en-US" sz="1050" b="1" dirty="0">
              <a:latin typeface="+mn-ea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="" xmlns:a16="http://schemas.microsoft.com/office/drawing/2014/main" id="{A4CD54D2-A0D5-4B3C-9420-AA913C3DDC1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203" y="9650348"/>
            <a:ext cx="916515" cy="305756"/>
          </a:xfrm>
          <a:prstGeom prst="rect">
            <a:avLst/>
          </a:prstGeom>
        </p:spPr>
      </p:pic>
      <p:grpSp>
        <p:nvGrpSpPr>
          <p:cNvPr id="17" name="グループ化 16">
            <a:extLst>
              <a:ext uri="{FF2B5EF4-FFF2-40B4-BE49-F238E27FC236}">
                <a16:creationId xmlns="" xmlns:a16="http://schemas.microsoft.com/office/drawing/2014/main" id="{66FAA63A-F132-4C81-AE96-16A969BB56A1}"/>
              </a:ext>
            </a:extLst>
          </p:cNvPr>
          <p:cNvGrpSpPr/>
          <p:nvPr/>
        </p:nvGrpSpPr>
        <p:grpSpPr>
          <a:xfrm>
            <a:off x="3258888" y="1303413"/>
            <a:ext cx="965173" cy="253916"/>
            <a:chOff x="264067" y="3980530"/>
            <a:chExt cx="965173" cy="253916"/>
          </a:xfrm>
        </p:grpSpPr>
        <p:sp>
          <p:nvSpPr>
            <p:cNvPr id="15" name="正方形/長方形 14">
              <a:extLst>
                <a:ext uri="{FF2B5EF4-FFF2-40B4-BE49-F238E27FC236}">
                  <a16:creationId xmlns="" xmlns:a16="http://schemas.microsoft.com/office/drawing/2014/main" id="{A1817FF8-0927-420E-AECE-D94F4A4F1C13}"/>
                </a:ext>
              </a:extLst>
            </p:cNvPr>
            <p:cNvSpPr/>
            <p:nvPr/>
          </p:nvSpPr>
          <p:spPr>
            <a:xfrm>
              <a:off x="375781" y="3980530"/>
              <a:ext cx="853459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 smtClean="0">
                  <a:solidFill>
                    <a:srgbClr val="000000"/>
                  </a:solidFill>
                  <a:latin typeface="+mn-ea"/>
                </a:rPr>
                <a:t>Web news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="" xmlns:a16="http://schemas.microsoft.com/office/drawing/2014/main" id="{4507FB68-7E4E-44D8-8922-7AAB8387CF1B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="" xmlns:a16="http://schemas.microsoft.com/office/drawing/2014/main" id="{243AEB3D-85F8-4166-8855-032D8D3B44BB}"/>
              </a:ext>
            </a:extLst>
          </p:cNvPr>
          <p:cNvGrpSpPr/>
          <p:nvPr/>
        </p:nvGrpSpPr>
        <p:grpSpPr>
          <a:xfrm>
            <a:off x="268301" y="1303413"/>
            <a:ext cx="618217" cy="253916"/>
            <a:chOff x="264067" y="3980530"/>
            <a:chExt cx="618217" cy="253916"/>
          </a:xfrm>
        </p:grpSpPr>
        <p:sp>
          <p:nvSpPr>
            <p:cNvPr id="22" name="正方形/長方形 21">
              <a:extLst>
                <a:ext uri="{FF2B5EF4-FFF2-40B4-BE49-F238E27FC236}">
                  <a16:creationId xmlns="" xmlns:a16="http://schemas.microsoft.com/office/drawing/2014/main" id="{3A731010-D288-4A41-9354-059EC96B0D5E}"/>
                </a:ext>
              </a:extLst>
            </p:cNvPr>
            <p:cNvSpPr/>
            <p:nvPr/>
          </p:nvSpPr>
          <p:spPr>
            <a:xfrm>
              <a:off x="375781" y="3980530"/>
              <a:ext cx="506503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 smtClean="0">
                  <a:latin typeface="+mn-ea"/>
                </a:rPr>
                <a:t>Flyer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="" xmlns:a16="http://schemas.microsoft.com/office/drawing/2014/main" id="{198A1016-3F97-4EA6-8AD9-BDDB2EF6F268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="" xmlns:a16="http://schemas.microsoft.com/office/drawing/2014/main" id="{4BDD7A2C-332B-47D1-99FC-59DB305899E3}"/>
              </a:ext>
            </a:extLst>
          </p:cNvPr>
          <p:cNvGrpSpPr/>
          <p:nvPr/>
        </p:nvGrpSpPr>
        <p:grpSpPr>
          <a:xfrm>
            <a:off x="1063662" y="1303413"/>
            <a:ext cx="1014810" cy="253916"/>
            <a:chOff x="264067" y="3980530"/>
            <a:chExt cx="1014810" cy="253916"/>
          </a:xfrm>
        </p:grpSpPr>
        <p:sp>
          <p:nvSpPr>
            <p:cNvPr id="25" name="正方形/長方形 24">
              <a:extLst>
                <a:ext uri="{FF2B5EF4-FFF2-40B4-BE49-F238E27FC236}">
                  <a16:creationId xmlns="" xmlns:a16="http://schemas.microsoft.com/office/drawing/2014/main" id="{46B4C782-E239-4999-8F24-C8A634FE033C}"/>
                </a:ext>
              </a:extLst>
            </p:cNvPr>
            <p:cNvSpPr/>
            <p:nvPr/>
          </p:nvSpPr>
          <p:spPr>
            <a:xfrm>
              <a:off x="375781" y="3980530"/>
              <a:ext cx="903096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 smtClean="0">
                  <a:latin typeface="+mn-ea"/>
                </a:rPr>
                <a:t>Newspaper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="" xmlns:a16="http://schemas.microsoft.com/office/drawing/2014/main" id="{C968CD64-23D3-4522-BA11-DDFC760679ED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="" xmlns:a16="http://schemas.microsoft.com/office/drawing/2014/main" id="{DDD8F541-B672-4688-BCAE-7E41A2F6CF12}"/>
              </a:ext>
            </a:extLst>
          </p:cNvPr>
          <p:cNvGrpSpPr/>
          <p:nvPr/>
        </p:nvGrpSpPr>
        <p:grpSpPr>
          <a:xfrm>
            <a:off x="2128256" y="1303413"/>
            <a:ext cx="950023" cy="253916"/>
            <a:chOff x="264067" y="3980530"/>
            <a:chExt cx="950023" cy="253916"/>
          </a:xfrm>
        </p:grpSpPr>
        <p:sp>
          <p:nvSpPr>
            <p:cNvPr id="28" name="正方形/長方形 27">
              <a:extLst>
                <a:ext uri="{FF2B5EF4-FFF2-40B4-BE49-F238E27FC236}">
                  <a16:creationId xmlns="" xmlns:a16="http://schemas.microsoft.com/office/drawing/2014/main" id="{D7775F25-F543-4DA7-A383-74D928DA63F2}"/>
                </a:ext>
              </a:extLst>
            </p:cNvPr>
            <p:cNvSpPr/>
            <p:nvPr/>
          </p:nvSpPr>
          <p:spPr>
            <a:xfrm>
              <a:off x="502778" y="3980530"/>
              <a:ext cx="711312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 smtClean="0">
                  <a:latin typeface="+mn-ea"/>
                </a:rPr>
                <a:t>Website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="" xmlns:a16="http://schemas.microsoft.com/office/drawing/2014/main" id="{38882EF1-1453-4C64-92C7-C50937A4A9A8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="" xmlns:a16="http://schemas.microsoft.com/office/drawing/2014/main" id="{5AFDCCC7-9AC4-4A60-B653-7FE920D1F420}"/>
              </a:ext>
            </a:extLst>
          </p:cNvPr>
          <p:cNvGrpSpPr/>
          <p:nvPr/>
        </p:nvGrpSpPr>
        <p:grpSpPr>
          <a:xfrm>
            <a:off x="4725965" y="1299566"/>
            <a:ext cx="963229" cy="261610"/>
            <a:chOff x="264067" y="3976683"/>
            <a:chExt cx="963229" cy="261610"/>
          </a:xfrm>
        </p:grpSpPr>
        <p:sp>
          <p:nvSpPr>
            <p:cNvPr id="31" name="正方形/長方形 30">
              <a:extLst>
                <a:ext uri="{FF2B5EF4-FFF2-40B4-BE49-F238E27FC236}">
                  <a16:creationId xmlns="" xmlns:a16="http://schemas.microsoft.com/office/drawing/2014/main" id="{2A5F96E9-82AE-43B5-9CD9-AB26540A3618}"/>
                </a:ext>
              </a:extLst>
            </p:cNvPr>
            <p:cNvSpPr/>
            <p:nvPr/>
          </p:nvSpPr>
          <p:spPr>
            <a:xfrm>
              <a:off x="375781" y="3976683"/>
              <a:ext cx="851515" cy="2616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>
                  <a:latin typeface="+mn-ea"/>
                </a:rPr>
                <a:t>Facebook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="" xmlns:a16="http://schemas.microsoft.com/office/drawing/2014/main" id="{A4FE6BED-15AC-42F2-85E0-22775E464C9C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="" xmlns:a16="http://schemas.microsoft.com/office/drawing/2014/main" id="{5791ADC7-27AF-4014-9C36-4CDFB3770B25}"/>
              </a:ext>
            </a:extLst>
          </p:cNvPr>
          <p:cNvGrpSpPr/>
          <p:nvPr/>
        </p:nvGrpSpPr>
        <p:grpSpPr>
          <a:xfrm>
            <a:off x="5872442" y="1287040"/>
            <a:ext cx="793311" cy="261610"/>
            <a:chOff x="264067" y="3976683"/>
            <a:chExt cx="793311" cy="261610"/>
          </a:xfrm>
        </p:grpSpPr>
        <p:sp>
          <p:nvSpPr>
            <p:cNvPr id="34" name="正方形/長方形 33">
              <a:extLst>
                <a:ext uri="{FF2B5EF4-FFF2-40B4-BE49-F238E27FC236}">
                  <a16:creationId xmlns="" xmlns:a16="http://schemas.microsoft.com/office/drawing/2014/main" id="{6F3DD8E8-C664-4AF7-8109-731DACC9ED3E}"/>
                </a:ext>
              </a:extLst>
            </p:cNvPr>
            <p:cNvSpPr/>
            <p:nvPr/>
          </p:nvSpPr>
          <p:spPr>
            <a:xfrm>
              <a:off x="375781" y="3976683"/>
              <a:ext cx="681597" cy="2616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>
                  <a:latin typeface="+mn-ea"/>
                </a:rPr>
                <a:t>Twitter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="" xmlns:a16="http://schemas.microsoft.com/office/drawing/2014/main" id="{AFD98D54-7520-4A60-91CD-385F277CAD22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="" xmlns:a16="http://schemas.microsoft.com/office/drawing/2014/main" id="{AF0EAD4A-8B13-4B41-854B-24E51DB937EB}"/>
              </a:ext>
            </a:extLst>
          </p:cNvPr>
          <p:cNvGrpSpPr/>
          <p:nvPr/>
        </p:nvGrpSpPr>
        <p:grpSpPr>
          <a:xfrm>
            <a:off x="268301" y="1543695"/>
            <a:ext cx="985671" cy="261610"/>
            <a:chOff x="264067" y="3976683"/>
            <a:chExt cx="985671" cy="261610"/>
          </a:xfrm>
        </p:grpSpPr>
        <p:sp>
          <p:nvSpPr>
            <p:cNvPr id="37" name="正方形/長方形 36">
              <a:extLst>
                <a:ext uri="{FF2B5EF4-FFF2-40B4-BE49-F238E27FC236}">
                  <a16:creationId xmlns="" xmlns:a16="http://schemas.microsoft.com/office/drawing/2014/main" id="{2BE8637D-57C4-4051-823B-69F38AD0BCB3}"/>
                </a:ext>
              </a:extLst>
            </p:cNvPr>
            <p:cNvSpPr/>
            <p:nvPr/>
          </p:nvSpPr>
          <p:spPr>
            <a:xfrm>
              <a:off x="375781" y="3976683"/>
              <a:ext cx="873957" cy="2616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>
                  <a:latin typeface="+mn-ea"/>
                </a:rPr>
                <a:t>Instagram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="" xmlns:a16="http://schemas.microsoft.com/office/drawing/2014/main" id="{1F607B4B-5396-466D-B0B8-3886C3090FF6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="" xmlns:a16="http://schemas.microsoft.com/office/drawing/2014/main" id="{320FB0BC-E5E4-40BD-B391-D80421178E9A}"/>
              </a:ext>
            </a:extLst>
          </p:cNvPr>
          <p:cNvGrpSpPr/>
          <p:nvPr/>
        </p:nvGrpSpPr>
        <p:grpSpPr>
          <a:xfrm>
            <a:off x="1538912" y="1547542"/>
            <a:ext cx="1263999" cy="253916"/>
            <a:chOff x="264067" y="3980530"/>
            <a:chExt cx="1263999" cy="253916"/>
          </a:xfrm>
        </p:grpSpPr>
        <p:sp>
          <p:nvSpPr>
            <p:cNvPr id="40" name="正方形/長方形 39">
              <a:extLst>
                <a:ext uri="{FF2B5EF4-FFF2-40B4-BE49-F238E27FC236}">
                  <a16:creationId xmlns="" xmlns:a16="http://schemas.microsoft.com/office/drawing/2014/main" id="{296622B7-B0EC-40D0-8F5A-0A0AB7266C81}"/>
                </a:ext>
              </a:extLst>
            </p:cNvPr>
            <p:cNvSpPr/>
            <p:nvPr/>
          </p:nvSpPr>
          <p:spPr>
            <a:xfrm>
              <a:off x="375781" y="3980530"/>
              <a:ext cx="1152285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 smtClean="0">
                  <a:latin typeface="+mn-ea"/>
                </a:rPr>
                <a:t>Word of mouth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="" xmlns:a16="http://schemas.microsoft.com/office/drawing/2014/main" id="{902A9861-DA0C-48D2-B7D7-E4981DEF404E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="" xmlns:a16="http://schemas.microsoft.com/office/drawing/2014/main" id="{D6CDBF5D-BC50-4789-8834-7929F6FAA44B}"/>
              </a:ext>
            </a:extLst>
          </p:cNvPr>
          <p:cNvGrpSpPr/>
          <p:nvPr/>
        </p:nvGrpSpPr>
        <p:grpSpPr>
          <a:xfrm>
            <a:off x="3172803" y="1547542"/>
            <a:ext cx="2739356" cy="253916"/>
            <a:chOff x="264067" y="3980530"/>
            <a:chExt cx="2739356" cy="253916"/>
          </a:xfrm>
        </p:grpSpPr>
        <p:sp>
          <p:nvSpPr>
            <p:cNvPr id="43" name="正方形/長方形 42">
              <a:extLst>
                <a:ext uri="{FF2B5EF4-FFF2-40B4-BE49-F238E27FC236}">
                  <a16:creationId xmlns="" xmlns:a16="http://schemas.microsoft.com/office/drawing/2014/main" id="{08A244C1-8956-429F-A53C-3723672C595E}"/>
                </a:ext>
              </a:extLst>
            </p:cNvPr>
            <p:cNvSpPr/>
            <p:nvPr/>
          </p:nvSpPr>
          <p:spPr>
            <a:xfrm>
              <a:off x="375781" y="3980530"/>
              <a:ext cx="2627642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 smtClean="0">
                  <a:latin typeface="+mn-ea"/>
                </a:rPr>
                <a:t>Others</a:t>
              </a:r>
              <a:r>
                <a:rPr lang="ja-JP" altLang="en-US" sz="1050" b="1" dirty="0" smtClean="0">
                  <a:latin typeface="+mn-ea"/>
                </a:rPr>
                <a:t>（</a:t>
              </a:r>
              <a:r>
                <a:rPr lang="en-US" altLang="ja-JP" sz="1050" b="1" dirty="0">
                  <a:latin typeface="+mn-ea"/>
                </a:rPr>
                <a:t>				</a:t>
              </a:r>
              <a:r>
                <a:rPr lang="ja-JP" altLang="en-US" sz="1050" b="1" dirty="0">
                  <a:latin typeface="+mn-ea"/>
                </a:rPr>
                <a:t>）</a:t>
              </a: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="" xmlns:a16="http://schemas.microsoft.com/office/drawing/2014/main" id="{FACCB355-47EC-49D7-BCE4-49D015B5EC5C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sp>
        <p:nvSpPr>
          <p:cNvPr id="45" name="正方形/長方形 44">
            <a:extLst>
              <a:ext uri="{FF2B5EF4-FFF2-40B4-BE49-F238E27FC236}">
                <a16:creationId xmlns="" xmlns:a16="http://schemas.microsoft.com/office/drawing/2014/main" id="{500ECC09-6869-46B0-B774-0E559FCE6834}"/>
              </a:ext>
            </a:extLst>
          </p:cNvPr>
          <p:cNvSpPr/>
          <p:nvPr/>
        </p:nvSpPr>
        <p:spPr>
          <a:xfrm>
            <a:off x="103460" y="1809897"/>
            <a:ext cx="647684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b="1" u="sng" dirty="0" smtClean="0"/>
              <a:t>How likely is it that you would recommend this concert to a friend or a </a:t>
            </a:r>
            <a:r>
              <a:rPr lang="en-US" altLang="ja-JP" sz="1050" b="1" u="sng" smtClean="0"/>
              <a:t>colleague</a:t>
            </a:r>
            <a:r>
              <a:rPr lang="en-US" altLang="ja-JP" sz="1050" b="1" u="sng" smtClean="0"/>
              <a:t>?</a:t>
            </a:r>
            <a:endParaRPr lang="en-US" altLang="ja-JP" sz="1050" u="sng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="" xmlns:a16="http://schemas.microsoft.com/office/drawing/2014/main" id="{D9277BED-661C-453D-AFE0-784455DEEE4C}"/>
              </a:ext>
            </a:extLst>
          </p:cNvPr>
          <p:cNvSpPr/>
          <p:nvPr/>
        </p:nvSpPr>
        <p:spPr>
          <a:xfrm>
            <a:off x="1938254" y="2186987"/>
            <a:ext cx="36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b="1" dirty="0"/>
              <a:t>1</a:t>
            </a:r>
            <a:endParaRPr lang="ja-JP" altLang="en-US" sz="1050" b="1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="" xmlns:a16="http://schemas.microsoft.com/office/drawing/2014/main" id="{E4E53924-502F-442C-A1E3-D599F70765BE}"/>
              </a:ext>
            </a:extLst>
          </p:cNvPr>
          <p:cNvSpPr/>
          <p:nvPr/>
        </p:nvSpPr>
        <p:spPr>
          <a:xfrm>
            <a:off x="5449610" y="2186987"/>
            <a:ext cx="12923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50" b="1" dirty="0" smtClean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(Extremely likely)</a:t>
            </a:r>
            <a:endParaRPr lang="ja-JP" altLang="en-US" sz="105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="" xmlns:a16="http://schemas.microsoft.com/office/drawing/2014/main" id="{4D3FF0E0-C8AB-41BA-BCD7-0FF683A3CD49}"/>
              </a:ext>
            </a:extLst>
          </p:cNvPr>
          <p:cNvSpPr/>
          <p:nvPr/>
        </p:nvSpPr>
        <p:spPr>
          <a:xfrm>
            <a:off x="134388" y="2186987"/>
            <a:ext cx="12172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50" b="1" dirty="0" smtClean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(Not at all likely) </a:t>
            </a:r>
            <a:r>
              <a:rPr lang="ja-JP" altLang="en-US" sz="105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endParaRPr lang="ja-JP" altLang="en-US" sz="105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="" xmlns:a16="http://schemas.microsoft.com/office/drawing/2014/main" id="{B0C68800-8D35-4DF2-82A4-4EB7346B885C}"/>
              </a:ext>
            </a:extLst>
          </p:cNvPr>
          <p:cNvSpPr/>
          <p:nvPr/>
        </p:nvSpPr>
        <p:spPr>
          <a:xfrm>
            <a:off x="1599731" y="2186987"/>
            <a:ext cx="36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b="1" dirty="0"/>
              <a:t>0</a:t>
            </a:r>
            <a:endParaRPr lang="ja-JP" altLang="en-US" sz="1050" b="1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="" xmlns:a16="http://schemas.microsoft.com/office/drawing/2014/main" id="{D8B4512E-B390-4C9F-A617-DA9D80C313AC}"/>
              </a:ext>
            </a:extLst>
          </p:cNvPr>
          <p:cNvSpPr/>
          <p:nvPr/>
        </p:nvSpPr>
        <p:spPr>
          <a:xfrm>
            <a:off x="2276777" y="2186987"/>
            <a:ext cx="36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b="1" dirty="0"/>
              <a:t>2</a:t>
            </a:r>
            <a:endParaRPr lang="ja-JP" altLang="en-US" sz="1050" b="1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="" xmlns:a16="http://schemas.microsoft.com/office/drawing/2014/main" id="{E066C68C-9C06-4664-94B1-0F655D612DB3}"/>
              </a:ext>
            </a:extLst>
          </p:cNvPr>
          <p:cNvSpPr/>
          <p:nvPr/>
        </p:nvSpPr>
        <p:spPr>
          <a:xfrm>
            <a:off x="2615300" y="2186987"/>
            <a:ext cx="36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b="1" dirty="0"/>
              <a:t>3</a:t>
            </a:r>
            <a:endParaRPr lang="ja-JP" altLang="en-US" sz="1050" b="1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="" xmlns:a16="http://schemas.microsoft.com/office/drawing/2014/main" id="{7A3D84AB-9D5D-44E7-AECD-392253FCFFDF}"/>
              </a:ext>
            </a:extLst>
          </p:cNvPr>
          <p:cNvSpPr/>
          <p:nvPr/>
        </p:nvSpPr>
        <p:spPr>
          <a:xfrm>
            <a:off x="2953823" y="2186987"/>
            <a:ext cx="36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b="1" dirty="0"/>
              <a:t>4</a:t>
            </a:r>
            <a:endParaRPr lang="ja-JP" altLang="en-US" sz="1050" b="1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="" xmlns:a16="http://schemas.microsoft.com/office/drawing/2014/main" id="{660E95BB-6DD4-4389-A8BA-C1293F6D2424}"/>
              </a:ext>
            </a:extLst>
          </p:cNvPr>
          <p:cNvSpPr/>
          <p:nvPr/>
        </p:nvSpPr>
        <p:spPr>
          <a:xfrm>
            <a:off x="3292346" y="2186987"/>
            <a:ext cx="36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b="1" dirty="0"/>
              <a:t>5</a:t>
            </a:r>
            <a:endParaRPr lang="ja-JP" altLang="en-US" sz="1050" b="1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="" xmlns:a16="http://schemas.microsoft.com/office/drawing/2014/main" id="{2518F338-F85F-47DF-82F1-AAF1B9195D1F}"/>
              </a:ext>
            </a:extLst>
          </p:cNvPr>
          <p:cNvSpPr/>
          <p:nvPr/>
        </p:nvSpPr>
        <p:spPr>
          <a:xfrm>
            <a:off x="3630869" y="2186987"/>
            <a:ext cx="36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b="1" dirty="0"/>
              <a:t>6</a:t>
            </a:r>
            <a:endParaRPr lang="ja-JP" altLang="en-US" sz="1050" b="1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="" xmlns:a16="http://schemas.microsoft.com/office/drawing/2014/main" id="{ADE0E269-0A1B-4249-9DA0-42A4F941481F}"/>
              </a:ext>
            </a:extLst>
          </p:cNvPr>
          <p:cNvSpPr/>
          <p:nvPr/>
        </p:nvSpPr>
        <p:spPr>
          <a:xfrm>
            <a:off x="3969392" y="2186987"/>
            <a:ext cx="36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b="1" dirty="0"/>
              <a:t>7</a:t>
            </a:r>
            <a:endParaRPr lang="ja-JP" altLang="en-US" sz="1050" b="1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="" xmlns:a16="http://schemas.microsoft.com/office/drawing/2014/main" id="{CEEC87A1-7E6A-4BEE-A31C-2BDC50D1E040}"/>
              </a:ext>
            </a:extLst>
          </p:cNvPr>
          <p:cNvSpPr/>
          <p:nvPr/>
        </p:nvSpPr>
        <p:spPr>
          <a:xfrm>
            <a:off x="4307915" y="2186987"/>
            <a:ext cx="36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b="1" dirty="0"/>
              <a:t>8</a:t>
            </a:r>
            <a:endParaRPr lang="ja-JP" altLang="en-US" sz="1050" b="1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="" xmlns:a16="http://schemas.microsoft.com/office/drawing/2014/main" id="{7DE353E5-D2A6-4FFB-8E6D-0A5F6AB8C184}"/>
              </a:ext>
            </a:extLst>
          </p:cNvPr>
          <p:cNvSpPr/>
          <p:nvPr/>
        </p:nvSpPr>
        <p:spPr>
          <a:xfrm>
            <a:off x="4646438" y="2186987"/>
            <a:ext cx="36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b="1" dirty="0"/>
              <a:t>9</a:t>
            </a:r>
            <a:endParaRPr lang="ja-JP" altLang="en-US" sz="1050" b="1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="" xmlns:a16="http://schemas.microsoft.com/office/drawing/2014/main" id="{7004C98F-D879-45DF-8909-DD348701DD96}"/>
              </a:ext>
            </a:extLst>
          </p:cNvPr>
          <p:cNvSpPr/>
          <p:nvPr/>
        </p:nvSpPr>
        <p:spPr>
          <a:xfrm>
            <a:off x="4984961" y="2186987"/>
            <a:ext cx="36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b="1" dirty="0"/>
              <a:t>10</a:t>
            </a:r>
            <a:endParaRPr lang="ja-JP" altLang="en-US" sz="1050" b="1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="" xmlns:a16="http://schemas.microsoft.com/office/drawing/2014/main" id="{EAFEC5AF-F4F2-43BD-8F32-21A871476203}"/>
              </a:ext>
            </a:extLst>
          </p:cNvPr>
          <p:cNvCxnSpPr>
            <a:cxnSpLocks/>
          </p:cNvCxnSpPr>
          <p:nvPr/>
        </p:nvCxnSpPr>
        <p:spPr>
          <a:xfrm>
            <a:off x="1599731" y="2398493"/>
            <a:ext cx="38203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 64">
            <a:extLst>
              <a:ext uri="{FF2B5EF4-FFF2-40B4-BE49-F238E27FC236}">
                <a16:creationId xmlns="" xmlns:a16="http://schemas.microsoft.com/office/drawing/2014/main" id="{24367AB7-4467-4DD3-BDBC-BBB4CF52B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943848"/>
              </p:ext>
            </p:extLst>
          </p:nvPr>
        </p:nvGraphicFramePr>
        <p:xfrm>
          <a:off x="188912" y="3052459"/>
          <a:ext cx="6480003" cy="21056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37780">
                  <a:extLst>
                    <a:ext uri="{9D8B030D-6E8A-4147-A177-3AD203B41FA5}">
                      <a16:colId xmlns="" xmlns:a16="http://schemas.microsoft.com/office/drawing/2014/main" val="1585781217"/>
                    </a:ext>
                  </a:extLst>
                </a:gridCol>
                <a:gridCol w="279400">
                  <a:extLst>
                    <a:ext uri="{9D8B030D-6E8A-4147-A177-3AD203B41FA5}">
                      <a16:colId xmlns="" xmlns:a16="http://schemas.microsoft.com/office/drawing/2014/main" val="3053316396"/>
                    </a:ext>
                  </a:extLst>
                </a:gridCol>
                <a:gridCol w="279400">
                  <a:extLst>
                    <a:ext uri="{9D8B030D-6E8A-4147-A177-3AD203B41FA5}">
                      <a16:colId xmlns="" xmlns:a16="http://schemas.microsoft.com/office/drawing/2014/main" val="110764766"/>
                    </a:ext>
                  </a:extLst>
                </a:gridCol>
                <a:gridCol w="279400">
                  <a:extLst>
                    <a:ext uri="{9D8B030D-6E8A-4147-A177-3AD203B41FA5}">
                      <a16:colId xmlns="" xmlns:a16="http://schemas.microsoft.com/office/drawing/2014/main" val="3417598636"/>
                    </a:ext>
                  </a:extLst>
                </a:gridCol>
                <a:gridCol w="279400">
                  <a:extLst>
                    <a:ext uri="{9D8B030D-6E8A-4147-A177-3AD203B41FA5}">
                      <a16:colId xmlns="" xmlns:a16="http://schemas.microsoft.com/office/drawing/2014/main" val="119805152"/>
                    </a:ext>
                  </a:extLst>
                </a:gridCol>
                <a:gridCol w="279400">
                  <a:extLst>
                    <a:ext uri="{9D8B030D-6E8A-4147-A177-3AD203B41FA5}">
                      <a16:colId xmlns="" xmlns:a16="http://schemas.microsoft.com/office/drawing/2014/main" val="1641907043"/>
                    </a:ext>
                  </a:extLst>
                </a:gridCol>
                <a:gridCol w="214923">
                  <a:extLst>
                    <a:ext uri="{9D8B030D-6E8A-4147-A177-3AD203B41FA5}">
                      <a16:colId xmlns="" xmlns:a16="http://schemas.microsoft.com/office/drawing/2014/main" val="760028337"/>
                    </a:ext>
                  </a:extLst>
                </a:gridCol>
                <a:gridCol w="306060">
                  <a:extLst>
                    <a:ext uri="{9D8B030D-6E8A-4147-A177-3AD203B41FA5}">
                      <a16:colId xmlns="" xmlns:a16="http://schemas.microsoft.com/office/drawing/2014/main" val="2314798987"/>
                    </a:ext>
                  </a:extLst>
                </a:gridCol>
                <a:gridCol w="306060">
                  <a:extLst>
                    <a:ext uri="{9D8B030D-6E8A-4147-A177-3AD203B41FA5}">
                      <a16:colId xmlns="" xmlns:a16="http://schemas.microsoft.com/office/drawing/2014/main" val="2497399022"/>
                    </a:ext>
                  </a:extLst>
                </a:gridCol>
                <a:gridCol w="306060">
                  <a:extLst>
                    <a:ext uri="{9D8B030D-6E8A-4147-A177-3AD203B41FA5}">
                      <a16:colId xmlns="" xmlns:a16="http://schemas.microsoft.com/office/drawing/2014/main" val="1371479782"/>
                    </a:ext>
                  </a:extLst>
                </a:gridCol>
                <a:gridCol w="306060">
                  <a:extLst>
                    <a:ext uri="{9D8B030D-6E8A-4147-A177-3AD203B41FA5}">
                      <a16:colId xmlns="" xmlns:a16="http://schemas.microsoft.com/office/drawing/2014/main" val="3529682421"/>
                    </a:ext>
                  </a:extLst>
                </a:gridCol>
                <a:gridCol w="306060">
                  <a:extLst>
                    <a:ext uri="{9D8B030D-6E8A-4147-A177-3AD203B41FA5}">
                      <a16:colId xmlns="" xmlns:a16="http://schemas.microsoft.com/office/drawing/2014/main" val="3079076586"/>
                    </a:ext>
                  </a:extLst>
                </a:gridCol>
              </a:tblGrid>
              <a:tr h="83464">
                <a:tc>
                  <a:txBody>
                    <a:bodyPr/>
                    <a:lstStyle/>
                    <a:p>
                      <a:endParaRPr kumimoji="1" lang="en-US" altLang="ja-JP" sz="10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12085222"/>
                  </a:ext>
                </a:extLst>
              </a:tr>
              <a:tr h="91822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Gorgeous</a:t>
                      </a:r>
                      <a:r>
                        <a:rPr lang="en-US" altLang="ja-JP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Turkish March </a:t>
                      </a:r>
                      <a:r>
                        <a:rPr lang="mr-IN" altLang="ja-JP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–</a:t>
                      </a:r>
                      <a:r>
                        <a:rPr lang="en-US" altLang="ja-JP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Transcendence Technique Re: mix</a:t>
                      </a:r>
                      <a:endParaRPr lang="en-US" altLang="ja-JP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047723186"/>
                  </a:ext>
                </a:extLst>
              </a:tr>
              <a:tr h="161766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Symphony</a:t>
                      </a:r>
                      <a:r>
                        <a:rPr lang="en-US" altLang="ja-JP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for </a:t>
                      </a:r>
                      <a:r>
                        <a:rPr lang="en-US" altLang="ja-JP" sz="10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Aile</a:t>
                      </a:r>
                      <a:r>
                        <a:rPr lang="en-US" altLang="ja-JP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by AIVA (AI composer) overall</a:t>
                      </a:r>
                      <a:endParaRPr lang="ja-JP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47888718"/>
                  </a:ext>
                </a:extLst>
              </a:tr>
              <a:tr h="91822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   1</a:t>
                      </a:r>
                      <a:r>
                        <a:rPr lang="en-US" altLang="ja-JP" sz="1050" b="1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</a:t>
                      </a:r>
                      <a:r>
                        <a:rPr lang="en-US" altLang="ja-JP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music (by AI)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245632415"/>
                  </a:ext>
                </a:extLst>
              </a:tr>
              <a:tr h="91822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   2</a:t>
                      </a:r>
                      <a:r>
                        <a:rPr lang="en-US" altLang="ja-JP" sz="1050" b="1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nd</a:t>
                      </a:r>
                      <a:r>
                        <a:rPr lang="en-US" altLang="ja-JP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music (by Mozart)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114726095"/>
                  </a:ext>
                </a:extLst>
              </a:tr>
              <a:tr h="91822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b="1" u="none" strike="noStrike" dirty="0" smtClean="0">
                          <a:effectLst/>
                        </a:rPr>
                        <a:t>    3</a:t>
                      </a:r>
                      <a:r>
                        <a:rPr lang="en-US" altLang="ja-JP" sz="1050" b="1" u="none" strike="noStrike" baseline="30000" dirty="0" smtClean="0">
                          <a:effectLst/>
                        </a:rPr>
                        <a:t>rd</a:t>
                      </a:r>
                      <a:r>
                        <a:rPr lang="en-US" altLang="ja-JP" sz="1050" b="1" u="none" strike="noStrike" dirty="0" smtClean="0">
                          <a:effectLst/>
                        </a:rPr>
                        <a:t> music (by AI)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72267377"/>
                  </a:ext>
                </a:extLst>
              </a:tr>
              <a:tr h="183644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Danse</a:t>
                      </a:r>
                      <a:r>
                        <a:rPr lang="en-US" altLang="ja-JP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Macabre featured by </a:t>
                      </a:r>
                      <a:r>
                        <a:rPr lang="en-US" altLang="ja-JP" sz="105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Aile</a:t>
                      </a:r>
                      <a:r>
                        <a:rPr lang="en-US" altLang="ja-JP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Magic Orchestra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968744292"/>
                  </a:ext>
                </a:extLst>
              </a:tr>
              <a:tr h="91822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Brahms</a:t>
                      </a:r>
                      <a:r>
                        <a:rPr lang="en-US" altLang="ja-JP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Symphony No. 2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699440213"/>
                  </a:ext>
                </a:extLst>
              </a:tr>
              <a:tr h="91822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Projection</a:t>
                      </a:r>
                      <a:r>
                        <a:rPr lang="en-US" altLang="ja-JP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Art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539066415"/>
                  </a:ext>
                </a:extLst>
              </a:tr>
              <a:tr h="91822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Introduction</a:t>
                      </a:r>
                      <a:r>
                        <a:rPr lang="en-US" altLang="ja-JP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of the music by the Conductor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512604757"/>
                  </a:ext>
                </a:extLst>
              </a:tr>
              <a:tr h="91822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Costume</a:t>
                      </a:r>
                      <a:r>
                        <a:rPr lang="en-US" altLang="ja-JP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produced by Junko </a:t>
                      </a:r>
                      <a:r>
                        <a:rPr lang="en-US" altLang="ja-JP" sz="105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Koshino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658414878"/>
                  </a:ext>
                </a:extLst>
              </a:tr>
              <a:tr h="91822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b="1" u="none" strike="noStrike" dirty="0" smtClean="0">
                          <a:effectLst/>
                        </a:rPr>
                        <a:t>Overall contents of the concert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895073612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C7A89245-925F-4A00-8650-55B7BF310BAA}"/>
              </a:ext>
            </a:extLst>
          </p:cNvPr>
          <p:cNvSpPr txBox="1"/>
          <p:nvPr/>
        </p:nvSpPr>
        <p:spPr>
          <a:xfrm>
            <a:off x="3234719" y="2768633"/>
            <a:ext cx="9855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smtClean="0"/>
              <a:t>Very low expectation</a:t>
            </a:r>
            <a:endParaRPr kumimoji="1" lang="ja-JP" altLang="en-US" sz="1050" b="1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="" xmlns:a16="http://schemas.microsoft.com/office/drawing/2014/main" id="{C130B89E-47AE-4E33-B043-304FAF8E2AE8}"/>
              </a:ext>
            </a:extLst>
          </p:cNvPr>
          <p:cNvSpPr/>
          <p:nvPr/>
        </p:nvSpPr>
        <p:spPr>
          <a:xfrm>
            <a:off x="4151921" y="2768634"/>
            <a:ext cx="97692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050" b="1" dirty="0" smtClean="0"/>
              <a:t>Very high expectation</a:t>
            </a:r>
            <a:endParaRPr lang="ja-JP" altLang="en-US" sz="1050" b="1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="" xmlns:a16="http://schemas.microsoft.com/office/drawing/2014/main" id="{9622C5EF-116E-488E-8EC8-793B958B6ED1}"/>
              </a:ext>
            </a:extLst>
          </p:cNvPr>
          <p:cNvCxnSpPr>
            <a:cxnSpLocks/>
          </p:cNvCxnSpPr>
          <p:nvPr/>
        </p:nvCxnSpPr>
        <p:spPr>
          <a:xfrm>
            <a:off x="4054227" y="2969845"/>
            <a:ext cx="2540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="" xmlns:a16="http://schemas.microsoft.com/office/drawing/2014/main" id="{CCC32B17-4187-4DB7-9327-79101C99ED96}"/>
              </a:ext>
            </a:extLst>
          </p:cNvPr>
          <p:cNvSpPr txBox="1"/>
          <p:nvPr/>
        </p:nvSpPr>
        <p:spPr>
          <a:xfrm>
            <a:off x="4968815" y="2768633"/>
            <a:ext cx="9220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smtClean="0"/>
              <a:t>Highly dissatisfied</a:t>
            </a:r>
            <a:endParaRPr kumimoji="1" lang="ja-JP" altLang="en-US" sz="1050" b="1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5DC15639-A52F-40B3-AF44-6665281B3CAA}"/>
              </a:ext>
            </a:extLst>
          </p:cNvPr>
          <p:cNvSpPr/>
          <p:nvPr/>
        </p:nvSpPr>
        <p:spPr>
          <a:xfrm>
            <a:off x="6096000" y="2758577"/>
            <a:ext cx="73047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b="1" dirty="0" smtClean="0"/>
              <a:t>Highly satisfied</a:t>
            </a:r>
            <a:endParaRPr lang="ja-JP" altLang="en-US" sz="1050" b="1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="" xmlns:a16="http://schemas.microsoft.com/office/drawing/2014/main" id="{2DD45E7C-7989-4559-B887-07427673801B}"/>
              </a:ext>
            </a:extLst>
          </p:cNvPr>
          <p:cNvCxnSpPr>
            <a:cxnSpLocks/>
          </p:cNvCxnSpPr>
          <p:nvPr/>
        </p:nvCxnSpPr>
        <p:spPr>
          <a:xfrm flipV="1">
            <a:off x="5842006" y="2974309"/>
            <a:ext cx="287452" cy="20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974B3001-D103-46DC-8CD6-E000592D4578}"/>
              </a:ext>
            </a:extLst>
          </p:cNvPr>
          <p:cNvSpPr/>
          <p:nvPr/>
        </p:nvSpPr>
        <p:spPr>
          <a:xfrm>
            <a:off x="103460" y="2540136"/>
            <a:ext cx="64803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b="1" u="sng" dirty="0" smtClean="0">
                <a:latin typeface="+mn-ea"/>
              </a:rPr>
              <a:t>Please answer your expectation level before this concert and satisfaction level after this concert.</a:t>
            </a:r>
            <a:endParaRPr lang="en-US" altLang="ja-JP" sz="1050" b="1" u="sng" dirty="0">
              <a:latin typeface="+mn-ea"/>
            </a:endParaRPr>
          </a:p>
        </p:txBody>
      </p:sp>
      <p:graphicFrame>
        <p:nvGraphicFramePr>
          <p:cNvPr id="71" name="表 64">
            <a:extLst>
              <a:ext uri="{FF2B5EF4-FFF2-40B4-BE49-F238E27FC236}">
                <a16:creationId xmlns="" xmlns:a16="http://schemas.microsoft.com/office/drawing/2014/main" id="{0C808C87-6EFC-4D39-9A9A-9C4688AAA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2909"/>
              </p:ext>
            </p:extLst>
          </p:nvPr>
        </p:nvGraphicFramePr>
        <p:xfrm>
          <a:off x="192165" y="5325242"/>
          <a:ext cx="6516000" cy="21564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60835">
                  <a:extLst>
                    <a:ext uri="{9D8B030D-6E8A-4147-A177-3AD203B41FA5}">
                      <a16:colId xmlns="" xmlns:a16="http://schemas.microsoft.com/office/drawing/2014/main" val="1585781217"/>
                    </a:ext>
                  </a:extLst>
                </a:gridCol>
                <a:gridCol w="351033">
                  <a:extLst>
                    <a:ext uri="{9D8B030D-6E8A-4147-A177-3AD203B41FA5}">
                      <a16:colId xmlns="" xmlns:a16="http://schemas.microsoft.com/office/drawing/2014/main" val="3053316396"/>
                    </a:ext>
                  </a:extLst>
                </a:gridCol>
                <a:gridCol w="351033">
                  <a:extLst>
                    <a:ext uri="{9D8B030D-6E8A-4147-A177-3AD203B41FA5}">
                      <a16:colId xmlns="" xmlns:a16="http://schemas.microsoft.com/office/drawing/2014/main" val="110764766"/>
                    </a:ext>
                  </a:extLst>
                </a:gridCol>
                <a:gridCol w="351033">
                  <a:extLst>
                    <a:ext uri="{9D8B030D-6E8A-4147-A177-3AD203B41FA5}">
                      <a16:colId xmlns="" xmlns:a16="http://schemas.microsoft.com/office/drawing/2014/main" val="3417598636"/>
                    </a:ext>
                  </a:extLst>
                </a:gridCol>
                <a:gridCol w="351033">
                  <a:extLst>
                    <a:ext uri="{9D8B030D-6E8A-4147-A177-3AD203B41FA5}">
                      <a16:colId xmlns="" xmlns:a16="http://schemas.microsoft.com/office/drawing/2014/main" val="119805152"/>
                    </a:ext>
                  </a:extLst>
                </a:gridCol>
                <a:gridCol w="351033">
                  <a:extLst>
                    <a:ext uri="{9D8B030D-6E8A-4147-A177-3AD203B41FA5}">
                      <a16:colId xmlns="" xmlns:a16="http://schemas.microsoft.com/office/drawing/2014/main" val="1641907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en-US" altLang="ja-JP" sz="10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12085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 am satisfied with the location of Daiichi </a:t>
                      </a:r>
                      <a:r>
                        <a:rPr lang="en-US" altLang="ja-JP" sz="105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Seimei</a:t>
                      </a:r>
                      <a:r>
                        <a:rPr lang="en-US" altLang="ja-JP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Hall.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047723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</a:t>
                      </a:r>
                      <a:r>
                        <a:rPr lang="en-US" altLang="ja-JP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am satisfied with the quality of Daiichi </a:t>
                      </a:r>
                      <a:r>
                        <a:rPr lang="en-US" altLang="ja-JP" sz="105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Seimei</a:t>
                      </a:r>
                      <a:r>
                        <a:rPr lang="en-US" altLang="ja-JP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Hall.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526745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</a:t>
                      </a:r>
                      <a:r>
                        <a:rPr lang="en-US" altLang="ja-JP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am satisfied with the ticket price I bought.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47888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</a:t>
                      </a:r>
                      <a:r>
                        <a:rPr lang="en-US" altLang="ja-JP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could really enjoy this concert.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245632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This</a:t>
                      </a:r>
                      <a:r>
                        <a:rPr lang="en-US" altLang="ja-JP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concert made me feel excited.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114726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This</a:t>
                      </a:r>
                      <a:r>
                        <a:rPr lang="en-US" altLang="ja-JP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concert made me feel refreshed.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72267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The</a:t>
                      </a:r>
                      <a:r>
                        <a:rPr lang="en-US" altLang="ja-JP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music composed by AI sounded like a classical music.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968744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The</a:t>
                      </a:r>
                      <a:r>
                        <a:rPr lang="en-US" altLang="ja-JP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music composed by AI sounded like Mozart’s music.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699440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The</a:t>
                      </a:r>
                      <a:r>
                        <a:rPr lang="en-US" altLang="ja-JP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music composed by AI was comfortable.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539066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</a:t>
                      </a:r>
                      <a:r>
                        <a:rPr lang="en-US" altLang="ja-JP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would like to come to a classical music concert again within 6 months.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512604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 would like to participate in the concert</a:t>
                      </a:r>
                      <a:r>
                        <a:rPr lang="en-US" altLang="ja-JP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like </a:t>
                      </a:r>
                      <a:r>
                        <a:rPr lang="en-US" altLang="ja-JP" sz="105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Aile</a:t>
                      </a:r>
                      <a:r>
                        <a:rPr lang="en-US" altLang="ja-JP" sz="105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Magic Orchestra again.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658414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 would like to participate in </a:t>
                      </a:r>
                      <a:r>
                        <a:rPr lang="en-US" altLang="ja-JP" sz="105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ClassicAile</a:t>
                      </a:r>
                      <a:r>
                        <a:rPr lang="en-US" altLang="ja-JP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concert in 2021.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895073612"/>
                  </a:ext>
                </a:extLst>
              </a:tr>
            </a:tbl>
          </a:graphicData>
        </a:graphic>
      </p:graphicFrame>
      <p:sp>
        <p:nvSpPr>
          <p:cNvPr id="75" name="テキスト ボックス 74">
            <a:extLst>
              <a:ext uri="{FF2B5EF4-FFF2-40B4-BE49-F238E27FC236}">
                <a16:creationId xmlns="" xmlns:a16="http://schemas.microsoft.com/office/drawing/2014/main" id="{B01246F3-ED44-4A36-8D2B-2E8A53E62280}"/>
              </a:ext>
            </a:extLst>
          </p:cNvPr>
          <p:cNvSpPr txBox="1"/>
          <p:nvPr/>
        </p:nvSpPr>
        <p:spPr>
          <a:xfrm>
            <a:off x="4825733" y="5109799"/>
            <a:ext cx="7325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smtClean="0"/>
              <a:t>Strongly disagree</a:t>
            </a:r>
            <a:endParaRPr kumimoji="1" lang="ja-JP" altLang="en-US" sz="1050" b="1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F4E8AC42-573D-4764-981D-DF78E2C24467}"/>
              </a:ext>
            </a:extLst>
          </p:cNvPr>
          <p:cNvSpPr/>
          <p:nvPr/>
        </p:nvSpPr>
        <p:spPr>
          <a:xfrm>
            <a:off x="6066691" y="5109800"/>
            <a:ext cx="8216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b="1" dirty="0" smtClean="0"/>
              <a:t>Strongly agree</a:t>
            </a:r>
            <a:endParaRPr lang="ja-JP" altLang="en-US" sz="1050" b="1" dirty="0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="" xmlns:a16="http://schemas.microsoft.com/office/drawing/2014/main" id="{89A6A09F-E073-4B7B-BC5A-8C43A30CFCB6}"/>
              </a:ext>
            </a:extLst>
          </p:cNvPr>
          <p:cNvCxnSpPr>
            <a:cxnSpLocks/>
          </p:cNvCxnSpPr>
          <p:nvPr/>
        </p:nvCxnSpPr>
        <p:spPr>
          <a:xfrm>
            <a:off x="5529383" y="5343769"/>
            <a:ext cx="69361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8005F88B-2686-4259-AD28-C9B0D4BF0F4D}"/>
              </a:ext>
            </a:extLst>
          </p:cNvPr>
          <p:cNvSpPr/>
          <p:nvPr/>
        </p:nvSpPr>
        <p:spPr>
          <a:xfrm>
            <a:off x="103460" y="5152855"/>
            <a:ext cx="64803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b="1" u="sng" dirty="0" smtClean="0">
                <a:latin typeface="+mn-ea"/>
              </a:rPr>
              <a:t>Please rate the extent to which you agree with the following statements;</a:t>
            </a:r>
            <a:endParaRPr lang="ja-JP" altLang="en-US" sz="1050" b="1" u="sng" dirty="0">
              <a:latin typeface="+mn-ea"/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="" xmlns:a16="http://schemas.microsoft.com/office/drawing/2014/main" id="{5120A590-5CF0-4F98-8090-45AFFE38EF3F}"/>
              </a:ext>
            </a:extLst>
          </p:cNvPr>
          <p:cNvGrpSpPr/>
          <p:nvPr/>
        </p:nvGrpSpPr>
        <p:grpSpPr>
          <a:xfrm>
            <a:off x="779897" y="8099057"/>
            <a:ext cx="572627" cy="253916"/>
            <a:chOff x="264067" y="3980530"/>
            <a:chExt cx="572627" cy="253916"/>
          </a:xfrm>
        </p:grpSpPr>
        <p:sp>
          <p:nvSpPr>
            <p:cNvPr id="81" name="正方形/長方形 80">
              <a:extLst>
                <a:ext uri="{FF2B5EF4-FFF2-40B4-BE49-F238E27FC236}">
                  <a16:creationId xmlns="" xmlns:a16="http://schemas.microsoft.com/office/drawing/2014/main" id="{83CB9B0B-8BEE-4DC4-BEC8-F50BE093C8D8}"/>
                </a:ext>
              </a:extLst>
            </p:cNvPr>
            <p:cNvSpPr/>
            <p:nvPr/>
          </p:nvSpPr>
          <p:spPr>
            <a:xfrm>
              <a:off x="344251" y="3980530"/>
              <a:ext cx="492443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 smtClean="0">
                  <a:latin typeface="+mn-ea"/>
                </a:rPr>
                <a:t>Male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="" xmlns:a16="http://schemas.microsoft.com/office/drawing/2014/main" id="{6A606AF4-754F-4F03-BB44-3B9B669FB6ED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="" xmlns:a16="http://schemas.microsoft.com/office/drawing/2014/main" id="{FA60B8C6-7266-4054-805B-785A05780CB7}"/>
              </a:ext>
            </a:extLst>
          </p:cNvPr>
          <p:cNvGrpSpPr/>
          <p:nvPr/>
        </p:nvGrpSpPr>
        <p:grpSpPr>
          <a:xfrm>
            <a:off x="1335743" y="8108827"/>
            <a:ext cx="728901" cy="253916"/>
            <a:chOff x="264067" y="3980530"/>
            <a:chExt cx="728901" cy="253916"/>
          </a:xfrm>
        </p:grpSpPr>
        <p:sp>
          <p:nvSpPr>
            <p:cNvPr id="84" name="正方形/長方形 83">
              <a:extLst>
                <a:ext uri="{FF2B5EF4-FFF2-40B4-BE49-F238E27FC236}">
                  <a16:creationId xmlns="" xmlns:a16="http://schemas.microsoft.com/office/drawing/2014/main" id="{423AD0EE-62C9-4387-866F-1ADD2948C13A}"/>
                </a:ext>
              </a:extLst>
            </p:cNvPr>
            <p:cNvSpPr/>
            <p:nvPr/>
          </p:nvSpPr>
          <p:spPr>
            <a:xfrm>
              <a:off x="344251" y="3980530"/>
              <a:ext cx="648717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 smtClean="0">
                  <a:latin typeface="+mn-ea"/>
                </a:rPr>
                <a:t>Female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="" xmlns:a16="http://schemas.microsoft.com/office/drawing/2014/main" id="{9E64BE9F-8A1C-4761-BA46-8B0A13E63749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sp>
        <p:nvSpPr>
          <p:cNvPr id="86" name="正方形/長方形 85">
            <a:extLst>
              <a:ext uri="{FF2B5EF4-FFF2-40B4-BE49-F238E27FC236}">
                <a16:creationId xmlns="" xmlns:a16="http://schemas.microsoft.com/office/drawing/2014/main" id="{7A4FC5D8-A8A7-484A-967D-87A0395525FE}"/>
              </a:ext>
            </a:extLst>
          </p:cNvPr>
          <p:cNvSpPr/>
          <p:nvPr/>
        </p:nvSpPr>
        <p:spPr>
          <a:xfrm>
            <a:off x="103460" y="8182919"/>
            <a:ext cx="790733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ja-JP" sz="1050" b="1" u="sng" dirty="0" smtClean="0">
                <a:latin typeface="+mn-ea"/>
              </a:rPr>
              <a:t>Gender</a:t>
            </a:r>
            <a:r>
              <a:rPr lang="ja-JP" altLang="en-US" sz="1050" b="1" dirty="0" smtClean="0">
                <a:latin typeface="+mn-ea"/>
              </a:rPr>
              <a:t>：</a:t>
            </a:r>
            <a:endParaRPr lang="ja-JP" altLang="en-US" sz="1050" b="1" dirty="0">
              <a:latin typeface="+mn-ea"/>
            </a:endParaRPr>
          </a:p>
        </p:txBody>
      </p:sp>
      <p:grpSp>
        <p:nvGrpSpPr>
          <p:cNvPr id="87" name="グループ化 86">
            <a:extLst>
              <a:ext uri="{FF2B5EF4-FFF2-40B4-BE49-F238E27FC236}">
                <a16:creationId xmlns="" xmlns:a16="http://schemas.microsoft.com/office/drawing/2014/main" id="{54BBB547-66D9-49C1-B926-6F2DC47748EC}"/>
              </a:ext>
            </a:extLst>
          </p:cNvPr>
          <p:cNvGrpSpPr/>
          <p:nvPr/>
        </p:nvGrpSpPr>
        <p:grpSpPr>
          <a:xfrm>
            <a:off x="774261" y="8296940"/>
            <a:ext cx="1229967" cy="253916"/>
            <a:chOff x="264067" y="3980530"/>
            <a:chExt cx="1229967" cy="253916"/>
          </a:xfrm>
        </p:grpSpPr>
        <p:sp>
          <p:nvSpPr>
            <p:cNvPr id="88" name="正方形/長方形 87">
              <a:extLst>
                <a:ext uri="{FF2B5EF4-FFF2-40B4-BE49-F238E27FC236}">
                  <a16:creationId xmlns="" xmlns:a16="http://schemas.microsoft.com/office/drawing/2014/main" id="{12BC19B6-5515-484D-ADF3-F5F8B60CCCC2}"/>
                </a:ext>
              </a:extLst>
            </p:cNvPr>
            <p:cNvSpPr/>
            <p:nvPr/>
          </p:nvSpPr>
          <p:spPr>
            <a:xfrm>
              <a:off x="344251" y="3980530"/>
              <a:ext cx="1149783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 smtClean="0">
                  <a:latin typeface="+mn-ea"/>
                </a:rPr>
                <a:t>Not to disclose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="" xmlns:a16="http://schemas.microsoft.com/office/drawing/2014/main" id="{D175D968-9364-4156-85A0-43E267F24CC1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90" name="グループ化 89">
            <a:extLst>
              <a:ext uri="{FF2B5EF4-FFF2-40B4-BE49-F238E27FC236}">
                <a16:creationId xmlns="" xmlns:a16="http://schemas.microsoft.com/office/drawing/2014/main" id="{5AB198C7-D452-49C3-8054-2DBC48D169A3}"/>
              </a:ext>
            </a:extLst>
          </p:cNvPr>
          <p:cNvGrpSpPr/>
          <p:nvPr/>
        </p:nvGrpSpPr>
        <p:grpSpPr>
          <a:xfrm>
            <a:off x="3006071" y="8190612"/>
            <a:ext cx="514918" cy="253916"/>
            <a:chOff x="264067" y="3980530"/>
            <a:chExt cx="514918" cy="253916"/>
          </a:xfrm>
        </p:grpSpPr>
        <p:sp>
          <p:nvSpPr>
            <p:cNvPr id="91" name="正方形/長方形 90">
              <a:extLst>
                <a:ext uri="{FF2B5EF4-FFF2-40B4-BE49-F238E27FC236}">
                  <a16:creationId xmlns="" xmlns:a16="http://schemas.microsoft.com/office/drawing/2014/main" id="{7A1D79CB-ED4F-4534-BB31-42F4FD34D4C7}"/>
                </a:ext>
              </a:extLst>
            </p:cNvPr>
            <p:cNvSpPr/>
            <p:nvPr/>
          </p:nvSpPr>
          <p:spPr>
            <a:xfrm>
              <a:off x="344251" y="3980530"/>
              <a:ext cx="434734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>
                  <a:latin typeface="+mn-ea"/>
                </a:rPr>
                <a:t>~19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="" xmlns:a16="http://schemas.microsoft.com/office/drawing/2014/main" id="{0D6EC5F1-F93F-4421-84D0-825319AC2081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sp>
        <p:nvSpPr>
          <p:cNvPr id="96" name="正方形/長方形 95">
            <a:extLst>
              <a:ext uri="{FF2B5EF4-FFF2-40B4-BE49-F238E27FC236}">
                <a16:creationId xmlns="" xmlns:a16="http://schemas.microsoft.com/office/drawing/2014/main" id="{E046F3CC-D462-42A9-AAFF-C8E7C9466462}"/>
              </a:ext>
            </a:extLst>
          </p:cNvPr>
          <p:cNvSpPr/>
          <p:nvPr/>
        </p:nvSpPr>
        <p:spPr>
          <a:xfrm>
            <a:off x="2496944" y="8182919"/>
            <a:ext cx="586522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ja-JP" sz="1050" b="1" u="sng" dirty="0" smtClean="0">
                <a:latin typeface="+mn-ea"/>
              </a:rPr>
              <a:t>Age</a:t>
            </a:r>
            <a:r>
              <a:rPr lang="ja-JP" altLang="en-US" sz="1050" b="1" dirty="0" smtClean="0">
                <a:latin typeface="+mn-ea"/>
              </a:rPr>
              <a:t>：</a:t>
            </a:r>
            <a:endParaRPr lang="ja-JP" altLang="en-US" sz="1050" b="1" dirty="0">
              <a:latin typeface="+mn-ea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="" xmlns:a16="http://schemas.microsoft.com/office/drawing/2014/main" id="{0AF46DF5-970A-48E3-A646-8D0B5290A68F}"/>
              </a:ext>
            </a:extLst>
          </p:cNvPr>
          <p:cNvSpPr/>
          <p:nvPr/>
        </p:nvSpPr>
        <p:spPr>
          <a:xfrm>
            <a:off x="103460" y="8483450"/>
            <a:ext cx="2564487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ja-JP" sz="1050" b="1" u="sng" dirty="0" smtClean="0">
                <a:latin typeface="+mn-ea"/>
              </a:rPr>
              <a:t>Residence</a:t>
            </a:r>
            <a:r>
              <a:rPr lang="ja-JP" altLang="en-US" sz="1050" b="1" u="sng" dirty="0" smtClean="0">
                <a:latin typeface="+mn-ea"/>
              </a:rPr>
              <a:t>（</a:t>
            </a:r>
            <a:r>
              <a:rPr lang="en-US" altLang="ja-JP" sz="1050" b="1" u="sng" dirty="0" smtClean="0">
                <a:latin typeface="+mn-ea"/>
              </a:rPr>
              <a:t>prefecture</a:t>
            </a:r>
            <a:r>
              <a:rPr lang="ja-JP" altLang="en-US" sz="1050" b="1" u="sng" dirty="0" smtClean="0">
                <a:latin typeface="+mn-ea"/>
              </a:rPr>
              <a:t>・</a:t>
            </a:r>
            <a:r>
              <a:rPr lang="en-US" altLang="ja-JP" sz="1050" b="1" u="sng" dirty="0" smtClean="0">
                <a:latin typeface="+mn-ea"/>
              </a:rPr>
              <a:t>oversea</a:t>
            </a:r>
            <a:r>
              <a:rPr lang="ja-JP" altLang="en-US" sz="1050" b="1" u="sng" dirty="0" smtClean="0">
                <a:latin typeface="+mn-ea"/>
              </a:rPr>
              <a:t>）</a:t>
            </a:r>
            <a:r>
              <a:rPr lang="ja-JP" altLang="en-US" sz="1050" b="1" dirty="0">
                <a:latin typeface="+mn-ea"/>
              </a:rPr>
              <a:t>：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="" xmlns:a16="http://schemas.microsoft.com/office/drawing/2014/main" id="{AE8C8DAE-D0EB-4381-971F-A694BE5008DB}"/>
              </a:ext>
            </a:extLst>
          </p:cNvPr>
          <p:cNvSpPr/>
          <p:nvPr/>
        </p:nvSpPr>
        <p:spPr>
          <a:xfrm>
            <a:off x="1919649" y="8483344"/>
            <a:ext cx="258259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b="1" u="sng" dirty="0">
                <a:latin typeface="+mn-ea"/>
              </a:rPr>
              <a:t>					</a:t>
            </a:r>
            <a:endParaRPr lang="ja-JP" altLang="en-US" sz="1050" b="1" u="sng" dirty="0">
              <a:latin typeface="+mn-ea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="" xmlns:a16="http://schemas.microsoft.com/office/drawing/2014/main" id="{BAAA640A-C3ED-4C74-A362-763071A1F85D}"/>
              </a:ext>
            </a:extLst>
          </p:cNvPr>
          <p:cNvSpPr/>
          <p:nvPr/>
        </p:nvSpPr>
        <p:spPr>
          <a:xfrm>
            <a:off x="4483629" y="8496824"/>
            <a:ext cx="603745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ja-JP" sz="1050" b="1" u="sng" dirty="0" smtClean="0">
                <a:latin typeface="+mn-ea"/>
              </a:rPr>
              <a:t>Seat</a:t>
            </a:r>
            <a:r>
              <a:rPr lang="ja-JP" altLang="en-US" sz="1050" b="1" dirty="0" smtClean="0">
                <a:latin typeface="+mn-ea"/>
              </a:rPr>
              <a:t>：</a:t>
            </a:r>
            <a:endParaRPr lang="ja-JP" altLang="en-US" sz="1050" b="1" dirty="0">
              <a:latin typeface="+mn-ea"/>
            </a:endParaRPr>
          </a:p>
        </p:txBody>
      </p:sp>
      <p:grpSp>
        <p:nvGrpSpPr>
          <p:cNvPr id="106" name="グループ化 105">
            <a:extLst>
              <a:ext uri="{FF2B5EF4-FFF2-40B4-BE49-F238E27FC236}">
                <a16:creationId xmlns="" xmlns:a16="http://schemas.microsoft.com/office/drawing/2014/main" id="{2BDFA659-E730-4EB2-999D-F7F9F2852ED8}"/>
              </a:ext>
            </a:extLst>
          </p:cNvPr>
          <p:cNvGrpSpPr/>
          <p:nvPr/>
        </p:nvGrpSpPr>
        <p:grpSpPr>
          <a:xfrm>
            <a:off x="5176123" y="8486667"/>
            <a:ext cx="787650" cy="253916"/>
            <a:chOff x="264067" y="3980530"/>
            <a:chExt cx="787650" cy="253916"/>
          </a:xfrm>
        </p:grpSpPr>
        <p:sp>
          <p:nvSpPr>
            <p:cNvPr id="107" name="正方形/長方形 106">
              <a:extLst>
                <a:ext uri="{FF2B5EF4-FFF2-40B4-BE49-F238E27FC236}">
                  <a16:creationId xmlns="" xmlns:a16="http://schemas.microsoft.com/office/drawing/2014/main" id="{335F3D57-6DA1-471E-AF11-177CAD33FFD5}"/>
                </a:ext>
              </a:extLst>
            </p:cNvPr>
            <p:cNvSpPr/>
            <p:nvPr/>
          </p:nvSpPr>
          <p:spPr>
            <a:xfrm>
              <a:off x="375781" y="3980530"/>
              <a:ext cx="675936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 smtClean="0">
                  <a:latin typeface="+mn-ea"/>
                </a:rPr>
                <a:t>1</a:t>
              </a:r>
              <a:r>
                <a:rPr lang="en-US" altLang="ja-JP" sz="1050" b="1" baseline="30000" dirty="0" smtClean="0">
                  <a:latin typeface="+mn-ea"/>
                </a:rPr>
                <a:t>st</a:t>
              </a:r>
              <a:r>
                <a:rPr lang="en-US" altLang="ja-JP" sz="1050" b="1" dirty="0" smtClean="0">
                  <a:latin typeface="+mn-ea"/>
                </a:rPr>
                <a:t> floor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="" xmlns:a16="http://schemas.microsoft.com/office/drawing/2014/main" id="{E100F776-0CEE-4E58-9CB2-D795A8811871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="" xmlns:a16="http://schemas.microsoft.com/office/drawing/2014/main" id="{6DC4ACF8-A8A2-4CD4-81D0-9273E46E2DF0}"/>
              </a:ext>
            </a:extLst>
          </p:cNvPr>
          <p:cNvGrpSpPr/>
          <p:nvPr/>
        </p:nvGrpSpPr>
        <p:grpSpPr>
          <a:xfrm>
            <a:off x="5933525" y="8486667"/>
            <a:ext cx="822165" cy="253916"/>
            <a:chOff x="264067" y="3980530"/>
            <a:chExt cx="822165" cy="253916"/>
          </a:xfrm>
        </p:grpSpPr>
        <p:sp>
          <p:nvSpPr>
            <p:cNvPr id="110" name="正方形/長方形 109">
              <a:extLst>
                <a:ext uri="{FF2B5EF4-FFF2-40B4-BE49-F238E27FC236}">
                  <a16:creationId xmlns="" xmlns:a16="http://schemas.microsoft.com/office/drawing/2014/main" id="{E9F1DC45-4061-43A2-A532-09EAD77508DD}"/>
                </a:ext>
              </a:extLst>
            </p:cNvPr>
            <p:cNvSpPr/>
            <p:nvPr/>
          </p:nvSpPr>
          <p:spPr>
            <a:xfrm>
              <a:off x="375781" y="3980530"/>
              <a:ext cx="710451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 smtClean="0">
                  <a:latin typeface="+mn-ea"/>
                </a:rPr>
                <a:t>2</a:t>
              </a:r>
              <a:r>
                <a:rPr lang="en-US" altLang="ja-JP" sz="1050" b="1" baseline="30000" dirty="0" smtClean="0">
                  <a:latin typeface="+mn-ea"/>
                </a:rPr>
                <a:t>nd</a:t>
              </a:r>
              <a:r>
                <a:rPr lang="en-US" altLang="ja-JP" sz="1050" b="1" dirty="0" smtClean="0">
                  <a:latin typeface="+mn-ea"/>
                </a:rPr>
                <a:t> floor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="" xmlns:a16="http://schemas.microsoft.com/office/drawing/2014/main" id="{DA6FDCDE-8B02-4D09-80F0-56B674C34F4B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A0A3E27E-0DDF-4C46-A7A4-E9E9BA39812F}"/>
              </a:ext>
            </a:extLst>
          </p:cNvPr>
          <p:cNvSpPr/>
          <p:nvPr/>
        </p:nvSpPr>
        <p:spPr>
          <a:xfrm>
            <a:off x="7005965" y="3856030"/>
            <a:ext cx="3429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どなたと一緒にご来場されましたか？</a:t>
            </a:r>
          </a:p>
          <a:p>
            <a:r>
              <a:rPr lang="en-US" altLang="ja-JP" dirty="0"/>
              <a:t>1</a:t>
            </a:r>
            <a:r>
              <a:rPr lang="ja-JP" altLang="en-US" dirty="0"/>
              <a:t>年に何回クラシックコンサートに行きますか</a:t>
            </a:r>
          </a:p>
          <a:p>
            <a:r>
              <a:rPr lang="ja-JP" altLang="en-US" dirty="0"/>
              <a:t>何年位、クラシック音楽を聴いていますか　　</a:t>
            </a:r>
          </a:p>
          <a:p>
            <a:r>
              <a:rPr lang="ja-JP" altLang="en-US" dirty="0"/>
              <a:t>クラシカエールへの参加は何回目ですか　　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="" xmlns:a16="http://schemas.microsoft.com/office/drawing/2014/main" id="{DC6FA5F3-E938-4DA7-9504-FBCBF8F586A8}"/>
              </a:ext>
            </a:extLst>
          </p:cNvPr>
          <p:cNvSpPr/>
          <p:nvPr/>
        </p:nvSpPr>
        <p:spPr>
          <a:xfrm>
            <a:off x="103460" y="8746720"/>
            <a:ext cx="1783270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ja-JP" sz="1050" b="1" u="sng" dirty="0" smtClean="0">
                <a:latin typeface="+mn-ea"/>
              </a:rPr>
              <a:t>Who did you come with?</a:t>
            </a:r>
            <a:endParaRPr lang="ja-JP" altLang="en-US" sz="1050" b="1" u="sng" dirty="0">
              <a:latin typeface="+mn-ea"/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="" xmlns:a16="http://schemas.microsoft.com/office/drawing/2014/main" id="{00C4A9B5-E266-4BAD-8258-235CE36AF0F1}"/>
              </a:ext>
            </a:extLst>
          </p:cNvPr>
          <p:cNvSpPr/>
          <p:nvPr/>
        </p:nvSpPr>
        <p:spPr>
          <a:xfrm>
            <a:off x="103460" y="9009990"/>
            <a:ext cx="2881919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ja-JP" sz="1050" b="1" u="sng" dirty="0" smtClean="0">
                <a:latin typeface="+mn-ea"/>
              </a:rPr>
              <a:t>How often do you go to classical concert?</a:t>
            </a:r>
            <a:endParaRPr lang="ja-JP" altLang="en-US" sz="1050" b="1" u="sng" dirty="0">
              <a:latin typeface="+mn-ea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="" xmlns:a16="http://schemas.microsoft.com/office/drawing/2014/main" id="{76E78442-09FF-4DF6-BF5B-291BDA573933}"/>
              </a:ext>
            </a:extLst>
          </p:cNvPr>
          <p:cNvSpPr/>
          <p:nvPr/>
        </p:nvSpPr>
        <p:spPr>
          <a:xfrm>
            <a:off x="103460" y="9273260"/>
            <a:ext cx="4001281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ja-JP" sz="1050" b="1" u="sng" dirty="0" smtClean="0">
                <a:latin typeface="+mn-ea"/>
              </a:rPr>
              <a:t>How many years have you been listening to classical music.</a:t>
            </a:r>
            <a:endParaRPr lang="ja-JP" altLang="en-US" sz="1050" b="1" u="sng" dirty="0">
              <a:latin typeface="+mn-ea"/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="" xmlns:a16="http://schemas.microsoft.com/office/drawing/2014/main" id="{68E78E82-538D-4BE6-B8D5-C4244B8A1444}"/>
              </a:ext>
            </a:extLst>
          </p:cNvPr>
          <p:cNvSpPr/>
          <p:nvPr/>
        </p:nvSpPr>
        <p:spPr>
          <a:xfrm>
            <a:off x="103460" y="9536530"/>
            <a:ext cx="3701667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ja-JP" sz="1050" b="1" u="sng" dirty="0" smtClean="0">
                <a:latin typeface="+mn-ea"/>
              </a:rPr>
              <a:t>How many times have you participated  in </a:t>
            </a:r>
            <a:r>
              <a:rPr lang="en-US" altLang="ja-JP" sz="1050" b="1" u="sng" dirty="0" err="1" smtClean="0">
                <a:latin typeface="+mn-ea"/>
              </a:rPr>
              <a:t>ClassicAile</a:t>
            </a:r>
            <a:r>
              <a:rPr lang="en-US" altLang="ja-JP" sz="1050" b="1" u="sng" dirty="0" smtClean="0">
                <a:latin typeface="+mn-ea"/>
              </a:rPr>
              <a:t>?</a:t>
            </a:r>
            <a:endParaRPr lang="ja-JP" altLang="en-US" sz="1050" b="1" u="sng" dirty="0">
              <a:latin typeface="+mn-ea"/>
            </a:endParaRPr>
          </a:p>
        </p:txBody>
      </p:sp>
      <p:pic>
        <p:nvPicPr>
          <p:cNvPr id="116" name="図 115">
            <a:extLst>
              <a:ext uri="{FF2B5EF4-FFF2-40B4-BE49-F238E27FC236}">
                <a16:creationId xmlns="" xmlns:a16="http://schemas.microsoft.com/office/drawing/2014/main" id="{FBB6C3C6-5BB2-4FD0-A51F-BEEA8EA1BE13}"/>
              </a:ext>
            </a:extLst>
          </p:cNvPr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6" t="22412" r="33466" b="21261"/>
          <a:stretch/>
        </p:blipFill>
        <p:spPr bwMode="auto">
          <a:xfrm>
            <a:off x="247721" y="67866"/>
            <a:ext cx="427355" cy="5035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5516C06D-0339-4E4F-A4F4-4D63D77280C9}"/>
              </a:ext>
            </a:extLst>
          </p:cNvPr>
          <p:cNvSpPr/>
          <p:nvPr/>
        </p:nvSpPr>
        <p:spPr>
          <a:xfrm>
            <a:off x="758782" y="68497"/>
            <a:ext cx="1783688" cy="4308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Aile</a:t>
            </a:r>
            <a:r>
              <a:rPr kumimoji="1" lang="en-US" altLang="ja-JP" sz="1200" dirty="0" smtClean="0"/>
              <a:t> Magic Orchestra</a:t>
            </a:r>
            <a:endParaRPr kumimoji="1" lang="ja-JP" altLang="en-US" sz="1200" dirty="0"/>
          </a:p>
        </p:txBody>
      </p:sp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E1CF5F49-5E67-4AEF-9AD2-D0F3122AE6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7" b="7394"/>
          <a:stretch/>
        </p:blipFill>
        <p:spPr bwMode="auto">
          <a:xfrm>
            <a:off x="5413902" y="0"/>
            <a:ext cx="1412567" cy="122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正方形/長方形 119">
            <a:extLst>
              <a:ext uri="{FF2B5EF4-FFF2-40B4-BE49-F238E27FC236}">
                <a16:creationId xmlns="" xmlns:a16="http://schemas.microsoft.com/office/drawing/2014/main" id="{86ABE983-A4F2-4633-B9D6-AE57E3D19B8E}"/>
              </a:ext>
            </a:extLst>
          </p:cNvPr>
          <p:cNvSpPr/>
          <p:nvPr/>
        </p:nvSpPr>
        <p:spPr>
          <a:xfrm>
            <a:off x="4271004" y="69150"/>
            <a:ext cx="1110330" cy="10933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/>
              <a:t>A</a:t>
            </a:r>
            <a:r>
              <a:rPr kumimoji="1" lang="en-US" altLang="ja-JP" sz="1200" b="1" dirty="0" smtClean="0"/>
              <a:t>nswer on your smartphone</a:t>
            </a:r>
            <a:endParaRPr kumimoji="1" lang="en-US" altLang="ja-JP" sz="1200" b="1" dirty="0"/>
          </a:p>
          <a:p>
            <a:pPr algn="ctr"/>
            <a:endParaRPr kumimoji="1" lang="en-US" altLang="ja-JP" sz="1200" b="1" dirty="0"/>
          </a:p>
          <a:p>
            <a:pPr algn="ctr"/>
            <a:endParaRPr kumimoji="1" lang="ja-JP" altLang="en-US" sz="1200" b="1" dirty="0"/>
          </a:p>
        </p:txBody>
      </p:sp>
      <p:sp>
        <p:nvSpPr>
          <p:cNvPr id="121" name="直角三角形 120">
            <a:extLst>
              <a:ext uri="{FF2B5EF4-FFF2-40B4-BE49-F238E27FC236}">
                <a16:creationId xmlns="" xmlns:a16="http://schemas.microsoft.com/office/drawing/2014/main" id="{95A2ED9B-06F9-4008-B25B-AAEF9BD5A437}"/>
              </a:ext>
            </a:extLst>
          </p:cNvPr>
          <p:cNvSpPr/>
          <p:nvPr/>
        </p:nvSpPr>
        <p:spPr>
          <a:xfrm rot="13500000">
            <a:off x="5169089" y="476564"/>
            <a:ext cx="289068" cy="289068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="" xmlns:a16="http://schemas.microsoft.com/office/drawing/2014/main" id="{8F8C13D1-C383-4799-87F9-6C1214204AEB}"/>
              </a:ext>
            </a:extLst>
          </p:cNvPr>
          <p:cNvSpPr/>
          <p:nvPr/>
        </p:nvSpPr>
        <p:spPr>
          <a:xfrm>
            <a:off x="188913" y="7499307"/>
            <a:ext cx="6476840" cy="534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dirty="0" smtClean="0">
                <a:solidFill>
                  <a:schemeClr val="tx1"/>
                </a:solidFill>
              </a:rPr>
              <a:t>Please kindly write your comments here (if any).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="" xmlns:a16="http://schemas.microsoft.com/office/drawing/2014/main" id="{E061B4AB-04FF-4447-8E68-59FD94275B45}"/>
              </a:ext>
            </a:extLst>
          </p:cNvPr>
          <p:cNvSpPr/>
          <p:nvPr/>
        </p:nvSpPr>
        <p:spPr>
          <a:xfrm>
            <a:off x="6850410" y="8000087"/>
            <a:ext cx="411287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ja-JP" altLang="en-US" sz="1050" b="1" u="sng" dirty="0">
                <a:latin typeface="+mn-ea"/>
              </a:rPr>
              <a:t>友人や同僚 </a:t>
            </a:r>
            <a:r>
              <a:rPr lang="en-US" altLang="ja-JP" sz="1050" b="1" u="sng" dirty="0">
                <a:latin typeface="+mn-ea"/>
              </a:rPr>
              <a:t>2. </a:t>
            </a:r>
            <a:r>
              <a:rPr lang="ja-JP" altLang="en-US" sz="1050" b="1" u="sng" dirty="0">
                <a:latin typeface="+mn-ea"/>
              </a:rPr>
              <a:t>お子様　</a:t>
            </a:r>
            <a:r>
              <a:rPr lang="en-US" altLang="ja-JP" sz="1050" b="1" u="sng" dirty="0">
                <a:latin typeface="+mn-ea"/>
              </a:rPr>
              <a:t>3. </a:t>
            </a:r>
            <a:r>
              <a:rPr lang="ja-JP" altLang="en-US" sz="1050" b="1" u="sng" dirty="0">
                <a:latin typeface="+mn-ea"/>
              </a:rPr>
              <a:t>ご夫妻やパートナー </a:t>
            </a:r>
            <a:r>
              <a:rPr lang="en-US" altLang="ja-JP" sz="1050" b="1" u="sng" dirty="0">
                <a:latin typeface="+mn-ea"/>
              </a:rPr>
              <a:t>4. </a:t>
            </a:r>
            <a:r>
              <a:rPr lang="ja-JP" altLang="en-US" sz="1050" b="1" u="sng" dirty="0">
                <a:latin typeface="+mn-ea"/>
              </a:rPr>
              <a:t>お一人</a:t>
            </a:r>
            <a:endParaRPr lang="en-US" altLang="ja-JP" sz="1050" b="1" u="sng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ja-JP" altLang="en-US" sz="1050" b="1" u="sng" dirty="0">
                <a:latin typeface="+mn-ea"/>
              </a:rPr>
              <a:t> </a:t>
            </a:r>
            <a:r>
              <a:rPr lang="en-US" altLang="ja-JP" sz="1050" b="1" u="sng" dirty="0">
                <a:latin typeface="+mn-ea"/>
              </a:rPr>
              <a:t>5. </a:t>
            </a:r>
            <a:r>
              <a:rPr lang="ja-JP" altLang="en-US" sz="1050" b="1" u="sng" dirty="0">
                <a:latin typeface="+mn-ea"/>
              </a:rPr>
              <a:t>その他（具体的に：　　　　　）</a:t>
            </a:r>
            <a:r>
              <a:rPr lang="en-US" altLang="ja-JP" sz="1050" b="1" u="sng" dirty="0">
                <a:latin typeface="+mn-ea"/>
              </a:rPr>
              <a:t>※</a:t>
            </a:r>
            <a:r>
              <a:rPr lang="ja-JP" altLang="en-US" sz="1050" b="1" u="sng" dirty="0">
                <a:latin typeface="+mn-ea"/>
              </a:rPr>
              <a:t>複数回答可</a:t>
            </a:r>
          </a:p>
        </p:txBody>
      </p:sp>
      <p:grpSp>
        <p:nvGrpSpPr>
          <p:cNvPr id="125" name="グループ化 124">
            <a:extLst>
              <a:ext uri="{FF2B5EF4-FFF2-40B4-BE49-F238E27FC236}">
                <a16:creationId xmlns="" xmlns:a16="http://schemas.microsoft.com/office/drawing/2014/main" id="{B3386BAE-898A-4EE1-BF7A-E286F2C1D17F}"/>
              </a:ext>
            </a:extLst>
          </p:cNvPr>
          <p:cNvGrpSpPr/>
          <p:nvPr/>
        </p:nvGrpSpPr>
        <p:grpSpPr>
          <a:xfrm>
            <a:off x="3506842" y="8190612"/>
            <a:ext cx="495682" cy="253916"/>
            <a:chOff x="264067" y="3980530"/>
            <a:chExt cx="495682" cy="253916"/>
          </a:xfrm>
        </p:grpSpPr>
        <p:sp>
          <p:nvSpPr>
            <p:cNvPr id="126" name="正方形/長方形 125">
              <a:extLst>
                <a:ext uri="{FF2B5EF4-FFF2-40B4-BE49-F238E27FC236}">
                  <a16:creationId xmlns="" xmlns:a16="http://schemas.microsoft.com/office/drawing/2014/main" id="{A9147F40-63FA-4482-BE95-FEA516C88B35}"/>
                </a:ext>
              </a:extLst>
            </p:cNvPr>
            <p:cNvSpPr/>
            <p:nvPr/>
          </p:nvSpPr>
          <p:spPr>
            <a:xfrm>
              <a:off x="344251" y="3980530"/>
              <a:ext cx="415498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 smtClean="0">
                  <a:latin typeface="+mn-ea"/>
                </a:rPr>
                <a:t>20</a:t>
              </a:r>
              <a:r>
                <a:rPr lang="en-US" altLang="ja-JP" sz="1050" b="1" dirty="0">
                  <a:latin typeface="+mn-ea"/>
                </a:rPr>
                <a:t>s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="" xmlns:a16="http://schemas.microsoft.com/office/drawing/2014/main" id="{A9502CFF-C242-4A0C-B210-F2C28B02983A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="" xmlns:a16="http://schemas.microsoft.com/office/drawing/2014/main" id="{C38829FE-0B61-462E-8A5E-BE9DA06BF6EA}"/>
              </a:ext>
            </a:extLst>
          </p:cNvPr>
          <p:cNvGrpSpPr/>
          <p:nvPr/>
        </p:nvGrpSpPr>
        <p:grpSpPr>
          <a:xfrm>
            <a:off x="4046085" y="8190612"/>
            <a:ext cx="495682" cy="253916"/>
            <a:chOff x="264067" y="3980530"/>
            <a:chExt cx="495682" cy="253916"/>
          </a:xfrm>
        </p:grpSpPr>
        <p:sp>
          <p:nvSpPr>
            <p:cNvPr id="129" name="正方形/長方形 128">
              <a:extLst>
                <a:ext uri="{FF2B5EF4-FFF2-40B4-BE49-F238E27FC236}">
                  <a16:creationId xmlns="" xmlns:a16="http://schemas.microsoft.com/office/drawing/2014/main" id="{4AF00B45-39F5-4649-9F37-5EDF8190F98F}"/>
                </a:ext>
              </a:extLst>
            </p:cNvPr>
            <p:cNvSpPr/>
            <p:nvPr/>
          </p:nvSpPr>
          <p:spPr>
            <a:xfrm>
              <a:off x="344251" y="3980530"/>
              <a:ext cx="415498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 smtClean="0">
                  <a:latin typeface="+mn-ea"/>
                </a:rPr>
                <a:t>30</a:t>
              </a:r>
              <a:r>
                <a:rPr lang="en-US" altLang="ja-JP" sz="1050" b="1" dirty="0">
                  <a:latin typeface="+mn-ea"/>
                </a:rPr>
                <a:t>s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="" xmlns:a16="http://schemas.microsoft.com/office/drawing/2014/main" id="{B9D764C4-D58B-47F8-AE73-863F485794E7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="" xmlns:a16="http://schemas.microsoft.com/office/drawing/2014/main" id="{09BEC8FC-3E85-4A97-AEAB-6F8A4DA203B2}"/>
              </a:ext>
            </a:extLst>
          </p:cNvPr>
          <p:cNvGrpSpPr/>
          <p:nvPr/>
        </p:nvGrpSpPr>
        <p:grpSpPr>
          <a:xfrm>
            <a:off x="4585328" y="8190612"/>
            <a:ext cx="495682" cy="253916"/>
            <a:chOff x="264067" y="3980530"/>
            <a:chExt cx="495682" cy="253916"/>
          </a:xfrm>
        </p:grpSpPr>
        <p:sp>
          <p:nvSpPr>
            <p:cNvPr id="132" name="正方形/長方形 131">
              <a:extLst>
                <a:ext uri="{FF2B5EF4-FFF2-40B4-BE49-F238E27FC236}">
                  <a16:creationId xmlns="" xmlns:a16="http://schemas.microsoft.com/office/drawing/2014/main" id="{39114361-23BB-4D90-A179-12A077A69B97}"/>
                </a:ext>
              </a:extLst>
            </p:cNvPr>
            <p:cNvSpPr/>
            <p:nvPr/>
          </p:nvSpPr>
          <p:spPr>
            <a:xfrm>
              <a:off x="344251" y="3980530"/>
              <a:ext cx="415498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 smtClean="0">
                  <a:latin typeface="+mn-ea"/>
                </a:rPr>
                <a:t>40</a:t>
              </a:r>
              <a:r>
                <a:rPr lang="en-US" altLang="ja-JP" sz="1050" b="1" dirty="0">
                  <a:latin typeface="+mn-ea"/>
                </a:rPr>
                <a:t>s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="" xmlns:a16="http://schemas.microsoft.com/office/drawing/2014/main" id="{3888F1E9-50CF-4850-9837-6BA35C66E10D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134" name="グループ化 133">
            <a:extLst>
              <a:ext uri="{FF2B5EF4-FFF2-40B4-BE49-F238E27FC236}">
                <a16:creationId xmlns="" xmlns:a16="http://schemas.microsoft.com/office/drawing/2014/main" id="{5AD49514-6CFE-4DCC-A3A9-F46698E385B4}"/>
              </a:ext>
            </a:extLst>
          </p:cNvPr>
          <p:cNvGrpSpPr/>
          <p:nvPr/>
        </p:nvGrpSpPr>
        <p:grpSpPr>
          <a:xfrm>
            <a:off x="5124571" y="8190612"/>
            <a:ext cx="495682" cy="253916"/>
            <a:chOff x="264067" y="3980530"/>
            <a:chExt cx="495682" cy="253916"/>
          </a:xfrm>
        </p:grpSpPr>
        <p:sp>
          <p:nvSpPr>
            <p:cNvPr id="135" name="正方形/長方形 134">
              <a:extLst>
                <a:ext uri="{FF2B5EF4-FFF2-40B4-BE49-F238E27FC236}">
                  <a16:creationId xmlns="" xmlns:a16="http://schemas.microsoft.com/office/drawing/2014/main" id="{62A35E32-07A2-4B17-B06C-616B5C350038}"/>
                </a:ext>
              </a:extLst>
            </p:cNvPr>
            <p:cNvSpPr/>
            <p:nvPr/>
          </p:nvSpPr>
          <p:spPr>
            <a:xfrm>
              <a:off x="344251" y="3980530"/>
              <a:ext cx="415498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 smtClean="0">
                  <a:latin typeface="+mn-ea"/>
                </a:rPr>
                <a:t>50</a:t>
              </a:r>
              <a:r>
                <a:rPr lang="en-US" altLang="ja-JP" sz="1050" b="1" dirty="0">
                  <a:latin typeface="+mn-ea"/>
                </a:rPr>
                <a:t>s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="" xmlns:a16="http://schemas.microsoft.com/office/drawing/2014/main" id="{4D3CCA95-F961-46B2-8070-6901F87321EA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137" name="グループ化 136">
            <a:extLst>
              <a:ext uri="{FF2B5EF4-FFF2-40B4-BE49-F238E27FC236}">
                <a16:creationId xmlns="" xmlns:a16="http://schemas.microsoft.com/office/drawing/2014/main" id="{4F48A636-6505-49B1-83AC-0218AD7E452D}"/>
              </a:ext>
            </a:extLst>
          </p:cNvPr>
          <p:cNvGrpSpPr/>
          <p:nvPr/>
        </p:nvGrpSpPr>
        <p:grpSpPr>
          <a:xfrm>
            <a:off x="5663814" y="8190612"/>
            <a:ext cx="485172" cy="253916"/>
            <a:chOff x="264067" y="3980530"/>
            <a:chExt cx="485172" cy="253916"/>
          </a:xfrm>
        </p:grpSpPr>
        <p:sp>
          <p:nvSpPr>
            <p:cNvPr id="138" name="正方形/長方形 137">
              <a:extLst>
                <a:ext uri="{FF2B5EF4-FFF2-40B4-BE49-F238E27FC236}">
                  <a16:creationId xmlns="" xmlns:a16="http://schemas.microsoft.com/office/drawing/2014/main" id="{C473BF9B-B106-4F89-B829-06D56203D1FD}"/>
                </a:ext>
              </a:extLst>
            </p:cNvPr>
            <p:cNvSpPr/>
            <p:nvPr/>
          </p:nvSpPr>
          <p:spPr>
            <a:xfrm>
              <a:off x="333741" y="3980530"/>
              <a:ext cx="415498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 smtClean="0">
                  <a:latin typeface="+mn-ea"/>
                </a:rPr>
                <a:t>60</a:t>
              </a:r>
              <a:r>
                <a:rPr lang="en-US" altLang="ja-JP" sz="1050" b="1" dirty="0">
                  <a:latin typeface="+mn-ea"/>
                </a:rPr>
                <a:t>s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="" xmlns:a16="http://schemas.microsoft.com/office/drawing/2014/main" id="{9A090075-E17E-4953-9A08-311816D97528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140" name="グループ化 139">
            <a:extLst>
              <a:ext uri="{FF2B5EF4-FFF2-40B4-BE49-F238E27FC236}">
                <a16:creationId xmlns="" xmlns:a16="http://schemas.microsoft.com/office/drawing/2014/main" id="{F3C0AE0A-40B9-4162-91F3-4DB9DBF7FCC8}"/>
              </a:ext>
            </a:extLst>
          </p:cNvPr>
          <p:cNvGrpSpPr/>
          <p:nvPr/>
        </p:nvGrpSpPr>
        <p:grpSpPr>
          <a:xfrm>
            <a:off x="6192545" y="8190612"/>
            <a:ext cx="514918" cy="253916"/>
            <a:chOff x="264067" y="3980530"/>
            <a:chExt cx="514918" cy="253916"/>
          </a:xfrm>
        </p:grpSpPr>
        <p:sp>
          <p:nvSpPr>
            <p:cNvPr id="141" name="正方形/長方形 140">
              <a:extLst>
                <a:ext uri="{FF2B5EF4-FFF2-40B4-BE49-F238E27FC236}">
                  <a16:creationId xmlns="" xmlns:a16="http://schemas.microsoft.com/office/drawing/2014/main" id="{E157CA3F-7BAD-4FD7-ABAF-AF9A779A7ABB}"/>
                </a:ext>
              </a:extLst>
            </p:cNvPr>
            <p:cNvSpPr/>
            <p:nvPr/>
          </p:nvSpPr>
          <p:spPr>
            <a:xfrm>
              <a:off x="344251" y="3980530"/>
              <a:ext cx="434734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>
                  <a:latin typeface="+mn-ea"/>
                </a:rPr>
                <a:t>70~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="" xmlns:a16="http://schemas.microsoft.com/office/drawing/2014/main" id="{66A38ED8-97D1-4659-A844-2B8C39D9E5C5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143" name="グループ化 142">
            <a:extLst>
              <a:ext uri="{FF2B5EF4-FFF2-40B4-BE49-F238E27FC236}">
                <a16:creationId xmlns="" xmlns:a16="http://schemas.microsoft.com/office/drawing/2014/main" id="{50B5D874-3485-494C-9023-7F43A511ADC7}"/>
              </a:ext>
            </a:extLst>
          </p:cNvPr>
          <p:cNvGrpSpPr/>
          <p:nvPr/>
        </p:nvGrpSpPr>
        <p:grpSpPr>
          <a:xfrm>
            <a:off x="2171356" y="8750966"/>
            <a:ext cx="752163" cy="253916"/>
            <a:chOff x="264067" y="3980530"/>
            <a:chExt cx="752163" cy="253916"/>
          </a:xfrm>
        </p:grpSpPr>
        <p:sp>
          <p:nvSpPr>
            <p:cNvPr id="144" name="正方形/長方形 143">
              <a:extLst>
                <a:ext uri="{FF2B5EF4-FFF2-40B4-BE49-F238E27FC236}">
                  <a16:creationId xmlns="" xmlns:a16="http://schemas.microsoft.com/office/drawing/2014/main" id="{E29C9D9B-5390-4FF5-AC91-6058484176D4}"/>
                </a:ext>
              </a:extLst>
            </p:cNvPr>
            <p:cNvSpPr/>
            <p:nvPr/>
          </p:nvSpPr>
          <p:spPr>
            <a:xfrm>
              <a:off x="344251" y="3980530"/>
              <a:ext cx="671979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 smtClean="0">
                  <a:latin typeface="+mn-ea"/>
                </a:rPr>
                <a:t>Friends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="" xmlns:a16="http://schemas.microsoft.com/office/drawing/2014/main" id="{CE3D5476-C137-4D4E-A8CB-5ABA8589AB2B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146" name="グループ化 145">
            <a:extLst>
              <a:ext uri="{FF2B5EF4-FFF2-40B4-BE49-F238E27FC236}">
                <a16:creationId xmlns="" xmlns:a16="http://schemas.microsoft.com/office/drawing/2014/main" id="{B7448703-9D3F-4294-818E-16477976E5D9}"/>
              </a:ext>
            </a:extLst>
          </p:cNvPr>
          <p:cNvGrpSpPr/>
          <p:nvPr/>
        </p:nvGrpSpPr>
        <p:grpSpPr>
          <a:xfrm>
            <a:off x="2946937" y="8750965"/>
            <a:ext cx="900635" cy="253916"/>
            <a:chOff x="264067" y="3980530"/>
            <a:chExt cx="900635" cy="253916"/>
          </a:xfrm>
        </p:grpSpPr>
        <p:sp>
          <p:nvSpPr>
            <p:cNvPr id="147" name="正方形/長方形 146">
              <a:extLst>
                <a:ext uri="{FF2B5EF4-FFF2-40B4-BE49-F238E27FC236}">
                  <a16:creationId xmlns="" xmlns:a16="http://schemas.microsoft.com/office/drawing/2014/main" id="{076A7A8C-3A7C-47EB-894A-546FFECF3DC5}"/>
                </a:ext>
              </a:extLst>
            </p:cNvPr>
            <p:cNvSpPr/>
            <p:nvPr/>
          </p:nvSpPr>
          <p:spPr>
            <a:xfrm>
              <a:off x="344251" y="3980530"/>
              <a:ext cx="820451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 smtClean="0">
                  <a:latin typeface="+mn-ea"/>
                </a:rPr>
                <a:t>Child(</a:t>
              </a:r>
              <a:r>
                <a:rPr lang="en-US" altLang="ja-JP" sz="1050" b="1" dirty="0" err="1" smtClean="0">
                  <a:latin typeface="+mn-ea"/>
                </a:rPr>
                <a:t>ren</a:t>
              </a:r>
              <a:r>
                <a:rPr lang="en-US" altLang="ja-JP" sz="1050" b="1" dirty="0" smtClean="0">
                  <a:latin typeface="+mn-ea"/>
                </a:rPr>
                <a:t>)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="" xmlns:a16="http://schemas.microsoft.com/office/drawing/2014/main" id="{0D471CBD-8DB9-4761-8D8A-CD6412DCF15B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149" name="グループ化 148">
            <a:extLst>
              <a:ext uri="{FF2B5EF4-FFF2-40B4-BE49-F238E27FC236}">
                <a16:creationId xmlns="" xmlns:a16="http://schemas.microsoft.com/office/drawing/2014/main" id="{9CCB76DC-8BD8-4D53-9506-B4E90731D4B1}"/>
              </a:ext>
            </a:extLst>
          </p:cNvPr>
          <p:cNvGrpSpPr/>
          <p:nvPr/>
        </p:nvGrpSpPr>
        <p:grpSpPr>
          <a:xfrm>
            <a:off x="3857174" y="8750965"/>
            <a:ext cx="1424582" cy="253916"/>
            <a:chOff x="264067" y="3980530"/>
            <a:chExt cx="1424582" cy="253916"/>
          </a:xfrm>
        </p:grpSpPr>
        <p:sp>
          <p:nvSpPr>
            <p:cNvPr id="150" name="正方形/長方形 149">
              <a:extLst>
                <a:ext uri="{FF2B5EF4-FFF2-40B4-BE49-F238E27FC236}">
                  <a16:creationId xmlns="" xmlns:a16="http://schemas.microsoft.com/office/drawing/2014/main" id="{88B7EDD0-9962-4C2A-B65B-345960A5F14A}"/>
                </a:ext>
              </a:extLst>
            </p:cNvPr>
            <p:cNvSpPr/>
            <p:nvPr/>
          </p:nvSpPr>
          <p:spPr>
            <a:xfrm>
              <a:off x="344251" y="3980530"/>
              <a:ext cx="1344398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 smtClean="0">
                  <a:latin typeface="+mn-ea"/>
                </a:rPr>
                <a:t>Spouse or partner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="" xmlns:a16="http://schemas.microsoft.com/office/drawing/2014/main" id="{C8F8CA02-47CB-433D-A750-A36437FF54E1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152" name="グループ化 151">
            <a:extLst>
              <a:ext uri="{FF2B5EF4-FFF2-40B4-BE49-F238E27FC236}">
                <a16:creationId xmlns="" xmlns:a16="http://schemas.microsoft.com/office/drawing/2014/main" id="{6333D1FF-B6AF-4A8C-82A4-AE623CA4F025}"/>
              </a:ext>
            </a:extLst>
          </p:cNvPr>
          <p:cNvGrpSpPr/>
          <p:nvPr/>
        </p:nvGrpSpPr>
        <p:grpSpPr>
          <a:xfrm>
            <a:off x="5379939" y="8750965"/>
            <a:ext cx="651715" cy="253916"/>
            <a:chOff x="264067" y="3980530"/>
            <a:chExt cx="651715" cy="253916"/>
          </a:xfrm>
        </p:grpSpPr>
        <p:sp>
          <p:nvSpPr>
            <p:cNvPr id="153" name="正方形/長方形 152">
              <a:extLst>
                <a:ext uri="{FF2B5EF4-FFF2-40B4-BE49-F238E27FC236}">
                  <a16:creationId xmlns="" xmlns:a16="http://schemas.microsoft.com/office/drawing/2014/main" id="{3DF192F1-40D0-43AC-B1E2-E55BF82FBF6A}"/>
                </a:ext>
              </a:extLst>
            </p:cNvPr>
            <p:cNvSpPr/>
            <p:nvPr/>
          </p:nvSpPr>
          <p:spPr>
            <a:xfrm>
              <a:off x="344251" y="3980530"/>
              <a:ext cx="571531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 smtClean="0">
                  <a:latin typeface="+mn-ea"/>
                </a:rPr>
                <a:t>Alone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="" xmlns:a16="http://schemas.microsoft.com/office/drawing/2014/main" id="{DE716A28-F715-4A4E-9A77-37A2D400EEF8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="" xmlns:a16="http://schemas.microsoft.com/office/drawing/2014/main" id="{BA8B358D-77D3-4DDC-8468-4551D7E96270}"/>
              </a:ext>
            </a:extLst>
          </p:cNvPr>
          <p:cNvGrpSpPr/>
          <p:nvPr/>
        </p:nvGrpSpPr>
        <p:grpSpPr>
          <a:xfrm>
            <a:off x="6094792" y="8750965"/>
            <a:ext cx="700867" cy="253916"/>
            <a:chOff x="264067" y="3980530"/>
            <a:chExt cx="700867" cy="253916"/>
          </a:xfrm>
        </p:grpSpPr>
        <p:sp>
          <p:nvSpPr>
            <p:cNvPr id="156" name="正方形/長方形 155">
              <a:extLst>
                <a:ext uri="{FF2B5EF4-FFF2-40B4-BE49-F238E27FC236}">
                  <a16:creationId xmlns="" xmlns:a16="http://schemas.microsoft.com/office/drawing/2014/main" id="{CBE891C0-C313-4B59-A895-74F48377F536}"/>
                </a:ext>
              </a:extLst>
            </p:cNvPr>
            <p:cNvSpPr/>
            <p:nvPr/>
          </p:nvSpPr>
          <p:spPr>
            <a:xfrm>
              <a:off x="344251" y="3980530"/>
              <a:ext cx="620683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 smtClean="0">
                  <a:latin typeface="+mn-ea"/>
                </a:rPr>
                <a:t>Others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="" xmlns:a16="http://schemas.microsoft.com/office/drawing/2014/main" id="{4EE28578-DF82-4079-918B-70559D0652E5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sp>
        <p:nvSpPr>
          <p:cNvPr id="158" name="正方形/長方形 157">
            <a:extLst>
              <a:ext uri="{FF2B5EF4-FFF2-40B4-BE49-F238E27FC236}">
                <a16:creationId xmlns="" xmlns:a16="http://schemas.microsoft.com/office/drawing/2014/main" id="{BD130F36-94CC-48EE-A7BD-A4DD8D7175C3}"/>
              </a:ext>
            </a:extLst>
          </p:cNvPr>
          <p:cNvSpPr/>
          <p:nvPr/>
        </p:nvSpPr>
        <p:spPr>
          <a:xfrm>
            <a:off x="3077308" y="9009990"/>
            <a:ext cx="176037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b="1" u="sng" dirty="0" smtClean="0">
                <a:latin typeface="+mn-ea"/>
              </a:rPr>
              <a:t>Approximately        times</a:t>
            </a:r>
            <a:endParaRPr lang="ja-JP" altLang="en-US" sz="1050" b="1" u="sng" dirty="0">
              <a:latin typeface="+mn-ea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="" xmlns:a16="http://schemas.microsoft.com/office/drawing/2014/main" id="{B952F69B-15A3-42C2-BE68-C2B0447C1A97}"/>
              </a:ext>
            </a:extLst>
          </p:cNvPr>
          <p:cNvSpPr/>
          <p:nvPr/>
        </p:nvSpPr>
        <p:spPr>
          <a:xfrm>
            <a:off x="5204755" y="9099755"/>
            <a:ext cx="25670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900" b="1" u="sng" dirty="0" smtClean="0">
                <a:latin typeface="+mn-ea"/>
              </a:rPr>
              <a:t>Please </a:t>
            </a:r>
            <a:r>
              <a:rPr lang="en-US" altLang="ja-JP" sz="900" b="1" u="sng" dirty="0" err="1" smtClean="0">
                <a:latin typeface="+mn-ea"/>
              </a:rPr>
              <a:t>specifiy</a:t>
            </a:r>
            <a:r>
              <a:rPr lang="en-US" altLang="ja-JP" sz="900" b="1" u="sng" dirty="0">
                <a:latin typeface="+mn-ea"/>
              </a:rPr>
              <a:t>;</a:t>
            </a:r>
          </a:p>
          <a:p>
            <a:endParaRPr lang="en-US" altLang="ja-JP" sz="900" b="1" u="sng" dirty="0">
              <a:latin typeface="+mn-ea"/>
            </a:endParaRPr>
          </a:p>
          <a:p>
            <a:endParaRPr lang="en-US" altLang="ja-JP" sz="900" b="1" u="sng" dirty="0">
              <a:latin typeface="+mn-ea"/>
            </a:endParaRPr>
          </a:p>
          <a:p>
            <a:r>
              <a:rPr lang="en-US" altLang="ja-JP" sz="900" b="1" u="sng" dirty="0">
                <a:latin typeface="+mn-ea"/>
              </a:rPr>
              <a:t>			</a:t>
            </a:r>
            <a:endParaRPr lang="ja-JP" altLang="en-US" sz="900" b="1" u="sng" dirty="0">
              <a:latin typeface="+mn-ea"/>
            </a:endParaRPr>
          </a:p>
        </p:txBody>
      </p:sp>
      <p:cxnSp>
        <p:nvCxnSpPr>
          <p:cNvPr id="1024" name="直線矢印コネクタ 1023">
            <a:extLst>
              <a:ext uri="{FF2B5EF4-FFF2-40B4-BE49-F238E27FC236}">
                <a16:creationId xmlns="" xmlns:a16="http://schemas.microsoft.com/office/drawing/2014/main" id="{FF4838BF-5BB3-4BC1-80CB-EE26CBDA9AD0}"/>
              </a:ext>
            </a:extLst>
          </p:cNvPr>
          <p:cNvCxnSpPr>
            <a:cxnSpLocks/>
          </p:cNvCxnSpPr>
          <p:nvPr/>
        </p:nvCxnSpPr>
        <p:spPr>
          <a:xfrm flipH="1">
            <a:off x="6159863" y="8982725"/>
            <a:ext cx="124581" cy="117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="" xmlns:a16="http://schemas.microsoft.com/office/drawing/2014/main" id="{63FDC741-F608-447E-B1DA-A1CF2EABE181}"/>
              </a:ext>
            </a:extLst>
          </p:cNvPr>
          <p:cNvSpPr/>
          <p:nvPr/>
        </p:nvSpPr>
        <p:spPr>
          <a:xfrm>
            <a:off x="4015487" y="9267841"/>
            <a:ext cx="13910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b="1" u="sng" dirty="0" smtClean="0">
                <a:latin typeface="+mn-ea"/>
              </a:rPr>
              <a:t>About           years</a:t>
            </a:r>
            <a:endParaRPr lang="ja-JP" altLang="en-US" sz="1050" b="1" u="sng" dirty="0">
              <a:latin typeface="+mn-ea"/>
            </a:endParaRPr>
          </a:p>
        </p:txBody>
      </p:sp>
      <p:grpSp>
        <p:nvGrpSpPr>
          <p:cNvPr id="168" name="グループ化 167">
            <a:extLst>
              <a:ext uri="{FF2B5EF4-FFF2-40B4-BE49-F238E27FC236}">
                <a16:creationId xmlns="" xmlns:a16="http://schemas.microsoft.com/office/drawing/2014/main" id="{1F2F79FA-29D1-49E1-AA86-019EEDEC89C8}"/>
              </a:ext>
            </a:extLst>
          </p:cNvPr>
          <p:cNvGrpSpPr/>
          <p:nvPr/>
        </p:nvGrpSpPr>
        <p:grpSpPr>
          <a:xfrm>
            <a:off x="3771423" y="9546817"/>
            <a:ext cx="431562" cy="253916"/>
            <a:chOff x="264067" y="3980530"/>
            <a:chExt cx="431562" cy="253916"/>
          </a:xfrm>
        </p:grpSpPr>
        <p:sp>
          <p:nvSpPr>
            <p:cNvPr id="169" name="正方形/長方形 168">
              <a:extLst>
                <a:ext uri="{FF2B5EF4-FFF2-40B4-BE49-F238E27FC236}">
                  <a16:creationId xmlns="" xmlns:a16="http://schemas.microsoft.com/office/drawing/2014/main" id="{3782E7AB-DEE5-4E19-A1CB-15AA2C3F2472}"/>
                </a:ext>
              </a:extLst>
            </p:cNvPr>
            <p:cNvSpPr/>
            <p:nvPr/>
          </p:nvSpPr>
          <p:spPr>
            <a:xfrm>
              <a:off x="344251" y="3980530"/>
              <a:ext cx="351378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 smtClean="0">
                  <a:latin typeface="+mn-ea"/>
                </a:rPr>
                <a:t>1</a:t>
              </a:r>
              <a:r>
                <a:rPr lang="en-US" altLang="ja-JP" sz="1050" b="1" baseline="30000" dirty="0" smtClean="0">
                  <a:latin typeface="+mn-ea"/>
                </a:rPr>
                <a:t>st</a:t>
              </a:r>
              <a:r>
                <a:rPr lang="en-US" altLang="ja-JP" sz="1050" b="1" dirty="0" smtClean="0">
                  <a:latin typeface="+mn-ea"/>
                </a:rPr>
                <a:t> 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="" xmlns:a16="http://schemas.microsoft.com/office/drawing/2014/main" id="{291EB387-F7AA-4845-B35F-91B5C46BA08B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171" name="グループ化 170">
            <a:extLst>
              <a:ext uri="{FF2B5EF4-FFF2-40B4-BE49-F238E27FC236}">
                <a16:creationId xmlns="" xmlns:a16="http://schemas.microsoft.com/office/drawing/2014/main" id="{FA823C0D-31F9-4C00-A311-02A98C24B00F}"/>
              </a:ext>
            </a:extLst>
          </p:cNvPr>
          <p:cNvGrpSpPr/>
          <p:nvPr/>
        </p:nvGrpSpPr>
        <p:grpSpPr>
          <a:xfrm>
            <a:off x="4242653" y="9546817"/>
            <a:ext cx="449405" cy="253916"/>
            <a:chOff x="264067" y="3980530"/>
            <a:chExt cx="449405" cy="253916"/>
          </a:xfrm>
        </p:grpSpPr>
        <p:sp>
          <p:nvSpPr>
            <p:cNvPr id="172" name="正方形/長方形 171">
              <a:extLst>
                <a:ext uri="{FF2B5EF4-FFF2-40B4-BE49-F238E27FC236}">
                  <a16:creationId xmlns="" xmlns:a16="http://schemas.microsoft.com/office/drawing/2014/main" id="{6183D05F-59FF-42A8-9C41-2673FAE4C231}"/>
                </a:ext>
              </a:extLst>
            </p:cNvPr>
            <p:cNvSpPr/>
            <p:nvPr/>
          </p:nvSpPr>
          <p:spPr>
            <a:xfrm>
              <a:off x="344251" y="3980530"/>
              <a:ext cx="369221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 smtClean="0">
                  <a:latin typeface="+mn-ea"/>
                </a:rPr>
                <a:t>2</a:t>
              </a:r>
              <a:r>
                <a:rPr lang="en-US" altLang="ja-JP" sz="1050" b="1" baseline="30000" dirty="0" smtClean="0">
                  <a:latin typeface="+mn-ea"/>
                </a:rPr>
                <a:t>nd</a:t>
              </a:r>
              <a:r>
                <a:rPr lang="en-US" altLang="ja-JP" sz="1050" b="1" dirty="0" smtClean="0">
                  <a:latin typeface="+mn-ea"/>
                </a:rPr>
                <a:t> 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="" xmlns:a16="http://schemas.microsoft.com/office/drawing/2014/main" id="{DECF1B74-AF64-4789-AC58-30919C4E5B38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174" name="グループ化 173">
            <a:extLst>
              <a:ext uri="{FF2B5EF4-FFF2-40B4-BE49-F238E27FC236}">
                <a16:creationId xmlns="" xmlns:a16="http://schemas.microsoft.com/office/drawing/2014/main" id="{22E0B1CF-9390-43C8-A243-784B7B1E44A9}"/>
              </a:ext>
            </a:extLst>
          </p:cNvPr>
          <p:cNvGrpSpPr/>
          <p:nvPr/>
        </p:nvGrpSpPr>
        <p:grpSpPr>
          <a:xfrm>
            <a:off x="4734328" y="9546817"/>
            <a:ext cx="431562" cy="253916"/>
            <a:chOff x="264067" y="3980530"/>
            <a:chExt cx="431562" cy="253916"/>
          </a:xfrm>
        </p:grpSpPr>
        <p:sp>
          <p:nvSpPr>
            <p:cNvPr id="175" name="正方形/長方形 174">
              <a:extLst>
                <a:ext uri="{FF2B5EF4-FFF2-40B4-BE49-F238E27FC236}">
                  <a16:creationId xmlns="" xmlns:a16="http://schemas.microsoft.com/office/drawing/2014/main" id="{EB254D5E-00D7-43BA-9AA8-3CC65628D4C0}"/>
                </a:ext>
              </a:extLst>
            </p:cNvPr>
            <p:cNvSpPr/>
            <p:nvPr/>
          </p:nvSpPr>
          <p:spPr>
            <a:xfrm>
              <a:off x="344251" y="3980530"/>
              <a:ext cx="351378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 smtClean="0">
                  <a:latin typeface="+mn-ea"/>
                </a:rPr>
                <a:t>3</a:t>
              </a:r>
              <a:r>
                <a:rPr lang="en-US" altLang="ja-JP" sz="1050" b="1" baseline="30000" dirty="0" smtClean="0">
                  <a:latin typeface="+mn-ea"/>
                </a:rPr>
                <a:t>rd</a:t>
              </a:r>
              <a:r>
                <a:rPr lang="en-US" altLang="ja-JP" sz="1050" b="1" dirty="0" smtClean="0">
                  <a:latin typeface="+mn-ea"/>
                </a:rPr>
                <a:t> 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="" xmlns:a16="http://schemas.microsoft.com/office/drawing/2014/main" id="{05563A4C-5138-4D76-846B-3232E5C0B4B1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pic>
        <p:nvPicPr>
          <p:cNvPr id="177" name="図 176" descr="C:\Users\Owner\AppData\Local\Microsoft\Windows\INetCache\Content.MSO\E83CD815.tmp">
            <a:extLst>
              <a:ext uri="{FF2B5EF4-FFF2-40B4-BE49-F238E27FC236}">
                <a16:creationId xmlns="" xmlns:a16="http://schemas.microsoft.com/office/drawing/2014/main" id="{8887DFB5-9FAB-4286-BCE2-0365FCEF3E19}"/>
              </a:ext>
            </a:extLst>
          </p:cNvPr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5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8445" flipH="1">
            <a:off x="4699420" y="773704"/>
            <a:ext cx="368839" cy="368839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テキスト ボックス 1029">
            <a:extLst>
              <a:ext uri="{FF2B5EF4-FFF2-40B4-BE49-F238E27FC236}">
                <a16:creationId xmlns="" xmlns:a16="http://schemas.microsoft.com/office/drawing/2014/main" id="{7E4036DB-5A7A-4E4E-84A1-F27088D3F0E3}"/>
              </a:ext>
            </a:extLst>
          </p:cNvPr>
          <p:cNvSpPr txBox="1"/>
          <p:nvPr/>
        </p:nvSpPr>
        <p:spPr>
          <a:xfrm>
            <a:off x="1133382" y="9744459"/>
            <a:ext cx="482732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500" dirty="0"/>
              <a:t>本調査は株式会社</a:t>
            </a:r>
            <a:r>
              <a:rPr kumimoji="1" lang="en-US" altLang="ja-JP" sz="500" dirty="0" err="1"/>
              <a:t>EmotionTech</a:t>
            </a:r>
            <a:r>
              <a:rPr kumimoji="1" lang="ja-JP" altLang="en-US" sz="500" dirty="0"/>
              <a:t>が依頼を受けて実施しております。</a:t>
            </a:r>
          </a:p>
        </p:txBody>
      </p:sp>
    </p:spTree>
    <p:extLst>
      <p:ext uri="{BB962C8B-B14F-4D97-AF65-F5344CB8AC3E}">
        <p14:creationId xmlns:p14="http://schemas.microsoft.com/office/powerpoint/2010/main" val="59992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游ゴシック"/>
        <a:ea typeface="游ゴシック"/>
        <a:cs typeface=""/>
      </a:majorFont>
      <a:minorFont>
        <a:latin typeface="游ゴシック"/>
        <a:ea typeface="游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8778</TotalTime>
  <Words>635</Words>
  <Application>Microsoft Macintosh PowerPoint</Application>
  <PresentationFormat>A4 Paper (210x297 mm)</PresentationFormat>
  <Paragraphs>272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勇人 須藤</dc:creator>
  <cp:lastModifiedBy>Andrew Wong</cp:lastModifiedBy>
  <cp:revision>20</cp:revision>
  <cp:lastPrinted>2020-02-19T01:31:51Z</cp:lastPrinted>
  <dcterms:created xsi:type="dcterms:W3CDTF">2020-02-19T01:17:03Z</dcterms:created>
  <dcterms:modified xsi:type="dcterms:W3CDTF">2020-02-26T06:15:31Z</dcterms:modified>
</cp:coreProperties>
</file>