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1996" r:id="rId2"/>
    <p:sldId id="1130" r:id="rId3"/>
    <p:sldId id="1997" r:id="rId4"/>
    <p:sldId id="1998" r:id="rId5"/>
    <p:sldId id="1999" r:id="rId6"/>
    <p:sldId id="2000" r:id="rId7"/>
    <p:sldId id="2001" r:id="rId8"/>
    <p:sldId id="2002" r:id="rId9"/>
    <p:sldId id="2003" r:id="rId10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17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9" pos="2054" userDrawn="1">
          <p15:clr>
            <a:srgbClr val="A4A3A4"/>
          </p15:clr>
        </p15:guide>
        <p15:guide id="11" orient="horz" pos="557" userDrawn="1">
          <p15:clr>
            <a:srgbClr val="A4A3A4"/>
          </p15:clr>
        </p15:guide>
        <p15:guide id="12" pos="2387" userDrawn="1">
          <p15:clr>
            <a:srgbClr val="A4A3A4"/>
          </p15:clr>
        </p15:guide>
        <p15:guide id="13" pos="4416" userDrawn="1">
          <p15:clr>
            <a:srgbClr val="A4A3A4"/>
          </p15:clr>
        </p15:guide>
        <p15:guide id="14" pos="4050" userDrawn="1">
          <p15:clr>
            <a:srgbClr val="A4A3A4"/>
          </p15:clr>
        </p15:guide>
        <p15:guide id="16" orient="horz" pos="2908" userDrawn="1">
          <p15:clr>
            <a:srgbClr val="A4A3A4"/>
          </p15:clr>
        </p15:guide>
        <p15:guide id="17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05"/>
    <a:srgbClr val="EFEFEF"/>
    <a:srgbClr val="F2F2F2"/>
    <a:srgbClr val="3333FF"/>
    <a:srgbClr val="13A1A4"/>
    <a:srgbClr val="FF7452"/>
    <a:srgbClr val="FF5D78"/>
    <a:srgbClr val="1D2088"/>
    <a:srgbClr val="B4C7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24" autoAdjust="0"/>
  </p:normalViewPr>
  <p:slideViewPr>
    <p:cSldViewPr snapToGrid="0">
      <p:cViewPr>
        <p:scale>
          <a:sx n="103" d="100"/>
          <a:sy n="103" d="100"/>
        </p:scale>
        <p:origin x="-816" y="-80"/>
      </p:cViewPr>
      <p:guideLst>
        <p:guide orient="horz" pos="4110"/>
        <p:guide orient="horz" pos="557"/>
        <p:guide orient="horz" pos="2908"/>
        <p:guide orient="horz" pos="2364"/>
        <p:guide pos="217"/>
        <p:guide pos="2054"/>
        <p:guide pos="2387"/>
        <p:guide pos="4416"/>
        <p:guide pos="40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509;&#12540;&#12521;\APEX\CJM&#12487;&#12540;&#12479;\APEX_AL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509;&#12540;&#12521;\APEX\CJM&#12487;&#12540;&#12479;\APEX_ALL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5010636474538"/>
          <c:y val="0.0747411119064662"/>
          <c:w val="0.897857481323157"/>
          <c:h val="0.835191548026194"/>
        </c:manualLayout>
      </c:layout>
      <c:lineChart>
        <c:grouping val="standard"/>
        <c:varyColors val="0"/>
        <c:ser>
          <c:idx val="2"/>
          <c:order val="0"/>
          <c:spPr>
            <a:ln w="28575" cap="rnd">
              <a:solidFill>
                <a:srgbClr val="FF745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1" i="0" u="none" strike="noStrike" kern="1200" baseline="0">
                    <a:solidFill>
                      <a:srgbClr val="FF7452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全体!$AD$7:$AD$72</c:f>
              <c:numCache>
                <c:formatCode>#,##0</c:formatCode>
                <c:ptCount val="15"/>
                <c:pt idx="0">
                  <c:v>100.0</c:v>
                </c:pt>
                <c:pt idx="1">
                  <c:v>29.0</c:v>
                </c:pt>
                <c:pt idx="2">
                  <c:v>-1.0</c:v>
                </c:pt>
                <c:pt idx="3">
                  <c:v>12.0</c:v>
                </c:pt>
                <c:pt idx="4">
                  <c:v>0.0</c:v>
                </c:pt>
                <c:pt idx="5">
                  <c:v>7.0</c:v>
                </c:pt>
                <c:pt idx="6">
                  <c:v>24.0</c:v>
                </c:pt>
                <c:pt idx="7">
                  <c:v>0.0</c:v>
                </c:pt>
                <c:pt idx="8">
                  <c:v>63.0</c:v>
                </c:pt>
                <c:pt idx="9">
                  <c:v>16.0</c:v>
                </c:pt>
                <c:pt idx="10">
                  <c:v>45.0</c:v>
                </c:pt>
                <c:pt idx="11">
                  <c:v>0.0</c:v>
                </c:pt>
                <c:pt idx="12">
                  <c:v>0.0</c:v>
                </c:pt>
                <c:pt idx="13">
                  <c:v>-15.0</c:v>
                </c:pt>
                <c:pt idx="14">
                  <c:v>4.0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582-4F33-B160-0EF582E78747}"/>
            </c:ext>
          </c:extLst>
        </c:ser>
        <c:ser>
          <c:idx val="3"/>
          <c:order val="1"/>
          <c:spPr>
            <a:ln w="28575" cap="rnd">
              <a:solidFill>
                <a:srgbClr val="13A1A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225800760180266"/>
                  <c:y val="0.01036003075373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82-4F33-B160-0EF582E787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1" i="0" u="none" strike="noStrike" kern="1200" baseline="0">
                    <a:solidFill>
                      <a:srgbClr val="13A1A4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全体!$X$7:$X$72</c:f>
              <c:numCache>
                <c:formatCode>#,##0_);[Red]\(#,##0\)</c:formatCode>
                <c:ptCount val="15"/>
                <c:pt idx="0">
                  <c:v>100.0</c:v>
                </c:pt>
                <c:pt idx="1">
                  <c:v>29.0</c:v>
                </c:pt>
                <c:pt idx="2">
                  <c:v>0.0</c:v>
                </c:pt>
                <c:pt idx="3">
                  <c:v>12.0</c:v>
                </c:pt>
                <c:pt idx="4">
                  <c:v>0.0</c:v>
                </c:pt>
                <c:pt idx="5">
                  <c:v>9.0</c:v>
                </c:pt>
                <c:pt idx="6">
                  <c:v>24.0</c:v>
                </c:pt>
                <c:pt idx="7">
                  <c:v>0.0</c:v>
                </c:pt>
                <c:pt idx="8">
                  <c:v>63.0</c:v>
                </c:pt>
                <c:pt idx="9">
                  <c:v>16.0</c:v>
                </c:pt>
                <c:pt idx="10">
                  <c:v>48.0</c:v>
                </c:pt>
                <c:pt idx="11">
                  <c:v>0.0</c:v>
                </c:pt>
                <c:pt idx="12">
                  <c:v>0.0</c:v>
                </c:pt>
                <c:pt idx="13">
                  <c:v>35.0</c:v>
                </c:pt>
                <c:pt idx="14">
                  <c:v>18.0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F582-4F33-B160-0EF582E78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974520"/>
        <c:axId val="-212428031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rgbClr val="FF0066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全体!$M$7:$M$72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100</c:v>
                      </c:pt>
                      <c:pt idx="1">
                        <c:v>23</c:v>
                      </c:pt>
                      <c:pt idx="2">
                        <c:v>-81</c:v>
                      </c:pt>
                      <c:pt idx="3">
                        <c:v>10</c:v>
                      </c:pt>
                      <c:pt idx="4">
                        <c:v>0</c:v>
                      </c:pt>
                      <c:pt idx="5">
                        <c:v>-16</c:v>
                      </c:pt>
                      <c:pt idx="6">
                        <c:v>24</c:v>
                      </c:pt>
                      <c:pt idx="7">
                        <c:v>0</c:v>
                      </c:pt>
                      <c:pt idx="8">
                        <c:v>52</c:v>
                      </c:pt>
                      <c:pt idx="9">
                        <c:v>15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-59</c:v>
                      </c:pt>
                      <c:pt idx="14">
                        <c:v>-14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3-F582-4F33-B160-0EF582E78747}"/>
                  </c:ext>
                </c:extLst>
              </c15:ser>
            </c15:filteredLineSeries>
            <c15:filteredLineSeries>
              <c15:ser>
                <c:idx val="1"/>
                <c:order val="1"/>
                <c:spPr>
                  <a:ln w="28575" cap="rnd">
                    <a:solidFill>
                      <a:srgbClr val="00B050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全体!$G$7:$G$72</c15:sqref>
                        </c15:formulaRef>
                      </c:ext>
                    </c:extLst>
                    <c:numCache>
                      <c:formatCode>#,##0_);[Red]\(#,##0\)</c:formatCode>
                      <c:ptCount val="15"/>
                      <c:pt idx="0">
                        <c:v>69</c:v>
                      </c:pt>
                      <c:pt idx="1">
                        <c:v>16</c:v>
                      </c:pt>
                      <c:pt idx="2">
                        <c:v>56</c:v>
                      </c:pt>
                      <c:pt idx="3">
                        <c:v>8</c:v>
                      </c:pt>
                      <c:pt idx="4">
                        <c:v>0</c:v>
                      </c:pt>
                      <c:pt idx="5">
                        <c:v>23</c:v>
                      </c:pt>
                      <c:pt idx="6">
                        <c:v>17</c:v>
                      </c:pt>
                      <c:pt idx="7">
                        <c:v>0</c:v>
                      </c:pt>
                      <c:pt idx="8">
                        <c:v>36</c:v>
                      </c:pt>
                      <c:pt idx="9">
                        <c:v>11</c:v>
                      </c:pt>
                      <c:pt idx="10">
                        <c:v>74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100</c:v>
                      </c:pt>
                      <c:pt idx="14">
                        <c:v>49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82-4F33-B160-0EF582E78747}"/>
                  </c:ext>
                </c:extLst>
              </c15:ser>
            </c15:filteredLineSeries>
          </c:ext>
        </c:extLst>
      </c:lineChart>
      <c:catAx>
        <c:axId val="-21249745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crossAx val="-2124280312"/>
        <c:crosses val="autoZero"/>
        <c:auto val="1"/>
        <c:lblAlgn val="ctr"/>
        <c:lblOffset val="100"/>
        <c:noMultiLvlLbl val="0"/>
      </c:catAx>
      <c:valAx>
        <c:axId val="-2124280312"/>
        <c:scaling>
          <c:orientation val="minMax"/>
          <c:max val="100.0"/>
          <c:min val="-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;[Red]\-#,##0\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en-US"/>
          </a:p>
        </c:txPr>
        <c:crossAx val="-2124974520"/>
        <c:crosses val="autoZero"/>
        <c:crossBetween val="between"/>
        <c:majorUnit val="2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 i="0"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9247152055473"/>
          <c:y val="0.0714285714285714"/>
          <c:w val="0.868746904408123"/>
          <c:h val="0.7597402597402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全体!$AN$7:$AN$21</c:f>
              <c:numCache>
                <c:formatCode>#,##0.00_);[Red]\(#,##0.00\)</c:formatCode>
                <c:ptCount val="15"/>
                <c:pt idx="0">
                  <c:v>0.5037</c:v>
                </c:pt>
                <c:pt idx="1">
                  <c:v>0.0656</c:v>
                </c:pt>
                <c:pt idx="2">
                  <c:v>0.0056</c:v>
                </c:pt>
                <c:pt idx="3">
                  <c:v>0.0528</c:v>
                </c:pt>
                <c:pt idx="4">
                  <c:v>0.0</c:v>
                </c:pt>
                <c:pt idx="5">
                  <c:v>0.0506</c:v>
                </c:pt>
                <c:pt idx="6">
                  <c:v>0.1056</c:v>
                </c:pt>
                <c:pt idx="7">
                  <c:v>0.0</c:v>
                </c:pt>
                <c:pt idx="8">
                  <c:v>0.162</c:v>
                </c:pt>
                <c:pt idx="9">
                  <c:v>0.0726</c:v>
                </c:pt>
                <c:pt idx="10">
                  <c:v>0.3404</c:v>
                </c:pt>
                <c:pt idx="11">
                  <c:v>0.0</c:v>
                </c:pt>
                <c:pt idx="12">
                  <c:v>0.0</c:v>
                </c:pt>
                <c:pt idx="13">
                  <c:v>0.7042</c:v>
                </c:pt>
                <c:pt idx="14">
                  <c:v>0.3364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85-4F9E-A1F5-90D5BAC635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22697576"/>
        <c:axId val="-2122847496"/>
      </c:barChart>
      <c:catAx>
        <c:axId val="-212269757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847496"/>
        <c:crosses val="autoZero"/>
        <c:auto val="1"/>
        <c:lblAlgn val="ctr"/>
        <c:lblOffset val="100"/>
        <c:noMultiLvlLbl val="0"/>
      </c:catAx>
      <c:valAx>
        <c:axId val="-2122847496"/>
        <c:scaling>
          <c:orientation val="minMax"/>
          <c:max val="2.0"/>
        </c:scaling>
        <c:delete val="1"/>
        <c:axPos val="l"/>
        <c:numFmt formatCode="#,##0.00_);[Red]\(#,##0.00\)" sourceLinked="1"/>
        <c:majorTickMark val="out"/>
        <c:minorTickMark val="none"/>
        <c:tickLblPos val="nextTo"/>
        <c:crossAx val="-2122697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26467014917"/>
          <c:y val="0.0430710324414747"/>
          <c:w val="0.766049553283596"/>
          <c:h val="0.562111170178341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マイナス評価大きい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5D78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FF5D78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Sheet1!$H$3:$H$6</c:f>
              <c:strCache>
                <c:ptCount val="3"/>
                <c:pt idx="0">
                  <c:v>そのほかの評価</c:v>
                </c:pt>
                <c:pt idx="1">
                  <c:v>ややマイナスに影響した</c:v>
                </c:pt>
                <c:pt idx="2">
                  <c:v>マイナスに影響した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Sheet1!$I$3:$I$6</c:f>
              <c:numCache>
                <c:formatCode>General</c:formatCode>
                <c:ptCount val="3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35-4CD0-AF74-832CF889B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234056"/>
        <c:axId val="-2087372952"/>
      </c:lineChart>
      <c:catAx>
        <c:axId val="-208723405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7372952"/>
        <c:crosses val="autoZero"/>
        <c:auto val="1"/>
        <c:lblAlgn val="ctr"/>
        <c:lblOffset val="100"/>
        <c:noMultiLvlLbl val="0"/>
      </c:catAx>
      <c:valAx>
        <c:axId val="-2087372952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7234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6426107973795"/>
          <c:y val="0.00355892728887364"/>
          <c:w val="0.862714778405241"/>
          <c:h val="0.558693016179668"/>
        </c:manualLayout>
      </c:layout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マイナス評価そこそこある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5D78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FF5D78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Sheet1!$H$3:$H$6</c:f>
              <c:strCache>
                <c:ptCount val="3"/>
                <c:pt idx="0">
                  <c:v>そのほかの評価</c:v>
                </c:pt>
                <c:pt idx="1">
                  <c:v>ややマイナスに影響した</c:v>
                </c:pt>
                <c:pt idx="2">
                  <c:v>マイナスに影響した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Sheet1!$J$3:$J$6</c:f>
              <c:numCache>
                <c:formatCode>General</c:formatCode>
                <c:ptCount val="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2F-4C59-BEB5-9F8B2A00E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417624"/>
        <c:axId val="-2086414472"/>
      </c:lineChart>
      <c:catAx>
        <c:axId val="-20864176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6414472"/>
        <c:crosses val="autoZero"/>
        <c:auto val="1"/>
        <c:lblAlgn val="ctr"/>
        <c:lblOffset val="100"/>
        <c:noMultiLvlLbl val="0"/>
      </c:catAx>
      <c:valAx>
        <c:axId val="-2086414472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641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5229859058888"/>
          <c:y val="0.0494281093447432"/>
          <c:w val="0.836716307321909"/>
          <c:h val="0.707924808417427"/>
        </c:manualLayout>
      </c:layou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規則性がない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chemeClr val="bg1">
                    <a:lumMod val="50000"/>
                    <a:alpha val="20000"/>
                  </a:scheme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3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Sheet1!$F$3:$F$6</c:f>
              <c:numCache>
                <c:formatCode>General</c:formatCode>
                <c:ptCount val="3"/>
                <c:pt idx="0">
                  <c:v>4.5</c:v>
                </c:pt>
                <c:pt idx="1">
                  <c:v>6.2</c:v>
                </c:pt>
                <c:pt idx="2">
                  <c:v>4.5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E64-42BD-8E88-96265A5FA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385144"/>
        <c:axId val="-2086381944"/>
      </c:lineChart>
      <c:catAx>
        <c:axId val="-20863851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6381944"/>
        <c:crosses val="autoZero"/>
        <c:auto val="1"/>
        <c:lblAlgn val="ctr"/>
        <c:lblOffset val="100"/>
        <c:noMultiLvlLbl val="0"/>
      </c:catAx>
      <c:valAx>
        <c:axId val="-2086381944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6385144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04754417326262"/>
          <c:y val="0.0494281093447432"/>
          <c:w val="0.836716307321909"/>
          <c:h val="0.707924808417427"/>
        </c:manualLayout>
      </c:layou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プラス評価そこそこある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4095E4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4095E4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3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Sheet1!$E$3:$E$6</c:f>
              <c:numCache>
                <c:formatCode>General</c:formatCode>
                <c:ptCount val="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D1C-48E7-ACA7-A995D0E8C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353064"/>
        <c:axId val="-2086349848"/>
      </c:lineChart>
      <c:catAx>
        <c:axId val="-20863530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6349848"/>
        <c:crosses val="autoZero"/>
        <c:auto val="1"/>
        <c:lblAlgn val="ctr"/>
        <c:lblOffset val="100"/>
        <c:noMultiLvlLbl val="0"/>
      </c:catAx>
      <c:valAx>
        <c:axId val="-2086349848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6353064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3798976189116"/>
          <c:y val="0.0494281093447432"/>
          <c:w val="0.801007589177909"/>
          <c:h val="0.712418272903312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プラス評価大きい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4095E4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4095E4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3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Sheet1!$D$3:$D$6</c:f>
              <c:numCache>
                <c:formatCode>General</c:formatCode>
                <c:ptCount val="3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5D-4612-99E9-CE780DF49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2748568"/>
        <c:axId val="-2103292568"/>
      </c:lineChart>
      <c:catAx>
        <c:axId val="-21027485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03292568"/>
        <c:crosses val="autoZero"/>
        <c:auto val="1"/>
        <c:lblAlgn val="ctr"/>
        <c:lblOffset val="100"/>
        <c:noMultiLvlLbl val="0"/>
      </c:catAx>
      <c:valAx>
        <c:axId val="-2103292568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02748568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xmlns="" id="{CC7E2335-D397-46AB-B773-038A254E7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98E8126D-9270-44B8-8FAB-E668E23500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D128-D6AE-421C-8FD5-D1AD4A3B3C16}" type="datetimeFigureOut">
              <a:rPr kumimoji="1" lang="ja-JP" altLang="en-US" smtClean="0"/>
              <a:t>3/19/20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7B7348A0-BFBE-467F-AFCB-F5B10191CA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8B16-1F9B-4061-BDCF-5625D519D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78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72F10-D975-4BFC-A467-21E68C8D3666}" type="datetimeFigureOut">
              <a:rPr kumimoji="1" lang="ja-JP" altLang="en-US" smtClean="0"/>
              <a:t>3/19/20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0BC0-7C86-4BF3-ADCC-9FE1F127C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21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53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8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2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9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69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（ロゴじゃないver.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F85D6E23-0AA3-4F9C-B895-0B4511C5911F}"/>
              </a:ext>
            </a:extLst>
          </p:cNvPr>
          <p:cNvSpPr/>
          <p:nvPr userDrawn="1"/>
        </p:nvSpPr>
        <p:spPr>
          <a:xfrm>
            <a:off x="14452" y="3678546"/>
            <a:ext cx="9900000" cy="4912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8D4EE2A9-4E03-4E3A-A246-C655C6F6274F}"/>
              </a:ext>
            </a:extLst>
          </p:cNvPr>
          <p:cNvSpPr txBox="1">
            <a:spLocks/>
          </p:cNvSpPr>
          <p:nvPr userDrawn="1"/>
        </p:nvSpPr>
        <p:spPr>
          <a:xfrm>
            <a:off x="7263223" y="6313203"/>
            <a:ext cx="2461464" cy="552543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</a:t>
            </a:r>
            <a:r>
              <a:rPr lang="en-US" altLang="ja-JP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Emotion</a:t>
            </a:r>
            <a:r>
              <a:rPr lang="ja-JP" altLang="en-US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Tech</a:t>
            </a:r>
            <a:endParaRPr lang="ja-JP" altLang="en-US" sz="1463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プレースホルダー 13">
            <a:extLst>
              <a:ext uri="{FF2B5EF4-FFF2-40B4-BE49-F238E27FC236}">
                <a16:creationId xmlns:a16="http://schemas.microsoft.com/office/drawing/2014/main" xmlns="" id="{88258B6A-26CA-47C1-A1EE-7C47D503D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618" y="2167237"/>
            <a:ext cx="4603860" cy="914400"/>
          </a:xfrm>
        </p:spPr>
        <p:txBody>
          <a:bodyPr>
            <a:normAutofit/>
          </a:bodyPr>
          <a:lstStyle>
            <a:lvl1pPr marL="0" indent="0">
              <a:buNone/>
              <a:defRPr sz="1625">
                <a:solidFill>
                  <a:schemeClr val="tx2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kumimoji="1" lang="ja-JP" altLang="en-US" dirty="0"/>
              <a:t>株式会社 ○○　御中</a:t>
            </a:r>
          </a:p>
        </p:txBody>
      </p:sp>
      <p:sp>
        <p:nvSpPr>
          <p:cNvPr id="10" name="テキスト プレースホルダー 15">
            <a:extLst>
              <a:ext uri="{FF2B5EF4-FFF2-40B4-BE49-F238E27FC236}">
                <a16:creationId xmlns:a16="http://schemas.microsoft.com/office/drawing/2014/main" xmlns="" id="{4FA9F12C-F5B3-4D68-BCB8-C307A647B0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864" y="2744441"/>
            <a:ext cx="6939359" cy="1103313"/>
          </a:xfrm>
        </p:spPr>
        <p:txBody>
          <a:bodyPr anchor="ctr">
            <a:normAutofit/>
          </a:bodyPr>
          <a:lstStyle>
            <a:lvl1pPr marL="0" indent="0">
              <a:buNone/>
              <a:defRPr sz="3575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レポートタイトル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xmlns="" id="{E134BD50-C188-4ED2-91FF-28FA1F8408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255" y="3879402"/>
            <a:ext cx="7016750" cy="601663"/>
          </a:xfrm>
        </p:spPr>
        <p:txBody>
          <a:bodyPr>
            <a:normAutofit/>
          </a:bodyPr>
          <a:lstStyle>
            <a:lvl1pPr marL="0" indent="0">
              <a:buNone/>
              <a:defRPr sz="1463">
                <a:solidFill>
                  <a:schemeClr val="tx2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319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xmlns="" id="{7B146023-3A1D-4AA3-B045-3ADD6F3A4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:a16="http://schemas.microsoft.com/office/drawing/2014/main" xmlns="" id="{A663D715-DB68-4F39-B80F-1B2BE51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44451"/>
            <a:ext cx="7070004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405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682" userDrawn="1">
          <p15:clr>
            <a:srgbClr val="FBAE40"/>
          </p15:clr>
        </p15:guide>
        <p15:guide id="2" pos="398" userDrawn="1">
          <p15:clr>
            <a:srgbClr val="FBAE40"/>
          </p15:clr>
        </p15:guide>
        <p15:guide id="3" orient="horz" pos="3407" userDrawn="1">
          <p15:clr>
            <a:srgbClr val="FBAE40"/>
          </p15:clr>
        </p15:guide>
        <p15:guide id="4" pos="149" userDrawn="1">
          <p15:clr>
            <a:srgbClr val="FBAE40"/>
          </p15:clr>
        </p15:guide>
        <p15:guide id="5" orient="horz" pos="1457" userDrawn="1">
          <p15:clr>
            <a:srgbClr val="FBAE40"/>
          </p15:clr>
        </p15:guide>
        <p15:guide id="6" orient="horz" pos="4110" userDrawn="1">
          <p15:clr>
            <a:srgbClr val="FBAE40"/>
          </p15:clr>
        </p15:guide>
        <p15:guide id="7" orient="horz" pos="1275" userDrawn="1">
          <p15:clr>
            <a:srgbClr val="FBAE40"/>
          </p15:clr>
        </p15:guide>
        <p15:guide id="8" orient="horz" pos="1230" userDrawn="1">
          <p15:clr>
            <a:srgbClr val="FBAE40"/>
          </p15:clr>
        </p15:guide>
        <p15:guide id="9" orient="horz" pos="482" userDrawn="1">
          <p15:clr>
            <a:srgbClr val="FBAE40"/>
          </p15:clr>
        </p15:guide>
        <p15:guide id="10" orient="horz" pos="28" userDrawn="1">
          <p15:clr>
            <a:srgbClr val="FBAE40"/>
          </p15:clr>
        </p15:guide>
        <p15:guide id="11" pos="6182" userDrawn="1">
          <p15:clr>
            <a:srgbClr val="FBAE40"/>
          </p15:clr>
        </p15:guide>
        <p15:guide id="12" pos="5842" userDrawn="1">
          <p15:clr>
            <a:srgbClr val="FBAE40"/>
          </p15:clr>
        </p15:guide>
        <p15:guide id="13" pos="31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xmlns="" id="{7B146023-3A1D-4AA3-B045-3ADD6F3A4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:a16="http://schemas.microsoft.com/office/drawing/2014/main" xmlns="" id="{A663D715-DB68-4F39-B80F-1B2BE51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44451"/>
            <a:ext cx="7070004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65EA857F-88E0-4A92-9538-505D6E751DE3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F350999E-B796-4A8D-A1D5-7574FAF0D1E4}"/>
              </a:ext>
            </a:extLst>
          </p:cNvPr>
          <p:cNvSpPr txBox="1"/>
          <p:nvPr userDrawn="1"/>
        </p:nvSpPr>
        <p:spPr>
          <a:xfrm>
            <a:off x="8665467" y="22681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APEX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35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682">
          <p15:clr>
            <a:srgbClr val="FBAE40"/>
          </p15:clr>
        </p15:guide>
        <p15:guide id="2" pos="398">
          <p15:clr>
            <a:srgbClr val="FBAE40"/>
          </p15:clr>
        </p15:guide>
        <p15:guide id="3" orient="horz" pos="3407">
          <p15:clr>
            <a:srgbClr val="FBAE40"/>
          </p15:clr>
        </p15:guide>
        <p15:guide id="4" pos="149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4110">
          <p15:clr>
            <a:srgbClr val="FBAE40"/>
          </p15:clr>
        </p15:guide>
        <p15:guide id="7" orient="horz" pos="1275">
          <p15:clr>
            <a:srgbClr val="FBAE40"/>
          </p15:clr>
        </p15:guide>
        <p15:guide id="8" orient="horz" pos="1230">
          <p15:clr>
            <a:srgbClr val="FBAE40"/>
          </p15:clr>
        </p15:guide>
        <p15:guide id="9" orient="horz" pos="482">
          <p15:clr>
            <a:srgbClr val="FBAE40"/>
          </p15:clr>
        </p15:guide>
        <p15:guide id="10" orient="horz" pos="28">
          <p15:clr>
            <a:srgbClr val="FBAE40"/>
          </p15:clr>
        </p15:guide>
        <p15:guide id="11" pos="6182">
          <p15:clr>
            <a:srgbClr val="FBAE40"/>
          </p15:clr>
        </p15:guide>
        <p15:guide id="12" pos="5842">
          <p15:clr>
            <a:srgbClr val="FBAE40"/>
          </p15:clr>
        </p15:guide>
        <p15:guide id="13" pos="31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xmlns="" id="{7B146023-3A1D-4AA3-B045-3ADD6F3A4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:a16="http://schemas.microsoft.com/office/drawing/2014/main" xmlns="" id="{A663D715-DB68-4F39-B80F-1B2BE51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44451"/>
            <a:ext cx="7070004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65EA857F-88E0-4A92-9538-505D6E751DE3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F350999E-B796-4A8D-A1D5-7574FAF0D1E4}"/>
              </a:ext>
            </a:extLst>
          </p:cNvPr>
          <p:cNvSpPr txBox="1"/>
          <p:nvPr userDrawn="1"/>
        </p:nvSpPr>
        <p:spPr>
          <a:xfrm>
            <a:off x="8831378" y="22681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2"/>
                </a:solidFill>
              </a:rPr>
              <a:t>BD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616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682">
          <p15:clr>
            <a:srgbClr val="FBAE40"/>
          </p15:clr>
        </p15:guide>
        <p15:guide id="2" pos="398">
          <p15:clr>
            <a:srgbClr val="FBAE40"/>
          </p15:clr>
        </p15:guide>
        <p15:guide id="3" orient="horz" pos="3407">
          <p15:clr>
            <a:srgbClr val="FBAE40"/>
          </p15:clr>
        </p15:guide>
        <p15:guide id="4" pos="149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4110">
          <p15:clr>
            <a:srgbClr val="FBAE40"/>
          </p15:clr>
        </p15:guide>
        <p15:guide id="7" orient="horz" pos="1275">
          <p15:clr>
            <a:srgbClr val="FBAE40"/>
          </p15:clr>
        </p15:guide>
        <p15:guide id="8" orient="horz" pos="1230">
          <p15:clr>
            <a:srgbClr val="FBAE40"/>
          </p15:clr>
        </p15:guide>
        <p15:guide id="9" orient="horz" pos="482">
          <p15:clr>
            <a:srgbClr val="FBAE40"/>
          </p15:clr>
        </p15:guide>
        <p15:guide id="10" orient="horz" pos="28">
          <p15:clr>
            <a:srgbClr val="FBAE40"/>
          </p15:clr>
        </p15:guide>
        <p15:guide id="11" pos="6182">
          <p15:clr>
            <a:srgbClr val="FBAE40"/>
          </p15:clr>
        </p15:guide>
        <p15:guide id="12" pos="5842">
          <p15:clr>
            <a:srgbClr val="FBAE40"/>
          </p15:clr>
        </p15:guide>
        <p15:guide id="13" pos="31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ページ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:a16="http://schemas.microsoft.com/office/drawing/2014/main" xmlns="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:a16="http://schemas.microsoft.com/office/drawing/2014/main" xmlns="" id="{C4377EB2-7A8F-4D98-B224-7D544B0F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4036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165" userDrawn="1">
          <p15:clr>
            <a:srgbClr val="FBAE40"/>
          </p15:clr>
        </p15:guide>
        <p15:guide id="2" pos="149" userDrawn="1">
          <p15:clr>
            <a:srgbClr val="FBAE40"/>
          </p15:clr>
        </p15:guide>
        <p15:guide id="3" pos="618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X_参考ページ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:a16="http://schemas.microsoft.com/office/drawing/2014/main" xmlns="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:a16="http://schemas.microsoft.com/office/drawing/2014/main" xmlns="" id="{C4377EB2-7A8F-4D98-B224-7D544B0F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762A8B7F-3591-47D8-8645-74AB6357BC02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45B7E131-6C00-4902-BC48-686773E4CC32}"/>
              </a:ext>
            </a:extLst>
          </p:cNvPr>
          <p:cNvSpPr txBox="1"/>
          <p:nvPr userDrawn="1"/>
        </p:nvSpPr>
        <p:spPr>
          <a:xfrm>
            <a:off x="8665467" y="22681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APEX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796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165">
          <p15:clr>
            <a:srgbClr val="FBAE40"/>
          </p15:clr>
        </p15:guide>
        <p15:guide id="2" pos="149">
          <p15:clr>
            <a:srgbClr val="FBAE40"/>
          </p15:clr>
        </p15:guide>
        <p15:guide id="3" pos="6182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D_参考ページ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:a16="http://schemas.microsoft.com/office/drawing/2014/main" xmlns="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:a16="http://schemas.microsoft.com/office/drawing/2014/main" xmlns="" id="{C4377EB2-7A8F-4D98-B224-7D544B0F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17B4E3E0-571E-4AA6-9C24-6D70D11E0EA3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86F5A518-190F-412E-AC5E-5FCADFC91E9C}"/>
              </a:ext>
            </a:extLst>
          </p:cNvPr>
          <p:cNvSpPr txBox="1"/>
          <p:nvPr userDrawn="1"/>
        </p:nvSpPr>
        <p:spPr>
          <a:xfrm>
            <a:off x="8831378" y="22681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2"/>
                </a:solidFill>
              </a:rPr>
              <a:t>BD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439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165">
          <p15:clr>
            <a:srgbClr val="FBAE40"/>
          </p15:clr>
        </p15:guide>
        <p15:guide id="2" pos="149">
          <p15:clr>
            <a:srgbClr val="FBAE40"/>
          </p15:clr>
        </p15:guide>
        <p15:guide id="3" pos="6182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96" y="636896"/>
            <a:ext cx="5584210" cy="55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906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78936A4E-4E61-49FE-85D0-33E9979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63E5B25-9D10-4E21-9678-86112F02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33D581-34EA-4DF0-8311-DA2BA05BC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7A77-F6EA-45A3-9B39-1A3FFC4F4B13}" type="datetime1">
              <a:rPr kumimoji="1" lang="ja-JP" altLang="en-US" smtClean="0"/>
              <a:t>3/19/20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5C33269-24AF-400B-A830-6A7C579C1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12F5E4E-6E4B-4EB0-BFB2-464AE000F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A28B-1466-4046-85A5-350564ECB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223D10F6-3EDF-4F22-89B3-92AB0082542C}"/>
              </a:ext>
            </a:extLst>
          </p:cNvPr>
          <p:cNvSpPr/>
          <p:nvPr userDrawn="1"/>
        </p:nvSpPr>
        <p:spPr>
          <a:xfrm flipV="1">
            <a:off x="-1682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</p:spTree>
    <p:extLst>
      <p:ext uri="{BB962C8B-B14F-4D97-AF65-F5344CB8AC3E}">
        <p14:creationId xmlns:p14="http://schemas.microsoft.com/office/powerpoint/2010/main" val="16779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80" r:id="rId3"/>
    <p:sldLayoutId id="2147483681" r:id="rId4"/>
    <p:sldLayoutId id="2147483676" r:id="rId5"/>
    <p:sldLayoutId id="2147483682" r:id="rId6"/>
    <p:sldLayoutId id="2147483683" r:id="rId7"/>
    <p:sldLayoutId id="2147483678" r:id="rId8"/>
    <p:sldLayoutId id="2147483679" r:id="rId9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7" Type="http://schemas.openxmlformats.org/officeDocument/2006/relationships/chart" Target="../charts/chart7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4F465AD-206C-4535-98DB-229CC7898EF6}"/>
              </a:ext>
            </a:extLst>
          </p:cNvPr>
          <p:cNvSpPr/>
          <p:nvPr/>
        </p:nvSpPr>
        <p:spPr>
          <a:xfrm>
            <a:off x="0" y="2708644"/>
            <a:ext cx="9906000" cy="1440712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How to read the customer journey map (CJM)?</a:t>
            </a:r>
          </a:p>
          <a:p>
            <a:pPr algn="ctr"/>
            <a:r>
              <a:rPr kumimoji="1" lang="en-US" altLang="ja-JP" sz="3200" b="1" dirty="0" smtClean="0"/>
              <a:t>CJM in </a:t>
            </a:r>
            <a:r>
              <a:rPr kumimoji="1" lang="en-US" altLang="ja-JP" sz="3200" b="1" dirty="0" err="1" smtClean="0"/>
              <a:t>playcenter</a:t>
            </a:r>
            <a:r>
              <a:rPr kumimoji="1" lang="en-US" altLang="ja-JP" sz="3200" b="1" dirty="0" smtClean="0"/>
              <a:t> for children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76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グラフ 64">
            <a:extLst>
              <a:ext uri="{FF2B5EF4-FFF2-40B4-BE49-F238E27FC236}">
                <a16:creationId xmlns:a16="http://schemas.microsoft.com/office/drawing/2014/main" xmlns="" id="{01A9FA9A-0126-4AC0-A2F0-BF3511F26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520662"/>
              </p:ext>
            </p:extLst>
          </p:nvPr>
        </p:nvGraphicFramePr>
        <p:xfrm>
          <a:off x="162561" y="913478"/>
          <a:ext cx="9591040" cy="2722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6" name="グラフ 65">
            <a:extLst>
              <a:ext uri="{FF2B5EF4-FFF2-40B4-BE49-F238E27FC236}">
                <a16:creationId xmlns:a16="http://schemas.microsoft.com/office/drawing/2014/main" xmlns="" id="{36D14770-10E1-4710-B3D5-A68CE9A12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171"/>
              </p:ext>
            </p:extLst>
          </p:nvPr>
        </p:nvGraphicFramePr>
        <p:xfrm>
          <a:off x="0" y="2681258"/>
          <a:ext cx="9899650" cy="85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34C8E42B-A46A-4076-94B8-DBA48E81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Reading the journey map</a:t>
            </a: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1B83740D-8C7F-414B-97B7-4BDBAB1A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68322"/>
              </p:ext>
            </p:extLst>
          </p:nvPr>
        </p:nvGraphicFramePr>
        <p:xfrm>
          <a:off x="221949" y="4370482"/>
          <a:ext cx="9568453" cy="22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87">
                  <a:extLst>
                    <a:ext uri="{9D8B030D-6E8A-4147-A177-3AD203B41FA5}">
                      <a16:colId xmlns:a16="http://schemas.microsoft.com/office/drawing/2014/main" xmlns="" val="121279257"/>
                    </a:ext>
                  </a:extLst>
                </a:gridCol>
                <a:gridCol w="7065366">
                  <a:extLst>
                    <a:ext uri="{9D8B030D-6E8A-4147-A177-3AD203B41FA5}">
                      <a16:colId xmlns:a16="http://schemas.microsoft.com/office/drawing/2014/main" xmlns="" val="1490317194"/>
                    </a:ext>
                  </a:extLst>
                </a:gridCol>
              </a:tblGrid>
              <a:tr h="334524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2"/>
                          </a:solidFill>
                        </a:rPr>
                        <a:t>Meaning</a:t>
                      </a:r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8124844"/>
                  </a:ext>
                </a:extLst>
              </a:tr>
              <a:tr h="48648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are important?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B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larger the value,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greater the impact on Employee Net Promoter Score (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eNPS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value of 0 indicates that there is no impact on the score.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590343"/>
                  </a:ext>
                </a:extLst>
              </a:tr>
              <a:tr h="48648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do they satisfy/dissatisfy?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If the value is higher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than 0, it indicates that, in average, people are satisfied with that factor. On the other hand, lower than 0 indicates that people are generally dissatisfied.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8797721"/>
                  </a:ext>
                </a:extLst>
              </a:tr>
              <a:tr h="48648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should be prioritized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for improvement?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0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higher the value, the more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efficient improvement on 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eNPS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528147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have the highest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margin for improvement?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higher the value, the more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room for improvement.</a:t>
                      </a:r>
                      <a:endParaRPr kumimoji="1" lang="ja-JP" altLang="en-US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0021670"/>
                  </a:ext>
                </a:extLst>
              </a:tr>
            </a:tbl>
          </a:graphicData>
        </a:graphic>
      </p:graphicFrame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F8D2ED3A-383D-43DE-84A4-923D9D71C6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3545" y="1042636"/>
            <a:ext cx="226314" cy="18745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BF3E80AD-3EC0-4739-90DC-F45BCF13929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3258" y="3162256"/>
            <a:ext cx="246888" cy="182880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88FD61FD-AAAE-4965-8654-1D58949D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9392081" y="984800"/>
            <a:ext cx="1" cy="24029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C407A"/>
            </a:solidFill>
            <a:prstDash val="solid"/>
            <a:round/>
            <a:headEnd type="stealth" w="med" len="med"/>
            <a:tailEnd type="triangle" w="med" len="med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BC796279-21E8-4306-AFD4-4316256140E7}"/>
              </a:ext>
            </a:extLst>
          </p:cNvPr>
          <p:cNvCxnSpPr>
            <a:cxnSpLocks/>
          </p:cNvCxnSpPr>
          <p:nvPr/>
        </p:nvCxnSpPr>
        <p:spPr bwMode="auto">
          <a:xfrm>
            <a:off x="795867" y="2253399"/>
            <a:ext cx="8608242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ホームベース 7">
            <a:extLst>
              <a:ext uri="{FF2B5EF4-FFF2-40B4-BE49-F238E27FC236}">
                <a16:creationId xmlns:a16="http://schemas.microsoft.com/office/drawing/2014/main" xmlns="" id="{AD9558D2-652A-4B34-97C9-21C4AC3858CE}"/>
              </a:ext>
            </a:extLst>
          </p:cNvPr>
          <p:cNvSpPr/>
          <p:nvPr/>
        </p:nvSpPr>
        <p:spPr>
          <a:xfrm>
            <a:off x="778933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ホームベース 7">
            <a:extLst>
              <a:ext uri="{FF2B5EF4-FFF2-40B4-BE49-F238E27FC236}">
                <a16:creationId xmlns:a16="http://schemas.microsoft.com/office/drawing/2014/main" xmlns="" id="{395BD2E7-E074-48A0-8C38-077B233B9A41}"/>
              </a:ext>
            </a:extLst>
          </p:cNvPr>
          <p:cNvSpPr/>
          <p:nvPr/>
        </p:nvSpPr>
        <p:spPr>
          <a:xfrm>
            <a:off x="1356281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ホームベース 7">
            <a:extLst>
              <a:ext uri="{FF2B5EF4-FFF2-40B4-BE49-F238E27FC236}">
                <a16:creationId xmlns:a16="http://schemas.microsoft.com/office/drawing/2014/main" xmlns="" id="{8DB974C9-DF5C-4458-9792-47CDAFF35B35}"/>
              </a:ext>
            </a:extLst>
          </p:cNvPr>
          <p:cNvSpPr/>
          <p:nvPr/>
        </p:nvSpPr>
        <p:spPr>
          <a:xfrm>
            <a:off x="1933629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ホームベース 7">
            <a:extLst>
              <a:ext uri="{FF2B5EF4-FFF2-40B4-BE49-F238E27FC236}">
                <a16:creationId xmlns:a16="http://schemas.microsoft.com/office/drawing/2014/main" xmlns="" id="{9BD0C129-C090-4284-B88D-11D721A306A7}"/>
              </a:ext>
            </a:extLst>
          </p:cNvPr>
          <p:cNvSpPr/>
          <p:nvPr/>
        </p:nvSpPr>
        <p:spPr>
          <a:xfrm>
            <a:off x="2510977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ホームベース 7">
            <a:extLst>
              <a:ext uri="{FF2B5EF4-FFF2-40B4-BE49-F238E27FC236}">
                <a16:creationId xmlns:a16="http://schemas.microsoft.com/office/drawing/2014/main" xmlns="" id="{636DBB05-BFB8-4C83-8E85-4BF781A7AC8D}"/>
              </a:ext>
            </a:extLst>
          </p:cNvPr>
          <p:cNvSpPr/>
          <p:nvPr/>
        </p:nvSpPr>
        <p:spPr>
          <a:xfrm>
            <a:off x="3088325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ホームベース 7">
            <a:extLst>
              <a:ext uri="{FF2B5EF4-FFF2-40B4-BE49-F238E27FC236}">
                <a16:creationId xmlns:a16="http://schemas.microsoft.com/office/drawing/2014/main" xmlns="" id="{7F23EBC4-2B1C-4411-8BD5-A200A1004302}"/>
              </a:ext>
            </a:extLst>
          </p:cNvPr>
          <p:cNvSpPr/>
          <p:nvPr/>
        </p:nvSpPr>
        <p:spPr>
          <a:xfrm>
            <a:off x="3665673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endParaRPr lang="en-US" altLang="ja-JP" sz="1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ホームベース 7">
            <a:extLst>
              <a:ext uri="{FF2B5EF4-FFF2-40B4-BE49-F238E27FC236}">
                <a16:creationId xmlns:a16="http://schemas.microsoft.com/office/drawing/2014/main" xmlns="" id="{D2B7B4E3-2DBC-42EF-A985-C80CE154670D}"/>
              </a:ext>
            </a:extLst>
          </p:cNvPr>
          <p:cNvSpPr/>
          <p:nvPr/>
        </p:nvSpPr>
        <p:spPr>
          <a:xfrm>
            <a:off x="4243021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endParaRPr lang="en-US" altLang="ja-JP" sz="1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ホームベース 7">
            <a:extLst>
              <a:ext uri="{FF2B5EF4-FFF2-40B4-BE49-F238E27FC236}">
                <a16:creationId xmlns:a16="http://schemas.microsoft.com/office/drawing/2014/main" xmlns="" id="{91C277A5-719D-426B-8524-0FF7877E8D51}"/>
              </a:ext>
            </a:extLst>
          </p:cNvPr>
          <p:cNvSpPr/>
          <p:nvPr/>
        </p:nvSpPr>
        <p:spPr>
          <a:xfrm>
            <a:off x="4820369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ホームベース 7">
            <a:extLst>
              <a:ext uri="{FF2B5EF4-FFF2-40B4-BE49-F238E27FC236}">
                <a16:creationId xmlns:a16="http://schemas.microsoft.com/office/drawing/2014/main" xmlns="" id="{8254C8C2-A004-40E5-B7A9-0364E3E21A05}"/>
              </a:ext>
            </a:extLst>
          </p:cNvPr>
          <p:cNvSpPr/>
          <p:nvPr/>
        </p:nvSpPr>
        <p:spPr>
          <a:xfrm>
            <a:off x="5397717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ホームベース 7">
            <a:extLst>
              <a:ext uri="{FF2B5EF4-FFF2-40B4-BE49-F238E27FC236}">
                <a16:creationId xmlns:a16="http://schemas.microsoft.com/office/drawing/2014/main" xmlns="" id="{F8618FFE-82F2-4359-AC32-07D03B4E4032}"/>
              </a:ext>
            </a:extLst>
          </p:cNvPr>
          <p:cNvSpPr/>
          <p:nvPr/>
        </p:nvSpPr>
        <p:spPr>
          <a:xfrm>
            <a:off x="5975065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ホームベース 7">
            <a:extLst>
              <a:ext uri="{FF2B5EF4-FFF2-40B4-BE49-F238E27FC236}">
                <a16:creationId xmlns:a16="http://schemas.microsoft.com/office/drawing/2014/main" xmlns="" id="{EEA64492-DB86-42A4-8D32-B1A4CF58B220}"/>
              </a:ext>
            </a:extLst>
          </p:cNvPr>
          <p:cNvSpPr/>
          <p:nvPr/>
        </p:nvSpPr>
        <p:spPr>
          <a:xfrm>
            <a:off x="6552413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ホームベース 7">
            <a:extLst>
              <a:ext uri="{FF2B5EF4-FFF2-40B4-BE49-F238E27FC236}">
                <a16:creationId xmlns:a16="http://schemas.microsoft.com/office/drawing/2014/main" xmlns="" id="{6F110F81-21F5-4752-A6B3-13FA021F8F3C}"/>
              </a:ext>
            </a:extLst>
          </p:cNvPr>
          <p:cNvSpPr/>
          <p:nvPr/>
        </p:nvSpPr>
        <p:spPr>
          <a:xfrm>
            <a:off x="7129761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⑫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ホームベース 7">
            <a:extLst>
              <a:ext uri="{FF2B5EF4-FFF2-40B4-BE49-F238E27FC236}">
                <a16:creationId xmlns:a16="http://schemas.microsoft.com/office/drawing/2014/main" xmlns="" id="{3539A2FD-BE7E-4354-AE9E-0203A364648D}"/>
              </a:ext>
            </a:extLst>
          </p:cNvPr>
          <p:cNvSpPr/>
          <p:nvPr/>
        </p:nvSpPr>
        <p:spPr>
          <a:xfrm>
            <a:off x="7707109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⑬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ホームベース 7">
            <a:extLst>
              <a:ext uri="{FF2B5EF4-FFF2-40B4-BE49-F238E27FC236}">
                <a16:creationId xmlns:a16="http://schemas.microsoft.com/office/drawing/2014/main" xmlns="" id="{04EA397F-0311-4791-B62A-8A2C07C77267}"/>
              </a:ext>
            </a:extLst>
          </p:cNvPr>
          <p:cNvSpPr/>
          <p:nvPr/>
        </p:nvSpPr>
        <p:spPr>
          <a:xfrm>
            <a:off x="8284457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⑭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ホームベース 7">
            <a:extLst>
              <a:ext uri="{FF2B5EF4-FFF2-40B4-BE49-F238E27FC236}">
                <a16:creationId xmlns:a16="http://schemas.microsoft.com/office/drawing/2014/main" xmlns="" id="{7C6FAC5D-2B75-4002-A6B5-A8536B9BAE66}"/>
              </a:ext>
            </a:extLst>
          </p:cNvPr>
          <p:cNvSpPr/>
          <p:nvPr/>
        </p:nvSpPr>
        <p:spPr>
          <a:xfrm>
            <a:off x="8861804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⑮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620ABB86-FD24-415D-B5B7-2D86B7C87B01}"/>
              </a:ext>
            </a:extLst>
          </p:cNvPr>
          <p:cNvSpPr txBox="1"/>
          <p:nvPr/>
        </p:nvSpPr>
        <p:spPr>
          <a:xfrm>
            <a:off x="836702" y="2488623"/>
            <a:ext cx="298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Which factors have the highest margin for improvement?</a:t>
            </a:r>
            <a:endParaRPr kumimoji="1" lang="ja-JP" altLang="en-US" sz="1200" b="1" dirty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xmlns="" id="{7C2DF3F0-59E1-493B-9B76-D0A5EE81AA0D}"/>
              </a:ext>
            </a:extLst>
          </p:cNvPr>
          <p:cNvCxnSpPr>
            <a:cxnSpLocks/>
          </p:cNvCxnSpPr>
          <p:nvPr/>
        </p:nvCxnSpPr>
        <p:spPr>
          <a:xfrm flipH="1">
            <a:off x="1227669" y="2927515"/>
            <a:ext cx="279152" cy="2532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xmlns="" id="{FA17CEC1-0AFB-4F3C-81E8-22E02F4E15E0}"/>
              </a:ext>
            </a:extLst>
          </p:cNvPr>
          <p:cNvCxnSpPr>
            <a:cxnSpLocks/>
          </p:cNvCxnSpPr>
          <p:nvPr/>
        </p:nvCxnSpPr>
        <p:spPr>
          <a:xfrm flipH="1" flipV="1">
            <a:off x="4759100" y="1057719"/>
            <a:ext cx="591834" cy="870009"/>
          </a:xfrm>
          <a:prstGeom prst="line">
            <a:avLst/>
          </a:prstGeom>
          <a:ln>
            <a:solidFill>
              <a:srgbClr val="1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48E366D5-9012-40FE-96AD-9BA9F62CA95E}"/>
              </a:ext>
            </a:extLst>
          </p:cNvPr>
          <p:cNvSpPr/>
          <p:nvPr/>
        </p:nvSpPr>
        <p:spPr>
          <a:xfrm>
            <a:off x="3672304" y="781014"/>
            <a:ext cx="2571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solidFill>
                  <a:srgbClr val="13A1A4"/>
                </a:solidFill>
              </a:rPr>
              <a:t>Which factors are important?</a:t>
            </a:r>
            <a:endParaRPr lang="en-US" altLang="ja-JP" sz="1200" b="1" dirty="0">
              <a:solidFill>
                <a:srgbClr val="13A1A4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xmlns="" id="{ECE7D25C-C61D-4D1B-B52E-03FF43B2D150}"/>
              </a:ext>
            </a:extLst>
          </p:cNvPr>
          <p:cNvSpPr/>
          <p:nvPr/>
        </p:nvSpPr>
        <p:spPr>
          <a:xfrm>
            <a:off x="8525933" y="1862641"/>
            <a:ext cx="76200" cy="552450"/>
          </a:xfrm>
          <a:prstGeom prst="ellipse">
            <a:avLst/>
          </a:prstGeom>
          <a:gradFill flip="none" rotWithShape="1">
            <a:gsLst>
              <a:gs pos="26000">
                <a:srgbClr val="F89B3D">
                  <a:alpha val="42000"/>
                </a:srgbClr>
              </a:gs>
              <a:gs pos="57000">
                <a:srgbClr val="FECFAC"/>
              </a:gs>
              <a:gs pos="76000">
                <a:srgbClr val="F89B3D">
                  <a:tint val="44500"/>
                  <a:satMod val="160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xmlns="" id="{A81B4643-3445-46F1-8A14-5F28550A3BD7}"/>
              </a:ext>
            </a:extLst>
          </p:cNvPr>
          <p:cNvCxnSpPr>
            <a:cxnSpLocks/>
            <a:stCxn id="72" idx="2"/>
            <a:endCxn id="16" idx="2"/>
          </p:cNvCxnSpPr>
          <p:nvPr/>
        </p:nvCxnSpPr>
        <p:spPr>
          <a:xfrm>
            <a:off x="7953628" y="1208307"/>
            <a:ext cx="572305" cy="930559"/>
          </a:xfrm>
          <a:prstGeom prst="line">
            <a:avLst/>
          </a:prstGeom>
          <a:ln>
            <a:solidFill>
              <a:srgbClr val="EF9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1ECAF08E-6835-4204-B0B0-A839CADEFF7E}"/>
              </a:ext>
            </a:extLst>
          </p:cNvPr>
          <p:cNvSpPr/>
          <p:nvPr/>
        </p:nvSpPr>
        <p:spPr>
          <a:xfrm>
            <a:off x="6564968" y="746642"/>
            <a:ext cx="277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EF943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Which factor should be prioritized fo</a:t>
            </a:r>
            <a:r>
              <a:rPr lang="en-US" altLang="ja-JP" sz="1200" b="1" dirty="0" smtClean="0">
                <a:solidFill>
                  <a:srgbClr val="EF943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 improvement?</a:t>
            </a:r>
            <a:endParaRPr lang="ja-JP" altLang="en-US" sz="1200" dirty="0">
              <a:solidFill>
                <a:srgbClr val="EF943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7EA87479-B07B-4231-9440-D2D46F1723FF}"/>
              </a:ext>
            </a:extLst>
          </p:cNvPr>
          <p:cNvSpPr/>
          <p:nvPr/>
        </p:nvSpPr>
        <p:spPr>
          <a:xfrm>
            <a:off x="4581309" y="2573410"/>
            <a:ext cx="3496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solidFill>
                  <a:srgbClr val="FF7452"/>
                </a:solidFill>
                <a:latin typeface="+mn-ea"/>
              </a:rPr>
              <a:t>Which factors do they satisfy/dissatisfy?</a:t>
            </a:r>
            <a:endParaRPr lang="en-US" altLang="ja-JP" sz="1200" dirty="0">
              <a:solidFill>
                <a:srgbClr val="FF7452"/>
              </a:solidFill>
              <a:latin typeface="+mn-ea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xmlns="" id="{42CB5A43-90D4-4FE5-8AD4-70F0B974098A}"/>
              </a:ext>
            </a:extLst>
          </p:cNvPr>
          <p:cNvCxnSpPr>
            <a:cxnSpLocks/>
          </p:cNvCxnSpPr>
          <p:nvPr/>
        </p:nvCxnSpPr>
        <p:spPr>
          <a:xfrm flipH="1">
            <a:off x="7696200" y="2384928"/>
            <a:ext cx="677335" cy="330200"/>
          </a:xfrm>
          <a:prstGeom prst="line">
            <a:avLst/>
          </a:prstGeom>
          <a:ln>
            <a:solidFill>
              <a:srgbClr val="FF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3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209593"/>
            <a:ext cx="8253572" cy="736176"/>
          </a:xfrm>
        </p:spPr>
        <p:txBody>
          <a:bodyPr/>
          <a:lstStyle/>
          <a:p>
            <a:pPr fontAlgn="ctr"/>
            <a:r>
              <a:rPr lang="en-US" altLang="ja-JP" dirty="0" smtClean="0">
                <a:latin typeface="+mn-ea"/>
                <a:ea typeface="+mn-ea"/>
              </a:rPr>
              <a:t>How to calculate the 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28A4D58-D752-4956-8B13-D2D5CF8EF7CB}"/>
              </a:ext>
            </a:extLst>
          </p:cNvPr>
          <p:cNvSpPr/>
          <p:nvPr/>
        </p:nvSpPr>
        <p:spPr>
          <a:xfrm>
            <a:off x="1235342" y="4305717"/>
            <a:ext cx="7579775" cy="2123658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①数量化</a:t>
            </a:r>
            <a:r>
              <a:rPr lang="en-US" altLang="ja-JP" sz="28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Ⅰ</a:t>
            </a:r>
            <a:r>
              <a:rPr lang="ja-JP" altLang="en-US" sz="28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類の回帰係数（影響の質）</a:t>
            </a:r>
            <a:endParaRPr lang="en-US" altLang="ja-JP" sz="2800" b="1" u="sng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CX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満足度が「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点分</a:t>
            </a:r>
            <a:r>
              <a:rPr lang="ja-JP" altLang="en-US" dirty="0">
                <a:solidFill>
                  <a:srgbClr val="FF00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マイナス</a:t>
            </a:r>
            <a:r>
              <a:rPr lang="en-US" altLang="ja-JP" dirty="0">
                <a:solidFill>
                  <a:srgbClr val="FF00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rgbClr val="FF00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不満</a:t>
            </a:r>
            <a:r>
              <a:rPr lang="en-US" altLang="ja-JP" dirty="0">
                <a:solidFill>
                  <a:srgbClr val="FF00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プラス</a:t>
            </a:r>
            <a:r>
              <a:rPr lang="en-US" altLang="ja-JP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満足</a:t>
            </a:r>
            <a:r>
              <a:rPr lang="en-US" altLang="ja-JP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」に選択されると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推奨度を何点</a:t>
            </a:r>
            <a:r>
              <a:rPr lang="ja-JP" altLang="en-US" dirty="0">
                <a:solidFill>
                  <a:srgbClr val="FF00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下げるか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上げるか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の影響の大きさ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件数度外視の影響の質）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例：「円滑な事業推進のための意思決定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」を「満足」と答えると、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その回答者の推奨度は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点高くなる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047006EE-361E-44A9-897C-A70171159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35136" y="903824"/>
            <a:ext cx="9361487" cy="306810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D3F3093E-4461-4F4D-BE3A-563E9BE384FF}"/>
              </a:ext>
            </a:extLst>
          </p:cNvPr>
          <p:cNvSpPr/>
          <p:nvPr/>
        </p:nvSpPr>
        <p:spPr>
          <a:xfrm>
            <a:off x="3122615" y="1846485"/>
            <a:ext cx="573086" cy="2125439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0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xmlns="" id="{6DE69EDE-BED5-4CB6-B33A-42460F9B8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35136" y="903824"/>
            <a:ext cx="9361487" cy="306810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0"/>
            <a:ext cx="8253572" cy="736176"/>
          </a:xfrm>
        </p:spPr>
        <p:txBody>
          <a:bodyPr/>
          <a:lstStyle/>
          <a:p>
            <a:pPr fontAlgn="ctr"/>
            <a:r>
              <a:rPr lang="ja-JP" altLang="en-US" dirty="0">
                <a:latin typeface="+mn-ea"/>
                <a:ea typeface="+mn-ea"/>
              </a:rPr>
              <a:t>算出元データの見方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28A4D58-D752-4956-8B13-D2D5CF8EF7CB}"/>
              </a:ext>
            </a:extLst>
          </p:cNvPr>
          <p:cNvSpPr/>
          <p:nvPr/>
        </p:nvSpPr>
        <p:spPr>
          <a:xfrm>
            <a:off x="1314359" y="4253310"/>
            <a:ext cx="7579775" cy="1692771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b="1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sz="2800" b="1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2800" b="1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段階の</a:t>
            </a:r>
            <a:r>
              <a:rPr lang="en-US" altLang="ja-JP" sz="2800" b="1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CX</a:t>
            </a:r>
            <a:r>
              <a:rPr lang="ja-JP" altLang="en-US" sz="2800" b="1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満足度の平均点</a:t>
            </a:r>
            <a:endParaRPr lang="en-US" altLang="ja-JP" sz="2800" b="1" u="sng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→実際にマイナス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プラスと選択された実数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マイナス側：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0/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プラス側：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点の平均点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例：「円滑な事業推進のための意思決定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」のプラス（満足）側の平均点は   　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1.21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「円滑な事業推進のための意思決定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」のマイナス（不満）側の平均点は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‐0.03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2D1755B5-77EF-4592-830C-1260A7440F57}"/>
              </a:ext>
            </a:extLst>
          </p:cNvPr>
          <p:cNvSpPr/>
          <p:nvPr/>
        </p:nvSpPr>
        <p:spPr>
          <a:xfrm>
            <a:off x="4762500" y="1885949"/>
            <a:ext cx="588053" cy="2085976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9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98CED876-45AA-4BBD-A3EA-EB570ACA2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35136" y="903824"/>
            <a:ext cx="9361487" cy="306810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0"/>
            <a:ext cx="8253572" cy="736176"/>
          </a:xfrm>
        </p:spPr>
        <p:txBody>
          <a:bodyPr/>
          <a:lstStyle/>
          <a:p>
            <a:pPr fontAlgn="ctr"/>
            <a:r>
              <a:rPr lang="ja-JP" altLang="en-US" dirty="0">
                <a:latin typeface="+mn-ea"/>
                <a:ea typeface="+mn-ea"/>
              </a:rPr>
              <a:t>算出元データの見方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28A4D58-D752-4956-8B13-D2D5CF8EF7CB}"/>
              </a:ext>
            </a:extLst>
          </p:cNvPr>
          <p:cNvSpPr/>
          <p:nvPr/>
        </p:nvSpPr>
        <p:spPr>
          <a:xfrm>
            <a:off x="1314359" y="4253310"/>
            <a:ext cx="7579775" cy="1754326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③影響実態</a:t>
            </a:r>
            <a:endParaRPr lang="en-US" altLang="ja-JP" sz="2400" b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影響の大きさ</a:t>
            </a:r>
            <a:r>
              <a:rPr lang="en-US" altLang="ja-JP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en-US" altLang="ja-JP" sz="2400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2400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影響を与えた実際の人数割合</a:t>
            </a:r>
            <a:r>
              <a:rPr lang="en-US" altLang="ja-JP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→（全体に対して）現状、実際に何点分の「推奨度」を上げ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下げているか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例：「円滑な事業推進のための意思決定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」は、全体に対して推奨度を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0.85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点分上げている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02813B95-65AC-4879-BCFA-B123FE7D5348}"/>
              </a:ext>
            </a:extLst>
          </p:cNvPr>
          <p:cNvSpPr/>
          <p:nvPr/>
        </p:nvSpPr>
        <p:spPr>
          <a:xfrm>
            <a:off x="6129519" y="1844485"/>
            <a:ext cx="614182" cy="2127440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662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4594173C-4ED8-4F41-90BF-86D18D0C8D0A}"/>
              </a:ext>
            </a:extLst>
          </p:cNvPr>
          <p:cNvSpPr/>
          <p:nvPr/>
        </p:nvSpPr>
        <p:spPr>
          <a:xfrm>
            <a:off x="3101041" y="1844485"/>
            <a:ext cx="545242" cy="2127440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982140E5-29E8-43D9-8FE7-B15005173200}"/>
              </a:ext>
            </a:extLst>
          </p:cNvPr>
          <p:cNvSpPr/>
          <p:nvPr/>
        </p:nvSpPr>
        <p:spPr>
          <a:xfrm>
            <a:off x="4779781" y="1870291"/>
            <a:ext cx="545242" cy="212744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3EB54167-17C9-4595-85F8-6C40E377E970}"/>
              </a:ext>
            </a:extLst>
          </p:cNvPr>
          <p:cNvSpPr/>
          <p:nvPr/>
        </p:nvSpPr>
        <p:spPr>
          <a:xfrm>
            <a:off x="2959626" y="1594481"/>
            <a:ext cx="2450574" cy="254509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xmlns="" id="{EFDC2D37-5F56-4E93-9E89-C45C14EB31B0}"/>
              </a:ext>
            </a:extLst>
          </p:cNvPr>
          <p:cNvSpPr/>
          <p:nvPr/>
        </p:nvSpPr>
        <p:spPr>
          <a:xfrm>
            <a:off x="3837512" y="2497014"/>
            <a:ext cx="913129" cy="873994"/>
          </a:xfrm>
          <a:prstGeom prst="mathMultiply">
            <a:avLst>
              <a:gd name="adj1" fmla="val 182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xmlns="" id="{3F15D5FE-7434-4BE4-8DA2-99B4C7D583E5}"/>
              </a:ext>
            </a:extLst>
          </p:cNvPr>
          <p:cNvSpPr/>
          <p:nvPr/>
        </p:nvSpPr>
        <p:spPr>
          <a:xfrm>
            <a:off x="5617290" y="2497014"/>
            <a:ext cx="323848" cy="94620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1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22D08B84-F6F0-453F-AA66-9DFE5F80A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35136" y="903824"/>
            <a:ext cx="9361487" cy="306810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0"/>
            <a:ext cx="8253572" cy="736176"/>
          </a:xfrm>
        </p:spPr>
        <p:txBody>
          <a:bodyPr/>
          <a:lstStyle/>
          <a:p>
            <a:pPr fontAlgn="ctr"/>
            <a:r>
              <a:rPr lang="ja-JP" altLang="en-US" dirty="0">
                <a:latin typeface="+mn-ea"/>
                <a:ea typeface="+mn-ea"/>
              </a:rPr>
              <a:t>算出元データの見方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6" name="円/楕円 91">
            <a:extLst>
              <a:ext uri="{FF2B5EF4-FFF2-40B4-BE49-F238E27FC236}">
                <a16:creationId xmlns:a16="http://schemas.microsoft.com/office/drawing/2014/main" xmlns="" id="{6CB8112E-BB1E-47E9-B40D-FCC9F8D1F00A}"/>
              </a:ext>
            </a:extLst>
          </p:cNvPr>
          <p:cNvSpPr/>
          <p:nvPr/>
        </p:nvSpPr>
        <p:spPr>
          <a:xfrm>
            <a:off x="5553708" y="1864924"/>
            <a:ext cx="451011" cy="2088323"/>
          </a:xfrm>
          <a:prstGeom prst="ellipse">
            <a:avLst/>
          </a:prstGeom>
          <a:noFill/>
          <a:ln w="38100">
            <a:solidFill>
              <a:srgbClr val="13A1A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90">
            <a:extLst>
              <a:ext uri="{FF2B5EF4-FFF2-40B4-BE49-F238E27FC236}">
                <a16:creationId xmlns:a16="http://schemas.microsoft.com/office/drawing/2014/main" xmlns="" id="{C882CCEE-01A5-44E8-B487-CC48A484DACF}"/>
              </a:ext>
            </a:extLst>
          </p:cNvPr>
          <p:cNvSpPr/>
          <p:nvPr/>
        </p:nvSpPr>
        <p:spPr>
          <a:xfrm>
            <a:off x="7136581" y="1820677"/>
            <a:ext cx="266005" cy="2132570"/>
          </a:xfrm>
          <a:prstGeom prst="ellipse">
            <a:avLst/>
          </a:prstGeom>
          <a:noFill/>
          <a:ln w="38100">
            <a:solidFill>
              <a:srgbClr val="FF745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31B5FA-0707-4D71-94AB-EE37C85AFC11}"/>
              </a:ext>
            </a:extLst>
          </p:cNvPr>
          <p:cNvSpPr/>
          <p:nvPr/>
        </p:nvSpPr>
        <p:spPr>
          <a:xfrm>
            <a:off x="1314358" y="4874470"/>
            <a:ext cx="7579775" cy="646331"/>
          </a:xfrm>
          <a:prstGeom prst="rect">
            <a:avLst/>
          </a:prstGeom>
          <a:ln w="28575">
            <a:solidFill>
              <a:srgbClr val="13A1A4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13A1A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※CJM</a:t>
            </a:r>
            <a:r>
              <a:rPr lang="ja-JP" altLang="en-US" b="1" dirty="0">
                <a:solidFill>
                  <a:srgbClr val="13A1A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の青緑の波形ライン</a:t>
            </a:r>
            <a:endParaRPr lang="en-US" altLang="ja-JP" b="1" dirty="0">
              <a:solidFill>
                <a:srgbClr val="13A1A4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solidFill>
                  <a:srgbClr val="13A1A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→良くも悪くも推奨度に影響を与えているポイント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9A426F09-3A3A-4FED-8A13-FDC918AA98A4}"/>
              </a:ext>
            </a:extLst>
          </p:cNvPr>
          <p:cNvSpPr/>
          <p:nvPr/>
        </p:nvSpPr>
        <p:spPr>
          <a:xfrm>
            <a:off x="1314358" y="5702005"/>
            <a:ext cx="7579775" cy="646331"/>
          </a:xfrm>
          <a:prstGeom prst="rect">
            <a:avLst/>
          </a:prstGeom>
          <a:ln w="28575">
            <a:solidFill>
              <a:srgbClr val="FF7452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※CJM</a:t>
            </a:r>
            <a:r>
              <a:rPr lang="ja-JP" altLang="en-US" b="1" dirty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のオレンジの波形ライン</a:t>
            </a:r>
            <a:endParaRPr lang="en-US" altLang="ja-JP" b="1" dirty="0">
              <a:solidFill>
                <a:srgbClr val="FF745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→推奨度を上げているか</a:t>
            </a:r>
            <a:r>
              <a:rPr lang="en-US" altLang="ja-JP" b="1" dirty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b="1" dirty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下げているかを示す</a:t>
            </a:r>
            <a:endParaRPr lang="en-US" altLang="ja-JP" b="1" dirty="0">
              <a:solidFill>
                <a:srgbClr val="FF745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02813B95-65AC-4879-BCFA-B123FE7D5348}"/>
              </a:ext>
            </a:extLst>
          </p:cNvPr>
          <p:cNvSpPr/>
          <p:nvPr/>
        </p:nvSpPr>
        <p:spPr>
          <a:xfrm>
            <a:off x="6105249" y="1864924"/>
            <a:ext cx="640747" cy="2091448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662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xmlns="" id="{B0CCEB14-EBCB-4E24-B0D0-14B4C13ECD76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V="1">
            <a:off x="6102419" y="1541719"/>
            <a:ext cx="12700" cy="646409"/>
          </a:xfrm>
          <a:prstGeom prst="bentConnector3">
            <a:avLst>
              <a:gd name="adj1" fmla="val 4649984"/>
            </a:avLst>
          </a:prstGeom>
          <a:ln w="38100">
            <a:solidFill>
              <a:srgbClr val="13A1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447F1BA9-E940-4FF1-983B-3FB9E9B42E74}"/>
              </a:ext>
            </a:extLst>
          </p:cNvPr>
          <p:cNvSpPr txBox="1"/>
          <p:nvPr/>
        </p:nvSpPr>
        <p:spPr>
          <a:xfrm>
            <a:off x="5348129" y="651116"/>
            <a:ext cx="1313180" cy="2616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b="1" dirty="0">
                <a:solidFill>
                  <a:srgbClr val="13A1A4"/>
                </a:solidFill>
              </a:rPr>
              <a:t>③の各絶対値合計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xmlns="" id="{45B4146C-697A-41F1-8BA1-AB7AC64B05B6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16200000" flipH="1">
            <a:off x="6524399" y="3208062"/>
            <a:ext cx="12700" cy="1490370"/>
          </a:xfrm>
          <a:prstGeom prst="bentConnector3">
            <a:avLst>
              <a:gd name="adj1" fmla="val 1800000"/>
            </a:avLst>
          </a:prstGeom>
          <a:ln w="38100">
            <a:solidFill>
              <a:srgbClr val="FF74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4178A5D2-45CA-4F6A-BDFB-679F241EE5C6}"/>
              </a:ext>
            </a:extLst>
          </p:cNvPr>
          <p:cNvSpPr txBox="1"/>
          <p:nvPr/>
        </p:nvSpPr>
        <p:spPr>
          <a:xfrm>
            <a:off x="5785564" y="4262380"/>
            <a:ext cx="1691489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b="1" dirty="0">
                <a:solidFill>
                  <a:srgbClr val="FF7452"/>
                </a:solidFill>
              </a:rPr>
              <a:t>数字の</a:t>
            </a:r>
            <a:r>
              <a:rPr kumimoji="1" lang="en-US" altLang="ja-JP" sz="1100" b="1" dirty="0">
                <a:solidFill>
                  <a:srgbClr val="FF7452"/>
                </a:solidFill>
              </a:rPr>
              <a:t>1</a:t>
            </a:r>
            <a:r>
              <a:rPr kumimoji="1" lang="ja-JP" altLang="en-US" sz="1100" b="1" dirty="0">
                <a:solidFill>
                  <a:srgbClr val="FF7452"/>
                </a:solidFill>
              </a:rPr>
              <a:t>番大きいもの</a:t>
            </a:r>
            <a:r>
              <a:rPr lang="ja-JP" altLang="en-US" sz="1100" b="1" dirty="0">
                <a:solidFill>
                  <a:srgbClr val="FF7452"/>
                </a:solidFill>
              </a:rPr>
              <a:t>を</a:t>
            </a:r>
            <a:endParaRPr lang="en-US" altLang="ja-JP" sz="1100" b="1" dirty="0">
              <a:solidFill>
                <a:srgbClr val="FF7452"/>
              </a:solidFill>
            </a:endParaRPr>
          </a:p>
          <a:p>
            <a:r>
              <a:rPr kumimoji="1" lang="en-US" altLang="ja-JP" sz="1100" b="1" dirty="0">
                <a:solidFill>
                  <a:srgbClr val="FF7452"/>
                </a:solidFill>
              </a:rPr>
              <a:t>100</a:t>
            </a:r>
            <a:r>
              <a:rPr kumimoji="1" lang="ja-JP" altLang="en-US" sz="1100" b="1" dirty="0">
                <a:solidFill>
                  <a:srgbClr val="FF7452"/>
                </a:solidFill>
              </a:rPr>
              <a:t>としたときの割合</a:t>
            </a:r>
            <a:endParaRPr kumimoji="1" lang="en-US" altLang="ja-JP" sz="1100" b="1" dirty="0">
              <a:solidFill>
                <a:srgbClr val="FF745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5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xmlns="" id="{BCBC7A67-CB64-4B37-9FDF-335A77257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35136" y="903824"/>
            <a:ext cx="9361487" cy="306810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0"/>
            <a:ext cx="8253572" cy="736176"/>
          </a:xfrm>
        </p:spPr>
        <p:txBody>
          <a:bodyPr/>
          <a:lstStyle/>
          <a:p>
            <a:pPr fontAlgn="ctr"/>
            <a:r>
              <a:rPr lang="ja-JP" altLang="en-US" dirty="0">
                <a:latin typeface="+mn-ea"/>
                <a:ea typeface="+mn-ea"/>
              </a:rPr>
              <a:t>算出元データの見方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28A4D58-D752-4956-8B13-D2D5CF8EF7CB}"/>
              </a:ext>
            </a:extLst>
          </p:cNvPr>
          <p:cNvSpPr/>
          <p:nvPr/>
        </p:nvSpPr>
        <p:spPr>
          <a:xfrm>
            <a:off x="1103447" y="4311526"/>
            <a:ext cx="7841982" cy="1862048"/>
          </a:xfrm>
          <a:prstGeom prst="rect">
            <a:avLst/>
          </a:prstGeom>
          <a:ln w="57150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④体験満足度スコアの伸びしろ</a:t>
            </a: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CX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スコアの、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伸長余地：「満点（＋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点）」－「現在のプラス平均点」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改善余地：「マイナス評価がない状態（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±0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点）」－現在のマイナス平均点」</a:t>
            </a:r>
          </a:p>
          <a:p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 「円滑な事業推進のための意思決定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」は、プラス評価を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0.79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点分伸長する余地がある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 「円滑な事業推進のための意思決定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」は、マイナス評価を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0.03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点分改善する余地がある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71EE41AC-F25B-4BEF-BC38-323177AFA4D0}"/>
              </a:ext>
            </a:extLst>
          </p:cNvPr>
          <p:cNvSpPr/>
          <p:nvPr/>
        </p:nvSpPr>
        <p:spPr>
          <a:xfrm>
            <a:off x="7787286" y="1846791"/>
            <a:ext cx="566139" cy="2125134"/>
          </a:xfrm>
          <a:prstGeom prst="rect">
            <a:avLst/>
          </a:prstGeom>
          <a:solidFill>
            <a:srgbClr val="B4C7E7">
              <a:alpha val="30196"/>
            </a:srgbClr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0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xmlns="" id="{014D46F8-BFEE-4037-A0DC-35229534C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35136" y="903824"/>
            <a:ext cx="9361487" cy="3068101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0"/>
            <a:ext cx="8253572" cy="736176"/>
          </a:xfrm>
        </p:spPr>
        <p:txBody>
          <a:bodyPr/>
          <a:lstStyle/>
          <a:p>
            <a:pPr fontAlgn="ctr"/>
            <a:r>
              <a:rPr lang="ja-JP" altLang="en-US" dirty="0">
                <a:latin typeface="+mn-ea"/>
                <a:ea typeface="+mn-ea"/>
              </a:rPr>
              <a:t>算出元データの見方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528A4D58-D752-4956-8B13-D2D5CF8EF7CB}"/>
              </a:ext>
            </a:extLst>
          </p:cNvPr>
          <p:cNvSpPr/>
          <p:nvPr/>
        </p:nvSpPr>
        <p:spPr>
          <a:xfrm>
            <a:off x="774655" y="4311526"/>
            <a:ext cx="8499566" cy="216982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⑤推奨度スコアの伸びしろ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影響の大きさ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(①)×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体験満足度の伸びしろ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プラス側の体験満足度を満点（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点）に上げると、どの程度全体の推奨度が高まるか／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マイナス側の体験満足度をマイナスがない状態（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±0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点）にすると、どの程度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全体の推奨度が高まるか</a:t>
            </a:r>
          </a:p>
          <a:p>
            <a:endParaRPr lang="en-US" altLang="ja-JP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例：「円滑な事業推進のための意思決定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」の体験満足度のプラス側の平均点が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満点（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点）になった場合、全体の推奨度は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0.55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上がる</a:t>
            </a:r>
            <a:endParaRPr lang="ja-JP" altLang="en-US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71EE41AC-F25B-4BEF-BC38-323177AFA4D0}"/>
              </a:ext>
            </a:extLst>
          </p:cNvPr>
          <p:cNvSpPr/>
          <p:nvPr/>
        </p:nvSpPr>
        <p:spPr>
          <a:xfrm>
            <a:off x="8413742" y="1866899"/>
            <a:ext cx="549283" cy="2105025"/>
          </a:xfrm>
          <a:prstGeom prst="rect">
            <a:avLst/>
          </a:prstGeom>
          <a:solidFill>
            <a:schemeClr val="tx1">
              <a:alpha val="3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xmlns="" id="{9FADBDBB-131C-4DC3-BACC-6D21D3B203DE}"/>
              </a:ext>
            </a:extLst>
          </p:cNvPr>
          <p:cNvSpPr txBox="1">
            <a:spLocks/>
          </p:cNvSpPr>
          <p:nvPr/>
        </p:nvSpPr>
        <p:spPr>
          <a:xfrm>
            <a:off x="1560352" y="44451"/>
            <a:ext cx="8253572" cy="73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推奨度の上げ</a:t>
            </a:r>
            <a:r>
              <a:rPr lang="en-US" altLang="ja-JP" dirty="0"/>
              <a:t>/</a:t>
            </a:r>
            <a:r>
              <a:rPr lang="ja-JP" altLang="en-US" dirty="0"/>
              <a:t>下げしやすさ 数値の意味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532A1D44-647D-4FE8-8FD1-162230A33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t="38777" r="604" b="51908"/>
          <a:stretch/>
        </p:blipFill>
        <p:spPr>
          <a:xfrm>
            <a:off x="350764" y="731486"/>
            <a:ext cx="9271584" cy="17094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BC4F0C50-F99A-4B44-BB14-FBB778E8D120}"/>
              </a:ext>
            </a:extLst>
          </p:cNvPr>
          <p:cNvSpPr txBox="1"/>
          <p:nvPr/>
        </p:nvSpPr>
        <p:spPr>
          <a:xfrm>
            <a:off x="122298" y="4085100"/>
            <a:ext cx="307777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800" dirty="0"/>
              <a:t>推奨度平均</a:t>
            </a:r>
            <a:endParaRPr kumimoji="1" lang="ja-JP" altLang="en-US" sz="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9A7676C2-09B0-4BED-97DB-1634FD0A1EFC}"/>
              </a:ext>
            </a:extLst>
          </p:cNvPr>
          <p:cNvSpPr txBox="1"/>
          <p:nvPr/>
        </p:nvSpPr>
        <p:spPr>
          <a:xfrm>
            <a:off x="1033766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5BE58324-7A30-41E6-B0B7-0E5B291BC537}"/>
              </a:ext>
            </a:extLst>
          </p:cNvPr>
          <p:cNvSpPr txBox="1"/>
          <p:nvPr/>
        </p:nvSpPr>
        <p:spPr>
          <a:xfrm>
            <a:off x="2916587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BCCCFF54-B85C-46C5-8521-64FE5204EB71}"/>
              </a:ext>
            </a:extLst>
          </p:cNvPr>
          <p:cNvSpPr txBox="1"/>
          <p:nvPr/>
        </p:nvSpPr>
        <p:spPr>
          <a:xfrm>
            <a:off x="4799408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50904AC-78F8-4D07-AD64-D5E53A10C5F1}"/>
              </a:ext>
            </a:extLst>
          </p:cNvPr>
          <p:cNvSpPr txBox="1"/>
          <p:nvPr/>
        </p:nvSpPr>
        <p:spPr>
          <a:xfrm>
            <a:off x="6682229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4225DCE0-D3C2-422B-A282-89CCC4C6EAEC}"/>
              </a:ext>
            </a:extLst>
          </p:cNvPr>
          <p:cNvSpPr txBox="1"/>
          <p:nvPr/>
        </p:nvSpPr>
        <p:spPr>
          <a:xfrm>
            <a:off x="8565050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8ACBF360-E019-48B3-8122-00555A079E85}"/>
              </a:ext>
            </a:extLst>
          </p:cNvPr>
          <p:cNvSpPr txBox="1"/>
          <p:nvPr/>
        </p:nvSpPr>
        <p:spPr>
          <a:xfrm>
            <a:off x="381275" y="2947579"/>
            <a:ext cx="1902524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ja-JP" altLang="en-US" sz="900" dirty="0"/>
              <a:t>体験の</a:t>
            </a:r>
            <a:r>
              <a:rPr kumimoji="1" lang="ja-JP" altLang="en-US" sz="900" dirty="0"/>
              <a:t>評価が低いほど</a:t>
            </a:r>
            <a:endParaRPr kumimoji="1" lang="en-US" altLang="ja-JP" sz="900" dirty="0"/>
          </a:p>
          <a:p>
            <a:pPr algn="ctr"/>
            <a:r>
              <a:rPr lang="ja-JP" altLang="en-US" sz="900" dirty="0"/>
              <a:t>推奨度平均が</a:t>
            </a:r>
            <a:r>
              <a:rPr lang="ja-JP" altLang="en-US" sz="900" b="1" dirty="0">
                <a:solidFill>
                  <a:srgbClr val="FF0000"/>
                </a:solidFill>
              </a:rPr>
              <a:t>低い傾向</a:t>
            </a:r>
            <a:r>
              <a:rPr lang="ja-JP" altLang="en-US" sz="900" dirty="0"/>
              <a:t>にある</a:t>
            </a:r>
            <a:endParaRPr kumimoji="1" lang="ja-JP" altLang="en-US" sz="9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747FDAC9-646A-49CE-B629-0FB92C8B21B4}"/>
              </a:ext>
            </a:extLst>
          </p:cNvPr>
          <p:cNvSpPr txBox="1"/>
          <p:nvPr/>
        </p:nvSpPr>
        <p:spPr>
          <a:xfrm>
            <a:off x="2263392" y="2947579"/>
            <a:ext cx="1902524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ja-JP" altLang="en-US" sz="900" dirty="0"/>
              <a:t>体験の評価が低いほど</a:t>
            </a:r>
            <a:endParaRPr lang="en-US" altLang="ja-JP" sz="900" dirty="0"/>
          </a:p>
          <a:p>
            <a:pPr algn="ctr"/>
            <a:r>
              <a:rPr lang="ja-JP" altLang="en-US" sz="900" dirty="0"/>
              <a:t>推奨度平均が</a:t>
            </a:r>
            <a:r>
              <a:rPr lang="ja-JP" altLang="en-US" sz="900" b="1" dirty="0">
                <a:solidFill>
                  <a:srgbClr val="FF0000"/>
                </a:solidFill>
              </a:rPr>
              <a:t>やや低い傾向</a:t>
            </a:r>
            <a:r>
              <a:rPr lang="ja-JP" altLang="en-US" sz="900" dirty="0"/>
              <a:t>にある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880601B4-89E8-412B-818D-870A0C9041EB}"/>
              </a:ext>
            </a:extLst>
          </p:cNvPr>
          <p:cNvSpPr txBox="1"/>
          <p:nvPr/>
        </p:nvSpPr>
        <p:spPr>
          <a:xfrm>
            <a:off x="4145509" y="3016829"/>
            <a:ext cx="1902524" cy="2308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ja-JP" altLang="en-US" sz="900" dirty="0"/>
              <a:t>規則性がない</a:t>
            </a:r>
            <a:endParaRPr kumimoji="1" lang="ja-JP" altLang="en-US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8EA363DF-C142-4F3A-B79E-3353070F3321}"/>
              </a:ext>
            </a:extLst>
          </p:cNvPr>
          <p:cNvSpPr txBox="1"/>
          <p:nvPr/>
        </p:nvSpPr>
        <p:spPr>
          <a:xfrm>
            <a:off x="6027626" y="2947579"/>
            <a:ext cx="1902524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ja-JP" altLang="en-US" sz="900" dirty="0"/>
              <a:t>体験の評価が高いほど</a:t>
            </a:r>
            <a:endParaRPr lang="en-US" altLang="ja-JP" sz="900" dirty="0"/>
          </a:p>
          <a:p>
            <a:pPr algn="ctr"/>
            <a:r>
              <a:rPr lang="ja-JP" altLang="en-US" sz="900" dirty="0"/>
              <a:t>推奨度平均が</a:t>
            </a:r>
            <a:r>
              <a:rPr lang="ja-JP" altLang="en-US" sz="900" b="1" dirty="0">
                <a:solidFill>
                  <a:srgbClr val="0070C0"/>
                </a:solidFill>
              </a:rPr>
              <a:t>やや高い傾向</a:t>
            </a:r>
            <a:r>
              <a:rPr lang="ja-JP" altLang="en-US" sz="900" dirty="0"/>
              <a:t>にある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4A474CDA-2E06-4444-863C-6E5815FBB05F}"/>
              </a:ext>
            </a:extLst>
          </p:cNvPr>
          <p:cNvSpPr txBox="1"/>
          <p:nvPr/>
        </p:nvSpPr>
        <p:spPr>
          <a:xfrm>
            <a:off x="7909743" y="2947579"/>
            <a:ext cx="1902524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ja-JP" altLang="en-US" sz="900" dirty="0"/>
              <a:t>体験の評価が高いほど</a:t>
            </a:r>
            <a:endParaRPr lang="en-US" altLang="ja-JP" sz="900" dirty="0"/>
          </a:p>
          <a:p>
            <a:pPr algn="ctr"/>
            <a:r>
              <a:rPr lang="ja-JP" altLang="en-US" sz="900" dirty="0"/>
              <a:t>推奨度平均が</a:t>
            </a:r>
            <a:r>
              <a:rPr lang="ja-JP" altLang="en-US" sz="900" b="1" dirty="0">
                <a:solidFill>
                  <a:srgbClr val="0070C0"/>
                </a:solidFill>
              </a:rPr>
              <a:t>高い傾向</a:t>
            </a:r>
            <a:r>
              <a:rPr lang="ja-JP" altLang="en-US" sz="900" dirty="0"/>
              <a:t>にある</a:t>
            </a:r>
          </a:p>
        </p:txBody>
      </p:sp>
      <p:graphicFrame>
        <p:nvGraphicFramePr>
          <p:cNvPr id="17" name="グラフ 16">
            <a:extLst>
              <a:ext uri="{FF2B5EF4-FFF2-40B4-BE49-F238E27FC236}">
                <a16:creationId xmlns:a16="http://schemas.microsoft.com/office/drawing/2014/main" xmlns="" id="{D29A473A-2C43-4968-96C8-21EF5CF2C79E}"/>
              </a:ext>
            </a:extLst>
          </p:cNvPr>
          <p:cNvGraphicFramePr>
            <a:graphicFrameLocks/>
          </p:cNvGraphicFramePr>
          <p:nvPr/>
        </p:nvGraphicFramePr>
        <p:xfrm>
          <a:off x="130943" y="3283597"/>
          <a:ext cx="2279970" cy="353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9E15A895-2387-4C59-95AA-823947AD03D2}"/>
              </a:ext>
            </a:extLst>
          </p:cNvPr>
          <p:cNvSpPr txBox="1"/>
          <p:nvPr/>
        </p:nvSpPr>
        <p:spPr>
          <a:xfrm>
            <a:off x="615331" y="5434133"/>
            <a:ext cx="307777" cy="297517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不満</a:t>
            </a:r>
            <a:endParaRPr kumimoji="1" lang="ja-JP" altLang="en-US" sz="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D2BBDB02-EB8B-4600-B843-F826DF86402E}"/>
              </a:ext>
            </a:extLst>
          </p:cNvPr>
          <p:cNvSpPr txBox="1"/>
          <p:nvPr/>
        </p:nvSpPr>
        <p:spPr>
          <a:xfrm>
            <a:off x="1189375" y="5434133"/>
            <a:ext cx="307777" cy="50270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dirty="0"/>
              <a:t>やや</a:t>
            </a:r>
            <a:r>
              <a:rPr lang="ja-JP" altLang="en-US" sz="800" b="1" dirty="0">
                <a:solidFill>
                  <a:srgbClr val="FF0000"/>
                </a:solidFill>
              </a:rPr>
              <a:t>不満</a:t>
            </a:r>
            <a:endParaRPr lang="ja-JP" altLang="en-US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2EA33536-02BF-4C62-8887-ABDEE4701EFB}"/>
              </a:ext>
            </a:extLst>
          </p:cNvPr>
          <p:cNvSpPr txBox="1"/>
          <p:nvPr/>
        </p:nvSpPr>
        <p:spPr>
          <a:xfrm>
            <a:off x="1763729" y="5434133"/>
            <a:ext cx="307777" cy="751168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ja-JP" altLang="en-US" sz="800" dirty="0"/>
              <a:t>その他の評価*</a:t>
            </a:r>
          </a:p>
        </p:txBody>
      </p:sp>
      <p:graphicFrame>
        <p:nvGraphicFramePr>
          <p:cNvPr id="21" name="グラフ 20">
            <a:extLst>
              <a:ext uri="{FF2B5EF4-FFF2-40B4-BE49-F238E27FC236}">
                <a16:creationId xmlns:a16="http://schemas.microsoft.com/office/drawing/2014/main" xmlns="" id="{F2760689-E10B-46A0-906F-C234CA8F770E}"/>
              </a:ext>
            </a:extLst>
          </p:cNvPr>
          <p:cNvGraphicFramePr>
            <a:graphicFrameLocks/>
          </p:cNvGraphicFramePr>
          <p:nvPr/>
        </p:nvGraphicFramePr>
        <p:xfrm>
          <a:off x="2206953" y="3424568"/>
          <a:ext cx="2035179" cy="356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グラフ 21">
            <a:extLst>
              <a:ext uri="{FF2B5EF4-FFF2-40B4-BE49-F238E27FC236}">
                <a16:creationId xmlns:a16="http://schemas.microsoft.com/office/drawing/2014/main" xmlns="" id="{3AB83DC6-C959-4B01-8D10-79B02B76CCB0}"/>
              </a:ext>
            </a:extLst>
          </p:cNvPr>
          <p:cNvGraphicFramePr>
            <a:graphicFrameLocks/>
          </p:cNvGraphicFramePr>
          <p:nvPr/>
        </p:nvGraphicFramePr>
        <p:xfrm>
          <a:off x="4102050" y="3291986"/>
          <a:ext cx="2100026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グラフ 22">
            <a:extLst>
              <a:ext uri="{FF2B5EF4-FFF2-40B4-BE49-F238E27FC236}">
                <a16:creationId xmlns:a16="http://schemas.microsoft.com/office/drawing/2014/main" xmlns="" id="{618EBDAD-5FC3-4ADD-9384-EC7551D78F50}"/>
              </a:ext>
            </a:extLst>
          </p:cNvPr>
          <p:cNvGraphicFramePr>
            <a:graphicFrameLocks/>
          </p:cNvGraphicFramePr>
          <p:nvPr/>
        </p:nvGraphicFramePr>
        <p:xfrm>
          <a:off x="5984167" y="3291986"/>
          <a:ext cx="2100026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xmlns="" id="{262B68C9-25E2-4276-B4AA-CBD8351F7981}"/>
              </a:ext>
            </a:extLst>
          </p:cNvPr>
          <p:cNvGraphicFramePr>
            <a:graphicFrameLocks/>
          </p:cNvGraphicFramePr>
          <p:nvPr/>
        </p:nvGraphicFramePr>
        <p:xfrm>
          <a:off x="7856615" y="3291986"/>
          <a:ext cx="2169932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211E2440-4902-4220-A869-462F7364614D}"/>
              </a:ext>
            </a:extLst>
          </p:cNvPr>
          <p:cNvSpPr txBox="1"/>
          <p:nvPr/>
        </p:nvSpPr>
        <p:spPr>
          <a:xfrm>
            <a:off x="6246375" y="5434133"/>
            <a:ext cx="307777" cy="70788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ja-JP" altLang="en-US" sz="800" dirty="0"/>
              <a:t>その他の評価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3CBA08D2-1C5E-4B87-9744-4FB926330344}"/>
              </a:ext>
            </a:extLst>
          </p:cNvPr>
          <p:cNvSpPr txBox="1"/>
          <p:nvPr/>
        </p:nvSpPr>
        <p:spPr>
          <a:xfrm>
            <a:off x="6836047" y="5434133"/>
            <a:ext cx="307777" cy="50270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dirty="0"/>
              <a:t>やや</a:t>
            </a:r>
            <a:r>
              <a:rPr lang="ja-JP" altLang="en-US" sz="800" b="1" dirty="0">
                <a:solidFill>
                  <a:srgbClr val="0070C0"/>
                </a:solidFill>
              </a:rPr>
              <a:t>満足</a:t>
            </a:r>
            <a:endParaRPr lang="ja-JP" altLang="en-US"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B6AFA39C-A646-4C41-AA6A-93F03241A5ED}"/>
              </a:ext>
            </a:extLst>
          </p:cNvPr>
          <p:cNvSpPr txBox="1"/>
          <p:nvPr/>
        </p:nvSpPr>
        <p:spPr>
          <a:xfrm>
            <a:off x="7410249" y="5434133"/>
            <a:ext cx="307777" cy="297517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b="1" dirty="0">
                <a:solidFill>
                  <a:srgbClr val="0070C0"/>
                </a:solidFill>
              </a:rPr>
              <a:t>満足</a:t>
            </a:r>
            <a:endParaRPr lang="ja-JP" altLang="en-US" sz="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70E6817C-498A-4157-AAB4-885942C13F10}"/>
              </a:ext>
            </a:extLst>
          </p:cNvPr>
          <p:cNvSpPr txBox="1"/>
          <p:nvPr/>
        </p:nvSpPr>
        <p:spPr>
          <a:xfrm>
            <a:off x="5807389" y="6364140"/>
            <a:ext cx="4091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>
                <a:solidFill>
                  <a:schemeClr val="tx2"/>
                </a:solidFill>
              </a:rPr>
              <a:t>*その他の評価</a:t>
            </a:r>
            <a:r>
              <a:rPr lang="en-US" altLang="ja-JP" sz="800" dirty="0">
                <a:solidFill>
                  <a:schemeClr val="tx2"/>
                </a:solidFill>
              </a:rPr>
              <a:t>…</a:t>
            </a:r>
            <a:r>
              <a:rPr lang="ja-JP" altLang="en-US" sz="800" dirty="0">
                <a:solidFill>
                  <a:schemeClr val="tx2"/>
                </a:solidFill>
              </a:rPr>
              <a:t>「どちらとも言えない</a:t>
            </a:r>
            <a:r>
              <a:rPr lang="en-US" altLang="ja-JP" sz="800" dirty="0">
                <a:solidFill>
                  <a:schemeClr val="tx2"/>
                </a:solidFill>
              </a:rPr>
              <a:t>/</a:t>
            </a:r>
            <a:r>
              <a:rPr lang="ja-JP" altLang="en-US" sz="800" dirty="0">
                <a:solidFill>
                  <a:schemeClr val="tx2"/>
                </a:solidFill>
              </a:rPr>
              <a:t>体験していない」および対極の各段階の評価</a:t>
            </a:r>
            <a:endParaRPr kumimoji="1" lang="ja-JP" altLang="en-US" sz="800" dirty="0">
              <a:solidFill>
                <a:schemeClr val="tx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9340326B-9596-4BC1-8003-B7927700A51A}"/>
              </a:ext>
            </a:extLst>
          </p:cNvPr>
          <p:cNvSpPr txBox="1"/>
          <p:nvPr/>
        </p:nvSpPr>
        <p:spPr>
          <a:xfrm>
            <a:off x="84574" y="3314462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/>
              <a:t>10</a:t>
            </a:r>
            <a:r>
              <a:rPr kumimoji="1" lang="ja-JP" altLang="en-US" sz="700" dirty="0"/>
              <a:t>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19B38219-EC47-49B3-8E5F-7396E5A7E7BF}"/>
              </a:ext>
            </a:extLst>
          </p:cNvPr>
          <p:cNvSpPr txBox="1"/>
          <p:nvPr/>
        </p:nvSpPr>
        <p:spPr>
          <a:xfrm>
            <a:off x="108619" y="5311022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/>
              <a:t>0</a:t>
            </a:r>
            <a:r>
              <a:rPr kumimoji="1" lang="ja-JP" altLang="en-US" sz="700" dirty="0"/>
              <a:t>点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xmlns="" id="{633F7451-0562-4A05-9D62-4C60F9C6244D}"/>
              </a:ext>
            </a:extLst>
          </p:cNvPr>
          <p:cNvCxnSpPr/>
          <p:nvPr/>
        </p:nvCxnSpPr>
        <p:spPr>
          <a:xfrm flipH="1">
            <a:off x="469103" y="5326262"/>
            <a:ext cx="17378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9F316A3C-4A62-4B96-901E-058A73825CC7}"/>
              </a:ext>
            </a:extLst>
          </p:cNvPr>
          <p:cNvCxnSpPr>
            <a:cxnSpLocks/>
          </p:cNvCxnSpPr>
          <p:nvPr/>
        </p:nvCxnSpPr>
        <p:spPr>
          <a:xfrm>
            <a:off x="8046935" y="5326262"/>
            <a:ext cx="16990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9205BDB0-CBB9-4DBF-9E39-168810FB0B0F}"/>
              </a:ext>
            </a:extLst>
          </p:cNvPr>
          <p:cNvCxnSpPr>
            <a:cxnSpLocks/>
          </p:cNvCxnSpPr>
          <p:nvPr/>
        </p:nvCxnSpPr>
        <p:spPr>
          <a:xfrm flipH="1">
            <a:off x="1328653" y="4035107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xmlns="" id="{20A8EC6A-F87F-4345-B20E-06151ABF3B4B}"/>
              </a:ext>
            </a:extLst>
          </p:cNvPr>
          <p:cNvCxnSpPr>
            <a:cxnSpLocks/>
          </p:cNvCxnSpPr>
          <p:nvPr/>
        </p:nvCxnSpPr>
        <p:spPr>
          <a:xfrm>
            <a:off x="1337531" y="4022725"/>
            <a:ext cx="0" cy="352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xmlns="" id="{1309E7A9-77E2-411F-BFAC-47E388C6B94B}"/>
              </a:ext>
            </a:extLst>
          </p:cNvPr>
          <p:cNvCxnSpPr>
            <a:cxnSpLocks/>
          </p:cNvCxnSpPr>
          <p:nvPr/>
        </p:nvCxnSpPr>
        <p:spPr>
          <a:xfrm flipH="1">
            <a:off x="3217675" y="4425324"/>
            <a:ext cx="540000" cy="14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xmlns="" id="{B3821AD1-3654-4F39-B179-D4C0686FB30A}"/>
              </a:ext>
            </a:extLst>
          </p:cNvPr>
          <p:cNvCxnSpPr>
            <a:cxnSpLocks/>
          </p:cNvCxnSpPr>
          <p:nvPr/>
        </p:nvCxnSpPr>
        <p:spPr>
          <a:xfrm>
            <a:off x="3227334" y="4421981"/>
            <a:ext cx="0" cy="1500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xmlns="" id="{06E1E0F7-9D8C-49FC-9104-DC090FB3E173}"/>
              </a:ext>
            </a:extLst>
          </p:cNvPr>
          <p:cNvCxnSpPr>
            <a:cxnSpLocks/>
          </p:cNvCxnSpPr>
          <p:nvPr/>
        </p:nvCxnSpPr>
        <p:spPr>
          <a:xfrm>
            <a:off x="7043329" y="4634801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xmlns="" id="{E8D16DAC-0D9E-4DD0-8C06-EA52D2A9DAE1}"/>
              </a:ext>
            </a:extLst>
          </p:cNvPr>
          <p:cNvCxnSpPr>
            <a:cxnSpLocks/>
          </p:cNvCxnSpPr>
          <p:nvPr/>
        </p:nvCxnSpPr>
        <p:spPr>
          <a:xfrm flipH="1" flipV="1">
            <a:off x="7571453" y="4479925"/>
            <a:ext cx="1" cy="1510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xmlns="" id="{94F813CA-9C85-4F76-86BD-BAEFBA21A20F}"/>
              </a:ext>
            </a:extLst>
          </p:cNvPr>
          <p:cNvCxnSpPr>
            <a:cxnSpLocks/>
          </p:cNvCxnSpPr>
          <p:nvPr/>
        </p:nvCxnSpPr>
        <p:spPr>
          <a:xfrm>
            <a:off x="8904949" y="4438649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xmlns="" id="{B0E5854C-C3E2-4ADE-B395-2197E7AAE02C}"/>
              </a:ext>
            </a:extLst>
          </p:cNvPr>
          <p:cNvCxnSpPr>
            <a:cxnSpLocks/>
          </p:cNvCxnSpPr>
          <p:nvPr/>
        </p:nvCxnSpPr>
        <p:spPr>
          <a:xfrm flipH="1" flipV="1">
            <a:off x="9445331" y="4085100"/>
            <a:ext cx="1" cy="3535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>
            <a:extLst>
              <a:ext uri="{FF2B5EF4-FFF2-40B4-BE49-F238E27FC236}">
                <a16:creationId xmlns:a16="http://schemas.microsoft.com/office/drawing/2014/main" xmlns="" id="{ACD56C62-A826-44B0-AF96-CF4B535BCF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947" y="4962478"/>
            <a:ext cx="325454" cy="26956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xmlns="" id="{7EEF30D3-FA58-4204-9A6B-40311A4234A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58" y="4940991"/>
            <a:ext cx="363915" cy="26956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xmlns="" id="{26D9C8F0-6973-48CD-A467-7570CDED6FC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601" y="5048505"/>
            <a:ext cx="196030" cy="16236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xmlns="" id="{30904C54-2146-410A-AD64-57DCD1A2545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809" y="5048505"/>
            <a:ext cx="234150" cy="173445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9C84AE70-F21C-4C1D-B5B5-31A9FDE23550}"/>
              </a:ext>
            </a:extLst>
          </p:cNvPr>
          <p:cNvSpPr/>
          <p:nvPr/>
        </p:nvSpPr>
        <p:spPr>
          <a:xfrm>
            <a:off x="4941116" y="1828800"/>
            <a:ext cx="4647501" cy="268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xmlns="" id="{E3D0A165-C65C-4CA3-86D9-55A6ED2954B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9" t="47553" r="604" b="50546"/>
          <a:stretch/>
        </p:blipFill>
        <p:spPr>
          <a:xfrm>
            <a:off x="4888966" y="1791937"/>
            <a:ext cx="4735021" cy="348968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66D43728-A67D-49FF-A5A5-3EE606BDA90F}"/>
              </a:ext>
            </a:extLst>
          </p:cNvPr>
          <p:cNvSpPr/>
          <p:nvPr/>
        </p:nvSpPr>
        <p:spPr>
          <a:xfrm>
            <a:off x="7086107" y="1268395"/>
            <a:ext cx="2502510" cy="1172550"/>
          </a:xfrm>
          <a:prstGeom prst="rect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DA7DAF60-379E-48D3-A3CF-B8AF445A8FC4}"/>
              </a:ext>
            </a:extLst>
          </p:cNvPr>
          <p:cNvSpPr/>
          <p:nvPr/>
        </p:nvSpPr>
        <p:spPr>
          <a:xfrm>
            <a:off x="6081589" y="1270856"/>
            <a:ext cx="486991" cy="286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6BC7247E-666A-4000-A4D3-F57BFED07CB2}"/>
              </a:ext>
            </a:extLst>
          </p:cNvPr>
          <p:cNvSpPr txBox="1"/>
          <p:nvPr/>
        </p:nvSpPr>
        <p:spPr>
          <a:xfrm>
            <a:off x="5719357" y="123987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1F708A4F-AD13-42F6-9899-F60A7EBA293C}"/>
              </a:ext>
            </a:extLst>
          </p:cNvPr>
          <p:cNvSpPr txBox="1"/>
          <p:nvPr/>
        </p:nvSpPr>
        <p:spPr>
          <a:xfrm>
            <a:off x="5724484" y="1778358"/>
            <a:ext cx="60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34227021-FCFC-4E43-89C8-53FEABD32099}"/>
              </a:ext>
            </a:extLst>
          </p:cNvPr>
          <p:cNvSpPr txBox="1"/>
          <p:nvPr/>
        </p:nvSpPr>
        <p:spPr>
          <a:xfrm>
            <a:off x="5729246" y="2077072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1969697D-5754-48B9-8597-9E35A4F7F4DD}"/>
              </a:ext>
            </a:extLst>
          </p:cNvPr>
          <p:cNvSpPr/>
          <p:nvPr/>
        </p:nvSpPr>
        <p:spPr>
          <a:xfrm>
            <a:off x="6061181" y="2106263"/>
            <a:ext cx="1020751" cy="269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49E6FB58-0E08-4899-BB04-CC28DBA1D6EF}"/>
              </a:ext>
            </a:extLst>
          </p:cNvPr>
          <p:cNvSpPr/>
          <p:nvPr/>
        </p:nvSpPr>
        <p:spPr>
          <a:xfrm>
            <a:off x="6061182" y="1804019"/>
            <a:ext cx="507072" cy="29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3A8E7A5D-BF15-4B6D-8281-A3000A3BA91E}"/>
              </a:ext>
            </a:extLst>
          </p:cNvPr>
          <p:cNvSpPr/>
          <p:nvPr/>
        </p:nvSpPr>
        <p:spPr>
          <a:xfrm>
            <a:off x="6568254" y="1269157"/>
            <a:ext cx="513677" cy="293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xmlns="" id="{CB40AF38-2E4F-4950-8041-C9D5A3130501}"/>
              </a:ext>
            </a:extLst>
          </p:cNvPr>
          <p:cNvSpPr/>
          <p:nvPr/>
        </p:nvSpPr>
        <p:spPr>
          <a:xfrm>
            <a:off x="6568255" y="1803633"/>
            <a:ext cx="511247" cy="29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747FBCE4-CDA6-415F-B76A-55B0342B455A}"/>
              </a:ext>
            </a:extLst>
          </p:cNvPr>
          <p:cNvSpPr txBox="1"/>
          <p:nvPr/>
        </p:nvSpPr>
        <p:spPr>
          <a:xfrm>
            <a:off x="7012581" y="1771019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ABA2AF51-132D-437E-92E7-1B7297D42A33}"/>
              </a:ext>
            </a:extLst>
          </p:cNvPr>
          <p:cNvSpPr txBox="1"/>
          <p:nvPr/>
        </p:nvSpPr>
        <p:spPr>
          <a:xfrm>
            <a:off x="7012581" y="1241342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⑤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62618C44-1D70-4418-9BD0-77EA0B846677}"/>
              </a:ext>
            </a:extLst>
          </p:cNvPr>
          <p:cNvSpPr txBox="1"/>
          <p:nvPr/>
        </p:nvSpPr>
        <p:spPr>
          <a:xfrm>
            <a:off x="2529400" y="5434133"/>
            <a:ext cx="307777" cy="297517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不満</a:t>
            </a:r>
            <a:endParaRPr lang="ja-JP" altLang="en-US" sz="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2E83AC89-A995-4147-8453-7348D282CBFC}"/>
              </a:ext>
            </a:extLst>
          </p:cNvPr>
          <p:cNvSpPr txBox="1"/>
          <p:nvPr/>
        </p:nvSpPr>
        <p:spPr>
          <a:xfrm>
            <a:off x="3102593" y="5434133"/>
            <a:ext cx="307777" cy="50270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dirty="0"/>
              <a:t>やや</a:t>
            </a:r>
            <a:r>
              <a:rPr lang="ja-JP" altLang="en-US" sz="800" b="1" dirty="0">
                <a:solidFill>
                  <a:srgbClr val="FF0000"/>
                </a:solidFill>
              </a:rPr>
              <a:t>不満</a:t>
            </a:r>
            <a:endParaRPr lang="ja-JP" altLang="en-US" sz="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6E3DF1A7-FEE2-4B30-83C6-EE91636528B5}"/>
              </a:ext>
            </a:extLst>
          </p:cNvPr>
          <p:cNvSpPr txBox="1"/>
          <p:nvPr/>
        </p:nvSpPr>
        <p:spPr>
          <a:xfrm>
            <a:off x="3677489" y="5434133"/>
            <a:ext cx="307777" cy="751168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ja-JP" altLang="en-US" sz="800" dirty="0"/>
              <a:t>その他の評価*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9E4E9660-EBEE-44B4-A3C5-769F66AC484A}"/>
              </a:ext>
            </a:extLst>
          </p:cNvPr>
          <p:cNvSpPr txBox="1"/>
          <p:nvPr/>
        </p:nvSpPr>
        <p:spPr>
          <a:xfrm>
            <a:off x="8127508" y="5434133"/>
            <a:ext cx="307777" cy="70788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ja-JP" altLang="en-US" sz="800" dirty="0"/>
              <a:t>その他の評価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3C6184F5-6834-4E66-BDAF-A4A2947E0151}"/>
              </a:ext>
            </a:extLst>
          </p:cNvPr>
          <p:cNvSpPr txBox="1"/>
          <p:nvPr/>
        </p:nvSpPr>
        <p:spPr>
          <a:xfrm>
            <a:off x="8717180" y="5434133"/>
            <a:ext cx="307777" cy="50270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dirty="0"/>
              <a:t>やや</a:t>
            </a:r>
            <a:r>
              <a:rPr lang="ja-JP" altLang="en-US" sz="800" b="1" dirty="0">
                <a:solidFill>
                  <a:srgbClr val="0070C0"/>
                </a:solidFill>
              </a:rPr>
              <a:t>満足</a:t>
            </a:r>
            <a:endParaRPr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E0E98810-D73E-4C01-900B-3440181EB44C}"/>
              </a:ext>
            </a:extLst>
          </p:cNvPr>
          <p:cNvSpPr txBox="1"/>
          <p:nvPr/>
        </p:nvSpPr>
        <p:spPr>
          <a:xfrm>
            <a:off x="9291382" y="5434133"/>
            <a:ext cx="307777" cy="297517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ja-JP" altLang="en-US" sz="800" b="1" dirty="0">
                <a:solidFill>
                  <a:srgbClr val="0070C0"/>
                </a:solidFill>
              </a:rPr>
              <a:t>満足</a:t>
            </a:r>
            <a:endParaRPr lang="ja-JP" altLang="en-US" sz="800" dirty="0"/>
          </a:p>
        </p:txBody>
      </p:sp>
      <p:sp>
        <p:nvSpPr>
          <p:cNvPr id="64" name="Rectangle 63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9125"/>
      </p:ext>
    </p:extLst>
  </p:cSld>
  <p:clrMapOvr>
    <a:masterClrMapping/>
  </p:clrMapOvr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Macintosh PowerPoint</Application>
  <PresentationFormat>A4 Paper (210x297 mm)</PresentationFormat>
  <Paragraphs>145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2_デザインの設定</vt:lpstr>
      <vt:lpstr>PowerPoint Presentation</vt:lpstr>
      <vt:lpstr>Reading the journey map</vt:lpstr>
      <vt:lpstr>How to calculate the </vt:lpstr>
      <vt:lpstr>算出元データの見方</vt:lpstr>
      <vt:lpstr>算出元データの見方</vt:lpstr>
      <vt:lpstr>算出元データの見方</vt:lpstr>
      <vt:lpstr>算出元データの見方</vt:lpstr>
      <vt:lpstr>算出元データの見方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2018-06-19T04:38:11Z</dcterms:created>
  <dcterms:modified xsi:type="dcterms:W3CDTF">2020-03-19T10:59:48Z</dcterms:modified>
</cp:coreProperties>
</file>