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69" r:id="rId1"/>
  </p:sldMasterIdLst>
  <p:notesMasterIdLst>
    <p:notesMasterId r:id="rId24"/>
  </p:notesMasterIdLst>
  <p:handoutMasterIdLst>
    <p:handoutMasterId r:id="rId25"/>
  </p:handoutMasterIdLst>
  <p:sldIdLst>
    <p:sldId id="256" r:id="rId2"/>
    <p:sldId id="258" r:id="rId3"/>
    <p:sldId id="286" r:id="rId4"/>
    <p:sldId id="266" r:id="rId5"/>
    <p:sldId id="269" r:id="rId6"/>
    <p:sldId id="268" r:id="rId7"/>
    <p:sldId id="270" r:id="rId8"/>
    <p:sldId id="287" r:id="rId9"/>
    <p:sldId id="272" r:id="rId10"/>
    <p:sldId id="288" r:id="rId11"/>
    <p:sldId id="274" r:id="rId12"/>
    <p:sldId id="276" r:id="rId13"/>
    <p:sldId id="275" r:id="rId14"/>
    <p:sldId id="277" r:id="rId15"/>
    <p:sldId id="280" r:id="rId16"/>
    <p:sldId id="281" r:id="rId17"/>
    <p:sldId id="282" r:id="rId18"/>
    <p:sldId id="283" r:id="rId19"/>
    <p:sldId id="284" r:id="rId20"/>
    <p:sldId id="285" r:id="rId21"/>
    <p:sldId id="289" r:id="rId22"/>
    <p:sldId id="257" r:id="rId23"/>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C1337CD-D24D-40D9-9EE4-1E56C1F637DD}">
          <p14:sldIdLst>
            <p14:sldId id="256"/>
          </p14:sldIdLst>
        </p14:section>
        <p14:section name="概要" id="{97D8DFD6-066B-412B-832D-872941E75A03}">
          <p14:sldIdLst>
            <p14:sldId id="258"/>
            <p14:sldId id="286"/>
            <p14:sldId id="266"/>
            <p14:sldId id="269"/>
            <p14:sldId id="268"/>
            <p14:sldId id="270"/>
            <p14:sldId id="287"/>
            <p14:sldId id="272"/>
            <p14:sldId id="288"/>
            <p14:sldId id="274"/>
            <p14:sldId id="276"/>
            <p14:sldId id="275"/>
            <p14:sldId id="277"/>
            <p14:sldId id="280"/>
            <p14:sldId id="281"/>
            <p14:sldId id="282"/>
            <p14:sldId id="283"/>
            <p14:sldId id="284"/>
            <p14:sldId id="285"/>
          </p14:sldIdLst>
        </p14:section>
        <p14:section name="NPS" id="{BB145B2A-7D95-4634-87C6-68204EA9B55B}">
          <p14:sldIdLst>
            <p14:sldId id="289"/>
          </p14:sldIdLst>
        </p14:section>
        <p14:section name="収益相関" id="{8CC1FD7F-9800-4DF8-9BDD-6051822692E0}">
          <p14:sldIdLst/>
        </p14:section>
        <p14:section name="結" id="{852980F2-7AD9-4CEE-849F-432BAF0B0905}">
          <p14:sldIdLst>
            <p14:sldId id="257"/>
          </p14:sldIdLst>
        </p14:section>
      </p14:sectionLst>
    </p:ext>
    <p:ext uri="{EFAFB233-063F-42B5-8137-9DF3F51BA10A}">
      <p15:sldGuideLst xmlns:p15="http://schemas.microsoft.com/office/powerpoint/2012/main">
        <p15:guide id="2" pos="3120" userDrawn="1">
          <p15:clr>
            <a:srgbClr val="A4A3A4"/>
          </p15:clr>
        </p15:guide>
        <p15:guide id="7" orient="horz" pos="1979" userDrawn="1">
          <p15:clr>
            <a:srgbClr val="A4A3A4"/>
          </p15:clr>
        </p15:guide>
        <p15:guide id="8" orient="horz" pos="3022" userDrawn="1">
          <p15:clr>
            <a:srgbClr val="A4A3A4"/>
          </p15:clr>
        </p15:guide>
        <p15:guide id="9" pos="33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44336"/>
    <a:srgbClr val="FF6600"/>
    <a:srgbClr val="3C00BE"/>
    <a:srgbClr val="FF0066"/>
    <a:srgbClr val="767171"/>
    <a:srgbClr val="FF5D78"/>
    <a:srgbClr val="FF6699"/>
    <a:srgbClr val="E7E6E6"/>
    <a:srgbClr val="FF94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43" autoAdjust="0"/>
    <p:restoredTop sz="94660"/>
  </p:normalViewPr>
  <p:slideViewPr>
    <p:cSldViewPr snapToGrid="0">
      <p:cViewPr varScale="1">
        <p:scale>
          <a:sx n="102" d="100"/>
          <a:sy n="102" d="100"/>
        </p:scale>
        <p:origin x="732" y="80"/>
      </p:cViewPr>
      <p:guideLst>
        <p:guide pos="3120"/>
        <p:guide orient="horz" pos="1979"/>
        <p:guide orient="horz" pos="3022"/>
        <p:guide pos="3324"/>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5" d="100"/>
          <a:sy n="55" d="100"/>
        </p:scale>
        <p:origin x="2880" y="72"/>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C7E2335-D397-46AB-B773-038A254E7D2C}"/>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98E8126D-9270-44B8-8FAB-E668E235005B}"/>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CF16D128-D6AE-421C-8FD5-D1AD4A3B3C16}" type="datetimeFigureOut">
              <a:rPr kumimoji="1" lang="ja-JP" altLang="en-US" smtClean="0"/>
              <a:t>2020/2/7</a:t>
            </a:fld>
            <a:endParaRPr kumimoji="1" lang="ja-JP" altLang="en-US"/>
          </a:p>
        </p:txBody>
      </p:sp>
      <p:sp>
        <p:nvSpPr>
          <p:cNvPr id="5" name="スライド番号プレースホルダー 4">
            <a:extLst>
              <a:ext uri="{FF2B5EF4-FFF2-40B4-BE49-F238E27FC236}">
                <a16:creationId xmlns:a16="http://schemas.microsoft.com/office/drawing/2014/main" id="{7B7348A0-BFBE-467F-AFCB-F5B10191CA34}"/>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88638B16-1F9B-4061-BDCF-5625D519D94B}" type="slidenum">
              <a:rPr kumimoji="1" lang="ja-JP" altLang="en-US" smtClean="0"/>
              <a:t>‹#›</a:t>
            </a:fld>
            <a:endParaRPr kumimoji="1" lang="ja-JP" altLang="en-US"/>
          </a:p>
        </p:txBody>
      </p:sp>
    </p:spTree>
    <p:extLst>
      <p:ext uri="{BB962C8B-B14F-4D97-AF65-F5344CB8AC3E}">
        <p14:creationId xmlns:p14="http://schemas.microsoft.com/office/powerpoint/2010/main" val="2571678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ABB72F10-D975-4BFC-A467-21E68C8D3666}" type="datetimeFigureOut">
              <a:rPr kumimoji="1" lang="ja-JP" altLang="en-US" smtClean="0"/>
              <a:t>2020/2/7</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12B00BC0-7C86-4BF3-ADCC-9FE1F127CEAA}" type="slidenum">
              <a:rPr kumimoji="1" lang="ja-JP" altLang="en-US" smtClean="0"/>
              <a:t>‹#›</a:t>
            </a:fld>
            <a:endParaRPr kumimoji="1" lang="ja-JP" altLang="en-US"/>
          </a:p>
        </p:txBody>
      </p:sp>
    </p:spTree>
    <p:extLst>
      <p:ext uri="{BB962C8B-B14F-4D97-AF65-F5344CB8AC3E}">
        <p14:creationId xmlns:p14="http://schemas.microsoft.com/office/powerpoint/2010/main" val="27272152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ロゴじゃないver.）">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85D6E23-0AA3-4F9C-B895-0B4511C5911F}"/>
              </a:ext>
            </a:extLst>
          </p:cNvPr>
          <p:cNvSpPr/>
          <p:nvPr userDrawn="1"/>
        </p:nvSpPr>
        <p:spPr>
          <a:xfrm>
            <a:off x="75187" y="3678546"/>
            <a:ext cx="9918689" cy="49120"/>
          </a:xfrm>
          <a:prstGeom prst="rect">
            <a:avLst/>
          </a:prstGeom>
          <a:solidFill>
            <a:srgbClr val="1D2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63">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8D4EE2A9-4E03-4E3A-A246-C655C6F6274F}"/>
              </a:ext>
            </a:extLst>
          </p:cNvPr>
          <p:cNvSpPr txBox="1">
            <a:spLocks/>
          </p:cNvSpPr>
          <p:nvPr userDrawn="1"/>
        </p:nvSpPr>
        <p:spPr>
          <a:xfrm>
            <a:off x="7263223" y="6313203"/>
            <a:ext cx="2461464" cy="552543"/>
          </a:xfrm>
          <a:prstGeom prst="rect">
            <a:avLst/>
          </a:prstGeom>
        </p:spPr>
        <p:txBody>
          <a:bodyPr vert="horz" lIns="74295" tIns="37148" rIns="74295" bIns="37148" rtlCol="0" anchor="ctr"/>
          <a:lstStyle>
            <a:defPPr>
              <a:defRPr lang="ja-JP"/>
            </a:defPPr>
            <a:lvl1pPr marL="0" algn="l"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sz="1463" dirty="0">
                <a:solidFill>
                  <a:schemeClr val="tx2"/>
                </a:solidFill>
                <a:latin typeface="メイリオ" panose="020B0604030504040204" pitchFamily="50" charset="-128"/>
                <a:ea typeface="メイリオ" panose="020B0604030504040204" pitchFamily="50" charset="-128"/>
              </a:rPr>
              <a:t>株式会社</a:t>
            </a:r>
            <a:r>
              <a:rPr lang="en-US" altLang="ja-JP" sz="1463" dirty="0">
                <a:solidFill>
                  <a:schemeClr val="tx2"/>
                </a:solidFill>
                <a:latin typeface="メイリオ" panose="020B0604030504040204" pitchFamily="50" charset="-128"/>
                <a:ea typeface="メイリオ" panose="020B0604030504040204" pitchFamily="50" charset="-128"/>
              </a:rPr>
              <a:t>Emotion</a:t>
            </a:r>
            <a:r>
              <a:rPr lang="ja-JP" altLang="en-US" sz="1463" dirty="0">
                <a:solidFill>
                  <a:schemeClr val="tx2"/>
                </a:solidFill>
                <a:latin typeface="メイリオ" panose="020B0604030504040204" pitchFamily="50" charset="-128"/>
                <a:ea typeface="メイリオ" panose="020B0604030504040204" pitchFamily="50" charset="-128"/>
              </a:rPr>
              <a:t> </a:t>
            </a:r>
            <a:r>
              <a:rPr lang="en-US" altLang="ja-JP" sz="1463" dirty="0">
                <a:solidFill>
                  <a:schemeClr val="tx2"/>
                </a:solidFill>
                <a:latin typeface="メイリオ" panose="020B0604030504040204" pitchFamily="50" charset="-128"/>
                <a:ea typeface="メイリオ" panose="020B0604030504040204" pitchFamily="50" charset="-128"/>
              </a:rPr>
              <a:t>Tech</a:t>
            </a:r>
            <a:endParaRPr lang="ja-JP" altLang="en-US" sz="1463" dirty="0">
              <a:solidFill>
                <a:schemeClr val="tx2"/>
              </a:solidFill>
              <a:latin typeface="メイリオ" panose="020B0604030504040204" pitchFamily="50" charset="-128"/>
              <a:ea typeface="メイリオ" panose="020B0604030504040204" pitchFamily="50" charset="-128"/>
            </a:endParaRPr>
          </a:p>
        </p:txBody>
      </p:sp>
      <p:sp>
        <p:nvSpPr>
          <p:cNvPr id="9" name="テキスト プレースホルダー 13">
            <a:extLst>
              <a:ext uri="{FF2B5EF4-FFF2-40B4-BE49-F238E27FC236}">
                <a16:creationId xmlns:a16="http://schemas.microsoft.com/office/drawing/2014/main" id="{88258B6A-26CA-47C1-A1EE-7C47D503D46C}"/>
              </a:ext>
            </a:extLst>
          </p:cNvPr>
          <p:cNvSpPr>
            <a:spLocks noGrp="1"/>
          </p:cNvSpPr>
          <p:nvPr>
            <p:ph type="body" sz="quarter" idx="13" hasCustomPrompt="1"/>
          </p:nvPr>
        </p:nvSpPr>
        <p:spPr>
          <a:xfrm>
            <a:off x="364618" y="2167237"/>
            <a:ext cx="4603860" cy="914400"/>
          </a:xfrm>
        </p:spPr>
        <p:txBody>
          <a:bodyPr>
            <a:normAutofit/>
          </a:bodyPr>
          <a:lstStyle>
            <a:lvl1pPr marL="0" indent="0">
              <a:buNone/>
              <a:defRPr sz="1625">
                <a:solidFill>
                  <a:schemeClr val="tx2"/>
                </a:solidFill>
              </a:defRPr>
            </a:lvl1pPr>
            <a:lvl2pPr marL="371475" indent="0">
              <a:buNone/>
              <a:defRPr/>
            </a:lvl2pPr>
            <a:lvl3pPr marL="742950" indent="0">
              <a:buNone/>
              <a:defRPr/>
            </a:lvl3pPr>
            <a:lvl4pPr marL="1114425" indent="0">
              <a:buNone/>
              <a:defRPr/>
            </a:lvl4pPr>
            <a:lvl5pPr marL="1485900" indent="0">
              <a:buNone/>
              <a:defRPr/>
            </a:lvl5pPr>
          </a:lstStyle>
          <a:p>
            <a:pPr lvl="0"/>
            <a:r>
              <a:rPr kumimoji="1" lang="ja-JP" altLang="en-US" dirty="0"/>
              <a:t>株式会社 ○○　御中</a:t>
            </a:r>
          </a:p>
        </p:txBody>
      </p:sp>
      <p:sp>
        <p:nvSpPr>
          <p:cNvPr id="10" name="テキスト プレースホルダー 15">
            <a:extLst>
              <a:ext uri="{FF2B5EF4-FFF2-40B4-BE49-F238E27FC236}">
                <a16:creationId xmlns:a16="http://schemas.microsoft.com/office/drawing/2014/main" id="{4FA9F12C-F5B3-4D68-BCB8-C307A647B0C6}"/>
              </a:ext>
            </a:extLst>
          </p:cNvPr>
          <p:cNvSpPr>
            <a:spLocks noGrp="1"/>
          </p:cNvSpPr>
          <p:nvPr>
            <p:ph type="body" sz="quarter" idx="14" hasCustomPrompt="1"/>
          </p:nvPr>
        </p:nvSpPr>
        <p:spPr>
          <a:xfrm>
            <a:off x="323864" y="2744441"/>
            <a:ext cx="6939359" cy="1103313"/>
          </a:xfrm>
        </p:spPr>
        <p:txBody>
          <a:bodyPr anchor="ctr">
            <a:normAutofit/>
          </a:bodyPr>
          <a:lstStyle>
            <a:lvl1pPr marL="0" indent="0">
              <a:buNone/>
              <a:defRPr sz="3575">
                <a:solidFill>
                  <a:schemeClr val="tx2"/>
                </a:solidFill>
                <a:latin typeface="メイリオ" panose="020B0604030504040204" pitchFamily="50" charset="-128"/>
                <a:ea typeface="メイリオ" panose="020B0604030504040204" pitchFamily="50" charset="-128"/>
              </a:defRPr>
            </a:lvl1pPr>
          </a:lstStyle>
          <a:p>
            <a:pPr lvl="0"/>
            <a:r>
              <a:rPr kumimoji="1" lang="ja-JP" altLang="en-US" dirty="0"/>
              <a:t>レポートタイトル</a:t>
            </a:r>
          </a:p>
        </p:txBody>
      </p:sp>
      <p:sp>
        <p:nvSpPr>
          <p:cNvPr id="11" name="テキスト プレースホルダー 17">
            <a:extLst>
              <a:ext uri="{FF2B5EF4-FFF2-40B4-BE49-F238E27FC236}">
                <a16:creationId xmlns:a16="http://schemas.microsoft.com/office/drawing/2014/main" id="{E134BD50-C188-4ED2-91FF-28FA1F8408E5}"/>
              </a:ext>
            </a:extLst>
          </p:cNvPr>
          <p:cNvSpPr>
            <a:spLocks noGrp="1"/>
          </p:cNvSpPr>
          <p:nvPr>
            <p:ph type="body" sz="quarter" idx="15" hasCustomPrompt="1"/>
          </p:nvPr>
        </p:nvSpPr>
        <p:spPr>
          <a:xfrm>
            <a:off x="385255" y="3879402"/>
            <a:ext cx="7016750" cy="601663"/>
          </a:xfrm>
        </p:spPr>
        <p:txBody>
          <a:bodyPr>
            <a:normAutofit/>
          </a:bodyPr>
          <a:lstStyle>
            <a:lvl1pPr marL="0" indent="0">
              <a:buNone/>
              <a:defRPr sz="1463">
                <a:solidFill>
                  <a:schemeClr val="tx2"/>
                </a:solidFill>
              </a:defRPr>
            </a:lvl1pPr>
            <a:lvl2pPr marL="371475" indent="0">
              <a:buNone/>
              <a:defRPr/>
            </a:lvl2pPr>
            <a:lvl3pPr marL="742950" indent="0">
              <a:buNone/>
              <a:defRPr/>
            </a:lvl3pPr>
            <a:lvl4pPr marL="1114425" indent="0">
              <a:buNone/>
              <a:defRPr/>
            </a:lvl4pPr>
            <a:lvl5pPr marL="1485900" indent="0">
              <a:buNone/>
              <a:defRPr/>
            </a:lvl5pPr>
          </a:lstStyle>
          <a:p>
            <a:pPr lvl="0"/>
            <a:r>
              <a:rPr kumimoji="1" lang="ja-JP" altLang="en-US" dirty="0"/>
              <a:t>サブタイトル</a:t>
            </a:r>
          </a:p>
        </p:txBody>
      </p:sp>
    </p:spTree>
    <p:extLst>
      <p:ext uri="{BB962C8B-B14F-4D97-AF65-F5344CB8AC3E}">
        <p14:creationId xmlns:p14="http://schemas.microsoft.com/office/powerpoint/2010/main" val="33190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コンテンツレイアウト">
    <p:spTree>
      <p:nvGrpSpPr>
        <p:cNvPr id="1" name=""/>
        <p:cNvGrpSpPr/>
        <p:nvPr/>
      </p:nvGrpSpPr>
      <p:grpSpPr>
        <a:xfrm>
          <a:off x="0" y="0"/>
          <a:ext cx="0" cy="0"/>
          <a:chOff x="0" y="0"/>
          <a:chExt cx="0" cy="0"/>
        </a:xfrm>
      </p:grpSpPr>
      <p:sp>
        <p:nvSpPr>
          <p:cNvPr id="9" name="テキスト プレースホルダー 17">
            <a:extLst>
              <a:ext uri="{FF2B5EF4-FFF2-40B4-BE49-F238E27FC236}">
                <a16:creationId xmlns:a16="http://schemas.microsoft.com/office/drawing/2014/main" id="{7B146023-3A1D-4AA3-B045-3ADD6F3A4783}"/>
              </a:ext>
            </a:extLst>
          </p:cNvPr>
          <p:cNvSpPr>
            <a:spLocks noGrp="1"/>
          </p:cNvSpPr>
          <p:nvPr>
            <p:ph type="body" sz="quarter" idx="14"/>
          </p:nvPr>
        </p:nvSpPr>
        <p:spPr>
          <a:xfrm>
            <a:off x="230825" y="783771"/>
            <a:ext cx="9583099" cy="1161144"/>
          </a:xfrm>
        </p:spPr>
        <p:txBody>
          <a:bodyPr anchor="ctr">
            <a:normAutofit/>
          </a:bodyPr>
          <a:lstStyle>
            <a:lvl1pPr marL="0" indent="0">
              <a:buNone/>
              <a:defRPr sz="1400">
                <a:solidFill>
                  <a:schemeClr val="tx2"/>
                </a:solidFill>
                <a:latin typeface="+mn-ea"/>
                <a:ea typeface="+mn-ea"/>
              </a:defRPr>
            </a:lvl1pPr>
            <a:lvl2pPr marL="371475" indent="0">
              <a:buNone/>
              <a:defRPr>
                <a:latin typeface="+mj-ea"/>
                <a:ea typeface="+mj-ea"/>
              </a:defRPr>
            </a:lvl2pPr>
            <a:lvl3pPr marL="742950" indent="0">
              <a:buNone/>
              <a:defRPr>
                <a:latin typeface="+mj-ea"/>
                <a:ea typeface="+mj-ea"/>
              </a:defRPr>
            </a:lvl3pPr>
            <a:lvl4pPr marL="1114425" indent="0">
              <a:buNone/>
              <a:defRPr>
                <a:latin typeface="+mj-ea"/>
                <a:ea typeface="+mj-ea"/>
              </a:defRPr>
            </a:lvl4pPr>
            <a:lvl5pPr marL="1485900" indent="0">
              <a:buNone/>
              <a:defRPr>
                <a:latin typeface="+mj-ea"/>
                <a:ea typeface="+mj-ea"/>
              </a:defRPr>
            </a:lvl5pPr>
          </a:lstStyle>
          <a:p>
            <a:pPr lvl="0"/>
            <a:endParaRPr kumimoji="1" lang="ja-JP" altLang="en-US" dirty="0"/>
          </a:p>
        </p:txBody>
      </p:sp>
      <p:sp>
        <p:nvSpPr>
          <p:cNvPr id="10" name="Slide Number Placeholder 4">
            <a:extLst>
              <a:ext uri="{FF2B5EF4-FFF2-40B4-BE49-F238E27FC236}">
                <a16:creationId xmlns:a16="http://schemas.microsoft.com/office/drawing/2014/main" id="{6759D4FB-BFF4-4C70-BB15-55ECDDA8F79A}"/>
              </a:ext>
            </a:extLst>
          </p:cNvPr>
          <p:cNvSpPr>
            <a:spLocks noGrp="1"/>
          </p:cNvSpPr>
          <p:nvPr>
            <p:ph type="sldNum" sz="quarter" idx="12"/>
          </p:nvPr>
        </p:nvSpPr>
        <p:spPr>
          <a:xfrm>
            <a:off x="4230906" y="6493730"/>
            <a:ext cx="1671638" cy="365125"/>
          </a:xfrm>
        </p:spPr>
        <p:txBody>
          <a:bodyPr/>
          <a:lstStyle>
            <a:lvl1pPr algn="ctr">
              <a:defRPr>
                <a:solidFill>
                  <a:schemeClr val="tx2"/>
                </a:solidFill>
              </a:defRPr>
            </a:lvl1pPr>
          </a:lstStyle>
          <a:p>
            <a:fld id="{813CA28B-1466-4046-85A5-350564ECB1B6}" type="slidenum">
              <a:rPr lang="ja-JP" altLang="en-US" smtClean="0"/>
              <a:pPr/>
              <a:t>‹#›</a:t>
            </a:fld>
            <a:endParaRPr lang="ja-JP" altLang="en-US" dirty="0"/>
          </a:p>
        </p:txBody>
      </p:sp>
      <p:sp>
        <p:nvSpPr>
          <p:cNvPr id="11" name="正方形/長方形 10">
            <a:extLst>
              <a:ext uri="{FF2B5EF4-FFF2-40B4-BE49-F238E27FC236}">
                <a16:creationId xmlns:a16="http://schemas.microsoft.com/office/drawing/2014/main" id="{8F7CB134-5FBE-4191-90B7-F5804A1D4090}"/>
              </a:ext>
            </a:extLst>
          </p:cNvPr>
          <p:cNvSpPr/>
          <p:nvPr userDrawn="1"/>
        </p:nvSpPr>
        <p:spPr>
          <a:xfrm flipV="1">
            <a:off x="-2419" y="0"/>
            <a:ext cx="148276" cy="6858000"/>
          </a:xfrm>
          <a:prstGeom prst="rect">
            <a:avLst/>
          </a:prstGeom>
          <a:solidFill>
            <a:srgbClr val="1D20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ja-JP" altLang="en-US" sz="1463"/>
          </a:p>
        </p:txBody>
      </p:sp>
      <p:sp>
        <p:nvSpPr>
          <p:cNvPr id="17" name="タイトル 2">
            <a:extLst>
              <a:ext uri="{FF2B5EF4-FFF2-40B4-BE49-F238E27FC236}">
                <a16:creationId xmlns:a16="http://schemas.microsoft.com/office/drawing/2014/main" id="{A663D715-DB68-4F39-B80F-1B2BE51CA4E5}"/>
              </a:ext>
            </a:extLst>
          </p:cNvPr>
          <p:cNvSpPr>
            <a:spLocks noGrp="1"/>
          </p:cNvSpPr>
          <p:nvPr>
            <p:ph type="title"/>
          </p:nvPr>
        </p:nvSpPr>
        <p:spPr>
          <a:xfrm>
            <a:off x="236538" y="44451"/>
            <a:ext cx="7070004" cy="736176"/>
          </a:xfrm>
        </p:spPr>
        <p:txBody>
          <a:bodyPr>
            <a:normAutofit/>
          </a:bodyPr>
          <a:lstStyle>
            <a:lvl1pPr>
              <a:defRPr sz="2800">
                <a:solidFill>
                  <a:schemeClr val="tx2"/>
                </a:solidFill>
              </a:defRPr>
            </a:lvl1pPr>
          </a:lstStyle>
          <a:p>
            <a:r>
              <a:rPr kumimoji="1" lang="ja-JP" altLang="en-US" dirty="0"/>
              <a:t>マスター タイトルの書式設定</a:t>
            </a:r>
          </a:p>
        </p:txBody>
      </p:sp>
      <p:sp>
        <p:nvSpPr>
          <p:cNvPr id="18" name="テキスト ボックス 17">
            <a:extLst>
              <a:ext uri="{FF2B5EF4-FFF2-40B4-BE49-F238E27FC236}">
                <a16:creationId xmlns:a16="http://schemas.microsoft.com/office/drawing/2014/main" id="{7391EBC3-5BBE-417E-95F1-F45234C51762}"/>
              </a:ext>
            </a:extLst>
          </p:cNvPr>
          <p:cNvSpPr txBox="1"/>
          <p:nvPr userDrawn="1"/>
        </p:nvSpPr>
        <p:spPr>
          <a:xfrm>
            <a:off x="8729247" y="6619461"/>
            <a:ext cx="1181734" cy="229935"/>
          </a:xfrm>
          <a:prstGeom prst="rect">
            <a:avLst/>
          </a:prstGeom>
          <a:noFill/>
        </p:spPr>
        <p:txBody>
          <a:bodyPr wrap="none" rtlCol="0">
            <a:spAutoFit/>
          </a:bodyPr>
          <a:lstStyle/>
          <a:p>
            <a:r>
              <a:rPr kumimoji="1" lang="en-US" altLang="ja-JP" sz="894" dirty="0">
                <a:solidFill>
                  <a:schemeClr val="tx2"/>
                </a:solidFill>
              </a:rPr>
              <a:t>©Emotion</a:t>
            </a:r>
            <a:r>
              <a:rPr kumimoji="1" lang="ja-JP" altLang="en-US" sz="894" dirty="0">
                <a:solidFill>
                  <a:schemeClr val="tx2"/>
                </a:solidFill>
              </a:rPr>
              <a:t> </a:t>
            </a:r>
            <a:r>
              <a:rPr kumimoji="1" lang="en-US" altLang="ja-JP" sz="894" dirty="0">
                <a:solidFill>
                  <a:schemeClr val="tx2"/>
                </a:solidFill>
              </a:rPr>
              <a:t>Tech</a:t>
            </a:r>
            <a:r>
              <a:rPr kumimoji="1" lang="ja-JP" altLang="en-US" sz="894" dirty="0">
                <a:solidFill>
                  <a:schemeClr val="tx2"/>
                </a:solidFill>
              </a:rPr>
              <a:t> </a:t>
            </a:r>
            <a:r>
              <a:rPr kumimoji="1" lang="en-US" altLang="ja-JP" sz="894" dirty="0">
                <a:solidFill>
                  <a:schemeClr val="tx2"/>
                </a:solidFill>
              </a:rPr>
              <a:t>Inc.</a:t>
            </a:r>
            <a:endParaRPr kumimoji="1" lang="ja-JP" altLang="en-US" sz="894" dirty="0">
              <a:solidFill>
                <a:schemeClr val="tx2"/>
              </a:solidFill>
            </a:endParaRPr>
          </a:p>
        </p:txBody>
      </p:sp>
    </p:spTree>
    <p:extLst>
      <p:ext uri="{BB962C8B-B14F-4D97-AF65-F5344CB8AC3E}">
        <p14:creationId xmlns:p14="http://schemas.microsoft.com/office/powerpoint/2010/main" val="3423840583"/>
      </p:ext>
    </p:extLst>
  </p:cSld>
  <p:clrMapOvr>
    <a:masterClrMapping/>
  </p:clrMapOvr>
  <p:extLst>
    <p:ext uri="{DCECCB84-F9BA-43D5-87BE-67443E8EF086}">
      <p15:sldGuideLst xmlns:p15="http://schemas.microsoft.com/office/powerpoint/2012/main">
        <p15:guide id="1" orient="horz" pos="2682" userDrawn="1">
          <p15:clr>
            <a:srgbClr val="FBAE40"/>
          </p15:clr>
        </p15:guide>
        <p15:guide id="2" pos="398" userDrawn="1">
          <p15:clr>
            <a:srgbClr val="FBAE40"/>
          </p15:clr>
        </p15:guide>
        <p15:guide id="3" orient="horz" pos="3407" userDrawn="1">
          <p15:clr>
            <a:srgbClr val="FBAE40"/>
          </p15:clr>
        </p15:guide>
        <p15:guide id="4" pos="149" userDrawn="1">
          <p15:clr>
            <a:srgbClr val="FBAE40"/>
          </p15:clr>
        </p15:guide>
        <p15:guide id="5" orient="horz" pos="1457" userDrawn="1">
          <p15:clr>
            <a:srgbClr val="FBAE40"/>
          </p15:clr>
        </p15:guide>
        <p15:guide id="6" orient="horz" pos="4110" userDrawn="1">
          <p15:clr>
            <a:srgbClr val="FBAE40"/>
          </p15:clr>
        </p15:guide>
        <p15:guide id="7" orient="horz" pos="1275" userDrawn="1">
          <p15:clr>
            <a:srgbClr val="FBAE40"/>
          </p15:clr>
        </p15:guide>
        <p15:guide id="8" orient="horz" pos="1230" userDrawn="1">
          <p15:clr>
            <a:srgbClr val="FBAE40"/>
          </p15:clr>
        </p15:guide>
        <p15:guide id="9" orient="horz" pos="482" userDrawn="1">
          <p15:clr>
            <a:srgbClr val="FBAE40"/>
          </p15:clr>
        </p15:guide>
        <p15:guide id="10" orient="horz" pos="28" userDrawn="1">
          <p15:clr>
            <a:srgbClr val="FBAE40"/>
          </p15:clr>
        </p15:guide>
        <p15:guide id="11" pos="6182" userDrawn="1">
          <p15:clr>
            <a:srgbClr val="FBAE40"/>
          </p15:clr>
        </p15:guide>
        <p15:guide id="12" pos="58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コンテンツレイアウト">
    <p:spTree>
      <p:nvGrpSpPr>
        <p:cNvPr id="1" name=""/>
        <p:cNvGrpSpPr/>
        <p:nvPr/>
      </p:nvGrpSpPr>
      <p:grpSpPr>
        <a:xfrm>
          <a:off x="0" y="0"/>
          <a:ext cx="0" cy="0"/>
          <a:chOff x="0" y="0"/>
          <a:chExt cx="0" cy="0"/>
        </a:xfrm>
      </p:grpSpPr>
      <p:sp>
        <p:nvSpPr>
          <p:cNvPr id="10" name="Slide Number Placeholder 4">
            <a:extLst>
              <a:ext uri="{FF2B5EF4-FFF2-40B4-BE49-F238E27FC236}">
                <a16:creationId xmlns:a16="http://schemas.microsoft.com/office/drawing/2014/main" id="{6759D4FB-BFF4-4C70-BB15-55ECDDA8F79A}"/>
              </a:ext>
            </a:extLst>
          </p:cNvPr>
          <p:cNvSpPr>
            <a:spLocks noGrp="1"/>
          </p:cNvSpPr>
          <p:nvPr>
            <p:ph type="sldNum" sz="quarter" idx="12"/>
          </p:nvPr>
        </p:nvSpPr>
        <p:spPr>
          <a:xfrm>
            <a:off x="4230906" y="6493730"/>
            <a:ext cx="1671638" cy="365125"/>
          </a:xfrm>
        </p:spPr>
        <p:txBody>
          <a:bodyPr/>
          <a:lstStyle>
            <a:lvl1pPr algn="ctr">
              <a:defRPr>
                <a:solidFill>
                  <a:schemeClr val="tx2"/>
                </a:solidFill>
              </a:defRPr>
            </a:lvl1pPr>
          </a:lstStyle>
          <a:p>
            <a:fld id="{813CA28B-1466-4046-85A5-350564ECB1B6}" type="slidenum">
              <a:rPr lang="ja-JP" altLang="en-US" smtClean="0"/>
              <a:pPr/>
              <a:t>‹#›</a:t>
            </a:fld>
            <a:endParaRPr lang="ja-JP" altLang="en-US" dirty="0"/>
          </a:p>
        </p:txBody>
      </p:sp>
      <p:sp>
        <p:nvSpPr>
          <p:cNvPr id="11" name="正方形/長方形 10">
            <a:extLst>
              <a:ext uri="{FF2B5EF4-FFF2-40B4-BE49-F238E27FC236}">
                <a16:creationId xmlns:a16="http://schemas.microsoft.com/office/drawing/2014/main" id="{8F7CB134-5FBE-4191-90B7-F5804A1D4090}"/>
              </a:ext>
            </a:extLst>
          </p:cNvPr>
          <p:cNvSpPr/>
          <p:nvPr userDrawn="1"/>
        </p:nvSpPr>
        <p:spPr>
          <a:xfrm flipV="1">
            <a:off x="-2419" y="0"/>
            <a:ext cx="148276" cy="6858000"/>
          </a:xfrm>
          <a:prstGeom prst="rect">
            <a:avLst/>
          </a:prstGeom>
          <a:solidFill>
            <a:srgbClr val="1D20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ja-JP" altLang="en-US" sz="1463"/>
          </a:p>
        </p:txBody>
      </p:sp>
      <p:sp>
        <p:nvSpPr>
          <p:cNvPr id="17" name="タイトル 2">
            <a:extLst>
              <a:ext uri="{FF2B5EF4-FFF2-40B4-BE49-F238E27FC236}">
                <a16:creationId xmlns:a16="http://schemas.microsoft.com/office/drawing/2014/main" id="{A663D715-DB68-4F39-B80F-1B2BE51CA4E5}"/>
              </a:ext>
            </a:extLst>
          </p:cNvPr>
          <p:cNvSpPr>
            <a:spLocks noGrp="1"/>
          </p:cNvSpPr>
          <p:nvPr>
            <p:ph type="title"/>
          </p:nvPr>
        </p:nvSpPr>
        <p:spPr>
          <a:xfrm>
            <a:off x="236538" y="44451"/>
            <a:ext cx="7070004" cy="736176"/>
          </a:xfrm>
        </p:spPr>
        <p:txBody>
          <a:bodyPr>
            <a:normAutofit/>
          </a:bodyPr>
          <a:lstStyle>
            <a:lvl1pPr>
              <a:defRPr sz="2800">
                <a:solidFill>
                  <a:schemeClr val="tx2"/>
                </a:solidFill>
              </a:defRPr>
            </a:lvl1pPr>
          </a:lstStyle>
          <a:p>
            <a:r>
              <a:rPr kumimoji="1" lang="ja-JP" altLang="en-US" dirty="0"/>
              <a:t>マスター タイトルの書式設定</a:t>
            </a:r>
          </a:p>
        </p:txBody>
      </p:sp>
      <p:sp>
        <p:nvSpPr>
          <p:cNvPr id="18" name="テキスト ボックス 17">
            <a:extLst>
              <a:ext uri="{FF2B5EF4-FFF2-40B4-BE49-F238E27FC236}">
                <a16:creationId xmlns:a16="http://schemas.microsoft.com/office/drawing/2014/main" id="{7391EBC3-5BBE-417E-95F1-F45234C51762}"/>
              </a:ext>
            </a:extLst>
          </p:cNvPr>
          <p:cNvSpPr txBox="1"/>
          <p:nvPr userDrawn="1"/>
        </p:nvSpPr>
        <p:spPr>
          <a:xfrm>
            <a:off x="8729247" y="6619461"/>
            <a:ext cx="1181734" cy="229935"/>
          </a:xfrm>
          <a:prstGeom prst="rect">
            <a:avLst/>
          </a:prstGeom>
          <a:noFill/>
        </p:spPr>
        <p:txBody>
          <a:bodyPr wrap="none" rtlCol="0">
            <a:spAutoFit/>
          </a:bodyPr>
          <a:lstStyle/>
          <a:p>
            <a:r>
              <a:rPr kumimoji="1" lang="en-US" altLang="ja-JP" sz="894" dirty="0">
                <a:solidFill>
                  <a:schemeClr val="tx2"/>
                </a:solidFill>
              </a:rPr>
              <a:t>©Emotion</a:t>
            </a:r>
            <a:r>
              <a:rPr kumimoji="1" lang="ja-JP" altLang="en-US" sz="894" dirty="0">
                <a:solidFill>
                  <a:schemeClr val="tx2"/>
                </a:solidFill>
              </a:rPr>
              <a:t> </a:t>
            </a:r>
            <a:r>
              <a:rPr kumimoji="1" lang="en-US" altLang="ja-JP" sz="894" dirty="0">
                <a:solidFill>
                  <a:schemeClr val="tx2"/>
                </a:solidFill>
              </a:rPr>
              <a:t>Tech</a:t>
            </a:r>
            <a:r>
              <a:rPr kumimoji="1" lang="ja-JP" altLang="en-US" sz="894" dirty="0">
                <a:solidFill>
                  <a:schemeClr val="tx2"/>
                </a:solidFill>
              </a:rPr>
              <a:t> </a:t>
            </a:r>
            <a:r>
              <a:rPr kumimoji="1" lang="en-US" altLang="ja-JP" sz="894" dirty="0">
                <a:solidFill>
                  <a:schemeClr val="tx2"/>
                </a:solidFill>
              </a:rPr>
              <a:t>Inc.</a:t>
            </a:r>
            <a:endParaRPr kumimoji="1" lang="ja-JP" altLang="en-US" sz="894" dirty="0">
              <a:solidFill>
                <a:schemeClr val="tx2"/>
              </a:solidFill>
            </a:endParaRPr>
          </a:p>
        </p:txBody>
      </p:sp>
      <p:sp>
        <p:nvSpPr>
          <p:cNvPr id="8" name="正方形/長方形 7">
            <a:extLst>
              <a:ext uri="{FF2B5EF4-FFF2-40B4-BE49-F238E27FC236}">
                <a16:creationId xmlns:a16="http://schemas.microsoft.com/office/drawing/2014/main" id="{F9B0DC6B-6917-44BC-91B2-636ACCF5206B}"/>
              </a:ext>
            </a:extLst>
          </p:cNvPr>
          <p:cNvSpPr/>
          <p:nvPr userDrawn="1"/>
        </p:nvSpPr>
        <p:spPr>
          <a:xfrm>
            <a:off x="8245503" y="65603"/>
            <a:ext cx="1510748" cy="4495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買取</a:t>
            </a:r>
          </a:p>
        </p:txBody>
      </p:sp>
      <p:sp>
        <p:nvSpPr>
          <p:cNvPr id="14" name="テキスト プレースホルダー 1">
            <a:extLst>
              <a:ext uri="{FF2B5EF4-FFF2-40B4-BE49-F238E27FC236}">
                <a16:creationId xmlns:a16="http://schemas.microsoft.com/office/drawing/2014/main" id="{4CC5472F-6CB5-4A85-91B6-A77C24526332}"/>
              </a:ext>
            </a:extLst>
          </p:cNvPr>
          <p:cNvSpPr txBox="1">
            <a:spLocks/>
          </p:cNvSpPr>
          <p:nvPr userDrawn="1"/>
        </p:nvSpPr>
        <p:spPr>
          <a:xfrm>
            <a:off x="230825" y="783771"/>
            <a:ext cx="9583099" cy="1161144"/>
          </a:xfrm>
          <a:prstGeom prst="rect">
            <a:avLst/>
          </a:prstGeom>
        </p:spPr>
        <p:txBody>
          <a:bodyPr anchor="ctr" anchorCtr="0"/>
          <a:lst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endParaRPr lang="ja-JP" altLang="en-US" sz="1400" dirty="0">
              <a:solidFill>
                <a:schemeClr val="tx2"/>
              </a:solidFill>
              <a:latin typeface="+mj-ea"/>
              <a:ea typeface="+mj-ea"/>
            </a:endParaRPr>
          </a:p>
        </p:txBody>
      </p:sp>
      <p:sp>
        <p:nvSpPr>
          <p:cNvPr id="15" name="テキスト プレースホルダー 17">
            <a:extLst>
              <a:ext uri="{FF2B5EF4-FFF2-40B4-BE49-F238E27FC236}">
                <a16:creationId xmlns:a16="http://schemas.microsoft.com/office/drawing/2014/main" id="{49FDBDA1-30A9-48F2-9C9C-62DD353A0FFC}"/>
              </a:ext>
            </a:extLst>
          </p:cNvPr>
          <p:cNvSpPr>
            <a:spLocks noGrp="1"/>
          </p:cNvSpPr>
          <p:nvPr>
            <p:ph type="body" sz="quarter" idx="14"/>
          </p:nvPr>
        </p:nvSpPr>
        <p:spPr>
          <a:xfrm>
            <a:off x="230825" y="783771"/>
            <a:ext cx="9583099" cy="1161144"/>
          </a:xfrm>
        </p:spPr>
        <p:txBody>
          <a:bodyPr anchor="ctr">
            <a:normAutofit/>
          </a:bodyPr>
          <a:lstStyle>
            <a:lvl1pPr marL="0" indent="0">
              <a:buNone/>
              <a:defRPr sz="1400">
                <a:solidFill>
                  <a:schemeClr val="tx2"/>
                </a:solidFill>
                <a:latin typeface="+mn-ea"/>
                <a:ea typeface="+mn-ea"/>
              </a:defRPr>
            </a:lvl1pPr>
            <a:lvl2pPr marL="371475" indent="0">
              <a:buNone/>
              <a:defRPr>
                <a:latin typeface="+mj-ea"/>
                <a:ea typeface="+mj-ea"/>
              </a:defRPr>
            </a:lvl2pPr>
            <a:lvl3pPr marL="742950" indent="0">
              <a:buNone/>
              <a:defRPr>
                <a:latin typeface="+mj-ea"/>
                <a:ea typeface="+mj-ea"/>
              </a:defRPr>
            </a:lvl3pPr>
            <a:lvl4pPr marL="1114425" indent="0">
              <a:buNone/>
              <a:defRPr>
                <a:latin typeface="+mj-ea"/>
                <a:ea typeface="+mj-ea"/>
              </a:defRPr>
            </a:lvl4pPr>
            <a:lvl5pPr marL="1485900" indent="0">
              <a:buNone/>
              <a:defRPr>
                <a:latin typeface="+mj-ea"/>
                <a:ea typeface="+mj-ea"/>
              </a:defRPr>
            </a:lvl5pPr>
          </a:lstStyle>
          <a:p>
            <a:pPr lvl="0"/>
            <a:endParaRPr kumimoji="1" lang="ja-JP" altLang="en-US" dirty="0"/>
          </a:p>
        </p:txBody>
      </p:sp>
    </p:spTree>
    <p:extLst>
      <p:ext uri="{BB962C8B-B14F-4D97-AF65-F5344CB8AC3E}">
        <p14:creationId xmlns:p14="http://schemas.microsoft.com/office/powerpoint/2010/main" val="1546022856"/>
      </p:ext>
    </p:extLst>
  </p:cSld>
  <p:clrMapOvr>
    <a:masterClrMapping/>
  </p:clrMapOvr>
  <p:extLst>
    <p:ext uri="{DCECCB84-F9BA-43D5-87BE-67443E8EF086}">
      <p15:sldGuideLst xmlns:p15="http://schemas.microsoft.com/office/powerpoint/2012/main">
        <p15:guide id="1" orient="horz" pos="2682">
          <p15:clr>
            <a:srgbClr val="FBAE40"/>
          </p15:clr>
        </p15:guide>
        <p15:guide id="2" pos="398">
          <p15:clr>
            <a:srgbClr val="FBAE40"/>
          </p15:clr>
        </p15:guide>
        <p15:guide id="3" orient="horz" pos="3407">
          <p15:clr>
            <a:srgbClr val="FBAE40"/>
          </p15:clr>
        </p15:guide>
        <p15:guide id="4" pos="149">
          <p15:clr>
            <a:srgbClr val="FBAE40"/>
          </p15:clr>
        </p15:guide>
        <p15:guide id="5" orient="horz" pos="1457">
          <p15:clr>
            <a:srgbClr val="FBAE40"/>
          </p15:clr>
        </p15:guide>
        <p15:guide id="6" orient="horz" pos="4110">
          <p15:clr>
            <a:srgbClr val="FBAE40"/>
          </p15:clr>
        </p15:guide>
        <p15:guide id="7" orient="horz" pos="1275">
          <p15:clr>
            <a:srgbClr val="FBAE40"/>
          </p15:clr>
        </p15:guide>
        <p15:guide id="8" orient="horz" pos="1230">
          <p15:clr>
            <a:srgbClr val="FBAE40"/>
          </p15:clr>
        </p15:guide>
        <p15:guide id="9" orient="horz" pos="482">
          <p15:clr>
            <a:srgbClr val="FBAE40"/>
          </p15:clr>
        </p15:guide>
        <p15:guide id="10" orient="horz" pos="28">
          <p15:clr>
            <a:srgbClr val="FBAE40"/>
          </p15:clr>
        </p15:guide>
        <p15:guide id="11" pos="6182">
          <p15:clr>
            <a:srgbClr val="FBAE40"/>
          </p15:clr>
        </p15:guide>
        <p15:guide id="12" pos="58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コンテンツレイアウト">
    <p:spTree>
      <p:nvGrpSpPr>
        <p:cNvPr id="1" name=""/>
        <p:cNvGrpSpPr/>
        <p:nvPr/>
      </p:nvGrpSpPr>
      <p:grpSpPr>
        <a:xfrm>
          <a:off x="0" y="0"/>
          <a:ext cx="0" cy="0"/>
          <a:chOff x="0" y="0"/>
          <a:chExt cx="0" cy="0"/>
        </a:xfrm>
      </p:grpSpPr>
      <p:sp>
        <p:nvSpPr>
          <p:cNvPr id="10" name="Slide Number Placeholder 4">
            <a:extLst>
              <a:ext uri="{FF2B5EF4-FFF2-40B4-BE49-F238E27FC236}">
                <a16:creationId xmlns:a16="http://schemas.microsoft.com/office/drawing/2014/main" id="{6759D4FB-BFF4-4C70-BB15-55ECDDA8F79A}"/>
              </a:ext>
            </a:extLst>
          </p:cNvPr>
          <p:cNvSpPr>
            <a:spLocks noGrp="1"/>
          </p:cNvSpPr>
          <p:nvPr>
            <p:ph type="sldNum" sz="quarter" idx="12"/>
          </p:nvPr>
        </p:nvSpPr>
        <p:spPr>
          <a:xfrm>
            <a:off x="4230906" y="6493730"/>
            <a:ext cx="1671638" cy="365125"/>
          </a:xfrm>
        </p:spPr>
        <p:txBody>
          <a:bodyPr/>
          <a:lstStyle>
            <a:lvl1pPr algn="ctr">
              <a:defRPr>
                <a:solidFill>
                  <a:schemeClr val="tx2"/>
                </a:solidFill>
              </a:defRPr>
            </a:lvl1pPr>
          </a:lstStyle>
          <a:p>
            <a:fld id="{813CA28B-1466-4046-85A5-350564ECB1B6}" type="slidenum">
              <a:rPr lang="ja-JP" altLang="en-US" smtClean="0"/>
              <a:pPr/>
              <a:t>‹#›</a:t>
            </a:fld>
            <a:endParaRPr lang="ja-JP" altLang="en-US" dirty="0"/>
          </a:p>
        </p:txBody>
      </p:sp>
      <p:sp>
        <p:nvSpPr>
          <p:cNvPr id="11" name="正方形/長方形 10">
            <a:extLst>
              <a:ext uri="{FF2B5EF4-FFF2-40B4-BE49-F238E27FC236}">
                <a16:creationId xmlns:a16="http://schemas.microsoft.com/office/drawing/2014/main" id="{8F7CB134-5FBE-4191-90B7-F5804A1D4090}"/>
              </a:ext>
            </a:extLst>
          </p:cNvPr>
          <p:cNvSpPr/>
          <p:nvPr userDrawn="1"/>
        </p:nvSpPr>
        <p:spPr>
          <a:xfrm flipV="1">
            <a:off x="-2419" y="0"/>
            <a:ext cx="148276" cy="6858000"/>
          </a:xfrm>
          <a:prstGeom prst="rect">
            <a:avLst/>
          </a:prstGeom>
          <a:solidFill>
            <a:srgbClr val="1D20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ja-JP" altLang="en-US" sz="1463"/>
          </a:p>
        </p:txBody>
      </p:sp>
      <p:sp>
        <p:nvSpPr>
          <p:cNvPr id="17" name="タイトル 2">
            <a:extLst>
              <a:ext uri="{FF2B5EF4-FFF2-40B4-BE49-F238E27FC236}">
                <a16:creationId xmlns:a16="http://schemas.microsoft.com/office/drawing/2014/main" id="{A663D715-DB68-4F39-B80F-1B2BE51CA4E5}"/>
              </a:ext>
            </a:extLst>
          </p:cNvPr>
          <p:cNvSpPr>
            <a:spLocks noGrp="1"/>
          </p:cNvSpPr>
          <p:nvPr>
            <p:ph type="title"/>
          </p:nvPr>
        </p:nvSpPr>
        <p:spPr>
          <a:xfrm>
            <a:off x="236538" y="44451"/>
            <a:ext cx="7070004" cy="736176"/>
          </a:xfrm>
        </p:spPr>
        <p:txBody>
          <a:bodyPr>
            <a:normAutofit/>
          </a:bodyPr>
          <a:lstStyle>
            <a:lvl1pPr>
              <a:defRPr sz="2800">
                <a:solidFill>
                  <a:schemeClr val="tx2"/>
                </a:solidFill>
              </a:defRPr>
            </a:lvl1pPr>
          </a:lstStyle>
          <a:p>
            <a:r>
              <a:rPr kumimoji="1" lang="ja-JP" altLang="en-US" dirty="0"/>
              <a:t>マスター タイトルの書式設定</a:t>
            </a:r>
          </a:p>
        </p:txBody>
      </p:sp>
      <p:sp>
        <p:nvSpPr>
          <p:cNvPr id="18" name="テキスト ボックス 17">
            <a:extLst>
              <a:ext uri="{FF2B5EF4-FFF2-40B4-BE49-F238E27FC236}">
                <a16:creationId xmlns:a16="http://schemas.microsoft.com/office/drawing/2014/main" id="{7391EBC3-5BBE-417E-95F1-F45234C51762}"/>
              </a:ext>
            </a:extLst>
          </p:cNvPr>
          <p:cNvSpPr txBox="1"/>
          <p:nvPr userDrawn="1"/>
        </p:nvSpPr>
        <p:spPr>
          <a:xfrm>
            <a:off x="8729247" y="6619461"/>
            <a:ext cx="1181734" cy="229935"/>
          </a:xfrm>
          <a:prstGeom prst="rect">
            <a:avLst/>
          </a:prstGeom>
          <a:noFill/>
        </p:spPr>
        <p:txBody>
          <a:bodyPr wrap="none" rtlCol="0">
            <a:spAutoFit/>
          </a:bodyPr>
          <a:lstStyle/>
          <a:p>
            <a:r>
              <a:rPr kumimoji="1" lang="en-US" altLang="ja-JP" sz="894" dirty="0">
                <a:solidFill>
                  <a:schemeClr val="tx2"/>
                </a:solidFill>
              </a:rPr>
              <a:t>©Emotion</a:t>
            </a:r>
            <a:r>
              <a:rPr kumimoji="1" lang="ja-JP" altLang="en-US" sz="894" dirty="0">
                <a:solidFill>
                  <a:schemeClr val="tx2"/>
                </a:solidFill>
              </a:rPr>
              <a:t> </a:t>
            </a:r>
            <a:r>
              <a:rPr kumimoji="1" lang="en-US" altLang="ja-JP" sz="894" dirty="0">
                <a:solidFill>
                  <a:schemeClr val="tx2"/>
                </a:solidFill>
              </a:rPr>
              <a:t>Tech</a:t>
            </a:r>
            <a:r>
              <a:rPr kumimoji="1" lang="ja-JP" altLang="en-US" sz="894" dirty="0">
                <a:solidFill>
                  <a:schemeClr val="tx2"/>
                </a:solidFill>
              </a:rPr>
              <a:t> </a:t>
            </a:r>
            <a:r>
              <a:rPr kumimoji="1" lang="en-US" altLang="ja-JP" sz="894" dirty="0">
                <a:solidFill>
                  <a:schemeClr val="tx2"/>
                </a:solidFill>
              </a:rPr>
              <a:t>Inc.</a:t>
            </a:r>
            <a:endParaRPr kumimoji="1" lang="ja-JP" altLang="en-US" sz="894" dirty="0">
              <a:solidFill>
                <a:schemeClr val="tx2"/>
              </a:solidFill>
            </a:endParaRPr>
          </a:p>
        </p:txBody>
      </p:sp>
      <p:sp>
        <p:nvSpPr>
          <p:cNvPr id="8" name="正方形/長方形 7">
            <a:extLst>
              <a:ext uri="{FF2B5EF4-FFF2-40B4-BE49-F238E27FC236}">
                <a16:creationId xmlns:a16="http://schemas.microsoft.com/office/drawing/2014/main" id="{F9B0DC6B-6917-44BC-91B2-636ACCF5206B}"/>
              </a:ext>
            </a:extLst>
          </p:cNvPr>
          <p:cNvSpPr/>
          <p:nvPr userDrawn="1"/>
        </p:nvSpPr>
        <p:spPr>
          <a:xfrm>
            <a:off x="8245503" y="90315"/>
            <a:ext cx="1510748" cy="449514"/>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販売</a:t>
            </a:r>
          </a:p>
        </p:txBody>
      </p:sp>
      <p:sp>
        <p:nvSpPr>
          <p:cNvPr id="12" name="テキスト プレースホルダー 1">
            <a:extLst>
              <a:ext uri="{FF2B5EF4-FFF2-40B4-BE49-F238E27FC236}">
                <a16:creationId xmlns:a16="http://schemas.microsoft.com/office/drawing/2014/main" id="{3AFFF2F6-274F-45F7-9A21-8838A6288B62}"/>
              </a:ext>
            </a:extLst>
          </p:cNvPr>
          <p:cNvSpPr txBox="1">
            <a:spLocks/>
          </p:cNvSpPr>
          <p:nvPr userDrawn="1"/>
        </p:nvSpPr>
        <p:spPr>
          <a:xfrm>
            <a:off x="230825" y="783771"/>
            <a:ext cx="9583099" cy="1161144"/>
          </a:xfrm>
          <a:prstGeom prst="rect">
            <a:avLst/>
          </a:prstGeom>
        </p:spPr>
        <p:txBody>
          <a:bodyPr anchor="ctr" anchorCtr="0"/>
          <a:lst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a:lstStyle>
          <a:p>
            <a:endParaRPr lang="ja-JP" altLang="en-US" sz="1400" dirty="0">
              <a:solidFill>
                <a:schemeClr val="tx2"/>
              </a:solidFill>
              <a:latin typeface="+mj-ea"/>
              <a:ea typeface="+mj-ea"/>
            </a:endParaRPr>
          </a:p>
        </p:txBody>
      </p:sp>
      <p:sp>
        <p:nvSpPr>
          <p:cNvPr id="13" name="テキスト プレースホルダー 17">
            <a:extLst>
              <a:ext uri="{FF2B5EF4-FFF2-40B4-BE49-F238E27FC236}">
                <a16:creationId xmlns:a16="http://schemas.microsoft.com/office/drawing/2014/main" id="{3483D3B4-317F-4DC3-A770-36D4B12D1D20}"/>
              </a:ext>
            </a:extLst>
          </p:cNvPr>
          <p:cNvSpPr>
            <a:spLocks noGrp="1"/>
          </p:cNvSpPr>
          <p:nvPr>
            <p:ph type="body" sz="quarter" idx="14"/>
          </p:nvPr>
        </p:nvSpPr>
        <p:spPr>
          <a:xfrm>
            <a:off x="230825" y="783771"/>
            <a:ext cx="9583099" cy="1161144"/>
          </a:xfrm>
        </p:spPr>
        <p:txBody>
          <a:bodyPr anchor="ctr">
            <a:normAutofit/>
          </a:bodyPr>
          <a:lstStyle>
            <a:lvl1pPr marL="0" indent="0">
              <a:buNone/>
              <a:defRPr sz="1400">
                <a:solidFill>
                  <a:schemeClr val="tx2"/>
                </a:solidFill>
                <a:latin typeface="+mn-ea"/>
                <a:ea typeface="+mn-ea"/>
              </a:defRPr>
            </a:lvl1pPr>
            <a:lvl2pPr marL="371475" indent="0">
              <a:buNone/>
              <a:defRPr>
                <a:latin typeface="+mj-ea"/>
                <a:ea typeface="+mj-ea"/>
              </a:defRPr>
            </a:lvl2pPr>
            <a:lvl3pPr marL="742950" indent="0">
              <a:buNone/>
              <a:defRPr>
                <a:latin typeface="+mj-ea"/>
                <a:ea typeface="+mj-ea"/>
              </a:defRPr>
            </a:lvl3pPr>
            <a:lvl4pPr marL="1114425" indent="0">
              <a:buNone/>
              <a:defRPr>
                <a:latin typeface="+mj-ea"/>
                <a:ea typeface="+mj-ea"/>
              </a:defRPr>
            </a:lvl4pPr>
            <a:lvl5pPr marL="1485900" indent="0">
              <a:buNone/>
              <a:defRPr>
                <a:latin typeface="+mj-ea"/>
                <a:ea typeface="+mj-ea"/>
              </a:defRPr>
            </a:lvl5pPr>
          </a:lstStyle>
          <a:p>
            <a:pPr lvl="0"/>
            <a:endParaRPr kumimoji="1" lang="ja-JP" altLang="en-US" dirty="0"/>
          </a:p>
        </p:txBody>
      </p:sp>
    </p:spTree>
    <p:extLst>
      <p:ext uri="{BB962C8B-B14F-4D97-AF65-F5344CB8AC3E}">
        <p14:creationId xmlns:p14="http://schemas.microsoft.com/office/powerpoint/2010/main" val="796681995"/>
      </p:ext>
    </p:extLst>
  </p:cSld>
  <p:clrMapOvr>
    <a:masterClrMapping/>
  </p:clrMapOvr>
  <p:extLst>
    <p:ext uri="{DCECCB84-F9BA-43D5-87BE-67443E8EF086}">
      <p15:sldGuideLst xmlns:p15="http://schemas.microsoft.com/office/powerpoint/2012/main">
        <p15:guide id="1" orient="horz" pos="2682">
          <p15:clr>
            <a:srgbClr val="FBAE40"/>
          </p15:clr>
        </p15:guide>
        <p15:guide id="2" pos="398">
          <p15:clr>
            <a:srgbClr val="FBAE40"/>
          </p15:clr>
        </p15:guide>
        <p15:guide id="3" orient="horz" pos="3407">
          <p15:clr>
            <a:srgbClr val="FBAE40"/>
          </p15:clr>
        </p15:guide>
        <p15:guide id="4" pos="149">
          <p15:clr>
            <a:srgbClr val="FBAE40"/>
          </p15:clr>
        </p15:guide>
        <p15:guide id="5" orient="horz" pos="1457">
          <p15:clr>
            <a:srgbClr val="FBAE40"/>
          </p15:clr>
        </p15:guide>
        <p15:guide id="6" orient="horz" pos="4110">
          <p15:clr>
            <a:srgbClr val="FBAE40"/>
          </p15:clr>
        </p15:guide>
        <p15:guide id="7" orient="horz" pos="1275">
          <p15:clr>
            <a:srgbClr val="FBAE40"/>
          </p15:clr>
        </p15:guide>
        <p15:guide id="8" orient="horz" pos="1230">
          <p15:clr>
            <a:srgbClr val="FBAE40"/>
          </p15:clr>
        </p15:guide>
        <p15:guide id="9" orient="horz" pos="482">
          <p15:clr>
            <a:srgbClr val="FBAE40"/>
          </p15:clr>
        </p15:guide>
        <p15:guide id="10" orient="horz" pos="28">
          <p15:clr>
            <a:srgbClr val="FBAE40"/>
          </p15:clr>
        </p15:guide>
        <p15:guide id="11" pos="6182">
          <p15:clr>
            <a:srgbClr val="FBAE40"/>
          </p15:clr>
        </p15:guide>
        <p15:guide id="12" pos="58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参考ページテンプレート">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AA281E7-6DC0-42D8-A15E-74C4F8D7551E}"/>
              </a:ext>
            </a:extLst>
          </p:cNvPr>
          <p:cNvSpPr/>
          <p:nvPr userDrawn="1"/>
        </p:nvSpPr>
        <p:spPr>
          <a:xfrm>
            <a:off x="236538" y="158255"/>
            <a:ext cx="1323814" cy="49312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参考</a:t>
            </a:r>
          </a:p>
        </p:txBody>
      </p:sp>
      <p:sp>
        <p:nvSpPr>
          <p:cNvPr id="7" name="テキスト プレースホルダー 17">
            <a:extLst>
              <a:ext uri="{FF2B5EF4-FFF2-40B4-BE49-F238E27FC236}">
                <a16:creationId xmlns:a16="http://schemas.microsoft.com/office/drawing/2014/main" id="{17E16035-B8E9-4B68-9806-A35086C872F8}"/>
              </a:ext>
            </a:extLst>
          </p:cNvPr>
          <p:cNvSpPr>
            <a:spLocks noGrp="1"/>
          </p:cNvSpPr>
          <p:nvPr>
            <p:ph type="body" sz="quarter" idx="14"/>
          </p:nvPr>
        </p:nvSpPr>
        <p:spPr>
          <a:xfrm>
            <a:off x="230825" y="783771"/>
            <a:ext cx="9583099" cy="1161144"/>
          </a:xfrm>
        </p:spPr>
        <p:txBody>
          <a:bodyPr anchor="ctr">
            <a:normAutofit/>
          </a:bodyPr>
          <a:lstStyle>
            <a:lvl1pPr marL="0" indent="0">
              <a:buNone/>
              <a:defRPr sz="1400">
                <a:solidFill>
                  <a:schemeClr val="tx2"/>
                </a:solidFill>
                <a:latin typeface="+mn-ea"/>
                <a:ea typeface="+mn-ea"/>
              </a:defRPr>
            </a:lvl1pPr>
            <a:lvl2pPr marL="371475" indent="0">
              <a:buNone/>
              <a:defRPr>
                <a:latin typeface="+mj-ea"/>
                <a:ea typeface="+mj-ea"/>
              </a:defRPr>
            </a:lvl2pPr>
            <a:lvl3pPr marL="742950" indent="0">
              <a:buNone/>
              <a:defRPr>
                <a:latin typeface="+mj-ea"/>
                <a:ea typeface="+mj-ea"/>
              </a:defRPr>
            </a:lvl3pPr>
            <a:lvl4pPr marL="1114425" indent="0">
              <a:buNone/>
              <a:defRPr>
                <a:latin typeface="+mj-ea"/>
                <a:ea typeface="+mj-ea"/>
              </a:defRPr>
            </a:lvl4pPr>
            <a:lvl5pPr marL="1485900" indent="0">
              <a:buNone/>
              <a:defRPr>
                <a:latin typeface="+mj-ea"/>
                <a:ea typeface="+mj-ea"/>
              </a:defRPr>
            </a:lvl5pPr>
          </a:lstStyle>
          <a:p>
            <a:pPr lvl="0"/>
            <a:endParaRPr kumimoji="1" lang="ja-JP" altLang="en-US" dirty="0"/>
          </a:p>
        </p:txBody>
      </p:sp>
      <p:sp>
        <p:nvSpPr>
          <p:cNvPr id="8" name="Slide Number Placeholder 4">
            <a:extLst>
              <a:ext uri="{FF2B5EF4-FFF2-40B4-BE49-F238E27FC236}">
                <a16:creationId xmlns:a16="http://schemas.microsoft.com/office/drawing/2014/main" id="{E703ED18-BA5B-4D5F-AEE3-60864559DF15}"/>
              </a:ext>
            </a:extLst>
          </p:cNvPr>
          <p:cNvSpPr>
            <a:spLocks noGrp="1"/>
          </p:cNvSpPr>
          <p:nvPr>
            <p:ph type="sldNum" sz="quarter" idx="12"/>
          </p:nvPr>
        </p:nvSpPr>
        <p:spPr>
          <a:xfrm>
            <a:off x="4230906" y="6493730"/>
            <a:ext cx="1671638" cy="365125"/>
          </a:xfrm>
        </p:spPr>
        <p:txBody>
          <a:bodyPr/>
          <a:lstStyle>
            <a:lvl1pPr algn="ctr">
              <a:defRPr>
                <a:solidFill>
                  <a:schemeClr val="tx2"/>
                </a:solidFill>
              </a:defRPr>
            </a:lvl1pPr>
          </a:lstStyle>
          <a:p>
            <a:fld id="{813CA28B-1466-4046-85A5-350564ECB1B6}" type="slidenum">
              <a:rPr lang="ja-JP" altLang="en-US" smtClean="0"/>
              <a:pPr/>
              <a:t>‹#›</a:t>
            </a:fld>
            <a:endParaRPr lang="ja-JP" altLang="en-US" dirty="0"/>
          </a:p>
        </p:txBody>
      </p:sp>
      <p:sp>
        <p:nvSpPr>
          <p:cNvPr id="9" name="正方形/長方形 8">
            <a:extLst>
              <a:ext uri="{FF2B5EF4-FFF2-40B4-BE49-F238E27FC236}">
                <a16:creationId xmlns:a16="http://schemas.microsoft.com/office/drawing/2014/main" id="{23344FB6-008D-42FB-ACF8-53229F09E7A7}"/>
              </a:ext>
            </a:extLst>
          </p:cNvPr>
          <p:cNvSpPr/>
          <p:nvPr userDrawn="1"/>
        </p:nvSpPr>
        <p:spPr>
          <a:xfrm flipV="1">
            <a:off x="-2419" y="0"/>
            <a:ext cx="148276" cy="6858000"/>
          </a:xfrm>
          <a:prstGeom prst="rect">
            <a:avLst/>
          </a:prstGeom>
          <a:solidFill>
            <a:srgbClr val="1D20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ja-JP" altLang="en-US" sz="1463"/>
          </a:p>
        </p:txBody>
      </p:sp>
      <p:sp>
        <p:nvSpPr>
          <p:cNvPr id="10" name="タイトル 2">
            <a:extLst>
              <a:ext uri="{FF2B5EF4-FFF2-40B4-BE49-F238E27FC236}">
                <a16:creationId xmlns:a16="http://schemas.microsoft.com/office/drawing/2014/main" id="{C4377EB2-7A8F-4D98-B224-7D544B0FA3CE}"/>
              </a:ext>
            </a:extLst>
          </p:cNvPr>
          <p:cNvSpPr>
            <a:spLocks noGrp="1"/>
          </p:cNvSpPr>
          <p:nvPr>
            <p:ph type="title"/>
          </p:nvPr>
        </p:nvSpPr>
        <p:spPr>
          <a:xfrm>
            <a:off x="1560352" y="44451"/>
            <a:ext cx="8253572" cy="736176"/>
          </a:xfrm>
        </p:spPr>
        <p:txBody>
          <a:bodyPr>
            <a:normAutofit/>
          </a:bodyPr>
          <a:lstStyle>
            <a:lvl1pPr>
              <a:defRPr sz="2800">
                <a:solidFill>
                  <a:schemeClr val="tx2"/>
                </a:solidFill>
              </a:defRPr>
            </a:lvl1pPr>
          </a:lstStyle>
          <a:p>
            <a:r>
              <a:rPr kumimoji="1" lang="ja-JP" altLang="en-US" dirty="0"/>
              <a:t>マスター タイトルの書式設定</a:t>
            </a:r>
          </a:p>
        </p:txBody>
      </p:sp>
      <p:sp>
        <p:nvSpPr>
          <p:cNvPr id="11" name="テキスト ボックス 10">
            <a:extLst>
              <a:ext uri="{FF2B5EF4-FFF2-40B4-BE49-F238E27FC236}">
                <a16:creationId xmlns:a16="http://schemas.microsoft.com/office/drawing/2014/main" id="{090E05DB-FF3B-4935-8330-7DF5DA9414E1}"/>
              </a:ext>
            </a:extLst>
          </p:cNvPr>
          <p:cNvSpPr txBox="1"/>
          <p:nvPr userDrawn="1"/>
        </p:nvSpPr>
        <p:spPr>
          <a:xfrm>
            <a:off x="8729247" y="6619461"/>
            <a:ext cx="1181734" cy="229935"/>
          </a:xfrm>
          <a:prstGeom prst="rect">
            <a:avLst/>
          </a:prstGeom>
          <a:noFill/>
        </p:spPr>
        <p:txBody>
          <a:bodyPr wrap="none" rtlCol="0">
            <a:spAutoFit/>
          </a:bodyPr>
          <a:lstStyle/>
          <a:p>
            <a:r>
              <a:rPr kumimoji="1" lang="en-US" altLang="ja-JP" sz="894" dirty="0">
                <a:solidFill>
                  <a:schemeClr val="tx2"/>
                </a:solidFill>
              </a:rPr>
              <a:t>©Emotion</a:t>
            </a:r>
            <a:r>
              <a:rPr kumimoji="1" lang="ja-JP" altLang="en-US" sz="894" dirty="0">
                <a:solidFill>
                  <a:schemeClr val="tx2"/>
                </a:solidFill>
              </a:rPr>
              <a:t> </a:t>
            </a:r>
            <a:r>
              <a:rPr kumimoji="1" lang="en-US" altLang="ja-JP" sz="894" dirty="0">
                <a:solidFill>
                  <a:schemeClr val="tx2"/>
                </a:solidFill>
              </a:rPr>
              <a:t>Tech</a:t>
            </a:r>
            <a:r>
              <a:rPr kumimoji="1" lang="ja-JP" altLang="en-US" sz="894" dirty="0">
                <a:solidFill>
                  <a:schemeClr val="tx2"/>
                </a:solidFill>
              </a:rPr>
              <a:t> </a:t>
            </a:r>
            <a:r>
              <a:rPr kumimoji="1" lang="en-US" altLang="ja-JP" sz="894" dirty="0">
                <a:solidFill>
                  <a:schemeClr val="tx2"/>
                </a:solidFill>
              </a:rPr>
              <a:t>Inc.</a:t>
            </a:r>
            <a:endParaRPr kumimoji="1" lang="ja-JP" altLang="en-US" sz="894" dirty="0">
              <a:solidFill>
                <a:schemeClr val="tx2"/>
              </a:solidFill>
            </a:endParaRPr>
          </a:p>
        </p:txBody>
      </p:sp>
    </p:spTree>
    <p:extLst>
      <p:ext uri="{BB962C8B-B14F-4D97-AF65-F5344CB8AC3E}">
        <p14:creationId xmlns:p14="http://schemas.microsoft.com/office/powerpoint/2010/main" val="152734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裏面">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60896" y="636896"/>
            <a:ext cx="5584210" cy="5584208"/>
          </a:xfrm>
          <a:prstGeom prst="rect">
            <a:avLst/>
          </a:prstGeom>
        </p:spPr>
      </p:pic>
    </p:spTree>
    <p:extLst>
      <p:ext uri="{BB962C8B-B14F-4D97-AF65-F5344CB8AC3E}">
        <p14:creationId xmlns:p14="http://schemas.microsoft.com/office/powerpoint/2010/main" val="248045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裏面2">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778000"/>
            <a:ext cx="9906000" cy="3302000"/>
          </a:xfrm>
          <a:prstGeom prst="rect">
            <a:avLst/>
          </a:prstGeom>
        </p:spPr>
      </p:pic>
    </p:spTree>
    <p:extLst>
      <p:ext uri="{BB962C8B-B14F-4D97-AF65-F5344CB8AC3E}">
        <p14:creationId xmlns:p14="http://schemas.microsoft.com/office/powerpoint/2010/main" val="211924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8936A4E-4E61-49FE-85D0-33E9979667CC}"/>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3E5B25-9D10-4E21-9678-86112F022AE5}"/>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33D581-34EA-4DF0-8311-DA2BA05BCEC8}"/>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D0957A77-F6EA-45A3-9B39-1A3FFC4F4B13}" type="datetime1">
              <a:rPr kumimoji="1" lang="ja-JP" altLang="en-US" smtClean="0"/>
              <a:t>2020/2/7</a:t>
            </a:fld>
            <a:endParaRPr kumimoji="1" lang="ja-JP" altLang="en-US"/>
          </a:p>
        </p:txBody>
      </p:sp>
      <p:sp>
        <p:nvSpPr>
          <p:cNvPr id="5" name="フッター プレースホルダー 4">
            <a:extLst>
              <a:ext uri="{FF2B5EF4-FFF2-40B4-BE49-F238E27FC236}">
                <a16:creationId xmlns:a16="http://schemas.microsoft.com/office/drawing/2014/main" id="{25C33269-24AF-400B-A830-6A7C579C1C7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12F5E4E-6E4B-4EB0-BFB2-464AE000F01C}"/>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813CA28B-1466-4046-85A5-350564ECB1B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223D10F6-3EDF-4F22-89B3-92AB0082542C}"/>
              </a:ext>
            </a:extLst>
          </p:cNvPr>
          <p:cNvSpPr/>
          <p:nvPr userDrawn="1"/>
        </p:nvSpPr>
        <p:spPr>
          <a:xfrm flipV="1">
            <a:off x="-1682" y="0"/>
            <a:ext cx="148276" cy="6858000"/>
          </a:xfrm>
          <a:prstGeom prst="rect">
            <a:avLst/>
          </a:prstGeom>
          <a:solidFill>
            <a:srgbClr val="1D2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63"/>
          </a:p>
        </p:txBody>
      </p:sp>
    </p:spTree>
    <p:extLst>
      <p:ext uri="{BB962C8B-B14F-4D97-AF65-F5344CB8AC3E}">
        <p14:creationId xmlns:p14="http://schemas.microsoft.com/office/powerpoint/2010/main" val="1677906471"/>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80" r:id="rId3"/>
    <p:sldLayoutId id="2147483681" r:id="rId4"/>
    <p:sldLayoutId id="2147483676" r:id="rId5"/>
    <p:sldLayoutId id="2147483678" r:id="rId6"/>
    <p:sldLayoutId id="2147483679" r:id="rId7"/>
  </p:sldLayoutIdLst>
  <p:hf hdr="0" ftr="0" dt="0"/>
  <p:txStyles>
    <p:titleStyle>
      <a:lvl1pPr algn="l" defTabSz="742950" rtl="0" eaLnBrk="1" latinLnBrk="0" hangingPunct="1">
        <a:lnSpc>
          <a:spcPct val="90000"/>
        </a:lnSpc>
        <a:spcBef>
          <a:spcPct val="0"/>
        </a:spcBef>
        <a:buNone/>
        <a:defRPr kumimoji="1"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kumimoji="1"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kumimoji="1"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kumimoji="1"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kumimoji="1" sz="1463" kern="1200">
          <a:solidFill>
            <a:schemeClr val="tx1"/>
          </a:solidFill>
          <a:latin typeface="+mn-lt"/>
          <a:ea typeface="+mn-ea"/>
          <a:cs typeface="+mn-cs"/>
        </a:defRPr>
      </a:lvl9pPr>
    </p:bodyStyle>
    <p:otherStyle>
      <a:defPPr>
        <a:defRPr lang="ja-JP"/>
      </a:defPPr>
      <a:lvl1pPr marL="0" algn="l" defTabSz="742950" rtl="0" eaLnBrk="1" latinLnBrk="0" hangingPunct="1">
        <a:defRPr kumimoji="1" sz="1463" kern="1200">
          <a:solidFill>
            <a:schemeClr val="tx1"/>
          </a:solidFill>
          <a:latin typeface="+mn-lt"/>
          <a:ea typeface="+mn-ea"/>
          <a:cs typeface="+mn-cs"/>
        </a:defRPr>
      </a:lvl1pPr>
      <a:lvl2pPr marL="371475" algn="l" defTabSz="742950" rtl="0" eaLnBrk="1" latinLnBrk="0" hangingPunct="1">
        <a:defRPr kumimoji="1" sz="1463" kern="1200">
          <a:solidFill>
            <a:schemeClr val="tx1"/>
          </a:solidFill>
          <a:latin typeface="+mn-lt"/>
          <a:ea typeface="+mn-ea"/>
          <a:cs typeface="+mn-cs"/>
        </a:defRPr>
      </a:lvl2pPr>
      <a:lvl3pPr marL="742950" algn="l" defTabSz="742950" rtl="0" eaLnBrk="1" latinLnBrk="0" hangingPunct="1">
        <a:defRPr kumimoji="1" sz="1463" kern="1200">
          <a:solidFill>
            <a:schemeClr val="tx1"/>
          </a:solidFill>
          <a:latin typeface="+mn-lt"/>
          <a:ea typeface="+mn-ea"/>
          <a:cs typeface="+mn-cs"/>
        </a:defRPr>
      </a:lvl3pPr>
      <a:lvl4pPr marL="1114425" algn="l" defTabSz="742950" rtl="0" eaLnBrk="1" latinLnBrk="0" hangingPunct="1">
        <a:defRPr kumimoji="1" sz="1463" kern="1200">
          <a:solidFill>
            <a:schemeClr val="tx1"/>
          </a:solidFill>
          <a:latin typeface="+mn-lt"/>
          <a:ea typeface="+mn-ea"/>
          <a:cs typeface="+mn-cs"/>
        </a:defRPr>
      </a:lvl4pPr>
      <a:lvl5pPr marL="1485900" algn="l" defTabSz="742950" rtl="0" eaLnBrk="1" latinLnBrk="0" hangingPunct="1">
        <a:defRPr kumimoji="1" sz="1463" kern="1200">
          <a:solidFill>
            <a:schemeClr val="tx1"/>
          </a:solidFill>
          <a:latin typeface="+mn-lt"/>
          <a:ea typeface="+mn-ea"/>
          <a:cs typeface="+mn-cs"/>
        </a:defRPr>
      </a:lvl5pPr>
      <a:lvl6pPr marL="1857375" algn="l" defTabSz="742950" rtl="0" eaLnBrk="1" latinLnBrk="0" hangingPunct="1">
        <a:defRPr kumimoji="1" sz="1463" kern="1200">
          <a:solidFill>
            <a:schemeClr val="tx1"/>
          </a:solidFill>
          <a:latin typeface="+mn-lt"/>
          <a:ea typeface="+mn-ea"/>
          <a:cs typeface="+mn-cs"/>
        </a:defRPr>
      </a:lvl6pPr>
      <a:lvl7pPr marL="2228850" algn="l" defTabSz="742950" rtl="0" eaLnBrk="1" latinLnBrk="0" hangingPunct="1">
        <a:defRPr kumimoji="1" sz="1463" kern="1200">
          <a:solidFill>
            <a:schemeClr val="tx1"/>
          </a:solidFill>
          <a:latin typeface="+mn-lt"/>
          <a:ea typeface="+mn-ea"/>
          <a:cs typeface="+mn-cs"/>
        </a:defRPr>
      </a:lvl7pPr>
      <a:lvl8pPr marL="2600325" algn="l" defTabSz="742950" rtl="0" eaLnBrk="1" latinLnBrk="0" hangingPunct="1">
        <a:defRPr kumimoji="1" sz="1463" kern="1200">
          <a:solidFill>
            <a:schemeClr val="tx1"/>
          </a:solidFill>
          <a:latin typeface="+mn-lt"/>
          <a:ea typeface="+mn-ea"/>
          <a:cs typeface="+mn-cs"/>
        </a:defRPr>
      </a:lvl8pPr>
      <a:lvl9pPr marL="2971800" algn="l" defTabSz="742950" rtl="0" eaLnBrk="1" latinLnBrk="0" hangingPunct="1">
        <a:defRPr kumimoji="1"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D71E4E-AE79-4982-B4E5-ED90B294D0DB}"/>
              </a:ext>
            </a:extLst>
          </p:cNvPr>
          <p:cNvSpPr>
            <a:spLocks noGrp="1"/>
          </p:cNvSpPr>
          <p:nvPr>
            <p:ph type="body" sz="quarter" idx="13"/>
          </p:nvPr>
        </p:nvSpPr>
        <p:spPr/>
        <p:txBody>
          <a:bodyPr/>
          <a:lstStyle/>
          <a:p>
            <a:r>
              <a:rPr lang="ja-JP" altLang="en-US" dirty="0"/>
              <a:t>株式会社東急エージェンシー　御中</a:t>
            </a:r>
          </a:p>
        </p:txBody>
      </p:sp>
      <p:sp>
        <p:nvSpPr>
          <p:cNvPr id="3" name="テキスト プレースホルダー 2">
            <a:extLst>
              <a:ext uri="{FF2B5EF4-FFF2-40B4-BE49-F238E27FC236}">
                <a16:creationId xmlns:a16="http://schemas.microsoft.com/office/drawing/2014/main" id="{8D2F5B9D-CF0F-4D5F-968A-5E2E8AF83007}"/>
              </a:ext>
            </a:extLst>
          </p:cNvPr>
          <p:cNvSpPr>
            <a:spLocks noGrp="1"/>
          </p:cNvSpPr>
          <p:nvPr>
            <p:ph type="body" sz="quarter" idx="14"/>
          </p:nvPr>
        </p:nvSpPr>
        <p:spPr/>
        <p:txBody>
          <a:bodyPr/>
          <a:lstStyle/>
          <a:p>
            <a:r>
              <a:rPr lang="en-US" altLang="ja-JP" sz="3200" dirty="0" err="1"/>
              <a:t>eNPS</a:t>
            </a:r>
            <a:r>
              <a:rPr lang="en-US" altLang="ja-JP" sz="3200" dirty="0"/>
              <a:t> analysis</a:t>
            </a:r>
            <a:endParaRPr lang="ja-JP" altLang="en-US" sz="3200" dirty="0"/>
          </a:p>
        </p:txBody>
      </p:sp>
      <p:sp>
        <p:nvSpPr>
          <p:cNvPr id="4" name="テキスト プレースホルダー 3">
            <a:extLst>
              <a:ext uri="{FF2B5EF4-FFF2-40B4-BE49-F238E27FC236}">
                <a16:creationId xmlns:a16="http://schemas.microsoft.com/office/drawing/2014/main" id="{4852D629-3166-4DEC-90C2-353344524D58}"/>
              </a:ext>
            </a:extLst>
          </p:cNvPr>
          <p:cNvSpPr>
            <a:spLocks noGrp="1"/>
          </p:cNvSpPr>
          <p:nvPr>
            <p:ph type="body" sz="quarter" idx="15"/>
          </p:nvPr>
        </p:nvSpPr>
        <p:spPr/>
        <p:txBody>
          <a:bodyPr>
            <a:normAutofit/>
          </a:bodyPr>
          <a:lstStyle/>
          <a:p>
            <a:r>
              <a:rPr kumimoji="1" lang="ja-JP" altLang="en-US" sz="2800" dirty="0"/>
              <a:t>幸福度と</a:t>
            </a:r>
            <a:r>
              <a:rPr kumimoji="1" lang="en-US" altLang="ja-JP" sz="2800" dirty="0" err="1"/>
              <a:t>eNPS</a:t>
            </a:r>
            <a:r>
              <a:rPr kumimoji="1" lang="ja-JP" altLang="en-US" sz="2800" dirty="0"/>
              <a:t>について</a:t>
            </a:r>
          </a:p>
        </p:txBody>
      </p:sp>
    </p:spTree>
    <p:extLst>
      <p:ext uri="{BB962C8B-B14F-4D97-AF65-F5344CB8AC3E}">
        <p14:creationId xmlns:p14="http://schemas.microsoft.com/office/powerpoint/2010/main" val="306326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83D99B-11B4-4B3E-AC6E-55E7BF0D7B3C}"/>
              </a:ext>
            </a:extLst>
          </p:cNvPr>
          <p:cNvSpPr>
            <a:spLocks noGrp="1"/>
          </p:cNvSpPr>
          <p:nvPr>
            <p:ph type="body" sz="quarter" idx="14"/>
          </p:nvPr>
        </p:nvSpPr>
        <p:spPr/>
        <p:txBody>
          <a:bodyPr>
            <a:normAutofit/>
          </a:bodyPr>
          <a:lstStyle/>
          <a:p>
            <a:r>
              <a:rPr kumimoji="1" lang="ja-JP" altLang="en-US" dirty="0"/>
              <a:t>幸福度</a:t>
            </a:r>
            <a:r>
              <a:rPr kumimoji="1" lang="en-US" altLang="ja-JP" dirty="0"/>
              <a:t>16</a:t>
            </a:r>
            <a:r>
              <a:rPr kumimoji="1" lang="ja-JP" altLang="en-US" dirty="0"/>
              <a:t>因子と、</a:t>
            </a:r>
            <a:r>
              <a:rPr kumimoji="1" lang="en-US" altLang="ja-JP" dirty="0" err="1"/>
              <a:t>eNPS</a:t>
            </a:r>
            <a:r>
              <a:rPr kumimoji="1" lang="ja-JP" altLang="en-US" dirty="0"/>
              <a:t>の</a:t>
            </a:r>
            <a:r>
              <a:rPr kumimoji="1" lang="en-US" altLang="ja-JP" dirty="0"/>
              <a:t>19</a:t>
            </a:r>
            <a:r>
              <a:rPr kumimoji="1" lang="ja-JP" altLang="en-US" dirty="0"/>
              <a:t>要因について検証する。</a:t>
            </a:r>
          </a:p>
        </p:txBody>
      </p:sp>
      <p:sp>
        <p:nvSpPr>
          <p:cNvPr id="3" name="スライド番号プレースホルダー 2">
            <a:extLst>
              <a:ext uri="{FF2B5EF4-FFF2-40B4-BE49-F238E27FC236}">
                <a16:creationId xmlns:a16="http://schemas.microsoft.com/office/drawing/2014/main" id="{6FF33FC7-0A38-40BA-8D4B-4D698FC48A1E}"/>
              </a:ext>
            </a:extLst>
          </p:cNvPr>
          <p:cNvSpPr>
            <a:spLocks noGrp="1"/>
          </p:cNvSpPr>
          <p:nvPr>
            <p:ph type="sldNum" sz="quarter" idx="12"/>
          </p:nvPr>
        </p:nvSpPr>
        <p:spPr/>
        <p:txBody>
          <a:bodyPr/>
          <a:lstStyle/>
          <a:p>
            <a:fld id="{813CA28B-1466-4046-85A5-350564ECB1B6}" type="slidenum">
              <a:rPr lang="ja-JP" altLang="en-US" smtClean="0"/>
              <a:pPr/>
              <a:t>9</a:t>
            </a:fld>
            <a:endParaRPr lang="ja-JP" altLang="en-US" dirty="0"/>
          </a:p>
        </p:txBody>
      </p:sp>
      <p:sp>
        <p:nvSpPr>
          <p:cNvPr id="4" name="タイトル 3">
            <a:extLst>
              <a:ext uri="{FF2B5EF4-FFF2-40B4-BE49-F238E27FC236}">
                <a16:creationId xmlns:a16="http://schemas.microsoft.com/office/drawing/2014/main" id="{06A90150-646B-490B-8CFD-9C31A0CF0DEE}"/>
              </a:ext>
            </a:extLst>
          </p:cNvPr>
          <p:cNvSpPr>
            <a:spLocks noGrp="1"/>
          </p:cNvSpPr>
          <p:nvPr>
            <p:ph type="title"/>
          </p:nvPr>
        </p:nvSpPr>
        <p:spPr/>
        <p:txBody>
          <a:bodyPr/>
          <a:lstStyle/>
          <a:p>
            <a:r>
              <a:rPr lang="ja-JP" altLang="en-US" dirty="0"/>
              <a:t>今回調査の概要</a:t>
            </a:r>
            <a:endParaRPr kumimoji="1" lang="ja-JP" altLang="en-US" dirty="0"/>
          </a:p>
        </p:txBody>
      </p:sp>
      <p:sp>
        <p:nvSpPr>
          <p:cNvPr id="5" name="楕円 4">
            <a:extLst>
              <a:ext uri="{FF2B5EF4-FFF2-40B4-BE49-F238E27FC236}">
                <a16:creationId xmlns:a16="http://schemas.microsoft.com/office/drawing/2014/main" id="{965E233D-1A3C-4BE8-B65C-CD28DB8E97BC}"/>
              </a:ext>
            </a:extLst>
          </p:cNvPr>
          <p:cNvSpPr/>
          <p:nvPr/>
        </p:nvSpPr>
        <p:spPr>
          <a:xfrm>
            <a:off x="3974525" y="2312988"/>
            <a:ext cx="2184400" cy="2184400"/>
          </a:xfrm>
          <a:prstGeom prst="ellipse">
            <a:avLst/>
          </a:prstGeom>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幸福度</a:t>
            </a:r>
            <a:endParaRPr kumimoji="1" lang="en-US" altLang="ja-JP" dirty="0"/>
          </a:p>
          <a:p>
            <a:pPr algn="ctr"/>
            <a:r>
              <a:rPr kumimoji="1" lang="en-US" altLang="ja-JP" dirty="0"/>
              <a:t>16</a:t>
            </a:r>
            <a:r>
              <a:rPr kumimoji="1" lang="ja-JP" altLang="en-US" dirty="0"/>
              <a:t>因子</a:t>
            </a:r>
          </a:p>
        </p:txBody>
      </p:sp>
      <p:sp>
        <p:nvSpPr>
          <p:cNvPr id="7" name="楕円 6">
            <a:extLst>
              <a:ext uri="{FF2B5EF4-FFF2-40B4-BE49-F238E27FC236}">
                <a16:creationId xmlns:a16="http://schemas.microsoft.com/office/drawing/2014/main" id="{6D6F4E69-FBA8-4653-AF16-9C8745D8B03A}"/>
              </a:ext>
            </a:extLst>
          </p:cNvPr>
          <p:cNvSpPr/>
          <p:nvPr/>
        </p:nvSpPr>
        <p:spPr>
          <a:xfrm>
            <a:off x="1498025" y="4340225"/>
            <a:ext cx="2184400" cy="2184400"/>
          </a:xfrm>
          <a:prstGeom prst="ellipse">
            <a:avLst/>
          </a:prstGeom>
          <a:ln w="28575">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err="1"/>
              <a:t>eNPS</a:t>
            </a:r>
            <a:r>
              <a:rPr kumimoji="1" lang="ja-JP" altLang="en-US" dirty="0"/>
              <a:t>要因</a:t>
            </a:r>
          </a:p>
        </p:txBody>
      </p:sp>
      <p:sp>
        <p:nvSpPr>
          <p:cNvPr id="8" name="楕円 7">
            <a:extLst>
              <a:ext uri="{FF2B5EF4-FFF2-40B4-BE49-F238E27FC236}">
                <a16:creationId xmlns:a16="http://schemas.microsoft.com/office/drawing/2014/main" id="{8F22D7F8-6F2B-48B4-A96C-C8AAB313044D}"/>
              </a:ext>
            </a:extLst>
          </p:cNvPr>
          <p:cNvSpPr/>
          <p:nvPr/>
        </p:nvSpPr>
        <p:spPr>
          <a:xfrm>
            <a:off x="6223577" y="4340225"/>
            <a:ext cx="2184400" cy="2184400"/>
          </a:xfrm>
          <a:prstGeom prst="ellipse">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eNPS</a:t>
            </a:r>
            <a:endParaRPr kumimoji="1" lang="ja-JP" altLang="en-US" dirty="0"/>
          </a:p>
        </p:txBody>
      </p:sp>
      <p:cxnSp>
        <p:nvCxnSpPr>
          <p:cNvPr id="9" name="直線矢印コネクタ 8">
            <a:extLst>
              <a:ext uri="{FF2B5EF4-FFF2-40B4-BE49-F238E27FC236}">
                <a16:creationId xmlns:a16="http://schemas.microsoft.com/office/drawing/2014/main" id="{5FB49D8D-CBCE-41E9-A8F2-4F26D5EEB7E0}"/>
              </a:ext>
            </a:extLst>
          </p:cNvPr>
          <p:cNvCxnSpPr>
            <a:cxnSpLocks/>
            <a:stCxn id="5" idx="3"/>
            <a:endCxn id="7" idx="7"/>
          </p:cNvCxnSpPr>
          <p:nvPr/>
        </p:nvCxnSpPr>
        <p:spPr>
          <a:xfrm flipH="1">
            <a:off x="3362527" y="4177490"/>
            <a:ext cx="931896" cy="48263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980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DF97C0-F2DB-472E-AC47-4B3EE6FAC7D6}"/>
              </a:ext>
            </a:extLst>
          </p:cNvPr>
          <p:cNvSpPr>
            <a:spLocks noGrp="1"/>
          </p:cNvSpPr>
          <p:nvPr>
            <p:ph type="body" sz="quarter" idx="14"/>
          </p:nvPr>
        </p:nvSpPr>
        <p:spPr>
          <a:xfrm>
            <a:off x="230825" y="783770"/>
            <a:ext cx="9583099" cy="1529217"/>
          </a:xfrm>
        </p:spPr>
        <p:txBody>
          <a:bodyPr>
            <a:normAutofit fontScale="92500" lnSpcReduction="10000"/>
          </a:bodyPr>
          <a:lstStyle/>
          <a:p>
            <a:pPr marL="285750" indent="-285750">
              <a:buFont typeface="Arial" panose="020B0604020202020204" pitchFamily="34" charset="0"/>
              <a:buChar char="•"/>
            </a:pPr>
            <a:r>
              <a:rPr lang="ja-JP" altLang="en-US" dirty="0"/>
              <a:t>強い相関（相関係数</a:t>
            </a:r>
            <a:r>
              <a:rPr lang="en-US" altLang="ja-JP" dirty="0"/>
              <a:t>0.4</a:t>
            </a:r>
            <a:r>
              <a:rPr lang="ja-JP" altLang="en-US" dirty="0"/>
              <a:t>以上）の因子は見つからなかった。</a:t>
            </a:r>
            <a:endParaRPr lang="en-US" altLang="ja-JP" dirty="0"/>
          </a:p>
          <a:p>
            <a:pPr marL="285750" indent="-285750">
              <a:buFont typeface="Arial" panose="020B0604020202020204" pitchFamily="34" charset="0"/>
              <a:buChar char="•"/>
            </a:pPr>
            <a:r>
              <a:rPr lang="ja-JP" altLang="en-US" dirty="0"/>
              <a:t>「成長の実感」「仕事内容そのもの」に対する評価は、幸福度因子</a:t>
            </a:r>
            <a:r>
              <a:rPr lang="en-US" altLang="ja-JP" dirty="0"/>
              <a:t>A-3『</a:t>
            </a:r>
            <a:r>
              <a:rPr lang="ja-JP" altLang="en-US" dirty="0"/>
              <a:t>今の自分は「本当になりたかった自分」である</a:t>
            </a:r>
            <a:r>
              <a:rPr lang="en-US" altLang="ja-JP" dirty="0"/>
              <a:t>』</a:t>
            </a:r>
            <a:r>
              <a:rPr lang="ja-JP" altLang="en-US" dirty="0"/>
              <a:t>と連動し、自己実現と成長の因子と連動する。</a:t>
            </a:r>
            <a:endParaRPr lang="en-US" altLang="ja-JP" dirty="0"/>
          </a:p>
          <a:p>
            <a:pPr marL="285750" indent="-285750">
              <a:buFont typeface="Arial" panose="020B0604020202020204" pitchFamily="34" charset="0"/>
              <a:buChar char="•"/>
            </a:pPr>
            <a:r>
              <a:rPr lang="ja-JP" altLang="en-US" dirty="0"/>
              <a:t>「仕事内容そのもの」に対する評価は、</a:t>
            </a:r>
            <a:r>
              <a:rPr lang="en-US" altLang="ja-JP" dirty="0"/>
              <a:t>『</a:t>
            </a:r>
            <a:r>
              <a:rPr lang="ja-JP" altLang="en-US" dirty="0"/>
              <a:t>私は他社との親しい関係を維持することができる</a:t>
            </a:r>
            <a:r>
              <a:rPr lang="en-US" altLang="ja-JP" dirty="0"/>
              <a:t>』</a:t>
            </a:r>
            <a:r>
              <a:rPr lang="ja-JP" altLang="en-US" dirty="0"/>
              <a:t>とも相関し、幸福度合計と連動する</a:t>
            </a:r>
            <a:endParaRPr lang="en-US" altLang="ja-JP" dirty="0"/>
          </a:p>
          <a:p>
            <a:pPr marL="285750" indent="-285750">
              <a:buFont typeface="Arial" panose="020B0604020202020204" pitchFamily="34" charset="0"/>
              <a:buChar char="•"/>
            </a:pPr>
            <a:r>
              <a:rPr lang="ja-JP" altLang="en-US" dirty="0"/>
              <a:t>「上司との関係」に対する評価は、</a:t>
            </a:r>
            <a:r>
              <a:rPr lang="en-US" altLang="ja-JP" dirty="0"/>
              <a:t> 『</a:t>
            </a:r>
            <a:r>
              <a:rPr lang="ja-JP" altLang="en-US" dirty="0"/>
              <a:t>今の自分は「本当になりたかった自分」である</a:t>
            </a:r>
            <a:r>
              <a:rPr lang="en-US" altLang="ja-JP" dirty="0"/>
              <a:t>』</a:t>
            </a:r>
            <a:r>
              <a:rPr lang="ja-JP" altLang="en-US" dirty="0"/>
              <a:t>に加え、前向きと楽観の因子と連動する。</a:t>
            </a:r>
            <a:endParaRPr lang="en-US" altLang="ja-JP" dirty="0"/>
          </a:p>
        </p:txBody>
      </p:sp>
      <p:sp>
        <p:nvSpPr>
          <p:cNvPr id="3" name="スライド番号プレースホルダー 2">
            <a:extLst>
              <a:ext uri="{FF2B5EF4-FFF2-40B4-BE49-F238E27FC236}">
                <a16:creationId xmlns:a16="http://schemas.microsoft.com/office/drawing/2014/main" id="{61B1C81E-896D-40F2-A000-9CE35EC26A92}"/>
              </a:ext>
            </a:extLst>
          </p:cNvPr>
          <p:cNvSpPr>
            <a:spLocks noGrp="1"/>
          </p:cNvSpPr>
          <p:nvPr>
            <p:ph type="sldNum" sz="quarter" idx="12"/>
          </p:nvPr>
        </p:nvSpPr>
        <p:spPr/>
        <p:txBody>
          <a:bodyPr/>
          <a:lstStyle/>
          <a:p>
            <a:fld id="{813CA28B-1466-4046-85A5-350564ECB1B6}" type="slidenum">
              <a:rPr lang="ja-JP" altLang="en-US" smtClean="0"/>
              <a:pPr/>
              <a:t>10</a:t>
            </a:fld>
            <a:endParaRPr lang="ja-JP" altLang="en-US" dirty="0"/>
          </a:p>
        </p:txBody>
      </p:sp>
      <p:sp>
        <p:nvSpPr>
          <p:cNvPr id="4" name="タイトル 3">
            <a:extLst>
              <a:ext uri="{FF2B5EF4-FFF2-40B4-BE49-F238E27FC236}">
                <a16:creationId xmlns:a16="http://schemas.microsoft.com/office/drawing/2014/main" id="{014F390A-84B6-4EDF-A472-FE2005E43160}"/>
              </a:ext>
            </a:extLst>
          </p:cNvPr>
          <p:cNvSpPr>
            <a:spLocks noGrp="1"/>
          </p:cNvSpPr>
          <p:nvPr>
            <p:ph type="title"/>
          </p:nvPr>
        </p:nvSpPr>
        <p:spPr/>
        <p:txBody>
          <a:bodyPr/>
          <a:lstStyle/>
          <a:p>
            <a:r>
              <a:rPr kumimoji="1" lang="ja-JP" altLang="en-US" dirty="0"/>
              <a:t>幸福度因子と</a:t>
            </a:r>
            <a:r>
              <a:rPr kumimoji="1" lang="en-US" altLang="ja-JP" dirty="0" err="1"/>
              <a:t>eNPS</a:t>
            </a:r>
            <a:r>
              <a:rPr kumimoji="1" lang="ja-JP" altLang="en-US" dirty="0"/>
              <a:t>要因の分析</a:t>
            </a:r>
          </a:p>
        </p:txBody>
      </p:sp>
      <p:graphicFrame>
        <p:nvGraphicFramePr>
          <p:cNvPr id="10" name="表 9">
            <a:extLst>
              <a:ext uri="{FF2B5EF4-FFF2-40B4-BE49-F238E27FC236}">
                <a16:creationId xmlns:a16="http://schemas.microsoft.com/office/drawing/2014/main" id="{B4C95684-D518-4B9D-AD19-D1EC6F1D84EE}"/>
              </a:ext>
            </a:extLst>
          </p:cNvPr>
          <p:cNvGraphicFramePr>
            <a:graphicFrameLocks noGrp="1"/>
          </p:cNvGraphicFramePr>
          <p:nvPr>
            <p:extLst>
              <p:ext uri="{D42A27DB-BD31-4B8C-83A1-F6EECF244321}">
                <p14:modId xmlns:p14="http://schemas.microsoft.com/office/powerpoint/2010/main" val="1146105568"/>
              </p:ext>
            </p:extLst>
          </p:nvPr>
        </p:nvGraphicFramePr>
        <p:xfrm>
          <a:off x="236538" y="2312987"/>
          <a:ext cx="9577397" cy="4211633"/>
        </p:xfrm>
        <a:graphic>
          <a:graphicData uri="http://schemas.openxmlformats.org/drawingml/2006/table">
            <a:tbl>
              <a:tblPr/>
              <a:tblGrid>
                <a:gridCol w="1257785">
                  <a:extLst>
                    <a:ext uri="{9D8B030D-6E8A-4147-A177-3AD203B41FA5}">
                      <a16:colId xmlns:a16="http://schemas.microsoft.com/office/drawing/2014/main" val="300450147"/>
                    </a:ext>
                  </a:extLst>
                </a:gridCol>
                <a:gridCol w="396172">
                  <a:extLst>
                    <a:ext uri="{9D8B030D-6E8A-4147-A177-3AD203B41FA5}">
                      <a16:colId xmlns:a16="http://schemas.microsoft.com/office/drawing/2014/main" val="3645126807"/>
                    </a:ext>
                  </a:extLst>
                </a:gridCol>
                <a:gridCol w="396172">
                  <a:extLst>
                    <a:ext uri="{9D8B030D-6E8A-4147-A177-3AD203B41FA5}">
                      <a16:colId xmlns:a16="http://schemas.microsoft.com/office/drawing/2014/main" val="1873978036"/>
                    </a:ext>
                  </a:extLst>
                </a:gridCol>
                <a:gridCol w="396172">
                  <a:extLst>
                    <a:ext uri="{9D8B030D-6E8A-4147-A177-3AD203B41FA5}">
                      <a16:colId xmlns:a16="http://schemas.microsoft.com/office/drawing/2014/main" val="3589815870"/>
                    </a:ext>
                  </a:extLst>
                </a:gridCol>
                <a:gridCol w="396172">
                  <a:extLst>
                    <a:ext uri="{9D8B030D-6E8A-4147-A177-3AD203B41FA5}">
                      <a16:colId xmlns:a16="http://schemas.microsoft.com/office/drawing/2014/main" val="1292845826"/>
                    </a:ext>
                  </a:extLst>
                </a:gridCol>
                <a:gridCol w="396172">
                  <a:extLst>
                    <a:ext uri="{9D8B030D-6E8A-4147-A177-3AD203B41FA5}">
                      <a16:colId xmlns:a16="http://schemas.microsoft.com/office/drawing/2014/main" val="4032060863"/>
                    </a:ext>
                  </a:extLst>
                </a:gridCol>
                <a:gridCol w="396172">
                  <a:extLst>
                    <a:ext uri="{9D8B030D-6E8A-4147-A177-3AD203B41FA5}">
                      <a16:colId xmlns:a16="http://schemas.microsoft.com/office/drawing/2014/main" val="1858945096"/>
                    </a:ext>
                  </a:extLst>
                </a:gridCol>
                <a:gridCol w="396172">
                  <a:extLst>
                    <a:ext uri="{9D8B030D-6E8A-4147-A177-3AD203B41FA5}">
                      <a16:colId xmlns:a16="http://schemas.microsoft.com/office/drawing/2014/main" val="2246464332"/>
                    </a:ext>
                  </a:extLst>
                </a:gridCol>
                <a:gridCol w="396172">
                  <a:extLst>
                    <a:ext uri="{9D8B030D-6E8A-4147-A177-3AD203B41FA5}">
                      <a16:colId xmlns:a16="http://schemas.microsoft.com/office/drawing/2014/main" val="1050635167"/>
                    </a:ext>
                  </a:extLst>
                </a:gridCol>
                <a:gridCol w="396172">
                  <a:extLst>
                    <a:ext uri="{9D8B030D-6E8A-4147-A177-3AD203B41FA5}">
                      <a16:colId xmlns:a16="http://schemas.microsoft.com/office/drawing/2014/main" val="1602293192"/>
                    </a:ext>
                  </a:extLst>
                </a:gridCol>
                <a:gridCol w="396172">
                  <a:extLst>
                    <a:ext uri="{9D8B030D-6E8A-4147-A177-3AD203B41FA5}">
                      <a16:colId xmlns:a16="http://schemas.microsoft.com/office/drawing/2014/main" val="1990398647"/>
                    </a:ext>
                  </a:extLst>
                </a:gridCol>
                <a:gridCol w="396172">
                  <a:extLst>
                    <a:ext uri="{9D8B030D-6E8A-4147-A177-3AD203B41FA5}">
                      <a16:colId xmlns:a16="http://schemas.microsoft.com/office/drawing/2014/main" val="534460454"/>
                    </a:ext>
                  </a:extLst>
                </a:gridCol>
                <a:gridCol w="396172">
                  <a:extLst>
                    <a:ext uri="{9D8B030D-6E8A-4147-A177-3AD203B41FA5}">
                      <a16:colId xmlns:a16="http://schemas.microsoft.com/office/drawing/2014/main" val="1726296101"/>
                    </a:ext>
                  </a:extLst>
                </a:gridCol>
                <a:gridCol w="396172">
                  <a:extLst>
                    <a:ext uri="{9D8B030D-6E8A-4147-A177-3AD203B41FA5}">
                      <a16:colId xmlns:a16="http://schemas.microsoft.com/office/drawing/2014/main" val="2047935429"/>
                    </a:ext>
                  </a:extLst>
                </a:gridCol>
                <a:gridCol w="396172">
                  <a:extLst>
                    <a:ext uri="{9D8B030D-6E8A-4147-A177-3AD203B41FA5}">
                      <a16:colId xmlns:a16="http://schemas.microsoft.com/office/drawing/2014/main" val="3104974852"/>
                    </a:ext>
                  </a:extLst>
                </a:gridCol>
                <a:gridCol w="396172">
                  <a:extLst>
                    <a:ext uri="{9D8B030D-6E8A-4147-A177-3AD203B41FA5}">
                      <a16:colId xmlns:a16="http://schemas.microsoft.com/office/drawing/2014/main" val="3253515431"/>
                    </a:ext>
                  </a:extLst>
                </a:gridCol>
                <a:gridCol w="396172">
                  <a:extLst>
                    <a:ext uri="{9D8B030D-6E8A-4147-A177-3AD203B41FA5}">
                      <a16:colId xmlns:a16="http://schemas.microsoft.com/office/drawing/2014/main" val="2005395180"/>
                    </a:ext>
                  </a:extLst>
                </a:gridCol>
                <a:gridCol w="396172">
                  <a:extLst>
                    <a:ext uri="{9D8B030D-6E8A-4147-A177-3AD203B41FA5}">
                      <a16:colId xmlns:a16="http://schemas.microsoft.com/office/drawing/2014/main" val="3959215096"/>
                    </a:ext>
                  </a:extLst>
                </a:gridCol>
                <a:gridCol w="396172">
                  <a:extLst>
                    <a:ext uri="{9D8B030D-6E8A-4147-A177-3AD203B41FA5}">
                      <a16:colId xmlns:a16="http://schemas.microsoft.com/office/drawing/2014/main" val="2094823842"/>
                    </a:ext>
                  </a:extLst>
                </a:gridCol>
                <a:gridCol w="396172">
                  <a:extLst>
                    <a:ext uri="{9D8B030D-6E8A-4147-A177-3AD203B41FA5}">
                      <a16:colId xmlns:a16="http://schemas.microsoft.com/office/drawing/2014/main" val="3579677945"/>
                    </a:ext>
                  </a:extLst>
                </a:gridCol>
                <a:gridCol w="396172">
                  <a:extLst>
                    <a:ext uri="{9D8B030D-6E8A-4147-A177-3AD203B41FA5}">
                      <a16:colId xmlns:a16="http://schemas.microsoft.com/office/drawing/2014/main" val="3269967495"/>
                    </a:ext>
                  </a:extLst>
                </a:gridCol>
                <a:gridCol w="396172">
                  <a:extLst>
                    <a:ext uri="{9D8B030D-6E8A-4147-A177-3AD203B41FA5}">
                      <a16:colId xmlns:a16="http://schemas.microsoft.com/office/drawing/2014/main" val="432474458"/>
                    </a:ext>
                  </a:extLst>
                </a:gridCol>
              </a:tblGrid>
              <a:tr h="1882050">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回答数：</a:t>
                      </a: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352</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私は有能である</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私は社会・組織の要請に応えている</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私のこれまでの人生は、変化、学習、成長に満ちていた</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今の自分は「本当になりたかった自分」である</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人の喜ぶ顔が見たい</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私を大切に思ってくれる人たちがいる</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私は、人生において感謝することがたくさんある</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私は日々の生活において他者に親切にし手助けしたいと思っている</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私はものごとが思い通りにいくと思う</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私は学校や仕事での失敗や不安な感情をあまり引きずらない</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私は他者との近しい関係を維持することができる</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自分は人生で多くのことを達成してきた</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私は自分と他者がすることをあまり比較しない</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私に何ができて何ができないかは外部の制約のせいではない</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自分自身についての信念はあまり変化しない</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D.</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業務の方針や推進方法を頻繁に変更しない</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因子　「やってみよう！」因子（自己実現と成長の因子）</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2</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因子　「ありがとう！」因子（つながりと感謝の因子）</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3</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因子　「なんとかなる！」因子（まえむきと楽観の因子）</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因子　「あなたらしく！」因子（独立とマイペースの因子）</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幸福度合計</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680260404"/>
                  </a:ext>
                </a:extLst>
              </a:tr>
              <a:tr h="124061">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会社の理念やビジョン</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BE8D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5D9B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CE9D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8DAB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0DEB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9E7D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EF0E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CEFE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8BCE9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5D9B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7E0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DE9D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2EBD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CE2C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EDDB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6EDD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B2DEB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FEAD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0D7B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2E5C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1DEBF"/>
                    </a:solidFill>
                  </a:tcPr>
                </a:tc>
                <a:extLst>
                  <a:ext uri="{0D108BD9-81ED-4DB2-BD59-A6C34878D82A}">
                    <a16:rowId xmlns:a16="http://schemas.microsoft.com/office/drawing/2014/main" val="3022407941"/>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会社の安定性・将来性</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DCEFE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FAFBF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3D8B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AE1C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FDDB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AE8D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8E1C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D3ECD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CE3C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3DFC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3E5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AE8D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1DEB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7E7D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0E4C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AE8D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3DFC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EE3C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CE2C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BE2C7"/>
                    </a:solidFill>
                  </a:tcPr>
                </a:tc>
                <a:extLst>
                  <a:ext uri="{0D108BD9-81ED-4DB2-BD59-A6C34878D82A}">
                    <a16:rowId xmlns:a16="http://schemas.microsoft.com/office/drawing/2014/main" val="1696068619"/>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会社の風土</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BE8D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a:noFill/>
                    </a:lnT>
                    <a:lnB>
                      <a:noFill/>
                    </a:lnB>
                    <a:solidFill>
                      <a:srgbClr val="90D1A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AE2C6"/>
                    </a:solidFill>
                  </a:tcPr>
                </a:tc>
                <a:tc>
                  <a:txBody>
                    <a:bodyPr/>
                    <a:lstStyle/>
                    <a:p>
                      <a:pPr algn="r" fontAlgn="ctr"/>
                      <a:r>
                        <a:rPr lang="en-US" altLang="ja-JP" sz="700" b="0" i="0" u="none" strike="noStrike">
                          <a:solidFill>
                            <a:srgbClr val="9C0006"/>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a:noFill/>
                    </a:lnT>
                    <a:lnB>
                      <a:noFill/>
                    </a:lnB>
                    <a:solidFill>
                      <a:srgbClr val="FFC7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AD5A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85CC9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DD6A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DE3C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3E5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7E0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DD6A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5D9B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BE8D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5DFC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9DBB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3E5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6D3A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8ACE9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4D9B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3DFC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2D1A3"/>
                    </a:solidFill>
                  </a:tcPr>
                </a:tc>
                <a:extLst>
                  <a:ext uri="{0D108BD9-81ED-4DB2-BD59-A6C34878D82A}">
                    <a16:rowId xmlns:a16="http://schemas.microsoft.com/office/drawing/2014/main" val="2900922858"/>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職場（部署）の戦略・方向性</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1F1E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8E1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EEAD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95D2A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86CC9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2DEC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EE3C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6E0C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CDCB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DE3C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1DEB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FEAD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D9EEE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2D8B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BE8D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AE1C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FD7A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9E1C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CDCBA"/>
                    </a:solidFill>
                  </a:tcPr>
                </a:tc>
                <a:extLst>
                  <a:ext uri="{0D108BD9-81ED-4DB2-BD59-A6C34878D82A}">
                    <a16:rowId xmlns:a16="http://schemas.microsoft.com/office/drawing/2014/main" val="390559657"/>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職場（部署）の風土</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EF7F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EDDB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D6EDD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88CD9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6DAB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4D8B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EE3C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6E6D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0E4C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4D9B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0DEB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7E7D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FEAD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1E4C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9DBB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7E0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8E1C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9DBB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EDDB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5DFC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ADBB9"/>
                    </a:solidFill>
                  </a:tcPr>
                </a:tc>
                <a:extLst>
                  <a:ext uri="{0D108BD9-81ED-4DB2-BD59-A6C34878D82A}">
                    <a16:rowId xmlns:a16="http://schemas.microsoft.com/office/drawing/2014/main" val="1313864474"/>
                  </a:ext>
                </a:extLst>
              </a:tr>
              <a:tr h="124061">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仕事の量</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8DAB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0D7B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CE9D6"/>
                    </a:solidFill>
                  </a:tcPr>
                </a:tc>
                <a:tc>
                  <a:txBody>
                    <a:bodyPr/>
                    <a:lstStyle/>
                    <a:p>
                      <a:pPr algn="r" fontAlgn="ctr"/>
                      <a:r>
                        <a:rPr lang="en-US" altLang="ja-JP" sz="700" b="0" i="0" u="none" strike="noStrike">
                          <a:solidFill>
                            <a:srgbClr val="9C0006"/>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a:noFill/>
                    </a:lnT>
                    <a:lnB>
                      <a:noFill/>
                    </a:lnB>
                    <a:solidFill>
                      <a:srgbClr val="FFC7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1D7B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4D9B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D0EAD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DDCB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ED0A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9DBB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9E1C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7E7D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8E7D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DD6A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AFDDB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DD6A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7D4A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4D9B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1D8B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CD5A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1D1A3"/>
                    </a:solidFill>
                  </a:tcPr>
                </a:tc>
                <a:extLst>
                  <a:ext uri="{0D108BD9-81ED-4DB2-BD59-A6C34878D82A}">
                    <a16:rowId xmlns:a16="http://schemas.microsoft.com/office/drawing/2014/main" val="355186369"/>
                  </a:ext>
                </a:extLst>
              </a:tr>
              <a:tr h="124061">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会社が用意する研修</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D7EDD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BD5A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E3F2E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0D7B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DDCB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a:noFill/>
                    </a:lnT>
                    <a:lnB>
                      <a:noFill/>
                    </a:lnB>
                    <a:solidFill>
                      <a:srgbClr val="93D2A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AE1C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D4ECD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9DBB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EDDB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8BCE9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9E8D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DCEFE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9E8D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8E1C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EE3C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8E1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8DAB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DD6A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7E7D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ADBB8"/>
                    </a:solidFill>
                  </a:tcPr>
                </a:tc>
                <a:extLst>
                  <a:ext uri="{0D108BD9-81ED-4DB2-BD59-A6C34878D82A}">
                    <a16:rowId xmlns:a16="http://schemas.microsoft.com/office/drawing/2014/main" val="610535585"/>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自身が受ける評価</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CE9D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ED6A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7E7D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9D4A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94D2A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3D8B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8E1C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FD0A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BDCB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9E8D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6E6D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ADBB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3DFC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AE8D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9DBB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AD5A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1D8B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3DFC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CD5AC"/>
                    </a:solidFill>
                  </a:tcPr>
                </a:tc>
                <a:extLst>
                  <a:ext uri="{0D108BD9-81ED-4DB2-BD59-A6C34878D82A}">
                    <a16:rowId xmlns:a16="http://schemas.microsoft.com/office/drawing/2014/main" val="3798022447"/>
                  </a:ext>
                </a:extLst>
              </a:tr>
              <a:tr h="124061">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成長の実感</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7E0C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DD0A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5DFC2"/>
                    </a:solidFill>
                  </a:tcPr>
                </a:tc>
                <a:tc>
                  <a:txBody>
                    <a:bodyPr/>
                    <a:lstStyle/>
                    <a:p>
                      <a:pPr algn="r" fontAlgn="ctr"/>
                      <a:r>
                        <a:rPr lang="en-US" altLang="ja-JP" sz="700" b="0" i="0" u="none" strike="noStrike">
                          <a:solidFill>
                            <a:srgbClr val="9C0006"/>
                          </a:solidFill>
                          <a:effectLst/>
                          <a:latin typeface="游ゴシック" panose="020B0400000000000000" pitchFamily="50" charset="-128"/>
                          <a:ea typeface="游ゴシック" panose="020B0400000000000000" pitchFamily="50" charset="-128"/>
                        </a:rPr>
                        <a:t>0.26</a:t>
                      </a:r>
                    </a:p>
                  </a:txBody>
                  <a:tcPr marL="0" marR="0" marT="0" marB="0" anchor="ctr">
                    <a:lnL>
                      <a:noFill/>
                    </a:lnL>
                    <a:lnR>
                      <a:noFill/>
                    </a:lnR>
                    <a:lnT>
                      <a:noFill/>
                    </a:lnT>
                    <a:lnB>
                      <a:noFill/>
                    </a:lnB>
                    <a:solidFill>
                      <a:srgbClr val="FFC7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BE9D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2D8B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4E6C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8E7D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BD5A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4D9B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CD5A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2D8B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5E6D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9DBB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0E4C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AE2C6"/>
                    </a:solidFill>
                  </a:tcPr>
                </a:tc>
                <a:tc>
                  <a:txBody>
                    <a:bodyPr/>
                    <a:lstStyle/>
                    <a:p>
                      <a:pPr algn="r" fontAlgn="ctr"/>
                      <a:r>
                        <a:rPr lang="en-US" altLang="ja-JP" sz="700" b="0" i="0" u="none" strike="noStrike">
                          <a:solidFill>
                            <a:srgbClr val="9C0006"/>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7E0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DD0A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1DEB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ED0A0"/>
                    </a:solidFill>
                  </a:tcPr>
                </a:tc>
                <a:extLst>
                  <a:ext uri="{0D108BD9-81ED-4DB2-BD59-A6C34878D82A}">
                    <a16:rowId xmlns:a16="http://schemas.microsoft.com/office/drawing/2014/main" val="1990069932"/>
                  </a:ext>
                </a:extLst>
              </a:tr>
              <a:tr h="124061">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社会に対する事業の貢献度</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BFE4C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8E7D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1D7B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ADBB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6E6D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EEAD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F5FAF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AE8D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EEAD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EFF7F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F8FBF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E9F5E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AE2C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2E5C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FEAD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0DDB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E8F4E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2F2E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EEE0"/>
                    </a:solidFill>
                  </a:tcPr>
                </a:tc>
                <a:extLst>
                  <a:ext uri="{0D108BD9-81ED-4DB2-BD59-A6C34878D82A}">
                    <a16:rowId xmlns:a16="http://schemas.microsoft.com/office/drawing/2014/main" val="1455735000"/>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報酬</a:t>
                      </a: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金額</a:t>
                      </a: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9E7D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1E4C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1E4C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FD7A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97D3A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2E5C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BE8D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AE8D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6E7D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DDCB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DE3C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D9EEE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D5EDD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97D3A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CE2C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EDDB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4DFC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7E0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EE3C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ADBB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FDDBD"/>
                    </a:solidFill>
                  </a:tcPr>
                </a:tc>
                <a:extLst>
                  <a:ext uri="{0D108BD9-81ED-4DB2-BD59-A6C34878D82A}">
                    <a16:rowId xmlns:a16="http://schemas.microsoft.com/office/drawing/2014/main" val="1218721712"/>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上司との関係</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CE3C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6E0C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DAEFE2"/>
                    </a:solidFill>
                  </a:tcPr>
                </a:tc>
                <a:tc>
                  <a:txBody>
                    <a:bodyPr/>
                    <a:lstStyle/>
                    <a:p>
                      <a:pPr algn="r" fontAlgn="ctr"/>
                      <a:r>
                        <a:rPr lang="en-US" altLang="ja-JP" sz="700" b="0" i="0" u="none" strike="noStrike">
                          <a:solidFill>
                            <a:srgbClr val="9C0006"/>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FFC7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DE3C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6D9B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DCEFE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3E5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89CE9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95D2A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94D2A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2E5C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DDCB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7DAB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1E4C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8DAB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AE2C6"/>
                    </a:solidFill>
                  </a:tcPr>
                </a:tc>
                <a:tc>
                  <a:txBody>
                    <a:bodyPr/>
                    <a:lstStyle/>
                    <a:p>
                      <a:pPr algn="r" fontAlgn="ctr"/>
                      <a:r>
                        <a:rPr lang="en-US" altLang="ja-JP" sz="700" b="0" i="0" u="none" strike="noStrike">
                          <a:solidFill>
                            <a:srgbClr val="9C0006"/>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FFC7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ADBB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6D3A7"/>
                    </a:solidFill>
                  </a:tcPr>
                </a:tc>
                <a:extLst>
                  <a:ext uri="{0D108BD9-81ED-4DB2-BD59-A6C34878D82A}">
                    <a16:rowId xmlns:a16="http://schemas.microsoft.com/office/drawing/2014/main" val="991347802"/>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同僚との関係</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8E1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9DBB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FDDB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96D3A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7E7D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CCF9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3D8B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1E4C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1D8B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8DAB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8D4A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8DAB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3E5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7E7D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FD0A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ADBB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DD6A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ED6A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a:noFill/>
                    </a:lnT>
                    <a:lnB>
                      <a:noFill/>
                    </a:lnB>
                    <a:solidFill>
                      <a:srgbClr val="91D1A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3D8B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ED0A0"/>
                    </a:solidFill>
                  </a:tcPr>
                </a:tc>
                <a:extLst>
                  <a:ext uri="{0D108BD9-81ED-4DB2-BD59-A6C34878D82A}">
                    <a16:rowId xmlns:a16="http://schemas.microsoft.com/office/drawing/2014/main" val="3046063332"/>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他の部署との関係</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AE8D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9E1C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FE4C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DDCB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ED6A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2D8B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4E6C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9E8D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4E6C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EDDB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7E0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DDF0E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E3F2E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2D8B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6E0C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FD0A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6E0C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9DBB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DE3C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7DAB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BDBB9"/>
                    </a:solidFill>
                  </a:tcPr>
                </a:tc>
                <a:extLst>
                  <a:ext uri="{0D108BD9-81ED-4DB2-BD59-A6C34878D82A}">
                    <a16:rowId xmlns:a16="http://schemas.microsoft.com/office/drawing/2014/main" val="2645999125"/>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有給休暇の取りやすさ</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8D4A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6D9B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9E1C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8BCE9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2DEB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a:noFill/>
                    </a:lnT>
                    <a:lnB>
                      <a:noFill/>
                    </a:lnB>
                    <a:solidFill>
                      <a:srgbClr val="92D1A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94D2A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AE8D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9DBB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9FD7A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9D4A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CD5A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DE3C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8ACE9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3D8B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8EEE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0D1A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9D4A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DCFA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1D8B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6CC99"/>
                    </a:solidFill>
                  </a:tcPr>
                </a:tc>
                <a:extLst>
                  <a:ext uri="{0D108BD9-81ED-4DB2-BD59-A6C34878D82A}">
                    <a16:rowId xmlns:a16="http://schemas.microsoft.com/office/drawing/2014/main" val="3941969668"/>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自分自身の仕事内容そのもの</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FD6A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88CD9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0D7B0"/>
                    </a:solidFill>
                  </a:tcPr>
                </a:tc>
                <a:tc>
                  <a:txBody>
                    <a:bodyPr/>
                    <a:lstStyle/>
                    <a:p>
                      <a:pPr algn="r" fontAlgn="ctr"/>
                      <a:r>
                        <a:rPr lang="en-US" altLang="ja-JP" sz="700" b="0" i="0" u="none" strike="noStrike">
                          <a:solidFill>
                            <a:srgbClr val="9C0006"/>
                          </a:solidFill>
                          <a:effectLst/>
                          <a:latin typeface="游ゴシック" panose="020B0400000000000000" pitchFamily="50" charset="-128"/>
                          <a:ea typeface="游ゴシック" panose="020B0400000000000000" pitchFamily="50" charset="-128"/>
                        </a:rPr>
                        <a:t>0.23</a:t>
                      </a:r>
                    </a:p>
                  </a:txBody>
                  <a:tcPr marL="0" marR="0" marT="0" marB="0" anchor="ctr">
                    <a:lnL>
                      <a:noFill/>
                    </a:lnL>
                    <a:lnR>
                      <a:noFill/>
                    </a:lnR>
                    <a:lnT>
                      <a:noFill/>
                    </a:lnT>
                    <a:lnB>
                      <a:noFill/>
                    </a:lnB>
                    <a:solidFill>
                      <a:srgbClr val="FFC7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ADBB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DCF9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AE2C6"/>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1D8B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AD4A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700" b="0" i="0" u="none" strike="noStrike">
                          <a:solidFill>
                            <a:srgbClr val="9C0006"/>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a:noFill/>
                    </a:lnT>
                    <a:lnB>
                      <a:noFill/>
                    </a:lnB>
                    <a:solidFill>
                      <a:srgbClr val="FFC7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3D8B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EEAD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FD0A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88CD9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3DFC0"/>
                    </a:solidFill>
                  </a:tcPr>
                </a:tc>
                <a:tc>
                  <a:txBody>
                    <a:bodyPr/>
                    <a:lstStyle/>
                    <a:p>
                      <a:pPr algn="r" fontAlgn="ctr"/>
                      <a:r>
                        <a:rPr lang="en-US" altLang="ja-JP" sz="700" b="0" i="0" u="none" strike="noStrike">
                          <a:solidFill>
                            <a:srgbClr val="9C0006"/>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a:noFill/>
                    </a:lnT>
                    <a:lnB>
                      <a:noFill/>
                    </a:lnB>
                    <a:solidFill>
                      <a:srgbClr val="91D1A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8ACE9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2D1A4"/>
                    </a:solidFill>
                  </a:tcPr>
                </a:tc>
                <a:tc>
                  <a:txBody>
                    <a:bodyPr/>
                    <a:lstStyle/>
                    <a:p>
                      <a:pPr algn="r" fontAlgn="ctr"/>
                      <a:r>
                        <a:rPr lang="en-US" altLang="ja-JP" sz="700" b="0" i="0" u="none" strike="noStrike">
                          <a:solidFill>
                            <a:srgbClr val="9C0006"/>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7CE"/>
                    </a:solidFill>
                  </a:tcPr>
                </a:tc>
                <a:extLst>
                  <a:ext uri="{0D108BD9-81ED-4DB2-BD59-A6C34878D82A}">
                    <a16:rowId xmlns:a16="http://schemas.microsoft.com/office/drawing/2014/main" val="1136506888"/>
                  </a:ext>
                </a:extLst>
              </a:tr>
              <a:tr h="121763">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チームワーク</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8E7D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9D4A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0DEB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9D4A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CCF9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9E8D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BE2C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6E6D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BD5A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4D9B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CE3C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4E6C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7DAB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0D7A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CE2C8"/>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ED6A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3D8B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4D9B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4D9B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6D3A7"/>
                    </a:solidFill>
                  </a:tcPr>
                </a:tc>
                <a:extLst>
                  <a:ext uri="{0D108BD9-81ED-4DB2-BD59-A6C34878D82A}">
                    <a16:rowId xmlns:a16="http://schemas.microsoft.com/office/drawing/2014/main" val="4054643824"/>
                  </a:ext>
                </a:extLst>
              </a:tr>
              <a:tr h="124061">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目標設定の妥当性</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DE3C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E0F1E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DAEEE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BDBB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D5EDD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8E7D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CEEAD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E4F2E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7E0C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C7E7D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8E1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DEF0E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D7EDDF"/>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D1EBD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8FD0A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BEFE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7E7D2"/>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D8EEE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C3E5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3E5CE"/>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8E7D2"/>
                    </a:solidFill>
                  </a:tcPr>
                </a:tc>
                <a:extLst>
                  <a:ext uri="{0D108BD9-81ED-4DB2-BD59-A6C34878D82A}">
                    <a16:rowId xmlns:a16="http://schemas.microsoft.com/office/drawing/2014/main" val="2357913639"/>
                  </a:ext>
                </a:extLst>
              </a:tr>
              <a:tr h="124061">
                <a:tc>
                  <a:txBody>
                    <a:bodyPr/>
                    <a:lstStyle/>
                    <a:p>
                      <a:pPr algn="l" fontAlgn="ctr"/>
                      <a:r>
                        <a:rPr lang="ja-JP" altLang="en-US" sz="700" b="0" i="0" u="none" strike="noStrike">
                          <a:solidFill>
                            <a:srgbClr val="000000"/>
                          </a:solidFill>
                          <a:effectLst/>
                          <a:latin typeface="游ゴシック" panose="020B0400000000000000" pitchFamily="50" charset="-128"/>
                          <a:ea typeface="游ゴシック" panose="020B0400000000000000" pitchFamily="50" charset="-128"/>
                        </a:rPr>
                        <a:t>オフィス環境（物理的な環境）</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CE9D5"/>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2F2E9"/>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8EEE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FDDB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9E7D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DDCB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5E6D0"/>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5F3EB"/>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BEFE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7E0C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CEFE4"/>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4ECD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BEFE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2E5CD"/>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4F2EA"/>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4D9B3"/>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EEAD7"/>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6E6D1"/>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3ECDC"/>
                    </a:solidFill>
                  </a:tcPr>
                </a:tc>
                <a:tc>
                  <a:txBody>
                    <a:bodyPr/>
                    <a:lstStyle/>
                    <a:p>
                      <a:pPr algn="r" fontAlgn="ctr"/>
                      <a:r>
                        <a:rPr lang="en-US" altLang="ja-JP" sz="7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AE8D4"/>
                    </a:solidFill>
                  </a:tcPr>
                </a:tc>
                <a:tc>
                  <a:txBody>
                    <a:bodyPr/>
                    <a:lstStyle/>
                    <a:p>
                      <a:pPr algn="r" fontAlgn="ctr"/>
                      <a:r>
                        <a:rPr lang="en-US" altLang="ja-JP" sz="700" b="0" i="0" u="none" strike="noStrike" dirty="0">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EEAD7"/>
                    </a:solidFill>
                  </a:tcPr>
                </a:tc>
                <a:extLst>
                  <a:ext uri="{0D108BD9-81ED-4DB2-BD59-A6C34878D82A}">
                    <a16:rowId xmlns:a16="http://schemas.microsoft.com/office/drawing/2014/main" val="3445439586"/>
                  </a:ext>
                </a:extLst>
              </a:tr>
            </a:tbl>
          </a:graphicData>
        </a:graphic>
      </p:graphicFrame>
    </p:spTree>
    <p:extLst>
      <p:ext uri="{BB962C8B-B14F-4D97-AF65-F5344CB8AC3E}">
        <p14:creationId xmlns:p14="http://schemas.microsoft.com/office/powerpoint/2010/main" val="241613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539B36-25F9-457C-8C6E-357EC48F68DE}"/>
              </a:ext>
            </a:extLst>
          </p:cNvPr>
          <p:cNvSpPr>
            <a:spLocks noGrp="1"/>
          </p:cNvSpPr>
          <p:nvPr>
            <p:ph type="body" sz="quarter" idx="14"/>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A5F3E16-D6FC-47A6-8DB1-FFF0643F94ED}"/>
              </a:ext>
            </a:extLst>
          </p:cNvPr>
          <p:cNvSpPr>
            <a:spLocks noGrp="1"/>
          </p:cNvSpPr>
          <p:nvPr>
            <p:ph type="sldNum" sz="quarter" idx="12"/>
          </p:nvPr>
        </p:nvSpPr>
        <p:spPr/>
        <p:txBody>
          <a:bodyPr/>
          <a:lstStyle/>
          <a:p>
            <a:fld id="{813CA28B-1466-4046-85A5-350564ECB1B6}" type="slidenum">
              <a:rPr lang="ja-JP" altLang="en-US" smtClean="0"/>
              <a:pPr/>
              <a:t>11</a:t>
            </a:fld>
            <a:endParaRPr lang="ja-JP" altLang="en-US" dirty="0"/>
          </a:p>
        </p:txBody>
      </p:sp>
      <p:sp>
        <p:nvSpPr>
          <p:cNvPr id="4" name="タイトル 3">
            <a:extLst>
              <a:ext uri="{FF2B5EF4-FFF2-40B4-BE49-F238E27FC236}">
                <a16:creationId xmlns:a16="http://schemas.microsoft.com/office/drawing/2014/main" id="{1261BA5B-0D7A-4CB9-A4FF-180E863BDA29}"/>
              </a:ext>
            </a:extLst>
          </p:cNvPr>
          <p:cNvSpPr>
            <a:spLocks noGrp="1"/>
          </p:cNvSpPr>
          <p:nvPr>
            <p:ph type="title"/>
          </p:nvPr>
        </p:nvSpPr>
        <p:spPr/>
        <p:txBody>
          <a:bodyPr/>
          <a:lstStyle/>
          <a:p>
            <a:r>
              <a:rPr lang="ja-JP" altLang="en-US" dirty="0"/>
              <a:t>（再掲）平均データとの差分</a:t>
            </a:r>
            <a:endParaRPr kumimoji="1" lang="ja-JP" altLang="en-US" dirty="0"/>
          </a:p>
        </p:txBody>
      </p:sp>
      <p:graphicFrame>
        <p:nvGraphicFramePr>
          <p:cNvPr id="9" name="表 8">
            <a:extLst>
              <a:ext uri="{FF2B5EF4-FFF2-40B4-BE49-F238E27FC236}">
                <a16:creationId xmlns:a16="http://schemas.microsoft.com/office/drawing/2014/main" id="{FA199919-1331-4B0D-BB04-0501ED69E5F2}"/>
              </a:ext>
            </a:extLst>
          </p:cNvPr>
          <p:cNvGraphicFramePr>
            <a:graphicFrameLocks noGrp="1"/>
          </p:cNvGraphicFramePr>
          <p:nvPr>
            <p:extLst>
              <p:ext uri="{D42A27DB-BD31-4B8C-83A1-F6EECF244321}">
                <p14:modId xmlns:p14="http://schemas.microsoft.com/office/powerpoint/2010/main" val="3051946206"/>
              </p:ext>
            </p:extLst>
          </p:nvPr>
        </p:nvGraphicFramePr>
        <p:xfrm>
          <a:off x="236537" y="1105837"/>
          <a:ext cx="9577386" cy="5056948"/>
        </p:xfrm>
        <a:graphic>
          <a:graphicData uri="http://schemas.openxmlformats.org/drawingml/2006/table">
            <a:tbl>
              <a:tblPr/>
              <a:tblGrid>
                <a:gridCol w="368361">
                  <a:extLst>
                    <a:ext uri="{9D8B030D-6E8A-4147-A177-3AD203B41FA5}">
                      <a16:colId xmlns:a16="http://schemas.microsoft.com/office/drawing/2014/main" val="3796181042"/>
                    </a:ext>
                  </a:extLst>
                </a:gridCol>
                <a:gridCol w="368361">
                  <a:extLst>
                    <a:ext uri="{9D8B030D-6E8A-4147-A177-3AD203B41FA5}">
                      <a16:colId xmlns:a16="http://schemas.microsoft.com/office/drawing/2014/main" val="785624199"/>
                    </a:ext>
                  </a:extLst>
                </a:gridCol>
                <a:gridCol w="368361">
                  <a:extLst>
                    <a:ext uri="{9D8B030D-6E8A-4147-A177-3AD203B41FA5}">
                      <a16:colId xmlns:a16="http://schemas.microsoft.com/office/drawing/2014/main" val="4014639638"/>
                    </a:ext>
                  </a:extLst>
                </a:gridCol>
                <a:gridCol w="368361">
                  <a:extLst>
                    <a:ext uri="{9D8B030D-6E8A-4147-A177-3AD203B41FA5}">
                      <a16:colId xmlns:a16="http://schemas.microsoft.com/office/drawing/2014/main" val="2111246659"/>
                    </a:ext>
                  </a:extLst>
                </a:gridCol>
                <a:gridCol w="368361">
                  <a:extLst>
                    <a:ext uri="{9D8B030D-6E8A-4147-A177-3AD203B41FA5}">
                      <a16:colId xmlns:a16="http://schemas.microsoft.com/office/drawing/2014/main" val="2236215864"/>
                    </a:ext>
                  </a:extLst>
                </a:gridCol>
                <a:gridCol w="368361">
                  <a:extLst>
                    <a:ext uri="{9D8B030D-6E8A-4147-A177-3AD203B41FA5}">
                      <a16:colId xmlns:a16="http://schemas.microsoft.com/office/drawing/2014/main" val="2454054357"/>
                    </a:ext>
                  </a:extLst>
                </a:gridCol>
                <a:gridCol w="368361">
                  <a:extLst>
                    <a:ext uri="{9D8B030D-6E8A-4147-A177-3AD203B41FA5}">
                      <a16:colId xmlns:a16="http://schemas.microsoft.com/office/drawing/2014/main" val="2212249186"/>
                    </a:ext>
                  </a:extLst>
                </a:gridCol>
                <a:gridCol w="368361">
                  <a:extLst>
                    <a:ext uri="{9D8B030D-6E8A-4147-A177-3AD203B41FA5}">
                      <a16:colId xmlns:a16="http://schemas.microsoft.com/office/drawing/2014/main" val="2805169947"/>
                    </a:ext>
                  </a:extLst>
                </a:gridCol>
                <a:gridCol w="368361">
                  <a:extLst>
                    <a:ext uri="{9D8B030D-6E8A-4147-A177-3AD203B41FA5}">
                      <a16:colId xmlns:a16="http://schemas.microsoft.com/office/drawing/2014/main" val="635788555"/>
                    </a:ext>
                  </a:extLst>
                </a:gridCol>
                <a:gridCol w="368361">
                  <a:extLst>
                    <a:ext uri="{9D8B030D-6E8A-4147-A177-3AD203B41FA5}">
                      <a16:colId xmlns:a16="http://schemas.microsoft.com/office/drawing/2014/main" val="3272637902"/>
                    </a:ext>
                  </a:extLst>
                </a:gridCol>
                <a:gridCol w="368361">
                  <a:extLst>
                    <a:ext uri="{9D8B030D-6E8A-4147-A177-3AD203B41FA5}">
                      <a16:colId xmlns:a16="http://schemas.microsoft.com/office/drawing/2014/main" val="3999009198"/>
                    </a:ext>
                  </a:extLst>
                </a:gridCol>
                <a:gridCol w="368361">
                  <a:extLst>
                    <a:ext uri="{9D8B030D-6E8A-4147-A177-3AD203B41FA5}">
                      <a16:colId xmlns:a16="http://schemas.microsoft.com/office/drawing/2014/main" val="4093231083"/>
                    </a:ext>
                  </a:extLst>
                </a:gridCol>
                <a:gridCol w="368361">
                  <a:extLst>
                    <a:ext uri="{9D8B030D-6E8A-4147-A177-3AD203B41FA5}">
                      <a16:colId xmlns:a16="http://schemas.microsoft.com/office/drawing/2014/main" val="3756095150"/>
                    </a:ext>
                  </a:extLst>
                </a:gridCol>
                <a:gridCol w="368361">
                  <a:extLst>
                    <a:ext uri="{9D8B030D-6E8A-4147-A177-3AD203B41FA5}">
                      <a16:colId xmlns:a16="http://schemas.microsoft.com/office/drawing/2014/main" val="415647771"/>
                    </a:ext>
                  </a:extLst>
                </a:gridCol>
                <a:gridCol w="368361">
                  <a:extLst>
                    <a:ext uri="{9D8B030D-6E8A-4147-A177-3AD203B41FA5}">
                      <a16:colId xmlns:a16="http://schemas.microsoft.com/office/drawing/2014/main" val="1632973637"/>
                    </a:ext>
                  </a:extLst>
                </a:gridCol>
                <a:gridCol w="368361">
                  <a:extLst>
                    <a:ext uri="{9D8B030D-6E8A-4147-A177-3AD203B41FA5}">
                      <a16:colId xmlns:a16="http://schemas.microsoft.com/office/drawing/2014/main" val="3356002239"/>
                    </a:ext>
                  </a:extLst>
                </a:gridCol>
                <a:gridCol w="368361">
                  <a:extLst>
                    <a:ext uri="{9D8B030D-6E8A-4147-A177-3AD203B41FA5}">
                      <a16:colId xmlns:a16="http://schemas.microsoft.com/office/drawing/2014/main" val="3138282312"/>
                    </a:ext>
                  </a:extLst>
                </a:gridCol>
                <a:gridCol w="368361">
                  <a:extLst>
                    <a:ext uri="{9D8B030D-6E8A-4147-A177-3AD203B41FA5}">
                      <a16:colId xmlns:a16="http://schemas.microsoft.com/office/drawing/2014/main" val="2374568661"/>
                    </a:ext>
                  </a:extLst>
                </a:gridCol>
                <a:gridCol w="368361">
                  <a:extLst>
                    <a:ext uri="{9D8B030D-6E8A-4147-A177-3AD203B41FA5}">
                      <a16:colId xmlns:a16="http://schemas.microsoft.com/office/drawing/2014/main" val="4036330468"/>
                    </a:ext>
                  </a:extLst>
                </a:gridCol>
                <a:gridCol w="368361">
                  <a:extLst>
                    <a:ext uri="{9D8B030D-6E8A-4147-A177-3AD203B41FA5}">
                      <a16:colId xmlns:a16="http://schemas.microsoft.com/office/drawing/2014/main" val="1187763260"/>
                    </a:ext>
                  </a:extLst>
                </a:gridCol>
                <a:gridCol w="368361">
                  <a:extLst>
                    <a:ext uri="{9D8B030D-6E8A-4147-A177-3AD203B41FA5}">
                      <a16:colId xmlns:a16="http://schemas.microsoft.com/office/drawing/2014/main" val="344905409"/>
                    </a:ext>
                  </a:extLst>
                </a:gridCol>
                <a:gridCol w="368361">
                  <a:extLst>
                    <a:ext uri="{9D8B030D-6E8A-4147-A177-3AD203B41FA5}">
                      <a16:colId xmlns:a16="http://schemas.microsoft.com/office/drawing/2014/main" val="2054420986"/>
                    </a:ext>
                  </a:extLst>
                </a:gridCol>
                <a:gridCol w="368361">
                  <a:extLst>
                    <a:ext uri="{9D8B030D-6E8A-4147-A177-3AD203B41FA5}">
                      <a16:colId xmlns:a16="http://schemas.microsoft.com/office/drawing/2014/main" val="2349401573"/>
                    </a:ext>
                  </a:extLst>
                </a:gridCol>
                <a:gridCol w="368361">
                  <a:extLst>
                    <a:ext uri="{9D8B030D-6E8A-4147-A177-3AD203B41FA5}">
                      <a16:colId xmlns:a16="http://schemas.microsoft.com/office/drawing/2014/main" val="665863431"/>
                    </a:ext>
                  </a:extLst>
                </a:gridCol>
                <a:gridCol w="368361">
                  <a:extLst>
                    <a:ext uri="{9D8B030D-6E8A-4147-A177-3AD203B41FA5}">
                      <a16:colId xmlns:a16="http://schemas.microsoft.com/office/drawing/2014/main" val="3320579623"/>
                    </a:ext>
                  </a:extLst>
                </a:gridCol>
                <a:gridCol w="368361">
                  <a:extLst>
                    <a:ext uri="{9D8B030D-6E8A-4147-A177-3AD203B41FA5}">
                      <a16:colId xmlns:a16="http://schemas.microsoft.com/office/drawing/2014/main" val="4136412405"/>
                    </a:ext>
                  </a:extLst>
                </a:gridCol>
              </a:tblGrid>
              <a:tr h="1155776">
                <a:tc>
                  <a:txBody>
                    <a:bodyPr/>
                    <a:lstStyle/>
                    <a:p>
                      <a:pPr algn="l" fontAlgn="ct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私は有能である</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私は社会・組織の要請に応えている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私のこれまでの人生は、変化、学習、成長に満ちていた</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今の自分は「本当になりたかった自分」である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人の喜ぶ顔が見たい</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私を大切に思ってくれる人たちがいる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私は、人生において感謝することがたくさんある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私は日々の生活において他者に親切にし手助けしたいと思っている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私はものごとが思い通りにいくと思う</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私は学校や仕事での失敗や不安な感情をあまり引きずらない</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私は他者との近しい関係を維持することができる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自分は人生で多くのことを達成してきた</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私は自分と他者がすることをあまり比較しない</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私に何ができて何ができないかは外部の制約のせいではない</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自分自身についての信念はあまり変化しない</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D.</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業務の方針や推進方法を頻繁に変更しない</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「やってみよう！」因子（自己実現と成長の因子）</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「ありがとう！」因子（つながりと感謝の因子）</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「なんとかなる！」因子（まえむきと楽観の因子）</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「あなたらしく！」因子（独立とマイペースの因子）</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幸福度合計</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eNPS</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平均</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回答数</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73837745"/>
                  </a:ext>
                </a:extLst>
              </a:tr>
              <a:tr h="131580">
                <a:tc rowSpan="15">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インターネットリサーチ</a:t>
                      </a:r>
                    </a:p>
                  </a:txBody>
                  <a:tcPr marL="98915" marR="98915" marT="49458" marB="4945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全社</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1.61</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1.29</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0.40</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1.04</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1.36</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0.69</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1.20</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352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777053"/>
                  </a:ext>
                </a:extLst>
              </a:tr>
              <a:tr h="128024">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0.50</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76384536"/>
                  </a:ext>
                </a:extLst>
              </a:tr>
              <a:tr h="131580">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0.98</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953746078"/>
                  </a:ext>
                </a:extLst>
              </a:tr>
              <a:tr h="128024">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57127087"/>
                  </a:ext>
                </a:extLst>
              </a:tr>
              <a:tr h="131580">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0.95</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8098892"/>
                  </a:ext>
                </a:extLst>
              </a:tr>
              <a:tr h="128024">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0.98</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1.29</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1.30</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65081957"/>
                  </a:ext>
                </a:extLst>
              </a:tr>
              <a:tr h="131580">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1.06</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475172"/>
                  </a:ext>
                </a:extLst>
              </a:tr>
              <a:tr h="128024">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98915" marR="98915" marT="49458" marB="49458"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1.10</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81636110"/>
                  </a:ext>
                </a:extLst>
              </a:tr>
              <a:tr h="128024">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1.40</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0.75</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70014344"/>
                  </a:ext>
                </a:extLst>
              </a:tr>
              <a:tr h="128024">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1.44</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1.80</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03381091"/>
                  </a:ext>
                </a:extLst>
              </a:tr>
              <a:tr h="13158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0.83</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1.09</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1.50</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1.22</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875820"/>
                  </a:ext>
                </a:extLst>
              </a:tr>
              <a:tr h="128024">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98915" marR="98915" marT="49458" marB="49458"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0.50</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0.90</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37622504"/>
                  </a:ext>
                </a:extLst>
              </a:tr>
              <a:tr h="128024">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1.39</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0.75</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1429597"/>
                  </a:ext>
                </a:extLst>
              </a:tr>
              <a:tr h="128024">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14550505"/>
                  </a:ext>
                </a:extLst>
              </a:tr>
              <a:tr h="13158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4519687"/>
                  </a:ext>
                </a:extLst>
              </a:tr>
              <a:tr h="131580">
                <a:tc rowSpan="15">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インターネットリサーチ</a:t>
                      </a:r>
                    </a:p>
                  </a:txBody>
                  <a:tcPr marL="98915" marR="98915" marT="49458" marB="49458"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全社</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ADAB8"/>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C68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1CA95"/>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E7D3"/>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ED"/>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E3C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FE4"/>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BCE9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DC283"/>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D2A7"/>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EBD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DFC1"/>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0D6AF"/>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7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D2A7"/>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E7D3"/>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352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819284"/>
                  </a:ext>
                </a:extLst>
              </a:tr>
              <a:tr h="128024">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12495581"/>
                  </a:ext>
                </a:extLst>
              </a:tr>
              <a:tr h="128024">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86428367"/>
                  </a:ext>
                </a:extLst>
              </a:tr>
              <a:tr h="131580">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60316231"/>
                  </a:ext>
                </a:extLst>
              </a:tr>
              <a:tr h="131580">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1502792"/>
                  </a:ext>
                </a:extLst>
              </a:tr>
              <a:tr h="128024">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82392450"/>
                  </a:ext>
                </a:extLst>
              </a:tr>
              <a:tr h="131580">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443338713"/>
                  </a:ext>
                </a:extLst>
              </a:tr>
              <a:tr h="131580">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98915" marR="98915" marT="49458" marB="49458" anchor="ctr">
                    <a:lnL>
                      <a:noFill/>
                    </a:lnL>
                    <a:lnR w="12700" cap="flat" cmpd="sng" algn="ctr">
                      <a:solidFill>
                        <a:srgbClr val="FF0000"/>
                      </a:solidFill>
                      <a:prstDash val="solid"/>
                      <a:round/>
                      <a:headEnd type="none" w="med" len="med"/>
                      <a:tailEnd type="none" w="med" len="med"/>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442830827"/>
                  </a:ext>
                </a:extLst>
              </a:tr>
              <a:tr h="13158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FF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257663560"/>
                  </a:ext>
                </a:extLst>
              </a:tr>
              <a:tr h="128024">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88041507"/>
                  </a:ext>
                </a:extLst>
              </a:tr>
              <a:tr h="13158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713442467"/>
                  </a:ext>
                </a:extLst>
              </a:tr>
              <a:tr h="131580">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98915" marR="98915" marT="49458" marB="49458" anchor="ctr">
                    <a:lnL>
                      <a:noFill/>
                    </a:lnL>
                    <a:lnR w="12700" cap="flat" cmpd="sng" algn="ctr">
                      <a:solidFill>
                        <a:srgbClr val="FF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786014234"/>
                  </a:ext>
                </a:extLst>
              </a:tr>
              <a:tr h="13158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3836475220"/>
                  </a:ext>
                </a:extLst>
              </a:tr>
              <a:tr h="13158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2971042994"/>
                  </a:ext>
                </a:extLst>
              </a:tr>
              <a:tr h="131580">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w="12700" cap="flat" cmpd="sng" algn="ctr">
                      <a:solidFill>
                        <a:srgbClr val="FF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B6CBE6"/>
                    </a:solidFill>
                  </a:tcPr>
                </a:tc>
                <a:tc>
                  <a:txBody>
                    <a:bodyPr/>
                    <a:lstStyle/>
                    <a:p>
                      <a:pPr algn="r" fontAlgn="ct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24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90433947"/>
                  </a:ext>
                </a:extLst>
              </a:tr>
            </a:tbl>
          </a:graphicData>
        </a:graphic>
      </p:graphicFrame>
      <p:sp>
        <p:nvSpPr>
          <p:cNvPr id="10" name="正方形/長方形 9">
            <a:extLst>
              <a:ext uri="{FF2B5EF4-FFF2-40B4-BE49-F238E27FC236}">
                <a16:creationId xmlns:a16="http://schemas.microsoft.com/office/drawing/2014/main" id="{E8780B0B-0FCF-4951-B40F-6E494C544761}"/>
              </a:ext>
            </a:extLst>
          </p:cNvPr>
          <p:cNvSpPr/>
          <p:nvPr/>
        </p:nvSpPr>
        <p:spPr>
          <a:xfrm>
            <a:off x="1690777" y="2140999"/>
            <a:ext cx="7315200" cy="200132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幸福度が平均データと比べて、差が小さかった下記の属性について、幸福度を向上させ得る</a:t>
            </a:r>
            <a:r>
              <a:rPr lang="en-US" altLang="ja-JP" dirty="0" err="1"/>
              <a:t>eNPS</a:t>
            </a:r>
            <a:r>
              <a:rPr lang="ja-JP" altLang="en-US" dirty="0"/>
              <a:t>要因を探る</a:t>
            </a:r>
            <a:endParaRPr kumimoji="1" lang="en-US" altLang="ja-JP" dirty="0"/>
          </a:p>
          <a:p>
            <a:pPr marL="285750" indent="-285750">
              <a:buFont typeface="Arial" panose="020B0604020202020204" pitchFamily="34" charset="0"/>
              <a:buChar char="•"/>
            </a:pPr>
            <a:r>
              <a:rPr kumimoji="1" lang="en-US" altLang="ja-JP" dirty="0"/>
              <a:t>20</a:t>
            </a:r>
            <a:r>
              <a:rPr kumimoji="1" lang="ja-JP" altLang="en-US" dirty="0"/>
              <a:t>代男性</a:t>
            </a:r>
            <a:endParaRPr kumimoji="1" lang="en-US" altLang="ja-JP" dirty="0"/>
          </a:p>
          <a:p>
            <a:pPr marL="285750" indent="-285750">
              <a:buFont typeface="Arial" panose="020B0604020202020204" pitchFamily="34" charset="0"/>
              <a:buChar char="•"/>
            </a:pPr>
            <a:r>
              <a:rPr lang="en-US" altLang="ja-JP" dirty="0"/>
              <a:t>20</a:t>
            </a:r>
            <a:r>
              <a:rPr lang="ja-JP" altLang="en-US" dirty="0"/>
              <a:t>代女性</a:t>
            </a:r>
            <a:endParaRPr lang="en-US" altLang="ja-JP" dirty="0"/>
          </a:p>
          <a:p>
            <a:pPr marL="285750" indent="-285750">
              <a:buFont typeface="Arial" panose="020B0604020202020204" pitchFamily="34" charset="0"/>
              <a:buChar char="•"/>
            </a:pPr>
            <a:r>
              <a:rPr kumimoji="1" lang="en-US" altLang="ja-JP" dirty="0"/>
              <a:t>40</a:t>
            </a:r>
            <a:r>
              <a:rPr kumimoji="1" lang="ja-JP" altLang="en-US" dirty="0"/>
              <a:t>代女性</a:t>
            </a:r>
            <a:endParaRPr kumimoji="1" lang="en-US" altLang="ja-JP" dirty="0"/>
          </a:p>
          <a:p>
            <a:pPr marL="285750" indent="-285750">
              <a:buFont typeface="Arial" panose="020B0604020202020204" pitchFamily="34" charset="0"/>
              <a:buChar char="•"/>
            </a:pPr>
            <a:r>
              <a:rPr lang="en-US" altLang="ja-JP" dirty="0"/>
              <a:t>50</a:t>
            </a:r>
            <a:r>
              <a:rPr lang="ja-JP" altLang="en-US" dirty="0"/>
              <a:t>代女性</a:t>
            </a:r>
            <a:endParaRPr kumimoji="1" lang="ja-JP" altLang="en-US" dirty="0"/>
          </a:p>
        </p:txBody>
      </p:sp>
      <p:cxnSp>
        <p:nvCxnSpPr>
          <p:cNvPr id="12" name="直線コネクタ 11">
            <a:extLst>
              <a:ext uri="{FF2B5EF4-FFF2-40B4-BE49-F238E27FC236}">
                <a16:creationId xmlns:a16="http://schemas.microsoft.com/office/drawing/2014/main" id="{271C1ECA-8BF7-47C2-8C86-238B013A65D9}"/>
              </a:ext>
            </a:extLst>
          </p:cNvPr>
          <p:cNvCxnSpPr>
            <a:cxnSpLocks/>
            <a:stCxn id="10" idx="1"/>
          </p:cNvCxnSpPr>
          <p:nvPr/>
        </p:nvCxnSpPr>
        <p:spPr>
          <a:xfrm flipH="1">
            <a:off x="1121435" y="3141663"/>
            <a:ext cx="569342" cy="1956548"/>
          </a:xfrm>
          <a:prstGeom prst="line">
            <a:avLst/>
          </a:prstGeom>
          <a:ln w="158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4ACB6FD-C945-48DA-8586-2F46F3D69976}"/>
              </a:ext>
            </a:extLst>
          </p:cNvPr>
          <p:cNvCxnSpPr>
            <a:cxnSpLocks/>
          </p:cNvCxnSpPr>
          <p:nvPr/>
        </p:nvCxnSpPr>
        <p:spPr>
          <a:xfrm flipH="1">
            <a:off x="1121434" y="3303917"/>
            <a:ext cx="595191" cy="2329132"/>
          </a:xfrm>
          <a:prstGeom prst="line">
            <a:avLst/>
          </a:prstGeom>
          <a:ln w="158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514ED69-7CA4-4395-B7A2-662A5D5F3FC3}"/>
              </a:ext>
            </a:extLst>
          </p:cNvPr>
          <p:cNvCxnSpPr>
            <a:cxnSpLocks/>
          </p:cNvCxnSpPr>
          <p:nvPr/>
        </p:nvCxnSpPr>
        <p:spPr>
          <a:xfrm flipH="1">
            <a:off x="1181819" y="3429000"/>
            <a:ext cx="582252" cy="2500872"/>
          </a:xfrm>
          <a:prstGeom prst="line">
            <a:avLst/>
          </a:prstGeom>
          <a:ln w="158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532BFC5-0E24-463B-A818-7C822E52221F}"/>
              </a:ext>
            </a:extLst>
          </p:cNvPr>
          <p:cNvCxnSpPr>
            <a:cxnSpLocks/>
          </p:cNvCxnSpPr>
          <p:nvPr/>
        </p:nvCxnSpPr>
        <p:spPr>
          <a:xfrm flipH="1">
            <a:off x="1334219" y="3581400"/>
            <a:ext cx="582252" cy="2500872"/>
          </a:xfrm>
          <a:prstGeom prst="line">
            <a:avLst/>
          </a:prstGeom>
          <a:ln w="15875">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57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AD4FDB6-6143-402F-AE0E-A27912AC8BB0}"/>
              </a:ext>
            </a:extLst>
          </p:cNvPr>
          <p:cNvSpPr>
            <a:spLocks noGrp="1"/>
          </p:cNvSpPr>
          <p:nvPr>
            <p:ph type="sldNum" sz="quarter" idx="12"/>
          </p:nvPr>
        </p:nvSpPr>
        <p:spPr/>
        <p:txBody>
          <a:bodyPr/>
          <a:lstStyle/>
          <a:p>
            <a:fld id="{813CA28B-1466-4046-85A5-350564ECB1B6}" type="slidenum">
              <a:rPr lang="ja-JP" altLang="en-US" smtClean="0"/>
              <a:pPr/>
              <a:t>12</a:t>
            </a:fld>
            <a:endParaRPr lang="ja-JP" altLang="en-US" dirty="0"/>
          </a:p>
        </p:txBody>
      </p:sp>
      <p:sp>
        <p:nvSpPr>
          <p:cNvPr id="4" name="タイトル 3">
            <a:extLst>
              <a:ext uri="{FF2B5EF4-FFF2-40B4-BE49-F238E27FC236}">
                <a16:creationId xmlns:a16="http://schemas.microsoft.com/office/drawing/2014/main" id="{4DE95669-BDCB-4A14-94A4-119A4452A36D}"/>
              </a:ext>
            </a:extLst>
          </p:cNvPr>
          <p:cNvSpPr>
            <a:spLocks noGrp="1"/>
          </p:cNvSpPr>
          <p:nvPr>
            <p:ph type="title"/>
          </p:nvPr>
        </p:nvSpPr>
        <p:spPr/>
        <p:txBody>
          <a:bodyPr/>
          <a:lstStyle/>
          <a:p>
            <a:r>
              <a:rPr kumimoji="1" lang="en-US" altLang="ja-JP" dirty="0"/>
              <a:t>20</a:t>
            </a:r>
            <a:r>
              <a:rPr kumimoji="1" lang="ja-JP" altLang="en-US" dirty="0"/>
              <a:t>代男性の幸福度因子と</a:t>
            </a:r>
            <a:r>
              <a:rPr kumimoji="1" lang="en-US" altLang="ja-JP" dirty="0" err="1"/>
              <a:t>eNPS</a:t>
            </a:r>
            <a:r>
              <a:rPr kumimoji="1" lang="ja-JP" altLang="en-US" dirty="0"/>
              <a:t>要因</a:t>
            </a:r>
          </a:p>
        </p:txBody>
      </p:sp>
      <p:sp>
        <p:nvSpPr>
          <p:cNvPr id="12" name="テキスト プレースホルダー 11">
            <a:extLst>
              <a:ext uri="{FF2B5EF4-FFF2-40B4-BE49-F238E27FC236}">
                <a16:creationId xmlns:a16="http://schemas.microsoft.com/office/drawing/2014/main" id="{2F0FB185-434D-4972-B0BB-D4460713FE26}"/>
              </a:ext>
            </a:extLst>
          </p:cNvPr>
          <p:cNvSpPr>
            <a:spLocks noGrp="1"/>
          </p:cNvSpPr>
          <p:nvPr>
            <p:ph type="body" sz="quarter" idx="14"/>
          </p:nvPr>
        </p:nvSpPr>
        <p:spPr/>
        <p:txBody>
          <a:bodyPr/>
          <a:lstStyle/>
          <a:p>
            <a:pPr marL="285750" indent="-285750">
              <a:buFont typeface="Arial" panose="020B0604020202020204" pitchFamily="34" charset="0"/>
              <a:buChar char="•"/>
            </a:pPr>
            <a:r>
              <a:rPr lang="ja-JP" altLang="en-US" dirty="0"/>
              <a:t>成長の実感：「本当になりたかった自分である」 「失敗や不安な感情を引きづらない」と相関</a:t>
            </a:r>
            <a:endParaRPr lang="en-US" altLang="ja-JP" dirty="0"/>
          </a:p>
          <a:p>
            <a:pPr marL="285750" indent="-285750">
              <a:buFont typeface="Arial" panose="020B0604020202020204" pitchFamily="34" charset="0"/>
              <a:buChar char="•"/>
            </a:pPr>
            <a:r>
              <a:rPr lang="ja-JP" altLang="en-US" dirty="0"/>
              <a:t>仕事の量：「私は有能である」 「本当になりたかった自分である」 「失敗や不安な感情を引きづらない」と相関</a:t>
            </a:r>
            <a:endParaRPr lang="en-US" altLang="ja-JP" dirty="0"/>
          </a:p>
          <a:p>
            <a:pPr marL="285750" indent="-285750">
              <a:buFont typeface="Arial" panose="020B0604020202020204" pitchFamily="34" charset="0"/>
              <a:buChar char="•"/>
            </a:pPr>
            <a:r>
              <a:rPr lang="ja-JP" altLang="en-US" dirty="0"/>
              <a:t>目標設定の妥当性： 「本当になりたかった自分である」 「失敗や不安な感情を引きづらない」と相関</a:t>
            </a:r>
            <a:endParaRPr lang="en-US" altLang="ja-JP" dirty="0"/>
          </a:p>
        </p:txBody>
      </p:sp>
      <p:graphicFrame>
        <p:nvGraphicFramePr>
          <p:cNvPr id="37" name="表 36">
            <a:extLst>
              <a:ext uri="{FF2B5EF4-FFF2-40B4-BE49-F238E27FC236}">
                <a16:creationId xmlns:a16="http://schemas.microsoft.com/office/drawing/2014/main" id="{16F63C94-3BD3-485C-A684-F511B2D8974C}"/>
              </a:ext>
            </a:extLst>
          </p:cNvPr>
          <p:cNvGraphicFramePr>
            <a:graphicFrameLocks noGrp="1"/>
          </p:cNvGraphicFramePr>
          <p:nvPr>
            <p:extLst>
              <p:ext uri="{D42A27DB-BD31-4B8C-83A1-F6EECF244321}">
                <p14:modId xmlns:p14="http://schemas.microsoft.com/office/powerpoint/2010/main" val="3324278422"/>
              </p:ext>
            </p:extLst>
          </p:nvPr>
        </p:nvGraphicFramePr>
        <p:xfrm>
          <a:off x="236539" y="2024063"/>
          <a:ext cx="9577385" cy="4500563"/>
        </p:xfrm>
        <a:graphic>
          <a:graphicData uri="http://schemas.openxmlformats.org/drawingml/2006/table">
            <a:tbl>
              <a:tblPr/>
              <a:tblGrid>
                <a:gridCol w="1497385">
                  <a:extLst>
                    <a:ext uri="{9D8B030D-6E8A-4147-A177-3AD203B41FA5}">
                      <a16:colId xmlns:a16="http://schemas.microsoft.com/office/drawing/2014/main" val="1729962035"/>
                    </a:ext>
                  </a:extLst>
                </a:gridCol>
                <a:gridCol w="505000">
                  <a:extLst>
                    <a:ext uri="{9D8B030D-6E8A-4147-A177-3AD203B41FA5}">
                      <a16:colId xmlns:a16="http://schemas.microsoft.com/office/drawing/2014/main" val="3912269103"/>
                    </a:ext>
                  </a:extLst>
                </a:gridCol>
                <a:gridCol w="505000">
                  <a:extLst>
                    <a:ext uri="{9D8B030D-6E8A-4147-A177-3AD203B41FA5}">
                      <a16:colId xmlns:a16="http://schemas.microsoft.com/office/drawing/2014/main" val="671447282"/>
                    </a:ext>
                  </a:extLst>
                </a:gridCol>
                <a:gridCol w="505000">
                  <a:extLst>
                    <a:ext uri="{9D8B030D-6E8A-4147-A177-3AD203B41FA5}">
                      <a16:colId xmlns:a16="http://schemas.microsoft.com/office/drawing/2014/main" val="2793190180"/>
                    </a:ext>
                  </a:extLst>
                </a:gridCol>
                <a:gridCol w="505000">
                  <a:extLst>
                    <a:ext uri="{9D8B030D-6E8A-4147-A177-3AD203B41FA5}">
                      <a16:colId xmlns:a16="http://schemas.microsoft.com/office/drawing/2014/main" val="1331875117"/>
                    </a:ext>
                  </a:extLst>
                </a:gridCol>
                <a:gridCol w="505000">
                  <a:extLst>
                    <a:ext uri="{9D8B030D-6E8A-4147-A177-3AD203B41FA5}">
                      <a16:colId xmlns:a16="http://schemas.microsoft.com/office/drawing/2014/main" val="453787567"/>
                    </a:ext>
                  </a:extLst>
                </a:gridCol>
                <a:gridCol w="505000">
                  <a:extLst>
                    <a:ext uri="{9D8B030D-6E8A-4147-A177-3AD203B41FA5}">
                      <a16:colId xmlns:a16="http://schemas.microsoft.com/office/drawing/2014/main" val="3859131387"/>
                    </a:ext>
                  </a:extLst>
                </a:gridCol>
                <a:gridCol w="505000">
                  <a:extLst>
                    <a:ext uri="{9D8B030D-6E8A-4147-A177-3AD203B41FA5}">
                      <a16:colId xmlns:a16="http://schemas.microsoft.com/office/drawing/2014/main" val="442639272"/>
                    </a:ext>
                  </a:extLst>
                </a:gridCol>
                <a:gridCol w="505000">
                  <a:extLst>
                    <a:ext uri="{9D8B030D-6E8A-4147-A177-3AD203B41FA5}">
                      <a16:colId xmlns:a16="http://schemas.microsoft.com/office/drawing/2014/main" val="3297870746"/>
                    </a:ext>
                  </a:extLst>
                </a:gridCol>
                <a:gridCol w="505000">
                  <a:extLst>
                    <a:ext uri="{9D8B030D-6E8A-4147-A177-3AD203B41FA5}">
                      <a16:colId xmlns:a16="http://schemas.microsoft.com/office/drawing/2014/main" val="3498329291"/>
                    </a:ext>
                  </a:extLst>
                </a:gridCol>
                <a:gridCol w="505000">
                  <a:extLst>
                    <a:ext uri="{9D8B030D-6E8A-4147-A177-3AD203B41FA5}">
                      <a16:colId xmlns:a16="http://schemas.microsoft.com/office/drawing/2014/main" val="1815112925"/>
                    </a:ext>
                  </a:extLst>
                </a:gridCol>
                <a:gridCol w="505000">
                  <a:extLst>
                    <a:ext uri="{9D8B030D-6E8A-4147-A177-3AD203B41FA5}">
                      <a16:colId xmlns:a16="http://schemas.microsoft.com/office/drawing/2014/main" val="1030724027"/>
                    </a:ext>
                  </a:extLst>
                </a:gridCol>
                <a:gridCol w="505000">
                  <a:extLst>
                    <a:ext uri="{9D8B030D-6E8A-4147-A177-3AD203B41FA5}">
                      <a16:colId xmlns:a16="http://schemas.microsoft.com/office/drawing/2014/main" val="2740856989"/>
                    </a:ext>
                  </a:extLst>
                </a:gridCol>
                <a:gridCol w="505000">
                  <a:extLst>
                    <a:ext uri="{9D8B030D-6E8A-4147-A177-3AD203B41FA5}">
                      <a16:colId xmlns:a16="http://schemas.microsoft.com/office/drawing/2014/main" val="2676487125"/>
                    </a:ext>
                  </a:extLst>
                </a:gridCol>
                <a:gridCol w="505000">
                  <a:extLst>
                    <a:ext uri="{9D8B030D-6E8A-4147-A177-3AD203B41FA5}">
                      <a16:colId xmlns:a16="http://schemas.microsoft.com/office/drawing/2014/main" val="2248071529"/>
                    </a:ext>
                  </a:extLst>
                </a:gridCol>
                <a:gridCol w="505000">
                  <a:extLst>
                    <a:ext uri="{9D8B030D-6E8A-4147-A177-3AD203B41FA5}">
                      <a16:colId xmlns:a16="http://schemas.microsoft.com/office/drawing/2014/main" val="1977496236"/>
                    </a:ext>
                  </a:extLst>
                </a:gridCol>
                <a:gridCol w="505000">
                  <a:extLst>
                    <a:ext uri="{9D8B030D-6E8A-4147-A177-3AD203B41FA5}">
                      <a16:colId xmlns:a16="http://schemas.microsoft.com/office/drawing/2014/main" val="2783271429"/>
                    </a:ext>
                  </a:extLst>
                </a:gridCol>
              </a:tblGrid>
              <a:tr h="1163454">
                <a:tc>
                  <a:txBody>
                    <a:bodyPr/>
                    <a:lstStyle/>
                    <a:p>
                      <a:pPr algn="l" fontAlgn="ctr"/>
                      <a:r>
                        <a:rPr lang="zh-CN" altLang="en-US" sz="800" b="0" i="0" u="none" strike="noStrike" dirty="0">
                          <a:solidFill>
                            <a:srgbClr val="000000"/>
                          </a:solidFill>
                          <a:effectLst/>
                          <a:latin typeface="游ゴシック" panose="020B0400000000000000" pitchFamily="50" charset="-128"/>
                          <a:ea typeface="游ゴシック" panose="020B0400000000000000" pitchFamily="50" charset="-128"/>
                        </a:rPr>
                        <a:t>男性</a:t>
                      </a:r>
                      <a:r>
                        <a:rPr lang="en-US" altLang="zh-CN" sz="800" b="0" i="0" u="none" strike="noStrike" dirty="0">
                          <a:solidFill>
                            <a:srgbClr val="000000"/>
                          </a:solidFill>
                          <a:effectLst/>
                          <a:latin typeface="游ゴシック" panose="020B0400000000000000" pitchFamily="50" charset="-128"/>
                          <a:ea typeface="游ゴシック" panose="020B0400000000000000" pitchFamily="50" charset="-128"/>
                        </a:rPr>
                        <a:t>20</a:t>
                      </a:r>
                      <a:r>
                        <a:rPr lang="zh-CN" altLang="en-US" sz="800" b="0" i="0" u="none" strike="noStrike" dirty="0">
                          <a:solidFill>
                            <a:srgbClr val="000000"/>
                          </a:solidFill>
                          <a:effectLst/>
                          <a:latin typeface="游ゴシック" panose="020B0400000000000000" pitchFamily="50" charset="-128"/>
                          <a:ea typeface="游ゴシック" panose="020B0400000000000000" pitchFamily="50" charset="-128"/>
                        </a:rPr>
                        <a:t>代</a:t>
                      </a:r>
                      <a:br>
                        <a:rPr lang="zh-CN" alt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zh-CN" altLang="en-US" sz="800" b="0" i="0" u="none" strike="noStrike" dirty="0">
                          <a:solidFill>
                            <a:srgbClr val="000000"/>
                          </a:solidFill>
                          <a:effectLst/>
                          <a:latin typeface="游ゴシック" panose="020B0400000000000000" pitchFamily="50" charset="-128"/>
                          <a:ea typeface="游ゴシック" panose="020B0400000000000000" pitchFamily="50" charset="-128"/>
                        </a:rPr>
                        <a:t>回答数：</a:t>
                      </a:r>
                      <a:r>
                        <a:rPr lang="en-US" altLang="zh-CN" sz="800" b="0" i="0" u="none" strike="noStrike" dirty="0">
                          <a:solidFill>
                            <a:srgbClr val="000000"/>
                          </a:solidFill>
                          <a:effectLst/>
                          <a:latin typeface="游ゴシック" panose="020B0400000000000000" pitchFamily="50" charset="-128"/>
                          <a:ea typeface="游ゴシック" panose="020B0400000000000000" pitchFamily="50" charset="-128"/>
                        </a:rPr>
                        <a:t>23</a:t>
                      </a:r>
                      <a:r>
                        <a:rPr lang="zh-CN" altLang="en-US" sz="800" b="0" i="0" u="none" strike="noStrike" dirty="0">
                          <a:solidFill>
                            <a:srgbClr val="000000"/>
                          </a:solidFill>
                          <a:effectLst/>
                          <a:latin typeface="游ゴシック" panose="020B0400000000000000" pitchFamily="50" charset="-128"/>
                          <a:ea typeface="游ゴシック" panose="020B0400000000000000" pitchFamily="50" charset="-128"/>
                        </a:rPr>
                        <a:t>件</a:t>
                      </a:r>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私は有能である</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私は社会・組織の要請に応えている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私のこれまでの人生は、変化、学習、成長に満ちていた</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今の自分は「本当になりたかった自分」である</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人の喜ぶ顔が見たい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私を大切に思ってくれる人たちがいる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私は、人生において感謝することがたくさんある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私は日々の生活において他者に親切にし手助けしたいと思っている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私はものごとが思い通りにいくと思う</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私は学校や仕事での失敗や不安な感情をあまり引きずらない</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私は他者との近しい関係を維持することができる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自分は人生で多くのことを達成してきた</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私は自分と他者がすることをあまり比較しない</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私に何ができて何ができないかは外部の制約のせいではない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自分自身についての信念はあまり変化しない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D.</a:t>
                      </a: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業務の方針や推進方法を頻繁に変更しない</a:t>
                      </a:r>
                    </a:p>
                  </a:txBody>
                  <a:tcPr marL="0" marR="0" marT="0" marB="0" anchor="ctr">
                    <a:lnL>
                      <a:noFill/>
                    </a:lnL>
                    <a:lnR>
                      <a:noFill/>
                    </a:lnR>
                    <a:lnT>
                      <a:noFill/>
                    </a:lnT>
                    <a:lnB>
                      <a:noFill/>
                    </a:lnB>
                    <a:solidFill>
                      <a:srgbClr val="FFF2CC"/>
                    </a:solidFill>
                  </a:tcPr>
                </a:tc>
                <a:extLst>
                  <a:ext uri="{0D108BD9-81ED-4DB2-BD59-A6C34878D82A}">
                    <a16:rowId xmlns:a16="http://schemas.microsoft.com/office/drawing/2014/main" val="3898659611"/>
                  </a:ext>
                </a:extLst>
              </a:tr>
              <a:tr h="165761">
                <a:tc>
                  <a:txBody>
                    <a:bodyPr/>
                    <a:lstStyle/>
                    <a:p>
                      <a:pPr algn="l" fontAlgn="ct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平均との差の大きさ</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919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6F99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AB7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A4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1F4F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0" marR="0" marT="0" marB="0" anchor="ctr">
                    <a:lnL>
                      <a:noFill/>
                    </a:lnL>
                    <a:lnR>
                      <a:noFill/>
                    </a:lnR>
                    <a:lnT>
                      <a:noFill/>
                    </a:lnT>
                    <a:lnB>
                      <a:noFill/>
                    </a:lnB>
                    <a:solidFill>
                      <a:srgbClr val="FBCC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0" marR="0" marT="0" marB="0" anchor="ctr">
                    <a:lnL>
                      <a:noFill/>
                    </a:lnL>
                    <a:lnR>
                      <a:noFill/>
                    </a:lnR>
                    <a:lnT>
                      <a:noFill/>
                    </a:lnT>
                    <a:lnB>
                      <a:noFill/>
                    </a:lnB>
                    <a:solidFill>
                      <a:srgbClr val="B0C6E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0" marR="0" marT="0" marB="0" anchor="ctr">
                    <a:lnL>
                      <a:noFill/>
                    </a:lnL>
                    <a:lnR>
                      <a:noFill/>
                    </a:lnR>
                    <a:lnT>
                      <a:noFill/>
                    </a:lnT>
                    <a:lnB>
                      <a:noFill/>
                    </a:lnB>
                    <a:solidFill>
                      <a:srgbClr val="FCF3F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5A8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97D7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DBE5F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0" marR="0" marT="0" marB="0" anchor="ctr">
                    <a:lnL>
                      <a:noFill/>
                    </a:lnL>
                    <a:lnR>
                      <a:noFill/>
                    </a:lnR>
                    <a:lnT>
                      <a:noFill/>
                    </a:lnT>
                    <a:lnB>
                      <a:noFill/>
                    </a:lnB>
                    <a:solidFill>
                      <a:srgbClr val="FBB8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0" marR="0" marT="0" marB="0" anchor="ctr">
                    <a:lnL>
                      <a:noFill/>
                    </a:lnL>
                    <a:lnR>
                      <a:noFill/>
                    </a:lnR>
                    <a:lnT>
                      <a:noFill/>
                    </a:lnT>
                    <a:lnB>
                      <a:noFill/>
                    </a:lnB>
                    <a:solidFill>
                      <a:srgbClr val="FCDFE2"/>
                    </a:solidFill>
                  </a:tcPr>
                </a:tc>
                <a:extLst>
                  <a:ext uri="{0D108BD9-81ED-4DB2-BD59-A6C34878D82A}">
                    <a16:rowId xmlns:a16="http://schemas.microsoft.com/office/drawing/2014/main" val="2796280424"/>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会社の理念やビジョン</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DDCB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6D9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E7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3D2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2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97D4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98D4A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B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0D1A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4D9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a:noFill/>
                    </a:lnL>
                    <a:lnR>
                      <a:noFill/>
                    </a:lnR>
                    <a:lnT>
                      <a:noFill/>
                    </a:lnT>
                    <a:lnB>
                      <a:noFill/>
                    </a:lnB>
                    <a:solidFill>
                      <a:srgbClr val="8ACE9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a:noFill/>
                    </a:lnT>
                    <a:lnB>
                      <a:noFill/>
                    </a:lnB>
                    <a:solidFill>
                      <a:srgbClr val="D0EBD9"/>
                    </a:solidFill>
                  </a:tcPr>
                </a:tc>
                <a:extLst>
                  <a:ext uri="{0D108BD9-81ED-4DB2-BD59-A6C34878D82A}">
                    <a16:rowId xmlns:a16="http://schemas.microsoft.com/office/drawing/2014/main" val="549705781"/>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会社の安定性・将来性</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BEFE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D3EC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7F4E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0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a:noFill/>
                    </a:lnR>
                    <a:lnT>
                      <a:noFill/>
                    </a:lnT>
                    <a:lnB>
                      <a:noFill/>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a:noFill/>
                    </a:lnT>
                    <a:lnB>
                      <a:noFill/>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FD7A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6E7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F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1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8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E2F2E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AEDDB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a:noFill/>
                    </a:lnL>
                    <a:lnR>
                      <a:noFill/>
                    </a:lnR>
                    <a:lnT>
                      <a:noFill/>
                    </a:lnT>
                    <a:lnB>
                      <a:noFill/>
                    </a:lnB>
                    <a:solidFill>
                      <a:srgbClr val="CBE8D4"/>
                    </a:solidFill>
                  </a:tcPr>
                </a:tc>
                <a:extLst>
                  <a:ext uri="{0D108BD9-81ED-4DB2-BD59-A6C34878D82A}">
                    <a16:rowId xmlns:a16="http://schemas.microsoft.com/office/drawing/2014/main" val="4279524515"/>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会社の風土</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8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A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4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DDCB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1D8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a:noFill/>
                    </a:lnR>
                    <a:lnT>
                      <a:noFill/>
                    </a:lnT>
                    <a:lnB>
                      <a:noFill/>
                    </a:lnB>
                    <a:solidFill>
                      <a:srgbClr val="8BCF9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1D8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E9F5E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1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6E7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8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8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DAEFE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B6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a:noFill/>
                    </a:lnT>
                    <a:lnB>
                      <a:noFill/>
                    </a:lnB>
                    <a:solidFill>
                      <a:srgbClr val="D0EBD9"/>
                    </a:solidFill>
                  </a:tcPr>
                </a:tc>
                <a:extLst>
                  <a:ext uri="{0D108BD9-81ED-4DB2-BD59-A6C34878D82A}">
                    <a16:rowId xmlns:a16="http://schemas.microsoft.com/office/drawing/2014/main" val="2673165322"/>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職場（部署）の戦略・方向性</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EDDB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7D3A8"/>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7DA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81CA9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F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9A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5D3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8E1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8ED0A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a:noFill/>
                    </a:lnL>
                    <a:lnR>
                      <a:noFill/>
                    </a:lnR>
                    <a:lnT>
                      <a:noFill/>
                    </a:lnT>
                    <a:lnB>
                      <a:noFill/>
                    </a:lnB>
                    <a:solidFill>
                      <a:srgbClr val="91D1A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A5D9B4"/>
                    </a:solidFill>
                  </a:tcPr>
                </a:tc>
                <a:extLst>
                  <a:ext uri="{0D108BD9-81ED-4DB2-BD59-A6C34878D82A}">
                    <a16:rowId xmlns:a16="http://schemas.microsoft.com/office/drawing/2014/main" val="3942976398"/>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職場（部署）の風土</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4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9B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CCF9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9C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3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ED0A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BE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3D2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4D9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B5DF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9DD6A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9DBB7"/>
                    </a:solidFill>
                  </a:tcPr>
                </a:tc>
                <a:extLst>
                  <a:ext uri="{0D108BD9-81ED-4DB2-BD59-A6C34878D82A}">
                    <a16:rowId xmlns:a16="http://schemas.microsoft.com/office/drawing/2014/main" val="2906119832"/>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仕事の量</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DD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FD0A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5CC98"/>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DDCB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8D4A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D3A7"/>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2CB96"/>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0.58</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FD0A1"/>
                    </a:solidFill>
                  </a:tcPr>
                </a:tc>
                <a:extLst>
                  <a:ext uri="{0D108BD9-81ED-4DB2-BD59-A6C34878D82A}">
                    <a16:rowId xmlns:a16="http://schemas.microsoft.com/office/drawing/2014/main" val="4159035116"/>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会社が用意する研修</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FE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-0.66</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4F9F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9E8D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A4D9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93D2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3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3EC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BE8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DE9D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6E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1EBD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FEAD9"/>
                    </a:solidFill>
                  </a:tcPr>
                </a:tc>
                <a:extLst>
                  <a:ext uri="{0D108BD9-81ED-4DB2-BD59-A6C34878D82A}">
                    <a16:rowId xmlns:a16="http://schemas.microsoft.com/office/drawing/2014/main" val="338022644"/>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自身が受ける評価</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8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A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A1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92D1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1CB9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BDC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9CE9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DD6A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0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C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0EBDA"/>
                    </a:solidFill>
                  </a:tcPr>
                </a:tc>
                <a:extLst>
                  <a:ext uri="{0D108BD9-81ED-4DB2-BD59-A6C34878D82A}">
                    <a16:rowId xmlns:a16="http://schemas.microsoft.com/office/drawing/2014/main" val="1103967329"/>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成長の実感</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2CB9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DFC1"/>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0A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A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E4CB"/>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9E1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EC99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1D8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E0C2"/>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0.47</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2545983192"/>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社会に対する事業の貢献度</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EEE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AF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6E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2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7E7D2"/>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9C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8ACE9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FEAD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1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BC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ED0A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1EBD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9B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8E7D2"/>
                    </a:solidFill>
                  </a:tcPr>
                </a:tc>
                <a:extLst>
                  <a:ext uri="{0D108BD9-81ED-4DB2-BD59-A6C34878D82A}">
                    <a16:rowId xmlns:a16="http://schemas.microsoft.com/office/drawing/2014/main" val="1051790352"/>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報酬</a:t>
                      </a: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金額</a:t>
                      </a: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1EBD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FEAD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EF0E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8E7D2"/>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A9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99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5ECD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8E1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FEAD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C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6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B4DFC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BDE3C9"/>
                    </a:solidFill>
                  </a:tcPr>
                </a:tc>
                <a:extLst>
                  <a:ext uri="{0D108BD9-81ED-4DB2-BD59-A6C34878D82A}">
                    <a16:rowId xmlns:a16="http://schemas.microsoft.com/office/drawing/2014/main" val="933611256"/>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上司との関係</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A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DD6A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2D1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5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2D1A3"/>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0.47</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a:t>
                      </a:r>
                    </a:p>
                  </a:txBody>
                  <a:tcPr marL="0" marR="0" marT="0" marB="0" anchor="ctr">
                    <a:lnL>
                      <a:noFill/>
                    </a:lnL>
                    <a:lnR>
                      <a:noFill/>
                    </a:lnR>
                    <a:lnT>
                      <a:noFill/>
                    </a:lnT>
                    <a:lnB>
                      <a:noFill/>
                    </a:lnB>
                    <a:solidFill>
                      <a:srgbClr val="84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5D2A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3D8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E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D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a:noFill/>
                    </a:lnT>
                    <a:lnB>
                      <a:noFill/>
                    </a:lnB>
                    <a:solidFill>
                      <a:srgbClr val="85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1D8B1"/>
                    </a:solidFill>
                  </a:tcPr>
                </a:tc>
                <a:extLst>
                  <a:ext uri="{0D108BD9-81ED-4DB2-BD59-A6C34878D82A}">
                    <a16:rowId xmlns:a16="http://schemas.microsoft.com/office/drawing/2014/main" val="2010090200"/>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同僚との関係</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8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4D8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BCF9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BDBB9"/>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0.64</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0.59</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BDC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5E0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1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0F1E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D6E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9DD6A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B7E0C3"/>
                    </a:solidFill>
                  </a:tcPr>
                </a:tc>
                <a:extLst>
                  <a:ext uri="{0D108BD9-81ED-4DB2-BD59-A6C34878D82A}">
                    <a16:rowId xmlns:a16="http://schemas.microsoft.com/office/drawing/2014/main" val="3053208801"/>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他の部署との関係</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5DF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8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E6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83CB9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a:noFill/>
                    </a:lnR>
                    <a:lnT>
                      <a:noFill/>
                    </a:lnT>
                    <a:lnB>
                      <a:noFill/>
                    </a:lnB>
                    <a:solidFill>
                      <a:srgbClr val="8ED0A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7EDD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2D8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BE9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DD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6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B3DFC0"/>
                    </a:solidFill>
                  </a:tcPr>
                </a:tc>
                <a:extLst>
                  <a:ext uri="{0D108BD9-81ED-4DB2-BD59-A6C34878D82A}">
                    <a16:rowId xmlns:a16="http://schemas.microsoft.com/office/drawing/2014/main" val="1573447974"/>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有給休暇の取りやすさ</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2CB9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DE3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8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A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AF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a:noFill/>
                    </a:lnT>
                    <a:lnB>
                      <a:noFill/>
                    </a:lnB>
                    <a:solidFill>
                      <a:srgbClr val="8FD0A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a:noFill/>
                    </a:lnL>
                    <a:lnR>
                      <a:noFill/>
                    </a:lnR>
                    <a:lnT>
                      <a:noFill/>
                    </a:lnT>
                    <a:lnB>
                      <a:noFill/>
                    </a:lnB>
                    <a:solidFill>
                      <a:srgbClr val="C4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DC99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9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2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85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a:noFill/>
                    </a:lnT>
                    <a:lnB>
                      <a:noFill/>
                    </a:lnB>
                    <a:solidFill>
                      <a:srgbClr val="9C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99D4A9"/>
                    </a:solidFill>
                  </a:tcPr>
                </a:tc>
                <a:extLst>
                  <a:ext uri="{0D108BD9-81ED-4DB2-BD59-A6C34878D82A}">
                    <a16:rowId xmlns:a16="http://schemas.microsoft.com/office/drawing/2014/main" val="1411005171"/>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自分自身の仕事内容そのもの</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AE2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B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9A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a:noFill/>
                    </a:lnT>
                    <a:lnB>
                      <a:noFill/>
                    </a:lnB>
                    <a:solidFill>
                      <a:srgbClr val="85CC9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a:noFill/>
                    </a:lnL>
                    <a:lnR>
                      <a:noFill/>
                    </a:lnR>
                    <a:lnT>
                      <a:noFill/>
                    </a:lnT>
                    <a:lnB>
                      <a:noFill/>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1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5DF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AE2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2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4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9F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A7DAB6"/>
                    </a:solidFill>
                  </a:tcPr>
                </a:tc>
                <a:extLst>
                  <a:ext uri="{0D108BD9-81ED-4DB2-BD59-A6C34878D82A}">
                    <a16:rowId xmlns:a16="http://schemas.microsoft.com/office/drawing/2014/main" val="2207710648"/>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チームワーク</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4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A1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A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7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7E0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7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7F4E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AE8D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0EAD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6EDD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2F2E8"/>
                    </a:solidFill>
                  </a:tcPr>
                </a:tc>
                <a:extLst>
                  <a:ext uri="{0D108BD9-81ED-4DB2-BD59-A6C34878D82A}">
                    <a16:rowId xmlns:a16="http://schemas.microsoft.com/office/drawing/2014/main" val="4218980425"/>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目標設定の妥当性</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D2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9CE9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1D1A3"/>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3D8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0A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1D8B1"/>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1CB9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A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BDBB9"/>
                    </a:solidFill>
                  </a:tcPr>
                </a:tc>
                <a:extLst>
                  <a:ext uri="{0D108BD9-81ED-4DB2-BD59-A6C34878D82A}">
                    <a16:rowId xmlns:a16="http://schemas.microsoft.com/office/drawing/2014/main" val="3479359711"/>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オフィス環境（物理的な環境）</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1F1E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4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8ED0A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EEAD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9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CEFE3"/>
                    </a:solidFill>
                  </a:tcPr>
                </a:tc>
                <a:tc>
                  <a:txBody>
                    <a:bodyPr/>
                    <a:lstStyle/>
                    <a:p>
                      <a:pPr algn="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3D8B2"/>
                    </a:solidFill>
                  </a:tcPr>
                </a:tc>
                <a:extLst>
                  <a:ext uri="{0D108BD9-81ED-4DB2-BD59-A6C34878D82A}">
                    <a16:rowId xmlns:a16="http://schemas.microsoft.com/office/drawing/2014/main" val="296706258"/>
                  </a:ext>
                </a:extLst>
              </a:tr>
            </a:tbl>
          </a:graphicData>
        </a:graphic>
      </p:graphicFrame>
    </p:spTree>
    <p:extLst>
      <p:ext uri="{BB962C8B-B14F-4D97-AF65-F5344CB8AC3E}">
        <p14:creationId xmlns:p14="http://schemas.microsoft.com/office/powerpoint/2010/main" val="127387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5E9862-D3AE-4B3F-B869-328F2BC4C77F}"/>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ja-JP" altLang="en-US" dirty="0"/>
              <a:t>仕事の量：「私は有能である」 「本当になりたかった自分である」 「失敗や不安な感情を引きづらない」と相関</a:t>
            </a:r>
            <a:endParaRPr lang="en-US" altLang="ja-JP" dirty="0"/>
          </a:p>
          <a:p>
            <a:pPr marL="285750" indent="-285750">
              <a:buFont typeface="Arial" panose="020B0604020202020204" pitchFamily="34" charset="0"/>
              <a:buChar char="•"/>
            </a:pPr>
            <a:r>
              <a:rPr lang="ja-JP" altLang="en-US" dirty="0"/>
              <a:t>成長の実感：「本当になりたかった自分である」 「失敗や不安な感情を引きづらない」と相関</a:t>
            </a:r>
            <a:endParaRPr lang="en-US" altLang="ja-JP" dirty="0"/>
          </a:p>
          <a:p>
            <a:pPr marL="285750" indent="-285750">
              <a:buFont typeface="Arial" panose="020B0604020202020204" pitchFamily="34" charset="0"/>
              <a:buChar char="•"/>
            </a:pPr>
            <a:r>
              <a:rPr lang="ja-JP" altLang="en-US" dirty="0"/>
              <a:t>目標設定の妥当性： 「本当になりたかった自分である」 「失敗や不安な感情を引きづらない」と相関</a:t>
            </a:r>
            <a:endParaRPr lang="en-US" altLang="ja-JP" dirty="0"/>
          </a:p>
        </p:txBody>
      </p:sp>
      <p:sp>
        <p:nvSpPr>
          <p:cNvPr id="3" name="スライド番号プレースホルダー 2">
            <a:extLst>
              <a:ext uri="{FF2B5EF4-FFF2-40B4-BE49-F238E27FC236}">
                <a16:creationId xmlns:a16="http://schemas.microsoft.com/office/drawing/2014/main" id="{8AD4FDB6-6143-402F-AE0E-A27912AC8BB0}"/>
              </a:ext>
            </a:extLst>
          </p:cNvPr>
          <p:cNvSpPr>
            <a:spLocks noGrp="1"/>
          </p:cNvSpPr>
          <p:nvPr>
            <p:ph type="sldNum" sz="quarter" idx="12"/>
          </p:nvPr>
        </p:nvSpPr>
        <p:spPr/>
        <p:txBody>
          <a:bodyPr/>
          <a:lstStyle/>
          <a:p>
            <a:fld id="{813CA28B-1466-4046-85A5-350564ECB1B6}" type="slidenum">
              <a:rPr lang="ja-JP" altLang="en-US" smtClean="0"/>
              <a:pPr/>
              <a:t>13</a:t>
            </a:fld>
            <a:endParaRPr lang="ja-JP" altLang="en-US" dirty="0"/>
          </a:p>
        </p:txBody>
      </p:sp>
      <p:sp>
        <p:nvSpPr>
          <p:cNvPr id="4" name="タイトル 3">
            <a:extLst>
              <a:ext uri="{FF2B5EF4-FFF2-40B4-BE49-F238E27FC236}">
                <a16:creationId xmlns:a16="http://schemas.microsoft.com/office/drawing/2014/main" id="{4DE95669-BDCB-4A14-94A4-119A4452A36D}"/>
              </a:ext>
            </a:extLst>
          </p:cNvPr>
          <p:cNvSpPr>
            <a:spLocks noGrp="1"/>
          </p:cNvSpPr>
          <p:nvPr>
            <p:ph type="title"/>
          </p:nvPr>
        </p:nvSpPr>
        <p:spPr>
          <a:xfrm>
            <a:off x="236537" y="44451"/>
            <a:ext cx="9037635" cy="736176"/>
          </a:xfrm>
        </p:spPr>
        <p:txBody>
          <a:bodyPr>
            <a:normAutofit/>
          </a:bodyPr>
          <a:lstStyle/>
          <a:p>
            <a:r>
              <a:rPr kumimoji="1" lang="en-US" altLang="ja-JP" dirty="0"/>
              <a:t>20</a:t>
            </a:r>
            <a:r>
              <a:rPr kumimoji="1" lang="ja-JP" altLang="en-US" dirty="0"/>
              <a:t>代男性の幸福度因子を向上させる</a:t>
            </a:r>
            <a:r>
              <a:rPr kumimoji="1" lang="en-US" altLang="ja-JP" dirty="0" err="1"/>
              <a:t>eNPS</a:t>
            </a:r>
            <a:r>
              <a:rPr kumimoji="1" lang="ja-JP" altLang="en-US" dirty="0"/>
              <a:t>要因</a:t>
            </a:r>
          </a:p>
        </p:txBody>
      </p:sp>
      <p:sp>
        <p:nvSpPr>
          <p:cNvPr id="5" name="正方形/長方形 4">
            <a:extLst>
              <a:ext uri="{FF2B5EF4-FFF2-40B4-BE49-F238E27FC236}">
                <a16:creationId xmlns:a16="http://schemas.microsoft.com/office/drawing/2014/main" id="{1202C0F1-3B9E-4921-8A99-AA62881BBE22}"/>
              </a:ext>
            </a:extLst>
          </p:cNvPr>
          <p:cNvSpPr/>
          <p:nvPr/>
        </p:nvSpPr>
        <p:spPr>
          <a:xfrm>
            <a:off x="631825" y="2416159"/>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仕事の量</a:t>
            </a:r>
          </a:p>
        </p:txBody>
      </p:sp>
      <p:sp>
        <p:nvSpPr>
          <p:cNvPr id="10" name="テキスト ボックス 9">
            <a:extLst>
              <a:ext uri="{FF2B5EF4-FFF2-40B4-BE49-F238E27FC236}">
                <a16:creationId xmlns:a16="http://schemas.microsoft.com/office/drawing/2014/main" id="{B6C3209C-4C9B-478A-A61E-B4CD12ECAD17}"/>
              </a:ext>
            </a:extLst>
          </p:cNvPr>
          <p:cNvSpPr txBox="1"/>
          <p:nvPr/>
        </p:nvSpPr>
        <p:spPr>
          <a:xfrm>
            <a:off x="2082436" y="2127478"/>
            <a:ext cx="2646878" cy="461665"/>
          </a:xfrm>
          <a:prstGeom prst="rect">
            <a:avLst/>
          </a:prstGeom>
          <a:solidFill>
            <a:schemeClr val="bg1">
              <a:alpha val="70000"/>
            </a:schemeClr>
          </a:solidFill>
          <a:ln>
            <a:solidFill>
              <a:schemeClr val="tx1"/>
            </a:solidFill>
            <a:prstDash val="dash"/>
          </a:ln>
        </p:spPr>
        <p:txBody>
          <a:bodyPr wrap="none" rtlCol="0">
            <a:spAutoFit/>
          </a:bodyPr>
          <a:lstStyle/>
          <a:p>
            <a:pPr algn="ctr"/>
            <a:r>
              <a:rPr kumimoji="1" lang="ja-JP" altLang="en-US" sz="1200" dirty="0"/>
              <a:t>上手く仕事をこなせている・</a:t>
            </a:r>
            <a:endParaRPr kumimoji="1" lang="en-US" altLang="ja-JP" sz="1200" dirty="0"/>
          </a:p>
          <a:p>
            <a:pPr algn="ctr"/>
            <a:r>
              <a:rPr kumimoji="1" lang="ja-JP" altLang="en-US" sz="1200" dirty="0"/>
              <a:t>業務マネジメントができている状態</a:t>
            </a:r>
          </a:p>
        </p:txBody>
      </p:sp>
      <p:sp>
        <p:nvSpPr>
          <p:cNvPr id="12" name="正方形/長方形 11">
            <a:extLst>
              <a:ext uri="{FF2B5EF4-FFF2-40B4-BE49-F238E27FC236}">
                <a16:creationId xmlns:a16="http://schemas.microsoft.com/office/drawing/2014/main" id="{3C256F7F-3464-43C9-95CC-D392BBB67C98}"/>
              </a:ext>
            </a:extLst>
          </p:cNvPr>
          <p:cNvSpPr/>
          <p:nvPr/>
        </p:nvSpPr>
        <p:spPr>
          <a:xfrm>
            <a:off x="5666179" y="3803358"/>
            <a:ext cx="3608589"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本当になりたかった自分である</a:t>
            </a:r>
            <a:endParaRPr kumimoji="1" lang="ja-JP" altLang="en-US" dirty="0"/>
          </a:p>
        </p:txBody>
      </p:sp>
      <p:sp>
        <p:nvSpPr>
          <p:cNvPr id="16" name="テキスト ボックス 15">
            <a:extLst>
              <a:ext uri="{FF2B5EF4-FFF2-40B4-BE49-F238E27FC236}">
                <a16:creationId xmlns:a16="http://schemas.microsoft.com/office/drawing/2014/main" id="{C70DFEF7-C5C5-4CFA-9894-BDBEE59E3459}"/>
              </a:ext>
            </a:extLst>
          </p:cNvPr>
          <p:cNvSpPr txBox="1"/>
          <p:nvPr/>
        </p:nvSpPr>
        <p:spPr>
          <a:xfrm>
            <a:off x="3483211" y="3003163"/>
            <a:ext cx="1495389" cy="276999"/>
          </a:xfrm>
          <a:prstGeom prst="rect">
            <a:avLst/>
          </a:prstGeom>
          <a:solidFill>
            <a:schemeClr val="bg1">
              <a:alpha val="70000"/>
            </a:schemeClr>
          </a:solidFill>
          <a:ln>
            <a:solidFill>
              <a:schemeClr val="tx1"/>
            </a:solidFill>
            <a:prstDash val="dash"/>
          </a:ln>
        </p:spPr>
        <p:txBody>
          <a:bodyPr wrap="square" rtlCol="0">
            <a:spAutoFit/>
          </a:bodyPr>
          <a:lstStyle/>
          <a:p>
            <a:pPr algn="ctr"/>
            <a:r>
              <a:rPr kumimoji="1" lang="ja-JP" altLang="en-US" sz="1200" dirty="0"/>
              <a:t>自身に対する自信</a:t>
            </a:r>
          </a:p>
        </p:txBody>
      </p:sp>
      <p:cxnSp>
        <p:nvCxnSpPr>
          <p:cNvPr id="18" name="直線矢印コネクタ 17">
            <a:extLst>
              <a:ext uri="{FF2B5EF4-FFF2-40B4-BE49-F238E27FC236}">
                <a16:creationId xmlns:a16="http://schemas.microsoft.com/office/drawing/2014/main" id="{DB68885E-AAB6-4935-B812-1F12C2012E88}"/>
              </a:ext>
            </a:extLst>
          </p:cNvPr>
          <p:cNvCxnSpPr>
            <a:cxnSpLocks/>
            <a:stCxn id="10" idx="2"/>
            <a:endCxn id="16" idx="1"/>
          </p:cNvCxnSpPr>
          <p:nvPr/>
        </p:nvCxnSpPr>
        <p:spPr>
          <a:xfrm>
            <a:off x="3405875" y="2589143"/>
            <a:ext cx="77336" cy="55252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D41602D-B6B9-4F4E-AE9F-C774642BF91D}"/>
              </a:ext>
            </a:extLst>
          </p:cNvPr>
          <p:cNvCxnSpPr>
            <a:cxnSpLocks/>
            <a:stCxn id="5" idx="3"/>
            <a:endCxn id="10" idx="1"/>
          </p:cNvCxnSpPr>
          <p:nvPr/>
        </p:nvCxnSpPr>
        <p:spPr>
          <a:xfrm flipV="1">
            <a:off x="1787765" y="2358311"/>
            <a:ext cx="294671" cy="50586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D2399727-0D13-40B0-A9B5-EDBD9310B709}"/>
              </a:ext>
            </a:extLst>
          </p:cNvPr>
          <p:cNvCxnSpPr>
            <a:cxnSpLocks/>
            <a:stCxn id="16" idx="3"/>
            <a:endCxn id="74" idx="1"/>
          </p:cNvCxnSpPr>
          <p:nvPr/>
        </p:nvCxnSpPr>
        <p:spPr>
          <a:xfrm flipV="1">
            <a:off x="4978600" y="2870255"/>
            <a:ext cx="669921" cy="2714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1F61177-6ABD-4B5D-8E03-B7A5A94D393F}"/>
              </a:ext>
            </a:extLst>
          </p:cNvPr>
          <p:cNvCxnSpPr>
            <a:cxnSpLocks/>
            <a:stCxn id="16" idx="3"/>
            <a:endCxn id="12" idx="1"/>
          </p:cNvCxnSpPr>
          <p:nvPr/>
        </p:nvCxnSpPr>
        <p:spPr>
          <a:xfrm>
            <a:off x="4978600" y="3141663"/>
            <a:ext cx="687579" cy="11097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0608FC20-6D80-482A-8F78-5A77679673A0}"/>
              </a:ext>
            </a:extLst>
          </p:cNvPr>
          <p:cNvSpPr/>
          <p:nvPr/>
        </p:nvSpPr>
        <p:spPr>
          <a:xfrm>
            <a:off x="631825" y="3803358"/>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成長の</a:t>
            </a:r>
            <a:endParaRPr kumimoji="1" lang="en-US" altLang="ja-JP" dirty="0"/>
          </a:p>
          <a:p>
            <a:pPr algn="ctr"/>
            <a:r>
              <a:rPr kumimoji="1" lang="ja-JP" altLang="en-US" dirty="0"/>
              <a:t>実感</a:t>
            </a:r>
          </a:p>
        </p:txBody>
      </p:sp>
      <p:sp>
        <p:nvSpPr>
          <p:cNvPr id="34" name="正方形/長方形 33">
            <a:extLst>
              <a:ext uri="{FF2B5EF4-FFF2-40B4-BE49-F238E27FC236}">
                <a16:creationId xmlns:a16="http://schemas.microsoft.com/office/drawing/2014/main" id="{C16735F3-51CB-4A2A-B344-BDD40CA8CE5A}"/>
              </a:ext>
            </a:extLst>
          </p:cNvPr>
          <p:cNvSpPr/>
          <p:nvPr/>
        </p:nvSpPr>
        <p:spPr>
          <a:xfrm>
            <a:off x="5665584" y="5174349"/>
            <a:ext cx="3608589" cy="8960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失敗や不安な感情を</a:t>
            </a:r>
            <a:endParaRPr lang="en-US" altLang="ja-JP" dirty="0"/>
          </a:p>
          <a:p>
            <a:pPr algn="ctr"/>
            <a:r>
              <a:rPr lang="ja-JP" altLang="en-US" dirty="0"/>
              <a:t>引きづらない</a:t>
            </a:r>
            <a:endParaRPr kumimoji="1" lang="ja-JP" altLang="en-US" dirty="0"/>
          </a:p>
        </p:txBody>
      </p:sp>
      <p:sp>
        <p:nvSpPr>
          <p:cNvPr id="53" name="テキスト ボックス 52">
            <a:extLst>
              <a:ext uri="{FF2B5EF4-FFF2-40B4-BE49-F238E27FC236}">
                <a16:creationId xmlns:a16="http://schemas.microsoft.com/office/drawing/2014/main" id="{6E8B77DB-4CA1-43FE-A381-318598EF8272}"/>
              </a:ext>
            </a:extLst>
          </p:cNvPr>
          <p:cNvSpPr txBox="1"/>
          <p:nvPr/>
        </p:nvSpPr>
        <p:spPr>
          <a:xfrm>
            <a:off x="2211527" y="4058272"/>
            <a:ext cx="2185214" cy="461665"/>
          </a:xfrm>
          <a:prstGeom prst="rect">
            <a:avLst/>
          </a:prstGeom>
          <a:solidFill>
            <a:schemeClr val="bg1">
              <a:alpha val="70000"/>
            </a:schemeClr>
          </a:solidFill>
          <a:ln>
            <a:solidFill>
              <a:schemeClr val="tx1"/>
            </a:solidFill>
            <a:prstDash val="dash"/>
          </a:ln>
        </p:spPr>
        <p:txBody>
          <a:bodyPr wrap="none" rtlCol="0">
            <a:spAutoFit/>
          </a:bodyPr>
          <a:lstStyle/>
          <a:p>
            <a:pPr algn="ctr"/>
            <a:r>
              <a:rPr kumimoji="1" lang="ja-JP" altLang="en-US" sz="1200" dirty="0"/>
              <a:t>成長によって、理想の自分に</a:t>
            </a:r>
            <a:endParaRPr kumimoji="1" lang="en-US" altLang="ja-JP" sz="1200" dirty="0"/>
          </a:p>
          <a:p>
            <a:pPr algn="ctr"/>
            <a:r>
              <a:rPr kumimoji="1" lang="ja-JP" altLang="en-US" sz="1200" dirty="0"/>
              <a:t>近づいていると感じる</a:t>
            </a:r>
          </a:p>
        </p:txBody>
      </p:sp>
      <p:cxnSp>
        <p:nvCxnSpPr>
          <p:cNvPr id="57" name="直線矢印コネクタ 56">
            <a:extLst>
              <a:ext uri="{FF2B5EF4-FFF2-40B4-BE49-F238E27FC236}">
                <a16:creationId xmlns:a16="http://schemas.microsoft.com/office/drawing/2014/main" id="{4CC6439F-AF64-463C-942B-51C289D1993B}"/>
              </a:ext>
            </a:extLst>
          </p:cNvPr>
          <p:cNvCxnSpPr>
            <a:cxnSpLocks/>
            <a:stCxn id="33" idx="3"/>
            <a:endCxn id="53" idx="1"/>
          </p:cNvCxnSpPr>
          <p:nvPr/>
        </p:nvCxnSpPr>
        <p:spPr>
          <a:xfrm>
            <a:off x="1787765" y="4251377"/>
            <a:ext cx="423762" cy="3772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DF2EA972-4D85-450E-B450-39E1B7128954}"/>
              </a:ext>
            </a:extLst>
          </p:cNvPr>
          <p:cNvCxnSpPr>
            <a:cxnSpLocks/>
            <a:stCxn id="53" idx="3"/>
            <a:endCxn id="12" idx="1"/>
          </p:cNvCxnSpPr>
          <p:nvPr/>
        </p:nvCxnSpPr>
        <p:spPr>
          <a:xfrm flipV="1">
            <a:off x="4396741" y="4251377"/>
            <a:ext cx="1269438" cy="3772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55CDC197-B490-4860-A518-61F082130B84}"/>
              </a:ext>
            </a:extLst>
          </p:cNvPr>
          <p:cNvSpPr/>
          <p:nvPr/>
        </p:nvSpPr>
        <p:spPr>
          <a:xfrm>
            <a:off x="631825" y="5178191"/>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目標設定の妥当性</a:t>
            </a:r>
          </a:p>
        </p:txBody>
      </p:sp>
      <p:sp>
        <p:nvSpPr>
          <p:cNvPr id="74" name="正方形/長方形 73">
            <a:extLst>
              <a:ext uri="{FF2B5EF4-FFF2-40B4-BE49-F238E27FC236}">
                <a16:creationId xmlns:a16="http://schemas.microsoft.com/office/drawing/2014/main" id="{F050BD54-486D-4926-9BFB-FE98821CB0AD}"/>
              </a:ext>
            </a:extLst>
          </p:cNvPr>
          <p:cNvSpPr/>
          <p:nvPr/>
        </p:nvSpPr>
        <p:spPr>
          <a:xfrm>
            <a:off x="5648521" y="2422236"/>
            <a:ext cx="3608589"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私は有能である</a:t>
            </a:r>
          </a:p>
        </p:txBody>
      </p:sp>
      <p:cxnSp>
        <p:nvCxnSpPr>
          <p:cNvPr id="77" name="直線矢印コネクタ 76">
            <a:extLst>
              <a:ext uri="{FF2B5EF4-FFF2-40B4-BE49-F238E27FC236}">
                <a16:creationId xmlns:a16="http://schemas.microsoft.com/office/drawing/2014/main" id="{8F7F50EB-713E-4550-9B2A-8B9B4DDD35ED}"/>
              </a:ext>
            </a:extLst>
          </p:cNvPr>
          <p:cNvCxnSpPr>
            <a:cxnSpLocks/>
            <a:stCxn id="16" idx="2"/>
            <a:endCxn id="34" idx="1"/>
          </p:cNvCxnSpPr>
          <p:nvPr/>
        </p:nvCxnSpPr>
        <p:spPr>
          <a:xfrm>
            <a:off x="4230906" y="3280162"/>
            <a:ext cx="1434678" cy="234220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64F4E6F8-9722-4897-B95D-89CD27E00B0A}"/>
              </a:ext>
            </a:extLst>
          </p:cNvPr>
          <p:cNvCxnSpPr>
            <a:cxnSpLocks/>
            <a:stCxn id="53" idx="0"/>
            <a:endCxn id="16" idx="2"/>
          </p:cNvCxnSpPr>
          <p:nvPr/>
        </p:nvCxnSpPr>
        <p:spPr>
          <a:xfrm flipV="1">
            <a:off x="3304134" y="3280162"/>
            <a:ext cx="926772" cy="77811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FA4FED9A-C323-428D-B478-0F816D4C375B}"/>
              </a:ext>
            </a:extLst>
          </p:cNvPr>
          <p:cNvSpPr txBox="1"/>
          <p:nvPr/>
        </p:nvSpPr>
        <p:spPr>
          <a:xfrm>
            <a:off x="2268216" y="5182826"/>
            <a:ext cx="1877438" cy="461665"/>
          </a:xfrm>
          <a:prstGeom prst="rect">
            <a:avLst/>
          </a:prstGeom>
          <a:solidFill>
            <a:schemeClr val="bg1">
              <a:alpha val="70000"/>
            </a:schemeClr>
          </a:solidFill>
          <a:ln>
            <a:solidFill>
              <a:schemeClr val="tx1"/>
            </a:solidFill>
            <a:prstDash val="dash"/>
          </a:ln>
        </p:spPr>
        <p:txBody>
          <a:bodyPr wrap="none" rtlCol="0">
            <a:spAutoFit/>
          </a:bodyPr>
          <a:lstStyle/>
          <a:p>
            <a:pPr algn="ctr"/>
            <a:r>
              <a:rPr kumimoji="1" lang="ja-JP" altLang="en-US" sz="1200" dirty="0"/>
              <a:t>正当な目標に向かって</a:t>
            </a:r>
            <a:endParaRPr kumimoji="1" lang="en-US" altLang="ja-JP" sz="1200" dirty="0"/>
          </a:p>
          <a:p>
            <a:pPr algn="ctr"/>
            <a:r>
              <a:rPr lang="ja-JP" altLang="en-US" sz="1200" dirty="0"/>
              <a:t>努力をしていると感じる</a:t>
            </a:r>
            <a:endParaRPr kumimoji="1" lang="ja-JP" altLang="en-US" sz="1200" dirty="0"/>
          </a:p>
        </p:txBody>
      </p:sp>
      <p:sp>
        <p:nvSpPr>
          <p:cNvPr id="106" name="テキスト ボックス 105">
            <a:extLst>
              <a:ext uri="{FF2B5EF4-FFF2-40B4-BE49-F238E27FC236}">
                <a16:creationId xmlns:a16="http://schemas.microsoft.com/office/drawing/2014/main" id="{46E8DB4D-D869-4442-ABAF-9C5DC67B20A9}"/>
              </a:ext>
            </a:extLst>
          </p:cNvPr>
          <p:cNvSpPr txBox="1"/>
          <p:nvPr/>
        </p:nvSpPr>
        <p:spPr>
          <a:xfrm>
            <a:off x="3306396" y="5806699"/>
            <a:ext cx="1415772" cy="461665"/>
          </a:xfrm>
          <a:prstGeom prst="rect">
            <a:avLst/>
          </a:prstGeom>
          <a:solidFill>
            <a:schemeClr val="bg1">
              <a:alpha val="70000"/>
            </a:schemeClr>
          </a:solidFill>
          <a:ln>
            <a:solidFill>
              <a:schemeClr val="tx1"/>
            </a:solidFill>
            <a:prstDash val="dash"/>
          </a:ln>
        </p:spPr>
        <p:txBody>
          <a:bodyPr wrap="none" rtlCol="0">
            <a:spAutoFit/>
          </a:bodyPr>
          <a:lstStyle/>
          <a:p>
            <a:pPr algn="ctr"/>
            <a:r>
              <a:rPr kumimoji="1" lang="ja-JP" altLang="en-US" sz="1200" dirty="0"/>
              <a:t>失敗も成功までの</a:t>
            </a:r>
            <a:endParaRPr kumimoji="1" lang="en-US" altLang="ja-JP" sz="1200" dirty="0"/>
          </a:p>
          <a:p>
            <a:pPr algn="ctr"/>
            <a:r>
              <a:rPr lang="ja-JP" altLang="en-US" sz="1200" dirty="0"/>
              <a:t>道のりだと理解</a:t>
            </a:r>
            <a:endParaRPr kumimoji="1" lang="ja-JP" altLang="en-US" sz="1200" dirty="0"/>
          </a:p>
        </p:txBody>
      </p:sp>
      <p:cxnSp>
        <p:nvCxnSpPr>
          <p:cNvPr id="107" name="直線矢印コネクタ 106">
            <a:extLst>
              <a:ext uri="{FF2B5EF4-FFF2-40B4-BE49-F238E27FC236}">
                <a16:creationId xmlns:a16="http://schemas.microsoft.com/office/drawing/2014/main" id="{B62D81B7-4270-4221-92B5-60C83A649BD1}"/>
              </a:ext>
            </a:extLst>
          </p:cNvPr>
          <p:cNvCxnSpPr>
            <a:cxnSpLocks/>
            <a:stCxn id="68" idx="3"/>
            <a:endCxn id="105" idx="1"/>
          </p:cNvCxnSpPr>
          <p:nvPr/>
        </p:nvCxnSpPr>
        <p:spPr>
          <a:xfrm flipV="1">
            <a:off x="1787765" y="5413659"/>
            <a:ext cx="480451" cy="21255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40A33A12-CF91-44D6-AB0F-E088D342DEB9}"/>
              </a:ext>
            </a:extLst>
          </p:cNvPr>
          <p:cNvCxnSpPr>
            <a:cxnSpLocks/>
            <a:stCxn id="105" idx="2"/>
            <a:endCxn id="106" idx="0"/>
          </p:cNvCxnSpPr>
          <p:nvPr/>
        </p:nvCxnSpPr>
        <p:spPr>
          <a:xfrm>
            <a:off x="3206935" y="5644491"/>
            <a:ext cx="807347" cy="1622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0CCB57C-6E7F-40BE-A9BA-42EE329AAA73}"/>
              </a:ext>
            </a:extLst>
          </p:cNvPr>
          <p:cNvCxnSpPr>
            <a:cxnSpLocks/>
            <a:stCxn id="106" idx="3"/>
            <a:endCxn id="34" idx="1"/>
          </p:cNvCxnSpPr>
          <p:nvPr/>
        </p:nvCxnSpPr>
        <p:spPr>
          <a:xfrm flipV="1">
            <a:off x="4722168" y="5622368"/>
            <a:ext cx="943416" cy="41516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2C88FB1A-590F-4B8D-904A-6DBDEF4FEB75}"/>
              </a:ext>
            </a:extLst>
          </p:cNvPr>
          <p:cNvCxnSpPr>
            <a:cxnSpLocks/>
            <a:stCxn id="106" idx="3"/>
            <a:endCxn id="12" idx="1"/>
          </p:cNvCxnSpPr>
          <p:nvPr/>
        </p:nvCxnSpPr>
        <p:spPr>
          <a:xfrm flipV="1">
            <a:off x="4722168" y="4251377"/>
            <a:ext cx="944011" cy="17861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84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AD4FDB6-6143-402F-AE0E-A27912AC8BB0}"/>
              </a:ext>
            </a:extLst>
          </p:cNvPr>
          <p:cNvSpPr>
            <a:spLocks noGrp="1"/>
          </p:cNvSpPr>
          <p:nvPr>
            <p:ph type="sldNum" sz="quarter" idx="12"/>
          </p:nvPr>
        </p:nvSpPr>
        <p:spPr/>
        <p:txBody>
          <a:bodyPr/>
          <a:lstStyle/>
          <a:p>
            <a:fld id="{813CA28B-1466-4046-85A5-350564ECB1B6}" type="slidenum">
              <a:rPr lang="ja-JP" altLang="en-US" smtClean="0"/>
              <a:pPr/>
              <a:t>14</a:t>
            </a:fld>
            <a:endParaRPr lang="ja-JP" altLang="en-US" dirty="0"/>
          </a:p>
        </p:txBody>
      </p:sp>
      <p:sp>
        <p:nvSpPr>
          <p:cNvPr id="4" name="タイトル 3">
            <a:extLst>
              <a:ext uri="{FF2B5EF4-FFF2-40B4-BE49-F238E27FC236}">
                <a16:creationId xmlns:a16="http://schemas.microsoft.com/office/drawing/2014/main" id="{4DE95669-BDCB-4A14-94A4-119A4452A36D}"/>
              </a:ext>
            </a:extLst>
          </p:cNvPr>
          <p:cNvSpPr>
            <a:spLocks noGrp="1"/>
          </p:cNvSpPr>
          <p:nvPr>
            <p:ph type="title"/>
          </p:nvPr>
        </p:nvSpPr>
        <p:spPr/>
        <p:txBody>
          <a:bodyPr/>
          <a:lstStyle/>
          <a:p>
            <a:r>
              <a:rPr kumimoji="1" lang="en-US" altLang="ja-JP" dirty="0"/>
              <a:t>20</a:t>
            </a:r>
            <a:r>
              <a:rPr kumimoji="1" lang="ja-JP" altLang="en-US" dirty="0"/>
              <a:t>代女性の幸福度因子と</a:t>
            </a:r>
            <a:r>
              <a:rPr kumimoji="1" lang="en-US" altLang="ja-JP" dirty="0" err="1"/>
              <a:t>eNPS</a:t>
            </a:r>
            <a:r>
              <a:rPr kumimoji="1" lang="ja-JP" altLang="en-US" dirty="0"/>
              <a:t>要因</a:t>
            </a:r>
          </a:p>
        </p:txBody>
      </p:sp>
      <p:sp>
        <p:nvSpPr>
          <p:cNvPr id="12" name="テキスト プレースホルダー 11">
            <a:extLst>
              <a:ext uri="{FF2B5EF4-FFF2-40B4-BE49-F238E27FC236}">
                <a16:creationId xmlns:a16="http://schemas.microsoft.com/office/drawing/2014/main" id="{2F0FB185-434D-4972-B0BB-D4460713FE26}"/>
              </a:ext>
            </a:extLst>
          </p:cNvPr>
          <p:cNvSpPr>
            <a:spLocks noGrp="1"/>
          </p:cNvSpPr>
          <p:nvPr>
            <p:ph type="body" sz="quarter" idx="14"/>
          </p:nvPr>
        </p:nvSpPr>
        <p:spPr/>
        <p:txBody>
          <a:bodyPr/>
          <a:lstStyle/>
          <a:p>
            <a:pPr marL="285750" indent="-285750">
              <a:buFont typeface="Arial" panose="020B0604020202020204" pitchFamily="34" charset="0"/>
              <a:buChar char="•"/>
            </a:pPr>
            <a:r>
              <a:rPr lang="ja-JP" altLang="en-US" dirty="0"/>
              <a:t>成長の実感：「本当になりたかった自分である」 「失敗や不安な感情を引きづらない」と相関</a:t>
            </a:r>
            <a:endParaRPr lang="en-US" altLang="ja-JP" dirty="0"/>
          </a:p>
          <a:p>
            <a:pPr marL="285750" indent="-285750">
              <a:buFont typeface="Arial" panose="020B0604020202020204" pitchFamily="34" charset="0"/>
              <a:buChar char="•"/>
            </a:pPr>
            <a:r>
              <a:rPr lang="ja-JP" altLang="en-US" dirty="0"/>
              <a:t>同僚との関係： 「本当になりたかった自分である」 「失敗や不安な感情を引きづらない」と相関</a:t>
            </a:r>
            <a:endParaRPr lang="en-US" altLang="ja-JP" dirty="0"/>
          </a:p>
          <a:p>
            <a:pPr marL="285750" indent="-285750">
              <a:buFont typeface="Arial" panose="020B0604020202020204" pitchFamily="34" charset="0"/>
              <a:buChar char="•"/>
            </a:pPr>
            <a:r>
              <a:rPr lang="ja-JP" altLang="en-US" dirty="0"/>
              <a:t>仕事内容： 「本当になりたかった自分である」 「失敗や不安な感情を引きづらない」と相関</a:t>
            </a:r>
            <a:endParaRPr lang="en-US" altLang="ja-JP" dirty="0"/>
          </a:p>
        </p:txBody>
      </p:sp>
      <p:graphicFrame>
        <p:nvGraphicFramePr>
          <p:cNvPr id="5" name="表 4">
            <a:extLst>
              <a:ext uri="{FF2B5EF4-FFF2-40B4-BE49-F238E27FC236}">
                <a16:creationId xmlns:a16="http://schemas.microsoft.com/office/drawing/2014/main" id="{28E97224-699C-4165-A12C-ED92F5821055}"/>
              </a:ext>
            </a:extLst>
          </p:cNvPr>
          <p:cNvGraphicFramePr>
            <a:graphicFrameLocks noGrp="1"/>
          </p:cNvGraphicFramePr>
          <p:nvPr>
            <p:extLst>
              <p:ext uri="{D42A27DB-BD31-4B8C-83A1-F6EECF244321}">
                <p14:modId xmlns:p14="http://schemas.microsoft.com/office/powerpoint/2010/main" val="838588231"/>
              </p:ext>
            </p:extLst>
          </p:nvPr>
        </p:nvGraphicFramePr>
        <p:xfrm>
          <a:off x="253961" y="2024063"/>
          <a:ext cx="9559958" cy="4500558"/>
        </p:xfrm>
        <a:graphic>
          <a:graphicData uri="http://schemas.openxmlformats.org/drawingml/2006/table">
            <a:tbl>
              <a:tblPr/>
              <a:tblGrid>
                <a:gridCol w="1494662">
                  <a:extLst>
                    <a:ext uri="{9D8B030D-6E8A-4147-A177-3AD203B41FA5}">
                      <a16:colId xmlns:a16="http://schemas.microsoft.com/office/drawing/2014/main" val="1743263641"/>
                    </a:ext>
                  </a:extLst>
                </a:gridCol>
                <a:gridCol w="504081">
                  <a:extLst>
                    <a:ext uri="{9D8B030D-6E8A-4147-A177-3AD203B41FA5}">
                      <a16:colId xmlns:a16="http://schemas.microsoft.com/office/drawing/2014/main" val="2226963120"/>
                    </a:ext>
                  </a:extLst>
                </a:gridCol>
                <a:gridCol w="504081">
                  <a:extLst>
                    <a:ext uri="{9D8B030D-6E8A-4147-A177-3AD203B41FA5}">
                      <a16:colId xmlns:a16="http://schemas.microsoft.com/office/drawing/2014/main" val="1265984328"/>
                    </a:ext>
                  </a:extLst>
                </a:gridCol>
                <a:gridCol w="504081">
                  <a:extLst>
                    <a:ext uri="{9D8B030D-6E8A-4147-A177-3AD203B41FA5}">
                      <a16:colId xmlns:a16="http://schemas.microsoft.com/office/drawing/2014/main" val="3068703720"/>
                    </a:ext>
                  </a:extLst>
                </a:gridCol>
                <a:gridCol w="504081">
                  <a:extLst>
                    <a:ext uri="{9D8B030D-6E8A-4147-A177-3AD203B41FA5}">
                      <a16:colId xmlns:a16="http://schemas.microsoft.com/office/drawing/2014/main" val="1970824007"/>
                    </a:ext>
                  </a:extLst>
                </a:gridCol>
                <a:gridCol w="504081">
                  <a:extLst>
                    <a:ext uri="{9D8B030D-6E8A-4147-A177-3AD203B41FA5}">
                      <a16:colId xmlns:a16="http://schemas.microsoft.com/office/drawing/2014/main" val="3724334020"/>
                    </a:ext>
                  </a:extLst>
                </a:gridCol>
                <a:gridCol w="504081">
                  <a:extLst>
                    <a:ext uri="{9D8B030D-6E8A-4147-A177-3AD203B41FA5}">
                      <a16:colId xmlns:a16="http://schemas.microsoft.com/office/drawing/2014/main" val="3499933698"/>
                    </a:ext>
                  </a:extLst>
                </a:gridCol>
                <a:gridCol w="504081">
                  <a:extLst>
                    <a:ext uri="{9D8B030D-6E8A-4147-A177-3AD203B41FA5}">
                      <a16:colId xmlns:a16="http://schemas.microsoft.com/office/drawing/2014/main" val="2803201183"/>
                    </a:ext>
                  </a:extLst>
                </a:gridCol>
                <a:gridCol w="504081">
                  <a:extLst>
                    <a:ext uri="{9D8B030D-6E8A-4147-A177-3AD203B41FA5}">
                      <a16:colId xmlns:a16="http://schemas.microsoft.com/office/drawing/2014/main" val="1501154035"/>
                    </a:ext>
                  </a:extLst>
                </a:gridCol>
                <a:gridCol w="504081">
                  <a:extLst>
                    <a:ext uri="{9D8B030D-6E8A-4147-A177-3AD203B41FA5}">
                      <a16:colId xmlns:a16="http://schemas.microsoft.com/office/drawing/2014/main" val="778745789"/>
                    </a:ext>
                  </a:extLst>
                </a:gridCol>
                <a:gridCol w="504081">
                  <a:extLst>
                    <a:ext uri="{9D8B030D-6E8A-4147-A177-3AD203B41FA5}">
                      <a16:colId xmlns:a16="http://schemas.microsoft.com/office/drawing/2014/main" val="1532357294"/>
                    </a:ext>
                  </a:extLst>
                </a:gridCol>
                <a:gridCol w="504081">
                  <a:extLst>
                    <a:ext uri="{9D8B030D-6E8A-4147-A177-3AD203B41FA5}">
                      <a16:colId xmlns:a16="http://schemas.microsoft.com/office/drawing/2014/main" val="2879502670"/>
                    </a:ext>
                  </a:extLst>
                </a:gridCol>
                <a:gridCol w="504081">
                  <a:extLst>
                    <a:ext uri="{9D8B030D-6E8A-4147-A177-3AD203B41FA5}">
                      <a16:colId xmlns:a16="http://schemas.microsoft.com/office/drawing/2014/main" val="2236630268"/>
                    </a:ext>
                  </a:extLst>
                </a:gridCol>
                <a:gridCol w="504081">
                  <a:extLst>
                    <a:ext uri="{9D8B030D-6E8A-4147-A177-3AD203B41FA5}">
                      <a16:colId xmlns:a16="http://schemas.microsoft.com/office/drawing/2014/main" val="2555913819"/>
                    </a:ext>
                  </a:extLst>
                </a:gridCol>
                <a:gridCol w="504081">
                  <a:extLst>
                    <a:ext uri="{9D8B030D-6E8A-4147-A177-3AD203B41FA5}">
                      <a16:colId xmlns:a16="http://schemas.microsoft.com/office/drawing/2014/main" val="314067401"/>
                    </a:ext>
                  </a:extLst>
                </a:gridCol>
                <a:gridCol w="504081">
                  <a:extLst>
                    <a:ext uri="{9D8B030D-6E8A-4147-A177-3AD203B41FA5}">
                      <a16:colId xmlns:a16="http://schemas.microsoft.com/office/drawing/2014/main" val="687013523"/>
                    </a:ext>
                  </a:extLst>
                </a:gridCol>
                <a:gridCol w="504081">
                  <a:extLst>
                    <a:ext uri="{9D8B030D-6E8A-4147-A177-3AD203B41FA5}">
                      <a16:colId xmlns:a16="http://schemas.microsoft.com/office/drawing/2014/main" val="1248977963"/>
                    </a:ext>
                  </a:extLst>
                </a:gridCol>
              </a:tblGrid>
              <a:tr h="1163455">
                <a:tc>
                  <a:txBody>
                    <a:bodyPr/>
                    <a:lstStyle/>
                    <a:p>
                      <a:pPr algn="l" fontAlgn="ctr"/>
                      <a:r>
                        <a:rPr lang="zh-CN" altLang="en-US" sz="800" b="0" i="0" u="none" strike="noStrike" dirty="0">
                          <a:solidFill>
                            <a:srgbClr val="000000"/>
                          </a:solidFill>
                          <a:effectLst/>
                          <a:latin typeface="游ゴシック" panose="020B0400000000000000" pitchFamily="50" charset="-128"/>
                          <a:ea typeface="游ゴシック" panose="020B0400000000000000" pitchFamily="50" charset="-128"/>
                        </a:rPr>
                        <a:t>女性</a:t>
                      </a:r>
                      <a:r>
                        <a:rPr lang="en-US" altLang="zh-CN" sz="800" b="0" i="0" u="none" strike="noStrike" dirty="0">
                          <a:solidFill>
                            <a:srgbClr val="000000"/>
                          </a:solidFill>
                          <a:effectLst/>
                          <a:latin typeface="游ゴシック" panose="020B0400000000000000" pitchFamily="50" charset="-128"/>
                          <a:ea typeface="游ゴシック" panose="020B0400000000000000" pitchFamily="50" charset="-128"/>
                        </a:rPr>
                        <a:t>20</a:t>
                      </a:r>
                      <a:r>
                        <a:rPr lang="zh-CN" altLang="en-US" sz="800" b="0" i="0" u="none" strike="noStrike" dirty="0">
                          <a:solidFill>
                            <a:srgbClr val="000000"/>
                          </a:solidFill>
                          <a:effectLst/>
                          <a:latin typeface="游ゴシック" panose="020B0400000000000000" pitchFamily="50" charset="-128"/>
                          <a:ea typeface="游ゴシック" panose="020B0400000000000000" pitchFamily="50" charset="-128"/>
                        </a:rPr>
                        <a:t>代</a:t>
                      </a:r>
                      <a:br>
                        <a:rPr lang="zh-CN" alt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zh-CN" altLang="en-US" sz="800" b="0" i="0" u="none" strike="noStrike" dirty="0">
                          <a:solidFill>
                            <a:srgbClr val="000000"/>
                          </a:solidFill>
                          <a:effectLst/>
                          <a:latin typeface="游ゴシック" panose="020B0400000000000000" pitchFamily="50" charset="-128"/>
                          <a:ea typeface="游ゴシック" panose="020B0400000000000000" pitchFamily="50" charset="-128"/>
                        </a:rPr>
                        <a:t>回答数：</a:t>
                      </a:r>
                      <a:r>
                        <a:rPr lang="en-US" altLang="zh-CN" sz="800" b="0" i="0" u="none" strike="noStrike" dirty="0">
                          <a:solidFill>
                            <a:srgbClr val="000000"/>
                          </a:solidFill>
                          <a:effectLst/>
                          <a:latin typeface="游ゴシック" panose="020B0400000000000000" pitchFamily="50" charset="-128"/>
                          <a:ea typeface="游ゴシック" panose="020B0400000000000000" pitchFamily="50" charset="-128"/>
                        </a:rPr>
                        <a:t>19</a:t>
                      </a:r>
                      <a:r>
                        <a:rPr lang="zh-CN" altLang="en-US" sz="800" b="0" i="0" u="none" strike="noStrike" dirty="0">
                          <a:solidFill>
                            <a:srgbClr val="000000"/>
                          </a:solidFill>
                          <a:effectLst/>
                          <a:latin typeface="游ゴシック" panose="020B0400000000000000" pitchFamily="50" charset="-128"/>
                          <a:ea typeface="游ゴシック" panose="020B0400000000000000" pitchFamily="50" charset="-128"/>
                        </a:rPr>
                        <a:t>件</a:t>
                      </a:r>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私は有能である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私は社会・組織の要請に応えている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私のこれまでの人生は、変化、学習、成長に満ちていた</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今の自分は「本当になりたかった自分」である</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人の喜ぶ顔が見たい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私を大切に思ってくれる人たちがいる</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私は、人生において感謝することがたくさんある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私は日々の生活において他者に親切にし手助けしたいと思っている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私はものごとが思い通りにいくと思う</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私は学校や仕事での失敗や不安な感情をあまり引きずらない</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私は他者との近しい関係を維持することができる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自分は人生で多くのことを達成してきた</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私は自分と他者がすることをあまり比較しない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私に何ができて何ができないかは外部の制約のせいではない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自分自身についての信念はあまり変化しない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D.</a:t>
                      </a: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業務の方針や推進方法を頻繁に変更しない</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047673481"/>
                  </a:ext>
                </a:extLst>
              </a:tr>
              <a:tr h="165760">
                <a:tc>
                  <a:txBody>
                    <a:bodyPr/>
                    <a:lstStyle/>
                    <a:p>
                      <a:pPr algn="l" fontAlgn="ct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平均との差の大きさ</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0" marR="0" marT="0" marB="0" anchor="ctr">
                    <a:lnL w="12700" cap="flat" cmpd="sng" algn="ctr">
                      <a:solidFill>
                        <a:schemeClr val="tx1"/>
                      </a:solidFill>
                      <a:prstDash val="solid"/>
                      <a:round/>
                      <a:headEnd type="none" w="med" len="med"/>
                      <a:tailEnd type="none" w="med" len="med"/>
                    </a:lnL>
                    <a:lnR>
                      <a:noFill/>
                    </a:lnR>
                    <a:lnT>
                      <a:noFill/>
                    </a:lnT>
                    <a:lnB>
                      <a:noFill/>
                    </a:lnB>
                    <a:solidFill>
                      <a:srgbClr val="FBB8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0" marR="0" marT="0" marB="0" anchor="ctr">
                    <a:lnL>
                      <a:noFill/>
                    </a:lnL>
                    <a:lnR>
                      <a:noFill/>
                    </a:lnR>
                    <a:lnT>
                      <a:noFill/>
                    </a:lnT>
                    <a:lnB>
                      <a:noFill/>
                    </a:lnB>
                    <a:solidFill>
                      <a:srgbClr val="6F99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5A8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A4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1F4F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0" marR="0" marT="0" marB="0" anchor="ctr">
                    <a:lnL>
                      <a:noFill/>
                    </a:lnL>
                    <a:lnR>
                      <a:noFill/>
                    </a:lnR>
                    <a:lnT>
                      <a:noFill/>
                    </a:lnT>
                    <a:lnB>
                      <a:noFill/>
                    </a:lnB>
                    <a:solidFill>
                      <a:srgbClr val="FCF3F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AB7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919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0" marR="0" marT="0" marB="0" anchor="ctr">
                    <a:lnL>
                      <a:noFill/>
                    </a:lnL>
                    <a:lnR>
                      <a:noFill/>
                    </a:lnR>
                    <a:lnT>
                      <a:noFill/>
                    </a:lnT>
                    <a:lnB>
                      <a:noFill/>
                    </a:lnB>
                    <a:solidFill>
                      <a:srgbClr val="B0C6E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0" marR="0" marT="0" marB="0" anchor="ctr">
                    <a:lnL>
                      <a:noFill/>
                    </a:lnL>
                    <a:lnR>
                      <a:noFill/>
                    </a:lnR>
                    <a:lnT>
                      <a:noFill/>
                    </a:lnT>
                    <a:lnB>
                      <a:noFill/>
                    </a:lnB>
                    <a:solidFill>
                      <a:srgbClr val="FCDFE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0" marR="0" marT="0" marB="0" anchor="ctr">
                    <a:lnL>
                      <a:noFill/>
                    </a:lnL>
                    <a:lnR>
                      <a:noFill/>
                    </a:lnR>
                    <a:lnT>
                      <a:noFill/>
                    </a:lnT>
                    <a:lnB>
                      <a:noFill/>
                    </a:lnB>
                    <a:solidFill>
                      <a:srgbClr val="C6D6E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BE5F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97D7F"/>
                    </a:solidFill>
                  </a:tcPr>
                </a:tc>
                <a:extLst>
                  <a:ext uri="{0D108BD9-81ED-4DB2-BD59-A6C34878D82A}">
                    <a16:rowId xmlns:a16="http://schemas.microsoft.com/office/drawing/2014/main" val="830877848"/>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会社の理念やビジョン</a:t>
                      </a:r>
                    </a:p>
                  </a:txBody>
                  <a:tcPr marL="0" marR="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a:noFill/>
                    </a:lnT>
                    <a:lnB>
                      <a:noFill/>
                    </a:lnB>
                    <a:solidFill>
                      <a:srgbClr val="A1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0.51</a:t>
                      </a:r>
                    </a:p>
                  </a:txBody>
                  <a:tcPr marL="0" marR="0" marT="0" marB="0" anchor="ctr">
                    <a:lnL>
                      <a:noFill/>
                    </a:lnL>
                    <a:lnR>
                      <a:noFill/>
                    </a:lnR>
                    <a:lnT>
                      <a:noFill/>
                    </a:lnT>
                    <a:lnB>
                      <a:noFill/>
                    </a:lnB>
                    <a:solidFill>
                      <a:srgbClr val="7DC99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4CB97"/>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8E1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7E0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1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a:noFill/>
                    </a:lnL>
                    <a:lnR>
                      <a:noFill/>
                    </a:lnR>
                    <a:lnT>
                      <a:noFill/>
                    </a:lnT>
                    <a:lnB>
                      <a:noFill/>
                    </a:lnB>
                    <a:solidFill>
                      <a:srgbClr val="E5F3EB"/>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BC89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C1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a:noFill/>
                    </a:lnR>
                    <a:lnT>
                      <a:noFill/>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AE1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3F2E9"/>
                    </a:solidFill>
                  </a:tcPr>
                </a:tc>
                <a:extLst>
                  <a:ext uri="{0D108BD9-81ED-4DB2-BD59-A6C34878D82A}">
                    <a16:rowId xmlns:a16="http://schemas.microsoft.com/office/drawing/2014/main" val="1990469004"/>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会社の安定性・将来性</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C0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C6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0EBD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F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BE9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8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7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3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1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0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0" marR="0" marT="0" marB="0" anchor="ctr">
                    <a:lnL>
                      <a:noFill/>
                    </a:lnL>
                    <a:lnR>
                      <a:noFill/>
                    </a:lnR>
                    <a:lnT>
                      <a:noFill/>
                    </a:lnT>
                    <a:lnB>
                      <a:noFill/>
                    </a:lnB>
                    <a:solidFill>
                      <a:srgbClr val="FCFCF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ADDCB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a:noFill/>
                    </a:lnR>
                    <a:lnT>
                      <a:noFill/>
                    </a:lnT>
                    <a:lnB>
                      <a:noFill/>
                    </a:lnB>
                    <a:solidFill>
                      <a:srgbClr val="A0D7A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0D7AF"/>
                    </a:solidFill>
                  </a:tcPr>
                </a:tc>
                <a:extLst>
                  <a:ext uri="{0D108BD9-81ED-4DB2-BD59-A6C34878D82A}">
                    <a16:rowId xmlns:a16="http://schemas.microsoft.com/office/drawing/2014/main" val="1872394768"/>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会社の風土</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0" marR="0" marT="0" marB="0" anchor="ctr">
                    <a:lnL>
                      <a:noFill/>
                    </a:lnL>
                    <a:lnR>
                      <a:noFill/>
                    </a:lnR>
                    <a:lnT>
                      <a:noFill/>
                    </a:lnT>
                    <a:lnB>
                      <a:noFill/>
                    </a:lnB>
                    <a:solidFill>
                      <a:srgbClr val="F2F8F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0.45</a:t>
                      </a:r>
                    </a:p>
                  </a:txBody>
                  <a:tcPr marL="0" marR="0" marT="0" marB="0" anchor="ctr">
                    <a:lnL>
                      <a:noFill/>
                    </a:lnL>
                    <a:lnR>
                      <a:noFill/>
                    </a:lnR>
                    <a:lnT>
                      <a:noFill/>
                    </a:lnT>
                    <a:lnB>
                      <a:noFill/>
                    </a:lnB>
                    <a:solidFill>
                      <a:srgbClr val="85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CCF9E"/>
                    </a:solidFill>
                  </a:tcPr>
                </a:tc>
                <a:tc>
                  <a:txBody>
                    <a:bodyPr/>
                    <a:lstStyle/>
                    <a:p>
                      <a:pPr algn="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AD5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1D1A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5E0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FE4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3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D1EBD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B7E0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5E0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2D2A4"/>
                    </a:solidFill>
                  </a:tcPr>
                </a:tc>
                <a:extLst>
                  <a:ext uri="{0D108BD9-81ED-4DB2-BD59-A6C34878D82A}">
                    <a16:rowId xmlns:a16="http://schemas.microsoft.com/office/drawing/2014/main" val="2839686781"/>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職場（部署）の戦略・方向性</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a:noFill/>
                    </a:lnR>
                    <a:lnT>
                      <a:noFill/>
                    </a:lnT>
                    <a:lnB>
                      <a:noFill/>
                    </a:lnB>
                    <a:solidFill>
                      <a:srgbClr val="E9F5E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a:noFill/>
                    </a:lnT>
                    <a:lnB>
                      <a:noFill/>
                    </a:lnB>
                    <a:solidFill>
                      <a:srgbClr val="A4D9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7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9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82CB9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a:noFill/>
                    </a:lnT>
                    <a:lnB>
                      <a:noFill/>
                    </a:lnB>
                    <a:solidFill>
                      <a:srgbClr val="9C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3ECD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B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6D9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a:noFill/>
                    </a:lnT>
                    <a:lnB>
                      <a:noFill/>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ADDCB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a:noFill/>
                    </a:lnT>
                    <a:lnB>
                      <a:noFill/>
                    </a:lnB>
                    <a:solidFill>
                      <a:srgbClr val="93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F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3E5CE"/>
                    </a:solidFill>
                  </a:tcPr>
                </a:tc>
                <a:extLst>
                  <a:ext uri="{0D108BD9-81ED-4DB2-BD59-A6C34878D82A}">
                    <a16:rowId xmlns:a16="http://schemas.microsoft.com/office/drawing/2014/main" val="4142217903"/>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職場（部署）の風土</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F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a:noFill/>
                    </a:lnT>
                    <a:lnB>
                      <a:noFill/>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AE2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BCF9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F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AE8D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9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2CB9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a:noFill/>
                    </a:lnR>
                    <a:lnT>
                      <a:noFill/>
                    </a:lnT>
                    <a:lnB>
                      <a:noFill/>
                    </a:lnB>
                    <a:solidFill>
                      <a:srgbClr val="9B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0" marR="0" marT="0" marB="0" anchor="ctr">
                    <a:lnL>
                      <a:noFill/>
                    </a:lnL>
                    <a:lnR>
                      <a:noFill/>
                    </a:lnR>
                    <a:lnT>
                      <a:noFill/>
                    </a:lnT>
                    <a:lnB>
                      <a:noFill/>
                    </a:lnB>
                    <a:solidFill>
                      <a:srgbClr val="95D3A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4D8B3"/>
                    </a:solidFill>
                  </a:tcPr>
                </a:tc>
                <a:extLst>
                  <a:ext uri="{0D108BD9-81ED-4DB2-BD59-A6C34878D82A}">
                    <a16:rowId xmlns:a16="http://schemas.microsoft.com/office/drawing/2014/main" val="202325338"/>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仕事の量</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a:noFill/>
                    </a:lnL>
                    <a:lnR>
                      <a:noFill/>
                    </a:lnR>
                    <a:lnT>
                      <a:noFill/>
                    </a:lnT>
                    <a:lnB>
                      <a:noFill/>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DE9D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9DB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a:noFill/>
                    </a:lnL>
                    <a:lnR>
                      <a:noFill/>
                    </a:lnR>
                    <a:lnT>
                      <a:noFill/>
                    </a:lnT>
                    <a:lnB>
                      <a:noFill/>
                    </a:lnB>
                    <a:solidFill>
                      <a:srgbClr val="9DD6A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1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84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C2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a:noFill/>
                    </a:lnL>
                    <a:lnR>
                      <a:noFill/>
                    </a:lnR>
                    <a:lnT>
                      <a:noFill/>
                    </a:lnT>
                    <a:lnB>
                      <a:noFill/>
                    </a:lnB>
                    <a:solidFill>
                      <a:srgbClr val="9E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B0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6D9B5"/>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7CE"/>
                    </a:solidFill>
                  </a:tcPr>
                </a:tc>
                <a:extLst>
                  <a:ext uri="{0D108BD9-81ED-4DB2-BD59-A6C34878D82A}">
                    <a16:rowId xmlns:a16="http://schemas.microsoft.com/office/drawing/2014/main" val="85251562"/>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会社が用意する研修</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5E0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ADDCB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6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0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1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EEAD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a:noFill/>
                    </a:lnT>
                    <a:lnB>
                      <a:noFill/>
                    </a:lnB>
                    <a:solidFill>
                      <a:srgbClr val="DBEFE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7BC89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4D2A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A8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5E0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3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4D9B3"/>
                    </a:solidFill>
                  </a:tcPr>
                </a:tc>
                <a:extLst>
                  <a:ext uri="{0D108BD9-81ED-4DB2-BD59-A6C34878D82A}">
                    <a16:rowId xmlns:a16="http://schemas.microsoft.com/office/drawing/2014/main" val="1663798865"/>
                  </a:ext>
                </a:extLst>
              </a:tr>
              <a:tr h="168889">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自身が受ける評価</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CE9D6"/>
                    </a:solidFill>
                  </a:tcPr>
                </a:tc>
                <a:tc>
                  <a:txBody>
                    <a:bodyPr/>
                    <a:lstStyle/>
                    <a:p>
                      <a:pPr algn="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BE8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F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7EDD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7FAF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F8F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AF5F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BCF9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2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4EC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E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3F2E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AE1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0DDBD"/>
                    </a:solidFill>
                  </a:tcPr>
                </a:tc>
                <a:extLst>
                  <a:ext uri="{0D108BD9-81ED-4DB2-BD59-A6C34878D82A}">
                    <a16:rowId xmlns:a16="http://schemas.microsoft.com/office/drawing/2014/main" val="2045406947"/>
                  </a:ext>
                </a:extLst>
              </a:tr>
              <a:tr h="168889">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成長の実感</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8D4A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CC89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D5AC"/>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5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D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F0E5"/>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E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B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6D0"/>
                    </a:solidFill>
                  </a:tcPr>
                </a:tc>
                <a:extLst>
                  <a:ext uri="{0D108BD9-81ED-4DB2-BD59-A6C34878D82A}">
                    <a16:rowId xmlns:a16="http://schemas.microsoft.com/office/drawing/2014/main" val="2528863206"/>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社会に対する事業の貢献度</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0EAD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EDDBC"/>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0.68</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7DAB5"/>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0D7A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92D1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FEAD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6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9E1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BF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E1F1E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DF0E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93D2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CEFE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9D4AA"/>
                    </a:solidFill>
                  </a:tcPr>
                </a:tc>
                <a:extLst>
                  <a:ext uri="{0D108BD9-81ED-4DB2-BD59-A6C34878D82A}">
                    <a16:rowId xmlns:a16="http://schemas.microsoft.com/office/drawing/2014/main" val="2927758349"/>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報酬</a:t>
                      </a: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金額</a:t>
                      </a: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0" marR="0" marT="0" marB="0" anchor="ctr">
                    <a:lnL>
                      <a:noFill/>
                    </a:lnL>
                    <a:lnR>
                      <a:noFill/>
                    </a:lnR>
                    <a:lnT>
                      <a:noFill/>
                    </a:lnT>
                    <a:lnB>
                      <a:noFill/>
                    </a:lnB>
                    <a:solidFill>
                      <a:srgbClr val="88CD9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C6E6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0D7A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E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4D9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B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2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0" marR="0" marT="0" marB="0" anchor="ctr">
                    <a:lnL>
                      <a:noFill/>
                    </a:lnL>
                    <a:lnR>
                      <a:noFill/>
                    </a:lnR>
                    <a:lnT>
                      <a:noFill/>
                    </a:lnT>
                    <a:lnB>
                      <a:noFill/>
                    </a:lnB>
                    <a:solidFill>
                      <a:srgbClr val="ECF6F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7DA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6E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F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CC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D1EBD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7E1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AE2C6"/>
                    </a:solidFill>
                  </a:tcPr>
                </a:tc>
                <a:extLst>
                  <a:ext uri="{0D108BD9-81ED-4DB2-BD59-A6C34878D82A}">
                    <a16:rowId xmlns:a16="http://schemas.microsoft.com/office/drawing/2014/main" val="3692590240"/>
                  </a:ext>
                </a:extLst>
              </a:tr>
              <a:tr h="168889">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上司との関係</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8D4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6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5D2A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9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FD0A1"/>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F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BCF9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1D7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1E5CC"/>
                    </a:solidFill>
                  </a:tcPr>
                </a:tc>
                <a:extLst>
                  <a:ext uri="{0D108BD9-81ED-4DB2-BD59-A6C34878D82A}">
                    <a16:rowId xmlns:a16="http://schemas.microsoft.com/office/drawing/2014/main" val="1158070750"/>
                  </a:ext>
                </a:extLst>
              </a:tr>
              <a:tr h="168889">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同僚との関係</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DC99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1CB9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E2C6"/>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AE1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E1C5"/>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0.58</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D0A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8D4A9"/>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CE2C8"/>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0.54</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E3C9"/>
                    </a:solidFill>
                  </a:tcPr>
                </a:tc>
                <a:extLst>
                  <a:ext uri="{0D108BD9-81ED-4DB2-BD59-A6C34878D82A}">
                    <a16:rowId xmlns:a16="http://schemas.microsoft.com/office/drawing/2014/main" val="501911976"/>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他の部署との関係</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2F8F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4DFC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F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0EAD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0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E4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A3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D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3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E6F3E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3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1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2EBD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7DC992"/>
                    </a:solidFill>
                  </a:tcPr>
                </a:tc>
                <a:extLst>
                  <a:ext uri="{0D108BD9-81ED-4DB2-BD59-A6C34878D82A}">
                    <a16:rowId xmlns:a16="http://schemas.microsoft.com/office/drawing/2014/main" val="364715841"/>
                  </a:ext>
                </a:extLst>
              </a:tr>
              <a:tr h="168889">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有給休暇の取りやすさ</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8CD9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7E0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BDC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5DF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AD5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BE8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8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A6D9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6D9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F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DE3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2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4F9F8"/>
                    </a:solidFill>
                  </a:tcPr>
                </a:tc>
                <a:extLst>
                  <a:ext uri="{0D108BD9-81ED-4DB2-BD59-A6C34878D82A}">
                    <a16:rowId xmlns:a16="http://schemas.microsoft.com/office/drawing/2014/main" val="4001514157"/>
                  </a:ext>
                </a:extLst>
              </a:tr>
              <a:tr h="168889">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自分自身の仕事内容そのもの</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B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DDBC"/>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0.72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BB7"/>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BCF9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1CA9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1CB9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D8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FD7AF"/>
                    </a:solidFill>
                  </a:tcPr>
                </a:tc>
                <a:extLst>
                  <a:ext uri="{0D108BD9-81ED-4DB2-BD59-A6C34878D82A}">
                    <a16:rowId xmlns:a16="http://schemas.microsoft.com/office/drawing/2014/main" val="913101717"/>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チームワーク</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6D9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B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9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A7DA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9D4AA"/>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A1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0EBD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1D7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AE1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1D7B1"/>
                    </a:solidFill>
                  </a:tcPr>
                </a:tc>
                <a:extLst>
                  <a:ext uri="{0D108BD9-81ED-4DB2-BD59-A6C34878D82A}">
                    <a16:rowId xmlns:a16="http://schemas.microsoft.com/office/drawing/2014/main" val="4025927299"/>
                  </a:ext>
                </a:extLst>
              </a:tr>
              <a:tr h="165760">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目標設定の妥当性</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a:noFill/>
                    </a:lnL>
                    <a:lnR>
                      <a:noFill/>
                    </a:lnR>
                    <a:lnT>
                      <a:noFill/>
                    </a:lnT>
                    <a:lnB>
                      <a:noFill/>
                    </a:lnB>
                    <a:solidFill>
                      <a:srgbClr val="96D3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BC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C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DE3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EF7F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8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DFF0E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D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5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6E0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6D3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a:noFill/>
                    </a:lnT>
                    <a:lnB>
                      <a:noFill/>
                    </a:lnB>
                    <a:solidFill>
                      <a:srgbClr val="9CD6A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a:noFill/>
                    </a:lnR>
                    <a:lnT>
                      <a:noFill/>
                    </a:lnT>
                    <a:lnB>
                      <a:noFill/>
                    </a:lnB>
                    <a:solidFill>
                      <a:srgbClr val="9B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a:noFill/>
                    </a:lnR>
                    <a:lnT>
                      <a:noFill/>
                    </a:lnT>
                    <a:lnB>
                      <a:noFill/>
                    </a:lnB>
                    <a:solidFill>
                      <a:srgbClr val="E9F5E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9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7F4ED"/>
                    </a:solidFill>
                  </a:tcPr>
                </a:tc>
                <a:extLst>
                  <a:ext uri="{0D108BD9-81ED-4DB2-BD59-A6C34878D82A}">
                    <a16:rowId xmlns:a16="http://schemas.microsoft.com/office/drawing/2014/main" val="1239229679"/>
                  </a:ext>
                </a:extLst>
              </a:tr>
              <a:tr h="168889">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オフィス環境（物理的な環境）</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0" marR="0" marT="0" marB="0" anchor="ctr">
                    <a:lnL>
                      <a:noFill/>
                    </a:lnL>
                    <a:lnR>
                      <a:noFill/>
                    </a:lnR>
                    <a:lnT>
                      <a:noFill/>
                    </a:lnT>
                    <a:lnB>
                      <a:noFill/>
                    </a:lnB>
                    <a:solidFill>
                      <a:srgbClr val="95D3A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9DB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A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F0E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F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CDE9D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7E1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BE9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B2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C2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a:noFill/>
                    </a:lnT>
                    <a:lnB>
                      <a:noFill/>
                    </a:lnB>
                    <a:solidFill>
                      <a:srgbClr val="A1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4DFC1"/>
                    </a:solidFill>
                  </a:tcPr>
                </a:tc>
                <a:tc>
                  <a:txBody>
                    <a:bodyPr/>
                    <a:lstStyle/>
                    <a:p>
                      <a:pPr algn="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0DDBD"/>
                    </a:solidFill>
                  </a:tcPr>
                </a:tc>
                <a:extLst>
                  <a:ext uri="{0D108BD9-81ED-4DB2-BD59-A6C34878D82A}">
                    <a16:rowId xmlns:a16="http://schemas.microsoft.com/office/drawing/2014/main" val="3362775481"/>
                  </a:ext>
                </a:extLst>
              </a:tr>
            </a:tbl>
          </a:graphicData>
        </a:graphic>
      </p:graphicFrame>
    </p:spTree>
    <p:extLst>
      <p:ext uri="{BB962C8B-B14F-4D97-AF65-F5344CB8AC3E}">
        <p14:creationId xmlns:p14="http://schemas.microsoft.com/office/powerpoint/2010/main" val="61477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5E9862-D3AE-4B3F-B869-328F2BC4C77F}"/>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ja-JP" altLang="en-US" dirty="0"/>
              <a:t>成長の実感：「本当になりたかった自分である」 「失敗や不安な感情を引きづらない」と相関</a:t>
            </a:r>
            <a:endParaRPr lang="en-US" altLang="ja-JP" dirty="0"/>
          </a:p>
          <a:p>
            <a:pPr marL="285750" indent="-285750">
              <a:buFont typeface="Arial" panose="020B0604020202020204" pitchFamily="34" charset="0"/>
              <a:buChar char="•"/>
            </a:pPr>
            <a:r>
              <a:rPr lang="ja-JP" altLang="en-US" dirty="0"/>
              <a:t>同僚との関係： 「本当になりたかった自分である」 「失敗や不安な感情を引きづらない」と相関</a:t>
            </a:r>
            <a:endParaRPr lang="en-US" altLang="ja-JP" dirty="0"/>
          </a:p>
          <a:p>
            <a:pPr marL="285750" indent="-285750">
              <a:buFont typeface="Arial" panose="020B0604020202020204" pitchFamily="34" charset="0"/>
              <a:buChar char="•"/>
            </a:pPr>
            <a:r>
              <a:rPr lang="ja-JP" altLang="en-US" dirty="0"/>
              <a:t>仕事内容： 「本当になりたかった自分である」 「失敗や不安な感情を引きづらない」と相関</a:t>
            </a:r>
            <a:endParaRPr lang="en-US" altLang="ja-JP" dirty="0"/>
          </a:p>
        </p:txBody>
      </p:sp>
      <p:sp>
        <p:nvSpPr>
          <p:cNvPr id="3" name="スライド番号プレースホルダー 2">
            <a:extLst>
              <a:ext uri="{FF2B5EF4-FFF2-40B4-BE49-F238E27FC236}">
                <a16:creationId xmlns:a16="http://schemas.microsoft.com/office/drawing/2014/main" id="{8AD4FDB6-6143-402F-AE0E-A27912AC8BB0}"/>
              </a:ext>
            </a:extLst>
          </p:cNvPr>
          <p:cNvSpPr>
            <a:spLocks noGrp="1"/>
          </p:cNvSpPr>
          <p:nvPr>
            <p:ph type="sldNum" sz="quarter" idx="12"/>
          </p:nvPr>
        </p:nvSpPr>
        <p:spPr/>
        <p:txBody>
          <a:bodyPr/>
          <a:lstStyle/>
          <a:p>
            <a:fld id="{813CA28B-1466-4046-85A5-350564ECB1B6}" type="slidenum">
              <a:rPr lang="ja-JP" altLang="en-US" smtClean="0"/>
              <a:pPr/>
              <a:t>15</a:t>
            </a:fld>
            <a:endParaRPr lang="ja-JP" altLang="en-US" dirty="0"/>
          </a:p>
        </p:txBody>
      </p:sp>
      <p:sp>
        <p:nvSpPr>
          <p:cNvPr id="4" name="タイトル 3">
            <a:extLst>
              <a:ext uri="{FF2B5EF4-FFF2-40B4-BE49-F238E27FC236}">
                <a16:creationId xmlns:a16="http://schemas.microsoft.com/office/drawing/2014/main" id="{4DE95669-BDCB-4A14-94A4-119A4452A36D}"/>
              </a:ext>
            </a:extLst>
          </p:cNvPr>
          <p:cNvSpPr>
            <a:spLocks noGrp="1"/>
          </p:cNvSpPr>
          <p:nvPr>
            <p:ph type="title"/>
          </p:nvPr>
        </p:nvSpPr>
        <p:spPr>
          <a:xfrm>
            <a:off x="236537" y="44451"/>
            <a:ext cx="9037635" cy="736176"/>
          </a:xfrm>
        </p:spPr>
        <p:txBody>
          <a:bodyPr>
            <a:normAutofit/>
          </a:bodyPr>
          <a:lstStyle/>
          <a:p>
            <a:r>
              <a:rPr kumimoji="1" lang="en-US" altLang="ja-JP" dirty="0"/>
              <a:t>20</a:t>
            </a:r>
            <a:r>
              <a:rPr kumimoji="1" lang="ja-JP" altLang="en-US" dirty="0"/>
              <a:t>代女性の幸福度因子を向上させる</a:t>
            </a:r>
            <a:r>
              <a:rPr kumimoji="1" lang="en-US" altLang="ja-JP" dirty="0" err="1"/>
              <a:t>eNPS</a:t>
            </a:r>
            <a:r>
              <a:rPr kumimoji="1" lang="ja-JP" altLang="en-US" dirty="0"/>
              <a:t>要因</a:t>
            </a:r>
          </a:p>
        </p:txBody>
      </p:sp>
      <p:sp>
        <p:nvSpPr>
          <p:cNvPr id="5" name="正方形/長方形 4">
            <a:extLst>
              <a:ext uri="{FF2B5EF4-FFF2-40B4-BE49-F238E27FC236}">
                <a16:creationId xmlns:a16="http://schemas.microsoft.com/office/drawing/2014/main" id="{1202C0F1-3B9E-4921-8A99-AA62881BBE22}"/>
              </a:ext>
            </a:extLst>
          </p:cNvPr>
          <p:cNvSpPr/>
          <p:nvPr/>
        </p:nvSpPr>
        <p:spPr>
          <a:xfrm>
            <a:off x="631825" y="2416159"/>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成長の</a:t>
            </a:r>
            <a:endParaRPr lang="en-US" altLang="ja-JP" dirty="0"/>
          </a:p>
          <a:p>
            <a:pPr algn="ctr"/>
            <a:r>
              <a:rPr lang="ja-JP" altLang="en-US" dirty="0"/>
              <a:t>実感</a:t>
            </a:r>
          </a:p>
        </p:txBody>
      </p:sp>
      <p:sp>
        <p:nvSpPr>
          <p:cNvPr id="12" name="正方形/長方形 11">
            <a:extLst>
              <a:ext uri="{FF2B5EF4-FFF2-40B4-BE49-F238E27FC236}">
                <a16:creationId xmlns:a16="http://schemas.microsoft.com/office/drawing/2014/main" id="{3C256F7F-3464-43C9-95CC-D392BBB67C98}"/>
              </a:ext>
            </a:extLst>
          </p:cNvPr>
          <p:cNvSpPr/>
          <p:nvPr/>
        </p:nvSpPr>
        <p:spPr>
          <a:xfrm>
            <a:off x="5666179" y="2672406"/>
            <a:ext cx="3608589"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本当になりたかった自分である</a:t>
            </a:r>
            <a:endParaRPr kumimoji="1" lang="ja-JP" altLang="en-US" dirty="0"/>
          </a:p>
        </p:txBody>
      </p:sp>
      <p:cxnSp>
        <p:nvCxnSpPr>
          <p:cNvPr id="24" name="直線矢印コネクタ 23">
            <a:extLst>
              <a:ext uri="{FF2B5EF4-FFF2-40B4-BE49-F238E27FC236}">
                <a16:creationId xmlns:a16="http://schemas.microsoft.com/office/drawing/2014/main" id="{D2399727-0D13-40B0-A9B5-EDBD9310B709}"/>
              </a:ext>
            </a:extLst>
          </p:cNvPr>
          <p:cNvCxnSpPr>
            <a:cxnSpLocks/>
            <a:stCxn id="36" idx="3"/>
            <a:endCxn id="12" idx="1"/>
          </p:cNvCxnSpPr>
          <p:nvPr/>
        </p:nvCxnSpPr>
        <p:spPr>
          <a:xfrm>
            <a:off x="4422930" y="2771859"/>
            <a:ext cx="1243249" cy="34856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0608FC20-6D80-482A-8F78-5A77679673A0}"/>
              </a:ext>
            </a:extLst>
          </p:cNvPr>
          <p:cNvSpPr/>
          <p:nvPr/>
        </p:nvSpPr>
        <p:spPr>
          <a:xfrm>
            <a:off x="631825" y="3803358"/>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同僚との関係</a:t>
            </a:r>
          </a:p>
        </p:txBody>
      </p:sp>
      <p:sp>
        <p:nvSpPr>
          <p:cNvPr id="34" name="正方形/長方形 33">
            <a:extLst>
              <a:ext uri="{FF2B5EF4-FFF2-40B4-BE49-F238E27FC236}">
                <a16:creationId xmlns:a16="http://schemas.microsoft.com/office/drawing/2014/main" id="{C16735F3-51CB-4A2A-B344-BDD40CA8CE5A}"/>
              </a:ext>
            </a:extLst>
          </p:cNvPr>
          <p:cNvSpPr/>
          <p:nvPr/>
        </p:nvSpPr>
        <p:spPr>
          <a:xfrm>
            <a:off x="5665584" y="4797425"/>
            <a:ext cx="3608589" cy="8960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失敗や不安な感情を</a:t>
            </a:r>
            <a:endParaRPr lang="en-US" altLang="ja-JP" dirty="0"/>
          </a:p>
          <a:p>
            <a:pPr algn="ctr"/>
            <a:r>
              <a:rPr lang="ja-JP" altLang="en-US" dirty="0"/>
              <a:t>引きづらない</a:t>
            </a:r>
            <a:endParaRPr kumimoji="1" lang="ja-JP" altLang="en-US" dirty="0"/>
          </a:p>
        </p:txBody>
      </p:sp>
      <p:sp>
        <p:nvSpPr>
          <p:cNvPr id="68" name="正方形/長方形 67">
            <a:extLst>
              <a:ext uri="{FF2B5EF4-FFF2-40B4-BE49-F238E27FC236}">
                <a16:creationId xmlns:a16="http://schemas.microsoft.com/office/drawing/2014/main" id="{55CDC197-B490-4860-A518-61F082130B84}"/>
              </a:ext>
            </a:extLst>
          </p:cNvPr>
          <p:cNvSpPr/>
          <p:nvPr/>
        </p:nvSpPr>
        <p:spPr>
          <a:xfrm>
            <a:off x="631825" y="5178191"/>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仕事内容</a:t>
            </a:r>
          </a:p>
        </p:txBody>
      </p:sp>
      <p:sp>
        <p:nvSpPr>
          <p:cNvPr id="105" name="テキスト ボックス 104">
            <a:extLst>
              <a:ext uri="{FF2B5EF4-FFF2-40B4-BE49-F238E27FC236}">
                <a16:creationId xmlns:a16="http://schemas.microsoft.com/office/drawing/2014/main" id="{FA4FED9A-C323-428D-B478-0F816D4C375B}"/>
              </a:ext>
            </a:extLst>
          </p:cNvPr>
          <p:cNvSpPr txBox="1"/>
          <p:nvPr/>
        </p:nvSpPr>
        <p:spPr>
          <a:xfrm>
            <a:off x="2037386" y="5182826"/>
            <a:ext cx="2339102" cy="461665"/>
          </a:xfrm>
          <a:prstGeom prst="rect">
            <a:avLst/>
          </a:prstGeom>
          <a:solidFill>
            <a:schemeClr val="bg1">
              <a:alpha val="70000"/>
            </a:schemeClr>
          </a:solidFill>
          <a:ln>
            <a:solidFill>
              <a:schemeClr val="tx1"/>
            </a:solidFill>
            <a:prstDash val="dash"/>
          </a:ln>
        </p:spPr>
        <p:txBody>
          <a:bodyPr wrap="none" rtlCol="0">
            <a:spAutoFit/>
          </a:bodyPr>
          <a:lstStyle/>
          <a:p>
            <a:pPr algn="ctr"/>
            <a:r>
              <a:rPr lang="ja-JP" altLang="en-US" sz="1200" dirty="0"/>
              <a:t>業務</a:t>
            </a:r>
            <a:r>
              <a:rPr kumimoji="1" lang="ja-JP" altLang="en-US" sz="1200" dirty="0"/>
              <a:t>がスキルとマッチしている</a:t>
            </a:r>
            <a:endParaRPr kumimoji="1" lang="en-US" altLang="ja-JP" sz="1200" dirty="0"/>
          </a:p>
          <a:p>
            <a:pPr algn="ctr"/>
            <a:r>
              <a:rPr kumimoji="1" lang="ja-JP" altLang="en-US" sz="1200" dirty="0"/>
              <a:t>業務の意義が理解できている</a:t>
            </a:r>
          </a:p>
        </p:txBody>
      </p:sp>
      <p:sp>
        <p:nvSpPr>
          <p:cNvPr id="106" name="テキスト ボックス 105">
            <a:extLst>
              <a:ext uri="{FF2B5EF4-FFF2-40B4-BE49-F238E27FC236}">
                <a16:creationId xmlns:a16="http://schemas.microsoft.com/office/drawing/2014/main" id="{46E8DB4D-D869-4442-ABAF-9C5DC67B20A9}"/>
              </a:ext>
            </a:extLst>
          </p:cNvPr>
          <p:cNvSpPr txBox="1"/>
          <p:nvPr/>
        </p:nvSpPr>
        <p:spPr>
          <a:xfrm>
            <a:off x="3433814" y="5831524"/>
            <a:ext cx="2031326" cy="461665"/>
          </a:xfrm>
          <a:prstGeom prst="rect">
            <a:avLst/>
          </a:prstGeom>
          <a:solidFill>
            <a:schemeClr val="bg1">
              <a:alpha val="70000"/>
            </a:schemeClr>
          </a:solidFill>
          <a:ln>
            <a:solidFill>
              <a:schemeClr val="tx1"/>
            </a:solidFill>
            <a:prstDash val="dash"/>
          </a:ln>
        </p:spPr>
        <p:txBody>
          <a:bodyPr wrap="none" rtlCol="0">
            <a:spAutoFit/>
          </a:bodyPr>
          <a:lstStyle/>
          <a:p>
            <a:pPr algn="ctr"/>
            <a:r>
              <a:rPr kumimoji="1" lang="ja-JP" altLang="en-US" sz="1200" dirty="0"/>
              <a:t>失敗がスキルアップや</a:t>
            </a:r>
            <a:endParaRPr kumimoji="1" lang="en-US" altLang="ja-JP" sz="1200" dirty="0"/>
          </a:p>
          <a:p>
            <a:pPr algn="ctr"/>
            <a:r>
              <a:rPr kumimoji="1" lang="ja-JP" altLang="en-US" sz="1200" dirty="0"/>
              <a:t>成長につながっている感触</a:t>
            </a:r>
          </a:p>
        </p:txBody>
      </p:sp>
      <p:cxnSp>
        <p:nvCxnSpPr>
          <p:cNvPr id="107" name="直線矢印コネクタ 106">
            <a:extLst>
              <a:ext uri="{FF2B5EF4-FFF2-40B4-BE49-F238E27FC236}">
                <a16:creationId xmlns:a16="http://schemas.microsoft.com/office/drawing/2014/main" id="{B62D81B7-4270-4221-92B5-60C83A649BD1}"/>
              </a:ext>
            </a:extLst>
          </p:cNvPr>
          <p:cNvCxnSpPr>
            <a:cxnSpLocks/>
            <a:stCxn id="68" idx="3"/>
            <a:endCxn id="105" idx="1"/>
          </p:cNvCxnSpPr>
          <p:nvPr/>
        </p:nvCxnSpPr>
        <p:spPr>
          <a:xfrm flipV="1">
            <a:off x="1787765" y="5413659"/>
            <a:ext cx="249621" cy="21255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40A33A12-CF91-44D6-AB0F-E088D342DEB9}"/>
              </a:ext>
            </a:extLst>
          </p:cNvPr>
          <p:cNvCxnSpPr>
            <a:cxnSpLocks/>
            <a:stCxn id="105" idx="2"/>
            <a:endCxn id="106" idx="0"/>
          </p:cNvCxnSpPr>
          <p:nvPr/>
        </p:nvCxnSpPr>
        <p:spPr>
          <a:xfrm>
            <a:off x="3206937" y="5644491"/>
            <a:ext cx="1242540" cy="18703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0CCB57C-6E7F-40BE-A9BA-42EE329AAA73}"/>
              </a:ext>
            </a:extLst>
          </p:cNvPr>
          <p:cNvCxnSpPr>
            <a:cxnSpLocks/>
            <a:stCxn id="106" idx="3"/>
            <a:endCxn id="34" idx="1"/>
          </p:cNvCxnSpPr>
          <p:nvPr/>
        </p:nvCxnSpPr>
        <p:spPr>
          <a:xfrm flipV="1">
            <a:off x="5465140" y="5245444"/>
            <a:ext cx="200444" cy="81691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862A3891-71DB-40E9-996F-7B960D595DF2}"/>
              </a:ext>
            </a:extLst>
          </p:cNvPr>
          <p:cNvSpPr txBox="1"/>
          <p:nvPr/>
        </p:nvSpPr>
        <p:spPr>
          <a:xfrm>
            <a:off x="2237716" y="2541026"/>
            <a:ext cx="2185214" cy="461665"/>
          </a:xfrm>
          <a:prstGeom prst="rect">
            <a:avLst/>
          </a:prstGeom>
          <a:solidFill>
            <a:schemeClr val="bg1">
              <a:alpha val="70000"/>
            </a:schemeClr>
          </a:solidFill>
          <a:ln>
            <a:solidFill>
              <a:schemeClr val="tx1"/>
            </a:solidFill>
            <a:prstDash val="dash"/>
          </a:ln>
        </p:spPr>
        <p:txBody>
          <a:bodyPr wrap="square" rtlCol="0">
            <a:spAutoFit/>
          </a:bodyPr>
          <a:lstStyle/>
          <a:p>
            <a:pPr algn="ctr"/>
            <a:r>
              <a:rPr kumimoji="1" lang="ja-JP" altLang="en-US" sz="1200" dirty="0"/>
              <a:t>成長によって、理想の自分に</a:t>
            </a:r>
            <a:endParaRPr kumimoji="1" lang="en-US" altLang="ja-JP" sz="1200" dirty="0"/>
          </a:p>
          <a:p>
            <a:pPr algn="ctr"/>
            <a:r>
              <a:rPr kumimoji="1" lang="ja-JP" altLang="en-US" sz="1200" dirty="0"/>
              <a:t>近づいていると感じる</a:t>
            </a:r>
          </a:p>
        </p:txBody>
      </p:sp>
      <p:cxnSp>
        <p:nvCxnSpPr>
          <p:cNvPr id="37" name="直線矢印コネクタ 36">
            <a:extLst>
              <a:ext uri="{FF2B5EF4-FFF2-40B4-BE49-F238E27FC236}">
                <a16:creationId xmlns:a16="http://schemas.microsoft.com/office/drawing/2014/main" id="{4D2B9967-DC8E-4301-9878-61590FFB83FE}"/>
              </a:ext>
            </a:extLst>
          </p:cNvPr>
          <p:cNvCxnSpPr>
            <a:cxnSpLocks/>
            <a:stCxn id="5" idx="3"/>
            <a:endCxn id="36" idx="1"/>
          </p:cNvCxnSpPr>
          <p:nvPr/>
        </p:nvCxnSpPr>
        <p:spPr>
          <a:xfrm flipV="1">
            <a:off x="1787765" y="2771859"/>
            <a:ext cx="449951" cy="923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8067FA6-EE3A-4F1E-ABE9-AEEC1887A9EC}"/>
              </a:ext>
            </a:extLst>
          </p:cNvPr>
          <p:cNvSpPr txBox="1"/>
          <p:nvPr/>
        </p:nvSpPr>
        <p:spPr>
          <a:xfrm>
            <a:off x="3781461" y="3480874"/>
            <a:ext cx="1495389" cy="276999"/>
          </a:xfrm>
          <a:prstGeom prst="rect">
            <a:avLst/>
          </a:prstGeom>
          <a:solidFill>
            <a:schemeClr val="bg1">
              <a:alpha val="70000"/>
            </a:schemeClr>
          </a:solidFill>
          <a:ln>
            <a:solidFill>
              <a:schemeClr val="tx1"/>
            </a:solidFill>
            <a:prstDash val="dash"/>
          </a:ln>
        </p:spPr>
        <p:txBody>
          <a:bodyPr wrap="square" rtlCol="0">
            <a:spAutoFit/>
          </a:bodyPr>
          <a:lstStyle/>
          <a:p>
            <a:pPr algn="ctr"/>
            <a:r>
              <a:rPr kumimoji="1" lang="ja-JP" altLang="en-US" sz="1200" dirty="0"/>
              <a:t>自身に対する自信</a:t>
            </a:r>
          </a:p>
        </p:txBody>
      </p:sp>
      <p:cxnSp>
        <p:nvCxnSpPr>
          <p:cNvPr id="41" name="直線矢印コネクタ 40">
            <a:extLst>
              <a:ext uri="{FF2B5EF4-FFF2-40B4-BE49-F238E27FC236}">
                <a16:creationId xmlns:a16="http://schemas.microsoft.com/office/drawing/2014/main" id="{EB611896-9631-41AA-ACBF-AAAC6DBCA36F}"/>
              </a:ext>
            </a:extLst>
          </p:cNvPr>
          <p:cNvCxnSpPr>
            <a:cxnSpLocks/>
            <a:stCxn id="36" idx="2"/>
            <a:endCxn id="40" idx="1"/>
          </p:cNvCxnSpPr>
          <p:nvPr/>
        </p:nvCxnSpPr>
        <p:spPr>
          <a:xfrm>
            <a:off x="3330323" y="3002691"/>
            <a:ext cx="451138" cy="61668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C8DA441-0D0E-47CD-B12A-C726441DB07C}"/>
              </a:ext>
            </a:extLst>
          </p:cNvPr>
          <p:cNvCxnSpPr>
            <a:cxnSpLocks/>
            <a:stCxn id="40" idx="3"/>
            <a:endCxn id="34" idx="1"/>
          </p:cNvCxnSpPr>
          <p:nvPr/>
        </p:nvCxnSpPr>
        <p:spPr>
          <a:xfrm>
            <a:off x="5276850" y="3619374"/>
            <a:ext cx="388734" cy="162607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24F34BA5-0C45-4CC6-83DD-48B831847A1F}"/>
              </a:ext>
            </a:extLst>
          </p:cNvPr>
          <p:cNvSpPr txBox="1"/>
          <p:nvPr/>
        </p:nvSpPr>
        <p:spPr>
          <a:xfrm>
            <a:off x="2010117" y="3885234"/>
            <a:ext cx="2328088" cy="646331"/>
          </a:xfrm>
          <a:prstGeom prst="rect">
            <a:avLst/>
          </a:prstGeom>
          <a:solidFill>
            <a:schemeClr val="bg1">
              <a:alpha val="70000"/>
            </a:schemeClr>
          </a:solidFill>
          <a:ln>
            <a:solidFill>
              <a:schemeClr val="tx1"/>
            </a:solidFill>
            <a:prstDash val="dash"/>
          </a:ln>
        </p:spPr>
        <p:txBody>
          <a:bodyPr wrap="square" rtlCol="0">
            <a:spAutoFit/>
          </a:bodyPr>
          <a:lstStyle/>
          <a:p>
            <a:pPr algn="ctr"/>
            <a:r>
              <a:rPr kumimoji="1" lang="ja-JP" altLang="en-US" sz="1200" dirty="0"/>
              <a:t>チームとのコミュニケーションや役割分担が上手く行っていると感じる</a:t>
            </a:r>
          </a:p>
        </p:txBody>
      </p:sp>
      <p:cxnSp>
        <p:nvCxnSpPr>
          <p:cNvPr id="50" name="直線矢印コネクタ 49">
            <a:extLst>
              <a:ext uri="{FF2B5EF4-FFF2-40B4-BE49-F238E27FC236}">
                <a16:creationId xmlns:a16="http://schemas.microsoft.com/office/drawing/2014/main" id="{E6E54C91-D581-4873-AD1F-BEA79F48E117}"/>
              </a:ext>
            </a:extLst>
          </p:cNvPr>
          <p:cNvCxnSpPr>
            <a:cxnSpLocks/>
            <a:stCxn id="33" idx="3"/>
            <a:endCxn id="49" idx="1"/>
          </p:cNvCxnSpPr>
          <p:nvPr/>
        </p:nvCxnSpPr>
        <p:spPr>
          <a:xfrm flipV="1">
            <a:off x="1787765" y="4208400"/>
            <a:ext cx="222352" cy="4297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B00E325B-429C-47C2-96D3-16D622AD7E63}"/>
              </a:ext>
            </a:extLst>
          </p:cNvPr>
          <p:cNvCxnSpPr>
            <a:cxnSpLocks/>
            <a:stCxn id="49" idx="3"/>
            <a:endCxn id="40" idx="2"/>
          </p:cNvCxnSpPr>
          <p:nvPr/>
        </p:nvCxnSpPr>
        <p:spPr>
          <a:xfrm flipV="1">
            <a:off x="4338205" y="3757873"/>
            <a:ext cx="190951" cy="45052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9004E167-12D7-4226-AA2B-560003C705A0}"/>
              </a:ext>
            </a:extLst>
          </p:cNvPr>
          <p:cNvSpPr txBox="1"/>
          <p:nvPr/>
        </p:nvSpPr>
        <p:spPr>
          <a:xfrm>
            <a:off x="3828207" y="4639773"/>
            <a:ext cx="1495389" cy="461665"/>
          </a:xfrm>
          <a:prstGeom prst="rect">
            <a:avLst/>
          </a:prstGeom>
          <a:solidFill>
            <a:schemeClr val="bg1">
              <a:alpha val="70000"/>
            </a:schemeClr>
          </a:solidFill>
          <a:ln>
            <a:solidFill>
              <a:schemeClr val="tx1"/>
            </a:solidFill>
            <a:prstDash val="dash"/>
          </a:ln>
        </p:spPr>
        <p:txBody>
          <a:bodyPr wrap="square" rtlCol="0">
            <a:spAutoFit/>
          </a:bodyPr>
          <a:lstStyle/>
          <a:p>
            <a:pPr algn="ctr"/>
            <a:r>
              <a:rPr kumimoji="1" lang="ja-JP" altLang="en-US" sz="1200" dirty="0"/>
              <a:t>失敗がフォロー</a:t>
            </a:r>
            <a:endParaRPr kumimoji="1" lang="en-US" altLang="ja-JP" sz="1200" dirty="0"/>
          </a:p>
          <a:p>
            <a:pPr algn="ctr"/>
            <a:r>
              <a:rPr kumimoji="1" lang="ja-JP" altLang="en-US" sz="1200" dirty="0"/>
              <a:t>しあえる</a:t>
            </a:r>
          </a:p>
        </p:txBody>
      </p:sp>
      <p:cxnSp>
        <p:nvCxnSpPr>
          <p:cNvPr id="64" name="直線矢印コネクタ 63">
            <a:extLst>
              <a:ext uri="{FF2B5EF4-FFF2-40B4-BE49-F238E27FC236}">
                <a16:creationId xmlns:a16="http://schemas.microsoft.com/office/drawing/2014/main" id="{65284D0C-CEF7-4E7F-B4F5-2AB9758411C6}"/>
              </a:ext>
            </a:extLst>
          </p:cNvPr>
          <p:cNvCxnSpPr>
            <a:cxnSpLocks/>
            <a:stCxn id="49" idx="2"/>
            <a:endCxn id="60" idx="1"/>
          </p:cNvCxnSpPr>
          <p:nvPr/>
        </p:nvCxnSpPr>
        <p:spPr>
          <a:xfrm>
            <a:off x="3174161" y="4531565"/>
            <a:ext cx="654046" cy="33904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436DE6BB-3DAB-4E06-9315-AB13D793CD32}"/>
              </a:ext>
            </a:extLst>
          </p:cNvPr>
          <p:cNvCxnSpPr>
            <a:cxnSpLocks/>
            <a:stCxn id="60" idx="3"/>
            <a:endCxn id="34" idx="1"/>
          </p:cNvCxnSpPr>
          <p:nvPr/>
        </p:nvCxnSpPr>
        <p:spPr>
          <a:xfrm>
            <a:off x="5323596" y="4870606"/>
            <a:ext cx="341988" cy="37483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5675104C-5717-44BB-8189-3ACD2CAE9BFD}"/>
              </a:ext>
            </a:extLst>
          </p:cNvPr>
          <p:cNvCxnSpPr>
            <a:cxnSpLocks/>
            <a:stCxn id="40" idx="3"/>
            <a:endCxn id="12" idx="1"/>
          </p:cNvCxnSpPr>
          <p:nvPr/>
        </p:nvCxnSpPr>
        <p:spPr>
          <a:xfrm flipV="1">
            <a:off x="5276850" y="3120425"/>
            <a:ext cx="389329" cy="49894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234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AD4FDB6-6143-402F-AE0E-A27912AC8BB0}"/>
              </a:ext>
            </a:extLst>
          </p:cNvPr>
          <p:cNvSpPr>
            <a:spLocks noGrp="1"/>
          </p:cNvSpPr>
          <p:nvPr>
            <p:ph type="sldNum" sz="quarter" idx="12"/>
          </p:nvPr>
        </p:nvSpPr>
        <p:spPr/>
        <p:txBody>
          <a:bodyPr/>
          <a:lstStyle/>
          <a:p>
            <a:fld id="{813CA28B-1466-4046-85A5-350564ECB1B6}" type="slidenum">
              <a:rPr lang="ja-JP" altLang="en-US" smtClean="0"/>
              <a:pPr/>
              <a:t>16</a:t>
            </a:fld>
            <a:endParaRPr lang="ja-JP" altLang="en-US" dirty="0"/>
          </a:p>
        </p:txBody>
      </p:sp>
      <p:sp>
        <p:nvSpPr>
          <p:cNvPr id="4" name="タイトル 3">
            <a:extLst>
              <a:ext uri="{FF2B5EF4-FFF2-40B4-BE49-F238E27FC236}">
                <a16:creationId xmlns:a16="http://schemas.microsoft.com/office/drawing/2014/main" id="{4DE95669-BDCB-4A14-94A4-119A4452A36D}"/>
              </a:ext>
            </a:extLst>
          </p:cNvPr>
          <p:cNvSpPr>
            <a:spLocks noGrp="1"/>
          </p:cNvSpPr>
          <p:nvPr>
            <p:ph type="title"/>
          </p:nvPr>
        </p:nvSpPr>
        <p:spPr/>
        <p:txBody>
          <a:bodyPr/>
          <a:lstStyle/>
          <a:p>
            <a:r>
              <a:rPr kumimoji="1" lang="en-US" altLang="ja-JP" dirty="0"/>
              <a:t>40</a:t>
            </a:r>
            <a:r>
              <a:rPr kumimoji="1" lang="ja-JP" altLang="en-US" dirty="0"/>
              <a:t>代女性の幸福度因子と</a:t>
            </a:r>
            <a:r>
              <a:rPr kumimoji="1" lang="en-US" altLang="ja-JP" dirty="0" err="1"/>
              <a:t>eNPS</a:t>
            </a:r>
            <a:r>
              <a:rPr kumimoji="1" lang="ja-JP" altLang="en-US" dirty="0"/>
              <a:t>要因</a:t>
            </a:r>
          </a:p>
        </p:txBody>
      </p:sp>
      <p:sp>
        <p:nvSpPr>
          <p:cNvPr id="12" name="テキスト プレースホルダー 11">
            <a:extLst>
              <a:ext uri="{FF2B5EF4-FFF2-40B4-BE49-F238E27FC236}">
                <a16:creationId xmlns:a16="http://schemas.microsoft.com/office/drawing/2014/main" id="{2F0FB185-434D-4972-B0BB-D4460713FE26}"/>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ja-JP" altLang="en-US" dirty="0"/>
              <a:t>会社の風土：「私を大切に思ってくれる人達がいる」 「私は人生において感謝することがたくさんある」と相関</a:t>
            </a:r>
            <a:endParaRPr lang="en-US" altLang="ja-JP" dirty="0"/>
          </a:p>
          <a:p>
            <a:pPr marL="285750" indent="-285750">
              <a:buFont typeface="Arial" panose="020B0604020202020204" pitchFamily="34" charset="0"/>
              <a:buChar char="•"/>
            </a:pPr>
            <a:r>
              <a:rPr lang="ja-JP" altLang="en-US" dirty="0"/>
              <a:t>仕事の量：「私を大切に思ってくれる人達がいる」 「業務の方針や推進方法を頻繁に変更しない」と相関</a:t>
            </a:r>
            <a:endParaRPr lang="en-US" altLang="ja-JP" dirty="0"/>
          </a:p>
          <a:p>
            <a:pPr marL="285750" indent="-285750">
              <a:buFont typeface="Arial" panose="020B0604020202020204" pitchFamily="34" charset="0"/>
              <a:buChar char="•"/>
            </a:pPr>
            <a:r>
              <a:rPr lang="ja-JP" altLang="en-US" dirty="0"/>
              <a:t>チームワーク：「私を大切に思ってくれる人達がいる」と相関</a:t>
            </a:r>
            <a:endParaRPr lang="en-US" altLang="ja-JP" dirty="0"/>
          </a:p>
        </p:txBody>
      </p:sp>
      <p:graphicFrame>
        <p:nvGraphicFramePr>
          <p:cNvPr id="6" name="表 5">
            <a:extLst>
              <a:ext uri="{FF2B5EF4-FFF2-40B4-BE49-F238E27FC236}">
                <a16:creationId xmlns:a16="http://schemas.microsoft.com/office/drawing/2014/main" id="{74A55415-A89A-4DAE-8DB0-CCD7A157F65D}"/>
              </a:ext>
            </a:extLst>
          </p:cNvPr>
          <p:cNvGraphicFramePr>
            <a:graphicFrameLocks noGrp="1"/>
          </p:cNvGraphicFramePr>
          <p:nvPr>
            <p:extLst>
              <p:ext uri="{D42A27DB-BD31-4B8C-83A1-F6EECF244321}">
                <p14:modId xmlns:p14="http://schemas.microsoft.com/office/powerpoint/2010/main" val="817588580"/>
              </p:ext>
            </p:extLst>
          </p:nvPr>
        </p:nvGraphicFramePr>
        <p:xfrm>
          <a:off x="236538" y="2024063"/>
          <a:ext cx="9577385" cy="4500563"/>
        </p:xfrm>
        <a:graphic>
          <a:graphicData uri="http://schemas.openxmlformats.org/drawingml/2006/table">
            <a:tbl>
              <a:tblPr/>
              <a:tblGrid>
                <a:gridCol w="1497385">
                  <a:extLst>
                    <a:ext uri="{9D8B030D-6E8A-4147-A177-3AD203B41FA5}">
                      <a16:colId xmlns:a16="http://schemas.microsoft.com/office/drawing/2014/main" val="1577140571"/>
                    </a:ext>
                  </a:extLst>
                </a:gridCol>
                <a:gridCol w="505000">
                  <a:extLst>
                    <a:ext uri="{9D8B030D-6E8A-4147-A177-3AD203B41FA5}">
                      <a16:colId xmlns:a16="http://schemas.microsoft.com/office/drawing/2014/main" val="899727781"/>
                    </a:ext>
                  </a:extLst>
                </a:gridCol>
                <a:gridCol w="505000">
                  <a:extLst>
                    <a:ext uri="{9D8B030D-6E8A-4147-A177-3AD203B41FA5}">
                      <a16:colId xmlns:a16="http://schemas.microsoft.com/office/drawing/2014/main" val="4232161470"/>
                    </a:ext>
                  </a:extLst>
                </a:gridCol>
                <a:gridCol w="505000">
                  <a:extLst>
                    <a:ext uri="{9D8B030D-6E8A-4147-A177-3AD203B41FA5}">
                      <a16:colId xmlns:a16="http://schemas.microsoft.com/office/drawing/2014/main" val="2622591131"/>
                    </a:ext>
                  </a:extLst>
                </a:gridCol>
                <a:gridCol w="505000">
                  <a:extLst>
                    <a:ext uri="{9D8B030D-6E8A-4147-A177-3AD203B41FA5}">
                      <a16:colId xmlns:a16="http://schemas.microsoft.com/office/drawing/2014/main" val="4082375866"/>
                    </a:ext>
                  </a:extLst>
                </a:gridCol>
                <a:gridCol w="505000">
                  <a:extLst>
                    <a:ext uri="{9D8B030D-6E8A-4147-A177-3AD203B41FA5}">
                      <a16:colId xmlns:a16="http://schemas.microsoft.com/office/drawing/2014/main" val="398135262"/>
                    </a:ext>
                  </a:extLst>
                </a:gridCol>
                <a:gridCol w="505000">
                  <a:extLst>
                    <a:ext uri="{9D8B030D-6E8A-4147-A177-3AD203B41FA5}">
                      <a16:colId xmlns:a16="http://schemas.microsoft.com/office/drawing/2014/main" val="3713960808"/>
                    </a:ext>
                  </a:extLst>
                </a:gridCol>
                <a:gridCol w="505000">
                  <a:extLst>
                    <a:ext uri="{9D8B030D-6E8A-4147-A177-3AD203B41FA5}">
                      <a16:colId xmlns:a16="http://schemas.microsoft.com/office/drawing/2014/main" val="1258495191"/>
                    </a:ext>
                  </a:extLst>
                </a:gridCol>
                <a:gridCol w="505000">
                  <a:extLst>
                    <a:ext uri="{9D8B030D-6E8A-4147-A177-3AD203B41FA5}">
                      <a16:colId xmlns:a16="http://schemas.microsoft.com/office/drawing/2014/main" val="4027264045"/>
                    </a:ext>
                  </a:extLst>
                </a:gridCol>
                <a:gridCol w="505000">
                  <a:extLst>
                    <a:ext uri="{9D8B030D-6E8A-4147-A177-3AD203B41FA5}">
                      <a16:colId xmlns:a16="http://schemas.microsoft.com/office/drawing/2014/main" val="950984190"/>
                    </a:ext>
                  </a:extLst>
                </a:gridCol>
                <a:gridCol w="505000">
                  <a:extLst>
                    <a:ext uri="{9D8B030D-6E8A-4147-A177-3AD203B41FA5}">
                      <a16:colId xmlns:a16="http://schemas.microsoft.com/office/drawing/2014/main" val="2805956081"/>
                    </a:ext>
                  </a:extLst>
                </a:gridCol>
                <a:gridCol w="505000">
                  <a:extLst>
                    <a:ext uri="{9D8B030D-6E8A-4147-A177-3AD203B41FA5}">
                      <a16:colId xmlns:a16="http://schemas.microsoft.com/office/drawing/2014/main" val="1937442750"/>
                    </a:ext>
                  </a:extLst>
                </a:gridCol>
                <a:gridCol w="505000">
                  <a:extLst>
                    <a:ext uri="{9D8B030D-6E8A-4147-A177-3AD203B41FA5}">
                      <a16:colId xmlns:a16="http://schemas.microsoft.com/office/drawing/2014/main" val="3747327197"/>
                    </a:ext>
                  </a:extLst>
                </a:gridCol>
                <a:gridCol w="505000">
                  <a:extLst>
                    <a:ext uri="{9D8B030D-6E8A-4147-A177-3AD203B41FA5}">
                      <a16:colId xmlns:a16="http://schemas.microsoft.com/office/drawing/2014/main" val="2904028819"/>
                    </a:ext>
                  </a:extLst>
                </a:gridCol>
                <a:gridCol w="505000">
                  <a:extLst>
                    <a:ext uri="{9D8B030D-6E8A-4147-A177-3AD203B41FA5}">
                      <a16:colId xmlns:a16="http://schemas.microsoft.com/office/drawing/2014/main" val="336840652"/>
                    </a:ext>
                  </a:extLst>
                </a:gridCol>
                <a:gridCol w="505000">
                  <a:extLst>
                    <a:ext uri="{9D8B030D-6E8A-4147-A177-3AD203B41FA5}">
                      <a16:colId xmlns:a16="http://schemas.microsoft.com/office/drawing/2014/main" val="3805318102"/>
                    </a:ext>
                  </a:extLst>
                </a:gridCol>
                <a:gridCol w="505000">
                  <a:extLst>
                    <a:ext uri="{9D8B030D-6E8A-4147-A177-3AD203B41FA5}">
                      <a16:colId xmlns:a16="http://schemas.microsoft.com/office/drawing/2014/main" val="475170413"/>
                    </a:ext>
                  </a:extLst>
                </a:gridCol>
              </a:tblGrid>
              <a:tr h="1163454">
                <a:tc>
                  <a:txBody>
                    <a:bodyPr/>
                    <a:lstStyle/>
                    <a:p>
                      <a:pPr algn="l" fontAlgn="ctr"/>
                      <a:r>
                        <a:rPr lang="zh-CN" altLang="en-US" sz="800" b="0" i="0" u="none" strike="noStrike">
                          <a:solidFill>
                            <a:srgbClr val="000000"/>
                          </a:solidFill>
                          <a:effectLst/>
                          <a:latin typeface="游ゴシック" panose="020B0400000000000000" pitchFamily="50" charset="-128"/>
                          <a:ea typeface="游ゴシック" panose="020B0400000000000000" pitchFamily="50" charset="-128"/>
                        </a:rPr>
                        <a:t>女性</a:t>
                      </a:r>
                      <a:r>
                        <a:rPr lang="en-US" altLang="zh-CN" sz="800" b="0" i="0" u="none" strike="noStrike">
                          <a:solidFill>
                            <a:srgbClr val="000000"/>
                          </a:solidFill>
                          <a:effectLst/>
                          <a:latin typeface="游ゴシック" panose="020B0400000000000000" pitchFamily="50" charset="-128"/>
                          <a:ea typeface="游ゴシック" panose="020B0400000000000000" pitchFamily="50" charset="-128"/>
                        </a:rPr>
                        <a:t>40</a:t>
                      </a:r>
                      <a:r>
                        <a:rPr lang="zh-CN" altLang="en-US" sz="800" b="0" i="0" u="none" strike="noStrike">
                          <a:solidFill>
                            <a:srgbClr val="000000"/>
                          </a:solidFill>
                          <a:effectLst/>
                          <a:latin typeface="游ゴシック" panose="020B0400000000000000" pitchFamily="50" charset="-128"/>
                          <a:ea typeface="游ゴシック" panose="020B0400000000000000" pitchFamily="50" charset="-128"/>
                        </a:rPr>
                        <a:t>代</a:t>
                      </a:r>
                      <a:br>
                        <a:rPr lang="zh-CN" altLang="en-US" sz="800" b="0" i="0" u="none" strike="noStrike">
                          <a:solidFill>
                            <a:srgbClr val="000000"/>
                          </a:solidFill>
                          <a:effectLst/>
                          <a:latin typeface="游ゴシック" panose="020B0400000000000000" pitchFamily="50" charset="-128"/>
                          <a:ea typeface="游ゴシック" panose="020B0400000000000000" pitchFamily="50" charset="-128"/>
                        </a:rPr>
                      </a:br>
                      <a:r>
                        <a:rPr lang="zh-CN" altLang="en-US" sz="800" b="0" i="0" u="none" strike="noStrike">
                          <a:solidFill>
                            <a:srgbClr val="000000"/>
                          </a:solidFill>
                          <a:effectLst/>
                          <a:latin typeface="游ゴシック" panose="020B0400000000000000" pitchFamily="50" charset="-128"/>
                          <a:ea typeface="游ゴシック" panose="020B0400000000000000" pitchFamily="50" charset="-128"/>
                        </a:rPr>
                        <a:t>回答数：</a:t>
                      </a:r>
                      <a:r>
                        <a:rPr lang="en-US" altLang="zh-CN" sz="800" b="0" i="0" u="none" strike="noStrike">
                          <a:solidFill>
                            <a:srgbClr val="000000"/>
                          </a:solidFill>
                          <a:effectLst/>
                          <a:latin typeface="游ゴシック" panose="020B0400000000000000" pitchFamily="50" charset="-128"/>
                          <a:ea typeface="游ゴシック" panose="020B0400000000000000" pitchFamily="50" charset="-128"/>
                        </a:rPr>
                        <a:t>22</a:t>
                      </a:r>
                      <a:r>
                        <a:rPr lang="zh-CN" altLang="en-US" sz="800" b="0" i="0" u="none" strike="noStrike">
                          <a:solidFill>
                            <a:srgbClr val="000000"/>
                          </a:solidFill>
                          <a:effectLst/>
                          <a:latin typeface="游ゴシック" panose="020B0400000000000000" pitchFamily="50" charset="-128"/>
                          <a:ea typeface="游ゴシック" panose="020B0400000000000000" pitchFamily="50" charset="-128"/>
                        </a:rPr>
                        <a:t>件</a:t>
                      </a:r>
                    </a:p>
                  </a:txBody>
                  <a:tcPr marL="0" marR="0" marT="0" marB="0" anchor="ctr">
                    <a:lnL>
                      <a:noFill/>
                    </a:lnL>
                    <a:lnR>
                      <a:noFill/>
                    </a:lnR>
                    <a:lnT>
                      <a:noFill/>
                    </a:lnT>
                    <a:lnB>
                      <a:noFill/>
                    </a:lnB>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私は有能である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私は社会・組織の要請に応えている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私のこれまでの人生は、変化、学習、成長に満ちていた</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今の自分は「本当になりたかった自分」である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人の喜ぶ顔が見たい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私を大切に思ってくれる人たちがいる</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私は、人生において感謝することがたくさんある</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私は日々の生活において他者に親切にし手助けしたいと思っている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私はものごとが思い通りにいくと思う</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私は学校や仕事での失敗や不安な感情をあまり引きずらない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私は他者との近しい関係を維持することができる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自分は人生で多くのことを達成してきた</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私は自分と他者がすることをあまり比較しない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私に何ができて何ができないかは外部の制約のせいではない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自分自身についての信念はあまり変化しない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業務の方針や推進方法を頻繁に変更しない</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750834873"/>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平均との差の大きさ</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0" marR="0" marT="0" marB="0" anchor="ctr">
                    <a:lnL>
                      <a:noFill/>
                    </a:lnL>
                    <a:lnR>
                      <a:noFill/>
                    </a:lnR>
                    <a:lnT>
                      <a:noFill/>
                    </a:lnT>
                    <a:lnB>
                      <a:noFill/>
                    </a:lnB>
                    <a:solidFill>
                      <a:srgbClr val="FCDFE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0" marR="0" marT="0" marB="0" anchor="ctr">
                    <a:lnL>
                      <a:noFill/>
                    </a:lnL>
                    <a:lnR>
                      <a:noFill/>
                    </a:lnR>
                    <a:lnT>
                      <a:noFill/>
                    </a:lnT>
                    <a:lnB>
                      <a:noFill/>
                    </a:lnB>
                    <a:solidFill>
                      <a:srgbClr val="5A8A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0" marR="0" marT="0" marB="0" anchor="ctr">
                    <a:lnL>
                      <a:noFill/>
                    </a:lnL>
                    <a:lnR>
                      <a:noFill/>
                    </a:lnR>
                    <a:lnT>
                      <a:noFill/>
                    </a:lnT>
                    <a:lnB>
                      <a:noFill/>
                    </a:lnB>
                    <a:solidFill>
                      <a:srgbClr val="6F99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0" marR="0" marT="0" marB="0" anchor="ctr">
                    <a:lnL>
                      <a:noFill/>
                    </a:lnL>
                    <a:lnR>
                      <a:noFill/>
                    </a:lnR>
                    <a:lnT>
                      <a:noFill/>
                    </a:lnT>
                    <a:lnB>
                      <a:noFill/>
                    </a:lnB>
                    <a:solidFill>
                      <a:srgbClr val="B0C6E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BB8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A4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97D7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6D6E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0" marR="0" marT="0" marB="0" anchor="ctr">
                    <a:lnL>
                      <a:noFill/>
                    </a:lnL>
                    <a:lnR>
                      <a:noFill/>
                    </a:lnR>
                    <a:lnT>
                      <a:noFill/>
                    </a:lnT>
                    <a:lnB>
                      <a:noFill/>
                    </a:lnB>
                    <a:solidFill>
                      <a:srgbClr val="85A8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0" marR="0" marT="0" marB="0" anchor="ctr">
                    <a:lnL>
                      <a:noFill/>
                    </a:lnL>
                    <a:lnR>
                      <a:noFill/>
                    </a:lnR>
                    <a:lnT>
                      <a:noFill/>
                    </a:lnT>
                    <a:lnB>
                      <a:noFill/>
                    </a:lnB>
                    <a:solidFill>
                      <a:srgbClr val="F1F4F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0" marR="0" marT="0" marB="0" anchor="ctr">
                    <a:lnL>
                      <a:noFill/>
                    </a:lnL>
                    <a:lnR>
                      <a:noFill/>
                    </a:lnR>
                    <a:lnT>
                      <a:noFill/>
                    </a:lnT>
                    <a:lnB>
                      <a:noFill/>
                    </a:lnB>
                    <a:solidFill>
                      <a:srgbClr val="DBE5F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0" marR="0" marT="0" marB="0" anchor="ctr">
                    <a:lnL>
                      <a:noFill/>
                    </a:lnL>
                    <a:lnR>
                      <a:noFill/>
                    </a:lnR>
                    <a:lnT>
                      <a:noFill/>
                    </a:lnT>
                    <a:lnB>
                      <a:noFill/>
                    </a:lnB>
                    <a:solidFill>
                      <a:srgbClr val="FCF3F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AB7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9193"/>
                    </a:solidFill>
                  </a:tcPr>
                </a:tc>
                <a:extLst>
                  <a:ext uri="{0D108BD9-81ED-4DB2-BD59-A6C34878D82A}">
                    <a16:rowId xmlns:a16="http://schemas.microsoft.com/office/drawing/2014/main" val="1586960990"/>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会社の理念やビジョン</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2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C3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C9E8D3"/>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0.48</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8D4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CC99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EEE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FD0A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CE2C8"/>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0.39</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0" marR="0" marT="0" marB="0" anchor="ctr">
                    <a:lnL>
                      <a:noFill/>
                    </a:lnL>
                    <a:lnR>
                      <a:noFill/>
                    </a:lnR>
                    <a:lnT>
                      <a:noFill/>
                    </a:lnT>
                    <a:lnB>
                      <a:noFill/>
                    </a:lnB>
                    <a:solidFill>
                      <a:srgbClr val="E9F5E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a:noFill/>
                    </a:lnB>
                    <a:solidFill>
                      <a:srgbClr val="BDE3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a:noFill/>
                    </a:lnT>
                    <a:lnB>
                      <a:noFill/>
                    </a:lnB>
                    <a:solidFill>
                      <a:srgbClr val="DCEFE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FD0A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FF7F4"/>
                    </a:solidFill>
                  </a:tcPr>
                </a:tc>
                <a:extLst>
                  <a:ext uri="{0D108BD9-81ED-4DB2-BD59-A6C34878D82A}">
                    <a16:rowId xmlns:a16="http://schemas.microsoft.com/office/drawing/2014/main" val="3284803766"/>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会社の安定性・将来性</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4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8CD9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6E6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9F5E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8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7E7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1F8F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0F1E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6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2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6E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4DFC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1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5DFC2"/>
                    </a:solidFill>
                  </a:tcPr>
                </a:tc>
                <a:extLst>
                  <a:ext uri="{0D108BD9-81ED-4DB2-BD59-A6C34878D82A}">
                    <a16:rowId xmlns:a16="http://schemas.microsoft.com/office/drawing/2014/main" val="4172163916"/>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会社の風土</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5DF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D3A7"/>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F0E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BCE9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CE2C8"/>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F1E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5DF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EE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D3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4ED"/>
                    </a:solidFill>
                  </a:tcPr>
                </a:tc>
                <a:extLst>
                  <a:ext uri="{0D108BD9-81ED-4DB2-BD59-A6C34878D82A}">
                    <a16:rowId xmlns:a16="http://schemas.microsoft.com/office/drawing/2014/main" val="1947662746"/>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職場（部署）の戦略・方向性</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DE3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BEFE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EBF6F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7EC99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4ECD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E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BEFE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1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2EBD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-0.53</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BFCF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E3F2E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8E1C5"/>
                    </a:solidFill>
                  </a:tcPr>
                </a:tc>
                <a:extLst>
                  <a:ext uri="{0D108BD9-81ED-4DB2-BD59-A6C34878D82A}">
                    <a16:rowId xmlns:a16="http://schemas.microsoft.com/office/drawing/2014/main" val="2125931482"/>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職場（部署）の風土</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7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AE1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DF0E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FD0A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8D4A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6CC99"/>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7E7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5D3A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AA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97D4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CF6F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E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8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3D8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5E6CF"/>
                    </a:solidFill>
                  </a:tcPr>
                </a:tc>
                <a:extLst>
                  <a:ext uri="{0D108BD9-81ED-4DB2-BD59-A6C34878D82A}">
                    <a16:rowId xmlns:a16="http://schemas.microsoft.com/office/drawing/2014/main" val="693813205"/>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仕事の量</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CA9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1A4"/>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3D8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ACE9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5DF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4D9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FC99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D3A6"/>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0.42</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90205534"/>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会社が用意する研修</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6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96D3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4EC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84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5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7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F3E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1EBD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8FD0A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E1F1E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4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0D0A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BE9D5"/>
                    </a:solidFill>
                  </a:tcPr>
                </a:tc>
                <a:extLst>
                  <a:ext uri="{0D108BD9-81ED-4DB2-BD59-A6C34878D82A}">
                    <a16:rowId xmlns:a16="http://schemas.microsoft.com/office/drawing/2014/main" val="3435483916"/>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自身が受ける評価</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2D8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a:noFill/>
                    </a:lnL>
                    <a:lnR>
                      <a:noFill/>
                    </a:lnR>
                    <a:lnT>
                      <a:noFill/>
                    </a:lnT>
                    <a:lnB>
                      <a:noFill/>
                    </a:lnB>
                    <a:solidFill>
                      <a:srgbClr val="89CE9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C9E8D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A3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ED0A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8D4A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F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1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FF7F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CFCF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a:noFill/>
                    </a:lnT>
                    <a:lnB>
                      <a:noFill/>
                    </a:lnB>
                    <a:solidFill>
                      <a:srgbClr val="E2F2E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a:noFill/>
                    </a:lnL>
                    <a:lnR>
                      <a:noFill/>
                    </a:lnR>
                    <a:lnT>
                      <a:noFill/>
                    </a:lnT>
                    <a:lnB>
                      <a:noFill/>
                    </a:lnB>
                    <a:solidFill>
                      <a:srgbClr val="E1F1E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A8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8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E6D0"/>
                    </a:solidFill>
                  </a:tcPr>
                </a:tc>
                <a:extLst>
                  <a:ext uri="{0D108BD9-81ED-4DB2-BD59-A6C34878D82A}">
                    <a16:rowId xmlns:a16="http://schemas.microsoft.com/office/drawing/2014/main" val="2077618460"/>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成長の実感</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a:noFill/>
                    </a:lnT>
                    <a:lnB>
                      <a:noFill/>
                    </a:lnB>
                    <a:solidFill>
                      <a:srgbClr val="C2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C8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0" marR="0" marT="0" marB="0" anchor="ctr">
                    <a:lnL>
                      <a:noFill/>
                    </a:lnL>
                    <a:lnR>
                      <a:noFill/>
                    </a:lnR>
                    <a:lnT>
                      <a:noFill/>
                    </a:lnT>
                    <a:lnB>
                      <a:noFill/>
                    </a:lnB>
                    <a:solidFill>
                      <a:srgbClr val="7FCA9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2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C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C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8E7D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A6D9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a:noFill/>
                    </a:lnT>
                    <a:lnB>
                      <a:noFill/>
                    </a:lnB>
                    <a:solidFill>
                      <a:srgbClr val="D4ECDC"/>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5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6E0C3"/>
                    </a:solidFill>
                  </a:tcPr>
                </a:tc>
                <a:extLst>
                  <a:ext uri="{0D108BD9-81ED-4DB2-BD59-A6C34878D82A}">
                    <a16:rowId xmlns:a16="http://schemas.microsoft.com/office/drawing/2014/main" val="3272050412"/>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社会に対する事業の貢献度</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1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A9DB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a:noFill/>
                    </a:lnT>
                    <a:lnB>
                      <a:noFill/>
                    </a:lnB>
                    <a:solidFill>
                      <a:srgbClr val="C2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0D1A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3CB9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8D4A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A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EEE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9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A8DAB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BE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a:noFill/>
                    </a:lnT>
                    <a:lnB>
                      <a:noFill/>
                    </a:lnB>
                    <a:solidFill>
                      <a:srgbClr val="88CD9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9A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3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CCF9E"/>
                    </a:solidFill>
                  </a:tcPr>
                </a:tc>
                <a:extLst>
                  <a:ext uri="{0D108BD9-81ED-4DB2-BD59-A6C34878D82A}">
                    <a16:rowId xmlns:a16="http://schemas.microsoft.com/office/drawing/2014/main" val="3054454401"/>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報酬</a:t>
                      </a: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金額</a:t>
                      </a: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-0.49</a:t>
                      </a:r>
                    </a:p>
                  </a:txBody>
                  <a:tcPr marL="0" marR="0" marT="0" marB="0" anchor="ctr">
                    <a:lnL>
                      <a:noFill/>
                    </a:lnL>
                    <a:lnR>
                      <a:noFill/>
                    </a:lnR>
                    <a:lnT>
                      <a:noFill/>
                    </a:lnT>
                    <a:lnB>
                      <a:noFill/>
                    </a:lnB>
                    <a:solidFill>
                      <a:srgbClr val="F5F9F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AB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B8E1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BE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BCF9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1EBD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AE2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5F9F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D4ECD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1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a:noFill/>
                    </a:lnT>
                    <a:lnB>
                      <a:noFill/>
                    </a:lnB>
                    <a:solidFill>
                      <a:srgbClr val="E3F2E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9FD7A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F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4D9B4"/>
                    </a:solidFill>
                  </a:tcPr>
                </a:tc>
                <a:extLst>
                  <a:ext uri="{0D108BD9-81ED-4DB2-BD59-A6C34878D82A}">
                    <a16:rowId xmlns:a16="http://schemas.microsoft.com/office/drawing/2014/main" val="3523903166"/>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上司との関係</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a:noFill/>
                    </a:lnL>
                    <a:lnR>
                      <a:noFill/>
                    </a:lnR>
                    <a:lnT>
                      <a:noFill/>
                    </a:lnT>
                    <a:lnB>
                      <a:noFill/>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C4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1D8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8D4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8D4A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3CB9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3EC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DE9D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4D8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1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a:noFill/>
                    </a:lnT>
                    <a:lnB>
                      <a:noFill/>
                    </a:lnB>
                    <a:solidFill>
                      <a:srgbClr val="DEF0E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BC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a:noFill/>
                    </a:lnT>
                    <a:lnB>
                      <a:noFill/>
                    </a:lnB>
                    <a:solidFill>
                      <a:srgbClr val="93D2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3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6E0C3"/>
                    </a:solidFill>
                  </a:tcPr>
                </a:tc>
                <a:extLst>
                  <a:ext uri="{0D108BD9-81ED-4DB2-BD59-A6C34878D82A}">
                    <a16:rowId xmlns:a16="http://schemas.microsoft.com/office/drawing/2014/main" val="940460284"/>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同僚との関係</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C8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a:noFill/>
                    </a:lnT>
                    <a:lnB>
                      <a:noFill/>
                    </a:lnB>
                    <a:solidFill>
                      <a:srgbClr val="85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AF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a:noFill/>
                    </a:lnT>
                    <a:lnB>
                      <a:noFill/>
                    </a:lnB>
                    <a:solidFill>
                      <a:srgbClr val="E3F2E9"/>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3CB9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7FC99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2EBD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BAE2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a:noFill/>
                    </a:lnL>
                    <a:lnR>
                      <a:noFill/>
                    </a:lnR>
                    <a:lnT>
                      <a:noFill/>
                    </a:lnT>
                    <a:lnB>
                      <a:noFill/>
                    </a:lnB>
                    <a:solidFill>
                      <a:srgbClr val="D7EDD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A4D8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9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8E1C5"/>
                    </a:solidFill>
                  </a:tcPr>
                </a:tc>
                <a:extLst>
                  <a:ext uri="{0D108BD9-81ED-4DB2-BD59-A6C34878D82A}">
                    <a16:rowId xmlns:a16="http://schemas.microsoft.com/office/drawing/2014/main" val="3544693523"/>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他の部署との関係</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0.45</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B7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A9DB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0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C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ACE9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F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A2D8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C6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5DF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8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AD5AB"/>
                    </a:solidFill>
                  </a:tcPr>
                </a:tc>
                <a:extLst>
                  <a:ext uri="{0D108BD9-81ED-4DB2-BD59-A6C34878D82A}">
                    <a16:rowId xmlns:a16="http://schemas.microsoft.com/office/drawing/2014/main" val="1829366704"/>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有給休暇の取りやすさ</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a:noFill/>
                    </a:lnT>
                    <a:lnB>
                      <a:noFill/>
                    </a:lnB>
                    <a:solidFill>
                      <a:srgbClr val="8ED0A0"/>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a:noFill/>
                    </a:lnB>
                    <a:solidFill>
                      <a:srgbClr val="AF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5CC9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0D0A2"/>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7CD9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9CE9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A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a:noFill/>
                    </a:lnT>
                    <a:lnB>
                      <a:noFill/>
                    </a:lnB>
                    <a:solidFill>
                      <a:srgbClr val="93D2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a:noFill/>
                    </a:lnT>
                    <a:lnB>
                      <a:noFill/>
                    </a:lnB>
                    <a:solidFill>
                      <a:srgbClr val="88CD9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a:noFill/>
                    </a:lnR>
                    <a:lnT>
                      <a:noFill/>
                    </a:lnT>
                    <a:lnB>
                      <a:noFill/>
                    </a:lnB>
                    <a:solidFill>
                      <a:srgbClr val="8C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9DB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EF0E5"/>
                    </a:solidFill>
                  </a:tcPr>
                </a:tc>
                <a:extLst>
                  <a:ext uri="{0D108BD9-81ED-4DB2-BD59-A6C34878D82A}">
                    <a16:rowId xmlns:a16="http://schemas.microsoft.com/office/drawing/2014/main" val="2724031822"/>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自分自身の仕事内容そのもの</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9DD6A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EDDBC"/>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ED0A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2D1A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A6D9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7CD9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1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A8DAB7"/>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9FD7A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2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9E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8CD9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FD7AF"/>
                    </a:solidFill>
                  </a:tcPr>
                </a:tc>
                <a:extLst>
                  <a:ext uri="{0D108BD9-81ED-4DB2-BD59-A6C34878D82A}">
                    <a16:rowId xmlns:a16="http://schemas.microsoft.com/office/drawing/2014/main" val="803453280"/>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チームワーク</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1CB9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7D4A8"/>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B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EC99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B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FD7A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4D2A5"/>
                    </a:solidFill>
                  </a:tcPr>
                </a:tc>
                <a:extLst>
                  <a:ext uri="{0D108BD9-81ED-4DB2-BD59-A6C34878D82A}">
                    <a16:rowId xmlns:a16="http://schemas.microsoft.com/office/drawing/2014/main" val="2242685407"/>
                  </a:ext>
                </a:extLst>
              </a:tr>
              <a:tr h="165761">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目標設定の妥当性</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90D0A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8EEE0"/>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0.39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5E0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8E1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0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FF0E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87CD9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AE8D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4ECD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0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8E1C4"/>
                    </a:solidFill>
                  </a:tcPr>
                </a:tc>
                <a:extLst>
                  <a:ext uri="{0D108BD9-81ED-4DB2-BD59-A6C34878D82A}">
                    <a16:rowId xmlns:a16="http://schemas.microsoft.com/office/drawing/2014/main" val="1234691638"/>
                  </a:ext>
                </a:extLst>
              </a:tr>
              <a:tr h="168888">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オフィス環境（物理的な環境）</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C6E7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a:noFill/>
                    </a:lnT>
                    <a:lnB>
                      <a:noFill/>
                    </a:lnB>
                    <a:solidFill>
                      <a:srgbClr val="D4ECD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a:noFill/>
                    </a:lnT>
                    <a:lnB>
                      <a:noFill/>
                    </a:lnB>
                    <a:solidFill>
                      <a:srgbClr val="D5ECD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C3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2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AE2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2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CE2C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A4D9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a:noFill/>
                    </a:lnT>
                    <a:lnB>
                      <a:noFill/>
                    </a:lnB>
                    <a:solidFill>
                      <a:srgbClr val="CBE9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BF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FE4CB"/>
                    </a:solidFill>
                  </a:tcPr>
                </a:tc>
                <a:tc>
                  <a:txBody>
                    <a:bodyPr/>
                    <a:lstStyle/>
                    <a:p>
                      <a:pPr algn="r" fontAlgn="ctr"/>
                      <a:r>
                        <a:rPr lang="en-US" altLang="ja-JP" sz="800" b="0" i="0" u="none" strike="noStrike" dirty="0">
                          <a:solidFill>
                            <a:srgbClr val="9C0006"/>
                          </a:solidFill>
                          <a:effectLst/>
                          <a:latin typeface="游ゴシック" panose="020B0400000000000000" pitchFamily="50" charset="-128"/>
                          <a:ea typeface="游ゴシック" panose="020B0400000000000000" pitchFamily="50" charset="-128"/>
                        </a:rPr>
                        <a:t>0.40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4079445260"/>
                  </a:ext>
                </a:extLst>
              </a:tr>
            </a:tbl>
          </a:graphicData>
        </a:graphic>
      </p:graphicFrame>
    </p:spTree>
    <p:extLst>
      <p:ext uri="{BB962C8B-B14F-4D97-AF65-F5344CB8AC3E}">
        <p14:creationId xmlns:p14="http://schemas.microsoft.com/office/powerpoint/2010/main" val="2317755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5E9862-D3AE-4B3F-B869-328F2BC4C77F}"/>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ja-JP" altLang="en-US" dirty="0"/>
              <a:t>会社の風土：「私を大切に思ってくれる人達がいる」 「私は人生において感謝することがたくさんある」と相関</a:t>
            </a:r>
            <a:endParaRPr lang="en-US" altLang="ja-JP" dirty="0"/>
          </a:p>
          <a:p>
            <a:pPr marL="285750" indent="-285750">
              <a:buFont typeface="Arial" panose="020B0604020202020204" pitchFamily="34" charset="0"/>
              <a:buChar char="•"/>
            </a:pPr>
            <a:r>
              <a:rPr lang="ja-JP" altLang="en-US" dirty="0"/>
              <a:t>仕事の量：「私を大切に思ってくれる人達がいる」 「業務の方針や推進方法を頻繁に変更しない」と相関</a:t>
            </a:r>
            <a:endParaRPr lang="en-US" altLang="ja-JP" dirty="0"/>
          </a:p>
          <a:p>
            <a:pPr marL="285750" indent="-285750">
              <a:buFont typeface="Arial" panose="020B0604020202020204" pitchFamily="34" charset="0"/>
              <a:buChar char="•"/>
            </a:pPr>
            <a:r>
              <a:rPr lang="ja-JP" altLang="en-US" dirty="0"/>
              <a:t>チームワーク：「私を大切に思ってくれる人達がいる」と相関</a:t>
            </a:r>
            <a:endParaRPr lang="en-US" altLang="ja-JP" dirty="0"/>
          </a:p>
        </p:txBody>
      </p:sp>
      <p:sp>
        <p:nvSpPr>
          <p:cNvPr id="3" name="スライド番号プレースホルダー 2">
            <a:extLst>
              <a:ext uri="{FF2B5EF4-FFF2-40B4-BE49-F238E27FC236}">
                <a16:creationId xmlns:a16="http://schemas.microsoft.com/office/drawing/2014/main" id="{8AD4FDB6-6143-402F-AE0E-A27912AC8BB0}"/>
              </a:ext>
            </a:extLst>
          </p:cNvPr>
          <p:cNvSpPr>
            <a:spLocks noGrp="1"/>
          </p:cNvSpPr>
          <p:nvPr>
            <p:ph type="sldNum" sz="quarter" idx="12"/>
          </p:nvPr>
        </p:nvSpPr>
        <p:spPr/>
        <p:txBody>
          <a:bodyPr/>
          <a:lstStyle/>
          <a:p>
            <a:fld id="{813CA28B-1466-4046-85A5-350564ECB1B6}" type="slidenum">
              <a:rPr lang="ja-JP" altLang="en-US" smtClean="0"/>
              <a:pPr/>
              <a:t>17</a:t>
            </a:fld>
            <a:endParaRPr lang="ja-JP" altLang="en-US" dirty="0"/>
          </a:p>
        </p:txBody>
      </p:sp>
      <p:sp>
        <p:nvSpPr>
          <p:cNvPr id="4" name="タイトル 3">
            <a:extLst>
              <a:ext uri="{FF2B5EF4-FFF2-40B4-BE49-F238E27FC236}">
                <a16:creationId xmlns:a16="http://schemas.microsoft.com/office/drawing/2014/main" id="{4DE95669-BDCB-4A14-94A4-119A4452A36D}"/>
              </a:ext>
            </a:extLst>
          </p:cNvPr>
          <p:cNvSpPr>
            <a:spLocks noGrp="1"/>
          </p:cNvSpPr>
          <p:nvPr>
            <p:ph type="title"/>
          </p:nvPr>
        </p:nvSpPr>
        <p:spPr>
          <a:xfrm>
            <a:off x="236537" y="44451"/>
            <a:ext cx="9037635" cy="736176"/>
          </a:xfrm>
        </p:spPr>
        <p:txBody>
          <a:bodyPr>
            <a:normAutofit/>
          </a:bodyPr>
          <a:lstStyle/>
          <a:p>
            <a:r>
              <a:rPr kumimoji="1" lang="en-US" altLang="ja-JP" dirty="0"/>
              <a:t>40</a:t>
            </a:r>
            <a:r>
              <a:rPr kumimoji="1" lang="ja-JP" altLang="en-US" dirty="0"/>
              <a:t>代女性の幸福度因子を向上させる</a:t>
            </a:r>
            <a:r>
              <a:rPr kumimoji="1" lang="en-US" altLang="ja-JP" dirty="0" err="1"/>
              <a:t>eNPS</a:t>
            </a:r>
            <a:r>
              <a:rPr kumimoji="1" lang="ja-JP" altLang="en-US" dirty="0"/>
              <a:t>要因</a:t>
            </a:r>
          </a:p>
        </p:txBody>
      </p:sp>
      <p:sp>
        <p:nvSpPr>
          <p:cNvPr id="5" name="正方形/長方形 4">
            <a:extLst>
              <a:ext uri="{FF2B5EF4-FFF2-40B4-BE49-F238E27FC236}">
                <a16:creationId xmlns:a16="http://schemas.microsoft.com/office/drawing/2014/main" id="{1202C0F1-3B9E-4921-8A99-AA62881BBE22}"/>
              </a:ext>
            </a:extLst>
          </p:cNvPr>
          <p:cNvSpPr/>
          <p:nvPr/>
        </p:nvSpPr>
        <p:spPr>
          <a:xfrm>
            <a:off x="631825" y="2416159"/>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会社の</a:t>
            </a:r>
            <a:endParaRPr lang="en-US" altLang="ja-JP" dirty="0"/>
          </a:p>
          <a:p>
            <a:pPr algn="ctr"/>
            <a:r>
              <a:rPr lang="ja-JP" altLang="en-US" dirty="0"/>
              <a:t>風土</a:t>
            </a:r>
          </a:p>
        </p:txBody>
      </p:sp>
      <p:sp>
        <p:nvSpPr>
          <p:cNvPr id="12" name="正方形/長方形 11">
            <a:extLst>
              <a:ext uri="{FF2B5EF4-FFF2-40B4-BE49-F238E27FC236}">
                <a16:creationId xmlns:a16="http://schemas.microsoft.com/office/drawing/2014/main" id="{3C256F7F-3464-43C9-95CC-D392BBB67C98}"/>
              </a:ext>
            </a:extLst>
          </p:cNvPr>
          <p:cNvSpPr/>
          <p:nvPr/>
        </p:nvSpPr>
        <p:spPr>
          <a:xfrm>
            <a:off x="5666179" y="2672406"/>
            <a:ext cx="3608589"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私を大切に思ってくれる</a:t>
            </a:r>
            <a:endParaRPr kumimoji="1" lang="en-US" altLang="ja-JP" dirty="0"/>
          </a:p>
          <a:p>
            <a:pPr algn="ctr"/>
            <a:r>
              <a:rPr kumimoji="1" lang="ja-JP" altLang="en-US" dirty="0"/>
              <a:t>人達がいる</a:t>
            </a:r>
          </a:p>
        </p:txBody>
      </p:sp>
      <p:cxnSp>
        <p:nvCxnSpPr>
          <p:cNvPr id="24" name="直線矢印コネクタ 23">
            <a:extLst>
              <a:ext uri="{FF2B5EF4-FFF2-40B4-BE49-F238E27FC236}">
                <a16:creationId xmlns:a16="http://schemas.microsoft.com/office/drawing/2014/main" id="{D2399727-0D13-40B0-A9B5-EDBD9310B709}"/>
              </a:ext>
            </a:extLst>
          </p:cNvPr>
          <p:cNvCxnSpPr>
            <a:cxnSpLocks/>
            <a:stCxn id="36" idx="3"/>
            <a:endCxn id="12" idx="1"/>
          </p:cNvCxnSpPr>
          <p:nvPr/>
        </p:nvCxnSpPr>
        <p:spPr>
          <a:xfrm>
            <a:off x="4422930" y="2771859"/>
            <a:ext cx="1243249" cy="34856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0608FC20-6D80-482A-8F78-5A77679673A0}"/>
              </a:ext>
            </a:extLst>
          </p:cNvPr>
          <p:cNvSpPr/>
          <p:nvPr/>
        </p:nvSpPr>
        <p:spPr>
          <a:xfrm>
            <a:off x="631825" y="3803358"/>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仕事の量</a:t>
            </a:r>
          </a:p>
        </p:txBody>
      </p:sp>
      <p:sp>
        <p:nvSpPr>
          <p:cNvPr id="34" name="正方形/長方形 33">
            <a:extLst>
              <a:ext uri="{FF2B5EF4-FFF2-40B4-BE49-F238E27FC236}">
                <a16:creationId xmlns:a16="http://schemas.microsoft.com/office/drawing/2014/main" id="{C16735F3-51CB-4A2A-B344-BDD40CA8CE5A}"/>
              </a:ext>
            </a:extLst>
          </p:cNvPr>
          <p:cNvSpPr/>
          <p:nvPr/>
        </p:nvSpPr>
        <p:spPr>
          <a:xfrm>
            <a:off x="5665584" y="3928542"/>
            <a:ext cx="3608589" cy="8960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人生において感謝することが</a:t>
            </a:r>
            <a:endParaRPr kumimoji="1" lang="en-US" altLang="ja-JP" dirty="0"/>
          </a:p>
          <a:p>
            <a:pPr algn="ctr"/>
            <a:r>
              <a:rPr kumimoji="1" lang="ja-JP" altLang="en-US" dirty="0"/>
              <a:t>たくさんある</a:t>
            </a:r>
          </a:p>
        </p:txBody>
      </p:sp>
      <p:sp>
        <p:nvSpPr>
          <p:cNvPr id="68" name="正方形/長方形 67">
            <a:extLst>
              <a:ext uri="{FF2B5EF4-FFF2-40B4-BE49-F238E27FC236}">
                <a16:creationId xmlns:a16="http://schemas.microsoft.com/office/drawing/2014/main" id="{55CDC197-B490-4860-A518-61F082130B84}"/>
              </a:ext>
            </a:extLst>
          </p:cNvPr>
          <p:cNvSpPr/>
          <p:nvPr/>
        </p:nvSpPr>
        <p:spPr>
          <a:xfrm>
            <a:off x="631825" y="5178191"/>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チームワーク</a:t>
            </a:r>
          </a:p>
        </p:txBody>
      </p:sp>
      <p:sp>
        <p:nvSpPr>
          <p:cNvPr id="105" name="テキスト ボックス 104">
            <a:extLst>
              <a:ext uri="{FF2B5EF4-FFF2-40B4-BE49-F238E27FC236}">
                <a16:creationId xmlns:a16="http://schemas.microsoft.com/office/drawing/2014/main" id="{FA4FED9A-C323-428D-B478-0F816D4C375B}"/>
              </a:ext>
            </a:extLst>
          </p:cNvPr>
          <p:cNvSpPr txBox="1"/>
          <p:nvPr/>
        </p:nvSpPr>
        <p:spPr>
          <a:xfrm>
            <a:off x="2458695" y="5090759"/>
            <a:ext cx="2031325" cy="461665"/>
          </a:xfrm>
          <a:prstGeom prst="rect">
            <a:avLst/>
          </a:prstGeom>
          <a:solidFill>
            <a:schemeClr val="bg1">
              <a:alpha val="70000"/>
            </a:schemeClr>
          </a:solidFill>
          <a:ln>
            <a:solidFill>
              <a:schemeClr val="tx1"/>
            </a:solidFill>
            <a:prstDash val="dash"/>
          </a:ln>
        </p:spPr>
        <p:txBody>
          <a:bodyPr wrap="none" rtlCol="0">
            <a:spAutoFit/>
          </a:bodyPr>
          <a:lstStyle/>
          <a:p>
            <a:pPr algn="ctr"/>
            <a:r>
              <a:rPr kumimoji="1" lang="ja-JP" altLang="en-US" sz="1200" dirty="0"/>
              <a:t>周囲のメンバーと</a:t>
            </a:r>
            <a:endParaRPr kumimoji="1" lang="en-US" altLang="ja-JP" sz="1200" dirty="0"/>
          </a:p>
          <a:p>
            <a:pPr algn="ctr"/>
            <a:r>
              <a:rPr kumimoji="1" lang="ja-JP" altLang="en-US" sz="1200" dirty="0"/>
              <a:t>良好な関係が気づけている</a:t>
            </a:r>
          </a:p>
        </p:txBody>
      </p:sp>
      <p:cxnSp>
        <p:nvCxnSpPr>
          <p:cNvPr id="107" name="直線矢印コネクタ 106">
            <a:extLst>
              <a:ext uri="{FF2B5EF4-FFF2-40B4-BE49-F238E27FC236}">
                <a16:creationId xmlns:a16="http://schemas.microsoft.com/office/drawing/2014/main" id="{B62D81B7-4270-4221-92B5-60C83A649BD1}"/>
              </a:ext>
            </a:extLst>
          </p:cNvPr>
          <p:cNvCxnSpPr>
            <a:cxnSpLocks/>
            <a:stCxn id="68" idx="3"/>
            <a:endCxn id="105" idx="1"/>
          </p:cNvCxnSpPr>
          <p:nvPr/>
        </p:nvCxnSpPr>
        <p:spPr>
          <a:xfrm flipV="1">
            <a:off x="1787765" y="5321592"/>
            <a:ext cx="670930" cy="30461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862A3891-71DB-40E9-996F-7B960D595DF2}"/>
              </a:ext>
            </a:extLst>
          </p:cNvPr>
          <p:cNvSpPr txBox="1"/>
          <p:nvPr/>
        </p:nvSpPr>
        <p:spPr>
          <a:xfrm>
            <a:off x="2237716" y="2541026"/>
            <a:ext cx="2185214" cy="461665"/>
          </a:xfrm>
          <a:prstGeom prst="rect">
            <a:avLst/>
          </a:prstGeom>
          <a:solidFill>
            <a:schemeClr val="bg1">
              <a:alpha val="70000"/>
            </a:schemeClr>
          </a:solidFill>
          <a:ln>
            <a:solidFill>
              <a:schemeClr val="tx1"/>
            </a:solidFill>
            <a:prstDash val="dash"/>
          </a:ln>
        </p:spPr>
        <p:txBody>
          <a:bodyPr wrap="square" rtlCol="0">
            <a:spAutoFit/>
          </a:bodyPr>
          <a:lstStyle/>
          <a:p>
            <a:pPr algn="ctr"/>
            <a:r>
              <a:rPr kumimoji="1" lang="ja-JP" altLang="en-US" sz="1200" dirty="0"/>
              <a:t>優しい人が多い、</a:t>
            </a:r>
            <a:endParaRPr kumimoji="1" lang="en-US" altLang="ja-JP" sz="1200" dirty="0"/>
          </a:p>
          <a:p>
            <a:pPr algn="ctr"/>
            <a:r>
              <a:rPr lang="ja-JP" altLang="en-US" sz="1200" dirty="0"/>
              <a:t>穏やかな社風であると感じる</a:t>
            </a:r>
            <a:endParaRPr kumimoji="1" lang="ja-JP" altLang="en-US" sz="1200" dirty="0"/>
          </a:p>
        </p:txBody>
      </p:sp>
      <p:cxnSp>
        <p:nvCxnSpPr>
          <p:cNvPr id="37" name="直線矢印コネクタ 36">
            <a:extLst>
              <a:ext uri="{FF2B5EF4-FFF2-40B4-BE49-F238E27FC236}">
                <a16:creationId xmlns:a16="http://schemas.microsoft.com/office/drawing/2014/main" id="{4D2B9967-DC8E-4301-9878-61590FFB83FE}"/>
              </a:ext>
            </a:extLst>
          </p:cNvPr>
          <p:cNvCxnSpPr>
            <a:cxnSpLocks/>
            <a:stCxn id="5" idx="3"/>
            <a:endCxn id="36" idx="1"/>
          </p:cNvCxnSpPr>
          <p:nvPr/>
        </p:nvCxnSpPr>
        <p:spPr>
          <a:xfrm flipV="1">
            <a:off x="1787765" y="2771859"/>
            <a:ext cx="449951" cy="923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6E54C91-D581-4873-AD1F-BEA79F48E117}"/>
              </a:ext>
            </a:extLst>
          </p:cNvPr>
          <p:cNvCxnSpPr>
            <a:cxnSpLocks/>
            <a:stCxn id="33" idx="3"/>
            <a:endCxn id="52" idx="1"/>
          </p:cNvCxnSpPr>
          <p:nvPr/>
        </p:nvCxnSpPr>
        <p:spPr>
          <a:xfrm flipV="1">
            <a:off x="1787765" y="4178555"/>
            <a:ext cx="257927" cy="7282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98B54C69-0CB9-40E7-AD32-8DD0C4FFDB58}"/>
              </a:ext>
            </a:extLst>
          </p:cNvPr>
          <p:cNvSpPr/>
          <p:nvPr/>
        </p:nvSpPr>
        <p:spPr>
          <a:xfrm>
            <a:off x="5665583" y="5149675"/>
            <a:ext cx="3608589" cy="8960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業務の方針や推進方法を頻繁に変更しない</a:t>
            </a:r>
            <a:endParaRPr kumimoji="1" lang="ja-JP" altLang="en-US" dirty="0"/>
          </a:p>
        </p:txBody>
      </p:sp>
      <p:cxnSp>
        <p:nvCxnSpPr>
          <p:cNvPr id="35" name="直線矢印コネクタ 34">
            <a:extLst>
              <a:ext uri="{FF2B5EF4-FFF2-40B4-BE49-F238E27FC236}">
                <a16:creationId xmlns:a16="http://schemas.microsoft.com/office/drawing/2014/main" id="{FE3108ED-C2C2-4F93-B3B3-8D05EA929123}"/>
              </a:ext>
            </a:extLst>
          </p:cNvPr>
          <p:cNvCxnSpPr>
            <a:cxnSpLocks/>
            <a:stCxn id="105" idx="3"/>
            <a:endCxn id="12" idx="1"/>
          </p:cNvCxnSpPr>
          <p:nvPr/>
        </p:nvCxnSpPr>
        <p:spPr>
          <a:xfrm flipV="1">
            <a:off x="4490020" y="3120425"/>
            <a:ext cx="1176159" cy="220116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D9AC21D-2A0F-41F3-BB85-42FA99AF7958}"/>
              </a:ext>
            </a:extLst>
          </p:cNvPr>
          <p:cNvCxnSpPr>
            <a:cxnSpLocks/>
            <a:stCxn id="52" idx="3"/>
            <a:endCxn id="12" idx="1"/>
          </p:cNvCxnSpPr>
          <p:nvPr/>
        </p:nvCxnSpPr>
        <p:spPr>
          <a:xfrm flipV="1">
            <a:off x="4230906" y="3120425"/>
            <a:ext cx="1435273" cy="105813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61698BCE-F5F5-4F9F-AAF8-2662BB017C11}"/>
              </a:ext>
            </a:extLst>
          </p:cNvPr>
          <p:cNvCxnSpPr>
            <a:cxnSpLocks/>
            <a:stCxn id="52" idx="3"/>
            <a:endCxn id="31" idx="1"/>
          </p:cNvCxnSpPr>
          <p:nvPr/>
        </p:nvCxnSpPr>
        <p:spPr>
          <a:xfrm>
            <a:off x="4230906" y="4178555"/>
            <a:ext cx="1434677" cy="141913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5B17774-2B3A-48C0-B4D7-700065466CA9}"/>
              </a:ext>
            </a:extLst>
          </p:cNvPr>
          <p:cNvCxnSpPr>
            <a:cxnSpLocks/>
            <a:stCxn id="36" idx="3"/>
            <a:endCxn id="34" idx="1"/>
          </p:cNvCxnSpPr>
          <p:nvPr/>
        </p:nvCxnSpPr>
        <p:spPr>
          <a:xfrm>
            <a:off x="4422930" y="2771859"/>
            <a:ext cx="1242654" cy="16047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D5FDEB15-A5E7-4E78-B6A1-0294B6960167}"/>
              </a:ext>
            </a:extLst>
          </p:cNvPr>
          <p:cNvCxnSpPr>
            <a:cxnSpLocks/>
            <a:stCxn id="105" idx="0"/>
            <a:endCxn id="36" idx="2"/>
          </p:cNvCxnSpPr>
          <p:nvPr/>
        </p:nvCxnSpPr>
        <p:spPr>
          <a:xfrm flipH="1" flipV="1">
            <a:off x="3330323" y="3002691"/>
            <a:ext cx="144035" cy="2088068"/>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449F9640-E5B6-4F47-B4B4-CB32492EA4BF}"/>
              </a:ext>
            </a:extLst>
          </p:cNvPr>
          <p:cNvSpPr txBox="1"/>
          <p:nvPr/>
        </p:nvSpPr>
        <p:spPr>
          <a:xfrm>
            <a:off x="2045692" y="3947722"/>
            <a:ext cx="2185214" cy="461665"/>
          </a:xfrm>
          <a:prstGeom prst="rect">
            <a:avLst/>
          </a:prstGeom>
          <a:solidFill>
            <a:schemeClr val="bg1">
              <a:alpha val="70000"/>
            </a:schemeClr>
          </a:solidFill>
          <a:ln>
            <a:solidFill>
              <a:schemeClr val="tx1"/>
            </a:solidFill>
            <a:prstDash val="dash"/>
          </a:ln>
        </p:spPr>
        <p:txBody>
          <a:bodyPr wrap="square" rtlCol="0">
            <a:spAutoFit/>
          </a:bodyPr>
          <a:lstStyle/>
          <a:p>
            <a:pPr algn="ctr"/>
            <a:r>
              <a:rPr kumimoji="1" lang="ja-JP" altLang="en-US" sz="1200" dirty="0"/>
              <a:t>業務分担が周囲と</a:t>
            </a:r>
            <a:endParaRPr kumimoji="1" lang="en-US" altLang="ja-JP" sz="1200" dirty="0"/>
          </a:p>
          <a:p>
            <a:pPr algn="ctr"/>
            <a:r>
              <a:rPr kumimoji="1" lang="ja-JP" altLang="en-US" sz="1200" dirty="0"/>
              <a:t>適切にできている</a:t>
            </a:r>
            <a:endParaRPr kumimoji="1" lang="en-US" altLang="ja-JP" sz="1200" dirty="0"/>
          </a:p>
        </p:txBody>
      </p:sp>
    </p:spTree>
    <p:extLst>
      <p:ext uri="{BB962C8B-B14F-4D97-AF65-F5344CB8AC3E}">
        <p14:creationId xmlns:p14="http://schemas.microsoft.com/office/powerpoint/2010/main" val="574560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AD4FDB6-6143-402F-AE0E-A27912AC8BB0}"/>
              </a:ext>
            </a:extLst>
          </p:cNvPr>
          <p:cNvSpPr>
            <a:spLocks noGrp="1"/>
          </p:cNvSpPr>
          <p:nvPr>
            <p:ph type="sldNum" sz="quarter" idx="12"/>
          </p:nvPr>
        </p:nvSpPr>
        <p:spPr/>
        <p:txBody>
          <a:bodyPr/>
          <a:lstStyle/>
          <a:p>
            <a:fld id="{813CA28B-1466-4046-85A5-350564ECB1B6}" type="slidenum">
              <a:rPr lang="ja-JP" altLang="en-US" smtClean="0"/>
              <a:pPr/>
              <a:t>18</a:t>
            </a:fld>
            <a:endParaRPr lang="ja-JP" altLang="en-US" dirty="0"/>
          </a:p>
        </p:txBody>
      </p:sp>
      <p:sp>
        <p:nvSpPr>
          <p:cNvPr id="4" name="タイトル 3">
            <a:extLst>
              <a:ext uri="{FF2B5EF4-FFF2-40B4-BE49-F238E27FC236}">
                <a16:creationId xmlns:a16="http://schemas.microsoft.com/office/drawing/2014/main" id="{4DE95669-BDCB-4A14-94A4-119A4452A36D}"/>
              </a:ext>
            </a:extLst>
          </p:cNvPr>
          <p:cNvSpPr>
            <a:spLocks noGrp="1"/>
          </p:cNvSpPr>
          <p:nvPr>
            <p:ph type="title"/>
          </p:nvPr>
        </p:nvSpPr>
        <p:spPr/>
        <p:txBody>
          <a:bodyPr/>
          <a:lstStyle/>
          <a:p>
            <a:r>
              <a:rPr kumimoji="1" lang="en-US" altLang="ja-JP" dirty="0"/>
              <a:t>50</a:t>
            </a:r>
            <a:r>
              <a:rPr kumimoji="1" lang="ja-JP" altLang="en-US" dirty="0"/>
              <a:t>代女性の幸福度因子と</a:t>
            </a:r>
            <a:r>
              <a:rPr kumimoji="1" lang="en-US" altLang="ja-JP" dirty="0" err="1"/>
              <a:t>eNPS</a:t>
            </a:r>
            <a:r>
              <a:rPr kumimoji="1" lang="ja-JP" altLang="en-US" dirty="0"/>
              <a:t>要因</a:t>
            </a:r>
          </a:p>
        </p:txBody>
      </p:sp>
      <p:sp>
        <p:nvSpPr>
          <p:cNvPr id="12" name="テキスト プレースホルダー 11">
            <a:extLst>
              <a:ext uri="{FF2B5EF4-FFF2-40B4-BE49-F238E27FC236}">
                <a16:creationId xmlns:a16="http://schemas.microsoft.com/office/drawing/2014/main" id="{2F0FB185-434D-4972-B0BB-D4460713FE26}"/>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ja-JP" altLang="en-US" dirty="0"/>
              <a:t>会社の理念やビジョン：「日々の生活において他者に親切にし手助けしたいと思う」と相関</a:t>
            </a:r>
            <a:endParaRPr lang="en-US" altLang="ja-JP" dirty="0"/>
          </a:p>
          <a:p>
            <a:pPr marL="285750" indent="-285750">
              <a:buFont typeface="Arial" panose="020B0604020202020204" pitchFamily="34" charset="0"/>
              <a:buChar char="•"/>
            </a:pPr>
            <a:r>
              <a:rPr lang="ja-JP" altLang="en-US" dirty="0"/>
              <a:t>有給休暇のとりやすさ：「業務の方針や推進方法を頻繁に変更しない」</a:t>
            </a:r>
            <a:endParaRPr lang="en-US" altLang="ja-JP" dirty="0"/>
          </a:p>
          <a:p>
            <a:pPr marL="285750" indent="-285750">
              <a:buFont typeface="Arial" panose="020B0604020202020204" pitchFamily="34" charset="0"/>
              <a:buChar char="•"/>
            </a:pPr>
            <a:r>
              <a:rPr lang="ja-JP" altLang="en-US" dirty="0"/>
              <a:t>オフィス環境：「日々の生活において他者に親切にし手助けしたいと思う」</a:t>
            </a:r>
            <a:endParaRPr lang="en-US" altLang="ja-JP" dirty="0"/>
          </a:p>
        </p:txBody>
      </p:sp>
      <p:graphicFrame>
        <p:nvGraphicFramePr>
          <p:cNvPr id="8" name="表 7">
            <a:extLst>
              <a:ext uri="{FF2B5EF4-FFF2-40B4-BE49-F238E27FC236}">
                <a16:creationId xmlns:a16="http://schemas.microsoft.com/office/drawing/2014/main" id="{D61F3A3F-1D13-4236-B427-6A567AF47DFB}"/>
              </a:ext>
            </a:extLst>
          </p:cNvPr>
          <p:cNvGraphicFramePr>
            <a:graphicFrameLocks noGrp="1"/>
          </p:cNvGraphicFramePr>
          <p:nvPr>
            <p:extLst>
              <p:ext uri="{D42A27DB-BD31-4B8C-83A1-F6EECF244321}">
                <p14:modId xmlns:p14="http://schemas.microsoft.com/office/powerpoint/2010/main" val="430974954"/>
              </p:ext>
            </p:extLst>
          </p:nvPr>
        </p:nvGraphicFramePr>
        <p:xfrm>
          <a:off x="236539" y="2024063"/>
          <a:ext cx="9577385" cy="4500557"/>
        </p:xfrm>
        <a:graphic>
          <a:graphicData uri="http://schemas.openxmlformats.org/drawingml/2006/table">
            <a:tbl>
              <a:tblPr/>
              <a:tblGrid>
                <a:gridCol w="1497385">
                  <a:extLst>
                    <a:ext uri="{9D8B030D-6E8A-4147-A177-3AD203B41FA5}">
                      <a16:colId xmlns:a16="http://schemas.microsoft.com/office/drawing/2014/main" val="2662132700"/>
                    </a:ext>
                  </a:extLst>
                </a:gridCol>
                <a:gridCol w="505000">
                  <a:extLst>
                    <a:ext uri="{9D8B030D-6E8A-4147-A177-3AD203B41FA5}">
                      <a16:colId xmlns:a16="http://schemas.microsoft.com/office/drawing/2014/main" val="2283664007"/>
                    </a:ext>
                  </a:extLst>
                </a:gridCol>
                <a:gridCol w="505000">
                  <a:extLst>
                    <a:ext uri="{9D8B030D-6E8A-4147-A177-3AD203B41FA5}">
                      <a16:colId xmlns:a16="http://schemas.microsoft.com/office/drawing/2014/main" val="1553520032"/>
                    </a:ext>
                  </a:extLst>
                </a:gridCol>
                <a:gridCol w="505000">
                  <a:extLst>
                    <a:ext uri="{9D8B030D-6E8A-4147-A177-3AD203B41FA5}">
                      <a16:colId xmlns:a16="http://schemas.microsoft.com/office/drawing/2014/main" val="2898341316"/>
                    </a:ext>
                  </a:extLst>
                </a:gridCol>
                <a:gridCol w="505000">
                  <a:extLst>
                    <a:ext uri="{9D8B030D-6E8A-4147-A177-3AD203B41FA5}">
                      <a16:colId xmlns:a16="http://schemas.microsoft.com/office/drawing/2014/main" val="2944624178"/>
                    </a:ext>
                  </a:extLst>
                </a:gridCol>
                <a:gridCol w="505000">
                  <a:extLst>
                    <a:ext uri="{9D8B030D-6E8A-4147-A177-3AD203B41FA5}">
                      <a16:colId xmlns:a16="http://schemas.microsoft.com/office/drawing/2014/main" val="2455826198"/>
                    </a:ext>
                  </a:extLst>
                </a:gridCol>
                <a:gridCol w="505000">
                  <a:extLst>
                    <a:ext uri="{9D8B030D-6E8A-4147-A177-3AD203B41FA5}">
                      <a16:colId xmlns:a16="http://schemas.microsoft.com/office/drawing/2014/main" val="2211840377"/>
                    </a:ext>
                  </a:extLst>
                </a:gridCol>
                <a:gridCol w="505000">
                  <a:extLst>
                    <a:ext uri="{9D8B030D-6E8A-4147-A177-3AD203B41FA5}">
                      <a16:colId xmlns:a16="http://schemas.microsoft.com/office/drawing/2014/main" val="1835959758"/>
                    </a:ext>
                  </a:extLst>
                </a:gridCol>
                <a:gridCol w="505000">
                  <a:extLst>
                    <a:ext uri="{9D8B030D-6E8A-4147-A177-3AD203B41FA5}">
                      <a16:colId xmlns:a16="http://schemas.microsoft.com/office/drawing/2014/main" val="3722557910"/>
                    </a:ext>
                  </a:extLst>
                </a:gridCol>
                <a:gridCol w="505000">
                  <a:extLst>
                    <a:ext uri="{9D8B030D-6E8A-4147-A177-3AD203B41FA5}">
                      <a16:colId xmlns:a16="http://schemas.microsoft.com/office/drawing/2014/main" val="2008196135"/>
                    </a:ext>
                  </a:extLst>
                </a:gridCol>
                <a:gridCol w="505000">
                  <a:extLst>
                    <a:ext uri="{9D8B030D-6E8A-4147-A177-3AD203B41FA5}">
                      <a16:colId xmlns:a16="http://schemas.microsoft.com/office/drawing/2014/main" val="1878235451"/>
                    </a:ext>
                  </a:extLst>
                </a:gridCol>
                <a:gridCol w="505000">
                  <a:extLst>
                    <a:ext uri="{9D8B030D-6E8A-4147-A177-3AD203B41FA5}">
                      <a16:colId xmlns:a16="http://schemas.microsoft.com/office/drawing/2014/main" val="1565195393"/>
                    </a:ext>
                  </a:extLst>
                </a:gridCol>
                <a:gridCol w="505000">
                  <a:extLst>
                    <a:ext uri="{9D8B030D-6E8A-4147-A177-3AD203B41FA5}">
                      <a16:colId xmlns:a16="http://schemas.microsoft.com/office/drawing/2014/main" val="1444011490"/>
                    </a:ext>
                  </a:extLst>
                </a:gridCol>
                <a:gridCol w="505000">
                  <a:extLst>
                    <a:ext uri="{9D8B030D-6E8A-4147-A177-3AD203B41FA5}">
                      <a16:colId xmlns:a16="http://schemas.microsoft.com/office/drawing/2014/main" val="4165142293"/>
                    </a:ext>
                  </a:extLst>
                </a:gridCol>
                <a:gridCol w="505000">
                  <a:extLst>
                    <a:ext uri="{9D8B030D-6E8A-4147-A177-3AD203B41FA5}">
                      <a16:colId xmlns:a16="http://schemas.microsoft.com/office/drawing/2014/main" val="2198327938"/>
                    </a:ext>
                  </a:extLst>
                </a:gridCol>
                <a:gridCol w="505000">
                  <a:extLst>
                    <a:ext uri="{9D8B030D-6E8A-4147-A177-3AD203B41FA5}">
                      <a16:colId xmlns:a16="http://schemas.microsoft.com/office/drawing/2014/main" val="2634407691"/>
                    </a:ext>
                  </a:extLst>
                </a:gridCol>
                <a:gridCol w="505000">
                  <a:extLst>
                    <a:ext uri="{9D8B030D-6E8A-4147-A177-3AD203B41FA5}">
                      <a16:colId xmlns:a16="http://schemas.microsoft.com/office/drawing/2014/main" val="3223335736"/>
                    </a:ext>
                  </a:extLst>
                </a:gridCol>
              </a:tblGrid>
              <a:tr h="1164263">
                <a:tc>
                  <a:txBody>
                    <a:bodyPr/>
                    <a:lstStyle/>
                    <a:p>
                      <a:pPr algn="l" fontAlgn="ctr"/>
                      <a:r>
                        <a:rPr lang="zh-CN" altLang="en-US" sz="800" b="0" i="0" u="none" strike="noStrike">
                          <a:solidFill>
                            <a:srgbClr val="000000"/>
                          </a:solidFill>
                          <a:effectLst/>
                          <a:latin typeface="游ゴシック" panose="020B0400000000000000" pitchFamily="50" charset="-128"/>
                          <a:ea typeface="游ゴシック" panose="020B0400000000000000" pitchFamily="50" charset="-128"/>
                        </a:rPr>
                        <a:t>女性</a:t>
                      </a:r>
                      <a:r>
                        <a:rPr lang="en-US" altLang="zh-CN" sz="800" b="0" i="0" u="none" strike="noStrike">
                          <a:solidFill>
                            <a:srgbClr val="000000"/>
                          </a:solidFill>
                          <a:effectLst/>
                          <a:latin typeface="游ゴシック" panose="020B0400000000000000" pitchFamily="50" charset="-128"/>
                          <a:ea typeface="游ゴシック" panose="020B0400000000000000" pitchFamily="50" charset="-128"/>
                        </a:rPr>
                        <a:t>50</a:t>
                      </a:r>
                      <a:r>
                        <a:rPr lang="zh-CN" altLang="en-US" sz="800" b="0" i="0" u="none" strike="noStrike">
                          <a:solidFill>
                            <a:srgbClr val="000000"/>
                          </a:solidFill>
                          <a:effectLst/>
                          <a:latin typeface="游ゴシック" panose="020B0400000000000000" pitchFamily="50" charset="-128"/>
                          <a:ea typeface="游ゴシック" panose="020B0400000000000000" pitchFamily="50" charset="-128"/>
                        </a:rPr>
                        <a:t>代</a:t>
                      </a:r>
                      <a:br>
                        <a:rPr lang="zh-CN" altLang="en-US" sz="800" b="0" i="0" u="none" strike="noStrike">
                          <a:solidFill>
                            <a:srgbClr val="000000"/>
                          </a:solidFill>
                          <a:effectLst/>
                          <a:latin typeface="游ゴシック" panose="020B0400000000000000" pitchFamily="50" charset="-128"/>
                          <a:ea typeface="游ゴシック" panose="020B0400000000000000" pitchFamily="50" charset="-128"/>
                        </a:rPr>
                      </a:br>
                      <a:r>
                        <a:rPr lang="zh-CN" altLang="en-US" sz="800" b="0" i="0" u="none" strike="noStrike">
                          <a:solidFill>
                            <a:srgbClr val="000000"/>
                          </a:solidFill>
                          <a:effectLst/>
                          <a:latin typeface="游ゴシック" panose="020B0400000000000000" pitchFamily="50" charset="-128"/>
                          <a:ea typeface="游ゴシック" panose="020B0400000000000000" pitchFamily="50" charset="-128"/>
                        </a:rPr>
                        <a:t>回答数：</a:t>
                      </a:r>
                      <a:r>
                        <a:rPr lang="en-US" altLang="zh-CN" sz="800" b="0" i="0" u="none" strike="noStrike">
                          <a:solidFill>
                            <a:srgbClr val="000000"/>
                          </a:solidFill>
                          <a:effectLst/>
                          <a:latin typeface="游ゴシック" panose="020B0400000000000000" pitchFamily="50" charset="-128"/>
                          <a:ea typeface="游ゴシック" panose="020B0400000000000000" pitchFamily="50" charset="-128"/>
                        </a:rPr>
                        <a:t>24</a:t>
                      </a:r>
                      <a:r>
                        <a:rPr lang="zh-CN" altLang="en-US" sz="800" b="0" i="0" u="none" strike="noStrike">
                          <a:solidFill>
                            <a:srgbClr val="000000"/>
                          </a:solidFill>
                          <a:effectLst/>
                          <a:latin typeface="游ゴシック" panose="020B0400000000000000" pitchFamily="50" charset="-128"/>
                          <a:ea typeface="游ゴシック" panose="020B0400000000000000" pitchFamily="50" charset="-128"/>
                        </a:rPr>
                        <a:t>件</a:t>
                      </a:r>
                    </a:p>
                  </a:txBody>
                  <a:tcPr marL="0" marR="0" marT="0" marB="0" anchor="ctr">
                    <a:lnL>
                      <a:noFill/>
                    </a:lnL>
                    <a:lnR>
                      <a:noFill/>
                    </a:lnR>
                    <a:lnT>
                      <a:noFill/>
                    </a:lnT>
                    <a:lnB>
                      <a:noFill/>
                    </a:lnB>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私は有能である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私は社会・組織の要請に応えている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私のこれまでの人生は、変化、学習、成長に満ちていた</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今の自分は「本当になりたかった自分」である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人の喜ぶ顔が見たい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私を大切に思ってくれる人たちがいる</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私は、人生において感謝することがたくさんある</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私は日々の生活において他者に親切にし手助けしたいと思っている</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私はものごとが思い通りにいくと思う</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私は学校や仕事での失敗や不安な感情をあまり引きずらない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私は他者との近しい関係を維持することができる</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自分は人生で多くのことを達成してきた</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私は自分と他者がすることをあまり比較しない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私に何ができて何ができないかは外部の制約のせいではない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自分自身についての信念はあまり変化しない</a:t>
                      </a:r>
                    </a:p>
                  </a:txBody>
                  <a:tcPr marL="0" marR="0" marT="0" marB="0" anchor="ctr">
                    <a:lnL>
                      <a:noFill/>
                    </a:lnL>
                    <a:lnR>
                      <a:noFill/>
                    </a:lnR>
                    <a:lnT>
                      <a:noFill/>
                    </a:lnT>
                    <a:lnB>
                      <a:noFill/>
                    </a:lnB>
                    <a:solidFill>
                      <a:srgbClr val="FFF2CC"/>
                    </a:solidFill>
                  </a:tcPr>
                </a:tc>
                <a:tc>
                  <a:txBody>
                    <a:bodyPr/>
                    <a:lstStyle/>
                    <a:p>
                      <a:pPr algn="l"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D.</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業務の方針や推進方法を頻繁に変更しない</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83852372"/>
                  </a:ext>
                </a:extLst>
              </a:tr>
              <a:tr h="169005">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平均との差の大きさ</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BE5F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0C6E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1F4F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7D7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A4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BB8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6F99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5A8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CDFE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CF3F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AB7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9193"/>
                    </a:solidFill>
                  </a:tcPr>
                </a:tc>
                <a:extLst>
                  <a:ext uri="{0D108BD9-81ED-4DB2-BD59-A6C34878D82A}">
                    <a16:rowId xmlns:a16="http://schemas.microsoft.com/office/drawing/2014/main" val="79956236"/>
                  </a:ext>
                </a:extLst>
              </a:tr>
              <a:tr h="169005">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会社の理念やビジョン</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AD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7EDD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D5A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D9B5"/>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0.47</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6D0"/>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7CD9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5DF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E0C4"/>
                    </a:solidFill>
                  </a:tcPr>
                </a:tc>
                <a:extLst>
                  <a:ext uri="{0D108BD9-81ED-4DB2-BD59-A6C34878D82A}">
                    <a16:rowId xmlns:a16="http://schemas.microsoft.com/office/drawing/2014/main" val="1885225048"/>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会社の安定性・将来性</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CEFE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BDC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8E1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7DA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D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ACE9C"/>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0.43</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7ED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D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EF0E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9D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E3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DDCBB"/>
                    </a:solidFill>
                  </a:tcPr>
                </a:tc>
                <a:extLst>
                  <a:ext uri="{0D108BD9-81ED-4DB2-BD59-A6C34878D82A}">
                    <a16:rowId xmlns:a16="http://schemas.microsoft.com/office/drawing/2014/main" val="3254199155"/>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会社の風土</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FE4C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D0EBD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a:noFill/>
                    </a:lnR>
                    <a:lnT>
                      <a:noFill/>
                    </a:lnT>
                    <a:lnB>
                      <a:noFill/>
                    </a:lnB>
                    <a:solidFill>
                      <a:srgbClr val="DEF0E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B0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7E7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1E5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EF0E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8DA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BE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C8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a:noFill/>
                    </a:lnT>
                    <a:lnB>
                      <a:noFill/>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a:noFill/>
                    </a:lnT>
                    <a:lnB>
                      <a:noFill/>
                    </a:lnB>
                    <a:solidFill>
                      <a:srgbClr val="D3EC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9E7D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6D3A7"/>
                    </a:solidFill>
                  </a:tcPr>
                </a:tc>
                <a:extLst>
                  <a:ext uri="{0D108BD9-81ED-4DB2-BD59-A6C34878D82A}">
                    <a16:rowId xmlns:a16="http://schemas.microsoft.com/office/drawing/2014/main" val="1146198292"/>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職場（部署）の戦略・方向性</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D3ECD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A9DBB8"/>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0.49</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a:noFill/>
                    </a:lnR>
                    <a:lnT>
                      <a:noFill/>
                    </a:lnT>
                    <a:lnB>
                      <a:noFill/>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ACE9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4EC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1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9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82CB9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A4D8B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D3EBD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a:noFill/>
                    </a:lnT>
                    <a:lnB>
                      <a:noFill/>
                    </a:lnB>
                    <a:solidFill>
                      <a:srgbClr val="96D3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A3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C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EEAD8"/>
                    </a:solidFill>
                  </a:tcPr>
                </a:tc>
                <a:extLst>
                  <a:ext uri="{0D108BD9-81ED-4DB2-BD59-A6C34878D82A}">
                    <a16:rowId xmlns:a16="http://schemas.microsoft.com/office/drawing/2014/main" val="1776124893"/>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職場（部署）の風土</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a:noFill/>
                    </a:lnB>
                    <a:solidFill>
                      <a:srgbClr val="D0EBD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C1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a:noFill/>
                    </a:lnT>
                    <a:lnB>
                      <a:noFill/>
                    </a:lnB>
                    <a:solidFill>
                      <a:srgbClr val="B6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a:noFill/>
                    </a:lnL>
                    <a:lnR>
                      <a:noFill/>
                    </a:lnR>
                    <a:lnT>
                      <a:noFill/>
                    </a:lnT>
                    <a:lnB>
                      <a:noFill/>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8FD0A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a:noFill/>
                    </a:lnL>
                    <a:lnR>
                      <a:noFill/>
                    </a:lnR>
                    <a:lnT>
                      <a:noFill/>
                    </a:lnT>
                    <a:lnB>
                      <a:noFill/>
                    </a:lnB>
                    <a:solidFill>
                      <a:srgbClr val="8DCFA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C6E6D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D5E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a:noFill/>
                    </a:lnT>
                    <a:lnB>
                      <a:noFill/>
                    </a:lnB>
                    <a:solidFill>
                      <a:srgbClr val="BE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a:noFill/>
                    </a:lnT>
                    <a:lnB>
                      <a:noFill/>
                    </a:lnB>
                    <a:solidFill>
                      <a:srgbClr val="99D4A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9E8D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ACE9D"/>
                    </a:solidFill>
                  </a:tcPr>
                </a:tc>
                <a:extLst>
                  <a:ext uri="{0D108BD9-81ED-4DB2-BD59-A6C34878D82A}">
                    <a16:rowId xmlns:a16="http://schemas.microsoft.com/office/drawing/2014/main" val="1724315648"/>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仕事の量</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0" marR="0" marT="0" marB="0" anchor="ctr">
                    <a:lnL>
                      <a:noFill/>
                    </a:lnL>
                    <a:lnR>
                      <a:noFill/>
                    </a:lnR>
                    <a:lnT>
                      <a:noFill/>
                    </a:lnT>
                    <a:lnB>
                      <a:noFill/>
                    </a:lnB>
                    <a:solidFill>
                      <a:srgbClr val="EFF7F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a:noFill/>
                    </a:lnL>
                    <a:lnR>
                      <a:noFill/>
                    </a:lnR>
                    <a:lnT>
                      <a:noFill/>
                    </a:lnT>
                    <a:lnB>
                      <a:noFill/>
                    </a:lnB>
                    <a:solidFill>
                      <a:srgbClr val="CEEAD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a:noFill/>
                    </a:lnT>
                    <a:lnB>
                      <a:noFill/>
                    </a:lnB>
                    <a:solidFill>
                      <a:srgbClr val="E0F1E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a:noFill/>
                    </a:lnR>
                    <a:lnT>
                      <a:noFill/>
                    </a:lnT>
                    <a:lnB>
                      <a:noFill/>
                    </a:lnB>
                    <a:solidFill>
                      <a:srgbClr val="96D3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5E0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AE8D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2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CEFE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C0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a:noFill/>
                    </a:lnT>
                    <a:lnB>
                      <a:noFill/>
                    </a:lnB>
                    <a:solidFill>
                      <a:srgbClr val="9E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a:noFill/>
                    </a:lnL>
                    <a:lnR>
                      <a:noFill/>
                    </a:lnR>
                    <a:lnT>
                      <a:noFill/>
                    </a:lnT>
                    <a:lnB>
                      <a:noFill/>
                    </a:lnB>
                    <a:solidFill>
                      <a:srgbClr val="E4F3E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CC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a:noFill/>
                    </a:lnB>
                    <a:solidFill>
                      <a:srgbClr val="CBE8D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a:noFill/>
                    </a:lnR>
                    <a:lnT>
                      <a:noFill/>
                    </a:lnT>
                    <a:lnB>
                      <a:noFill/>
                    </a:lnB>
                    <a:solidFill>
                      <a:srgbClr val="84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3E5CE"/>
                    </a:solidFill>
                  </a:tcPr>
                </a:tc>
                <a:extLst>
                  <a:ext uri="{0D108BD9-81ED-4DB2-BD59-A6C34878D82A}">
                    <a16:rowId xmlns:a16="http://schemas.microsoft.com/office/drawing/2014/main" val="3077298250"/>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会社が用意する研修</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D0EBD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a:noFill/>
                    </a:lnR>
                    <a:lnT>
                      <a:noFill/>
                    </a:lnT>
                    <a:lnB>
                      <a:noFill/>
                    </a:lnB>
                    <a:solidFill>
                      <a:srgbClr val="D9EEE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EEAD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E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4DFC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7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C3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a:noFill/>
                    </a:lnL>
                    <a:lnR>
                      <a:noFill/>
                    </a:lnR>
                    <a:lnT>
                      <a:noFill/>
                    </a:lnT>
                    <a:lnB>
                      <a:noFill/>
                    </a:lnB>
                    <a:solidFill>
                      <a:srgbClr val="9AD5AA"/>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0.43</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6D3A7"/>
                    </a:solidFill>
                  </a:tcPr>
                </a:tc>
                <a:extLst>
                  <a:ext uri="{0D108BD9-81ED-4DB2-BD59-A6C34878D82A}">
                    <a16:rowId xmlns:a16="http://schemas.microsoft.com/office/drawing/2014/main" val="3639730384"/>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自身が受ける評価</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a:noFill/>
                    </a:lnT>
                    <a:lnB>
                      <a:noFill/>
                    </a:lnB>
                    <a:solidFill>
                      <a:srgbClr val="D7ED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7E0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a:t>
                      </a:r>
                    </a:p>
                  </a:txBody>
                  <a:tcPr marL="0" marR="0" marT="0" marB="0" anchor="ctr">
                    <a:lnL>
                      <a:noFill/>
                    </a:lnL>
                    <a:lnR>
                      <a:noFill/>
                    </a:lnR>
                    <a:lnT>
                      <a:noFill/>
                    </a:lnT>
                    <a:lnB>
                      <a:noFill/>
                    </a:lnB>
                    <a:solidFill>
                      <a:srgbClr val="8ACE9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a:noFill/>
                    </a:lnL>
                    <a:lnR>
                      <a:noFill/>
                    </a:lnR>
                    <a:lnT>
                      <a:noFill/>
                    </a:lnT>
                    <a:lnB>
                      <a:noFill/>
                    </a:lnB>
                    <a:solidFill>
                      <a:srgbClr val="89CE9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7CD9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7D3A8"/>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A1D7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A9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a:noFill/>
                    </a:lnR>
                    <a:lnT>
                      <a:noFill/>
                    </a:lnT>
                    <a:lnB>
                      <a:noFill/>
                    </a:lnB>
                    <a:solidFill>
                      <a:srgbClr val="95D3A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9EEE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7E0C4"/>
                    </a:solidFill>
                  </a:tcPr>
                </a:tc>
                <a:extLst>
                  <a:ext uri="{0D108BD9-81ED-4DB2-BD59-A6C34878D82A}">
                    <a16:rowId xmlns:a16="http://schemas.microsoft.com/office/drawing/2014/main" val="3679878361"/>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成長の実感</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B0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a:noFill/>
                    </a:lnL>
                    <a:lnR>
                      <a:noFill/>
                    </a:lnR>
                    <a:lnT>
                      <a:noFill/>
                    </a:lnT>
                    <a:lnB>
                      <a:noFill/>
                    </a:lnB>
                    <a:solidFill>
                      <a:srgbClr val="8ED0A0"/>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0.49</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0.63</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FD7A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3ECD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1CA95"/>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0.63</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0.43</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a:noFill/>
                    </a:lnT>
                    <a:lnB>
                      <a:noFill/>
                    </a:lnB>
                    <a:solidFill>
                      <a:srgbClr val="8C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a:noFill/>
                    </a:lnL>
                    <a:lnR>
                      <a:noFill/>
                    </a:lnR>
                    <a:lnT>
                      <a:noFill/>
                    </a:lnT>
                    <a:lnB>
                      <a:noFill/>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a:noFill/>
                    </a:lnR>
                    <a:lnT>
                      <a:noFill/>
                    </a:lnT>
                    <a:lnB>
                      <a:noFill/>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a:noFill/>
                    </a:lnL>
                    <a:lnR>
                      <a:noFill/>
                    </a:lnR>
                    <a:lnT>
                      <a:noFill/>
                    </a:lnT>
                    <a:lnB>
                      <a:noFill/>
                    </a:lnB>
                    <a:solidFill>
                      <a:srgbClr val="99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6D9B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1DEBE"/>
                    </a:solidFill>
                  </a:tcPr>
                </a:tc>
                <a:extLst>
                  <a:ext uri="{0D108BD9-81ED-4DB2-BD59-A6C34878D82A}">
                    <a16:rowId xmlns:a16="http://schemas.microsoft.com/office/drawing/2014/main" val="252771457"/>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社会に対する事業の貢献度</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0" marR="0" marT="0" marB="0" anchor="ctr">
                    <a:lnL>
                      <a:noFill/>
                    </a:lnL>
                    <a:lnR>
                      <a:noFill/>
                    </a:lnR>
                    <a:lnT>
                      <a:noFill/>
                    </a:lnT>
                    <a:lnB>
                      <a:noFill/>
                    </a:lnB>
                    <a:solidFill>
                      <a:srgbClr val="F6FAF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a:noFill/>
                    </a:lnT>
                    <a:lnB>
                      <a:noFill/>
                    </a:lnB>
                    <a:solidFill>
                      <a:srgbClr val="C3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0" marR="0" marT="0" marB="0" anchor="ctr">
                    <a:lnL>
                      <a:noFill/>
                    </a:lnL>
                    <a:lnR>
                      <a:noFill/>
                    </a:lnR>
                    <a:lnT>
                      <a:noFill/>
                    </a:lnT>
                    <a:lnB>
                      <a:noFill/>
                    </a:lnB>
                    <a:solidFill>
                      <a:srgbClr val="9AD4A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3DFC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A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1EBD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7EDD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B4DFC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CC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D5EDD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a:noFill/>
                    </a:lnB>
                    <a:solidFill>
                      <a:srgbClr val="D5EDD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B1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FEAD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DDCBB"/>
                    </a:solidFill>
                  </a:tcPr>
                </a:tc>
                <a:extLst>
                  <a:ext uri="{0D108BD9-81ED-4DB2-BD59-A6C34878D82A}">
                    <a16:rowId xmlns:a16="http://schemas.microsoft.com/office/drawing/2014/main" val="3903875329"/>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報酬</a:t>
                      </a: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t>
                      </a: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金額</a:t>
                      </a: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C5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B0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a:noFill/>
                    </a:lnL>
                    <a:lnR>
                      <a:noFill/>
                    </a:lnR>
                    <a:lnT>
                      <a:noFill/>
                    </a:lnT>
                    <a:lnB>
                      <a:noFill/>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a:t>
                      </a:r>
                    </a:p>
                  </a:txBody>
                  <a:tcPr marL="0" marR="0" marT="0" marB="0" anchor="ctr">
                    <a:lnL>
                      <a:noFill/>
                    </a:lnL>
                    <a:lnR>
                      <a:noFill/>
                    </a:lnR>
                    <a:lnT>
                      <a:noFill/>
                    </a:lnT>
                    <a:lnB>
                      <a:noFill/>
                    </a:lnB>
                    <a:solidFill>
                      <a:srgbClr val="8BCE9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6D3A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3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0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FD7A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a:noFill/>
                    </a:lnT>
                    <a:lnB>
                      <a:noFill/>
                    </a:lnB>
                    <a:solidFill>
                      <a:srgbClr val="9E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5DFC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a:noFill/>
                    </a:lnB>
                    <a:solidFill>
                      <a:srgbClr val="B0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0.35</a:t>
                      </a:r>
                    </a:p>
                  </a:txBody>
                  <a:tcPr marL="0" marR="0" marT="0" marB="0" anchor="ctr">
                    <a:lnL>
                      <a:noFill/>
                    </a:lnL>
                    <a:lnR>
                      <a:noFill/>
                    </a:lnR>
                    <a:lnT>
                      <a:noFill/>
                    </a:lnT>
                    <a:lnB>
                      <a:noFill/>
                    </a:lnB>
                    <a:solidFill>
                      <a:srgbClr val="8ACE9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C2E5C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BDBB9"/>
                    </a:solidFill>
                  </a:tcPr>
                </a:tc>
                <a:extLst>
                  <a:ext uri="{0D108BD9-81ED-4DB2-BD59-A6C34878D82A}">
                    <a16:rowId xmlns:a16="http://schemas.microsoft.com/office/drawing/2014/main" val="2643127735"/>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上司との関係</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0" marR="0" marT="0" marB="0" anchor="ctr">
                    <a:lnL>
                      <a:noFill/>
                    </a:lnL>
                    <a:lnR>
                      <a:noFill/>
                    </a:lnR>
                    <a:lnT>
                      <a:noFill/>
                    </a:lnT>
                    <a:lnB>
                      <a:noFill/>
                    </a:lnB>
                    <a:solidFill>
                      <a:srgbClr val="99D4A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a:noFill/>
                    </a:lnT>
                    <a:lnB>
                      <a:noFill/>
                    </a:lnB>
                    <a:solidFill>
                      <a:srgbClr val="B5DFC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A4D9B4"/>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0.49</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9CE9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2D8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DE3C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8CD9B"/>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0.61</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0" marR="0" marT="0" marB="0" anchor="ctr">
                    <a:lnL>
                      <a:noFill/>
                    </a:lnL>
                    <a:lnR>
                      <a:noFill/>
                    </a:lnR>
                    <a:lnT>
                      <a:noFill/>
                    </a:lnT>
                    <a:lnB>
                      <a:noFill/>
                    </a:lnB>
                    <a:solidFill>
                      <a:srgbClr val="81CA9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0" marR="0" marT="0" marB="0" anchor="ctr">
                    <a:lnL>
                      <a:noFill/>
                    </a:lnL>
                    <a:lnR>
                      <a:noFill/>
                    </a:lnR>
                    <a:lnT>
                      <a:noFill/>
                    </a:lnT>
                    <a:lnB>
                      <a:noFill/>
                    </a:lnB>
                    <a:solidFill>
                      <a:srgbClr val="9BD5A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a:noFill/>
                    </a:lnL>
                    <a:lnR>
                      <a:noFill/>
                    </a:lnR>
                    <a:lnT>
                      <a:noFill/>
                    </a:lnT>
                    <a:lnB>
                      <a:noFill/>
                    </a:lnB>
                    <a:solidFill>
                      <a:srgbClr val="92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a:noFill/>
                    </a:lnT>
                    <a:lnB>
                      <a:noFill/>
                    </a:lnB>
                    <a:solidFill>
                      <a:srgbClr val="AEDDB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a:noFill/>
                    </a:lnT>
                    <a:lnB>
                      <a:noFill/>
                    </a:lnB>
                    <a:solidFill>
                      <a:srgbClr val="87CD9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BAE1C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8DAB6"/>
                    </a:solidFill>
                  </a:tcPr>
                </a:tc>
                <a:extLst>
                  <a:ext uri="{0D108BD9-81ED-4DB2-BD59-A6C34878D82A}">
                    <a16:rowId xmlns:a16="http://schemas.microsoft.com/office/drawing/2014/main" val="1222442512"/>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同僚との関係</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a:noFill/>
                    </a:lnB>
                    <a:solidFill>
                      <a:srgbClr val="B1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a:noFill/>
                    </a:lnT>
                    <a:lnB>
                      <a:noFill/>
                    </a:lnB>
                    <a:solidFill>
                      <a:srgbClr val="A2D8B1"/>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a:noFill/>
                    </a:lnL>
                    <a:lnR>
                      <a:noFill/>
                    </a:lnR>
                    <a:lnT>
                      <a:noFill/>
                    </a:lnT>
                    <a:lnB>
                      <a:noFill/>
                    </a:lnB>
                    <a:solidFill>
                      <a:srgbClr val="A5D9B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a:noFill/>
                    </a:lnR>
                    <a:lnT>
                      <a:noFill/>
                    </a:lnT>
                    <a:lnB>
                      <a:noFill/>
                    </a:lnB>
                    <a:solidFill>
                      <a:srgbClr val="85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86CC9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DD6A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DDCB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0.16</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A5D9B4"/>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0.46</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a:noFill/>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a:noFill/>
                    </a:lnT>
                    <a:lnB>
                      <a:noFill/>
                    </a:lnB>
                    <a:solidFill>
                      <a:srgbClr val="ACDCB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0.40</a:t>
                      </a:r>
                    </a:p>
                  </a:txBody>
                  <a:tcPr marL="0" marR="0" marT="0" marB="0" anchor="ctr">
                    <a:lnL>
                      <a:noFill/>
                    </a:lnL>
                    <a:lnR>
                      <a:noFill/>
                    </a:lnR>
                    <a:lnT>
                      <a:noFill/>
                    </a:lnT>
                    <a:lnB>
                      <a:noFill/>
                    </a:lnB>
                    <a:solidFill>
                      <a:srgbClr val="83CB9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a:noFill/>
                    </a:lnT>
                    <a:lnB>
                      <a:noFill/>
                    </a:lnB>
                    <a:solidFill>
                      <a:srgbClr val="87CD9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95D2A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FD7AF"/>
                    </a:solidFill>
                  </a:tcPr>
                </a:tc>
                <a:extLst>
                  <a:ext uri="{0D108BD9-81ED-4DB2-BD59-A6C34878D82A}">
                    <a16:rowId xmlns:a16="http://schemas.microsoft.com/office/drawing/2014/main" val="2347578432"/>
                  </a:ext>
                </a:extLst>
              </a:tr>
              <a:tr h="169005">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他の部署との関係</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6FAFA"/>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2DEB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B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8CD9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6EDD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9F5E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1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A2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DE9D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CDE9D6"/>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9E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BE2C7"/>
                    </a:solidFill>
                  </a:tcPr>
                </a:tc>
                <a:extLst>
                  <a:ext uri="{0D108BD9-81ED-4DB2-BD59-A6C34878D82A}">
                    <a16:rowId xmlns:a16="http://schemas.microsoft.com/office/drawing/2014/main" val="1432147555"/>
                  </a:ext>
                </a:extLst>
              </a:tr>
              <a:tr h="169005">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有給休暇の取りやすさ</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1E4C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ACE9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6D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D6A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F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E1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1DEB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DAB5"/>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0.46</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E0C3"/>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extLst>
                  <a:ext uri="{0D108BD9-81ED-4DB2-BD59-A6C34878D82A}">
                    <a16:rowId xmlns:a16="http://schemas.microsoft.com/office/drawing/2014/main" val="3551365971"/>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自分自身の仕事内容そのもの</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ADDCB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3E5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0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8D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8E1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5F3E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91D1A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BFE4C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AB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8ED0A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C7E7D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B8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8ACE9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9CD6A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9E7D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A0D7B0"/>
                    </a:solidFill>
                  </a:tcPr>
                </a:tc>
                <a:extLst>
                  <a:ext uri="{0D108BD9-81ED-4DB2-BD59-A6C34878D82A}">
                    <a16:rowId xmlns:a16="http://schemas.microsoft.com/office/drawing/2014/main" val="3114522283"/>
                  </a:ext>
                </a:extLst>
              </a:tr>
              <a:tr h="165876">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チームワーク</a:t>
                      </a:r>
                    </a:p>
                  </a:txBody>
                  <a:tcPr marL="0" marR="0" marT="0" marB="0" anchor="ctr">
                    <a:lnL>
                      <a:noFill/>
                    </a:lnL>
                    <a:lnR>
                      <a:noFill/>
                    </a:lnR>
                    <a:lnT>
                      <a:noFill/>
                    </a:lnT>
                    <a:lnB>
                      <a:noFill/>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6E0C3"/>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0.03</a:t>
                      </a:r>
                    </a:p>
                  </a:txBody>
                  <a:tcPr marL="0" marR="0" marT="0" marB="0" anchor="ctr">
                    <a:lnL>
                      <a:noFill/>
                    </a:lnL>
                    <a:lnR>
                      <a:noFill/>
                    </a:lnR>
                    <a:lnT>
                      <a:noFill/>
                    </a:lnT>
                    <a:lnB>
                      <a:noFill/>
                    </a:lnB>
                    <a:solidFill>
                      <a:srgbClr val="B7E0C4"/>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0" marR="0" marT="0" marB="0" anchor="ctr">
                    <a:lnL>
                      <a:noFill/>
                    </a:lnL>
                    <a:lnR>
                      <a:noFill/>
                    </a:lnR>
                    <a:lnT>
                      <a:noFill/>
                    </a:lnT>
                    <a:lnB>
                      <a:noFill/>
                    </a:lnB>
                    <a:solidFill>
                      <a:srgbClr val="A4D9B3"/>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0.56</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A2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5E6C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AADBB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97D3A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solidFill>
                      <a:srgbClr val="94D2A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a:noFill/>
                    </a:lnR>
                    <a:lnT>
                      <a:noFill/>
                    </a:lnT>
                    <a:lnB>
                      <a:noFill/>
                    </a:lnB>
                    <a:solidFill>
                      <a:srgbClr val="84CC98"/>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a:noFill/>
                    </a:lnR>
                    <a:lnT>
                      <a:noFill/>
                    </a:lnT>
                    <a:lnB>
                      <a:noFill/>
                    </a:lnB>
                    <a:solidFill>
                      <a:srgbClr val="A0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a:noFill/>
                    </a:lnB>
                    <a:solidFill>
                      <a:srgbClr val="A9DBB7"/>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0.44</a:t>
                      </a:r>
                    </a:p>
                  </a:txBody>
                  <a:tcPr marL="0" marR="0" marT="0" marB="0" anchor="ctr">
                    <a:lnL>
                      <a:noFill/>
                    </a:lnL>
                    <a:lnR>
                      <a:noFill/>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0" marR="0" marT="0" marB="0" anchor="ctr">
                    <a:lnL>
                      <a:noFill/>
                    </a:lnL>
                    <a:lnR>
                      <a:noFill/>
                    </a:lnR>
                    <a:lnT>
                      <a:noFill/>
                    </a:lnT>
                    <a:lnB>
                      <a:noFill/>
                    </a:lnB>
                    <a:solidFill>
                      <a:srgbClr val="86CD99"/>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0.46</a:t>
                      </a:r>
                    </a:p>
                  </a:txBody>
                  <a:tcPr marL="0" marR="0" marT="0" marB="0" anchor="ctr">
                    <a:lnL>
                      <a:noFill/>
                    </a:lnL>
                    <a:lnR w="12700" cap="flat" cmpd="sng" algn="ctr">
                      <a:solidFill>
                        <a:srgbClr val="000000"/>
                      </a:solidFill>
                      <a:prstDash val="solid"/>
                      <a:round/>
                      <a:headEnd type="none" w="med" len="med"/>
                      <a:tailEnd type="none" w="med" len="med"/>
                    </a:lnR>
                    <a:lnT>
                      <a:noFill/>
                    </a:lnT>
                    <a:lnB>
                      <a:noFill/>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9CE9C"/>
                    </a:solidFill>
                  </a:tcPr>
                </a:tc>
                <a:extLst>
                  <a:ext uri="{0D108BD9-81ED-4DB2-BD59-A6C34878D82A}">
                    <a16:rowId xmlns:a16="http://schemas.microsoft.com/office/drawing/2014/main" val="1882829229"/>
                  </a:ext>
                </a:extLst>
              </a:tr>
              <a:tr h="169005">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目標設定の妥当性</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5F3E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1F8F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8EEE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F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BE2C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FBF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9ED6A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3ECDC"/>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0EAD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B9E1C5"/>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E9F4E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0EAD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9DBB7"/>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AB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0DDBD"/>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9E8D3"/>
                    </a:solidFill>
                  </a:tcPr>
                </a:tc>
                <a:extLst>
                  <a:ext uri="{0D108BD9-81ED-4DB2-BD59-A6C34878D82A}">
                    <a16:rowId xmlns:a16="http://schemas.microsoft.com/office/drawing/2014/main" val="4152851263"/>
                  </a:ext>
                </a:extLst>
              </a:tr>
              <a:tr h="169005">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オフィス環境（物理的な環境）</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5E0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BDBB9"/>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3D8B2"/>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0.55</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1D7B0"/>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5E0C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2C7"/>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8CD9B"/>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CCF9F"/>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3D8B2"/>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ED6AE"/>
                    </a:solidFill>
                  </a:tcPr>
                </a:tc>
                <a:tc>
                  <a:txBody>
                    <a:bodyPr/>
                    <a:lstStyle/>
                    <a:p>
                      <a:pPr algn="r" fontAlgn="ctr"/>
                      <a:r>
                        <a:rPr lang="en-US" altLang="ja-JP" sz="800" b="0" i="0" u="none" strike="noStrike">
                          <a:solidFill>
                            <a:srgbClr val="9C0006"/>
                          </a:solidFill>
                          <a:effectLst/>
                          <a:latin typeface="游ゴシック" panose="020B0400000000000000" pitchFamily="50" charset="-128"/>
                          <a:ea typeface="游ゴシック" panose="020B0400000000000000" pitchFamily="50" charset="-128"/>
                        </a:rPr>
                        <a:t>0.48</a:t>
                      </a: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r" fontAlgn="ctr"/>
                      <a:r>
                        <a:rPr lang="en-US" altLang="ja-JP" sz="8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9E1C5"/>
                    </a:solidFill>
                  </a:tcPr>
                </a:tc>
                <a:tc>
                  <a:txBody>
                    <a:bodyPr/>
                    <a:lstStyle/>
                    <a:p>
                      <a:pPr algn="r" fontAlgn="ctr"/>
                      <a:r>
                        <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rPr>
                        <a:t>0.21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ED6AE"/>
                    </a:solidFill>
                  </a:tcPr>
                </a:tc>
                <a:extLst>
                  <a:ext uri="{0D108BD9-81ED-4DB2-BD59-A6C34878D82A}">
                    <a16:rowId xmlns:a16="http://schemas.microsoft.com/office/drawing/2014/main" val="2159919082"/>
                  </a:ext>
                </a:extLst>
              </a:tr>
            </a:tbl>
          </a:graphicData>
        </a:graphic>
      </p:graphicFrame>
    </p:spTree>
    <p:extLst>
      <p:ext uri="{BB962C8B-B14F-4D97-AF65-F5344CB8AC3E}">
        <p14:creationId xmlns:p14="http://schemas.microsoft.com/office/powerpoint/2010/main" val="104833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83D99B-11B4-4B3E-AC6E-55E7BF0D7B3C}"/>
              </a:ext>
            </a:extLst>
          </p:cNvPr>
          <p:cNvSpPr>
            <a:spLocks noGrp="1"/>
          </p:cNvSpPr>
          <p:nvPr>
            <p:ph type="body" sz="quarter" idx="14"/>
          </p:nvPr>
        </p:nvSpPr>
        <p:spPr/>
        <p:txBody>
          <a:bodyPr>
            <a:normAutofit lnSpcReduction="10000"/>
          </a:bodyPr>
          <a:lstStyle/>
          <a:p>
            <a:r>
              <a:rPr kumimoji="1" lang="ja-JP" altLang="en-US" dirty="0"/>
              <a:t>下記のデータを取得した</a:t>
            </a:r>
            <a:endParaRPr kumimoji="1" lang="en-US" altLang="ja-JP" dirty="0"/>
          </a:p>
          <a:p>
            <a:pPr marL="285750" indent="-285750">
              <a:buFont typeface="Arial" panose="020B0604020202020204" pitchFamily="34" charset="0"/>
              <a:buChar char="•"/>
            </a:pPr>
            <a:r>
              <a:rPr kumimoji="1" lang="ja-JP" altLang="en-US" dirty="0"/>
              <a:t>幸福度</a:t>
            </a:r>
            <a:r>
              <a:rPr kumimoji="1" lang="en-US" altLang="ja-JP" dirty="0"/>
              <a:t>16</a:t>
            </a:r>
            <a:r>
              <a:rPr kumimoji="1" lang="ja-JP" altLang="en-US" dirty="0"/>
              <a:t>因子</a:t>
            </a:r>
            <a:endParaRPr kumimoji="1" lang="en-US" altLang="ja-JP" dirty="0"/>
          </a:p>
          <a:p>
            <a:pPr marL="285750" indent="-285750">
              <a:buFont typeface="Arial" panose="020B0604020202020204" pitchFamily="34" charset="0"/>
              <a:buChar char="•"/>
            </a:pPr>
            <a:r>
              <a:rPr lang="en-US" altLang="ja-JP" dirty="0"/>
              <a:t>eNPS19</a:t>
            </a:r>
            <a:r>
              <a:rPr lang="ja-JP" altLang="en-US" dirty="0"/>
              <a:t>要因</a:t>
            </a:r>
            <a:endParaRPr lang="en-US" altLang="ja-JP" dirty="0"/>
          </a:p>
          <a:p>
            <a:pPr marL="285750" indent="-285750">
              <a:buFont typeface="Arial" panose="020B0604020202020204" pitchFamily="34" charset="0"/>
              <a:buChar char="•"/>
            </a:pPr>
            <a:r>
              <a:rPr kumimoji="1" lang="en-US" altLang="ja-JP" dirty="0" err="1"/>
              <a:t>eNPS</a:t>
            </a:r>
            <a:r>
              <a:rPr kumimoji="1" lang="ja-JP" altLang="en-US" dirty="0"/>
              <a:t>数値</a:t>
            </a:r>
          </a:p>
        </p:txBody>
      </p:sp>
      <p:sp>
        <p:nvSpPr>
          <p:cNvPr id="3" name="スライド番号プレースホルダー 2">
            <a:extLst>
              <a:ext uri="{FF2B5EF4-FFF2-40B4-BE49-F238E27FC236}">
                <a16:creationId xmlns:a16="http://schemas.microsoft.com/office/drawing/2014/main" id="{6FF33FC7-0A38-40BA-8D4B-4D698FC48A1E}"/>
              </a:ext>
            </a:extLst>
          </p:cNvPr>
          <p:cNvSpPr>
            <a:spLocks noGrp="1"/>
          </p:cNvSpPr>
          <p:nvPr>
            <p:ph type="sldNum" sz="quarter" idx="12"/>
          </p:nvPr>
        </p:nvSpPr>
        <p:spPr/>
        <p:txBody>
          <a:bodyPr/>
          <a:lstStyle/>
          <a:p>
            <a:fld id="{813CA28B-1466-4046-85A5-350564ECB1B6}" type="slidenum">
              <a:rPr lang="ja-JP" altLang="en-US" smtClean="0"/>
              <a:pPr/>
              <a:t>1</a:t>
            </a:fld>
            <a:endParaRPr lang="ja-JP" altLang="en-US" dirty="0"/>
          </a:p>
        </p:txBody>
      </p:sp>
      <p:sp>
        <p:nvSpPr>
          <p:cNvPr id="4" name="タイトル 3">
            <a:extLst>
              <a:ext uri="{FF2B5EF4-FFF2-40B4-BE49-F238E27FC236}">
                <a16:creationId xmlns:a16="http://schemas.microsoft.com/office/drawing/2014/main" id="{06A90150-646B-490B-8CFD-9C31A0CF0DEE}"/>
              </a:ext>
            </a:extLst>
          </p:cNvPr>
          <p:cNvSpPr>
            <a:spLocks noGrp="1"/>
          </p:cNvSpPr>
          <p:nvPr>
            <p:ph type="title"/>
          </p:nvPr>
        </p:nvSpPr>
        <p:spPr/>
        <p:txBody>
          <a:bodyPr/>
          <a:lstStyle/>
          <a:p>
            <a:r>
              <a:rPr lang="ja-JP" altLang="en-US" dirty="0"/>
              <a:t>今回調査の概要</a:t>
            </a:r>
            <a:endParaRPr kumimoji="1" lang="ja-JP" altLang="en-US" dirty="0"/>
          </a:p>
        </p:txBody>
      </p:sp>
      <p:sp>
        <p:nvSpPr>
          <p:cNvPr id="5" name="楕円 4">
            <a:extLst>
              <a:ext uri="{FF2B5EF4-FFF2-40B4-BE49-F238E27FC236}">
                <a16:creationId xmlns:a16="http://schemas.microsoft.com/office/drawing/2014/main" id="{965E233D-1A3C-4BE8-B65C-CD28DB8E97BC}"/>
              </a:ext>
            </a:extLst>
          </p:cNvPr>
          <p:cNvSpPr/>
          <p:nvPr/>
        </p:nvSpPr>
        <p:spPr>
          <a:xfrm>
            <a:off x="3974525" y="2312988"/>
            <a:ext cx="2184400" cy="218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幸福度</a:t>
            </a:r>
            <a:endParaRPr kumimoji="1" lang="en-US" altLang="ja-JP" dirty="0"/>
          </a:p>
          <a:p>
            <a:pPr algn="ctr"/>
            <a:r>
              <a:rPr kumimoji="1" lang="en-US" altLang="ja-JP" dirty="0"/>
              <a:t>16</a:t>
            </a:r>
            <a:r>
              <a:rPr kumimoji="1" lang="ja-JP" altLang="en-US" dirty="0"/>
              <a:t>因子</a:t>
            </a:r>
          </a:p>
        </p:txBody>
      </p:sp>
      <p:sp>
        <p:nvSpPr>
          <p:cNvPr id="7" name="楕円 6">
            <a:extLst>
              <a:ext uri="{FF2B5EF4-FFF2-40B4-BE49-F238E27FC236}">
                <a16:creationId xmlns:a16="http://schemas.microsoft.com/office/drawing/2014/main" id="{6D6F4E69-FBA8-4653-AF16-9C8745D8B03A}"/>
              </a:ext>
            </a:extLst>
          </p:cNvPr>
          <p:cNvSpPr/>
          <p:nvPr/>
        </p:nvSpPr>
        <p:spPr>
          <a:xfrm>
            <a:off x="1498025" y="4340225"/>
            <a:ext cx="2184400" cy="218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err="1"/>
              <a:t>eNPS</a:t>
            </a:r>
            <a:r>
              <a:rPr kumimoji="1" lang="ja-JP" altLang="en-US" dirty="0"/>
              <a:t>要因</a:t>
            </a:r>
          </a:p>
        </p:txBody>
      </p:sp>
      <p:sp>
        <p:nvSpPr>
          <p:cNvPr id="8" name="楕円 7">
            <a:extLst>
              <a:ext uri="{FF2B5EF4-FFF2-40B4-BE49-F238E27FC236}">
                <a16:creationId xmlns:a16="http://schemas.microsoft.com/office/drawing/2014/main" id="{8F22D7F8-6F2B-48B4-A96C-C8AAB313044D}"/>
              </a:ext>
            </a:extLst>
          </p:cNvPr>
          <p:cNvSpPr/>
          <p:nvPr/>
        </p:nvSpPr>
        <p:spPr>
          <a:xfrm>
            <a:off x="6223577" y="4340225"/>
            <a:ext cx="2184400" cy="218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eNPS</a:t>
            </a:r>
            <a:endParaRPr kumimoji="1" lang="ja-JP" altLang="en-US" dirty="0"/>
          </a:p>
        </p:txBody>
      </p:sp>
    </p:spTree>
    <p:extLst>
      <p:ext uri="{BB962C8B-B14F-4D97-AF65-F5344CB8AC3E}">
        <p14:creationId xmlns:p14="http://schemas.microsoft.com/office/powerpoint/2010/main" val="763278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5E9862-D3AE-4B3F-B869-328F2BC4C77F}"/>
              </a:ext>
            </a:extLst>
          </p:cNvPr>
          <p:cNvSpPr>
            <a:spLocks noGrp="1"/>
          </p:cNvSpPr>
          <p:nvPr>
            <p:ph type="body" sz="quarter" idx="14"/>
          </p:nvPr>
        </p:nvSpPr>
        <p:spPr/>
        <p:txBody>
          <a:bodyPr>
            <a:normAutofit/>
          </a:bodyPr>
          <a:lstStyle/>
          <a:p>
            <a:pPr marL="285750" indent="-285750">
              <a:buFont typeface="Arial" panose="020B0604020202020204" pitchFamily="34" charset="0"/>
              <a:buChar char="•"/>
            </a:pPr>
            <a:r>
              <a:rPr lang="ja-JP" altLang="en-US" dirty="0"/>
              <a:t>会社の理念やビジョン：「日々の生活において他者に親切にし手助けしたいと思う」と相関</a:t>
            </a:r>
            <a:endParaRPr lang="en-US" altLang="ja-JP" dirty="0"/>
          </a:p>
          <a:p>
            <a:pPr marL="285750" indent="-285750">
              <a:buFont typeface="Arial" panose="020B0604020202020204" pitchFamily="34" charset="0"/>
              <a:buChar char="•"/>
            </a:pPr>
            <a:r>
              <a:rPr lang="ja-JP" altLang="en-US" dirty="0"/>
              <a:t>有給休暇のとりやすさ：「業務の方針や推進方法を頻繁に変更しない」</a:t>
            </a:r>
            <a:endParaRPr lang="en-US" altLang="ja-JP" dirty="0"/>
          </a:p>
          <a:p>
            <a:pPr marL="285750" indent="-285750">
              <a:buFont typeface="Arial" panose="020B0604020202020204" pitchFamily="34" charset="0"/>
              <a:buChar char="•"/>
            </a:pPr>
            <a:r>
              <a:rPr lang="ja-JP" altLang="en-US" dirty="0"/>
              <a:t>オフィス環境：「日々の生活において他者に親切にし手助けしたいと思う」</a:t>
            </a:r>
            <a:endParaRPr lang="en-US" altLang="ja-JP" dirty="0"/>
          </a:p>
        </p:txBody>
      </p:sp>
      <p:sp>
        <p:nvSpPr>
          <p:cNvPr id="3" name="スライド番号プレースホルダー 2">
            <a:extLst>
              <a:ext uri="{FF2B5EF4-FFF2-40B4-BE49-F238E27FC236}">
                <a16:creationId xmlns:a16="http://schemas.microsoft.com/office/drawing/2014/main" id="{8AD4FDB6-6143-402F-AE0E-A27912AC8BB0}"/>
              </a:ext>
            </a:extLst>
          </p:cNvPr>
          <p:cNvSpPr>
            <a:spLocks noGrp="1"/>
          </p:cNvSpPr>
          <p:nvPr>
            <p:ph type="sldNum" sz="quarter" idx="12"/>
          </p:nvPr>
        </p:nvSpPr>
        <p:spPr/>
        <p:txBody>
          <a:bodyPr/>
          <a:lstStyle/>
          <a:p>
            <a:fld id="{813CA28B-1466-4046-85A5-350564ECB1B6}" type="slidenum">
              <a:rPr lang="ja-JP" altLang="en-US" smtClean="0"/>
              <a:pPr/>
              <a:t>19</a:t>
            </a:fld>
            <a:endParaRPr lang="ja-JP" altLang="en-US" dirty="0"/>
          </a:p>
        </p:txBody>
      </p:sp>
      <p:sp>
        <p:nvSpPr>
          <p:cNvPr id="4" name="タイトル 3">
            <a:extLst>
              <a:ext uri="{FF2B5EF4-FFF2-40B4-BE49-F238E27FC236}">
                <a16:creationId xmlns:a16="http://schemas.microsoft.com/office/drawing/2014/main" id="{4DE95669-BDCB-4A14-94A4-119A4452A36D}"/>
              </a:ext>
            </a:extLst>
          </p:cNvPr>
          <p:cNvSpPr>
            <a:spLocks noGrp="1"/>
          </p:cNvSpPr>
          <p:nvPr>
            <p:ph type="title"/>
          </p:nvPr>
        </p:nvSpPr>
        <p:spPr>
          <a:xfrm>
            <a:off x="236537" y="44451"/>
            <a:ext cx="9037635" cy="736176"/>
          </a:xfrm>
        </p:spPr>
        <p:txBody>
          <a:bodyPr>
            <a:normAutofit/>
          </a:bodyPr>
          <a:lstStyle/>
          <a:p>
            <a:r>
              <a:rPr lang="en-US" altLang="ja-JP" dirty="0"/>
              <a:t>5</a:t>
            </a:r>
            <a:r>
              <a:rPr kumimoji="1" lang="en-US" altLang="ja-JP" dirty="0"/>
              <a:t>0</a:t>
            </a:r>
            <a:r>
              <a:rPr kumimoji="1" lang="ja-JP" altLang="en-US" dirty="0"/>
              <a:t>代女性の幸福度因子を向上させる</a:t>
            </a:r>
            <a:r>
              <a:rPr kumimoji="1" lang="en-US" altLang="ja-JP" dirty="0" err="1"/>
              <a:t>eNPS</a:t>
            </a:r>
            <a:r>
              <a:rPr kumimoji="1" lang="ja-JP" altLang="en-US" dirty="0"/>
              <a:t>要因</a:t>
            </a:r>
          </a:p>
        </p:txBody>
      </p:sp>
      <p:sp>
        <p:nvSpPr>
          <p:cNvPr id="5" name="正方形/長方形 4">
            <a:extLst>
              <a:ext uri="{FF2B5EF4-FFF2-40B4-BE49-F238E27FC236}">
                <a16:creationId xmlns:a16="http://schemas.microsoft.com/office/drawing/2014/main" id="{1202C0F1-3B9E-4921-8A99-AA62881BBE22}"/>
              </a:ext>
            </a:extLst>
          </p:cNvPr>
          <p:cNvSpPr/>
          <p:nvPr/>
        </p:nvSpPr>
        <p:spPr>
          <a:xfrm>
            <a:off x="631825" y="2416159"/>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会社の</a:t>
            </a:r>
            <a:endParaRPr lang="en-US" altLang="ja-JP" dirty="0"/>
          </a:p>
          <a:p>
            <a:pPr algn="ctr"/>
            <a:r>
              <a:rPr lang="ja-JP" altLang="en-US" dirty="0"/>
              <a:t>理念や</a:t>
            </a:r>
            <a:endParaRPr lang="en-US" altLang="ja-JP" dirty="0"/>
          </a:p>
          <a:p>
            <a:pPr algn="ctr"/>
            <a:r>
              <a:rPr lang="ja-JP" altLang="en-US" dirty="0"/>
              <a:t>ビジョン</a:t>
            </a:r>
          </a:p>
        </p:txBody>
      </p:sp>
      <p:sp>
        <p:nvSpPr>
          <p:cNvPr id="12" name="正方形/長方形 11">
            <a:extLst>
              <a:ext uri="{FF2B5EF4-FFF2-40B4-BE49-F238E27FC236}">
                <a16:creationId xmlns:a16="http://schemas.microsoft.com/office/drawing/2014/main" id="{3C256F7F-3464-43C9-95CC-D392BBB67C98}"/>
              </a:ext>
            </a:extLst>
          </p:cNvPr>
          <p:cNvSpPr/>
          <p:nvPr/>
        </p:nvSpPr>
        <p:spPr>
          <a:xfrm>
            <a:off x="5666179" y="2737802"/>
            <a:ext cx="3608589"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日々の生活において他者に親切にし手助けしたいと思う</a:t>
            </a:r>
            <a:endParaRPr kumimoji="1" lang="ja-JP" altLang="en-US" dirty="0"/>
          </a:p>
        </p:txBody>
      </p:sp>
      <p:sp>
        <p:nvSpPr>
          <p:cNvPr id="33" name="正方形/長方形 32">
            <a:extLst>
              <a:ext uri="{FF2B5EF4-FFF2-40B4-BE49-F238E27FC236}">
                <a16:creationId xmlns:a16="http://schemas.microsoft.com/office/drawing/2014/main" id="{0608FC20-6D80-482A-8F78-5A77679673A0}"/>
              </a:ext>
            </a:extLst>
          </p:cNvPr>
          <p:cNvSpPr/>
          <p:nvPr/>
        </p:nvSpPr>
        <p:spPr>
          <a:xfrm>
            <a:off x="631825" y="3803358"/>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有給休暇のとりやすさ</a:t>
            </a:r>
          </a:p>
        </p:txBody>
      </p:sp>
      <p:sp>
        <p:nvSpPr>
          <p:cNvPr id="34" name="正方形/長方形 33">
            <a:extLst>
              <a:ext uri="{FF2B5EF4-FFF2-40B4-BE49-F238E27FC236}">
                <a16:creationId xmlns:a16="http://schemas.microsoft.com/office/drawing/2014/main" id="{C16735F3-51CB-4A2A-B344-BDD40CA8CE5A}"/>
              </a:ext>
            </a:extLst>
          </p:cNvPr>
          <p:cNvSpPr/>
          <p:nvPr/>
        </p:nvSpPr>
        <p:spPr>
          <a:xfrm>
            <a:off x="5665584" y="4508263"/>
            <a:ext cx="3608589" cy="8960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業務の方針や推進方法を頻繁に変更しない</a:t>
            </a:r>
            <a:endParaRPr kumimoji="1" lang="ja-JP" altLang="en-US" dirty="0"/>
          </a:p>
        </p:txBody>
      </p:sp>
      <p:sp>
        <p:nvSpPr>
          <p:cNvPr id="68" name="正方形/長方形 67">
            <a:extLst>
              <a:ext uri="{FF2B5EF4-FFF2-40B4-BE49-F238E27FC236}">
                <a16:creationId xmlns:a16="http://schemas.microsoft.com/office/drawing/2014/main" id="{55CDC197-B490-4860-A518-61F082130B84}"/>
              </a:ext>
            </a:extLst>
          </p:cNvPr>
          <p:cNvSpPr/>
          <p:nvPr/>
        </p:nvSpPr>
        <p:spPr>
          <a:xfrm>
            <a:off x="631825" y="5178191"/>
            <a:ext cx="1155940" cy="89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オフィス環境</a:t>
            </a:r>
          </a:p>
        </p:txBody>
      </p:sp>
      <p:sp>
        <p:nvSpPr>
          <p:cNvPr id="105" name="テキスト ボックス 104">
            <a:extLst>
              <a:ext uri="{FF2B5EF4-FFF2-40B4-BE49-F238E27FC236}">
                <a16:creationId xmlns:a16="http://schemas.microsoft.com/office/drawing/2014/main" id="{FA4FED9A-C323-428D-B478-0F816D4C375B}"/>
              </a:ext>
            </a:extLst>
          </p:cNvPr>
          <p:cNvSpPr txBox="1"/>
          <p:nvPr/>
        </p:nvSpPr>
        <p:spPr>
          <a:xfrm>
            <a:off x="2416191" y="5395377"/>
            <a:ext cx="1723549" cy="461665"/>
          </a:xfrm>
          <a:prstGeom prst="rect">
            <a:avLst/>
          </a:prstGeom>
          <a:solidFill>
            <a:schemeClr val="bg1">
              <a:alpha val="70000"/>
            </a:schemeClr>
          </a:solidFill>
          <a:ln>
            <a:solidFill>
              <a:schemeClr val="tx1"/>
            </a:solidFill>
            <a:prstDash val="dash"/>
          </a:ln>
        </p:spPr>
        <p:txBody>
          <a:bodyPr wrap="none" rtlCol="0">
            <a:spAutoFit/>
          </a:bodyPr>
          <a:lstStyle/>
          <a:p>
            <a:pPr algn="ctr"/>
            <a:r>
              <a:rPr lang="ja-JP" altLang="en-US" sz="1200" dirty="0"/>
              <a:t>執務スペースの十分さ</a:t>
            </a:r>
            <a:endParaRPr lang="en-US" altLang="ja-JP" sz="1200" dirty="0"/>
          </a:p>
          <a:p>
            <a:pPr algn="ctr"/>
            <a:r>
              <a:rPr lang="ja-JP" altLang="en-US" sz="1200" dirty="0"/>
              <a:t>建物の古さ</a:t>
            </a:r>
            <a:endParaRPr lang="en-US" altLang="ja-JP" sz="1200" dirty="0"/>
          </a:p>
        </p:txBody>
      </p:sp>
      <p:cxnSp>
        <p:nvCxnSpPr>
          <p:cNvPr id="107" name="直線矢印コネクタ 106">
            <a:extLst>
              <a:ext uri="{FF2B5EF4-FFF2-40B4-BE49-F238E27FC236}">
                <a16:creationId xmlns:a16="http://schemas.microsoft.com/office/drawing/2014/main" id="{B62D81B7-4270-4221-92B5-60C83A649BD1}"/>
              </a:ext>
            </a:extLst>
          </p:cNvPr>
          <p:cNvCxnSpPr>
            <a:cxnSpLocks/>
            <a:stCxn id="68" idx="3"/>
            <a:endCxn id="105" idx="1"/>
          </p:cNvCxnSpPr>
          <p:nvPr/>
        </p:nvCxnSpPr>
        <p:spPr>
          <a:xfrm>
            <a:off x="1787765" y="5626210"/>
            <a:ext cx="62842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862A3891-71DB-40E9-996F-7B960D595DF2}"/>
              </a:ext>
            </a:extLst>
          </p:cNvPr>
          <p:cNvSpPr txBox="1"/>
          <p:nvPr/>
        </p:nvSpPr>
        <p:spPr>
          <a:xfrm>
            <a:off x="2570140" y="2317222"/>
            <a:ext cx="2185214" cy="276999"/>
          </a:xfrm>
          <a:prstGeom prst="rect">
            <a:avLst/>
          </a:prstGeom>
          <a:solidFill>
            <a:schemeClr val="bg1">
              <a:alpha val="70000"/>
            </a:schemeClr>
          </a:solidFill>
          <a:ln>
            <a:solidFill>
              <a:schemeClr val="tx1"/>
            </a:solidFill>
            <a:prstDash val="dash"/>
          </a:ln>
        </p:spPr>
        <p:txBody>
          <a:bodyPr wrap="square" rtlCol="0">
            <a:spAutoFit/>
          </a:bodyPr>
          <a:lstStyle/>
          <a:p>
            <a:pPr algn="ctr"/>
            <a:r>
              <a:rPr kumimoji="1" lang="ja-JP" altLang="en-US" sz="1200" dirty="0"/>
              <a:t>ビジョンの明確さ、理解度</a:t>
            </a:r>
          </a:p>
        </p:txBody>
      </p:sp>
      <p:cxnSp>
        <p:nvCxnSpPr>
          <p:cNvPr id="37" name="直線矢印コネクタ 36">
            <a:extLst>
              <a:ext uri="{FF2B5EF4-FFF2-40B4-BE49-F238E27FC236}">
                <a16:creationId xmlns:a16="http://schemas.microsoft.com/office/drawing/2014/main" id="{4D2B9967-DC8E-4301-9878-61590FFB83FE}"/>
              </a:ext>
            </a:extLst>
          </p:cNvPr>
          <p:cNvCxnSpPr>
            <a:cxnSpLocks/>
            <a:stCxn id="5" idx="3"/>
            <a:endCxn id="36" idx="1"/>
          </p:cNvCxnSpPr>
          <p:nvPr/>
        </p:nvCxnSpPr>
        <p:spPr>
          <a:xfrm flipV="1">
            <a:off x="1787765" y="2455722"/>
            <a:ext cx="782375" cy="40845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6E54C91-D581-4873-AD1F-BEA79F48E117}"/>
              </a:ext>
            </a:extLst>
          </p:cNvPr>
          <p:cNvCxnSpPr>
            <a:cxnSpLocks/>
            <a:stCxn id="33" idx="3"/>
            <a:endCxn id="52" idx="1"/>
          </p:cNvCxnSpPr>
          <p:nvPr/>
        </p:nvCxnSpPr>
        <p:spPr>
          <a:xfrm flipV="1">
            <a:off x="1787765" y="3997397"/>
            <a:ext cx="650198" cy="25398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449F9640-E5B6-4F47-B4B4-CB32492EA4BF}"/>
              </a:ext>
            </a:extLst>
          </p:cNvPr>
          <p:cNvSpPr txBox="1"/>
          <p:nvPr/>
        </p:nvSpPr>
        <p:spPr>
          <a:xfrm>
            <a:off x="2437963" y="3766564"/>
            <a:ext cx="2185214" cy="461665"/>
          </a:xfrm>
          <a:prstGeom prst="rect">
            <a:avLst/>
          </a:prstGeom>
          <a:solidFill>
            <a:schemeClr val="bg1">
              <a:alpha val="70000"/>
            </a:schemeClr>
          </a:solidFill>
          <a:ln>
            <a:solidFill>
              <a:schemeClr val="tx1"/>
            </a:solidFill>
            <a:prstDash val="dash"/>
          </a:ln>
        </p:spPr>
        <p:txBody>
          <a:bodyPr wrap="square" rtlCol="0">
            <a:spAutoFit/>
          </a:bodyPr>
          <a:lstStyle/>
          <a:p>
            <a:pPr algn="ctr"/>
            <a:r>
              <a:rPr lang="ja-JP" altLang="en-US" sz="1200" dirty="0"/>
              <a:t>休暇が計画通りに</a:t>
            </a:r>
            <a:endParaRPr lang="en-US" altLang="ja-JP" sz="1200" dirty="0"/>
          </a:p>
          <a:p>
            <a:pPr algn="ctr"/>
            <a:r>
              <a:rPr lang="ja-JP" altLang="en-US" sz="1200" dirty="0"/>
              <a:t>実行できている</a:t>
            </a:r>
            <a:endParaRPr kumimoji="1" lang="en-US" altLang="ja-JP" sz="1200" dirty="0"/>
          </a:p>
        </p:txBody>
      </p:sp>
      <p:sp>
        <p:nvSpPr>
          <p:cNvPr id="32" name="テキスト ボックス 31">
            <a:extLst>
              <a:ext uri="{FF2B5EF4-FFF2-40B4-BE49-F238E27FC236}">
                <a16:creationId xmlns:a16="http://schemas.microsoft.com/office/drawing/2014/main" id="{8CF524D9-1503-4164-B392-566E679BD58A}"/>
              </a:ext>
            </a:extLst>
          </p:cNvPr>
          <p:cNvSpPr txBox="1"/>
          <p:nvPr/>
        </p:nvSpPr>
        <p:spPr>
          <a:xfrm>
            <a:off x="2634365" y="2962351"/>
            <a:ext cx="2185214" cy="461665"/>
          </a:xfrm>
          <a:prstGeom prst="rect">
            <a:avLst/>
          </a:prstGeom>
          <a:solidFill>
            <a:schemeClr val="bg1">
              <a:alpha val="70000"/>
            </a:schemeClr>
          </a:solidFill>
          <a:ln>
            <a:solidFill>
              <a:schemeClr val="tx1"/>
            </a:solidFill>
            <a:prstDash val="dash"/>
          </a:ln>
        </p:spPr>
        <p:txBody>
          <a:bodyPr wrap="square" rtlCol="0">
            <a:spAutoFit/>
          </a:bodyPr>
          <a:lstStyle/>
          <a:p>
            <a:pPr algn="ctr"/>
            <a:r>
              <a:rPr lang="ja-JP" altLang="en-US" sz="1200" dirty="0"/>
              <a:t>街づくりや生活環境への</a:t>
            </a:r>
            <a:endParaRPr lang="en-US" altLang="ja-JP" sz="1200" dirty="0"/>
          </a:p>
          <a:p>
            <a:pPr algn="ctr"/>
            <a:r>
              <a:rPr lang="ja-JP" altLang="en-US" sz="1200" dirty="0"/>
              <a:t>貢献意欲</a:t>
            </a:r>
            <a:endParaRPr kumimoji="1" lang="ja-JP" altLang="en-US" sz="1200" dirty="0"/>
          </a:p>
        </p:txBody>
      </p:sp>
      <p:cxnSp>
        <p:nvCxnSpPr>
          <p:cNvPr id="38" name="直線矢印コネクタ 37">
            <a:extLst>
              <a:ext uri="{FF2B5EF4-FFF2-40B4-BE49-F238E27FC236}">
                <a16:creationId xmlns:a16="http://schemas.microsoft.com/office/drawing/2014/main" id="{FCBDCC22-1BB9-4DFA-A52A-36CD4CF7C6AE}"/>
              </a:ext>
            </a:extLst>
          </p:cNvPr>
          <p:cNvCxnSpPr>
            <a:cxnSpLocks/>
            <a:stCxn id="5" idx="3"/>
            <a:endCxn id="32" idx="1"/>
          </p:cNvCxnSpPr>
          <p:nvPr/>
        </p:nvCxnSpPr>
        <p:spPr>
          <a:xfrm>
            <a:off x="1787765" y="2864178"/>
            <a:ext cx="846600" cy="32900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04626EB7-9571-4B33-8C32-FD336BB3D7C8}"/>
              </a:ext>
            </a:extLst>
          </p:cNvPr>
          <p:cNvCxnSpPr>
            <a:cxnSpLocks/>
            <a:stCxn id="32" idx="3"/>
            <a:endCxn id="12" idx="1"/>
          </p:cNvCxnSpPr>
          <p:nvPr/>
        </p:nvCxnSpPr>
        <p:spPr>
          <a:xfrm flipV="1">
            <a:off x="4819579" y="3185821"/>
            <a:ext cx="846600" cy="736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487D84C-058F-4E75-81A2-2D1AA41599F1}"/>
              </a:ext>
            </a:extLst>
          </p:cNvPr>
          <p:cNvCxnSpPr>
            <a:cxnSpLocks/>
            <a:stCxn id="52" idx="2"/>
            <a:endCxn id="53" idx="0"/>
          </p:cNvCxnSpPr>
          <p:nvPr/>
        </p:nvCxnSpPr>
        <p:spPr>
          <a:xfrm>
            <a:off x="3530570" y="4228229"/>
            <a:ext cx="592506" cy="16982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E55A591C-A818-4BBC-B549-E9025563BFE4}"/>
              </a:ext>
            </a:extLst>
          </p:cNvPr>
          <p:cNvCxnSpPr>
            <a:cxnSpLocks/>
            <a:stCxn id="53" idx="3"/>
            <a:endCxn id="34" idx="1"/>
          </p:cNvCxnSpPr>
          <p:nvPr/>
        </p:nvCxnSpPr>
        <p:spPr>
          <a:xfrm>
            <a:off x="4953000" y="4628890"/>
            <a:ext cx="712584" cy="32739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F45C3D4-8E05-4C54-BCC2-21DD19D6FA43}"/>
              </a:ext>
            </a:extLst>
          </p:cNvPr>
          <p:cNvCxnSpPr>
            <a:cxnSpLocks/>
            <a:stCxn id="105" idx="3"/>
          </p:cNvCxnSpPr>
          <p:nvPr/>
        </p:nvCxnSpPr>
        <p:spPr>
          <a:xfrm flipV="1">
            <a:off x="4139740" y="3312197"/>
            <a:ext cx="1525844" cy="2314013"/>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B4AFEA53-17B2-41C5-A577-305AAA7C23B1}"/>
              </a:ext>
            </a:extLst>
          </p:cNvPr>
          <p:cNvSpPr txBox="1"/>
          <p:nvPr/>
        </p:nvSpPr>
        <p:spPr>
          <a:xfrm>
            <a:off x="3293152" y="4398057"/>
            <a:ext cx="1659848" cy="461665"/>
          </a:xfrm>
          <a:prstGeom prst="rect">
            <a:avLst/>
          </a:prstGeom>
          <a:solidFill>
            <a:schemeClr val="bg1">
              <a:alpha val="70000"/>
            </a:schemeClr>
          </a:solidFill>
          <a:ln>
            <a:solidFill>
              <a:schemeClr val="tx1"/>
            </a:solidFill>
            <a:prstDash val="dash"/>
          </a:ln>
        </p:spPr>
        <p:txBody>
          <a:bodyPr wrap="square" rtlCol="0">
            <a:spAutoFit/>
          </a:bodyPr>
          <a:lstStyle/>
          <a:p>
            <a:pPr algn="ctr"/>
            <a:r>
              <a:rPr kumimoji="1" lang="ja-JP" altLang="en-US" sz="1200" dirty="0"/>
              <a:t>業務マネジメントが</a:t>
            </a:r>
            <a:endParaRPr kumimoji="1" lang="en-US" altLang="ja-JP" sz="1200" dirty="0"/>
          </a:p>
          <a:p>
            <a:pPr algn="ctr"/>
            <a:r>
              <a:rPr lang="ja-JP" altLang="en-US" sz="1200" dirty="0"/>
              <a:t>成功している</a:t>
            </a:r>
            <a:endParaRPr kumimoji="1" lang="en-US" altLang="ja-JP" sz="1200" dirty="0"/>
          </a:p>
        </p:txBody>
      </p:sp>
    </p:spTree>
    <p:extLst>
      <p:ext uri="{BB962C8B-B14F-4D97-AF65-F5344CB8AC3E}">
        <p14:creationId xmlns:p14="http://schemas.microsoft.com/office/powerpoint/2010/main" val="870801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5E57A31-CC11-4B74-87B8-5BF1D8611960}"/>
              </a:ext>
            </a:extLst>
          </p:cNvPr>
          <p:cNvSpPr>
            <a:spLocks noGrp="1"/>
          </p:cNvSpPr>
          <p:nvPr>
            <p:ph type="body" sz="quarter" idx="14"/>
          </p:nvPr>
        </p:nvSpPr>
        <p:spPr/>
        <p:txBody>
          <a:bodyPr/>
          <a:lstStyle/>
          <a:p>
            <a:r>
              <a:rPr kumimoji="1" lang="ja-JP" altLang="en-US" dirty="0"/>
              <a:t>いくつかご提案させていただくにあたり、現在の課題感などお伺いできればと存じます。</a:t>
            </a:r>
          </a:p>
        </p:txBody>
      </p:sp>
      <p:sp>
        <p:nvSpPr>
          <p:cNvPr id="3" name="スライド番号プレースホルダー 2">
            <a:extLst>
              <a:ext uri="{FF2B5EF4-FFF2-40B4-BE49-F238E27FC236}">
                <a16:creationId xmlns:a16="http://schemas.microsoft.com/office/drawing/2014/main" id="{EB5AF8AC-2BA5-4BAF-8E50-21FC1DE761CF}"/>
              </a:ext>
            </a:extLst>
          </p:cNvPr>
          <p:cNvSpPr>
            <a:spLocks noGrp="1"/>
          </p:cNvSpPr>
          <p:nvPr>
            <p:ph type="sldNum" sz="quarter" idx="12"/>
          </p:nvPr>
        </p:nvSpPr>
        <p:spPr/>
        <p:txBody>
          <a:bodyPr/>
          <a:lstStyle/>
          <a:p>
            <a:fld id="{813CA28B-1466-4046-85A5-350564ECB1B6}" type="slidenum">
              <a:rPr lang="ja-JP" altLang="en-US" smtClean="0"/>
              <a:pPr/>
              <a:t>20</a:t>
            </a:fld>
            <a:endParaRPr lang="ja-JP" altLang="en-US" dirty="0"/>
          </a:p>
        </p:txBody>
      </p:sp>
      <p:sp>
        <p:nvSpPr>
          <p:cNvPr id="4" name="タイトル 3">
            <a:extLst>
              <a:ext uri="{FF2B5EF4-FFF2-40B4-BE49-F238E27FC236}">
                <a16:creationId xmlns:a16="http://schemas.microsoft.com/office/drawing/2014/main" id="{7993CEF1-024F-45C1-9643-DB907258CCF6}"/>
              </a:ext>
            </a:extLst>
          </p:cNvPr>
          <p:cNvSpPr>
            <a:spLocks noGrp="1"/>
          </p:cNvSpPr>
          <p:nvPr>
            <p:ph type="title"/>
          </p:nvPr>
        </p:nvSpPr>
        <p:spPr/>
        <p:txBody>
          <a:bodyPr/>
          <a:lstStyle/>
          <a:p>
            <a:r>
              <a:rPr kumimoji="1" lang="ja-JP" altLang="en-US" dirty="0"/>
              <a:t>今後に向けて</a:t>
            </a:r>
          </a:p>
        </p:txBody>
      </p:sp>
      <p:sp>
        <p:nvSpPr>
          <p:cNvPr id="5" name="テキスト ボックス 4">
            <a:extLst>
              <a:ext uri="{FF2B5EF4-FFF2-40B4-BE49-F238E27FC236}">
                <a16:creationId xmlns:a16="http://schemas.microsoft.com/office/drawing/2014/main" id="{84F74F2E-83DE-4CB8-B9C2-26EE9851FBF0}"/>
              </a:ext>
            </a:extLst>
          </p:cNvPr>
          <p:cNvSpPr txBox="1"/>
          <p:nvPr/>
        </p:nvSpPr>
        <p:spPr>
          <a:xfrm>
            <a:off x="631825" y="2312988"/>
            <a:ext cx="8642350" cy="35394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従業員個人との紐付け</a:t>
            </a:r>
            <a:endParaRPr kumimoji="1" lang="en-US" altLang="ja-JP" sz="1400" dirty="0"/>
          </a:p>
          <a:p>
            <a:r>
              <a:rPr lang="ja-JP" altLang="en-US" sz="1400" dirty="0"/>
              <a:t>一度ストップかけておりましたが、推移などを継続的に把握いただく意味では、再度実施シていくのもありかと存じます。</a:t>
            </a:r>
            <a:endParaRPr lang="en-US" altLang="ja-JP" sz="1400" dirty="0"/>
          </a:p>
          <a:p>
            <a:r>
              <a:rPr lang="ja-JP" altLang="en-US" sz="1400" dirty="0"/>
              <a:t>メール連携可能ですので、加藤様（もしくは須藤とタスク分担しながら）側でも進めること可能です。</a:t>
            </a:r>
          </a:p>
          <a:p>
            <a:pPr marL="342900" indent="-342900">
              <a:buFont typeface="+mj-lt"/>
              <a:buAutoNum type="arabicPeriod"/>
            </a:pPr>
            <a:endParaRPr lang="en-US" altLang="ja-JP" sz="1400" dirty="0"/>
          </a:p>
          <a:p>
            <a:pPr marL="285750" indent="-285750">
              <a:buFont typeface="Arial" panose="020B0604020202020204" pitchFamily="34" charset="0"/>
              <a:buChar char="•"/>
            </a:pPr>
            <a:r>
              <a:rPr kumimoji="1" lang="ja-JP" altLang="en-US" sz="1400" dirty="0"/>
              <a:t>従業員調査内容の見直し</a:t>
            </a:r>
            <a:endParaRPr kumimoji="1" lang="en-US" altLang="ja-JP" sz="1400" dirty="0"/>
          </a:p>
          <a:p>
            <a:r>
              <a:rPr kumimoji="1" lang="ja-JP" altLang="en-US" sz="1400" dirty="0"/>
              <a:t>推移も重要ですが、ある程度データが溜まってきた場合には変化を出していく意味でも、刷新するケースもございます。</a:t>
            </a:r>
            <a:endParaRPr kumimoji="1" lang="en-US" altLang="ja-JP" sz="1400" dirty="0"/>
          </a:p>
          <a:p>
            <a:endParaRPr lang="en-US" altLang="ja-JP" sz="1400" dirty="0"/>
          </a:p>
          <a:p>
            <a:r>
              <a:rPr kumimoji="1" lang="ja-JP" altLang="en-US" sz="1400" dirty="0"/>
              <a:t>・施策の効果検証</a:t>
            </a:r>
            <a:endParaRPr kumimoji="1" lang="en-US" altLang="ja-JP" sz="1400" dirty="0"/>
          </a:p>
          <a:p>
            <a:r>
              <a:rPr lang="ja-JP" altLang="en-US" sz="1400" dirty="0"/>
              <a:t>すでにいくつか実施いただいているかと存じますが、施策参加による</a:t>
            </a:r>
            <a:r>
              <a:rPr lang="en-US" altLang="ja-JP" sz="1400" dirty="0" err="1"/>
              <a:t>eNPS</a:t>
            </a:r>
            <a:r>
              <a:rPr lang="ja-JP" altLang="en-US" sz="1400" dirty="0"/>
              <a:t>向上なども個人との紐付けを行えば可能です。</a:t>
            </a:r>
            <a:endParaRPr lang="en-US" altLang="ja-JP" sz="1400" dirty="0"/>
          </a:p>
          <a:p>
            <a:endParaRPr kumimoji="1" lang="en-US" altLang="ja-JP" sz="1400" dirty="0"/>
          </a:p>
          <a:p>
            <a:r>
              <a:rPr lang="ja-JP" altLang="en-US" sz="1400" dirty="0"/>
              <a:t>・幸福度</a:t>
            </a:r>
            <a:endParaRPr lang="en-US" altLang="ja-JP" sz="1400" dirty="0"/>
          </a:p>
          <a:p>
            <a:r>
              <a:rPr lang="ja-JP" altLang="en-US" sz="1400" dirty="0"/>
              <a:t>一度前野先生にも共有できればと考えております。</a:t>
            </a:r>
            <a:endParaRPr lang="en-US" altLang="ja-JP" sz="1400" dirty="0"/>
          </a:p>
          <a:p>
            <a:r>
              <a:rPr kumimoji="1" lang="ja-JP" altLang="en-US" sz="1400" dirty="0"/>
              <a:t>持って</a:t>
            </a:r>
            <a:r>
              <a:rPr lang="ja-JP" altLang="en-US" sz="1400" dirty="0"/>
              <a:t>行き</a:t>
            </a:r>
            <a:r>
              <a:rPr kumimoji="1" lang="ja-JP" altLang="en-US" sz="1400" dirty="0"/>
              <a:t>方をご相談できれば幸いです。</a:t>
            </a:r>
          </a:p>
        </p:txBody>
      </p:sp>
    </p:spTree>
    <p:extLst>
      <p:ext uri="{BB962C8B-B14F-4D97-AF65-F5344CB8AC3E}">
        <p14:creationId xmlns:p14="http://schemas.microsoft.com/office/powerpoint/2010/main" val="1439459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80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83D99B-11B4-4B3E-AC6E-55E7BF0D7B3C}"/>
              </a:ext>
            </a:extLst>
          </p:cNvPr>
          <p:cNvSpPr>
            <a:spLocks noGrp="1"/>
          </p:cNvSpPr>
          <p:nvPr>
            <p:ph type="body" sz="quarter" idx="14"/>
          </p:nvPr>
        </p:nvSpPr>
        <p:spPr/>
        <p:txBody>
          <a:bodyPr>
            <a:normAutofit/>
          </a:bodyPr>
          <a:lstStyle/>
          <a:p>
            <a:r>
              <a:rPr kumimoji="1" lang="ja-JP" altLang="en-US" dirty="0"/>
              <a:t>まず幸福度</a:t>
            </a:r>
            <a:r>
              <a:rPr kumimoji="1" lang="en-US" altLang="ja-JP" dirty="0"/>
              <a:t>16</a:t>
            </a:r>
            <a:r>
              <a:rPr kumimoji="1" lang="ja-JP" altLang="en-US" dirty="0"/>
              <a:t>因子について、データを読み解く。</a:t>
            </a:r>
          </a:p>
        </p:txBody>
      </p:sp>
      <p:sp>
        <p:nvSpPr>
          <p:cNvPr id="3" name="スライド番号プレースホルダー 2">
            <a:extLst>
              <a:ext uri="{FF2B5EF4-FFF2-40B4-BE49-F238E27FC236}">
                <a16:creationId xmlns:a16="http://schemas.microsoft.com/office/drawing/2014/main" id="{6FF33FC7-0A38-40BA-8D4B-4D698FC48A1E}"/>
              </a:ext>
            </a:extLst>
          </p:cNvPr>
          <p:cNvSpPr>
            <a:spLocks noGrp="1"/>
          </p:cNvSpPr>
          <p:nvPr>
            <p:ph type="sldNum" sz="quarter" idx="12"/>
          </p:nvPr>
        </p:nvSpPr>
        <p:spPr/>
        <p:txBody>
          <a:bodyPr/>
          <a:lstStyle/>
          <a:p>
            <a:fld id="{813CA28B-1466-4046-85A5-350564ECB1B6}" type="slidenum">
              <a:rPr lang="ja-JP" altLang="en-US" smtClean="0"/>
              <a:pPr/>
              <a:t>2</a:t>
            </a:fld>
            <a:endParaRPr lang="ja-JP" altLang="en-US" dirty="0"/>
          </a:p>
        </p:txBody>
      </p:sp>
      <p:sp>
        <p:nvSpPr>
          <p:cNvPr id="4" name="タイトル 3">
            <a:extLst>
              <a:ext uri="{FF2B5EF4-FFF2-40B4-BE49-F238E27FC236}">
                <a16:creationId xmlns:a16="http://schemas.microsoft.com/office/drawing/2014/main" id="{06A90150-646B-490B-8CFD-9C31A0CF0DEE}"/>
              </a:ext>
            </a:extLst>
          </p:cNvPr>
          <p:cNvSpPr>
            <a:spLocks noGrp="1"/>
          </p:cNvSpPr>
          <p:nvPr>
            <p:ph type="title"/>
          </p:nvPr>
        </p:nvSpPr>
        <p:spPr/>
        <p:txBody>
          <a:bodyPr/>
          <a:lstStyle/>
          <a:p>
            <a:r>
              <a:rPr lang="ja-JP" altLang="en-US" dirty="0"/>
              <a:t>今回調査の概要</a:t>
            </a:r>
            <a:endParaRPr kumimoji="1" lang="ja-JP" altLang="en-US" dirty="0"/>
          </a:p>
        </p:txBody>
      </p:sp>
      <p:sp>
        <p:nvSpPr>
          <p:cNvPr id="5" name="楕円 4">
            <a:extLst>
              <a:ext uri="{FF2B5EF4-FFF2-40B4-BE49-F238E27FC236}">
                <a16:creationId xmlns:a16="http://schemas.microsoft.com/office/drawing/2014/main" id="{965E233D-1A3C-4BE8-B65C-CD28DB8E97BC}"/>
              </a:ext>
            </a:extLst>
          </p:cNvPr>
          <p:cNvSpPr/>
          <p:nvPr/>
        </p:nvSpPr>
        <p:spPr>
          <a:xfrm>
            <a:off x="3974525" y="2312988"/>
            <a:ext cx="2184400" cy="2184400"/>
          </a:xfrm>
          <a:prstGeom prst="ellipse">
            <a:avLst/>
          </a:prstGeom>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幸福度</a:t>
            </a:r>
            <a:endParaRPr kumimoji="1" lang="en-US" altLang="ja-JP" dirty="0"/>
          </a:p>
          <a:p>
            <a:pPr algn="ctr"/>
            <a:r>
              <a:rPr kumimoji="1" lang="en-US" altLang="ja-JP" dirty="0"/>
              <a:t>16</a:t>
            </a:r>
            <a:r>
              <a:rPr kumimoji="1" lang="ja-JP" altLang="en-US" dirty="0"/>
              <a:t>因子</a:t>
            </a:r>
          </a:p>
        </p:txBody>
      </p:sp>
      <p:sp>
        <p:nvSpPr>
          <p:cNvPr id="7" name="楕円 6">
            <a:extLst>
              <a:ext uri="{FF2B5EF4-FFF2-40B4-BE49-F238E27FC236}">
                <a16:creationId xmlns:a16="http://schemas.microsoft.com/office/drawing/2014/main" id="{6D6F4E69-FBA8-4653-AF16-9C8745D8B03A}"/>
              </a:ext>
            </a:extLst>
          </p:cNvPr>
          <p:cNvSpPr/>
          <p:nvPr/>
        </p:nvSpPr>
        <p:spPr>
          <a:xfrm>
            <a:off x="1498025" y="4340225"/>
            <a:ext cx="2184400" cy="218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err="1"/>
              <a:t>eNPS</a:t>
            </a:r>
            <a:r>
              <a:rPr kumimoji="1" lang="ja-JP" altLang="en-US" dirty="0"/>
              <a:t>要因</a:t>
            </a:r>
          </a:p>
        </p:txBody>
      </p:sp>
      <p:sp>
        <p:nvSpPr>
          <p:cNvPr id="8" name="楕円 7">
            <a:extLst>
              <a:ext uri="{FF2B5EF4-FFF2-40B4-BE49-F238E27FC236}">
                <a16:creationId xmlns:a16="http://schemas.microsoft.com/office/drawing/2014/main" id="{8F22D7F8-6F2B-48B4-A96C-C8AAB313044D}"/>
              </a:ext>
            </a:extLst>
          </p:cNvPr>
          <p:cNvSpPr/>
          <p:nvPr/>
        </p:nvSpPr>
        <p:spPr>
          <a:xfrm>
            <a:off x="6223577" y="4340225"/>
            <a:ext cx="2184400" cy="218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eNPS</a:t>
            </a:r>
            <a:endParaRPr kumimoji="1" lang="ja-JP" altLang="en-US" dirty="0"/>
          </a:p>
        </p:txBody>
      </p:sp>
    </p:spTree>
    <p:extLst>
      <p:ext uri="{BB962C8B-B14F-4D97-AF65-F5344CB8AC3E}">
        <p14:creationId xmlns:p14="http://schemas.microsoft.com/office/powerpoint/2010/main" val="269715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83D99B-11B4-4B3E-AC6E-55E7BF0D7B3C}"/>
              </a:ext>
            </a:extLst>
          </p:cNvPr>
          <p:cNvSpPr>
            <a:spLocks noGrp="1"/>
          </p:cNvSpPr>
          <p:nvPr>
            <p:ph type="body" sz="quarter" idx="14"/>
          </p:nvPr>
        </p:nvSpPr>
        <p:spPr/>
        <p:txBody>
          <a:bodyPr/>
          <a:lstStyle/>
          <a:p>
            <a:pPr marL="285750" indent="-285750">
              <a:buFont typeface="Arial" panose="020B0604020202020204" pitchFamily="34" charset="0"/>
              <a:buChar char="•"/>
            </a:pPr>
            <a:r>
              <a:rPr kumimoji="1" lang="ja-JP" altLang="en-US" dirty="0"/>
              <a:t>全社：つながりと感謝の因子が高く、前向きと楽観の因子が低い。</a:t>
            </a:r>
            <a:endParaRPr kumimoji="1" lang="en-US" altLang="ja-JP" dirty="0"/>
          </a:p>
          <a:p>
            <a:pPr marL="285750" indent="-285750">
              <a:buFont typeface="Arial" panose="020B0604020202020204" pitchFamily="34" charset="0"/>
              <a:buChar char="•"/>
            </a:pPr>
            <a:r>
              <a:rPr lang="ja-JP" altLang="en-US" dirty="0"/>
              <a:t>年代：</a:t>
            </a:r>
            <a:r>
              <a:rPr lang="en-US" altLang="ja-JP" dirty="0"/>
              <a:t>50</a:t>
            </a:r>
            <a:r>
              <a:rPr lang="ja-JP" altLang="en-US" dirty="0"/>
              <a:t>代、</a:t>
            </a:r>
            <a:r>
              <a:rPr lang="en-US" altLang="ja-JP" dirty="0"/>
              <a:t>30</a:t>
            </a:r>
            <a:r>
              <a:rPr lang="ja-JP" altLang="en-US" dirty="0"/>
              <a:t>代、</a:t>
            </a:r>
            <a:r>
              <a:rPr lang="en-US" altLang="ja-JP" dirty="0"/>
              <a:t>40</a:t>
            </a:r>
            <a:r>
              <a:rPr lang="ja-JP" altLang="en-US" dirty="0"/>
              <a:t>代、</a:t>
            </a:r>
            <a:r>
              <a:rPr lang="en-US" altLang="ja-JP" dirty="0"/>
              <a:t>20</a:t>
            </a:r>
            <a:r>
              <a:rPr lang="ja-JP" altLang="en-US" dirty="0"/>
              <a:t>代の順に低くなる。</a:t>
            </a:r>
            <a:r>
              <a:rPr lang="en-US" altLang="ja-JP" dirty="0"/>
              <a:t>20</a:t>
            </a:r>
            <a:r>
              <a:rPr lang="ja-JP" altLang="en-US" dirty="0"/>
              <a:t>代はつながりと感謝の因子は全社で最も高いが、その他の因子が全て低い。一方、</a:t>
            </a:r>
            <a:r>
              <a:rPr lang="en-US" altLang="ja-JP" dirty="0"/>
              <a:t>40</a:t>
            </a:r>
            <a:r>
              <a:rPr lang="ja-JP" altLang="en-US" dirty="0"/>
              <a:t>代はつながりと感謝の因子が最も低い。</a:t>
            </a:r>
            <a:endParaRPr lang="en-US" altLang="ja-JP" dirty="0"/>
          </a:p>
          <a:p>
            <a:pPr marL="285750" indent="-285750">
              <a:buFont typeface="Arial" panose="020B0604020202020204" pitchFamily="34" charset="0"/>
              <a:buChar char="•"/>
            </a:pPr>
            <a:r>
              <a:rPr kumimoji="1" lang="ja-JP" altLang="en-US" dirty="0"/>
              <a:t>性別：女性の方が低く、特に</a:t>
            </a:r>
            <a:r>
              <a:rPr kumimoji="1" lang="en-US" altLang="ja-JP" dirty="0"/>
              <a:t>20</a:t>
            </a:r>
            <a:r>
              <a:rPr kumimoji="1" lang="ja-JP" altLang="en-US" dirty="0"/>
              <a:t>代女性、</a:t>
            </a:r>
            <a:r>
              <a:rPr kumimoji="1" lang="en-US" altLang="ja-JP" dirty="0"/>
              <a:t>30</a:t>
            </a:r>
            <a:r>
              <a:rPr kumimoji="1" lang="ja-JP" altLang="en-US" dirty="0"/>
              <a:t>代女性が低い。一方、</a:t>
            </a:r>
            <a:r>
              <a:rPr kumimoji="1" lang="en-US" altLang="ja-JP" dirty="0"/>
              <a:t>40</a:t>
            </a:r>
            <a:r>
              <a:rPr kumimoji="1" lang="ja-JP" altLang="en-US" dirty="0"/>
              <a:t>代女性は全社で最も高い。</a:t>
            </a:r>
          </a:p>
        </p:txBody>
      </p:sp>
      <p:sp>
        <p:nvSpPr>
          <p:cNvPr id="3" name="スライド番号プレースホルダー 2">
            <a:extLst>
              <a:ext uri="{FF2B5EF4-FFF2-40B4-BE49-F238E27FC236}">
                <a16:creationId xmlns:a16="http://schemas.microsoft.com/office/drawing/2014/main" id="{6FF33FC7-0A38-40BA-8D4B-4D698FC48A1E}"/>
              </a:ext>
            </a:extLst>
          </p:cNvPr>
          <p:cNvSpPr>
            <a:spLocks noGrp="1"/>
          </p:cNvSpPr>
          <p:nvPr>
            <p:ph type="sldNum" sz="quarter" idx="12"/>
          </p:nvPr>
        </p:nvSpPr>
        <p:spPr/>
        <p:txBody>
          <a:bodyPr/>
          <a:lstStyle/>
          <a:p>
            <a:fld id="{813CA28B-1466-4046-85A5-350564ECB1B6}" type="slidenum">
              <a:rPr lang="ja-JP" altLang="en-US" smtClean="0"/>
              <a:pPr/>
              <a:t>3</a:t>
            </a:fld>
            <a:endParaRPr lang="ja-JP" altLang="en-US" dirty="0"/>
          </a:p>
        </p:txBody>
      </p:sp>
      <p:sp>
        <p:nvSpPr>
          <p:cNvPr id="4" name="タイトル 3">
            <a:extLst>
              <a:ext uri="{FF2B5EF4-FFF2-40B4-BE49-F238E27FC236}">
                <a16:creationId xmlns:a16="http://schemas.microsoft.com/office/drawing/2014/main" id="{06A90150-646B-490B-8CFD-9C31A0CF0DEE}"/>
              </a:ext>
            </a:extLst>
          </p:cNvPr>
          <p:cNvSpPr>
            <a:spLocks noGrp="1"/>
          </p:cNvSpPr>
          <p:nvPr>
            <p:ph type="title"/>
          </p:nvPr>
        </p:nvSpPr>
        <p:spPr/>
        <p:txBody>
          <a:bodyPr/>
          <a:lstStyle/>
          <a:p>
            <a:r>
              <a:rPr kumimoji="1" lang="ja-JP" altLang="en-US" dirty="0"/>
              <a:t>東急エージェンシー内でのデータ</a:t>
            </a:r>
          </a:p>
        </p:txBody>
      </p:sp>
      <p:pic>
        <p:nvPicPr>
          <p:cNvPr id="16" name="図 15">
            <a:extLst>
              <a:ext uri="{FF2B5EF4-FFF2-40B4-BE49-F238E27FC236}">
                <a16:creationId xmlns:a16="http://schemas.microsoft.com/office/drawing/2014/main" id="{B52D12E6-EB17-437A-A0F9-6D9A501D62FE}"/>
              </a:ext>
            </a:extLst>
          </p:cNvPr>
          <p:cNvPicPr>
            <a:picLocks noChangeAspect="1"/>
          </p:cNvPicPr>
          <p:nvPr/>
        </p:nvPicPr>
        <p:blipFill>
          <a:blip r:embed="rId2"/>
          <a:stretch>
            <a:fillRect/>
          </a:stretch>
        </p:blipFill>
        <p:spPr>
          <a:xfrm>
            <a:off x="335367" y="2024063"/>
            <a:ext cx="9235266" cy="4494430"/>
          </a:xfrm>
          <a:prstGeom prst="rect">
            <a:avLst/>
          </a:prstGeom>
        </p:spPr>
      </p:pic>
    </p:spTree>
    <p:extLst>
      <p:ext uri="{BB962C8B-B14F-4D97-AF65-F5344CB8AC3E}">
        <p14:creationId xmlns:p14="http://schemas.microsoft.com/office/powerpoint/2010/main" val="17854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E4ED860-BFCC-4ECD-B040-5D0CA7BCA9C8}"/>
              </a:ext>
            </a:extLst>
          </p:cNvPr>
          <p:cNvSpPr>
            <a:spLocks noGrp="1"/>
          </p:cNvSpPr>
          <p:nvPr>
            <p:ph type="body" sz="quarter" idx="14"/>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CC46284A-D133-46AF-A699-BEA6891D0CDC}"/>
              </a:ext>
            </a:extLst>
          </p:cNvPr>
          <p:cNvSpPr>
            <a:spLocks noGrp="1"/>
          </p:cNvSpPr>
          <p:nvPr>
            <p:ph type="sldNum" sz="quarter" idx="12"/>
          </p:nvPr>
        </p:nvSpPr>
        <p:spPr/>
        <p:txBody>
          <a:bodyPr/>
          <a:lstStyle/>
          <a:p>
            <a:fld id="{813CA28B-1466-4046-85A5-350564ECB1B6}" type="slidenum">
              <a:rPr lang="ja-JP" altLang="en-US" smtClean="0"/>
              <a:pPr/>
              <a:t>4</a:t>
            </a:fld>
            <a:endParaRPr lang="ja-JP" altLang="en-US" dirty="0"/>
          </a:p>
        </p:txBody>
      </p:sp>
      <p:sp>
        <p:nvSpPr>
          <p:cNvPr id="4" name="タイトル 3">
            <a:extLst>
              <a:ext uri="{FF2B5EF4-FFF2-40B4-BE49-F238E27FC236}">
                <a16:creationId xmlns:a16="http://schemas.microsoft.com/office/drawing/2014/main" id="{77DC3F23-92B1-4AFF-9546-D52BB4C35EB7}"/>
              </a:ext>
            </a:extLst>
          </p:cNvPr>
          <p:cNvSpPr>
            <a:spLocks noGrp="1"/>
          </p:cNvSpPr>
          <p:nvPr>
            <p:ph type="title"/>
          </p:nvPr>
        </p:nvSpPr>
        <p:spPr/>
        <p:txBody>
          <a:bodyPr/>
          <a:lstStyle/>
          <a:p>
            <a:r>
              <a:rPr lang="ja-JP" altLang="en-US" dirty="0"/>
              <a:t>東急エージェンシー内でのデータ</a:t>
            </a:r>
            <a:endParaRPr kumimoji="1" lang="ja-JP" altLang="en-US" dirty="0"/>
          </a:p>
        </p:txBody>
      </p:sp>
      <p:graphicFrame>
        <p:nvGraphicFramePr>
          <p:cNvPr id="5" name="表 4">
            <a:extLst>
              <a:ext uri="{FF2B5EF4-FFF2-40B4-BE49-F238E27FC236}">
                <a16:creationId xmlns:a16="http://schemas.microsoft.com/office/drawing/2014/main" id="{A0EAFB80-2488-4DEC-871A-03FA977EA6B4}"/>
              </a:ext>
            </a:extLst>
          </p:cNvPr>
          <p:cNvGraphicFramePr>
            <a:graphicFrameLocks noGrp="1"/>
          </p:cNvGraphicFramePr>
          <p:nvPr>
            <p:extLst>
              <p:ext uri="{D42A27DB-BD31-4B8C-83A1-F6EECF244321}">
                <p14:modId xmlns:p14="http://schemas.microsoft.com/office/powerpoint/2010/main" val="1354195719"/>
              </p:ext>
            </p:extLst>
          </p:nvPr>
        </p:nvGraphicFramePr>
        <p:xfrm>
          <a:off x="236538" y="1108431"/>
          <a:ext cx="9577386" cy="5054344"/>
        </p:xfrm>
        <a:graphic>
          <a:graphicData uri="http://schemas.openxmlformats.org/drawingml/2006/table">
            <a:tbl>
              <a:tblPr/>
              <a:tblGrid>
                <a:gridCol w="368361">
                  <a:extLst>
                    <a:ext uri="{9D8B030D-6E8A-4147-A177-3AD203B41FA5}">
                      <a16:colId xmlns:a16="http://schemas.microsoft.com/office/drawing/2014/main" val="4108189788"/>
                    </a:ext>
                  </a:extLst>
                </a:gridCol>
                <a:gridCol w="368361">
                  <a:extLst>
                    <a:ext uri="{9D8B030D-6E8A-4147-A177-3AD203B41FA5}">
                      <a16:colId xmlns:a16="http://schemas.microsoft.com/office/drawing/2014/main" val="496556723"/>
                    </a:ext>
                  </a:extLst>
                </a:gridCol>
                <a:gridCol w="368361">
                  <a:extLst>
                    <a:ext uri="{9D8B030D-6E8A-4147-A177-3AD203B41FA5}">
                      <a16:colId xmlns:a16="http://schemas.microsoft.com/office/drawing/2014/main" val="1095855522"/>
                    </a:ext>
                  </a:extLst>
                </a:gridCol>
                <a:gridCol w="368361">
                  <a:extLst>
                    <a:ext uri="{9D8B030D-6E8A-4147-A177-3AD203B41FA5}">
                      <a16:colId xmlns:a16="http://schemas.microsoft.com/office/drawing/2014/main" val="4013832448"/>
                    </a:ext>
                  </a:extLst>
                </a:gridCol>
                <a:gridCol w="368361">
                  <a:extLst>
                    <a:ext uri="{9D8B030D-6E8A-4147-A177-3AD203B41FA5}">
                      <a16:colId xmlns:a16="http://schemas.microsoft.com/office/drawing/2014/main" val="2872711958"/>
                    </a:ext>
                  </a:extLst>
                </a:gridCol>
                <a:gridCol w="368361">
                  <a:extLst>
                    <a:ext uri="{9D8B030D-6E8A-4147-A177-3AD203B41FA5}">
                      <a16:colId xmlns:a16="http://schemas.microsoft.com/office/drawing/2014/main" val="2993100113"/>
                    </a:ext>
                  </a:extLst>
                </a:gridCol>
                <a:gridCol w="368361">
                  <a:extLst>
                    <a:ext uri="{9D8B030D-6E8A-4147-A177-3AD203B41FA5}">
                      <a16:colId xmlns:a16="http://schemas.microsoft.com/office/drawing/2014/main" val="3074086735"/>
                    </a:ext>
                  </a:extLst>
                </a:gridCol>
                <a:gridCol w="368361">
                  <a:extLst>
                    <a:ext uri="{9D8B030D-6E8A-4147-A177-3AD203B41FA5}">
                      <a16:colId xmlns:a16="http://schemas.microsoft.com/office/drawing/2014/main" val="1793140319"/>
                    </a:ext>
                  </a:extLst>
                </a:gridCol>
                <a:gridCol w="368361">
                  <a:extLst>
                    <a:ext uri="{9D8B030D-6E8A-4147-A177-3AD203B41FA5}">
                      <a16:colId xmlns:a16="http://schemas.microsoft.com/office/drawing/2014/main" val="3612500651"/>
                    </a:ext>
                  </a:extLst>
                </a:gridCol>
                <a:gridCol w="368361">
                  <a:extLst>
                    <a:ext uri="{9D8B030D-6E8A-4147-A177-3AD203B41FA5}">
                      <a16:colId xmlns:a16="http://schemas.microsoft.com/office/drawing/2014/main" val="214867547"/>
                    </a:ext>
                  </a:extLst>
                </a:gridCol>
                <a:gridCol w="368361">
                  <a:extLst>
                    <a:ext uri="{9D8B030D-6E8A-4147-A177-3AD203B41FA5}">
                      <a16:colId xmlns:a16="http://schemas.microsoft.com/office/drawing/2014/main" val="1233931249"/>
                    </a:ext>
                  </a:extLst>
                </a:gridCol>
                <a:gridCol w="368361">
                  <a:extLst>
                    <a:ext uri="{9D8B030D-6E8A-4147-A177-3AD203B41FA5}">
                      <a16:colId xmlns:a16="http://schemas.microsoft.com/office/drawing/2014/main" val="3341792875"/>
                    </a:ext>
                  </a:extLst>
                </a:gridCol>
                <a:gridCol w="368361">
                  <a:extLst>
                    <a:ext uri="{9D8B030D-6E8A-4147-A177-3AD203B41FA5}">
                      <a16:colId xmlns:a16="http://schemas.microsoft.com/office/drawing/2014/main" val="1956414623"/>
                    </a:ext>
                  </a:extLst>
                </a:gridCol>
                <a:gridCol w="368361">
                  <a:extLst>
                    <a:ext uri="{9D8B030D-6E8A-4147-A177-3AD203B41FA5}">
                      <a16:colId xmlns:a16="http://schemas.microsoft.com/office/drawing/2014/main" val="2775879619"/>
                    </a:ext>
                  </a:extLst>
                </a:gridCol>
                <a:gridCol w="368361">
                  <a:extLst>
                    <a:ext uri="{9D8B030D-6E8A-4147-A177-3AD203B41FA5}">
                      <a16:colId xmlns:a16="http://schemas.microsoft.com/office/drawing/2014/main" val="165199261"/>
                    </a:ext>
                  </a:extLst>
                </a:gridCol>
                <a:gridCol w="368361">
                  <a:extLst>
                    <a:ext uri="{9D8B030D-6E8A-4147-A177-3AD203B41FA5}">
                      <a16:colId xmlns:a16="http://schemas.microsoft.com/office/drawing/2014/main" val="4186418215"/>
                    </a:ext>
                  </a:extLst>
                </a:gridCol>
                <a:gridCol w="368361">
                  <a:extLst>
                    <a:ext uri="{9D8B030D-6E8A-4147-A177-3AD203B41FA5}">
                      <a16:colId xmlns:a16="http://schemas.microsoft.com/office/drawing/2014/main" val="2337745199"/>
                    </a:ext>
                  </a:extLst>
                </a:gridCol>
                <a:gridCol w="368361">
                  <a:extLst>
                    <a:ext uri="{9D8B030D-6E8A-4147-A177-3AD203B41FA5}">
                      <a16:colId xmlns:a16="http://schemas.microsoft.com/office/drawing/2014/main" val="127810221"/>
                    </a:ext>
                  </a:extLst>
                </a:gridCol>
                <a:gridCol w="368361">
                  <a:extLst>
                    <a:ext uri="{9D8B030D-6E8A-4147-A177-3AD203B41FA5}">
                      <a16:colId xmlns:a16="http://schemas.microsoft.com/office/drawing/2014/main" val="492270049"/>
                    </a:ext>
                  </a:extLst>
                </a:gridCol>
                <a:gridCol w="368361">
                  <a:extLst>
                    <a:ext uri="{9D8B030D-6E8A-4147-A177-3AD203B41FA5}">
                      <a16:colId xmlns:a16="http://schemas.microsoft.com/office/drawing/2014/main" val="316524721"/>
                    </a:ext>
                  </a:extLst>
                </a:gridCol>
                <a:gridCol w="368361">
                  <a:extLst>
                    <a:ext uri="{9D8B030D-6E8A-4147-A177-3AD203B41FA5}">
                      <a16:colId xmlns:a16="http://schemas.microsoft.com/office/drawing/2014/main" val="2585356999"/>
                    </a:ext>
                  </a:extLst>
                </a:gridCol>
                <a:gridCol w="368361">
                  <a:extLst>
                    <a:ext uri="{9D8B030D-6E8A-4147-A177-3AD203B41FA5}">
                      <a16:colId xmlns:a16="http://schemas.microsoft.com/office/drawing/2014/main" val="3978046116"/>
                    </a:ext>
                  </a:extLst>
                </a:gridCol>
                <a:gridCol w="368361">
                  <a:extLst>
                    <a:ext uri="{9D8B030D-6E8A-4147-A177-3AD203B41FA5}">
                      <a16:colId xmlns:a16="http://schemas.microsoft.com/office/drawing/2014/main" val="185023332"/>
                    </a:ext>
                  </a:extLst>
                </a:gridCol>
                <a:gridCol w="368361">
                  <a:extLst>
                    <a:ext uri="{9D8B030D-6E8A-4147-A177-3AD203B41FA5}">
                      <a16:colId xmlns:a16="http://schemas.microsoft.com/office/drawing/2014/main" val="2550915757"/>
                    </a:ext>
                  </a:extLst>
                </a:gridCol>
                <a:gridCol w="368361">
                  <a:extLst>
                    <a:ext uri="{9D8B030D-6E8A-4147-A177-3AD203B41FA5}">
                      <a16:colId xmlns:a16="http://schemas.microsoft.com/office/drawing/2014/main" val="2617598818"/>
                    </a:ext>
                  </a:extLst>
                </a:gridCol>
                <a:gridCol w="368361">
                  <a:extLst>
                    <a:ext uri="{9D8B030D-6E8A-4147-A177-3AD203B41FA5}">
                      <a16:colId xmlns:a16="http://schemas.microsoft.com/office/drawing/2014/main" val="2498140298"/>
                    </a:ext>
                  </a:extLst>
                </a:gridCol>
              </a:tblGrid>
              <a:tr h="1151128">
                <a:tc>
                  <a:txBody>
                    <a:bodyPr/>
                    <a:lstStyle/>
                    <a:p>
                      <a:pPr algn="l" fontAlgn="ct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私は有能である</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私は社会・組織の要請に応えている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私のこれまでの人生は、変化、学習、成長に満ちていた</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今の自分は「本当になりたかった自分」である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人の喜ぶ顔が見たい</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私を大切に思ってくれる人たちがいる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私は、人生において感謝することがたくさんある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私は日々の生活において他者に親切にし手助けしたいと思っている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私はものごとが思い通りにいくと思う</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私は学校や仕事での失敗や不安な感情をあまり引きずらない</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私は他者との近しい関係を維持することができる</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自分は人生で多くのことを達成してきた</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私は自分と他者がすることをあまり比較しない</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私に何ができて何ができないかは外部の制約のせいではない</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自分自身についての信念はあまり変化しない</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D.</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業務の方針や推進方法を頻繁に変更しない</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「やってみよう！」因子（自己実現と成長の因子）</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「ありがとう！」因子（つながりと感謝の因子）</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「なんとかなる！」因子（まえむきと楽観の因子）</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「あなたらしく！」因子（独立とマイペースの因子）</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幸福度合計</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eNPS</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平均</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回答数</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1811414"/>
                  </a:ext>
                </a:extLst>
              </a:tr>
              <a:tr h="131052">
                <a:tc rowSpan="15">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東急エージェンシー</a:t>
                      </a:r>
                    </a:p>
                  </a:txBody>
                  <a:tcPr marL="106213" marR="106213" marT="53107" marB="53107"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全社</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1.32</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1.47</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2.06</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1.63</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2.03</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1.83</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1.36</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1.20</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1.56</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1.09</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0.80</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1.89</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5.18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352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9309927"/>
                  </a:ext>
                </a:extLst>
              </a:tr>
              <a:tr h="127509">
                <a:tc vMerge="1">
                  <a:txBody>
                    <a:bodyPr/>
                    <a:lstStyle/>
                    <a:p>
                      <a:endParaRPr kumimoji="1" lang="ja-JP" altLang="en-US"/>
                    </a:p>
                  </a:txBody>
                  <a:tcPr/>
                </a:tc>
                <a:tc>
                  <a:txBody>
                    <a:bodyPr/>
                    <a:lstStyle/>
                    <a:p>
                      <a:pPr algn="ctr"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1.71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2.36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1.79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0.90</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4.45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65474183"/>
                  </a:ext>
                </a:extLst>
              </a:tr>
              <a:tr h="127509">
                <a:tc vMerge="1">
                  <a:txBody>
                    <a:bodyPr/>
                    <a:lstStyle/>
                    <a:p>
                      <a:endParaRPr kumimoji="1" lang="ja-JP" altLang="en-US"/>
                    </a:p>
                  </a:txBody>
                  <a:tcPr/>
                </a:tc>
                <a:tc>
                  <a:txBody>
                    <a:bodyPr/>
                    <a:lstStyle/>
                    <a:p>
                      <a:pPr algn="ctr"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0.93</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0.93</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1.04</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1.16</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4.96</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44796201"/>
                  </a:ext>
                </a:extLst>
              </a:tr>
              <a:tr h="131052">
                <a:tc vMerge="1">
                  <a:txBody>
                    <a:bodyPr/>
                    <a:lstStyle/>
                    <a:p>
                      <a:endParaRPr kumimoji="1" lang="ja-JP" altLang="en-US"/>
                    </a:p>
                  </a:txBody>
                  <a:tcPr/>
                </a:tc>
                <a:tc>
                  <a:txBody>
                    <a:bodyPr/>
                    <a:lstStyle/>
                    <a:p>
                      <a:pPr algn="ctr"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1.73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1.78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1.10</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5.44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0016232"/>
                  </a:ext>
                </a:extLst>
              </a:tr>
              <a:tr h="131052">
                <a:tc vMerge="1">
                  <a:txBody>
                    <a:bodyPr/>
                    <a:lstStyle/>
                    <a:p>
                      <a:endParaRPr kumimoji="1" lang="ja-JP" altLang="en-US"/>
                    </a:p>
                  </a:txBody>
                  <a:tcPr/>
                </a:tc>
                <a:tc>
                  <a:txBody>
                    <a:bodyPr/>
                    <a:lstStyle/>
                    <a:p>
                      <a:pPr algn="ctr"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2.13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2.08</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1.29</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0.80</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1.23</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1.16</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5.28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9968496"/>
                  </a:ext>
                </a:extLst>
              </a:tr>
              <a:tr h="131052">
                <a:tc vMerge="1">
                  <a:txBody>
                    <a:bodyPr/>
                    <a:lstStyle/>
                    <a:p>
                      <a:endParaRPr kumimoji="1" lang="ja-JP" altLang="en-US"/>
                    </a:p>
                  </a:txBody>
                  <a:tcPr/>
                </a:tc>
                <a:tc>
                  <a:txBody>
                    <a:bodyPr/>
                    <a:lstStyle/>
                    <a:p>
                      <a:pPr algn="ctr"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1.40</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0.83</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5.29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08815437"/>
                  </a:ext>
                </a:extLst>
              </a:tr>
              <a:tr h="131052">
                <a:tc vMerge="1">
                  <a:txBody>
                    <a:bodyPr/>
                    <a:lstStyle/>
                    <a:p>
                      <a:endParaRPr kumimoji="1" lang="ja-JP" altLang="en-US"/>
                    </a:p>
                  </a:txBody>
                  <a:tcPr/>
                </a:tc>
                <a:tc>
                  <a:txBody>
                    <a:bodyPr/>
                    <a:lstStyle/>
                    <a:p>
                      <a:pPr algn="ctr"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2.16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1.89</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2.15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1.13</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0.85</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4.85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3240132"/>
                  </a:ext>
                </a:extLst>
              </a:tr>
              <a:tr h="131052">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106213" marR="106213" marT="53107" marB="53107"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-0.13</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1.30</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2.35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0.99</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4.48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40110104"/>
                  </a:ext>
                </a:extLst>
              </a:tr>
              <a:tr h="13105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1.71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5.11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42901672"/>
                  </a:ext>
                </a:extLst>
              </a:tr>
              <a:tr h="12750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0.22</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0.49</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0.82</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1.74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5.41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45010315"/>
                  </a:ext>
                </a:extLst>
              </a:tr>
              <a:tr h="13105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2.08</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1.48</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0.49</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1.35</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0.82</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1.34</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5.39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9014579"/>
                  </a:ext>
                </a:extLst>
              </a:tr>
              <a:tr h="131052">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106213" marR="106213" marT="53107" marB="53107"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2.37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0.50</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4.42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830434589"/>
                  </a:ext>
                </a:extLst>
              </a:tr>
              <a:tr h="13105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2.20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2.10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1.30</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1.98</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0.96</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4.50</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70822408"/>
                  </a:ext>
                </a:extLst>
              </a:tr>
              <a:tr h="13105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2.27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0.45</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1.27</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0.82</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1.36</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1.50</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1.93</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2" marR="3542" marT="3542"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1.09</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5.55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323428"/>
                  </a:ext>
                </a:extLst>
              </a:tr>
              <a:tr h="13105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2.29</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2.13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2.33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0.08</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0.69</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2.20</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4.83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4777751"/>
                  </a:ext>
                </a:extLst>
              </a:tr>
              <a:tr h="131052">
                <a:tc rowSpan="15">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東急エージェンシー</a:t>
                      </a:r>
                    </a:p>
                  </a:txBody>
                  <a:tcPr marL="106213" marR="106213" marT="53107" marB="53107"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全社</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ED"/>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ADAB8"/>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D2A7"/>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7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1CA95"/>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DC283"/>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C68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FE4"/>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0D6AF"/>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E7D3"/>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EBD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DFC1"/>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BCE9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E3C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E7D3"/>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D2A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352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409707"/>
                  </a:ext>
                </a:extLst>
              </a:tr>
              <a:tr h="131052">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44134691"/>
                  </a:ext>
                </a:extLst>
              </a:tr>
              <a:tr h="131052">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06100564"/>
                  </a:ext>
                </a:extLst>
              </a:tr>
              <a:tr h="127509">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595167334"/>
                  </a:ext>
                </a:extLst>
              </a:tr>
              <a:tr h="131052">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181590"/>
                  </a:ext>
                </a:extLst>
              </a:tr>
              <a:tr h="127509">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91684041"/>
                  </a:ext>
                </a:extLst>
              </a:tr>
              <a:tr h="131052">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2" marR="3542" marT="3542"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472686"/>
                  </a:ext>
                </a:extLst>
              </a:tr>
              <a:tr h="127509">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106213" marR="106213" marT="53107" marB="53107"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07810335"/>
                  </a:ext>
                </a:extLst>
              </a:tr>
              <a:tr h="13105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9372781"/>
                  </a:ext>
                </a:extLst>
              </a:tr>
              <a:tr h="13105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67461224"/>
                  </a:ext>
                </a:extLst>
              </a:tr>
              <a:tr h="13105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8142925"/>
                  </a:ext>
                </a:extLst>
              </a:tr>
              <a:tr h="127509">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106213" marR="106213" marT="53107" marB="53107"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49043382"/>
                  </a:ext>
                </a:extLst>
              </a:tr>
              <a:tr h="12750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86786179"/>
                  </a:ext>
                </a:extLst>
              </a:tr>
              <a:tr h="13105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2" marR="3542" marT="3542"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w="12700" cap="flat" cmpd="sng" algn="ctr">
                      <a:solidFill>
                        <a:srgbClr val="000000"/>
                      </a:solidFill>
                      <a:prstDash val="solid"/>
                      <a:round/>
                      <a:headEnd type="none" w="med" len="med"/>
                      <a:tailEnd type="none" w="med" len="med"/>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w="12700" cap="flat" cmpd="sng" algn="ctr">
                      <a:solidFill>
                        <a:srgbClr val="000000"/>
                      </a:solidFill>
                      <a:prstDash val="solid"/>
                      <a:round/>
                      <a:headEnd type="none" w="med" len="med"/>
                      <a:tailEnd type="none" w="med" len="med"/>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48782059"/>
                  </a:ext>
                </a:extLst>
              </a:tr>
              <a:tr h="131052">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2" marR="3542" marT="3542"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2" marR="3542" marT="354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24</a:t>
                      </a:r>
                    </a:p>
                  </a:txBody>
                  <a:tcPr marL="3542" marR="3542" marT="35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3628989"/>
                  </a:ext>
                </a:extLst>
              </a:tr>
            </a:tbl>
          </a:graphicData>
        </a:graphic>
      </p:graphicFrame>
    </p:spTree>
    <p:extLst>
      <p:ext uri="{BB962C8B-B14F-4D97-AF65-F5344CB8AC3E}">
        <p14:creationId xmlns:p14="http://schemas.microsoft.com/office/powerpoint/2010/main" val="294060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14FB12-4A6D-4E6A-8823-4E23B2786CA3}"/>
              </a:ext>
            </a:extLst>
          </p:cNvPr>
          <p:cNvSpPr>
            <a:spLocks noGrp="1"/>
          </p:cNvSpPr>
          <p:nvPr>
            <p:ph type="body" sz="quarter" idx="14"/>
          </p:nvPr>
        </p:nvSpPr>
        <p:spPr/>
        <p:txBody>
          <a:bodyPr/>
          <a:lstStyle/>
          <a:p>
            <a:pPr marL="285750" indent="-285750">
              <a:buFont typeface="Arial" panose="020B0604020202020204" pitchFamily="34" charset="0"/>
              <a:buChar char="•"/>
            </a:pPr>
            <a:r>
              <a:rPr lang="ja-JP" altLang="en-US" dirty="0"/>
              <a:t>全社：自己実現と成長の因子が差が大きく、つながりと感謝の因子が差が小さい。</a:t>
            </a:r>
            <a:endParaRPr lang="en-US" altLang="ja-JP" dirty="0"/>
          </a:p>
          <a:p>
            <a:pPr marL="285750" indent="-285750">
              <a:buFont typeface="Arial" panose="020B0604020202020204" pitchFamily="34" charset="0"/>
              <a:buChar char="•"/>
            </a:pPr>
            <a:r>
              <a:rPr lang="ja-JP" altLang="en-US" dirty="0"/>
              <a:t>年代：</a:t>
            </a:r>
            <a:r>
              <a:rPr lang="en-US" altLang="ja-JP" dirty="0"/>
              <a:t>30</a:t>
            </a:r>
            <a:r>
              <a:rPr lang="ja-JP" altLang="en-US" dirty="0"/>
              <a:t>代、</a:t>
            </a:r>
            <a:r>
              <a:rPr lang="en-US" altLang="ja-JP" dirty="0"/>
              <a:t>50</a:t>
            </a:r>
            <a:r>
              <a:rPr lang="ja-JP" altLang="en-US" dirty="0"/>
              <a:t>代、</a:t>
            </a:r>
            <a:r>
              <a:rPr lang="en-US" altLang="ja-JP" dirty="0"/>
              <a:t>40</a:t>
            </a:r>
            <a:r>
              <a:rPr lang="ja-JP" altLang="en-US" dirty="0"/>
              <a:t>代、</a:t>
            </a:r>
            <a:r>
              <a:rPr lang="en-US" altLang="ja-JP" dirty="0"/>
              <a:t>20</a:t>
            </a:r>
            <a:r>
              <a:rPr lang="ja-JP" altLang="en-US" dirty="0"/>
              <a:t>代の順に低くなる。特に男性の</a:t>
            </a:r>
            <a:r>
              <a:rPr lang="en-US" altLang="ja-JP" dirty="0"/>
              <a:t>20</a:t>
            </a:r>
            <a:r>
              <a:rPr lang="ja-JP" altLang="en-US" dirty="0"/>
              <a:t>代は平均データとの差が小さい。</a:t>
            </a:r>
            <a:endParaRPr lang="en-US" altLang="ja-JP" dirty="0"/>
          </a:p>
          <a:p>
            <a:pPr marL="285750" indent="-285750">
              <a:buFont typeface="Arial" panose="020B0604020202020204" pitchFamily="34" charset="0"/>
              <a:buChar char="•"/>
            </a:pPr>
            <a:r>
              <a:rPr lang="ja-JP" altLang="en-US" dirty="0"/>
              <a:t>性別：女性の方が差が大きく、特に</a:t>
            </a:r>
            <a:r>
              <a:rPr lang="en-US" altLang="ja-JP" dirty="0"/>
              <a:t>30</a:t>
            </a:r>
            <a:r>
              <a:rPr lang="ja-JP" altLang="en-US" dirty="0"/>
              <a:t>代女性以外の差が小さい。</a:t>
            </a:r>
          </a:p>
        </p:txBody>
      </p:sp>
      <p:sp>
        <p:nvSpPr>
          <p:cNvPr id="3" name="スライド番号プレースホルダー 2">
            <a:extLst>
              <a:ext uri="{FF2B5EF4-FFF2-40B4-BE49-F238E27FC236}">
                <a16:creationId xmlns:a16="http://schemas.microsoft.com/office/drawing/2014/main" id="{875BFDDF-EF90-4A76-82D2-DD582508883D}"/>
              </a:ext>
            </a:extLst>
          </p:cNvPr>
          <p:cNvSpPr>
            <a:spLocks noGrp="1"/>
          </p:cNvSpPr>
          <p:nvPr>
            <p:ph type="sldNum" sz="quarter" idx="12"/>
          </p:nvPr>
        </p:nvSpPr>
        <p:spPr/>
        <p:txBody>
          <a:bodyPr/>
          <a:lstStyle/>
          <a:p>
            <a:fld id="{813CA28B-1466-4046-85A5-350564ECB1B6}" type="slidenum">
              <a:rPr lang="ja-JP" altLang="en-US" smtClean="0"/>
              <a:pPr/>
              <a:t>5</a:t>
            </a:fld>
            <a:endParaRPr lang="ja-JP" altLang="en-US" dirty="0"/>
          </a:p>
        </p:txBody>
      </p:sp>
      <p:sp>
        <p:nvSpPr>
          <p:cNvPr id="4" name="タイトル 3">
            <a:extLst>
              <a:ext uri="{FF2B5EF4-FFF2-40B4-BE49-F238E27FC236}">
                <a16:creationId xmlns:a16="http://schemas.microsoft.com/office/drawing/2014/main" id="{57D9EAA9-CA71-4BDD-850A-7A99F7E42973}"/>
              </a:ext>
            </a:extLst>
          </p:cNvPr>
          <p:cNvSpPr>
            <a:spLocks noGrp="1"/>
          </p:cNvSpPr>
          <p:nvPr>
            <p:ph type="title"/>
          </p:nvPr>
        </p:nvSpPr>
        <p:spPr/>
        <p:txBody>
          <a:bodyPr/>
          <a:lstStyle/>
          <a:p>
            <a:r>
              <a:rPr kumimoji="1" lang="ja-JP" altLang="en-US" dirty="0"/>
              <a:t>平均データとの差分</a:t>
            </a:r>
          </a:p>
        </p:txBody>
      </p:sp>
      <p:graphicFrame>
        <p:nvGraphicFramePr>
          <p:cNvPr id="6" name="表 5">
            <a:extLst>
              <a:ext uri="{FF2B5EF4-FFF2-40B4-BE49-F238E27FC236}">
                <a16:creationId xmlns:a16="http://schemas.microsoft.com/office/drawing/2014/main" id="{49A6D870-D737-48CE-816D-57F4E2033C05}"/>
              </a:ext>
            </a:extLst>
          </p:cNvPr>
          <p:cNvGraphicFramePr>
            <a:graphicFrameLocks noGrp="1"/>
          </p:cNvGraphicFramePr>
          <p:nvPr>
            <p:extLst>
              <p:ext uri="{D42A27DB-BD31-4B8C-83A1-F6EECF244321}">
                <p14:modId xmlns:p14="http://schemas.microsoft.com/office/powerpoint/2010/main" val="2986251370"/>
              </p:ext>
            </p:extLst>
          </p:nvPr>
        </p:nvGraphicFramePr>
        <p:xfrm>
          <a:off x="489469" y="2051817"/>
          <a:ext cx="9154512" cy="4469663"/>
        </p:xfrm>
        <a:graphic>
          <a:graphicData uri="http://schemas.openxmlformats.org/drawingml/2006/table">
            <a:tbl>
              <a:tblPr/>
              <a:tblGrid>
                <a:gridCol w="508584">
                  <a:extLst>
                    <a:ext uri="{9D8B030D-6E8A-4147-A177-3AD203B41FA5}">
                      <a16:colId xmlns:a16="http://schemas.microsoft.com/office/drawing/2014/main" val="731508439"/>
                    </a:ext>
                  </a:extLst>
                </a:gridCol>
                <a:gridCol w="508584">
                  <a:extLst>
                    <a:ext uri="{9D8B030D-6E8A-4147-A177-3AD203B41FA5}">
                      <a16:colId xmlns:a16="http://schemas.microsoft.com/office/drawing/2014/main" val="650809794"/>
                    </a:ext>
                  </a:extLst>
                </a:gridCol>
                <a:gridCol w="508584">
                  <a:extLst>
                    <a:ext uri="{9D8B030D-6E8A-4147-A177-3AD203B41FA5}">
                      <a16:colId xmlns:a16="http://schemas.microsoft.com/office/drawing/2014/main" val="1793467979"/>
                    </a:ext>
                  </a:extLst>
                </a:gridCol>
                <a:gridCol w="508584">
                  <a:extLst>
                    <a:ext uri="{9D8B030D-6E8A-4147-A177-3AD203B41FA5}">
                      <a16:colId xmlns:a16="http://schemas.microsoft.com/office/drawing/2014/main" val="456000967"/>
                    </a:ext>
                  </a:extLst>
                </a:gridCol>
                <a:gridCol w="508584">
                  <a:extLst>
                    <a:ext uri="{9D8B030D-6E8A-4147-A177-3AD203B41FA5}">
                      <a16:colId xmlns:a16="http://schemas.microsoft.com/office/drawing/2014/main" val="3983824326"/>
                    </a:ext>
                  </a:extLst>
                </a:gridCol>
                <a:gridCol w="508584">
                  <a:extLst>
                    <a:ext uri="{9D8B030D-6E8A-4147-A177-3AD203B41FA5}">
                      <a16:colId xmlns:a16="http://schemas.microsoft.com/office/drawing/2014/main" val="3211645864"/>
                    </a:ext>
                  </a:extLst>
                </a:gridCol>
                <a:gridCol w="508584">
                  <a:extLst>
                    <a:ext uri="{9D8B030D-6E8A-4147-A177-3AD203B41FA5}">
                      <a16:colId xmlns:a16="http://schemas.microsoft.com/office/drawing/2014/main" val="3151362285"/>
                    </a:ext>
                  </a:extLst>
                </a:gridCol>
                <a:gridCol w="508584">
                  <a:extLst>
                    <a:ext uri="{9D8B030D-6E8A-4147-A177-3AD203B41FA5}">
                      <a16:colId xmlns:a16="http://schemas.microsoft.com/office/drawing/2014/main" val="4167749770"/>
                    </a:ext>
                  </a:extLst>
                </a:gridCol>
                <a:gridCol w="508584">
                  <a:extLst>
                    <a:ext uri="{9D8B030D-6E8A-4147-A177-3AD203B41FA5}">
                      <a16:colId xmlns:a16="http://schemas.microsoft.com/office/drawing/2014/main" val="3052672387"/>
                    </a:ext>
                  </a:extLst>
                </a:gridCol>
                <a:gridCol w="508584">
                  <a:extLst>
                    <a:ext uri="{9D8B030D-6E8A-4147-A177-3AD203B41FA5}">
                      <a16:colId xmlns:a16="http://schemas.microsoft.com/office/drawing/2014/main" val="2342979955"/>
                    </a:ext>
                  </a:extLst>
                </a:gridCol>
                <a:gridCol w="508584">
                  <a:extLst>
                    <a:ext uri="{9D8B030D-6E8A-4147-A177-3AD203B41FA5}">
                      <a16:colId xmlns:a16="http://schemas.microsoft.com/office/drawing/2014/main" val="790409509"/>
                    </a:ext>
                  </a:extLst>
                </a:gridCol>
                <a:gridCol w="508584">
                  <a:extLst>
                    <a:ext uri="{9D8B030D-6E8A-4147-A177-3AD203B41FA5}">
                      <a16:colId xmlns:a16="http://schemas.microsoft.com/office/drawing/2014/main" val="3407622369"/>
                    </a:ext>
                  </a:extLst>
                </a:gridCol>
                <a:gridCol w="508584">
                  <a:extLst>
                    <a:ext uri="{9D8B030D-6E8A-4147-A177-3AD203B41FA5}">
                      <a16:colId xmlns:a16="http://schemas.microsoft.com/office/drawing/2014/main" val="3365765292"/>
                    </a:ext>
                  </a:extLst>
                </a:gridCol>
                <a:gridCol w="508584">
                  <a:extLst>
                    <a:ext uri="{9D8B030D-6E8A-4147-A177-3AD203B41FA5}">
                      <a16:colId xmlns:a16="http://schemas.microsoft.com/office/drawing/2014/main" val="2736756465"/>
                    </a:ext>
                  </a:extLst>
                </a:gridCol>
                <a:gridCol w="508584">
                  <a:extLst>
                    <a:ext uri="{9D8B030D-6E8A-4147-A177-3AD203B41FA5}">
                      <a16:colId xmlns:a16="http://schemas.microsoft.com/office/drawing/2014/main" val="3646082832"/>
                    </a:ext>
                  </a:extLst>
                </a:gridCol>
                <a:gridCol w="508584">
                  <a:extLst>
                    <a:ext uri="{9D8B030D-6E8A-4147-A177-3AD203B41FA5}">
                      <a16:colId xmlns:a16="http://schemas.microsoft.com/office/drawing/2014/main" val="540939533"/>
                    </a:ext>
                  </a:extLst>
                </a:gridCol>
                <a:gridCol w="508584">
                  <a:extLst>
                    <a:ext uri="{9D8B030D-6E8A-4147-A177-3AD203B41FA5}">
                      <a16:colId xmlns:a16="http://schemas.microsoft.com/office/drawing/2014/main" val="2961891385"/>
                    </a:ext>
                  </a:extLst>
                </a:gridCol>
                <a:gridCol w="508584">
                  <a:extLst>
                    <a:ext uri="{9D8B030D-6E8A-4147-A177-3AD203B41FA5}">
                      <a16:colId xmlns:a16="http://schemas.microsoft.com/office/drawing/2014/main" val="172555335"/>
                    </a:ext>
                  </a:extLst>
                </a:gridCol>
              </a:tblGrid>
              <a:tr h="1589325">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因子　「やってみよう！」因子（自己実現と成長の因子）</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因子　「ありがとう！」因子（つながりと感謝の因子）</a:t>
                      </a:r>
                    </a:p>
                  </a:txBody>
                  <a:tcPr marL="4890" marR="4890" marT="489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因子　「なんとかなる！」因子（まえむきと楽観の因子）</a:t>
                      </a:r>
                    </a:p>
                  </a:txBody>
                  <a:tcPr marL="4890" marR="4890" marT="489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因子　「あなたらしく！」因子（独立とマイペースの因子）</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幸福度合計</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eNPS</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平均</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rPr>
                        <a:t>回答数</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因子　「やってみよう！」因子（自己実現と成長の因子）</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因子　「ありがとう！」因子（つながりと感謝の因子）</a:t>
                      </a:r>
                    </a:p>
                  </a:txBody>
                  <a:tcPr marL="4890" marR="4890" marT="489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因子　「なんとかなる！」因子（まえむきと楽観の因子）</a:t>
                      </a:r>
                    </a:p>
                  </a:txBody>
                  <a:tcPr marL="4890" marR="4890" marT="489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因子　「あなたらしく！」因子（独立とマイペースの因子）</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幸福度合計</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eNPS</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平均</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回答数</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73348554"/>
                  </a:ext>
                </a:extLst>
              </a:tr>
              <a:tr h="180938">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全社</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1.20</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4890" marR="4890" marT="489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4890" marR="4890" marT="489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352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0.92</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0.79</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6415749"/>
                  </a:ext>
                </a:extLst>
              </a:tr>
              <a:tr h="176048">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1.40</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0.83</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0.75</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1.15</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5921593"/>
                  </a:ext>
                </a:extLst>
              </a:tr>
              <a:tr h="176048">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0.97</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1.44</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1.80</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79</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148279"/>
                  </a:ext>
                </a:extLst>
              </a:tr>
              <a:tr h="180938">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1.34</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1.22</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0.90</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1.54</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269949"/>
                  </a:ext>
                </a:extLst>
              </a:tr>
              <a:tr h="180938">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0.96</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0.79</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10912418"/>
                  </a:ext>
                </a:extLst>
              </a:tr>
              <a:tr h="180938">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0.40</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0.83</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1.39</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0.75</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58899771"/>
                  </a:ext>
                </a:extLst>
              </a:tr>
              <a:tr h="180938">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0.97</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85</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4890" marR="4890" marT="4890" marB="0" anchor="ctr">
                    <a:lnL>
                      <a:noFill/>
                    </a:lnL>
                    <a:lnR>
                      <a:noFill/>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0.65</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98620601"/>
                  </a:ext>
                </a:extLst>
              </a:tr>
              <a:tr h="180938">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全社</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D2A7"/>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E7D3"/>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352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1.43</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4141048"/>
                  </a:ext>
                </a:extLst>
              </a:tr>
              <a:tr h="180938">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solidFill>
                      <a:srgbClr val="FBCCCE"/>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solidFill>
                      <a:srgbClr val="E4EBF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66089016"/>
                  </a:ext>
                </a:extLst>
              </a:tr>
              <a:tr h="176048">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a:noFill/>
                    </a:lnL>
                    <a:lnR>
                      <a:noFill/>
                    </a:lnR>
                    <a:lnT>
                      <a:noFill/>
                    </a:lnT>
                    <a:lnB>
                      <a:noFill/>
                    </a:lnB>
                    <a:solidFill>
                      <a:srgbClr val="FBCCCE"/>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a:noFill/>
                    </a:lnL>
                    <a:lnR>
                      <a:noFill/>
                    </a:lnR>
                    <a:lnT>
                      <a:noFill/>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solidFill>
                      <a:srgbClr val="88AAD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a:noFill/>
                    </a:lnL>
                    <a:lnR>
                      <a:noFill/>
                    </a:lnR>
                    <a:lnT>
                      <a:noFill/>
                    </a:lnT>
                    <a:lnB>
                      <a:noFill/>
                    </a:lnB>
                    <a:solidFill>
                      <a:srgbClr val="B6CBE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a:noFill/>
                    </a:lnL>
                    <a:lnR>
                      <a:noFill/>
                    </a:lnR>
                    <a:lnT>
                      <a:noFill/>
                    </a:lnT>
                    <a:lnB>
                      <a:noFill/>
                    </a:lnB>
                    <a:solidFill>
                      <a:srgbClr val="88AAD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solidFill>
                      <a:srgbClr val="B6CBE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6CBE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4EBF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8162464"/>
                  </a:ext>
                </a:extLst>
              </a:tr>
              <a:tr h="180938">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solidFill>
                      <a:srgbClr val="C6D6EC"/>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a:noFill/>
                    </a:lnL>
                    <a:lnR>
                      <a:noFill/>
                    </a:lnR>
                    <a:lnT>
                      <a:noFill/>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a:noFill/>
                    </a:lnL>
                    <a:lnR>
                      <a:noFill/>
                    </a:lnR>
                    <a:lnT>
                      <a:noFill/>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a:noFill/>
                    </a:lnL>
                    <a:lnR>
                      <a:noFill/>
                    </a:lnR>
                    <a:lnT>
                      <a:noFill/>
                    </a:lnT>
                    <a:lnB>
                      <a:noFill/>
                    </a:lnB>
                    <a:solidFill>
                      <a:srgbClr val="88AAD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a:noFill/>
                    </a:lnL>
                    <a:lnR>
                      <a:noFill/>
                    </a:lnR>
                    <a:lnT>
                      <a:noFill/>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solidFill>
                      <a:srgbClr val="88AAD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79</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61058386"/>
                  </a:ext>
                </a:extLst>
              </a:tr>
              <a:tr h="180938">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469751"/>
                  </a:ext>
                </a:extLst>
              </a:tr>
              <a:tr h="180938">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4890" marR="4890" marT="489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4890" marR="4890" marT="489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1327604"/>
                  </a:ext>
                </a:extLst>
              </a:tr>
              <a:tr h="180938">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85</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solidFill>
                      <a:srgbClr val="B6CBE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4890" marR="4890" marT="4890" marB="0" anchor="ctr">
                    <a:lnL>
                      <a:noFill/>
                    </a:lnL>
                    <a:lnR>
                      <a:noFill/>
                    </a:lnR>
                    <a:lnT>
                      <a:noFill/>
                    </a:lnT>
                    <a:lnB>
                      <a:noFill/>
                    </a:lnB>
                    <a:solidFill>
                      <a:srgbClr val="FBBDC0"/>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a:noFill/>
                    </a:lnL>
                    <a:lnR>
                      <a:noFill/>
                    </a:lnR>
                    <a:lnT>
                      <a:noFill/>
                    </a:lnT>
                    <a:lnB>
                      <a:noFill/>
                    </a:lnB>
                    <a:solidFill>
                      <a:srgbClr val="E4EBF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solidFill>
                      <a:srgbClr val="E4EBF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4EBF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E8EA"/>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20885158"/>
                  </a:ext>
                </a:extLst>
              </a:tr>
              <a:tr h="180938">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4890" marR="4890" marT="4890" marB="0" anchor="ctr">
                    <a:lnL w="12700" cap="flat" cmpd="sng" algn="ctr">
                      <a:solidFill>
                        <a:srgbClr val="000000"/>
                      </a:solidFill>
                      <a:prstDash val="solid"/>
                      <a:round/>
                      <a:headEnd type="none" w="med" len="med"/>
                      <a:tailEnd type="none" w="med" len="med"/>
                    </a:lnL>
                    <a:lnR>
                      <a:noFill/>
                    </a:lnR>
                    <a:lnT>
                      <a:noFill/>
                    </a:lnT>
                    <a:lnB>
                      <a:noFill/>
                    </a:lnB>
                    <a:solidFill>
                      <a:srgbClr val="FBBDC0"/>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4890" marR="4890" marT="4890" marB="0" anchor="ctr">
                    <a:lnL>
                      <a:noFill/>
                    </a:lnL>
                    <a:lnR>
                      <a:noFill/>
                    </a:lnR>
                    <a:lnT>
                      <a:noFill/>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4890" marR="4890" marT="4890" marB="0" anchor="ctr">
                    <a:lnL>
                      <a:noFill/>
                    </a:lnL>
                    <a:lnR>
                      <a:noFill/>
                    </a:lnR>
                    <a:lnT>
                      <a:noFill/>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solidFill>
                      <a:srgbClr val="FA939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8696B"/>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BDC0"/>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97681680"/>
                  </a:ext>
                </a:extLst>
              </a:tr>
              <a:tr h="180938">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a:noFill/>
                    </a:lnR>
                    <a:lnT>
                      <a:noFill/>
                    </a:lnT>
                    <a:lnB>
                      <a:noFill/>
                    </a:lnB>
                  </a:tcPr>
                </a:tc>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4890" marR="4890" marT="489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4890" marR="4890" marT="489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4890" marR="4890" marT="4890"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4890" marR="4890" marT="489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24</a:t>
                      </a:r>
                    </a:p>
                  </a:txBody>
                  <a:tcPr marL="4890" marR="4890" marT="489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751848"/>
                  </a:ext>
                </a:extLst>
              </a:tr>
            </a:tbl>
          </a:graphicData>
        </a:graphic>
      </p:graphicFrame>
    </p:spTree>
    <p:extLst>
      <p:ext uri="{BB962C8B-B14F-4D97-AF65-F5344CB8AC3E}">
        <p14:creationId xmlns:p14="http://schemas.microsoft.com/office/powerpoint/2010/main" val="15990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539B36-25F9-457C-8C6E-357EC48F68DE}"/>
              </a:ext>
            </a:extLst>
          </p:cNvPr>
          <p:cNvSpPr>
            <a:spLocks noGrp="1"/>
          </p:cNvSpPr>
          <p:nvPr>
            <p:ph type="body" sz="quarter" idx="14"/>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DA5F3E16-D6FC-47A6-8DB1-FFF0643F94ED}"/>
              </a:ext>
            </a:extLst>
          </p:cNvPr>
          <p:cNvSpPr>
            <a:spLocks noGrp="1"/>
          </p:cNvSpPr>
          <p:nvPr>
            <p:ph type="sldNum" sz="quarter" idx="12"/>
          </p:nvPr>
        </p:nvSpPr>
        <p:spPr/>
        <p:txBody>
          <a:bodyPr/>
          <a:lstStyle/>
          <a:p>
            <a:fld id="{813CA28B-1466-4046-85A5-350564ECB1B6}" type="slidenum">
              <a:rPr lang="ja-JP" altLang="en-US" smtClean="0"/>
              <a:pPr/>
              <a:t>6</a:t>
            </a:fld>
            <a:endParaRPr lang="ja-JP" altLang="en-US" dirty="0"/>
          </a:p>
        </p:txBody>
      </p:sp>
      <p:sp>
        <p:nvSpPr>
          <p:cNvPr id="4" name="タイトル 3">
            <a:extLst>
              <a:ext uri="{FF2B5EF4-FFF2-40B4-BE49-F238E27FC236}">
                <a16:creationId xmlns:a16="http://schemas.microsoft.com/office/drawing/2014/main" id="{1261BA5B-0D7A-4CB9-A4FF-180E863BDA29}"/>
              </a:ext>
            </a:extLst>
          </p:cNvPr>
          <p:cNvSpPr>
            <a:spLocks noGrp="1"/>
          </p:cNvSpPr>
          <p:nvPr>
            <p:ph type="title"/>
          </p:nvPr>
        </p:nvSpPr>
        <p:spPr/>
        <p:txBody>
          <a:bodyPr/>
          <a:lstStyle/>
          <a:p>
            <a:r>
              <a:rPr lang="ja-JP" altLang="en-US" dirty="0"/>
              <a:t>平均データとの差分</a:t>
            </a:r>
            <a:endParaRPr kumimoji="1" lang="ja-JP" altLang="en-US" dirty="0"/>
          </a:p>
        </p:txBody>
      </p:sp>
      <p:graphicFrame>
        <p:nvGraphicFramePr>
          <p:cNvPr id="5" name="表 4">
            <a:extLst>
              <a:ext uri="{FF2B5EF4-FFF2-40B4-BE49-F238E27FC236}">
                <a16:creationId xmlns:a16="http://schemas.microsoft.com/office/drawing/2014/main" id="{EAA06421-FBE0-444F-81CA-888F2E61DF82}"/>
              </a:ext>
            </a:extLst>
          </p:cNvPr>
          <p:cNvGraphicFramePr>
            <a:graphicFrameLocks noGrp="1"/>
          </p:cNvGraphicFramePr>
          <p:nvPr>
            <p:extLst>
              <p:ext uri="{D42A27DB-BD31-4B8C-83A1-F6EECF244321}">
                <p14:modId xmlns:p14="http://schemas.microsoft.com/office/powerpoint/2010/main" val="2282315744"/>
              </p:ext>
            </p:extLst>
          </p:nvPr>
        </p:nvGraphicFramePr>
        <p:xfrm>
          <a:off x="231575" y="1112808"/>
          <a:ext cx="9582352" cy="5056944"/>
        </p:xfrm>
        <a:graphic>
          <a:graphicData uri="http://schemas.openxmlformats.org/drawingml/2006/table">
            <a:tbl>
              <a:tblPr/>
              <a:tblGrid>
                <a:gridCol w="368552">
                  <a:extLst>
                    <a:ext uri="{9D8B030D-6E8A-4147-A177-3AD203B41FA5}">
                      <a16:colId xmlns:a16="http://schemas.microsoft.com/office/drawing/2014/main" val="1534902173"/>
                    </a:ext>
                  </a:extLst>
                </a:gridCol>
                <a:gridCol w="368552">
                  <a:extLst>
                    <a:ext uri="{9D8B030D-6E8A-4147-A177-3AD203B41FA5}">
                      <a16:colId xmlns:a16="http://schemas.microsoft.com/office/drawing/2014/main" val="947572760"/>
                    </a:ext>
                  </a:extLst>
                </a:gridCol>
                <a:gridCol w="368552">
                  <a:extLst>
                    <a:ext uri="{9D8B030D-6E8A-4147-A177-3AD203B41FA5}">
                      <a16:colId xmlns:a16="http://schemas.microsoft.com/office/drawing/2014/main" val="3483764698"/>
                    </a:ext>
                  </a:extLst>
                </a:gridCol>
                <a:gridCol w="368552">
                  <a:extLst>
                    <a:ext uri="{9D8B030D-6E8A-4147-A177-3AD203B41FA5}">
                      <a16:colId xmlns:a16="http://schemas.microsoft.com/office/drawing/2014/main" val="3714545457"/>
                    </a:ext>
                  </a:extLst>
                </a:gridCol>
                <a:gridCol w="368552">
                  <a:extLst>
                    <a:ext uri="{9D8B030D-6E8A-4147-A177-3AD203B41FA5}">
                      <a16:colId xmlns:a16="http://schemas.microsoft.com/office/drawing/2014/main" val="1374091522"/>
                    </a:ext>
                  </a:extLst>
                </a:gridCol>
                <a:gridCol w="368552">
                  <a:extLst>
                    <a:ext uri="{9D8B030D-6E8A-4147-A177-3AD203B41FA5}">
                      <a16:colId xmlns:a16="http://schemas.microsoft.com/office/drawing/2014/main" val="4029771454"/>
                    </a:ext>
                  </a:extLst>
                </a:gridCol>
                <a:gridCol w="368552">
                  <a:extLst>
                    <a:ext uri="{9D8B030D-6E8A-4147-A177-3AD203B41FA5}">
                      <a16:colId xmlns:a16="http://schemas.microsoft.com/office/drawing/2014/main" val="888069082"/>
                    </a:ext>
                  </a:extLst>
                </a:gridCol>
                <a:gridCol w="368552">
                  <a:extLst>
                    <a:ext uri="{9D8B030D-6E8A-4147-A177-3AD203B41FA5}">
                      <a16:colId xmlns:a16="http://schemas.microsoft.com/office/drawing/2014/main" val="1871245693"/>
                    </a:ext>
                  </a:extLst>
                </a:gridCol>
                <a:gridCol w="368552">
                  <a:extLst>
                    <a:ext uri="{9D8B030D-6E8A-4147-A177-3AD203B41FA5}">
                      <a16:colId xmlns:a16="http://schemas.microsoft.com/office/drawing/2014/main" val="1759004490"/>
                    </a:ext>
                  </a:extLst>
                </a:gridCol>
                <a:gridCol w="368552">
                  <a:extLst>
                    <a:ext uri="{9D8B030D-6E8A-4147-A177-3AD203B41FA5}">
                      <a16:colId xmlns:a16="http://schemas.microsoft.com/office/drawing/2014/main" val="2238583631"/>
                    </a:ext>
                  </a:extLst>
                </a:gridCol>
                <a:gridCol w="368552">
                  <a:extLst>
                    <a:ext uri="{9D8B030D-6E8A-4147-A177-3AD203B41FA5}">
                      <a16:colId xmlns:a16="http://schemas.microsoft.com/office/drawing/2014/main" val="1692584561"/>
                    </a:ext>
                  </a:extLst>
                </a:gridCol>
                <a:gridCol w="368552">
                  <a:extLst>
                    <a:ext uri="{9D8B030D-6E8A-4147-A177-3AD203B41FA5}">
                      <a16:colId xmlns:a16="http://schemas.microsoft.com/office/drawing/2014/main" val="3178030096"/>
                    </a:ext>
                  </a:extLst>
                </a:gridCol>
                <a:gridCol w="368552">
                  <a:extLst>
                    <a:ext uri="{9D8B030D-6E8A-4147-A177-3AD203B41FA5}">
                      <a16:colId xmlns:a16="http://schemas.microsoft.com/office/drawing/2014/main" val="2844601510"/>
                    </a:ext>
                  </a:extLst>
                </a:gridCol>
                <a:gridCol w="368552">
                  <a:extLst>
                    <a:ext uri="{9D8B030D-6E8A-4147-A177-3AD203B41FA5}">
                      <a16:colId xmlns:a16="http://schemas.microsoft.com/office/drawing/2014/main" val="1946786446"/>
                    </a:ext>
                  </a:extLst>
                </a:gridCol>
                <a:gridCol w="368552">
                  <a:extLst>
                    <a:ext uri="{9D8B030D-6E8A-4147-A177-3AD203B41FA5}">
                      <a16:colId xmlns:a16="http://schemas.microsoft.com/office/drawing/2014/main" val="158879627"/>
                    </a:ext>
                  </a:extLst>
                </a:gridCol>
                <a:gridCol w="368552">
                  <a:extLst>
                    <a:ext uri="{9D8B030D-6E8A-4147-A177-3AD203B41FA5}">
                      <a16:colId xmlns:a16="http://schemas.microsoft.com/office/drawing/2014/main" val="3894907855"/>
                    </a:ext>
                  </a:extLst>
                </a:gridCol>
                <a:gridCol w="368552">
                  <a:extLst>
                    <a:ext uri="{9D8B030D-6E8A-4147-A177-3AD203B41FA5}">
                      <a16:colId xmlns:a16="http://schemas.microsoft.com/office/drawing/2014/main" val="344851147"/>
                    </a:ext>
                  </a:extLst>
                </a:gridCol>
                <a:gridCol w="368552">
                  <a:extLst>
                    <a:ext uri="{9D8B030D-6E8A-4147-A177-3AD203B41FA5}">
                      <a16:colId xmlns:a16="http://schemas.microsoft.com/office/drawing/2014/main" val="3209776150"/>
                    </a:ext>
                  </a:extLst>
                </a:gridCol>
                <a:gridCol w="368552">
                  <a:extLst>
                    <a:ext uri="{9D8B030D-6E8A-4147-A177-3AD203B41FA5}">
                      <a16:colId xmlns:a16="http://schemas.microsoft.com/office/drawing/2014/main" val="12069087"/>
                    </a:ext>
                  </a:extLst>
                </a:gridCol>
                <a:gridCol w="368552">
                  <a:extLst>
                    <a:ext uri="{9D8B030D-6E8A-4147-A177-3AD203B41FA5}">
                      <a16:colId xmlns:a16="http://schemas.microsoft.com/office/drawing/2014/main" val="2308044952"/>
                    </a:ext>
                  </a:extLst>
                </a:gridCol>
                <a:gridCol w="368552">
                  <a:extLst>
                    <a:ext uri="{9D8B030D-6E8A-4147-A177-3AD203B41FA5}">
                      <a16:colId xmlns:a16="http://schemas.microsoft.com/office/drawing/2014/main" val="3485490543"/>
                    </a:ext>
                  </a:extLst>
                </a:gridCol>
                <a:gridCol w="368552">
                  <a:extLst>
                    <a:ext uri="{9D8B030D-6E8A-4147-A177-3AD203B41FA5}">
                      <a16:colId xmlns:a16="http://schemas.microsoft.com/office/drawing/2014/main" val="1359134891"/>
                    </a:ext>
                  </a:extLst>
                </a:gridCol>
                <a:gridCol w="368552">
                  <a:extLst>
                    <a:ext uri="{9D8B030D-6E8A-4147-A177-3AD203B41FA5}">
                      <a16:colId xmlns:a16="http://schemas.microsoft.com/office/drawing/2014/main" val="879981315"/>
                    </a:ext>
                  </a:extLst>
                </a:gridCol>
                <a:gridCol w="368552">
                  <a:extLst>
                    <a:ext uri="{9D8B030D-6E8A-4147-A177-3AD203B41FA5}">
                      <a16:colId xmlns:a16="http://schemas.microsoft.com/office/drawing/2014/main" val="2181736051"/>
                    </a:ext>
                  </a:extLst>
                </a:gridCol>
                <a:gridCol w="368552">
                  <a:extLst>
                    <a:ext uri="{9D8B030D-6E8A-4147-A177-3AD203B41FA5}">
                      <a16:colId xmlns:a16="http://schemas.microsoft.com/office/drawing/2014/main" val="1166995407"/>
                    </a:ext>
                  </a:extLst>
                </a:gridCol>
                <a:gridCol w="368552">
                  <a:extLst>
                    <a:ext uri="{9D8B030D-6E8A-4147-A177-3AD203B41FA5}">
                      <a16:colId xmlns:a16="http://schemas.microsoft.com/office/drawing/2014/main" val="4157037932"/>
                    </a:ext>
                  </a:extLst>
                </a:gridCol>
              </a:tblGrid>
              <a:tr h="1151726">
                <a:tc>
                  <a:txBody>
                    <a:bodyPr/>
                    <a:lstStyle/>
                    <a:p>
                      <a:pPr algn="l" fontAlgn="ct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私は有能である</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私は社会・組織の要請に応えている</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私のこれまでの人生は、変化、学習、成長に満ちていた</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A.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今の自分は「本当になりたかった自分」である</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人の喜ぶ顔が見たい</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私を大切に思ってくれる人たちがいる</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私は、人生において感謝することがたくさんある</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B.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私は日々の生活において他者に親切にし手助けしたいと思っている</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私はものごとが思い通りにいくと思う</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私は学校や仕事での失敗や不安な感情をあまり引きずらない</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私は他者との近しい関係を維持することができる</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C.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自分は人生で多くのことを達成してきた</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私は自分と他者がすることをあまり比較しない</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私に何ができて何ができないかは外部の制約のせいではない</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D. </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自分自身についての信念はあまり変化しない</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D.</a:t>
                      </a:r>
                      <a:r>
                        <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rPr>
                        <a:t>業務の方針や推進方法を頻繁に変更しない</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「やってみよう！」因子（自己実現と成長の因子）</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「ありがとう！」因子（つながりと感謝の因子）</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「なんとかなる！」因子（まえむきと楽観の因子）</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因子　「あなたらしく！」因子（独立とマイペースの因子）</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幸福度合計</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ctr"/>
                      <a:r>
                        <a:rPr lang="en-US" sz="600" b="0" i="0" u="none" strike="noStrike">
                          <a:solidFill>
                            <a:srgbClr val="000000"/>
                          </a:solidFill>
                          <a:effectLst/>
                          <a:latin typeface="游ゴシック" panose="020B0400000000000000" pitchFamily="50" charset="-128"/>
                          <a:ea typeface="游ゴシック" panose="020B0400000000000000" pitchFamily="50" charset="-128"/>
                        </a:rPr>
                        <a:t>eNPS</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平均</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回答数</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6147162"/>
                  </a:ext>
                </a:extLst>
              </a:tr>
              <a:tr h="131119">
                <a:tc rowSpan="15">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インターネットリサーチ</a:t>
                      </a:r>
                    </a:p>
                  </a:txBody>
                  <a:tcPr marL="99073" marR="99073" marT="49537" marB="49537"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全社</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1.61</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1.29</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0.40</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1.04</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1.36</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0.69</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1.20</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352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9423530"/>
                  </a:ext>
                </a:extLst>
              </a:tr>
              <a:tr h="127575">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0.53</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0.50</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0.41</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16566109"/>
                  </a:ext>
                </a:extLst>
              </a:tr>
              <a:tr h="127575">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0.98</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1.85</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1.30</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0.66</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0.50</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1.56</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0.80</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0.97</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84478240"/>
                  </a:ext>
                </a:extLst>
              </a:tr>
              <a:tr h="131119">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0.53</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0.95</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1.34</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57441641"/>
                  </a:ext>
                </a:extLst>
              </a:tr>
              <a:tr h="131119">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1.10</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0.95</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0.96</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193240"/>
                  </a:ext>
                </a:extLst>
              </a:tr>
              <a:tr h="131119">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1.69</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1.29</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0.98</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1.29</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0.83</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1.09</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1.30</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4290081"/>
                  </a:ext>
                </a:extLst>
              </a:tr>
              <a:tr h="131119">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1.36</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0.80</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1.06</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85</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381039"/>
                  </a:ext>
                </a:extLst>
              </a:tr>
              <a:tr h="131119">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99073" marR="99073" marT="49537" marB="49537"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1.10</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0.79</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87106803"/>
                  </a:ext>
                </a:extLst>
              </a:tr>
              <a:tr h="13111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1.32</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1.53</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0.76</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0.87</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1.20</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0.45</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0.93</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0.85</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1.40</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0.83</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0.75</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1.15</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82591013"/>
                  </a:ext>
                </a:extLst>
              </a:tr>
              <a:tr h="127575">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0.86</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0.90</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1.35</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1.44</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1.80</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79</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92954602"/>
                  </a:ext>
                </a:extLst>
              </a:tr>
              <a:tr h="13111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0.83</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1.09</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1.50</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1.22</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0.90</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1.54</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2050474"/>
                  </a:ext>
                </a:extLst>
              </a:tr>
              <a:tr h="131119">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99073" marR="99073" marT="49537" marB="49537"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0.50</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0.49</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0.90</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0.89</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0.79</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403969"/>
                  </a:ext>
                </a:extLst>
              </a:tr>
              <a:tr h="13111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1.96</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1.30</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1.11</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0.92</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0.95</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1.39</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0.46</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0.75</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0211453"/>
                  </a:ext>
                </a:extLst>
              </a:tr>
              <a:tr h="13111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1.54</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0.92</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0.50</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0.80</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0.70</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0.93</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0.18</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1.03</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3543" marR="3543" marT="3543" marB="0" anchor="ctr">
                    <a:lnL>
                      <a:noFill/>
                    </a:lnL>
                    <a:lnR>
                      <a:noFill/>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0.60</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0.65</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38775367"/>
                  </a:ext>
                </a:extLst>
              </a:tr>
              <a:tr h="13111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1.60</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-0.10</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0.96</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0.42</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1.05</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0.33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1.43</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789393"/>
                  </a:ext>
                </a:extLst>
              </a:tr>
              <a:tr h="131119">
                <a:tc rowSpan="15">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インターネットリサーチ</a:t>
                      </a:r>
                    </a:p>
                  </a:txBody>
                  <a:tcPr marL="99073" marR="99073" marT="49537" marB="49537"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全社</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ADAB8"/>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7C68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1CA95"/>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E7D3"/>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14</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ED"/>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EE3C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13</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FE4"/>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BCE9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DC283"/>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D2A7"/>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3EBD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DFC1"/>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0D6AF"/>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7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D2A7"/>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E7D3"/>
                    </a:solidFill>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352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32229"/>
                  </a:ext>
                </a:extLst>
              </a:tr>
              <a:tr h="131119">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21991689"/>
                  </a:ext>
                </a:extLst>
              </a:tr>
              <a:tr h="131119">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85572647"/>
                  </a:ext>
                </a:extLst>
              </a:tr>
              <a:tr h="127575">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101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91632115"/>
                  </a:ext>
                </a:extLst>
              </a:tr>
              <a:tr h="131119">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BCCCE"/>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D6EC"/>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119</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8960146"/>
                  </a:ext>
                </a:extLst>
              </a:tr>
              <a:tr h="127575">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81847887"/>
                  </a:ext>
                </a:extLst>
              </a:tr>
              <a:tr h="131119">
                <a:tc vMerge="1">
                  <a:txBody>
                    <a:bodyPr/>
                    <a:lstStyle/>
                    <a:p>
                      <a:endParaRPr kumimoji="1" lang="ja-JP" altLang="en-US"/>
                    </a:p>
                  </a:txBody>
                  <a:tcPr/>
                </a:tc>
                <a:tc>
                  <a:txBody>
                    <a:bodyPr/>
                    <a:lstStyle/>
                    <a:p>
                      <a:pPr algn="l" fontAlgn="ct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3543" marR="3543" marT="3543" marB="0" anchor="ctr">
                    <a:lnL>
                      <a:noFill/>
                    </a:lnL>
                    <a:lnR>
                      <a:noFill/>
                    </a:lnR>
                    <a:lnT>
                      <a:noFill/>
                    </a:lnT>
                    <a:lnB>
                      <a:noFill/>
                    </a:lnB>
                  </a:tcPr>
                </a:tc>
                <a:tc>
                  <a:txBody>
                    <a:bodyPr/>
                    <a:lstStyle/>
                    <a:p>
                      <a:pPr algn="l"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85</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1070675"/>
                  </a:ext>
                </a:extLst>
              </a:tr>
              <a:tr h="127575">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男性</a:t>
                      </a:r>
                    </a:p>
                  </a:txBody>
                  <a:tcPr marL="99073" marR="99073" marT="49537" marB="49537" anchor="ctr">
                    <a:lnL>
                      <a:noFill/>
                    </a:lnL>
                    <a:lnR>
                      <a:noFill/>
                    </a:lnR>
                    <a:lnT>
                      <a:noFill/>
                    </a:lnT>
                    <a:lnB>
                      <a:noFill/>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13536895"/>
                  </a:ext>
                </a:extLst>
              </a:tr>
              <a:tr h="13111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06626077"/>
                  </a:ext>
                </a:extLst>
              </a:tr>
              <a:tr h="13111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79</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92635841"/>
                  </a:ext>
                </a:extLst>
              </a:tr>
              <a:tr h="13111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95</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582998"/>
                  </a:ext>
                </a:extLst>
              </a:tr>
              <a:tr h="127575">
                <a:tc vMerge="1">
                  <a:txBody>
                    <a:bodyPr/>
                    <a:lstStyle/>
                    <a:p>
                      <a:endParaRPr kumimoji="1" lang="ja-JP" altLang="en-US"/>
                    </a:p>
                  </a:txBody>
                  <a:tcPr/>
                </a:tc>
                <a:tc rowSpan="4">
                  <a:txBody>
                    <a:bodyPr/>
                    <a:lstStyle/>
                    <a:p>
                      <a:pPr algn="ctr" fontAlgn="ct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女性</a:t>
                      </a:r>
                    </a:p>
                  </a:txBody>
                  <a:tcPr marL="99073" marR="99073" marT="49537" marB="49537"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42004787"/>
                  </a:ext>
                </a:extLst>
              </a:tr>
              <a:tr h="127575">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543" marR="3543" marT="3543" marB="0" anchor="ctr">
                    <a:lnL>
                      <a:noFill/>
                    </a:lnL>
                    <a:lnR>
                      <a:noFill/>
                    </a:lnR>
                    <a:lnT>
                      <a:noFill/>
                    </a:lnT>
                    <a:lnB>
                      <a:noFill/>
                    </a:lnB>
                    <a:solidFill>
                      <a:srgbClr val="5A8AC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8047614"/>
                  </a:ext>
                </a:extLst>
              </a:tr>
              <a:tr h="13111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a:noFill/>
                    </a:lnT>
                    <a:lnB>
                      <a:noFill/>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a:noFill/>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a:noFill/>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w="12700" cap="flat" cmpd="sng" algn="ctr">
                      <a:solidFill>
                        <a:srgbClr val="000000"/>
                      </a:solidFill>
                      <a:prstDash val="solid"/>
                      <a:round/>
                      <a:headEnd type="none" w="med" len="med"/>
                      <a:tailEnd type="none" w="med" len="med"/>
                    </a:lnL>
                    <a:lnR>
                      <a:noFill/>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w="12700" cap="flat" cmpd="sng" algn="ctr">
                      <a:solidFill>
                        <a:srgbClr val="000000"/>
                      </a:solidFill>
                      <a:prstDash val="solid"/>
                      <a:round/>
                      <a:headEnd type="none" w="med" len="med"/>
                      <a:tailEnd type="none" w="med" len="med"/>
                    </a:lnR>
                    <a:lnT>
                      <a:noFill/>
                    </a:lnT>
                    <a:lnB>
                      <a:noFill/>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77960172"/>
                  </a:ext>
                </a:extLst>
              </a:tr>
              <a:tr h="131119">
                <a:tc vMerge="1">
                  <a:txBody>
                    <a:bodyPr/>
                    <a:lstStyle/>
                    <a:p>
                      <a:endParaRPr kumimoji="1" lang="ja-JP" altLang="en-US"/>
                    </a:p>
                  </a:txBody>
                  <a:tcPr/>
                </a:tc>
                <a:tc vMerge="1">
                  <a:txBody>
                    <a:bodyPr/>
                    <a:lstStyle/>
                    <a:p>
                      <a:endParaRPr kumimoji="1" lang="ja-JP" altLang="en-US"/>
                    </a:p>
                  </a:txBody>
                  <a:tcPr/>
                </a:tc>
                <a:tc>
                  <a:txBody>
                    <a:bodyPr/>
                    <a:lstStyle/>
                    <a:p>
                      <a:pPr algn="l"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50</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a:t>
                      </a: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59</a:t>
                      </a:r>
                      <a:r>
                        <a:rPr lang="ja-JP" altLang="en-US" sz="600" b="0" i="0" u="none" strike="noStrike">
                          <a:solidFill>
                            <a:srgbClr val="000000"/>
                          </a:solidFill>
                          <a:effectLst/>
                          <a:latin typeface="游ゴシック" panose="020B0400000000000000" pitchFamily="50" charset="-128"/>
                          <a:ea typeface="游ゴシック" panose="020B0400000000000000" pitchFamily="50" charset="-128"/>
                        </a:rPr>
                        <a:t>歳</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E4EBF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88AAD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8696B"/>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543" marR="3543" marT="3543"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CE8EA"/>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a:noFill/>
                    </a:lnL>
                    <a:lnR>
                      <a:noFill/>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543" marR="3543" marT="3543"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BBDC0"/>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A9396"/>
                    </a:solidFill>
                  </a:tcPr>
                </a:tc>
                <a:tc>
                  <a:txBody>
                    <a:bodyPr/>
                    <a:lstStyle/>
                    <a:p>
                      <a:pPr algn="r" fontAlgn="ctr"/>
                      <a:r>
                        <a:rPr lang="en-US" altLang="ja-JP" sz="6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B6CBE6"/>
                    </a:solidFill>
                  </a:tcPr>
                </a:tc>
                <a:tc>
                  <a:txBody>
                    <a:bodyPr/>
                    <a:lstStyle/>
                    <a:p>
                      <a:pPr algn="r" fontAlgn="ctr"/>
                      <a:r>
                        <a:rPr lang="en-US" altLang="ja-JP" sz="600" b="0" i="0" u="none" strike="noStrike" dirty="0">
                          <a:solidFill>
                            <a:srgbClr val="000000"/>
                          </a:solidFill>
                          <a:effectLst/>
                          <a:latin typeface="游ゴシック" panose="020B0400000000000000" pitchFamily="50" charset="-128"/>
                          <a:ea typeface="游ゴシック" panose="020B0400000000000000" pitchFamily="50" charset="-128"/>
                        </a:rPr>
                        <a:t>24</a:t>
                      </a:r>
                    </a:p>
                  </a:txBody>
                  <a:tcPr marL="3543" marR="3543" marT="35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1322229"/>
                  </a:ext>
                </a:extLst>
              </a:tr>
            </a:tbl>
          </a:graphicData>
        </a:graphic>
      </p:graphicFrame>
    </p:spTree>
    <p:extLst>
      <p:ext uri="{BB962C8B-B14F-4D97-AF65-F5344CB8AC3E}">
        <p14:creationId xmlns:p14="http://schemas.microsoft.com/office/powerpoint/2010/main" val="76343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83D99B-11B4-4B3E-AC6E-55E7BF0D7B3C}"/>
              </a:ext>
            </a:extLst>
          </p:cNvPr>
          <p:cNvSpPr>
            <a:spLocks noGrp="1"/>
          </p:cNvSpPr>
          <p:nvPr>
            <p:ph type="body" sz="quarter" idx="14"/>
          </p:nvPr>
        </p:nvSpPr>
        <p:spPr/>
        <p:txBody>
          <a:bodyPr>
            <a:normAutofit/>
          </a:bodyPr>
          <a:lstStyle/>
          <a:p>
            <a:r>
              <a:rPr kumimoji="1" lang="ja-JP" altLang="en-US" dirty="0"/>
              <a:t>幸福度</a:t>
            </a:r>
            <a:r>
              <a:rPr kumimoji="1" lang="en-US" altLang="ja-JP" dirty="0"/>
              <a:t>16</a:t>
            </a:r>
            <a:r>
              <a:rPr kumimoji="1" lang="ja-JP" altLang="en-US" dirty="0"/>
              <a:t>因子と、</a:t>
            </a:r>
            <a:r>
              <a:rPr kumimoji="1" lang="en-US" altLang="ja-JP" dirty="0" err="1"/>
              <a:t>eNPS</a:t>
            </a:r>
            <a:r>
              <a:rPr kumimoji="1" lang="ja-JP" altLang="en-US" dirty="0"/>
              <a:t>の関係性について検証する</a:t>
            </a:r>
          </a:p>
        </p:txBody>
      </p:sp>
      <p:sp>
        <p:nvSpPr>
          <p:cNvPr id="3" name="スライド番号プレースホルダー 2">
            <a:extLst>
              <a:ext uri="{FF2B5EF4-FFF2-40B4-BE49-F238E27FC236}">
                <a16:creationId xmlns:a16="http://schemas.microsoft.com/office/drawing/2014/main" id="{6FF33FC7-0A38-40BA-8D4B-4D698FC48A1E}"/>
              </a:ext>
            </a:extLst>
          </p:cNvPr>
          <p:cNvSpPr>
            <a:spLocks noGrp="1"/>
          </p:cNvSpPr>
          <p:nvPr>
            <p:ph type="sldNum" sz="quarter" idx="12"/>
          </p:nvPr>
        </p:nvSpPr>
        <p:spPr/>
        <p:txBody>
          <a:bodyPr/>
          <a:lstStyle/>
          <a:p>
            <a:fld id="{813CA28B-1466-4046-85A5-350564ECB1B6}" type="slidenum">
              <a:rPr lang="ja-JP" altLang="en-US" smtClean="0"/>
              <a:pPr/>
              <a:t>7</a:t>
            </a:fld>
            <a:endParaRPr lang="ja-JP" altLang="en-US" dirty="0"/>
          </a:p>
        </p:txBody>
      </p:sp>
      <p:sp>
        <p:nvSpPr>
          <p:cNvPr id="4" name="タイトル 3">
            <a:extLst>
              <a:ext uri="{FF2B5EF4-FFF2-40B4-BE49-F238E27FC236}">
                <a16:creationId xmlns:a16="http://schemas.microsoft.com/office/drawing/2014/main" id="{06A90150-646B-490B-8CFD-9C31A0CF0DEE}"/>
              </a:ext>
            </a:extLst>
          </p:cNvPr>
          <p:cNvSpPr>
            <a:spLocks noGrp="1"/>
          </p:cNvSpPr>
          <p:nvPr>
            <p:ph type="title"/>
          </p:nvPr>
        </p:nvSpPr>
        <p:spPr/>
        <p:txBody>
          <a:bodyPr/>
          <a:lstStyle/>
          <a:p>
            <a:r>
              <a:rPr lang="ja-JP" altLang="en-US" dirty="0"/>
              <a:t>今回調査の概要</a:t>
            </a:r>
            <a:endParaRPr kumimoji="1" lang="ja-JP" altLang="en-US" dirty="0"/>
          </a:p>
        </p:txBody>
      </p:sp>
      <p:sp>
        <p:nvSpPr>
          <p:cNvPr id="5" name="楕円 4">
            <a:extLst>
              <a:ext uri="{FF2B5EF4-FFF2-40B4-BE49-F238E27FC236}">
                <a16:creationId xmlns:a16="http://schemas.microsoft.com/office/drawing/2014/main" id="{965E233D-1A3C-4BE8-B65C-CD28DB8E97BC}"/>
              </a:ext>
            </a:extLst>
          </p:cNvPr>
          <p:cNvSpPr/>
          <p:nvPr/>
        </p:nvSpPr>
        <p:spPr>
          <a:xfrm>
            <a:off x="3974525" y="2312988"/>
            <a:ext cx="2184400" cy="2184400"/>
          </a:xfrm>
          <a:prstGeom prst="ellipse">
            <a:avLst/>
          </a:prstGeom>
          <a:ln w="381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幸福度</a:t>
            </a:r>
            <a:endParaRPr kumimoji="1" lang="en-US" altLang="ja-JP" dirty="0"/>
          </a:p>
          <a:p>
            <a:pPr algn="ctr"/>
            <a:r>
              <a:rPr kumimoji="1" lang="en-US" altLang="ja-JP" dirty="0"/>
              <a:t>16</a:t>
            </a:r>
            <a:r>
              <a:rPr kumimoji="1" lang="ja-JP" altLang="en-US" dirty="0"/>
              <a:t>因子</a:t>
            </a:r>
          </a:p>
        </p:txBody>
      </p:sp>
      <p:sp>
        <p:nvSpPr>
          <p:cNvPr id="7" name="楕円 6">
            <a:extLst>
              <a:ext uri="{FF2B5EF4-FFF2-40B4-BE49-F238E27FC236}">
                <a16:creationId xmlns:a16="http://schemas.microsoft.com/office/drawing/2014/main" id="{6D6F4E69-FBA8-4653-AF16-9C8745D8B03A}"/>
              </a:ext>
            </a:extLst>
          </p:cNvPr>
          <p:cNvSpPr/>
          <p:nvPr/>
        </p:nvSpPr>
        <p:spPr>
          <a:xfrm>
            <a:off x="1498025" y="4340225"/>
            <a:ext cx="2184400" cy="2184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dirty="0" err="1"/>
              <a:t>eNPS</a:t>
            </a:r>
            <a:r>
              <a:rPr kumimoji="1" lang="ja-JP" altLang="en-US" dirty="0"/>
              <a:t>要因</a:t>
            </a:r>
          </a:p>
        </p:txBody>
      </p:sp>
      <p:sp>
        <p:nvSpPr>
          <p:cNvPr id="8" name="楕円 7">
            <a:extLst>
              <a:ext uri="{FF2B5EF4-FFF2-40B4-BE49-F238E27FC236}">
                <a16:creationId xmlns:a16="http://schemas.microsoft.com/office/drawing/2014/main" id="{8F22D7F8-6F2B-48B4-A96C-C8AAB313044D}"/>
              </a:ext>
            </a:extLst>
          </p:cNvPr>
          <p:cNvSpPr/>
          <p:nvPr/>
        </p:nvSpPr>
        <p:spPr>
          <a:xfrm>
            <a:off x="6223577" y="4340225"/>
            <a:ext cx="2184400" cy="2184400"/>
          </a:xfrm>
          <a:prstGeom prst="ellipse">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eNPS</a:t>
            </a:r>
            <a:endParaRPr kumimoji="1" lang="ja-JP" altLang="en-US" dirty="0"/>
          </a:p>
        </p:txBody>
      </p:sp>
      <p:cxnSp>
        <p:nvCxnSpPr>
          <p:cNvPr id="9" name="直線矢印コネクタ 8">
            <a:extLst>
              <a:ext uri="{FF2B5EF4-FFF2-40B4-BE49-F238E27FC236}">
                <a16:creationId xmlns:a16="http://schemas.microsoft.com/office/drawing/2014/main" id="{5FB49D8D-CBCE-41E9-A8F2-4F26D5EEB7E0}"/>
              </a:ext>
            </a:extLst>
          </p:cNvPr>
          <p:cNvCxnSpPr>
            <a:stCxn id="5" idx="5"/>
            <a:endCxn id="8" idx="1"/>
          </p:cNvCxnSpPr>
          <p:nvPr/>
        </p:nvCxnSpPr>
        <p:spPr>
          <a:xfrm>
            <a:off x="5839027" y="4177490"/>
            <a:ext cx="704448" cy="482633"/>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52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88C3CB-1EBE-433A-BD91-63808819D4B3}"/>
              </a:ext>
            </a:extLst>
          </p:cNvPr>
          <p:cNvSpPr>
            <a:spLocks noGrp="1"/>
          </p:cNvSpPr>
          <p:nvPr>
            <p:ph type="body" sz="quarter" idx="14"/>
          </p:nvPr>
        </p:nvSpPr>
        <p:spPr/>
        <p:txBody>
          <a:bodyPr/>
          <a:lstStyle/>
          <a:p>
            <a:pPr marL="285750" indent="-285750">
              <a:buFont typeface="Arial" panose="020B0604020202020204" pitchFamily="34" charset="0"/>
              <a:buChar char="•"/>
            </a:pPr>
            <a:r>
              <a:rPr kumimoji="1" lang="ja-JP" altLang="en-US" dirty="0"/>
              <a:t>全体では相関係数が</a:t>
            </a:r>
            <a:r>
              <a:rPr kumimoji="1" lang="en-US" altLang="ja-JP" dirty="0"/>
              <a:t>0.31</a:t>
            </a:r>
            <a:r>
              <a:rPr kumimoji="1" lang="ja-JP" altLang="en-US" dirty="0"/>
              <a:t>となり、相関はあるものの強いと言える状態ではない。</a:t>
            </a:r>
            <a:endParaRPr kumimoji="1" lang="en-US" altLang="ja-JP" dirty="0"/>
          </a:p>
          <a:p>
            <a:pPr marL="285750" indent="-285750">
              <a:buFont typeface="Arial" panose="020B0604020202020204" pitchFamily="34" charset="0"/>
              <a:buChar char="•"/>
            </a:pPr>
            <a:r>
              <a:rPr lang="ja-JP" altLang="en-US" dirty="0"/>
              <a:t>男性は</a:t>
            </a:r>
            <a:r>
              <a:rPr lang="en-US" altLang="ja-JP" dirty="0"/>
              <a:t>40</a:t>
            </a:r>
            <a:r>
              <a:rPr lang="ja-JP" altLang="en-US" dirty="0"/>
              <a:t>代以上の相関が特に強く、女性は</a:t>
            </a:r>
            <a:r>
              <a:rPr lang="en-US" altLang="ja-JP" dirty="0"/>
              <a:t>20~30</a:t>
            </a:r>
            <a:r>
              <a:rPr lang="ja-JP" altLang="en-US" dirty="0"/>
              <a:t>代での相関が強い。</a:t>
            </a:r>
            <a:endParaRPr lang="en-US" altLang="ja-JP" dirty="0"/>
          </a:p>
          <a:p>
            <a:pPr marL="285750" indent="-285750">
              <a:buFont typeface="Arial" panose="020B0604020202020204" pitchFamily="34" charset="0"/>
              <a:buChar char="•"/>
            </a:pPr>
            <a:r>
              <a:rPr lang="ja-JP" altLang="en-US" dirty="0"/>
              <a:t>「自己実現と成長の因子」「まえむきと楽観の因子」は他</a:t>
            </a:r>
            <a:r>
              <a:rPr lang="en-US" altLang="ja-JP" dirty="0"/>
              <a:t>2</a:t>
            </a:r>
            <a:r>
              <a:rPr lang="ja-JP" altLang="en-US" dirty="0"/>
              <a:t>つと比べて相関が強い。</a:t>
            </a:r>
            <a:endParaRPr kumimoji="1" lang="ja-JP" altLang="en-US" dirty="0"/>
          </a:p>
        </p:txBody>
      </p:sp>
      <p:sp>
        <p:nvSpPr>
          <p:cNvPr id="3" name="スライド番号プレースホルダー 2">
            <a:extLst>
              <a:ext uri="{FF2B5EF4-FFF2-40B4-BE49-F238E27FC236}">
                <a16:creationId xmlns:a16="http://schemas.microsoft.com/office/drawing/2014/main" id="{E78EED5D-F575-47B5-80D9-15F0ABCDAE51}"/>
              </a:ext>
            </a:extLst>
          </p:cNvPr>
          <p:cNvSpPr>
            <a:spLocks noGrp="1"/>
          </p:cNvSpPr>
          <p:nvPr>
            <p:ph type="sldNum" sz="quarter" idx="12"/>
          </p:nvPr>
        </p:nvSpPr>
        <p:spPr/>
        <p:txBody>
          <a:bodyPr/>
          <a:lstStyle/>
          <a:p>
            <a:fld id="{813CA28B-1466-4046-85A5-350564ECB1B6}" type="slidenum">
              <a:rPr lang="ja-JP" altLang="en-US" smtClean="0"/>
              <a:pPr/>
              <a:t>8</a:t>
            </a:fld>
            <a:endParaRPr lang="ja-JP" altLang="en-US" dirty="0"/>
          </a:p>
        </p:txBody>
      </p:sp>
      <p:sp>
        <p:nvSpPr>
          <p:cNvPr id="4" name="タイトル 3">
            <a:extLst>
              <a:ext uri="{FF2B5EF4-FFF2-40B4-BE49-F238E27FC236}">
                <a16:creationId xmlns:a16="http://schemas.microsoft.com/office/drawing/2014/main" id="{7612EC49-03FB-463F-993A-25388580A3E5}"/>
              </a:ext>
            </a:extLst>
          </p:cNvPr>
          <p:cNvSpPr>
            <a:spLocks noGrp="1"/>
          </p:cNvSpPr>
          <p:nvPr>
            <p:ph type="title"/>
          </p:nvPr>
        </p:nvSpPr>
        <p:spPr/>
        <p:txBody>
          <a:bodyPr/>
          <a:lstStyle/>
          <a:p>
            <a:r>
              <a:rPr kumimoji="1" lang="ja-JP" altLang="en-US" dirty="0"/>
              <a:t>幸福度合計と</a:t>
            </a:r>
            <a:r>
              <a:rPr kumimoji="1" lang="en-US" altLang="ja-JP" dirty="0" err="1"/>
              <a:t>eNPS</a:t>
            </a:r>
            <a:r>
              <a:rPr kumimoji="1" lang="ja-JP" altLang="en-US" dirty="0"/>
              <a:t>の関係</a:t>
            </a:r>
          </a:p>
        </p:txBody>
      </p:sp>
      <p:pic>
        <p:nvPicPr>
          <p:cNvPr id="8" name="図 7">
            <a:extLst>
              <a:ext uri="{FF2B5EF4-FFF2-40B4-BE49-F238E27FC236}">
                <a16:creationId xmlns:a16="http://schemas.microsoft.com/office/drawing/2014/main" id="{361996F6-5010-49B1-95CB-BF81AF777989}"/>
              </a:ext>
            </a:extLst>
          </p:cNvPr>
          <p:cNvPicPr>
            <a:picLocks noChangeAspect="1"/>
          </p:cNvPicPr>
          <p:nvPr/>
        </p:nvPicPr>
        <p:blipFill>
          <a:blip r:embed="rId2"/>
          <a:stretch>
            <a:fillRect/>
          </a:stretch>
        </p:blipFill>
        <p:spPr>
          <a:xfrm>
            <a:off x="631825" y="2028376"/>
            <a:ext cx="3924752" cy="4502985"/>
          </a:xfrm>
          <a:prstGeom prst="rect">
            <a:avLst/>
          </a:prstGeom>
        </p:spPr>
      </p:pic>
      <p:graphicFrame>
        <p:nvGraphicFramePr>
          <p:cNvPr id="10" name="表 9">
            <a:extLst>
              <a:ext uri="{FF2B5EF4-FFF2-40B4-BE49-F238E27FC236}">
                <a16:creationId xmlns:a16="http://schemas.microsoft.com/office/drawing/2014/main" id="{5DA0F57F-C311-47A5-AA30-D6762B1135DD}"/>
              </a:ext>
            </a:extLst>
          </p:cNvPr>
          <p:cNvGraphicFramePr>
            <a:graphicFrameLocks noGrp="1"/>
          </p:cNvGraphicFramePr>
          <p:nvPr>
            <p:extLst>
              <p:ext uri="{D42A27DB-BD31-4B8C-83A1-F6EECF244321}">
                <p14:modId xmlns:p14="http://schemas.microsoft.com/office/powerpoint/2010/main" val="2443261850"/>
              </p:ext>
            </p:extLst>
          </p:nvPr>
        </p:nvGraphicFramePr>
        <p:xfrm>
          <a:off x="5454149" y="2028375"/>
          <a:ext cx="3820028" cy="4465355"/>
        </p:xfrm>
        <a:graphic>
          <a:graphicData uri="http://schemas.openxmlformats.org/drawingml/2006/table">
            <a:tbl>
              <a:tblPr/>
              <a:tblGrid>
                <a:gridCol w="955007">
                  <a:extLst>
                    <a:ext uri="{9D8B030D-6E8A-4147-A177-3AD203B41FA5}">
                      <a16:colId xmlns:a16="http://schemas.microsoft.com/office/drawing/2014/main" val="1395830018"/>
                    </a:ext>
                  </a:extLst>
                </a:gridCol>
                <a:gridCol w="955007">
                  <a:extLst>
                    <a:ext uri="{9D8B030D-6E8A-4147-A177-3AD203B41FA5}">
                      <a16:colId xmlns:a16="http://schemas.microsoft.com/office/drawing/2014/main" val="3946014431"/>
                    </a:ext>
                  </a:extLst>
                </a:gridCol>
                <a:gridCol w="955007">
                  <a:extLst>
                    <a:ext uri="{9D8B030D-6E8A-4147-A177-3AD203B41FA5}">
                      <a16:colId xmlns:a16="http://schemas.microsoft.com/office/drawing/2014/main" val="2660873386"/>
                    </a:ext>
                  </a:extLst>
                </a:gridCol>
                <a:gridCol w="955007">
                  <a:extLst>
                    <a:ext uri="{9D8B030D-6E8A-4147-A177-3AD203B41FA5}">
                      <a16:colId xmlns:a16="http://schemas.microsoft.com/office/drawing/2014/main" val="3832759467"/>
                    </a:ext>
                  </a:extLst>
                </a:gridCol>
              </a:tblGrid>
              <a:tr h="3041951">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因子　「やってみよう！」因子（自己実現と成長の因子）</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ct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第</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2</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因子　「ありがとう！」因子（つながりと感謝の因子）</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3</a:t>
                      </a: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因子　「なんとかなる！」因子（まえむきと楽観の因子）</a:t>
                      </a: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DEBF7"/>
                    </a:solid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第</a:t>
                      </a: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4</a:t>
                      </a: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因子　「あなたらしく！」因子（独立とマイペースの因子）</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927872635"/>
                  </a:ext>
                </a:extLst>
              </a:tr>
              <a:tr h="1423404">
                <a:tc>
                  <a:txBody>
                    <a:bodyPr/>
                    <a:lstStyle/>
                    <a:p>
                      <a:pPr algn="r" fontAlgn="ct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0.26</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7FCA93"/>
                    </a:solidFill>
                  </a:tcPr>
                </a:tc>
                <a:tc>
                  <a:txBody>
                    <a:bodyPr/>
                    <a:lstStyle/>
                    <a:p>
                      <a:pPr algn="r" fontAlgn="ct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0.20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6EDDE"/>
                    </a:solidFill>
                  </a:tcPr>
                </a:tc>
                <a:tc>
                  <a:txBody>
                    <a:bodyPr/>
                    <a:lstStyle/>
                    <a:p>
                      <a:pPr algn="r" fontAlgn="ct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0.28</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63BE7B"/>
                    </a:solidFill>
                  </a:tcPr>
                </a:tc>
                <a:tc>
                  <a:txBody>
                    <a:bodyPr/>
                    <a:lstStyle/>
                    <a:p>
                      <a:pPr algn="r" fontAlgn="ct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0.18</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606881180"/>
                  </a:ext>
                </a:extLst>
              </a:tr>
            </a:tbl>
          </a:graphicData>
        </a:graphic>
      </p:graphicFrame>
    </p:spTree>
    <p:extLst>
      <p:ext uri="{BB962C8B-B14F-4D97-AF65-F5344CB8AC3E}">
        <p14:creationId xmlns:p14="http://schemas.microsoft.com/office/powerpoint/2010/main" val="2543322162"/>
      </p:ext>
    </p:extLst>
  </p:cSld>
  <p:clrMapOvr>
    <a:masterClrMapping/>
  </p:clrMapOvr>
</p:sld>
</file>

<file path=ppt/theme/theme1.xml><?xml version="1.0" encoding="utf-8"?>
<a:theme xmlns:a="http://schemas.openxmlformats.org/drawingml/2006/main" name="2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とsego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58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9448</Words>
  <Application>Microsoft Office PowerPoint</Application>
  <PresentationFormat>A4 210 x 297 mm</PresentationFormat>
  <Paragraphs>4586</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メイリオ</vt:lpstr>
      <vt:lpstr>游ゴシック</vt:lpstr>
      <vt:lpstr>Arial</vt:lpstr>
      <vt:lpstr>Segoe UI</vt:lpstr>
      <vt:lpstr>2_デザインの設定</vt:lpstr>
      <vt:lpstr>PowerPoint プレゼンテーション</vt:lpstr>
      <vt:lpstr>今回調査の概要</vt:lpstr>
      <vt:lpstr>今回調査の概要</vt:lpstr>
      <vt:lpstr>東急エージェンシー内でのデータ</vt:lpstr>
      <vt:lpstr>東急エージェンシー内でのデータ</vt:lpstr>
      <vt:lpstr>平均データとの差分</vt:lpstr>
      <vt:lpstr>平均データとの差分</vt:lpstr>
      <vt:lpstr>今回調査の概要</vt:lpstr>
      <vt:lpstr>幸福度合計とeNPSの関係</vt:lpstr>
      <vt:lpstr>今回調査の概要</vt:lpstr>
      <vt:lpstr>幸福度因子とeNPS要因の分析</vt:lpstr>
      <vt:lpstr>（再掲）平均データとの差分</vt:lpstr>
      <vt:lpstr>20代男性の幸福度因子とeNPS要因</vt:lpstr>
      <vt:lpstr>20代男性の幸福度因子を向上させるeNPS要因</vt:lpstr>
      <vt:lpstr>20代女性の幸福度因子とeNPS要因</vt:lpstr>
      <vt:lpstr>20代女性の幸福度因子を向上させるeNPS要因</vt:lpstr>
      <vt:lpstr>40代女性の幸福度因子とeNPS要因</vt:lpstr>
      <vt:lpstr>40代女性の幸福度因子を向上させるeNPS要因</vt:lpstr>
      <vt:lpstr>50代女性の幸福度因子とeNPS要因</vt:lpstr>
      <vt:lpstr>50代女性の幸福度因子を向上させるeNPS要因</vt:lpstr>
      <vt:lpstr>今後に向けて</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2018-06-19T04:38:11Z</dcterms:created>
  <dcterms:modified xsi:type="dcterms:W3CDTF">2020-02-07T04:53:25Z</dcterms:modified>
</cp:coreProperties>
</file>