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6" r:id="rId4"/>
    <p:sldId id="315" r:id="rId5"/>
    <p:sldId id="311" r:id="rId6"/>
    <p:sldId id="312" r:id="rId7"/>
    <p:sldId id="310" r:id="rId8"/>
    <p:sldId id="313" r:id="rId9"/>
    <p:sldId id="316" r:id="rId10"/>
    <p:sldId id="317" r:id="rId11"/>
    <p:sldId id="318" r:id="rId12"/>
    <p:sldId id="319" r:id="rId13"/>
    <p:sldId id="322" r:id="rId14"/>
    <p:sldId id="323" r:id="rId15"/>
    <p:sldId id="324" r:id="rId16"/>
    <p:sldId id="325" r:id="rId17"/>
    <p:sldId id="326" r:id="rId18"/>
    <p:sldId id="327" r:id="rId19"/>
    <p:sldId id="320" r:id="rId20"/>
    <p:sldId id="302" r:id="rId21"/>
    <p:sldId id="321" r:id="rId22"/>
    <p:sldId id="306" r:id="rId23"/>
    <p:sldId id="282" r:id="rId24"/>
    <p:sldId id="284" r:id="rId25"/>
    <p:sldId id="28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03" userDrawn="1">
          <p15:clr>
            <a:srgbClr val="A4A3A4"/>
          </p15:clr>
        </p15:guide>
        <p15:guide id="4" orient="horz" pos="3010" userDrawn="1">
          <p15:clr>
            <a:srgbClr val="A4A3A4"/>
          </p15:clr>
        </p15:guide>
        <p15:guide id="5" pos="1119" userDrawn="1">
          <p15:clr>
            <a:srgbClr val="A4A3A4"/>
          </p15:clr>
        </p15:guide>
        <p15:guide id="6" pos="4634" userDrawn="1">
          <p15:clr>
            <a:srgbClr val="A4A3A4"/>
          </p15:clr>
        </p15:guide>
        <p15:guide id="7" pos="4747" userDrawn="1">
          <p15:clr>
            <a:srgbClr val="A4A3A4"/>
          </p15:clr>
        </p15:guide>
        <p15:guide id="8" pos="65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8" autoAdjust="0"/>
    <p:restoredTop sz="96370" autoAdjust="0"/>
  </p:normalViewPr>
  <p:slideViewPr>
    <p:cSldViewPr>
      <p:cViewPr>
        <p:scale>
          <a:sx n="110" d="100"/>
          <a:sy n="110" d="100"/>
        </p:scale>
        <p:origin x="216" y="156"/>
      </p:cViewPr>
      <p:guideLst>
        <p:guide orient="horz" pos="1706"/>
        <p:guide pos="3840"/>
        <p:guide orient="horz" pos="2103"/>
        <p:guide orient="horz" pos="3010"/>
        <p:guide pos="1119"/>
        <p:guide pos="4634"/>
        <p:guide pos="4747"/>
        <p:guide pos="65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www.wallpaperup.com/uploads/wallpapers/2014/06/09/366967/1b508fd717420393e5ee703414ab94c9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68" b="33349"/>
          <a:stretch/>
        </p:blipFill>
        <p:spPr bwMode="auto">
          <a:xfrm>
            <a:off x="0" y="3869521"/>
            <a:ext cx="12192000" cy="298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Rechthoek 8"/>
          <p:cNvSpPr/>
          <p:nvPr userDrawn="1"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/>
              <a:t>https://upload.wikimedia.org/wikipedia/commons/7/7e/Moroccan_F-5_jet.jpg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://www.wallpaperup.com/uploads/wallpapers/2014/06/09/366967/1b508fd717420393e5ee703414ab94c9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4" b="44540"/>
          <a:stretch/>
        </p:blipFill>
        <p:spPr bwMode="auto">
          <a:xfrm>
            <a:off x="0" y="0"/>
            <a:ext cx="12192000" cy="175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www.wallpaperup.com/uploads/wallpapers/2014/06/09/366967/1b508fd717420393e5ee703414ab94c9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4" b="42159"/>
          <a:stretch/>
        </p:blipFill>
        <p:spPr bwMode="auto">
          <a:xfrm>
            <a:off x="0" y="0"/>
            <a:ext cx="12192000" cy="197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wallpaperup.com/uploads/wallpapers/2014/06/09/366967/1b508fd717420393e5ee703414ab94c9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4" b="44540"/>
          <a:stretch/>
        </p:blipFill>
        <p:spPr bwMode="auto">
          <a:xfrm>
            <a:off x="0" y="0"/>
            <a:ext cx="12192000" cy="175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jrA9j5LQoWsG4SpS8i79Qg" TargetMode="External"/><Relationship Id="rId2" Type="http://schemas.openxmlformats.org/officeDocument/2006/relationships/hyperlink" Target="http://flightcontrol-master.github.io/MOOSE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lightControl-Master/MOOSE/tree/master/Moose%20Test%20Mission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lack.com/" TargetMode="External"/><Relationship Id="rId2" Type="http://schemas.openxmlformats.org/officeDocument/2006/relationships/hyperlink" Target="https://www.skype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lightcontrol.slack.com/messages/moos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r>
              <a:rPr lang="nl-BE" dirty="0"/>
              <a:t> mission</a:t>
            </a:r>
            <a:br>
              <a:rPr lang="nl-BE" dirty="0"/>
            </a:br>
            <a:r>
              <a:rPr lang="nl-BE" dirty="0"/>
              <a:t>Development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moose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5359781"/>
            <a:ext cx="9144000" cy="1309255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nl-BE" sz="4000" cap="all" dirty="0" err="1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based</a:t>
            </a: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on a </a:t>
            </a:r>
          </a:p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Concept </a:t>
            </a:r>
            <a:r>
              <a:rPr lang="nl-BE" sz="4000" cap="all" dirty="0" err="1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by</a:t>
            </a: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b="1" cap="all" dirty="0" err="1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mechanist</a:t>
            </a: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(Gábor)</a:t>
            </a:r>
          </a:p>
        </p:txBody>
      </p:sp>
    </p:spTree>
    <p:extLst>
      <p:ext uri="{BB962C8B-B14F-4D97-AF65-F5344CB8AC3E}">
        <p14:creationId xmlns:p14="http://schemas.microsoft.com/office/powerpoint/2010/main" val="9567264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al 46"/>
          <p:cNvSpPr/>
          <p:nvPr/>
        </p:nvSpPr>
        <p:spPr>
          <a:xfrm>
            <a:off x="7582987" y="2708992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48" name="Ovaal 47"/>
          <p:cNvSpPr/>
          <p:nvPr/>
        </p:nvSpPr>
        <p:spPr>
          <a:xfrm>
            <a:off x="4522953" y="4037280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46" name="Ovaal 45"/>
          <p:cNvSpPr/>
          <p:nvPr/>
        </p:nvSpPr>
        <p:spPr>
          <a:xfrm>
            <a:off x="4522953" y="1042820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DETECTION_UNITGROUPS – </a:t>
            </a:r>
            <a:r>
              <a:rPr lang="nl-BE" dirty="0" err="1"/>
              <a:t>group</a:t>
            </a:r>
            <a:r>
              <a:rPr lang="nl-BE" dirty="0"/>
              <a:t> </a:t>
            </a:r>
            <a:r>
              <a:rPr lang="nl-BE" dirty="0" err="1"/>
              <a:t>detected</a:t>
            </a:r>
            <a:r>
              <a:rPr lang="nl-BE" dirty="0"/>
              <a:t> units</a:t>
            </a:r>
          </a:p>
        </p:txBody>
      </p:sp>
      <p:grpSp>
        <p:nvGrpSpPr>
          <p:cNvPr id="77" name="Groep 76"/>
          <p:cNvGrpSpPr/>
          <p:nvPr/>
        </p:nvGrpSpPr>
        <p:grpSpPr>
          <a:xfrm>
            <a:off x="3575972" y="3969006"/>
            <a:ext cx="739249" cy="424195"/>
            <a:chOff x="6759575" y="3365500"/>
            <a:chExt cx="1612900" cy="925513"/>
          </a:xfrm>
        </p:grpSpPr>
        <p:sp>
          <p:nvSpPr>
            <p:cNvPr id="78" name="Rectangle 19"/>
            <p:cNvSpPr>
              <a:spLocks noChangeArrowheads="1"/>
            </p:cNvSpPr>
            <p:nvPr/>
          </p:nvSpPr>
          <p:spPr bwMode="auto">
            <a:xfrm>
              <a:off x="6761163" y="3365500"/>
              <a:ext cx="1609725" cy="92551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 dirty="0"/>
            </a:p>
          </p:txBody>
        </p:sp>
        <p:sp>
          <p:nvSpPr>
            <p:cNvPr id="79" name="Line 35"/>
            <p:cNvSpPr>
              <a:spLocks noChangeShapeType="1"/>
            </p:cNvSpPr>
            <p:nvPr/>
          </p:nvSpPr>
          <p:spPr bwMode="auto">
            <a:xfrm flipV="1">
              <a:off x="6759575" y="3367088"/>
              <a:ext cx="1612900" cy="914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90" name="Groep 89"/>
          <p:cNvGrpSpPr/>
          <p:nvPr/>
        </p:nvGrpSpPr>
        <p:grpSpPr>
          <a:xfrm>
            <a:off x="5555994" y="5229020"/>
            <a:ext cx="737794" cy="425650"/>
            <a:chOff x="2803525" y="5218113"/>
            <a:chExt cx="1609725" cy="928687"/>
          </a:xfrm>
          <a:solidFill>
            <a:schemeClr val="accent2"/>
          </a:solidFill>
        </p:grpSpPr>
        <p:sp>
          <p:nvSpPr>
            <p:cNvPr id="91" name="Rectangle 24"/>
            <p:cNvSpPr>
              <a:spLocks noChangeArrowheads="1"/>
            </p:cNvSpPr>
            <p:nvPr/>
          </p:nvSpPr>
          <p:spPr bwMode="auto">
            <a:xfrm>
              <a:off x="2803525" y="5218113"/>
              <a:ext cx="1609725" cy="92551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92" name="AutoShape 40"/>
            <p:cNvSpPr>
              <a:spLocks noChangeArrowheads="1"/>
            </p:cNvSpPr>
            <p:nvPr/>
          </p:nvSpPr>
          <p:spPr bwMode="auto">
            <a:xfrm>
              <a:off x="2825750" y="5232400"/>
              <a:ext cx="1565275" cy="914400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</p:grpSp>
      <p:grpSp>
        <p:nvGrpSpPr>
          <p:cNvPr id="93" name="Groep 92"/>
          <p:cNvGrpSpPr/>
          <p:nvPr/>
        </p:nvGrpSpPr>
        <p:grpSpPr>
          <a:xfrm>
            <a:off x="6005999" y="2798993"/>
            <a:ext cx="737794" cy="424195"/>
            <a:chOff x="4754563" y="5218113"/>
            <a:chExt cx="1609725" cy="925512"/>
          </a:xfrm>
        </p:grpSpPr>
        <p:sp>
          <p:nvSpPr>
            <p:cNvPr id="94" name="Rectangle 25"/>
            <p:cNvSpPr>
              <a:spLocks noChangeArrowheads="1"/>
            </p:cNvSpPr>
            <p:nvPr/>
          </p:nvSpPr>
          <p:spPr bwMode="auto">
            <a:xfrm>
              <a:off x="4754563" y="5218113"/>
              <a:ext cx="1609725" cy="92551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grpSp>
          <p:nvGrpSpPr>
            <p:cNvPr id="95" name="Group 45"/>
            <p:cNvGrpSpPr>
              <a:grpSpLocks/>
            </p:cNvGrpSpPr>
            <p:nvPr/>
          </p:nvGrpSpPr>
          <p:grpSpPr bwMode="auto">
            <a:xfrm>
              <a:off x="4994275" y="5530850"/>
              <a:ext cx="1130300" cy="300038"/>
              <a:chOff x="892" y="999"/>
              <a:chExt cx="712" cy="189"/>
            </a:xfrm>
          </p:grpSpPr>
          <p:sp>
            <p:nvSpPr>
              <p:cNvPr id="96" name="Line 41"/>
              <p:cNvSpPr>
                <a:spLocks noChangeShapeType="1"/>
              </p:cNvSpPr>
              <p:nvPr/>
            </p:nvSpPr>
            <p:spPr bwMode="auto">
              <a:xfrm>
                <a:off x="892" y="1000"/>
                <a:ext cx="712" cy="1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97" name="Line 42"/>
              <p:cNvSpPr>
                <a:spLocks noChangeShapeType="1"/>
              </p:cNvSpPr>
              <p:nvPr/>
            </p:nvSpPr>
            <p:spPr bwMode="auto">
              <a:xfrm flipH="1">
                <a:off x="892" y="1000"/>
                <a:ext cx="712" cy="1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98" name="Line 43"/>
              <p:cNvSpPr>
                <a:spLocks noChangeShapeType="1"/>
              </p:cNvSpPr>
              <p:nvPr/>
            </p:nvSpPr>
            <p:spPr bwMode="auto">
              <a:xfrm>
                <a:off x="897" y="999"/>
                <a:ext cx="0" cy="1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99" name="Line 44"/>
              <p:cNvSpPr>
                <a:spLocks noChangeShapeType="1"/>
              </p:cNvSpPr>
              <p:nvPr/>
            </p:nvSpPr>
            <p:spPr bwMode="auto">
              <a:xfrm>
                <a:off x="1599" y="999"/>
                <a:ext cx="0" cy="1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100" name="Groep 99"/>
          <p:cNvGrpSpPr/>
          <p:nvPr/>
        </p:nvGrpSpPr>
        <p:grpSpPr>
          <a:xfrm>
            <a:off x="5555994" y="2258987"/>
            <a:ext cx="737793" cy="424195"/>
            <a:chOff x="804863" y="3365500"/>
            <a:chExt cx="1609725" cy="925513"/>
          </a:xfrm>
        </p:grpSpPr>
        <p:sp>
          <p:nvSpPr>
            <p:cNvPr id="101" name="Rectangle 16"/>
            <p:cNvSpPr>
              <a:spLocks noChangeArrowheads="1"/>
            </p:cNvSpPr>
            <p:nvPr/>
          </p:nvSpPr>
          <p:spPr bwMode="auto">
            <a:xfrm>
              <a:off x="804863" y="3365500"/>
              <a:ext cx="1609725" cy="92551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 dirty="0"/>
            </a:p>
          </p:txBody>
        </p:sp>
        <p:sp>
          <p:nvSpPr>
            <p:cNvPr id="102" name="Oval 29"/>
            <p:cNvSpPr>
              <a:spLocks noChangeArrowheads="1"/>
            </p:cNvSpPr>
            <p:nvPr/>
          </p:nvSpPr>
          <p:spPr bwMode="auto">
            <a:xfrm>
              <a:off x="1004888" y="3571875"/>
              <a:ext cx="1209675" cy="4857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grpSp>
          <p:nvGrpSpPr>
            <p:cNvPr id="103" name="Group 51"/>
            <p:cNvGrpSpPr>
              <a:grpSpLocks/>
            </p:cNvGrpSpPr>
            <p:nvPr/>
          </p:nvGrpSpPr>
          <p:grpSpPr bwMode="auto">
            <a:xfrm>
              <a:off x="1339850" y="4054475"/>
              <a:ext cx="538163" cy="142875"/>
              <a:chOff x="843" y="2554"/>
              <a:chExt cx="339" cy="90"/>
            </a:xfrm>
          </p:grpSpPr>
          <p:sp>
            <p:nvSpPr>
              <p:cNvPr id="104" name="Oval 30"/>
              <p:cNvSpPr>
                <a:spLocks noChangeArrowheads="1"/>
              </p:cNvSpPr>
              <p:nvPr/>
            </p:nvSpPr>
            <p:spPr bwMode="auto">
              <a:xfrm>
                <a:off x="843" y="2554"/>
                <a:ext cx="90" cy="9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105" name="Oval 31"/>
              <p:cNvSpPr>
                <a:spLocks noChangeArrowheads="1"/>
              </p:cNvSpPr>
              <p:nvPr/>
            </p:nvSpPr>
            <p:spPr bwMode="auto">
              <a:xfrm>
                <a:off x="963" y="2554"/>
                <a:ext cx="90" cy="9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106" name="Oval 32"/>
              <p:cNvSpPr>
                <a:spLocks noChangeArrowheads="1"/>
              </p:cNvSpPr>
              <p:nvPr/>
            </p:nvSpPr>
            <p:spPr bwMode="auto">
              <a:xfrm>
                <a:off x="1092" y="2554"/>
                <a:ext cx="90" cy="9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</p:grpSp>
      </p:grpSp>
      <p:sp>
        <p:nvSpPr>
          <p:cNvPr id="3" name="Tekstvak 2"/>
          <p:cNvSpPr txBox="1"/>
          <p:nvPr/>
        </p:nvSpPr>
        <p:spPr>
          <a:xfrm>
            <a:off x="6186001" y="198965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6636006" y="2528990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6186001" y="495901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1" name="TextBox 19"/>
          <p:cNvSpPr txBox="1"/>
          <p:nvPr/>
        </p:nvSpPr>
        <p:spPr>
          <a:xfrm>
            <a:off x="425937" y="1989138"/>
            <a:ext cx="3314045" cy="2144866"/>
          </a:xfrm>
          <a:prstGeom prst="roundRect">
            <a:avLst>
              <a:gd name="adj" fmla="val 945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No </a:t>
            </a:r>
            <a:r>
              <a:rPr lang="nl-BE" sz="1600" b="1" dirty="0" err="1">
                <a:solidFill>
                  <a:schemeClr val="bg1"/>
                </a:solidFill>
              </a:rPr>
              <a:t>detection</a:t>
            </a:r>
            <a:r>
              <a:rPr lang="nl-BE" sz="1600" b="1" dirty="0">
                <a:solidFill>
                  <a:schemeClr val="bg1"/>
                </a:solidFill>
              </a:rPr>
              <a:t> range is </a:t>
            </a:r>
            <a:r>
              <a:rPr lang="nl-BE" sz="1600" b="1" dirty="0" err="1">
                <a:solidFill>
                  <a:schemeClr val="bg1"/>
                </a:solidFill>
              </a:rPr>
              <a:t>given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A </a:t>
            </a:r>
            <a:r>
              <a:rPr lang="nl-BE" sz="1600" b="1" dirty="0" err="1">
                <a:solidFill>
                  <a:schemeClr val="bg1"/>
                </a:solidFill>
              </a:rPr>
              <a:t>grouping</a:t>
            </a:r>
            <a:r>
              <a:rPr lang="nl-BE" sz="1600" b="1" dirty="0">
                <a:solidFill>
                  <a:schemeClr val="bg1"/>
                </a:solidFill>
              </a:rPr>
              <a:t> range is </a:t>
            </a:r>
            <a:r>
              <a:rPr lang="nl-BE" sz="1600" b="1" dirty="0" err="1">
                <a:solidFill>
                  <a:schemeClr val="bg1"/>
                </a:solidFill>
              </a:rPr>
              <a:t>given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>
                <a:solidFill>
                  <a:schemeClr val="accent2"/>
                </a:solidFill>
              </a:rPr>
              <a:t>A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accent2"/>
                </a:solidFill>
              </a:rPr>
              <a:t>B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forms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SET 1.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>
                <a:solidFill>
                  <a:schemeClr val="accent2"/>
                </a:solidFill>
              </a:rPr>
              <a:t>C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accent2"/>
                </a:solidFill>
              </a:rPr>
              <a:t>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forms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SET 2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>
                <a:solidFill>
                  <a:schemeClr val="accent2"/>
                </a:solidFill>
              </a:rPr>
              <a:t>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would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be</a:t>
            </a:r>
            <a:r>
              <a:rPr lang="nl-BE" sz="1600" b="1" dirty="0">
                <a:solidFill>
                  <a:schemeClr val="bg1"/>
                </a:solidFill>
              </a:rPr>
              <a:t> in </a:t>
            </a:r>
            <a:r>
              <a:rPr lang="nl-BE" sz="1600" b="1" dirty="0">
                <a:solidFill>
                  <a:schemeClr val="accent1"/>
                </a:solidFill>
              </a:rPr>
              <a:t>SET 3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 </a:t>
            </a:r>
            <a:r>
              <a:rPr lang="nl-BE" sz="1600" b="1" dirty="0">
                <a:solidFill>
                  <a:schemeClr val="accent2"/>
                </a:solidFill>
              </a:rPr>
              <a:t>F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would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not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be</a:t>
            </a:r>
            <a:r>
              <a:rPr lang="nl-BE" sz="1600" b="1" dirty="0">
                <a:solidFill>
                  <a:schemeClr val="bg1"/>
                </a:solidFill>
              </a:rPr>
              <a:t> in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list, </a:t>
            </a:r>
            <a:r>
              <a:rPr lang="nl-BE" sz="1600" b="1" dirty="0" err="1">
                <a:solidFill>
                  <a:schemeClr val="bg1"/>
                </a:solidFill>
              </a:rPr>
              <a:t>although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they</a:t>
            </a:r>
            <a:r>
              <a:rPr lang="nl-BE" sz="1600" b="1" dirty="0">
                <a:solidFill>
                  <a:schemeClr val="bg1"/>
                </a:solidFill>
              </a:rPr>
              <a:t> are </a:t>
            </a:r>
            <a:r>
              <a:rPr lang="nl-BE" sz="1600" b="1" dirty="0" err="1">
                <a:solidFill>
                  <a:schemeClr val="bg1"/>
                </a:solidFill>
              </a:rPr>
              <a:t>possibly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detected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by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RECON unit.</a:t>
            </a:r>
            <a:endParaRPr lang="nl-BE" sz="1600" dirty="0">
              <a:solidFill>
                <a:schemeClr val="bg1"/>
              </a:solidFill>
            </a:endParaRPr>
          </a:p>
        </p:txBody>
      </p:sp>
      <p:grpSp>
        <p:nvGrpSpPr>
          <p:cNvPr id="126" name="Groep 125"/>
          <p:cNvGrpSpPr/>
          <p:nvPr/>
        </p:nvGrpSpPr>
        <p:grpSpPr>
          <a:xfrm>
            <a:off x="8616028" y="3879005"/>
            <a:ext cx="737794" cy="467124"/>
            <a:chOff x="2803525" y="1474788"/>
            <a:chExt cx="1609725" cy="1019175"/>
          </a:xfrm>
        </p:grpSpPr>
        <p:sp>
          <p:nvSpPr>
            <p:cNvPr id="127" name="Rectangle 10"/>
            <p:cNvSpPr>
              <a:spLocks noChangeArrowheads="1"/>
            </p:cNvSpPr>
            <p:nvPr/>
          </p:nvSpPr>
          <p:spPr bwMode="auto">
            <a:xfrm>
              <a:off x="2803525" y="1474788"/>
              <a:ext cx="1609725" cy="92551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 dirty="0"/>
            </a:p>
          </p:txBody>
        </p:sp>
        <p:grpSp>
          <p:nvGrpSpPr>
            <p:cNvPr id="128" name="Group 8"/>
            <p:cNvGrpSpPr>
              <a:grpSpLocks/>
            </p:cNvGrpSpPr>
            <p:nvPr/>
          </p:nvGrpSpPr>
          <p:grpSpPr bwMode="auto">
            <a:xfrm rot="-89841">
              <a:off x="3130550" y="2092325"/>
              <a:ext cx="955675" cy="401638"/>
              <a:chOff x="1080" y="1506"/>
              <a:chExt cx="602" cy="253"/>
            </a:xfrm>
          </p:grpSpPr>
          <p:sp>
            <p:nvSpPr>
              <p:cNvPr id="129" name="Arc 6"/>
              <p:cNvSpPr>
                <a:spLocks/>
              </p:cNvSpPr>
              <p:nvPr/>
            </p:nvSpPr>
            <p:spPr bwMode="auto">
              <a:xfrm rot="-2717662">
                <a:off x="1091" y="1495"/>
                <a:ext cx="238" cy="26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3603"/>
                  <a:gd name="T2" fmla="*/ 21507 w 21600"/>
                  <a:gd name="T3" fmla="*/ 23603 h 23603"/>
                  <a:gd name="T4" fmla="*/ 0 w 21600"/>
                  <a:gd name="T5" fmla="*/ 21600 h 23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03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68"/>
                      <a:pt x="21568" y="22937"/>
                      <a:pt x="21506" y="23602"/>
                    </a:cubicBezTo>
                  </a:path>
                  <a:path w="21600" h="23603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68"/>
                      <a:pt x="21568" y="22937"/>
                      <a:pt x="21506" y="2360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130" name="Arc 7"/>
              <p:cNvSpPr>
                <a:spLocks/>
              </p:cNvSpPr>
              <p:nvPr/>
            </p:nvSpPr>
            <p:spPr bwMode="auto">
              <a:xfrm rot="-2717662">
                <a:off x="1433" y="1510"/>
                <a:ext cx="238" cy="26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3603"/>
                  <a:gd name="T2" fmla="*/ 21507 w 21600"/>
                  <a:gd name="T3" fmla="*/ 23603 h 23603"/>
                  <a:gd name="T4" fmla="*/ 0 w 21600"/>
                  <a:gd name="T5" fmla="*/ 21600 h 23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03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68"/>
                      <a:pt x="21568" y="22937"/>
                      <a:pt x="21506" y="23602"/>
                    </a:cubicBezTo>
                  </a:path>
                  <a:path w="21600" h="23603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68"/>
                      <a:pt x="21568" y="22937"/>
                      <a:pt x="21506" y="2360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</p:grpSp>
      </p:grpSp>
      <p:sp>
        <p:nvSpPr>
          <p:cNvPr id="131" name="Tekstvak 130"/>
          <p:cNvSpPr txBox="1"/>
          <p:nvPr/>
        </p:nvSpPr>
        <p:spPr>
          <a:xfrm>
            <a:off x="9246035" y="3609002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grpSp>
        <p:nvGrpSpPr>
          <p:cNvPr id="49" name="Groep 48"/>
          <p:cNvGrpSpPr/>
          <p:nvPr/>
        </p:nvGrpSpPr>
        <p:grpSpPr>
          <a:xfrm>
            <a:off x="9876042" y="5499023"/>
            <a:ext cx="737794" cy="467124"/>
            <a:chOff x="2803525" y="1474788"/>
            <a:chExt cx="1609725" cy="1019175"/>
          </a:xfrm>
        </p:grpSpPr>
        <p:sp>
          <p:nvSpPr>
            <p:cNvPr id="50" name="Rectangle 10"/>
            <p:cNvSpPr>
              <a:spLocks noChangeArrowheads="1"/>
            </p:cNvSpPr>
            <p:nvPr/>
          </p:nvSpPr>
          <p:spPr bwMode="auto">
            <a:xfrm>
              <a:off x="2803525" y="1474788"/>
              <a:ext cx="1609725" cy="92551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 dirty="0"/>
            </a:p>
          </p:txBody>
        </p:sp>
        <p:grpSp>
          <p:nvGrpSpPr>
            <p:cNvPr id="51" name="Group 8"/>
            <p:cNvGrpSpPr>
              <a:grpSpLocks/>
            </p:cNvGrpSpPr>
            <p:nvPr/>
          </p:nvGrpSpPr>
          <p:grpSpPr bwMode="auto">
            <a:xfrm rot="-89841">
              <a:off x="3130550" y="2092325"/>
              <a:ext cx="955675" cy="401638"/>
              <a:chOff x="1080" y="1506"/>
              <a:chExt cx="602" cy="253"/>
            </a:xfrm>
          </p:grpSpPr>
          <p:sp>
            <p:nvSpPr>
              <p:cNvPr id="52" name="Arc 6"/>
              <p:cNvSpPr>
                <a:spLocks/>
              </p:cNvSpPr>
              <p:nvPr/>
            </p:nvSpPr>
            <p:spPr bwMode="auto">
              <a:xfrm rot="-2717662">
                <a:off x="1091" y="1495"/>
                <a:ext cx="238" cy="26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3603"/>
                  <a:gd name="T2" fmla="*/ 21507 w 21600"/>
                  <a:gd name="T3" fmla="*/ 23603 h 23603"/>
                  <a:gd name="T4" fmla="*/ 0 w 21600"/>
                  <a:gd name="T5" fmla="*/ 21600 h 23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03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68"/>
                      <a:pt x="21568" y="22937"/>
                      <a:pt x="21506" y="23602"/>
                    </a:cubicBezTo>
                  </a:path>
                  <a:path w="21600" h="23603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68"/>
                      <a:pt x="21568" y="22937"/>
                      <a:pt x="21506" y="2360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53" name="Arc 7"/>
              <p:cNvSpPr>
                <a:spLocks/>
              </p:cNvSpPr>
              <p:nvPr/>
            </p:nvSpPr>
            <p:spPr bwMode="auto">
              <a:xfrm rot="-2717662">
                <a:off x="1433" y="1510"/>
                <a:ext cx="238" cy="26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3603"/>
                  <a:gd name="T2" fmla="*/ 21507 w 21600"/>
                  <a:gd name="T3" fmla="*/ 23603 h 23603"/>
                  <a:gd name="T4" fmla="*/ 0 w 21600"/>
                  <a:gd name="T5" fmla="*/ 21600 h 23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03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68"/>
                      <a:pt x="21568" y="22937"/>
                      <a:pt x="21506" y="23602"/>
                    </a:cubicBezTo>
                  </a:path>
                  <a:path w="21600" h="23603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68"/>
                      <a:pt x="21568" y="22937"/>
                      <a:pt x="21506" y="2360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</p:grpSp>
      </p:grpSp>
      <p:sp>
        <p:nvSpPr>
          <p:cNvPr id="54" name="Tekstvak 53"/>
          <p:cNvSpPr txBox="1"/>
          <p:nvPr/>
        </p:nvSpPr>
        <p:spPr>
          <a:xfrm>
            <a:off x="10506049" y="5229020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55" name="TextBox 19"/>
          <p:cNvSpPr txBox="1"/>
          <p:nvPr/>
        </p:nvSpPr>
        <p:spPr>
          <a:xfrm>
            <a:off x="1461561" y="5409022"/>
            <a:ext cx="3224044" cy="1349375"/>
          </a:xfrm>
          <a:prstGeom prst="roundRect">
            <a:avLst>
              <a:gd name="adj" fmla="val 111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The first unit </a:t>
            </a:r>
            <a:r>
              <a:rPr lang="nl-BE" sz="1600" b="1" dirty="0" err="1">
                <a:solidFill>
                  <a:schemeClr val="bg1"/>
                </a:solidFill>
              </a:rPr>
              <a:t>detected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forms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center of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grouping</a:t>
            </a:r>
            <a:r>
              <a:rPr lang="nl-BE" sz="1600" b="1" dirty="0">
                <a:solidFill>
                  <a:schemeClr val="bg1"/>
                </a:solidFill>
              </a:rPr>
              <a:t> range.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Units </a:t>
            </a:r>
            <a:r>
              <a:rPr lang="nl-BE" sz="1600" b="1" dirty="0" err="1">
                <a:solidFill>
                  <a:schemeClr val="bg1"/>
                </a:solidFill>
              </a:rPr>
              <a:t>falling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within</a:t>
            </a:r>
            <a:r>
              <a:rPr lang="nl-BE" sz="1600" b="1" dirty="0">
                <a:solidFill>
                  <a:schemeClr val="bg1"/>
                </a:solidFill>
              </a:rPr>
              <a:t> a </a:t>
            </a:r>
            <a:r>
              <a:rPr lang="nl-BE" sz="1600" b="1" dirty="0" err="1">
                <a:solidFill>
                  <a:schemeClr val="bg1"/>
                </a:solidFill>
              </a:rPr>
              <a:t>grouping</a:t>
            </a:r>
            <a:r>
              <a:rPr lang="nl-BE" sz="1600" b="1" dirty="0">
                <a:solidFill>
                  <a:schemeClr val="bg1"/>
                </a:solidFill>
              </a:rPr>
              <a:t> range are </a:t>
            </a:r>
            <a:r>
              <a:rPr lang="nl-BE" sz="1600" b="1" dirty="0" err="1">
                <a:solidFill>
                  <a:schemeClr val="bg1"/>
                </a:solidFill>
              </a:rPr>
              <a:t>added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to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SET.</a:t>
            </a:r>
          </a:p>
        </p:txBody>
      </p:sp>
      <p:grpSp>
        <p:nvGrpSpPr>
          <p:cNvPr id="107" name="Groep 106"/>
          <p:cNvGrpSpPr/>
          <p:nvPr/>
        </p:nvGrpSpPr>
        <p:grpSpPr>
          <a:xfrm>
            <a:off x="5358206" y="5769026"/>
            <a:ext cx="737794" cy="424195"/>
            <a:chOff x="6761163" y="1474788"/>
            <a:chExt cx="1609725" cy="925512"/>
          </a:xfrm>
        </p:grpSpPr>
        <p:sp>
          <p:nvSpPr>
            <p:cNvPr id="108" name="Rectangle 12"/>
            <p:cNvSpPr>
              <a:spLocks noChangeArrowheads="1"/>
            </p:cNvSpPr>
            <p:nvPr/>
          </p:nvSpPr>
          <p:spPr bwMode="auto">
            <a:xfrm>
              <a:off x="6761163" y="1474788"/>
              <a:ext cx="1609725" cy="92551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 dirty="0"/>
            </a:p>
          </p:txBody>
        </p:sp>
        <p:sp>
          <p:nvSpPr>
            <p:cNvPr id="109" name="Oval 28"/>
            <p:cNvSpPr>
              <a:spLocks noChangeArrowheads="1"/>
            </p:cNvSpPr>
            <p:nvPr/>
          </p:nvSpPr>
          <p:spPr bwMode="auto">
            <a:xfrm>
              <a:off x="6961188" y="1693863"/>
              <a:ext cx="1209675" cy="4857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</p:grpSp>
      <p:sp>
        <p:nvSpPr>
          <p:cNvPr id="118" name="Tekstvak 117"/>
          <p:cNvSpPr txBox="1"/>
          <p:nvPr/>
        </p:nvSpPr>
        <p:spPr>
          <a:xfrm>
            <a:off x="5988213" y="549838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22" name="Rechte verbindingslijn met pijl 121"/>
          <p:cNvCxnSpPr/>
          <p:nvPr/>
        </p:nvCxnSpPr>
        <p:spPr>
          <a:xfrm>
            <a:off x="4314494" y="4181104"/>
            <a:ext cx="1241500" cy="126001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met pijl 122"/>
          <p:cNvCxnSpPr>
            <a:stCxn id="78" idx="3"/>
            <a:endCxn id="127" idx="1"/>
          </p:cNvCxnSpPr>
          <p:nvPr/>
        </p:nvCxnSpPr>
        <p:spPr>
          <a:xfrm flipV="1">
            <a:off x="4314494" y="4091103"/>
            <a:ext cx="4301534" cy="9000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met pijl 123"/>
          <p:cNvCxnSpPr>
            <a:endCxn id="94" idx="1"/>
          </p:cNvCxnSpPr>
          <p:nvPr/>
        </p:nvCxnSpPr>
        <p:spPr>
          <a:xfrm flipV="1">
            <a:off x="4314494" y="3011091"/>
            <a:ext cx="1691505" cy="1170013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met pijl 124"/>
          <p:cNvCxnSpPr/>
          <p:nvPr/>
        </p:nvCxnSpPr>
        <p:spPr>
          <a:xfrm flipV="1">
            <a:off x="4314494" y="2471085"/>
            <a:ext cx="1241500" cy="171001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met pijl 56"/>
          <p:cNvCxnSpPr>
            <a:stCxn id="78" idx="3"/>
          </p:cNvCxnSpPr>
          <p:nvPr/>
        </p:nvCxnSpPr>
        <p:spPr>
          <a:xfrm>
            <a:off x="4314494" y="4181104"/>
            <a:ext cx="1061498" cy="176792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kstvak 119"/>
          <p:cNvSpPr txBox="1"/>
          <p:nvPr/>
        </p:nvSpPr>
        <p:spPr>
          <a:xfrm>
            <a:off x="4205978" y="3699003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</a:t>
            </a:r>
          </a:p>
        </p:txBody>
      </p:sp>
      <p:sp>
        <p:nvSpPr>
          <p:cNvPr id="60" name="Tekstvak 59"/>
          <p:cNvSpPr txBox="1"/>
          <p:nvPr/>
        </p:nvSpPr>
        <p:spPr>
          <a:xfrm>
            <a:off x="4251133" y="2078985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61" name="Tekstvak 60"/>
          <p:cNvSpPr txBox="1"/>
          <p:nvPr/>
        </p:nvSpPr>
        <p:spPr>
          <a:xfrm>
            <a:off x="9516038" y="2981976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3</a:t>
            </a:r>
          </a:p>
        </p:txBody>
      </p:sp>
      <p:sp>
        <p:nvSpPr>
          <p:cNvPr id="62" name="Tekstvak 61"/>
          <p:cNvSpPr txBox="1"/>
          <p:nvPr/>
        </p:nvSpPr>
        <p:spPr>
          <a:xfrm>
            <a:off x="6816008" y="5949028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2</a:t>
            </a:r>
          </a:p>
        </p:txBody>
      </p:sp>
    </p:spTree>
    <p:extLst>
      <p:ext uri="{BB962C8B-B14F-4D97-AF65-F5344CB8AC3E}">
        <p14:creationId xmlns:p14="http://schemas.microsoft.com/office/powerpoint/2010/main" val="9193217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al 45"/>
          <p:cNvSpPr/>
          <p:nvPr/>
        </p:nvSpPr>
        <p:spPr>
          <a:xfrm>
            <a:off x="4702955" y="1337250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57" name="Rechte verbindingslijn met pijl 56"/>
          <p:cNvCxnSpPr>
            <a:stCxn id="78" idx="3"/>
            <a:endCxn id="91" idx="1"/>
          </p:cNvCxnSpPr>
          <p:nvPr/>
        </p:nvCxnSpPr>
        <p:spPr>
          <a:xfrm flipV="1">
            <a:off x="4314494" y="3551097"/>
            <a:ext cx="1511503" cy="63000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al 46"/>
          <p:cNvSpPr/>
          <p:nvPr/>
        </p:nvSpPr>
        <p:spPr>
          <a:xfrm>
            <a:off x="7582987" y="2708992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48" name="Ovaal 47"/>
          <p:cNvSpPr/>
          <p:nvPr/>
        </p:nvSpPr>
        <p:spPr>
          <a:xfrm>
            <a:off x="4342951" y="4577286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122" name="Rechte verbindingslijn met pijl 121"/>
          <p:cNvCxnSpPr>
            <a:endCxn id="108" idx="1"/>
          </p:cNvCxnSpPr>
          <p:nvPr/>
        </p:nvCxnSpPr>
        <p:spPr>
          <a:xfrm>
            <a:off x="4314494" y="4181104"/>
            <a:ext cx="1043712" cy="180002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met pijl 122"/>
          <p:cNvCxnSpPr>
            <a:stCxn id="78" idx="3"/>
            <a:endCxn id="127" idx="1"/>
          </p:cNvCxnSpPr>
          <p:nvPr/>
        </p:nvCxnSpPr>
        <p:spPr>
          <a:xfrm flipV="1">
            <a:off x="4314494" y="4091103"/>
            <a:ext cx="4301534" cy="9000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met pijl 123"/>
          <p:cNvCxnSpPr>
            <a:stCxn id="78" idx="3"/>
            <a:endCxn id="94" idx="1"/>
          </p:cNvCxnSpPr>
          <p:nvPr/>
        </p:nvCxnSpPr>
        <p:spPr>
          <a:xfrm flipV="1">
            <a:off x="4314494" y="2740419"/>
            <a:ext cx="1421502" cy="144068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met pijl 124"/>
          <p:cNvCxnSpPr>
            <a:endCxn id="101" idx="1"/>
          </p:cNvCxnSpPr>
          <p:nvPr/>
        </p:nvCxnSpPr>
        <p:spPr>
          <a:xfrm flipV="1">
            <a:off x="4314494" y="1751077"/>
            <a:ext cx="1511503" cy="243002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DETECTION_UNITGROUPS – sets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vary</a:t>
            </a:r>
            <a:r>
              <a:rPr lang="nl-BE" dirty="0"/>
              <a:t> at </a:t>
            </a:r>
            <a:r>
              <a:rPr lang="nl-BE" dirty="0" err="1"/>
              <a:t>each</a:t>
            </a:r>
            <a:r>
              <a:rPr lang="nl-BE" dirty="0"/>
              <a:t> </a:t>
            </a:r>
            <a:r>
              <a:rPr lang="nl-BE" dirty="0" err="1"/>
              <a:t>detection</a:t>
            </a:r>
            <a:r>
              <a:rPr lang="nl-BE" dirty="0"/>
              <a:t> scan</a:t>
            </a:r>
          </a:p>
        </p:txBody>
      </p:sp>
      <p:grpSp>
        <p:nvGrpSpPr>
          <p:cNvPr id="77" name="Groep 76"/>
          <p:cNvGrpSpPr/>
          <p:nvPr/>
        </p:nvGrpSpPr>
        <p:grpSpPr>
          <a:xfrm>
            <a:off x="3575972" y="3969006"/>
            <a:ext cx="739249" cy="424195"/>
            <a:chOff x="6759575" y="3365500"/>
            <a:chExt cx="1612900" cy="925513"/>
          </a:xfrm>
        </p:grpSpPr>
        <p:sp>
          <p:nvSpPr>
            <p:cNvPr id="78" name="Rectangle 19"/>
            <p:cNvSpPr>
              <a:spLocks noChangeArrowheads="1"/>
            </p:cNvSpPr>
            <p:nvPr/>
          </p:nvSpPr>
          <p:spPr bwMode="auto">
            <a:xfrm>
              <a:off x="6761163" y="3365500"/>
              <a:ext cx="1609725" cy="92551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 dirty="0"/>
            </a:p>
          </p:txBody>
        </p:sp>
        <p:sp>
          <p:nvSpPr>
            <p:cNvPr id="79" name="Line 35"/>
            <p:cNvSpPr>
              <a:spLocks noChangeShapeType="1"/>
            </p:cNvSpPr>
            <p:nvPr/>
          </p:nvSpPr>
          <p:spPr bwMode="auto">
            <a:xfrm flipV="1">
              <a:off x="6759575" y="3367088"/>
              <a:ext cx="1612900" cy="914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90" name="Groep 89"/>
          <p:cNvGrpSpPr/>
          <p:nvPr/>
        </p:nvGrpSpPr>
        <p:grpSpPr>
          <a:xfrm>
            <a:off x="5825997" y="3338999"/>
            <a:ext cx="737794" cy="425650"/>
            <a:chOff x="2803525" y="5218113"/>
            <a:chExt cx="1609725" cy="928687"/>
          </a:xfrm>
          <a:solidFill>
            <a:schemeClr val="accent2"/>
          </a:solidFill>
        </p:grpSpPr>
        <p:sp>
          <p:nvSpPr>
            <p:cNvPr id="91" name="Rectangle 24"/>
            <p:cNvSpPr>
              <a:spLocks noChangeArrowheads="1"/>
            </p:cNvSpPr>
            <p:nvPr/>
          </p:nvSpPr>
          <p:spPr bwMode="auto">
            <a:xfrm>
              <a:off x="2803525" y="5218113"/>
              <a:ext cx="1609725" cy="92551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92" name="AutoShape 40"/>
            <p:cNvSpPr>
              <a:spLocks noChangeArrowheads="1"/>
            </p:cNvSpPr>
            <p:nvPr/>
          </p:nvSpPr>
          <p:spPr bwMode="auto">
            <a:xfrm>
              <a:off x="2825750" y="5232400"/>
              <a:ext cx="1565275" cy="914400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</p:grpSp>
      <p:grpSp>
        <p:nvGrpSpPr>
          <p:cNvPr id="93" name="Groep 92"/>
          <p:cNvGrpSpPr/>
          <p:nvPr/>
        </p:nvGrpSpPr>
        <p:grpSpPr>
          <a:xfrm>
            <a:off x="5735996" y="2528321"/>
            <a:ext cx="737794" cy="424195"/>
            <a:chOff x="4754563" y="5218113"/>
            <a:chExt cx="1609725" cy="925512"/>
          </a:xfrm>
        </p:grpSpPr>
        <p:sp>
          <p:nvSpPr>
            <p:cNvPr id="94" name="Rectangle 25"/>
            <p:cNvSpPr>
              <a:spLocks noChangeArrowheads="1"/>
            </p:cNvSpPr>
            <p:nvPr/>
          </p:nvSpPr>
          <p:spPr bwMode="auto">
            <a:xfrm>
              <a:off x="4754563" y="5218113"/>
              <a:ext cx="1609725" cy="92551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grpSp>
          <p:nvGrpSpPr>
            <p:cNvPr id="95" name="Group 45"/>
            <p:cNvGrpSpPr>
              <a:grpSpLocks/>
            </p:cNvGrpSpPr>
            <p:nvPr/>
          </p:nvGrpSpPr>
          <p:grpSpPr bwMode="auto">
            <a:xfrm>
              <a:off x="4994275" y="5530850"/>
              <a:ext cx="1130300" cy="300038"/>
              <a:chOff x="892" y="999"/>
              <a:chExt cx="712" cy="189"/>
            </a:xfrm>
          </p:grpSpPr>
          <p:sp>
            <p:nvSpPr>
              <p:cNvPr id="96" name="Line 41"/>
              <p:cNvSpPr>
                <a:spLocks noChangeShapeType="1"/>
              </p:cNvSpPr>
              <p:nvPr/>
            </p:nvSpPr>
            <p:spPr bwMode="auto">
              <a:xfrm>
                <a:off x="892" y="1000"/>
                <a:ext cx="712" cy="1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97" name="Line 42"/>
              <p:cNvSpPr>
                <a:spLocks noChangeShapeType="1"/>
              </p:cNvSpPr>
              <p:nvPr/>
            </p:nvSpPr>
            <p:spPr bwMode="auto">
              <a:xfrm flipH="1">
                <a:off x="892" y="1000"/>
                <a:ext cx="712" cy="1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98" name="Line 43"/>
              <p:cNvSpPr>
                <a:spLocks noChangeShapeType="1"/>
              </p:cNvSpPr>
              <p:nvPr/>
            </p:nvSpPr>
            <p:spPr bwMode="auto">
              <a:xfrm>
                <a:off x="897" y="999"/>
                <a:ext cx="0" cy="1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99" name="Line 44"/>
              <p:cNvSpPr>
                <a:spLocks noChangeShapeType="1"/>
              </p:cNvSpPr>
              <p:nvPr/>
            </p:nvSpPr>
            <p:spPr bwMode="auto">
              <a:xfrm>
                <a:off x="1599" y="999"/>
                <a:ext cx="0" cy="1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100" name="Groep 99"/>
          <p:cNvGrpSpPr/>
          <p:nvPr/>
        </p:nvGrpSpPr>
        <p:grpSpPr>
          <a:xfrm>
            <a:off x="5825997" y="1538979"/>
            <a:ext cx="737793" cy="424195"/>
            <a:chOff x="804863" y="3365500"/>
            <a:chExt cx="1609725" cy="925513"/>
          </a:xfrm>
        </p:grpSpPr>
        <p:sp>
          <p:nvSpPr>
            <p:cNvPr id="101" name="Rectangle 16"/>
            <p:cNvSpPr>
              <a:spLocks noChangeArrowheads="1"/>
            </p:cNvSpPr>
            <p:nvPr/>
          </p:nvSpPr>
          <p:spPr bwMode="auto">
            <a:xfrm>
              <a:off x="804863" y="3365500"/>
              <a:ext cx="1609725" cy="92551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 dirty="0"/>
            </a:p>
          </p:txBody>
        </p:sp>
        <p:sp>
          <p:nvSpPr>
            <p:cNvPr id="102" name="Oval 29"/>
            <p:cNvSpPr>
              <a:spLocks noChangeArrowheads="1"/>
            </p:cNvSpPr>
            <p:nvPr/>
          </p:nvSpPr>
          <p:spPr bwMode="auto">
            <a:xfrm>
              <a:off x="1004888" y="3571875"/>
              <a:ext cx="1209675" cy="4857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grpSp>
          <p:nvGrpSpPr>
            <p:cNvPr id="103" name="Group 51"/>
            <p:cNvGrpSpPr>
              <a:grpSpLocks/>
            </p:cNvGrpSpPr>
            <p:nvPr/>
          </p:nvGrpSpPr>
          <p:grpSpPr bwMode="auto">
            <a:xfrm>
              <a:off x="1339850" y="4054475"/>
              <a:ext cx="538163" cy="142875"/>
              <a:chOff x="843" y="2554"/>
              <a:chExt cx="339" cy="90"/>
            </a:xfrm>
          </p:grpSpPr>
          <p:sp>
            <p:nvSpPr>
              <p:cNvPr id="104" name="Oval 30"/>
              <p:cNvSpPr>
                <a:spLocks noChangeArrowheads="1"/>
              </p:cNvSpPr>
              <p:nvPr/>
            </p:nvSpPr>
            <p:spPr bwMode="auto">
              <a:xfrm>
                <a:off x="843" y="2554"/>
                <a:ext cx="90" cy="9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105" name="Oval 31"/>
              <p:cNvSpPr>
                <a:spLocks noChangeArrowheads="1"/>
              </p:cNvSpPr>
              <p:nvPr/>
            </p:nvSpPr>
            <p:spPr bwMode="auto">
              <a:xfrm>
                <a:off x="963" y="2554"/>
                <a:ext cx="90" cy="9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106" name="Oval 32"/>
              <p:cNvSpPr>
                <a:spLocks noChangeArrowheads="1"/>
              </p:cNvSpPr>
              <p:nvPr/>
            </p:nvSpPr>
            <p:spPr bwMode="auto">
              <a:xfrm>
                <a:off x="1092" y="2554"/>
                <a:ext cx="90" cy="9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</p:grpSp>
      </p:grpSp>
      <p:grpSp>
        <p:nvGrpSpPr>
          <p:cNvPr id="107" name="Groep 106"/>
          <p:cNvGrpSpPr/>
          <p:nvPr/>
        </p:nvGrpSpPr>
        <p:grpSpPr>
          <a:xfrm>
            <a:off x="5358206" y="5769026"/>
            <a:ext cx="737794" cy="424195"/>
            <a:chOff x="6761163" y="1474788"/>
            <a:chExt cx="1609725" cy="925512"/>
          </a:xfrm>
        </p:grpSpPr>
        <p:sp>
          <p:nvSpPr>
            <p:cNvPr id="108" name="Rectangle 12"/>
            <p:cNvSpPr>
              <a:spLocks noChangeArrowheads="1"/>
            </p:cNvSpPr>
            <p:nvPr/>
          </p:nvSpPr>
          <p:spPr bwMode="auto">
            <a:xfrm>
              <a:off x="6761163" y="1474788"/>
              <a:ext cx="1609725" cy="92551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 dirty="0"/>
            </a:p>
          </p:txBody>
        </p:sp>
        <p:sp>
          <p:nvSpPr>
            <p:cNvPr id="109" name="Oval 28"/>
            <p:cNvSpPr>
              <a:spLocks noChangeArrowheads="1"/>
            </p:cNvSpPr>
            <p:nvPr/>
          </p:nvSpPr>
          <p:spPr bwMode="auto">
            <a:xfrm>
              <a:off x="6961188" y="1693863"/>
              <a:ext cx="1209675" cy="4857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</p:grpSp>
      <p:sp>
        <p:nvSpPr>
          <p:cNvPr id="3" name="Tekstvak 2"/>
          <p:cNvSpPr txBox="1"/>
          <p:nvPr/>
        </p:nvSpPr>
        <p:spPr>
          <a:xfrm>
            <a:off x="6456004" y="1269645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6366003" y="2258318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6456004" y="3068996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8" name="Tekstvak 117"/>
          <p:cNvSpPr txBox="1"/>
          <p:nvPr/>
        </p:nvSpPr>
        <p:spPr>
          <a:xfrm>
            <a:off x="5988213" y="549838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0" name="Tekstvak 119"/>
          <p:cNvSpPr txBox="1"/>
          <p:nvPr/>
        </p:nvSpPr>
        <p:spPr>
          <a:xfrm>
            <a:off x="4205978" y="3699003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</a:t>
            </a:r>
          </a:p>
        </p:txBody>
      </p:sp>
      <p:sp>
        <p:nvSpPr>
          <p:cNvPr id="121" name="TextBox 19"/>
          <p:cNvSpPr txBox="1"/>
          <p:nvPr/>
        </p:nvSpPr>
        <p:spPr>
          <a:xfrm>
            <a:off x="335936" y="2078985"/>
            <a:ext cx="3600040" cy="1619864"/>
          </a:xfrm>
          <a:prstGeom prst="roundRect">
            <a:avLst>
              <a:gd name="adj" fmla="val 945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The </a:t>
            </a:r>
            <a:r>
              <a:rPr lang="nl-BE" sz="1600" b="1" dirty="0">
                <a:solidFill>
                  <a:schemeClr val="accent2"/>
                </a:solidFill>
              </a:rPr>
              <a:t>red units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moved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No </a:t>
            </a:r>
            <a:r>
              <a:rPr lang="nl-BE" sz="1600" b="1" dirty="0" err="1">
                <a:solidFill>
                  <a:schemeClr val="bg1"/>
                </a:solidFill>
              </a:rPr>
              <a:t>detection</a:t>
            </a:r>
            <a:r>
              <a:rPr lang="nl-BE" sz="1600" b="1" dirty="0">
                <a:solidFill>
                  <a:schemeClr val="bg1"/>
                </a:solidFill>
              </a:rPr>
              <a:t> range is </a:t>
            </a:r>
            <a:r>
              <a:rPr lang="nl-BE" sz="1600" b="1" dirty="0" err="1">
                <a:solidFill>
                  <a:schemeClr val="bg1"/>
                </a:solidFill>
              </a:rPr>
              <a:t>given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A </a:t>
            </a:r>
            <a:r>
              <a:rPr lang="nl-BE" sz="1600" b="1" dirty="0" err="1">
                <a:solidFill>
                  <a:schemeClr val="bg1"/>
                </a:solidFill>
              </a:rPr>
              <a:t>grouping</a:t>
            </a:r>
            <a:r>
              <a:rPr lang="nl-BE" sz="1600" b="1" dirty="0">
                <a:solidFill>
                  <a:schemeClr val="bg1"/>
                </a:solidFill>
              </a:rPr>
              <a:t> range is </a:t>
            </a:r>
            <a:r>
              <a:rPr lang="nl-BE" sz="1600" b="1" dirty="0" err="1">
                <a:solidFill>
                  <a:schemeClr val="bg1"/>
                </a:solidFill>
              </a:rPr>
              <a:t>given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>
                <a:solidFill>
                  <a:schemeClr val="accent2"/>
                </a:solidFill>
              </a:rPr>
              <a:t>A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accent2"/>
                </a:solidFill>
              </a:rPr>
              <a:t>B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2"/>
                </a:solidFill>
              </a:rPr>
              <a:t>C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forms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SET 1.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 </a:t>
            </a:r>
            <a:r>
              <a:rPr lang="nl-BE" sz="1600" b="1" dirty="0">
                <a:solidFill>
                  <a:schemeClr val="accent2"/>
                </a:solidFill>
              </a:rPr>
              <a:t>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forms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SET 2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>
                <a:solidFill>
                  <a:schemeClr val="accent2"/>
                </a:solidFill>
              </a:rPr>
              <a:t>E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accent2"/>
                </a:solidFill>
              </a:rPr>
              <a:t> F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would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be</a:t>
            </a:r>
            <a:r>
              <a:rPr lang="nl-BE" sz="1600" b="1" dirty="0">
                <a:solidFill>
                  <a:schemeClr val="bg1"/>
                </a:solidFill>
              </a:rPr>
              <a:t> in </a:t>
            </a:r>
            <a:r>
              <a:rPr lang="nl-BE" sz="1600" b="1" dirty="0">
                <a:solidFill>
                  <a:schemeClr val="accent1"/>
                </a:solidFill>
              </a:rPr>
              <a:t>SET 3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126" name="Groep 125"/>
          <p:cNvGrpSpPr/>
          <p:nvPr/>
        </p:nvGrpSpPr>
        <p:grpSpPr>
          <a:xfrm>
            <a:off x="8616028" y="3879005"/>
            <a:ext cx="737794" cy="467124"/>
            <a:chOff x="2803525" y="1474788"/>
            <a:chExt cx="1609725" cy="1019175"/>
          </a:xfrm>
        </p:grpSpPr>
        <p:sp>
          <p:nvSpPr>
            <p:cNvPr id="127" name="Rectangle 10"/>
            <p:cNvSpPr>
              <a:spLocks noChangeArrowheads="1"/>
            </p:cNvSpPr>
            <p:nvPr/>
          </p:nvSpPr>
          <p:spPr bwMode="auto">
            <a:xfrm>
              <a:off x="2803525" y="1474788"/>
              <a:ext cx="1609725" cy="92551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 dirty="0"/>
            </a:p>
          </p:txBody>
        </p:sp>
        <p:grpSp>
          <p:nvGrpSpPr>
            <p:cNvPr id="128" name="Group 8"/>
            <p:cNvGrpSpPr>
              <a:grpSpLocks/>
            </p:cNvGrpSpPr>
            <p:nvPr/>
          </p:nvGrpSpPr>
          <p:grpSpPr bwMode="auto">
            <a:xfrm rot="-89841">
              <a:off x="3130550" y="2092325"/>
              <a:ext cx="955675" cy="401638"/>
              <a:chOff x="1080" y="1506"/>
              <a:chExt cx="602" cy="253"/>
            </a:xfrm>
          </p:grpSpPr>
          <p:sp>
            <p:nvSpPr>
              <p:cNvPr id="129" name="Arc 6"/>
              <p:cNvSpPr>
                <a:spLocks/>
              </p:cNvSpPr>
              <p:nvPr/>
            </p:nvSpPr>
            <p:spPr bwMode="auto">
              <a:xfrm rot="-2717662">
                <a:off x="1091" y="1495"/>
                <a:ext cx="238" cy="26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3603"/>
                  <a:gd name="T2" fmla="*/ 21507 w 21600"/>
                  <a:gd name="T3" fmla="*/ 23603 h 23603"/>
                  <a:gd name="T4" fmla="*/ 0 w 21600"/>
                  <a:gd name="T5" fmla="*/ 21600 h 23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03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68"/>
                      <a:pt x="21568" y="22937"/>
                      <a:pt x="21506" y="23602"/>
                    </a:cubicBezTo>
                  </a:path>
                  <a:path w="21600" h="23603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68"/>
                      <a:pt x="21568" y="22937"/>
                      <a:pt x="21506" y="2360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130" name="Arc 7"/>
              <p:cNvSpPr>
                <a:spLocks/>
              </p:cNvSpPr>
              <p:nvPr/>
            </p:nvSpPr>
            <p:spPr bwMode="auto">
              <a:xfrm rot="-2717662">
                <a:off x="1433" y="1510"/>
                <a:ext cx="238" cy="26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3603"/>
                  <a:gd name="T2" fmla="*/ 21507 w 21600"/>
                  <a:gd name="T3" fmla="*/ 23603 h 23603"/>
                  <a:gd name="T4" fmla="*/ 0 w 21600"/>
                  <a:gd name="T5" fmla="*/ 21600 h 23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03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68"/>
                      <a:pt x="21568" y="22937"/>
                      <a:pt x="21506" y="23602"/>
                    </a:cubicBezTo>
                  </a:path>
                  <a:path w="21600" h="23603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68"/>
                      <a:pt x="21568" y="22937"/>
                      <a:pt x="21506" y="2360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</p:grpSp>
      </p:grpSp>
      <p:sp>
        <p:nvSpPr>
          <p:cNvPr id="131" name="Tekstvak 130"/>
          <p:cNvSpPr txBox="1"/>
          <p:nvPr/>
        </p:nvSpPr>
        <p:spPr>
          <a:xfrm>
            <a:off x="9246035" y="3609002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grpSp>
        <p:nvGrpSpPr>
          <p:cNvPr id="49" name="Groep 48"/>
          <p:cNvGrpSpPr/>
          <p:nvPr/>
        </p:nvGrpSpPr>
        <p:grpSpPr>
          <a:xfrm>
            <a:off x="8976032" y="4419011"/>
            <a:ext cx="737794" cy="467124"/>
            <a:chOff x="2803525" y="1474788"/>
            <a:chExt cx="1609725" cy="1019175"/>
          </a:xfrm>
        </p:grpSpPr>
        <p:sp>
          <p:nvSpPr>
            <p:cNvPr id="50" name="Rectangle 10"/>
            <p:cNvSpPr>
              <a:spLocks noChangeArrowheads="1"/>
            </p:cNvSpPr>
            <p:nvPr/>
          </p:nvSpPr>
          <p:spPr bwMode="auto">
            <a:xfrm>
              <a:off x="2803525" y="1474788"/>
              <a:ext cx="1609725" cy="92551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 dirty="0"/>
            </a:p>
          </p:txBody>
        </p:sp>
        <p:grpSp>
          <p:nvGrpSpPr>
            <p:cNvPr id="51" name="Group 8"/>
            <p:cNvGrpSpPr>
              <a:grpSpLocks/>
            </p:cNvGrpSpPr>
            <p:nvPr/>
          </p:nvGrpSpPr>
          <p:grpSpPr bwMode="auto">
            <a:xfrm rot="-89841">
              <a:off x="3130550" y="2092325"/>
              <a:ext cx="955675" cy="401638"/>
              <a:chOff x="1080" y="1506"/>
              <a:chExt cx="602" cy="253"/>
            </a:xfrm>
          </p:grpSpPr>
          <p:sp>
            <p:nvSpPr>
              <p:cNvPr id="52" name="Arc 6"/>
              <p:cNvSpPr>
                <a:spLocks/>
              </p:cNvSpPr>
              <p:nvPr/>
            </p:nvSpPr>
            <p:spPr bwMode="auto">
              <a:xfrm rot="-2717662">
                <a:off x="1091" y="1495"/>
                <a:ext cx="238" cy="26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3603"/>
                  <a:gd name="T2" fmla="*/ 21507 w 21600"/>
                  <a:gd name="T3" fmla="*/ 23603 h 23603"/>
                  <a:gd name="T4" fmla="*/ 0 w 21600"/>
                  <a:gd name="T5" fmla="*/ 21600 h 23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03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68"/>
                      <a:pt x="21568" y="22937"/>
                      <a:pt x="21506" y="23602"/>
                    </a:cubicBezTo>
                  </a:path>
                  <a:path w="21600" h="23603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68"/>
                      <a:pt x="21568" y="22937"/>
                      <a:pt x="21506" y="2360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53" name="Arc 7"/>
              <p:cNvSpPr>
                <a:spLocks/>
              </p:cNvSpPr>
              <p:nvPr/>
            </p:nvSpPr>
            <p:spPr bwMode="auto">
              <a:xfrm rot="-2717662">
                <a:off x="1433" y="1510"/>
                <a:ext cx="238" cy="26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3603"/>
                  <a:gd name="T2" fmla="*/ 21507 w 21600"/>
                  <a:gd name="T3" fmla="*/ 23603 h 23603"/>
                  <a:gd name="T4" fmla="*/ 0 w 21600"/>
                  <a:gd name="T5" fmla="*/ 21600 h 23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03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68"/>
                      <a:pt x="21568" y="22937"/>
                      <a:pt x="21506" y="23602"/>
                    </a:cubicBezTo>
                  </a:path>
                  <a:path w="21600" h="23603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68"/>
                      <a:pt x="21568" y="22937"/>
                      <a:pt x="21506" y="2360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</p:grpSp>
      </p:grpSp>
      <p:sp>
        <p:nvSpPr>
          <p:cNvPr id="54" name="Tekstvak 53"/>
          <p:cNvSpPr txBox="1"/>
          <p:nvPr/>
        </p:nvSpPr>
        <p:spPr>
          <a:xfrm>
            <a:off x="9606039" y="4149008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55" name="TextBox 19"/>
          <p:cNvSpPr txBox="1"/>
          <p:nvPr/>
        </p:nvSpPr>
        <p:spPr>
          <a:xfrm>
            <a:off x="6726007" y="5589024"/>
            <a:ext cx="3224044" cy="900010"/>
          </a:xfrm>
          <a:prstGeom prst="roundRect">
            <a:avLst>
              <a:gd name="adj" fmla="val 111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 err="1">
                <a:solidFill>
                  <a:schemeClr val="bg1"/>
                </a:solidFill>
              </a:rPr>
              <a:t>SETs</a:t>
            </a:r>
            <a:r>
              <a:rPr lang="nl-BE" sz="1600" b="1" dirty="0">
                <a:solidFill>
                  <a:schemeClr val="bg1"/>
                </a:solidFill>
              </a:rPr>
              <a:t> are </a:t>
            </a:r>
            <a:r>
              <a:rPr lang="nl-BE" sz="1600" b="1" dirty="0" err="1">
                <a:solidFill>
                  <a:schemeClr val="bg1"/>
                </a:solidFill>
              </a:rPr>
              <a:t>dynamically</a:t>
            </a:r>
            <a:r>
              <a:rPr lang="nl-BE" sz="1600" b="1" dirty="0">
                <a:solidFill>
                  <a:schemeClr val="bg1"/>
                </a:solidFill>
              </a:rPr>
              <a:t> built. </a:t>
            </a:r>
            <a:r>
              <a:rPr lang="nl-BE" sz="1600" b="1" dirty="0" err="1">
                <a:solidFill>
                  <a:schemeClr val="bg1"/>
                </a:solidFill>
              </a:rPr>
              <a:t>When</a:t>
            </a:r>
            <a:r>
              <a:rPr lang="nl-BE" sz="1600" b="1" dirty="0">
                <a:solidFill>
                  <a:schemeClr val="bg1"/>
                </a:solidFill>
              </a:rPr>
              <a:t> units move </a:t>
            </a:r>
            <a:r>
              <a:rPr lang="nl-BE" sz="1600" b="1" dirty="0" err="1">
                <a:solidFill>
                  <a:schemeClr val="bg1"/>
                </a:solidFill>
              </a:rPr>
              <a:t>position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 err="1">
                <a:solidFill>
                  <a:schemeClr val="bg1"/>
                </a:solidFill>
              </a:rPr>
              <a:t>they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may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added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to</a:t>
            </a:r>
            <a:r>
              <a:rPr lang="nl-BE" sz="1600" b="1" dirty="0">
                <a:solidFill>
                  <a:schemeClr val="bg1"/>
                </a:solidFill>
              </a:rPr>
              <a:t> a SET.</a:t>
            </a:r>
          </a:p>
        </p:txBody>
      </p:sp>
      <p:sp>
        <p:nvSpPr>
          <p:cNvPr id="73" name="Tekstvak 72"/>
          <p:cNvSpPr txBox="1"/>
          <p:nvPr/>
        </p:nvSpPr>
        <p:spPr>
          <a:xfrm>
            <a:off x="4251133" y="2078985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74" name="Tekstvak 73"/>
          <p:cNvSpPr txBox="1"/>
          <p:nvPr/>
        </p:nvSpPr>
        <p:spPr>
          <a:xfrm>
            <a:off x="9516038" y="2981976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3</a:t>
            </a:r>
          </a:p>
        </p:txBody>
      </p:sp>
      <p:sp>
        <p:nvSpPr>
          <p:cNvPr id="75" name="Tekstvak 74"/>
          <p:cNvSpPr txBox="1"/>
          <p:nvPr/>
        </p:nvSpPr>
        <p:spPr>
          <a:xfrm>
            <a:off x="6456004" y="4869016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2</a:t>
            </a:r>
          </a:p>
        </p:txBody>
      </p:sp>
    </p:spTree>
    <p:extLst>
      <p:ext uri="{BB962C8B-B14F-4D97-AF65-F5344CB8AC3E}">
        <p14:creationId xmlns:p14="http://schemas.microsoft.com/office/powerpoint/2010/main" val="35053133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al 46"/>
          <p:cNvSpPr/>
          <p:nvPr/>
        </p:nvSpPr>
        <p:spPr>
          <a:xfrm>
            <a:off x="8032992" y="3857278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66" name="Ovaal 65"/>
          <p:cNvSpPr/>
          <p:nvPr/>
        </p:nvSpPr>
        <p:spPr>
          <a:xfrm>
            <a:off x="9336036" y="1067247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46" name="Ovaal 45"/>
          <p:cNvSpPr/>
          <p:nvPr/>
        </p:nvSpPr>
        <p:spPr>
          <a:xfrm>
            <a:off x="4252950" y="1157248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48" name="Ovaal 47"/>
          <p:cNvSpPr/>
          <p:nvPr/>
        </p:nvSpPr>
        <p:spPr>
          <a:xfrm>
            <a:off x="4385981" y="4599013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122" name="Rechte verbindingslijn met pijl 121"/>
          <p:cNvCxnSpPr>
            <a:endCxn id="108" idx="1"/>
          </p:cNvCxnSpPr>
          <p:nvPr/>
        </p:nvCxnSpPr>
        <p:spPr>
          <a:xfrm>
            <a:off x="4314494" y="4181104"/>
            <a:ext cx="1043712" cy="180002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met pijl 122"/>
          <p:cNvCxnSpPr>
            <a:stCxn id="78" idx="3"/>
            <a:endCxn id="127" idx="1"/>
          </p:cNvCxnSpPr>
          <p:nvPr/>
        </p:nvCxnSpPr>
        <p:spPr>
          <a:xfrm>
            <a:off x="4314494" y="4181104"/>
            <a:ext cx="4751539" cy="105828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met pijl 123"/>
          <p:cNvCxnSpPr>
            <a:stCxn id="78" idx="3"/>
            <a:endCxn id="94" idx="1"/>
          </p:cNvCxnSpPr>
          <p:nvPr/>
        </p:nvCxnSpPr>
        <p:spPr>
          <a:xfrm flipV="1">
            <a:off x="4314494" y="3010422"/>
            <a:ext cx="6447168" cy="117068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met pijl 124"/>
          <p:cNvCxnSpPr>
            <a:stCxn id="78" idx="3"/>
            <a:endCxn id="101" idx="1"/>
          </p:cNvCxnSpPr>
          <p:nvPr/>
        </p:nvCxnSpPr>
        <p:spPr>
          <a:xfrm flipV="1">
            <a:off x="4314494" y="2470416"/>
            <a:ext cx="5997163" cy="171068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DETECTION_UNITGROUPS – new sets are </a:t>
            </a:r>
            <a:r>
              <a:rPr lang="nl-BE" dirty="0" err="1"/>
              <a:t>created</a:t>
            </a:r>
            <a:r>
              <a:rPr lang="nl-BE" dirty="0"/>
              <a:t> </a:t>
            </a:r>
            <a:r>
              <a:rPr lang="nl-BE" dirty="0" err="1"/>
              <a:t>where</a:t>
            </a:r>
            <a:r>
              <a:rPr lang="nl-BE" dirty="0"/>
              <a:t> </a:t>
            </a:r>
            <a:r>
              <a:rPr lang="nl-BE" dirty="0" err="1"/>
              <a:t>needed</a:t>
            </a:r>
            <a:endParaRPr lang="nl-BE" dirty="0"/>
          </a:p>
        </p:txBody>
      </p:sp>
      <p:grpSp>
        <p:nvGrpSpPr>
          <p:cNvPr id="77" name="Groep 76"/>
          <p:cNvGrpSpPr/>
          <p:nvPr/>
        </p:nvGrpSpPr>
        <p:grpSpPr>
          <a:xfrm>
            <a:off x="3575972" y="3969006"/>
            <a:ext cx="739249" cy="424195"/>
            <a:chOff x="6759575" y="3365500"/>
            <a:chExt cx="1612900" cy="925513"/>
          </a:xfrm>
        </p:grpSpPr>
        <p:sp>
          <p:nvSpPr>
            <p:cNvPr id="78" name="Rectangle 19"/>
            <p:cNvSpPr>
              <a:spLocks noChangeArrowheads="1"/>
            </p:cNvSpPr>
            <p:nvPr/>
          </p:nvSpPr>
          <p:spPr bwMode="auto">
            <a:xfrm>
              <a:off x="6761163" y="3365500"/>
              <a:ext cx="1609725" cy="92551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 dirty="0"/>
            </a:p>
          </p:txBody>
        </p:sp>
        <p:sp>
          <p:nvSpPr>
            <p:cNvPr id="79" name="Line 35"/>
            <p:cNvSpPr>
              <a:spLocks noChangeShapeType="1"/>
            </p:cNvSpPr>
            <p:nvPr/>
          </p:nvSpPr>
          <p:spPr bwMode="auto">
            <a:xfrm flipV="1">
              <a:off x="6759575" y="3367088"/>
              <a:ext cx="1612900" cy="914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90" name="Groep 89"/>
          <p:cNvGrpSpPr/>
          <p:nvPr/>
        </p:nvGrpSpPr>
        <p:grpSpPr>
          <a:xfrm>
            <a:off x="5285991" y="2348988"/>
            <a:ext cx="737794" cy="425650"/>
            <a:chOff x="2803525" y="5218113"/>
            <a:chExt cx="1609725" cy="928687"/>
          </a:xfrm>
          <a:solidFill>
            <a:schemeClr val="accent2"/>
          </a:solidFill>
        </p:grpSpPr>
        <p:sp>
          <p:nvSpPr>
            <p:cNvPr id="91" name="Rectangle 24"/>
            <p:cNvSpPr>
              <a:spLocks noChangeArrowheads="1"/>
            </p:cNvSpPr>
            <p:nvPr/>
          </p:nvSpPr>
          <p:spPr bwMode="auto">
            <a:xfrm>
              <a:off x="2803525" y="5218113"/>
              <a:ext cx="1609725" cy="92551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92" name="AutoShape 40"/>
            <p:cNvSpPr>
              <a:spLocks noChangeArrowheads="1"/>
            </p:cNvSpPr>
            <p:nvPr/>
          </p:nvSpPr>
          <p:spPr bwMode="auto">
            <a:xfrm>
              <a:off x="2825750" y="5232400"/>
              <a:ext cx="1565275" cy="914400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</p:grpSp>
      <p:grpSp>
        <p:nvGrpSpPr>
          <p:cNvPr id="93" name="Groep 92"/>
          <p:cNvGrpSpPr/>
          <p:nvPr/>
        </p:nvGrpSpPr>
        <p:grpSpPr>
          <a:xfrm>
            <a:off x="10761662" y="2798324"/>
            <a:ext cx="737794" cy="424195"/>
            <a:chOff x="4754563" y="5218113"/>
            <a:chExt cx="1609725" cy="925512"/>
          </a:xfrm>
        </p:grpSpPr>
        <p:sp>
          <p:nvSpPr>
            <p:cNvPr id="94" name="Rectangle 25"/>
            <p:cNvSpPr>
              <a:spLocks noChangeArrowheads="1"/>
            </p:cNvSpPr>
            <p:nvPr/>
          </p:nvSpPr>
          <p:spPr bwMode="auto">
            <a:xfrm>
              <a:off x="4754563" y="5218113"/>
              <a:ext cx="1609725" cy="92551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grpSp>
          <p:nvGrpSpPr>
            <p:cNvPr id="95" name="Group 45"/>
            <p:cNvGrpSpPr>
              <a:grpSpLocks/>
            </p:cNvGrpSpPr>
            <p:nvPr/>
          </p:nvGrpSpPr>
          <p:grpSpPr bwMode="auto">
            <a:xfrm>
              <a:off x="4994275" y="5530850"/>
              <a:ext cx="1130300" cy="300038"/>
              <a:chOff x="892" y="999"/>
              <a:chExt cx="712" cy="189"/>
            </a:xfrm>
          </p:grpSpPr>
          <p:sp>
            <p:nvSpPr>
              <p:cNvPr id="96" name="Line 41"/>
              <p:cNvSpPr>
                <a:spLocks noChangeShapeType="1"/>
              </p:cNvSpPr>
              <p:nvPr/>
            </p:nvSpPr>
            <p:spPr bwMode="auto">
              <a:xfrm>
                <a:off x="892" y="1000"/>
                <a:ext cx="712" cy="1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97" name="Line 42"/>
              <p:cNvSpPr>
                <a:spLocks noChangeShapeType="1"/>
              </p:cNvSpPr>
              <p:nvPr/>
            </p:nvSpPr>
            <p:spPr bwMode="auto">
              <a:xfrm flipH="1">
                <a:off x="892" y="1000"/>
                <a:ext cx="712" cy="1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98" name="Line 43"/>
              <p:cNvSpPr>
                <a:spLocks noChangeShapeType="1"/>
              </p:cNvSpPr>
              <p:nvPr/>
            </p:nvSpPr>
            <p:spPr bwMode="auto">
              <a:xfrm>
                <a:off x="897" y="999"/>
                <a:ext cx="0" cy="1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99" name="Line 44"/>
              <p:cNvSpPr>
                <a:spLocks noChangeShapeType="1"/>
              </p:cNvSpPr>
              <p:nvPr/>
            </p:nvSpPr>
            <p:spPr bwMode="auto">
              <a:xfrm>
                <a:off x="1599" y="999"/>
                <a:ext cx="0" cy="1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100" name="Groep 99"/>
          <p:cNvGrpSpPr/>
          <p:nvPr/>
        </p:nvGrpSpPr>
        <p:grpSpPr>
          <a:xfrm>
            <a:off x="10311657" y="2258318"/>
            <a:ext cx="737793" cy="424195"/>
            <a:chOff x="804863" y="3365500"/>
            <a:chExt cx="1609725" cy="925513"/>
          </a:xfrm>
        </p:grpSpPr>
        <p:sp>
          <p:nvSpPr>
            <p:cNvPr id="101" name="Rectangle 16"/>
            <p:cNvSpPr>
              <a:spLocks noChangeArrowheads="1"/>
            </p:cNvSpPr>
            <p:nvPr/>
          </p:nvSpPr>
          <p:spPr bwMode="auto">
            <a:xfrm>
              <a:off x="804863" y="3365500"/>
              <a:ext cx="1609725" cy="92551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 dirty="0"/>
            </a:p>
          </p:txBody>
        </p:sp>
        <p:sp>
          <p:nvSpPr>
            <p:cNvPr id="102" name="Oval 29"/>
            <p:cNvSpPr>
              <a:spLocks noChangeArrowheads="1"/>
            </p:cNvSpPr>
            <p:nvPr/>
          </p:nvSpPr>
          <p:spPr bwMode="auto">
            <a:xfrm>
              <a:off x="1004888" y="3571875"/>
              <a:ext cx="1209675" cy="4857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grpSp>
          <p:nvGrpSpPr>
            <p:cNvPr id="103" name="Group 51"/>
            <p:cNvGrpSpPr>
              <a:grpSpLocks/>
            </p:cNvGrpSpPr>
            <p:nvPr/>
          </p:nvGrpSpPr>
          <p:grpSpPr bwMode="auto">
            <a:xfrm>
              <a:off x="1339850" y="4054475"/>
              <a:ext cx="538163" cy="142875"/>
              <a:chOff x="843" y="2554"/>
              <a:chExt cx="339" cy="90"/>
            </a:xfrm>
          </p:grpSpPr>
          <p:sp>
            <p:nvSpPr>
              <p:cNvPr id="104" name="Oval 30"/>
              <p:cNvSpPr>
                <a:spLocks noChangeArrowheads="1"/>
              </p:cNvSpPr>
              <p:nvPr/>
            </p:nvSpPr>
            <p:spPr bwMode="auto">
              <a:xfrm>
                <a:off x="843" y="2554"/>
                <a:ext cx="90" cy="9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105" name="Oval 31"/>
              <p:cNvSpPr>
                <a:spLocks noChangeArrowheads="1"/>
              </p:cNvSpPr>
              <p:nvPr/>
            </p:nvSpPr>
            <p:spPr bwMode="auto">
              <a:xfrm>
                <a:off x="963" y="2554"/>
                <a:ext cx="90" cy="9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106" name="Oval 32"/>
              <p:cNvSpPr>
                <a:spLocks noChangeArrowheads="1"/>
              </p:cNvSpPr>
              <p:nvPr/>
            </p:nvSpPr>
            <p:spPr bwMode="auto">
              <a:xfrm>
                <a:off x="1092" y="2554"/>
                <a:ext cx="90" cy="9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</p:grpSp>
      </p:grpSp>
      <p:grpSp>
        <p:nvGrpSpPr>
          <p:cNvPr id="107" name="Groep 106"/>
          <p:cNvGrpSpPr/>
          <p:nvPr/>
        </p:nvGrpSpPr>
        <p:grpSpPr>
          <a:xfrm>
            <a:off x="5358206" y="5769026"/>
            <a:ext cx="737794" cy="424195"/>
            <a:chOff x="6761163" y="1474788"/>
            <a:chExt cx="1609725" cy="925512"/>
          </a:xfrm>
        </p:grpSpPr>
        <p:sp>
          <p:nvSpPr>
            <p:cNvPr id="108" name="Rectangle 12"/>
            <p:cNvSpPr>
              <a:spLocks noChangeArrowheads="1"/>
            </p:cNvSpPr>
            <p:nvPr/>
          </p:nvSpPr>
          <p:spPr bwMode="auto">
            <a:xfrm>
              <a:off x="6761163" y="1474788"/>
              <a:ext cx="1609725" cy="92551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 dirty="0"/>
            </a:p>
          </p:txBody>
        </p:sp>
        <p:sp>
          <p:nvSpPr>
            <p:cNvPr id="109" name="Oval 28"/>
            <p:cNvSpPr>
              <a:spLocks noChangeArrowheads="1"/>
            </p:cNvSpPr>
            <p:nvPr/>
          </p:nvSpPr>
          <p:spPr bwMode="auto">
            <a:xfrm>
              <a:off x="6961188" y="1693863"/>
              <a:ext cx="1209675" cy="4857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</p:grpSp>
      <p:sp>
        <p:nvSpPr>
          <p:cNvPr id="3" name="Tekstvak 2"/>
          <p:cNvSpPr txBox="1"/>
          <p:nvPr/>
        </p:nvSpPr>
        <p:spPr>
          <a:xfrm>
            <a:off x="10941664" y="1988984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11391669" y="2528321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5915998" y="2078985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8" name="Tekstvak 117"/>
          <p:cNvSpPr txBox="1"/>
          <p:nvPr/>
        </p:nvSpPr>
        <p:spPr>
          <a:xfrm>
            <a:off x="5988213" y="549838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1" name="TextBox 19"/>
          <p:cNvSpPr txBox="1"/>
          <p:nvPr/>
        </p:nvSpPr>
        <p:spPr>
          <a:xfrm>
            <a:off x="245935" y="2258988"/>
            <a:ext cx="3150035" cy="2160024"/>
          </a:xfrm>
          <a:prstGeom prst="roundRect">
            <a:avLst>
              <a:gd name="adj" fmla="val 945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The </a:t>
            </a:r>
            <a:r>
              <a:rPr lang="nl-BE" sz="1600" b="1" dirty="0">
                <a:solidFill>
                  <a:schemeClr val="accent2"/>
                </a:solidFill>
              </a:rPr>
              <a:t>red units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moved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No </a:t>
            </a:r>
            <a:r>
              <a:rPr lang="nl-BE" sz="1600" b="1" dirty="0" err="1">
                <a:solidFill>
                  <a:schemeClr val="bg1"/>
                </a:solidFill>
              </a:rPr>
              <a:t>detection</a:t>
            </a:r>
            <a:r>
              <a:rPr lang="nl-BE" sz="1600" b="1" dirty="0">
                <a:solidFill>
                  <a:schemeClr val="bg1"/>
                </a:solidFill>
              </a:rPr>
              <a:t> range is </a:t>
            </a:r>
            <a:r>
              <a:rPr lang="nl-BE" sz="1600" b="1" dirty="0" err="1">
                <a:solidFill>
                  <a:schemeClr val="bg1"/>
                </a:solidFill>
              </a:rPr>
              <a:t>given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A </a:t>
            </a:r>
            <a:r>
              <a:rPr lang="nl-BE" sz="1600" b="1" dirty="0" err="1">
                <a:solidFill>
                  <a:schemeClr val="bg1"/>
                </a:solidFill>
              </a:rPr>
              <a:t>grouping</a:t>
            </a:r>
            <a:r>
              <a:rPr lang="nl-BE" sz="1600" b="1" dirty="0">
                <a:solidFill>
                  <a:schemeClr val="bg1"/>
                </a:solidFill>
              </a:rPr>
              <a:t> range is </a:t>
            </a:r>
            <a:r>
              <a:rPr lang="nl-BE" sz="1600" b="1" dirty="0" err="1">
                <a:solidFill>
                  <a:schemeClr val="bg1"/>
                </a:solidFill>
              </a:rPr>
              <a:t>given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2"/>
                </a:solidFill>
              </a:rPr>
              <a:t>C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forms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SET 1.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 </a:t>
            </a:r>
            <a:r>
              <a:rPr lang="nl-BE" sz="1600" b="1" dirty="0">
                <a:solidFill>
                  <a:schemeClr val="accent2"/>
                </a:solidFill>
              </a:rPr>
              <a:t>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forms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SET 2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>
                <a:solidFill>
                  <a:schemeClr val="accent2"/>
                </a:solidFill>
              </a:rPr>
              <a:t>E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accent2"/>
                </a:solidFill>
              </a:rPr>
              <a:t> F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would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be</a:t>
            </a:r>
            <a:r>
              <a:rPr lang="nl-BE" sz="1600" b="1" dirty="0">
                <a:solidFill>
                  <a:schemeClr val="bg1"/>
                </a:solidFill>
              </a:rPr>
              <a:t> in </a:t>
            </a:r>
            <a:r>
              <a:rPr lang="nl-BE" sz="1600" b="1" dirty="0">
                <a:solidFill>
                  <a:schemeClr val="accent1"/>
                </a:solidFill>
              </a:rPr>
              <a:t>SET 3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>
                <a:solidFill>
                  <a:schemeClr val="accent2"/>
                </a:solidFill>
              </a:rPr>
              <a:t>A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accent2"/>
                </a:solidFill>
              </a:rPr>
              <a:t>B </a:t>
            </a:r>
            <a:r>
              <a:rPr lang="nl-BE" sz="1600" b="1" dirty="0" err="1">
                <a:solidFill>
                  <a:schemeClr val="bg1"/>
                </a:solidFill>
              </a:rPr>
              <a:t>forms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SET 4.</a:t>
            </a:r>
            <a:endParaRPr lang="nl-BE" sz="1600" b="1" dirty="0">
              <a:solidFill>
                <a:schemeClr val="bg1"/>
              </a:solidFill>
            </a:endParaRPr>
          </a:p>
        </p:txBody>
      </p:sp>
      <p:grpSp>
        <p:nvGrpSpPr>
          <p:cNvPr id="49" name="Groep 48"/>
          <p:cNvGrpSpPr/>
          <p:nvPr/>
        </p:nvGrpSpPr>
        <p:grpSpPr>
          <a:xfrm>
            <a:off x="9426037" y="5567297"/>
            <a:ext cx="737794" cy="467124"/>
            <a:chOff x="2803525" y="1474788"/>
            <a:chExt cx="1609725" cy="1019175"/>
          </a:xfrm>
        </p:grpSpPr>
        <p:sp>
          <p:nvSpPr>
            <p:cNvPr id="50" name="Rectangle 10"/>
            <p:cNvSpPr>
              <a:spLocks noChangeArrowheads="1"/>
            </p:cNvSpPr>
            <p:nvPr/>
          </p:nvSpPr>
          <p:spPr bwMode="auto">
            <a:xfrm>
              <a:off x="2803525" y="1474788"/>
              <a:ext cx="1609725" cy="92551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 dirty="0"/>
            </a:p>
          </p:txBody>
        </p:sp>
        <p:grpSp>
          <p:nvGrpSpPr>
            <p:cNvPr id="51" name="Group 8"/>
            <p:cNvGrpSpPr>
              <a:grpSpLocks/>
            </p:cNvGrpSpPr>
            <p:nvPr/>
          </p:nvGrpSpPr>
          <p:grpSpPr bwMode="auto">
            <a:xfrm rot="-89841">
              <a:off x="3130550" y="2092325"/>
              <a:ext cx="955675" cy="401638"/>
              <a:chOff x="1080" y="1506"/>
              <a:chExt cx="602" cy="253"/>
            </a:xfrm>
          </p:grpSpPr>
          <p:sp>
            <p:nvSpPr>
              <p:cNvPr id="52" name="Arc 6"/>
              <p:cNvSpPr>
                <a:spLocks/>
              </p:cNvSpPr>
              <p:nvPr/>
            </p:nvSpPr>
            <p:spPr bwMode="auto">
              <a:xfrm rot="-2717662">
                <a:off x="1091" y="1495"/>
                <a:ext cx="238" cy="26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3603"/>
                  <a:gd name="T2" fmla="*/ 21507 w 21600"/>
                  <a:gd name="T3" fmla="*/ 23603 h 23603"/>
                  <a:gd name="T4" fmla="*/ 0 w 21600"/>
                  <a:gd name="T5" fmla="*/ 21600 h 23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03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68"/>
                      <a:pt x="21568" y="22937"/>
                      <a:pt x="21506" y="23602"/>
                    </a:cubicBezTo>
                  </a:path>
                  <a:path w="21600" h="23603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68"/>
                      <a:pt x="21568" y="22937"/>
                      <a:pt x="21506" y="2360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53" name="Arc 7"/>
              <p:cNvSpPr>
                <a:spLocks/>
              </p:cNvSpPr>
              <p:nvPr/>
            </p:nvSpPr>
            <p:spPr bwMode="auto">
              <a:xfrm rot="-2717662">
                <a:off x="1433" y="1510"/>
                <a:ext cx="238" cy="26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3603"/>
                  <a:gd name="T2" fmla="*/ 21507 w 21600"/>
                  <a:gd name="T3" fmla="*/ 23603 h 23603"/>
                  <a:gd name="T4" fmla="*/ 0 w 21600"/>
                  <a:gd name="T5" fmla="*/ 21600 h 23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03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68"/>
                      <a:pt x="21568" y="22937"/>
                      <a:pt x="21506" y="23602"/>
                    </a:cubicBezTo>
                  </a:path>
                  <a:path w="21600" h="23603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68"/>
                      <a:pt x="21568" y="22937"/>
                      <a:pt x="21506" y="2360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</p:grpSp>
      </p:grpSp>
      <p:sp>
        <p:nvSpPr>
          <p:cNvPr id="54" name="Tekstvak 53"/>
          <p:cNvSpPr txBox="1"/>
          <p:nvPr/>
        </p:nvSpPr>
        <p:spPr>
          <a:xfrm>
            <a:off x="10056044" y="5297294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55" name="TextBox 19"/>
          <p:cNvSpPr txBox="1"/>
          <p:nvPr/>
        </p:nvSpPr>
        <p:spPr>
          <a:xfrm>
            <a:off x="7176012" y="3158997"/>
            <a:ext cx="2594037" cy="900010"/>
          </a:xfrm>
          <a:prstGeom prst="roundRect">
            <a:avLst>
              <a:gd name="adj" fmla="val 111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New </a:t>
            </a:r>
            <a:r>
              <a:rPr lang="nl-BE" sz="1600" b="1" dirty="0" err="1">
                <a:solidFill>
                  <a:schemeClr val="accent1"/>
                </a:solidFill>
              </a:rPr>
              <a:t>SETs</a:t>
            </a:r>
            <a:r>
              <a:rPr lang="nl-BE" sz="1600" b="1" dirty="0">
                <a:solidFill>
                  <a:schemeClr val="bg1"/>
                </a:solidFill>
              </a:rPr>
              <a:t> are </a:t>
            </a:r>
            <a:r>
              <a:rPr lang="nl-BE" sz="1600" b="1" dirty="0" err="1">
                <a:solidFill>
                  <a:schemeClr val="bg1"/>
                </a:solidFill>
              </a:rPr>
              <a:t>created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dynamically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with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each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detection</a:t>
            </a:r>
            <a:r>
              <a:rPr lang="nl-BE" sz="1600" b="1" dirty="0">
                <a:solidFill>
                  <a:schemeClr val="bg1"/>
                </a:solidFill>
              </a:rPr>
              <a:t> scan.</a:t>
            </a:r>
          </a:p>
        </p:txBody>
      </p:sp>
      <p:cxnSp>
        <p:nvCxnSpPr>
          <p:cNvPr id="57" name="Rechte verbindingslijn met pijl 56"/>
          <p:cNvCxnSpPr>
            <a:stCxn id="78" idx="3"/>
            <a:endCxn id="91" idx="1"/>
          </p:cNvCxnSpPr>
          <p:nvPr/>
        </p:nvCxnSpPr>
        <p:spPr>
          <a:xfrm flipV="1">
            <a:off x="4314494" y="2561086"/>
            <a:ext cx="971497" cy="162001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kstvak 68"/>
          <p:cNvSpPr txBox="1"/>
          <p:nvPr/>
        </p:nvSpPr>
        <p:spPr>
          <a:xfrm>
            <a:off x="4025977" y="2078985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70" name="Tekstvak 69"/>
          <p:cNvSpPr txBox="1"/>
          <p:nvPr/>
        </p:nvSpPr>
        <p:spPr>
          <a:xfrm>
            <a:off x="8256024" y="6287305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3</a:t>
            </a:r>
          </a:p>
        </p:txBody>
      </p:sp>
      <p:sp>
        <p:nvSpPr>
          <p:cNvPr id="71" name="Tekstvak 70"/>
          <p:cNvSpPr txBox="1"/>
          <p:nvPr/>
        </p:nvSpPr>
        <p:spPr>
          <a:xfrm>
            <a:off x="6456004" y="4869016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2</a:t>
            </a:r>
          </a:p>
        </p:txBody>
      </p:sp>
      <p:sp>
        <p:nvSpPr>
          <p:cNvPr id="72" name="Tekstvak 71"/>
          <p:cNvSpPr txBox="1"/>
          <p:nvPr/>
        </p:nvSpPr>
        <p:spPr>
          <a:xfrm>
            <a:off x="9246035" y="1268976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SET 4</a:t>
            </a:r>
          </a:p>
        </p:txBody>
      </p:sp>
      <p:grpSp>
        <p:nvGrpSpPr>
          <p:cNvPr id="126" name="Groep 125"/>
          <p:cNvGrpSpPr/>
          <p:nvPr/>
        </p:nvGrpSpPr>
        <p:grpSpPr>
          <a:xfrm>
            <a:off x="9066033" y="5027291"/>
            <a:ext cx="737794" cy="467124"/>
            <a:chOff x="2803525" y="1474788"/>
            <a:chExt cx="1609725" cy="1019175"/>
          </a:xfrm>
        </p:grpSpPr>
        <p:sp>
          <p:nvSpPr>
            <p:cNvPr id="127" name="Rectangle 10"/>
            <p:cNvSpPr>
              <a:spLocks noChangeArrowheads="1"/>
            </p:cNvSpPr>
            <p:nvPr/>
          </p:nvSpPr>
          <p:spPr bwMode="auto">
            <a:xfrm>
              <a:off x="2803525" y="1474788"/>
              <a:ext cx="1609725" cy="92551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 dirty="0"/>
            </a:p>
          </p:txBody>
        </p:sp>
        <p:grpSp>
          <p:nvGrpSpPr>
            <p:cNvPr id="128" name="Group 8"/>
            <p:cNvGrpSpPr>
              <a:grpSpLocks/>
            </p:cNvGrpSpPr>
            <p:nvPr/>
          </p:nvGrpSpPr>
          <p:grpSpPr bwMode="auto">
            <a:xfrm rot="-89841">
              <a:off x="3130550" y="2092325"/>
              <a:ext cx="955675" cy="401638"/>
              <a:chOff x="1080" y="1506"/>
              <a:chExt cx="602" cy="253"/>
            </a:xfrm>
          </p:grpSpPr>
          <p:sp>
            <p:nvSpPr>
              <p:cNvPr id="129" name="Arc 6"/>
              <p:cNvSpPr>
                <a:spLocks/>
              </p:cNvSpPr>
              <p:nvPr/>
            </p:nvSpPr>
            <p:spPr bwMode="auto">
              <a:xfrm rot="-2717662">
                <a:off x="1091" y="1495"/>
                <a:ext cx="238" cy="26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3603"/>
                  <a:gd name="T2" fmla="*/ 21507 w 21600"/>
                  <a:gd name="T3" fmla="*/ 23603 h 23603"/>
                  <a:gd name="T4" fmla="*/ 0 w 21600"/>
                  <a:gd name="T5" fmla="*/ 21600 h 23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03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68"/>
                      <a:pt x="21568" y="22937"/>
                      <a:pt x="21506" y="23602"/>
                    </a:cubicBezTo>
                  </a:path>
                  <a:path w="21600" h="23603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68"/>
                      <a:pt x="21568" y="22937"/>
                      <a:pt x="21506" y="2360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130" name="Arc 7"/>
              <p:cNvSpPr>
                <a:spLocks/>
              </p:cNvSpPr>
              <p:nvPr/>
            </p:nvSpPr>
            <p:spPr bwMode="auto">
              <a:xfrm rot="-2717662">
                <a:off x="1433" y="1510"/>
                <a:ext cx="238" cy="26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3603"/>
                  <a:gd name="T2" fmla="*/ 21507 w 21600"/>
                  <a:gd name="T3" fmla="*/ 23603 h 23603"/>
                  <a:gd name="T4" fmla="*/ 0 w 21600"/>
                  <a:gd name="T5" fmla="*/ 21600 h 23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03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68"/>
                      <a:pt x="21568" y="22937"/>
                      <a:pt x="21506" y="23602"/>
                    </a:cubicBezTo>
                  </a:path>
                  <a:path w="21600" h="23603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68"/>
                      <a:pt x="21568" y="22937"/>
                      <a:pt x="21506" y="2360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</p:grpSp>
      </p:grpSp>
      <p:sp>
        <p:nvSpPr>
          <p:cNvPr id="131" name="Tekstvak 130"/>
          <p:cNvSpPr txBox="1"/>
          <p:nvPr/>
        </p:nvSpPr>
        <p:spPr>
          <a:xfrm>
            <a:off x="9696040" y="4757288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20" name="Tekstvak 119"/>
          <p:cNvSpPr txBox="1"/>
          <p:nvPr/>
        </p:nvSpPr>
        <p:spPr>
          <a:xfrm>
            <a:off x="4205978" y="3699003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</a:t>
            </a:r>
          </a:p>
        </p:txBody>
      </p:sp>
    </p:spTree>
    <p:extLst>
      <p:ext uri="{BB962C8B-B14F-4D97-AF65-F5344CB8AC3E}">
        <p14:creationId xmlns:p14="http://schemas.microsoft.com/office/powerpoint/2010/main" val="28524367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DETECTION management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2658702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Build sets of detected objects</a:t>
            </a:r>
            <a:br>
              <a:rPr lang="en-US" dirty="0"/>
            </a:br>
            <a:r>
              <a:rPr lang="en-US" dirty="0"/>
              <a:t>within the battle zone</a:t>
            </a:r>
            <a:br>
              <a:rPr lang="en-US" dirty="0"/>
            </a:br>
            <a:r>
              <a:rPr lang="en-US" dirty="0"/>
              <a:t>using defined detection method(s)</a:t>
            </a:r>
          </a:p>
        </p:txBody>
      </p:sp>
      <p:sp>
        <p:nvSpPr>
          <p:cNvPr id="17" name="Afgeronde rechthoek 18"/>
          <p:cNvSpPr/>
          <p:nvPr/>
        </p:nvSpPr>
        <p:spPr>
          <a:xfrm>
            <a:off x="1145945" y="3789004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MANAGER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0" name="Rechte verbindingslijn 19"/>
          <p:cNvCxnSpPr/>
          <p:nvPr/>
        </p:nvCxnSpPr>
        <p:spPr>
          <a:xfrm flipH="1">
            <a:off x="5105989" y="3820634"/>
            <a:ext cx="18000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7"/>
          <p:cNvSpPr/>
          <p:nvPr/>
        </p:nvSpPr>
        <p:spPr>
          <a:xfrm>
            <a:off x="4925987" y="3730633"/>
            <a:ext cx="180002" cy="1800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Rechte verbindingslijn 23"/>
          <p:cNvCxnSpPr>
            <a:stCxn id="17" idx="3"/>
            <a:endCxn id="21" idx="2"/>
          </p:cNvCxnSpPr>
          <p:nvPr/>
        </p:nvCxnSpPr>
        <p:spPr>
          <a:xfrm flipV="1">
            <a:off x="3035966" y="3820634"/>
            <a:ext cx="1890021" cy="283374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fgeronde rechthoek 18"/>
          <p:cNvSpPr/>
          <p:nvPr/>
        </p:nvSpPr>
        <p:spPr>
          <a:xfrm>
            <a:off x="5285991" y="454064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6" name="Afgeronde rechthoek 18"/>
          <p:cNvSpPr/>
          <p:nvPr/>
        </p:nvSpPr>
        <p:spPr>
          <a:xfrm>
            <a:off x="605939" y="4959017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FAC_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REPORTING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7" name="Gebogen verbindingslijn 26"/>
          <p:cNvCxnSpPr>
            <a:stCxn id="31" idx="0"/>
            <a:endCxn id="17" idx="2"/>
          </p:cNvCxnSpPr>
          <p:nvPr/>
        </p:nvCxnSpPr>
        <p:spPr>
          <a:xfrm rot="16200000" flipV="1">
            <a:off x="2630962" y="3879005"/>
            <a:ext cx="540006" cy="162001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fgeronde rechthoek 18"/>
          <p:cNvSpPr/>
          <p:nvPr/>
        </p:nvSpPr>
        <p:spPr>
          <a:xfrm>
            <a:off x="5285991" y="3519001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SET_CLIENT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9" name="Rechte verbindingslijn 28"/>
          <p:cNvCxnSpPr/>
          <p:nvPr/>
        </p:nvCxnSpPr>
        <p:spPr>
          <a:xfrm flipH="1">
            <a:off x="5105989" y="4810645"/>
            <a:ext cx="18000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7"/>
          <p:cNvSpPr/>
          <p:nvPr/>
        </p:nvSpPr>
        <p:spPr>
          <a:xfrm>
            <a:off x="4925987" y="4720644"/>
            <a:ext cx="180002" cy="1800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fgeronde rechthoek 18"/>
          <p:cNvSpPr/>
          <p:nvPr/>
        </p:nvSpPr>
        <p:spPr>
          <a:xfrm>
            <a:off x="2765963" y="4959017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EWR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2" name="Rechte verbindingslijn 31"/>
          <p:cNvCxnSpPr>
            <a:stCxn id="30" idx="2"/>
            <a:endCxn id="17" idx="3"/>
          </p:cNvCxnSpPr>
          <p:nvPr/>
        </p:nvCxnSpPr>
        <p:spPr>
          <a:xfrm flipH="1" flipV="1">
            <a:off x="3035966" y="4104008"/>
            <a:ext cx="1890021" cy="706637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bogen verbindingslijn 32"/>
          <p:cNvCxnSpPr>
            <a:stCxn id="26" idx="0"/>
            <a:endCxn id="17" idx="2"/>
          </p:cNvCxnSpPr>
          <p:nvPr/>
        </p:nvCxnSpPr>
        <p:spPr>
          <a:xfrm rot="5400000" flipH="1" flipV="1">
            <a:off x="1550950" y="4419011"/>
            <a:ext cx="540006" cy="54000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fgeronde rechthoek 18"/>
          <p:cNvSpPr/>
          <p:nvPr/>
        </p:nvSpPr>
        <p:spPr>
          <a:xfrm>
            <a:off x="605939" y="6039029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FAC_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COMMANDING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5" name="Gebogen verbindingslijn 34"/>
          <p:cNvCxnSpPr>
            <a:stCxn id="34" idx="0"/>
            <a:endCxn id="26" idx="2"/>
          </p:cNvCxnSpPr>
          <p:nvPr/>
        </p:nvCxnSpPr>
        <p:spPr>
          <a:xfrm rot="5400000" flipH="1" flipV="1">
            <a:off x="1325948" y="5814027"/>
            <a:ext cx="450005" cy="1270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66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245935" y="1898983"/>
            <a:ext cx="4770053" cy="4500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DETECTION of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within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battle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zone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19"/>
          <p:cNvSpPr txBox="1"/>
          <p:nvPr/>
        </p:nvSpPr>
        <p:spPr>
          <a:xfrm>
            <a:off x="6816008" y="2888994"/>
            <a:ext cx="4860054" cy="3150035"/>
          </a:xfrm>
          <a:prstGeom prst="roundRect">
            <a:avLst>
              <a:gd name="adj" fmla="val 3687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 err="1">
                <a:solidFill>
                  <a:schemeClr val="bg1"/>
                </a:solidFill>
              </a:rPr>
              <a:t>Now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that</a:t>
            </a:r>
            <a:r>
              <a:rPr lang="nl-BE" sz="1600" dirty="0">
                <a:solidFill>
                  <a:schemeClr val="bg1"/>
                </a:solidFill>
              </a:rPr>
              <a:t> we </a:t>
            </a:r>
            <a:r>
              <a:rPr lang="nl-BE" sz="1600" dirty="0" err="1">
                <a:solidFill>
                  <a:schemeClr val="bg1"/>
                </a:solidFill>
              </a:rPr>
              <a:t>understand</a:t>
            </a:r>
            <a:r>
              <a:rPr lang="nl-BE" sz="1600" dirty="0">
                <a:solidFill>
                  <a:schemeClr val="bg1"/>
                </a:solidFill>
              </a:rPr>
              <a:t> DETECTION </a:t>
            </a:r>
            <a:r>
              <a:rPr lang="nl-BE" sz="1600" dirty="0" err="1">
                <a:solidFill>
                  <a:schemeClr val="bg1"/>
                </a:solidFill>
              </a:rPr>
              <a:t>based</a:t>
            </a:r>
            <a:r>
              <a:rPr lang="nl-BE" sz="1600" dirty="0">
                <a:solidFill>
                  <a:schemeClr val="bg1"/>
                </a:solidFill>
              </a:rPr>
              <a:t> classes,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DETECTION_MANAGER</a:t>
            </a:r>
            <a:r>
              <a:rPr lang="nl-BE" sz="1600" dirty="0">
                <a:solidFill>
                  <a:schemeClr val="bg1"/>
                </a:solidFill>
              </a:rPr>
              <a:t> is </a:t>
            </a:r>
            <a:r>
              <a:rPr lang="nl-BE" sz="1600" dirty="0" err="1">
                <a:solidFill>
                  <a:schemeClr val="bg1"/>
                </a:solidFill>
              </a:rPr>
              <a:t>responsible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for</a:t>
            </a:r>
            <a:r>
              <a:rPr lang="nl-BE" sz="1600" dirty="0">
                <a:solidFill>
                  <a:schemeClr val="bg1"/>
                </a:solidFill>
              </a:rPr>
              <a:t> handling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detected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objects</a:t>
            </a:r>
            <a:r>
              <a:rPr lang="nl-BE" sz="1600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 err="1">
                <a:solidFill>
                  <a:schemeClr val="bg1"/>
                </a:solidFill>
              </a:rPr>
              <a:t>Derived</a:t>
            </a:r>
            <a:r>
              <a:rPr lang="nl-BE" sz="1600" dirty="0">
                <a:solidFill>
                  <a:schemeClr val="bg1"/>
                </a:solidFill>
              </a:rPr>
              <a:t> classes </a:t>
            </a:r>
            <a:r>
              <a:rPr lang="nl-BE" sz="1600" dirty="0" err="1">
                <a:solidFill>
                  <a:schemeClr val="bg1"/>
                </a:solidFill>
              </a:rPr>
              <a:t>from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DETECTION_MANAGER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will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implement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actions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be</a:t>
            </a:r>
            <a:r>
              <a:rPr lang="nl-BE" sz="1600" dirty="0">
                <a:solidFill>
                  <a:schemeClr val="bg1"/>
                </a:solidFill>
              </a:rPr>
              <a:t> taken </a:t>
            </a:r>
            <a:r>
              <a:rPr lang="nl-BE" sz="1600" dirty="0" err="1">
                <a:solidFill>
                  <a:schemeClr val="bg1"/>
                </a:solidFill>
              </a:rPr>
              <a:t>with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SETs</a:t>
            </a:r>
            <a:r>
              <a:rPr lang="nl-BE" sz="1600" dirty="0">
                <a:solidFill>
                  <a:schemeClr val="bg1"/>
                </a:solidFill>
              </a:rPr>
              <a:t> built </a:t>
            </a:r>
            <a:r>
              <a:rPr lang="nl-BE" sz="1600" dirty="0" err="1">
                <a:solidFill>
                  <a:schemeClr val="bg1"/>
                </a:solidFill>
              </a:rPr>
              <a:t>by</a:t>
            </a:r>
            <a:r>
              <a:rPr lang="nl-BE" sz="1600" dirty="0">
                <a:solidFill>
                  <a:schemeClr val="bg1"/>
                </a:solidFill>
              </a:rPr>
              <a:t> DETECTION.</a:t>
            </a:r>
          </a:p>
          <a:p>
            <a:r>
              <a:rPr lang="nl-BE" sz="1600" dirty="0">
                <a:solidFill>
                  <a:schemeClr val="bg1"/>
                </a:solidFill>
              </a:rPr>
              <a:t>For </a:t>
            </a:r>
            <a:r>
              <a:rPr lang="nl-BE" sz="1600" dirty="0" err="1">
                <a:solidFill>
                  <a:schemeClr val="bg1"/>
                </a:solidFill>
              </a:rPr>
              <a:t>example</a:t>
            </a:r>
            <a:r>
              <a:rPr lang="nl-BE" sz="1600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bg1"/>
                </a:solidFill>
              </a:rPr>
              <a:t>FAC_REPORTING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and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EWR</a:t>
            </a:r>
            <a:r>
              <a:rPr lang="nl-BE" sz="1600" dirty="0">
                <a:solidFill>
                  <a:schemeClr val="bg1"/>
                </a:solidFill>
              </a:rPr>
              <a:t> are </a:t>
            </a:r>
            <a:r>
              <a:rPr lang="nl-BE" sz="1600" dirty="0" err="1">
                <a:solidFill>
                  <a:schemeClr val="bg1"/>
                </a:solidFill>
              </a:rPr>
              <a:t>both</a:t>
            </a:r>
            <a:r>
              <a:rPr lang="nl-BE" sz="1600" dirty="0">
                <a:solidFill>
                  <a:schemeClr val="bg1"/>
                </a:solidFill>
              </a:rPr>
              <a:t> classes </a:t>
            </a:r>
            <a:r>
              <a:rPr lang="nl-BE" sz="1600" dirty="0" err="1">
                <a:solidFill>
                  <a:schemeClr val="bg1"/>
                </a:solidFill>
              </a:rPr>
              <a:t>that</a:t>
            </a:r>
            <a:r>
              <a:rPr lang="nl-BE" sz="1600" dirty="0">
                <a:solidFill>
                  <a:schemeClr val="bg1"/>
                </a:solidFill>
              </a:rPr>
              <a:t> are handling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reporting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aspects</a:t>
            </a:r>
            <a:r>
              <a:rPr lang="nl-BE" sz="1600" dirty="0">
                <a:solidFill>
                  <a:schemeClr val="bg1"/>
                </a:solidFill>
              </a:rPr>
              <a:t> of </a:t>
            </a:r>
            <a:r>
              <a:rPr lang="nl-BE" sz="1600" dirty="0" err="1">
                <a:solidFill>
                  <a:schemeClr val="bg1"/>
                </a:solidFill>
              </a:rPr>
              <a:t>detected</a:t>
            </a:r>
            <a:r>
              <a:rPr lang="nl-BE" sz="1600" dirty="0">
                <a:solidFill>
                  <a:schemeClr val="bg1"/>
                </a:solidFill>
              </a:rPr>
              <a:t> units.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FAC_COMMANDING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will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provide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command</a:t>
            </a:r>
            <a:r>
              <a:rPr lang="nl-BE" sz="1600" dirty="0">
                <a:solidFill>
                  <a:schemeClr val="bg1"/>
                </a:solidFill>
              </a:rPr>
              <a:t> options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CLIENTs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for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executing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and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accepting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tasks</a:t>
            </a:r>
            <a:r>
              <a:rPr lang="nl-BE" sz="1600" dirty="0">
                <a:solidFill>
                  <a:schemeClr val="bg1"/>
                </a:solidFill>
              </a:rPr>
              <a:t> as a </a:t>
            </a:r>
            <a:r>
              <a:rPr lang="nl-BE" sz="1600" dirty="0" err="1">
                <a:solidFill>
                  <a:schemeClr val="bg1"/>
                </a:solidFill>
              </a:rPr>
              <a:t>result</a:t>
            </a:r>
            <a:r>
              <a:rPr lang="nl-BE" sz="1600" dirty="0">
                <a:solidFill>
                  <a:schemeClr val="bg1"/>
                </a:solidFill>
              </a:rPr>
              <a:t> of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DETECTION.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the</a:t>
            </a:r>
            <a:r>
              <a:rPr lang="nl-BE" dirty="0"/>
              <a:t> DETECTION </a:t>
            </a:r>
            <a:r>
              <a:rPr lang="nl-BE" dirty="0" err="1"/>
              <a:t>classES</a:t>
            </a:r>
            <a:br>
              <a:rPr lang="nl-BE" dirty="0"/>
            </a:br>
            <a:r>
              <a:rPr lang="nl-BE" dirty="0" err="1"/>
              <a:t>main</a:t>
            </a:r>
            <a:r>
              <a:rPr lang="nl-BE" dirty="0"/>
              <a:t> </a:t>
            </a:r>
            <a:r>
              <a:rPr lang="nl-BE" dirty="0" err="1"/>
              <a:t>purpose</a:t>
            </a:r>
            <a:endParaRPr lang="nl-BE" dirty="0"/>
          </a:p>
        </p:txBody>
      </p:sp>
      <p:sp>
        <p:nvSpPr>
          <p:cNvPr id="46" name="Afgeronde rechthoek 18"/>
          <p:cNvSpPr/>
          <p:nvPr/>
        </p:nvSpPr>
        <p:spPr>
          <a:xfrm>
            <a:off x="1145945" y="3699003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MANAGER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47" name="Straight Connector 2"/>
          <p:cNvCxnSpPr>
            <a:endCxn id="48" idx="2"/>
          </p:cNvCxnSpPr>
          <p:nvPr/>
        </p:nvCxnSpPr>
        <p:spPr>
          <a:xfrm flipV="1">
            <a:off x="2090956" y="3248998"/>
            <a:ext cx="0" cy="450005"/>
          </a:xfrm>
          <a:prstGeom prst="line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fgeronde rechthoek 18"/>
          <p:cNvSpPr/>
          <p:nvPr/>
        </p:nvSpPr>
        <p:spPr>
          <a:xfrm>
            <a:off x="1145945" y="2618991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53" name="Rechte verbindingslijn 52"/>
          <p:cNvCxnSpPr/>
          <p:nvPr/>
        </p:nvCxnSpPr>
        <p:spPr>
          <a:xfrm flipH="1">
            <a:off x="3935976" y="3248998"/>
            <a:ext cx="18000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7"/>
          <p:cNvSpPr/>
          <p:nvPr/>
        </p:nvSpPr>
        <p:spPr>
          <a:xfrm>
            <a:off x="3755974" y="3158997"/>
            <a:ext cx="180002" cy="18000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Rechte verbindingslijn 56"/>
          <p:cNvCxnSpPr>
            <a:stCxn id="46" idx="3"/>
            <a:endCxn id="54" idx="2"/>
          </p:cNvCxnSpPr>
          <p:nvPr/>
        </p:nvCxnSpPr>
        <p:spPr>
          <a:xfrm flipV="1">
            <a:off x="3035966" y="3248998"/>
            <a:ext cx="720008" cy="765009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fgeronde rechthoek 18"/>
          <p:cNvSpPr/>
          <p:nvPr/>
        </p:nvSpPr>
        <p:spPr>
          <a:xfrm>
            <a:off x="4115978" y="3969006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4" name="Afgeronde rechthoek 18"/>
          <p:cNvSpPr/>
          <p:nvPr/>
        </p:nvSpPr>
        <p:spPr>
          <a:xfrm>
            <a:off x="605939" y="4869016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FAC_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REPORTING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3" name="Gebogen verbindingslijn 12"/>
          <p:cNvCxnSpPr>
            <a:stCxn id="25" idx="0"/>
            <a:endCxn id="46" idx="2"/>
          </p:cNvCxnSpPr>
          <p:nvPr/>
        </p:nvCxnSpPr>
        <p:spPr>
          <a:xfrm rot="16200000" flipV="1">
            <a:off x="2630962" y="3789004"/>
            <a:ext cx="540006" cy="162001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fgeronde rechthoek 18"/>
          <p:cNvSpPr/>
          <p:nvPr/>
        </p:nvSpPr>
        <p:spPr>
          <a:xfrm>
            <a:off x="4115978" y="294736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SET_CLIENT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0" name="Rechte verbindingslijn 19"/>
          <p:cNvCxnSpPr/>
          <p:nvPr/>
        </p:nvCxnSpPr>
        <p:spPr>
          <a:xfrm flipH="1">
            <a:off x="3935976" y="4239009"/>
            <a:ext cx="18000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7"/>
          <p:cNvSpPr/>
          <p:nvPr/>
        </p:nvSpPr>
        <p:spPr>
          <a:xfrm>
            <a:off x="3755974" y="4149008"/>
            <a:ext cx="180002" cy="18000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fgeronde rechthoek 18"/>
          <p:cNvSpPr/>
          <p:nvPr/>
        </p:nvSpPr>
        <p:spPr>
          <a:xfrm>
            <a:off x="2765963" y="4869016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EWR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6" name="Rechte verbindingslijn 25"/>
          <p:cNvCxnSpPr>
            <a:stCxn id="21" idx="2"/>
            <a:endCxn id="46" idx="3"/>
          </p:cNvCxnSpPr>
          <p:nvPr/>
        </p:nvCxnSpPr>
        <p:spPr>
          <a:xfrm flipH="1" flipV="1">
            <a:off x="3035966" y="4014007"/>
            <a:ext cx="720008" cy="225002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bogen verbindingslijn 44"/>
          <p:cNvCxnSpPr>
            <a:stCxn id="24" idx="0"/>
            <a:endCxn id="46" idx="2"/>
          </p:cNvCxnSpPr>
          <p:nvPr/>
        </p:nvCxnSpPr>
        <p:spPr>
          <a:xfrm rot="5400000" flipH="1" flipV="1">
            <a:off x="1550950" y="4329010"/>
            <a:ext cx="540006" cy="54000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fgeronde rechthoek 18"/>
          <p:cNvSpPr/>
          <p:nvPr/>
        </p:nvSpPr>
        <p:spPr>
          <a:xfrm>
            <a:off x="605939" y="5949028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FAC_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COMMANDING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55" name="Gebogen verbindingslijn 54"/>
          <p:cNvCxnSpPr>
            <a:stCxn id="52" idx="0"/>
            <a:endCxn id="24" idx="2"/>
          </p:cNvCxnSpPr>
          <p:nvPr/>
        </p:nvCxnSpPr>
        <p:spPr>
          <a:xfrm rot="5400000" flipH="1" flipV="1">
            <a:off x="1325948" y="5724026"/>
            <a:ext cx="450005" cy="1270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0227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vaal 133"/>
          <p:cNvSpPr/>
          <p:nvPr/>
        </p:nvSpPr>
        <p:spPr>
          <a:xfrm>
            <a:off x="7086011" y="1718981"/>
            <a:ext cx="2340026" cy="5061783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5" name="Rechte verbindingslijn met pijl 4"/>
          <p:cNvCxnSpPr>
            <a:stCxn id="78" idx="3"/>
            <a:endCxn id="91" idx="1"/>
          </p:cNvCxnSpPr>
          <p:nvPr/>
        </p:nvCxnSpPr>
        <p:spPr>
          <a:xfrm>
            <a:off x="6460128" y="4181104"/>
            <a:ext cx="1241500" cy="126001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/>
          <p:cNvCxnSpPr>
            <a:stCxn id="78" idx="3"/>
            <a:endCxn id="108" idx="1"/>
          </p:cNvCxnSpPr>
          <p:nvPr/>
        </p:nvCxnSpPr>
        <p:spPr>
          <a:xfrm>
            <a:off x="6460128" y="4181104"/>
            <a:ext cx="4031531" cy="108001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met pijl 43"/>
          <p:cNvCxnSpPr>
            <a:stCxn id="78" idx="3"/>
            <a:endCxn id="94" idx="1"/>
          </p:cNvCxnSpPr>
          <p:nvPr/>
        </p:nvCxnSpPr>
        <p:spPr>
          <a:xfrm flipV="1">
            <a:off x="6460128" y="4001102"/>
            <a:ext cx="1691505" cy="18000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/>
          <p:cNvCxnSpPr>
            <a:stCxn id="78" idx="3"/>
            <a:endCxn id="101" idx="1"/>
          </p:cNvCxnSpPr>
          <p:nvPr/>
        </p:nvCxnSpPr>
        <p:spPr>
          <a:xfrm flipV="1">
            <a:off x="6460128" y="2471085"/>
            <a:ext cx="1241500" cy="171001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FAC_reporting</a:t>
            </a:r>
            <a:r>
              <a:rPr lang="nl-BE" dirty="0"/>
              <a:t> – </a:t>
            </a:r>
            <a:r>
              <a:rPr lang="nl-BE" dirty="0" err="1"/>
              <a:t>provide</a:t>
            </a:r>
            <a:r>
              <a:rPr lang="nl-BE" dirty="0"/>
              <a:t> route </a:t>
            </a:r>
            <a:r>
              <a:rPr lang="nl-BE" dirty="0" err="1"/>
              <a:t>informaton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clients</a:t>
            </a:r>
            <a:endParaRPr lang="nl-BE" dirty="0"/>
          </a:p>
        </p:txBody>
      </p:sp>
      <p:grpSp>
        <p:nvGrpSpPr>
          <p:cNvPr id="77" name="Groep 76"/>
          <p:cNvGrpSpPr/>
          <p:nvPr/>
        </p:nvGrpSpPr>
        <p:grpSpPr>
          <a:xfrm>
            <a:off x="5721606" y="3969006"/>
            <a:ext cx="739249" cy="424195"/>
            <a:chOff x="6759575" y="3365500"/>
            <a:chExt cx="1612900" cy="925513"/>
          </a:xfrm>
        </p:grpSpPr>
        <p:sp>
          <p:nvSpPr>
            <p:cNvPr id="78" name="Rectangle 19"/>
            <p:cNvSpPr>
              <a:spLocks noChangeArrowheads="1"/>
            </p:cNvSpPr>
            <p:nvPr/>
          </p:nvSpPr>
          <p:spPr bwMode="auto">
            <a:xfrm>
              <a:off x="6761163" y="3365500"/>
              <a:ext cx="1609725" cy="92551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 dirty="0"/>
            </a:p>
          </p:txBody>
        </p:sp>
        <p:sp>
          <p:nvSpPr>
            <p:cNvPr id="79" name="Line 35"/>
            <p:cNvSpPr>
              <a:spLocks noChangeShapeType="1"/>
            </p:cNvSpPr>
            <p:nvPr/>
          </p:nvSpPr>
          <p:spPr bwMode="auto">
            <a:xfrm flipV="1">
              <a:off x="6759575" y="3367088"/>
              <a:ext cx="1612900" cy="914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90" name="Groep 89"/>
          <p:cNvGrpSpPr/>
          <p:nvPr/>
        </p:nvGrpSpPr>
        <p:grpSpPr>
          <a:xfrm>
            <a:off x="7701628" y="5229020"/>
            <a:ext cx="737794" cy="425650"/>
            <a:chOff x="2803525" y="5218113"/>
            <a:chExt cx="1609725" cy="928687"/>
          </a:xfrm>
          <a:solidFill>
            <a:schemeClr val="accent2"/>
          </a:solidFill>
        </p:grpSpPr>
        <p:sp>
          <p:nvSpPr>
            <p:cNvPr id="91" name="Rectangle 24"/>
            <p:cNvSpPr>
              <a:spLocks noChangeArrowheads="1"/>
            </p:cNvSpPr>
            <p:nvPr/>
          </p:nvSpPr>
          <p:spPr bwMode="auto">
            <a:xfrm>
              <a:off x="2803525" y="5218113"/>
              <a:ext cx="1609725" cy="92551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92" name="AutoShape 40"/>
            <p:cNvSpPr>
              <a:spLocks noChangeArrowheads="1"/>
            </p:cNvSpPr>
            <p:nvPr/>
          </p:nvSpPr>
          <p:spPr bwMode="auto">
            <a:xfrm>
              <a:off x="2825750" y="5232400"/>
              <a:ext cx="1565275" cy="914400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</p:grpSp>
      <p:grpSp>
        <p:nvGrpSpPr>
          <p:cNvPr id="93" name="Groep 92"/>
          <p:cNvGrpSpPr/>
          <p:nvPr/>
        </p:nvGrpSpPr>
        <p:grpSpPr>
          <a:xfrm>
            <a:off x="8151633" y="3789004"/>
            <a:ext cx="737794" cy="424195"/>
            <a:chOff x="4754563" y="5218113"/>
            <a:chExt cx="1609725" cy="925512"/>
          </a:xfrm>
        </p:grpSpPr>
        <p:sp>
          <p:nvSpPr>
            <p:cNvPr id="94" name="Rectangle 25"/>
            <p:cNvSpPr>
              <a:spLocks noChangeArrowheads="1"/>
            </p:cNvSpPr>
            <p:nvPr/>
          </p:nvSpPr>
          <p:spPr bwMode="auto">
            <a:xfrm>
              <a:off x="4754563" y="5218113"/>
              <a:ext cx="1609725" cy="92551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grpSp>
          <p:nvGrpSpPr>
            <p:cNvPr id="95" name="Group 45"/>
            <p:cNvGrpSpPr>
              <a:grpSpLocks/>
            </p:cNvGrpSpPr>
            <p:nvPr/>
          </p:nvGrpSpPr>
          <p:grpSpPr bwMode="auto">
            <a:xfrm>
              <a:off x="4994275" y="5530850"/>
              <a:ext cx="1130300" cy="300038"/>
              <a:chOff x="892" y="999"/>
              <a:chExt cx="712" cy="189"/>
            </a:xfrm>
          </p:grpSpPr>
          <p:sp>
            <p:nvSpPr>
              <p:cNvPr id="96" name="Line 41"/>
              <p:cNvSpPr>
                <a:spLocks noChangeShapeType="1"/>
              </p:cNvSpPr>
              <p:nvPr/>
            </p:nvSpPr>
            <p:spPr bwMode="auto">
              <a:xfrm>
                <a:off x="892" y="1000"/>
                <a:ext cx="712" cy="1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97" name="Line 42"/>
              <p:cNvSpPr>
                <a:spLocks noChangeShapeType="1"/>
              </p:cNvSpPr>
              <p:nvPr/>
            </p:nvSpPr>
            <p:spPr bwMode="auto">
              <a:xfrm flipH="1">
                <a:off x="892" y="1000"/>
                <a:ext cx="712" cy="1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98" name="Line 43"/>
              <p:cNvSpPr>
                <a:spLocks noChangeShapeType="1"/>
              </p:cNvSpPr>
              <p:nvPr/>
            </p:nvSpPr>
            <p:spPr bwMode="auto">
              <a:xfrm>
                <a:off x="897" y="999"/>
                <a:ext cx="0" cy="1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99" name="Line 44"/>
              <p:cNvSpPr>
                <a:spLocks noChangeShapeType="1"/>
              </p:cNvSpPr>
              <p:nvPr/>
            </p:nvSpPr>
            <p:spPr bwMode="auto">
              <a:xfrm>
                <a:off x="1599" y="999"/>
                <a:ext cx="0" cy="1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100" name="Groep 99"/>
          <p:cNvGrpSpPr/>
          <p:nvPr/>
        </p:nvGrpSpPr>
        <p:grpSpPr>
          <a:xfrm>
            <a:off x="7701628" y="2258987"/>
            <a:ext cx="737793" cy="424195"/>
            <a:chOff x="804863" y="3365500"/>
            <a:chExt cx="1609725" cy="925513"/>
          </a:xfrm>
        </p:grpSpPr>
        <p:sp>
          <p:nvSpPr>
            <p:cNvPr id="101" name="Rectangle 16"/>
            <p:cNvSpPr>
              <a:spLocks noChangeArrowheads="1"/>
            </p:cNvSpPr>
            <p:nvPr/>
          </p:nvSpPr>
          <p:spPr bwMode="auto">
            <a:xfrm>
              <a:off x="804863" y="3365500"/>
              <a:ext cx="1609725" cy="92551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 dirty="0"/>
            </a:p>
          </p:txBody>
        </p:sp>
        <p:sp>
          <p:nvSpPr>
            <p:cNvPr id="102" name="Oval 29"/>
            <p:cNvSpPr>
              <a:spLocks noChangeArrowheads="1"/>
            </p:cNvSpPr>
            <p:nvPr/>
          </p:nvSpPr>
          <p:spPr bwMode="auto">
            <a:xfrm>
              <a:off x="1004888" y="3571875"/>
              <a:ext cx="1209675" cy="4857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grpSp>
          <p:nvGrpSpPr>
            <p:cNvPr id="103" name="Group 51"/>
            <p:cNvGrpSpPr>
              <a:grpSpLocks/>
            </p:cNvGrpSpPr>
            <p:nvPr/>
          </p:nvGrpSpPr>
          <p:grpSpPr bwMode="auto">
            <a:xfrm>
              <a:off x="1339850" y="4054475"/>
              <a:ext cx="538163" cy="142875"/>
              <a:chOff x="843" y="2554"/>
              <a:chExt cx="339" cy="90"/>
            </a:xfrm>
          </p:grpSpPr>
          <p:sp>
            <p:nvSpPr>
              <p:cNvPr id="104" name="Oval 30"/>
              <p:cNvSpPr>
                <a:spLocks noChangeArrowheads="1"/>
              </p:cNvSpPr>
              <p:nvPr/>
            </p:nvSpPr>
            <p:spPr bwMode="auto">
              <a:xfrm>
                <a:off x="843" y="2554"/>
                <a:ext cx="90" cy="9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105" name="Oval 31"/>
              <p:cNvSpPr>
                <a:spLocks noChangeArrowheads="1"/>
              </p:cNvSpPr>
              <p:nvPr/>
            </p:nvSpPr>
            <p:spPr bwMode="auto">
              <a:xfrm>
                <a:off x="963" y="2554"/>
                <a:ext cx="90" cy="9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106" name="Oval 32"/>
              <p:cNvSpPr>
                <a:spLocks noChangeArrowheads="1"/>
              </p:cNvSpPr>
              <p:nvPr/>
            </p:nvSpPr>
            <p:spPr bwMode="auto">
              <a:xfrm>
                <a:off x="1092" y="2554"/>
                <a:ext cx="90" cy="9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</p:grpSp>
      </p:grpSp>
      <p:grpSp>
        <p:nvGrpSpPr>
          <p:cNvPr id="107" name="Groep 106"/>
          <p:cNvGrpSpPr/>
          <p:nvPr/>
        </p:nvGrpSpPr>
        <p:grpSpPr>
          <a:xfrm>
            <a:off x="10491659" y="5049018"/>
            <a:ext cx="737794" cy="424195"/>
            <a:chOff x="6761163" y="1474788"/>
            <a:chExt cx="1609725" cy="925512"/>
          </a:xfrm>
        </p:grpSpPr>
        <p:sp>
          <p:nvSpPr>
            <p:cNvPr id="108" name="Rectangle 12"/>
            <p:cNvSpPr>
              <a:spLocks noChangeArrowheads="1"/>
            </p:cNvSpPr>
            <p:nvPr/>
          </p:nvSpPr>
          <p:spPr bwMode="auto">
            <a:xfrm>
              <a:off x="6761163" y="1474788"/>
              <a:ext cx="1609725" cy="92551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 dirty="0"/>
            </a:p>
          </p:txBody>
        </p:sp>
        <p:sp>
          <p:nvSpPr>
            <p:cNvPr id="109" name="Oval 28"/>
            <p:cNvSpPr>
              <a:spLocks noChangeArrowheads="1"/>
            </p:cNvSpPr>
            <p:nvPr/>
          </p:nvSpPr>
          <p:spPr bwMode="auto">
            <a:xfrm>
              <a:off x="6961188" y="1693863"/>
              <a:ext cx="1209675" cy="4857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</p:grpSp>
      <p:grpSp>
        <p:nvGrpSpPr>
          <p:cNvPr id="110" name="Groep 109"/>
          <p:cNvGrpSpPr/>
          <p:nvPr/>
        </p:nvGrpSpPr>
        <p:grpSpPr>
          <a:xfrm>
            <a:off x="10326047" y="2871389"/>
            <a:ext cx="737794" cy="467124"/>
            <a:chOff x="2803525" y="1474788"/>
            <a:chExt cx="1609725" cy="1019175"/>
          </a:xfrm>
        </p:grpSpPr>
        <p:sp>
          <p:nvSpPr>
            <p:cNvPr id="111" name="Rectangle 10"/>
            <p:cNvSpPr>
              <a:spLocks noChangeArrowheads="1"/>
            </p:cNvSpPr>
            <p:nvPr/>
          </p:nvSpPr>
          <p:spPr bwMode="auto">
            <a:xfrm>
              <a:off x="2803525" y="1474788"/>
              <a:ext cx="1609725" cy="92551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 dirty="0"/>
            </a:p>
          </p:txBody>
        </p:sp>
        <p:grpSp>
          <p:nvGrpSpPr>
            <p:cNvPr id="112" name="Group 8"/>
            <p:cNvGrpSpPr>
              <a:grpSpLocks/>
            </p:cNvGrpSpPr>
            <p:nvPr/>
          </p:nvGrpSpPr>
          <p:grpSpPr bwMode="auto">
            <a:xfrm rot="-89841">
              <a:off x="3130550" y="2092325"/>
              <a:ext cx="955675" cy="401638"/>
              <a:chOff x="1080" y="1506"/>
              <a:chExt cx="602" cy="253"/>
            </a:xfrm>
          </p:grpSpPr>
          <p:sp>
            <p:nvSpPr>
              <p:cNvPr id="113" name="Arc 6"/>
              <p:cNvSpPr>
                <a:spLocks/>
              </p:cNvSpPr>
              <p:nvPr/>
            </p:nvSpPr>
            <p:spPr bwMode="auto">
              <a:xfrm rot="-2717662">
                <a:off x="1091" y="1495"/>
                <a:ext cx="238" cy="26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3603"/>
                  <a:gd name="T2" fmla="*/ 21507 w 21600"/>
                  <a:gd name="T3" fmla="*/ 23603 h 23603"/>
                  <a:gd name="T4" fmla="*/ 0 w 21600"/>
                  <a:gd name="T5" fmla="*/ 21600 h 23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03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68"/>
                      <a:pt x="21568" y="22937"/>
                      <a:pt x="21506" y="23602"/>
                    </a:cubicBezTo>
                  </a:path>
                  <a:path w="21600" h="23603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68"/>
                      <a:pt x="21568" y="22937"/>
                      <a:pt x="21506" y="2360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114" name="Arc 7"/>
              <p:cNvSpPr>
                <a:spLocks/>
              </p:cNvSpPr>
              <p:nvPr/>
            </p:nvSpPr>
            <p:spPr bwMode="auto">
              <a:xfrm rot="-2717662">
                <a:off x="1433" y="1510"/>
                <a:ext cx="238" cy="26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3603"/>
                  <a:gd name="T2" fmla="*/ 21507 w 21600"/>
                  <a:gd name="T3" fmla="*/ 23603 h 23603"/>
                  <a:gd name="T4" fmla="*/ 0 w 21600"/>
                  <a:gd name="T5" fmla="*/ 21600 h 23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03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68"/>
                      <a:pt x="21568" y="22937"/>
                      <a:pt x="21506" y="23602"/>
                    </a:cubicBezTo>
                  </a:path>
                  <a:path w="21600" h="23603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68"/>
                      <a:pt x="21568" y="22937"/>
                      <a:pt x="21506" y="2360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</p:grpSp>
      </p:grpSp>
      <p:sp>
        <p:nvSpPr>
          <p:cNvPr id="3" name="Tekstvak 2"/>
          <p:cNvSpPr txBox="1"/>
          <p:nvPr/>
        </p:nvSpPr>
        <p:spPr>
          <a:xfrm>
            <a:off x="8331635" y="198965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8781640" y="3519001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8331635" y="495901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8" name="Tekstvak 117"/>
          <p:cNvSpPr txBox="1"/>
          <p:nvPr/>
        </p:nvSpPr>
        <p:spPr>
          <a:xfrm>
            <a:off x="11121666" y="4778375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19" name="Tekstvak 118"/>
          <p:cNvSpPr txBox="1"/>
          <p:nvPr/>
        </p:nvSpPr>
        <p:spPr>
          <a:xfrm>
            <a:off x="10956054" y="2601386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20" name="Tekstvak 119"/>
          <p:cNvSpPr txBox="1"/>
          <p:nvPr/>
        </p:nvSpPr>
        <p:spPr>
          <a:xfrm>
            <a:off x="6351612" y="3699003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</a:t>
            </a:r>
          </a:p>
        </p:txBody>
      </p:sp>
      <p:grpSp>
        <p:nvGrpSpPr>
          <p:cNvPr id="43" name="Groep 42"/>
          <p:cNvGrpSpPr/>
          <p:nvPr/>
        </p:nvGrpSpPr>
        <p:grpSpPr>
          <a:xfrm>
            <a:off x="1038619" y="5949028"/>
            <a:ext cx="737794" cy="424195"/>
            <a:chOff x="4754563" y="5218113"/>
            <a:chExt cx="1609725" cy="925512"/>
          </a:xfrm>
        </p:grpSpPr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4754563" y="5218113"/>
              <a:ext cx="1609725" cy="92551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grpSp>
          <p:nvGrpSpPr>
            <p:cNvPr id="46" name="Group 45"/>
            <p:cNvGrpSpPr>
              <a:grpSpLocks/>
            </p:cNvGrpSpPr>
            <p:nvPr/>
          </p:nvGrpSpPr>
          <p:grpSpPr bwMode="auto">
            <a:xfrm>
              <a:off x="4994275" y="5530850"/>
              <a:ext cx="1130300" cy="300038"/>
              <a:chOff x="892" y="999"/>
              <a:chExt cx="712" cy="189"/>
            </a:xfrm>
          </p:grpSpPr>
          <p:sp>
            <p:nvSpPr>
              <p:cNvPr id="48" name="Line 41"/>
              <p:cNvSpPr>
                <a:spLocks noChangeShapeType="1"/>
              </p:cNvSpPr>
              <p:nvPr/>
            </p:nvSpPr>
            <p:spPr bwMode="auto">
              <a:xfrm>
                <a:off x="892" y="1000"/>
                <a:ext cx="712" cy="1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49" name="Line 42"/>
              <p:cNvSpPr>
                <a:spLocks noChangeShapeType="1"/>
              </p:cNvSpPr>
              <p:nvPr/>
            </p:nvSpPr>
            <p:spPr bwMode="auto">
              <a:xfrm flipH="1">
                <a:off x="892" y="1000"/>
                <a:ext cx="712" cy="1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1" name="Line 43"/>
              <p:cNvSpPr>
                <a:spLocks noChangeShapeType="1"/>
              </p:cNvSpPr>
              <p:nvPr/>
            </p:nvSpPr>
            <p:spPr bwMode="auto">
              <a:xfrm>
                <a:off x="897" y="999"/>
                <a:ext cx="0" cy="1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" name="Line 44"/>
              <p:cNvSpPr>
                <a:spLocks noChangeShapeType="1"/>
              </p:cNvSpPr>
              <p:nvPr/>
            </p:nvSpPr>
            <p:spPr bwMode="auto">
              <a:xfrm>
                <a:off x="1599" y="999"/>
                <a:ext cx="0" cy="1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cxnSp>
        <p:nvCxnSpPr>
          <p:cNvPr id="54" name="Rechte verbindingslijn met pijl 53"/>
          <p:cNvCxnSpPr>
            <a:stCxn id="78" idx="1"/>
            <a:endCxn id="45" idx="3"/>
          </p:cNvCxnSpPr>
          <p:nvPr/>
        </p:nvCxnSpPr>
        <p:spPr>
          <a:xfrm flipH="1">
            <a:off x="1776413" y="4181104"/>
            <a:ext cx="3945921" cy="1980022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kstvak 63"/>
          <p:cNvSpPr txBox="1"/>
          <p:nvPr/>
        </p:nvSpPr>
        <p:spPr>
          <a:xfrm>
            <a:off x="245936" y="5679025"/>
            <a:ext cx="90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CLIENT</a:t>
            </a:r>
          </a:p>
        </p:txBody>
      </p:sp>
      <p:grpSp>
        <p:nvGrpSpPr>
          <p:cNvPr id="67" name="Groep 66"/>
          <p:cNvGrpSpPr/>
          <p:nvPr/>
        </p:nvGrpSpPr>
        <p:grpSpPr>
          <a:xfrm>
            <a:off x="1848167" y="4239009"/>
            <a:ext cx="737794" cy="424195"/>
            <a:chOff x="4754563" y="5218113"/>
            <a:chExt cx="1609725" cy="925512"/>
          </a:xfrm>
        </p:grpSpPr>
        <p:sp>
          <p:nvSpPr>
            <p:cNvPr id="68" name="Rectangle 25"/>
            <p:cNvSpPr>
              <a:spLocks noChangeArrowheads="1"/>
            </p:cNvSpPr>
            <p:nvPr/>
          </p:nvSpPr>
          <p:spPr bwMode="auto">
            <a:xfrm>
              <a:off x="4754563" y="5218113"/>
              <a:ext cx="1609725" cy="92551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grpSp>
          <p:nvGrpSpPr>
            <p:cNvPr id="69" name="Group 45"/>
            <p:cNvGrpSpPr>
              <a:grpSpLocks/>
            </p:cNvGrpSpPr>
            <p:nvPr/>
          </p:nvGrpSpPr>
          <p:grpSpPr bwMode="auto">
            <a:xfrm>
              <a:off x="4994275" y="5530850"/>
              <a:ext cx="1130300" cy="300038"/>
              <a:chOff x="892" y="999"/>
              <a:chExt cx="712" cy="189"/>
            </a:xfrm>
          </p:grpSpPr>
          <p:sp>
            <p:nvSpPr>
              <p:cNvPr id="70" name="Line 41"/>
              <p:cNvSpPr>
                <a:spLocks noChangeShapeType="1"/>
              </p:cNvSpPr>
              <p:nvPr/>
            </p:nvSpPr>
            <p:spPr bwMode="auto">
              <a:xfrm>
                <a:off x="892" y="1000"/>
                <a:ext cx="712" cy="1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71" name="Line 42"/>
              <p:cNvSpPr>
                <a:spLocks noChangeShapeType="1"/>
              </p:cNvSpPr>
              <p:nvPr/>
            </p:nvSpPr>
            <p:spPr bwMode="auto">
              <a:xfrm flipH="1">
                <a:off x="892" y="1000"/>
                <a:ext cx="712" cy="1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72" name="Line 43"/>
              <p:cNvSpPr>
                <a:spLocks noChangeShapeType="1"/>
              </p:cNvSpPr>
              <p:nvPr/>
            </p:nvSpPr>
            <p:spPr bwMode="auto">
              <a:xfrm>
                <a:off x="897" y="999"/>
                <a:ext cx="0" cy="1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73" name="Line 44"/>
              <p:cNvSpPr>
                <a:spLocks noChangeShapeType="1"/>
              </p:cNvSpPr>
              <p:nvPr/>
            </p:nvSpPr>
            <p:spPr bwMode="auto">
              <a:xfrm>
                <a:off x="1599" y="999"/>
                <a:ext cx="0" cy="1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sp>
        <p:nvSpPr>
          <p:cNvPr id="74" name="Tekstvak 73"/>
          <p:cNvSpPr txBox="1"/>
          <p:nvPr/>
        </p:nvSpPr>
        <p:spPr>
          <a:xfrm>
            <a:off x="1038158" y="3969006"/>
            <a:ext cx="90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CLIENT</a:t>
            </a:r>
          </a:p>
        </p:txBody>
      </p:sp>
      <p:cxnSp>
        <p:nvCxnSpPr>
          <p:cNvPr id="75" name="Rechte verbindingslijn met pijl 74"/>
          <p:cNvCxnSpPr>
            <a:stCxn id="78" idx="1"/>
            <a:endCxn id="68" idx="3"/>
          </p:cNvCxnSpPr>
          <p:nvPr/>
        </p:nvCxnSpPr>
        <p:spPr>
          <a:xfrm flipH="1">
            <a:off x="2585961" y="4181104"/>
            <a:ext cx="3136373" cy="270003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9"/>
          <p:cNvSpPr txBox="1"/>
          <p:nvPr/>
        </p:nvSpPr>
        <p:spPr>
          <a:xfrm>
            <a:off x="335937" y="2078985"/>
            <a:ext cx="5040056" cy="1259528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accent1"/>
                </a:solidFill>
              </a:rPr>
              <a:t>DETECTION is </a:t>
            </a:r>
            <a:r>
              <a:rPr lang="nl-BE" sz="1600" dirty="0" err="1">
                <a:solidFill>
                  <a:schemeClr val="accent1"/>
                </a:solidFill>
              </a:rPr>
              <a:t>based</a:t>
            </a:r>
            <a:r>
              <a:rPr lang="nl-BE" sz="1600" dirty="0">
                <a:solidFill>
                  <a:schemeClr val="accent1"/>
                </a:solidFill>
              </a:rPr>
              <a:t> on </a:t>
            </a:r>
            <a:r>
              <a:rPr lang="nl-BE" sz="1600" b="1" dirty="0">
                <a:solidFill>
                  <a:schemeClr val="accent1"/>
                </a:solidFill>
              </a:rPr>
              <a:t>DETECTION_UNITS</a:t>
            </a:r>
            <a:r>
              <a:rPr lang="nl-BE" sz="1600" dirty="0">
                <a:solidFill>
                  <a:schemeClr val="accent1"/>
                </a:solidFill>
              </a:rPr>
              <a:t> class.</a:t>
            </a:r>
          </a:p>
          <a:p>
            <a:r>
              <a:rPr lang="nl-BE" sz="1600" b="1" dirty="0">
                <a:solidFill>
                  <a:schemeClr val="accent1"/>
                </a:solidFill>
              </a:rPr>
              <a:t>RECON</a:t>
            </a:r>
            <a:r>
              <a:rPr lang="nl-BE" sz="1600" b="1" dirty="0">
                <a:solidFill>
                  <a:schemeClr val="bg1"/>
                </a:solidFill>
              </a:rPr>
              <a:t> transmits </a:t>
            </a:r>
            <a:r>
              <a:rPr lang="nl-BE" sz="1600" b="1" dirty="0" err="1">
                <a:solidFill>
                  <a:schemeClr val="bg1"/>
                </a:solidFill>
              </a:rPr>
              <a:t>group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composition</a:t>
            </a:r>
            <a:r>
              <a:rPr lang="nl-BE" sz="1600" b="1" dirty="0">
                <a:solidFill>
                  <a:schemeClr val="bg1"/>
                </a:solidFill>
              </a:rPr>
              <a:t> (SET information)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routing information + </a:t>
            </a:r>
            <a:r>
              <a:rPr lang="nl-BE" sz="1600" b="1" dirty="0" err="1">
                <a:solidFill>
                  <a:schemeClr val="bg1"/>
                </a:solidFill>
              </a:rPr>
              <a:t>possible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recognition</a:t>
            </a:r>
            <a:r>
              <a:rPr lang="nl-BE" sz="1600" b="1" dirty="0">
                <a:solidFill>
                  <a:schemeClr val="bg1"/>
                </a:solidFill>
              </a:rPr>
              <a:t> points </a:t>
            </a:r>
            <a:r>
              <a:rPr lang="nl-BE" sz="1600" b="1" dirty="0" err="1">
                <a:solidFill>
                  <a:schemeClr val="bg1"/>
                </a:solidFill>
              </a:rPr>
              <a:t>to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CLIENT</a:t>
            </a:r>
            <a:r>
              <a:rPr lang="nl-BE" sz="1600" b="1" dirty="0">
                <a:solidFill>
                  <a:schemeClr val="bg1"/>
                </a:solidFill>
              </a:rPr>
              <a:t> (in SET_CLIENT).</a:t>
            </a:r>
          </a:p>
        </p:txBody>
      </p:sp>
      <p:sp>
        <p:nvSpPr>
          <p:cNvPr id="124" name="Tekstvak 123"/>
          <p:cNvSpPr txBox="1"/>
          <p:nvPr/>
        </p:nvSpPr>
        <p:spPr>
          <a:xfrm>
            <a:off x="3215968" y="3879006"/>
            <a:ext cx="1530017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125" name="Tekstvak 124"/>
          <p:cNvSpPr txBox="1"/>
          <p:nvPr/>
        </p:nvSpPr>
        <p:spPr>
          <a:xfrm>
            <a:off x="3291579" y="4149008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6" name="Tekstvak 125"/>
          <p:cNvSpPr txBox="1"/>
          <p:nvPr/>
        </p:nvSpPr>
        <p:spPr>
          <a:xfrm>
            <a:off x="3665973" y="4149008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7" name="Tekstvak 126"/>
          <p:cNvSpPr txBox="1"/>
          <p:nvPr/>
        </p:nvSpPr>
        <p:spPr>
          <a:xfrm>
            <a:off x="4011587" y="4149008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8" name="Tekstvak 127"/>
          <p:cNvSpPr txBox="1"/>
          <p:nvPr/>
        </p:nvSpPr>
        <p:spPr>
          <a:xfrm>
            <a:off x="4385981" y="4149008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9" name="Tekstvak 128"/>
          <p:cNvSpPr txBox="1"/>
          <p:nvPr/>
        </p:nvSpPr>
        <p:spPr>
          <a:xfrm>
            <a:off x="2675962" y="5049018"/>
            <a:ext cx="1530017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130" name="Tekstvak 129"/>
          <p:cNvSpPr txBox="1"/>
          <p:nvPr/>
        </p:nvSpPr>
        <p:spPr>
          <a:xfrm>
            <a:off x="2751573" y="5319020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1" name="Tekstvak 130"/>
          <p:cNvSpPr txBox="1"/>
          <p:nvPr/>
        </p:nvSpPr>
        <p:spPr>
          <a:xfrm>
            <a:off x="3125967" y="5319020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2" name="Tekstvak 131"/>
          <p:cNvSpPr txBox="1"/>
          <p:nvPr/>
        </p:nvSpPr>
        <p:spPr>
          <a:xfrm>
            <a:off x="3471581" y="5319020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3" name="Tekstvak 132"/>
          <p:cNvSpPr txBox="1"/>
          <p:nvPr/>
        </p:nvSpPr>
        <p:spPr>
          <a:xfrm>
            <a:off x="3845975" y="5319020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35" name="Tekstvak 134"/>
          <p:cNvSpPr txBox="1"/>
          <p:nvPr/>
        </p:nvSpPr>
        <p:spPr>
          <a:xfrm>
            <a:off x="6906009" y="6129030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</p:spTree>
    <p:extLst>
      <p:ext uri="{BB962C8B-B14F-4D97-AF65-F5344CB8AC3E}">
        <p14:creationId xmlns:p14="http://schemas.microsoft.com/office/powerpoint/2010/main" val="41743929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vaal 88"/>
          <p:cNvSpPr/>
          <p:nvPr/>
        </p:nvSpPr>
        <p:spPr>
          <a:xfrm>
            <a:off x="7042981" y="1787255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76" name="Ovaal 75"/>
          <p:cNvSpPr/>
          <p:nvPr/>
        </p:nvSpPr>
        <p:spPr>
          <a:xfrm>
            <a:off x="6726007" y="3969006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88" name="Tekstvak 87"/>
          <p:cNvSpPr txBox="1"/>
          <p:nvPr/>
        </p:nvSpPr>
        <p:spPr>
          <a:xfrm>
            <a:off x="6366003" y="5589024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2</a:t>
            </a:r>
          </a:p>
        </p:txBody>
      </p:sp>
      <p:cxnSp>
        <p:nvCxnSpPr>
          <p:cNvPr id="5" name="Rechte verbindingslijn met pijl 4"/>
          <p:cNvCxnSpPr>
            <a:stCxn id="78" idx="3"/>
            <a:endCxn id="91" idx="1"/>
          </p:cNvCxnSpPr>
          <p:nvPr/>
        </p:nvCxnSpPr>
        <p:spPr>
          <a:xfrm>
            <a:off x="6460128" y="4181104"/>
            <a:ext cx="1241500" cy="126001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/>
          <p:cNvCxnSpPr>
            <a:stCxn id="78" idx="3"/>
            <a:endCxn id="108" idx="1"/>
          </p:cNvCxnSpPr>
          <p:nvPr/>
        </p:nvCxnSpPr>
        <p:spPr>
          <a:xfrm>
            <a:off x="6460128" y="4181104"/>
            <a:ext cx="3955460" cy="38517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met pijl 43"/>
          <p:cNvCxnSpPr>
            <a:stCxn id="78" idx="3"/>
            <a:endCxn id="94" idx="1"/>
          </p:cNvCxnSpPr>
          <p:nvPr/>
        </p:nvCxnSpPr>
        <p:spPr>
          <a:xfrm flipV="1">
            <a:off x="6460128" y="3191151"/>
            <a:ext cx="1615894" cy="989953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/>
          <p:cNvCxnSpPr>
            <a:stCxn id="78" idx="3"/>
            <a:endCxn id="101" idx="1"/>
          </p:cNvCxnSpPr>
          <p:nvPr/>
        </p:nvCxnSpPr>
        <p:spPr>
          <a:xfrm flipV="1">
            <a:off x="6460128" y="2471085"/>
            <a:ext cx="1241500" cy="171001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FAC_reporting</a:t>
            </a:r>
            <a:r>
              <a:rPr lang="nl-BE" dirty="0"/>
              <a:t> – </a:t>
            </a:r>
            <a:r>
              <a:rPr lang="nl-BE" dirty="0" err="1"/>
              <a:t>provide</a:t>
            </a:r>
            <a:r>
              <a:rPr lang="nl-BE" dirty="0"/>
              <a:t> route </a:t>
            </a:r>
            <a:r>
              <a:rPr lang="nl-BE" dirty="0" err="1"/>
              <a:t>informaton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clients</a:t>
            </a:r>
            <a:endParaRPr lang="nl-BE" dirty="0"/>
          </a:p>
        </p:txBody>
      </p:sp>
      <p:grpSp>
        <p:nvGrpSpPr>
          <p:cNvPr id="77" name="Groep 76"/>
          <p:cNvGrpSpPr/>
          <p:nvPr/>
        </p:nvGrpSpPr>
        <p:grpSpPr>
          <a:xfrm>
            <a:off x="5721606" y="3969006"/>
            <a:ext cx="739249" cy="424195"/>
            <a:chOff x="6759575" y="3365500"/>
            <a:chExt cx="1612900" cy="925513"/>
          </a:xfrm>
        </p:grpSpPr>
        <p:sp>
          <p:nvSpPr>
            <p:cNvPr id="78" name="Rectangle 19"/>
            <p:cNvSpPr>
              <a:spLocks noChangeArrowheads="1"/>
            </p:cNvSpPr>
            <p:nvPr/>
          </p:nvSpPr>
          <p:spPr bwMode="auto">
            <a:xfrm>
              <a:off x="6761163" y="3365500"/>
              <a:ext cx="1609725" cy="92551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 dirty="0"/>
            </a:p>
          </p:txBody>
        </p:sp>
        <p:sp>
          <p:nvSpPr>
            <p:cNvPr id="79" name="Line 35"/>
            <p:cNvSpPr>
              <a:spLocks noChangeShapeType="1"/>
            </p:cNvSpPr>
            <p:nvPr/>
          </p:nvSpPr>
          <p:spPr bwMode="auto">
            <a:xfrm flipV="1">
              <a:off x="6759575" y="3367088"/>
              <a:ext cx="1612900" cy="914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90" name="Groep 89"/>
          <p:cNvGrpSpPr/>
          <p:nvPr/>
        </p:nvGrpSpPr>
        <p:grpSpPr>
          <a:xfrm>
            <a:off x="7701628" y="5229020"/>
            <a:ext cx="737794" cy="425650"/>
            <a:chOff x="2803525" y="5218113"/>
            <a:chExt cx="1609725" cy="928687"/>
          </a:xfrm>
          <a:solidFill>
            <a:schemeClr val="accent2"/>
          </a:solidFill>
        </p:grpSpPr>
        <p:sp>
          <p:nvSpPr>
            <p:cNvPr id="91" name="Rectangle 24"/>
            <p:cNvSpPr>
              <a:spLocks noChangeArrowheads="1"/>
            </p:cNvSpPr>
            <p:nvPr/>
          </p:nvSpPr>
          <p:spPr bwMode="auto">
            <a:xfrm>
              <a:off x="2803525" y="5218113"/>
              <a:ext cx="1609725" cy="92551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92" name="AutoShape 40"/>
            <p:cNvSpPr>
              <a:spLocks noChangeArrowheads="1"/>
            </p:cNvSpPr>
            <p:nvPr/>
          </p:nvSpPr>
          <p:spPr bwMode="auto">
            <a:xfrm>
              <a:off x="2825750" y="5232400"/>
              <a:ext cx="1565275" cy="914400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</p:grpSp>
      <p:grpSp>
        <p:nvGrpSpPr>
          <p:cNvPr id="93" name="Groep 92"/>
          <p:cNvGrpSpPr/>
          <p:nvPr/>
        </p:nvGrpSpPr>
        <p:grpSpPr>
          <a:xfrm>
            <a:off x="8076022" y="2979053"/>
            <a:ext cx="737794" cy="424195"/>
            <a:chOff x="4754563" y="5218113"/>
            <a:chExt cx="1609725" cy="925512"/>
          </a:xfrm>
        </p:grpSpPr>
        <p:sp>
          <p:nvSpPr>
            <p:cNvPr id="94" name="Rectangle 25"/>
            <p:cNvSpPr>
              <a:spLocks noChangeArrowheads="1"/>
            </p:cNvSpPr>
            <p:nvPr/>
          </p:nvSpPr>
          <p:spPr bwMode="auto">
            <a:xfrm>
              <a:off x="4754563" y="5218113"/>
              <a:ext cx="1609725" cy="92551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grpSp>
          <p:nvGrpSpPr>
            <p:cNvPr id="95" name="Group 45"/>
            <p:cNvGrpSpPr>
              <a:grpSpLocks/>
            </p:cNvGrpSpPr>
            <p:nvPr/>
          </p:nvGrpSpPr>
          <p:grpSpPr bwMode="auto">
            <a:xfrm>
              <a:off x="4994275" y="5530850"/>
              <a:ext cx="1130300" cy="300038"/>
              <a:chOff x="892" y="999"/>
              <a:chExt cx="712" cy="189"/>
            </a:xfrm>
          </p:grpSpPr>
          <p:sp>
            <p:nvSpPr>
              <p:cNvPr id="96" name="Line 41"/>
              <p:cNvSpPr>
                <a:spLocks noChangeShapeType="1"/>
              </p:cNvSpPr>
              <p:nvPr/>
            </p:nvSpPr>
            <p:spPr bwMode="auto">
              <a:xfrm>
                <a:off x="892" y="1000"/>
                <a:ext cx="712" cy="1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97" name="Line 42"/>
              <p:cNvSpPr>
                <a:spLocks noChangeShapeType="1"/>
              </p:cNvSpPr>
              <p:nvPr/>
            </p:nvSpPr>
            <p:spPr bwMode="auto">
              <a:xfrm flipH="1">
                <a:off x="892" y="1000"/>
                <a:ext cx="712" cy="1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98" name="Line 43"/>
              <p:cNvSpPr>
                <a:spLocks noChangeShapeType="1"/>
              </p:cNvSpPr>
              <p:nvPr/>
            </p:nvSpPr>
            <p:spPr bwMode="auto">
              <a:xfrm>
                <a:off x="897" y="999"/>
                <a:ext cx="0" cy="1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99" name="Line 44"/>
              <p:cNvSpPr>
                <a:spLocks noChangeShapeType="1"/>
              </p:cNvSpPr>
              <p:nvPr/>
            </p:nvSpPr>
            <p:spPr bwMode="auto">
              <a:xfrm>
                <a:off x="1599" y="999"/>
                <a:ext cx="0" cy="1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100" name="Groep 99"/>
          <p:cNvGrpSpPr/>
          <p:nvPr/>
        </p:nvGrpSpPr>
        <p:grpSpPr>
          <a:xfrm>
            <a:off x="7701628" y="2258987"/>
            <a:ext cx="737793" cy="424195"/>
            <a:chOff x="804863" y="3365500"/>
            <a:chExt cx="1609725" cy="925513"/>
          </a:xfrm>
        </p:grpSpPr>
        <p:sp>
          <p:nvSpPr>
            <p:cNvPr id="101" name="Rectangle 16"/>
            <p:cNvSpPr>
              <a:spLocks noChangeArrowheads="1"/>
            </p:cNvSpPr>
            <p:nvPr/>
          </p:nvSpPr>
          <p:spPr bwMode="auto">
            <a:xfrm>
              <a:off x="804863" y="3365500"/>
              <a:ext cx="1609725" cy="92551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 dirty="0"/>
            </a:p>
          </p:txBody>
        </p:sp>
        <p:sp>
          <p:nvSpPr>
            <p:cNvPr id="102" name="Oval 29"/>
            <p:cNvSpPr>
              <a:spLocks noChangeArrowheads="1"/>
            </p:cNvSpPr>
            <p:nvPr/>
          </p:nvSpPr>
          <p:spPr bwMode="auto">
            <a:xfrm>
              <a:off x="1004888" y="3571875"/>
              <a:ext cx="1209675" cy="4857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grpSp>
          <p:nvGrpSpPr>
            <p:cNvPr id="103" name="Group 51"/>
            <p:cNvGrpSpPr>
              <a:grpSpLocks/>
            </p:cNvGrpSpPr>
            <p:nvPr/>
          </p:nvGrpSpPr>
          <p:grpSpPr bwMode="auto">
            <a:xfrm>
              <a:off x="1339850" y="4054475"/>
              <a:ext cx="538163" cy="142875"/>
              <a:chOff x="843" y="2554"/>
              <a:chExt cx="339" cy="90"/>
            </a:xfrm>
          </p:grpSpPr>
          <p:sp>
            <p:nvSpPr>
              <p:cNvPr id="104" name="Oval 30"/>
              <p:cNvSpPr>
                <a:spLocks noChangeArrowheads="1"/>
              </p:cNvSpPr>
              <p:nvPr/>
            </p:nvSpPr>
            <p:spPr bwMode="auto">
              <a:xfrm>
                <a:off x="843" y="2554"/>
                <a:ext cx="90" cy="9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105" name="Oval 31"/>
              <p:cNvSpPr>
                <a:spLocks noChangeArrowheads="1"/>
              </p:cNvSpPr>
              <p:nvPr/>
            </p:nvSpPr>
            <p:spPr bwMode="auto">
              <a:xfrm>
                <a:off x="963" y="2554"/>
                <a:ext cx="90" cy="9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106" name="Oval 32"/>
              <p:cNvSpPr>
                <a:spLocks noChangeArrowheads="1"/>
              </p:cNvSpPr>
              <p:nvPr/>
            </p:nvSpPr>
            <p:spPr bwMode="auto">
              <a:xfrm>
                <a:off x="1092" y="2554"/>
                <a:ext cx="90" cy="9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</p:grpSp>
      </p:grpSp>
      <p:grpSp>
        <p:nvGrpSpPr>
          <p:cNvPr id="107" name="Groep 106"/>
          <p:cNvGrpSpPr/>
          <p:nvPr/>
        </p:nvGrpSpPr>
        <p:grpSpPr>
          <a:xfrm>
            <a:off x="10415588" y="4354180"/>
            <a:ext cx="737794" cy="424195"/>
            <a:chOff x="6761163" y="1474788"/>
            <a:chExt cx="1609725" cy="925512"/>
          </a:xfrm>
        </p:grpSpPr>
        <p:sp>
          <p:nvSpPr>
            <p:cNvPr id="108" name="Rectangle 12"/>
            <p:cNvSpPr>
              <a:spLocks noChangeArrowheads="1"/>
            </p:cNvSpPr>
            <p:nvPr/>
          </p:nvSpPr>
          <p:spPr bwMode="auto">
            <a:xfrm>
              <a:off x="6761163" y="1474788"/>
              <a:ext cx="1609725" cy="92551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 dirty="0"/>
            </a:p>
          </p:txBody>
        </p:sp>
        <p:sp>
          <p:nvSpPr>
            <p:cNvPr id="109" name="Oval 28"/>
            <p:cNvSpPr>
              <a:spLocks noChangeArrowheads="1"/>
            </p:cNvSpPr>
            <p:nvPr/>
          </p:nvSpPr>
          <p:spPr bwMode="auto">
            <a:xfrm>
              <a:off x="6961188" y="1693863"/>
              <a:ext cx="1209675" cy="4857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</p:grpSp>
      <p:grpSp>
        <p:nvGrpSpPr>
          <p:cNvPr id="110" name="Groep 109"/>
          <p:cNvGrpSpPr/>
          <p:nvPr/>
        </p:nvGrpSpPr>
        <p:grpSpPr>
          <a:xfrm>
            <a:off x="10326047" y="2871389"/>
            <a:ext cx="737794" cy="467124"/>
            <a:chOff x="2803525" y="1474788"/>
            <a:chExt cx="1609725" cy="1019175"/>
          </a:xfrm>
        </p:grpSpPr>
        <p:sp>
          <p:nvSpPr>
            <p:cNvPr id="111" name="Rectangle 10"/>
            <p:cNvSpPr>
              <a:spLocks noChangeArrowheads="1"/>
            </p:cNvSpPr>
            <p:nvPr/>
          </p:nvSpPr>
          <p:spPr bwMode="auto">
            <a:xfrm>
              <a:off x="2803525" y="1474788"/>
              <a:ext cx="1609725" cy="92551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 dirty="0"/>
            </a:p>
          </p:txBody>
        </p:sp>
        <p:grpSp>
          <p:nvGrpSpPr>
            <p:cNvPr id="112" name="Group 8"/>
            <p:cNvGrpSpPr>
              <a:grpSpLocks/>
            </p:cNvGrpSpPr>
            <p:nvPr/>
          </p:nvGrpSpPr>
          <p:grpSpPr bwMode="auto">
            <a:xfrm rot="-89841">
              <a:off x="3130550" y="2092325"/>
              <a:ext cx="955675" cy="401638"/>
              <a:chOff x="1080" y="1506"/>
              <a:chExt cx="602" cy="253"/>
            </a:xfrm>
          </p:grpSpPr>
          <p:sp>
            <p:nvSpPr>
              <p:cNvPr id="113" name="Arc 6"/>
              <p:cNvSpPr>
                <a:spLocks/>
              </p:cNvSpPr>
              <p:nvPr/>
            </p:nvSpPr>
            <p:spPr bwMode="auto">
              <a:xfrm rot="-2717662">
                <a:off x="1091" y="1495"/>
                <a:ext cx="238" cy="26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3603"/>
                  <a:gd name="T2" fmla="*/ 21507 w 21600"/>
                  <a:gd name="T3" fmla="*/ 23603 h 23603"/>
                  <a:gd name="T4" fmla="*/ 0 w 21600"/>
                  <a:gd name="T5" fmla="*/ 21600 h 23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03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68"/>
                      <a:pt x="21568" y="22937"/>
                      <a:pt x="21506" y="23602"/>
                    </a:cubicBezTo>
                  </a:path>
                  <a:path w="21600" h="23603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68"/>
                      <a:pt x="21568" y="22937"/>
                      <a:pt x="21506" y="2360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114" name="Arc 7"/>
              <p:cNvSpPr>
                <a:spLocks/>
              </p:cNvSpPr>
              <p:nvPr/>
            </p:nvSpPr>
            <p:spPr bwMode="auto">
              <a:xfrm rot="-2717662">
                <a:off x="1433" y="1510"/>
                <a:ext cx="238" cy="26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3603"/>
                  <a:gd name="T2" fmla="*/ 21507 w 21600"/>
                  <a:gd name="T3" fmla="*/ 23603 h 23603"/>
                  <a:gd name="T4" fmla="*/ 0 w 21600"/>
                  <a:gd name="T5" fmla="*/ 21600 h 23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03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68"/>
                      <a:pt x="21568" y="22937"/>
                      <a:pt x="21506" y="23602"/>
                    </a:cubicBezTo>
                  </a:path>
                  <a:path w="21600" h="23603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68"/>
                      <a:pt x="21568" y="22937"/>
                      <a:pt x="21506" y="2360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</p:grpSp>
      </p:grpSp>
      <p:sp>
        <p:nvSpPr>
          <p:cNvPr id="3" name="Tekstvak 2"/>
          <p:cNvSpPr txBox="1"/>
          <p:nvPr/>
        </p:nvSpPr>
        <p:spPr>
          <a:xfrm>
            <a:off x="8331635" y="198965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8706029" y="2709050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8331635" y="495901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8" name="Tekstvak 117"/>
          <p:cNvSpPr txBox="1"/>
          <p:nvPr/>
        </p:nvSpPr>
        <p:spPr>
          <a:xfrm>
            <a:off x="11045595" y="408353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19" name="Tekstvak 118"/>
          <p:cNvSpPr txBox="1"/>
          <p:nvPr/>
        </p:nvSpPr>
        <p:spPr>
          <a:xfrm>
            <a:off x="10956054" y="2601386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20" name="Tekstvak 119"/>
          <p:cNvSpPr txBox="1"/>
          <p:nvPr/>
        </p:nvSpPr>
        <p:spPr>
          <a:xfrm>
            <a:off x="6351612" y="3699003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</a:t>
            </a:r>
          </a:p>
        </p:txBody>
      </p:sp>
      <p:grpSp>
        <p:nvGrpSpPr>
          <p:cNvPr id="43" name="Groep 42"/>
          <p:cNvGrpSpPr/>
          <p:nvPr/>
        </p:nvGrpSpPr>
        <p:grpSpPr>
          <a:xfrm>
            <a:off x="1038619" y="5949028"/>
            <a:ext cx="737794" cy="424195"/>
            <a:chOff x="4754563" y="5218113"/>
            <a:chExt cx="1609725" cy="925512"/>
          </a:xfrm>
        </p:grpSpPr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4754563" y="5218113"/>
              <a:ext cx="1609725" cy="92551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grpSp>
          <p:nvGrpSpPr>
            <p:cNvPr id="46" name="Group 45"/>
            <p:cNvGrpSpPr>
              <a:grpSpLocks/>
            </p:cNvGrpSpPr>
            <p:nvPr/>
          </p:nvGrpSpPr>
          <p:grpSpPr bwMode="auto">
            <a:xfrm>
              <a:off x="4994275" y="5530850"/>
              <a:ext cx="1130300" cy="300038"/>
              <a:chOff x="892" y="999"/>
              <a:chExt cx="712" cy="189"/>
            </a:xfrm>
          </p:grpSpPr>
          <p:sp>
            <p:nvSpPr>
              <p:cNvPr id="48" name="Line 41"/>
              <p:cNvSpPr>
                <a:spLocks noChangeShapeType="1"/>
              </p:cNvSpPr>
              <p:nvPr/>
            </p:nvSpPr>
            <p:spPr bwMode="auto">
              <a:xfrm>
                <a:off x="892" y="1000"/>
                <a:ext cx="712" cy="1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49" name="Line 42"/>
              <p:cNvSpPr>
                <a:spLocks noChangeShapeType="1"/>
              </p:cNvSpPr>
              <p:nvPr/>
            </p:nvSpPr>
            <p:spPr bwMode="auto">
              <a:xfrm flipH="1">
                <a:off x="892" y="1000"/>
                <a:ext cx="712" cy="1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1" name="Line 43"/>
              <p:cNvSpPr>
                <a:spLocks noChangeShapeType="1"/>
              </p:cNvSpPr>
              <p:nvPr/>
            </p:nvSpPr>
            <p:spPr bwMode="auto">
              <a:xfrm>
                <a:off x="897" y="999"/>
                <a:ext cx="0" cy="1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" name="Line 44"/>
              <p:cNvSpPr>
                <a:spLocks noChangeShapeType="1"/>
              </p:cNvSpPr>
              <p:nvPr/>
            </p:nvSpPr>
            <p:spPr bwMode="auto">
              <a:xfrm>
                <a:off x="1599" y="999"/>
                <a:ext cx="0" cy="1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cxnSp>
        <p:nvCxnSpPr>
          <p:cNvPr id="54" name="Rechte verbindingslijn met pijl 53"/>
          <p:cNvCxnSpPr>
            <a:stCxn id="78" idx="1"/>
            <a:endCxn id="45" idx="3"/>
          </p:cNvCxnSpPr>
          <p:nvPr/>
        </p:nvCxnSpPr>
        <p:spPr>
          <a:xfrm flipH="1">
            <a:off x="1776413" y="4181104"/>
            <a:ext cx="3945921" cy="1980022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9"/>
          <p:cNvSpPr txBox="1"/>
          <p:nvPr/>
        </p:nvSpPr>
        <p:spPr>
          <a:xfrm>
            <a:off x="335937" y="2078985"/>
            <a:ext cx="5040056" cy="1440016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accent1"/>
                </a:solidFill>
              </a:rPr>
              <a:t>DETECTION is </a:t>
            </a:r>
            <a:r>
              <a:rPr lang="nl-BE" sz="1600" dirty="0" err="1">
                <a:solidFill>
                  <a:schemeClr val="accent1"/>
                </a:solidFill>
              </a:rPr>
              <a:t>based</a:t>
            </a:r>
            <a:r>
              <a:rPr lang="nl-BE" sz="1600" dirty="0">
                <a:solidFill>
                  <a:schemeClr val="accent1"/>
                </a:solidFill>
              </a:rPr>
              <a:t> on </a:t>
            </a:r>
            <a:r>
              <a:rPr lang="nl-BE" sz="1600" b="1" dirty="0">
                <a:solidFill>
                  <a:schemeClr val="accent1"/>
                </a:solidFill>
              </a:rPr>
              <a:t>DETECTION_UNITGROUPS</a:t>
            </a:r>
            <a:r>
              <a:rPr lang="nl-BE" sz="1600" dirty="0">
                <a:solidFill>
                  <a:schemeClr val="accent1"/>
                </a:solidFill>
              </a:rPr>
              <a:t> class.</a:t>
            </a:r>
          </a:p>
          <a:p>
            <a:r>
              <a:rPr lang="nl-BE" sz="1600" b="1" dirty="0">
                <a:solidFill>
                  <a:schemeClr val="accent1"/>
                </a:solidFill>
              </a:rPr>
              <a:t>RECON</a:t>
            </a:r>
            <a:r>
              <a:rPr lang="nl-BE" sz="1600" b="1" dirty="0">
                <a:solidFill>
                  <a:schemeClr val="bg1"/>
                </a:solidFill>
              </a:rPr>
              <a:t> transmits </a:t>
            </a:r>
            <a:r>
              <a:rPr lang="nl-BE" sz="1600" b="1" dirty="0" err="1">
                <a:solidFill>
                  <a:schemeClr val="bg1"/>
                </a:solidFill>
              </a:rPr>
              <a:t>group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composition</a:t>
            </a:r>
            <a:r>
              <a:rPr lang="nl-BE" sz="1600" b="1" dirty="0">
                <a:solidFill>
                  <a:schemeClr val="bg1"/>
                </a:solidFill>
              </a:rPr>
              <a:t> (SET information)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routing information + </a:t>
            </a:r>
            <a:r>
              <a:rPr lang="nl-BE" sz="1600" b="1" dirty="0" err="1">
                <a:solidFill>
                  <a:schemeClr val="bg1"/>
                </a:solidFill>
              </a:rPr>
              <a:t>possible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recognition</a:t>
            </a:r>
            <a:r>
              <a:rPr lang="nl-BE" sz="1600" b="1" dirty="0">
                <a:solidFill>
                  <a:schemeClr val="bg1"/>
                </a:solidFill>
              </a:rPr>
              <a:t> points </a:t>
            </a:r>
            <a:r>
              <a:rPr lang="nl-BE" sz="1600" b="1" dirty="0" err="1">
                <a:solidFill>
                  <a:schemeClr val="bg1"/>
                </a:solidFill>
              </a:rPr>
              <a:t>to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CLIENT</a:t>
            </a:r>
            <a:r>
              <a:rPr lang="nl-BE" sz="1600" b="1" dirty="0">
                <a:solidFill>
                  <a:schemeClr val="bg1"/>
                </a:solidFill>
              </a:rPr>
              <a:t> (in SET_CLIENT).</a:t>
            </a:r>
          </a:p>
        </p:txBody>
      </p:sp>
      <p:sp>
        <p:nvSpPr>
          <p:cNvPr id="64" name="Tekstvak 63"/>
          <p:cNvSpPr txBox="1"/>
          <p:nvPr/>
        </p:nvSpPr>
        <p:spPr>
          <a:xfrm>
            <a:off x="245936" y="5679025"/>
            <a:ext cx="90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CLIENT</a:t>
            </a:r>
          </a:p>
        </p:txBody>
      </p:sp>
      <p:grpSp>
        <p:nvGrpSpPr>
          <p:cNvPr id="67" name="Groep 66"/>
          <p:cNvGrpSpPr/>
          <p:nvPr/>
        </p:nvGrpSpPr>
        <p:grpSpPr>
          <a:xfrm>
            <a:off x="1848167" y="4239009"/>
            <a:ext cx="737794" cy="424195"/>
            <a:chOff x="4754563" y="5218113"/>
            <a:chExt cx="1609725" cy="925512"/>
          </a:xfrm>
        </p:grpSpPr>
        <p:sp>
          <p:nvSpPr>
            <p:cNvPr id="68" name="Rectangle 25"/>
            <p:cNvSpPr>
              <a:spLocks noChangeArrowheads="1"/>
            </p:cNvSpPr>
            <p:nvPr/>
          </p:nvSpPr>
          <p:spPr bwMode="auto">
            <a:xfrm>
              <a:off x="4754563" y="5218113"/>
              <a:ext cx="1609725" cy="92551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grpSp>
          <p:nvGrpSpPr>
            <p:cNvPr id="69" name="Group 45"/>
            <p:cNvGrpSpPr>
              <a:grpSpLocks/>
            </p:cNvGrpSpPr>
            <p:nvPr/>
          </p:nvGrpSpPr>
          <p:grpSpPr bwMode="auto">
            <a:xfrm>
              <a:off x="4994275" y="5530850"/>
              <a:ext cx="1130300" cy="300038"/>
              <a:chOff x="892" y="999"/>
              <a:chExt cx="712" cy="189"/>
            </a:xfrm>
          </p:grpSpPr>
          <p:sp>
            <p:nvSpPr>
              <p:cNvPr id="70" name="Line 41"/>
              <p:cNvSpPr>
                <a:spLocks noChangeShapeType="1"/>
              </p:cNvSpPr>
              <p:nvPr/>
            </p:nvSpPr>
            <p:spPr bwMode="auto">
              <a:xfrm>
                <a:off x="892" y="1000"/>
                <a:ext cx="712" cy="1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71" name="Line 42"/>
              <p:cNvSpPr>
                <a:spLocks noChangeShapeType="1"/>
              </p:cNvSpPr>
              <p:nvPr/>
            </p:nvSpPr>
            <p:spPr bwMode="auto">
              <a:xfrm flipH="1">
                <a:off x="892" y="1000"/>
                <a:ext cx="712" cy="1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72" name="Line 43"/>
              <p:cNvSpPr>
                <a:spLocks noChangeShapeType="1"/>
              </p:cNvSpPr>
              <p:nvPr/>
            </p:nvSpPr>
            <p:spPr bwMode="auto">
              <a:xfrm>
                <a:off x="897" y="999"/>
                <a:ext cx="0" cy="1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73" name="Line 44"/>
              <p:cNvSpPr>
                <a:spLocks noChangeShapeType="1"/>
              </p:cNvSpPr>
              <p:nvPr/>
            </p:nvSpPr>
            <p:spPr bwMode="auto">
              <a:xfrm>
                <a:off x="1599" y="999"/>
                <a:ext cx="0" cy="1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sp>
        <p:nvSpPr>
          <p:cNvPr id="74" name="Tekstvak 73"/>
          <p:cNvSpPr txBox="1"/>
          <p:nvPr/>
        </p:nvSpPr>
        <p:spPr>
          <a:xfrm>
            <a:off x="1038158" y="3969006"/>
            <a:ext cx="90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CLIENT</a:t>
            </a:r>
          </a:p>
        </p:txBody>
      </p:sp>
      <p:cxnSp>
        <p:nvCxnSpPr>
          <p:cNvPr id="75" name="Rechte verbindingslijn met pijl 74"/>
          <p:cNvCxnSpPr>
            <a:stCxn id="78" idx="1"/>
            <a:endCxn id="68" idx="3"/>
          </p:cNvCxnSpPr>
          <p:nvPr/>
        </p:nvCxnSpPr>
        <p:spPr>
          <a:xfrm flipH="1">
            <a:off x="2585961" y="4181104"/>
            <a:ext cx="3136373" cy="270003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al 121"/>
          <p:cNvSpPr/>
          <p:nvPr/>
        </p:nvSpPr>
        <p:spPr>
          <a:xfrm>
            <a:off x="9383007" y="3137270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123" name="Tekstvak 122"/>
          <p:cNvSpPr txBox="1"/>
          <p:nvPr/>
        </p:nvSpPr>
        <p:spPr>
          <a:xfrm>
            <a:off x="10776052" y="5769026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3</a:t>
            </a:r>
          </a:p>
        </p:txBody>
      </p:sp>
      <p:sp>
        <p:nvSpPr>
          <p:cNvPr id="125" name="Tekstvak 124"/>
          <p:cNvSpPr txBox="1"/>
          <p:nvPr/>
        </p:nvSpPr>
        <p:spPr>
          <a:xfrm>
            <a:off x="4565983" y="3699003"/>
            <a:ext cx="630007" cy="63000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3</a:t>
            </a:r>
          </a:p>
        </p:txBody>
      </p:sp>
      <p:sp>
        <p:nvSpPr>
          <p:cNvPr id="124" name="Tekstvak 123"/>
          <p:cNvSpPr txBox="1"/>
          <p:nvPr/>
        </p:nvSpPr>
        <p:spPr>
          <a:xfrm>
            <a:off x="3755974" y="3789004"/>
            <a:ext cx="630007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2</a:t>
            </a:r>
          </a:p>
        </p:txBody>
      </p:sp>
      <p:sp>
        <p:nvSpPr>
          <p:cNvPr id="115" name="Tekstvak 114"/>
          <p:cNvSpPr txBox="1"/>
          <p:nvPr/>
        </p:nvSpPr>
        <p:spPr>
          <a:xfrm>
            <a:off x="2765963" y="3879006"/>
            <a:ext cx="810009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82" name="Tekstvak 81"/>
          <p:cNvSpPr txBox="1"/>
          <p:nvPr/>
        </p:nvSpPr>
        <p:spPr>
          <a:xfrm>
            <a:off x="3935976" y="4059006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3" name="Tekstvak 82"/>
          <p:cNvSpPr txBox="1"/>
          <p:nvPr/>
        </p:nvSpPr>
        <p:spPr>
          <a:xfrm>
            <a:off x="4745985" y="3969006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0" name="Tekstvak 79"/>
          <p:cNvSpPr txBox="1"/>
          <p:nvPr/>
        </p:nvSpPr>
        <p:spPr>
          <a:xfrm>
            <a:off x="2841574" y="4149008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1" name="Tekstvak 80"/>
          <p:cNvSpPr txBox="1"/>
          <p:nvPr/>
        </p:nvSpPr>
        <p:spPr>
          <a:xfrm>
            <a:off x="3215968" y="4149008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6" name="Tekstvak 125"/>
          <p:cNvSpPr txBox="1"/>
          <p:nvPr/>
        </p:nvSpPr>
        <p:spPr>
          <a:xfrm>
            <a:off x="4295980" y="4599013"/>
            <a:ext cx="630007" cy="63000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3</a:t>
            </a:r>
          </a:p>
        </p:txBody>
      </p:sp>
      <p:sp>
        <p:nvSpPr>
          <p:cNvPr id="127" name="Tekstvak 126"/>
          <p:cNvSpPr txBox="1"/>
          <p:nvPr/>
        </p:nvSpPr>
        <p:spPr>
          <a:xfrm>
            <a:off x="3305969" y="4959017"/>
            <a:ext cx="630007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2</a:t>
            </a:r>
          </a:p>
        </p:txBody>
      </p:sp>
      <p:sp>
        <p:nvSpPr>
          <p:cNvPr id="128" name="Tekstvak 127"/>
          <p:cNvSpPr txBox="1"/>
          <p:nvPr/>
        </p:nvSpPr>
        <p:spPr>
          <a:xfrm>
            <a:off x="2225957" y="5319021"/>
            <a:ext cx="810009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129" name="Tekstvak 128"/>
          <p:cNvSpPr txBox="1"/>
          <p:nvPr/>
        </p:nvSpPr>
        <p:spPr>
          <a:xfrm>
            <a:off x="3485971" y="5229019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0" name="Tekstvak 129"/>
          <p:cNvSpPr txBox="1"/>
          <p:nvPr/>
        </p:nvSpPr>
        <p:spPr>
          <a:xfrm>
            <a:off x="4475982" y="4869016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31" name="Tekstvak 130"/>
          <p:cNvSpPr txBox="1"/>
          <p:nvPr/>
        </p:nvSpPr>
        <p:spPr>
          <a:xfrm>
            <a:off x="2301568" y="5589023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2" name="Tekstvak 131"/>
          <p:cNvSpPr txBox="1"/>
          <p:nvPr/>
        </p:nvSpPr>
        <p:spPr>
          <a:xfrm>
            <a:off x="2675962" y="5589023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3" name="Tekstvak 132"/>
          <p:cNvSpPr txBox="1"/>
          <p:nvPr/>
        </p:nvSpPr>
        <p:spPr>
          <a:xfrm>
            <a:off x="6546005" y="2348271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</p:spTree>
    <p:extLst>
      <p:ext uri="{BB962C8B-B14F-4D97-AF65-F5344CB8AC3E}">
        <p14:creationId xmlns:p14="http://schemas.microsoft.com/office/powerpoint/2010/main" val="32392100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vaal 133"/>
          <p:cNvSpPr/>
          <p:nvPr/>
        </p:nvSpPr>
        <p:spPr>
          <a:xfrm>
            <a:off x="7086011" y="1718981"/>
            <a:ext cx="2880032" cy="5061783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5" name="Rechte verbindingslijn met pijl 4"/>
          <p:cNvCxnSpPr>
            <a:stCxn id="78" idx="3"/>
            <a:endCxn id="91" idx="1"/>
          </p:cNvCxnSpPr>
          <p:nvPr/>
        </p:nvCxnSpPr>
        <p:spPr>
          <a:xfrm>
            <a:off x="6460128" y="4181104"/>
            <a:ext cx="1241500" cy="126001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/>
          <p:cNvCxnSpPr>
            <a:stCxn id="78" idx="3"/>
            <a:endCxn id="108" idx="1"/>
          </p:cNvCxnSpPr>
          <p:nvPr/>
        </p:nvCxnSpPr>
        <p:spPr>
          <a:xfrm>
            <a:off x="6460128" y="4181104"/>
            <a:ext cx="2335902" cy="45000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met pijl 43"/>
          <p:cNvCxnSpPr>
            <a:stCxn id="78" idx="3"/>
            <a:endCxn id="94" idx="1"/>
          </p:cNvCxnSpPr>
          <p:nvPr/>
        </p:nvCxnSpPr>
        <p:spPr>
          <a:xfrm flipV="1">
            <a:off x="6460128" y="4001102"/>
            <a:ext cx="1691505" cy="18000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/>
          <p:cNvCxnSpPr>
            <a:stCxn id="78" idx="3"/>
            <a:endCxn id="101" idx="1"/>
          </p:cNvCxnSpPr>
          <p:nvPr/>
        </p:nvCxnSpPr>
        <p:spPr>
          <a:xfrm flipV="1">
            <a:off x="6460128" y="2471085"/>
            <a:ext cx="1241500" cy="171001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FAC_COMMANDING – ASSIGN TASKS TO CLIENTS</a:t>
            </a:r>
          </a:p>
        </p:txBody>
      </p:sp>
      <p:grpSp>
        <p:nvGrpSpPr>
          <p:cNvPr id="77" name="Groep 76"/>
          <p:cNvGrpSpPr/>
          <p:nvPr/>
        </p:nvGrpSpPr>
        <p:grpSpPr>
          <a:xfrm>
            <a:off x="5721606" y="3969006"/>
            <a:ext cx="739249" cy="424195"/>
            <a:chOff x="6759575" y="3365500"/>
            <a:chExt cx="1612900" cy="925513"/>
          </a:xfrm>
        </p:grpSpPr>
        <p:sp>
          <p:nvSpPr>
            <p:cNvPr id="78" name="Rectangle 19"/>
            <p:cNvSpPr>
              <a:spLocks noChangeArrowheads="1"/>
            </p:cNvSpPr>
            <p:nvPr/>
          </p:nvSpPr>
          <p:spPr bwMode="auto">
            <a:xfrm>
              <a:off x="6761163" y="3365500"/>
              <a:ext cx="1609725" cy="92551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 dirty="0"/>
            </a:p>
          </p:txBody>
        </p:sp>
        <p:sp>
          <p:nvSpPr>
            <p:cNvPr id="79" name="Line 35"/>
            <p:cNvSpPr>
              <a:spLocks noChangeShapeType="1"/>
            </p:cNvSpPr>
            <p:nvPr/>
          </p:nvSpPr>
          <p:spPr bwMode="auto">
            <a:xfrm flipV="1">
              <a:off x="6759575" y="3367088"/>
              <a:ext cx="1612900" cy="914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90" name="Groep 89"/>
          <p:cNvGrpSpPr/>
          <p:nvPr/>
        </p:nvGrpSpPr>
        <p:grpSpPr>
          <a:xfrm>
            <a:off x="7701628" y="5229020"/>
            <a:ext cx="737794" cy="425650"/>
            <a:chOff x="2803525" y="5218113"/>
            <a:chExt cx="1609725" cy="928687"/>
          </a:xfrm>
          <a:solidFill>
            <a:schemeClr val="accent2"/>
          </a:solidFill>
        </p:grpSpPr>
        <p:sp>
          <p:nvSpPr>
            <p:cNvPr id="91" name="Rectangle 24"/>
            <p:cNvSpPr>
              <a:spLocks noChangeArrowheads="1"/>
            </p:cNvSpPr>
            <p:nvPr/>
          </p:nvSpPr>
          <p:spPr bwMode="auto">
            <a:xfrm>
              <a:off x="2803525" y="5218113"/>
              <a:ext cx="1609725" cy="92551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92" name="AutoShape 40"/>
            <p:cNvSpPr>
              <a:spLocks noChangeArrowheads="1"/>
            </p:cNvSpPr>
            <p:nvPr/>
          </p:nvSpPr>
          <p:spPr bwMode="auto">
            <a:xfrm>
              <a:off x="2825750" y="5232400"/>
              <a:ext cx="1565275" cy="914400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</p:grpSp>
      <p:grpSp>
        <p:nvGrpSpPr>
          <p:cNvPr id="93" name="Groep 92"/>
          <p:cNvGrpSpPr/>
          <p:nvPr/>
        </p:nvGrpSpPr>
        <p:grpSpPr>
          <a:xfrm>
            <a:off x="8151633" y="3789004"/>
            <a:ext cx="737794" cy="424195"/>
            <a:chOff x="4754563" y="5218113"/>
            <a:chExt cx="1609725" cy="925512"/>
          </a:xfrm>
        </p:grpSpPr>
        <p:sp>
          <p:nvSpPr>
            <p:cNvPr id="94" name="Rectangle 25"/>
            <p:cNvSpPr>
              <a:spLocks noChangeArrowheads="1"/>
            </p:cNvSpPr>
            <p:nvPr/>
          </p:nvSpPr>
          <p:spPr bwMode="auto">
            <a:xfrm>
              <a:off x="4754563" y="5218113"/>
              <a:ext cx="1609725" cy="92551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grpSp>
          <p:nvGrpSpPr>
            <p:cNvPr id="95" name="Group 45"/>
            <p:cNvGrpSpPr>
              <a:grpSpLocks/>
            </p:cNvGrpSpPr>
            <p:nvPr/>
          </p:nvGrpSpPr>
          <p:grpSpPr bwMode="auto">
            <a:xfrm>
              <a:off x="4994275" y="5530850"/>
              <a:ext cx="1130300" cy="300038"/>
              <a:chOff x="892" y="999"/>
              <a:chExt cx="712" cy="189"/>
            </a:xfrm>
          </p:grpSpPr>
          <p:sp>
            <p:nvSpPr>
              <p:cNvPr id="96" name="Line 41"/>
              <p:cNvSpPr>
                <a:spLocks noChangeShapeType="1"/>
              </p:cNvSpPr>
              <p:nvPr/>
            </p:nvSpPr>
            <p:spPr bwMode="auto">
              <a:xfrm>
                <a:off x="892" y="1000"/>
                <a:ext cx="712" cy="1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97" name="Line 42"/>
              <p:cNvSpPr>
                <a:spLocks noChangeShapeType="1"/>
              </p:cNvSpPr>
              <p:nvPr/>
            </p:nvSpPr>
            <p:spPr bwMode="auto">
              <a:xfrm flipH="1">
                <a:off x="892" y="1000"/>
                <a:ext cx="712" cy="1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98" name="Line 43"/>
              <p:cNvSpPr>
                <a:spLocks noChangeShapeType="1"/>
              </p:cNvSpPr>
              <p:nvPr/>
            </p:nvSpPr>
            <p:spPr bwMode="auto">
              <a:xfrm>
                <a:off x="897" y="999"/>
                <a:ext cx="0" cy="1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99" name="Line 44"/>
              <p:cNvSpPr>
                <a:spLocks noChangeShapeType="1"/>
              </p:cNvSpPr>
              <p:nvPr/>
            </p:nvSpPr>
            <p:spPr bwMode="auto">
              <a:xfrm>
                <a:off x="1599" y="999"/>
                <a:ext cx="0" cy="1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100" name="Groep 99"/>
          <p:cNvGrpSpPr/>
          <p:nvPr/>
        </p:nvGrpSpPr>
        <p:grpSpPr>
          <a:xfrm>
            <a:off x="7701628" y="2258987"/>
            <a:ext cx="737793" cy="424195"/>
            <a:chOff x="804863" y="3365500"/>
            <a:chExt cx="1609725" cy="925513"/>
          </a:xfrm>
        </p:grpSpPr>
        <p:sp>
          <p:nvSpPr>
            <p:cNvPr id="101" name="Rectangle 16"/>
            <p:cNvSpPr>
              <a:spLocks noChangeArrowheads="1"/>
            </p:cNvSpPr>
            <p:nvPr/>
          </p:nvSpPr>
          <p:spPr bwMode="auto">
            <a:xfrm>
              <a:off x="804863" y="3365500"/>
              <a:ext cx="1609725" cy="92551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 dirty="0"/>
            </a:p>
          </p:txBody>
        </p:sp>
        <p:sp>
          <p:nvSpPr>
            <p:cNvPr id="102" name="Oval 29"/>
            <p:cNvSpPr>
              <a:spLocks noChangeArrowheads="1"/>
            </p:cNvSpPr>
            <p:nvPr/>
          </p:nvSpPr>
          <p:spPr bwMode="auto">
            <a:xfrm>
              <a:off x="1004888" y="3571875"/>
              <a:ext cx="1209675" cy="4857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grpSp>
          <p:nvGrpSpPr>
            <p:cNvPr id="103" name="Group 51"/>
            <p:cNvGrpSpPr>
              <a:grpSpLocks/>
            </p:cNvGrpSpPr>
            <p:nvPr/>
          </p:nvGrpSpPr>
          <p:grpSpPr bwMode="auto">
            <a:xfrm>
              <a:off x="1339850" y="4054475"/>
              <a:ext cx="538163" cy="142875"/>
              <a:chOff x="843" y="2554"/>
              <a:chExt cx="339" cy="90"/>
            </a:xfrm>
          </p:grpSpPr>
          <p:sp>
            <p:nvSpPr>
              <p:cNvPr id="104" name="Oval 30"/>
              <p:cNvSpPr>
                <a:spLocks noChangeArrowheads="1"/>
              </p:cNvSpPr>
              <p:nvPr/>
            </p:nvSpPr>
            <p:spPr bwMode="auto">
              <a:xfrm>
                <a:off x="843" y="2554"/>
                <a:ext cx="90" cy="9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105" name="Oval 31"/>
              <p:cNvSpPr>
                <a:spLocks noChangeArrowheads="1"/>
              </p:cNvSpPr>
              <p:nvPr/>
            </p:nvSpPr>
            <p:spPr bwMode="auto">
              <a:xfrm>
                <a:off x="963" y="2554"/>
                <a:ext cx="90" cy="9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106" name="Oval 32"/>
              <p:cNvSpPr>
                <a:spLocks noChangeArrowheads="1"/>
              </p:cNvSpPr>
              <p:nvPr/>
            </p:nvSpPr>
            <p:spPr bwMode="auto">
              <a:xfrm>
                <a:off x="1092" y="2554"/>
                <a:ext cx="90" cy="9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</p:grpSp>
      </p:grpSp>
      <p:grpSp>
        <p:nvGrpSpPr>
          <p:cNvPr id="107" name="Groep 106"/>
          <p:cNvGrpSpPr/>
          <p:nvPr/>
        </p:nvGrpSpPr>
        <p:grpSpPr>
          <a:xfrm>
            <a:off x="8796030" y="4419011"/>
            <a:ext cx="737794" cy="424195"/>
            <a:chOff x="6761163" y="1474788"/>
            <a:chExt cx="1609725" cy="925512"/>
          </a:xfrm>
        </p:grpSpPr>
        <p:sp>
          <p:nvSpPr>
            <p:cNvPr id="108" name="Rectangle 12"/>
            <p:cNvSpPr>
              <a:spLocks noChangeArrowheads="1"/>
            </p:cNvSpPr>
            <p:nvPr/>
          </p:nvSpPr>
          <p:spPr bwMode="auto">
            <a:xfrm>
              <a:off x="6761163" y="1474788"/>
              <a:ext cx="1609725" cy="92551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 dirty="0"/>
            </a:p>
          </p:txBody>
        </p:sp>
        <p:sp>
          <p:nvSpPr>
            <p:cNvPr id="109" name="Oval 28"/>
            <p:cNvSpPr>
              <a:spLocks noChangeArrowheads="1"/>
            </p:cNvSpPr>
            <p:nvPr/>
          </p:nvSpPr>
          <p:spPr bwMode="auto">
            <a:xfrm>
              <a:off x="6961188" y="1693863"/>
              <a:ext cx="1209675" cy="4857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</p:grpSp>
      <p:grpSp>
        <p:nvGrpSpPr>
          <p:cNvPr id="110" name="Groep 109"/>
          <p:cNvGrpSpPr/>
          <p:nvPr/>
        </p:nvGrpSpPr>
        <p:grpSpPr>
          <a:xfrm>
            <a:off x="10326047" y="2871389"/>
            <a:ext cx="737794" cy="467124"/>
            <a:chOff x="2803525" y="1474788"/>
            <a:chExt cx="1609725" cy="1019175"/>
          </a:xfrm>
        </p:grpSpPr>
        <p:sp>
          <p:nvSpPr>
            <p:cNvPr id="111" name="Rectangle 10"/>
            <p:cNvSpPr>
              <a:spLocks noChangeArrowheads="1"/>
            </p:cNvSpPr>
            <p:nvPr/>
          </p:nvSpPr>
          <p:spPr bwMode="auto">
            <a:xfrm>
              <a:off x="2803525" y="1474788"/>
              <a:ext cx="1609725" cy="92551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 dirty="0"/>
            </a:p>
          </p:txBody>
        </p:sp>
        <p:grpSp>
          <p:nvGrpSpPr>
            <p:cNvPr id="112" name="Group 8"/>
            <p:cNvGrpSpPr>
              <a:grpSpLocks/>
            </p:cNvGrpSpPr>
            <p:nvPr/>
          </p:nvGrpSpPr>
          <p:grpSpPr bwMode="auto">
            <a:xfrm rot="-89841">
              <a:off x="3130550" y="2092325"/>
              <a:ext cx="955675" cy="401638"/>
              <a:chOff x="1080" y="1506"/>
              <a:chExt cx="602" cy="253"/>
            </a:xfrm>
          </p:grpSpPr>
          <p:sp>
            <p:nvSpPr>
              <p:cNvPr id="113" name="Arc 6"/>
              <p:cNvSpPr>
                <a:spLocks/>
              </p:cNvSpPr>
              <p:nvPr/>
            </p:nvSpPr>
            <p:spPr bwMode="auto">
              <a:xfrm rot="-2717662">
                <a:off x="1091" y="1495"/>
                <a:ext cx="238" cy="26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3603"/>
                  <a:gd name="T2" fmla="*/ 21507 w 21600"/>
                  <a:gd name="T3" fmla="*/ 23603 h 23603"/>
                  <a:gd name="T4" fmla="*/ 0 w 21600"/>
                  <a:gd name="T5" fmla="*/ 21600 h 23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03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68"/>
                      <a:pt x="21568" y="22937"/>
                      <a:pt x="21506" y="23602"/>
                    </a:cubicBezTo>
                  </a:path>
                  <a:path w="21600" h="23603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68"/>
                      <a:pt x="21568" y="22937"/>
                      <a:pt x="21506" y="2360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114" name="Arc 7"/>
              <p:cNvSpPr>
                <a:spLocks/>
              </p:cNvSpPr>
              <p:nvPr/>
            </p:nvSpPr>
            <p:spPr bwMode="auto">
              <a:xfrm rot="-2717662">
                <a:off x="1433" y="1510"/>
                <a:ext cx="238" cy="26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3603"/>
                  <a:gd name="T2" fmla="*/ 21507 w 21600"/>
                  <a:gd name="T3" fmla="*/ 23603 h 23603"/>
                  <a:gd name="T4" fmla="*/ 0 w 21600"/>
                  <a:gd name="T5" fmla="*/ 21600 h 23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03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68"/>
                      <a:pt x="21568" y="22937"/>
                      <a:pt x="21506" y="23602"/>
                    </a:cubicBezTo>
                  </a:path>
                  <a:path w="21600" h="23603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68"/>
                      <a:pt x="21568" y="22937"/>
                      <a:pt x="21506" y="2360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</p:grpSp>
      </p:grpSp>
      <p:sp>
        <p:nvSpPr>
          <p:cNvPr id="3" name="Tekstvak 2"/>
          <p:cNvSpPr txBox="1"/>
          <p:nvPr/>
        </p:nvSpPr>
        <p:spPr>
          <a:xfrm>
            <a:off x="8331635" y="198965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8781640" y="3519001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8331635" y="495901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8" name="Tekstvak 117"/>
          <p:cNvSpPr txBox="1"/>
          <p:nvPr/>
        </p:nvSpPr>
        <p:spPr>
          <a:xfrm>
            <a:off x="9426037" y="4148368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19" name="Tekstvak 118"/>
          <p:cNvSpPr txBox="1"/>
          <p:nvPr/>
        </p:nvSpPr>
        <p:spPr>
          <a:xfrm>
            <a:off x="10956054" y="2601386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20" name="Tekstvak 119"/>
          <p:cNvSpPr txBox="1"/>
          <p:nvPr/>
        </p:nvSpPr>
        <p:spPr>
          <a:xfrm>
            <a:off x="6351612" y="3699003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</a:t>
            </a:r>
          </a:p>
        </p:txBody>
      </p:sp>
      <p:grpSp>
        <p:nvGrpSpPr>
          <p:cNvPr id="43" name="Groep 42"/>
          <p:cNvGrpSpPr/>
          <p:nvPr/>
        </p:nvGrpSpPr>
        <p:grpSpPr>
          <a:xfrm>
            <a:off x="1218160" y="5949028"/>
            <a:ext cx="737794" cy="424195"/>
            <a:chOff x="4754563" y="5218113"/>
            <a:chExt cx="1609725" cy="925512"/>
          </a:xfrm>
        </p:grpSpPr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4754563" y="5218113"/>
              <a:ext cx="1609725" cy="92551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grpSp>
          <p:nvGrpSpPr>
            <p:cNvPr id="46" name="Group 45"/>
            <p:cNvGrpSpPr>
              <a:grpSpLocks/>
            </p:cNvGrpSpPr>
            <p:nvPr/>
          </p:nvGrpSpPr>
          <p:grpSpPr bwMode="auto">
            <a:xfrm>
              <a:off x="4994275" y="5530850"/>
              <a:ext cx="1130300" cy="300038"/>
              <a:chOff x="892" y="999"/>
              <a:chExt cx="712" cy="189"/>
            </a:xfrm>
          </p:grpSpPr>
          <p:sp>
            <p:nvSpPr>
              <p:cNvPr id="48" name="Line 41"/>
              <p:cNvSpPr>
                <a:spLocks noChangeShapeType="1"/>
              </p:cNvSpPr>
              <p:nvPr/>
            </p:nvSpPr>
            <p:spPr bwMode="auto">
              <a:xfrm>
                <a:off x="892" y="1000"/>
                <a:ext cx="712" cy="1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49" name="Line 42"/>
              <p:cNvSpPr>
                <a:spLocks noChangeShapeType="1"/>
              </p:cNvSpPr>
              <p:nvPr/>
            </p:nvSpPr>
            <p:spPr bwMode="auto">
              <a:xfrm flipH="1">
                <a:off x="892" y="1000"/>
                <a:ext cx="712" cy="1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1" name="Line 43"/>
              <p:cNvSpPr>
                <a:spLocks noChangeShapeType="1"/>
              </p:cNvSpPr>
              <p:nvPr/>
            </p:nvSpPr>
            <p:spPr bwMode="auto">
              <a:xfrm>
                <a:off x="897" y="999"/>
                <a:ext cx="0" cy="1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" name="Line 44"/>
              <p:cNvSpPr>
                <a:spLocks noChangeShapeType="1"/>
              </p:cNvSpPr>
              <p:nvPr/>
            </p:nvSpPr>
            <p:spPr bwMode="auto">
              <a:xfrm>
                <a:off x="1599" y="999"/>
                <a:ext cx="0" cy="1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cxnSp>
        <p:nvCxnSpPr>
          <p:cNvPr id="54" name="Rechte verbindingslijn met pijl 53"/>
          <p:cNvCxnSpPr>
            <a:stCxn id="78" idx="2"/>
            <a:endCxn id="80" idx="0"/>
          </p:cNvCxnSpPr>
          <p:nvPr/>
        </p:nvCxnSpPr>
        <p:spPr>
          <a:xfrm flipH="1">
            <a:off x="5294884" y="4393201"/>
            <a:ext cx="796347" cy="1465826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kstvak 63"/>
          <p:cNvSpPr txBox="1"/>
          <p:nvPr/>
        </p:nvSpPr>
        <p:spPr>
          <a:xfrm>
            <a:off x="245474" y="5679025"/>
            <a:ext cx="1080013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CLIENT 2</a:t>
            </a:r>
          </a:p>
        </p:txBody>
      </p:sp>
      <p:grpSp>
        <p:nvGrpSpPr>
          <p:cNvPr id="67" name="Groep 66"/>
          <p:cNvGrpSpPr/>
          <p:nvPr/>
        </p:nvGrpSpPr>
        <p:grpSpPr>
          <a:xfrm>
            <a:off x="1848167" y="4239009"/>
            <a:ext cx="737794" cy="424195"/>
            <a:chOff x="4754563" y="5218113"/>
            <a:chExt cx="1609725" cy="925512"/>
          </a:xfrm>
        </p:grpSpPr>
        <p:sp>
          <p:nvSpPr>
            <p:cNvPr id="68" name="Rectangle 25"/>
            <p:cNvSpPr>
              <a:spLocks noChangeArrowheads="1"/>
            </p:cNvSpPr>
            <p:nvPr/>
          </p:nvSpPr>
          <p:spPr bwMode="auto">
            <a:xfrm>
              <a:off x="4754563" y="5218113"/>
              <a:ext cx="1609725" cy="92551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grpSp>
          <p:nvGrpSpPr>
            <p:cNvPr id="69" name="Group 45"/>
            <p:cNvGrpSpPr>
              <a:grpSpLocks/>
            </p:cNvGrpSpPr>
            <p:nvPr/>
          </p:nvGrpSpPr>
          <p:grpSpPr bwMode="auto">
            <a:xfrm>
              <a:off x="4994275" y="5530850"/>
              <a:ext cx="1130300" cy="300038"/>
              <a:chOff x="892" y="999"/>
              <a:chExt cx="712" cy="189"/>
            </a:xfrm>
          </p:grpSpPr>
          <p:sp>
            <p:nvSpPr>
              <p:cNvPr id="70" name="Line 41"/>
              <p:cNvSpPr>
                <a:spLocks noChangeShapeType="1"/>
              </p:cNvSpPr>
              <p:nvPr/>
            </p:nvSpPr>
            <p:spPr bwMode="auto">
              <a:xfrm>
                <a:off x="892" y="1000"/>
                <a:ext cx="712" cy="1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71" name="Line 42"/>
              <p:cNvSpPr>
                <a:spLocks noChangeShapeType="1"/>
              </p:cNvSpPr>
              <p:nvPr/>
            </p:nvSpPr>
            <p:spPr bwMode="auto">
              <a:xfrm flipH="1">
                <a:off x="892" y="1000"/>
                <a:ext cx="712" cy="1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72" name="Line 43"/>
              <p:cNvSpPr>
                <a:spLocks noChangeShapeType="1"/>
              </p:cNvSpPr>
              <p:nvPr/>
            </p:nvSpPr>
            <p:spPr bwMode="auto">
              <a:xfrm>
                <a:off x="897" y="999"/>
                <a:ext cx="0" cy="1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73" name="Line 44"/>
              <p:cNvSpPr>
                <a:spLocks noChangeShapeType="1"/>
              </p:cNvSpPr>
              <p:nvPr/>
            </p:nvSpPr>
            <p:spPr bwMode="auto">
              <a:xfrm>
                <a:off x="1599" y="999"/>
                <a:ext cx="0" cy="1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sp>
        <p:nvSpPr>
          <p:cNvPr id="74" name="Tekstvak 73"/>
          <p:cNvSpPr txBox="1"/>
          <p:nvPr/>
        </p:nvSpPr>
        <p:spPr>
          <a:xfrm>
            <a:off x="858155" y="3969006"/>
            <a:ext cx="1080013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CLIENT 1</a:t>
            </a:r>
          </a:p>
        </p:txBody>
      </p:sp>
      <p:cxnSp>
        <p:nvCxnSpPr>
          <p:cNvPr id="75" name="Rechte verbindingslijn met pijl 74"/>
          <p:cNvCxnSpPr>
            <a:stCxn id="80" idx="1"/>
            <a:endCxn id="68" idx="3"/>
          </p:cNvCxnSpPr>
          <p:nvPr/>
        </p:nvCxnSpPr>
        <p:spPr>
          <a:xfrm flipH="1" flipV="1">
            <a:off x="2585961" y="4451107"/>
            <a:ext cx="2340026" cy="1620018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9"/>
          <p:cNvSpPr txBox="1"/>
          <p:nvPr/>
        </p:nvSpPr>
        <p:spPr>
          <a:xfrm>
            <a:off x="335937" y="2078984"/>
            <a:ext cx="5040056" cy="1710019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accent1"/>
                </a:solidFill>
              </a:rPr>
              <a:t>DETECTION is </a:t>
            </a:r>
            <a:r>
              <a:rPr lang="nl-BE" sz="1600" b="1" dirty="0" err="1">
                <a:solidFill>
                  <a:schemeClr val="accent1"/>
                </a:solidFill>
              </a:rPr>
              <a:t>based</a:t>
            </a:r>
            <a:r>
              <a:rPr lang="nl-BE" sz="1600" b="1" dirty="0">
                <a:solidFill>
                  <a:schemeClr val="accent1"/>
                </a:solidFill>
              </a:rPr>
              <a:t> on DETECTION_UNITS class.</a:t>
            </a:r>
          </a:p>
          <a:p>
            <a:r>
              <a:rPr lang="nl-BE" sz="1600" b="1" dirty="0">
                <a:solidFill>
                  <a:schemeClr val="accent1"/>
                </a:solidFill>
              </a:rPr>
              <a:t>RECON</a:t>
            </a:r>
            <a:r>
              <a:rPr lang="nl-BE" sz="1600" b="1" dirty="0">
                <a:solidFill>
                  <a:schemeClr val="bg1"/>
                </a:solidFill>
              </a:rPr>
              <a:t> transmits </a:t>
            </a:r>
            <a:r>
              <a:rPr lang="nl-BE" sz="1600" b="1" dirty="0" err="1">
                <a:solidFill>
                  <a:schemeClr val="bg1"/>
                </a:solidFill>
              </a:rPr>
              <a:t>group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composition</a:t>
            </a:r>
            <a:r>
              <a:rPr lang="nl-BE" sz="1600" b="1" dirty="0">
                <a:solidFill>
                  <a:schemeClr val="bg1"/>
                </a:solidFill>
              </a:rPr>
              <a:t> (SET information)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routing information + </a:t>
            </a:r>
            <a:r>
              <a:rPr lang="nl-BE" sz="1600" b="1" dirty="0" err="1">
                <a:solidFill>
                  <a:schemeClr val="bg1"/>
                </a:solidFill>
              </a:rPr>
              <a:t>possible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recognition</a:t>
            </a:r>
            <a:r>
              <a:rPr lang="nl-BE" sz="1600" b="1" dirty="0">
                <a:solidFill>
                  <a:schemeClr val="bg1"/>
                </a:solidFill>
              </a:rPr>
              <a:t> points </a:t>
            </a:r>
            <a:r>
              <a:rPr lang="nl-BE" sz="1600" b="1" dirty="0" err="1">
                <a:solidFill>
                  <a:schemeClr val="bg1"/>
                </a:solidFill>
              </a:rPr>
              <a:t>to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accent1"/>
                </a:solidFill>
              </a:rPr>
              <a:t>the</a:t>
            </a:r>
            <a:r>
              <a:rPr lang="nl-BE" sz="1600" b="1" dirty="0">
                <a:solidFill>
                  <a:schemeClr val="accent1"/>
                </a:solidFill>
              </a:rPr>
              <a:t> </a:t>
            </a:r>
            <a:r>
              <a:rPr lang="nl-BE" sz="1600" b="1" dirty="0" err="1">
                <a:solidFill>
                  <a:schemeClr val="accent1"/>
                </a:solidFill>
              </a:rPr>
              <a:t>command</a:t>
            </a:r>
            <a:r>
              <a:rPr lang="nl-BE" sz="1600" b="1" dirty="0">
                <a:solidFill>
                  <a:schemeClr val="accent1"/>
                </a:solidFill>
              </a:rPr>
              <a:t> center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The </a:t>
            </a:r>
            <a:r>
              <a:rPr lang="nl-BE" sz="1600" b="1" dirty="0">
                <a:solidFill>
                  <a:schemeClr val="accent1"/>
                </a:solidFill>
              </a:rPr>
              <a:t>COMMAND CENTER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assigns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tasks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to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CLIENT 1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CLIENT 2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35" name="Tekstvak 134"/>
          <p:cNvSpPr txBox="1"/>
          <p:nvPr/>
        </p:nvSpPr>
        <p:spPr>
          <a:xfrm>
            <a:off x="8706029" y="6219031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  <p:grpSp>
        <p:nvGrpSpPr>
          <p:cNvPr id="76" name="Groep 75"/>
          <p:cNvGrpSpPr/>
          <p:nvPr/>
        </p:nvGrpSpPr>
        <p:grpSpPr>
          <a:xfrm>
            <a:off x="4925987" y="5859027"/>
            <a:ext cx="737793" cy="424195"/>
            <a:chOff x="4754563" y="3365500"/>
            <a:chExt cx="1609725" cy="925513"/>
          </a:xfrm>
        </p:grpSpPr>
        <p:sp>
          <p:nvSpPr>
            <p:cNvPr id="80" name="Rectangle 18"/>
            <p:cNvSpPr>
              <a:spLocks noChangeArrowheads="1"/>
            </p:cNvSpPr>
            <p:nvPr/>
          </p:nvSpPr>
          <p:spPr bwMode="auto">
            <a:xfrm>
              <a:off x="4754563" y="3365500"/>
              <a:ext cx="1609725" cy="92551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81" name="AutoShape 34"/>
            <p:cNvSpPr>
              <a:spLocks noChangeArrowheads="1"/>
            </p:cNvSpPr>
            <p:nvPr/>
          </p:nvSpPr>
          <p:spPr bwMode="auto">
            <a:xfrm>
              <a:off x="5147293" y="3563203"/>
              <a:ext cx="785461" cy="589095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</p:grpSp>
      <p:cxnSp>
        <p:nvCxnSpPr>
          <p:cNvPr id="6" name="Rechte verbindingslijn 5"/>
          <p:cNvCxnSpPr/>
          <p:nvPr/>
        </p:nvCxnSpPr>
        <p:spPr>
          <a:xfrm>
            <a:off x="4925987" y="6219031"/>
            <a:ext cx="0" cy="2700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Rechte verbindingslijn met pijl 81"/>
          <p:cNvCxnSpPr>
            <a:stCxn id="80" idx="1"/>
            <a:endCxn id="45" idx="3"/>
          </p:cNvCxnSpPr>
          <p:nvPr/>
        </p:nvCxnSpPr>
        <p:spPr>
          <a:xfrm flipH="1">
            <a:off x="1955954" y="6071125"/>
            <a:ext cx="2970033" cy="90001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kstvak 128"/>
          <p:cNvSpPr txBox="1"/>
          <p:nvPr/>
        </p:nvSpPr>
        <p:spPr>
          <a:xfrm>
            <a:off x="2495960" y="5769026"/>
            <a:ext cx="1530017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130" name="Tekstvak 129"/>
          <p:cNvSpPr txBox="1"/>
          <p:nvPr/>
        </p:nvSpPr>
        <p:spPr>
          <a:xfrm>
            <a:off x="2571571" y="6039028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1" name="Tekstvak 130"/>
          <p:cNvSpPr txBox="1"/>
          <p:nvPr/>
        </p:nvSpPr>
        <p:spPr>
          <a:xfrm>
            <a:off x="2945965" y="6039028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2" name="Tekstvak 131"/>
          <p:cNvSpPr txBox="1"/>
          <p:nvPr/>
        </p:nvSpPr>
        <p:spPr>
          <a:xfrm>
            <a:off x="3291579" y="6039028"/>
            <a:ext cx="284393" cy="270003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3" name="Tekstvak 132"/>
          <p:cNvSpPr txBox="1"/>
          <p:nvPr/>
        </p:nvSpPr>
        <p:spPr>
          <a:xfrm>
            <a:off x="3665973" y="6039028"/>
            <a:ext cx="284393" cy="270003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4" name="Tekstvak 123"/>
          <p:cNvSpPr txBox="1"/>
          <p:nvPr/>
        </p:nvSpPr>
        <p:spPr>
          <a:xfrm>
            <a:off x="2765963" y="4778375"/>
            <a:ext cx="1530017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125" name="Tekstvak 124"/>
          <p:cNvSpPr txBox="1"/>
          <p:nvPr/>
        </p:nvSpPr>
        <p:spPr>
          <a:xfrm>
            <a:off x="2841574" y="5048377"/>
            <a:ext cx="284393" cy="270003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6" name="Tekstvak 125"/>
          <p:cNvSpPr txBox="1"/>
          <p:nvPr/>
        </p:nvSpPr>
        <p:spPr>
          <a:xfrm>
            <a:off x="3215968" y="5048377"/>
            <a:ext cx="284393" cy="270003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7" name="Tekstvak 126"/>
          <p:cNvSpPr txBox="1"/>
          <p:nvPr/>
        </p:nvSpPr>
        <p:spPr>
          <a:xfrm>
            <a:off x="3561582" y="5048377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8" name="Tekstvak 127"/>
          <p:cNvSpPr txBox="1"/>
          <p:nvPr/>
        </p:nvSpPr>
        <p:spPr>
          <a:xfrm>
            <a:off x="3935976" y="5048377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3" name="Tekstvak 82"/>
          <p:cNvSpPr txBox="1"/>
          <p:nvPr/>
        </p:nvSpPr>
        <p:spPr>
          <a:xfrm>
            <a:off x="5015988" y="4778375"/>
            <a:ext cx="1530017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84" name="Tekstvak 83"/>
          <p:cNvSpPr txBox="1"/>
          <p:nvPr/>
        </p:nvSpPr>
        <p:spPr>
          <a:xfrm>
            <a:off x="5091599" y="5048377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5" name="Tekstvak 84"/>
          <p:cNvSpPr txBox="1"/>
          <p:nvPr/>
        </p:nvSpPr>
        <p:spPr>
          <a:xfrm>
            <a:off x="5465993" y="5048377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6" name="Tekstvak 85"/>
          <p:cNvSpPr txBox="1"/>
          <p:nvPr/>
        </p:nvSpPr>
        <p:spPr>
          <a:xfrm>
            <a:off x="5811607" y="5048377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7" name="Tekstvak 86"/>
          <p:cNvSpPr txBox="1"/>
          <p:nvPr/>
        </p:nvSpPr>
        <p:spPr>
          <a:xfrm>
            <a:off x="6186001" y="5048377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8" name="Tekstvak 87"/>
          <p:cNvSpPr txBox="1"/>
          <p:nvPr/>
        </p:nvSpPr>
        <p:spPr>
          <a:xfrm>
            <a:off x="5465993" y="6129030"/>
            <a:ext cx="1260014" cy="54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nl-BE" b="1" dirty="0">
                <a:solidFill>
                  <a:schemeClr val="bg1"/>
                </a:solidFill>
              </a:rPr>
              <a:t>CENTER</a:t>
            </a:r>
          </a:p>
        </p:txBody>
      </p:sp>
    </p:spTree>
    <p:extLst>
      <p:ext uri="{BB962C8B-B14F-4D97-AF65-F5344CB8AC3E}">
        <p14:creationId xmlns:p14="http://schemas.microsoft.com/office/powerpoint/2010/main" val="16585191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vaal 133"/>
          <p:cNvSpPr/>
          <p:nvPr/>
        </p:nvSpPr>
        <p:spPr>
          <a:xfrm>
            <a:off x="7086011" y="1718981"/>
            <a:ext cx="2880032" cy="5061783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FAC_COMMANDING – ASSIGN TASKS TO CLIENTS</a:t>
            </a:r>
          </a:p>
        </p:txBody>
      </p:sp>
      <p:grpSp>
        <p:nvGrpSpPr>
          <p:cNvPr id="90" name="Groep 89"/>
          <p:cNvGrpSpPr/>
          <p:nvPr/>
        </p:nvGrpSpPr>
        <p:grpSpPr>
          <a:xfrm>
            <a:off x="7701628" y="5229020"/>
            <a:ext cx="737794" cy="425650"/>
            <a:chOff x="2803525" y="5218113"/>
            <a:chExt cx="1609725" cy="928687"/>
          </a:xfrm>
          <a:solidFill>
            <a:schemeClr val="accent2"/>
          </a:solidFill>
        </p:grpSpPr>
        <p:sp>
          <p:nvSpPr>
            <p:cNvPr id="91" name="Rectangle 24"/>
            <p:cNvSpPr>
              <a:spLocks noChangeArrowheads="1"/>
            </p:cNvSpPr>
            <p:nvPr/>
          </p:nvSpPr>
          <p:spPr bwMode="auto">
            <a:xfrm>
              <a:off x="2803525" y="5218113"/>
              <a:ext cx="1609725" cy="92551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92" name="AutoShape 40"/>
            <p:cNvSpPr>
              <a:spLocks noChangeArrowheads="1"/>
            </p:cNvSpPr>
            <p:nvPr/>
          </p:nvSpPr>
          <p:spPr bwMode="auto">
            <a:xfrm>
              <a:off x="2825750" y="5232400"/>
              <a:ext cx="1565275" cy="914400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</p:grpSp>
      <p:grpSp>
        <p:nvGrpSpPr>
          <p:cNvPr id="93" name="Groep 92"/>
          <p:cNvGrpSpPr/>
          <p:nvPr/>
        </p:nvGrpSpPr>
        <p:grpSpPr>
          <a:xfrm>
            <a:off x="8151633" y="3789004"/>
            <a:ext cx="737794" cy="424195"/>
            <a:chOff x="4754563" y="5218113"/>
            <a:chExt cx="1609725" cy="925512"/>
          </a:xfrm>
        </p:grpSpPr>
        <p:sp>
          <p:nvSpPr>
            <p:cNvPr id="94" name="Rectangle 25"/>
            <p:cNvSpPr>
              <a:spLocks noChangeArrowheads="1"/>
            </p:cNvSpPr>
            <p:nvPr/>
          </p:nvSpPr>
          <p:spPr bwMode="auto">
            <a:xfrm>
              <a:off x="4754563" y="5218113"/>
              <a:ext cx="1609725" cy="92551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grpSp>
          <p:nvGrpSpPr>
            <p:cNvPr id="95" name="Group 45"/>
            <p:cNvGrpSpPr>
              <a:grpSpLocks/>
            </p:cNvGrpSpPr>
            <p:nvPr/>
          </p:nvGrpSpPr>
          <p:grpSpPr bwMode="auto">
            <a:xfrm>
              <a:off x="4994275" y="5530850"/>
              <a:ext cx="1130300" cy="300038"/>
              <a:chOff x="892" y="999"/>
              <a:chExt cx="712" cy="189"/>
            </a:xfrm>
          </p:grpSpPr>
          <p:sp>
            <p:nvSpPr>
              <p:cNvPr id="96" name="Line 41"/>
              <p:cNvSpPr>
                <a:spLocks noChangeShapeType="1"/>
              </p:cNvSpPr>
              <p:nvPr/>
            </p:nvSpPr>
            <p:spPr bwMode="auto">
              <a:xfrm>
                <a:off x="892" y="1000"/>
                <a:ext cx="712" cy="1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97" name="Line 42"/>
              <p:cNvSpPr>
                <a:spLocks noChangeShapeType="1"/>
              </p:cNvSpPr>
              <p:nvPr/>
            </p:nvSpPr>
            <p:spPr bwMode="auto">
              <a:xfrm flipH="1">
                <a:off x="892" y="1000"/>
                <a:ext cx="712" cy="1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98" name="Line 43"/>
              <p:cNvSpPr>
                <a:spLocks noChangeShapeType="1"/>
              </p:cNvSpPr>
              <p:nvPr/>
            </p:nvSpPr>
            <p:spPr bwMode="auto">
              <a:xfrm>
                <a:off x="897" y="999"/>
                <a:ext cx="0" cy="1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99" name="Line 44"/>
              <p:cNvSpPr>
                <a:spLocks noChangeShapeType="1"/>
              </p:cNvSpPr>
              <p:nvPr/>
            </p:nvSpPr>
            <p:spPr bwMode="auto">
              <a:xfrm>
                <a:off x="1599" y="999"/>
                <a:ext cx="0" cy="1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100" name="Groep 99"/>
          <p:cNvGrpSpPr/>
          <p:nvPr/>
        </p:nvGrpSpPr>
        <p:grpSpPr>
          <a:xfrm>
            <a:off x="7701628" y="2258987"/>
            <a:ext cx="737793" cy="424195"/>
            <a:chOff x="804863" y="3365500"/>
            <a:chExt cx="1609725" cy="925513"/>
          </a:xfrm>
        </p:grpSpPr>
        <p:sp>
          <p:nvSpPr>
            <p:cNvPr id="101" name="Rectangle 16"/>
            <p:cNvSpPr>
              <a:spLocks noChangeArrowheads="1"/>
            </p:cNvSpPr>
            <p:nvPr/>
          </p:nvSpPr>
          <p:spPr bwMode="auto">
            <a:xfrm>
              <a:off x="804863" y="3365500"/>
              <a:ext cx="1609725" cy="92551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 dirty="0"/>
            </a:p>
          </p:txBody>
        </p:sp>
        <p:sp>
          <p:nvSpPr>
            <p:cNvPr id="102" name="Oval 29"/>
            <p:cNvSpPr>
              <a:spLocks noChangeArrowheads="1"/>
            </p:cNvSpPr>
            <p:nvPr/>
          </p:nvSpPr>
          <p:spPr bwMode="auto">
            <a:xfrm>
              <a:off x="1004888" y="3571875"/>
              <a:ext cx="1209675" cy="4857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grpSp>
          <p:nvGrpSpPr>
            <p:cNvPr id="103" name="Group 51"/>
            <p:cNvGrpSpPr>
              <a:grpSpLocks/>
            </p:cNvGrpSpPr>
            <p:nvPr/>
          </p:nvGrpSpPr>
          <p:grpSpPr bwMode="auto">
            <a:xfrm>
              <a:off x="1339850" y="4054475"/>
              <a:ext cx="538163" cy="142875"/>
              <a:chOff x="843" y="2554"/>
              <a:chExt cx="339" cy="90"/>
            </a:xfrm>
          </p:grpSpPr>
          <p:sp>
            <p:nvSpPr>
              <p:cNvPr id="104" name="Oval 30"/>
              <p:cNvSpPr>
                <a:spLocks noChangeArrowheads="1"/>
              </p:cNvSpPr>
              <p:nvPr/>
            </p:nvSpPr>
            <p:spPr bwMode="auto">
              <a:xfrm>
                <a:off x="843" y="2554"/>
                <a:ext cx="90" cy="9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105" name="Oval 31"/>
              <p:cNvSpPr>
                <a:spLocks noChangeArrowheads="1"/>
              </p:cNvSpPr>
              <p:nvPr/>
            </p:nvSpPr>
            <p:spPr bwMode="auto">
              <a:xfrm>
                <a:off x="963" y="2554"/>
                <a:ext cx="90" cy="9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106" name="Oval 32"/>
              <p:cNvSpPr>
                <a:spLocks noChangeArrowheads="1"/>
              </p:cNvSpPr>
              <p:nvPr/>
            </p:nvSpPr>
            <p:spPr bwMode="auto">
              <a:xfrm>
                <a:off x="1092" y="2554"/>
                <a:ext cx="90" cy="9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</p:grpSp>
      </p:grpSp>
      <p:grpSp>
        <p:nvGrpSpPr>
          <p:cNvPr id="110" name="Groep 109"/>
          <p:cNvGrpSpPr/>
          <p:nvPr/>
        </p:nvGrpSpPr>
        <p:grpSpPr>
          <a:xfrm>
            <a:off x="10326047" y="2871389"/>
            <a:ext cx="737794" cy="467124"/>
            <a:chOff x="2803525" y="1474788"/>
            <a:chExt cx="1609725" cy="1019175"/>
          </a:xfrm>
        </p:grpSpPr>
        <p:sp>
          <p:nvSpPr>
            <p:cNvPr id="111" name="Rectangle 10"/>
            <p:cNvSpPr>
              <a:spLocks noChangeArrowheads="1"/>
            </p:cNvSpPr>
            <p:nvPr/>
          </p:nvSpPr>
          <p:spPr bwMode="auto">
            <a:xfrm>
              <a:off x="2803525" y="1474788"/>
              <a:ext cx="1609725" cy="92551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 dirty="0"/>
            </a:p>
          </p:txBody>
        </p:sp>
        <p:grpSp>
          <p:nvGrpSpPr>
            <p:cNvPr id="112" name="Group 8"/>
            <p:cNvGrpSpPr>
              <a:grpSpLocks/>
            </p:cNvGrpSpPr>
            <p:nvPr/>
          </p:nvGrpSpPr>
          <p:grpSpPr bwMode="auto">
            <a:xfrm rot="-89841">
              <a:off x="3130550" y="2092325"/>
              <a:ext cx="955675" cy="401638"/>
              <a:chOff x="1080" y="1506"/>
              <a:chExt cx="602" cy="253"/>
            </a:xfrm>
          </p:grpSpPr>
          <p:sp>
            <p:nvSpPr>
              <p:cNvPr id="113" name="Arc 6"/>
              <p:cNvSpPr>
                <a:spLocks/>
              </p:cNvSpPr>
              <p:nvPr/>
            </p:nvSpPr>
            <p:spPr bwMode="auto">
              <a:xfrm rot="-2717662">
                <a:off x="1091" y="1495"/>
                <a:ext cx="238" cy="26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3603"/>
                  <a:gd name="T2" fmla="*/ 21507 w 21600"/>
                  <a:gd name="T3" fmla="*/ 23603 h 23603"/>
                  <a:gd name="T4" fmla="*/ 0 w 21600"/>
                  <a:gd name="T5" fmla="*/ 21600 h 23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03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68"/>
                      <a:pt x="21568" y="22937"/>
                      <a:pt x="21506" y="23602"/>
                    </a:cubicBezTo>
                  </a:path>
                  <a:path w="21600" h="23603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68"/>
                      <a:pt x="21568" y="22937"/>
                      <a:pt x="21506" y="2360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114" name="Arc 7"/>
              <p:cNvSpPr>
                <a:spLocks/>
              </p:cNvSpPr>
              <p:nvPr/>
            </p:nvSpPr>
            <p:spPr bwMode="auto">
              <a:xfrm rot="-2717662">
                <a:off x="1433" y="1510"/>
                <a:ext cx="238" cy="26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3603"/>
                  <a:gd name="T2" fmla="*/ 21507 w 21600"/>
                  <a:gd name="T3" fmla="*/ 23603 h 23603"/>
                  <a:gd name="T4" fmla="*/ 0 w 21600"/>
                  <a:gd name="T5" fmla="*/ 21600 h 23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03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68"/>
                      <a:pt x="21568" y="22937"/>
                      <a:pt x="21506" y="23602"/>
                    </a:cubicBezTo>
                  </a:path>
                  <a:path w="21600" h="23603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68"/>
                      <a:pt x="21568" y="22937"/>
                      <a:pt x="21506" y="2360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</p:grpSp>
      </p:grpSp>
      <p:sp>
        <p:nvSpPr>
          <p:cNvPr id="3" name="Tekstvak 2"/>
          <p:cNvSpPr txBox="1"/>
          <p:nvPr/>
        </p:nvSpPr>
        <p:spPr>
          <a:xfrm>
            <a:off x="8331635" y="198965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8781640" y="3519001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8331635" y="495901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9" name="Tekstvak 118"/>
          <p:cNvSpPr txBox="1"/>
          <p:nvPr/>
        </p:nvSpPr>
        <p:spPr>
          <a:xfrm>
            <a:off x="10956054" y="2601386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grpSp>
        <p:nvGrpSpPr>
          <p:cNvPr id="43" name="Groep 42"/>
          <p:cNvGrpSpPr/>
          <p:nvPr/>
        </p:nvGrpSpPr>
        <p:grpSpPr>
          <a:xfrm>
            <a:off x="2658176" y="5319021"/>
            <a:ext cx="737794" cy="424195"/>
            <a:chOff x="4754563" y="5218113"/>
            <a:chExt cx="1609725" cy="925512"/>
          </a:xfrm>
        </p:grpSpPr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4754563" y="5218113"/>
              <a:ext cx="1609725" cy="92551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grpSp>
          <p:nvGrpSpPr>
            <p:cNvPr id="46" name="Group 45"/>
            <p:cNvGrpSpPr>
              <a:grpSpLocks/>
            </p:cNvGrpSpPr>
            <p:nvPr/>
          </p:nvGrpSpPr>
          <p:grpSpPr bwMode="auto">
            <a:xfrm>
              <a:off x="4994275" y="5530850"/>
              <a:ext cx="1130300" cy="300038"/>
              <a:chOff x="892" y="999"/>
              <a:chExt cx="712" cy="189"/>
            </a:xfrm>
          </p:grpSpPr>
          <p:sp>
            <p:nvSpPr>
              <p:cNvPr id="48" name="Line 41"/>
              <p:cNvSpPr>
                <a:spLocks noChangeShapeType="1"/>
              </p:cNvSpPr>
              <p:nvPr/>
            </p:nvSpPr>
            <p:spPr bwMode="auto">
              <a:xfrm>
                <a:off x="892" y="1000"/>
                <a:ext cx="712" cy="1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49" name="Line 42"/>
              <p:cNvSpPr>
                <a:spLocks noChangeShapeType="1"/>
              </p:cNvSpPr>
              <p:nvPr/>
            </p:nvSpPr>
            <p:spPr bwMode="auto">
              <a:xfrm flipH="1">
                <a:off x="892" y="1000"/>
                <a:ext cx="712" cy="1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1" name="Line 43"/>
              <p:cNvSpPr>
                <a:spLocks noChangeShapeType="1"/>
              </p:cNvSpPr>
              <p:nvPr/>
            </p:nvSpPr>
            <p:spPr bwMode="auto">
              <a:xfrm>
                <a:off x="897" y="999"/>
                <a:ext cx="0" cy="1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" name="Line 44"/>
              <p:cNvSpPr>
                <a:spLocks noChangeShapeType="1"/>
              </p:cNvSpPr>
              <p:nvPr/>
            </p:nvSpPr>
            <p:spPr bwMode="auto">
              <a:xfrm>
                <a:off x="1599" y="999"/>
                <a:ext cx="0" cy="1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sp>
        <p:nvSpPr>
          <p:cNvPr id="64" name="Tekstvak 63"/>
          <p:cNvSpPr txBox="1"/>
          <p:nvPr/>
        </p:nvSpPr>
        <p:spPr>
          <a:xfrm>
            <a:off x="1685951" y="5049018"/>
            <a:ext cx="1079552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CLIENT 2</a:t>
            </a:r>
          </a:p>
        </p:txBody>
      </p:sp>
      <p:grpSp>
        <p:nvGrpSpPr>
          <p:cNvPr id="67" name="Groep 66"/>
          <p:cNvGrpSpPr/>
          <p:nvPr/>
        </p:nvGrpSpPr>
        <p:grpSpPr>
          <a:xfrm>
            <a:off x="2585961" y="3994816"/>
            <a:ext cx="737794" cy="424195"/>
            <a:chOff x="4754563" y="5218113"/>
            <a:chExt cx="1609725" cy="925512"/>
          </a:xfrm>
        </p:grpSpPr>
        <p:sp>
          <p:nvSpPr>
            <p:cNvPr id="68" name="Rectangle 25"/>
            <p:cNvSpPr>
              <a:spLocks noChangeArrowheads="1"/>
            </p:cNvSpPr>
            <p:nvPr/>
          </p:nvSpPr>
          <p:spPr bwMode="auto">
            <a:xfrm>
              <a:off x="4754563" y="5218113"/>
              <a:ext cx="1609725" cy="92551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grpSp>
          <p:nvGrpSpPr>
            <p:cNvPr id="69" name="Group 45"/>
            <p:cNvGrpSpPr>
              <a:grpSpLocks/>
            </p:cNvGrpSpPr>
            <p:nvPr/>
          </p:nvGrpSpPr>
          <p:grpSpPr bwMode="auto">
            <a:xfrm>
              <a:off x="4994275" y="5530850"/>
              <a:ext cx="1130300" cy="300038"/>
              <a:chOff x="892" y="999"/>
              <a:chExt cx="712" cy="189"/>
            </a:xfrm>
          </p:grpSpPr>
          <p:sp>
            <p:nvSpPr>
              <p:cNvPr id="70" name="Line 41"/>
              <p:cNvSpPr>
                <a:spLocks noChangeShapeType="1"/>
              </p:cNvSpPr>
              <p:nvPr/>
            </p:nvSpPr>
            <p:spPr bwMode="auto">
              <a:xfrm>
                <a:off x="892" y="1000"/>
                <a:ext cx="712" cy="1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71" name="Line 42"/>
              <p:cNvSpPr>
                <a:spLocks noChangeShapeType="1"/>
              </p:cNvSpPr>
              <p:nvPr/>
            </p:nvSpPr>
            <p:spPr bwMode="auto">
              <a:xfrm flipH="1">
                <a:off x="892" y="1000"/>
                <a:ext cx="712" cy="1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72" name="Line 43"/>
              <p:cNvSpPr>
                <a:spLocks noChangeShapeType="1"/>
              </p:cNvSpPr>
              <p:nvPr/>
            </p:nvSpPr>
            <p:spPr bwMode="auto">
              <a:xfrm>
                <a:off x="897" y="999"/>
                <a:ext cx="0" cy="1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73" name="Line 44"/>
              <p:cNvSpPr>
                <a:spLocks noChangeShapeType="1"/>
              </p:cNvSpPr>
              <p:nvPr/>
            </p:nvSpPr>
            <p:spPr bwMode="auto">
              <a:xfrm>
                <a:off x="1599" y="999"/>
                <a:ext cx="0" cy="1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sp>
        <p:nvSpPr>
          <p:cNvPr id="74" name="Tekstvak 73"/>
          <p:cNvSpPr txBox="1"/>
          <p:nvPr/>
        </p:nvSpPr>
        <p:spPr>
          <a:xfrm>
            <a:off x="1596410" y="3724813"/>
            <a:ext cx="1079552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CLIENT 1</a:t>
            </a:r>
          </a:p>
        </p:txBody>
      </p:sp>
      <p:sp>
        <p:nvSpPr>
          <p:cNvPr id="123" name="TextBox 19"/>
          <p:cNvSpPr txBox="1"/>
          <p:nvPr/>
        </p:nvSpPr>
        <p:spPr>
          <a:xfrm>
            <a:off x="335937" y="2078986"/>
            <a:ext cx="5040056" cy="360004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accent1"/>
                </a:solidFill>
              </a:rPr>
              <a:t>CLIENT 1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accent1"/>
                </a:solidFill>
              </a:rPr>
              <a:t> CLIENT </a:t>
            </a:r>
            <a:r>
              <a:rPr lang="nl-BE" sz="1600" b="1" dirty="0">
                <a:solidFill>
                  <a:schemeClr val="bg1"/>
                </a:solidFill>
              </a:rPr>
              <a:t>2 </a:t>
            </a:r>
            <a:r>
              <a:rPr lang="nl-BE" sz="1600" b="1" dirty="0" err="1">
                <a:solidFill>
                  <a:schemeClr val="bg1"/>
                </a:solidFill>
              </a:rPr>
              <a:t>execute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assigned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tasks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35" name="Tekstvak 134"/>
          <p:cNvSpPr txBox="1"/>
          <p:nvPr/>
        </p:nvSpPr>
        <p:spPr>
          <a:xfrm>
            <a:off x="8706029" y="6219031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  <p:grpSp>
        <p:nvGrpSpPr>
          <p:cNvPr id="89" name="Groep 88"/>
          <p:cNvGrpSpPr/>
          <p:nvPr/>
        </p:nvGrpSpPr>
        <p:grpSpPr>
          <a:xfrm>
            <a:off x="8796030" y="4419011"/>
            <a:ext cx="737794" cy="424195"/>
            <a:chOff x="6761163" y="1474788"/>
            <a:chExt cx="1609725" cy="925512"/>
          </a:xfrm>
        </p:grpSpPr>
        <p:sp>
          <p:nvSpPr>
            <p:cNvPr id="115" name="Rectangle 12"/>
            <p:cNvSpPr>
              <a:spLocks noChangeArrowheads="1"/>
            </p:cNvSpPr>
            <p:nvPr/>
          </p:nvSpPr>
          <p:spPr bwMode="auto">
            <a:xfrm>
              <a:off x="6761163" y="1474788"/>
              <a:ext cx="1609725" cy="92551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 dirty="0"/>
            </a:p>
          </p:txBody>
        </p:sp>
        <p:sp>
          <p:nvSpPr>
            <p:cNvPr id="121" name="Oval 28"/>
            <p:cNvSpPr>
              <a:spLocks noChangeArrowheads="1"/>
            </p:cNvSpPr>
            <p:nvPr/>
          </p:nvSpPr>
          <p:spPr bwMode="auto">
            <a:xfrm>
              <a:off x="6961188" y="1693863"/>
              <a:ext cx="1209675" cy="4857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</p:grpSp>
      <p:sp>
        <p:nvSpPr>
          <p:cNvPr id="122" name="Tekstvak 121"/>
          <p:cNvSpPr txBox="1"/>
          <p:nvPr/>
        </p:nvSpPr>
        <p:spPr>
          <a:xfrm>
            <a:off x="9426037" y="4148368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8" name="Rechte verbindingslijn met pijl 7"/>
          <p:cNvCxnSpPr>
            <a:stCxn id="68" idx="3"/>
            <a:endCxn id="101" idx="1"/>
          </p:cNvCxnSpPr>
          <p:nvPr/>
        </p:nvCxnSpPr>
        <p:spPr>
          <a:xfrm flipV="1">
            <a:off x="3323755" y="2471085"/>
            <a:ext cx="4377873" cy="1735829"/>
          </a:xfrm>
          <a:prstGeom prst="straightConnector1">
            <a:avLst/>
          </a:prstGeom>
          <a:ln w="28575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Rechte verbindingslijn met pijl 135"/>
          <p:cNvCxnSpPr>
            <a:stCxn id="68" idx="3"/>
            <a:endCxn id="94" idx="1"/>
          </p:cNvCxnSpPr>
          <p:nvPr/>
        </p:nvCxnSpPr>
        <p:spPr>
          <a:xfrm flipV="1">
            <a:off x="3323755" y="4001102"/>
            <a:ext cx="4827878" cy="205812"/>
          </a:xfrm>
          <a:prstGeom prst="straightConnector1">
            <a:avLst/>
          </a:prstGeom>
          <a:ln w="28575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Rechte verbindingslijn met pijl 136"/>
          <p:cNvCxnSpPr>
            <a:stCxn id="45" idx="3"/>
            <a:endCxn id="91" idx="1"/>
          </p:cNvCxnSpPr>
          <p:nvPr/>
        </p:nvCxnSpPr>
        <p:spPr>
          <a:xfrm flipV="1">
            <a:off x="3395970" y="5441118"/>
            <a:ext cx="4305658" cy="90001"/>
          </a:xfrm>
          <a:prstGeom prst="straightConnector1">
            <a:avLst/>
          </a:prstGeom>
          <a:ln w="28575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Rechte verbindingslijn met pijl 137"/>
          <p:cNvCxnSpPr>
            <a:stCxn id="45" idx="3"/>
            <a:endCxn id="115" idx="1"/>
          </p:cNvCxnSpPr>
          <p:nvPr/>
        </p:nvCxnSpPr>
        <p:spPr>
          <a:xfrm flipV="1">
            <a:off x="3395970" y="4631109"/>
            <a:ext cx="5400060" cy="900010"/>
          </a:xfrm>
          <a:prstGeom prst="straightConnector1">
            <a:avLst/>
          </a:prstGeom>
          <a:ln w="28575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kstvak 128"/>
          <p:cNvSpPr txBox="1"/>
          <p:nvPr/>
        </p:nvSpPr>
        <p:spPr>
          <a:xfrm>
            <a:off x="3845975" y="5229020"/>
            <a:ext cx="810009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132" name="Tekstvak 131"/>
          <p:cNvSpPr txBox="1"/>
          <p:nvPr/>
        </p:nvSpPr>
        <p:spPr>
          <a:xfrm>
            <a:off x="3921586" y="5499022"/>
            <a:ext cx="284393" cy="270003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3" name="Tekstvak 132"/>
          <p:cNvSpPr txBox="1"/>
          <p:nvPr/>
        </p:nvSpPr>
        <p:spPr>
          <a:xfrm>
            <a:off x="4295980" y="5499022"/>
            <a:ext cx="284393" cy="270003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4" name="Tekstvak 123"/>
          <p:cNvSpPr txBox="1"/>
          <p:nvPr/>
        </p:nvSpPr>
        <p:spPr>
          <a:xfrm>
            <a:off x="3755974" y="3789004"/>
            <a:ext cx="810009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125" name="Tekstvak 124"/>
          <p:cNvSpPr txBox="1"/>
          <p:nvPr/>
        </p:nvSpPr>
        <p:spPr>
          <a:xfrm>
            <a:off x="3831585" y="4059006"/>
            <a:ext cx="284393" cy="270003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6" name="Tekstvak 125"/>
          <p:cNvSpPr txBox="1"/>
          <p:nvPr/>
        </p:nvSpPr>
        <p:spPr>
          <a:xfrm>
            <a:off x="4205979" y="4059006"/>
            <a:ext cx="284393" cy="270003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657742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api</a:t>
            </a:r>
            <a:r>
              <a:rPr lang="nl-BE" dirty="0"/>
              <a:t> </a:t>
            </a:r>
            <a:r>
              <a:rPr lang="nl-BE" dirty="0" err="1"/>
              <a:t>highlights</a:t>
            </a:r>
            <a:endParaRPr lang="nl-BE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87034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DETECTION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2658702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Build sets of detected objects</a:t>
            </a:r>
            <a:br>
              <a:rPr lang="en-US" dirty="0"/>
            </a:br>
            <a:r>
              <a:rPr lang="en-US" dirty="0"/>
              <a:t>within the battle zone</a:t>
            </a:r>
            <a:br>
              <a:rPr lang="en-US" dirty="0"/>
            </a:br>
            <a:r>
              <a:rPr lang="en-US" dirty="0"/>
              <a:t>using defined detection method(s)</a:t>
            </a:r>
          </a:p>
        </p:txBody>
      </p:sp>
      <p:sp>
        <p:nvSpPr>
          <p:cNvPr id="22" name="Afgeronde rechthoek 18"/>
          <p:cNvSpPr/>
          <p:nvPr/>
        </p:nvSpPr>
        <p:spPr>
          <a:xfrm>
            <a:off x="1505949" y="450901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</a:t>
            </a:r>
            <a:br>
              <a:rPr lang="nl-BE" b="1" dirty="0">
                <a:solidFill>
                  <a:schemeClr val="accent1"/>
                </a:solidFill>
              </a:rPr>
            </a:br>
            <a:r>
              <a:rPr lang="nl-BE" b="1" dirty="0">
                <a:solidFill>
                  <a:schemeClr val="accent1"/>
                </a:solidFill>
              </a:rPr>
              <a:t>_BASE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3" name="Straight Connector 2"/>
          <p:cNvCxnSpPr>
            <a:endCxn id="37" idx="2"/>
          </p:cNvCxnSpPr>
          <p:nvPr/>
        </p:nvCxnSpPr>
        <p:spPr>
          <a:xfrm flipV="1">
            <a:off x="2450960" y="4059007"/>
            <a:ext cx="0" cy="450005"/>
          </a:xfrm>
          <a:prstGeom prst="line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fgeronde rechthoek 18"/>
          <p:cNvSpPr/>
          <p:nvPr/>
        </p:nvSpPr>
        <p:spPr>
          <a:xfrm>
            <a:off x="1505949" y="3429000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8" name="Rechte verbindingslijn 37"/>
          <p:cNvCxnSpPr/>
          <p:nvPr/>
        </p:nvCxnSpPr>
        <p:spPr>
          <a:xfrm flipV="1">
            <a:off x="2225957" y="5499023"/>
            <a:ext cx="0" cy="1800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7"/>
          <p:cNvSpPr/>
          <p:nvPr/>
        </p:nvSpPr>
        <p:spPr>
          <a:xfrm>
            <a:off x="2135956" y="5319021"/>
            <a:ext cx="180002" cy="18000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Rechte verbindingslijn 39"/>
          <p:cNvCxnSpPr>
            <a:stCxn id="22" idx="2"/>
            <a:endCxn id="39" idx="0"/>
          </p:cNvCxnSpPr>
          <p:nvPr/>
        </p:nvCxnSpPr>
        <p:spPr>
          <a:xfrm flipH="1">
            <a:off x="2225957" y="5139019"/>
            <a:ext cx="225003" cy="180002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fgeronde rechthoek 18"/>
          <p:cNvSpPr/>
          <p:nvPr/>
        </p:nvSpPr>
        <p:spPr>
          <a:xfrm>
            <a:off x="3935976" y="5229020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</a:t>
            </a:r>
            <a:br>
              <a:rPr lang="nl-BE" b="1" dirty="0">
                <a:solidFill>
                  <a:schemeClr val="accent1"/>
                </a:solidFill>
              </a:rPr>
            </a:br>
            <a:r>
              <a:rPr lang="nl-BE" b="1" dirty="0">
                <a:solidFill>
                  <a:schemeClr val="accent1"/>
                </a:solidFill>
              </a:rPr>
              <a:t>_UNITGROUPS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2" name="Afgeronde rechthoek 18"/>
          <p:cNvSpPr/>
          <p:nvPr/>
        </p:nvSpPr>
        <p:spPr>
          <a:xfrm>
            <a:off x="1235946" y="567902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3" name="Afgeronde rechthoek 18"/>
          <p:cNvSpPr/>
          <p:nvPr/>
        </p:nvSpPr>
        <p:spPr>
          <a:xfrm>
            <a:off x="1325947" y="5769026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4" name="Afgeronde rechthoek 18"/>
          <p:cNvSpPr/>
          <p:nvPr/>
        </p:nvSpPr>
        <p:spPr>
          <a:xfrm>
            <a:off x="1415948" y="5859027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GROUP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45" name="Gebogen verbindingslijn 44"/>
          <p:cNvCxnSpPr>
            <a:stCxn id="41" idx="1"/>
            <a:endCxn id="22" idx="3"/>
          </p:cNvCxnSpPr>
          <p:nvPr/>
        </p:nvCxnSpPr>
        <p:spPr>
          <a:xfrm rot="10800000">
            <a:off x="3395970" y="4824016"/>
            <a:ext cx="540006" cy="720008"/>
          </a:xfrm>
          <a:prstGeom prst="bentConnector3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fgeronde rechthoek 18"/>
          <p:cNvSpPr/>
          <p:nvPr/>
        </p:nvSpPr>
        <p:spPr>
          <a:xfrm>
            <a:off x="3935976" y="450901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</a:t>
            </a:r>
            <a:br>
              <a:rPr lang="nl-BE" b="1" dirty="0">
                <a:solidFill>
                  <a:schemeClr val="accent1"/>
                </a:solidFill>
              </a:rPr>
            </a:br>
            <a:r>
              <a:rPr lang="nl-BE" b="1" dirty="0">
                <a:solidFill>
                  <a:schemeClr val="accent1"/>
                </a:solidFill>
              </a:rPr>
              <a:t>_UNITS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47" name="Rechte verbindingslijn met pijl 46"/>
          <p:cNvCxnSpPr>
            <a:stCxn id="46" idx="1"/>
            <a:endCxn id="22" idx="3"/>
          </p:cNvCxnSpPr>
          <p:nvPr/>
        </p:nvCxnSpPr>
        <p:spPr>
          <a:xfrm flipH="1">
            <a:off x="3395970" y="4824016"/>
            <a:ext cx="540006" cy="0"/>
          </a:xfrm>
          <a:prstGeom prst="straightConnector1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3486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detection_unit</a:t>
            </a:r>
            <a:endParaRPr lang="nl-BE" dirty="0"/>
          </a:p>
        </p:txBody>
      </p:sp>
      <p:sp>
        <p:nvSpPr>
          <p:cNvPr id="3" name="TextBox 19"/>
          <p:cNvSpPr txBox="1"/>
          <p:nvPr/>
        </p:nvSpPr>
        <p:spPr>
          <a:xfrm>
            <a:off x="785941" y="2078985"/>
            <a:ext cx="10620117" cy="1350016"/>
          </a:xfrm>
          <a:prstGeom prst="roundRect">
            <a:avLst>
              <a:gd name="adj" fmla="val 15996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endParaRPr lang="nl-BE" sz="2400" b="1" dirty="0"/>
          </a:p>
        </p:txBody>
      </p:sp>
      <p:sp>
        <p:nvSpPr>
          <p:cNvPr id="4" name="Tijdelijke aanduiding voor inhoud 4"/>
          <p:cNvSpPr txBox="1">
            <a:spLocks/>
          </p:cNvSpPr>
          <p:nvPr/>
        </p:nvSpPr>
        <p:spPr>
          <a:xfrm>
            <a:off x="1202919" y="3699003"/>
            <a:ext cx="9784080" cy="25189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83957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detection_UNITGROUPS</a:t>
            </a:r>
            <a:endParaRPr lang="nl-BE" dirty="0"/>
          </a:p>
        </p:txBody>
      </p:sp>
      <p:sp>
        <p:nvSpPr>
          <p:cNvPr id="3" name="TextBox 19"/>
          <p:cNvSpPr txBox="1"/>
          <p:nvPr/>
        </p:nvSpPr>
        <p:spPr>
          <a:xfrm>
            <a:off x="785941" y="2078985"/>
            <a:ext cx="10620117" cy="1350016"/>
          </a:xfrm>
          <a:prstGeom prst="roundRect">
            <a:avLst>
              <a:gd name="adj" fmla="val 15996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endParaRPr lang="nl-BE" sz="2400" b="1" dirty="0"/>
          </a:p>
        </p:txBody>
      </p:sp>
      <p:sp>
        <p:nvSpPr>
          <p:cNvPr id="4" name="Tijdelijke aanduiding voor inhoud 4"/>
          <p:cNvSpPr txBox="1">
            <a:spLocks/>
          </p:cNvSpPr>
          <p:nvPr/>
        </p:nvSpPr>
        <p:spPr>
          <a:xfrm>
            <a:off x="1202919" y="3699003"/>
            <a:ext cx="9784080" cy="25189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928819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WRAP up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484475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consult </a:t>
            </a:r>
            <a:r>
              <a:rPr lang="nl-BE" dirty="0" err="1"/>
              <a:t>the</a:t>
            </a:r>
            <a:r>
              <a:rPr lang="nl-BE" dirty="0"/>
              <a:t> online </a:t>
            </a:r>
            <a:r>
              <a:rPr lang="nl-BE" dirty="0" err="1"/>
              <a:t>documentation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202919" y="3519001"/>
            <a:ext cx="9784080" cy="2698919"/>
          </a:xfrm>
        </p:spPr>
        <p:txBody>
          <a:bodyPr>
            <a:normAutofit lnSpcReduction="10000"/>
          </a:bodyPr>
          <a:lstStyle/>
          <a:p>
            <a:r>
              <a:rPr lang="nl-BE" dirty="0"/>
              <a:t>The </a:t>
            </a:r>
            <a:r>
              <a:rPr lang="nl-BE" dirty="0" err="1"/>
              <a:t>documentation</a:t>
            </a:r>
            <a:r>
              <a:rPr lang="nl-BE" dirty="0"/>
              <a:t> </a:t>
            </a:r>
            <a:r>
              <a:rPr lang="nl-BE" dirty="0" err="1"/>
              <a:t>explains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MOOSE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install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in </a:t>
            </a:r>
            <a:r>
              <a:rPr lang="nl-BE" dirty="0" err="1"/>
              <a:t>your</a:t>
            </a:r>
            <a:r>
              <a:rPr lang="nl-BE" dirty="0"/>
              <a:t> mission.</a:t>
            </a:r>
          </a:p>
          <a:p>
            <a:pPr lvl="1"/>
            <a:r>
              <a:rPr lang="nl-BE" dirty="0"/>
              <a:t>The directory </a:t>
            </a:r>
            <a:r>
              <a:rPr lang="nl-BE" dirty="0" err="1"/>
              <a:t>structure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MOOSE pack.</a:t>
            </a:r>
          </a:p>
          <a:p>
            <a:pPr lvl="1"/>
            <a:r>
              <a:rPr lang="nl-BE" dirty="0"/>
              <a:t>Classes are </a:t>
            </a:r>
            <a:r>
              <a:rPr lang="nl-BE" dirty="0" err="1"/>
              <a:t>embedded</a:t>
            </a:r>
            <a:r>
              <a:rPr lang="nl-BE" dirty="0"/>
              <a:t> in </a:t>
            </a:r>
            <a:r>
              <a:rPr lang="nl-BE" dirty="0" err="1"/>
              <a:t>lua</a:t>
            </a:r>
            <a:r>
              <a:rPr lang="nl-BE" dirty="0"/>
              <a:t> “modules”. Eg. </a:t>
            </a:r>
            <a:r>
              <a:rPr lang="nl-BE" dirty="0" err="1"/>
              <a:t>the</a:t>
            </a:r>
            <a:r>
              <a:rPr lang="nl-BE" dirty="0"/>
              <a:t> zone classes are </a:t>
            </a:r>
            <a:r>
              <a:rPr lang="nl-BE" dirty="0" err="1"/>
              <a:t>collected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lua</a:t>
            </a:r>
            <a:r>
              <a:rPr lang="nl-BE" dirty="0"/>
              <a:t> module Zone. </a:t>
            </a:r>
          </a:p>
          <a:p>
            <a:pPr lvl="1"/>
            <a:r>
              <a:rPr lang="nl-BE" dirty="0"/>
              <a:t>A CLASS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lua</a:t>
            </a:r>
            <a:r>
              <a:rPr lang="nl-BE" dirty="0"/>
              <a:t> </a:t>
            </a:r>
            <a:r>
              <a:rPr lang="nl-BE" dirty="0" err="1"/>
              <a:t>documentation</a:t>
            </a:r>
            <a:r>
              <a:rPr lang="nl-BE" dirty="0"/>
              <a:t> is </a:t>
            </a:r>
            <a:r>
              <a:rPr lang="nl-BE" dirty="0" err="1"/>
              <a:t>sometimes</a:t>
            </a:r>
            <a:r>
              <a:rPr lang="nl-BE" dirty="0"/>
              <a:t> </a:t>
            </a:r>
            <a:r>
              <a:rPr lang="nl-BE" dirty="0" err="1"/>
              <a:t>referenced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Module#CLASS</a:t>
            </a:r>
            <a:r>
              <a:rPr lang="nl-BE" dirty="0"/>
              <a:t>. </a:t>
            </a:r>
          </a:p>
          <a:p>
            <a:pPr lvl="1"/>
            <a:r>
              <a:rPr lang="nl-BE" dirty="0"/>
              <a:t>The Module is </a:t>
            </a:r>
            <a:r>
              <a:rPr lang="nl-BE" dirty="0" err="1"/>
              <a:t>sometimes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given</a:t>
            </a:r>
            <a:r>
              <a:rPr lang="nl-BE" dirty="0"/>
              <a:t>, </a:t>
            </a:r>
            <a:r>
              <a:rPr lang="nl-BE" dirty="0" err="1"/>
              <a:t>so</a:t>
            </a:r>
            <a:r>
              <a:rPr lang="nl-BE" dirty="0"/>
              <a:t> #CLASS </a:t>
            </a:r>
            <a:r>
              <a:rPr lang="nl-BE" dirty="0" err="1"/>
              <a:t>references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a class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current</a:t>
            </a:r>
            <a:r>
              <a:rPr lang="nl-BE" dirty="0"/>
              <a:t> module. </a:t>
            </a:r>
            <a:r>
              <a:rPr lang="nl-BE" dirty="0" err="1"/>
              <a:t>All</a:t>
            </a:r>
            <a:r>
              <a:rPr lang="nl-BE" dirty="0"/>
              <a:t> these </a:t>
            </a:r>
            <a:r>
              <a:rPr lang="nl-BE" dirty="0" err="1"/>
              <a:t>references</a:t>
            </a:r>
            <a:r>
              <a:rPr lang="nl-BE" dirty="0"/>
              <a:t> are clickable,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documentation</a:t>
            </a:r>
            <a:r>
              <a:rPr lang="nl-BE" dirty="0"/>
              <a:t>, </a:t>
            </a:r>
            <a:r>
              <a:rPr lang="nl-BE" dirty="0" err="1"/>
              <a:t>it</a:t>
            </a:r>
            <a:r>
              <a:rPr lang="nl-BE" dirty="0"/>
              <a:t> is </a:t>
            </a:r>
            <a:r>
              <a:rPr lang="nl-BE" dirty="0" err="1"/>
              <a:t>possible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move back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forth</a:t>
            </a:r>
            <a:r>
              <a:rPr lang="nl-BE" dirty="0"/>
              <a:t> </a:t>
            </a:r>
            <a:r>
              <a:rPr lang="nl-BE" dirty="0" err="1"/>
              <a:t>through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explanations</a:t>
            </a:r>
            <a:r>
              <a:rPr lang="nl-BE" dirty="0"/>
              <a:t>.</a:t>
            </a:r>
          </a:p>
        </p:txBody>
      </p:sp>
      <p:sp>
        <p:nvSpPr>
          <p:cNvPr id="7" name="TextBox 19"/>
          <p:cNvSpPr txBox="1"/>
          <p:nvPr/>
        </p:nvSpPr>
        <p:spPr>
          <a:xfrm>
            <a:off x="785941" y="2078985"/>
            <a:ext cx="10620117" cy="117001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nl-BE" sz="2400" dirty="0" err="1"/>
              <a:t>All</a:t>
            </a:r>
            <a:r>
              <a:rPr lang="nl-BE" sz="2400" dirty="0"/>
              <a:t> class </a:t>
            </a:r>
            <a:r>
              <a:rPr lang="nl-BE" sz="2400" dirty="0" err="1"/>
              <a:t>and</a:t>
            </a:r>
            <a:r>
              <a:rPr lang="nl-BE" sz="2400" dirty="0"/>
              <a:t> API </a:t>
            </a:r>
            <a:r>
              <a:rPr lang="nl-BE" sz="2400" dirty="0" err="1"/>
              <a:t>descriptions</a:t>
            </a:r>
            <a:r>
              <a:rPr lang="nl-BE" sz="2400" dirty="0"/>
              <a:t> on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b="1" dirty="0">
                <a:hlinkClick r:id="rId2"/>
              </a:rPr>
              <a:t>MOOSE GITHUB</a:t>
            </a:r>
            <a:r>
              <a:rPr lang="nl-BE" sz="2400" dirty="0"/>
              <a:t> pages.</a:t>
            </a:r>
          </a:p>
          <a:p>
            <a:pPr marL="0" indent="0" algn="ctr">
              <a:buNone/>
            </a:pPr>
            <a:r>
              <a:rPr lang="nl-BE" sz="2400" dirty="0" err="1"/>
              <a:t>There</a:t>
            </a:r>
            <a:r>
              <a:rPr lang="nl-BE" sz="2400" dirty="0"/>
              <a:t> are online training </a:t>
            </a:r>
            <a:r>
              <a:rPr lang="nl-BE" sz="2400" dirty="0" err="1"/>
              <a:t>videos</a:t>
            </a:r>
            <a:r>
              <a:rPr lang="nl-BE" sz="2400" dirty="0"/>
              <a:t> </a:t>
            </a:r>
            <a:r>
              <a:rPr lang="nl-BE" sz="2400" dirty="0" err="1"/>
              <a:t>available</a:t>
            </a:r>
            <a:r>
              <a:rPr lang="nl-BE" sz="2400" dirty="0"/>
              <a:t> on </a:t>
            </a:r>
            <a:r>
              <a:rPr lang="nl-BE" sz="2400" dirty="0" err="1"/>
              <a:t>my</a:t>
            </a:r>
            <a:r>
              <a:rPr lang="nl-BE" sz="2400" dirty="0"/>
              <a:t> </a:t>
            </a:r>
            <a:r>
              <a:rPr lang="nl-BE" sz="2400" b="1" dirty="0">
                <a:hlinkClick r:id="rId3"/>
              </a:rPr>
              <a:t>YOUTUBE CHANNEL</a:t>
            </a:r>
            <a:r>
              <a:rPr lang="nl-BE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00093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Training </a:t>
            </a:r>
            <a:r>
              <a:rPr lang="nl-BE" dirty="0" err="1"/>
              <a:t>missions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202919" y="3519001"/>
            <a:ext cx="9784080" cy="2880032"/>
          </a:xfrm>
        </p:spPr>
        <p:txBody>
          <a:bodyPr>
            <a:normAutofit/>
          </a:bodyPr>
          <a:lstStyle/>
          <a:p>
            <a:r>
              <a:rPr lang="nl-BE" dirty="0" err="1"/>
              <a:t>Find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MOOSE pack or on </a:t>
            </a:r>
            <a:r>
              <a:rPr lang="nl-BE" b="1" dirty="0">
                <a:hlinkClick r:id="rId2"/>
              </a:rPr>
              <a:t>GITHUB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relevant directories:</a:t>
            </a:r>
          </a:p>
          <a:p>
            <a:pPr lvl="1"/>
            <a:r>
              <a:rPr lang="nl-BE" b="1" dirty="0" err="1"/>
              <a:t>Moose_Test_PATROLZONE</a:t>
            </a:r>
            <a:endParaRPr lang="nl-BE" b="1" dirty="0"/>
          </a:p>
          <a:p>
            <a:pPr lvl="1"/>
            <a:r>
              <a:rPr lang="nl-BE" b="1" dirty="0" err="1"/>
              <a:t>Moose_Test_AIBALANCER</a:t>
            </a:r>
            <a:endParaRPr lang="nl-BE" b="1" dirty="0"/>
          </a:p>
          <a:p>
            <a:r>
              <a:rPr lang="nl-BE" dirty="0" err="1"/>
              <a:t>Each</a:t>
            </a:r>
            <a:r>
              <a:rPr lang="nl-BE" dirty="0"/>
              <a:t> of these directories </a:t>
            </a:r>
            <a:r>
              <a:rPr lang="nl-BE" dirty="0" err="1"/>
              <a:t>contain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A DCS World </a:t>
            </a:r>
            <a:r>
              <a:rPr lang="nl-BE" b="1" dirty="0"/>
              <a:t>.MIZ </a:t>
            </a:r>
            <a:r>
              <a:rPr lang="nl-BE" dirty="0"/>
              <a:t>file </a:t>
            </a:r>
            <a:r>
              <a:rPr lang="nl-BE" dirty="0" err="1"/>
              <a:t>containing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executable</a:t>
            </a:r>
            <a:r>
              <a:rPr lang="nl-BE" dirty="0"/>
              <a:t> mission.</a:t>
            </a:r>
          </a:p>
          <a:p>
            <a:pPr lvl="1"/>
            <a:r>
              <a:rPr lang="nl-BE" dirty="0"/>
              <a:t>The </a:t>
            </a:r>
            <a:r>
              <a:rPr lang="nl-BE" b="1" dirty="0"/>
              <a:t>.LUA </a:t>
            </a:r>
            <a:r>
              <a:rPr lang="nl-BE" dirty="0"/>
              <a:t>file </a:t>
            </a:r>
            <a:r>
              <a:rPr lang="nl-BE" dirty="0" err="1"/>
              <a:t>containing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b="1" dirty="0" err="1"/>
              <a:t>example</a:t>
            </a:r>
            <a:r>
              <a:rPr lang="nl-BE" b="1" dirty="0"/>
              <a:t> code </a:t>
            </a:r>
            <a:r>
              <a:rPr lang="nl-BE" dirty="0" err="1"/>
              <a:t>using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 class (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classes).</a:t>
            </a:r>
          </a:p>
        </p:txBody>
      </p:sp>
      <p:sp>
        <p:nvSpPr>
          <p:cNvPr id="7" name="TextBox 19"/>
          <p:cNvSpPr txBox="1"/>
          <p:nvPr/>
        </p:nvSpPr>
        <p:spPr>
          <a:xfrm>
            <a:off x="785941" y="2078985"/>
            <a:ext cx="10620117" cy="117001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nl-BE" sz="2400" dirty="0" err="1"/>
              <a:t>Each</a:t>
            </a:r>
            <a:r>
              <a:rPr lang="nl-BE" sz="2400" dirty="0"/>
              <a:t> of </a:t>
            </a:r>
            <a:r>
              <a:rPr lang="nl-BE" sz="2400" dirty="0" err="1"/>
              <a:t>the</a:t>
            </a:r>
            <a:r>
              <a:rPr lang="nl-BE" sz="2400" dirty="0"/>
              <a:t> classes have </a:t>
            </a:r>
            <a:r>
              <a:rPr lang="nl-BE" sz="2400" b="1" dirty="0" err="1"/>
              <a:t>Example</a:t>
            </a:r>
            <a:r>
              <a:rPr lang="nl-BE" sz="2400" b="1" dirty="0"/>
              <a:t> Test Missions!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1507211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HOPE YOU FOUND THIS INTERESTING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extBox 19"/>
          <p:cNvSpPr txBox="1"/>
          <p:nvPr/>
        </p:nvSpPr>
        <p:spPr>
          <a:xfrm>
            <a:off x="695940" y="368966"/>
            <a:ext cx="10620117" cy="117001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nl-BE" sz="2400" dirty="0" err="1"/>
              <a:t>You</a:t>
            </a:r>
            <a:r>
              <a:rPr lang="nl-BE" sz="2400" dirty="0"/>
              <a:t> </a:t>
            </a:r>
            <a:r>
              <a:rPr lang="nl-BE" sz="2400" dirty="0" err="1"/>
              <a:t>can</a:t>
            </a:r>
            <a:r>
              <a:rPr lang="nl-BE" sz="2400" dirty="0"/>
              <a:t> </a:t>
            </a:r>
            <a:r>
              <a:rPr lang="nl-BE" sz="2400" dirty="0" err="1"/>
              <a:t>reach</a:t>
            </a:r>
            <a:r>
              <a:rPr lang="nl-BE" sz="2400" dirty="0"/>
              <a:t> me on </a:t>
            </a:r>
            <a:r>
              <a:rPr lang="nl-BE" sz="2400" b="1" dirty="0">
                <a:hlinkClick r:id="rId2"/>
              </a:rPr>
              <a:t>SKYPE</a:t>
            </a:r>
            <a:r>
              <a:rPr lang="nl-BE" sz="2400" dirty="0"/>
              <a:t> </a:t>
            </a:r>
            <a:r>
              <a:rPr lang="nl-BE" sz="2400" dirty="0" err="1"/>
              <a:t>with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ID: </a:t>
            </a:r>
            <a:r>
              <a:rPr lang="nl-BE" sz="2400" b="1" dirty="0" err="1"/>
              <a:t>FlightControl_Skype</a:t>
            </a:r>
            <a:endParaRPr lang="nl-BE" sz="2400" b="1" dirty="0"/>
          </a:p>
          <a:p>
            <a:pPr marL="0" indent="0" algn="ctr">
              <a:buNone/>
            </a:pPr>
            <a:r>
              <a:rPr lang="nl-BE" sz="2400" dirty="0"/>
              <a:t>Or, </a:t>
            </a:r>
            <a:r>
              <a:rPr lang="nl-BE" sz="2400" dirty="0" err="1"/>
              <a:t>join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b="1" dirty="0">
                <a:hlinkClick r:id="rId3"/>
              </a:rPr>
              <a:t>SLACK.COM</a:t>
            </a:r>
            <a:r>
              <a:rPr lang="nl-BE" sz="2400" dirty="0"/>
              <a:t> development community at </a:t>
            </a:r>
          </a:p>
          <a:p>
            <a:pPr marL="0" indent="0" algn="ctr">
              <a:buNone/>
            </a:pPr>
            <a:r>
              <a:rPr lang="nl-BE" sz="2400" dirty="0">
                <a:hlinkClick r:id="rId4"/>
              </a:rPr>
              <a:t>https://flightcontrol.slack.com/messages/moose/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5763514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245935" y="1898983"/>
            <a:ext cx="4770053" cy="4500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DETECTION of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within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battle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zone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19"/>
          <p:cNvSpPr txBox="1"/>
          <p:nvPr/>
        </p:nvSpPr>
        <p:spPr>
          <a:xfrm>
            <a:off x="6276002" y="2528990"/>
            <a:ext cx="5400060" cy="3690041"/>
          </a:xfrm>
          <a:prstGeom prst="roundRect">
            <a:avLst>
              <a:gd name="adj" fmla="val 3687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DETECTION_BASE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implements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base logic </a:t>
            </a:r>
            <a:r>
              <a:rPr lang="nl-BE" sz="1600" dirty="0" err="1">
                <a:solidFill>
                  <a:schemeClr val="bg1"/>
                </a:solidFill>
              </a:rPr>
              <a:t>and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methods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detect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objects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within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battle</a:t>
            </a:r>
            <a:r>
              <a:rPr lang="nl-BE" sz="1600" dirty="0">
                <a:solidFill>
                  <a:schemeClr val="bg1"/>
                </a:solidFill>
              </a:rPr>
              <a:t> zone, </a:t>
            </a:r>
            <a:r>
              <a:rPr lang="nl-BE" sz="1600" dirty="0" err="1">
                <a:solidFill>
                  <a:schemeClr val="bg1"/>
                </a:solidFill>
              </a:rPr>
              <a:t>using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defined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detection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method</a:t>
            </a:r>
            <a:r>
              <a:rPr lang="nl-BE" sz="1600" dirty="0">
                <a:solidFill>
                  <a:schemeClr val="bg1"/>
                </a:solidFill>
              </a:rPr>
              <a:t>(s) </a:t>
            </a:r>
            <a:r>
              <a:rPr lang="nl-BE" sz="1600" dirty="0" err="1">
                <a:solidFill>
                  <a:schemeClr val="bg1"/>
                </a:solidFill>
              </a:rPr>
              <a:t>within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optional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detection</a:t>
            </a:r>
            <a:r>
              <a:rPr lang="nl-BE" sz="1600" dirty="0">
                <a:solidFill>
                  <a:schemeClr val="bg1"/>
                </a:solidFill>
              </a:rPr>
              <a:t> range.</a:t>
            </a:r>
          </a:p>
          <a:p>
            <a:r>
              <a:rPr lang="nl-BE" sz="1600" dirty="0">
                <a:solidFill>
                  <a:schemeClr val="bg1"/>
                </a:solidFill>
              </a:rPr>
              <a:t>The </a:t>
            </a:r>
            <a:r>
              <a:rPr lang="nl-BE" sz="1600" b="1" dirty="0">
                <a:solidFill>
                  <a:schemeClr val="bg1"/>
                </a:solidFill>
              </a:rPr>
              <a:t>GROUP(s)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provided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DETECTION_BASE </a:t>
            </a:r>
            <a:r>
              <a:rPr lang="nl-BE" sz="1600" dirty="0" err="1">
                <a:solidFill>
                  <a:schemeClr val="bg1"/>
                </a:solidFill>
              </a:rPr>
              <a:t>will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be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detecting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objects</a:t>
            </a:r>
            <a:r>
              <a:rPr lang="nl-BE" sz="1600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dirty="0">
                <a:solidFill>
                  <a:schemeClr val="bg1"/>
                </a:solidFill>
              </a:rPr>
              <a:t>DETECTION_BASE </a:t>
            </a:r>
            <a:r>
              <a:rPr lang="nl-BE" sz="1600" dirty="0" err="1">
                <a:solidFill>
                  <a:schemeClr val="bg1"/>
                </a:solidFill>
              </a:rPr>
              <a:t>provides</a:t>
            </a:r>
            <a:r>
              <a:rPr lang="nl-BE" sz="1600" dirty="0">
                <a:solidFill>
                  <a:schemeClr val="bg1"/>
                </a:solidFill>
              </a:rPr>
              <a:t> a </a:t>
            </a:r>
            <a:r>
              <a:rPr lang="nl-BE" sz="1600" b="1" dirty="0" err="1">
                <a:solidFill>
                  <a:schemeClr val="bg1"/>
                </a:solidFill>
              </a:rPr>
              <a:t>polymorphic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method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build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array of SET_BASE</a:t>
            </a:r>
            <a:r>
              <a:rPr lang="nl-BE" sz="1600" dirty="0">
                <a:solidFill>
                  <a:schemeClr val="bg1"/>
                </a:solidFill>
              </a:rPr>
              <a:t>, </a:t>
            </a:r>
            <a:r>
              <a:rPr lang="nl-BE" sz="1600" dirty="0" err="1">
                <a:solidFill>
                  <a:schemeClr val="bg1"/>
                </a:solidFill>
              </a:rPr>
              <a:t>containing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detected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objects</a:t>
            </a:r>
            <a:r>
              <a:rPr lang="nl-BE" sz="1600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 err="1">
                <a:solidFill>
                  <a:schemeClr val="bg1"/>
                </a:solidFill>
              </a:rPr>
              <a:t>Derived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dirty="0">
                <a:solidFill>
                  <a:schemeClr val="bg1"/>
                </a:solidFill>
              </a:rPr>
              <a:t>class</a:t>
            </a:r>
            <a:r>
              <a:rPr lang="nl-BE" sz="1600" b="1" dirty="0">
                <a:solidFill>
                  <a:schemeClr val="bg1"/>
                </a:solidFill>
              </a:rPr>
              <a:t> DETECTION_UNITS </a:t>
            </a:r>
            <a:r>
              <a:rPr lang="nl-BE" sz="1600" dirty="0" err="1">
                <a:solidFill>
                  <a:schemeClr val="bg1"/>
                </a:solidFill>
              </a:rPr>
              <a:t>will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build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1 SET_UNIT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containing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multiple units </a:t>
            </a:r>
            <a:r>
              <a:rPr lang="nl-BE" sz="1600" dirty="0" err="1">
                <a:solidFill>
                  <a:schemeClr val="bg1"/>
                </a:solidFill>
              </a:rPr>
              <a:t>that</a:t>
            </a:r>
            <a:r>
              <a:rPr lang="nl-BE" sz="1600" dirty="0">
                <a:solidFill>
                  <a:schemeClr val="bg1"/>
                </a:solidFill>
              </a:rPr>
              <a:t> are </a:t>
            </a:r>
            <a:r>
              <a:rPr lang="nl-BE" sz="1600" dirty="0" err="1">
                <a:solidFill>
                  <a:schemeClr val="bg1"/>
                </a:solidFill>
              </a:rPr>
              <a:t>detected</a:t>
            </a:r>
            <a:r>
              <a:rPr lang="nl-BE" sz="1600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 err="1">
                <a:solidFill>
                  <a:schemeClr val="bg1"/>
                </a:solidFill>
              </a:rPr>
              <a:t>Derived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dirty="0">
                <a:solidFill>
                  <a:schemeClr val="bg1"/>
                </a:solidFill>
              </a:rPr>
              <a:t>class</a:t>
            </a:r>
            <a:r>
              <a:rPr lang="nl-BE" sz="1600" b="1" dirty="0">
                <a:solidFill>
                  <a:schemeClr val="bg1"/>
                </a:solidFill>
              </a:rPr>
              <a:t> DETECTION_UNITGROUPS </a:t>
            </a:r>
            <a:r>
              <a:rPr lang="nl-BE" sz="1600" dirty="0" err="1">
                <a:solidFill>
                  <a:schemeClr val="bg1"/>
                </a:solidFill>
              </a:rPr>
              <a:t>builds</a:t>
            </a:r>
            <a:r>
              <a:rPr lang="nl-BE" sz="1600" dirty="0">
                <a:solidFill>
                  <a:schemeClr val="bg1"/>
                </a:solidFill>
              </a:rPr>
              <a:t> a </a:t>
            </a:r>
            <a:r>
              <a:rPr lang="nl-BE" sz="1600" b="1" dirty="0" err="1">
                <a:solidFill>
                  <a:schemeClr val="bg1"/>
                </a:solidFill>
              </a:rPr>
              <a:t>table</a:t>
            </a:r>
            <a:r>
              <a:rPr lang="nl-BE" sz="1600" b="1" dirty="0">
                <a:solidFill>
                  <a:schemeClr val="bg1"/>
                </a:solidFill>
              </a:rPr>
              <a:t> of </a:t>
            </a:r>
            <a:r>
              <a:rPr lang="nl-BE" sz="1600" b="1" dirty="0" err="1">
                <a:solidFill>
                  <a:schemeClr val="bg1"/>
                </a:solidFill>
              </a:rPr>
              <a:t>SET_UNITs</a:t>
            </a:r>
            <a:r>
              <a:rPr lang="nl-BE" sz="1600" dirty="0">
                <a:solidFill>
                  <a:schemeClr val="bg1"/>
                </a:solidFill>
              </a:rPr>
              <a:t>,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grouping</a:t>
            </a:r>
            <a:r>
              <a:rPr lang="nl-BE" sz="1600" b="1" dirty="0">
                <a:solidFill>
                  <a:schemeClr val="bg1"/>
                </a:solidFill>
              </a:rPr>
              <a:t> multiple </a:t>
            </a:r>
            <a:r>
              <a:rPr lang="nl-BE" sz="1600" b="1" dirty="0" err="1">
                <a:solidFill>
                  <a:schemeClr val="bg1"/>
                </a:solidFill>
              </a:rPr>
              <a:t>detected</a:t>
            </a:r>
            <a:r>
              <a:rPr lang="nl-BE" sz="1600" b="1" dirty="0">
                <a:solidFill>
                  <a:schemeClr val="bg1"/>
                </a:solidFill>
              </a:rPr>
              <a:t> units </a:t>
            </a:r>
            <a:r>
              <a:rPr lang="nl-BE" sz="1600" b="1" dirty="0" err="1">
                <a:solidFill>
                  <a:schemeClr val="bg1"/>
                </a:solidFill>
              </a:rPr>
              <a:t>within</a:t>
            </a:r>
            <a:r>
              <a:rPr lang="nl-BE" sz="1600" b="1" dirty="0">
                <a:solidFill>
                  <a:schemeClr val="bg1"/>
                </a:solidFill>
              </a:rPr>
              <a:t> zones</a:t>
            </a:r>
            <a:r>
              <a:rPr lang="nl-BE" sz="16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the</a:t>
            </a:r>
            <a:r>
              <a:rPr lang="nl-BE" dirty="0"/>
              <a:t> DETECTION </a:t>
            </a:r>
            <a:r>
              <a:rPr lang="nl-BE" dirty="0" err="1"/>
              <a:t>classES</a:t>
            </a:r>
            <a:br>
              <a:rPr lang="nl-BE" dirty="0"/>
            </a:br>
            <a:r>
              <a:rPr lang="nl-BE" dirty="0" err="1"/>
              <a:t>main</a:t>
            </a:r>
            <a:r>
              <a:rPr lang="nl-BE" dirty="0"/>
              <a:t> </a:t>
            </a:r>
            <a:r>
              <a:rPr lang="nl-BE" dirty="0" err="1"/>
              <a:t>purpose</a:t>
            </a:r>
            <a:endParaRPr lang="nl-BE" dirty="0"/>
          </a:p>
        </p:txBody>
      </p:sp>
      <p:sp>
        <p:nvSpPr>
          <p:cNvPr id="46" name="Afgeronde rechthoek 18"/>
          <p:cNvSpPr/>
          <p:nvPr/>
        </p:nvSpPr>
        <p:spPr>
          <a:xfrm>
            <a:off x="965943" y="387900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</a:t>
            </a:r>
            <a:br>
              <a:rPr lang="nl-BE" b="1" dirty="0">
                <a:solidFill>
                  <a:schemeClr val="accent1"/>
                </a:solidFill>
              </a:rPr>
            </a:br>
            <a:r>
              <a:rPr lang="nl-BE" b="1" dirty="0">
                <a:solidFill>
                  <a:schemeClr val="accent1"/>
                </a:solidFill>
              </a:rPr>
              <a:t>_BASE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47" name="Straight Connector 2"/>
          <p:cNvCxnSpPr>
            <a:endCxn id="48" idx="2"/>
          </p:cNvCxnSpPr>
          <p:nvPr/>
        </p:nvCxnSpPr>
        <p:spPr>
          <a:xfrm flipV="1">
            <a:off x="1910954" y="3429000"/>
            <a:ext cx="0" cy="450005"/>
          </a:xfrm>
          <a:prstGeom prst="line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fgeronde rechthoek 18"/>
          <p:cNvSpPr/>
          <p:nvPr/>
        </p:nvSpPr>
        <p:spPr>
          <a:xfrm>
            <a:off x="965943" y="2798993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53" name="Rechte verbindingslijn 52"/>
          <p:cNvCxnSpPr/>
          <p:nvPr/>
        </p:nvCxnSpPr>
        <p:spPr>
          <a:xfrm flipV="1">
            <a:off x="1685951" y="4869016"/>
            <a:ext cx="0" cy="18000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7"/>
          <p:cNvSpPr/>
          <p:nvPr/>
        </p:nvSpPr>
        <p:spPr>
          <a:xfrm>
            <a:off x="1595950" y="4689014"/>
            <a:ext cx="180002" cy="18000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Rechte verbindingslijn 56"/>
          <p:cNvCxnSpPr>
            <a:stCxn id="46" idx="2"/>
            <a:endCxn id="54" idx="0"/>
          </p:cNvCxnSpPr>
          <p:nvPr/>
        </p:nvCxnSpPr>
        <p:spPr>
          <a:xfrm flipH="1">
            <a:off x="1685951" y="4509012"/>
            <a:ext cx="225003" cy="180002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fgeronde rechthoek 18"/>
          <p:cNvSpPr/>
          <p:nvPr/>
        </p:nvSpPr>
        <p:spPr>
          <a:xfrm>
            <a:off x="3395970" y="4599013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</a:t>
            </a:r>
            <a:br>
              <a:rPr lang="nl-BE" b="1" dirty="0">
                <a:solidFill>
                  <a:schemeClr val="accent1"/>
                </a:solidFill>
              </a:rPr>
            </a:br>
            <a:r>
              <a:rPr lang="nl-BE" b="1" dirty="0">
                <a:solidFill>
                  <a:schemeClr val="accent1"/>
                </a:solidFill>
              </a:rPr>
              <a:t>_UNITGROUPS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2" name="Afgeronde rechthoek 18"/>
          <p:cNvSpPr/>
          <p:nvPr/>
        </p:nvSpPr>
        <p:spPr>
          <a:xfrm>
            <a:off x="695940" y="5049018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3" name="Afgeronde rechthoek 18"/>
          <p:cNvSpPr/>
          <p:nvPr/>
        </p:nvSpPr>
        <p:spPr>
          <a:xfrm>
            <a:off x="785941" y="5139019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4" name="Afgeronde rechthoek 18"/>
          <p:cNvSpPr/>
          <p:nvPr/>
        </p:nvSpPr>
        <p:spPr>
          <a:xfrm>
            <a:off x="875942" y="5229020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GROUP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3" name="Gebogen verbindingslijn 12"/>
          <p:cNvCxnSpPr>
            <a:stCxn id="59" idx="1"/>
            <a:endCxn id="46" idx="3"/>
          </p:cNvCxnSpPr>
          <p:nvPr/>
        </p:nvCxnSpPr>
        <p:spPr>
          <a:xfrm rot="10800000">
            <a:off x="2855964" y="4194009"/>
            <a:ext cx="540006" cy="720008"/>
          </a:xfrm>
          <a:prstGeom prst="bentConnector3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fgeronde rechthoek 18"/>
          <p:cNvSpPr/>
          <p:nvPr/>
        </p:nvSpPr>
        <p:spPr>
          <a:xfrm>
            <a:off x="3395970" y="387900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</a:t>
            </a:r>
            <a:br>
              <a:rPr lang="nl-BE" b="1" dirty="0">
                <a:solidFill>
                  <a:schemeClr val="accent1"/>
                </a:solidFill>
              </a:rPr>
            </a:br>
            <a:r>
              <a:rPr lang="nl-BE" b="1" dirty="0">
                <a:solidFill>
                  <a:schemeClr val="accent1"/>
                </a:solidFill>
              </a:rPr>
              <a:t>_UNITS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5" name="Rechte verbindingslijn met pijl 14"/>
          <p:cNvCxnSpPr>
            <a:stCxn id="36" idx="1"/>
            <a:endCxn id="46" idx="3"/>
          </p:cNvCxnSpPr>
          <p:nvPr/>
        </p:nvCxnSpPr>
        <p:spPr>
          <a:xfrm flipH="1">
            <a:off x="2855964" y="4194009"/>
            <a:ext cx="540006" cy="0"/>
          </a:xfrm>
          <a:prstGeom prst="straightConnector1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fgeronde rechthoek 18"/>
          <p:cNvSpPr/>
          <p:nvPr/>
        </p:nvSpPr>
        <p:spPr>
          <a:xfrm>
            <a:off x="3395970" y="5319021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…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9" name="Gebogen verbindingslijn 18"/>
          <p:cNvCxnSpPr>
            <a:stCxn id="18" idx="1"/>
            <a:endCxn id="46" idx="3"/>
          </p:cNvCxnSpPr>
          <p:nvPr/>
        </p:nvCxnSpPr>
        <p:spPr>
          <a:xfrm rot="10800000">
            <a:off x="2855964" y="4194009"/>
            <a:ext cx="540006" cy="144001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3337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detection_units</a:t>
            </a:r>
            <a:r>
              <a:rPr lang="nl-BE" dirty="0"/>
              <a:t> class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>
          <a:xfrm>
            <a:off x="833191" y="4414385"/>
            <a:ext cx="10515600" cy="1174639"/>
          </a:xfrm>
        </p:spPr>
        <p:txBody>
          <a:bodyPr/>
          <a:lstStyle/>
          <a:p>
            <a:pPr algn="r"/>
            <a:r>
              <a:rPr lang="nl-BE" dirty="0" err="1"/>
              <a:t>Detect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SET of </a:t>
            </a:r>
            <a:r>
              <a:rPr lang="nl-BE" dirty="0" err="1"/>
              <a:t>UNITs</a:t>
            </a:r>
            <a:r>
              <a:rPr lang="nl-BE" dirty="0"/>
              <a:t> </a:t>
            </a:r>
            <a:br>
              <a:rPr lang="nl-BE" dirty="0"/>
            </a:b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optional</a:t>
            </a:r>
            <a:r>
              <a:rPr lang="nl-BE" dirty="0"/>
              <a:t> range.</a:t>
            </a:r>
          </a:p>
        </p:txBody>
      </p:sp>
      <p:cxnSp>
        <p:nvCxnSpPr>
          <p:cNvPr id="5" name="Rechte verbindingslijn met pijl 4"/>
          <p:cNvCxnSpPr>
            <a:stCxn id="10" idx="3"/>
            <a:endCxn id="13" idx="1"/>
          </p:cNvCxnSpPr>
          <p:nvPr/>
        </p:nvCxnSpPr>
        <p:spPr>
          <a:xfrm>
            <a:off x="1884467" y="4810442"/>
            <a:ext cx="1241500" cy="126001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met pijl 5"/>
          <p:cNvCxnSpPr>
            <a:stCxn id="10" idx="3"/>
            <a:endCxn id="30" idx="1"/>
          </p:cNvCxnSpPr>
          <p:nvPr/>
        </p:nvCxnSpPr>
        <p:spPr>
          <a:xfrm>
            <a:off x="1884467" y="4810442"/>
            <a:ext cx="4031531" cy="108001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met pijl 6"/>
          <p:cNvCxnSpPr>
            <a:stCxn id="10" idx="3"/>
            <a:endCxn id="16" idx="1"/>
          </p:cNvCxnSpPr>
          <p:nvPr/>
        </p:nvCxnSpPr>
        <p:spPr>
          <a:xfrm flipV="1">
            <a:off x="1884467" y="4630440"/>
            <a:ext cx="1691505" cy="18000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ep 8"/>
          <p:cNvGrpSpPr/>
          <p:nvPr/>
        </p:nvGrpSpPr>
        <p:grpSpPr>
          <a:xfrm>
            <a:off x="1145945" y="4598344"/>
            <a:ext cx="739249" cy="424195"/>
            <a:chOff x="6759575" y="3365500"/>
            <a:chExt cx="1612900" cy="925513"/>
          </a:xfrm>
        </p:grpSpPr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>
              <a:off x="6761163" y="3365500"/>
              <a:ext cx="1609725" cy="92551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 dirty="0"/>
            </a:p>
          </p:txBody>
        </p:sp>
        <p:sp>
          <p:nvSpPr>
            <p:cNvPr id="11" name="Line 35"/>
            <p:cNvSpPr>
              <a:spLocks noChangeShapeType="1"/>
            </p:cNvSpPr>
            <p:nvPr/>
          </p:nvSpPr>
          <p:spPr bwMode="auto">
            <a:xfrm flipV="1">
              <a:off x="6759575" y="3367088"/>
              <a:ext cx="1612900" cy="9144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2" name="Groep 11"/>
          <p:cNvGrpSpPr/>
          <p:nvPr/>
        </p:nvGrpSpPr>
        <p:grpSpPr>
          <a:xfrm>
            <a:off x="3125967" y="5858358"/>
            <a:ext cx="737794" cy="425650"/>
            <a:chOff x="2803525" y="5218113"/>
            <a:chExt cx="1609725" cy="928687"/>
          </a:xfrm>
          <a:solidFill>
            <a:schemeClr val="accent2"/>
          </a:solidFill>
        </p:grpSpPr>
        <p:sp>
          <p:nvSpPr>
            <p:cNvPr id="13" name="Rectangle 24"/>
            <p:cNvSpPr>
              <a:spLocks noChangeArrowheads="1"/>
            </p:cNvSpPr>
            <p:nvPr/>
          </p:nvSpPr>
          <p:spPr bwMode="auto">
            <a:xfrm>
              <a:off x="2803525" y="5218113"/>
              <a:ext cx="1609725" cy="925512"/>
            </a:xfrm>
            <a:prstGeom prst="rect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14" name="AutoShape 40"/>
            <p:cNvSpPr>
              <a:spLocks noChangeArrowheads="1"/>
            </p:cNvSpPr>
            <p:nvPr/>
          </p:nvSpPr>
          <p:spPr bwMode="auto">
            <a:xfrm>
              <a:off x="2825750" y="5232400"/>
              <a:ext cx="1565275" cy="914400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</p:grpSp>
      <p:grpSp>
        <p:nvGrpSpPr>
          <p:cNvPr id="15" name="Groep 14"/>
          <p:cNvGrpSpPr/>
          <p:nvPr/>
        </p:nvGrpSpPr>
        <p:grpSpPr>
          <a:xfrm>
            <a:off x="3575972" y="4418342"/>
            <a:ext cx="737794" cy="424195"/>
            <a:chOff x="4754563" y="5218113"/>
            <a:chExt cx="1609725" cy="925512"/>
          </a:xfrm>
        </p:grpSpPr>
        <p:sp>
          <p:nvSpPr>
            <p:cNvPr id="16" name="Rectangle 25"/>
            <p:cNvSpPr>
              <a:spLocks noChangeArrowheads="1"/>
            </p:cNvSpPr>
            <p:nvPr/>
          </p:nvSpPr>
          <p:spPr bwMode="auto">
            <a:xfrm>
              <a:off x="4754563" y="5218113"/>
              <a:ext cx="1609725" cy="92551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grpSp>
          <p:nvGrpSpPr>
            <p:cNvPr id="17" name="Group 45"/>
            <p:cNvGrpSpPr>
              <a:grpSpLocks/>
            </p:cNvGrpSpPr>
            <p:nvPr/>
          </p:nvGrpSpPr>
          <p:grpSpPr bwMode="auto">
            <a:xfrm>
              <a:off x="4994275" y="5530850"/>
              <a:ext cx="1130300" cy="300038"/>
              <a:chOff x="892" y="999"/>
              <a:chExt cx="712" cy="189"/>
            </a:xfrm>
          </p:grpSpPr>
          <p:sp>
            <p:nvSpPr>
              <p:cNvPr id="18" name="Line 41"/>
              <p:cNvSpPr>
                <a:spLocks noChangeShapeType="1"/>
              </p:cNvSpPr>
              <p:nvPr/>
            </p:nvSpPr>
            <p:spPr bwMode="auto">
              <a:xfrm>
                <a:off x="892" y="1000"/>
                <a:ext cx="712" cy="184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9" name="Line 42"/>
              <p:cNvSpPr>
                <a:spLocks noChangeShapeType="1"/>
              </p:cNvSpPr>
              <p:nvPr/>
            </p:nvSpPr>
            <p:spPr bwMode="auto">
              <a:xfrm flipH="1">
                <a:off x="892" y="1000"/>
                <a:ext cx="712" cy="184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20" name="Line 43"/>
              <p:cNvSpPr>
                <a:spLocks noChangeShapeType="1"/>
              </p:cNvSpPr>
              <p:nvPr/>
            </p:nvSpPr>
            <p:spPr bwMode="auto">
              <a:xfrm>
                <a:off x="897" y="999"/>
                <a:ext cx="0" cy="189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21" name="Line 44"/>
              <p:cNvSpPr>
                <a:spLocks noChangeShapeType="1"/>
              </p:cNvSpPr>
              <p:nvPr/>
            </p:nvSpPr>
            <p:spPr bwMode="auto">
              <a:xfrm>
                <a:off x="1599" y="999"/>
                <a:ext cx="0" cy="189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29" name="Groep 28"/>
          <p:cNvGrpSpPr/>
          <p:nvPr/>
        </p:nvGrpSpPr>
        <p:grpSpPr>
          <a:xfrm>
            <a:off x="5915998" y="5678356"/>
            <a:ext cx="737794" cy="424195"/>
            <a:chOff x="6761163" y="1474788"/>
            <a:chExt cx="1609725" cy="925512"/>
          </a:xfrm>
        </p:grpSpPr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6761163" y="1474788"/>
              <a:ext cx="1609725" cy="92551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 dirty="0"/>
            </a:p>
          </p:txBody>
        </p:sp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6961188" y="1693863"/>
              <a:ext cx="1209675" cy="48577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</p:grpSp>
      <p:sp>
        <p:nvSpPr>
          <p:cNvPr id="33" name="Tekstvak 32"/>
          <p:cNvSpPr txBox="1"/>
          <p:nvPr/>
        </p:nvSpPr>
        <p:spPr>
          <a:xfrm>
            <a:off x="4205979" y="4148339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34" name="Tekstvak 33"/>
          <p:cNvSpPr txBox="1"/>
          <p:nvPr/>
        </p:nvSpPr>
        <p:spPr>
          <a:xfrm>
            <a:off x="3755974" y="5588355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35" name="Tekstvak 34"/>
          <p:cNvSpPr txBox="1"/>
          <p:nvPr/>
        </p:nvSpPr>
        <p:spPr>
          <a:xfrm>
            <a:off x="6546005" y="540771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36" name="Tekstvak 35"/>
          <p:cNvSpPr txBox="1"/>
          <p:nvPr/>
        </p:nvSpPr>
        <p:spPr>
          <a:xfrm>
            <a:off x="1775951" y="4328341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accent1"/>
                </a:solidFill>
              </a:rPr>
              <a:t>RECON</a:t>
            </a:r>
          </a:p>
        </p:txBody>
      </p:sp>
    </p:spTree>
    <p:extLst>
      <p:ext uri="{BB962C8B-B14F-4D97-AF65-F5344CB8AC3E}">
        <p14:creationId xmlns:p14="http://schemas.microsoft.com/office/powerpoint/2010/main" val="22200125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explanation</a:t>
            </a:r>
            <a:r>
              <a:rPr lang="nl-BE" dirty="0"/>
              <a:t> of </a:t>
            </a:r>
            <a:r>
              <a:rPr lang="nl-BE" dirty="0" err="1"/>
              <a:t>symbols</a:t>
            </a:r>
            <a:r>
              <a:rPr lang="nl-BE" dirty="0"/>
              <a:t> </a:t>
            </a:r>
            <a:r>
              <a:rPr lang="nl-BE" dirty="0" err="1"/>
              <a:t>used</a:t>
            </a:r>
            <a:endParaRPr lang="nl-BE" dirty="0"/>
          </a:p>
        </p:txBody>
      </p:sp>
      <p:grpSp>
        <p:nvGrpSpPr>
          <p:cNvPr id="57" name="Groep 56"/>
          <p:cNvGrpSpPr/>
          <p:nvPr/>
        </p:nvGrpSpPr>
        <p:grpSpPr>
          <a:xfrm>
            <a:off x="1406798" y="2348988"/>
            <a:ext cx="737794" cy="424195"/>
            <a:chOff x="804863" y="1474788"/>
            <a:chExt cx="1609725" cy="925512"/>
          </a:xfrm>
        </p:grpSpPr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804863" y="1474788"/>
              <a:ext cx="1609725" cy="92551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1427163" y="1547813"/>
              <a:ext cx="363537" cy="317500"/>
              <a:chOff x="710" y="960"/>
              <a:chExt cx="229" cy="200"/>
            </a:xfrm>
          </p:grpSpPr>
          <p:sp>
            <p:nvSpPr>
              <p:cNvPr id="11" name="Line 3"/>
              <p:cNvSpPr>
                <a:spLocks noChangeShapeType="1"/>
              </p:cNvSpPr>
              <p:nvPr/>
            </p:nvSpPr>
            <p:spPr bwMode="auto">
              <a:xfrm>
                <a:off x="710" y="960"/>
                <a:ext cx="116" cy="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2" name="Line 4"/>
              <p:cNvSpPr>
                <a:spLocks noChangeShapeType="1"/>
              </p:cNvSpPr>
              <p:nvPr/>
            </p:nvSpPr>
            <p:spPr bwMode="auto">
              <a:xfrm flipH="1">
                <a:off x="823" y="960"/>
                <a:ext cx="116" cy="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58" name="Groep 57"/>
          <p:cNvGrpSpPr/>
          <p:nvPr/>
        </p:nvGrpSpPr>
        <p:grpSpPr>
          <a:xfrm>
            <a:off x="4287087" y="2348988"/>
            <a:ext cx="737794" cy="467124"/>
            <a:chOff x="2803525" y="1474788"/>
            <a:chExt cx="1609725" cy="1019175"/>
          </a:xfrm>
        </p:grpSpPr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2803525" y="1474788"/>
              <a:ext cx="1609725" cy="92551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 dirty="0"/>
            </a:p>
          </p:txBody>
        </p:sp>
        <p:grpSp>
          <p:nvGrpSpPr>
            <p:cNvPr id="13" name="Group 8"/>
            <p:cNvGrpSpPr>
              <a:grpSpLocks/>
            </p:cNvGrpSpPr>
            <p:nvPr/>
          </p:nvGrpSpPr>
          <p:grpSpPr bwMode="auto">
            <a:xfrm rot="-89841">
              <a:off x="3130550" y="2092325"/>
              <a:ext cx="955675" cy="401638"/>
              <a:chOff x="1080" y="1506"/>
              <a:chExt cx="602" cy="253"/>
            </a:xfrm>
          </p:grpSpPr>
          <p:sp>
            <p:nvSpPr>
              <p:cNvPr id="14" name="Arc 6"/>
              <p:cNvSpPr>
                <a:spLocks/>
              </p:cNvSpPr>
              <p:nvPr/>
            </p:nvSpPr>
            <p:spPr bwMode="auto">
              <a:xfrm rot="-2717662">
                <a:off x="1091" y="1495"/>
                <a:ext cx="238" cy="26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3603"/>
                  <a:gd name="T2" fmla="*/ 21507 w 21600"/>
                  <a:gd name="T3" fmla="*/ 23603 h 23603"/>
                  <a:gd name="T4" fmla="*/ 0 w 21600"/>
                  <a:gd name="T5" fmla="*/ 21600 h 23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03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68"/>
                      <a:pt x="21568" y="22937"/>
                      <a:pt x="21506" y="23602"/>
                    </a:cubicBezTo>
                  </a:path>
                  <a:path w="21600" h="23603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68"/>
                      <a:pt x="21568" y="22937"/>
                      <a:pt x="21506" y="2360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15" name="Arc 7"/>
              <p:cNvSpPr>
                <a:spLocks/>
              </p:cNvSpPr>
              <p:nvPr/>
            </p:nvSpPr>
            <p:spPr bwMode="auto">
              <a:xfrm rot="-2717662">
                <a:off x="1433" y="1510"/>
                <a:ext cx="238" cy="26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3603"/>
                  <a:gd name="T2" fmla="*/ 21507 w 21600"/>
                  <a:gd name="T3" fmla="*/ 23603 h 23603"/>
                  <a:gd name="T4" fmla="*/ 0 w 21600"/>
                  <a:gd name="T5" fmla="*/ 21600 h 23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03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68"/>
                      <a:pt x="21568" y="22937"/>
                      <a:pt x="21506" y="23602"/>
                    </a:cubicBezTo>
                  </a:path>
                  <a:path w="21600" h="23603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68"/>
                      <a:pt x="21568" y="22937"/>
                      <a:pt x="21506" y="2360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</p:grpSp>
      </p:grp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0046921" y="5138865"/>
            <a:ext cx="737794" cy="42419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nl-BE"/>
          </a:p>
        </p:txBody>
      </p:sp>
      <p:grpSp>
        <p:nvGrpSpPr>
          <p:cNvPr id="59" name="Groep 58"/>
          <p:cNvGrpSpPr/>
          <p:nvPr/>
        </p:nvGrpSpPr>
        <p:grpSpPr>
          <a:xfrm>
            <a:off x="7167119" y="2348988"/>
            <a:ext cx="737794" cy="430016"/>
            <a:chOff x="4754563" y="1462088"/>
            <a:chExt cx="1609725" cy="938212"/>
          </a:xfrm>
        </p:grpSpPr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4754563" y="1474788"/>
              <a:ext cx="1609725" cy="92551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 dirty="0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4970665" y="1462088"/>
              <a:ext cx="0" cy="927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60" name="Groep 59"/>
          <p:cNvGrpSpPr/>
          <p:nvPr/>
        </p:nvGrpSpPr>
        <p:grpSpPr>
          <a:xfrm>
            <a:off x="10046921" y="2348988"/>
            <a:ext cx="737794" cy="424195"/>
            <a:chOff x="6761163" y="1474788"/>
            <a:chExt cx="1609725" cy="925512"/>
          </a:xfrm>
        </p:grpSpPr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6761163" y="1474788"/>
              <a:ext cx="1609725" cy="92551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 dirty="0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6961188" y="1693863"/>
              <a:ext cx="1209675" cy="4857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</p:grpSp>
      <p:grpSp>
        <p:nvGrpSpPr>
          <p:cNvPr id="61" name="Groep 60"/>
          <p:cNvGrpSpPr/>
          <p:nvPr/>
        </p:nvGrpSpPr>
        <p:grpSpPr>
          <a:xfrm>
            <a:off x="1406799" y="3698849"/>
            <a:ext cx="737793" cy="424195"/>
            <a:chOff x="804863" y="3365500"/>
            <a:chExt cx="1609725" cy="925513"/>
          </a:xfrm>
        </p:grpSpPr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804863" y="3365500"/>
              <a:ext cx="1609725" cy="92551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 dirty="0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1004888" y="3571875"/>
              <a:ext cx="1209675" cy="4857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grpSp>
          <p:nvGrpSpPr>
            <p:cNvPr id="31" name="Group 51"/>
            <p:cNvGrpSpPr>
              <a:grpSpLocks/>
            </p:cNvGrpSpPr>
            <p:nvPr/>
          </p:nvGrpSpPr>
          <p:grpSpPr bwMode="auto">
            <a:xfrm>
              <a:off x="1339850" y="4054475"/>
              <a:ext cx="538163" cy="142875"/>
              <a:chOff x="843" y="2554"/>
              <a:chExt cx="339" cy="90"/>
            </a:xfrm>
          </p:grpSpPr>
          <p:sp>
            <p:nvSpPr>
              <p:cNvPr id="32" name="Oval 30"/>
              <p:cNvSpPr>
                <a:spLocks noChangeArrowheads="1"/>
              </p:cNvSpPr>
              <p:nvPr/>
            </p:nvSpPr>
            <p:spPr bwMode="auto">
              <a:xfrm>
                <a:off x="843" y="2554"/>
                <a:ext cx="90" cy="9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33" name="Oval 31"/>
              <p:cNvSpPr>
                <a:spLocks noChangeArrowheads="1"/>
              </p:cNvSpPr>
              <p:nvPr/>
            </p:nvSpPr>
            <p:spPr bwMode="auto">
              <a:xfrm>
                <a:off x="963" y="2554"/>
                <a:ext cx="90" cy="9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34" name="Oval 32"/>
              <p:cNvSpPr>
                <a:spLocks noChangeArrowheads="1"/>
              </p:cNvSpPr>
              <p:nvPr/>
            </p:nvSpPr>
            <p:spPr bwMode="auto">
              <a:xfrm>
                <a:off x="1092" y="2554"/>
                <a:ext cx="90" cy="9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</p:grpSp>
      </p:grpSp>
      <p:grpSp>
        <p:nvGrpSpPr>
          <p:cNvPr id="62" name="Groep 61"/>
          <p:cNvGrpSpPr/>
          <p:nvPr/>
        </p:nvGrpSpPr>
        <p:grpSpPr>
          <a:xfrm>
            <a:off x="4287088" y="3698849"/>
            <a:ext cx="737793" cy="429288"/>
            <a:chOff x="2803525" y="3365500"/>
            <a:chExt cx="1609725" cy="936625"/>
          </a:xfrm>
        </p:grpSpPr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803525" y="3365500"/>
              <a:ext cx="1609725" cy="92551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 dirty="0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3608388" y="3375025"/>
              <a:ext cx="0" cy="927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63" name="Groep 62"/>
          <p:cNvGrpSpPr/>
          <p:nvPr/>
        </p:nvGrpSpPr>
        <p:grpSpPr>
          <a:xfrm>
            <a:off x="7167120" y="3698849"/>
            <a:ext cx="737793" cy="424195"/>
            <a:chOff x="4754563" y="3365500"/>
            <a:chExt cx="1609725" cy="925513"/>
          </a:xfrm>
        </p:grpSpPr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4754563" y="3365500"/>
              <a:ext cx="1609725" cy="92551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36" name="AutoShape 34"/>
            <p:cNvSpPr>
              <a:spLocks noChangeArrowheads="1"/>
            </p:cNvSpPr>
            <p:nvPr/>
          </p:nvSpPr>
          <p:spPr bwMode="auto">
            <a:xfrm>
              <a:off x="5147293" y="3563203"/>
              <a:ext cx="785461" cy="589095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</p:grpSp>
      <p:grpSp>
        <p:nvGrpSpPr>
          <p:cNvPr id="64" name="Groep 63"/>
          <p:cNvGrpSpPr/>
          <p:nvPr/>
        </p:nvGrpSpPr>
        <p:grpSpPr>
          <a:xfrm>
            <a:off x="10046194" y="3705105"/>
            <a:ext cx="739249" cy="424195"/>
            <a:chOff x="6759575" y="3365500"/>
            <a:chExt cx="1612900" cy="925513"/>
          </a:xfrm>
        </p:grpSpPr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6761163" y="3365500"/>
              <a:ext cx="1609725" cy="92551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 dirty="0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 flipV="1">
              <a:off x="6759575" y="3367088"/>
              <a:ext cx="1612900" cy="914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65" name="Groep 64"/>
          <p:cNvGrpSpPr/>
          <p:nvPr/>
        </p:nvGrpSpPr>
        <p:grpSpPr>
          <a:xfrm>
            <a:off x="1406798" y="5139557"/>
            <a:ext cx="737794" cy="674492"/>
            <a:chOff x="804863" y="5218113"/>
            <a:chExt cx="1609725" cy="1471612"/>
          </a:xfrm>
        </p:grpSpPr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804863" y="5218113"/>
              <a:ext cx="1609725" cy="92551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 dirty="0"/>
            </a:p>
          </p:txBody>
        </p:sp>
        <p:sp>
          <p:nvSpPr>
            <p:cNvPr id="38" name="Arc 39"/>
            <p:cNvSpPr>
              <a:spLocks/>
            </p:cNvSpPr>
            <p:nvPr/>
          </p:nvSpPr>
          <p:spPr bwMode="auto">
            <a:xfrm rot="18963303">
              <a:off x="976313" y="5578475"/>
              <a:ext cx="1219200" cy="1111250"/>
            </a:xfrm>
            <a:custGeom>
              <a:avLst/>
              <a:gdLst>
                <a:gd name="G0" fmla="+- 0 0 0"/>
                <a:gd name="G1" fmla="+- 21555 0 0"/>
                <a:gd name="G2" fmla="+- 21600 0 0"/>
                <a:gd name="T0" fmla="*/ 1387 w 21600"/>
                <a:gd name="T1" fmla="*/ 0 h 21555"/>
                <a:gd name="T2" fmla="*/ 21600 w 21600"/>
                <a:gd name="T3" fmla="*/ 21555 h 21555"/>
                <a:gd name="T4" fmla="*/ 0 w 21600"/>
                <a:gd name="T5" fmla="*/ 21555 h 21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55" fill="none" extrusionOk="0">
                  <a:moveTo>
                    <a:pt x="1387" y="-1"/>
                  </a:moveTo>
                  <a:cubicBezTo>
                    <a:pt x="12754" y="731"/>
                    <a:pt x="21600" y="10164"/>
                    <a:pt x="21600" y="21555"/>
                  </a:cubicBezTo>
                </a:path>
                <a:path w="21600" h="21555" stroke="0" extrusionOk="0">
                  <a:moveTo>
                    <a:pt x="1387" y="-1"/>
                  </a:moveTo>
                  <a:cubicBezTo>
                    <a:pt x="12754" y="731"/>
                    <a:pt x="21600" y="10164"/>
                    <a:pt x="21600" y="21555"/>
                  </a:cubicBezTo>
                  <a:lnTo>
                    <a:pt x="0" y="21555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</p:grpSp>
      <p:grpSp>
        <p:nvGrpSpPr>
          <p:cNvPr id="66" name="Groep 65"/>
          <p:cNvGrpSpPr/>
          <p:nvPr/>
        </p:nvGrpSpPr>
        <p:grpSpPr>
          <a:xfrm>
            <a:off x="4287087" y="5138865"/>
            <a:ext cx="737794" cy="425650"/>
            <a:chOff x="2803525" y="5218113"/>
            <a:chExt cx="1609725" cy="928687"/>
          </a:xfrm>
          <a:solidFill>
            <a:schemeClr val="accent2"/>
          </a:solidFill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2803525" y="5218113"/>
              <a:ext cx="1609725" cy="92551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39" name="AutoShape 40"/>
            <p:cNvSpPr>
              <a:spLocks noChangeArrowheads="1"/>
            </p:cNvSpPr>
            <p:nvPr/>
          </p:nvSpPr>
          <p:spPr bwMode="auto">
            <a:xfrm>
              <a:off x="2825750" y="5232400"/>
              <a:ext cx="1565275" cy="914400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</p:grpSp>
      <p:grpSp>
        <p:nvGrpSpPr>
          <p:cNvPr id="67" name="Groep 66"/>
          <p:cNvGrpSpPr/>
          <p:nvPr/>
        </p:nvGrpSpPr>
        <p:grpSpPr>
          <a:xfrm>
            <a:off x="7167119" y="5138865"/>
            <a:ext cx="737794" cy="424195"/>
            <a:chOff x="4754563" y="5218113"/>
            <a:chExt cx="1609725" cy="925512"/>
          </a:xfrm>
        </p:grpSpPr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4754563" y="5218113"/>
              <a:ext cx="1609725" cy="92551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grpSp>
          <p:nvGrpSpPr>
            <p:cNvPr id="40" name="Group 45"/>
            <p:cNvGrpSpPr>
              <a:grpSpLocks/>
            </p:cNvGrpSpPr>
            <p:nvPr/>
          </p:nvGrpSpPr>
          <p:grpSpPr bwMode="auto">
            <a:xfrm>
              <a:off x="4994275" y="5530850"/>
              <a:ext cx="1130300" cy="300038"/>
              <a:chOff x="892" y="999"/>
              <a:chExt cx="712" cy="189"/>
            </a:xfrm>
          </p:grpSpPr>
          <p:sp>
            <p:nvSpPr>
              <p:cNvPr id="41" name="Line 41"/>
              <p:cNvSpPr>
                <a:spLocks noChangeShapeType="1"/>
              </p:cNvSpPr>
              <p:nvPr/>
            </p:nvSpPr>
            <p:spPr bwMode="auto">
              <a:xfrm>
                <a:off x="892" y="1000"/>
                <a:ext cx="712" cy="1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42" name="Line 42"/>
              <p:cNvSpPr>
                <a:spLocks noChangeShapeType="1"/>
              </p:cNvSpPr>
              <p:nvPr/>
            </p:nvSpPr>
            <p:spPr bwMode="auto">
              <a:xfrm flipH="1">
                <a:off x="892" y="1000"/>
                <a:ext cx="712" cy="1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43" name="Line 43"/>
              <p:cNvSpPr>
                <a:spLocks noChangeShapeType="1"/>
              </p:cNvSpPr>
              <p:nvPr/>
            </p:nvSpPr>
            <p:spPr bwMode="auto">
              <a:xfrm>
                <a:off x="897" y="999"/>
                <a:ext cx="0" cy="1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44" name="Line 44"/>
              <p:cNvSpPr>
                <a:spLocks noChangeShapeType="1"/>
              </p:cNvSpPr>
              <p:nvPr/>
            </p:nvSpPr>
            <p:spPr bwMode="auto">
              <a:xfrm>
                <a:off x="1599" y="999"/>
                <a:ext cx="0" cy="1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sp>
        <p:nvSpPr>
          <p:cNvPr id="45" name="Text Box 52"/>
          <p:cNvSpPr txBox="1">
            <a:spLocks noChangeArrowheads="1"/>
          </p:cNvSpPr>
          <p:nvPr/>
        </p:nvSpPr>
        <p:spPr bwMode="auto">
          <a:xfrm>
            <a:off x="965429" y="2888840"/>
            <a:ext cx="1620532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en-US" altLang="nl-BE" sz="2000" dirty="0"/>
              <a:t>Air Assault</a:t>
            </a:r>
          </a:p>
        </p:txBody>
      </p:sp>
      <p:sp>
        <p:nvSpPr>
          <p:cNvPr id="46" name="Text Box 53"/>
          <p:cNvSpPr txBox="1">
            <a:spLocks noChangeArrowheads="1"/>
          </p:cNvSpPr>
          <p:nvPr/>
        </p:nvSpPr>
        <p:spPr bwMode="auto">
          <a:xfrm>
            <a:off x="3845975" y="2888840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en-US" altLang="nl-BE" sz="2000" dirty="0"/>
              <a:t>Airborne</a:t>
            </a:r>
          </a:p>
        </p:txBody>
      </p:sp>
      <p:sp>
        <p:nvSpPr>
          <p:cNvPr id="47" name="Text Box 54"/>
          <p:cNvSpPr txBox="1">
            <a:spLocks noChangeArrowheads="1"/>
          </p:cNvSpPr>
          <p:nvPr/>
        </p:nvSpPr>
        <p:spPr bwMode="auto">
          <a:xfrm>
            <a:off x="6726007" y="2888840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en-US" altLang="nl-BE" sz="2000" dirty="0"/>
              <a:t>Gun Equipped</a:t>
            </a:r>
          </a:p>
        </p:txBody>
      </p:sp>
      <p:sp>
        <p:nvSpPr>
          <p:cNvPr id="48" name="Text Box 55"/>
          <p:cNvSpPr txBox="1">
            <a:spLocks noChangeArrowheads="1"/>
          </p:cNvSpPr>
          <p:nvPr/>
        </p:nvSpPr>
        <p:spPr bwMode="auto">
          <a:xfrm>
            <a:off x="9605809" y="2888840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en-US" altLang="nl-BE" sz="2000" dirty="0"/>
              <a:t>Mechanized</a:t>
            </a:r>
          </a:p>
          <a:p>
            <a:pPr algn="ctr"/>
            <a:r>
              <a:rPr lang="en-US" altLang="nl-BE" sz="2000" dirty="0"/>
              <a:t>or Armored</a:t>
            </a:r>
          </a:p>
        </p:txBody>
      </p:sp>
      <p:sp>
        <p:nvSpPr>
          <p:cNvPr id="49" name="Text Box 56"/>
          <p:cNvSpPr txBox="1">
            <a:spLocks noChangeArrowheads="1"/>
          </p:cNvSpPr>
          <p:nvPr/>
        </p:nvSpPr>
        <p:spPr bwMode="auto">
          <a:xfrm>
            <a:off x="965686" y="4239469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en-US" altLang="nl-BE" sz="2000" dirty="0"/>
              <a:t>Armored</a:t>
            </a:r>
          </a:p>
          <a:p>
            <a:pPr algn="ctr"/>
            <a:r>
              <a:rPr lang="en-US" altLang="nl-BE" sz="2000" dirty="0"/>
              <a:t>(Wheeled)</a:t>
            </a:r>
          </a:p>
        </p:txBody>
      </p:sp>
      <p:sp>
        <p:nvSpPr>
          <p:cNvPr id="50" name="Text Box 57"/>
          <p:cNvSpPr txBox="1">
            <a:spLocks noChangeArrowheads="1"/>
          </p:cNvSpPr>
          <p:nvPr/>
        </p:nvSpPr>
        <p:spPr bwMode="auto">
          <a:xfrm>
            <a:off x="3845976" y="4239470"/>
            <a:ext cx="1620017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en-US" altLang="nl-BE" sz="2000" dirty="0"/>
              <a:t>Motorized</a:t>
            </a:r>
          </a:p>
        </p:txBody>
      </p:sp>
      <p:sp>
        <p:nvSpPr>
          <p:cNvPr id="51" name="Text Box 58"/>
          <p:cNvSpPr txBox="1">
            <a:spLocks noChangeArrowheads="1"/>
          </p:cNvSpPr>
          <p:nvPr/>
        </p:nvSpPr>
        <p:spPr bwMode="auto">
          <a:xfrm>
            <a:off x="6726007" y="4239469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en-US" altLang="nl-BE" sz="2000" dirty="0"/>
              <a:t>LP or OP</a:t>
            </a:r>
          </a:p>
        </p:txBody>
      </p:sp>
      <p:sp>
        <p:nvSpPr>
          <p:cNvPr id="52" name="Text Box 59"/>
          <p:cNvSpPr txBox="1">
            <a:spLocks noChangeArrowheads="1"/>
          </p:cNvSpPr>
          <p:nvPr/>
        </p:nvSpPr>
        <p:spPr bwMode="auto">
          <a:xfrm>
            <a:off x="9605809" y="4239470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en-US" altLang="nl-BE" sz="2000" dirty="0"/>
              <a:t>Reconnaissance</a:t>
            </a:r>
          </a:p>
          <a:p>
            <a:pPr algn="ctr"/>
            <a:r>
              <a:rPr lang="en-US" altLang="nl-BE" sz="2000" dirty="0"/>
              <a:t>(Scout)</a:t>
            </a:r>
          </a:p>
        </p:txBody>
      </p:sp>
      <p:sp>
        <p:nvSpPr>
          <p:cNvPr id="53" name="Text Box 60"/>
          <p:cNvSpPr txBox="1">
            <a:spLocks noChangeArrowheads="1"/>
          </p:cNvSpPr>
          <p:nvPr/>
        </p:nvSpPr>
        <p:spPr bwMode="auto">
          <a:xfrm>
            <a:off x="965686" y="5678871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en-US" altLang="nl-BE" sz="2000" dirty="0"/>
              <a:t>Air Defense</a:t>
            </a:r>
          </a:p>
          <a:p>
            <a:pPr algn="ctr"/>
            <a:r>
              <a:rPr lang="en-US" altLang="nl-BE" sz="2000" dirty="0"/>
              <a:t>Artillery</a:t>
            </a:r>
          </a:p>
        </p:txBody>
      </p:sp>
      <p:sp>
        <p:nvSpPr>
          <p:cNvPr id="54" name="Text Box 61"/>
          <p:cNvSpPr txBox="1">
            <a:spLocks noChangeArrowheads="1"/>
          </p:cNvSpPr>
          <p:nvPr/>
        </p:nvSpPr>
        <p:spPr bwMode="auto">
          <a:xfrm>
            <a:off x="3845975" y="5678871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en-US" altLang="nl-BE" sz="2000" dirty="0"/>
              <a:t>Anti-Armor</a:t>
            </a:r>
          </a:p>
        </p:txBody>
      </p:sp>
      <p:sp>
        <p:nvSpPr>
          <p:cNvPr id="55" name="Text Box 62"/>
          <p:cNvSpPr txBox="1">
            <a:spLocks noChangeArrowheads="1"/>
          </p:cNvSpPr>
          <p:nvPr/>
        </p:nvSpPr>
        <p:spPr bwMode="auto">
          <a:xfrm>
            <a:off x="6726007" y="5678871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en-US" altLang="nl-BE" sz="2000" dirty="0"/>
              <a:t>Aviation,</a:t>
            </a:r>
          </a:p>
          <a:p>
            <a:pPr algn="ctr"/>
            <a:r>
              <a:rPr lang="en-US" altLang="nl-BE" sz="2000" dirty="0"/>
              <a:t>Fixed Wing</a:t>
            </a:r>
          </a:p>
        </p:txBody>
      </p:sp>
      <p:sp>
        <p:nvSpPr>
          <p:cNvPr id="56" name="Text Box 63"/>
          <p:cNvSpPr txBox="1">
            <a:spLocks noChangeArrowheads="1"/>
          </p:cNvSpPr>
          <p:nvPr/>
        </p:nvSpPr>
        <p:spPr bwMode="auto">
          <a:xfrm>
            <a:off x="9605809" y="5678871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en-US" altLang="nl-BE" sz="2000" dirty="0"/>
              <a:t>Aviation,</a:t>
            </a:r>
          </a:p>
          <a:p>
            <a:pPr algn="ctr"/>
            <a:r>
              <a:rPr lang="en-US" altLang="nl-BE" sz="2000" dirty="0"/>
              <a:t>Rotary</a:t>
            </a:r>
          </a:p>
        </p:txBody>
      </p:sp>
    </p:spTree>
    <p:extLst>
      <p:ext uri="{BB962C8B-B14F-4D97-AF65-F5344CB8AC3E}">
        <p14:creationId xmlns:p14="http://schemas.microsoft.com/office/powerpoint/2010/main" val="42366773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chte verbindingslijn met pijl 4"/>
          <p:cNvCxnSpPr>
            <a:stCxn id="78" idx="3"/>
            <a:endCxn id="91" idx="1"/>
          </p:cNvCxnSpPr>
          <p:nvPr/>
        </p:nvCxnSpPr>
        <p:spPr>
          <a:xfrm>
            <a:off x="4314494" y="4181104"/>
            <a:ext cx="1241500" cy="126001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/>
          <p:cNvCxnSpPr>
            <a:stCxn id="78" idx="3"/>
            <a:endCxn id="108" idx="1"/>
          </p:cNvCxnSpPr>
          <p:nvPr/>
        </p:nvCxnSpPr>
        <p:spPr>
          <a:xfrm>
            <a:off x="4314494" y="4181104"/>
            <a:ext cx="4031531" cy="108001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met pijl 43"/>
          <p:cNvCxnSpPr>
            <a:stCxn id="78" idx="3"/>
            <a:endCxn id="94" idx="1"/>
          </p:cNvCxnSpPr>
          <p:nvPr/>
        </p:nvCxnSpPr>
        <p:spPr>
          <a:xfrm flipV="1">
            <a:off x="4314494" y="4001102"/>
            <a:ext cx="1691505" cy="18000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/>
          <p:cNvCxnSpPr>
            <a:stCxn id="78" idx="3"/>
            <a:endCxn id="101" idx="1"/>
          </p:cNvCxnSpPr>
          <p:nvPr/>
        </p:nvCxnSpPr>
        <p:spPr>
          <a:xfrm flipV="1">
            <a:off x="4314494" y="2471085"/>
            <a:ext cx="1241500" cy="171001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DETECTION_UNITS – </a:t>
            </a:r>
            <a:r>
              <a:rPr lang="nl-BE" dirty="0" err="1"/>
              <a:t>build</a:t>
            </a:r>
            <a:r>
              <a:rPr lang="nl-BE" dirty="0"/>
              <a:t> a SET of </a:t>
            </a:r>
            <a:r>
              <a:rPr lang="nl-BE" dirty="0" err="1"/>
              <a:t>detected</a:t>
            </a:r>
            <a:r>
              <a:rPr lang="nl-BE" dirty="0"/>
              <a:t> units</a:t>
            </a:r>
          </a:p>
        </p:txBody>
      </p:sp>
      <p:grpSp>
        <p:nvGrpSpPr>
          <p:cNvPr id="77" name="Groep 76"/>
          <p:cNvGrpSpPr/>
          <p:nvPr/>
        </p:nvGrpSpPr>
        <p:grpSpPr>
          <a:xfrm>
            <a:off x="3575972" y="3969006"/>
            <a:ext cx="739249" cy="424195"/>
            <a:chOff x="6759575" y="3365500"/>
            <a:chExt cx="1612900" cy="925513"/>
          </a:xfrm>
        </p:grpSpPr>
        <p:sp>
          <p:nvSpPr>
            <p:cNvPr id="78" name="Rectangle 19"/>
            <p:cNvSpPr>
              <a:spLocks noChangeArrowheads="1"/>
            </p:cNvSpPr>
            <p:nvPr/>
          </p:nvSpPr>
          <p:spPr bwMode="auto">
            <a:xfrm>
              <a:off x="6761163" y="3365500"/>
              <a:ext cx="1609725" cy="92551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 dirty="0"/>
            </a:p>
          </p:txBody>
        </p:sp>
        <p:sp>
          <p:nvSpPr>
            <p:cNvPr id="79" name="Line 35"/>
            <p:cNvSpPr>
              <a:spLocks noChangeShapeType="1"/>
            </p:cNvSpPr>
            <p:nvPr/>
          </p:nvSpPr>
          <p:spPr bwMode="auto">
            <a:xfrm flipV="1">
              <a:off x="6759575" y="3367088"/>
              <a:ext cx="1612900" cy="914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90" name="Groep 89"/>
          <p:cNvGrpSpPr/>
          <p:nvPr/>
        </p:nvGrpSpPr>
        <p:grpSpPr>
          <a:xfrm>
            <a:off x="5555994" y="5229020"/>
            <a:ext cx="737794" cy="425650"/>
            <a:chOff x="2803525" y="5218113"/>
            <a:chExt cx="1609725" cy="928687"/>
          </a:xfrm>
          <a:solidFill>
            <a:schemeClr val="accent2"/>
          </a:solidFill>
        </p:grpSpPr>
        <p:sp>
          <p:nvSpPr>
            <p:cNvPr id="91" name="Rectangle 24"/>
            <p:cNvSpPr>
              <a:spLocks noChangeArrowheads="1"/>
            </p:cNvSpPr>
            <p:nvPr/>
          </p:nvSpPr>
          <p:spPr bwMode="auto">
            <a:xfrm>
              <a:off x="2803525" y="5218113"/>
              <a:ext cx="1609725" cy="92551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92" name="AutoShape 40"/>
            <p:cNvSpPr>
              <a:spLocks noChangeArrowheads="1"/>
            </p:cNvSpPr>
            <p:nvPr/>
          </p:nvSpPr>
          <p:spPr bwMode="auto">
            <a:xfrm>
              <a:off x="2825750" y="5232400"/>
              <a:ext cx="1565275" cy="914400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</p:grpSp>
      <p:grpSp>
        <p:nvGrpSpPr>
          <p:cNvPr id="93" name="Groep 92"/>
          <p:cNvGrpSpPr/>
          <p:nvPr/>
        </p:nvGrpSpPr>
        <p:grpSpPr>
          <a:xfrm>
            <a:off x="6005999" y="3789004"/>
            <a:ext cx="737794" cy="424195"/>
            <a:chOff x="4754563" y="5218113"/>
            <a:chExt cx="1609725" cy="925512"/>
          </a:xfrm>
        </p:grpSpPr>
        <p:sp>
          <p:nvSpPr>
            <p:cNvPr id="94" name="Rectangle 25"/>
            <p:cNvSpPr>
              <a:spLocks noChangeArrowheads="1"/>
            </p:cNvSpPr>
            <p:nvPr/>
          </p:nvSpPr>
          <p:spPr bwMode="auto">
            <a:xfrm>
              <a:off x="4754563" y="5218113"/>
              <a:ext cx="1609725" cy="92551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grpSp>
          <p:nvGrpSpPr>
            <p:cNvPr id="95" name="Group 45"/>
            <p:cNvGrpSpPr>
              <a:grpSpLocks/>
            </p:cNvGrpSpPr>
            <p:nvPr/>
          </p:nvGrpSpPr>
          <p:grpSpPr bwMode="auto">
            <a:xfrm>
              <a:off x="4994275" y="5530850"/>
              <a:ext cx="1130300" cy="300038"/>
              <a:chOff x="892" y="999"/>
              <a:chExt cx="712" cy="189"/>
            </a:xfrm>
          </p:grpSpPr>
          <p:sp>
            <p:nvSpPr>
              <p:cNvPr id="96" name="Line 41"/>
              <p:cNvSpPr>
                <a:spLocks noChangeShapeType="1"/>
              </p:cNvSpPr>
              <p:nvPr/>
            </p:nvSpPr>
            <p:spPr bwMode="auto">
              <a:xfrm>
                <a:off x="892" y="1000"/>
                <a:ext cx="712" cy="1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97" name="Line 42"/>
              <p:cNvSpPr>
                <a:spLocks noChangeShapeType="1"/>
              </p:cNvSpPr>
              <p:nvPr/>
            </p:nvSpPr>
            <p:spPr bwMode="auto">
              <a:xfrm flipH="1">
                <a:off x="892" y="1000"/>
                <a:ext cx="712" cy="1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98" name="Line 43"/>
              <p:cNvSpPr>
                <a:spLocks noChangeShapeType="1"/>
              </p:cNvSpPr>
              <p:nvPr/>
            </p:nvSpPr>
            <p:spPr bwMode="auto">
              <a:xfrm>
                <a:off x="897" y="999"/>
                <a:ext cx="0" cy="1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99" name="Line 44"/>
              <p:cNvSpPr>
                <a:spLocks noChangeShapeType="1"/>
              </p:cNvSpPr>
              <p:nvPr/>
            </p:nvSpPr>
            <p:spPr bwMode="auto">
              <a:xfrm>
                <a:off x="1599" y="999"/>
                <a:ext cx="0" cy="1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100" name="Groep 99"/>
          <p:cNvGrpSpPr/>
          <p:nvPr/>
        </p:nvGrpSpPr>
        <p:grpSpPr>
          <a:xfrm>
            <a:off x="5555994" y="2258987"/>
            <a:ext cx="737793" cy="424195"/>
            <a:chOff x="804863" y="3365500"/>
            <a:chExt cx="1609725" cy="925513"/>
          </a:xfrm>
        </p:grpSpPr>
        <p:sp>
          <p:nvSpPr>
            <p:cNvPr id="101" name="Rectangle 16"/>
            <p:cNvSpPr>
              <a:spLocks noChangeArrowheads="1"/>
            </p:cNvSpPr>
            <p:nvPr/>
          </p:nvSpPr>
          <p:spPr bwMode="auto">
            <a:xfrm>
              <a:off x="804863" y="3365500"/>
              <a:ext cx="1609725" cy="92551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 dirty="0"/>
            </a:p>
          </p:txBody>
        </p:sp>
        <p:sp>
          <p:nvSpPr>
            <p:cNvPr id="102" name="Oval 29"/>
            <p:cNvSpPr>
              <a:spLocks noChangeArrowheads="1"/>
            </p:cNvSpPr>
            <p:nvPr/>
          </p:nvSpPr>
          <p:spPr bwMode="auto">
            <a:xfrm>
              <a:off x="1004888" y="3571875"/>
              <a:ext cx="1209675" cy="4857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grpSp>
          <p:nvGrpSpPr>
            <p:cNvPr id="103" name="Group 51"/>
            <p:cNvGrpSpPr>
              <a:grpSpLocks/>
            </p:cNvGrpSpPr>
            <p:nvPr/>
          </p:nvGrpSpPr>
          <p:grpSpPr bwMode="auto">
            <a:xfrm>
              <a:off x="1339850" y="4054475"/>
              <a:ext cx="538163" cy="142875"/>
              <a:chOff x="843" y="2554"/>
              <a:chExt cx="339" cy="90"/>
            </a:xfrm>
          </p:grpSpPr>
          <p:sp>
            <p:nvSpPr>
              <p:cNvPr id="104" name="Oval 30"/>
              <p:cNvSpPr>
                <a:spLocks noChangeArrowheads="1"/>
              </p:cNvSpPr>
              <p:nvPr/>
            </p:nvSpPr>
            <p:spPr bwMode="auto">
              <a:xfrm>
                <a:off x="843" y="2554"/>
                <a:ext cx="90" cy="9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105" name="Oval 31"/>
              <p:cNvSpPr>
                <a:spLocks noChangeArrowheads="1"/>
              </p:cNvSpPr>
              <p:nvPr/>
            </p:nvSpPr>
            <p:spPr bwMode="auto">
              <a:xfrm>
                <a:off x="963" y="2554"/>
                <a:ext cx="90" cy="9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106" name="Oval 32"/>
              <p:cNvSpPr>
                <a:spLocks noChangeArrowheads="1"/>
              </p:cNvSpPr>
              <p:nvPr/>
            </p:nvSpPr>
            <p:spPr bwMode="auto">
              <a:xfrm>
                <a:off x="1092" y="2554"/>
                <a:ext cx="90" cy="9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</p:grpSp>
      </p:grpSp>
      <p:grpSp>
        <p:nvGrpSpPr>
          <p:cNvPr id="107" name="Groep 106"/>
          <p:cNvGrpSpPr/>
          <p:nvPr/>
        </p:nvGrpSpPr>
        <p:grpSpPr>
          <a:xfrm>
            <a:off x="8346025" y="5049018"/>
            <a:ext cx="737794" cy="424195"/>
            <a:chOff x="6761163" y="1474788"/>
            <a:chExt cx="1609725" cy="925512"/>
          </a:xfrm>
        </p:grpSpPr>
        <p:sp>
          <p:nvSpPr>
            <p:cNvPr id="108" name="Rectangle 12"/>
            <p:cNvSpPr>
              <a:spLocks noChangeArrowheads="1"/>
            </p:cNvSpPr>
            <p:nvPr/>
          </p:nvSpPr>
          <p:spPr bwMode="auto">
            <a:xfrm>
              <a:off x="6761163" y="1474788"/>
              <a:ext cx="1609725" cy="92551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 dirty="0"/>
            </a:p>
          </p:txBody>
        </p:sp>
        <p:sp>
          <p:nvSpPr>
            <p:cNvPr id="109" name="Oval 28"/>
            <p:cNvSpPr>
              <a:spLocks noChangeArrowheads="1"/>
            </p:cNvSpPr>
            <p:nvPr/>
          </p:nvSpPr>
          <p:spPr bwMode="auto">
            <a:xfrm>
              <a:off x="6961188" y="1693863"/>
              <a:ext cx="1209675" cy="4857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</p:grpSp>
      <p:grpSp>
        <p:nvGrpSpPr>
          <p:cNvPr id="110" name="Groep 109"/>
          <p:cNvGrpSpPr/>
          <p:nvPr/>
        </p:nvGrpSpPr>
        <p:grpSpPr>
          <a:xfrm>
            <a:off x="10326047" y="2871389"/>
            <a:ext cx="737794" cy="467124"/>
            <a:chOff x="2803525" y="1474788"/>
            <a:chExt cx="1609725" cy="1019175"/>
          </a:xfrm>
        </p:grpSpPr>
        <p:sp>
          <p:nvSpPr>
            <p:cNvPr id="111" name="Rectangle 10"/>
            <p:cNvSpPr>
              <a:spLocks noChangeArrowheads="1"/>
            </p:cNvSpPr>
            <p:nvPr/>
          </p:nvSpPr>
          <p:spPr bwMode="auto">
            <a:xfrm>
              <a:off x="2803525" y="1474788"/>
              <a:ext cx="1609725" cy="92551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 dirty="0"/>
            </a:p>
          </p:txBody>
        </p:sp>
        <p:grpSp>
          <p:nvGrpSpPr>
            <p:cNvPr id="112" name="Group 8"/>
            <p:cNvGrpSpPr>
              <a:grpSpLocks/>
            </p:cNvGrpSpPr>
            <p:nvPr/>
          </p:nvGrpSpPr>
          <p:grpSpPr bwMode="auto">
            <a:xfrm rot="-89841">
              <a:off x="3130550" y="2092325"/>
              <a:ext cx="955675" cy="401638"/>
              <a:chOff x="1080" y="1506"/>
              <a:chExt cx="602" cy="253"/>
            </a:xfrm>
          </p:grpSpPr>
          <p:sp>
            <p:nvSpPr>
              <p:cNvPr id="113" name="Arc 6"/>
              <p:cNvSpPr>
                <a:spLocks/>
              </p:cNvSpPr>
              <p:nvPr/>
            </p:nvSpPr>
            <p:spPr bwMode="auto">
              <a:xfrm rot="-2717662">
                <a:off x="1091" y="1495"/>
                <a:ext cx="238" cy="26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3603"/>
                  <a:gd name="T2" fmla="*/ 21507 w 21600"/>
                  <a:gd name="T3" fmla="*/ 23603 h 23603"/>
                  <a:gd name="T4" fmla="*/ 0 w 21600"/>
                  <a:gd name="T5" fmla="*/ 21600 h 23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03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68"/>
                      <a:pt x="21568" y="22937"/>
                      <a:pt x="21506" y="23602"/>
                    </a:cubicBezTo>
                  </a:path>
                  <a:path w="21600" h="23603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68"/>
                      <a:pt x="21568" y="22937"/>
                      <a:pt x="21506" y="2360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114" name="Arc 7"/>
              <p:cNvSpPr>
                <a:spLocks/>
              </p:cNvSpPr>
              <p:nvPr/>
            </p:nvSpPr>
            <p:spPr bwMode="auto">
              <a:xfrm rot="-2717662">
                <a:off x="1433" y="1510"/>
                <a:ext cx="238" cy="26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3603"/>
                  <a:gd name="T2" fmla="*/ 21507 w 21600"/>
                  <a:gd name="T3" fmla="*/ 23603 h 23603"/>
                  <a:gd name="T4" fmla="*/ 0 w 21600"/>
                  <a:gd name="T5" fmla="*/ 21600 h 23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03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68"/>
                      <a:pt x="21568" y="22937"/>
                      <a:pt x="21506" y="23602"/>
                    </a:cubicBezTo>
                  </a:path>
                  <a:path w="21600" h="23603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68"/>
                      <a:pt x="21568" y="22937"/>
                      <a:pt x="21506" y="2360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</p:grpSp>
      </p:grpSp>
      <p:sp>
        <p:nvSpPr>
          <p:cNvPr id="3" name="Tekstvak 2"/>
          <p:cNvSpPr txBox="1"/>
          <p:nvPr/>
        </p:nvSpPr>
        <p:spPr>
          <a:xfrm>
            <a:off x="6186001" y="198965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6636006" y="3519001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6186001" y="495901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8" name="Tekstvak 117"/>
          <p:cNvSpPr txBox="1"/>
          <p:nvPr/>
        </p:nvSpPr>
        <p:spPr>
          <a:xfrm>
            <a:off x="8976032" y="4778375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19" name="Tekstvak 118"/>
          <p:cNvSpPr txBox="1"/>
          <p:nvPr/>
        </p:nvSpPr>
        <p:spPr>
          <a:xfrm>
            <a:off x="10956054" y="2601386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20" name="Tekstvak 119"/>
          <p:cNvSpPr txBox="1"/>
          <p:nvPr/>
        </p:nvSpPr>
        <p:spPr>
          <a:xfrm>
            <a:off x="4205978" y="3699003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</a:t>
            </a:r>
          </a:p>
        </p:txBody>
      </p:sp>
      <p:sp>
        <p:nvSpPr>
          <p:cNvPr id="121" name="TextBox 19"/>
          <p:cNvSpPr txBox="1"/>
          <p:nvPr/>
        </p:nvSpPr>
        <p:spPr>
          <a:xfrm>
            <a:off x="8166023" y="3429000"/>
            <a:ext cx="3780042" cy="1160798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Targets E </a:t>
            </a:r>
            <a:r>
              <a:rPr lang="nl-BE" sz="1600" b="1" dirty="0" err="1">
                <a:solidFill>
                  <a:schemeClr val="bg1"/>
                </a:solidFill>
              </a:rPr>
              <a:t>would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not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be</a:t>
            </a:r>
            <a:r>
              <a:rPr lang="nl-BE" sz="1600" b="1" dirty="0">
                <a:solidFill>
                  <a:schemeClr val="bg1"/>
                </a:solidFill>
              </a:rPr>
              <a:t> in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list, </a:t>
            </a:r>
            <a:r>
              <a:rPr lang="nl-BE" sz="1600" b="1" dirty="0" err="1">
                <a:solidFill>
                  <a:schemeClr val="bg1"/>
                </a:solidFill>
              </a:rPr>
              <a:t>because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target is </a:t>
            </a:r>
            <a:r>
              <a:rPr lang="nl-BE" sz="1600" b="1" dirty="0" err="1">
                <a:solidFill>
                  <a:schemeClr val="bg1"/>
                </a:solidFill>
              </a:rPr>
              <a:t>either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too</a:t>
            </a:r>
            <a:r>
              <a:rPr lang="nl-BE" sz="1600" b="1" dirty="0">
                <a:solidFill>
                  <a:schemeClr val="bg1"/>
                </a:solidFill>
              </a:rPr>
              <a:t> far or </a:t>
            </a:r>
            <a:r>
              <a:rPr lang="nl-BE" sz="1600" b="1" dirty="0" err="1">
                <a:solidFill>
                  <a:schemeClr val="bg1"/>
                </a:solidFill>
              </a:rPr>
              <a:t>not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within</a:t>
            </a:r>
            <a:r>
              <a:rPr lang="nl-BE" sz="1600" b="1" dirty="0">
                <a:solidFill>
                  <a:schemeClr val="bg1"/>
                </a:solidFill>
              </a:rPr>
              <a:t> line of </a:t>
            </a:r>
            <a:r>
              <a:rPr lang="nl-BE" sz="1600" b="1" dirty="0" err="1">
                <a:solidFill>
                  <a:schemeClr val="bg1"/>
                </a:solidFill>
              </a:rPr>
              <a:t>detection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 err="1">
                <a:solidFill>
                  <a:schemeClr val="bg1"/>
                </a:solidFill>
              </a:rPr>
              <a:t>for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RECON sensors </a:t>
            </a:r>
            <a:r>
              <a:rPr lang="nl-BE" sz="1600" b="1" dirty="0" err="1">
                <a:solidFill>
                  <a:schemeClr val="bg1"/>
                </a:solidFill>
              </a:rPr>
              <a:t>capability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  <a:endParaRPr lang="nl-BE" sz="1600" dirty="0">
              <a:solidFill>
                <a:schemeClr val="bg1"/>
              </a:solidFill>
            </a:endParaRPr>
          </a:p>
        </p:txBody>
      </p:sp>
      <p:sp>
        <p:nvSpPr>
          <p:cNvPr id="50" name="TextBox 19"/>
          <p:cNvSpPr txBox="1"/>
          <p:nvPr/>
        </p:nvSpPr>
        <p:spPr>
          <a:xfrm>
            <a:off x="245935" y="1989138"/>
            <a:ext cx="4410203" cy="1169859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No </a:t>
            </a:r>
            <a:r>
              <a:rPr lang="nl-BE" sz="1600" b="1" dirty="0" err="1">
                <a:solidFill>
                  <a:schemeClr val="bg1"/>
                </a:solidFill>
              </a:rPr>
              <a:t>detection</a:t>
            </a:r>
            <a:r>
              <a:rPr lang="nl-BE" sz="1600" b="1" dirty="0">
                <a:solidFill>
                  <a:schemeClr val="bg1"/>
                </a:solidFill>
              </a:rPr>
              <a:t> range is </a:t>
            </a:r>
            <a:r>
              <a:rPr lang="nl-BE" sz="1600" b="1" dirty="0" err="1">
                <a:solidFill>
                  <a:schemeClr val="bg1"/>
                </a:solidFill>
              </a:rPr>
              <a:t>given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A, B, C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D </a:t>
            </a:r>
            <a:r>
              <a:rPr lang="nl-BE" sz="1600" b="1" dirty="0" err="1">
                <a:solidFill>
                  <a:schemeClr val="bg1"/>
                </a:solidFill>
              </a:rPr>
              <a:t>would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be</a:t>
            </a:r>
            <a:r>
              <a:rPr lang="nl-BE" sz="1600" b="1" dirty="0">
                <a:solidFill>
                  <a:schemeClr val="bg1"/>
                </a:solidFill>
              </a:rPr>
              <a:t> in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detected</a:t>
            </a:r>
            <a:r>
              <a:rPr lang="nl-BE" sz="1600" b="1" dirty="0">
                <a:solidFill>
                  <a:schemeClr val="bg1"/>
                </a:solidFill>
              </a:rPr>
              <a:t> list as </a:t>
            </a:r>
            <a:r>
              <a:rPr lang="nl-BE" sz="1600" b="1" dirty="0" err="1">
                <a:solidFill>
                  <a:schemeClr val="bg1"/>
                </a:solidFill>
              </a:rPr>
              <a:t>they</a:t>
            </a:r>
            <a:r>
              <a:rPr lang="nl-BE" sz="1600" b="1" dirty="0">
                <a:solidFill>
                  <a:schemeClr val="bg1"/>
                </a:solidFill>
              </a:rPr>
              <a:t> are </a:t>
            </a:r>
            <a:r>
              <a:rPr lang="nl-BE" sz="1600" b="1" dirty="0" err="1">
                <a:solidFill>
                  <a:schemeClr val="bg1"/>
                </a:solidFill>
              </a:rPr>
              <a:t>detected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by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RECON sensors.</a:t>
            </a:r>
          </a:p>
        </p:txBody>
      </p:sp>
    </p:spTree>
    <p:extLst>
      <p:ext uri="{BB962C8B-B14F-4D97-AF65-F5344CB8AC3E}">
        <p14:creationId xmlns:p14="http://schemas.microsoft.com/office/powerpoint/2010/main" val="26605643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al 6"/>
          <p:cNvSpPr/>
          <p:nvPr/>
        </p:nvSpPr>
        <p:spPr>
          <a:xfrm>
            <a:off x="336089" y="548968"/>
            <a:ext cx="7199774" cy="7380082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122" name="Rechte verbindingslijn met pijl 121"/>
          <p:cNvCxnSpPr/>
          <p:nvPr/>
        </p:nvCxnSpPr>
        <p:spPr>
          <a:xfrm>
            <a:off x="4314494" y="4181104"/>
            <a:ext cx="1241500" cy="126001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met pijl 122"/>
          <p:cNvCxnSpPr/>
          <p:nvPr/>
        </p:nvCxnSpPr>
        <p:spPr>
          <a:xfrm>
            <a:off x="4314494" y="4181104"/>
            <a:ext cx="4031531" cy="108001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met pijl 123"/>
          <p:cNvCxnSpPr/>
          <p:nvPr/>
        </p:nvCxnSpPr>
        <p:spPr>
          <a:xfrm flipV="1">
            <a:off x="4314494" y="4001102"/>
            <a:ext cx="1691505" cy="18000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met pijl 124"/>
          <p:cNvCxnSpPr/>
          <p:nvPr/>
        </p:nvCxnSpPr>
        <p:spPr>
          <a:xfrm flipV="1">
            <a:off x="4314494" y="2471085"/>
            <a:ext cx="1241500" cy="171001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DETECTION_UNITS – </a:t>
            </a:r>
            <a:r>
              <a:rPr lang="nl-BE" dirty="0" err="1"/>
              <a:t>build</a:t>
            </a:r>
            <a:r>
              <a:rPr lang="nl-BE" dirty="0"/>
              <a:t> a set of </a:t>
            </a:r>
            <a:r>
              <a:rPr lang="nl-BE" dirty="0" err="1"/>
              <a:t>detected</a:t>
            </a:r>
            <a:r>
              <a:rPr lang="nl-BE" dirty="0"/>
              <a:t> units </a:t>
            </a:r>
            <a:r>
              <a:rPr lang="nl-BE" dirty="0" err="1"/>
              <a:t>within</a:t>
            </a:r>
            <a:r>
              <a:rPr lang="nl-BE" dirty="0"/>
              <a:t> a range</a:t>
            </a:r>
          </a:p>
        </p:txBody>
      </p:sp>
      <p:grpSp>
        <p:nvGrpSpPr>
          <p:cNvPr id="77" name="Groep 76"/>
          <p:cNvGrpSpPr/>
          <p:nvPr/>
        </p:nvGrpSpPr>
        <p:grpSpPr>
          <a:xfrm>
            <a:off x="3575972" y="3969006"/>
            <a:ext cx="739249" cy="424195"/>
            <a:chOff x="6759575" y="3365500"/>
            <a:chExt cx="1612900" cy="925513"/>
          </a:xfrm>
        </p:grpSpPr>
        <p:sp>
          <p:nvSpPr>
            <p:cNvPr id="78" name="Rectangle 19"/>
            <p:cNvSpPr>
              <a:spLocks noChangeArrowheads="1"/>
            </p:cNvSpPr>
            <p:nvPr/>
          </p:nvSpPr>
          <p:spPr bwMode="auto">
            <a:xfrm>
              <a:off x="6761163" y="3365500"/>
              <a:ext cx="1609725" cy="92551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 dirty="0"/>
            </a:p>
          </p:txBody>
        </p:sp>
        <p:sp>
          <p:nvSpPr>
            <p:cNvPr id="79" name="Line 35"/>
            <p:cNvSpPr>
              <a:spLocks noChangeShapeType="1"/>
            </p:cNvSpPr>
            <p:nvPr/>
          </p:nvSpPr>
          <p:spPr bwMode="auto">
            <a:xfrm flipV="1">
              <a:off x="6759575" y="3367088"/>
              <a:ext cx="1612900" cy="914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90" name="Groep 89"/>
          <p:cNvGrpSpPr/>
          <p:nvPr/>
        </p:nvGrpSpPr>
        <p:grpSpPr>
          <a:xfrm>
            <a:off x="5555994" y="5229020"/>
            <a:ext cx="737794" cy="425650"/>
            <a:chOff x="2803525" y="5218113"/>
            <a:chExt cx="1609725" cy="928687"/>
          </a:xfrm>
          <a:solidFill>
            <a:schemeClr val="accent2"/>
          </a:solidFill>
        </p:grpSpPr>
        <p:sp>
          <p:nvSpPr>
            <p:cNvPr id="91" name="Rectangle 24"/>
            <p:cNvSpPr>
              <a:spLocks noChangeArrowheads="1"/>
            </p:cNvSpPr>
            <p:nvPr/>
          </p:nvSpPr>
          <p:spPr bwMode="auto">
            <a:xfrm>
              <a:off x="2803525" y="5218113"/>
              <a:ext cx="1609725" cy="92551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92" name="AutoShape 40"/>
            <p:cNvSpPr>
              <a:spLocks noChangeArrowheads="1"/>
            </p:cNvSpPr>
            <p:nvPr/>
          </p:nvSpPr>
          <p:spPr bwMode="auto">
            <a:xfrm>
              <a:off x="2825750" y="5232400"/>
              <a:ext cx="1565275" cy="914400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</p:grpSp>
      <p:grpSp>
        <p:nvGrpSpPr>
          <p:cNvPr id="93" name="Groep 92"/>
          <p:cNvGrpSpPr/>
          <p:nvPr/>
        </p:nvGrpSpPr>
        <p:grpSpPr>
          <a:xfrm>
            <a:off x="6005999" y="3789004"/>
            <a:ext cx="737794" cy="424195"/>
            <a:chOff x="4754563" y="5218113"/>
            <a:chExt cx="1609725" cy="925512"/>
          </a:xfrm>
        </p:grpSpPr>
        <p:sp>
          <p:nvSpPr>
            <p:cNvPr id="94" name="Rectangle 25"/>
            <p:cNvSpPr>
              <a:spLocks noChangeArrowheads="1"/>
            </p:cNvSpPr>
            <p:nvPr/>
          </p:nvSpPr>
          <p:spPr bwMode="auto">
            <a:xfrm>
              <a:off x="4754563" y="5218113"/>
              <a:ext cx="1609725" cy="92551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grpSp>
          <p:nvGrpSpPr>
            <p:cNvPr id="95" name="Group 45"/>
            <p:cNvGrpSpPr>
              <a:grpSpLocks/>
            </p:cNvGrpSpPr>
            <p:nvPr/>
          </p:nvGrpSpPr>
          <p:grpSpPr bwMode="auto">
            <a:xfrm>
              <a:off x="4994275" y="5530850"/>
              <a:ext cx="1130300" cy="300038"/>
              <a:chOff x="892" y="999"/>
              <a:chExt cx="712" cy="189"/>
            </a:xfrm>
          </p:grpSpPr>
          <p:sp>
            <p:nvSpPr>
              <p:cNvPr id="96" name="Line 41"/>
              <p:cNvSpPr>
                <a:spLocks noChangeShapeType="1"/>
              </p:cNvSpPr>
              <p:nvPr/>
            </p:nvSpPr>
            <p:spPr bwMode="auto">
              <a:xfrm>
                <a:off x="892" y="1000"/>
                <a:ext cx="712" cy="1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97" name="Line 42"/>
              <p:cNvSpPr>
                <a:spLocks noChangeShapeType="1"/>
              </p:cNvSpPr>
              <p:nvPr/>
            </p:nvSpPr>
            <p:spPr bwMode="auto">
              <a:xfrm flipH="1">
                <a:off x="892" y="1000"/>
                <a:ext cx="712" cy="1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98" name="Line 43"/>
              <p:cNvSpPr>
                <a:spLocks noChangeShapeType="1"/>
              </p:cNvSpPr>
              <p:nvPr/>
            </p:nvSpPr>
            <p:spPr bwMode="auto">
              <a:xfrm>
                <a:off x="897" y="999"/>
                <a:ext cx="0" cy="1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99" name="Line 44"/>
              <p:cNvSpPr>
                <a:spLocks noChangeShapeType="1"/>
              </p:cNvSpPr>
              <p:nvPr/>
            </p:nvSpPr>
            <p:spPr bwMode="auto">
              <a:xfrm>
                <a:off x="1599" y="999"/>
                <a:ext cx="0" cy="1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100" name="Groep 99"/>
          <p:cNvGrpSpPr/>
          <p:nvPr/>
        </p:nvGrpSpPr>
        <p:grpSpPr>
          <a:xfrm>
            <a:off x="5555994" y="2258987"/>
            <a:ext cx="737793" cy="424195"/>
            <a:chOff x="804863" y="3365500"/>
            <a:chExt cx="1609725" cy="925513"/>
          </a:xfrm>
        </p:grpSpPr>
        <p:sp>
          <p:nvSpPr>
            <p:cNvPr id="101" name="Rectangle 16"/>
            <p:cNvSpPr>
              <a:spLocks noChangeArrowheads="1"/>
            </p:cNvSpPr>
            <p:nvPr/>
          </p:nvSpPr>
          <p:spPr bwMode="auto">
            <a:xfrm>
              <a:off x="804863" y="3365500"/>
              <a:ext cx="1609725" cy="92551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 dirty="0"/>
            </a:p>
          </p:txBody>
        </p:sp>
        <p:sp>
          <p:nvSpPr>
            <p:cNvPr id="102" name="Oval 29"/>
            <p:cNvSpPr>
              <a:spLocks noChangeArrowheads="1"/>
            </p:cNvSpPr>
            <p:nvPr/>
          </p:nvSpPr>
          <p:spPr bwMode="auto">
            <a:xfrm>
              <a:off x="1004888" y="3571875"/>
              <a:ext cx="1209675" cy="4857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grpSp>
          <p:nvGrpSpPr>
            <p:cNvPr id="103" name="Group 51"/>
            <p:cNvGrpSpPr>
              <a:grpSpLocks/>
            </p:cNvGrpSpPr>
            <p:nvPr/>
          </p:nvGrpSpPr>
          <p:grpSpPr bwMode="auto">
            <a:xfrm>
              <a:off x="1339850" y="4054475"/>
              <a:ext cx="538163" cy="142875"/>
              <a:chOff x="843" y="2554"/>
              <a:chExt cx="339" cy="90"/>
            </a:xfrm>
          </p:grpSpPr>
          <p:sp>
            <p:nvSpPr>
              <p:cNvPr id="104" name="Oval 30"/>
              <p:cNvSpPr>
                <a:spLocks noChangeArrowheads="1"/>
              </p:cNvSpPr>
              <p:nvPr/>
            </p:nvSpPr>
            <p:spPr bwMode="auto">
              <a:xfrm>
                <a:off x="843" y="2554"/>
                <a:ext cx="90" cy="9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105" name="Oval 31"/>
              <p:cNvSpPr>
                <a:spLocks noChangeArrowheads="1"/>
              </p:cNvSpPr>
              <p:nvPr/>
            </p:nvSpPr>
            <p:spPr bwMode="auto">
              <a:xfrm>
                <a:off x="963" y="2554"/>
                <a:ext cx="90" cy="9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106" name="Oval 32"/>
              <p:cNvSpPr>
                <a:spLocks noChangeArrowheads="1"/>
              </p:cNvSpPr>
              <p:nvPr/>
            </p:nvSpPr>
            <p:spPr bwMode="auto">
              <a:xfrm>
                <a:off x="1092" y="2554"/>
                <a:ext cx="90" cy="9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</p:grpSp>
      </p:grpSp>
      <p:grpSp>
        <p:nvGrpSpPr>
          <p:cNvPr id="107" name="Groep 106"/>
          <p:cNvGrpSpPr/>
          <p:nvPr/>
        </p:nvGrpSpPr>
        <p:grpSpPr>
          <a:xfrm>
            <a:off x="8346025" y="5049018"/>
            <a:ext cx="737794" cy="424195"/>
            <a:chOff x="6761163" y="1474788"/>
            <a:chExt cx="1609725" cy="925512"/>
          </a:xfrm>
        </p:grpSpPr>
        <p:sp>
          <p:nvSpPr>
            <p:cNvPr id="108" name="Rectangle 12"/>
            <p:cNvSpPr>
              <a:spLocks noChangeArrowheads="1"/>
            </p:cNvSpPr>
            <p:nvPr/>
          </p:nvSpPr>
          <p:spPr bwMode="auto">
            <a:xfrm>
              <a:off x="6761163" y="1474788"/>
              <a:ext cx="1609725" cy="92551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 dirty="0"/>
            </a:p>
          </p:txBody>
        </p:sp>
        <p:sp>
          <p:nvSpPr>
            <p:cNvPr id="109" name="Oval 28"/>
            <p:cNvSpPr>
              <a:spLocks noChangeArrowheads="1"/>
            </p:cNvSpPr>
            <p:nvPr/>
          </p:nvSpPr>
          <p:spPr bwMode="auto">
            <a:xfrm>
              <a:off x="6961188" y="1693863"/>
              <a:ext cx="1209675" cy="4857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</p:grpSp>
      <p:sp>
        <p:nvSpPr>
          <p:cNvPr id="3" name="Tekstvak 2"/>
          <p:cNvSpPr txBox="1"/>
          <p:nvPr/>
        </p:nvSpPr>
        <p:spPr>
          <a:xfrm>
            <a:off x="6186001" y="198965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6636006" y="3519001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6186001" y="495901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8" name="Tekstvak 117"/>
          <p:cNvSpPr txBox="1"/>
          <p:nvPr/>
        </p:nvSpPr>
        <p:spPr>
          <a:xfrm>
            <a:off x="8976032" y="4778375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0" name="Tekstvak 119"/>
          <p:cNvSpPr txBox="1"/>
          <p:nvPr/>
        </p:nvSpPr>
        <p:spPr>
          <a:xfrm>
            <a:off x="4205978" y="3699003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</a:t>
            </a:r>
          </a:p>
        </p:txBody>
      </p:sp>
      <p:grpSp>
        <p:nvGrpSpPr>
          <p:cNvPr id="126" name="Groep 125"/>
          <p:cNvGrpSpPr/>
          <p:nvPr/>
        </p:nvGrpSpPr>
        <p:grpSpPr>
          <a:xfrm>
            <a:off x="10326047" y="2871389"/>
            <a:ext cx="737794" cy="467124"/>
            <a:chOff x="2803525" y="1474788"/>
            <a:chExt cx="1609725" cy="1019175"/>
          </a:xfrm>
        </p:grpSpPr>
        <p:sp>
          <p:nvSpPr>
            <p:cNvPr id="127" name="Rectangle 10"/>
            <p:cNvSpPr>
              <a:spLocks noChangeArrowheads="1"/>
            </p:cNvSpPr>
            <p:nvPr/>
          </p:nvSpPr>
          <p:spPr bwMode="auto">
            <a:xfrm>
              <a:off x="2803525" y="1474788"/>
              <a:ext cx="1609725" cy="92551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 dirty="0"/>
            </a:p>
          </p:txBody>
        </p:sp>
        <p:grpSp>
          <p:nvGrpSpPr>
            <p:cNvPr id="128" name="Group 8"/>
            <p:cNvGrpSpPr>
              <a:grpSpLocks/>
            </p:cNvGrpSpPr>
            <p:nvPr/>
          </p:nvGrpSpPr>
          <p:grpSpPr bwMode="auto">
            <a:xfrm rot="-89841">
              <a:off x="3130550" y="2092325"/>
              <a:ext cx="955675" cy="401638"/>
              <a:chOff x="1080" y="1506"/>
              <a:chExt cx="602" cy="253"/>
            </a:xfrm>
          </p:grpSpPr>
          <p:sp>
            <p:nvSpPr>
              <p:cNvPr id="129" name="Arc 6"/>
              <p:cNvSpPr>
                <a:spLocks/>
              </p:cNvSpPr>
              <p:nvPr/>
            </p:nvSpPr>
            <p:spPr bwMode="auto">
              <a:xfrm rot="-2717662">
                <a:off x="1091" y="1495"/>
                <a:ext cx="238" cy="26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3603"/>
                  <a:gd name="T2" fmla="*/ 21507 w 21600"/>
                  <a:gd name="T3" fmla="*/ 23603 h 23603"/>
                  <a:gd name="T4" fmla="*/ 0 w 21600"/>
                  <a:gd name="T5" fmla="*/ 21600 h 23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03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68"/>
                      <a:pt x="21568" y="22937"/>
                      <a:pt x="21506" y="23602"/>
                    </a:cubicBezTo>
                  </a:path>
                  <a:path w="21600" h="23603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68"/>
                      <a:pt x="21568" y="22937"/>
                      <a:pt x="21506" y="2360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130" name="Arc 7"/>
              <p:cNvSpPr>
                <a:spLocks/>
              </p:cNvSpPr>
              <p:nvPr/>
            </p:nvSpPr>
            <p:spPr bwMode="auto">
              <a:xfrm rot="-2717662">
                <a:off x="1433" y="1510"/>
                <a:ext cx="238" cy="26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3603"/>
                  <a:gd name="T2" fmla="*/ 21507 w 21600"/>
                  <a:gd name="T3" fmla="*/ 23603 h 23603"/>
                  <a:gd name="T4" fmla="*/ 0 w 21600"/>
                  <a:gd name="T5" fmla="*/ 21600 h 23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03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68"/>
                      <a:pt x="21568" y="22937"/>
                      <a:pt x="21506" y="23602"/>
                    </a:cubicBezTo>
                  </a:path>
                  <a:path w="21600" h="23603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68"/>
                      <a:pt x="21568" y="22937"/>
                      <a:pt x="21506" y="2360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</p:grpSp>
      </p:grpSp>
      <p:sp>
        <p:nvSpPr>
          <p:cNvPr id="131" name="Tekstvak 130"/>
          <p:cNvSpPr txBox="1"/>
          <p:nvPr/>
        </p:nvSpPr>
        <p:spPr>
          <a:xfrm>
            <a:off x="10956054" y="2601386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32" name="TextBox 19"/>
          <p:cNvSpPr txBox="1"/>
          <p:nvPr/>
        </p:nvSpPr>
        <p:spPr>
          <a:xfrm>
            <a:off x="245935" y="4869015"/>
            <a:ext cx="4500050" cy="1350016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A </a:t>
            </a:r>
            <a:r>
              <a:rPr lang="nl-BE" sz="1600" b="1" dirty="0" err="1">
                <a:solidFill>
                  <a:schemeClr val="bg1"/>
                </a:solidFill>
              </a:rPr>
              <a:t>detection</a:t>
            </a:r>
            <a:r>
              <a:rPr lang="nl-BE" sz="1600" b="1" dirty="0">
                <a:solidFill>
                  <a:schemeClr val="bg1"/>
                </a:solidFill>
              </a:rPr>
              <a:t> range is </a:t>
            </a:r>
            <a:r>
              <a:rPr lang="nl-BE" sz="1600" b="1" dirty="0" err="1">
                <a:solidFill>
                  <a:schemeClr val="bg1"/>
                </a:solidFill>
              </a:rPr>
              <a:t>given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>
                <a:solidFill>
                  <a:schemeClr val="accent2"/>
                </a:solidFill>
              </a:rPr>
              <a:t>A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accent2"/>
                </a:solidFill>
              </a:rPr>
              <a:t>B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accent2"/>
                </a:solidFill>
              </a:rPr>
              <a:t>C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would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be</a:t>
            </a:r>
            <a:r>
              <a:rPr lang="nl-BE" sz="1600" b="1" dirty="0">
                <a:solidFill>
                  <a:schemeClr val="bg1"/>
                </a:solidFill>
              </a:rPr>
              <a:t> in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detected</a:t>
            </a:r>
            <a:r>
              <a:rPr lang="nl-BE" sz="1600" b="1" dirty="0">
                <a:solidFill>
                  <a:schemeClr val="bg1"/>
                </a:solidFill>
              </a:rPr>
              <a:t> list.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>
                <a:solidFill>
                  <a:schemeClr val="accent2"/>
                </a:solidFill>
              </a:rPr>
              <a:t>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2"/>
                </a:solidFill>
              </a:rPr>
              <a:t>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would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not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be</a:t>
            </a:r>
            <a:r>
              <a:rPr lang="nl-BE" sz="1600" b="1" dirty="0">
                <a:solidFill>
                  <a:schemeClr val="bg1"/>
                </a:solidFill>
              </a:rPr>
              <a:t> in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list, </a:t>
            </a:r>
            <a:r>
              <a:rPr lang="nl-BE" sz="1600" b="1" dirty="0" err="1">
                <a:solidFill>
                  <a:schemeClr val="bg1"/>
                </a:solidFill>
              </a:rPr>
              <a:t>although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they</a:t>
            </a:r>
            <a:r>
              <a:rPr lang="nl-BE" sz="1600" b="1" dirty="0">
                <a:solidFill>
                  <a:schemeClr val="bg1"/>
                </a:solidFill>
              </a:rPr>
              <a:t> are </a:t>
            </a:r>
            <a:r>
              <a:rPr lang="nl-BE" sz="1600" b="1" dirty="0" err="1">
                <a:solidFill>
                  <a:schemeClr val="bg1"/>
                </a:solidFill>
              </a:rPr>
              <a:t>possibly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detected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by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RECON unit.</a:t>
            </a:r>
            <a:endParaRPr lang="nl-B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890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al 50"/>
          <p:cNvSpPr/>
          <p:nvPr/>
        </p:nvSpPr>
        <p:spPr>
          <a:xfrm>
            <a:off x="7806325" y="2528990"/>
            <a:ext cx="7199774" cy="7380082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47" name="Rechte verbindingslijn met pijl 46"/>
          <p:cNvCxnSpPr>
            <a:stCxn id="44" idx="0"/>
            <a:endCxn id="60" idx="2"/>
          </p:cNvCxnSpPr>
          <p:nvPr/>
        </p:nvCxnSpPr>
        <p:spPr>
          <a:xfrm flipH="1" flipV="1">
            <a:off x="10694944" y="3295584"/>
            <a:ext cx="521493" cy="265344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al 6"/>
          <p:cNvSpPr/>
          <p:nvPr/>
        </p:nvSpPr>
        <p:spPr>
          <a:xfrm>
            <a:off x="336089" y="548968"/>
            <a:ext cx="7199774" cy="7380082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122" name="Rechte verbindingslijn met pijl 121"/>
          <p:cNvCxnSpPr/>
          <p:nvPr/>
        </p:nvCxnSpPr>
        <p:spPr>
          <a:xfrm>
            <a:off x="4314494" y="4181104"/>
            <a:ext cx="1241500" cy="126001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met pijl 122"/>
          <p:cNvCxnSpPr/>
          <p:nvPr/>
        </p:nvCxnSpPr>
        <p:spPr>
          <a:xfrm>
            <a:off x="4314494" y="4181104"/>
            <a:ext cx="4031531" cy="108001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met pijl 123"/>
          <p:cNvCxnSpPr/>
          <p:nvPr/>
        </p:nvCxnSpPr>
        <p:spPr>
          <a:xfrm flipV="1">
            <a:off x="4314494" y="4001102"/>
            <a:ext cx="1691505" cy="18000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met pijl 124"/>
          <p:cNvCxnSpPr/>
          <p:nvPr/>
        </p:nvCxnSpPr>
        <p:spPr>
          <a:xfrm flipV="1">
            <a:off x="4314494" y="2471085"/>
            <a:ext cx="1241500" cy="171001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DETECTION_UNITS – </a:t>
            </a:r>
            <a:r>
              <a:rPr lang="nl-BE" dirty="0" err="1"/>
              <a:t>build</a:t>
            </a:r>
            <a:r>
              <a:rPr lang="nl-BE" dirty="0"/>
              <a:t> a set of </a:t>
            </a:r>
            <a:r>
              <a:rPr lang="nl-BE" dirty="0" err="1"/>
              <a:t>detected</a:t>
            </a:r>
            <a:r>
              <a:rPr lang="nl-BE" dirty="0"/>
              <a:t> units </a:t>
            </a:r>
            <a:r>
              <a:rPr lang="nl-BE" dirty="0" err="1"/>
              <a:t>within</a:t>
            </a:r>
            <a:r>
              <a:rPr lang="nl-BE" dirty="0"/>
              <a:t> ranges</a:t>
            </a:r>
          </a:p>
        </p:txBody>
      </p:sp>
      <p:grpSp>
        <p:nvGrpSpPr>
          <p:cNvPr id="77" name="Groep 76"/>
          <p:cNvGrpSpPr/>
          <p:nvPr/>
        </p:nvGrpSpPr>
        <p:grpSpPr>
          <a:xfrm>
            <a:off x="3575972" y="3969006"/>
            <a:ext cx="739249" cy="424195"/>
            <a:chOff x="6759575" y="3365500"/>
            <a:chExt cx="1612900" cy="925513"/>
          </a:xfrm>
        </p:grpSpPr>
        <p:sp>
          <p:nvSpPr>
            <p:cNvPr id="78" name="Rectangle 19"/>
            <p:cNvSpPr>
              <a:spLocks noChangeArrowheads="1"/>
            </p:cNvSpPr>
            <p:nvPr/>
          </p:nvSpPr>
          <p:spPr bwMode="auto">
            <a:xfrm>
              <a:off x="6761163" y="3365500"/>
              <a:ext cx="1609725" cy="92551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 dirty="0"/>
            </a:p>
          </p:txBody>
        </p:sp>
        <p:sp>
          <p:nvSpPr>
            <p:cNvPr id="79" name="Line 35"/>
            <p:cNvSpPr>
              <a:spLocks noChangeShapeType="1"/>
            </p:cNvSpPr>
            <p:nvPr/>
          </p:nvSpPr>
          <p:spPr bwMode="auto">
            <a:xfrm flipV="1">
              <a:off x="6759575" y="3367088"/>
              <a:ext cx="1612900" cy="914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90" name="Groep 89"/>
          <p:cNvGrpSpPr/>
          <p:nvPr/>
        </p:nvGrpSpPr>
        <p:grpSpPr>
          <a:xfrm>
            <a:off x="5555994" y="5229020"/>
            <a:ext cx="737794" cy="425650"/>
            <a:chOff x="2803525" y="5218113"/>
            <a:chExt cx="1609725" cy="928687"/>
          </a:xfrm>
          <a:solidFill>
            <a:schemeClr val="accent2"/>
          </a:solidFill>
        </p:grpSpPr>
        <p:sp>
          <p:nvSpPr>
            <p:cNvPr id="91" name="Rectangle 24"/>
            <p:cNvSpPr>
              <a:spLocks noChangeArrowheads="1"/>
            </p:cNvSpPr>
            <p:nvPr/>
          </p:nvSpPr>
          <p:spPr bwMode="auto">
            <a:xfrm>
              <a:off x="2803525" y="5218113"/>
              <a:ext cx="1609725" cy="92551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92" name="AutoShape 40"/>
            <p:cNvSpPr>
              <a:spLocks noChangeArrowheads="1"/>
            </p:cNvSpPr>
            <p:nvPr/>
          </p:nvSpPr>
          <p:spPr bwMode="auto">
            <a:xfrm>
              <a:off x="2825750" y="5232400"/>
              <a:ext cx="1565275" cy="914400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</p:grpSp>
      <p:grpSp>
        <p:nvGrpSpPr>
          <p:cNvPr id="93" name="Groep 92"/>
          <p:cNvGrpSpPr/>
          <p:nvPr/>
        </p:nvGrpSpPr>
        <p:grpSpPr>
          <a:xfrm>
            <a:off x="6005999" y="3789004"/>
            <a:ext cx="737794" cy="424195"/>
            <a:chOff x="4754563" y="5218113"/>
            <a:chExt cx="1609725" cy="925512"/>
          </a:xfrm>
        </p:grpSpPr>
        <p:sp>
          <p:nvSpPr>
            <p:cNvPr id="94" name="Rectangle 25"/>
            <p:cNvSpPr>
              <a:spLocks noChangeArrowheads="1"/>
            </p:cNvSpPr>
            <p:nvPr/>
          </p:nvSpPr>
          <p:spPr bwMode="auto">
            <a:xfrm>
              <a:off x="4754563" y="5218113"/>
              <a:ext cx="1609725" cy="92551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grpSp>
          <p:nvGrpSpPr>
            <p:cNvPr id="95" name="Group 45"/>
            <p:cNvGrpSpPr>
              <a:grpSpLocks/>
            </p:cNvGrpSpPr>
            <p:nvPr/>
          </p:nvGrpSpPr>
          <p:grpSpPr bwMode="auto">
            <a:xfrm>
              <a:off x="4994275" y="5530850"/>
              <a:ext cx="1130300" cy="300038"/>
              <a:chOff x="892" y="999"/>
              <a:chExt cx="712" cy="189"/>
            </a:xfrm>
          </p:grpSpPr>
          <p:sp>
            <p:nvSpPr>
              <p:cNvPr id="96" name="Line 41"/>
              <p:cNvSpPr>
                <a:spLocks noChangeShapeType="1"/>
              </p:cNvSpPr>
              <p:nvPr/>
            </p:nvSpPr>
            <p:spPr bwMode="auto">
              <a:xfrm>
                <a:off x="892" y="1000"/>
                <a:ext cx="712" cy="1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97" name="Line 42"/>
              <p:cNvSpPr>
                <a:spLocks noChangeShapeType="1"/>
              </p:cNvSpPr>
              <p:nvPr/>
            </p:nvSpPr>
            <p:spPr bwMode="auto">
              <a:xfrm flipH="1">
                <a:off x="892" y="1000"/>
                <a:ext cx="712" cy="1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98" name="Line 43"/>
              <p:cNvSpPr>
                <a:spLocks noChangeShapeType="1"/>
              </p:cNvSpPr>
              <p:nvPr/>
            </p:nvSpPr>
            <p:spPr bwMode="auto">
              <a:xfrm>
                <a:off x="897" y="999"/>
                <a:ext cx="0" cy="1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99" name="Line 44"/>
              <p:cNvSpPr>
                <a:spLocks noChangeShapeType="1"/>
              </p:cNvSpPr>
              <p:nvPr/>
            </p:nvSpPr>
            <p:spPr bwMode="auto">
              <a:xfrm>
                <a:off x="1599" y="999"/>
                <a:ext cx="0" cy="1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100" name="Groep 99"/>
          <p:cNvGrpSpPr/>
          <p:nvPr/>
        </p:nvGrpSpPr>
        <p:grpSpPr>
          <a:xfrm>
            <a:off x="5555994" y="2258987"/>
            <a:ext cx="737793" cy="424195"/>
            <a:chOff x="804863" y="3365500"/>
            <a:chExt cx="1609725" cy="925513"/>
          </a:xfrm>
        </p:grpSpPr>
        <p:sp>
          <p:nvSpPr>
            <p:cNvPr id="101" name="Rectangle 16"/>
            <p:cNvSpPr>
              <a:spLocks noChangeArrowheads="1"/>
            </p:cNvSpPr>
            <p:nvPr/>
          </p:nvSpPr>
          <p:spPr bwMode="auto">
            <a:xfrm>
              <a:off x="804863" y="3365500"/>
              <a:ext cx="1609725" cy="92551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 dirty="0"/>
            </a:p>
          </p:txBody>
        </p:sp>
        <p:sp>
          <p:nvSpPr>
            <p:cNvPr id="102" name="Oval 29"/>
            <p:cNvSpPr>
              <a:spLocks noChangeArrowheads="1"/>
            </p:cNvSpPr>
            <p:nvPr/>
          </p:nvSpPr>
          <p:spPr bwMode="auto">
            <a:xfrm>
              <a:off x="1004888" y="3571875"/>
              <a:ext cx="1209675" cy="4857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grpSp>
          <p:nvGrpSpPr>
            <p:cNvPr id="103" name="Group 51"/>
            <p:cNvGrpSpPr>
              <a:grpSpLocks/>
            </p:cNvGrpSpPr>
            <p:nvPr/>
          </p:nvGrpSpPr>
          <p:grpSpPr bwMode="auto">
            <a:xfrm>
              <a:off x="1339850" y="4054475"/>
              <a:ext cx="538163" cy="142875"/>
              <a:chOff x="843" y="2554"/>
              <a:chExt cx="339" cy="90"/>
            </a:xfrm>
          </p:grpSpPr>
          <p:sp>
            <p:nvSpPr>
              <p:cNvPr id="104" name="Oval 30"/>
              <p:cNvSpPr>
                <a:spLocks noChangeArrowheads="1"/>
              </p:cNvSpPr>
              <p:nvPr/>
            </p:nvSpPr>
            <p:spPr bwMode="auto">
              <a:xfrm>
                <a:off x="843" y="2554"/>
                <a:ext cx="90" cy="9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105" name="Oval 31"/>
              <p:cNvSpPr>
                <a:spLocks noChangeArrowheads="1"/>
              </p:cNvSpPr>
              <p:nvPr/>
            </p:nvSpPr>
            <p:spPr bwMode="auto">
              <a:xfrm>
                <a:off x="963" y="2554"/>
                <a:ext cx="90" cy="9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106" name="Oval 32"/>
              <p:cNvSpPr>
                <a:spLocks noChangeArrowheads="1"/>
              </p:cNvSpPr>
              <p:nvPr/>
            </p:nvSpPr>
            <p:spPr bwMode="auto">
              <a:xfrm>
                <a:off x="1092" y="2554"/>
                <a:ext cx="90" cy="9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</p:grpSp>
      </p:grpSp>
      <p:grpSp>
        <p:nvGrpSpPr>
          <p:cNvPr id="107" name="Groep 106"/>
          <p:cNvGrpSpPr/>
          <p:nvPr/>
        </p:nvGrpSpPr>
        <p:grpSpPr>
          <a:xfrm>
            <a:off x="8346025" y="5049018"/>
            <a:ext cx="737794" cy="424195"/>
            <a:chOff x="6761163" y="1474788"/>
            <a:chExt cx="1609725" cy="925512"/>
          </a:xfrm>
        </p:grpSpPr>
        <p:sp>
          <p:nvSpPr>
            <p:cNvPr id="108" name="Rectangle 12"/>
            <p:cNvSpPr>
              <a:spLocks noChangeArrowheads="1"/>
            </p:cNvSpPr>
            <p:nvPr/>
          </p:nvSpPr>
          <p:spPr bwMode="auto">
            <a:xfrm>
              <a:off x="6761163" y="1474788"/>
              <a:ext cx="1609725" cy="92551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 dirty="0"/>
            </a:p>
          </p:txBody>
        </p:sp>
        <p:sp>
          <p:nvSpPr>
            <p:cNvPr id="109" name="Oval 28"/>
            <p:cNvSpPr>
              <a:spLocks noChangeArrowheads="1"/>
            </p:cNvSpPr>
            <p:nvPr/>
          </p:nvSpPr>
          <p:spPr bwMode="auto">
            <a:xfrm>
              <a:off x="6961188" y="1693863"/>
              <a:ext cx="1209675" cy="4857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</p:grpSp>
      <p:sp>
        <p:nvSpPr>
          <p:cNvPr id="3" name="Tekstvak 2"/>
          <p:cNvSpPr txBox="1"/>
          <p:nvPr/>
        </p:nvSpPr>
        <p:spPr>
          <a:xfrm>
            <a:off x="6186001" y="198965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6636006" y="3519001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6186001" y="495901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8" name="Tekstvak 117"/>
          <p:cNvSpPr txBox="1"/>
          <p:nvPr/>
        </p:nvSpPr>
        <p:spPr>
          <a:xfrm>
            <a:off x="8976032" y="4778375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0" name="Tekstvak 119"/>
          <p:cNvSpPr txBox="1"/>
          <p:nvPr/>
        </p:nvSpPr>
        <p:spPr>
          <a:xfrm>
            <a:off x="2675962" y="3699003"/>
            <a:ext cx="99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 1</a:t>
            </a:r>
          </a:p>
        </p:txBody>
      </p:sp>
      <p:sp>
        <p:nvSpPr>
          <p:cNvPr id="121" name="TextBox 19"/>
          <p:cNvSpPr txBox="1"/>
          <p:nvPr/>
        </p:nvSpPr>
        <p:spPr>
          <a:xfrm>
            <a:off x="155790" y="1988266"/>
            <a:ext cx="4500050" cy="1440017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Here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detection</a:t>
            </a:r>
            <a:r>
              <a:rPr lang="nl-BE" sz="1600" b="1" dirty="0">
                <a:solidFill>
                  <a:schemeClr val="bg1"/>
                </a:solidFill>
              </a:rPr>
              <a:t> GROUP </a:t>
            </a:r>
            <a:r>
              <a:rPr lang="nl-BE" sz="1600" b="1" dirty="0" err="1">
                <a:solidFill>
                  <a:schemeClr val="bg1"/>
                </a:solidFill>
              </a:rPr>
              <a:t>contains</a:t>
            </a:r>
            <a:r>
              <a:rPr lang="nl-BE" sz="1600" b="1" dirty="0">
                <a:solidFill>
                  <a:schemeClr val="bg1"/>
                </a:solidFill>
              </a:rPr>
              <a:t> 2 units.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A </a:t>
            </a:r>
            <a:r>
              <a:rPr lang="nl-BE" sz="1600" b="1" dirty="0" err="1">
                <a:solidFill>
                  <a:schemeClr val="bg1"/>
                </a:solidFill>
              </a:rPr>
              <a:t>detection</a:t>
            </a:r>
            <a:r>
              <a:rPr lang="nl-BE" sz="1600" b="1" dirty="0">
                <a:solidFill>
                  <a:schemeClr val="bg1"/>
                </a:solidFill>
              </a:rPr>
              <a:t> range is </a:t>
            </a:r>
            <a:r>
              <a:rPr lang="nl-BE" sz="1600" b="1" dirty="0" err="1">
                <a:solidFill>
                  <a:schemeClr val="bg1"/>
                </a:solidFill>
              </a:rPr>
              <a:t>applied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for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2 units in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group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accent1"/>
                </a:solidFill>
              </a:rPr>
              <a:t>RECON 1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RECON 2.</a:t>
            </a:r>
          </a:p>
          <a:p>
            <a:r>
              <a:rPr lang="nl-BE" sz="1600" b="1" dirty="0" err="1">
                <a:solidFill>
                  <a:schemeClr val="bg1"/>
                </a:solidFill>
              </a:rPr>
              <a:t>All</a:t>
            </a:r>
            <a:r>
              <a:rPr lang="nl-BE" sz="1600" b="1" dirty="0">
                <a:solidFill>
                  <a:schemeClr val="bg1"/>
                </a:solidFill>
              </a:rPr>
              <a:t> targets </a:t>
            </a:r>
            <a:r>
              <a:rPr lang="nl-BE" sz="1600" b="1" dirty="0">
                <a:solidFill>
                  <a:schemeClr val="accent2"/>
                </a:solidFill>
              </a:rPr>
              <a:t>A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accent2"/>
                </a:solidFill>
              </a:rPr>
              <a:t>B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accent2"/>
                </a:solidFill>
              </a:rPr>
              <a:t>C, 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2"/>
                </a:solidFill>
              </a:rPr>
              <a:t>E</a:t>
            </a:r>
            <a:r>
              <a:rPr lang="nl-BE" sz="1600" b="1" dirty="0">
                <a:solidFill>
                  <a:schemeClr val="bg1"/>
                </a:solidFill>
              </a:rPr>
              <a:t> are in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detected</a:t>
            </a:r>
            <a:r>
              <a:rPr lang="nl-BE" sz="1600" b="1" dirty="0">
                <a:solidFill>
                  <a:schemeClr val="bg1"/>
                </a:solidFill>
              </a:rPr>
              <a:t> SET.</a:t>
            </a:r>
          </a:p>
        </p:txBody>
      </p:sp>
      <p:grpSp>
        <p:nvGrpSpPr>
          <p:cNvPr id="43" name="Groep 42"/>
          <p:cNvGrpSpPr/>
          <p:nvPr/>
        </p:nvGrpSpPr>
        <p:grpSpPr>
          <a:xfrm>
            <a:off x="10846812" y="5949028"/>
            <a:ext cx="739249" cy="424195"/>
            <a:chOff x="6759575" y="3365500"/>
            <a:chExt cx="1612900" cy="925513"/>
          </a:xfrm>
        </p:grpSpPr>
        <p:sp>
          <p:nvSpPr>
            <p:cNvPr id="44" name="Rectangle 19"/>
            <p:cNvSpPr>
              <a:spLocks noChangeArrowheads="1"/>
            </p:cNvSpPr>
            <p:nvPr/>
          </p:nvSpPr>
          <p:spPr bwMode="auto">
            <a:xfrm>
              <a:off x="6761163" y="3365500"/>
              <a:ext cx="1609725" cy="92551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 dirty="0"/>
            </a:p>
          </p:txBody>
        </p:sp>
        <p:sp>
          <p:nvSpPr>
            <p:cNvPr id="45" name="Line 35"/>
            <p:cNvSpPr>
              <a:spLocks noChangeShapeType="1"/>
            </p:cNvSpPr>
            <p:nvPr/>
          </p:nvSpPr>
          <p:spPr bwMode="auto">
            <a:xfrm flipV="1">
              <a:off x="6759575" y="3367088"/>
              <a:ext cx="1612900" cy="914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46" name="Tekstvak 45"/>
          <p:cNvSpPr txBox="1"/>
          <p:nvPr/>
        </p:nvSpPr>
        <p:spPr>
          <a:xfrm>
            <a:off x="9973975" y="6309032"/>
            <a:ext cx="99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 2</a:t>
            </a:r>
          </a:p>
        </p:txBody>
      </p:sp>
      <p:grpSp>
        <p:nvGrpSpPr>
          <p:cNvPr id="59" name="Groep 58"/>
          <p:cNvGrpSpPr/>
          <p:nvPr/>
        </p:nvGrpSpPr>
        <p:grpSpPr>
          <a:xfrm>
            <a:off x="10326047" y="2871389"/>
            <a:ext cx="737794" cy="467124"/>
            <a:chOff x="2803525" y="1474788"/>
            <a:chExt cx="1609725" cy="1019175"/>
          </a:xfrm>
        </p:grpSpPr>
        <p:sp>
          <p:nvSpPr>
            <p:cNvPr id="60" name="Rectangle 10"/>
            <p:cNvSpPr>
              <a:spLocks noChangeArrowheads="1"/>
            </p:cNvSpPr>
            <p:nvPr/>
          </p:nvSpPr>
          <p:spPr bwMode="auto">
            <a:xfrm>
              <a:off x="2803525" y="1474788"/>
              <a:ext cx="1609725" cy="92551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 dirty="0"/>
            </a:p>
          </p:txBody>
        </p:sp>
        <p:grpSp>
          <p:nvGrpSpPr>
            <p:cNvPr id="61" name="Group 8"/>
            <p:cNvGrpSpPr>
              <a:grpSpLocks/>
            </p:cNvGrpSpPr>
            <p:nvPr/>
          </p:nvGrpSpPr>
          <p:grpSpPr bwMode="auto">
            <a:xfrm rot="-89841">
              <a:off x="3130550" y="2092325"/>
              <a:ext cx="955675" cy="401638"/>
              <a:chOff x="1080" y="1506"/>
              <a:chExt cx="602" cy="253"/>
            </a:xfrm>
          </p:grpSpPr>
          <p:sp>
            <p:nvSpPr>
              <p:cNvPr id="62" name="Arc 6"/>
              <p:cNvSpPr>
                <a:spLocks/>
              </p:cNvSpPr>
              <p:nvPr/>
            </p:nvSpPr>
            <p:spPr bwMode="auto">
              <a:xfrm rot="-2717662">
                <a:off x="1091" y="1495"/>
                <a:ext cx="238" cy="26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3603"/>
                  <a:gd name="T2" fmla="*/ 21507 w 21600"/>
                  <a:gd name="T3" fmla="*/ 23603 h 23603"/>
                  <a:gd name="T4" fmla="*/ 0 w 21600"/>
                  <a:gd name="T5" fmla="*/ 21600 h 23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03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68"/>
                      <a:pt x="21568" y="22937"/>
                      <a:pt x="21506" y="23602"/>
                    </a:cubicBezTo>
                  </a:path>
                  <a:path w="21600" h="23603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68"/>
                      <a:pt x="21568" y="22937"/>
                      <a:pt x="21506" y="2360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63" name="Arc 7"/>
              <p:cNvSpPr>
                <a:spLocks/>
              </p:cNvSpPr>
              <p:nvPr/>
            </p:nvSpPr>
            <p:spPr bwMode="auto">
              <a:xfrm rot="-2717662">
                <a:off x="1433" y="1510"/>
                <a:ext cx="238" cy="26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3603"/>
                  <a:gd name="T2" fmla="*/ 21507 w 21600"/>
                  <a:gd name="T3" fmla="*/ 23603 h 23603"/>
                  <a:gd name="T4" fmla="*/ 0 w 21600"/>
                  <a:gd name="T5" fmla="*/ 21600 h 23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03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68"/>
                      <a:pt x="21568" y="22937"/>
                      <a:pt x="21506" y="23602"/>
                    </a:cubicBezTo>
                  </a:path>
                  <a:path w="21600" h="23603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68"/>
                      <a:pt x="21568" y="22937"/>
                      <a:pt x="21506" y="2360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</p:grpSp>
      </p:grpSp>
      <p:sp>
        <p:nvSpPr>
          <p:cNvPr id="64" name="Tekstvak 63"/>
          <p:cNvSpPr txBox="1"/>
          <p:nvPr/>
        </p:nvSpPr>
        <p:spPr>
          <a:xfrm>
            <a:off x="10956054" y="2601386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350174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al 31"/>
          <p:cNvSpPr/>
          <p:nvPr/>
        </p:nvSpPr>
        <p:spPr>
          <a:xfrm>
            <a:off x="4925987" y="4149008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detection_unitGROUPs</a:t>
            </a:r>
            <a:r>
              <a:rPr lang="nl-BE" dirty="0"/>
              <a:t> class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>
          <a:xfrm>
            <a:off x="833191" y="4504386"/>
            <a:ext cx="10515600" cy="1534643"/>
          </a:xfrm>
        </p:spPr>
        <p:txBody>
          <a:bodyPr>
            <a:normAutofit/>
          </a:bodyPr>
          <a:lstStyle/>
          <a:p>
            <a:pPr algn="r"/>
            <a:r>
              <a:rPr lang="nl-BE" dirty="0" err="1"/>
              <a:t>Detect</a:t>
            </a:r>
            <a:r>
              <a:rPr lang="nl-BE" dirty="0"/>
              <a:t> </a:t>
            </a:r>
            <a:r>
              <a:rPr lang="nl-BE" dirty="0" err="1"/>
              <a:t>UNITs</a:t>
            </a:r>
            <a:r>
              <a:rPr lang="nl-BE" dirty="0"/>
              <a:t> </a:t>
            </a:r>
            <a:br>
              <a:rPr lang="nl-BE" dirty="0"/>
            </a:b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optional</a:t>
            </a:r>
            <a:r>
              <a:rPr lang="nl-BE" dirty="0"/>
              <a:t> range, </a:t>
            </a:r>
            <a:br>
              <a:rPr lang="nl-BE" dirty="0"/>
            </a:b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group</a:t>
            </a:r>
            <a:r>
              <a:rPr lang="nl-BE" dirty="0"/>
              <a:t> these units </a:t>
            </a:r>
            <a:br>
              <a:rPr lang="nl-BE" dirty="0"/>
            </a:br>
            <a:r>
              <a:rPr lang="nl-BE" dirty="0" err="1"/>
              <a:t>into</a:t>
            </a:r>
            <a:r>
              <a:rPr lang="nl-BE" dirty="0"/>
              <a:t> multiple </a:t>
            </a:r>
            <a:r>
              <a:rPr lang="nl-BE" dirty="0" err="1"/>
              <a:t>SETs</a:t>
            </a:r>
            <a:br>
              <a:rPr lang="nl-BE" dirty="0"/>
            </a:br>
            <a:r>
              <a:rPr lang="nl-BE" dirty="0" err="1"/>
              <a:t>within</a:t>
            </a:r>
            <a:r>
              <a:rPr lang="nl-BE" dirty="0"/>
              <a:t> a </a:t>
            </a:r>
            <a:r>
              <a:rPr lang="nl-BE" dirty="0" err="1"/>
              <a:t>given</a:t>
            </a:r>
            <a:r>
              <a:rPr lang="nl-BE" dirty="0"/>
              <a:t> range.</a:t>
            </a:r>
          </a:p>
        </p:txBody>
      </p:sp>
      <p:cxnSp>
        <p:nvCxnSpPr>
          <p:cNvPr id="5" name="Rechte verbindingslijn met pijl 4"/>
          <p:cNvCxnSpPr>
            <a:stCxn id="10" idx="3"/>
            <a:endCxn id="13" idx="1"/>
          </p:cNvCxnSpPr>
          <p:nvPr/>
        </p:nvCxnSpPr>
        <p:spPr>
          <a:xfrm>
            <a:off x="1884467" y="4810442"/>
            <a:ext cx="3311523" cy="171068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met pijl 5"/>
          <p:cNvCxnSpPr>
            <a:stCxn id="10" idx="3"/>
            <a:endCxn id="30" idx="1"/>
          </p:cNvCxnSpPr>
          <p:nvPr/>
        </p:nvCxnSpPr>
        <p:spPr>
          <a:xfrm>
            <a:off x="1884467" y="4810442"/>
            <a:ext cx="4031531" cy="81131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met pijl 6"/>
          <p:cNvCxnSpPr>
            <a:stCxn id="10" idx="3"/>
            <a:endCxn id="16" idx="1"/>
          </p:cNvCxnSpPr>
          <p:nvPr/>
        </p:nvCxnSpPr>
        <p:spPr>
          <a:xfrm>
            <a:off x="1884467" y="4810442"/>
            <a:ext cx="3761528" cy="2647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ep 8"/>
          <p:cNvGrpSpPr/>
          <p:nvPr/>
        </p:nvGrpSpPr>
        <p:grpSpPr>
          <a:xfrm>
            <a:off x="1145945" y="4598344"/>
            <a:ext cx="739249" cy="424195"/>
            <a:chOff x="6759575" y="3365500"/>
            <a:chExt cx="1612900" cy="925513"/>
          </a:xfrm>
        </p:grpSpPr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>
              <a:off x="6761163" y="3365500"/>
              <a:ext cx="1609725" cy="92551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 dirty="0"/>
            </a:p>
          </p:txBody>
        </p:sp>
        <p:sp>
          <p:nvSpPr>
            <p:cNvPr id="11" name="Line 35"/>
            <p:cNvSpPr>
              <a:spLocks noChangeShapeType="1"/>
            </p:cNvSpPr>
            <p:nvPr/>
          </p:nvSpPr>
          <p:spPr bwMode="auto">
            <a:xfrm flipV="1">
              <a:off x="6759575" y="3367088"/>
              <a:ext cx="1612900" cy="9144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2" name="Groep 11"/>
          <p:cNvGrpSpPr/>
          <p:nvPr/>
        </p:nvGrpSpPr>
        <p:grpSpPr>
          <a:xfrm>
            <a:off x="5195990" y="6309032"/>
            <a:ext cx="737794" cy="425650"/>
            <a:chOff x="2803525" y="5218113"/>
            <a:chExt cx="1609725" cy="928687"/>
          </a:xfrm>
          <a:solidFill>
            <a:schemeClr val="accent2"/>
          </a:solidFill>
        </p:grpSpPr>
        <p:sp>
          <p:nvSpPr>
            <p:cNvPr id="13" name="Rectangle 24"/>
            <p:cNvSpPr>
              <a:spLocks noChangeArrowheads="1"/>
            </p:cNvSpPr>
            <p:nvPr/>
          </p:nvSpPr>
          <p:spPr bwMode="auto">
            <a:xfrm>
              <a:off x="2803525" y="5218113"/>
              <a:ext cx="1609725" cy="925512"/>
            </a:xfrm>
            <a:prstGeom prst="rect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14" name="AutoShape 40"/>
            <p:cNvSpPr>
              <a:spLocks noChangeArrowheads="1"/>
            </p:cNvSpPr>
            <p:nvPr/>
          </p:nvSpPr>
          <p:spPr bwMode="auto">
            <a:xfrm>
              <a:off x="2825750" y="5232400"/>
              <a:ext cx="1565275" cy="914400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</p:grpSp>
      <p:grpSp>
        <p:nvGrpSpPr>
          <p:cNvPr id="15" name="Groep 14"/>
          <p:cNvGrpSpPr/>
          <p:nvPr/>
        </p:nvGrpSpPr>
        <p:grpSpPr>
          <a:xfrm>
            <a:off x="5645995" y="4624823"/>
            <a:ext cx="737794" cy="424195"/>
            <a:chOff x="4754563" y="5218113"/>
            <a:chExt cx="1609725" cy="925512"/>
          </a:xfrm>
        </p:grpSpPr>
        <p:sp>
          <p:nvSpPr>
            <p:cNvPr id="16" name="Rectangle 25"/>
            <p:cNvSpPr>
              <a:spLocks noChangeArrowheads="1"/>
            </p:cNvSpPr>
            <p:nvPr/>
          </p:nvSpPr>
          <p:spPr bwMode="auto">
            <a:xfrm>
              <a:off x="4754563" y="5218113"/>
              <a:ext cx="1609725" cy="92551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grpSp>
          <p:nvGrpSpPr>
            <p:cNvPr id="17" name="Group 45"/>
            <p:cNvGrpSpPr>
              <a:grpSpLocks/>
            </p:cNvGrpSpPr>
            <p:nvPr/>
          </p:nvGrpSpPr>
          <p:grpSpPr bwMode="auto">
            <a:xfrm>
              <a:off x="4994275" y="5530850"/>
              <a:ext cx="1130300" cy="300038"/>
              <a:chOff x="892" y="999"/>
              <a:chExt cx="712" cy="189"/>
            </a:xfrm>
          </p:grpSpPr>
          <p:sp>
            <p:nvSpPr>
              <p:cNvPr id="18" name="Line 41"/>
              <p:cNvSpPr>
                <a:spLocks noChangeShapeType="1"/>
              </p:cNvSpPr>
              <p:nvPr/>
            </p:nvSpPr>
            <p:spPr bwMode="auto">
              <a:xfrm>
                <a:off x="892" y="1000"/>
                <a:ext cx="712" cy="184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9" name="Line 42"/>
              <p:cNvSpPr>
                <a:spLocks noChangeShapeType="1"/>
              </p:cNvSpPr>
              <p:nvPr/>
            </p:nvSpPr>
            <p:spPr bwMode="auto">
              <a:xfrm flipH="1">
                <a:off x="892" y="1000"/>
                <a:ext cx="712" cy="184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20" name="Line 43"/>
              <p:cNvSpPr>
                <a:spLocks noChangeShapeType="1"/>
              </p:cNvSpPr>
              <p:nvPr/>
            </p:nvSpPr>
            <p:spPr bwMode="auto">
              <a:xfrm>
                <a:off x="897" y="999"/>
                <a:ext cx="0" cy="189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21" name="Line 44"/>
              <p:cNvSpPr>
                <a:spLocks noChangeShapeType="1"/>
              </p:cNvSpPr>
              <p:nvPr/>
            </p:nvSpPr>
            <p:spPr bwMode="auto">
              <a:xfrm>
                <a:off x="1599" y="999"/>
                <a:ext cx="0" cy="189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29" name="Groep 28"/>
          <p:cNvGrpSpPr/>
          <p:nvPr/>
        </p:nvGrpSpPr>
        <p:grpSpPr>
          <a:xfrm>
            <a:off x="5915998" y="5409662"/>
            <a:ext cx="737794" cy="424195"/>
            <a:chOff x="6761163" y="1474788"/>
            <a:chExt cx="1609725" cy="925512"/>
          </a:xfrm>
        </p:grpSpPr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6761163" y="1474788"/>
              <a:ext cx="1609725" cy="92551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 dirty="0"/>
            </a:p>
          </p:txBody>
        </p:sp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6961188" y="1693863"/>
              <a:ext cx="1209675" cy="48577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</p:grpSp>
      <p:sp>
        <p:nvSpPr>
          <p:cNvPr id="33" name="Tekstvak 32"/>
          <p:cNvSpPr txBox="1"/>
          <p:nvPr/>
        </p:nvSpPr>
        <p:spPr>
          <a:xfrm>
            <a:off x="6276002" y="4354820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34" name="Tekstvak 33"/>
          <p:cNvSpPr txBox="1"/>
          <p:nvPr/>
        </p:nvSpPr>
        <p:spPr>
          <a:xfrm>
            <a:off x="5825997" y="6039029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35" name="Tekstvak 34"/>
          <p:cNvSpPr txBox="1"/>
          <p:nvPr/>
        </p:nvSpPr>
        <p:spPr>
          <a:xfrm>
            <a:off x="6546005" y="5139019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36" name="Tekstvak 35"/>
          <p:cNvSpPr txBox="1"/>
          <p:nvPr/>
        </p:nvSpPr>
        <p:spPr>
          <a:xfrm>
            <a:off x="1775951" y="4328341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accent1"/>
                </a:solidFill>
              </a:rPr>
              <a:t>RECON</a:t>
            </a:r>
          </a:p>
        </p:txBody>
      </p:sp>
    </p:spTree>
    <p:extLst>
      <p:ext uri="{BB962C8B-B14F-4D97-AF65-F5344CB8AC3E}">
        <p14:creationId xmlns:p14="http://schemas.microsoft.com/office/powerpoint/2010/main" val="7697266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reept">
  <a:themeElements>
    <a:clrScheme name="Aangepast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004274"/>
      </a:accent1>
      <a:accent2>
        <a:srgbClr val="B00000"/>
      </a:accent2>
      <a:accent3>
        <a:srgbClr val="1299FF"/>
      </a:accent3>
      <a:accent4>
        <a:srgbClr val="FF4747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>
    <a:spDef>
      <a:spPr>
        <a:ln w="28575"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/>
      </a:spPr>
      <a:bodyPr wrap="square" rtlCol="0"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TM03090430[[fn=Aaneengesloten]]</Template>
  <TotalTime>2497</TotalTime>
  <Words>1212</Words>
  <Application>Microsoft Office PowerPoint</Application>
  <PresentationFormat>Breedbeeld</PresentationFormat>
  <Paragraphs>297</Paragraphs>
  <Slides>25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28" baseType="lpstr">
      <vt:lpstr>Corbel</vt:lpstr>
      <vt:lpstr>Wingdings</vt:lpstr>
      <vt:lpstr>Gestreept</vt:lpstr>
      <vt:lpstr>Dcs world mission Development with moose</vt:lpstr>
      <vt:lpstr>DETECTION</vt:lpstr>
      <vt:lpstr>the DETECTION classES main purpose</vt:lpstr>
      <vt:lpstr>detection_units class</vt:lpstr>
      <vt:lpstr>explanation of symbols used</vt:lpstr>
      <vt:lpstr>DETECTION_UNITS – build a SET of detected units</vt:lpstr>
      <vt:lpstr>DETECTION_UNITS – build a set of detected units within a range</vt:lpstr>
      <vt:lpstr>DETECTION_UNITS – build a set of detected units within ranges</vt:lpstr>
      <vt:lpstr>detection_unitGROUPs class</vt:lpstr>
      <vt:lpstr>DETECTION_UNITGROUPS – group detected units</vt:lpstr>
      <vt:lpstr>DETECTION_UNITGROUPS – sets will vary at each detection scan</vt:lpstr>
      <vt:lpstr>DETECTION_UNITGROUPS – new sets are created where needed</vt:lpstr>
      <vt:lpstr>DETECTION management</vt:lpstr>
      <vt:lpstr>the DETECTION classES main purpose</vt:lpstr>
      <vt:lpstr>FAC_reporting – provide route informaton for clients</vt:lpstr>
      <vt:lpstr>FAC_reporting – provide route informaton for clients</vt:lpstr>
      <vt:lpstr>FAC_COMMANDING – ASSIGN TASKS TO CLIENTS</vt:lpstr>
      <vt:lpstr>FAC_COMMANDING – ASSIGN TASKS TO CLIENTS</vt:lpstr>
      <vt:lpstr>api highlights</vt:lpstr>
      <vt:lpstr>detection_unit</vt:lpstr>
      <vt:lpstr>detection_UNITGROUPS</vt:lpstr>
      <vt:lpstr>WRAP up</vt:lpstr>
      <vt:lpstr>consult the online documentation</vt:lpstr>
      <vt:lpstr>Training missions</vt:lpstr>
      <vt:lpstr>HOPE YOU FOUND THIS INTERESTING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Dcs world mission Development with moose</dc:title>
  <dc:creator>Sven Van de Velde</dc:creator>
  <cp:lastModifiedBy>Sven Van de Velde</cp:lastModifiedBy>
  <cp:revision>163</cp:revision>
  <dcterms:created xsi:type="dcterms:W3CDTF">2016-04-14T07:37:30Z</dcterms:created>
  <dcterms:modified xsi:type="dcterms:W3CDTF">2016-06-26T16:31:30Z</dcterms:modified>
</cp:coreProperties>
</file>