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6" r:id="rId7"/>
    <p:sldId id="329" r:id="rId8"/>
    <p:sldId id="332" r:id="rId9"/>
    <p:sldId id="330" r:id="rId10"/>
    <p:sldId id="333" r:id="rId11"/>
    <p:sldId id="334" r:id="rId12"/>
    <p:sldId id="335" r:id="rId13"/>
    <p:sldId id="336" r:id="rId14"/>
    <p:sldId id="337" r:id="rId15"/>
    <p:sldId id="322" r:id="rId16"/>
    <p:sldId id="323" r:id="rId17"/>
    <p:sldId id="324" r:id="rId18"/>
    <p:sldId id="325" r:id="rId19"/>
    <p:sldId id="326" r:id="rId20"/>
    <p:sldId id="327" r:id="rId21"/>
    <p:sldId id="320" r:id="rId22"/>
    <p:sldId id="338" r:id="rId23"/>
    <p:sldId id="302" r:id="rId24"/>
    <p:sldId id="321" r:id="rId25"/>
    <p:sldId id="306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  <p15:guide id="5" pos="247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6561" userDrawn="1">
          <p15:clr>
            <a:srgbClr val="A4A3A4"/>
          </p15:clr>
        </p15:guide>
        <p15:guide id="9" orient="horz" pos="2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38" y="156"/>
      </p:cViewPr>
      <p:guideLst>
        <p:guide orient="horz" pos="2160"/>
        <p:guide pos="3840"/>
        <p:guide orient="horz" pos="2273"/>
        <p:guide orient="horz" pos="2954"/>
        <p:guide pos="2479"/>
        <p:guide pos="4634"/>
        <p:guide pos="5201"/>
        <p:guide pos="6561"/>
        <p:guide orient="horz" pos="2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og 42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3 :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removed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  <a:endCxn id="62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stCxn id="4" idx="3"/>
            <a:endCxn id="56" idx="0"/>
          </p:cNvCxnSpPr>
          <p:nvPr/>
        </p:nvCxnSpPr>
        <p:spPr>
          <a:xfrm>
            <a:off x="2675962" y="3698926"/>
            <a:ext cx="1609099" cy="709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5915998" y="2618991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grpSp>
        <p:nvGrpSpPr>
          <p:cNvPr id="55" name="Group 73"/>
          <p:cNvGrpSpPr/>
          <p:nvPr/>
        </p:nvGrpSpPr>
        <p:grpSpPr>
          <a:xfrm>
            <a:off x="4205979" y="4329010"/>
            <a:ext cx="540006" cy="540006"/>
            <a:chOff x="7557854" y="4068597"/>
            <a:chExt cx="540006" cy="540006"/>
          </a:xfrm>
        </p:grpSpPr>
        <p:sp>
          <p:nvSpPr>
            <p:cNvPr id="5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79"/>
            <p:cNvCxnSpPr>
              <a:stCxn id="56" idx="0"/>
              <a:endCxn id="5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kstvak 59"/>
          <p:cNvSpPr txBox="1"/>
          <p:nvPr/>
        </p:nvSpPr>
        <p:spPr>
          <a:xfrm>
            <a:off x="4115978" y="477901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61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62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 err="1">
                <a:solidFill>
                  <a:schemeClr val="bg1"/>
                </a:solidFill>
              </a:rPr>
              <a:t>reconnaissance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detects</a:t>
            </a:r>
            <a:r>
              <a:rPr lang="nl-BE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nl-BE" sz="1600" dirty="0">
                <a:solidFill>
                  <a:schemeClr val="bg1"/>
                </a:solidFill>
              </a:rPr>
              <a:t>B </a:t>
            </a:r>
            <a:r>
              <a:rPr lang="nl-BE" sz="1600" dirty="0" err="1">
                <a:solidFill>
                  <a:schemeClr val="bg1"/>
                </a:solidFill>
              </a:rPr>
              <a:t>becomes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undetected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due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invisibility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removed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AREA 1.</a:t>
            </a:r>
          </a:p>
          <a:p>
            <a:pPr marL="0" indent="0">
              <a:buNone/>
            </a:pPr>
            <a:endParaRPr lang="nl-BE" sz="1600" b="1" dirty="0">
              <a:solidFill>
                <a:schemeClr val="bg1"/>
              </a:solidFill>
            </a:endParaRP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70" name="Tekstvak 69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31440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og 34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125967" y="3227271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4 : leader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2" name="Rechte verbindingslijn met pijl 51"/>
          <p:cNvCxnSpPr>
            <a:stCxn id="4" idx="3"/>
            <a:endCxn id="40" idx="0"/>
          </p:cNvCxnSpPr>
          <p:nvPr/>
        </p:nvCxnSpPr>
        <p:spPr>
          <a:xfrm>
            <a:off x="2675962" y="3698926"/>
            <a:ext cx="1609099" cy="709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 err="1">
                <a:solidFill>
                  <a:schemeClr val="bg1"/>
                </a:solidFill>
              </a:rPr>
              <a:t>reconnaissance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detects</a:t>
            </a:r>
            <a:r>
              <a:rPr lang="nl-BE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nl-BE" sz="1600" dirty="0">
                <a:solidFill>
                  <a:schemeClr val="bg1"/>
                </a:solidFill>
              </a:rPr>
              <a:t>B </a:t>
            </a:r>
            <a:r>
              <a:rPr lang="nl-BE" sz="1600" dirty="0" err="1">
                <a:solidFill>
                  <a:schemeClr val="bg1"/>
                </a:solidFill>
              </a:rPr>
              <a:t>becomes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undetected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due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invisibility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removed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AREA 1.</a:t>
            </a:r>
          </a:p>
          <a:p>
            <a:pPr marL="0" indent="0">
              <a:buNone/>
            </a:pPr>
            <a:endParaRPr lang="nl-BE" sz="1600" b="1" dirty="0">
              <a:solidFill>
                <a:schemeClr val="bg1"/>
              </a:solidFill>
            </a:endParaRP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9" name="Group 73"/>
          <p:cNvGrpSpPr/>
          <p:nvPr/>
        </p:nvGrpSpPr>
        <p:grpSpPr>
          <a:xfrm>
            <a:off x="4205979" y="4329010"/>
            <a:ext cx="540006" cy="540006"/>
            <a:chOff x="7557854" y="4068597"/>
            <a:chExt cx="540006" cy="540006"/>
          </a:xfrm>
        </p:grpSpPr>
        <p:sp>
          <p:nvSpPr>
            <p:cNvPr id="40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79"/>
            <p:cNvCxnSpPr>
              <a:stCxn id="40" idx="0"/>
              <a:endCxn id="40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kstvak 42"/>
          <p:cNvSpPr txBox="1"/>
          <p:nvPr/>
        </p:nvSpPr>
        <p:spPr>
          <a:xfrm>
            <a:off x="4115978" y="4779015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4835986" y="576902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55" name="Tekstvak 54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9198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og 53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3125967" y="3227271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56" name="Group 73"/>
          <p:cNvGrpSpPr/>
          <p:nvPr/>
        </p:nvGrpSpPr>
        <p:grpSpPr>
          <a:xfrm>
            <a:off x="4205979" y="4329010"/>
            <a:ext cx="540006" cy="540006"/>
            <a:chOff x="7557854" y="4068597"/>
            <a:chExt cx="540006" cy="540006"/>
          </a:xfrm>
        </p:grpSpPr>
        <p:sp>
          <p:nvSpPr>
            <p:cNvPr id="57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79"/>
            <p:cNvCxnSpPr>
              <a:stCxn id="57" idx="0"/>
              <a:endCxn id="57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kstvak 60"/>
          <p:cNvSpPr txBox="1"/>
          <p:nvPr/>
        </p:nvSpPr>
        <p:spPr>
          <a:xfrm>
            <a:off x="4115978" y="4779015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4835986" y="576902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5 : new unit is </a:t>
            </a:r>
            <a:r>
              <a:rPr lang="nl-BE" dirty="0" err="1"/>
              <a:t>detected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4" idx="3"/>
            <a:endCxn id="57" idx="0"/>
          </p:cNvCxnSpPr>
          <p:nvPr/>
        </p:nvCxnSpPr>
        <p:spPr>
          <a:xfrm>
            <a:off x="2675962" y="3698926"/>
            <a:ext cx="1609099" cy="709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  <p:sp>
        <p:nvSpPr>
          <p:cNvPr id="65" name="Tekstvak 64"/>
          <p:cNvSpPr txBox="1"/>
          <p:nvPr/>
        </p:nvSpPr>
        <p:spPr>
          <a:xfrm>
            <a:off x="4655984" y="216898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3</a:t>
            </a:r>
          </a:p>
        </p:txBody>
      </p:sp>
    </p:spTree>
    <p:extLst>
      <p:ext uri="{BB962C8B-B14F-4D97-AF65-F5344CB8AC3E}">
        <p14:creationId xmlns:p14="http://schemas.microsoft.com/office/powerpoint/2010/main" val="19848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og 53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3125967" y="3227271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56" name="Group 73"/>
          <p:cNvGrpSpPr/>
          <p:nvPr/>
        </p:nvGrpSpPr>
        <p:grpSpPr>
          <a:xfrm>
            <a:off x="4205979" y="4329010"/>
            <a:ext cx="540006" cy="540006"/>
            <a:chOff x="7557854" y="4068597"/>
            <a:chExt cx="540006" cy="540006"/>
          </a:xfrm>
        </p:grpSpPr>
        <p:sp>
          <p:nvSpPr>
            <p:cNvPr id="57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79"/>
            <p:cNvCxnSpPr>
              <a:stCxn id="57" idx="0"/>
              <a:endCxn id="57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kstvak 60"/>
          <p:cNvSpPr txBox="1"/>
          <p:nvPr/>
        </p:nvSpPr>
        <p:spPr>
          <a:xfrm>
            <a:off x="4115978" y="4779015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4835986" y="576902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6 :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4" idx="3"/>
            <a:endCxn id="57" idx="0"/>
          </p:cNvCxnSpPr>
          <p:nvPr/>
        </p:nvCxnSpPr>
        <p:spPr>
          <a:xfrm>
            <a:off x="2675962" y="3698926"/>
            <a:ext cx="1609099" cy="709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4655984" y="216898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3</a:t>
            </a:r>
          </a:p>
        </p:txBody>
      </p:sp>
      <p:sp>
        <p:nvSpPr>
          <p:cNvPr id="66" name="Tekstvak 65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354462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og 53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7 : leader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7896020" y="535447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5299140" cy="1734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7716018" y="5769026"/>
            <a:ext cx="374394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/>
          <p:cNvSpPr txBox="1"/>
          <p:nvPr/>
        </p:nvSpPr>
        <p:spPr>
          <a:xfrm>
            <a:off x="4655984" y="216898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3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35679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DETECTION_DISPATCHER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Dispatch TASKS </a:t>
            </a:r>
            <a:br>
              <a:rPr lang="en-US" dirty="0"/>
            </a:br>
            <a:r>
              <a:rPr lang="en-US" dirty="0"/>
              <a:t>of detected areas of units</a:t>
            </a:r>
            <a:br>
              <a:rPr lang="en-US" dirty="0"/>
            </a:br>
            <a:r>
              <a:rPr lang="en-US" dirty="0"/>
              <a:t>by Forward Air Controllers</a:t>
            </a:r>
            <a:br>
              <a:rPr lang="en-US" dirty="0"/>
            </a:br>
            <a:r>
              <a:rPr lang="en-US" dirty="0"/>
              <a:t>to Head Quarters</a:t>
            </a:r>
            <a:br>
              <a:rPr lang="en-US" dirty="0"/>
            </a:br>
            <a:r>
              <a:rPr lang="en-US" dirty="0"/>
              <a:t>and dispatch TASKS</a:t>
            </a:r>
            <a:br>
              <a:rPr lang="en-US" dirty="0"/>
            </a:br>
            <a:r>
              <a:rPr lang="en-US" dirty="0"/>
              <a:t>to defined attack groups</a:t>
            </a:r>
            <a:br>
              <a:rPr lang="en-US" dirty="0"/>
            </a:br>
            <a:r>
              <a:rPr lang="en-US" dirty="0"/>
              <a:t>within one MISSION.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465993" y="472064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5285991" y="463064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34" idx="3"/>
            <a:endCxn id="21" idx="2"/>
          </p:cNvCxnSpPr>
          <p:nvPr/>
        </p:nvCxnSpPr>
        <p:spPr>
          <a:xfrm flipV="1">
            <a:off x="4295980" y="4720644"/>
            <a:ext cx="990011" cy="55337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645995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AREAS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245935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4" idx="0"/>
            <a:endCxn id="17" idx="2"/>
          </p:cNvCxnSpPr>
          <p:nvPr/>
        </p:nvCxnSpPr>
        <p:spPr>
          <a:xfrm rot="16200000" flipV="1">
            <a:off x="2450960" y="4059007"/>
            <a:ext cx="540006" cy="126001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645995" y="441901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465993" y="5530653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5285991" y="544065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Rechte verbindingslijn 31"/>
          <p:cNvCxnSpPr>
            <a:stCxn id="30" idx="2"/>
            <a:endCxn id="34" idx="3"/>
          </p:cNvCxnSpPr>
          <p:nvPr/>
        </p:nvCxnSpPr>
        <p:spPr>
          <a:xfrm flipH="1" flipV="1">
            <a:off x="4295980" y="5274021"/>
            <a:ext cx="990011" cy="25663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370948" y="4239009"/>
            <a:ext cx="540006" cy="90001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240595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DISPATCHER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 flipH="1">
            <a:off x="5465993" y="6340662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7"/>
          <p:cNvSpPr/>
          <p:nvPr/>
        </p:nvSpPr>
        <p:spPr>
          <a:xfrm>
            <a:off x="5285991" y="6250661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fgeronde rechthoek 18"/>
          <p:cNvSpPr/>
          <p:nvPr/>
        </p:nvSpPr>
        <p:spPr>
          <a:xfrm>
            <a:off x="5645995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7" name="Rechte verbindingslijn 36"/>
          <p:cNvCxnSpPr/>
          <p:nvPr/>
        </p:nvCxnSpPr>
        <p:spPr>
          <a:xfrm flipH="1">
            <a:off x="5465993" y="391063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7"/>
          <p:cNvSpPr/>
          <p:nvPr/>
        </p:nvSpPr>
        <p:spPr>
          <a:xfrm>
            <a:off x="5285991" y="382063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fgeronde rechthoek 18"/>
          <p:cNvSpPr/>
          <p:nvPr/>
        </p:nvSpPr>
        <p:spPr>
          <a:xfrm>
            <a:off x="5645995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MISSION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0" name="Rechte verbindingslijn 39"/>
          <p:cNvCxnSpPr>
            <a:stCxn id="34" idx="3"/>
            <a:endCxn id="38" idx="2"/>
          </p:cNvCxnSpPr>
          <p:nvPr/>
        </p:nvCxnSpPr>
        <p:spPr>
          <a:xfrm flipV="1">
            <a:off x="4295980" y="3910635"/>
            <a:ext cx="990011" cy="136338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34" idx="3"/>
            <a:endCxn id="23" idx="2"/>
          </p:cNvCxnSpPr>
          <p:nvPr/>
        </p:nvCxnSpPr>
        <p:spPr>
          <a:xfrm>
            <a:off x="4295980" y="5274021"/>
            <a:ext cx="990011" cy="106664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fgeronde rechthoek 18"/>
          <p:cNvSpPr/>
          <p:nvPr/>
        </p:nvSpPr>
        <p:spPr>
          <a:xfrm>
            <a:off x="240595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2558359" y="61014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4" name="Rechte verbindingslijn 43"/>
          <p:cNvCxnSpPr>
            <a:stCxn id="42" idx="0"/>
            <a:endCxn id="34" idx="2"/>
          </p:cNvCxnSpPr>
          <p:nvPr/>
        </p:nvCxnSpPr>
        <p:spPr>
          <a:xfrm flipV="1">
            <a:off x="3350970" y="5589024"/>
            <a:ext cx="0" cy="360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7716018" y="2168986"/>
            <a:ext cx="4050045" cy="4320047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DETECTION_DISPATCHER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turning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DETECTION_REPORTING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DETECTION_DISPATCHER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DETECTION_DISPATCHING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>
                <a:solidFill>
                  <a:schemeClr val="bg1"/>
                </a:solidFill>
              </a:rPr>
              <a:t>SET of 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DISPATCHER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61" name="Afgeronde rechthoek 18"/>
          <p:cNvSpPr/>
          <p:nvPr/>
        </p:nvSpPr>
        <p:spPr>
          <a:xfrm>
            <a:off x="1083546" y="300659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2" name="Rechte verbindingslijn 61"/>
          <p:cNvCxnSpPr/>
          <p:nvPr/>
        </p:nvCxnSpPr>
        <p:spPr>
          <a:xfrm flipH="1">
            <a:off x="5285991" y="4000636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7"/>
          <p:cNvSpPr/>
          <p:nvPr/>
        </p:nvSpPr>
        <p:spPr>
          <a:xfrm>
            <a:off x="5105989" y="3910635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Rechte verbindingslijn 63"/>
          <p:cNvCxnSpPr>
            <a:stCxn id="73" idx="3"/>
            <a:endCxn id="63" idx="2"/>
          </p:cNvCxnSpPr>
          <p:nvPr/>
        </p:nvCxnSpPr>
        <p:spPr>
          <a:xfrm flipV="1">
            <a:off x="4233581" y="4000636"/>
            <a:ext cx="872408" cy="490978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fgeronde rechthoek 18"/>
          <p:cNvSpPr/>
          <p:nvPr/>
        </p:nvSpPr>
        <p:spPr>
          <a:xfrm>
            <a:off x="5465993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AREAS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6" name="Afgeronde rechthoek 18"/>
          <p:cNvSpPr/>
          <p:nvPr/>
        </p:nvSpPr>
        <p:spPr>
          <a:xfrm>
            <a:off x="183536" y="417661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7" name="Gebogen verbindingslijn 66"/>
          <p:cNvCxnSpPr>
            <a:stCxn id="73" idx="0"/>
            <a:endCxn id="61" idx="2"/>
          </p:cNvCxnSpPr>
          <p:nvPr/>
        </p:nvCxnSpPr>
        <p:spPr>
          <a:xfrm rot="16200000" flipV="1">
            <a:off x="2388561" y="3276600"/>
            <a:ext cx="540006" cy="126001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fgeronde rechthoek 18"/>
          <p:cNvSpPr/>
          <p:nvPr/>
        </p:nvSpPr>
        <p:spPr>
          <a:xfrm>
            <a:off x="5465993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9" name="Rechte verbindingslijn 68"/>
          <p:cNvCxnSpPr/>
          <p:nvPr/>
        </p:nvCxnSpPr>
        <p:spPr>
          <a:xfrm flipH="1">
            <a:off x="5285991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7"/>
          <p:cNvSpPr/>
          <p:nvPr/>
        </p:nvSpPr>
        <p:spPr>
          <a:xfrm>
            <a:off x="5105989" y="472064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Rechte verbindingslijn 70"/>
          <p:cNvCxnSpPr>
            <a:stCxn id="70" idx="2"/>
            <a:endCxn id="73" idx="3"/>
          </p:cNvCxnSpPr>
          <p:nvPr/>
        </p:nvCxnSpPr>
        <p:spPr>
          <a:xfrm flipH="1" flipV="1">
            <a:off x="4233581" y="4491614"/>
            <a:ext cx="872408" cy="31903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bogen verbindingslijn 71"/>
          <p:cNvCxnSpPr>
            <a:stCxn id="66" idx="0"/>
            <a:endCxn id="61" idx="2"/>
          </p:cNvCxnSpPr>
          <p:nvPr/>
        </p:nvCxnSpPr>
        <p:spPr>
          <a:xfrm rot="5400000" flipH="1" flipV="1">
            <a:off x="1308549" y="3456602"/>
            <a:ext cx="540006" cy="90001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fgeronde rechthoek 18"/>
          <p:cNvSpPr/>
          <p:nvPr/>
        </p:nvSpPr>
        <p:spPr>
          <a:xfrm>
            <a:off x="2343560" y="417661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DISPATCHER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4" name="Rechte verbindingslijn 73"/>
          <p:cNvCxnSpPr/>
          <p:nvPr/>
        </p:nvCxnSpPr>
        <p:spPr>
          <a:xfrm flipH="1">
            <a:off x="5285991" y="562065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"/>
          <p:cNvSpPr/>
          <p:nvPr/>
        </p:nvSpPr>
        <p:spPr>
          <a:xfrm>
            <a:off x="5105989" y="5530653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fgeronde rechthoek 18"/>
          <p:cNvSpPr/>
          <p:nvPr/>
        </p:nvSpPr>
        <p:spPr>
          <a:xfrm>
            <a:off x="5465993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7" name="Rechte verbindingslijn 76"/>
          <p:cNvCxnSpPr/>
          <p:nvPr/>
        </p:nvCxnSpPr>
        <p:spPr>
          <a:xfrm flipH="1">
            <a:off x="5285991" y="3190627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"/>
          <p:cNvSpPr/>
          <p:nvPr/>
        </p:nvSpPr>
        <p:spPr>
          <a:xfrm>
            <a:off x="5105989" y="3100626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fgeronde rechthoek 18"/>
          <p:cNvSpPr/>
          <p:nvPr/>
        </p:nvSpPr>
        <p:spPr>
          <a:xfrm>
            <a:off x="5465993" y="288899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MISSION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0" name="Rechte verbindingslijn 79"/>
          <p:cNvCxnSpPr>
            <a:stCxn id="73" idx="3"/>
            <a:endCxn id="78" idx="2"/>
          </p:cNvCxnSpPr>
          <p:nvPr/>
        </p:nvCxnSpPr>
        <p:spPr>
          <a:xfrm flipV="1">
            <a:off x="4233581" y="3190627"/>
            <a:ext cx="872408" cy="130098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/>
          <p:cNvCxnSpPr>
            <a:stCxn id="73" idx="3"/>
            <a:endCxn id="75" idx="2"/>
          </p:cNvCxnSpPr>
          <p:nvPr/>
        </p:nvCxnSpPr>
        <p:spPr>
          <a:xfrm>
            <a:off x="4233581" y="4491614"/>
            <a:ext cx="872408" cy="112904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fgeronde rechthoek 18"/>
          <p:cNvSpPr/>
          <p:nvPr/>
        </p:nvSpPr>
        <p:spPr>
          <a:xfrm>
            <a:off x="2343560" y="51666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3" name="Afgeronde rechthoek 18"/>
          <p:cNvSpPr/>
          <p:nvPr/>
        </p:nvSpPr>
        <p:spPr>
          <a:xfrm>
            <a:off x="249596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4" name="Rechte verbindingslijn 83"/>
          <p:cNvCxnSpPr>
            <a:stCxn id="82" idx="0"/>
            <a:endCxn id="73" idx="2"/>
          </p:cNvCxnSpPr>
          <p:nvPr/>
        </p:nvCxnSpPr>
        <p:spPr>
          <a:xfrm flipV="1">
            <a:off x="3288571" y="4806617"/>
            <a:ext cx="0" cy="360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84"/>
          <p:cNvSpPr txBox="1"/>
          <p:nvPr/>
        </p:nvSpPr>
        <p:spPr>
          <a:xfrm>
            <a:off x="6276002" y="5859027"/>
            <a:ext cx="1170013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sz="1100" dirty="0"/>
              <a:t>HEAD QUARTERS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6276002" y="4238625"/>
            <a:ext cx="1170013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sz="1100" dirty="0"/>
              <a:t>ATTACK GROUPS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276002" y="3428386"/>
            <a:ext cx="1170013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sz="1100" dirty="0"/>
              <a:t>LOGICAL MISSION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3305969" y="5859026"/>
            <a:ext cx="1170013" cy="90001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sz="1100" dirty="0"/>
              <a:t>SEAD TASK</a:t>
            </a:r>
          </a:p>
          <a:p>
            <a:r>
              <a:rPr lang="nl-BE" sz="1100" dirty="0"/>
              <a:t>CAS TASK</a:t>
            </a:r>
          </a:p>
          <a:p>
            <a:r>
              <a:rPr lang="nl-BE" sz="1100" dirty="0"/>
              <a:t>BAI TASK</a:t>
            </a:r>
          </a:p>
          <a:p>
            <a:r>
              <a:rPr lang="nl-BE" sz="1100" dirty="0"/>
              <a:t>JTAC TASK</a:t>
            </a:r>
          </a:p>
          <a:p>
            <a:r>
              <a:rPr lang="nl-BE" sz="1100" dirty="0"/>
              <a:t>CSAR </a:t>
            </a:r>
            <a:r>
              <a:rPr lang="nl-BE" sz="1100" dirty="0" err="1"/>
              <a:t>TASKs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140" idx="3"/>
            <a:endCxn id="82" idx="0"/>
          </p:cNvCxnSpPr>
          <p:nvPr/>
        </p:nvCxnSpPr>
        <p:spPr>
          <a:xfrm>
            <a:off x="6442981" y="4268639"/>
            <a:ext cx="1345587" cy="103241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40" idx="3"/>
            <a:endCxn id="136" idx="0"/>
          </p:cNvCxnSpPr>
          <p:nvPr/>
        </p:nvCxnSpPr>
        <p:spPr>
          <a:xfrm>
            <a:off x="6442981" y="4268639"/>
            <a:ext cx="4245315" cy="72445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140" idx="3"/>
          </p:cNvCxnSpPr>
          <p:nvPr/>
        </p:nvCxnSpPr>
        <p:spPr>
          <a:xfrm flipV="1">
            <a:off x="6442981" y="3879005"/>
            <a:ext cx="1723042" cy="38963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40" idx="3"/>
            <a:endCxn id="147" idx="1"/>
          </p:cNvCxnSpPr>
          <p:nvPr/>
        </p:nvCxnSpPr>
        <p:spPr>
          <a:xfrm flipV="1">
            <a:off x="6442981" y="2719911"/>
            <a:ext cx="1442120" cy="15487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/>
          <p:nvPr/>
        </p:nvCxnSpPr>
        <p:spPr>
          <a:xfrm flipH="1">
            <a:off x="1685951" y="4181104"/>
            <a:ext cx="4036384" cy="19479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Tekstvak 89"/>
          <p:cNvSpPr txBox="1"/>
          <p:nvPr/>
        </p:nvSpPr>
        <p:spPr>
          <a:xfrm>
            <a:off x="6816008" y="6129030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166023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526027" y="333899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06939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0956054" y="466167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3489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516038" y="378900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146" idx="3"/>
            <a:endCxn id="91" idx="0"/>
          </p:cNvCxnSpPr>
          <p:nvPr/>
        </p:nvCxnSpPr>
        <p:spPr>
          <a:xfrm>
            <a:off x="6431507" y="4181697"/>
            <a:ext cx="1357061" cy="111935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46" idx="3"/>
            <a:endCxn id="102" idx="0"/>
          </p:cNvCxnSpPr>
          <p:nvPr/>
        </p:nvCxnSpPr>
        <p:spPr>
          <a:xfrm>
            <a:off x="6431507" y="4181697"/>
            <a:ext cx="4256789" cy="8114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endCxn id="98" idx="1"/>
          </p:cNvCxnSpPr>
          <p:nvPr/>
        </p:nvCxnSpPr>
        <p:spPr>
          <a:xfrm flipV="1">
            <a:off x="6460128" y="3729476"/>
            <a:ext cx="1712779" cy="45163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46" idx="3"/>
            <a:endCxn id="106" idx="1"/>
          </p:cNvCxnSpPr>
          <p:nvPr/>
        </p:nvCxnSpPr>
        <p:spPr>
          <a:xfrm flipV="1">
            <a:off x="6431507" y="2719911"/>
            <a:ext cx="1453594" cy="1461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91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9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9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1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02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4" name="Straight Connector 137"/>
            <p:cNvCxnSpPr>
              <a:stCxn id="102" idx="0"/>
              <a:endCxn id="10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06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51"/>
            <p:cNvCxnSpPr>
              <a:stCxn id="106" idx="1"/>
              <a:endCxn id="10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52"/>
            <p:cNvCxnSpPr>
              <a:stCxn id="106" idx="0"/>
              <a:endCxn id="10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14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3" name="Tekstvak 172"/>
          <p:cNvSpPr txBox="1"/>
          <p:nvPr/>
        </p:nvSpPr>
        <p:spPr>
          <a:xfrm>
            <a:off x="8166023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4" name="Tekstvak 173"/>
          <p:cNvSpPr txBox="1"/>
          <p:nvPr/>
        </p:nvSpPr>
        <p:spPr>
          <a:xfrm>
            <a:off x="8526027" y="333899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5" name="Tekstvak 174"/>
          <p:cNvSpPr txBox="1"/>
          <p:nvPr/>
        </p:nvSpPr>
        <p:spPr>
          <a:xfrm>
            <a:off x="806939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6" name="Tekstvak 175"/>
          <p:cNvSpPr txBox="1"/>
          <p:nvPr/>
        </p:nvSpPr>
        <p:spPr>
          <a:xfrm>
            <a:off x="10956054" y="466167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7" name="Tekstvak 176"/>
          <p:cNvSpPr txBox="1"/>
          <p:nvPr/>
        </p:nvSpPr>
        <p:spPr>
          <a:xfrm>
            <a:off x="10596050" y="23489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91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9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9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1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02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4" name="Straight Connector 137"/>
            <p:cNvCxnSpPr>
              <a:stCxn id="102" idx="0"/>
              <a:endCxn id="10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06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51"/>
            <p:cNvCxnSpPr>
              <a:stCxn id="106" idx="1"/>
              <a:endCxn id="10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52"/>
            <p:cNvCxnSpPr>
              <a:stCxn id="106" idx="0"/>
              <a:endCxn id="10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14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7" name="Tekstvak 176"/>
          <p:cNvSpPr txBox="1"/>
          <p:nvPr/>
        </p:nvSpPr>
        <p:spPr>
          <a:xfrm>
            <a:off x="8166023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8" name="Tekstvak 177"/>
          <p:cNvSpPr txBox="1"/>
          <p:nvPr/>
        </p:nvSpPr>
        <p:spPr>
          <a:xfrm>
            <a:off x="8526027" y="333899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9" name="Tekstvak 178"/>
          <p:cNvSpPr txBox="1"/>
          <p:nvPr/>
        </p:nvSpPr>
        <p:spPr>
          <a:xfrm>
            <a:off x="806939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0" name="Tekstvak 179"/>
          <p:cNvSpPr txBox="1"/>
          <p:nvPr/>
        </p:nvSpPr>
        <p:spPr>
          <a:xfrm>
            <a:off x="10956054" y="466167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2" name="Tekstvak 181"/>
          <p:cNvSpPr txBox="1"/>
          <p:nvPr/>
        </p:nvSpPr>
        <p:spPr>
          <a:xfrm>
            <a:off x="10596050" y="23489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965943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2"/>
          <p:cNvCxnSpPr>
            <a:endCxn id="19" idx="2"/>
          </p:cNvCxnSpPr>
          <p:nvPr/>
        </p:nvCxnSpPr>
        <p:spPr>
          <a:xfrm flipV="1">
            <a:off x="1910954" y="414900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965943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V="1">
            <a:off x="1685951" y="5589024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1595950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2"/>
            <a:endCxn id="21" idx="0"/>
          </p:cNvCxnSpPr>
          <p:nvPr/>
        </p:nvCxnSpPr>
        <p:spPr>
          <a:xfrm flipH="1">
            <a:off x="1685951" y="5229020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695940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785941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875942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_AREAS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met pijl 28"/>
          <p:cNvCxnSpPr>
            <a:stCxn id="28" idx="1"/>
            <a:endCxn id="17" idx="3"/>
          </p:cNvCxnSpPr>
          <p:nvPr/>
        </p:nvCxnSpPr>
        <p:spPr>
          <a:xfrm flipH="1">
            <a:off x="2855964" y="4914017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geronde rechthoek 18"/>
          <p:cNvSpPr/>
          <p:nvPr/>
        </p:nvSpPr>
        <p:spPr>
          <a:xfrm>
            <a:off x="3395970" y="540948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Gebogen verbindingslijn 30"/>
          <p:cNvCxnSpPr>
            <a:stCxn id="30" idx="1"/>
            <a:endCxn id="17" idx="3"/>
          </p:cNvCxnSpPr>
          <p:nvPr/>
        </p:nvCxnSpPr>
        <p:spPr>
          <a:xfrm rot="10800000">
            <a:off x="2855964" y="4914017"/>
            <a:ext cx="540006" cy="81047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68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9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1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3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94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Connector 137"/>
            <p:cNvCxnSpPr>
              <a:stCxn id="94" idx="0"/>
              <a:endCxn id="9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98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51"/>
            <p:cNvCxnSpPr>
              <a:stCxn id="98" idx="1"/>
              <a:endCxn id="98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52"/>
            <p:cNvCxnSpPr>
              <a:stCxn id="98" idx="0"/>
              <a:endCxn id="98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06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Tekstvak 111"/>
          <p:cNvSpPr txBox="1"/>
          <p:nvPr/>
        </p:nvSpPr>
        <p:spPr>
          <a:xfrm>
            <a:off x="8166023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3" name="Tekstvak 112"/>
          <p:cNvSpPr txBox="1"/>
          <p:nvPr/>
        </p:nvSpPr>
        <p:spPr>
          <a:xfrm>
            <a:off x="8526027" y="333899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4" name="Tekstvak 113"/>
          <p:cNvSpPr txBox="1"/>
          <p:nvPr/>
        </p:nvSpPr>
        <p:spPr>
          <a:xfrm>
            <a:off x="806939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10956054" y="466167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kstvak 120"/>
          <p:cNvSpPr txBox="1"/>
          <p:nvPr/>
        </p:nvSpPr>
        <p:spPr>
          <a:xfrm>
            <a:off x="10596050" y="23489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DURING BATTLE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58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DETECTION_REPORTING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report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targets 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_AREAS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468947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81047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5972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5943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3921586" y="405900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41584" y="621903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366003" y="54819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798839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285991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446015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6039" y="279899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</a:t>
            </a:r>
            <a:r>
              <a:rPr lang="hu-HU" altLang="nl-BE" sz="1800" dirty="0" err="1"/>
              <a:t>Helicopter</a:t>
            </a:r>
            <a:endParaRPr lang="en-US" altLang="nl-BE" sz="18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285991" y="3879005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Fixed-Wing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46015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Tank</a:t>
            </a:r>
            <a:endParaRPr lang="en-US" altLang="nl-BE" sz="18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6039" y="3879005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18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Armored</a:t>
            </a:r>
            <a:endParaRPr lang="en-US" altLang="nl-BE" sz="18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285991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Air</a:t>
            </a:r>
            <a:endParaRPr lang="en-US" altLang="nl-BE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446015" y="4959017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Artillery</a:t>
            </a:r>
            <a:endParaRPr lang="en-US" altLang="nl-BE" sz="18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6039" y="495646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Infantry</a:t>
            </a:r>
            <a:endParaRPr lang="en-US" altLang="nl-BE" sz="18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078985"/>
            <a:ext cx="900010" cy="540005"/>
          </a:xfrm>
          <a:prstGeom prst="rect">
            <a:avLst/>
          </a:prstGeom>
          <a:solidFill>
            <a:srgbClr val="FF8080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 rot="18900000">
            <a:off x="5777798" y="2030787"/>
            <a:ext cx="636404" cy="636403"/>
          </a:xfrm>
          <a:prstGeom prst="rect">
            <a:avLst/>
          </a:prstGeom>
          <a:solidFill>
            <a:srgbClr val="80FEFF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56044" y="1988984"/>
            <a:ext cx="720007" cy="720008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rgbClr val="80FEFF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6019" y="1988984"/>
            <a:ext cx="720009" cy="720008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rgbClr val="FF8080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51813" y="3245401"/>
            <a:ext cx="367199" cy="734398"/>
          </a:xfrm>
          <a:prstGeom prst="flowChartCol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1" y="3119811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7896101" y="3248998"/>
            <a:ext cx="720973" cy="540007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965583" y="3338385"/>
            <a:ext cx="900010" cy="5400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45995" y="4689014"/>
            <a:ext cx="900010" cy="18000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971" y="4509012"/>
            <a:ext cx="717655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76022" y="4509012"/>
            <a:ext cx="360004" cy="3600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66043" y="4419011"/>
            <a:ext cx="900010" cy="540006"/>
            <a:chOff x="10056044" y="4630519"/>
            <a:chExt cx="699042" cy="479810"/>
          </a:xfrm>
          <a:noFill/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411" y="5499023"/>
            <a:ext cx="360004" cy="540006"/>
            <a:chOff x="1549910" y="5499023"/>
            <a:chExt cx="360004" cy="639342"/>
          </a:xfrm>
          <a:noFill/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1629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Missile</a:t>
            </a:r>
            <a:endParaRPr lang="en-US" altLang="nl-BE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624645" y="5768438"/>
            <a:ext cx="921360" cy="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285991" y="595583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Supply</a:t>
            </a:r>
            <a:r>
              <a:rPr lang="hu-HU" altLang="nl-BE" sz="1800" dirty="0"/>
              <a:t> 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256024" y="5499025"/>
            <a:ext cx="1" cy="5400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446015" y="595836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Motorized</a:t>
            </a:r>
            <a:endParaRPr lang="hu-HU" altLang="nl-BE" sz="1800" dirty="0"/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middle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4" name="Rectangle 123"/>
          <p:cNvSpPr/>
          <p:nvPr/>
        </p:nvSpPr>
        <p:spPr>
          <a:xfrm>
            <a:off x="9966043" y="5769026"/>
            <a:ext cx="900010" cy="135220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06039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Air Mobile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9" name="Rechte verbindingslijn 8"/>
          <p:cNvCxnSpPr/>
          <p:nvPr/>
        </p:nvCxnSpPr>
        <p:spPr>
          <a:xfrm flipH="1">
            <a:off x="1" y="3158997"/>
            <a:ext cx="12191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515938" y="2078985"/>
            <a:ext cx="1800020" cy="3600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Identities</a:t>
            </a:r>
            <a:endParaRPr lang="nl-B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515938" y="4239009"/>
            <a:ext cx="1800020" cy="3600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nl-B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nl-BE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Icons</a:t>
            </a:r>
            <a:endParaRPr lang="nl-B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Rechte verbindingslijn 41"/>
          <p:cNvCxnSpPr/>
          <p:nvPr/>
        </p:nvCxnSpPr>
        <p:spPr>
          <a:xfrm flipV="1">
            <a:off x="2855964" y="1808983"/>
            <a:ext cx="1" cy="5049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og 13"/>
          <p:cNvSpPr/>
          <p:nvPr/>
        </p:nvSpPr>
        <p:spPr>
          <a:xfrm>
            <a:off x="-5319737" y="-1866669"/>
            <a:ext cx="13305758" cy="13305758"/>
          </a:xfrm>
          <a:prstGeom prst="arc">
            <a:avLst>
              <a:gd name="adj1" fmla="val 20942005"/>
              <a:gd name="adj2" fmla="val 1604274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DETECTION_AREAS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/>
              <a:t>of units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area range.</a:t>
            </a:r>
          </a:p>
        </p:txBody>
      </p:sp>
      <p:cxnSp>
        <p:nvCxnSpPr>
          <p:cNvPr id="5" name="Rechte verbindingslijn met pijl 4"/>
          <p:cNvCxnSpPr>
            <a:stCxn id="55" idx="3"/>
          </p:cNvCxnSpPr>
          <p:nvPr/>
        </p:nvCxnSpPr>
        <p:spPr>
          <a:xfrm>
            <a:off x="1808155" y="4850181"/>
            <a:ext cx="3477836" cy="145885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55" idx="3"/>
            <a:endCxn id="51" idx="1"/>
          </p:cNvCxnSpPr>
          <p:nvPr/>
        </p:nvCxnSpPr>
        <p:spPr>
          <a:xfrm>
            <a:off x="1808155" y="4850181"/>
            <a:ext cx="4192710" cy="59127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55" idx="3"/>
          </p:cNvCxnSpPr>
          <p:nvPr/>
        </p:nvCxnSpPr>
        <p:spPr>
          <a:xfrm flipV="1">
            <a:off x="1808155" y="4779015"/>
            <a:ext cx="3927841" cy="71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Tekstvak 33"/>
          <p:cNvSpPr txBox="1"/>
          <p:nvPr/>
        </p:nvSpPr>
        <p:spPr>
          <a:xfrm>
            <a:off x="5721606" y="645696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6366003" y="5049018"/>
            <a:ext cx="374394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kstvak 32"/>
          <p:cNvSpPr txBox="1"/>
          <p:nvPr/>
        </p:nvSpPr>
        <p:spPr>
          <a:xfrm>
            <a:off x="6186001" y="423900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og 50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 – start </a:t>
            </a:r>
            <a:r>
              <a:rPr lang="nl-BE" dirty="0" err="1"/>
              <a:t>situation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5105989" y="225837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4925987" y="196621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2719297"/>
            <a:ext cx="2509109" cy="97962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11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915998" y="2618991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54" name="TextBox 19"/>
          <p:cNvSpPr txBox="1"/>
          <p:nvPr/>
        </p:nvSpPr>
        <p:spPr>
          <a:xfrm>
            <a:off x="245935" y="4509012"/>
            <a:ext cx="3510039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 err="1">
                <a:solidFill>
                  <a:schemeClr val="bg1"/>
                </a:solidFill>
              </a:rPr>
              <a:t>reconnaissance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detects</a:t>
            </a:r>
            <a:r>
              <a:rPr lang="nl-BE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nl-BE" sz="1600" dirty="0">
                <a:solidFill>
                  <a:schemeClr val="bg1"/>
                </a:solidFill>
              </a:rPr>
              <a:t>A </a:t>
            </a:r>
            <a:r>
              <a:rPr lang="nl-BE" sz="1600" dirty="0" err="1">
                <a:solidFill>
                  <a:schemeClr val="bg1"/>
                </a:solidFill>
              </a:rPr>
              <a:t>defining</a:t>
            </a:r>
            <a:r>
              <a:rPr lang="nl-BE" sz="1600" dirty="0">
                <a:solidFill>
                  <a:schemeClr val="bg1"/>
                </a:solidFill>
              </a:rPr>
              <a:t> AREA 1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B </a:t>
            </a:r>
            <a:r>
              <a:rPr lang="nl-BE" sz="1600" dirty="0" err="1">
                <a:solidFill>
                  <a:schemeClr val="bg1"/>
                </a:solidFill>
              </a:rPr>
              <a:t>added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AREA 2.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 </a:t>
            </a:r>
            <a:r>
              <a:rPr lang="nl-BE" sz="1600" dirty="0" err="1">
                <a:solidFill>
                  <a:schemeClr val="bg1"/>
                </a:solidFill>
              </a:rPr>
              <a:t>defining</a:t>
            </a:r>
            <a:r>
              <a:rPr lang="nl-BE" sz="1600" dirty="0">
                <a:solidFill>
                  <a:schemeClr val="bg1"/>
                </a:solidFill>
              </a:rPr>
              <a:t> AREA 2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C </a:t>
            </a:r>
            <a:r>
              <a:rPr lang="nl-BE" sz="1600" dirty="0" err="1">
                <a:solidFill>
                  <a:schemeClr val="bg1"/>
                </a:solidFill>
              </a:rPr>
              <a:t>added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AREA 2.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21278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og 54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1 : unit moves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remains</a:t>
            </a:r>
            <a:r>
              <a:rPr lang="nl-BE" dirty="0"/>
              <a:t> in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48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 err="1">
                <a:solidFill>
                  <a:schemeClr val="bg1"/>
                </a:solidFill>
              </a:rPr>
              <a:t>reconnaissance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detects</a:t>
            </a:r>
            <a:r>
              <a:rPr lang="nl-BE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nl-BE" sz="1600" dirty="0">
                <a:solidFill>
                  <a:schemeClr val="bg1"/>
                </a:solidFill>
              </a:rPr>
              <a:t>B moves in AREA 1.</a:t>
            </a:r>
          </a:p>
          <a:p>
            <a:pPr marL="0" indent="0">
              <a:buNone/>
            </a:pPr>
            <a:endParaRPr lang="nl-BE" sz="1600" b="1" dirty="0">
              <a:solidFill>
                <a:schemeClr val="bg1"/>
              </a:solidFill>
            </a:endParaRP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47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48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kstvak 55"/>
          <p:cNvSpPr txBox="1"/>
          <p:nvPr/>
        </p:nvSpPr>
        <p:spPr>
          <a:xfrm>
            <a:off x="5915998" y="2618991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108097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og 53"/>
          <p:cNvSpPr/>
          <p:nvPr/>
        </p:nvSpPr>
        <p:spPr>
          <a:xfrm>
            <a:off x="-6788533" y="-5405488"/>
            <a:ext cx="18194592" cy="18194592"/>
          </a:xfrm>
          <a:prstGeom prst="arc">
            <a:avLst>
              <a:gd name="adj1" fmla="val 18167660"/>
              <a:gd name="adj2" fmla="val 1993714"/>
            </a:avLst>
          </a:prstGeom>
          <a:solidFill>
            <a:schemeClr val="tx1">
              <a:lumMod val="95000"/>
              <a:alpha val="2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2 : new </a:t>
            </a:r>
            <a:r>
              <a:rPr lang="nl-BE" dirty="0" err="1"/>
              <a:t>detected</a:t>
            </a:r>
            <a:r>
              <a:rPr lang="nl-BE" dirty="0"/>
              <a:t> unit </a:t>
            </a:r>
            <a:r>
              <a:rPr lang="nl-BE" dirty="0" err="1"/>
              <a:t>and</a:t>
            </a:r>
            <a:r>
              <a:rPr lang="nl-BE" dirty="0"/>
              <a:t>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  <a:endCxn id="75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73"/>
          <p:cNvGrpSpPr/>
          <p:nvPr/>
        </p:nvGrpSpPr>
        <p:grpSpPr>
          <a:xfrm>
            <a:off x="4205979" y="4329010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609099" cy="7091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115978" y="477901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59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60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113"/>
            <p:cNvCxnSpPr>
              <a:stCxn id="60" idx="1"/>
              <a:endCxn id="6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4"/>
            <p:cNvCxnSpPr>
              <a:stCxn id="60" idx="0"/>
              <a:endCxn id="6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echte verbindingslijn met pijl 66"/>
          <p:cNvCxnSpPr>
            <a:stCxn id="4" idx="3"/>
            <a:endCxn id="60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74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75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9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kstvak 80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 err="1">
                <a:solidFill>
                  <a:schemeClr val="bg1"/>
                </a:solidFill>
              </a:rPr>
              <a:t>reconnaissance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detects</a:t>
            </a:r>
            <a:r>
              <a:rPr lang="nl-BE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nl-BE" sz="1600" dirty="0">
                <a:solidFill>
                  <a:schemeClr val="bg1"/>
                </a:solidFill>
              </a:rPr>
              <a:t>E is </a:t>
            </a:r>
            <a:r>
              <a:rPr lang="nl-BE" sz="1600" dirty="0" err="1">
                <a:solidFill>
                  <a:schemeClr val="bg1"/>
                </a:solidFill>
              </a:rPr>
              <a:t>newly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added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AREA 1.</a:t>
            </a:r>
          </a:p>
          <a:p>
            <a:pPr marL="0" indent="0">
              <a:buNone/>
            </a:pPr>
            <a:endParaRPr lang="nl-BE" sz="1600" b="1" dirty="0">
              <a:solidFill>
                <a:schemeClr val="bg1"/>
              </a:solidFill>
            </a:endParaRP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6" name="Tekstvak 55"/>
          <p:cNvSpPr txBox="1"/>
          <p:nvPr/>
        </p:nvSpPr>
        <p:spPr>
          <a:xfrm>
            <a:off x="5915998" y="2618991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AREA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9606039" y="3969006"/>
            <a:ext cx="990011" cy="36000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AREA 2</a:t>
            </a:r>
          </a:p>
        </p:txBody>
      </p:sp>
    </p:spTree>
    <p:extLst>
      <p:ext uri="{BB962C8B-B14F-4D97-AF65-F5344CB8AC3E}">
        <p14:creationId xmlns:p14="http://schemas.microsoft.com/office/powerpoint/2010/main" val="216673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7348</TotalTime>
  <Words>1088</Words>
  <Application>Microsoft Office PowerPoint</Application>
  <PresentationFormat>Breedbeeld</PresentationFormat>
  <Paragraphs>322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1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DETECTION_AREAS</vt:lpstr>
      <vt:lpstr>use cases – start situation</vt:lpstr>
      <vt:lpstr>event 1 : unit moves and remains in set</vt:lpstr>
      <vt:lpstr>event 2 : new detected unit and part of an existing set</vt:lpstr>
      <vt:lpstr>event 3 : unit becomes undetected and is removed from existing set</vt:lpstr>
      <vt:lpstr>event 4 : leader unit becomes undetected</vt:lpstr>
      <vt:lpstr>event 5 : new unit is detected outside of existing zone</vt:lpstr>
      <vt:lpstr>event 6 : unit is moving into other detected zone</vt:lpstr>
      <vt:lpstr>event 7 : leader unit is movIng into other detected zone</vt:lpstr>
      <vt:lpstr>DETECTION_DISPATCHER</vt:lpstr>
      <vt:lpstr>the DETECTION DISPATCHER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INTERFACE DURING BATTLE</vt:lpstr>
      <vt:lpstr>PowerPoint-presentatie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220</cp:revision>
  <dcterms:created xsi:type="dcterms:W3CDTF">2016-04-14T07:37:30Z</dcterms:created>
  <dcterms:modified xsi:type="dcterms:W3CDTF">2016-07-19T21:29:12Z</dcterms:modified>
</cp:coreProperties>
</file>