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46" r:id="rId3"/>
    <p:sldId id="351" r:id="rId4"/>
    <p:sldId id="35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8FF"/>
    <a:srgbClr val="003366"/>
    <a:srgbClr val="0099FF"/>
    <a:srgbClr val="FF9999"/>
    <a:srgbClr val="66CCFF"/>
    <a:srgbClr val="FFFFFF"/>
    <a:srgbClr val="1F1F1F"/>
    <a:srgbClr val="AB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05" autoAdjust="0"/>
    <p:restoredTop sz="96370" autoAdjust="0"/>
  </p:normalViewPr>
  <p:slideViewPr>
    <p:cSldViewPr>
      <p:cViewPr varScale="1">
        <p:scale>
          <a:sx n="114" d="100"/>
          <a:sy n="114" d="100"/>
        </p:scale>
        <p:origin x="6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2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Rechthoek 8"/>
          <p:cNvSpPr/>
          <p:nvPr userDrawn="1"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https://upload.wikimedia.org/wikipedia/commons/7/7e/Moroccan_F-5_jet.jpg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glow rad="63500">
                    <a:schemeClr val="bg1">
                      <a:alpha val="6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54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Rechthoek 3"/>
          <p:cNvSpPr/>
          <p:nvPr userDrawn="1"/>
        </p:nvSpPr>
        <p:spPr>
          <a:xfrm>
            <a:off x="0" y="1988984"/>
            <a:ext cx="12192000" cy="90001"/>
          </a:xfrm>
          <a:prstGeom prst="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4000" b="1" kern="1200" cap="all" baseline="0" dirty="0">
          <a:solidFill>
            <a:schemeClr val="tx1"/>
          </a:solidFill>
          <a:effectLst>
            <a:glow rad="63500">
              <a:schemeClr val="bg1">
                <a:alpha val="62000"/>
              </a:schemeClr>
            </a:glow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b="1" dirty="0" err="1"/>
              <a:t>moose</a:t>
            </a:r>
            <a:r>
              <a:rPr lang="nl-BE" dirty="0"/>
              <a:t> </a:t>
            </a:r>
            <a:r>
              <a:rPr lang="nl-BE" sz="4800" dirty="0" err="1"/>
              <a:t>for</a:t>
            </a:r>
            <a:r>
              <a:rPr lang="nl-BE" dirty="0"/>
              <a:t> </a:t>
            </a:r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br>
              <a:rPr lang="nl-BE" dirty="0"/>
            </a:br>
            <a:r>
              <a:rPr lang="nl-BE" b="1" dirty="0">
                <a:solidFill>
                  <a:schemeClr val="accent1"/>
                </a:solidFill>
              </a:rPr>
              <a:t>FINITE STATE MACHINES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5359781"/>
            <a:ext cx="9144000" cy="13092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6726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Finite</a:t>
            </a:r>
            <a:r>
              <a:rPr lang="nl-BE" dirty="0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state machine</a:t>
            </a:r>
          </a:p>
        </p:txBody>
      </p:sp>
      <p:sp>
        <p:nvSpPr>
          <p:cNvPr id="74" name="Rechthoek 73"/>
          <p:cNvSpPr/>
          <p:nvPr/>
        </p:nvSpPr>
        <p:spPr>
          <a:xfrm>
            <a:off x="2135956" y="2798993"/>
            <a:ext cx="720008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/>
              <a:t>Accept</a:t>
            </a:r>
          </a:p>
        </p:txBody>
      </p:sp>
      <p:sp>
        <p:nvSpPr>
          <p:cNvPr id="75" name="Rechthoek 74"/>
          <p:cNvSpPr/>
          <p:nvPr/>
        </p:nvSpPr>
        <p:spPr>
          <a:xfrm>
            <a:off x="2135956" y="1988984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err="1"/>
              <a:t>Planned</a:t>
            </a:r>
            <a:endParaRPr lang="nl-BE" sz="900" dirty="0"/>
          </a:p>
        </p:txBody>
      </p:sp>
      <p:sp>
        <p:nvSpPr>
          <p:cNvPr id="76" name="Rechthoek 75"/>
          <p:cNvSpPr/>
          <p:nvPr/>
        </p:nvSpPr>
        <p:spPr>
          <a:xfrm>
            <a:off x="9336036" y="3338999"/>
            <a:ext cx="720008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err="1"/>
              <a:t>Failed</a:t>
            </a:r>
            <a:endParaRPr lang="nl-BE" sz="900" dirty="0"/>
          </a:p>
        </p:txBody>
      </p:sp>
      <p:cxnSp>
        <p:nvCxnSpPr>
          <p:cNvPr id="77" name="Rechte verbindingslijn met pijl 76"/>
          <p:cNvCxnSpPr>
            <a:stCxn id="103" idx="3"/>
            <a:endCxn id="76" idx="1"/>
          </p:cNvCxnSpPr>
          <p:nvPr/>
        </p:nvCxnSpPr>
        <p:spPr>
          <a:xfrm>
            <a:off x="8976023" y="3519001"/>
            <a:ext cx="3600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chte verbindingslijn met pijl 77"/>
          <p:cNvCxnSpPr>
            <a:stCxn id="80" idx="3"/>
          </p:cNvCxnSpPr>
          <p:nvPr/>
        </p:nvCxnSpPr>
        <p:spPr>
          <a:xfrm>
            <a:off x="1865953" y="2168986"/>
            <a:ext cx="270047" cy="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echte verbindingslijn met pijl 78"/>
          <p:cNvCxnSpPr>
            <a:stCxn id="75" idx="2"/>
            <a:endCxn id="74" idx="0"/>
          </p:cNvCxnSpPr>
          <p:nvPr/>
        </p:nvCxnSpPr>
        <p:spPr>
          <a:xfrm>
            <a:off x="2495956" y="2348988"/>
            <a:ext cx="4" cy="450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hoek 79"/>
          <p:cNvSpPr/>
          <p:nvPr/>
        </p:nvSpPr>
        <p:spPr>
          <a:xfrm>
            <a:off x="1685951" y="2078985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900"/>
          </a:p>
        </p:txBody>
      </p:sp>
      <p:sp>
        <p:nvSpPr>
          <p:cNvPr id="81" name="Rechthoek 80"/>
          <p:cNvSpPr/>
          <p:nvPr/>
        </p:nvSpPr>
        <p:spPr>
          <a:xfrm>
            <a:off x="3575972" y="2798993"/>
            <a:ext cx="720008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/>
              <a:t>Route</a:t>
            </a:r>
          </a:p>
        </p:txBody>
      </p:sp>
      <p:sp>
        <p:nvSpPr>
          <p:cNvPr id="82" name="Rechthoek 81"/>
          <p:cNvSpPr/>
          <p:nvPr/>
        </p:nvSpPr>
        <p:spPr>
          <a:xfrm>
            <a:off x="3575972" y="1988984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err="1"/>
              <a:t>Accepted</a:t>
            </a:r>
            <a:endParaRPr lang="nl-BE" sz="900" dirty="0"/>
          </a:p>
        </p:txBody>
      </p:sp>
      <p:cxnSp>
        <p:nvCxnSpPr>
          <p:cNvPr id="83" name="Rechte verbindingslijn met pijl 82"/>
          <p:cNvCxnSpPr>
            <a:stCxn id="82" idx="2"/>
            <a:endCxn id="81" idx="0"/>
          </p:cNvCxnSpPr>
          <p:nvPr/>
        </p:nvCxnSpPr>
        <p:spPr>
          <a:xfrm>
            <a:off x="3935972" y="2348988"/>
            <a:ext cx="4" cy="450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hoek 83"/>
          <p:cNvSpPr/>
          <p:nvPr/>
        </p:nvSpPr>
        <p:spPr>
          <a:xfrm>
            <a:off x="4925987" y="1988984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err="1"/>
              <a:t>Arrived</a:t>
            </a:r>
            <a:endParaRPr lang="nl-BE" sz="900" dirty="0"/>
          </a:p>
        </p:txBody>
      </p:sp>
      <p:sp>
        <p:nvSpPr>
          <p:cNvPr id="85" name="Afgeronde rechthoek 11"/>
          <p:cNvSpPr/>
          <p:nvPr/>
        </p:nvSpPr>
        <p:spPr>
          <a:xfrm>
            <a:off x="4925987" y="2798997"/>
            <a:ext cx="720000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/>
              <a:t>Update</a:t>
            </a:r>
          </a:p>
        </p:txBody>
      </p:sp>
      <p:cxnSp>
        <p:nvCxnSpPr>
          <p:cNvPr id="86" name="Rechte verbindingslijn met pijl 85"/>
          <p:cNvCxnSpPr>
            <a:stCxn id="84" idx="2"/>
            <a:endCxn id="85" idx="0"/>
          </p:cNvCxnSpPr>
          <p:nvPr/>
        </p:nvCxnSpPr>
        <p:spPr>
          <a:xfrm>
            <a:off x="5285987" y="2348988"/>
            <a:ext cx="0" cy="4500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hthoek 86"/>
          <p:cNvSpPr/>
          <p:nvPr/>
        </p:nvSpPr>
        <p:spPr>
          <a:xfrm>
            <a:off x="6005999" y="1988984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err="1"/>
              <a:t>Updated</a:t>
            </a:r>
            <a:endParaRPr lang="nl-BE" sz="900" dirty="0"/>
          </a:p>
        </p:txBody>
      </p:sp>
      <p:cxnSp>
        <p:nvCxnSpPr>
          <p:cNvPr id="88" name="Verbindingslijn: gebogen 87"/>
          <p:cNvCxnSpPr>
            <a:stCxn id="85" idx="3"/>
            <a:endCxn id="87" idx="1"/>
          </p:cNvCxnSpPr>
          <p:nvPr/>
        </p:nvCxnSpPr>
        <p:spPr>
          <a:xfrm flipV="1">
            <a:off x="5645987" y="2168986"/>
            <a:ext cx="360012" cy="81001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echte verbindingslijn met pijl 88"/>
          <p:cNvCxnSpPr>
            <a:stCxn id="87" idx="2"/>
          </p:cNvCxnSpPr>
          <p:nvPr/>
        </p:nvCxnSpPr>
        <p:spPr>
          <a:xfrm>
            <a:off x="6365999" y="2348988"/>
            <a:ext cx="0" cy="4500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hoek 89"/>
          <p:cNvSpPr/>
          <p:nvPr/>
        </p:nvSpPr>
        <p:spPr>
          <a:xfrm>
            <a:off x="6005999" y="2798993"/>
            <a:ext cx="720008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/>
              <a:t>Account</a:t>
            </a:r>
          </a:p>
        </p:txBody>
      </p:sp>
      <p:cxnSp>
        <p:nvCxnSpPr>
          <p:cNvPr id="91" name="Verbindingslijn: gebogen 90"/>
          <p:cNvCxnSpPr>
            <a:stCxn id="74" idx="3"/>
            <a:endCxn id="82" idx="1"/>
          </p:cNvCxnSpPr>
          <p:nvPr/>
        </p:nvCxnSpPr>
        <p:spPr>
          <a:xfrm flipV="1">
            <a:off x="2855964" y="2168986"/>
            <a:ext cx="720008" cy="81000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Verbindingslijn: gebogen 91"/>
          <p:cNvCxnSpPr>
            <a:stCxn id="81" idx="3"/>
            <a:endCxn id="84" idx="1"/>
          </p:cNvCxnSpPr>
          <p:nvPr/>
        </p:nvCxnSpPr>
        <p:spPr>
          <a:xfrm flipV="1">
            <a:off x="4295980" y="2168986"/>
            <a:ext cx="630007" cy="81000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Verbindingslijn: gebogen 92"/>
          <p:cNvCxnSpPr>
            <a:stCxn id="87" idx="2"/>
            <a:endCxn id="94" idx="0"/>
          </p:cNvCxnSpPr>
          <p:nvPr/>
        </p:nvCxnSpPr>
        <p:spPr>
          <a:xfrm rot="16200000" flipH="1">
            <a:off x="6681005" y="2033982"/>
            <a:ext cx="450005" cy="108001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hoek 93"/>
          <p:cNvSpPr/>
          <p:nvPr/>
        </p:nvSpPr>
        <p:spPr>
          <a:xfrm>
            <a:off x="7086011" y="2798993"/>
            <a:ext cx="720008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err="1"/>
              <a:t>Smoke</a:t>
            </a:r>
            <a:endParaRPr lang="nl-BE" sz="900" dirty="0"/>
          </a:p>
        </p:txBody>
      </p:sp>
      <p:sp>
        <p:nvSpPr>
          <p:cNvPr id="95" name="Rechthoek 94"/>
          <p:cNvSpPr/>
          <p:nvPr/>
        </p:nvSpPr>
        <p:spPr>
          <a:xfrm>
            <a:off x="8256024" y="1988984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err="1"/>
              <a:t>Destroyed</a:t>
            </a:r>
            <a:endParaRPr lang="nl-BE" sz="900" dirty="0"/>
          </a:p>
        </p:txBody>
      </p:sp>
      <p:cxnSp>
        <p:nvCxnSpPr>
          <p:cNvPr id="96" name="Verbindingslijn: gebogen 95"/>
          <p:cNvCxnSpPr>
            <a:stCxn id="90" idx="3"/>
            <a:endCxn id="95" idx="1"/>
          </p:cNvCxnSpPr>
          <p:nvPr/>
        </p:nvCxnSpPr>
        <p:spPr>
          <a:xfrm flipV="1">
            <a:off x="6726007" y="2168986"/>
            <a:ext cx="1530017" cy="810007"/>
          </a:xfrm>
          <a:prstGeom prst="bentConnector3">
            <a:avLst>
              <a:gd name="adj1" fmla="val 1326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Afgeronde rechthoek 11"/>
          <p:cNvSpPr/>
          <p:nvPr/>
        </p:nvSpPr>
        <p:spPr>
          <a:xfrm>
            <a:off x="8256024" y="2798993"/>
            <a:ext cx="720000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err="1"/>
              <a:t>Success</a:t>
            </a:r>
            <a:endParaRPr lang="nl-BE" sz="900" dirty="0"/>
          </a:p>
        </p:txBody>
      </p:sp>
      <p:cxnSp>
        <p:nvCxnSpPr>
          <p:cNvPr id="98" name="Rechte verbindingslijn met pijl 97"/>
          <p:cNvCxnSpPr>
            <a:stCxn id="95" idx="2"/>
            <a:endCxn id="97" idx="0"/>
          </p:cNvCxnSpPr>
          <p:nvPr/>
        </p:nvCxnSpPr>
        <p:spPr>
          <a:xfrm>
            <a:off x="8616024" y="2348988"/>
            <a:ext cx="0" cy="450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hoek 98"/>
          <p:cNvSpPr/>
          <p:nvPr/>
        </p:nvSpPr>
        <p:spPr>
          <a:xfrm>
            <a:off x="9336036" y="1988984"/>
            <a:ext cx="720008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err="1"/>
              <a:t>Success</a:t>
            </a:r>
            <a:endParaRPr lang="nl-BE" sz="900" dirty="0"/>
          </a:p>
        </p:txBody>
      </p:sp>
      <p:cxnSp>
        <p:nvCxnSpPr>
          <p:cNvPr id="100" name="Verbindingslijn: gebogen 99"/>
          <p:cNvCxnSpPr>
            <a:stCxn id="97" idx="3"/>
            <a:endCxn id="99" idx="1"/>
          </p:cNvCxnSpPr>
          <p:nvPr/>
        </p:nvCxnSpPr>
        <p:spPr>
          <a:xfrm flipV="1">
            <a:off x="8976024" y="2168986"/>
            <a:ext cx="360012" cy="81000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echte verbindingslijn met pijl 100"/>
          <p:cNvCxnSpPr>
            <a:stCxn id="99" idx="3"/>
            <a:endCxn id="102" idx="1"/>
          </p:cNvCxnSpPr>
          <p:nvPr/>
        </p:nvCxnSpPr>
        <p:spPr>
          <a:xfrm>
            <a:off x="10056044" y="2168986"/>
            <a:ext cx="3600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hoek 101"/>
          <p:cNvSpPr/>
          <p:nvPr/>
        </p:nvSpPr>
        <p:spPr>
          <a:xfrm>
            <a:off x="10416048" y="2078985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900"/>
          </a:p>
        </p:txBody>
      </p:sp>
      <p:sp>
        <p:nvSpPr>
          <p:cNvPr id="103" name="Afgeronde rechthoek 11"/>
          <p:cNvSpPr/>
          <p:nvPr/>
        </p:nvSpPr>
        <p:spPr>
          <a:xfrm>
            <a:off x="8256023" y="3338999"/>
            <a:ext cx="720000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err="1"/>
              <a:t>Fail</a:t>
            </a:r>
            <a:endParaRPr lang="nl-BE" sz="900" dirty="0"/>
          </a:p>
        </p:txBody>
      </p:sp>
      <p:cxnSp>
        <p:nvCxnSpPr>
          <p:cNvPr id="104" name="Rechte verbindingslijn met pijl 103"/>
          <p:cNvCxnSpPr>
            <a:stCxn id="76" idx="3"/>
            <a:endCxn id="105" idx="1"/>
          </p:cNvCxnSpPr>
          <p:nvPr/>
        </p:nvCxnSpPr>
        <p:spPr>
          <a:xfrm>
            <a:off x="10056044" y="3519001"/>
            <a:ext cx="3600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hoek 104"/>
          <p:cNvSpPr/>
          <p:nvPr/>
        </p:nvSpPr>
        <p:spPr>
          <a:xfrm>
            <a:off x="10416047" y="3429000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900"/>
          </a:p>
        </p:txBody>
      </p:sp>
      <p:cxnSp>
        <p:nvCxnSpPr>
          <p:cNvPr id="106" name="Verbindingslijn: gebogen 105"/>
          <p:cNvCxnSpPr>
            <a:stCxn id="74" idx="2"/>
            <a:endCxn id="107" idx="1"/>
          </p:cNvCxnSpPr>
          <p:nvPr/>
        </p:nvCxnSpPr>
        <p:spPr>
          <a:xfrm rot="16200000" flipH="1">
            <a:off x="2810962" y="2843991"/>
            <a:ext cx="450009" cy="108001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hoek 106"/>
          <p:cNvSpPr/>
          <p:nvPr/>
        </p:nvSpPr>
        <p:spPr>
          <a:xfrm>
            <a:off x="3575972" y="3429000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900" dirty="0" err="1"/>
              <a:t>Rejected</a:t>
            </a:r>
            <a:endParaRPr lang="nl-BE" sz="900" dirty="0"/>
          </a:p>
        </p:txBody>
      </p:sp>
      <p:cxnSp>
        <p:nvCxnSpPr>
          <p:cNvPr id="108" name="Rechte verbindingslijn met pijl 107"/>
          <p:cNvCxnSpPr>
            <a:endCxn id="109" idx="1"/>
          </p:cNvCxnSpPr>
          <p:nvPr/>
        </p:nvCxnSpPr>
        <p:spPr>
          <a:xfrm>
            <a:off x="4295980" y="3609002"/>
            <a:ext cx="3600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hoek 108"/>
          <p:cNvSpPr/>
          <p:nvPr/>
        </p:nvSpPr>
        <p:spPr>
          <a:xfrm>
            <a:off x="4655983" y="3519001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900"/>
          </a:p>
        </p:txBody>
      </p:sp>
      <p:sp>
        <p:nvSpPr>
          <p:cNvPr id="110" name="Rechthoek 109"/>
          <p:cNvSpPr/>
          <p:nvPr/>
        </p:nvSpPr>
        <p:spPr>
          <a:xfrm>
            <a:off x="6456003" y="4959017"/>
            <a:ext cx="5400061" cy="720008"/>
          </a:xfrm>
          <a:prstGeom prst="rect">
            <a:avLst/>
          </a:prstGeom>
          <a:solidFill>
            <a:srgbClr val="EFF8FF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32000" tIns="144000" rIns="180000" bIns="144000" rtlCol="0" anchor="ctr"/>
          <a:lstStyle/>
          <a:p>
            <a:r>
              <a:rPr lang="nl-BE" sz="1400" dirty="0"/>
              <a:t>An </a:t>
            </a:r>
            <a:r>
              <a:rPr lang="nl-BE" sz="1400" b="1" dirty="0"/>
              <a:t>Event</a:t>
            </a:r>
            <a:r>
              <a:rPr lang="nl-BE" sz="1400" dirty="0"/>
              <a:t> </a:t>
            </a:r>
            <a:r>
              <a:rPr lang="nl-BE" sz="1400" dirty="0" err="1"/>
              <a:t>describes</a:t>
            </a:r>
            <a:r>
              <a:rPr lang="nl-BE" sz="1400" dirty="0"/>
              <a:t> </a:t>
            </a:r>
            <a:r>
              <a:rPr lang="nl-BE" sz="1400" dirty="0" err="1"/>
              <a:t>an</a:t>
            </a:r>
            <a:r>
              <a:rPr lang="nl-BE" sz="1400" dirty="0"/>
              <a:t> action, </a:t>
            </a:r>
            <a:r>
              <a:rPr lang="nl-BE" sz="1400" dirty="0" err="1"/>
              <a:t>that</a:t>
            </a:r>
            <a:r>
              <a:rPr lang="nl-BE" sz="1400" dirty="0"/>
              <a:t> </a:t>
            </a:r>
            <a:r>
              <a:rPr lang="nl-BE" sz="1400" dirty="0" err="1"/>
              <a:t>can</a:t>
            </a:r>
            <a:r>
              <a:rPr lang="nl-BE" sz="1400" dirty="0"/>
              <a:t> </a:t>
            </a:r>
            <a:r>
              <a:rPr lang="nl-BE" sz="1400" dirty="0" err="1"/>
              <a:t>be</a:t>
            </a:r>
            <a:r>
              <a:rPr lang="nl-BE" sz="1400" dirty="0"/>
              <a:t> </a:t>
            </a:r>
            <a:r>
              <a:rPr lang="nl-BE" sz="1400" dirty="0" err="1"/>
              <a:t>triggered</a:t>
            </a:r>
            <a:r>
              <a:rPr lang="nl-BE" sz="1400" dirty="0"/>
              <a:t> </a:t>
            </a:r>
            <a:r>
              <a:rPr lang="nl-BE" sz="1400" dirty="0" err="1"/>
              <a:t>both</a:t>
            </a:r>
            <a:r>
              <a:rPr lang="nl-BE" sz="1400" dirty="0"/>
              <a:t> </a:t>
            </a:r>
            <a:r>
              <a:rPr lang="nl-BE" sz="1400" b="1" dirty="0" err="1"/>
              <a:t>internally</a:t>
            </a:r>
            <a:r>
              <a:rPr lang="nl-BE" sz="1400" b="1" dirty="0"/>
              <a:t> </a:t>
            </a:r>
            <a:r>
              <a:rPr lang="nl-BE" sz="1400" dirty="0"/>
              <a:t>as </a:t>
            </a:r>
            <a:r>
              <a:rPr lang="nl-BE" sz="1400" b="1" dirty="0" err="1"/>
              <a:t>externally</a:t>
            </a:r>
            <a:r>
              <a:rPr lang="nl-BE" sz="1400" b="1" dirty="0"/>
              <a:t> </a:t>
            </a:r>
            <a:r>
              <a:rPr lang="nl-BE" sz="1400" dirty="0"/>
              <a:t>in </a:t>
            </a:r>
            <a:r>
              <a:rPr lang="nl-BE" sz="1400" dirty="0" err="1"/>
              <a:t>the</a:t>
            </a:r>
            <a:r>
              <a:rPr lang="nl-BE" sz="1400" dirty="0"/>
              <a:t> FSM. An Event </a:t>
            </a:r>
            <a:r>
              <a:rPr lang="nl-BE" sz="1400" dirty="0" err="1"/>
              <a:t>can</a:t>
            </a:r>
            <a:r>
              <a:rPr lang="nl-BE" sz="1400" dirty="0"/>
              <a:t> </a:t>
            </a:r>
            <a:r>
              <a:rPr lang="nl-BE" sz="1400" dirty="0" err="1"/>
              <a:t>be</a:t>
            </a:r>
            <a:r>
              <a:rPr lang="nl-BE" sz="1400" dirty="0"/>
              <a:t> </a:t>
            </a:r>
            <a:r>
              <a:rPr lang="nl-BE" sz="1400" dirty="0" err="1"/>
              <a:t>triggered</a:t>
            </a:r>
            <a:r>
              <a:rPr lang="nl-BE" sz="1400" dirty="0"/>
              <a:t> </a:t>
            </a:r>
            <a:r>
              <a:rPr lang="nl-BE" sz="1400" b="1" dirty="0"/>
              <a:t>Embedded </a:t>
            </a:r>
            <a:r>
              <a:rPr lang="nl-BE" sz="1400" dirty="0"/>
              <a:t>or </a:t>
            </a:r>
            <a:r>
              <a:rPr lang="nl-BE" sz="1400" b="1" dirty="0" err="1"/>
              <a:t>Delayed</a:t>
            </a:r>
            <a:r>
              <a:rPr lang="nl-BE" sz="1400" b="1" dirty="0"/>
              <a:t> </a:t>
            </a:r>
            <a:r>
              <a:rPr lang="nl-BE" sz="1400" dirty="0"/>
              <a:t>over time.</a:t>
            </a:r>
          </a:p>
        </p:txBody>
      </p:sp>
      <p:sp>
        <p:nvSpPr>
          <p:cNvPr id="111" name="Rechthoek 110"/>
          <p:cNvSpPr/>
          <p:nvPr/>
        </p:nvSpPr>
        <p:spPr>
          <a:xfrm>
            <a:off x="6456003" y="5769026"/>
            <a:ext cx="5400061" cy="720008"/>
          </a:xfrm>
          <a:prstGeom prst="rect">
            <a:avLst/>
          </a:prstGeom>
          <a:solidFill>
            <a:srgbClr val="EFF8FF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32000" tIns="144000" rIns="180000" bIns="144000" rtlCol="0" anchor="ctr"/>
          <a:lstStyle/>
          <a:p>
            <a:r>
              <a:rPr lang="nl-BE" sz="1400" dirty="0"/>
              <a:t>An FSM </a:t>
            </a:r>
            <a:r>
              <a:rPr lang="nl-BE" sz="1400" dirty="0" err="1"/>
              <a:t>can</a:t>
            </a:r>
            <a:r>
              <a:rPr lang="nl-BE" sz="1400" dirty="0"/>
              <a:t> </a:t>
            </a:r>
            <a:r>
              <a:rPr lang="nl-BE" sz="1400" dirty="0" err="1"/>
              <a:t>encapsulate</a:t>
            </a:r>
            <a:r>
              <a:rPr lang="nl-BE" sz="1400" dirty="0"/>
              <a:t> </a:t>
            </a:r>
            <a:r>
              <a:rPr lang="nl-BE" sz="1400" dirty="0" err="1"/>
              <a:t>other</a:t>
            </a:r>
            <a:r>
              <a:rPr lang="nl-BE" sz="1400" dirty="0"/>
              <a:t> </a:t>
            </a:r>
            <a:r>
              <a:rPr lang="nl-BE" sz="1400" dirty="0" err="1"/>
              <a:t>FSMs</a:t>
            </a:r>
            <a:r>
              <a:rPr lang="nl-BE" sz="1400" dirty="0"/>
              <a:t>… In </a:t>
            </a:r>
            <a:r>
              <a:rPr lang="nl-BE" sz="1400" dirty="0" err="1"/>
              <a:t>other</a:t>
            </a:r>
            <a:r>
              <a:rPr lang="nl-BE" sz="1400" dirty="0"/>
              <a:t> </a:t>
            </a:r>
            <a:r>
              <a:rPr lang="nl-BE" sz="1400" dirty="0" err="1"/>
              <a:t>words</a:t>
            </a:r>
            <a:r>
              <a:rPr lang="nl-BE" sz="1400" dirty="0"/>
              <a:t>, </a:t>
            </a:r>
            <a:r>
              <a:rPr lang="nl-BE" sz="1400" dirty="0" err="1"/>
              <a:t>an</a:t>
            </a:r>
            <a:r>
              <a:rPr lang="nl-BE" sz="1400" dirty="0"/>
              <a:t> FSM is </a:t>
            </a:r>
            <a:r>
              <a:rPr lang="nl-BE" sz="1400" b="1" dirty="0" err="1"/>
              <a:t>hierarchical</a:t>
            </a:r>
            <a:r>
              <a:rPr lang="nl-BE" sz="1400" dirty="0"/>
              <a:t> </a:t>
            </a:r>
            <a:r>
              <a:rPr lang="nl-BE" sz="1400" dirty="0" err="1"/>
              <a:t>and</a:t>
            </a:r>
            <a:r>
              <a:rPr lang="nl-BE" sz="1400" dirty="0"/>
              <a:t> </a:t>
            </a:r>
            <a:r>
              <a:rPr lang="nl-BE" sz="1400" dirty="0" err="1"/>
              <a:t>facilitates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re-</a:t>
            </a:r>
            <a:r>
              <a:rPr lang="nl-BE" sz="1400" dirty="0" err="1"/>
              <a:t>ue</a:t>
            </a:r>
            <a:r>
              <a:rPr lang="nl-BE" sz="1400" dirty="0"/>
              <a:t> of </a:t>
            </a:r>
            <a:r>
              <a:rPr lang="nl-BE" sz="1400" dirty="0" err="1"/>
              <a:t>other</a:t>
            </a:r>
            <a:r>
              <a:rPr lang="nl-BE" sz="1400" dirty="0"/>
              <a:t> </a:t>
            </a:r>
            <a:r>
              <a:rPr lang="nl-BE" sz="1400" b="1" dirty="0"/>
              <a:t>sub</a:t>
            </a:r>
            <a:r>
              <a:rPr lang="nl-BE" sz="1400" dirty="0"/>
              <a:t>-</a:t>
            </a:r>
            <a:r>
              <a:rPr lang="nl-BE" sz="1400" dirty="0" err="1"/>
              <a:t>FSMs</a:t>
            </a:r>
            <a:r>
              <a:rPr lang="nl-BE" sz="1400" dirty="0"/>
              <a:t>.</a:t>
            </a:r>
          </a:p>
        </p:txBody>
      </p:sp>
      <p:sp>
        <p:nvSpPr>
          <p:cNvPr id="112" name="Rechthoek: afgeronde hoeken 111"/>
          <p:cNvSpPr/>
          <p:nvPr/>
        </p:nvSpPr>
        <p:spPr>
          <a:xfrm>
            <a:off x="5645995" y="5139019"/>
            <a:ext cx="1080012" cy="360004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113" name="Rechthoek 112"/>
          <p:cNvSpPr/>
          <p:nvPr/>
        </p:nvSpPr>
        <p:spPr>
          <a:xfrm>
            <a:off x="5645995" y="5949028"/>
            <a:ext cx="1080012" cy="3600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SUB</a:t>
            </a:r>
          </a:p>
        </p:txBody>
      </p:sp>
      <p:sp>
        <p:nvSpPr>
          <p:cNvPr id="114" name="Rechthoek 113"/>
          <p:cNvSpPr/>
          <p:nvPr/>
        </p:nvSpPr>
        <p:spPr>
          <a:xfrm>
            <a:off x="6456003" y="4149008"/>
            <a:ext cx="5400061" cy="720008"/>
          </a:xfrm>
          <a:prstGeom prst="rect">
            <a:avLst/>
          </a:prstGeom>
          <a:solidFill>
            <a:srgbClr val="EFF8FF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32000" tIns="144000" rIns="180000" bIns="144000" rtlCol="0" anchor="ctr"/>
          <a:lstStyle/>
          <a:p>
            <a:r>
              <a:rPr lang="nl-BE" sz="1400" dirty="0"/>
              <a:t>A </a:t>
            </a:r>
            <a:r>
              <a:rPr lang="nl-BE" sz="1400" b="1" dirty="0"/>
              <a:t>State</a:t>
            </a:r>
            <a:r>
              <a:rPr lang="nl-BE" sz="1400" dirty="0"/>
              <a:t> </a:t>
            </a:r>
            <a:r>
              <a:rPr lang="nl-BE" sz="1400" dirty="0" err="1"/>
              <a:t>defines</a:t>
            </a:r>
            <a:r>
              <a:rPr lang="nl-BE" sz="1400" dirty="0"/>
              <a:t> a moment in </a:t>
            </a:r>
            <a:r>
              <a:rPr lang="nl-BE" sz="1400" dirty="0" err="1"/>
              <a:t>the</a:t>
            </a:r>
            <a:r>
              <a:rPr lang="nl-BE" sz="1400" dirty="0"/>
              <a:t> </a:t>
            </a:r>
            <a:r>
              <a:rPr lang="nl-BE" sz="1400" dirty="0" err="1"/>
              <a:t>process</a:t>
            </a:r>
            <a:r>
              <a:rPr lang="nl-BE" sz="1400" dirty="0"/>
              <a:t>.</a:t>
            </a:r>
          </a:p>
        </p:txBody>
      </p:sp>
      <p:sp>
        <p:nvSpPr>
          <p:cNvPr id="115" name="Rechthoek 114"/>
          <p:cNvSpPr/>
          <p:nvPr/>
        </p:nvSpPr>
        <p:spPr>
          <a:xfrm>
            <a:off x="5645995" y="4329010"/>
            <a:ext cx="1080012" cy="360004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STATE</a:t>
            </a:r>
          </a:p>
        </p:txBody>
      </p:sp>
      <p:sp>
        <p:nvSpPr>
          <p:cNvPr id="116" name="Rechthoek 115"/>
          <p:cNvSpPr/>
          <p:nvPr/>
        </p:nvSpPr>
        <p:spPr>
          <a:xfrm>
            <a:off x="335936" y="4149008"/>
            <a:ext cx="5040056" cy="2340026"/>
          </a:xfrm>
          <a:prstGeom prst="rect">
            <a:avLst/>
          </a:prstGeom>
          <a:solidFill>
            <a:srgbClr val="EFF8FF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32000" tIns="144000" rIns="180000" bIns="144000" rtlCol="0" anchor="ctr"/>
          <a:lstStyle/>
          <a:p>
            <a:r>
              <a:rPr lang="nl-BE" sz="2400" dirty="0"/>
              <a:t>A </a:t>
            </a:r>
            <a:r>
              <a:rPr lang="nl-BE" sz="2400" b="1" dirty="0" err="1"/>
              <a:t>Finite</a:t>
            </a:r>
            <a:r>
              <a:rPr lang="nl-BE" sz="2400" b="1" dirty="0"/>
              <a:t> State Machine</a:t>
            </a:r>
            <a:r>
              <a:rPr lang="nl-BE" sz="2400" dirty="0"/>
              <a:t> (FSM) </a:t>
            </a:r>
            <a:r>
              <a:rPr lang="nl-BE" sz="2400" dirty="0" err="1"/>
              <a:t>defines</a:t>
            </a:r>
            <a:r>
              <a:rPr lang="nl-BE" sz="2400" dirty="0"/>
              <a:t> </a:t>
            </a:r>
            <a:r>
              <a:rPr lang="nl-BE" sz="2400" b="1" dirty="0" err="1"/>
              <a:t>the</a:t>
            </a:r>
            <a:r>
              <a:rPr lang="nl-BE" sz="2400" b="1" dirty="0"/>
              <a:t> </a:t>
            </a:r>
            <a:r>
              <a:rPr lang="nl-BE" sz="2400" b="1" dirty="0" err="1"/>
              <a:t>rules</a:t>
            </a:r>
            <a:r>
              <a:rPr lang="nl-BE" sz="2400" b="1" dirty="0"/>
              <a:t> of </a:t>
            </a:r>
            <a:r>
              <a:rPr lang="nl-BE" sz="2400" b="1" dirty="0" err="1"/>
              <a:t>transitioning</a:t>
            </a:r>
            <a:r>
              <a:rPr lang="nl-BE" sz="2400" b="1" dirty="0"/>
              <a:t> </a:t>
            </a:r>
            <a:r>
              <a:rPr lang="nl-BE" sz="2400" dirty="0" err="1"/>
              <a:t>between</a:t>
            </a:r>
            <a:r>
              <a:rPr lang="nl-BE" sz="2400" dirty="0"/>
              <a:t> </a:t>
            </a:r>
            <a:r>
              <a:rPr lang="nl-BE" sz="2400" dirty="0" err="1"/>
              <a:t>various</a:t>
            </a:r>
            <a:r>
              <a:rPr lang="nl-BE" sz="2400" dirty="0"/>
              <a:t> </a:t>
            </a:r>
            <a:r>
              <a:rPr lang="nl-BE" sz="2400" b="1" dirty="0" err="1"/>
              <a:t>States</a:t>
            </a:r>
            <a:r>
              <a:rPr lang="nl-BE" sz="2400" dirty="0"/>
              <a:t> </a:t>
            </a:r>
            <a:r>
              <a:rPr lang="nl-BE" sz="2400" dirty="0" err="1"/>
              <a:t>triggered</a:t>
            </a:r>
            <a:r>
              <a:rPr lang="nl-BE" sz="2400" dirty="0"/>
              <a:t> </a:t>
            </a:r>
            <a:r>
              <a:rPr lang="nl-BE" sz="2400" dirty="0" err="1"/>
              <a:t>by</a:t>
            </a:r>
            <a:r>
              <a:rPr lang="nl-BE" sz="2400" dirty="0"/>
              <a:t> </a:t>
            </a:r>
            <a:r>
              <a:rPr lang="nl-BE" sz="2400" b="1" dirty="0"/>
              <a:t>Events</a:t>
            </a:r>
            <a:r>
              <a:rPr lang="nl-BE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5458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FSM </a:t>
            </a:r>
            <a:r>
              <a:rPr lang="nl-BE" dirty="0" err="1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transitioning</a:t>
            </a:r>
            <a:endParaRPr lang="nl-BE" dirty="0">
              <a:effectLst>
                <a:glow rad="139700">
                  <a:schemeClr val="bg1">
                    <a:alpha val="42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Rechthoek 74"/>
          <p:cNvSpPr/>
          <p:nvPr/>
        </p:nvSpPr>
        <p:spPr>
          <a:xfrm>
            <a:off x="1055944" y="2888981"/>
            <a:ext cx="1620026" cy="810022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800" b="1" dirty="0" err="1"/>
              <a:t>From</a:t>
            </a:r>
            <a:endParaRPr lang="nl-BE" sz="2800" b="1" dirty="0"/>
          </a:p>
        </p:txBody>
      </p:sp>
      <p:sp>
        <p:nvSpPr>
          <p:cNvPr id="114" name="Rechthoek: afgeronde hoeken 113"/>
          <p:cNvSpPr/>
          <p:nvPr/>
        </p:nvSpPr>
        <p:spPr>
          <a:xfrm>
            <a:off x="1865953" y="4329009"/>
            <a:ext cx="1620018" cy="1080013"/>
          </a:xfrm>
          <a:prstGeom prst="roundRect">
            <a:avLst/>
          </a:prstGeom>
          <a:solidFill>
            <a:srgbClr val="EFF8FF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r>
              <a:rPr lang="nl-BE" sz="1400" b="1" u="sng" dirty="0" err="1"/>
              <a:t>OnLeave</a:t>
            </a:r>
            <a:endParaRPr lang="nl-BE" sz="1400" b="1" u="sng" dirty="0"/>
          </a:p>
          <a:p>
            <a:r>
              <a:rPr lang="nl-BE" sz="1400" dirty="0"/>
              <a:t>The moment </a:t>
            </a:r>
            <a:r>
              <a:rPr lang="nl-BE" sz="1400" dirty="0" err="1"/>
              <a:t>when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FSM </a:t>
            </a:r>
            <a:r>
              <a:rPr lang="nl-BE" sz="1400" dirty="0" err="1"/>
              <a:t>leaves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</a:t>
            </a:r>
            <a:r>
              <a:rPr lang="nl-BE" sz="1400" dirty="0" err="1"/>
              <a:t>From</a:t>
            </a:r>
            <a:r>
              <a:rPr lang="nl-BE" sz="1400" dirty="0"/>
              <a:t> State.</a:t>
            </a:r>
          </a:p>
        </p:txBody>
      </p:sp>
      <p:sp>
        <p:nvSpPr>
          <p:cNvPr id="52" name="Rechthoek: afgeronde hoeken 51"/>
          <p:cNvSpPr/>
          <p:nvPr/>
        </p:nvSpPr>
        <p:spPr>
          <a:xfrm>
            <a:off x="5285991" y="2888990"/>
            <a:ext cx="1620018" cy="810000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800" b="1" dirty="0"/>
              <a:t>Event</a:t>
            </a:r>
          </a:p>
        </p:txBody>
      </p:sp>
      <p:cxnSp>
        <p:nvCxnSpPr>
          <p:cNvPr id="53" name="Rechte verbindingslijn met pijl 52"/>
          <p:cNvCxnSpPr>
            <a:stCxn id="75" idx="3"/>
          </p:cNvCxnSpPr>
          <p:nvPr/>
        </p:nvCxnSpPr>
        <p:spPr>
          <a:xfrm flipV="1">
            <a:off x="2675970" y="3293990"/>
            <a:ext cx="2610021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hoek 55"/>
          <p:cNvSpPr/>
          <p:nvPr/>
        </p:nvSpPr>
        <p:spPr>
          <a:xfrm>
            <a:off x="9516030" y="2888981"/>
            <a:ext cx="1620026" cy="810022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800" b="1" dirty="0" err="1"/>
              <a:t>To</a:t>
            </a:r>
            <a:endParaRPr lang="nl-BE" sz="2800" b="1" dirty="0"/>
          </a:p>
        </p:txBody>
      </p:sp>
      <p:cxnSp>
        <p:nvCxnSpPr>
          <p:cNvPr id="58" name="Rechte verbindingslijn met pijl 57"/>
          <p:cNvCxnSpPr>
            <a:endCxn id="56" idx="1"/>
          </p:cNvCxnSpPr>
          <p:nvPr/>
        </p:nvCxnSpPr>
        <p:spPr>
          <a:xfrm>
            <a:off x="6906009" y="3293990"/>
            <a:ext cx="2610021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hthoek: afgeronde hoeken 116"/>
          <p:cNvSpPr/>
          <p:nvPr/>
        </p:nvSpPr>
        <p:spPr>
          <a:xfrm>
            <a:off x="3935976" y="4329010"/>
            <a:ext cx="1620018" cy="1080012"/>
          </a:xfrm>
          <a:prstGeom prst="roundRect">
            <a:avLst/>
          </a:prstGeom>
          <a:solidFill>
            <a:srgbClr val="EFF8FF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r>
              <a:rPr lang="nl-BE" sz="1400" b="1" u="sng" dirty="0" err="1"/>
              <a:t>OnBefore</a:t>
            </a:r>
            <a:endParaRPr lang="nl-BE" sz="1400" b="1" u="sng" dirty="0"/>
          </a:p>
          <a:p>
            <a:r>
              <a:rPr lang="nl-BE" sz="1400" dirty="0"/>
              <a:t>The moment </a:t>
            </a:r>
            <a:r>
              <a:rPr lang="nl-BE" sz="1400" dirty="0" err="1"/>
              <a:t>before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FSM is processing </a:t>
            </a:r>
            <a:r>
              <a:rPr lang="nl-BE" sz="1400" dirty="0" err="1"/>
              <a:t>the</a:t>
            </a:r>
            <a:r>
              <a:rPr lang="nl-BE" sz="1400" dirty="0"/>
              <a:t> Event.</a:t>
            </a:r>
          </a:p>
        </p:txBody>
      </p:sp>
      <p:sp>
        <p:nvSpPr>
          <p:cNvPr id="118" name="Rechthoek: afgeronde hoeken 117"/>
          <p:cNvSpPr/>
          <p:nvPr/>
        </p:nvSpPr>
        <p:spPr>
          <a:xfrm>
            <a:off x="6636006" y="4329010"/>
            <a:ext cx="1620018" cy="1080012"/>
          </a:xfrm>
          <a:prstGeom prst="roundRect">
            <a:avLst/>
          </a:prstGeom>
          <a:solidFill>
            <a:srgbClr val="EFF8FF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r>
              <a:rPr lang="nl-BE" sz="1400" b="1" u="sng" dirty="0" err="1"/>
              <a:t>OnAfter</a:t>
            </a:r>
            <a:endParaRPr lang="nl-BE" sz="1400" b="1" u="sng" dirty="0"/>
          </a:p>
          <a:p>
            <a:r>
              <a:rPr lang="nl-BE" sz="1400" dirty="0"/>
              <a:t>The moment </a:t>
            </a:r>
            <a:r>
              <a:rPr lang="nl-BE" sz="1400" dirty="0" err="1"/>
              <a:t>after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FSM has </a:t>
            </a:r>
            <a:r>
              <a:rPr lang="nl-BE" sz="1400" dirty="0" err="1"/>
              <a:t>processed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Event.</a:t>
            </a:r>
          </a:p>
        </p:txBody>
      </p:sp>
      <p:sp>
        <p:nvSpPr>
          <p:cNvPr id="119" name="Rechthoek: afgeronde hoeken 118"/>
          <p:cNvSpPr/>
          <p:nvPr/>
        </p:nvSpPr>
        <p:spPr>
          <a:xfrm>
            <a:off x="8796030" y="4329010"/>
            <a:ext cx="1620018" cy="1080012"/>
          </a:xfrm>
          <a:prstGeom prst="roundRect">
            <a:avLst/>
          </a:prstGeom>
          <a:solidFill>
            <a:srgbClr val="EFF8FF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r>
              <a:rPr lang="nl-BE" sz="1400" b="1" u="sng" dirty="0" err="1"/>
              <a:t>OnEnter</a:t>
            </a:r>
            <a:endParaRPr lang="nl-BE" sz="1400" b="1" u="sng" dirty="0"/>
          </a:p>
          <a:p>
            <a:r>
              <a:rPr lang="nl-BE" sz="1400" dirty="0"/>
              <a:t>The moment </a:t>
            </a:r>
            <a:r>
              <a:rPr lang="nl-BE" sz="1400" dirty="0" err="1"/>
              <a:t>when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FSM enters </a:t>
            </a:r>
            <a:r>
              <a:rPr lang="nl-BE" sz="1400" dirty="0" err="1"/>
              <a:t>the</a:t>
            </a:r>
            <a:r>
              <a:rPr lang="nl-BE" sz="1400" dirty="0"/>
              <a:t> </a:t>
            </a:r>
            <a:r>
              <a:rPr lang="nl-BE" sz="1400" dirty="0" err="1"/>
              <a:t>To</a:t>
            </a:r>
            <a:r>
              <a:rPr lang="nl-BE" sz="1400" dirty="0"/>
              <a:t> State.</a:t>
            </a:r>
          </a:p>
        </p:txBody>
      </p:sp>
      <p:cxnSp>
        <p:nvCxnSpPr>
          <p:cNvPr id="25" name="Rechte verbindingslijn met pijl 24"/>
          <p:cNvCxnSpPr>
            <a:stCxn id="114" idx="0"/>
            <a:endCxn id="29" idx="2"/>
          </p:cNvCxnSpPr>
          <p:nvPr/>
        </p:nvCxnSpPr>
        <p:spPr>
          <a:xfrm flipV="1">
            <a:off x="2675962" y="3518988"/>
            <a:ext cx="405005" cy="8100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Rechte verbindingslijn met pijl 119"/>
          <p:cNvCxnSpPr>
            <a:stCxn id="117" idx="0"/>
            <a:endCxn id="122" idx="2"/>
          </p:cNvCxnSpPr>
          <p:nvPr/>
        </p:nvCxnSpPr>
        <p:spPr>
          <a:xfrm flipV="1">
            <a:off x="4745985" y="3518988"/>
            <a:ext cx="135002" cy="810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uit 28"/>
          <p:cNvSpPr/>
          <p:nvPr/>
        </p:nvSpPr>
        <p:spPr>
          <a:xfrm>
            <a:off x="2855964" y="3068983"/>
            <a:ext cx="450005" cy="450005"/>
          </a:xfrm>
          <a:prstGeom prst="diamond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1" name="Ovaal 120"/>
          <p:cNvSpPr/>
          <p:nvPr/>
        </p:nvSpPr>
        <p:spPr>
          <a:xfrm>
            <a:off x="7086011" y="3068983"/>
            <a:ext cx="450005" cy="45000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2" name="Ruit 121"/>
          <p:cNvSpPr/>
          <p:nvPr/>
        </p:nvSpPr>
        <p:spPr>
          <a:xfrm>
            <a:off x="4655984" y="3068983"/>
            <a:ext cx="450005" cy="450005"/>
          </a:xfrm>
          <a:prstGeom prst="diamond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3" name="Ovaal 122"/>
          <p:cNvSpPr/>
          <p:nvPr/>
        </p:nvSpPr>
        <p:spPr>
          <a:xfrm>
            <a:off x="8886031" y="3068983"/>
            <a:ext cx="450005" cy="45000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24" name="Rechte verbindingslijn met pijl 123"/>
          <p:cNvCxnSpPr>
            <a:stCxn id="118" idx="0"/>
            <a:endCxn id="121" idx="4"/>
          </p:cNvCxnSpPr>
          <p:nvPr/>
        </p:nvCxnSpPr>
        <p:spPr>
          <a:xfrm flipH="1" flipV="1">
            <a:off x="7311014" y="3518988"/>
            <a:ext cx="135001" cy="810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met pijl 124"/>
          <p:cNvCxnSpPr>
            <a:stCxn id="119" idx="0"/>
            <a:endCxn id="123" idx="4"/>
          </p:cNvCxnSpPr>
          <p:nvPr/>
        </p:nvCxnSpPr>
        <p:spPr>
          <a:xfrm flipH="1" flipV="1">
            <a:off x="9111034" y="3518988"/>
            <a:ext cx="495005" cy="810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ingslijn: gebogen 39"/>
          <p:cNvCxnSpPr>
            <a:stCxn id="29" idx="0"/>
            <a:endCxn id="75" idx="0"/>
          </p:cNvCxnSpPr>
          <p:nvPr/>
        </p:nvCxnSpPr>
        <p:spPr>
          <a:xfrm rot="16200000" flipV="1">
            <a:off x="2383461" y="2371477"/>
            <a:ext cx="180002" cy="1215010"/>
          </a:xfrm>
          <a:prstGeom prst="bentConnector3">
            <a:avLst>
              <a:gd name="adj1" fmla="val 22699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ingslijn: gebogen 41"/>
          <p:cNvCxnSpPr>
            <a:stCxn id="122" idx="0"/>
            <a:endCxn id="75" idx="0"/>
          </p:cNvCxnSpPr>
          <p:nvPr/>
        </p:nvCxnSpPr>
        <p:spPr>
          <a:xfrm rot="16200000" flipV="1">
            <a:off x="3283471" y="1471467"/>
            <a:ext cx="180002" cy="3015030"/>
          </a:xfrm>
          <a:prstGeom prst="bentConnector3">
            <a:avLst>
              <a:gd name="adj1" fmla="val 22699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611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FSM </a:t>
            </a:r>
            <a:r>
              <a:rPr lang="nl-BE" dirty="0" err="1">
                <a:effectLst>
                  <a:glow rad="139700">
                    <a:schemeClr val="bg1">
                      <a:alpha val="4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transitioning</a:t>
            </a:r>
            <a:endParaRPr lang="nl-BE" dirty="0">
              <a:effectLst>
                <a:glow rad="139700">
                  <a:schemeClr val="bg1">
                    <a:alpha val="42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echthoek 26"/>
          <p:cNvSpPr/>
          <p:nvPr/>
        </p:nvSpPr>
        <p:spPr>
          <a:xfrm>
            <a:off x="1055944" y="2438989"/>
            <a:ext cx="1620026" cy="810022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err="1"/>
              <a:t>From</a:t>
            </a:r>
            <a:endParaRPr lang="nl-BE" b="1" dirty="0"/>
          </a:p>
        </p:txBody>
      </p:sp>
      <p:sp>
        <p:nvSpPr>
          <p:cNvPr id="28" name="Rechthoek: afgeronde hoeken 27"/>
          <p:cNvSpPr/>
          <p:nvPr/>
        </p:nvSpPr>
        <p:spPr>
          <a:xfrm>
            <a:off x="4385981" y="2438998"/>
            <a:ext cx="1620018" cy="810000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/>
              <a:t>Event1</a:t>
            </a:r>
          </a:p>
        </p:txBody>
      </p:sp>
      <p:cxnSp>
        <p:nvCxnSpPr>
          <p:cNvPr id="30" name="Rechte verbindingslijn met pijl 29"/>
          <p:cNvCxnSpPr>
            <a:stCxn id="27" idx="3"/>
            <a:endCxn id="33" idx="1"/>
          </p:cNvCxnSpPr>
          <p:nvPr/>
        </p:nvCxnSpPr>
        <p:spPr>
          <a:xfrm flipV="1">
            <a:off x="2675970" y="2843994"/>
            <a:ext cx="269995" cy="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hoek 30"/>
          <p:cNvSpPr/>
          <p:nvPr/>
        </p:nvSpPr>
        <p:spPr>
          <a:xfrm>
            <a:off x="7716018" y="2438989"/>
            <a:ext cx="1620026" cy="810022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err="1"/>
              <a:t>To</a:t>
            </a:r>
            <a:endParaRPr lang="nl-BE" b="1" dirty="0"/>
          </a:p>
        </p:txBody>
      </p:sp>
      <p:cxnSp>
        <p:nvCxnSpPr>
          <p:cNvPr id="32" name="Rechte verbindingslijn met pijl 31"/>
          <p:cNvCxnSpPr>
            <a:stCxn id="33" idx="3"/>
            <a:endCxn id="35" idx="1"/>
          </p:cNvCxnSpPr>
          <p:nvPr/>
        </p:nvCxnSpPr>
        <p:spPr>
          <a:xfrm>
            <a:off x="3395970" y="2843994"/>
            <a:ext cx="2700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uit 32"/>
          <p:cNvSpPr/>
          <p:nvPr/>
        </p:nvSpPr>
        <p:spPr>
          <a:xfrm>
            <a:off x="2945965" y="2618991"/>
            <a:ext cx="450005" cy="450005"/>
          </a:xfrm>
          <a:prstGeom prst="diamond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Ovaal 33"/>
          <p:cNvSpPr/>
          <p:nvPr/>
        </p:nvSpPr>
        <p:spPr>
          <a:xfrm>
            <a:off x="6276002" y="2618991"/>
            <a:ext cx="450005" cy="45000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uit 34"/>
          <p:cNvSpPr/>
          <p:nvPr/>
        </p:nvSpPr>
        <p:spPr>
          <a:xfrm>
            <a:off x="3665973" y="2618991"/>
            <a:ext cx="450005" cy="450005"/>
          </a:xfrm>
          <a:prstGeom prst="diamond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Ovaal 35"/>
          <p:cNvSpPr/>
          <p:nvPr/>
        </p:nvSpPr>
        <p:spPr>
          <a:xfrm>
            <a:off x="6996010" y="2618991"/>
            <a:ext cx="450005" cy="45000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7" name="Verbindingslijn: gebogen 36"/>
          <p:cNvCxnSpPr>
            <a:stCxn id="33" idx="0"/>
            <a:endCxn id="27" idx="0"/>
          </p:cNvCxnSpPr>
          <p:nvPr/>
        </p:nvCxnSpPr>
        <p:spPr>
          <a:xfrm rot="16200000" flipV="1">
            <a:off x="2428462" y="1876484"/>
            <a:ext cx="180002" cy="1305011"/>
          </a:xfrm>
          <a:prstGeom prst="bentConnector3">
            <a:avLst>
              <a:gd name="adj1" fmla="val 22699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ingslijn: gebogen 37"/>
          <p:cNvCxnSpPr>
            <a:stCxn id="35" idx="0"/>
            <a:endCxn id="27" idx="0"/>
          </p:cNvCxnSpPr>
          <p:nvPr/>
        </p:nvCxnSpPr>
        <p:spPr>
          <a:xfrm rot="16200000" flipV="1">
            <a:off x="2788466" y="1516480"/>
            <a:ext cx="180002" cy="2025019"/>
          </a:xfrm>
          <a:prstGeom prst="bentConnector3">
            <a:avLst>
              <a:gd name="adj1" fmla="val 22699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hoek: afgeronde hoeken 38"/>
          <p:cNvSpPr/>
          <p:nvPr/>
        </p:nvSpPr>
        <p:spPr>
          <a:xfrm>
            <a:off x="4385982" y="3429000"/>
            <a:ext cx="3420038" cy="2430027"/>
          </a:xfrm>
          <a:prstGeom prst="roundRect">
            <a:avLst/>
          </a:prstGeom>
          <a:solidFill>
            <a:srgbClr val="EFF8FF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tIns="180000" rIns="180000" bIns="180000" numCol="1" rtlCol="0" anchor="ctr"/>
          <a:lstStyle/>
          <a:p>
            <a:r>
              <a:rPr lang="nl-BE" sz="2000" b="1" u="sng" dirty="0" err="1"/>
              <a:t>function</a:t>
            </a:r>
            <a:r>
              <a:rPr lang="nl-BE" sz="2000" b="1" u="sng" dirty="0"/>
              <a:t> FSM:OnAfterEvent1()</a:t>
            </a:r>
          </a:p>
          <a:p>
            <a:endParaRPr lang="nl-BE" b="1" u="sng" dirty="0"/>
          </a:p>
          <a:p>
            <a:r>
              <a:rPr lang="nl-BE" b="1" u="sng" dirty="0"/>
              <a:t>Embedded:</a:t>
            </a:r>
          </a:p>
          <a:p>
            <a:r>
              <a:rPr lang="nl-BE" dirty="0"/>
              <a:t>FSM:Event2()</a:t>
            </a:r>
          </a:p>
          <a:p>
            <a:endParaRPr lang="nl-BE" dirty="0"/>
          </a:p>
          <a:p>
            <a:r>
              <a:rPr lang="nl-BE" b="1" u="sng" dirty="0" err="1"/>
              <a:t>Delayed</a:t>
            </a:r>
            <a:r>
              <a:rPr lang="nl-BE" b="1" u="sng" dirty="0"/>
              <a:t>:</a:t>
            </a:r>
          </a:p>
          <a:p>
            <a:r>
              <a:rPr lang="nl-BE" dirty="0"/>
              <a:t>FSM:__Event2( 10 )</a:t>
            </a:r>
          </a:p>
        </p:txBody>
      </p:sp>
      <p:sp>
        <p:nvSpPr>
          <p:cNvPr id="41" name="Rechthoek: afgeronde hoeken 40"/>
          <p:cNvSpPr/>
          <p:nvPr/>
        </p:nvSpPr>
        <p:spPr>
          <a:xfrm>
            <a:off x="9876042" y="2438989"/>
            <a:ext cx="1620018" cy="810000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/>
              <a:t>Event2</a:t>
            </a:r>
          </a:p>
        </p:txBody>
      </p:sp>
      <p:cxnSp>
        <p:nvCxnSpPr>
          <p:cNvPr id="43" name="Rechte verbindingslijn met pijl 42"/>
          <p:cNvCxnSpPr>
            <a:stCxn id="31" idx="3"/>
            <a:endCxn id="41" idx="1"/>
          </p:cNvCxnSpPr>
          <p:nvPr/>
        </p:nvCxnSpPr>
        <p:spPr>
          <a:xfrm flipV="1">
            <a:off x="9336044" y="2843989"/>
            <a:ext cx="539998" cy="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met pijl 44"/>
          <p:cNvCxnSpPr>
            <a:stCxn id="35" idx="3"/>
            <a:endCxn id="28" idx="1"/>
          </p:cNvCxnSpPr>
          <p:nvPr/>
        </p:nvCxnSpPr>
        <p:spPr>
          <a:xfrm>
            <a:off x="4115978" y="2843994"/>
            <a:ext cx="270003" cy="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met pijl 47"/>
          <p:cNvCxnSpPr>
            <a:endCxn id="34" idx="2"/>
          </p:cNvCxnSpPr>
          <p:nvPr/>
        </p:nvCxnSpPr>
        <p:spPr>
          <a:xfrm flipV="1">
            <a:off x="6006007" y="2843994"/>
            <a:ext cx="269995" cy="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34" idx="6"/>
            <a:endCxn id="36" idx="2"/>
          </p:cNvCxnSpPr>
          <p:nvPr/>
        </p:nvCxnSpPr>
        <p:spPr>
          <a:xfrm>
            <a:off x="6726007" y="2843994"/>
            <a:ext cx="2700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53"/>
          <p:cNvCxnSpPr>
            <a:stCxn id="36" idx="6"/>
            <a:endCxn id="31" idx="1"/>
          </p:cNvCxnSpPr>
          <p:nvPr/>
        </p:nvCxnSpPr>
        <p:spPr>
          <a:xfrm>
            <a:off x="7446015" y="2843994"/>
            <a:ext cx="270003" cy="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0"/>
          <p:cNvCxnSpPr>
            <a:stCxn id="39" idx="0"/>
            <a:endCxn id="34" idx="4"/>
          </p:cNvCxnSpPr>
          <p:nvPr/>
        </p:nvCxnSpPr>
        <p:spPr>
          <a:xfrm flipV="1">
            <a:off x="6096001" y="3068996"/>
            <a:ext cx="405004" cy="3600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al 21"/>
          <p:cNvSpPr/>
          <p:nvPr/>
        </p:nvSpPr>
        <p:spPr>
          <a:xfrm>
            <a:off x="7266013" y="4509012"/>
            <a:ext cx="360004" cy="37151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5" name="Ovaal 64"/>
          <p:cNvSpPr/>
          <p:nvPr/>
        </p:nvSpPr>
        <p:spPr>
          <a:xfrm>
            <a:off x="7266013" y="5307509"/>
            <a:ext cx="360004" cy="37151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9" name="Ovaal 68"/>
          <p:cNvSpPr/>
          <p:nvPr/>
        </p:nvSpPr>
        <p:spPr>
          <a:xfrm>
            <a:off x="10506049" y="5307509"/>
            <a:ext cx="360004" cy="37151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46" name="Rechte verbindingslijn met pijl 45"/>
          <p:cNvCxnSpPr>
            <a:stCxn id="65" idx="6"/>
            <a:endCxn id="69" idx="2"/>
          </p:cNvCxnSpPr>
          <p:nvPr/>
        </p:nvCxnSpPr>
        <p:spPr>
          <a:xfrm>
            <a:off x="7626017" y="5493267"/>
            <a:ext cx="2880032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met pijl 54"/>
          <p:cNvCxnSpPr>
            <a:stCxn id="22" idx="6"/>
            <a:endCxn id="41" idx="2"/>
          </p:cNvCxnSpPr>
          <p:nvPr/>
        </p:nvCxnSpPr>
        <p:spPr>
          <a:xfrm flipV="1">
            <a:off x="7626017" y="3248989"/>
            <a:ext cx="3060034" cy="144578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Rechte verbindingslijn met pijl 76"/>
          <p:cNvCxnSpPr>
            <a:stCxn id="69" idx="0"/>
            <a:endCxn id="41" idx="2"/>
          </p:cNvCxnSpPr>
          <p:nvPr/>
        </p:nvCxnSpPr>
        <p:spPr>
          <a:xfrm flipV="1">
            <a:off x="10686051" y="3248989"/>
            <a:ext cx="0" cy="205852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hoek 79"/>
          <p:cNvSpPr/>
          <p:nvPr/>
        </p:nvSpPr>
        <p:spPr>
          <a:xfrm>
            <a:off x="10956054" y="5139019"/>
            <a:ext cx="900010" cy="540006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/>
              <a:t>10 </a:t>
            </a:r>
            <a:r>
              <a:rPr lang="nl-BE" sz="1200" dirty="0" err="1"/>
              <a:t>seconds</a:t>
            </a:r>
            <a:r>
              <a:rPr lang="nl-BE" sz="1200" dirty="0"/>
              <a:t> later</a:t>
            </a:r>
          </a:p>
        </p:txBody>
      </p:sp>
      <p:sp>
        <p:nvSpPr>
          <p:cNvPr id="81" name="Rechthoek 80"/>
          <p:cNvSpPr/>
          <p:nvPr/>
        </p:nvSpPr>
        <p:spPr>
          <a:xfrm>
            <a:off x="8436026" y="3879005"/>
            <a:ext cx="900010" cy="630008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b="1" dirty="0" err="1"/>
              <a:t>Immediate</a:t>
            </a:r>
            <a:endParaRPr lang="nl-BE" sz="1200" b="1" dirty="0"/>
          </a:p>
          <a:p>
            <a:pPr algn="ctr"/>
            <a:r>
              <a:rPr lang="nl-BE" sz="1200" dirty="0" err="1"/>
              <a:t>Process</a:t>
            </a:r>
            <a:r>
              <a:rPr lang="nl-BE" sz="1200" dirty="0"/>
              <a:t> </a:t>
            </a:r>
            <a:r>
              <a:rPr lang="nl-BE" sz="1200" dirty="0" err="1"/>
              <a:t>Transition</a:t>
            </a:r>
            <a:endParaRPr lang="nl-BE" sz="1200" dirty="0"/>
          </a:p>
        </p:txBody>
      </p:sp>
      <p:sp>
        <p:nvSpPr>
          <p:cNvPr id="82" name="Rechthoek 81"/>
          <p:cNvSpPr/>
          <p:nvPr/>
        </p:nvSpPr>
        <p:spPr>
          <a:xfrm>
            <a:off x="10596050" y="3609001"/>
            <a:ext cx="900010" cy="630007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b="1" dirty="0" err="1"/>
              <a:t>Delayed</a:t>
            </a:r>
            <a:endParaRPr lang="nl-BE" sz="1200" b="1" dirty="0"/>
          </a:p>
          <a:p>
            <a:pPr algn="ctr"/>
            <a:r>
              <a:rPr lang="nl-BE" sz="1200" dirty="0" err="1"/>
              <a:t>Process</a:t>
            </a:r>
            <a:r>
              <a:rPr lang="nl-BE" sz="1200" dirty="0"/>
              <a:t> </a:t>
            </a:r>
            <a:r>
              <a:rPr lang="nl-BE" sz="1200" dirty="0" err="1"/>
              <a:t>Transition</a:t>
            </a:r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3878370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DCS">
      <a:dk1>
        <a:srgbClr val="2C2C2C"/>
      </a:dk1>
      <a:lt1>
        <a:srgbClr val="FFFFFF"/>
      </a:lt1>
      <a:dk2>
        <a:srgbClr val="3FA8FF"/>
      </a:dk2>
      <a:lt2>
        <a:srgbClr val="F2F2F2"/>
      </a:lt2>
      <a:accent1>
        <a:srgbClr val="004274"/>
      </a:accent1>
      <a:accent2>
        <a:srgbClr val="B00000"/>
      </a:accent2>
      <a:accent3>
        <a:srgbClr val="1299FF"/>
      </a:accent3>
      <a:accent4>
        <a:srgbClr val="FF4747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tx1">
                <a:alpha val="20000"/>
              </a:schemeClr>
            </a:gs>
            <a:gs pos="100000">
              <a:srgbClr val="FFFFFF"/>
            </a:gs>
            <a:gs pos="34000">
              <a:schemeClr val="tx1">
                <a:alpha val="35000"/>
              </a:schemeClr>
            </a:gs>
            <a:gs pos="100000">
              <a:schemeClr val="tx1"/>
            </a:gs>
          </a:gsLst>
          <a:lin ang="16200000" scaled="1"/>
          <a:tileRect/>
        </a:gradFill>
        <a:ln w="19050">
          <a:solidFill>
            <a:schemeClr val="accent1"/>
          </a:solidFill>
        </a:ln>
      </a:spPr>
      <a:bodyPr rtlCol="0" anchor="t"/>
      <a:lstStyle>
        <a:defPPr algn="ctr">
          <a:defRPr sz="2000" b="1" dirty="0">
            <a:solidFill>
              <a:schemeClr val="accent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/>
      </a:spPr>
      <a:bodyPr wrap="square" rtlCol="0"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TM03090430[[fn=Aaneengesloten]]</Template>
  <TotalTime>9836</TotalTime>
  <Words>200</Words>
  <Application>Microsoft Office PowerPoint</Application>
  <PresentationFormat>Breedbeeld</PresentationFormat>
  <Paragraphs>65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7" baseType="lpstr">
      <vt:lpstr>Corbel</vt:lpstr>
      <vt:lpstr>Wingdings</vt:lpstr>
      <vt:lpstr>Gestreept</vt:lpstr>
      <vt:lpstr>moose for dcs world FINITE STATE MACHINES</vt:lpstr>
      <vt:lpstr>Finite state machine</vt:lpstr>
      <vt:lpstr>FSM transitioning</vt:lpstr>
      <vt:lpstr>FSM transitioning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 world mission Development with moose</dc:title>
  <dc:creator>Sven Van de Velde</dc:creator>
  <cp:lastModifiedBy>Sven Van de Velde</cp:lastModifiedBy>
  <cp:revision>378</cp:revision>
  <dcterms:created xsi:type="dcterms:W3CDTF">2016-04-14T07:37:30Z</dcterms:created>
  <dcterms:modified xsi:type="dcterms:W3CDTF">2016-12-23T05:44:27Z</dcterms:modified>
</cp:coreProperties>
</file>