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46" r:id="rId4"/>
    <p:sldId id="351" r:id="rId5"/>
    <p:sldId id="352" r:id="rId6"/>
    <p:sldId id="353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>
        <p:scale>
          <a:sx n="125" d="100"/>
          <a:sy n="125" d="100"/>
        </p:scale>
        <p:origin x="21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ums.eagle.ru/" TargetMode="Externa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FINITE STATE MACHINES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CONCEPT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 machine</a:t>
            </a:r>
          </a:p>
        </p:txBody>
      </p:sp>
      <p:sp>
        <p:nvSpPr>
          <p:cNvPr id="74" name="Rechthoek 73"/>
          <p:cNvSpPr/>
          <p:nvPr/>
        </p:nvSpPr>
        <p:spPr>
          <a:xfrm>
            <a:off x="2135956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Accept</a:t>
            </a:r>
          </a:p>
        </p:txBody>
      </p:sp>
      <p:sp>
        <p:nvSpPr>
          <p:cNvPr id="75" name="Rechthoek 74"/>
          <p:cNvSpPr/>
          <p:nvPr/>
        </p:nvSpPr>
        <p:spPr>
          <a:xfrm>
            <a:off x="2135956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Planned</a:t>
            </a:r>
            <a:endParaRPr lang="nl-BE" sz="900" dirty="0"/>
          </a:p>
        </p:txBody>
      </p:sp>
      <p:sp>
        <p:nvSpPr>
          <p:cNvPr id="76" name="Rechthoek 75"/>
          <p:cNvSpPr/>
          <p:nvPr/>
        </p:nvSpPr>
        <p:spPr>
          <a:xfrm>
            <a:off x="9336036" y="3338999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Failed</a:t>
            </a:r>
            <a:endParaRPr lang="nl-BE" sz="900" dirty="0"/>
          </a:p>
        </p:txBody>
      </p:sp>
      <p:cxnSp>
        <p:nvCxnSpPr>
          <p:cNvPr id="77" name="Rechte verbindingslijn met pijl 76"/>
          <p:cNvCxnSpPr>
            <a:stCxn id="103" idx="3"/>
            <a:endCxn id="76" idx="1"/>
          </p:cNvCxnSpPr>
          <p:nvPr/>
        </p:nvCxnSpPr>
        <p:spPr>
          <a:xfrm>
            <a:off x="8976023" y="3519001"/>
            <a:ext cx="360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80" idx="3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75" idx="2"/>
            <a:endCxn id="74" idx="0"/>
          </p:cNvCxnSpPr>
          <p:nvPr/>
        </p:nvCxnSpPr>
        <p:spPr>
          <a:xfrm>
            <a:off x="2495956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81" name="Rechthoek 80"/>
          <p:cNvSpPr/>
          <p:nvPr/>
        </p:nvSpPr>
        <p:spPr>
          <a:xfrm>
            <a:off x="3575972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Route</a:t>
            </a:r>
          </a:p>
        </p:txBody>
      </p:sp>
      <p:sp>
        <p:nvSpPr>
          <p:cNvPr id="82" name="Rechthoek 81"/>
          <p:cNvSpPr/>
          <p:nvPr/>
        </p:nvSpPr>
        <p:spPr>
          <a:xfrm>
            <a:off x="3575972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Accepted</a:t>
            </a:r>
            <a:endParaRPr lang="nl-BE" sz="900" dirty="0"/>
          </a:p>
        </p:txBody>
      </p:sp>
      <p:cxnSp>
        <p:nvCxnSpPr>
          <p:cNvPr id="83" name="Rechte verbindingslijn met pijl 82"/>
          <p:cNvCxnSpPr>
            <a:stCxn id="82" idx="2"/>
            <a:endCxn id="81" idx="0"/>
          </p:cNvCxnSpPr>
          <p:nvPr/>
        </p:nvCxnSpPr>
        <p:spPr>
          <a:xfrm>
            <a:off x="3935972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hoek 83"/>
          <p:cNvSpPr/>
          <p:nvPr/>
        </p:nvSpPr>
        <p:spPr>
          <a:xfrm>
            <a:off x="4925987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Arrived</a:t>
            </a:r>
            <a:endParaRPr lang="nl-BE" sz="900" dirty="0"/>
          </a:p>
        </p:txBody>
      </p:sp>
      <p:sp>
        <p:nvSpPr>
          <p:cNvPr id="85" name="Afgeronde rechthoek 11"/>
          <p:cNvSpPr/>
          <p:nvPr/>
        </p:nvSpPr>
        <p:spPr>
          <a:xfrm>
            <a:off x="4925987" y="2798997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Update</a:t>
            </a:r>
          </a:p>
        </p:txBody>
      </p:sp>
      <p:cxnSp>
        <p:nvCxnSpPr>
          <p:cNvPr id="86" name="Rechte verbindingslijn met pijl 85"/>
          <p:cNvCxnSpPr>
            <a:stCxn id="84" idx="2"/>
            <a:endCxn id="85" idx="0"/>
          </p:cNvCxnSpPr>
          <p:nvPr/>
        </p:nvCxnSpPr>
        <p:spPr>
          <a:xfrm>
            <a:off x="5285987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/>
          <p:cNvSpPr/>
          <p:nvPr/>
        </p:nvSpPr>
        <p:spPr>
          <a:xfrm>
            <a:off x="6005999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Updated</a:t>
            </a:r>
            <a:endParaRPr lang="nl-BE" sz="900" dirty="0"/>
          </a:p>
        </p:txBody>
      </p:sp>
      <p:cxnSp>
        <p:nvCxnSpPr>
          <p:cNvPr id="88" name="Verbindingslijn: gebogen 87"/>
          <p:cNvCxnSpPr>
            <a:stCxn id="85" idx="3"/>
            <a:endCxn id="87" idx="1"/>
          </p:cNvCxnSpPr>
          <p:nvPr/>
        </p:nvCxnSpPr>
        <p:spPr>
          <a:xfrm flipV="1">
            <a:off x="5645987" y="2168986"/>
            <a:ext cx="360012" cy="810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88"/>
          <p:cNvCxnSpPr>
            <a:stCxn id="87" idx="2"/>
          </p:cNvCxnSpPr>
          <p:nvPr/>
        </p:nvCxnSpPr>
        <p:spPr>
          <a:xfrm>
            <a:off x="6365999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 89"/>
          <p:cNvSpPr/>
          <p:nvPr/>
        </p:nvSpPr>
        <p:spPr>
          <a:xfrm>
            <a:off x="6005999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Account</a:t>
            </a:r>
          </a:p>
        </p:txBody>
      </p:sp>
      <p:cxnSp>
        <p:nvCxnSpPr>
          <p:cNvPr id="91" name="Verbindingslijn: gebogen 90"/>
          <p:cNvCxnSpPr>
            <a:stCxn id="74" idx="3"/>
            <a:endCxn id="82" idx="1"/>
          </p:cNvCxnSpPr>
          <p:nvPr/>
        </p:nvCxnSpPr>
        <p:spPr>
          <a:xfrm flipV="1">
            <a:off x="2855964" y="2168986"/>
            <a:ext cx="720008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ingslijn: gebogen 91"/>
          <p:cNvCxnSpPr>
            <a:stCxn id="81" idx="3"/>
            <a:endCxn id="84" idx="1"/>
          </p:cNvCxnSpPr>
          <p:nvPr/>
        </p:nvCxnSpPr>
        <p:spPr>
          <a:xfrm flipV="1">
            <a:off x="4295980" y="2168986"/>
            <a:ext cx="630007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ingslijn: gebogen 92"/>
          <p:cNvCxnSpPr>
            <a:stCxn id="87" idx="2"/>
            <a:endCxn id="94" idx="0"/>
          </p:cNvCxnSpPr>
          <p:nvPr/>
        </p:nvCxnSpPr>
        <p:spPr>
          <a:xfrm rot="16200000" flipH="1">
            <a:off x="6681005" y="2033982"/>
            <a:ext cx="450005" cy="10800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hoek 93"/>
          <p:cNvSpPr/>
          <p:nvPr/>
        </p:nvSpPr>
        <p:spPr>
          <a:xfrm>
            <a:off x="7086011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Smoke</a:t>
            </a:r>
            <a:endParaRPr lang="nl-BE" sz="900" dirty="0"/>
          </a:p>
        </p:txBody>
      </p:sp>
      <p:sp>
        <p:nvSpPr>
          <p:cNvPr id="95" name="Rechthoek 94"/>
          <p:cNvSpPr/>
          <p:nvPr/>
        </p:nvSpPr>
        <p:spPr>
          <a:xfrm>
            <a:off x="8256024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Destroyed</a:t>
            </a:r>
            <a:endParaRPr lang="nl-BE" sz="900" dirty="0"/>
          </a:p>
        </p:txBody>
      </p:sp>
      <p:cxnSp>
        <p:nvCxnSpPr>
          <p:cNvPr id="96" name="Verbindingslijn: gebogen 95"/>
          <p:cNvCxnSpPr>
            <a:stCxn id="90" idx="3"/>
            <a:endCxn id="95" idx="1"/>
          </p:cNvCxnSpPr>
          <p:nvPr/>
        </p:nvCxnSpPr>
        <p:spPr>
          <a:xfrm flipV="1">
            <a:off x="6726007" y="2168986"/>
            <a:ext cx="1530017" cy="810007"/>
          </a:xfrm>
          <a:prstGeom prst="bentConnector3">
            <a:avLst>
              <a:gd name="adj1" fmla="val 132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geronde rechthoek 11"/>
          <p:cNvSpPr/>
          <p:nvPr/>
        </p:nvSpPr>
        <p:spPr>
          <a:xfrm>
            <a:off x="8256024" y="2798993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Success</a:t>
            </a:r>
            <a:endParaRPr lang="nl-BE" sz="900" dirty="0"/>
          </a:p>
        </p:txBody>
      </p:sp>
      <p:cxnSp>
        <p:nvCxnSpPr>
          <p:cNvPr id="98" name="Rechte verbindingslijn met pijl 97"/>
          <p:cNvCxnSpPr>
            <a:stCxn id="95" idx="2"/>
            <a:endCxn id="97" idx="0"/>
          </p:cNvCxnSpPr>
          <p:nvPr/>
        </p:nvCxnSpPr>
        <p:spPr>
          <a:xfrm>
            <a:off x="8616024" y="2348988"/>
            <a:ext cx="0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hoek 98"/>
          <p:cNvSpPr/>
          <p:nvPr/>
        </p:nvSpPr>
        <p:spPr>
          <a:xfrm>
            <a:off x="9336036" y="1988984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Success</a:t>
            </a:r>
            <a:endParaRPr lang="nl-BE" sz="900" dirty="0"/>
          </a:p>
        </p:txBody>
      </p:sp>
      <p:cxnSp>
        <p:nvCxnSpPr>
          <p:cNvPr id="100" name="Verbindingslijn: gebogen 99"/>
          <p:cNvCxnSpPr>
            <a:stCxn id="97" idx="3"/>
            <a:endCxn id="99" idx="1"/>
          </p:cNvCxnSpPr>
          <p:nvPr/>
        </p:nvCxnSpPr>
        <p:spPr>
          <a:xfrm flipV="1">
            <a:off x="8976024" y="2168986"/>
            <a:ext cx="360012" cy="81000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>
            <a:stCxn id="99" idx="3"/>
            <a:endCxn id="102" idx="1"/>
          </p:cNvCxnSpPr>
          <p:nvPr/>
        </p:nvCxnSpPr>
        <p:spPr>
          <a:xfrm>
            <a:off x="10056044" y="2168986"/>
            <a:ext cx="360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10416048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103" name="Afgeronde rechthoek 11"/>
          <p:cNvSpPr/>
          <p:nvPr/>
        </p:nvSpPr>
        <p:spPr>
          <a:xfrm>
            <a:off x="8256023" y="3338999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Fail</a:t>
            </a:r>
            <a:endParaRPr lang="nl-BE" sz="900" dirty="0"/>
          </a:p>
        </p:txBody>
      </p:sp>
      <p:cxnSp>
        <p:nvCxnSpPr>
          <p:cNvPr id="104" name="Rechte verbindingslijn met pijl 103"/>
          <p:cNvCxnSpPr>
            <a:stCxn id="76" idx="3"/>
            <a:endCxn id="105" idx="1"/>
          </p:cNvCxnSpPr>
          <p:nvPr/>
        </p:nvCxnSpPr>
        <p:spPr>
          <a:xfrm>
            <a:off x="10056044" y="3519001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hoek 104"/>
          <p:cNvSpPr/>
          <p:nvPr/>
        </p:nvSpPr>
        <p:spPr>
          <a:xfrm>
            <a:off x="10416047" y="3429000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cxnSp>
        <p:nvCxnSpPr>
          <p:cNvPr id="106" name="Verbindingslijn: gebogen 105"/>
          <p:cNvCxnSpPr>
            <a:stCxn id="74" idx="2"/>
            <a:endCxn id="107" idx="1"/>
          </p:cNvCxnSpPr>
          <p:nvPr/>
        </p:nvCxnSpPr>
        <p:spPr>
          <a:xfrm rot="16200000" flipH="1">
            <a:off x="2810962" y="2843991"/>
            <a:ext cx="450009" cy="10800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 106"/>
          <p:cNvSpPr/>
          <p:nvPr/>
        </p:nvSpPr>
        <p:spPr>
          <a:xfrm>
            <a:off x="3575972" y="342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Rejected</a:t>
            </a:r>
            <a:endParaRPr lang="nl-BE" sz="900" dirty="0"/>
          </a:p>
        </p:txBody>
      </p:sp>
      <p:cxnSp>
        <p:nvCxnSpPr>
          <p:cNvPr id="108" name="Rechte verbindingslijn met pijl 107"/>
          <p:cNvCxnSpPr>
            <a:endCxn id="109" idx="1"/>
          </p:cNvCxnSpPr>
          <p:nvPr/>
        </p:nvCxnSpPr>
        <p:spPr>
          <a:xfrm>
            <a:off x="4295980" y="3609002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 108"/>
          <p:cNvSpPr/>
          <p:nvPr/>
        </p:nvSpPr>
        <p:spPr>
          <a:xfrm>
            <a:off x="4655983" y="3519001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110" name="Rechthoek 109"/>
          <p:cNvSpPr/>
          <p:nvPr/>
        </p:nvSpPr>
        <p:spPr>
          <a:xfrm>
            <a:off x="6456003" y="4959017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</a:t>
            </a:r>
            <a:r>
              <a:rPr lang="nl-BE" sz="1400" b="1" dirty="0"/>
              <a:t>Event</a:t>
            </a:r>
            <a:r>
              <a:rPr lang="nl-BE" sz="1400" dirty="0"/>
              <a:t> </a:t>
            </a:r>
            <a:r>
              <a:rPr lang="nl-BE" sz="1400" dirty="0" err="1"/>
              <a:t>describes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action,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 </a:t>
            </a:r>
            <a:r>
              <a:rPr lang="nl-BE" sz="1400" dirty="0" err="1"/>
              <a:t>both</a:t>
            </a:r>
            <a:r>
              <a:rPr lang="nl-BE" sz="1400" dirty="0"/>
              <a:t> </a:t>
            </a:r>
            <a:r>
              <a:rPr lang="nl-BE" sz="1400" b="1" dirty="0" err="1"/>
              <a:t>internally</a:t>
            </a:r>
            <a:r>
              <a:rPr lang="nl-BE" sz="1400" b="1" dirty="0"/>
              <a:t> </a:t>
            </a:r>
            <a:r>
              <a:rPr lang="nl-BE" sz="1400" dirty="0"/>
              <a:t>as </a:t>
            </a:r>
            <a:r>
              <a:rPr lang="nl-BE" sz="1400" b="1" dirty="0" err="1"/>
              <a:t>externally</a:t>
            </a:r>
            <a:r>
              <a:rPr lang="nl-BE" sz="1400" b="1" dirty="0"/>
              <a:t> </a:t>
            </a:r>
            <a:r>
              <a:rPr lang="nl-BE" sz="1400" dirty="0"/>
              <a:t>in </a:t>
            </a:r>
            <a:r>
              <a:rPr lang="nl-BE" sz="1400" dirty="0" err="1"/>
              <a:t>the</a:t>
            </a:r>
            <a:r>
              <a:rPr lang="nl-BE" sz="1400" dirty="0"/>
              <a:t> FSM. An Event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 </a:t>
            </a:r>
            <a:r>
              <a:rPr lang="nl-BE" sz="1400" b="1" dirty="0"/>
              <a:t>Embedded </a:t>
            </a:r>
            <a:r>
              <a:rPr lang="nl-BE" sz="1400" dirty="0"/>
              <a:t>or </a:t>
            </a:r>
            <a:r>
              <a:rPr lang="nl-BE" sz="1400" b="1" dirty="0" err="1"/>
              <a:t>Delayed</a:t>
            </a:r>
            <a:r>
              <a:rPr lang="nl-BE" sz="1400" b="1" dirty="0"/>
              <a:t> </a:t>
            </a:r>
            <a:r>
              <a:rPr lang="nl-BE" sz="1400" dirty="0"/>
              <a:t>over time.</a:t>
            </a:r>
          </a:p>
        </p:txBody>
      </p:sp>
      <p:sp>
        <p:nvSpPr>
          <p:cNvPr id="111" name="Rechthoek 110"/>
          <p:cNvSpPr/>
          <p:nvPr/>
        </p:nvSpPr>
        <p:spPr>
          <a:xfrm>
            <a:off x="6456003" y="5769026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FSM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encapsulate</a:t>
            </a:r>
            <a:r>
              <a:rPr lang="nl-BE" sz="1400" dirty="0"/>
              <a:t>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FSMs</a:t>
            </a:r>
            <a:r>
              <a:rPr lang="nl-BE" sz="1400" dirty="0"/>
              <a:t>… In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words</a:t>
            </a:r>
            <a:r>
              <a:rPr lang="nl-BE" sz="1400" dirty="0"/>
              <a:t>, </a:t>
            </a:r>
            <a:r>
              <a:rPr lang="nl-BE" sz="1400" dirty="0" err="1"/>
              <a:t>an</a:t>
            </a:r>
            <a:r>
              <a:rPr lang="nl-BE" sz="1400" dirty="0"/>
              <a:t> FSM is </a:t>
            </a:r>
            <a:r>
              <a:rPr lang="nl-BE" sz="1400" b="1" dirty="0" err="1"/>
              <a:t>hierarchical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facilitates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re-</a:t>
            </a:r>
            <a:r>
              <a:rPr lang="nl-BE" sz="1400" dirty="0" err="1"/>
              <a:t>ue</a:t>
            </a:r>
            <a:r>
              <a:rPr lang="nl-BE" sz="1400" dirty="0"/>
              <a:t> of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b="1" dirty="0"/>
              <a:t>sub</a:t>
            </a:r>
            <a:r>
              <a:rPr lang="nl-BE" sz="1400" dirty="0"/>
              <a:t>-</a:t>
            </a:r>
            <a:r>
              <a:rPr lang="nl-BE" sz="1400" dirty="0" err="1"/>
              <a:t>FSMs</a:t>
            </a:r>
            <a:r>
              <a:rPr lang="nl-BE" sz="1400" dirty="0"/>
              <a:t>.</a:t>
            </a:r>
          </a:p>
        </p:txBody>
      </p:sp>
      <p:sp>
        <p:nvSpPr>
          <p:cNvPr id="112" name="Rechthoek: afgeronde hoeken 111"/>
          <p:cNvSpPr/>
          <p:nvPr/>
        </p:nvSpPr>
        <p:spPr>
          <a:xfrm>
            <a:off x="5645995" y="5139019"/>
            <a:ext cx="1080012" cy="36000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113" name="Rechthoek 112"/>
          <p:cNvSpPr/>
          <p:nvPr/>
        </p:nvSpPr>
        <p:spPr>
          <a:xfrm>
            <a:off x="5645995" y="5949028"/>
            <a:ext cx="1080012" cy="360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14" name="Rechthoek 113"/>
          <p:cNvSpPr/>
          <p:nvPr/>
        </p:nvSpPr>
        <p:spPr>
          <a:xfrm>
            <a:off x="6456003" y="4149008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 </a:t>
            </a:r>
            <a:r>
              <a:rPr lang="nl-BE" sz="1400" b="1" dirty="0"/>
              <a:t>State</a:t>
            </a:r>
            <a:r>
              <a:rPr lang="nl-BE" sz="1400" dirty="0"/>
              <a:t> </a:t>
            </a:r>
            <a:r>
              <a:rPr lang="nl-BE" sz="1400" dirty="0" err="1"/>
              <a:t>defines</a:t>
            </a:r>
            <a:r>
              <a:rPr lang="nl-BE" sz="1400" dirty="0"/>
              <a:t> a moment in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process</a:t>
            </a:r>
            <a:r>
              <a:rPr lang="nl-BE" sz="1400" dirty="0"/>
              <a:t>.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5645995" y="4329010"/>
            <a:ext cx="1080012" cy="36000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16" name="Rechthoek 115"/>
          <p:cNvSpPr/>
          <p:nvPr/>
        </p:nvSpPr>
        <p:spPr>
          <a:xfrm>
            <a:off x="335936" y="4149008"/>
            <a:ext cx="5040056" cy="2340026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2400" dirty="0"/>
              <a:t>A </a:t>
            </a:r>
            <a:r>
              <a:rPr lang="nl-BE" sz="2400" b="1" dirty="0" err="1"/>
              <a:t>Finite</a:t>
            </a:r>
            <a:r>
              <a:rPr lang="nl-BE" sz="2400" b="1" dirty="0"/>
              <a:t> State Machine</a:t>
            </a:r>
            <a:r>
              <a:rPr lang="nl-BE" sz="2400" dirty="0"/>
              <a:t> (FSM) </a:t>
            </a:r>
            <a:r>
              <a:rPr lang="nl-BE" sz="2400" dirty="0" err="1"/>
              <a:t>defines</a:t>
            </a:r>
            <a:r>
              <a:rPr lang="nl-BE" sz="2400" dirty="0"/>
              <a:t> </a:t>
            </a:r>
            <a:r>
              <a:rPr lang="nl-BE" sz="2400" b="1" dirty="0" err="1"/>
              <a:t>the</a:t>
            </a:r>
            <a:r>
              <a:rPr lang="nl-BE" sz="2400" b="1" dirty="0"/>
              <a:t> </a:t>
            </a:r>
            <a:r>
              <a:rPr lang="nl-BE" sz="2400" b="1" dirty="0" err="1"/>
              <a:t>rules</a:t>
            </a:r>
            <a:r>
              <a:rPr lang="nl-BE" sz="2400" b="1" dirty="0"/>
              <a:t> of </a:t>
            </a:r>
            <a:r>
              <a:rPr lang="nl-BE" sz="2400" b="1" dirty="0" err="1"/>
              <a:t>transitioning</a:t>
            </a:r>
            <a:r>
              <a:rPr lang="nl-BE" sz="2400" b="1" dirty="0"/>
              <a:t> </a:t>
            </a:r>
            <a:r>
              <a:rPr lang="nl-BE" sz="2400" dirty="0" err="1"/>
              <a:t>between</a:t>
            </a:r>
            <a:r>
              <a:rPr lang="nl-BE" sz="2400" dirty="0"/>
              <a:t> </a:t>
            </a:r>
            <a:r>
              <a:rPr lang="nl-BE" sz="2400" dirty="0" err="1"/>
              <a:t>various</a:t>
            </a:r>
            <a:r>
              <a:rPr lang="nl-BE" sz="2400" dirty="0"/>
              <a:t> </a:t>
            </a:r>
            <a:r>
              <a:rPr lang="nl-BE" sz="2400" b="1" dirty="0" err="1"/>
              <a:t>States</a:t>
            </a:r>
            <a:r>
              <a:rPr lang="nl-BE" sz="2400" dirty="0"/>
              <a:t> </a:t>
            </a:r>
            <a:r>
              <a:rPr lang="nl-BE" sz="2400" dirty="0" err="1"/>
              <a:t>triggered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b="1" dirty="0"/>
              <a:t>Events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transitioning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From</a:t>
            </a:r>
            <a:endParaRPr lang="nl-BE" b="1" dirty="0"/>
          </a:p>
        </p:txBody>
      </p:sp>
      <p:sp>
        <p:nvSpPr>
          <p:cNvPr id="114" name="Rechthoek: afgeronde hoeken 113"/>
          <p:cNvSpPr/>
          <p:nvPr/>
        </p:nvSpPr>
        <p:spPr>
          <a:xfrm>
            <a:off x="1865953" y="3699003"/>
            <a:ext cx="1620018" cy="1080013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OnLeave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leaves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State.</a:t>
            </a:r>
          </a:p>
        </p:txBody>
      </p:sp>
      <p:sp>
        <p:nvSpPr>
          <p:cNvPr id="52" name="Rechthoek: afgeronde hoeken 51"/>
          <p:cNvSpPr/>
          <p:nvPr/>
        </p:nvSpPr>
        <p:spPr>
          <a:xfrm>
            <a:off x="528599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</a:t>
            </a:r>
          </a:p>
        </p:txBody>
      </p:sp>
      <p:cxnSp>
        <p:nvCxnSpPr>
          <p:cNvPr id="53" name="Rechte verbindingslijn met pijl 52"/>
          <p:cNvCxnSpPr>
            <a:stCxn id="75" idx="3"/>
          </p:cNvCxnSpPr>
          <p:nvPr/>
        </p:nvCxnSpPr>
        <p:spPr>
          <a:xfrm flipV="1">
            <a:off x="2675970" y="2843998"/>
            <a:ext cx="26100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hoek 55"/>
          <p:cNvSpPr/>
          <p:nvPr/>
        </p:nvSpPr>
        <p:spPr>
          <a:xfrm>
            <a:off x="9516030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To</a:t>
            </a:r>
            <a:endParaRPr lang="nl-BE" b="1" dirty="0"/>
          </a:p>
        </p:txBody>
      </p:sp>
      <p:cxnSp>
        <p:nvCxnSpPr>
          <p:cNvPr id="58" name="Rechte verbindingslijn met pijl 57"/>
          <p:cNvCxnSpPr>
            <a:endCxn id="56" idx="1"/>
          </p:cNvCxnSpPr>
          <p:nvPr/>
        </p:nvCxnSpPr>
        <p:spPr>
          <a:xfrm>
            <a:off x="6906009" y="2843998"/>
            <a:ext cx="26100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: afgeronde hoeken 116"/>
          <p:cNvSpPr/>
          <p:nvPr/>
        </p:nvSpPr>
        <p:spPr>
          <a:xfrm>
            <a:off x="3935976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OnBefore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before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is processing </a:t>
            </a:r>
            <a:r>
              <a:rPr lang="nl-BE" sz="1400" dirty="0" err="1"/>
              <a:t>the</a:t>
            </a:r>
            <a:r>
              <a:rPr lang="nl-BE" sz="1400" dirty="0"/>
              <a:t> Event.</a:t>
            </a:r>
          </a:p>
        </p:txBody>
      </p:sp>
      <p:sp>
        <p:nvSpPr>
          <p:cNvPr id="118" name="Rechthoek: afgeronde hoeken 117"/>
          <p:cNvSpPr/>
          <p:nvPr/>
        </p:nvSpPr>
        <p:spPr>
          <a:xfrm>
            <a:off x="6636006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OnAfter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after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has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Event.</a:t>
            </a:r>
          </a:p>
        </p:txBody>
      </p:sp>
      <p:sp>
        <p:nvSpPr>
          <p:cNvPr id="119" name="Rechthoek: afgeronde hoeken 118"/>
          <p:cNvSpPr/>
          <p:nvPr/>
        </p:nvSpPr>
        <p:spPr>
          <a:xfrm>
            <a:off x="8796030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OnEnter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enters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State.</a:t>
            </a:r>
          </a:p>
        </p:txBody>
      </p:sp>
      <p:cxnSp>
        <p:nvCxnSpPr>
          <p:cNvPr id="25" name="Rechte verbindingslijn met pijl 24"/>
          <p:cNvCxnSpPr>
            <a:stCxn id="114" idx="0"/>
            <a:endCxn id="29" idx="2"/>
          </p:cNvCxnSpPr>
          <p:nvPr/>
        </p:nvCxnSpPr>
        <p:spPr>
          <a:xfrm flipV="1">
            <a:off x="2675962" y="3068996"/>
            <a:ext cx="405005" cy="630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met pijl 119"/>
          <p:cNvCxnSpPr>
            <a:stCxn id="117" idx="0"/>
            <a:endCxn id="122" idx="2"/>
          </p:cNvCxnSpPr>
          <p:nvPr/>
        </p:nvCxnSpPr>
        <p:spPr>
          <a:xfrm flipV="1">
            <a:off x="4745985" y="3068996"/>
            <a:ext cx="135002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uit 28"/>
          <p:cNvSpPr/>
          <p:nvPr/>
        </p:nvSpPr>
        <p:spPr>
          <a:xfrm>
            <a:off x="2855964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al 120"/>
          <p:cNvSpPr/>
          <p:nvPr/>
        </p:nvSpPr>
        <p:spPr>
          <a:xfrm>
            <a:off x="7086011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uit 121"/>
          <p:cNvSpPr/>
          <p:nvPr/>
        </p:nvSpPr>
        <p:spPr>
          <a:xfrm>
            <a:off x="4655984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Ovaal 122"/>
          <p:cNvSpPr/>
          <p:nvPr/>
        </p:nvSpPr>
        <p:spPr>
          <a:xfrm>
            <a:off x="8886031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4" name="Rechte verbindingslijn met pijl 123"/>
          <p:cNvCxnSpPr>
            <a:stCxn id="118" idx="0"/>
            <a:endCxn id="121" idx="4"/>
          </p:cNvCxnSpPr>
          <p:nvPr/>
        </p:nvCxnSpPr>
        <p:spPr>
          <a:xfrm flipH="1" flipV="1">
            <a:off x="7311014" y="3068996"/>
            <a:ext cx="135001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119" idx="0"/>
            <a:endCxn id="123" idx="4"/>
          </p:cNvCxnSpPr>
          <p:nvPr/>
        </p:nvCxnSpPr>
        <p:spPr>
          <a:xfrm flipH="1" flipV="1">
            <a:off x="9111034" y="3068996"/>
            <a:ext cx="495005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ingslijn: gebogen 39"/>
          <p:cNvCxnSpPr>
            <a:stCxn id="29" idx="0"/>
            <a:endCxn id="75" idx="0"/>
          </p:cNvCxnSpPr>
          <p:nvPr/>
        </p:nvCxnSpPr>
        <p:spPr>
          <a:xfrm rot="16200000" flipV="1">
            <a:off x="2383461" y="1921485"/>
            <a:ext cx="180002" cy="1215010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ingslijn: gebogen 41"/>
          <p:cNvCxnSpPr>
            <a:stCxn id="122" idx="0"/>
            <a:endCxn id="75" idx="0"/>
          </p:cNvCxnSpPr>
          <p:nvPr/>
        </p:nvCxnSpPr>
        <p:spPr>
          <a:xfrm rot="16200000" flipV="1">
            <a:off x="3283471" y="1021475"/>
            <a:ext cx="180002" cy="3015030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/>
          <p:cNvSpPr/>
          <p:nvPr/>
        </p:nvSpPr>
        <p:spPr>
          <a:xfrm>
            <a:off x="1055944" y="4959017"/>
            <a:ext cx="10080112" cy="162001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FSM </a:t>
            </a:r>
            <a:r>
              <a:rPr lang="nl-BE" sz="1400" dirty="0" err="1"/>
              <a:t>transitions</a:t>
            </a:r>
            <a:r>
              <a:rPr lang="nl-BE" sz="1400" dirty="0"/>
              <a:t> in </a:t>
            </a:r>
            <a:r>
              <a:rPr lang="nl-BE" sz="1400" b="1" dirty="0"/>
              <a:t>4 </a:t>
            </a:r>
            <a:r>
              <a:rPr lang="nl-BE" sz="1400" b="1" dirty="0" err="1"/>
              <a:t>moments</a:t>
            </a:r>
            <a:r>
              <a:rPr lang="nl-BE" sz="1400" dirty="0"/>
              <a:t>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is </a:t>
            </a:r>
            <a:r>
              <a:rPr lang="nl-BE" sz="1400" dirty="0" err="1"/>
              <a:t>being</a:t>
            </a:r>
            <a:r>
              <a:rPr lang="nl-BE" sz="1400" dirty="0"/>
              <a:t> </a:t>
            </a:r>
            <a:r>
              <a:rPr lang="nl-BE" sz="1400" dirty="0" err="1"/>
              <a:t>handled</a:t>
            </a:r>
            <a:r>
              <a:rPr lang="nl-BE" sz="1400" dirty="0"/>
              <a:t>. </a:t>
            </a:r>
            <a:r>
              <a:rPr lang="nl-BE" sz="1400" b="1" dirty="0" err="1"/>
              <a:t>Each</a:t>
            </a:r>
            <a:r>
              <a:rPr lang="nl-BE" sz="1400" b="1" dirty="0"/>
              <a:t> moment </a:t>
            </a:r>
            <a:r>
              <a:rPr lang="nl-BE" sz="1400" b="1" dirty="0" err="1"/>
              <a:t>can</a:t>
            </a:r>
            <a:r>
              <a:rPr lang="nl-BE" sz="1400" b="1" dirty="0"/>
              <a:t> </a:t>
            </a:r>
            <a:r>
              <a:rPr lang="nl-BE" sz="1400" b="1" dirty="0" err="1"/>
              <a:t>be</a:t>
            </a:r>
            <a:r>
              <a:rPr lang="nl-BE" sz="1400" b="1" dirty="0"/>
              <a:t> </a:t>
            </a:r>
            <a:r>
              <a:rPr lang="nl-BE" sz="1400" b="1" dirty="0" err="1"/>
              <a:t>catched</a:t>
            </a:r>
            <a:r>
              <a:rPr lang="nl-BE" sz="1400" b="1" dirty="0"/>
              <a:t> </a:t>
            </a:r>
            <a:r>
              <a:rPr lang="nl-BE" sz="1400" b="1" dirty="0" err="1"/>
              <a:t>by</a:t>
            </a:r>
            <a:r>
              <a:rPr lang="nl-BE" sz="1400" b="1" dirty="0"/>
              <a:t> </a:t>
            </a:r>
            <a:r>
              <a:rPr lang="nl-BE" sz="1400" b="1" dirty="0" err="1"/>
              <a:t>methods</a:t>
            </a:r>
            <a:r>
              <a:rPr lang="nl-BE" sz="1400" b="1" dirty="0"/>
              <a:t> </a:t>
            </a:r>
            <a:r>
              <a:rPr lang="nl-BE" sz="1400" b="1" dirty="0" err="1"/>
              <a:t>that</a:t>
            </a:r>
            <a:r>
              <a:rPr lang="nl-BE" sz="1400" b="1" dirty="0"/>
              <a:t> </a:t>
            </a:r>
            <a:r>
              <a:rPr lang="nl-BE" sz="1400" b="1" dirty="0" err="1"/>
              <a:t>will</a:t>
            </a:r>
            <a:r>
              <a:rPr lang="nl-BE" sz="1400" b="1" dirty="0"/>
              <a:t> </a:t>
            </a:r>
            <a:r>
              <a:rPr lang="nl-BE" sz="1400" b="1" dirty="0" err="1"/>
              <a:t>be</a:t>
            </a:r>
            <a:r>
              <a:rPr lang="nl-BE" sz="1400" b="1" dirty="0"/>
              <a:t> </a:t>
            </a:r>
            <a:r>
              <a:rPr lang="nl-BE" sz="1400" b="1" dirty="0" err="1"/>
              <a:t>called</a:t>
            </a:r>
            <a:r>
              <a:rPr lang="nl-BE" sz="1400" b="1" dirty="0"/>
              <a:t> </a:t>
            </a:r>
            <a:r>
              <a:rPr lang="nl-BE" sz="1400" b="1" dirty="0" err="1"/>
              <a:t>by</a:t>
            </a:r>
            <a:r>
              <a:rPr lang="nl-BE" sz="1400" b="1" dirty="0"/>
              <a:t> </a:t>
            </a:r>
            <a:r>
              <a:rPr lang="nl-BE" sz="1400" b="1" dirty="0" err="1"/>
              <a:t>the</a:t>
            </a:r>
            <a:r>
              <a:rPr lang="nl-BE" sz="1400" b="1" dirty="0"/>
              <a:t> FSM </a:t>
            </a:r>
            <a:r>
              <a:rPr lang="nl-BE" sz="1400" b="1" dirty="0" err="1"/>
              <a:t>while</a:t>
            </a:r>
            <a:r>
              <a:rPr lang="nl-BE" sz="1400" b="1" dirty="0"/>
              <a:t> </a:t>
            </a:r>
            <a:r>
              <a:rPr lang="nl-BE" sz="1400" b="1" dirty="0" err="1"/>
              <a:t>executing</a:t>
            </a:r>
            <a:r>
              <a:rPr lang="nl-BE" sz="1400" b="1" dirty="0"/>
              <a:t> </a:t>
            </a:r>
            <a:r>
              <a:rPr lang="nl-BE" sz="1400" b="1" dirty="0" err="1"/>
              <a:t>the</a:t>
            </a:r>
            <a:r>
              <a:rPr lang="nl-BE" sz="1400" b="1" dirty="0"/>
              <a:t> </a:t>
            </a:r>
            <a:r>
              <a:rPr lang="nl-BE" sz="1400" b="1" dirty="0" err="1"/>
              <a:t>transition</a:t>
            </a:r>
            <a:r>
              <a:rPr lang="nl-BE" sz="1400" b="1" dirty="0"/>
              <a:t>.</a:t>
            </a:r>
            <a:r>
              <a:rPr lang="nl-BE" sz="1400" dirty="0"/>
              <a:t> These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define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flow of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process</a:t>
            </a:r>
            <a:r>
              <a:rPr lang="nl-BE" sz="1400" dirty="0"/>
              <a:t>; </a:t>
            </a:r>
            <a:r>
              <a:rPr lang="nl-BE" sz="1400" dirty="0" err="1"/>
              <a:t>because</a:t>
            </a:r>
            <a:r>
              <a:rPr lang="nl-BE" sz="1400" dirty="0"/>
              <a:t> in </a:t>
            </a:r>
            <a:r>
              <a:rPr lang="nl-BE" sz="1400" dirty="0" err="1"/>
              <a:t>those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Internal</a:t>
            </a:r>
            <a:r>
              <a:rPr lang="nl-BE" sz="1400" dirty="0"/>
              <a:t> Events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fired</a:t>
            </a:r>
            <a:r>
              <a:rPr lang="nl-BE" sz="1400" dirty="0"/>
              <a:t>.</a:t>
            </a:r>
            <a:endParaRPr lang="nl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b="1" dirty="0"/>
              <a:t>catch State </a:t>
            </a:r>
            <a:r>
              <a:rPr lang="nl-BE" sz="1400" b="1" dirty="0" err="1"/>
              <a:t>moments</a:t>
            </a:r>
            <a:r>
              <a:rPr lang="nl-BE" sz="1400" dirty="0"/>
              <a:t>, </a:t>
            </a:r>
            <a:r>
              <a:rPr lang="nl-BE" sz="1400" dirty="0" err="1"/>
              <a:t>create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starting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b="1" dirty="0" err="1"/>
              <a:t>OnLeave</a:t>
            </a:r>
            <a:r>
              <a:rPr lang="nl-BE" sz="1400" dirty="0"/>
              <a:t> or </a:t>
            </a:r>
            <a:r>
              <a:rPr lang="nl-BE" sz="1400" b="1" dirty="0" err="1"/>
              <a:t>OnEnter</a:t>
            </a:r>
            <a:r>
              <a:rPr lang="nl-BE" sz="1400" dirty="0"/>
              <a:t> </a:t>
            </a:r>
            <a:r>
              <a:rPr lang="nl-BE" sz="1400" dirty="0" err="1"/>
              <a:t>concatenated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State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b="1" dirty="0"/>
              <a:t>catch Event </a:t>
            </a:r>
            <a:r>
              <a:rPr lang="nl-BE" sz="1400" b="1" dirty="0" err="1"/>
              <a:t>moments</a:t>
            </a:r>
            <a:r>
              <a:rPr lang="nl-BE" sz="1400" dirty="0"/>
              <a:t>, </a:t>
            </a:r>
            <a:r>
              <a:rPr lang="nl-BE" sz="1400" dirty="0" err="1"/>
              <a:t>create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starting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b="1" dirty="0" err="1"/>
              <a:t>OnBefore</a:t>
            </a:r>
            <a:r>
              <a:rPr lang="nl-BE" sz="1400" dirty="0"/>
              <a:t> or </a:t>
            </a:r>
            <a:r>
              <a:rPr lang="nl-BE" sz="1400" b="1" dirty="0" err="1"/>
              <a:t>OnAfter</a:t>
            </a:r>
            <a:r>
              <a:rPr lang="nl-BE" sz="1400" dirty="0"/>
              <a:t> </a:t>
            </a:r>
            <a:r>
              <a:rPr lang="nl-BE" sz="1400" dirty="0" err="1"/>
              <a:t>concatenated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Event name.</a:t>
            </a:r>
          </a:p>
          <a:p>
            <a:endParaRPr lang="nl-BE" sz="1400" dirty="0"/>
          </a:p>
          <a:p>
            <a:r>
              <a:rPr lang="nl-BE" sz="1400" dirty="0"/>
              <a:t>The </a:t>
            </a:r>
            <a:r>
              <a:rPr lang="nl-BE" sz="1400" dirty="0" err="1"/>
              <a:t>OnLeave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OnBefore</a:t>
            </a:r>
            <a:r>
              <a:rPr lang="nl-BE" sz="1400" dirty="0"/>
              <a:t> </a:t>
            </a:r>
            <a:r>
              <a:rPr lang="nl-BE" sz="1400" dirty="0" err="1"/>
              <a:t>transition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may</a:t>
            </a:r>
            <a:r>
              <a:rPr lang="nl-BE" sz="1400" dirty="0"/>
              <a:t> return </a:t>
            </a:r>
            <a:r>
              <a:rPr lang="nl-BE" sz="1400" b="1" dirty="0" err="1"/>
              <a:t>false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cancel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transition</a:t>
            </a:r>
            <a:r>
              <a:rPr lang="nl-B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61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transitioning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hthoek 125"/>
          <p:cNvSpPr/>
          <p:nvPr/>
        </p:nvSpPr>
        <p:spPr>
          <a:xfrm>
            <a:off x="1055944" y="4959016"/>
            <a:ext cx="10080112" cy="1710019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The FSM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for</a:t>
            </a:r>
            <a:r>
              <a:rPr lang="nl-BE" sz="1400" dirty="0"/>
              <a:t> </a:t>
            </a:r>
            <a:r>
              <a:rPr lang="nl-BE" sz="1400" dirty="0" err="1"/>
              <a:t>each</a:t>
            </a:r>
            <a:r>
              <a:rPr lang="nl-BE" sz="1400" dirty="0"/>
              <a:t> Event </a:t>
            </a:r>
            <a:r>
              <a:rPr lang="nl-BE" sz="1400" b="1" dirty="0" err="1"/>
              <a:t>two</a:t>
            </a:r>
            <a:r>
              <a:rPr lang="nl-BE" sz="1400" b="1" dirty="0"/>
              <a:t> Event triggering </a:t>
            </a:r>
            <a:r>
              <a:rPr lang="nl-BE" sz="1400" b="1" dirty="0" err="1"/>
              <a:t>methods</a:t>
            </a:r>
            <a:r>
              <a:rPr lang="nl-BE" sz="1400" dirty="0"/>
              <a:t>. </a:t>
            </a:r>
            <a:r>
              <a:rPr lang="nl-BE" sz="1400" dirty="0" err="1"/>
              <a:t>There</a:t>
            </a:r>
            <a:r>
              <a:rPr lang="nl-BE" sz="1400" dirty="0"/>
              <a:t> are </a:t>
            </a:r>
            <a:r>
              <a:rPr lang="nl-BE" sz="1400" dirty="0" err="1"/>
              <a:t>two</a:t>
            </a:r>
            <a:r>
              <a:rPr lang="nl-BE" sz="1400" dirty="0"/>
              <a:t> modes </a:t>
            </a:r>
            <a:r>
              <a:rPr lang="nl-BE" sz="1400" dirty="0" err="1"/>
              <a:t>how</a:t>
            </a:r>
            <a:r>
              <a:rPr lang="nl-BE" sz="1400" dirty="0"/>
              <a:t> Events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, </a:t>
            </a:r>
            <a:r>
              <a:rPr lang="nl-BE" sz="1400" dirty="0" err="1"/>
              <a:t>which</a:t>
            </a:r>
            <a:r>
              <a:rPr lang="nl-BE" sz="1400" dirty="0"/>
              <a:t> is </a:t>
            </a:r>
            <a:r>
              <a:rPr lang="nl-BE" sz="1400" dirty="0" err="1"/>
              <a:t>embedded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delayed</a:t>
            </a:r>
            <a:r>
              <a:rPr lang="nl-B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The </a:t>
            </a:r>
            <a:r>
              <a:rPr lang="nl-BE" sz="1400" b="1" dirty="0" err="1"/>
              <a:t>FSM:Event</a:t>
            </a:r>
            <a:r>
              <a:rPr lang="nl-BE" sz="1400" b="1" dirty="0"/>
              <a:t>()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b="1" dirty="0" err="1"/>
              <a:t>embedded</a:t>
            </a:r>
            <a:r>
              <a:rPr lang="nl-BE" sz="1400" b="1" dirty="0"/>
              <a:t> or </a:t>
            </a:r>
            <a:r>
              <a:rPr lang="nl-BE" sz="1400" b="1" dirty="0" err="1"/>
              <a:t>immediately</a:t>
            </a:r>
            <a:r>
              <a:rPr lang="nl-BE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The </a:t>
            </a:r>
            <a:r>
              <a:rPr lang="nl-BE" sz="1400" b="1" dirty="0" err="1"/>
              <a:t>FSM:__Event</a:t>
            </a:r>
            <a:r>
              <a:rPr lang="nl-BE" sz="1400" b="1" dirty="0"/>
              <a:t>( </a:t>
            </a:r>
            <a:r>
              <a:rPr lang="nl-BE" sz="1400" b="1" dirty="0" err="1"/>
              <a:t>seconds</a:t>
            </a:r>
            <a:r>
              <a:rPr lang="nl-BE" sz="1400" b="1" dirty="0"/>
              <a:t> )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dirty="0" err="1"/>
              <a:t>d</a:t>
            </a:r>
            <a:r>
              <a:rPr lang="nl-BE" sz="1400" b="1" dirty="0" err="1"/>
              <a:t>elayed</a:t>
            </a:r>
            <a:r>
              <a:rPr lang="nl-BE" sz="1400" dirty="0"/>
              <a:t> over time, </a:t>
            </a:r>
            <a:r>
              <a:rPr lang="nl-BE" sz="1400" dirty="0" err="1"/>
              <a:t>waiting</a:t>
            </a:r>
            <a:r>
              <a:rPr lang="nl-BE" sz="1400" dirty="0"/>
              <a:t> x </a:t>
            </a:r>
            <a:r>
              <a:rPr lang="nl-BE" sz="1400" dirty="0" err="1"/>
              <a:t>seconds</a:t>
            </a:r>
            <a:r>
              <a:rPr lang="nl-BE" sz="1400" dirty="0"/>
              <a:t>.</a:t>
            </a:r>
          </a:p>
          <a:p>
            <a:endParaRPr lang="nl-BE" sz="1400" i="1" dirty="0"/>
          </a:p>
          <a:p>
            <a:r>
              <a:rPr lang="nl-BE" sz="1400" i="1" dirty="0"/>
              <a:t>The </a:t>
            </a:r>
            <a:r>
              <a:rPr lang="nl-BE" sz="1400" i="1" dirty="0" err="1"/>
              <a:t>distinction</a:t>
            </a:r>
            <a:r>
              <a:rPr lang="nl-BE" sz="1400" i="1" dirty="0"/>
              <a:t> </a:t>
            </a:r>
            <a:r>
              <a:rPr lang="nl-BE" sz="1400" i="1" dirty="0" err="1"/>
              <a:t>when</a:t>
            </a:r>
            <a:r>
              <a:rPr lang="nl-BE" sz="1400" i="1" dirty="0"/>
              <a:t> </a:t>
            </a:r>
            <a:r>
              <a:rPr lang="nl-BE" sz="1400" i="1" dirty="0" err="1"/>
              <a:t>to</a:t>
            </a:r>
            <a:r>
              <a:rPr lang="nl-BE" sz="1400" i="1" dirty="0"/>
              <a:t> </a:t>
            </a:r>
            <a:r>
              <a:rPr lang="nl-BE" sz="1400" i="1" dirty="0" err="1"/>
              <a:t>use</a:t>
            </a:r>
            <a:r>
              <a:rPr lang="nl-BE" sz="1400" i="1" dirty="0"/>
              <a:t> </a:t>
            </a:r>
            <a:r>
              <a:rPr lang="nl-BE" sz="1400" i="1" dirty="0" err="1"/>
              <a:t>embedded</a:t>
            </a:r>
            <a:r>
              <a:rPr lang="nl-BE" sz="1400" i="1" dirty="0"/>
              <a:t> or </a:t>
            </a:r>
            <a:r>
              <a:rPr lang="nl-BE" sz="1400" i="1" dirty="0" err="1"/>
              <a:t>delayed</a:t>
            </a:r>
            <a:r>
              <a:rPr lang="nl-BE" sz="1400" i="1" dirty="0"/>
              <a:t> event triggering is </a:t>
            </a:r>
            <a:r>
              <a:rPr lang="nl-BE" sz="1400" i="1" dirty="0" err="1"/>
              <a:t>subtle</a:t>
            </a:r>
            <a:r>
              <a:rPr lang="nl-BE" sz="1400" i="1" dirty="0"/>
              <a:t>, but important. </a:t>
            </a:r>
            <a:br>
              <a:rPr lang="nl-BE" sz="1400" i="1" dirty="0"/>
            </a:br>
            <a:r>
              <a:rPr lang="nl-BE" sz="1400" i="1" dirty="0" err="1"/>
              <a:t>Delayed</a:t>
            </a:r>
            <a:r>
              <a:rPr lang="nl-BE" sz="1400" i="1" dirty="0"/>
              <a:t> </a:t>
            </a:r>
            <a:r>
              <a:rPr lang="nl-BE" sz="1400" i="1" dirty="0" err="1"/>
              <a:t>calling</a:t>
            </a:r>
            <a:r>
              <a:rPr lang="nl-BE" sz="1400" i="1" dirty="0"/>
              <a:t> </a:t>
            </a:r>
            <a:r>
              <a:rPr lang="nl-BE" sz="1400" i="1" dirty="0" err="1"/>
              <a:t>may</a:t>
            </a:r>
            <a:r>
              <a:rPr lang="nl-BE" sz="1400" i="1" dirty="0"/>
              <a:t> </a:t>
            </a:r>
            <a:r>
              <a:rPr lang="nl-BE" sz="1400" i="1" dirty="0" err="1"/>
              <a:t>result</a:t>
            </a:r>
            <a:r>
              <a:rPr lang="nl-BE" sz="1400" i="1" dirty="0"/>
              <a:t> in </a:t>
            </a:r>
            <a:r>
              <a:rPr lang="nl-BE" sz="1400" i="1" dirty="0" err="1"/>
              <a:t>better</a:t>
            </a:r>
            <a:r>
              <a:rPr lang="nl-BE" sz="1400" i="1" dirty="0"/>
              <a:t> performance, as processing is </a:t>
            </a:r>
            <a:r>
              <a:rPr lang="nl-BE" sz="1400" i="1" dirty="0" err="1"/>
              <a:t>chunked</a:t>
            </a:r>
            <a:r>
              <a:rPr lang="nl-BE" sz="1400" i="1" dirty="0"/>
              <a:t> </a:t>
            </a:r>
            <a:r>
              <a:rPr lang="nl-BE" sz="1400" i="1" dirty="0" err="1"/>
              <a:t>into</a:t>
            </a:r>
            <a:r>
              <a:rPr lang="nl-BE" sz="1400" i="1" dirty="0"/>
              <a:t> pieces, </a:t>
            </a:r>
            <a:r>
              <a:rPr lang="nl-BE" sz="1400" i="1" dirty="0" err="1"/>
              <a:t>while</a:t>
            </a:r>
            <a:r>
              <a:rPr lang="nl-BE" sz="1400" i="1" dirty="0"/>
              <a:t> </a:t>
            </a:r>
            <a:r>
              <a:rPr lang="nl-BE" sz="1400" i="1" dirty="0" err="1"/>
              <a:t>embedded</a:t>
            </a:r>
            <a:r>
              <a:rPr lang="nl-BE" sz="1400" i="1" dirty="0"/>
              <a:t> </a:t>
            </a:r>
            <a:r>
              <a:rPr lang="nl-BE" sz="1400" i="1"/>
              <a:t>calling </a:t>
            </a:r>
            <a:r>
              <a:rPr lang="nl-BE" sz="1400" i="1" dirty="0" err="1"/>
              <a:t>allows</a:t>
            </a:r>
            <a:r>
              <a:rPr lang="nl-BE" sz="1400" i="1" dirty="0"/>
              <a:t> </a:t>
            </a:r>
            <a:r>
              <a:rPr lang="nl-BE" sz="1400" i="1" dirty="0" err="1"/>
              <a:t>better</a:t>
            </a:r>
            <a:r>
              <a:rPr lang="nl-BE" sz="1400" i="1" dirty="0"/>
              <a:t> handling of memory </a:t>
            </a:r>
            <a:r>
              <a:rPr lang="nl-BE" sz="1400" i="1" dirty="0" err="1"/>
              <a:t>and</a:t>
            </a:r>
            <a:r>
              <a:rPr lang="nl-BE" sz="1400" i="1" dirty="0"/>
              <a:t> </a:t>
            </a:r>
            <a:r>
              <a:rPr lang="nl-BE" sz="1400" i="1" dirty="0" err="1"/>
              <a:t>sequencing</a:t>
            </a:r>
            <a:r>
              <a:rPr lang="nl-BE" sz="1400" i="1" dirty="0"/>
              <a:t> of Events.</a:t>
            </a:r>
          </a:p>
        </p:txBody>
      </p:sp>
      <p:sp>
        <p:nvSpPr>
          <p:cNvPr id="27" name="Rechthoek 26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From</a:t>
            </a:r>
            <a:endParaRPr lang="nl-BE" b="1" dirty="0"/>
          </a:p>
        </p:txBody>
      </p:sp>
      <p:sp>
        <p:nvSpPr>
          <p:cNvPr id="28" name="Rechthoek: afgeronde hoeken 27"/>
          <p:cNvSpPr/>
          <p:nvPr/>
        </p:nvSpPr>
        <p:spPr>
          <a:xfrm>
            <a:off x="438598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Event1</a:t>
            </a:r>
          </a:p>
        </p:txBody>
      </p:sp>
      <p:cxnSp>
        <p:nvCxnSpPr>
          <p:cNvPr id="30" name="Rechte verbindingslijn met pijl 29"/>
          <p:cNvCxnSpPr>
            <a:stCxn id="27" idx="3"/>
            <a:endCxn id="33" idx="1"/>
          </p:cNvCxnSpPr>
          <p:nvPr/>
        </p:nvCxnSpPr>
        <p:spPr>
          <a:xfrm flipV="1">
            <a:off x="2675970" y="2843994"/>
            <a:ext cx="269995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7716018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To</a:t>
            </a:r>
            <a:endParaRPr lang="nl-BE" b="1" dirty="0"/>
          </a:p>
        </p:txBody>
      </p:sp>
      <p:cxnSp>
        <p:nvCxnSpPr>
          <p:cNvPr id="32" name="Rechte verbindingslijn met pijl 31"/>
          <p:cNvCxnSpPr>
            <a:stCxn id="33" idx="3"/>
            <a:endCxn id="35" idx="1"/>
          </p:cNvCxnSpPr>
          <p:nvPr/>
        </p:nvCxnSpPr>
        <p:spPr>
          <a:xfrm>
            <a:off x="3395970" y="2843994"/>
            <a:ext cx="27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uit 32"/>
          <p:cNvSpPr/>
          <p:nvPr/>
        </p:nvSpPr>
        <p:spPr>
          <a:xfrm>
            <a:off x="2945965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al 33"/>
          <p:cNvSpPr/>
          <p:nvPr/>
        </p:nvSpPr>
        <p:spPr>
          <a:xfrm>
            <a:off x="6276002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uit 34"/>
          <p:cNvSpPr/>
          <p:nvPr/>
        </p:nvSpPr>
        <p:spPr>
          <a:xfrm>
            <a:off x="3665973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al 35"/>
          <p:cNvSpPr/>
          <p:nvPr/>
        </p:nvSpPr>
        <p:spPr>
          <a:xfrm>
            <a:off x="6996010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Verbindingslijn: gebogen 36"/>
          <p:cNvCxnSpPr>
            <a:stCxn id="33" idx="0"/>
            <a:endCxn id="27" idx="0"/>
          </p:cNvCxnSpPr>
          <p:nvPr/>
        </p:nvCxnSpPr>
        <p:spPr>
          <a:xfrm rot="16200000" flipV="1">
            <a:off x="2428462" y="1876484"/>
            <a:ext cx="180002" cy="1305011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ingslijn: gebogen 37"/>
          <p:cNvCxnSpPr>
            <a:stCxn id="35" idx="0"/>
            <a:endCxn id="27" idx="0"/>
          </p:cNvCxnSpPr>
          <p:nvPr/>
        </p:nvCxnSpPr>
        <p:spPr>
          <a:xfrm rot="16200000" flipV="1">
            <a:off x="2788466" y="1516480"/>
            <a:ext cx="180002" cy="2025019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: afgeronde hoeken 38"/>
          <p:cNvSpPr/>
          <p:nvPr/>
        </p:nvSpPr>
        <p:spPr>
          <a:xfrm>
            <a:off x="5195990" y="3429000"/>
            <a:ext cx="2610029" cy="1350015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numCol="1" rtlCol="0" anchor="ctr"/>
          <a:lstStyle/>
          <a:p>
            <a:r>
              <a:rPr lang="nl-BE" sz="1200" b="1" u="sng" dirty="0" err="1"/>
              <a:t>function</a:t>
            </a:r>
            <a:r>
              <a:rPr lang="nl-BE" sz="1200" b="1" u="sng" dirty="0"/>
              <a:t> FSM:OnAfterEvent1()</a:t>
            </a:r>
          </a:p>
          <a:p>
            <a:endParaRPr lang="nl-BE" sz="1100" b="1" u="sng" dirty="0"/>
          </a:p>
          <a:p>
            <a:r>
              <a:rPr lang="nl-BE" sz="1100" b="1" u="sng" dirty="0"/>
              <a:t>Embedded:</a:t>
            </a:r>
          </a:p>
          <a:p>
            <a:r>
              <a:rPr lang="nl-BE" sz="1100" dirty="0"/>
              <a:t>FSM:Event2()</a:t>
            </a:r>
          </a:p>
          <a:p>
            <a:endParaRPr lang="nl-BE" sz="1100" dirty="0"/>
          </a:p>
          <a:p>
            <a:r>
              <a:rPr lang="nl-BE" sz="1100" b="1" u="sng" dirty="0" err="1"/>
              <a:t>Delayed</a:t>
            </a:r>
            <a:r>
              <a:rPr lang="nl-BE" sz="1100" b="1" u="sng" dirty="0"/>
              <a:t>:</a:t>
            </a:r>
          </a:p>
          <a:p>
            <a:r>
              <a:rPr lang="nl-BE" sz="1100" dirty="0"/>
              <a:t>FSM:__Event2( 10 )</a:t>
            </a:r>
          </a:p>
        </p:txBody>
      </p:sp>
      <p:sp>
        <p:nvSpPr>
          <p:cNvPr id="41" name="Rechthoek: afgeronde hoeken 40"/>
          <p:cNvSpPr/>
          <p:nvPr/>
        </p:nvSpPr>
        <p:spPr>
          <a:xfrm>
            <a:off x="9876042" y="2438989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Event2</a:t>
            </a:r>
          </a:p>
        </p:txBody>
      </p:sp>
      <p:cxnSp>
        <p:nvCxnSpPr>
          <p:cNvPr id="43" name="Rechte verbindingslijn met pijl 42"/>
          <p:cNvCxnSpPr>
            <a:stCxn id="31" idx="3"/>
            <a:endCxn id="41" idx="1"/>
          </p:cNvCxnSpPr>
          <p:nvPr/>
        </p:nvCxnSpPr>
        <p:spPr>
          <a:xfrm flipV="1">
            <a:off x="9336044" y="2843989"/>
            <a:ext cx="539998" cy="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35" idx="3"/>
            <a:endCxn id="28" idx="1"/>
          </p:cNvCxnSpPr>
          <p:nvPr/>
        </p:nvCxnSpPr>
        <p:spPr>
          <a:xfrm>
            <a:off x="4115978" y="2843994"/>
            <a:ext cx="270003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34" idx="2"/>
          </p:cNvCxnSpPr>
          <p:nvPr/>
        </p:nvCxnSpPr>
        <p:spPr>
          <a:xfrm flipV="1">
            <a:off x="6006007" y="2843994"/>
            <a:ext cx="269995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34" idx="6"/>
            <a:endCxn id="36" idx="2"/>
          </p:cNvCxnSpPr>
          <p:nvPr/>
        </p:nvCxnSpPr>
        <p:spPr>
          <a:xfrm>
            <a:off x="6726007" y="2843994"/>
            <a:ext cx="27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6" idx="6"/>
            <a:endCxn id="31" idx="1"/>
          </p:cNvCxnSpPr>
          <p:nvPr/>
        </p:nvCxnSpPr>
        <p:spPr>
          <a:xfrm>
            <a:off x="7446015" y="2843994"/>
            <a:ext cx="270003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39" idx="0"/>
            <a:endCxn id="34" idx="4"/>
          </p:cNvCxnSpPr>
          <p:nvPr/>
        </p:nvCxnSpPr>
        <p:spPr>
          <a:xfrm flipV="1">
            <a:off x="6501005" y="3068996"/>
            <a:ext cx="0" cy="360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7266013" y="3789005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5" name="Ovaal 64"/>
          <p:cNvSpPr/>
          <p:nvPr/>
        </p:nvSpPr>
        <p:spPr>
          <a:xfrm>
            <a:off x="7266013" y="4317498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9" name="Ovaal 68"/>
          <p:cNvSpPr/>
          <p:nvPr/>
        </p:nvSpPr>
        <p:spPr>
          <a:xfrm>
            <a:off x="10506049" y="4329010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Rechte verbindingslijn met pijl 45"/>
          <p:cNvCxnSpPr>
            <a:stCxn id="65" idx="6"/>
            <a:endCxn id="69" idx="2"/>
          </p:cNvCxnSpPr>
          <p:nvPr/>
        </p:nvCxnSpPr>
        <p:spPr>
          <a:xfrm>
            <a:off x="7626017" y="4503256"/>
            <a:ext cx="2880032" cy="115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22" idx="6"/>
          </p:cNvCxnSpPr>
          <p:nvPr/>
        </p:nvCxnSpPr>
        <p:spPr>
          <a:xfrm flipV="1">
            <a:off x="7626017" y="3068996"/>
            <a:ext cx="2250025" cy="9057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>
            <a:stCxn id="69" idx="0"/>
            <a:endCxn id="41" idx="2"/>
          </p:cNvCxnSpPr>
          <p:nvPr/>
        </p:nvCxnSpPr>
        <p:spPr>
          <a:xfrm flipV="1">
            <a:off x="10686051" y="3248989"/>
            <a:ext cx="0" cy="108002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0956054" y="4329010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/>
              <a:t>10 </a:t>
            </a:r>
            <a:r>
              <a:rPr lang="nl-BE" sz="1050" b="1" dirty="0" err="1"/>
              <a:t>seconds</a:t>
            </a:r>
            <a:r>
              <a:rPr lang="nl-BE" sz="1050" b="1" dirty="0"/>
              <a:t> later</a:t>
            </a:r>
          </a:p>
        </p:txBody>
      </p:sp>
      <p:sp>
        <p:nvSpPr>
          <p:cNvPr id="81" name="Rechthoek 80"/>
          <p:cNvSpPr/>
          <p:nvPr/>
        </p:nvSpPr>
        <p:spPr>
          <a:xfrm>
            <a:off x="8256024" y="3519001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 err="1"/>
              <a:t>Process</a:t>
            </a:r>
            <a:r>
              <a:rPr lang="nl-BE" sz="1050" b="1" dirty="0"/>
              <a:t> </a:t>
            </a:r>
            <a:r>
              <a:rPr lang="nl-BE" sz="1050" b="1" dirty="0" err="1"/>
              <a:t>Transition</a:t>
            </a:r>
            <a:endParaRPr lang="nl-BE" sz="1050" b="1" dirty="0"/>
          </a:p>
        </p:txBody>
      </p:sp>
      <p:sp>
        <p:nvSpPr>
          <p:cNvPr id="82" name="Rechthoek 81"/>
          <p:cNvSpPr/>
          <p:nvPr/>
        </p:nvSpPr>
        <p:spPr>
          <a:xfrm>
            <a:off x="10596050" y="3609002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 err="1"/>
              <a:t>Process</a:t>
            </a:r>
            <a:r>
              <a:rPr lang="nl-BE" sz="1050" b="1" dirty="0"/>
              <a:t> </a:t>
            </a:r>
            <a:r>
              <a:rPr lang="nl-BE" sz="1050" b="1" dirty="0" err="1"/>
              <a:t>Transition</a:t>
            </a:r>
            <a:endParaRPr lang="nl-BE" sz="1050" b="1" dirty="0"/>
          </a:p>
        </p:txBody>
      </p:sp>
    </p:spTree>
    <p:extLst>
      <p:ext uri="{BB962C8B-B14F-4D97-AF65-F5344CB8AC3E}">
        <p14:creationId xmlns:p14="http://schemas.microsoft.com/office/powerpoint/2010/main" val="387837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65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CU next time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785942" y="4329010"/>
            <a:ext cx="10620117" cy="18000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endParaRPr lang="nl-BE" sz="2400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  <p:sp>
        <p:nvSpPr>
          <p:cNvPr id="2" name="Rechthoek: afgeronde hoeken 1"/>
          <p:cNvSpPr/>
          <p:nvPr/>
        </p:nvSpPr>
        <p:spPr>
          <a:xfrm>
            <a:off x="1550950" y="368966"/>
            <a:ext cx="9090101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2400" dirty="0">
                <a:solidFill>
                  <a:schemeClr val="dk1"/>
                </a:solidFill>
              </a:rPr>
              <a:t>At </a:t>
            </a:r>
            <a:r>
              <a:rPr lang="nl-BE" sz="2400" dirty="0" err="1">
                <a:solidFill>
                  <a:schemeClr val="dk1"/>
                </a:solidFill>
              </a:rPr>
              <a:t>the</a:t>
            </a:r>
            <a:r>
              <a:rPr lang="nl-BE" sz="2400" dirty="0">
                <a:solidFill>
                  <a:schemeClr val="dk1"/>
                </a:solidFill>
              </a:rPr>
              <a:t> </a:t>
            </a:r>
            <a:r>
              <a:rPr lang="nl-BE" sz="2400" b="1" dirty="0" err="1">
                <a:solidFill>
                  <a:schemeClr val="dk1"/>
                </a:solidFill>
              </a:rPr>
              <a:t>Eagle</a:t>
            </a:r>
            <a:r>
              <a:rPr lang="nl-BE" sz="2400" b="1" dirty="0">
                <a:solidFill>
                  <a:schemeClr val="dk1"/>
                </a:solidFill>
              </a:rPr>
              <a:t> Dynamics Forums</a:t>
            </a:r>
            <a:r>
              <a:rPr lang="nl-BE" sz="2400" dirty="0">
                <a:solidFill>
                  <a:schemeClr val="dk1"/>
                </a:solidFill>
              </a:rPr>
              <a:t>: </a:t>
            </a:r>
            <a:r>
              <a:rPr lang="nl-BE" sz="2400" dirty="0">
                <a:solidFill>
                  <a:schemeClr val="dk1"/>
                </a:solidFill>
                <a:hlinkClick r:id="rId5"/>
              </a:rPr>
              <a:t>https://forums.eagle.ru</a:t>
            </a:r>
            <a:endParaRPr lang="nl-BE" sz="2400" dirty="0">
              <a:solidFill>
                <a:schemeClr val="dk1"/>
              </a:solidFill>
            </a:endParaRPr>
          </a:p>
          <a:p>
            <a:pPr algn="ctr"/>
            <a:r>
              <a:rPr lang="nl-BE" sz="2400" dirty="0"/>
              <a:t>Search </a:t>
            </a:r>
            <a:r>
              <a:rPr lang="nl-BE" sz="2400" dirty="0" err="1"/>
              <a:t>for</a:t>
            </a:r>
            <a:r>
              <a:rPr lang="nl-BE" sz="2400" dirty="0"/>
              <a:t> “</a:t>
            </a:r>
            <a:r>
              <a:rPr lang="nl-BE" sz="2400" b="1" dirty="0"/>
              <a:t>MOOSE</a:t>
            </a:r>
            <a:r>
              <a:rPr lang="nl-BE" sz="2400" dirty="0"/>
              <a:t>” on </a:t>
            </a:r>
            <a:r>
              <a:rPr lang="nl-BE" sz="2400" dirty="0" err="1"/>
              <a:t>the</a:t>
            </a:r>
            <a:r>
              <a:rPr lang="nl-BE" sz="2400" dirty="0"/>
              <a:t> forum</a:t>
            </a:r>
          </a:p>
          <a:p>
            <a:pPr algn="ctr"/>
            <a:r>
              <a:rPr lang="nl-BE" sz="2400" dirty="0"/>
              <a:t>Or </a:t>
            </a:r>
            <a:r>
              <a:rPr lang="nl-BE" sz="2400" dirty="0" err="1"/>
              <a:t>send</a:t>
            </a:r>
            <a:r>
              <a:rPr lang="nl-BE" sz="2400" dirty="0"/>
              <a:t> me a Private Message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b="1" dirty="0" err="1"/>
              <a:t>FlightControl</a:t>
            </a:r>
            <a:endParaRPr lang="nl-BE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9796</TotalTime>
  <Words>452</Words>
  <Application>Microsoft Office PowerPoint</Application>
  <PresentationFormat>Breedbeeld</PresentationFormat>
  <Paragraphs>83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Gestreept</vt:lpstr>
      <vt:lpstr>moose for dcs world FINITE STATE MACHINES</vt:lpstr>
      <vt:lpstr>CONCEPT</vt:lpstr>
      <vt:lpstr>Finite state machine</vt:lpstr>
      <vt:lpstr>FSM transitioning</vt:lpstr>
      <vt:lpstr>FSM transitioning</vt:lpstr>
      <vt:lpstr>Example</vt:lpstr>
      <vt:lpstr>CU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373</cp:revision>
  <dcterms:created xsi:type="dcterms:W3CDTF">2016-04-14T07:37:30Z</dcterms:created>
  <dcterms:modified xsi:type="dcterms:W3CDTF">2016-12-19T12:58:57Z</dcterms:modified>
</cp:coreProperties>
</file>