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6" r:id="rId5"/>
    <p:sldId id="272" r:id="rId6"/>
    <p:sldId id="260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8" autoAdjust="0"/>
    <p:restoredTop sz="94660"/>
  </p:normalViewPr>
  <p:slideViewPr>
    <p:cSldViewPr>
      <p:cViewPr>
        <p:scale>
          <a:sx n="80" d="100"/>
          <a:sy n="80" d="100"/>
        </p:scale>
        <p:origin x="4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 rotWithShape="1">
          <a:blip r:embed="rId2"/>
          <a:srcRect b="21661"/>
          <a:stretch/>
        </p:blipFill>
        <p:spPr>
          <a:xfrm>
            <a:off x="3706" y="2802250"/>
            <a:ext cx="12195669" cy="55673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2"/>
          <a:srcRect t="27396" b="47658"/>
          <a:stretch/>
        </p:blipFill>
        <p:spPr>
          <a:xfrm>
            <a:off x="1" y="0"/>
            <a:ext cx="12192000" cy="1806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 rotWithShape="1">
          <a:blip r:embed="rId2"/>
          <a:srcRect t="27396" b="44585"/>
          <a:stretch/>
        </p:blipFill>
        <p:spPr>
          <a:xfrm>
            <a:off x="1" y="0"/>
            <a:ext cx="12192000" cy="202932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 rotWithShape="1">
          <a:blip r:embed="rId2"/>
          <a:srcRect t="27396" b="47658"/>
          <a:stretch/>
        </p:blipFill>
        <p:spPr>
          <a:xfrm>
            <a:off x="1" y="0"/>
            <a:ext cx="12192000" cy="1806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r>
              <a:rPr lang="nl-BE" dirty="0"/>
              <a:t> mission</a:t>
            </a:r>
            <a:br>
              <a:rPr lang="nl-BE" dirty="0"/>
            </a:br>
            <a:r>
              <a:rPr lang="nl-BE" dirty="0"/>
              <a:t>Development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moose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PART 1: ZONES </a:t>
            </a:r>
            <a:endParaRPr lang="en-US" dirty="0"/>
          </a:p>
        </p:txBody>
      </p:sp>
      <p:sp>
        <p:nvSpPr>
          <p:cNvPr id="11" name="Rechthoek 10"/>
          <p:cNvSpPr/>
          <p:nvPr/>
        </p:nvSpPr>
        <p:spPr>
          <a:xfrm>
            <a:off x="6546005" y="2708992"/>
            <a:ext cx="5040056" cy="396004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Make </a:t>
            </a:r>
            <a:r>
              <a:rPr lang="nl-BE" dirty="0" err="1"/>
              <a:t>lua</a:t>
            </a:r>
            <a:r>
              <a:rPr lang="nl-BE" dirty="0"/>
              <a:t> </a:t>
            </a:r>
            <a:r>
              <a:rPr lang="nl-BE" dirty="0" err="1"/>
              <a:t>scripting</a:t>
            </a:r>
            <a:r>
              <a:rPr lang="nl-BE" dirty="0"/>
              <a:t> </a:t>
            </a:r>
            <a:r>
              <a:rPr lang="nl-BE" b="1" dirty="0"/>
              <a:t>more easy </a:t>
            </a:r>
            <a:r>
              <a:rPr lang="nl-BE" dirty="0" err="1"/>
              <a:t>for</a:t>
            </a:r>
            <a:r>
              <a:rPr lang="nl-BE" dirty="0"/>
              <a:t> mission designers, </a:t>
            </a:r>
            <a:r>
              <a:rPr lang="nl-BE" dirty="0" err="1"/>
              <a:t>provide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abstraction</a:t>
            </a:r>
            <a:r>
              <a:rPr lang="nl-BE" dirty="0"/>
              <a:t> </a:t>
            </a:r>
            <a:r>
              <a:rPr lang="nl-BE" dirty="0" err="1"/>
              <a:t>layer</a:t>
            </a:r>
            <a:r>
              <a:rPr lang="nl-BE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Achieve</a:t>
            </a:r>
            <a:r>
              <a:rPr lang="nl-BE" b="1" dirty="0"/>
              <a:t> more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b="1" dirty="0" err="1"/>
              <a:t>less</a:t>
            </a:r>
            <a:r>
              <a:rPr lang="nl-BE" dirty="0"/>
              <a:t> </a:t>
            </a:r>
            <a:r>
              <a:rPr lang="nl-BE" dirty="0" err="1"/>
              <a:t>lua</a:t>
            </a:r>
            <a:r>
              <a:rPr lang="nl-BE" dirty="0"/>
              <a:t>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Allow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b="1" dirty="0" err="1"/>
              <a:t>condense</a:t>
            </a:r>
            <a:r>
              <a:rPr lang="nl-BE" b="1" dirty="0"/>
              <a:t> code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script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Proper </a:t>
            </a:r>
            <a:r>
              <a:rPr lang="nl-BE" b="1" dirty="0" err="1"/>
              <a:t>documentation</a:t>
            </a:r>
            <a:r>
              <a:rPr lang="nl-BE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b="1" dirty="0" err="1"/>
              <a:t>Example</a:t>
            </a:r>
            <a:r>
              <a:rPr lang="nl-BE" b="1" dirty="0"/>
              <a:t> </a:t>
            </a:r>
            <a:r>
              <a:rPr lang="nl-BE" b="1" dirty="0" err="1"/>
              <a:t>missions</a:t>
            </a:r>
            <a:r>
              <a:rPr lang="nl-BE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Work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(</a:t>
            </a:r>
            <a:r>
              <a:rPr lang="nl-BE" dirty="0" err="1"/>
              <a:t>global</a:t>
            </a:r>
            <a:r>
              <a:rPr lang="nl-BE" dirty="0"/>
              <a:t>) </a:t>
            </a:r>
            <a:r>
              <a:rPr lang="nl-BE" b="1" dirty="0" err="1"/>
              <a:t>objects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b="1" dirty="0" err="1"/>
              <a:t>Polymorphism</a:t>
            </a:r>
            <a:r>
              <a:rPr lang="nl-BE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Create</a:t>
            </a:r>
            <a:r>
              <a:rPr lang="nl-BE" dirty="0"/>
              <a:t> </a:t>
            </a:r>
            <a:r>
              <a:rPr lang="nl-BE" b="1" dirty="0"/>
              <a:t>multiple </a:t>
            </a:r>
            <a:r>
              <a:rPr lang="nl-BE" b="1" dirty="0" err="1"/>
              <a:t>tasks</a:t>
            </a:r>
            <a:r>
              <a:rPr lang="nl-BE" b="1" dirty="0"/>
              <a:t> (goals)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mission.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b="1" dirty="0" err="1"/>
              <a:t>Avoid</a:t>
            </a:r>
            <a:r>
              <a:rPr lang="nl-BE" dirty="0"/>
              <a:t> large </a:t>
            </a:r>
            <a:r>
              <a:rPr lang="nl-BE" b="1" dirty="0" err="1"/>
              <a:t>repeating</a:t>
            </a:r>
            <a:r>
              <a:rPr lang="nl-BE" b="1" dirty="0"/>
              <a:t> loops</a:t>
            </a:r>
            <a:r>
              <a:rPr lang="nl-BE" dirty="0"/>
              <a:t>. Follow </a:t>
            </a:r>
            <a:r>
              <a:rPr lang="nl-BE" dirty="0" err="1"/>
              <a:t>the</a:t>
            </a:r>
            <a:r>
              <a:rPr lang="nl-BE" dirty="0"/>
              <a:t> DCS event system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react</a:t>
            </a:r>
            <a:r>
              <a:rPr lang="nl-BE" dirty="0"/>
              <a:t> </a:t>
            </a:r>
            <a:r>
              <a:rPr lang="nl-BE" dirty="0" err="1"/>
              <a:t>upon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, </a:t>
            </a:r>
            <a:r>
              <a:rPr lang="nl-BE" dirty="0" err="1"/>
              <a:t>improving</a:t>
            </a:r>
            <a:r>
              <a:rPr lang="nl-BE" dirty="0"/>
              <a:t>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Provide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b="1" dirty="0"/>
              <a:t>off-</a:t>
            </a:r>
            <a:r>
              <a:rPr lang="nl-BE" b="1" dirty="0" err="1"/>
              <a:t>the</a:t>
            </a:r>
            <a:r>
              <a:rPr lang="nl-BE" b="1" dirty="0"/>
              <a:t>-</a:t>
            </a:r>
            <a:r>
              <a:rPr lang="nl-BE" b="1" dirty="0" err="1"/>
              <a:t>shelf</a:t>
            </a:r>
            <a:r>
              <a:rPr lang="nl-BE" b="1" dirty="0"/>
              <a:t> </a:t>
            </a:r>
            <a:r>
              <a:rPr lang="nl-BE" b="1" dirty="0" err="1"/>
              <a:t>logging</a:t>
            </a:r>
            <a:r>
              <a:rPr lang="nl-BE" b="1" dirty="0"/>
              <a:t> system</a:t>
            </a:r>
            <a:r>
              <a:rPr lang="nl-BE" dirty="0"/>
              <a:t>.</a:t>
            </a:r>
          </a:p>
        </p:txBody>
      </p:sp>
      <p:sp>
        <p:nvSpPr>
          <p:cNvPr id="12" name="Rechthoek 11"/>
          <p:cNvSpPr/>
          <p:nvPr/>
        </p:nvSpPr>
        <p:spPr>
          <a:xfrm>
            <a:off x="605940" y="2708992"/>
            <a:ext cx="5040055" cy="3960044"/>
          </a:xfrm>
          <a:prstGeom prst="rect">
            <a:avLst/>
          </a:prstGeom>
          <a:solidFill>
            <a:schemeClr val="tx2">
              <a:lumMod val="9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Huge </a:t>
            </a:r>
            <a:r>
              <a:rPr lang="nl-BE" dirty="0" err="1"/>
              <a:t>learning</a:t>
            </a:r>
            <a:r>
              <a:rPr lang="nl-BE" dirty="0"/>
              <a:t> curve </a:t>
            </a:r>
            <a:r>
              <a:rPr lang="nl-BE" dirty="0" err="1"/>
              <a:t>learning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DCS </a:t>
            </a:r>
            <a:r>
              <a:rPr lang="nl-BE" dirty="0" err="1"/>
              <a:t>scripting</a:t>
            </a:r>
            <a:r>
              <a:rPr lang="nl-BE" dirty="0"/>
              <a:t> engine </a:t>
            </a:r>
            <a:r>
              <a:rPr lang="nl-BE" dirty="0" err="1"/>
              <a:t>APIs</a:t>
            </a:r>
            <a:r>
              <a:rPr lang="nl-BE" dirty="0"/>
              <a:t>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Lots of well </a:t>
            </a:r>
            <a:r>
              <a:rPr lang="nl-BE" dirty="0" err="1"/>
              <a:t>written</a:t>
            </a:r>
            <a:r>
              <a:rPr lang="nl-BE" dirty="0"/>
              <a:t> scripts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community, but hard </a:t>
            </a:r>
            <a:r>
              <a:rPr lang="nl-BE" dirty="0" err="1"/>
              <a:t>to</a:t>
            </a:r>
            <a:r>
              <a:rPr lang="nl-BE" dirty="0"/>
              <a:t> combine in </a:t>
            </a:r>
            <a:r>
              <a:rPr lang="nl-BE" dirty="0" err="1"/>
              <a:t>scenarios</a:t>
            </a:r>
            <a:r>
              <a:rPr lang="nl-BE" dirty="0"/>
              <a:t>, </a:t>
            </a:r>
            <a:r>
              <a:rPr lang="nl-BE" dirty="0" err="1"/>
              <a:t>and</a:t>
            </a:r>
            <a:r>
              <a:rPr lang="nl-BE" dirty="0"/>
              <a:t> no </a:t>
            </a:r>
            <a:r>
              <a:rPr lang="nl-BE" dirty="0" err="1"/>
              <a:t>standards</a:t>
            </a:r>
            <a:r>
              <a:rPr lang="nl-BE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DCS API set </a:t>
            </a:r>
            <a:r>
              <a:rPr lang="nl-BE" dirty="0" err="1"/>
              <a:t>can</a:t>
            </a:r>
            <a:r>
              <a:rPr lang="nl-BE" dirty="0"/>
              <a:t> (</a:t>
            </a:r>
            <a:r>
              <a:rPr lang="nl-BE" dirty="0" err="1"/>
              <a:t>still</a:t>
            </a:r>
            <a:r>
              <a:rPr lang="nl-BE" dirty="0"/>
              <a:t>) </a:t>
            </a:r>
            <a:r>
              <a:rPr lang="nl-BE" dirty="0" err="1"/>
              <a:t>contain</a:t>
            </a:r>
            <a:r>
              <a:rPr lang="nl-BE" dirty="0"/>
              <a:t> bugs, </a:t>
            </a:r>
            <a:r>
              <a:rPr lang="nl-BE" dirty="0" err="1"/>
              <a:t>which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have a large impact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Lua</a:t>
            </a:r>
            <a:r>
              <a:rPr lang="nl-BE" dirty="0"/>
              <a:t> </a:t>
            </a:r>
            <a:r>
              <a:rPr lang="nl-BE" dirty="0" err="1"/>
              <a:t>coding</a:t>
            </a:r>
            <a:r>
              <a:rPr lang="nl-BE" dirty="0"/>
              <a:t> spread out over </a:t>
            </a:r>
            <a:r>
              <a:rPr lang="nl-BE" dirty="0" err="1"/>
              <a:t>one</a:t>
            </a:r>
            <a:r>
              <a:rPr lang="nl-BE" dirty="0"/>
              <a:t> mission file: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/>
              <a:t>In triggers “DO SCRIPT” </a:t>
            </a:r>
            <a:r>
              <a:rPr lang="nl-BE" dirty="0" err="1"/>
              <a:t>sections</a:t>
            </a:r>
            <a:r>
              <a:rPr lang="nl-BE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/>
              <a:t>In </a:t>
            </a:r>
            <a:r>
              <a:rPr lang="nl-BE" dirty="0" err="1"/>
              <a:t>lua</a:t>
            </a:r>
            <a:r>
              <a:rPr lang="nl-BE" dirty="0"/>
              <a:t> </a:t>
            </a:r>
            <a:r>
              <a:rPr lang="nl-BE" dirty="0" err="1"/>
              <a:t>predicates</a:t>
            </a:r>
            <a:r>
              <a:rPr lang="nl-BE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/>
              <a:t>In </a:t>
            </a:r>
            <a:r>
              <a:rPr lang="nl-BE" dirty="0" err="1"/>
              <a:t>waypoint</a:t>
            </a:r>
            <a:r>
              <a:rPr lang="nl-BE" dirty="0"/>
              <a:t> actions.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Workflow is hard </a:t>
            </a:r>
            <a:r>
              <a:rPr lang="nl-BE" dirty="0" err="1"/>
              <a:t>to</a:t>
            </a:r>
            <a:r>
              <a:rPr lang="nl-BE" dirty="0"/>
              <a:t> follow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tigger</a:t>
            </a:r>
            <a:r>
              <a:rPr lang="nl-BE" dirty="0"/>
              <a:t> </a:t>
            </a:r>
            <a:r>
              <a:rPr lang="nl-BE" dirty="0" err="1"/>
              <a:t>mechanism</a:t>
            </a:r>
            <a:r>
              <a:rPr lang="nl-BE" dirty="0"/>
              <a:t> (</a:t>
            </a:r>
            <a:r>
              <a:rPr lang="nl-BE" dirty="0" err="1"/>
              <a:t>flags</a:t>
            </a:r>
            <a:r>
              <a:rPr lang="nl-BE" dirty="0"/>
              <a:t>).</a:t>
            </a:r>
          </a:p>
          <a:p>
            <a:pPr marL="800100" lvl="1" indent="-342900">
              <a:buFont typeface="+mj-lt"/>
              <a:buAutoNum type="arabicPeriod"/>
            </a:pPr>
            <a:endParaRPr lang="nl-BE" dirty="0"/>
          </a:p>
          <a:p>
            <a:pPr marL="342900" indent="-342900">
              <a:buFont typeface="+mj-lt"/>
              <a:buAutoNum type="arabicPeriod"/>
            </a:pPr>
            <a:endParaRPr lang="nl-BE" dirty="0"/>
          </a:p>
        </p:txBody>
      </p:sp>
      <p:sp>
        <p:nvSpPr>
          <p:cNvPr id="13" name="Rechthoek 12"/>
          <p:cNvSpPr/>
          <p:nvPr/>
        </p:nvSpPr>
        <p:spPr>
          <a:xfrm>
            <a:off x="605939" y="2168986"/>
            <a:ext cx="5040055" cy="540006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err="1">
                <a:solidFill>
                  <a:schemeClr val="tx1"/>
                </a:solidFill>
              </a:rPr>
              <a:t>What</a:t>
            </a:r>
            <a:r>
              <a:rPr lang="nl-BE" b="1" dirty="0">
                <a:solidFill>
                  <a:schemeClr val="tx1"/>
                </a:solidFill>
              </a:rPr>
              <a:t> I </a:t>
            </a:r>
            <a:r>
              <a:rPr lang="nl-BE" b="1" dirty="0" err="1">
                <a:solidFill>
                  <a:schemeClr val="tx1"/>
                </a:solidFill>
              </a:rPr>
              <a:t>experienced</a:t>
            </a:r>
            <a:r>
              <a:rPr lang="nl-BE" b="1" dirty="0">
                <a:solidFill>
                  <a:schemeClr val="tx1"/>
                </a:solidFill>
              </a:rPr>
              <a:t> as a mission designer</a:t>
            </a:r>
          </a:p>
        </p:txBody>
      </p:sp>
      <p:sp>
        <p:nvSpPr>
          <p:cNvPr id="14" name="Rechthoek 13"/>
          <p:cNvSpPr/>
          <p:nvPr/>
        </p:nvSpPr>
        <p:spPr>
          <a:xfrm>
            <a:off x="6546004" y="2168986"/>
            <a:ext cx="5040057" cy="540006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err="1">
                <a:solidFill>
                  <a:schemeClr val="tx1"/>
                </a:solidFill>
              </a:rPr>
              <a:t>Why</a:t>
            </a:r>
            <a:r>
              <a:rPr lang="nl-BE" b="1" dirty="0">
                <a:solidFill>
                  <a:schemeClr val="tx1"/>
                </a:solidFill>
              </a:rPr>
              <a:t> I </a:t>
            </a:r>
            <a:r>
              <a:rPr lang="nl-BE" b="1" dirty="0" err="1">
                <a:solidFill>
                  <a:schemeClr val="tx1"/>
                </a:solidFill>
              </a:rPr>
              <a:t>started</a:t>
            </a:r>
            <a:r>
              <a:rPr lang="nl-BE" b="1" dirty="0">
                <a:solidFill>
                  <a:schemeClr val="tx1"/>
                </a:solidFill>
              </a:rPr>
              <a:t> </a:t>
            </a:r>
            <a:r>
              <a:rPr lang="nl-BE" b="1" dirty="0" err="1">
                <a:solidFill>
                  <a:schemeClr val="tx1"/>
                </a:solidFill>
              </a:rPr>
              <a:t>with</a:t>
            </a:r>
            <a:r>
              <a:rPr lang="nl-BE" b="1" dirty="0">
                <a:solidFill>
                  <a:schemeClr val="tx1"/>
                </a:solidFill>
              </a:rPr>
              <a:t> </a:t>
            </a:r>
            <a:r>
              <a:rPr lang="nl-BE" b="1" dirty="0" err="1">
                <a:solidFill>
                  <a:schemeClr val="tx1"/>
                </a:solidFill>
              </a:rPr>
              <a:t>the</a:t>
            </a:r>
            <a:r>
              <a:rPr lang="nl-BE" b="1" dirty="0">
                <a:solidFill>
                  <a:schemeClr val="tx1"/>
                </a:solidFill>
              </a:rPr>
              <a:t> MOOSE Framework</a:t>
            </a:r>
          </a:p>
        </p:txBody>
      </p:sp>
      <p:sp>
        <p:nvSpPr>
          <p:cNvPr id="15" name="Pijl-rechts 14"/>
          <p:cNvSpPr/>
          <p:nvPr/>
        </p:nvSpPr>
        <p:spPr>
          <a:xfrm>
            <a:off x="5825997" y="3338999"/>
            <a:ext cx="540006" cy="2520028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991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ZONE CLASSES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658702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Use various zone classes</a:t>
            </a:r>
            <a:br>
              <a:rPr lang="en-US" dirty="0"/>
            </a:br>
            <a:r>
              <a:rPr lang="en-US" dirty="0"/>
              <a:t>to test object locations.</a:t>
            </a:r>
          </a:p>
        </p:txBody>
      </p:sp>
      <p:cxnSp>
        <p:nvCxnSpPr>
          <p:cNvPr id="14" name="Straight Connector 27"/>
          <p:cNvCxnSpPr>
            <a:stCxn id="21" idx="0"/>
            <a:endCxn id="20" idx="2"/>
          </p:cNvCxnSpPr>
          <p:nvPr/>
        </p:nvCxnSpPr>
        <p:spPr>
          <a:xfrm flipV="1">
            <a:off x="1640951" y="4239009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7"/>
          <p:cNvCxnSpPr>
            <a:stCxn id="17" idx="0"/>
            <a:endCxn id="21" idx="2"/>
          </p:cNvCxnSpPr>
          <p:nvPr/>
        </p:nvCxnSpPr>
        <p:spPr>
          <a:xfrm flipV="1">
            <a:off x="1640951" y="5319021"/>
            <a:ext cx="0" cy="450004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bogen verbindingslijn 15"/>
          <p:cNvCxnSpPr>
            <a:stCxn id="19" idx="0"/>
            <a:endCxn id="21" idx="2"/>
          </p:cNvCxnSpPr>
          <p:nvPr/>
        </p:nvCxnSpPr>
        <p:spPr>
          <a:xfrm rot="16200000" flipV="1">
            <a:off x="2442617" y="4517355"/>
            <a:ext cx="466318" cy="206965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fgeronde rechthoek 16"/>
          <p:cNvSpPr/>
          <p:nvPr/>
        </p:nvSpPr>
        <p:spPr>
          <a:xfrm>
            <a:off x="695940" y="576902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" name="Afgeronde rechthoek 31"/>
          <p:cNvSpPr/>
          <p:nvPr/>
        </p:nvSpPr>
        <p:spPr>
          <a:xfrm>
            <a:off x="515938" y="6219030"/>
            <a:ext cx="810009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bg1"/>
                </a:solidFill>
              </a:rPr>
              <a:t>Zone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Afgeronde rechthoek 18"/>
          <p:cNvSpPr/>
          <p:nvPr/>
        </p:nvSpPr>
        <p:spPr>
          <a:xfrm>
            <a:off x="2765590" y="5785339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ZONE_UNIT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0" name="Afgeronde rechthoek 18"/>
          <p:cNvSpPr/>
          <p:nvPr/>
        </p:nvSpPr>
        <p:spPr>
          <a:xfrm>
            <a:off x="695940" y="360900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1" name="Afgeronde rechthoek 18"/>
          <p:cNvSpPr/>
          <p:nvPr/>
        </p:nvSpPr>
        <p:spPr>
          <a:xfrm>
            <a:off x="695940" y="468901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ZONE_RADIUS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2" name="Afgeronde rechthoek 21"/>
          <p:cNvSpPr/>
          <p:nvPr/>
        </p:nvSpPr>
        <p:spPr>
          <a:xfrm>
            <a:off x="4835986" y="468901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POLYGON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3" name="Gebogen verbindingslijn 22"/>
          <p:cNvCxnSpPr>
            <a:stCxn id="22" idx="0"/>
            <a:endCxn id="20" idx="2"/>
          </p:cNvCxnSpPr>
          <p:nvPr/>
        </p:nvCxnSpPr>
        <p:spPr>
          <a:xfrm rot="16200000" flipV="1">
            <a:off x="3485972" y="2393989"/>
            <a:ext cx="450005" cy="4140046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34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ZONE CLASSES</a:t>
            </a:r>
            <a:endParaRPr lang="en-US" dirty="0"/>
          </a:p>
        </p:txBody>
      </p:sp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MOOSE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contains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various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ZONE classes,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derived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ZONE_BASE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>
            <a:stCxn id="14" idx="0"/>
            <a:endCxn id="13" idx="2"/>
          </p:cNvCxnSpPr>
          <p:nvPr/>
        </p:nvCxnSpPr>
        <p:spPr>
          <a:xfrm flipV="1">
            <a:off x="2630962" y="3158997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" idx="0"/>
            <a:endCxn id="14" idx="2"/>
          </p:cNvCxnSpPr>
          <p:nvPr/>
        </p:nvCxnSpPr>
        <p:spPr>
          <a:xfrm flipV="1">
            <a:off x="2630962" y="4239009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7"/>
          <p:cNvCxnSpPr>
            <a:stCxn id="19" idx="0"/>
            <a:endCxn id="22" idx="2"/>
          </p:cNvCxnSpPr>
          <p:nvPr/>
        </p:nvCxnSpPr>
        <p:spPr>
          <a:xfrm flipV="1">
            <a:off x="2630962" y="5319021"/>
            <a:ext cx="0" cy="450004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bogen verbindingslijn 8"/>
          <p:cNvCxnSpPr>
            <a:stCxn id="24" idx="0"/>
            <a:endCxn id="22" idx="2"/>
          </p:cNvCxnSpPr>
          <p:nvPr/>
        </p:nvCxnSpPr>
        <p:spPr>
          <a:xfrm rot="16200000" flipV="1">
            <a:off x="3432628" y="4517355"/>
            <a:ext cx="466318" cy="206965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geronde rechthoek 18"/>
          <p:cNvSpPr/>
          <p:nvPr/>
        </p:nvSpPr>
        <p:spPr>
          <a:xfrm>
            <a:off x="1685951" y="576902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3" name="Afgeronde rechthoek 31"/>
          <p:cNvSpPr/>
          <p:nvPr/>
        </p:nvSpPr>
        <p:spPr>
          <a:xfrm>
            <a:off x="1505949" y="6219030"/>
            <a:ext cx="810009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Zone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Afgeronde rechthoek 23"/>
          <p:cNvSpPr/>
          <p:nvPr/>
        </p:nvSpPr>
        <p:spPr>
          <a:xfrm>
            <a:off x="3755601" y="5785339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ZONE_UNIT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3" name="Afgeronde rechthoek 18"/>
          <p:cNvSpPr/>
          <p:nvPr/>
        </p:nvSpPr>
        <p:spPr>
          <a:xfrm>
            <a:off x="1685951" y="2528990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Afgeronde rechthoek 18"/>
          <p:cNvSpPr/>
          <p:nvPr/>
        </p:nvSpPr>
        <p:spPr>
          <a:xfrm>
            <a:off x="1685951" y="360900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2" name="Afgeronde rechthoek 18"/>
          <p:cNvSpPr/>
          <p:nvPr/>
        </p:nvSpPr>
        <p:spPr>
          <a:xfrm>
            <a:off x="1685951" y="468901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ZONE_RADIUS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3" name="Afgeronde rechthoek 32"/>
          <p:cNvSpPr/>
          <p:nvPr/>
        </p:nvSpPr>
        <p:spPr>
          <a:xfrm>
            <a:off x="5825997" y="468901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POLYGON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6" name="Gebogen verbindingslijn 35"/>
          <p:cNvCxnSpPr>
            <a:stCxn id="33" idx="0"/>
            <a:endCxn id="14" idx="2"/>
          </p:cNvCxnSpPr>
          <p:nvPr/>
        </p:nvCxnSpPr>
        <p:spPr>
          <a:xfrm rot="16200000" flipV="1">
            <a:off x="4475983" y="2393989"/>
            <a:ext cx="450005" cy="4140046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9"/>
          <p:cNvSpPr txBox="1"/>
          <p:nvPr/>
        </p:nvSpPr>
        <p:spPr>
          <a:xfrm>
            <a:off x="7266013" y="2528990"/>
            <a:ext cx="4500050" cy="171001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accent1"/>
                </a:solidFill>
              </a:rPr>
              <a:t>The ZONE class </a:t>
            </a:r>
            <a:r>
              <a:rPr lang="nl-BE" sz="1600" dirty="0" err="1">
                <a:solidFill>
                  <a:schemeClr val="accent1"/>
                </a:solidFill>
              </a:rPr>
              <a:t>implements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the</a:t>
            </a:r>
            <a:r>
              <a:rPr lang="nl-BE" sz="1600" dirty="0">
                <a:solidFill>
                  <a:schemeClr val="accent1"/>
                </a:solidFill>
              </a:rPr>
              <a:t> DCS Zone </a:t>
            </a:r>
            <a:r>
              <a:rPr lang="nl-BE" sz="1600" dirty="0" err="1">
                <a:solidFill>
                  <a:schemeClr val="accent1"/>
                </a:solidFill>
              </a:rPr>
              <a:t>defined</a:t>
            </a:r>
            <a:r>
              <a:rPr lang="nl-BE" sz="1600" dirty="0">
                <a:solidFill>
                  <a:schemeClr val="accent1"/>
                </a:solidFill>
              </a:rPr>
              <a:t> in </a:t>
            </a:r>
            <a:r>
              <a:rPr lang="nl-BE" sz="1600" dirty="0" err="1">
                <a:solidFill>
                  <a:schemeClr val="accent1"/>
                </a:solidFill>
              </a:rPr>
              <a:t>the</a:t>
            </a:r>
            <a:r>
              <a:rPr lang="nl-BE" sz="1600" dirty="0">
                <a:solidFill>
                  <a:schemeClr val="accent1"/>
                </a:solidFill>
              </a:rPr>
              <a:t> Mission Editor</a:t>
            </a:r>
          </a:p>
          <a:p>
            <a:r>
              <a:rPr lang="nl-BE" sz="1600" dirty="0">
                <a:solidFill>
                  <a:schemeClr val="accent1"/>
                </a:solidFill>
              </a:rPr>
              <a:t>The ZONE_RADIUS is </a:t>
            </a:r>
            <a:r>
              <a:rPr lang="nl-BE" sz="1600" dirty="0" err="1">
                <a:solidFill>
                  <a:schemeClr val="accent1"/>
                </a:solidFill>
              </a:rPr>
              <a:t>the</a:t>
            </a:r>
            <a:r>
              <a:rPr lang="nl-BE" sz="1600" dirty="0">
                <a:solidFill>
                  <a:schemeClr val="accent1"/>
                </a:solidFill>
              </a:rPr>
              <a:t> base </a:t>
            </a:r>
            <a:r>
              <a:rPr lang="nl-BE" sz="1600" dirty="0" err="1">
                <a:solidFill>
                  <a:schemeClr val="accent1"/>
                </a:solidFill>
              </a:rPr>
              <a:t>for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all</a:t>
            </a:r>
            <a:r>
              <a:rPr lang="nl-BE" sz="1600" dirty="0">
                <a:solidFill>
                  <a:schemeClr val="accent1"/>
                </a:solidFill>
              </a:rPr>
              <a:t> RADIUS type zones.</a:t>
            </a:r>
          </a:p>
          <a:p>
            <a:r>
              <a:rPr lang="nl-BE" sz="1600" dirty="0">
                <a:solidFill>
                  <a:schemeClr val="accent1"/>
                </a:solidFill>
              </a:rPr>
              <a:t>The ZONE_POLYGON is </a:t>
            </a:r>
            <a:r>
              <a:rPr lang="nl-BE" sz="1600" dirty="0" err="1">
                <a:solidFill>
                  <a:schemeClr val="accent1"/>
                </a:solidFill>
              </a:rPr>
              <a:t>the</a:t>
            </a:r>
            <a:r>
              <a:rPr lang="nl-BE" sz="1600" dirty="0">
                <a:solidFill>
                  <a:schemeClr val="accent1"/>
                </a:solidFill>
              </a:rPr>
              <a:t> base </a:t>
            </a:r>
            <a:r>
              <a:rPr lang="nl-BE" sz="1600" dirty="0" err="1">
                <a:solidFill>
                  <a:schemeClr val="accent1"/>
                </a:solidFill>
              </a:rPr>
              <a:t>for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all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polygon</a:t>
            </a:r>
            <a:r>
              <a:rPr lang="nl-BE" sz="1600" dirty="0">
                <a:solidFill>
                  <a:schemeClr val="accent1"/>
                </a:solidFill>
              </a:rPr>
              <a:t> type zones.</a:t>
            </a:r>
          </a:p>
          <a:p>
            <a:endParaRPr lang="nl-BE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333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GROUPS </a:t>
            </a:r>
            <a:r>
              <a:rPr lang="nl-BE" dirty="0" err="1"/>
              <a:t>and</a:t>
            </a:r>
            <a:r>
              <a:rPr lang="nl-BE" dirty="0"/>
              <a:t> UNITS </a:t>
            </a:r>
            <a:r>
              <a:rPr lang="nl-BE" dirty="0" err="1"/>
              <a:t>use</a:t>
            </a:r>
            <a:r>
              <a:rPr lang="nl-BE" dirty="0"/>
              <a:t> zone classes</a:t>
            </a:r>
            <a:endParaRPr lang="en-US" dirty="0"/>
          </a:p>
        </p:txBody>
      </p:sp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8" name="Straight Connector 27"/>
          <p:cNvCxnSpPr>
            <a:stCxn id="22" idx="0"/>
            <a:endCxn id="14" idx="2"/>
          </p:cNvCxnSpPr>
          <p:nvPr/>
        </p:nvCxnSpPr>
        <p:spPr>
          <a:xfrm flipV="1">
            <a:off x="5780997" y="4239009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7"/>
          <p:cNvCxnSpPr>
            <a:stCxn id="19" idx="0"/>
            <a:endCxn id="22" idx="2"/>
          </p:cNvCxnSpPr>
          <p:nvPr/>
        </p:nvCxnSpPr>
        <p:spPr>
          <a:xfrm flipV="1">
            <a:off x="5780997" y="5319021"/>
            <a:ext cx="0" cy="450004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bogen verbindingslijn 8"/>
          <p:cNvCxnSpPr>
            <a:stCxn id="24" idx="0"/>
            <a:endCxn id="22" idx="2"/>
          </p:cNvCxnSpPr>
          <p:nvPr/>
        </p:nvCxnSpPr>
        <p:spPr>
          <a:xfrm rot="16200000" flipV="1">
            <a:off x="6582663" y="4517355"/>
            <a:ext cx="466318" cy="206965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geronde rechthoek 18"/>
          <p:cNvSpPr/>
          <p:nvPr/>
        </p:nvSpPr>
        <p:spPr>
          <a:xfrm>
            <a:off x="4835986" y="576902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3" name="Afgeronde rechthoek 31"/>
          <p:cNvSpPr/>
          <p:nvPr/>
        </p:nvSpPr>
        <p:spPr>
          <a:xfrm>
            <a:off x="4655984" y="6219030"/>
            <a:ext cx="810009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Zone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Afgeronde rechthoek 23"/>
          <p:cNvSpPr/>
          <p:nvPr/>
        </p:nvSpPr>
        <p:spPr>
          <a:xfrm>
            <a:off x="6905636" y="5785339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ZONE_UNIT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Afgeronde rechthoek 18"/>
          <p:cNvSpPr/>
          <p:nvPr/>
        </p:nvSpPr>
        <p:spPr>
          <a:xfrm>
            <a:off x="4835986" y="360900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2" name="Afgeronde rechthoek 18"/>
          <p:cNvSpPr/>
          <p:nvPr/>
        </p:nvSpPr>
        <p:spPr>
          <a:xfrm>
            <a:off x="4835986" y="468901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ZONE_RADIUS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3" name="Afgeronde rechthoek 32"/>
          <p:cNvSpPr/>
          <p:nvPr/>
        </p:nvSpPr>
        <p:spPr>
          <a:xfrm>
            <a:off x="8976032" y="468901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POLYGON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6" name="Gebogen verbindingslijn 35"/>
          <p:cNvCxnSpPr>
            <a:stCxn id="33" idx="0"/>
            <a:endCxn id="14" idx="2"/>
          </p:cNvCxnSpPr>
          <p:nvPr/>
        </p:nvCxnSpPr>
        <p:spPr>
          <a:xfrm rot="16200000" flipV="1">
            <a:off x="7626018" y="2393989"/>
            <a:ext cx="450005" cy="4140046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9"/>
          <p:cNvSpPr txBox="1"/>
          <p:nvPr/>
        </p:nvSpPr>
        <p:spPr>
          <a:xfrm>
            <a:off x="7446015" y="2168986"/>
            <a:ext cx="4500050" cy="990011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accent1"/>
                </a:solidFill>
              </a:rPr>
              <a:t>GROUP, UNIT </a:t>
            </a:r>
            <a:r>
              <a:rPr lang="nl-BE" sz="1600" dirty="0" err="1">
                <a:solidFill>
                  <a:schemeClr val="accent1"/>
                </a:solidFill>
              </a:rPr>
              <a:t>and</a:t>
            </a:r>
            <a:r>
              <a:rPr lang="nl-BE" sz="1600" dirty="0">
                <a:solidFill>
                  <a:schemeClr val="accent1"/>
                </a:solidFill>
              </a:rPr>
              <a:t> OTHER </a:t>
            </a:r>
            <a:r>
              <a:rPr lang="nl-BE" sz="1600" dirty="0" err="1">
                <a:solidFill>
                  <a:schemeClr val="accent1"/>
                </a:solidFill>
              </a:rPr>
              <a:t>future</a:t>
            </a:r>
            <a:r>
              <a:rPr lang="nl-BE" sz="1600" dirty="0">
                <a:solidFill>
                  <a:schemeClr val="accent1"/>
                </a:solidFill>
              </a:rPr>
              <a:t> classes </a:t>
            </a:r>
            <a:r>
              <a:rPr lang="nl-BE" sz="1600" dirty="0" err="1">
                <a:solidFill>
                  <a:schemeClr val="accent1"/>
                </a:solidFill>
              </a:rPr>
              <a:t>will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use</a:t>
            </a:r>
            <a:r>
              <a:rPr lang="nl-BE" sz="1600" dirty="0">
                <a:solidFill>
                  <a:schemeClr val="accent1"/>
                </a:solidFill>
              </a:rPr>
              <a:t> ZONE_BASE </a:t>
            </a:r>
            <a:r>
              <a:rPr lang="nl-BE" sz="1600" dirty="0" err="1">
                <a:solidFill>
                  <a:schemeClr val="accent1"/>
                </a:solidFill>
              </a:rPr>
              <a:t>derived</a:t>
            </a:r>
            <a:r>
              <a:rPr lang="nl-BE" sz="1600" dirty="0">
                <a:solidFill>
                  <a:schemeClr val="accent1"/>
                </a:solidFill>
              </a:rPr>
              <a:t> classes </a:t>
            </a:r>
            <a:r>
              <a:rPr lang="nl-BE" sz="1600" dirty="0" err="1">
                <a:solidFill>
                  <a:schemeClr val="accent1"/>
                </a:solidFill>
              </a:rPr>
              <a:t>to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validate</a:t>
            </a:r>
            <a:r>
              <a:rPr lang="nl-BE" sz="1600" dirty="0">
                <a:solidFill>
                  <a:schemeClr val="accent1"/>
                </a:solidFill>
              </a:rPr>
              <a:t> object </a:t>
            </a:r>
            <a:r>
              <a:rPr lang="nl-BE" sz="1600" dirty="0" err="1">
                <a:solidFill>
                  <a:schemeClr val="accent1"/>
                </a:solidFill>
              </a:rPr>
              <a:t>proximity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within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the</a:t>
            </a:r>
            <a:r>
              <a:rPr lang="nl-BE" sz="1600" dirty="0">
                <a:solidFill>
                  <a:schemeClr val="accent1"/>
                </a:solidFill>
              </a:rPr>
              <a:t> zone perimeters.</a:t>
            </a:r>
          </a:p>
        </p:txBody>
      </p:sp>
      <p:sp>
        <p:nvSpPr>
          <p:cNvPr id="17" name="Afgeronde rechthoek 18"/>
          <p:cNvSpPr/>
          <p:nvPr/>
        </p:nvSpPr>
        <p:spPr>
          <a:xfrm>
            <a:off x="785941" y="2798993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GROUP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" name="Afgeronde rechthoek 18"/>
          <p:cNvSpPr/>
          <p:nvPr/>
        </p:nvSpPr>
        <p:spPr>
          <a:xfrm>
            <a:off x="785941" y="378900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UNIT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0" name="Afgeronde rechthoek 18"/>
          <p:cNvSpPr/>
          <p:nvPr/>
        </p:nvSpPr>
        <p:spPr>
          <a:xfrm>
            <a:off x="785941" y="477901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..OTHER..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5" name="Oval 7"/>
          <p:cNvSpPr/>
          <p:nvPr/>
        </p:nvSpPr>
        <p:spPr>
          <a:xfrm>
            <a:off x="2855964" y="2978995"/>
            <a:ext cx="180002" cy="18000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Rechte verbindingslijn 5"/>
          <p:cNvCxnSpPr>
            <a:stCxn id="25" idx="2"/>
          </p:cNvCxnSpPr>
          <p:nvPr/>
        </p:nvCxnSpPr>
        <p:spPr>
          <a:xfrm flipH="1">
            <a:off x="2675962" y="3068996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7"/>
          <p:cNvSpPr/>
          <p:nvPr/>
        </p:nvSpPr>
        <p:spPr>
          <a:xfrm>
            <a:off x="2855964" y="3969006"/>
            <a:ext cx="180002" cy="18000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Rechte verbindingslijn 29"/>
          <p:cNvCxnSpPr>
            <a:stCxn id="29" idx="2"/>
          </p:cNvCxnSpPr>
          <p:nvPr/>
        </p:nvCxnSpPr>
        <p:spPr>
          <a:xfrm flipH="1">
            <a:off x="2675962" y="4059007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7"/>
          <p:cNvSpPr/>
          <p:nvPr/>
        </p:nvSpPr>
        <p:spPr>
          <a:xfrm>
            <a:off x="2855964" y="4959017"/>
            <a:ext cx="180002" cy="18000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Rechte verbindingslijn 31"/>
          <p:cNvCxnSpPr>
            <a:stCxn id="31" idx="2"/>
          </p:cNvCxnSpPr>
          <p:nvPr/>
        </p:nvCxnSpPr>
        <p:spPr>
          <a:xfrm flipH="1">
            <a:off x="2675962" y="5049018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33"/>
          <p:cNvCxnSpPr>
            <a:stCxn id="25" idx="6"/>
            <a:endCxn id="14" idx="1"/>
          </p:cNvCxnSpPr>
          <p:nvPr/>
        </p:nvCxnSpPr>
        <p:spPr>
          <a:xfrm>
            <a:off x="3035966" y="3068996"/>
            <a:ext cx="1800020" cy="85501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/>
          <p:cNvCxnSpPr>
            <a:stCxn id="29" idx="6"/>
            <a:endCxn id="14" idx="1"/>
          </p:cNvCxnSpPr>
          <p:nvPr/>
        </p:nvCxnSpPr>
        <p:spPr>
          <a:xfrm flipV="1">
            <a:off x="3035966" y="3924006"/>
            <a:ext cx="1800020" cy="13500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/>
          <p:cNvCxnSpPr>
            <a:stCxn id="31" idx="6"/>
            <a:endCxn id="14" idx="1"/>
          </p:cNvCxnSpPr>
          <p:nvPr/>
        </p:nvCxnSpPr>
        <p:spPr>
          <a:xfrm flipV="1">
            <a:off x="3035966" y="3924006"/>
            <a:ext cx="1800020" cy="112501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09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ZONE USAGE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nl-BE" dirty="0" err="1"/>
              <a:t>APIs</a:t>
            </a:r>
            <a:endParaRPr lang="nl-BE" dirty="0"/>
          </a:p>
          <a:p>
            <a:pPr algn="l"/>
            <a:r>
              <a:rPr lang="nl-BE" dirty="0" err="1"/>
              <a:t>Examples</a:t>
            </a:r>
            <a:endParaRPr lang="en-US" dirty="0"/>
          </a:p>
        </p:txBody>
      </p:sp>
      <p:cxnSp>
        <p:nvCxnSpPr>
          <p:cNvPr id="12" name="Straight Connector 27"/>
          <p:cNvCxnSpPr>
            <a:stCxn id="19" idx="0"/>
            <a:endCxn id="18" idx="2"/>
          </p:cNvCxnSpPr>
          <p:nvPr/>
        </p:nvCxnSpPr>
        <p:spPr>
          <a:xfrm flipV="1">
            <a:off x="6951010" y="4419011"/>
            <a:ext cx="0" cy="45000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7"/>
          <p:cNvCxnSpPr>
            <a:stCxn id="15" idx="0"/>
            <a:endCxn id="19" idx="2"/>
          </p:cNvCxnSpPr>
          <p:nvPr/>
        </p:nvCxnSpPr>
        <p:spPr>
          <a:xfrm flipV="1">
            <a:off x="6951010" y="5499023"/>
            <a:ext cx="0" cy="45000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bogen verbindingslijn 13"/>
          <p:cNvCxnSpPr>
            <a:stCxn id="17" idx="0"/>
            <a:endCxn id="19" idx="2"/>
          </p:cNvCxnSpPr>
          <p:nvPr/>
        </p:nvCxnSpPr>
        <p:spPr>
          <a:xfrm rot="16200000" flipV="1">
            <a:off x="7752676" y="4697357"/>
            <a:ext cx="466318" cy="20696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geronde rechthoek 14"/>
          <p:cNvSpPr/>
          <p:nvPr/>
        </p:nvSpPr>
        <p:spPr>
          <a:xfrm>
            <a:off x="6005999" y="5949027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6" name="Afgeronde rechthoek 31"/>
          <p:cNvSpPr/>
          <p:nvPr/>
        </p:nvSpPr>
        <p:spPr>
          <a:xfrm>
            <a:off x="5825997" y="6399032"/>
            <a:ext cx="810009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bg1"/>
                </a:solidFill>
              </a:rPr>
              <a:t>Zone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Afgeronde rechthoek 16"/>
          <p:cNvSpPr/>
          <p:nvPr/>
        </p:nvSpPr>
        <p:spPr>
          <a:xfrm>
            <a:off x="8075649" y="5965341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ZONE_UNIT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" name="Afgeronde rechthoek 18"/>
          <p:cNvSpPr/>
          <p:nvPr/>
        </p:nvSpPr>
        <p:spPr>
          <a:xfrm>
            <a:off x="6005999" y="378900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9" name="Afgeronde rechthoek 18"/>
          <p:cNvSpPr/>
          <p:nvPr/>
        </p:nvSpPr>
        <p:spPr>
          <a:xfrm>
            <a:off x="6005999" y="4869016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ZONE_RADIUS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0" name="Afgeronde rechthoek 19"/>
          <p:cNvSpPr/>
          <p:nvPr/>
        </p:nvSpPr>
        <p:spPr>
          <a:xfrm>
            <a:off x="10146045" y="4869016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POLYGON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1" name="Gebogen verbindingslijn 20"/>
          <p:cNvCxnSpPr>
            <a:stCxn id="20" idx="0"/>
            <a:endCxn id="18" idx="2"/>
          </p:cNvCxnSpPr>
          <p:nvPr/>
        </p:nvCxnSpPr>
        <p:spPr>
          <a:xfrm rot="16200000" flipV="1">
            <a:off x="8796031" y="2573991"/>
            <a:ext cx="450005" cy="414004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geronde rechthoek 18"/>
          <p:cNvSpPr/>
          <p:nvPr/>
        </p:nvSpPr>
        <p:spPr>
          <a:xfrm>
            <a:off x="2945965" y="3519001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GROUP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3" name="Afgeronde rechthoek 18"/>
          <p:cNvSpPr/>
          <p:nvPr/>
        </p:nvSpPr>
        <p:spPr>
          <a:xfrm>
            <a:off x="2945965" y="450901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UNIT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4" name="Afgeronde rechthoek 18"/>
          <p:cNvSpPr/>
          <p:nvPr/>
        </p:nvSpPr>
        <p:spPr>
          <a:xfrm>
            <a:off x="2945965" y="5499023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..OTHER..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5" name="Oval 7"/>
          <p:cNvSpPr/>
          <p:nvPr/>
        </p:nvSpPr>
        <p:spPr>
          <a:xfrm>
            <a:off x="5015988" y="3699003"/>
            <a:ext cx="180002" cy="18000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Rechte verbindingslijn 25"/>
          <p:cNvCxnSpPr>
            <a:stCxn id="25" idx="2"/>
          </p:cNvCxnSpPr>
          <p:nvPr/>
        </p:nvCxnSpPr>
        <p:spPr>
          <a:xfrm flipH="1">
            <a:off x="4835986" y="3789004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7"/>
          <p:cNvSpPr/>
          <p:nvPr/>
        </p:nvSpPr>
        <p:spPr>
          <a:xfrm>
            <a:off x="5015988" y="4689014"/>
            <a:ext cx="180002" cy="18000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Rechte verbindingslijn 27"/>
          <p:cNvCxnSpPr>
            <a:stCxn id="27" idx="2"/>
          </p:cNvCxnSpPr>
          <p:nvPr/>
        </p:nvCxnSpPr>
        <p:spPr>
          <a:xfrm flipH="1">
            <a:off x="4835986" y="4779015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7"/>
          <p:cNvSpPr/>
          <p:nvPr/>
        </p:nvSpPr>
        <p:spPr>
          <a:xfrm>
            <a:off x="5015988" y="5679025"/>
            <a:ext cx="180002" cy="18000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Rechte verbindingslijn 29"/>
          <p:cNvCxnSpPr>
            <a:stCxn id="29" idx="2"/>
          </p:cNvCxnSpPr>
          <p:nvPr/>
        </p:nvCxnSpPr>
        <p:spPr>
          <a:xfrm flipH="1">
            <a:off x="4835986" y="5769026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>
            <a:stCxn id="25" idx="6"/>
            <a:endCxn id="18" idx="1"/>
          </p:cNvCxnSpPr>
          <p:nvPr/>
        </p:nvCxnSpPr>
        <p:spPr>
          <a:xfrm>
            <a:off x="5195990" y="3789004"/>
            <a:ext cx="810009" cy="31500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/>
          <p:cNvCxnSpPr>
            <a:stCxn id="27" idx="6"/>
            <a:endCxn id="18" idx="1"/>
          </p:cNvCxnSpPr>
          <p:nvPr/>
        </p:nvCxnSpPr>
        <p:spPr>
          <a:xfrm flipV="1">
            <a:off x="5195990" y="4104008"/>
            <a:ext cx="810009" cy="67500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/>
          <p:cNvCxnSpPr>
            <a:stCxn id="29" idx="6"/>
            <a:endCxn id="18" idx="1"/>
          </p:cNvCxnSpPr>
          <p:nvPr/>
        </p:nvCxnSpPr>
        <p:spPr>
          <a:xfrm flipV="1">
            <a:off x="5195990" y="4104008"/>
            <a:ext cx="810009" cy="166501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673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DECLARE a POLYGON ZONE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519000"/>
            <a:ext cx="9784080" cy="2698919"/>
          </a:xfrm>
        </p:spPr>
        <p:txBody>
          <a:bodyPr/>
          <a:lstStyle/>
          <a:p>
            <a:r>
              <a:rPr lang="nl-BE" dirty="0"/>
              <a:t>The </a:t>
            </a:r>
            <a:r>
              <a:rPr lang="nl-BE" dirty="0" err="1"/>
              <a:t>GroupPolygon</a:t>
            </a:r>
            <a:r>
              <a:rPr lang="nl-BE" dirty="0"/>
              <a:t> GROUP object </a:t>
            </a:r>
            <a:r>
              <a:rPr lang="nl-BE" dirty="0" err="1"/>
              <a:t>defines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Polygon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its</a:t>
            </a:r>
            <a:r>
              <a:rPr lang="nl-BE" dirty="0"/>
              <a:t> </a:t>
            </a:r>
            <a:r>
              <a:rPr lang="nl-BE" dirty="0" err="1"/>
              <a:t>waypoints</a:t>
            </a:r>
            <a:r>
              <a:rPr lang="nl-BE" dirty="0"/>
              <a:t> as </a:t>
            </a:r>
            <a:r>
              <a:rPr lang="nl-BE" dirty="0" err="1"/>
              <a:t>defined</a:t>
            </a:r>
            <a:r>
              <a:rPr lang="nl-BE" dirty="0"/>
              <a:t>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Mission Editor. </a:t>
            </a:r>
            <a:r>
              <a:rPr lang="nl-BE" dirty="0" err="1"/>
              <a:t>Note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polygon</a:t>
            </a:r>
            <a:r>
              <a:rPr lang="nl-BE" dirty="0"/>
              <a:t> must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“</a:t>
            </a:r>
            <a:r>
              <a:rPr lang="nl-BE" dirty="0" err="1"/>
              <a:t>closed</a:t>
            </a:r>
            <a:r>
              <a:rPr lang="nl-BE" dirty="0"/>
              <a:t>”, </a:t>
            </a:r>
            <a:r>
              <a:rPr lang="nl-BE" dirty="0" err="1"/>
              <a:t>the</a:t>
            </a:r>
            <a:r>
              <a:rPr lang="nl-BE" dirty="0"/>
              <a:t> first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last </a:t>
            </a:r>
            <a:r>
              <a:rPr lang="nl-BE" dirty="0" err="1"/>
              <a:t>waypoint</a:t>
            </a:r>
            <a:r>
              <a:rPr lang="nl-BE" dirty="0"/>
              <a:t> are </a:t>
            </a:r>
            <a:r>
              <a:rPr lang="nl-BE" dirty="0" err="1"/>
              <a:t>automatically</a:t>
            </a:r>
            <a:r>
              <a:rPr lang="nl-BE" dirty="0"/>
              <a:t> </a:t>
            </a:r>
            <a:r>
              <a:rPr lang="nl-BE" dirty="0" err="1"/>
              <a:t>connected</a:t>
            </a:r>
            <a:r>
              <a:rPr lang="nl-BE"/>
              <a:t>.</a:t>
            </a:r>
            <a:endParaRPr lang="nl-BE" dirty="0"/>
          </a:p>
          <a:p>
            <a:r>
              <a:rPr lang="nl-BE" dirty="0"/>
              <a:t>The </a:t>
            </a:r>
          </a:p>
        </p:txBody>
      </p:sp>
      <p:sp>
        <p:nvSpPr>
          <p:cNvPr id="6" name="TextBox 19"/>
          <p:cNvSpPr txBox="1"/>
          <p:nvPr/>
        </p:nvSpPr>
        <p:spPr>
          <a:xfrm>
            <a:off x="785941" y="2078985"/>
            <a:ext cx="10620117" cy="990011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2400" b="1" dirty="0" err="1"/>
              <a:t>local</a:t>
            </a:r>
            <a:r>
              <a:rPr lang="nl-BE" sz="2400" b="1" dirty="0"/>
              <a:t> </a:t>
            </a:r>
            <a:r>
              <a:rPr lang="nl-BE" sz="2400" b="1" dirty="0" err="1"/>
              <a:t>GroupPolygon</a:t>
            </a:r>
            <a:r>
              <a:rPr lang="nl-BE" sz="2400" b="1" dirty="0"/>
              <a:t> = </a:t>
            </a:r>
            <a:r>
              <a:rPr lang="nl-BE" sz="2400" b="1" dirty="0" err="1"/>
              <a:t>GROUP:FindByName</a:t>
            </a:r>
            <a:r>
              <a:rPr lang="nl-BE" sz="2400" b="1" dirty="0"/>
              <a:t>( “</a:t>
            </a:r>
            <a:r>
              <a:rPr lang="nl-BE" sz="2400" b="1" dirty="0" err="1"/>
              <a:t>Polygon</a:t>
            </a:r>
            <a:r>
              <a:rPr lang="nl-BE" sz="2400" b="1" dirty="0"/>
              <a:t> Group” )</a:t>
            </a:r>
          </a:p>
          <a:p>
            <a:pPr marL="0" indent="0">
              <a:buNone/>
            </a:pPr>
            <a:r>
              <a:rPr lang="nl-BE" sz="2400" b="1" dirty="0" err="1"/>
              <a:t>local</a:t>
            </a:r>
            <a:r>
              <a:rPr lang="nl-BE" sz="2400" b="1" dirty="0"/>
              <a:t> </a:t>
            </a:r>
            <a:r>
              <a:rPr lang="nl-BE" sz="2400" b="1" dirty="0" err="1"/>
              <a:t>PolygonZone</a:t>
            </a:r>
            <a:r>
              <a:rPr lang="nl-BE" sz="2400" b="1" dirty="0"/>
              <a:t> = </a:t>
            </a:r>
            <a:r>
              <a:rPr lang="nl-BE" sz="2400" b="1" dirty="0" err="1"/>
              <a:t>ZONE_POLYGON:New</a:t>
            </a:r>
            <a:r>
              <a:rPr lang="nl-BE" sz="2400" b="1" dirty="0"/>
              <a:t>( “</a:t>
            </a:r>
            <a:r>
              <a:rPr lang="nl-BE" sz="2400" b="1" dirty="0" err="1"/>
              <a:t>Polygon</a:t>
            </a:r>
            <a:r>
              <a:rPr lang="nl-BE" sz="2400" b="1" dirty="0"/>
              <a:t> Name”, </a:t>
            </a:r>
            <a:r>
              <a:rPr lang="nl-BE" sz="2400" b="1" dirty="0" err="1"/>
              <a:t>GroupPolygon</a:t>
            </a:r>
            <a:r>
              <a:rPr lang="nl-BE" sz="2400" b="1" dirty="0"/>
              <a:t> )</a:t>
            </a:r>
          </a:p>
          <a:p>
            <a:pPr marL="0" indent="0">
              <a:buNone/>
            </a:pPr>
            <a:endParaRPr lang="nl-BE" sz="1600" b="1" dirty="0"/>
          </a:p>
          <a:p>
            <a:endParaRPr lang="nl-BE" sz="1600" b="1" dirty="0"/>
          </a:p>
        </p:txBody>
      </p:sp>
    </p:spTree>
    <p:extLst>
      <p:ext uri="{BB962C8B-B14F-4D97-AF65-F5344CB8AC3E}">
        <p14:creationId xmlns:p14="http://schemas.microsoft.com/office/powerpoint/2010/main" val="3740764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DC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004274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/>
      </a:spPr>
      <a:bodyPr wrap="square" rtlCol="0"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721</TotalTime>
  <Words>378</Words>
  <Application>Microsoft Office PowerPoint</Application>
  <PresentationFormat>Breedbeeld</PresentationFormat>
  <Paragraphs>75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</vt:lpstr>
      <vt:lpstr>Gestreept</vt:lpstr>
      <vt:lpstr>Dcs world mission Development with moose</vt:lpstr>
      <vt:lpstr>PART 1: ZONES </vt:lpstr>
      <vt:lpstr>ZONE CLASSES</vt:lpstr>
      <vt:lpstr>ZONE CLASSES</vt:lpstr>
      <vt:lpstr>GROUPS and UNITS use zone classes</vt:lpstr>
      <vt:lpstr>ZONE USAGE</vt:lpstr>
      <vt:lpstr>DECLARE a POLYGON ZONE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Sven Van de Velde</cp:lastModifiedBy>
  <cp:revision>56</cp:revision>
  <dcterms:created xsi:type="dcterms:W3CDTF">2016-04-14T07:37:30Z</dcterms:created>
  <dcterms:modified xsi:type="dcterms:W3CDTF">2016-06-05T09:26:59Z</dcterms:modified>
</cp:coreProperties>
</file>