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63" r:id="rId6"/>
    <p:sldId id="260" r:id="rId7"/>
    <p:sldId id="262" r:id="rId8"/>
    <p:sldId id="259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6" autoAdjust="0"/>
    <p:restoredTop sz="94660"/>
  </p:normalViewPr>
  <p:slideViewPr>
    <p:cSldViewPr>
      <p:cViewPr varScale="1">
        <p:scale>
          <a:sx n="119" d="100"/>
          <a:sy n="119" d="100"/>
        </p:scale>
        <p:origin x="132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90001" cy="90001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/>
          <p:cNvPicPr>
            <a:picLocks noChangeAspect="1"/>
          </p:cNvPicPr>
          <p:nvPr userDrawn="1"/>
        </p:nvPicPr>
        <p:blipFill rotWithShape="1">
          <a:blip r:embed="rId2"/>
          <a:srcRect b="21661"/>
          <a:stretch/>
        </p:blipFill>
        <p:spPr>
          <a:xfrm>
            <a:off x="3706" y="2802250"/>
            <a:ext cx="12195669" cy="556730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nl-NL" dirty="0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nl-NL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96DFF08F-DC6B-4601-B491-B0F83F6DD2DA}" type="datetimeFigureOut">
              <a:rPr lang="en-US" dirty="0"/>
              <a:t>5/22/2016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/>
          <p:cNvPicPr>
            <a:picLocks noChangeAspect="1"/>
          </p:cNvPicPr>
          <p:nvPr userDrawn="1"/>
        </p:nvPicPr>
        <p:blipFill rotWithShape="1">
          <a:blip r:embed="rId2"/>
          <a:srcRect t="27396" b="47658"/>
          <a:stretch/>
        </p:blipFill>
        <p:spPr>
          <a:xfrm>
            <a:off x="1" y="0"/>
            <a:ext cx="12192000" cy="180674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nl-NL" dirty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pic>
        <p:nvPicPr>
          <p:cNvPr id="8" name="Afbeelding 7"/>
          <p:cNvPicPr>
            <a:picLocks noChangeAspect="1"/>
          </p:cNvPicPr>
          <p:nvPr userDrawn="1"/>
        </p:nvPicPr>
        <p:blipFill rotWithShape="1">
          <a:blip r:embed="rId2"/>
          <a:srcRect t="27396" b="44585"/>
          <a:stretch/>
        </p:blipFill>
        <p:spPr>
          <a:xfrm>
            <a:off x="1" y="0"/>
            <a:ext cx="12192000" cy="2029326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/>
          <p:cNvPicPr>
            <a:picLocks noChangeAspect="1"/>
          </p:cNvPicPr>
          <p:nvPr userDrawn="1"/>
        </p:nvPicPr>
        <p:blipFill rotWithShape="1">
          <a:blip r:embed="rId2"/>
          <a:srcRect t="27396" b="47658"/>
          <a:stretch/>
        </p:blipFill>
        <p:spPr>
          <a:xfrm>
            <a:off x="1" y="0"/>
            <a:ext cx="12192000" cy="180674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>
              <a:def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nl-NL" dirty="0"/>
              <a:t>Klik om de stijl te bewerken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5/22/2016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nl-BE" dirty="0" err="1"/>
              <a:t>Dcs</a:t>
            </a:r>
            <a:r>
              <a:rPr lang="nl-BE" dirty="0"/>
              <a:t> </a:t>
            </a:r>
            <a:r>
              <a:rPr lang="nl-BE" dirty="0" err="1"/>
              <a:t>world</a:t>
            </a:r>
            <a:r>
              <a:rPr lang="nl-BE" dirty="0"/>
              <a:t> mission</a:t>
            </a:r>
            <a:br>
              <a:rPr lang="nl-BE" dirty="0"/>
            </a:br>
            <a:r>
              <a:rPr lang="nl-BE" dirty="0"/>
              <a:t>Development </a:t>
            </a:r>
            <a:r>
              <a:rPr lang="nl-BE" dirty="0" err="1"/>
              <a:t>with</a:t>
            </a:r>
            <a:r>
              <a:rPr lang="nl-BE" dirty="0"/>
              <a:t> </a:t>
            </a:r>
            <a:r>
              <a:rPr lang="nl-BE" dirty="0" err="1"/>
              <a:t>moose</a:t>
            </a:r>
            <a:endParaRPr lang="nl-BE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956726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Part 2: </a:t>
            </a:r>
            <a:r>
              <a:rPr lang="nl-BE" dirty="0" err="1"/>
              <a:t>using</a:t>
            </a:r>
            <a:r>
              <a:rPr lang="nl-BE" dirty="0"/>
              <a:t> </a:t>
            </a:r>
            <a:r>
              <a:rPr lang="nl-BE" dirty="0" err="1"/>
              <a:t>eclipse</a:t>
            </a:r>
            <a:r>
              <a:rPr lang="nl-BE" dirty="0"/>
              <a:t> 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moose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l-BE" b="1" dirty="0" err="1"/>
              <a:t>Eclipse</a:t>
            </a:r>
            <a:r>
              <a:rPr lang="nl-BE" b="1" dirty="0"/>
              <a:t> LDT</a:t>
            </a:r>
          </a:p>
          <a:p>
            <a:pPr lvl="1"/>
            <a:r>
              <a:rPr lang="nl-BE" dirty="0"/>
              <a:t>A </a:t>
            </a:r>
            <a:r>
              <a:rPr lang="nl-BE" dirty="0" err="1"/>
              <a:t>lua</a:t>
            </a:r>
            <a:r>
              <a:rPr lang="nl-BE" dirty="0"/>
              <a:t> editor </a:t>
            </a:r>
            <a:r>
              <a:rPr lang="nl-BE" dirty="0" err="1"/>
              <a:t>supporting</a:t>
            </a:r>
            <a:r>
              <a:rPr lang="nl-BE" dirty="0"/>
              <a:t> </a:t>
            </a:r>
            <a:r>
              <a:rPr lang="nl-BE" dirty="0" err="1"/>
              <a:t>intellisense</a:t>
            </a:r>
            <a:r>
              <a:rPr lang="nl-BE" dirty="0"/>
              <a:t> of </a:t>
            </a:r>
            <a:r>
              <a:rPr lang="nl-BE" dirty="0" err="1"/>
              <a:t>your</a:t>
            </a:r>
            <a:r>
              <a:rPr lang="nl-BE" dirty="0"/>
              <a:t> </a:t>
            </a:r>
            <a:r>
              <a:rPr lang="nl-BE" dirty="0" err="1"/>
              <a:t>lua</a:t>
            </a:r>
            <a:r>
              <a:rPr lang="nl-BE" dirty="0"/>
              <a:t> code, </a:t>
            </a:r>
            <a:r>
              <a:rPr lang="nl-BE" dirty="0" err="1"/>
              <a:t>using</a:t>
            </a:r>
            <a:r>
              <a:rPr lang="nl-BE" dirty="0"/>
              <a:t> in-source </a:t>
            </a:r>
            <a:r>
              <a:rPr lang="nl-BE" dirty="0" err="1"/>
              <a:t>luadoc</a:t>
            </a:r>
            <a:r>
              <a:rPr lang="nl-BE" dirty="0"/>
              <a:t> </a:t>
            </a:r>
            <a:r>
              <a:rPr lang="nl-BE" dirty="0" err="1"/>
              <a:t>documentation</a:t>
            </a:r>
            <a:r>
              <a:rPr lang="nl-BE" dirty="0"/>
              <a:t>.</a:t>
            </a:r>
          </a:p>
          <a:p>
            <a:pPr lvl="1"/>
            <a:r>
              <a:rPr lang="nl-BE" dirty="0"/>
              <a:t>MOOSE API </a:t>
            </a:r>
            <a:r>
              <a:rPr lang="nl-BE" dirty="0" err="1"/>
              <a:t>documentation</a:t>
            </a:r>
            <a:r>
              <a:rPr lang="nl-BE" dirty="0"/>
              <a:t> system</a:t>
            </a:r>
          </a:p>
          <a:p>
            <a:pPr lvl="1"/>
            <a:r>
              <a:rPr lang="nl-BE" dirty="0"/>
              <a:t>DCS API </a:t>
            </a:r>
            <a:r>
              <a:rPr lang="nl-BE" dirty="0" err="1"/>
              <a:t>documentation</a:t>
            </a:r>
            <a:r>
              <a:rPr lang="nl-BE" dirty="0"/>
              <a:t> system</a:t>
            </a:r>
          </a:p>
          <a:p>
            <a:pPr marL="228600" lvl="1" indent="0">
              <a:buNone/>
            </a:pPr>
            <a:endParaRPr lang="nl-BE" dirty="0"/>
          </a:p>
        </p:txBody>
      </p:sp>
      <p:sp>
        <p:nvSpPr>
          <p:cNvPr id="4" name="Tekstvak 3"/>
          <p:cNvSpPr txBox="1"/>
          <p:nvPr/>
        </p:nvSpPr>
        <p:spPr>
          <a:xfrm>
            <a:off x="8099912" y="3482009"/>
            <a:ext cx="2516010" cy="29546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Features: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nl-BE" sz="1200" dirty="0"/>
              <a:t>     </a:t>
            </a:r>
            <a:r>
              <a:rPr lang="nl-BE" sz="1600" dirty="0"/>
              <a:t>Code Assistance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nl-BE" sz="1600" dirty="0"/>
              <a:t>    Code Templating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nl-BE" sz="1600" dirty="0"/>
              <a:t>    Syntax </a:t>
            </a:r>
            <a:r>
              <a:rPr lang="nl-BE" sz="1600" dirty="0" err="1"/>
              <a:t>Coloring</a:t>
            </a:r>
            <a:endParaRPr lang="nl-BE" sz="16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nl-BE" sz="1600" dirty="0"/>
              <a:t>    Error Markers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nl-BE" sz="1600" dirty="0"/>
              <a:t>    </a:t>
            </a:r>
            <a:r>
              <a:rPr lang="nl-BE" sz="1600" dirty="0" err="1"/>
              <a:t>Outline</a:t>
            </a:r>
            <a:endParaRPr lang="nl-BE" sz="16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nl-BE" sz="1600" dirty="0"/>
              <a:t>    </a:t>
            </a:r>
            <a:r>
              <a:rPr lang="nl-BE" sz="1600" dirty="0" err="1"/>
              <a:t>Variable</a:t>
            </a:r>
            <a:r>
              <a:rPr lang="nl-BE" sz="1600" dirty="0"/>
              <a:t> Highlight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nl-BE" sz="1600" dirty="0"/>
              <a:t>    Code </a:t>
            </a:r>
            <a:r>
              <a:rPr lang="nl-BE" sz="1600" dirty="0" err="1"/>
              <a:t>Formatter</a:t>
            </a:r>
            <a:endParaRPr lang="nl-BE" sz="16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nl-BE" sz="1600" dirty="0"/>
              <a:t>    Code </a:t>
            </a:r>
            <a:r>
              <a:rPr lang="nl-BE" sz="1600" dirty="0" err="1"/>
              <a:t>Folding</a:t>
            </a:r>
            <a:endParaRPr lang="nl-BE" sz="16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nl-BE" sz="1600" dirty="0"/>
              <a:t>    </a:t>
            </a:r>
            <a:r>
              <a:rPr lang="nl-BE" sz="1600" dirty="0" err="1"/>
              <a:t>Goto</a:t>
            </a:r>
            <a:r>
              <a:rPr lang="nl-BE" sz="1600" dirty="0"/>
              <a:t> Definition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463496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PART 3: The </a:t>
            </a:r>
            <a:r>
              <a:rPr lang="nl-BE" dirty="0" err="1"/>
              <a:t>moose</a:t>
            </a:r>
            <a:r>
              <a:rPr lang="nl-BE" dirty="0"/>
              <a:t> </a:t>
            </a:r>
            <a:r>
              <a:rPr lang="nl-BE" dirty="0" err="1"/>
              <a:t>core</a:t>
            </a:r>
            <a:endParaRPr lang="en-US" dirty="0"/>
          </a:p>
        </p:txBody>
      </p:sp>
      <p:sp>
        <p:nvSpPr>
          <p:cNvPr id="7" name="Tijdelijke aanduiding voor inhoud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916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The CLASSES</a:t>
            </a:r>
            <a:endParaRPr lang="en-US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2658702"/>
          </a:xfrm>
        </p:spPr>
        <p:txBody>
          <a:bodyPr anchor="ctr">
            <a:normAutofit/>
          </a:bodyPr>
          <a:lstStyle/>
          <a:p>
            <a:r>
              <a:rPr lang="nl-BE" dirty="0"/>
              <a:t>MOOSE </a:t>
            </a:r>
            <a:r>
              <a:rPr lang="nl-BE" dirty="0" err="1"/>
              <a:t>wraps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DCS </a:t>
            </a:r>
            <a:r>
              <a:rPr lang="nl-BE" dirty="0" err="1"/>
              <a:t>objects</a:t>
            </a:r>
            <a:r>
              <a:rPr lang="nl-BE" dirty="0"/>
              <a:t> </a:t>
            </a:r>
            <a:r>
              <a:rPr lang="nl-BE" dirty="0" err="1"/>
              <a:t>into</a:t>
            </a:r>
            <a:r>
              <a:rPr lang="nl-BE" dirty="0"/>
              <a:t> new CLASSES </a:t>
            </a:r>
            <a:r>
              <a:rPr lang="nl-BE" dirty="0" err="1"/>
              <a:t>containing</a:t>
            </a:r>
            <a:r>
              <a:rPr lang="nl-BE" dirty="0"/>
              <a:t> more </a:t>
            </a:r>
            <a:r>
              <a:rPr lang="nl-BE" dirty="0" err="1"/>
              <a:t>rich</a:t>
            </a:r>
            <a:r>
              <a:rPr lang="nl-BE" dirty="0"/>
              <a:t> </a:t>
            </a:r>
            <a:r>
              <a:rPr lang="nl-BE" dirty="0" err="1"/>
              <a:t>methods</a:t>
            </a:r>
            <a:r>
              <a:rPr lang="nl-BE" dirty="0"/>
              <a:t>!</a:t>
            </a:r>
          </a:p>
          <a:p>
            <a:endParaRPr lang="nl-BE" dirty="0"/>
          </a:p>
          <a:p>
            <a:r>
              <a:rPr lang="nl-BE" dirty="0"/>
              <a:t>GROUP, UNIT, CLIENT, ZONE, NAVPOINT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348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fgeronde rechthoek 12"/>
          <p:cNvSpPr/>
          <p:nvPr/>
        </p:nvSpPr>
        <p:spPr>
          <a:xfrm>
            <a:off x="335936" y="2708992"/>
            <a:ext cx="5490061" cy="3960044"/>
          </a:xfrm>
          <a:prstGeom prst="roundRect">
            <a:avLst>
              <a:gd name="adj" fmla="val 755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nl-BE" b="1" dirty="0">
                <a:solidFill>
                  <a:schemeClr val="accent1"/>
                </a:solidFill>
              </a:rPr>
              <a:t>GROUP 1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23" name="Afgeronde rechthoek 22"/>
          <p:cNvSpPr/>
          <p:nvPr/>
        </p:nvSpPr>
        <p:spPr>
          <a:xfrm>
            <a:off x="2315958" y="2888995"/>
            <a:ext cx="2520028" cy="3420038"/>
          </a:xfrm>
          <a:prstGeom prst="roundRect">
            <a:avLst>
              <a:gd name="adj" fmla="val 9328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nl-BE" b="1" dirty="0">
                <a:solidFill>
                  <a:schemeClr val="tx1"/>
                </a:solidFill>
              </a:rPr>
              <a:t>DCS Group 1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1" name="Afgeronde rechthoek 20"/>
          <p:cNvSpPr/>
          <p:nvPr/>
        </p:nvSpPr>
        <p:spPr>
          <a:xfrm>
            <a:off x="605939" y="5229020"/>
            <a:ext cx="4680052" cy="810009"/>
          </a:xfrm>
          <a:prstGeom prst="roundRect">
            <a:avLst>
              <a:gd name="adj" fmla="val 9328"/>
            </a:avLst>
          </a:prstGeom>
          <a:solidFill>
            <a:schemeClr val="lt1">
              <a:alpha val="44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nl-BE" b="1" dirty="0">
                <a:solidFill>
                  <a:schemeClr val="accent1"/>
                </a:solidFill>
              </a:rPr>
              <a:t>CLIENT 1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18" name="Afgeronde rechthoek 17"/>
          <p:cNvSpPr/>
          <p:nvPr/>
        </p:nvSpPr>
        <p:spPr>
          <a:xfrm>
            <a:off x="605939" y="4329010"/>
            <a:ext cx="4680052" cy="810009"/>
          </a:xfrm>
          <a:prstGeom prst="roundRect">
            <a:avLst>
              <a:gd name="adj" fmla="val 10900"/>
            </a:avLst>
          </a:prstGeom>
          <a:solidFill>
            <a:schemeClr val="lt1">
              <a:alpha val="44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nl-BE" b="1" dirty="0">
                <a:solidFill>
                  <a:schemeClr val="accent1"/>
                </a:solidFill>
              </a:rPr>
              <a:t>UNIT 2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17" name="Afgeronde rechthoek 16"/>
          <p:cNvSpPr/>
          <p:nvPr/>
        </p:nvSpPr>
        <p:spPr>
          <a:xfrm>
            <a:off x="605939" y="3429000"/>
            <a:ext cx="4680052" cy="810009"/>
          </a:xfrm>
          <a:prstGeom prst="roundRect">
            <a:avLst>
              <a:gd name="adj" fmla="val 9328"/>
            </a:avLst>
          </a:prstGeom>
          <a:solidFill>
            <a:schemeClr val="lt1">
              <a:alpha val="44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nl-BE" b="1" dirty="0">
                <a:solidFill>
                  <a:schemeClr val="accent1"/>
                </a:solidFill>
              </a:rPr>
              <a:t>UNIT 1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MOOSE WRAPPER CLASSES</a:t>
            </a:r>
            <a:endParaRPr lang="en-US" dirty="0"/>
          </a:p>
        </p:txBody>
      </p:sp>
      <p:sp>
        <p:nvSpPr>
          <p:cNvPr id="19" name="Afgeronde rechthoek 18"/>
          <p:cNvSpPr/>
          <p:nvPr/>
        </p:nvSpPr>
        <p:spPr>
          <a:xfrm>
            <a:off x="2765963" y="3519001"/>
            <a:ext cx="1890021" cy="630007"/>
          </a:xfrm>
          <a:prstGeom prst="roundRect">
            <a:avLst>
              <a:gd name="adj" fmla="val 9328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nl-BE" b="1" dirty="0">
                <a:solidFill>
                  <a:schemeClr val="tx1"/>
                </a:solidFill>
              </a:rPr>
              <a:t>DCS Unit 1</a:t>
            </a:r>
          </a:p>
          <a:p>
            <a:r>
              <a:rPr lang="nl-BE" b="1" dirty="0" err="1">
                <a:solidFill>
                  <a:schemeClr val="tx1"/>
                </a:solidFill>
              </a:rPr>
              <a:t>Skill</a:t>
            </a:r>
            <a:r>
              <a:rPr lang="nl-BE" b="1" dirty="0">
                <a:solidFill>
                  <a:schemeClr val="tx1"/>
                </a:solidFill>
              </a:rPr>
              <a:t>: Excellent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0" name="Afgeronde rechthoek 19"/>
          <p:cNvSpPr/>
          <p:nvPr/>
        </p:nvSpPr>
        <p:spPr>
          <a:xfrm>
            <a:off x="2765963" y="4419011"/>
            <a:ext cx="1890021" cy="630006"/>
          </a:xfrm>
          <a:prstGeom prst="roundRect">
            <a:avLst>
              <a:gd name="adj" fmla="val 9328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nl-BE" b="1" dirty="0">
                <a:solidFill>
                  <a:schemeClr val="tx1"/>
                </a:solidFill>
              </a:rPr>
              <a:t>DCS Unit 2</a:t>
            </a:r>
          </a:p>
          <a:p>
            <a:r>
              <a:rPr lang="nl-BE" b="1" dirty="0" err="1">
                <a:solidFill>
                  <a:schemeClr val="tx1"/>
                </a:solidFill>
              </a:rPr>
              <a:t>Skill</a:t>
            </a:r>
            <a:r>
              <a:rPr lang="nl-BE" b="1" dirty="0">
                <a:solidFill>
                  <a:schemeClr val="tx1"/>
                </a:solidFill>
              </a:rPr>
              <a:t>: High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2" name="Afgeronde rechthoek 21"/>
          <p:cNvSpPr/>
          <p:nvPr/>
        </p:nvSpPr>
        <p:spPr>
          <a:xfrm>
            <a:off x="2765963" y="5319021"/>
            <a:ext cx="1890021" cy="630006"/>
          </a:xfrm>
          <a:prstGeom prst="roundRect">
            <a:avLst>
              <a:gd name="adj" fmla="val 9328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nl-BE" b="1" dirty="0">
                <a:solidFill>
                  <a:schemeClr val="tx1"/>
                </a:solidFill>
              </a:rPr>
              <a:t>DCS Unit 3</a:t>
            </a:r>
          </a:p>
          <a:p>
            <a:r>
              <a:rPr lang="nl-BE" b="1" dirty="0" err="1">
                <a:solidFill>
                  <a:schemeClr val="tx1"/>
                </a:solidFill>
              </a:rPr>
              <a:t>Skill</a:t>
            </a:r>
            <a:r>
              <a:rPr lang="nl-BE" b="1" dirty="0">
                <a:solidFill>
                  <a:schemeClr val="tx1"/>
                </a:solidFill>
              </a:rPr>
              <a:t>: </a:t>
            </a:r>
            <a:r>
              <a:rPr lang="nl-BE" b="1" dirty="0" err="1">
                <a:solidFill>
                  <a:schemeClr val="tx1"/>
                </a:solidFill>
              </a:rPr>
              <a:t>Player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4" name="Afgeronde rechthoek 23"/>
          <p:cNvSpPr/>
          <p:nvPr/>
        </p:nvSpPr>
        <p:spPr>
          <a:xfrm>
            <a:off x="6366003" y="2708992"/>
            <a:ext cx="5490061" cy="3960044"/>
          </a:xfrm>
          <a:prstGeom prst="roundRect">
            <a:avLst>
              <a:gd name="adj" fmla="val 755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nl-BE" b="1" dirty="0">
                <a:solidFill>
                  <a:schemeClr val="accent1"/>
                </a:solidFill>
              </a:rPr>
              <a:t>GROUP 2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25" name="Afgeronde rechthoek 24"/>
          <p:cNvSpPr/>
          <p:nvPr/>
        </p:nvSpPr>
        <p:spPr>
          <a:xfrm>
            <a:off x="8346025" y="2888995"/>
            <a:ext cx="2520028" cy="3420038"/>
          </a:xfrm>
          <a:prstGeom prst="roundRect">
            <a:avLst>
              <a:gd name="adj" fmla="val 9328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nl-BE" b="1" dirty="0">
                <a:solidFill>
                  <a:schemeClr val="tx1"/>
                </a:solidFill>
              </a:rPr>
              <a:t>DCS Group 2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6" name="Afgeronde rechthoek 25"/>
          <p:cNvSpPr/>
          <p:nvPr/>
        </p:nvSpPr>
        <p:spPr>
          <a:xfrm>
            <a:off x="6636006" y="5229020"/>
            <a:ext cx="4680052" cy="810009"/>
          </a:xfrm>
          <a:prstGeom prst="roundRect">
            <a:avLst>
              <a:gd name="adj" fmla="val 9328"/>
            </a:avLst>
          </a:prstGeom>
          <a:solidFill>
            <a:schemeClr val="lt1">
              <a:alpha val="44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nl-BE" b="1" dirty="0">
                <a:solidFill>
                  <a:schemeClr val="accent1"/>
                </a:solidFill>
              </a:rPr>
              <a:t>UNIT 3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27" name="Afgeronde rechthoek 26"/>
          <p:cNvSpPr/>
          <p:nvPr/>
        </p:nvSpPr>
        <p:spPr>
          <a:xfrm>
            <a:off x="6636006" y="4329010"/>
            <a:ext cx="4680052" cy="810009"/>
          </a:xfrm>
          <a:prstGeom prst="roundRect">
            <a:avLst>
              <a:gd name="adj" fmla="val 10900"/>
            </a:avLst>
          </a:prstGeom>
          <a:solidFill>
            <a:schemeClr val="lt1">
              <a:alpha val="44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nl-BE" b="1" dirty="0">
                <a:solidFill>
                  <a:schemeClr val="accent1"/>
                </a:solidFill>
              </a:rPr>
              <a:t>CLIENT 3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28" name="Afgeronde rechthoek 27"/>
          <p:cNvSpPr/>
          <p:nvPr/>
        </p:nvSpPr>
        <p:spPr>
          <a:xfrm>
            <a:off x="6636006" y="3429000"/>
            <a:ext cx="4680052" cy="810009"/>
          </a:xfrm>
          <a:prstGeom prst="roundRect">
            <a:avLst>
              <a:gd name="adj" fmla="val 9328"/>
            </a:avLst>
          </a:prstGeom>
          <a:solidFill>
            <a:schemeClr val="lt1">
              <a:alpha val="44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nl-BE" b="1" dirty="0">
                <a:solidFill>
                  <a:schemeClr val="accent1"/>
                </a:solidFill>
              </a:rPr>
              <a:t>CLIENT 2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29" name="Afgeronde rechthoek 28"/>
          <p:cNvSpPr/>
          <p:nvPr/>
        </p:nvSpPr>
        <p:spPr>
          <a:xfrm>
            <a:off x="8796030" y="3519001"/>
            <a:ext cx="1890021" cy="630007"/>
          </a:xfrm>
          <a:prstGeom prst="roundRect">
            <a:avLst>
              <a:gd name="adj" fmla="val 9328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nl-BE" b="1" dirty="0">
                <a:solidFill>
                  <a:schemeClr val="tx1"/>
                </a:solidFill>
              </a:rPr>
              <a:t>DCS Unit 4</a:t>
            </a:r>
          </a:p>
          <a:p>
            <a:r>
              <a:rPr lang="nl-BE" b="1" dirty="0" err="1">
                <a:solidFill>
                  <a:schemeClr val="tx1"/>
                </a:solidFill>
              </a:rPr>
              <a:t>Skill</a:t>
            </a:r>
            <a:r>
              <a:rPr lang="nl-BE" b="1" dirty="0">
                <a:solidFill>
                  <a:schemeClr val="tx1"/>
                </a:solidFill>
              </a:rPr>
              <a:t>: Client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0" name="Afgeronde rechthoek 29"/>
          <p:cNvSpPr/>
          <p:nvPr/>
        </p:nvSpPr>
        <p:spPr>
          <a:xfrm>
            <a:off x="8796030" y="4419011"/>
            <a:ext cx="1890021" cy="630006"/>
          </a:xfrm>
          <a:prstGeom prst="roundRect">
            <a:avLst>
              <a:gd name="adj" fmla="val 9328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nl-BE" b="1" dirty="0">
                <a:solidFill>
                  <a:schemeClr val="tx1"/>
                </a:solidFill>
              </a:rPr>
              <a:t>DCS Unit 5</a:t>
            </a:r>
          </a:p>
          <a:p>
            <a:r>
              <a:rPr lang="nl-BE" b="1" dirty="0" err="1">
                <a:solidFill>
                  <a:schemeClr val="tx1"/>
                </a:solidFill>
              </a:rPr>
              <a:t>Skill</a:t>
            </a:r>
            <a:r>
              <a:rPr lang="nl-BE" b="1" dirty="0">
                <a:solidFill>
                  <a:schemeClr val="tx1"/>
                </a:solidFill>
              </a:rPr>
              <a:t>: Client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1" name="Afgeronde rechthoek 30"/>
          <p:cNvSpPr/>
          <p:nvPr/>
        </p:nvSpPr>
        <p:spPr>
          <a:xfrm>
            <a:off x="8796030" y="5319021"/>
            <a:ext cx="1890021" cy="630006"/>
          </a:xfrm>
          <a:prstGeom prst="roundRect">
            <a:avLst>
              <a:gd name="adj" fmla="val 9328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nl-BE" b="1" dirty="0">
                <a:solidFill>
                  <a:schemeClr val="tx1"/>
                </a:solidFill>
              </a:rPr>
              <a:t>DCS Unit 6</a:t>
            </a:r>
          </a:p>
          <a:p>
            <a:r>
              <a:rPr lang="nl-BE" b="1" dirty="0" err="1">
                <a:solidFill>
                  <a:schemeClr val="tx1"/>
                </a:solidFill>
              </a:rPr>
              <a:t>Skill</a:t>
            </a:r>
            <a:r>
              <a:rPr lang="nl-BE" b="1" dirty="0">
                <a:solidFill>
                  <a:schemeClr val="tx1"/>
                </a:solidFill>
              </a:rPr>
              <a:t>: Medium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2" name="Afgeronde rechthoek 31"/>
          <p:cNvSpPr/>
          <p:nvPr/>
        </p:nvSpPr>
        <p:spPr>
          <a:xfrm>
            <a:off x="10236046" y="1988984"/>
            <a:ext cx="1620018" cy="360003"/>
          </a:xfrm>
          <a:prstGeom prst="roundRect">
            <a:avLst>
              <a:gd name="adj" fmla="val 29381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b="1" dirty="0">
                <a:solidFill>
                  <a:schemeClr val="tx1"/>
                </a:solidFill>
              </a:rPr>
              <a:t>DCS OBJECT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33" name="Afgeronde rechthoek 32"/>
          <p:cNvSpPr/>
          <p:nvPr/>
        </p:nvSpPr>
        <p:spPr>
          <a:xfrm>
            <a:off x="8436026" y="1988984"/>
            <a:ext cx="1620018" cy="360003"/>
          </a:xfrm>
          <a:prstGeom prst="roundRect">
            <a:avLst>
              <a:gd name="adj" fmla="val 29381"/>
            </a:avLst>
          </a:prstGeom>
          <a:solidFill>
            <a:schemeClr val="tx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400" b="1" dirty="0">
                <a:solidFill>
                  <a:schemeClr val="accent1"/>
                </a:solidFill>
              </a:rPr>
              <a:t>MOOSE OBJECT</a:t>
            </a:r>
            <a:endParaRPr lang="en-US" sz="1400" b="1" dirty="0">
              <a:solidFill>
                <a:schemeClr val="accent1"/>
              </a:solidFill>
            </a:endParaRPr>
          </a:p>
        </p:txBody>
      </p:sp>
      <p:sp>
        <p:nvSpPr>
          <p:cNvPr id="5" name="Tekstvak 4"/>
          <p:cNvSpPr txBox="1"/>
          <p:nvPr/>
        </p:nvSpPr>
        <p:spPr>
          <a:xfrm>
            <a:off x="245935" y="1898983"/>
            <a:ext cx="4770053" cy="45000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nl-BE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MOOSE </a:t>
            </a:r>
            <a:r>
              <a:rPr lang="nl-BE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provides</a:t>
            </a:r>
            <a:r>
              <a:rPr lang="nl-BE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nl-BE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wrapper</a:t>
            </a:r>
            <a:r>
              <a:rPr lang="nl-BE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CLASSES </a:t>
            </a:r>
            <a:r>
              <a:rPr lang="nl-BE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</a:t>
            </a:r>
            <a:r>
              <a:rPr lang="nl-BE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DCS </a:t>
            </a:r>
            <a:r>
              <a:rPr lang="nl-BE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Objects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28045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The DATABASE</a:t>
            </a:r>
            <a:endParaRPr lang="en-US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MOOSE </a:t>
            </a:r>
            <a:r>
              <a:rPr lang="nl-BE" dirty="0" err="1"/>
              <a:t>creates</a:t>
            </a:r>
            <a:r>
              <a:rPr lang="nl-BE" dirty="0"/>
              <a:t> a _DATABASE object at </a:t>
            </a:r>
            <a:r>
              <a:rPr lang="nl-BE" dirty="0" err="1"/>
              <a:t>the</a:t>
            </a:r>
            <a:r>
              <a:rPr lang="nl-BE" dirty="0"/>
              <a:t> start of </a:t>
            </a:r>
            <a:r>
              <a:rPr lang="nl-BE" dirty="0" err="1"/>
              <a:t>the</a:t>
            </a:r>
            <a:r>
              <a:rPr lang="nl-BE" dirty="0"/>
              <a:t> mission!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6731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_database object</a:t>
            </a:r>
            <a:endParaRPr lang="en-US" dirty="0"/>
          </a:p>
        </p:txBody>
      </p:sp>
      <p:sp>
        <p:nvSpPr>
          <p:cNvPr id="6" name="Cilinder 5"/>
          <p:cNvSpPr/>
          <p:nvPr/>
        </p:nvSpPr>
        <p:spPr>
          <a:xfrm>
            <a:off x="7986021" y="2348988"/>
            <a:ext cx="3150035" cy="3960044"/>
          </a:xfrm>
          <a:prstGeom prst="can">
            <a:avLst>
              <a:gd name="adj" fmla="val 132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nl-BE" sz="2400" b="1" dirty="0"/>
              <a:t>_DATABASE</a:t>
            </a:r>
            <a:endParaRPr lang="en-US" sz="2400" b="1" dirty="0"/>
          </a:p>
        </p:txBody>
      </p:sp>
      <p:sp>
        <p:nvSpPr>
          <p:cNvPr id="12" name="Afgeronde rechthoek 11"/>
          <p:cNvSpPr/>
          <p:nvPr/>
        </p:nvSpPr>
        <p:spPr>
          <a:xfrm>
            <a:off x="335936" y="3879005"/>
            <a:ext cx="10530116" cy="81000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nl-BE" b="1" dirty="0">
                <a:solidFill>
                  <a:schemeClr val="accent1"/>
                </a:solidFill>
              </a:rPr>
              <a:t>UNITS[]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13" name="Afgeronde rechthoek 12"/>
          <p:cNvSpPr/>
          <p:nvPr/>
        </p:nvSpPr>
        <p:spPr>
          <a:xfrm>
            <a:off x="335937" y="2978994"/>
            <a:ext cx="10530116" cy="81001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nl-BE" b="1" dirty="0">
                <a:solidFill>
                  <a:schemeClr val="accent1"/>
                </a:solidFill>
              </a:rPr>
              <a:t>GROUPS[]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14" name="Afgeronde rechthoek 13"/>
          <p:cNvSpPr/>
          <p:nvPr/>
        </p:nvSpPr>
        <p:spPr>
          <a:xfrm>
            <a:off x="335936" y="4779015"/>
            <a:ext cx="10530116" cy="81000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nl-BE" b="1" dirty="0">
                <a:solidFill>
                  <a:schemeClr val="accent1"/>
                </a:solidFill>
              </a:rPr>
              <a:t>CLIENTS[]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28" name="Afgeronde rechthoek 27"/>
          <p:cNvSpPr/>
          <p:nvPr/>
        </p:nvSpPr>
        <p:spPr>
          <a:xfrm>
            <a:off x="2135956" y="2078985"/>
            <a:ext cx="1620018" cy="360003"/>
          </a:xfrm>
          <a:prstGeom prst="roundRect">
            <a:avLst>
              <a:gd name="adj" fmla="val 29381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b="1" dirty="0">
                <a:solidFill>
                  <a:schemeClr val="tx1"/>
                </a:solidFill>
              </a:rPr>
              <a:t>DCS OBJECT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29" name="Afgeronde rechthoek 28"/>
          <p:cNvSpPr/>
          <p:nvPr/>
        </p:nvSpPr>
        <p:spPr>
          <a:xfrm>
            <a:off x="695939" y="3068996"/>
            <a:ext cx="4230047" cy="630007"/>
          </a:xfrm>
          <a:prstGeom prst="roundRect">
            <a:avLst>
              <a:gd name="adj" fmla="val 20310"/>
            </a:avLst>
          </a:prstGeom>
          <a:solidFill>
            <a:schemeClr val="tx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rtlCol="0" anchor="t"/>
          <a:lstStyle/>
          <a:p>
            <a:pPr algn="ctr"/>
            <a:r>
              <a:rPr lang="nl-BE" sz="1400" b="1" dirty="0">
                <a:solidFill>
                  <a:schemeClr val="accent1"/>
                </a:solidFill>
              </a:rPr>
              <a:t>GROUP 1</a:t>
            </a:r>
            <a:endParaRPr lang="en-US" sz="1400" b="1" dirty="0">
              <a:solidFill>
                <a:schemeClr val="accent1"/>
              </a:solidFill>
            </a:endParaRPr>
          </a:p>
        </p:txBody>
      </p:sp>
      <p:sp>
        <p:nvSpPr>
          <p:cNvPr id="34" name="Afgeronde rechthoek 33"/>
          <p:cNvSpPr/>
          <p:nvPr/>
        </p:nvSpPr>
        <p:spPr>
          <a:xfrm>
            <a:off x="875942" y="3338999"/>
            <a:ext cx="3960044" cy="270003"/>
          </a:xfrm>
          <a:prstGeom prst="roundRect">
            <a:avLst>
              <a:gd name="adj" fmla="val 29381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b="1" dirty="0">
                <a:solidFill>
                  <a:schemeClr val="tx1"/>
                </a:solidFill>
              </a:rPr>
              <a:t>DCS Group 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43" name="Afgeronde rechthoek 42"/>
          <p:cNvSpPr/>
          <p:nvPr/>
        </p:nvSpPr>
        <p:spPr>
          <a:xfrm>
            <a:off x="695940" y="3969006"/>
            <a:ext cx="1350015" cy="630007"/>
          </a:xfrm>
          <a:prstGeom prst="roundRect">
            <a:avLst>
              <a:gd name="adj" fmla="val 20310"/>
            </a:avLst>
          </a:prstGeom>
          <a:solidFill>
            <a:schemeClr val="tx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rtlCol="0" anchor="t"/>
          <a:lstStyle/>
          <a:p>
            <a:pPr algn="ctr"/>
            <a:r>
              <a:rPr lang="nl-BE" sz="1400" b="1" dirty="0">
                <a:solidFill>
                  <a:schemeClr val="accent1"/>
                </a:solidFill>
              </a:rPr>
              <a:t>UNIT 1</a:t>
            </a:r>
            <a:endParaRPr lang="en-US" sz="1400" b="1" dirty="0">
              <a:solidFill>
                <a:schemeClr val="accent1"/>
              </a:solidFill>
            </a:endParaRPr>
          </a:p>
        </p:txBody>
      </p:sp>
      <p:sp>
        <p:nvSpPr>
          <p:cNvPr id="44" name="Afgeronde rechthoek 43"/>
          <p:cNvSpPr/>
          <p:nvPr/>
        </p:nvSpPr>
        <p:spPr>
          <a:xfrm>
            <a:off x="785941" y="4239009"/>
            <a:ext cx="1170013" cy="270003"/>
          </a:xfrm>
          <a:prstGeom prst="roundRect">
            <a:avLst>
              <a:gd name="adj" fmla="val 29381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b="1" dirty="0">
                <a:solidFill>
                  <a:schemeClr val="tx1"/>
                </a:solidFill>
              </a:rPr>
              <a:t>DCS Unit 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49" name="Afgeronde rechthoek 48"/>
          <p:cNvSpPr/>
          <p:nvPr/>
        </p:nvSpPr>
        <p:spPr>
          <a:xfrm>
            <a:off x="2135956" y="3969006"/>
            <a:ext cx="1350015" cy="630007"/>
          </a:xfrm>
          <a:prstGeom prst="roundRect">
            <a:avLst>
              <a:gd name="adj" fmla="val 20310"/>
            </a:avLst>
          </a:prstGeom>
          <a:solidFill>
            <a:schemeClr val="tx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rtlCol="0" anchor="t"/>
          <a:lstStyle/>
          <a:p>
            <a:pPr algn="ctr"/>
            <a:r>
              <a:rPr lang="nl-BE" sz="1400" b="1" dirty="0">
                <a:solidFill>
                  <a:schemeClr val="accent1"/>
                </a:solidFill>
              </a:rPr>
              <a:t>UNIT 2</a:t>
            </a:r>
            <a:endParaRPr lang="en-US" sz="1400" b="1" dirty="0">
              <a:solidFill>
                <a:schemeClr val="accent1"/>
              </a:solidFill>
            </a:endParaRPr>
          </a:p>
        </p:txBody>
      </p:sp>
      <p:sp>
        <p:nvSpPr>
          <p:cNvPr id="50" name="Afgeronde rechthoek 49"/>
          <p:cNvSpPr/>
          <p:nvPr/>
        </p:nvSpPr>
        <p:spPr>
          <a:xfrm>
            <a:off x="2225957" y="4239009"/>
            <a:ext cx="1170013" cy="270003"/>
          </a:xfrm>
          <a:prstGeom prst="roundRect">
            <a:avLst>
              <a:gd name="adj" fmla="val 29381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b="1" dirty="0">
                <a:solidFill>
                  <a:schemeClr val="tx1"/>
                </a:solidFill>
              </a:rPr>
              <a:t>DCS Unit 2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51" name="Afgeronde rechthoek 50"/>
          <p:cNvSpPr/>
          <p:nvPr/>
        </p:nvSpPr>
        <p:spPr>
          <a:xfrm>
            <a:off x="3575972" y="4869016"/>
            <a:ext cx="1350015" cy="630007"/>
          </a:xfrm>
          <a:prstGeom prst="roundRect">
            <a:avLst>
              <a:gd name="adj" fmla="val 20310"/>
            </a:avLst>
          </a:prstGeom>
          <a:solidFill>
            <a:schemeClr val="tx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rtlCol="0" anchor="t"/>
          <a:lstStyle/>
          <a:p>
            <a:pPr algn="ctr"/>
            <a:r>
              <a:rPr lang="nl-BE" sz="1400" b="1" dirty="0">
                <a:solidFill>
                  <a:schemeClr val="accent1"/>
                </a:solidFill>
              </a:rPr>
              <a:t>CLIENT 1</a:t>
            </a:r>
            <a:endParaRPr lang="en-US" sz="1400" b="1" dirty="0">
              <a:solidFill>
                <a:schemeClr val="accent1"/>
              </a:solidFill>
            </a:endParaRPr>
          </a:p>
        </p:txBody>
      </p:sp>
      <p:sp>
        <p:nvSpPr>
          <p:cNvPr id="52" name="Afgeronde rechthoek 51"/>
          <p:cNvSpPr/>
          <p:nvPr/>
        </p:nvSpPr>
        <p:spPr>
          <a:xfrm>
            <a:off x="3665973" y="5139019"/>
            <a:ext cx="1170013" cy="270003"/>
          </a:xfrm>
          <a:prstGeom prst="roundRect">
            <a:avLst>
              <a:gd name="adj" fmla="val 29381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b="1" dirty="0">
                <a:solidFill>
                  <a:schemeClr val="tx1"/>
                </a:solidFill>
              </a:rPr>
              <a:t>DCS Unit 3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53" name="Afgeronde rechthoek 52"/>
          <p:cNvSpPr/>
          <p:nvPr/>
        </p:nvSpPr>
        <p:spPr>
          <a:xfrm>
            <a:off x="5195990" y="3068996"/>
            <a:ext cx="4230047" cy="630007"/>
          </a:xfrm>
          <a:prstGeom prst="roundRect">
            <a:avLst>
              <a:gd name="adj" fmla="val 20310"/>
            </a:avLst>
          </a:prstGeom>
          <a:solidFill>
            <a:schemeClr val="tx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rtlCol="0" anchor="t"/>
          <a:lstStyle/>
          <a:p>
            <a:pPr algn="ctr"/>
            <a:r>
              <a:rPr lang="nl-BE" sz="1400" b="1" dirty="0">
                <a:solidFill>
                  <a:schemeClr val="accent1"/>
                </a:solidFill>
              </a:rPr>
              <a:t>GROUP 2</a:t>
            </a:r>
            <a:endParaRPr lang="en-US" sz="1400" b="1" dirty="0">
              <a:solidFill>
                <a:schemeClr val="accent1"/>
              </a:solidFill>
            </a:endParaRPr>
          </a:p>
        </p:txBody>
      </p:sp>
      <p:sp>
        <p:nvSpPr>
          <p:cNvPr id="54" name="Afgeronde rechthoek 53"/>
          <p:cNvSpPr/>
          <p:nvPr/>
        </p:nvSpPr>
        <p:spPr>
          <a:xfrm>
            <a:off x="5375993" y="3338999"/>
            <a:ext cx="3960044" cy="270003"/>
          </a:xfrm>
          <a:prstGeom prst="roundRect">
            <a:avLst>
              <a:gd name="adj" fmla="val 29381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b="1" dirty="0">
                <a:solidFill>
                  <a:schemeClr val="tx1"/>
                </a:solidFill>
              </a:rPr>
              <a:t>DCS Group 2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55" name="Afgeronde rechthoek 54"/>
          <p:cNvSpPr/>
          <p:nvPr/>
        </p:nvSpPr>
        <p:spPr>
          <a:xfrm>
            <a:off x="5195990" y="4869016"/>
            <a:ext cx="1350015" cy="630007"/>
          </a:xfrm>
          <a:prstGeom prst="roundRect">
            <a:avLst>
              <a:gd name="adj" fmla="val 20310"/>
            </a:avLst>
          </a:prstGeom>
          <a:solidFill>
            <a:schemeClr val="tx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rtlCol="0" anchor="t"/>
          <a:lstStyle/>
          <a:p>
            <a:pPr algn="ctr"/>
            <a:r>
              <a:rPr lang="nl-BE" sz="1400" b="1" dirty="0">
                <a:solidFill>
                  <a:schemeClr val="accent1"/>
                </a:solidFill>
              </a:rPr>
              <a:t>CLIENT 2</a:t>
            </a:r>
            <a:endParaRPr lang="en-US" sz="1400" b="1" dirty="0">
              <a:solidFill>
                <a:schemeClr val="accent1"/>
              </a:solidFill>
            </a:endParaRPr>
          </a:p>
        </p:txBody>
      </p:sp>
      <p:sp>
        <p:nvSpPr>
          <p:cNvPr id="56" name="Afgeronde rechthoek 55"/>
          <p:cNvSpPr/>
          <p:nvPr/>
        </p:nvSpPr>
        <p:spPr>
          <a:xfrm>
            <a:off x="5285991" y="5139019"/>
            <a:ext cx="1170013" cy="270003"/>
          </a:xfrm>
          <a:prstGeom prst="roundRect">
            <a:avLst>
              <a:gd name="adj" fmla="val 29381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b="1" dirty="0">
                <a:solidFill>
                  <a:schemeClr val="tx1"/>
                </a:solidFill>
              </a:rPr>
              <a:t>DCS Unit 4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57" name="Afgeronde rechthoek 56"/>
          <p:cNvSpPr/>
          <p:nvPr/>
        </p:nvSpPr>
        <p:spPr>
          <a:xfrm>
            <a:off x="6636006" y="4869016"/>
            <a:ext cx="1350015" cy="630007"/>
          </a:xfrm>
          <a:prstGeom prst="roundRect">
            <a:avLst>
              <a:gd name="adj" fmla="val 20310"/>
            </a:avLst>
          </a:prstGeom>
          <a:solidFill>
            <a:schemeClr val="tx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rtlCol="0" anchor="t"/>
          <a:lstStyle/>
          <a:p>
            <a:pPr algn="ctr"/>
            <a:r>
              <a:rPr lang="nl-BE" sz="1400" b="1" dirty="0">
                <a:solidFill>
                  <a:schemeClr val="accent1"/>
                </a:solidFill>
              </a:rPr>
              <a:t>CLIENT 3</a:t>
            </a:r>
            <a:endParaRPr lang="en-US" sz="1400" b="1" dirty="0">
              <a:solidFill>
                <a:schemeClr val="accent1"/>
              </a:solidFill>
            </a:endParaRPr>
          </a:p>
        </p:txBody>
      </p:sp>
      <p:sp>
        <p:nvSpPr>
          <p:cNvPr id="58" name="Afgeronde rechthoek 57"/>
          <p:cNvSpPr/>
          <p:nvPr/>
        </p:nvSpPr>
        <p:spPr>
          <a:xfrm>
            <a:off x="6726007" y="5139019"/>
            <a:ext cx="1170013" cy="270003"/>
          </a:xfrm>
          <a:prstGeom prst="roundRect">
            <a:avLst>
              <a:gd name="adj" fmla="val 29381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b="1" dirty="0">
                <a:solidFill>
                  <a:schemeClr val="tx1"/>
                </a:solidFill>
              </a:rPr>
              <a:t>DCS Unit 5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59" name="Afgeronde rechthoek 58"/>
          <p:cNvSpPr/>
          <p:nvPr/>
        </p:nvSpPr>
        <p:spPr>
          <a:xfrm>
            <a:off x="8076022" y="3969006"/>
            <a:ext cx="1350015" cy="630007"/>
          </a:xfrm>
          <a:prstGeom prst="roundRect">
            <a:avLst>
              <a:gd name="adj" fmla="val 20310"/>
            </a:avLst>
          </a:prstGeom>
          <a:solidFill>
            <a:schemeClr val="tx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rtlCol="0" anchor="t"/>
          <a:lstStyle/>
          <a:p>
            <a:pPr algn="ctr"/>
            <a:r>
              <a:rPr lang="nl-BE" sz="1400" b="1" dirty="0">
                <a:solidFill>
                  <a:schemeClr val="accent1"/>
                </a:solidFill>
              </a:rPr>
              <a:t>UNIT 3</a:t>
            </a:r>
            <a:endParaRPr lang="en-US" sz="1400" b="1" dirty="0">
              <a:solidFill>
                <a:schemeClr val="accent1"/>
              </a:solidFill>
            </a:endParaRPr>
          </a:p>
        </p:txBody>
      </p:sp>
      <p:sp>
        <p:nvSpPr>
          <p:cNvPr id="60" name="Afgeronde rechthoek 59"/>
          <p:cNvSpPr/>
          <p:nvPr/>
        </p:nvSpPr>
        <p:spPr>
          <a:xfrm>
            <a:off x="8166023" y="4239009"/>
            <a:ext cx="1170013" cy="270003"/>
          </a:xfrm>
          <a:prstGeom prst="roundRect">
            <a:avLst>
              <a:gd name="adj" fmla="val 29381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b="1" dirty="0">
                <a:solidFill>
                  <a:schemeClr val="tx1"/>
                </a:solidFill>
              </a:rPr>
              <a:t>DCS Unit 6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61" name="Afgeronde rechthoek 60"/>
          <p:cNvSpPr/>
          <p:nvPr/>
        </p:nvSpPr>
        <p:spPr>
          <a:xfrm>
            <a:off x="335936" y="2078985"/>
            <a:ext cx="1620018" cy="360003"/>
          </a:xfrm>
          <a:prstGeom prst="roundRect">
            <a:avLst>
              <a:gd name="adj" fmla="val 29381"/>
            </a:avLst>
          </a:prstGeom>
          <a:solidFill>
            <a:schemeClr val="tx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400" b="1" dirty="0">
                <a:solidFill>
                  <a:schemeClr val="accent1"/>
                </a:solidFill>
              </a:rPr>
              <a:t>MOOSE OBJECT</a:t>
            </a:r>
            <a:endParaRPr lang="en-US" sz="14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1879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3845975" y="1988984"/>
            <a:ext cx="8190091" cy="4680052"/>
          </a:xfrm>
          <a:prstGeom prst="rect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BE" b="1" dirty="0">
                <a:solidFill>
                  <a:schemeClr val="bg1"/>
                </a:solidFill>
              </a:rPr>
              <a:t>MISSION DESIGNER SCRIPT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_database object</a:t>
            </a:r>
            <a:endParaRPr lang="en-US" dirty="0"/>
          </a:p>
        </p:txBody>
      </p:sp>
      <p:sp>
        <p:nvSpPr>
          <p:cNvPr id="6" name="Cilinder 5"/>
          <p:cNvSpPr/>
          <p:nvPr/>
        </p:nvSpPr>
        <p:spPr>
          <a:xfrm>
            <a:off x="515938" y="2348988"/>
            <a:ext cx="3150035" cy="3960044"/>
          </a:xfrm>
          <a:prstGeom prst="can">
            <a:avLst>
              <a:gd name="adj" fmla="val 132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nl-BE" sz="2400" b="1" dirty="0"/>
              <a:t>_DATABASE</a:t>
            </a:r>
            <a:endParaRPr lang="en-US" sz="2400" b="1" dirty="0"/>
          </a:p>
        </p:txBody>
      </p:sp>
      <p:sp>
        <p:nvSpPr>
          <p:cNvPr id="9" name="Afgeronde rechthoek 8"/>
          <p:cNvSpPr/>
          <p:nvPr/>
        </p:nvSpPr>
        <p:spPr>
          <a:xfrm>
            <a:off x="695940" y="5229020"/>
            <a:ext cx="2700030" cy="36000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b="1" dirty="0"/>
              <a:t>TEMPLATES</a:t>
            </a:r>
            <a:endParaRPr lang="en-US" b="1" dirty="0"/>
          </a:p>
        </p:txBody>
      </p:sp>
      <p:sp>
        <p:nvSpPr>
          <p:cNvPr id="10" name="Afgeronde rechthoek 9"/>
          <p:cNvSpPr/>
          <p:nvPr/>
        </p:nvSpPr>
        <p:spPr>
          <a:xfrm>
            <a:off x="9246035" y="3879005"/>
            <a:ext cx="1170013" cy="36000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accent1"/>
                </a:solidFill>
              </a:rPr>
              <a:t>CLIENT 2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12" name="Afgeronde rechthoek 11"/>
          <p:cNvSpPr/>
          <p:nvPr/>
        </p:nvSpPr>
        <p:spPr>
          <a:xfrm>
            <a:off x="695940" y="3699003"/>
            <a:ext cx="2700030" cy="63000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accent1"/>
                </a:solidFill>
              </a:rPr>
              <a:t>UNITS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13" name="Afgeronde rechthoek 12"/>
          <p:cNvSpPr/>
          <p:nvPr/>
        </p:nvSpPr>
        <p:spPr>
          <a:xfrm>
            <a:off x="695940" y="2978995"/>
            <a:ext cx="2700030" cy="63000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accent1"/>
                </a:solidFill>
              </a:rPr>
              <a:t>GROUPS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14" name="Afgeronde rechthoek 13"/>
          <p:cNvSpPr/>
          <p:nvPr/>
        </p:nvSpPr>
        <p:spPr>
          <a:xfrm>
            <a:off x="695940" y="4419011"/>
            <a:ext cx="2700030" cy="63000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accent1"/>
                </a:solidFill>
              </a:rPr>
              <a:t>CLIENTS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17" name="Afgeronde rechthoek 16"/>
          <p:cNvSpPr/>
          <p:nvPr/>
        </p:nvSpPr>
        <p:spPr>
          <a:xfrm>
            <a:off x="7986021" y="3879005"/>
            <a:ext cx="1170013" cy="36000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accent1"/>
                </a:solidFill>
              </a:rPr>
              <a:t>CLIENT 1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18" name="Afgeronde rechthoek 17"/>
          <p:cNvSpPr/>
          <p:nvPr/>
        </p:nvSpPr>
        <p:spPr>
          <a:xfrm>
            <a:off x="7986021" y="3429000"/>
            <a:ext cx="1170013" cy="36000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accent1"/>
                </a:solidFill>
              </a:rPr>
              <a:t>UNIT 1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19" name="Afgeronde rechthoek 18"/>
          <p:cNvSpPr/>
          <p:nvPr/>
        </p:nvSpPr>
        <p:spPr>
          <a:xfrm>
            <a:off x="9246035" y="3429000"/>
            <a:ext cx="1170013" cy="36000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accent1"/>
                </a:solidFill>
              </a:rPr>
              <a:t>UNIT 2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20" name="Afgeronde rechthoek 19"/>
          <p:cNvSpPr/>
          <p:nvPr/>
        </p:nvSpPr>
        <p:spPr>
          <a:xfrm>
            <a:off x="10506049" y="3429000"/>
            <a:ext cx="1170013" cy="36000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accent1"/>
                </a:solidFill>
              </a:rPr>
              <a:t>UNIT x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21" name="Afgeronde rechthoek 20"/>
          <p:cNvSpPr/>
          <p:nvPr/>
        </p:nvSpPr>
        <p:spPr>
          <a:xfrm>
            <a:off x="10506049" y="3879005"/>
            <a:ext cx="1170013" cy="36000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accent1"/>
                </a:solidFill>
              </a:rPr>
              <a:t>CLIENT x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22" name="Afgeronde rechthoek 21"/>
          <p:cNvSpPr/>
          <p:nvPr/>
        </p:nvSpPr>
        <p:spPr>
          <a:xfrm>
            <a:off x="7986021" y="2978995"/>
            <a:ext cx="1170013" cy="36000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accent1"/>
                </a:solidFill>
              </a:rPr>
              <a:t>GROUP 1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23" name="Afgeronde rechthoek 22"/>
          <p:cNvSpPr/>
          <p:nvPr/>
        </p:nvSpPr>
        <p:spPr>
          <a:xfrm>
            <a:off x="9246035" y="2978995"/>
            <a:ext cx="1170013" cy="36000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accent1"/>
                </a:solidFill>
              </a:rPr>
              <a:t>GROUP 2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24" name="Afgeronde rechthoek 23"/>
          <p:cNvSpPr/>
          <p:nvPr/>
        </p:nvSpPr>
        <p:spPr>
          <a:xfrm>
            <a:off x="10506049" y="2978995"/>
            <a:ext cx="1170013" cy="36000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accent1"/>
                </a:solidFill>
              </a:rPr>
              <a:t>GROUP x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30" name="Tekstvak 29"/>
          <p:cNvSpPr txBox="1">
            <a:spLocks/>
          </p:cNvSpPr>
          <p:nvPr/>
        </p:nvSpPr>
        <p:spPr>
          <a:xfrm>
            <a:off x="3935975" y="2978995"/>
            <a:ext cx="3960044" cy="630007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nl-BE" sz="1600" b="1" dirty="0">
                <a:solidFill>
                  <a:schemeClr val="bg1"/>
                </a:solidFill>
              </a:rPr>
              <a:t>_</a:t>
            </a:r>
            <a:r>
              <a:rPr lang="nl-BE" sz="1600" b="1" dirty="0" err="1">
                <a:solidFill>
                  <a:schemeClr val="bg1"/>
                </a:solidFill>
              </a:rPr>
              <a:t>DATABASE:FindGroup</a:t>
            </a:r>
            <a:r>
              <a:rPr lang="nl-BE" sz="1600" b="1" dirty="0">
                <a:solidFill>
                  <a:schemeClr val="bg1"/>
                </a:solidFill>
              </a:rPr>
              <a:t>( </a:t>
            </a:r>
            <a:r>
              <a:rPr lang="nl-BE" sz="1600" b="1" dirty="0" err="1">
                <a:solidFill>
                  <a:schemeClr val="bg1"/>
                </a:solidFill>
              </a:rPr>
              <a:t>GroupName</a:t>
            </a:r>
            <a:r>
              <a:rPr lang="nl-BE" sz="1600" b="1" dirty="0">
                <a:solidFill>
                  <a:schemeClr val="bg1"/>
                </a:solidFill>
              </a:rPr>
              <a:t> )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31" name="Tekstvak 30"/>
          <p:cNvSpPr txBox="1">
            <a:spLocks/>
          </p:cNvSpPr>
          <p:nvPr/>
        </p:nvSpPr>
        <p:spPr>
          <a:xfrm>
            <a:off x="3935976" y="3699003"/>
            <a:ext cx="3960044" cy="630007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nl-BE" sz="1600" b="1" dirty="0">
                <a:solidFill>
                  <a:schemeClr val="bg1"/>
                </a:solidFill>
              </a:rPr>
              <a:t>_</a:t>
            </a:r>
            <a:r>
              <a:rPr lang="nl-BE" sz="1600" b="1" dirty="0" err="1">
                <a:solidFill>
                  <a:schemeClr val="bg1"/>
                </a:solidFill>
              </a:rPr>
              <a:t>DATABASE:FindUnit</a:t>
            </a:r>
            <a:r>
              <a:rPr lang="nl-BE" sz="1600" b="1" dirty="0">
                <a:solidFill>
                  <a:schemeClr val="bg1"/>
                </a:solidFill>
              </a:rPr>
              <a:t>( </a:t>
            </a:r>
            <a:r>
              <a:rPr lang="nl-BE" sz="1600" b="1" dirty="0" err="1">
                <a:solidFill>
                  <a:schemeClr val="bg1"/>
                </a:solidFill>
              </a:rPr>
              <a:t>UnitName</a:t>
            </a:r>
            <a:r>
              <a:rPr lang="nl-BE" sz="1600" b="1" dirty="0">
                <a:solidFill>
                  <a:schemeClr val="bg1"/>
                </a:solidFill>
              </a:rPr>
              <a:t> )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32" name="Tekstvak 31"/>
          <p:cNvSpPr txBox="1">
            <a:spLocks/>
          </p:cNvSpPr>
          <p:nvPr/>
        </p:nvSpPr>
        <p:spPr>
          <a:xfrm>
            <a:off x="3935976" y="4419011"/>
            <a:ext cx="3960044" cy="630007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nl-BE" sz="1600" b="1" dirty="0">
                <a:solidFill>
                  <a:schemeClr val="bg1"/>
                </a:solidFill>
              </a:rPr>
              <a:t>_</a:t>
            </a:r>
            <a:r>
              <a:rPr lang="nl-BE" sz="1600" b="1" dirty="0" err="1">
                <a:solidFill>
                  <a:schemeClr val="bg1"/>
                </a:solidFill>
              </a:rPr>
              <a:t>DATABASE:FindClient</a:t>
            </a:r>
            <a:r>
              <a:rPr lang="nl-BE" sz="1600" b="1" dirty="0">
                <a:solidFill>
                  <a:schemeClr val="bg1"/>
                </a:solidFill>
              </a:rPr>
              <a:t>( </a:t>
            </a:r>
            <a:r>
              <a:rPr lang="nl-BE" sz="1600" b="1" dirty="0" err="1">
                <a:solidFill>
                  <a:schemeClr val="bg1"/>
                </a:solidFill>
              </a:rPr>
              <a:t>ClientName</a:t>
            </a:r>
            <a:r>
              <a:rPr lang="nl-BE" sz="1600" b="1" dirty="0">
                <a:solidFill>
                  <a:schemeClr val="bg1"/>
                </a:solidFill>
              </a:rPr>
              <a:t> )</a:t>
            </a:r>
            <a:endParaRPr 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88697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estreept">
  <a:themeElements>
    <a:clrScheme name="DCS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004274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noAutofit/>
      </a:bodyPr>
      <a:lstStyle>
        <a:defPPr>
          <a:defRPr sz="1400" dirty="0" smtClean="0">
            <a:solidFill>
              <a:schemeClr val="bg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TM03090430[[fn=Aaneengesloten]]</Template>
  <TotalTime>194</TotalTime>
  <Words>280</Words>
  <Application>Microsoft Office PowerPoint</Application>
  <PresentationFormat>Breedbeeld</PresentationFormat>
  <Paragraphs>91</Paragraphs>
  <Slides>8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8</vt:i4>
      </vt:variant>
    </vt:vector>
  </HeadingPairs>
  <TitlesOfParts>
    <vt:vector size="12" baseType="lpstr">
      <vt:lpstr>Arial</vt:lpstr>
      <vt:lpstr>Corbel</vt:lpstr>
      <vt:lpstr>Wingdings</vt:lpstr>
      <vt:lpstr>Gestreept</vt:lpstr>
      <vt:lpstr>Dcs world mission Development with moose</vt:lpstr>
      <vt:lpstr>Part 2: using eclipse and moose</vt:lpstr>
      <vt:lpstr>PART 3: The moose core</vt:lpstr>
      <vt:lpstr>The CLASSES</vt:lpstr>
      <vt:lpstr>MOOSE WRAPPER CLASSES</vt:lpstr>
      <vt:lpstr>The DATABASE</vt:lpstr>
      <vt:lpstr>_database object</vt:lpstr>
      <vt:lpstr>_database object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Dcs world mission Development with moose</dc:title>
  <dc:creator>Sven Van de Velde</dc:creator>
  <cp:lastModifiedBy>Family Van de Velde</cp:lastModifiedBy>
  <cp:revision>22</cp:revision>
  <dcterms:created xsi:type="dcterms:W3CDTF">2016-04-14T07:37:30Z</dcterms:created>
  <dcterms:modified xsi:type="dcterms:W3CDTF">2016-05-22T08:29:46Z</dcterms:modified>
</cp:coreProperties>
</file>