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5" r:id="rId5"/>
    <p:sldId id="264" r:id="rId6"/>
    <p:sldId id="263" r:id="rId7"/>
    <p:sldId id="266" r:id="rId8"/>
    <p:sldId id="267" r:id="rId9"/>
    <p:sldId id="268" r:id="rId10"/>
    <p:sldId id="270" r:id="rId11"/>
    <p:sldId id="269" r:id="rId12"/>
    <p:sldId id="260" r:id="rId13"/>
    <p:sldId id="262" r:id="rId14"/>
    <p:sldId id="25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8" autoAdjust="0"/>
    <p:restoredTop sz="94660"/>
  </p:normalViewPr>
  <p:slideViewPr>
    <p:cSldViewPr>
      <p:cViewPr varScale="1">
        <p:scale>
          <a:sx n="88" d="100"/>
          <a:sy n="88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 rotWithShape="1">
          <a:blip r:embed="rId2"/>
          <a:srcRect b="21661"/>
          <a:stretch/>
        </p:blipFill>
        <p:spPr>
          <a:xfrm>
            <a:off x="3706" y="2802250"/>
            <a:ext cx="12195669" cy="55673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/>
          <a:srcRect t="27396" b="47658"/>
          <a:stretch/>
        </p:blipFill>
        <p:spPr>
          <a:xfrm>
            <a:off x="1" y="0"/>
            <a:ext cx="12192000" cy="1806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/>
          <a:srcRect t="27396" b="44585"/>
          <a:stretch/>
        </p:blipFill>
        <p:spPr>
          <a:xfrm>
            <a:off x="1" y="0"/>
            <a:ext cx="12192000" cy="202932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/>
          <a:srcRect t="27396" b="47658"/>
          <a:stretch/>
        </p:blipFill>
        <p:spPr>
          <a:xfrm>
            <a:off x="1" y="0"/>
            <a:ext cx="12192000" cy="1806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mission</a:t>
            </a:r>
            <a:br>
              <a:rPr lang="nl-BE" dirty="0"/>
            </a:br>
            <a:r>
              <a:rPr lang="nl-BE" dirty="0"/>
              <a:t>Development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moose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 WRAPPER CLASSES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CLIENT class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fgeronde rechthoek 18"/>
          <p:cNvSpPr/>
          <p:nvPr/>
        </p:nvSpPr>
        <p:spPr>
          <a:xfrm>
            <a:off x="1685951" y="2798993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Afgeronde rechthoek 18"/>
          <p:cNvSpPr/>
          <p:nvPr/>
        </p:nvSpPr>
        <p:spPr>
          <a:xfrm>
            <a:off x="1685951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" name="Straight Connector 2"/>
          <p:cNvCxnSpPr>
            <a:stCxn id="14" idx="0"/>
            <a:endCxn id="13" idx="2"/>
          </p:cNvCxnSpPr>
          <p:nvPr/>
        </p:nvCxnSpPr>
        <p:spPr>
          <a:xfrm flipV="1">
            <a:off x="2630962" y="3429000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18"/>
          <p:cNvSpPr/>
          <p:nvPr/>
        </p:nvSpPr>
        <p:spPr>
          <a:xfrm>
            <a:off x="1685951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Afgeronde rechthoek 18"/>
          <p:cNvSpPr/>
          <p:nvPr/>
        </p:nvSpPr>
        <p:spPr>
          <a:xfrm>
            <a:off x="3935976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8"/>
          <p:cNvSpPr/>
          <p:nvPr/>
        </p:nvSpPr>
        <p:spPr>
          <a:xfrm>
            <a:off x="6186001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27"/>
          <p:cNvCxnSpPr>
            <a:stCxn id="22" idx="0"/>
            <a:endCxn id="14" idx="2"/>
          </p:cNvCxnSpPr>
          <p:nvPr/>
        </p:nvCxnSpPr>
        <p:spPr>
          <a:xfrm flipV="1">
            <a:off x="2630962" y="4509012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0"/>
            <a:endCxn id="13" idx="2"/>
          </p:cNvCxnSpPr>
          <p:nvPr/>
        </p:nvCxnSpPr>
        <p:spPr>
          <a:xfrm rot="16200000" flipV="1">
            <a:off x="3530973" y="2528990"/>
            <a:ext cx="450005" cy="225002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7" idx="0"/>
            <a:endCxn id="13" idx="2"/>
          </p:cNvCxnSpPr>
          <p:nvPr/>
        </p:nvCxnSpPr>
        <p:spPr>
          <a:xfrm rot="16200000" flipV="1">
            <a:off x="4655985" y="1403978"/>
            <a:ext cx="450005" cy="45000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8436026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Elbow Connector 37"/>
          <p:cNvCxnSpPr>
            <a:stCxn id="37" idx="0"/>
            <a:endCxn id="13" idx="2"/>
          </p:cNvCxnSpPr>
          <p:nvPr/>
        </p:nvCxnSpPr>
        <p:spPr>
          <a:xfrm rot="16200000" flipV="1">
            <a:off x="5780998" y="278965"/>
            <a:ext cx="450005" cy="67500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55984" y="4869015"/>
            <a:ext cx="4590051" cy="171001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</a:lvl1pPr>
          </a:lstStyle>
          <a:p>
            <a:r>
              <a:rPr lang="nl-BE" sz="1600" dirty="0" smtClean="0"/>
              <a:t>Wraps the DCS Unit objects.</a:t>
            </a:r>
          </a:p>
          <a:p>
            <a:r>
              <a:rPr lang="nl-BE" sz="1600" dirty="0" smtClean="0"/>
              <a:t>Units </a:t>
            </a:r>
            <a:r>
              <a:rPr lang="nl-BE" sz="1600" dirty="0"/>
              <a:t>with skill level set to Player or Client.</a:t>
            </a:r>
          </a:p>
          <a:p>
            <a:r>
              <a:rPr lang="nl-BE" sz="1600" dirty="0"/>
              <a:t>When player joins Unit, execute alive init logic.</a:t>
            </a:r>
          </a:p>
          <a:p>
            <a:r>
              <a:rPr lang="nl-BE" sz="1600" dirty="0"/>
              <a:t>Handles messages to players.</a:t>
            </a:r>
          </a:p>
          <a:p>
            <a:r>
              <a:rPr lang="nl-BE" sz="1600" dirty="0"/>
              <a:t>Specific APIs for Clients.</a:t>
            </a:r>
          </a:p>
          <a:p>
            <a:r>
              <a:rPr lang="nl-BE" sz="1600" dirty="0"/>
              <a:t>...</a:t>
            </a:r>
          </a:p>
          <a:p>
            <a:endParaRPr lang="nl-BE" sz="1600" dirty="0"/>
          </a:p>
        </p:txBody>
      </p:sp>
      <p:cxnSp>
        <p:nvCxnSpPr>
          <p:cNvPr id="16" name="Straight Connector 15"/>
          <p:cNvCxnSpPr>
            <a:stCxn id="22" idx="3"/>
          </p:cNvCxnSpPr>
          <p:nvPr/>
        </p:nvCxnSpPr>
        <p:spPr>
          <a:xfrm>
            <a:off x="3575972" y="5274021"/>
            <a:ext cx="1080012" cy="31500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fgeronde rechthoek 31"/>
          <p:cNvSpPr/>
          <p:nvPr/>
        </p:nvSpPr>
        <p:spPr>
          <a:xfrm>
            <a:off x="1505949" y="5409022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tx1"/>
                </a:solidFill>
              </a:rPr>
              <a:t>Unit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 WRAPPER CLASSES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GROUP class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fgeronde rechthoek 18"/>
          <p:cNvSpPr/>
          <p:nvPr/>
        </p:nvSpPr>
        <p:spPr>
          <a:xfrm>
            <a:off x="1685951" y="2798993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Afgeronde rechthoek 18"/>
          <p:cNvSpPr/>
          <p:nvPr/>
        </p:nvSpPr>
        <p:spPr>
          <a:xfrm>
            <a:off x="1685951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" name="Straight Connector 2"/>
          <p:cNvCxnSpPr>
            <a:stCxn id="14" idx="0"/>
            <a:endCxn id="13" idx="2"/>
          </p:cNvCxnSpPr>
          <p:nvPr/>
        </p:nvCxnSpPr>
        <p:spPr>
          <a:xfrm flipV="1">
            <a:off x="2630962" y="3429000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18"/>
          <p:cNvSpPr/>
          <p:nvPr/>
        </p:nvSpPr>
        <p:spPr>
          <a:xfrm>
            <a:off x="1685951" y="4959017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Afgeronde rechthoek 18"/>
          <p:cNvSpPr/>
          <p:nvPr/>
        </p:nvSpPr>
        <p:spPr>
          <a:xfrm>
            <a:off x="3935976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8"/>
          <p:cNvSpPr/>
          <p:nvPr/>
        </p:nvSpPr>
        <p:spPr>
          <a:xfrm>
            <a:off x="6186001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27"/>
          <p:cNvCxnSpPr>
            <a:stCxn id="22" idx="0"/>
            <a:endCxn id="14" idx="2"/>
          </p:cNvCxnSpPr>
          <p:nvPr/>
        </p:nvCxnSpPr>
        <p:spPr>
          <a:xfrm flipV="1">
            <a:off x="2630962" y="4509012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0"/>
            <a:endCxn id="13" idx="2"/>
          </p:cNvCxnSpPr>
          <p:nvPr/>
        </p:nvCxnSpPr>
        <p:spPr>
          <a:xfrm rot="16200000" flipV="1">
            <a:off x="3530973" y="2528990"/>
            <a:ext cx="450005" cy="225002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7" idx="0"/>
            <a:endCxn id="13" idx="2"/>
          </p:cNvCxnSpPr>
          <p:nvPr/>
        </p:nvCxnSpPr>
        <p:spPr>
          <a:xfrm rot="16200000" flipV="1">
            <a:off x="4655985" y="1403978"/>
            <a:ext cx="450005" cy="45000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8436026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Elbow Connector 37"/>
          <p:cNvCxnSpPr>
            <a:stCxn id="37" idx="0"/>
            <a:endCxn id="13" idx="2"/>
          </p:cNvCxnSpPr>
          <p:nvPr/>
        </p:nvCxnSpPr>
        <p:spPr>
          <a:xfrm rot="16200000" flipV="1">
            <a:off x="5780998" y="278965"/>
            <a:ext cx="450005" cy="67500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95980" y="4959016"/>
            <a:ext cx="4230047" cy="171002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nl-BE" sz="1600" dirty="0" smtClean="0"/>
              <a:t>Wraps the DCS Group objects.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Support all Group DCS APIs.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Group specific </a:t>
            </a:r>
            <a:r>
              <a:rPr lang="nl-BE" sz="1600" dirty="0"/>
              <a:t>APIs not in the DCS API set.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Take an abstraction of Group Controller.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Perform AI tasks, set options, ...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Control Group movement.</a:t>
            </a:r>
          </a:p>
          <a:p>
            <a:pPr marL="285750" indent="-285750">
              <a:buFontTx/>
              <a:buChar char="-"/>
            </a:pPr>
            <a:endParaRPr lang="nl-BE" sz="1600" dirty="0" smtClean="0"/>
          </a:p>
          <a:p>
            <a:pPr marL="285750" indent="-285750">
              <a:buFontTx/>
              <a:buChar char="-"/>
            </a:pPr>
            <a:endParaRPr lang="nl-BE" sz="1600" dirty="0" smtClean="0"/>
          </a:p>
        </p:txBody>
      </p:sp>
      <p:cxnSp>
        <p:nvCxnSpPr>
          <p:cNvPr id="6" name="Straight Connector 5"/>
          <p:cNvCxnSpPr>
            <a:stCxn id="25" idx="2"/>
          </p:cNvCxnSpPr>
          <p:nvPr/>
        </p:nvCxnSpPr>
        <p:spPr>
          <a:xfrm>
            <a:off x="4880987" y="4509012"/>
            <a:ext cx="225002" cy="45000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fgeronde rechthoek 31"/>
          <p:cNvSpPr/>
          <p:nvPr/>
        </p:nvSpPr>
        <p:spPr>
          <a:xfrm>
            <a:off x="3755974" y="4329011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tx1"/>
                </a:solidFill>
              </a:rPr>
              <a:t>Group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3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The DATABASE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nl-BE" dirty="0"/>
              <a:t>MOOSE creates a _DATABASE object at the start of the mission</a:t>
            </a:r>
            <a:r>
              <a:rPr lang="nl-BE" dirty="0" smtClean="0"/>
              <a:t>!</a:t>
            </a:r>
          </a:p>
          <a:p>
            <a:pPr algn="l"/>
            <a:r>
              <a:rPr lang="nl-BE" dirty="0" smtClean="0"/>
              <a:t>(The _DATABASE object is an instance of the DATABASE class,</a:t>
            </a:r>
          </a:p>
          <a:p>
            <a:pPr algn="l"/>
            <a:r>
              <a:rPr lang="nl-BE" dirty="0"/>
              <a:t>a</a:t>
            </a:r>
            <a:r>
              <a:rPr lang="nl-BE" dirty="0" smtClean="0"/>
              <a:t>nd is instantiated automatically in MOOSE_Embedded.lua).</a:t>
            </a:r>
            <a:endParaRPr lang="en-US" dirty="0"/>
          </a:p>
        </p:txBody>
      </p:sp>
      <p:sp>
        <p:nvSpPr>
          <p:cNvPr id="8" name="Cilinder 5"/>
          <p:cNvSpPr/>
          <p:nvPr/>
        </p:nvSpPr>
        <p:spPr>
          <a:xfrm>
            <a:off x="8256024" y="2528990"/>
            <a:ext cx="3150035" cy="3960044"/>
          </a:xfrm>
          <a:prstGeom prst="can">
            <a:avLst>
              <a:gd name="adj" fmla="val 13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BE" sz="2400" b="1" dirty="0"/>
              <a:t>_DATABASE</a:t>
            </a:r>
            <a:endParaRPr lang="en-US" sz="2400" b="1" dirty="0"/>
          </a:p>
        </p:txBody>
      </p:sp>
      <p:sp>
        <p:nvSpPr>
          <p:cNvPr id="9" name="Afgeronde rechthoek 11"/>
          <p:cNvSpPr/>
          <p:nvPr/>
        </p:nvSpPr>
        <p:spPr>
          <a:xfrm>
            <a:off x="8526027" y="4059007"/>
            <a:ext cx="2610028" cy="81000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UNITS[]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0" name="Afgeronde rechthoek 12"/>
          <p:cNvSpPr/>
          <p:nvPr/>
        </p:nvSpPr>
        <p:spPr>
          <a:xfrm>
            <a:off x="8526028" y="3158996"/>
            <a:ext cx="2610028" cy="8100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GROUPS[]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Afgeronde rechthoek 13"/>
          <p:cNvSpPr/>
          <p:nvPr/>
        </p:nvSpPr>
        <p:spPr>
          <a:xfrm>
            <a:off x="8526027" y="4959017"/>
            <a:ext cx="2610028" cy="81000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CLIENTS[]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6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_database object</a:t>
            </a:r>
            <a:endParaRPr lang="en-US" dirty="0"/>
          </a:p>
        </p:txBody>
      </p:sp>
      <p:sp>
        <p:nvSpPr>
          <p:cNvPr id="6" name="Cilinder 5"/>
          <p:cNvSpPr/>
          <p:nvPr/>
        </p:nvSpPr>
        <p:spPr>
          <a:xfrm>
            <a:off x="8256024" y="2528990"/>
            <a:ext cx="3150035" cy="3960044"/>
          </a:xfrm>
          <a:prstGeom prst="can">
            <a:avLst>
              <a:gd name="adj" fmla="val 13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BE" sz="2400" b="1" dirty="0"/>
              <a:t>_DATABASE</a:t>
            </a:r>
            <a:endParaRPr lang="en-US" sz="2400" b="1" dirty="0"/>
          </a:p>
        </p:txBody>
      </p:sp>
      <p:sp>
        <p:nvSpPr>
          <p:cNvPr id="12" name="Afgeronde rechthoek 11"/>
          <p:cNvSpPr/>
          <p:nvPr/>
        </p:nvSpPr>
        <p:spPr>
          <a:xfrm>
            <a:off x="335935" y="4059007"/>
            <a:ext cx="10800121" cy="81000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UNITS[]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Afgeronde rechthoek 12"/>
          <p:cNvSpPr/>
          <p:nvPr/>
        </p:nvSpPr>
        <p:spPr>
          <a:xfrm>
            <a:off x="335936" y="3158996"/>
            <a:ext cx="10800121" cy="8100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GROUPS[]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Afgeronde rechthoek 13"/>
          <p:cNvSpPr/>
          <p:nvPr/>
        </p:nvSpPr>
        <p:spPr>
          <a:xfrm>
            <a:off x="335935" y="4959017"/>
            <a:ext cx="10800121" cy="81000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CLIENTS[]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8" name="Afgeronde rechthoek 27"/>
          <p:cNvSpPr/>
          <p:nvPr/>
        </p:nvSpPr>
        <p:spPr>
          <a:xfrm>
            <a:off x="2135956" y="2078985"/>
            <a:ext cx="1620018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OBJECT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Afgeronde rechthoek 28"/>
          <p:cNvSpPr/>
          <p:nvPr/>
        </p:nvSpPr>
        <p:spPr>
          <a:xfrm>
            <a:off x="425937" y="3248998"/>
            <a:ext cx="4230047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GROUP 1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4" name="Afgeronde rechthoek 33"/>
          <p:cNvSpPr/>
          <p:nvPr/>
        </p:nvSpPr>
        <p:spPr>
          <a:xfrm>
            <a:off x="605940" y="3519001"/>
            <a:ext cx="3960044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Group 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Afgeronde rechthoek 42"/>
          <p:cNvSpPr/>
          <p:nvPr/>
        </p:nvSpPr>
        <p:spPr>
          <a:xfrm>
            <a:off x="425938" y="4149008"/>
            <a:ext cx="1350015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UNIT 1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44" name="Afgeronde rechthoek 43"/>
          <p:cNvSpPr/>
          <p:nvPr/>
        </p:nvSpPr>
        <p:spPr>
          <a:xfrm>
            <a:off x="515939" y="4419011"/>
            <a:ext cx="1170013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Unit 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Afgeronde rechthoek 48"/>
          <p:cNvSpPr/>
          <p:nvPr/>
        </p:nvSpPr>
        <p:spPr>
          <a:xfrm>
            <a:off x="1865954" y="4149008"/>
            <a:ext cx="1350015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UNIT 2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0" name="Afgeronde rechthoek 49"/>
          <p:cNvSpPr/>
          <p:nvPr/>
        </p:nvSpPr>
        <p:spPr>
          <a:xfrm>
            <a:off x="1955955" y="4419011"/>
            <a:ext cx="1170013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Unit 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Afgeronde rechthoek 50"/>
          <p:cNvSpPr/>
          <p:nvPr/>
        </p:nvSpPr>
        <p:spPr>
          <a:xfrm>
            <a:off x="3305970" y="5049018"/>
            <a:ext cx="1350015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CLIENT 1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2" name="Afgeronde rechthoek 51"/>
          <p:cNvSpPr/>
          <p:nvPr/>
        </p:nvSpPr>
        <p:spPr>
          <a:xfrm>
            <a:off x="3395971" y="5319021"/>
            <a:ext cx="1170013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Unit 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Afgeronde rechthoek 52"/>
          <p:cNvSpPr/>
          <p:nvPr/>
        </p:nvSpPr>
        <p:spPr>
          <a:xfrm>
            <a:off x="4925988" y="3248998"/>
            <a:ext cx="4230047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GROUP 2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4" name="Afgeronde rechthoek 53"/>
          <p:cNvSpPr/>
          <p:nvPr/>
        </p:nvSpPr>
        <p:spPr>
          <a:xfrm>
            <a:off x="5105991" y="3519001"/>
            <a:ext cx="3960044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Group 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Afgeronde rechthoek 54"/>
          <p:cNvSpPr/>
          <p:nvPr/>
        </p:nvSpPr>
        <p:spPr>
          <a:xfrm>
            <a:off x="4925988" y="5049018"/>
            <a:ext cx="1350015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CLIENT 2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6" name="Afgeronde rechthoek 55"/>
          <p:cNvSpPr/>
          <p:nvPr/>
        </p:nvSpPr>
        <p:spPr>
          <a:xfrm>
            <a:off x="5015989" y="5319021"/>
            <a:ext cx="1170013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Unit 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Afgeronde rechthoek 56"/>
          <p:cNvSpPr/>
          <p:nvPr/>
        </p:nvSpPr>
        <p:spPr>
          <a:xfrm>
            <a:off x="6366004" y="5049018"/>
            <a:ext cx="1350015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CLIENT 3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8" name="Afgeronde rechthoek 57"/>
          <p:cNvSpPr/>
          <p:nvPr/>
        </p:nvSpPr>
        <p:spPr>
          <a:xfrm>
            <a:off x="6456005" y="5319021"/>
            <a:ext cx="1170013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Unit 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Afgeronde rechthoek 58"/>
          <p:cNvSpPr/>
          <p:nvPr/>
        </p:nvSpPr>
        <p:spPr>
          <a:xfrm>
            <a:off x="7806019" y="4149008"/>
            <a:ext cx="1350015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UNIT 3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60" name="Afgeronde rechthoek 59"/>
          <p:cNvSpPr/>
          <p:nvPr/>
        </p:nvSpPr>
        <p:spPr>
          <a:xfrm>
            <a:off x="7896020" y="4419011"/>
            <a:ext cx="1170013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Unit 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Afgeronde rechthoek 60"/>
          <p:cNvSpPr/>
          <p:nvPr/>
        </p:nvSpPr>
        <p:spPr>
          <a:xfrm>
            <a:off x="335936" y="2078985"/>
            <a:ext cx="1620018" cy="360003"/>
          </a:xfrm>
          <a:prstGeom prst="roundRect">
            <a:avLst>
              <a:gd name="adj" fmla="val 29381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MOOSE OBJECT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25" name="Tekstvak 4"/>
          <p:cNvSpPr txBox="1"/>
          <p:nvPr/>
        </p:nvSpPr>
        <p:spPr>
          <a:xfrm>
            <a:off x="335936" y="5769026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objects known during mission execution </a:t>
            </a:r>
          </a:p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referenceable from within the _DATABASE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8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605939" y="2978995"/>
            <a:ext cx="7020078" cy="3690041"/>
          </a:xfrm>
          <a:prstGeom prst="round1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MISSION DESIGNER </a:t>
            </a:r>
            <a:r>
              <a:rPr lang="nl-BE" b="1" dirty="0" smtClean="0">
                <a:solidFill>
                  <a:schemeClr val="bg1"/>
                </a:solidFill>
              </a:rPr>
              <a:t>LUA SCRIPTING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25967" y="3609002"/>
            <a:ext cx="1890021" cy="306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b="1" dirty="0" smtClean="0"/>
              <a:t>GROUP WAYPOINTS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5375992" y="3609002"/>
            <a:ext cx="1890021" cy="3060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b="1" dirty="0" smtClean="0"/>
              <a:t>MOOSE CLASSES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965943" y="3609002"/>
            <a:ext cx="1890021" cy="306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b="1" dirty="0" smtClean="0"/>
              <a:t>MISSION TRIGGERS</a:t>
            </a:r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_database object</a:t>
            </a:r>
            <a:endParaRPr lang="en-US" dirty="0"/>
          </a:p>
        </p:txBody>
      </p:sp>
      <p:sp>
        <p:nvSpPr>
          <p:cNvPr id="10" name="Afgeronde rechthoek 9"/>
          <p:cNvSpPr/>
          <p:nvPr/>
        </p:nvSpPr>
        <p:spPr>
          <a:xfrm>
            <a:off x="3485971" y="558902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CLIENT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Afgeronde rechthoek 16"/>
          <p:cNvSpPr/>
          <p:nvPr/>
        </p:nvSpPr>
        <p:spPr>
          <a:xfrm>
            <a:off x="1325947" y="558902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CLIENT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Afgeronde rechthoek 17"/>
          <p:cNvSpPr/>
          <p:nvPr/>
        </p:nvSpPr>
        <p:spPr>
          <a:xfrm>
            <a:off x="1325947" y="468901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Afgeronde rechthoek 18"/>
          <p:cNvSpPr/>
          <p:nvPr/>
        </p:nvSpPr>
        <p:spPr>
          <a:xfrm>
            <a:off x="3485971" y="468901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5735996" y="468901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 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Afgeronde rechthoek 20"/>
          <p:cNvSpPr/>
          <p:nvPr/>
        </p:nvSpPr>
        <p:spPr>
          <a:xfrm>
            <a:off x="5735996" y="558902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CLIENT 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Afgeronde rechthoek 21"/>
          <p:cNvSpPr/>
          <p:nvPr/>
        </p:nvSpPr>
        <p:spPr>
          <a:xfrm>
            <a:off x="1325947" y="378900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Afgeronde rechthoek 22"/>
          <p:cNvSpPr/>
          <p:nvPr/>
        </p:nvSpPr>
        <p:spPr>
          <a:xfrm>
            <a:off x="3485971" y="378900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Afgeronde rechthoek 23"/>
          <p:cNvSpPr/>
          <p:nvPr/>
        </p:nvSpPr>
        <p:spPr>
          <a:xfrm>
            <a:off x="5735996" y="378900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 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Cilinder 5"/>
          <p:cNvSpPr/>
          <p:nvPr/>
        </p:nvSpPr>
        <p:spPr>
          <a:xfrm>
            <a:off x="8256024" y="2528990"/>
            <a:ext cx="3150035" cy="3960044"/>
          </a:xfrm>
          <a:prstGeom prst="can">
            <a:avLst>
              <a:gd name="adj" fmla="val 13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BE" sz="2400" b="1" dirty="0"/>
              <a:t>_DATABASE</a:t>
            </a:r>
            <a:endParaRPr lang="en-US" sz="2400" b="1" dirty="0"/>
          </a:p>
        </p:txBody>
      </p:sp>
      <p:sp>
        <p:nvSpPr>
          <p:cNvPr id="26" name="Afgeronde rechthoek 11"/>
          <p:cNvSpPr/>
          <p:nvPr/>
        </p:nvSpPr>
        <p:spPr>
          <a:xfrm>
            <a:off x="8526027" y="4059007"/>
            <a:ext cx="2610028" cy="81000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UNITS[]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2"/>
          <p:cNvSpPr/>
          <p:nvPr/>
        </p:nvSpPr>
        <p:spPr>
          <a:xfrm>
            <a:off x="8526027" y="3158997"/>
            <a:ext cx="2610028" cy="8100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GROUPS[]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8" name="Afgeronde rechthoek 13"/>
          <p:cNvSpPr/>
          <p:nvPr/>
        </p:nvSpPr>
        <p:spPr>
          <a:xfrm>
            <a:off x="8526027" y="4959017"/>
            <a:ext cx="2610028" cy="81000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CLIENTS[]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40" name="Elbow Connector 39"/>
          <p:cNvCxnSpPr>
            <a:stCxn id="79" idx="2"/>
            <a:endCxn id="23" idx="0"/>
          </p:cNvCxnSpPr>
          <p:nvPr/>
        </p:nvCxnSpPr>
        <p:spPr>
          <a:xfrm rot="10800000" flipV="1">
            <a:off x="4070978" y="3429000"/>
            <a:ext cx="3825042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9" idx="2"/>
            <a:endCxn id="22" idx="0"/>
          </p:cNvCxnSpPr>
          <p:nvPr/>
        </p:nvCxnSpPr>
        <p:spPr>
          <a:xfrm rot="10800000" flipV="1">
            <a:off x="1910954" y="3429000"/>
            <a:ext cx="5985066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vak 4"/>
          <p:cNvSpPr txBox="1"/>
          <p:nvPr/>
        </p:nvSpPr>
        <p:spPr>
          <a:xfrm>
            <a:off x="335936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_DATABASE exposes the wrapper classes for use</a:t>
            </a:r>
          </a:p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 in the mission editor and within MOOSE.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076022" y="3428999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7896020" y="3338999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79" idx="2"/>
            <a:endCxn id="24" idx="0"/>
          </p:cNvCxnSpPr>
          <p:nvPr/>
        </p:nvCxnSpPr>
        <p:spPr>
          <a:xfrm rot="10800000" flipV="1">
            <a:off x="6321004" y="3429000"/>
            <a:ext cx="1575017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076022" y="4329009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896020" y="4239009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8076022" y="5229019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7896020" y="5139019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/>
          <p:cNvCxnSpPr>
            <a:stCxn id="91" idx="2"/>
            <a:endCxn id="20" idx="0"/>
          </p:cNvCxnSpPr>
          <p:nvPr/>
        </p:nvCxnSpPr>
        <p:spPr>
          <a:xfrm rot="10800000" flipV="1">
            <a:off x="6321004" y="4329010"/>
            <a:ext cx="1575017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91" idx="2"/>
            <a:endCxn id="19" idx="0"/>
          </p:cNvCxnSpPr>
          <p:nvPr/>
        </p:nvCxnSpPr>
        <p:spPr>
          <a:xfrm rot="10800000" flipV="1">
            <a:off x="4070978" y="4329010"/>
            <a:ext cx="3825042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91" idx="2"/>
            <a:endCxn id="18" idx="0"/>
          </p:cNvCxnSpPr>
          <p:nvPr/>
        </p:nvCxnSpPr>
        <p:spPr>
          <a:xfrm rot="10800000" flipV="1">
            <a:off x="1910954" y="4329010"/>
            <a:ext cx="5985066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93" idx="2"/>
            <a:endCxn id="21" idx="0"/>
          </p:cNvCxnSpPr>
          <p:nvPr/>
        </p:nvCxnSpPr>
        <p:spPr>
          <a:xfrm rot="10800000" flipV="1">
            <a:off x="6321004" y="5229020"/>
            <a:ext cx="1575017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93" idx="2"/>
            <a:endCxn id="10" idx="0"/>
          </p:cNvCxnSpPr>
          <p:nvPr/>
        </p:nvCxnSpPr>
        <p:spPr>
          <a:xfrm rot="10800000" flipV="1">
            <a:off x="4070978" y="5229020"/>
            <a:ext cx="3825042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93" idx="2"/>
            <a:endCxn id="17" idx="0"/>
          </p:cNvCxnSpPr>
          <p:nvPr/>
        </p:nvCxnSpPr>
        <p:spPr>
          <a:xfrm rot="10800000" flipV="1">
            <a:off x="1910954" y="5229020"/>
            <a:ext cx="5985066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56024" y="3429000"/>
            <a:ext cx="360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56024" y="4329010"/>
            <a:ext cx="360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256024" y="5229020"/>
            <a:ext cx="360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8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295980" y="2348988"/>
            <a:ext cx="3240036" cy="41400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dirty="0" smtClean="0"/>
              <a:t>Using the </a:t>
            </a:r>
          </a:p>
          <a:p>
            <a:pPr algn="ctr"/>
            <a:r>
              <a:rPr lang="nl-BE" b="1" dirty="0" smtClean="0"/>
              <a:t>_DATABASE:Find</a:t>
            </a:r>
            <a:r>
              <a:rPr lang="nl-BE" b="1" i="1" dirty="0" smtClean="0"/>
              <a:t>...</a:t>
            </a:r>
            <a:r>
              <a:rPr lang="nl-BE" b="1" dirty="0" smtClean="0"/>
              <a:t>() methods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605939" y="2348988"/>
            <a:ext cx="3240036" cy="41400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dirty="0" smtClean="0"/>
              <a:t>Using the </a:t>
            </a:r>
          </a:p>
          <a:p>
            <a:pPr algn="ctr"/>
            <a:r>
              <a:rPr lang="nl-BE" b="1" i="1" dirty="0" smtClean="0"/>
              <a:t>CLASS</a:t>
            </a:r>
            <a:r>
              <a:rPr lang="nl-BE" b="1" dirty="0" smtClean="0"/>
              <a:t>:Find() method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REFERENCE MOOSE WRAPPER CLASSES THROUGH _DATABASE OBJECT API</a:t>
            </a:r>
            <a:endParaRPr lang="en-US" dirty="0"/>
          </a:p>
        </p:txBody>
      </p:sp>
      <p:sp>
        <p:nvSpPr>
          <p:cNvPr id="3" name="Cilinder 5"/>
          <p:cNvSpPr/>
          <p:nvPr/>
        </p:nvSpPr>
        <p:spPr>
          <a:xfrm>
            <a:off x="8256024" y="2528990"/>
            <a:ext cx="3150035" cy="3960044"/>
          </a:xfrm>
          <a:prstGeom prst="can">
            <a:avLst>
              <a:gd name="adj" fmla="val 13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BE" sz="2400" b="1" dirty="0"/>
              <a:t>_DATABASE</a:t>
            </a:r>
            <a:endParaRPr lang="en-US" sz="2400" b="1" dirty="0"/>
          </a:p>
        </p:txBody>
      </p:sp>
      <p:sp>
        <p:nvSpPr>
          <p:cNvPr id="4" name="Afgeronde rechthoek 11"/>
          <p:cNvSpPr/>
          <p:nvPr/>
        </p:nvSpPr>
        <p:spPr>
          <a:xfrm>
            <a:off x="8526027" y="4059007"/>
            <a:ext cx="2610028" cy="81000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UNITS[]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Afgeronde rechthoek 12"/>
          <p:cNvSpPr/>
          <p:nvPr/>
        </p:nvSpPr>
        <p:spPr>
          <a:xfrm>
            <a:off x="8526027" y="3158997"/>
            <a:ext cx="2610028" cy="8100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GROUPS[]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Afgeronde rechthoek 13"/>
          <p:cNvSpPr/>
          <p:nvPr/>
        </p:nvSpPr>
        <p:spPr>
          <a:xfrm>
            <a:off x="8526027" y="4959017"/>
            <a:ext cx="2610028" cy="81000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CLIENTS[]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076022" y="3428999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896020" y="3338999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076022" y="4329009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896020" y="4239009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8076022" y="5229019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896020" y="5139019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8256024" y="3429000"/>
            <a:ext cx="360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256024" y="4329010"/>
            <a:ext cx="360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256024" y="5229020"/>
            <a:ext cx="360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85981" y="3158997"/>
            <a:ext cx="3060033" cy="72000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_DATABASE:</a:t>
            </a:r>
          </a:p>
          <a:p>
            <a:pPr algn="ctr"/>
            <a:r>
              <a:rPr lang="nl-BE" dirty="0" smtClean="0">
                <a:solidFill>
                  <a:schemeClr val="bg1"/>
                </a:solidFill>
              </a:rPr>
              <a:t>FindGroup( GroupName 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85981" y="4059007"/>
            <a:ext cx="3060033" cy="72000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_DATABASE:</a:t>
            </a:r>
          </a:p>
          <a:p>
            <a:pPr algn="ctr"/>
            <a:r>
              <a:rPr lang="nl-BE" dirty="0" smtClean="0">
                <a:solidFill>
                  <a:schemeClr val="bg1"/>
                </a:solidFill>
              </a:rPr>
              <a:t>FindUnit( UnitName 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85981" y="4959017"/>
            <a:ext cx="3060033" cy="72000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_DATABASE:</a:t>
            </a:r>
          </a:p>
          <a:p>
            <a:pPr algn="ctr"/>
            <a:r>
              <a:rPr lang="nl-BE" dirty="0" smtClean="0">
                <a:solidFill>
                  <a:schemeClr val="bg1"/>
                </a:solidFill>
              </a:rPr>
              <a:t>FindClient( ClientName 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5940" y="3158997"/>
            <a:ext cx="3060034" cy="72000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nl-BE" b="1" dirty="0" smtClean="0">
                <a:solidFill>
                  <a:schemeClr val="bg1"/>
                </a:solidFill>
              </a:rPr>
              <a:t>GROUP</a:t>
            </a:r>
            <a:r>
              <a:rPr lang="nl-BE" dirty="0" smtClean="0">
                <a:solidFill>
                  <a:schemeClr val="bg1"/>
                </a:solidFill>
              </a:rPr>
              <a:t>:Find( GroupName 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5940" y="4059007"/>
            <a:ext cx="3060034" cy="72000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nl-BE" b="1" dirty="0" smtClean="0">
                <a:solidFill>
                  <a:schemeClr val="bg1"/>
                </a:solidFill>
              </a:rPr>
              <a:t>UNIT</a:t>
            </a:r>
            <a:r>
              <a:rPr lang="nl-BE" dirty="0" smtClean="0">
                <a:solidFill>
                  <a:schemeClr val="bg1"/>
                </a:solidFill>
              </a:rPr>
              <a:t>:Find( GroupName 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5940" y="4959017"/>
            <a:ext cx="3060034" cy="72000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nl-BE" b="1" dirty="0" smtClean="0">
                <a:solidFill>
                  <a:schemeClr val="bg1"/>
                </a:solidFill>
              </a:rPr>
              <a:t>CLIENT</a:t>
            </a:r>
            <a:r>
              <a:rPr lang="nl-BE" dirty="0" smtClean="0">
                <a:solidFill>
                  <a:schemeClr val="bg1"/>
                </a:solidFill>
              </a:rPr>
              <a:t>:Find( GroupName )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8" idx="2"/>
          </p:cNvCxnSpPr>
          <p:nvPr/>
        </p:nvCxnSpPr>
        <p:spPr>
          <a:xfrm flipH="1">
            <a:off x="7446015" y="3429000"/>
            <a:ext cx="4500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446015" y="4329010"/>
            <a:ext cx="4500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446015" y="5229020"/>
            <a:ext cx="4500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05979" y="3428999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025977" y="3338999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4205979" y="4329009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025977" y="4239009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205979" y="5229019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025977" y="5139019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29" idx="2"/>
          </p:cNvCxnSpPr>
          <p:nvPr/>
        </p:nvCxnSpPr>
        <p:spPr>
          <a:xfrm flipH="1">
            <a:off x="3755975" y="3429000"/>
            <a:ext cx="27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755974" y="4329010"/>
            <a:ext cx="27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755974" y="5229020"/>
            <a:ext cx="27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5940" y="5769025"/>
            <a:ext cx="3060034" cy="630007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nl-BE" sz="1100" dirty="0" smtClean="0">
                <a:solidFill>
                  <a:schemeClr val="bg1"/>
                </a:solidFill>
              </a:rPr>
              <a:t>The CLASS:Find( DCSObject) will search for the MOOSE wrapper class within the _DATABASE, using the _DATABASE:Find...() methods.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85981" y="5769025"/>
            <a:ext cx="3060034" cy="630007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nl-BE" sz="1100" dirty="0" smtClean="0">
                <a:solidFill>
                  <a:schemeClr val="bg1"/>
                </a:solidFill>
              </a:rPr>
              <a:t>The _DATABASE:Find...() will search within the _DATABASE for the relevant wrapper object, and will return the pointer to that object.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PART </a:t>
            </a:r>
            <a:r>
              <a:rPr lang="nl-BE" dirty="0" smtClean="0"/>
              <a:t>3: moose core classes</a:t>
            </a:r>
            <a:endParaRPr lang="en-US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The DCS class hierarchy</a:t>
            </a:r>
          </a:p>
          <a:p>
            <a:r>
              <a:rPr lang="nl-BE" dirty="0" smtClean="0"/>
              <a:t>The classes</a:t>
            </a:r>
            <a:r>
              <a:rPr lang="en-US" dirty="0"/>
              <a:t> </a:t>
            </a:r>
            <a:r>
              <a:rPr lang="en-US" dirty="0" smtClean="0"/>
              <a:t>BASE, GROUP, UNIT, CLIENT</a:t>
            </a:r>
          </a:p>
          <a:p>
            <a:r>
              <a:rPr lang="nl-BE" dirty="0" smtClean="0"/>
              <a:t>MOOSE class hierarch (mechanism)</a:t>
            </a:r>
          </a:p>
          <a:p>
            <a:r>
              <a:rPr lang="nl-BE" dirty="0" smtClean="0"/>
              <a:t>DCS object wrapping</a:t>
            </a:r>
          </a:p>
          <a:p>
            <a:r>
              <a:rPr lang="nl-BE" dirty="0" smtClean="0"/>
              <a:t>DATABASE class</a:t>
            </a:r>
          </a:p>
          <a:p>
            <a:r>
              <a:rPr lang="nl-BE" dirty="0" smtClean="0"/>
              <a:t>_DATABASE object</a:t>
            </a:r>
          </a:p>
          <a:p>
            <a:r>
              <a:rPr lang="nl-BE" dirty="0" smtClean="0"/>
              <a:t>Where _DATABASE is used</a:t>
            </a:r>
          </a:p>
          <a:p>
            <a:r>
              <a:rPr lang="nl-BE" dirty="0" smtClean="0"/>
              <a:t>How _DATABASE is used</a:t>
            </a:r>
          </a:p>
          <a:p>
            <a:r>
              <a:rPr lang="nl-BE" dirty="0" smtClean="0"/>
              <a:t>SETS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99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CLASSES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nl-BE" dirty="0"/>
              <a:t>MOOSE wraps the DCS objects into </a:t>
            </a:r>
            <a:endParaRPr lang="nl-BE" dirty="0" smtClean="0"/>
          </a:p>
          <a:p>
            <a:pPr algn="r"/>
            <a:r>
              <a:rPr lang="nl-BE" dirty="0" smtClean="0"/>
              <a:t>new </a:t>
            </a:r>
            <a:r>
              <a:rPr lang="nl-BE" dirty="0"/>
              <a:t>CLASSES </a:t>
            </a:r>
            <a:r>
              <a:rPr lang="nl-BE" dirty="0" smtClean="0"/>
              <a:t>proving a rich API set!</a:t>
            </a:r>
            <a:endParaRPr lang="nl-BE" dirty="0"/>
          </a:p>
          <a:p>
            <a:pPr algn="r"/>
            <a:endParaRPr lang="nl-BE" dirty="0"/>
          </a:p>
          <a:p>
            <a:pPr algn="r"/>
            <a:r>
              <a:rPr lang="nl-BE" dirty="0" smtClean="0"/>
              <a:t>BASE, GROUP</a:t>
            </a:r>
            <a:r>
              <a:rPr lang="nl-BE" dirty="0"/>
              <a:t>, UNIT, CLIENT, </a:t>
            </a:r>
            <a:r>
              <a:rPr lang="nl-BE" dirty="0" smtClean="0"/>
              <a:t>. . . , . . . </a:t>
            </a:r>
            <a:endParaRPr lang="en-US" dirty="0"/>
          </a:p>
        </p:txBody>
      </p:sp>
      <p:sp>
        <p:nvSpPr>
          <p:cNvPr id="4" name="Afgeronde rechthoek 18"/>
          <p:cNvSpPr/>
          <p:nvPr/>
        </p:nvSpPr>
        <p:spPr>
          <a:xfrm>
            <a:off x="1055944" y="351900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Afgeronde rechthoek 18"/>
          <p:cNvSpPr/>
          <p:nvPr/>
        </p:nvSpPr>
        <p:spPr>
          <a:xfrm>
            <a:off x="1055944" y="459901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>
            <a:stCxn id="5" idx="0"/>
            <a:endCxn id="4" idx="2"/>
          </p:cNvCxnSpPr>
          <p:nvPr/>
        </p:nvCxnSpPr>
        <p:spPr>
          <a:xfrm flipV="1">
            <a:off x="2000955" y="4149008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geronde rechthoek 18"/>
          <p:cNvSpPr/>
          <p:nvPr/>
        </p:nvSpPr>
        <p:spPr>
          <a:xfrm>
            <a:off x="3305969" y="459901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8" name="Straight Connector 7"/>
          <p:cNvCxnSpPr>
            <a:endCxn id="5" idx="2"/>
          </p:cNvCxnSpPr>
          <p:nvPr/>
        </p:nvCxnSpPr>
        <p:spPr>
          <a:xfrm flipV="1">
            <a:off x="2000955" y="5229020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0"/>
            <a:endCxn id="4" idx="2"/>
          </p:cNvCxnSpPr>
          <p:nvPr/>
        </p:nvCxnSpPr>
        <p:spPr>
          <a:xfrm rot="16200000" flipV="1">
            <a:off x="2900966" y="3248998"/>
            <a:ext cx="450005" cy="225002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geronde rechthoek 18"/>
          <p:cNvSpPr/>
          <p:nvPr/>
        </p:nvSpPr>
        <p:spPr>
          <a:xfrm>
            <a:off x="1055944" y="558902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Afgeronde rechthoek 31"/>
          <p:cNvSpPr/>
          <p:nvPr/>
        </p:nvSpPr>
        <p:spPr>
          <a:xfrm>
            <a:off x="695940" y="5049018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bg1"/>
                </a:solidFill>
              </a:rPr>
              <a:t>Unit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Afgeronde rechthoek 31"/>
          <p:cNvSpPr/>
          <p:nvPr/>
        </p:nvSpPr>
        <p:spPr>
          <a:xfrm>
            <a:off x="2945965" y="5049018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bg1"/>
                </a:solidFill>
              </a:rPr>
              <a:t>Group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Afgeronde rechthoek 31"/>
          <p:cNvSpPr/>
          <p:nvPr/>
        </p:nvSpPr>
        <p:spPr>
          <a:xfrm>
            <a:off x="695940" y="6129029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bg1"/>
                </a:solidFill>
              </a:rPr>
              <a:t>Unit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fgeronde rechthoek 22"/>
          <p:cNvSpPr/>
          <p:nvPr/>
        </p:nvSpPr>
        <p:spPr>
          <a:xfrm>
            <a:off x="9606039" y="4869016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Group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 WRAPPER CLASSES</a:t>
            </a:r>
            <a:endParaRPr lang="en-US" dirty="0"/>
          </a:p>
        </p:txBody>
      </p:sp>
      <p:sp>
        <p:nvSpPr>
          <p:cNvPr id="19" name="Afgeronde rechthoek 18"/>
          <p:cNvSpPr/>
          <p:nvPr/>
        </p:nvSpPr>
        <p:spPr>
          <a:xfrm>
            <a:off x="5015988" y="4869016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tx1"/>
                </a:solidFill>
              </a:rPr>
              <a:t>StaticObject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Afgeronde rechthoek 31"/>
          <p:cNvSpPr/>
          <p:nvPr/>
        </p:nvSpPr>
        <p:spPr>
          <a:xfrm>
            <a:off x="10236046" y="1988984"/>
            <a:ext cx="1620018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tx1"/>
                </a:solidFill>
              </a:rPr>
              <a:t>Current focus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DCS has a class hierarchy derived from Object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fgeronde rechthoek 18"/>
          <p:cNvSpPr/>
          <p:nvPr/>
        </p:nvSpPr>
        <p:spPr>
          <a:xfrm>
            <a:off x="3935976" y="2618991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tx1"/>
                </a:solidFill>
              </a:rPr>
              <a:t>Object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Afgeronde rechthoek 18"/>
          <p:cNvSpPr/>
          <p:nvPr/>
        </p:nvSpPr>
        <p:spPr>
          <a:xfrm>
            <a:off x="3935976" y="3699003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tx1"/>
                </a:solidFill>
              </a:rPr>
              <a:t>CoalitionObject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Afgeronde rechthoek 18"/>
          <p:cNvSpPr/>
          <p:nvPr/>
        </p:nvSpPr>
        <p:spPr>
          <a:xfrm>
            <a:off x="515938" y="4869016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tx1"/>
                </a:solidFill>
              </a:rPr>
              <a:t>Weapon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Afgeronde rechthoek 18"/>
          <p:cNvSpPr/>
          <p:nvPr/>
        </p:nvSpPr>
        <p:spPr>
          <a:xfrm>
            <a:off x="2765963" y="4869016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tx1"/>
                </a:solidFill>
              </a:rPr>
              <a:t>Airbase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Afgeronde rechthoek 18"/>
          <p:cNvSpPr/>
          <p:nvPr/>
        </p:nvSpPr>
        <p:spPr>
          <a:xfrm>
            <a:off x="7266013" y="4869016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tx1"/>
                </a:solidFill>
              </a:rPr>
              <a:t>Unit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>
            <a:stCxn id="14" idx="0"/>
            <a:endCxn id="13" idx="2"/>
          </p:cNvCxnSpPr>
          <p:nvPr/>
        </p:nvCxnSpPr>
        <p:spPr>
          <a:xfrm flipV="1">
            <a:off x="4880987" y="3248998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0"/>
            <a:endCxn id="14" idx="2"/>
          </p:cNvCxnSpPr>
          <p:nvPr/>
        </p:nvCxnSpPr>
        <p:spPr>
          <a:xfrm rot="5400000" flipH="1" flipV="1">
            <a:off x="4025977" y="4014007"/>
            <a:ext cx="540006" cy="1170013"/>
          </a:xfrm>
          <a:prstGeom prst="bentConnector3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9" idx="0"/>
            <a:endCxn id="14" idx="2"/>
          </p:cNvCxnSpPr>
          <p:nvPr/>
        </p:nvCxnSpPr>
        <p:spPr>
          <a:xfrm rot="16200000" flipV="1">
            <a:off x="5150990" y="4059007"/>
            <a:ext cx="540006" cy="108001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7" idx="0"/>
            <a:endCxn id="14" idx="2"/>
          </p:cNvCxnSpPr>
          <p:nvPr/>
        </p:nvCxnSpPr>
        <p:spPr>
          <a:xfrm rot="16200000" flipV="1">
            <a:off x="6276003" y="2933994"/>
            <a:ext cx="540006" cy="333003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fgeronde rechthoek 18"/>
          <p:cNvSpPr/>
          <p:nvPr/>
        </p:nvSpPr>
        <p:spPr>
          <a:xfrm>
            <a:off x="8436026" y="5859027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tx1"/>
                </a:solidFill>
              </a:rPr>
              <a:t>Controller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36" idx="0"/>
            <a:endCxn id="17" idx="2"/>
          </p:cNvCxnSpPr>
          <p:nvPr/>
        </p:nvCxnSpPr>
        <p:spPr>
          <a:xfrm flipH="1" flipV="1">
            <a:off x="8211024" y="5499023"/>
            <a:ext cx="1170013" cy="36000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6" idx="0"/>
            <a:endCxn id="23" idx="2"/>
          </p:cNvCxnSpPr>
          <p:nvPr/>
        </p:nvCxnSpPr>
        <p:spPr>
          <a:xfrm flipV="1">
            <a:off x="9381037" y="5499023"/>
            <a:ext cx="1170013" cy="36000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7" idx="3"/>
            <a:endCxn id="23" idx="1"/>
          </p:cNvCxnSpPr>
          <p:nvPr/>
        </p:nvCxnSpPr>
        <p:spPr>
          <a:xfrm>
            <a:off x="9156034" y="5184020"/>
            <a:ext cx="450005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5" idx="0"/>
            <a:endCxn id="14" idx="2"/>
          </p:cNvCxnSpPr>
          <p:nvPr/>
        </p:nvCxnSpPr>
        <p:spPr>
          <a:xfrm rot="5400000" flipH="1" flipV="1">
            <a:off x="2900965" y="2888994"/>
            <a:ext cx="540006" cy="34200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fgeronde rechthoek 31"/>
          <p:cNvSpPr/>
          <p:nvPr/>
        </p:nvSpPr>
        <p:spPr>
          <a:xfrm>
            <a:off x="10236046" y="2528990"/>
            <a:ext cx="1620018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tx1"/>
                </a:solidFill>
              </a:rPr>
              <a:t>Less relevant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2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fgeronde rechthoek 22"/>
          <p:cNvSpPr/>
          <p:nvPr/>
        </p:nvSpPr>
        <p:spPr>
          <a:xfrm>
            <a:off x="2315958" y="2888995"/>
            <a:ext cx="2520028" cy="3420038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Group </a:t>
            </a:r>
            <a:r>
              <a:rPr lang="nl-BE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 WRAPPER CLASSES</a:t>
            </a:r>
            <a:endParaRPr lang="en-US" dirty="0"/>
          </a:p>
        </p:txBody>
      </p:sp>
      <p:sp>
        <p:nvSpPr>
          <p:cNvPr id="19" name="Afgeronde rechthoek 18"/>
          <p:cNvSpPr/>
          <p:nvPr/>
        </p:nvSpPr>
        <p:spPr>
          <a:xfrm>
            <a:off x="2765963" y="3519001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1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Excellent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2765963" y="441901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2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High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fgeronde rechthoek 21"/>
          <p:cNvSpPr/>
          <p:nvPr/>
        </p:nvSpPr>
        <p:spPr>
          <a:xfrm>
            <a:off x="2765963" y="531902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3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Player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fgeronde rechthoek 24"/>
          <p:cNvSpPr/>
          <p:nvPr/>
        </p:nvSpPr>
        <p:spPr>
          <a:xfrm>
            <a:off x="8346025" y="2888995"/>
            <a:ext cx="2520028" cy="3420038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Group </a:t>
            </a:r>
            <a:r>
              <a:rPr lang="nl-BE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Afgeronde rechthoek 28"/>
          <p:cNvSpPr/>
          <p:nvPr/>
        </p:nvSpPr>
        <p:spPr>
          <a:xfrm>
            <a:off x="8796030" y="3519001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4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Afgeronde rechthoek 29"/>
          <p:cNvSpPr/>
          <p:nvPr/>
        </p:nvSpPr>
        <p:spPr>
          <a:xfrm>
            <a:off x="8796030" y="441901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5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Afgeronde rechthoek 30"/>
          <p:cNvSpPr/>
          <p:nvPr/>
        </p:nvSpPr>
        <p:spPr>
          <a:xfrm>
            <a:off x="8796030" y="531902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6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Medium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Afgeronde rechthoek 31"/>
          <p:cNvSpPr/>
          <p:nvPr/>
        </p:nvSpPr>
        <p:spPr>
          <a:xfrm>
            <a:off x="10236046" y="1988984"/>
            <a:ext cx="1620018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</a:t>
            </a:r>
            <a:r>
              <a:rPr lang="nl-BE" sz="1400" b="1" dirty="0" smtClean="0">
                <a:solidFill>
                  <a:schemeClr val="tx1"/>
                </a:solidFill>
              </a:rPr>
              <a:t>Object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objects contain x Unit objects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975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geronde rechthoek 12"/>
          <p:cNvSpPr/>
          <p:nvPr/>
        </p:nvSpPr>
        <p:spPr>
          <a:xfrm>
            <a:off x="335936" y="2708992"/>
            <a:ext cx="5490061" cy="3960044"/>
          </a:xfrm>
          <a:prstGeom prst="roundRect">
            <a:avLst>
              <a:gd name="adj" fmla="val 7552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GROUP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Afgeronde rechthoek 22"/>
          <p:cNvSpPr/>
          <p:nvPr/>
        </p:nvSpPr>
        <p:spPr>
          <a:xfrm>
            <a:off x="2315958" y="2888995"/>
            <a:ext cx="2520028" cy="3420038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Group </a:t>
            </a:r>
            <a:r>
              <a:rPr lang="nl-BE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Afgeronde rechthoek 20"/>
          <p:cNvSpPr/>
          <p:nvPr/>
        </p:nvSpPr>
        <p:spPr>
          <a:xfrm>
            <a:off x="605938" y="5229020"/>
            <a:ext cx="4950055" cy="810009"/>
          </a:xfrm>
          <a:prstGeom prst="roundRect">
            <a:avLst>
              <a:gd name="adj" fmla="val 9328"/>
            </a:avLst>
          </a:prstGeom>
          <a:solidFill>
            <a:schemeClr val="lt1">
              <a:alpha val="44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CLIENT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Afgeronde rechthoek 17"/>
          <p:cNvSpPr/>
          <p:nvPr/>
        </p:nvSpPr>
        <p:spPr>
          <a:xfrm>
            <a:off x="605938" y="4329010"/>
            <a:ext cx="4950055" cy="810009"/>
          </a:xfrm>
          <a:prstGeom prst="roundRect">
            <a:avLst>
              <a:gd name="adj" fmla="val 10900"/>
            </a:avLst>
          </a:prstGeom>
          <a:solidFill>
            <a:schemeClr val="lt1">
              <a:alpha val="44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UNIT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Afgeronde rechthoek 16"/>
          <p:cNvSpPr/>
          <p:nvPr/>
        </p:nvSpPr>
        <p:spPr>
          <a:xfrm>
            <a:off x="605938" y="3429000"/>
            <a:ext cx="4950055" cy="810009"/>
          </a:xfrm>
          <a:prstGeom prst="roundRect">
            <a:avLst>
              <a:gd name="adj" fmla="val 9328"/>
            </a:avLst>
          </a:prstGeom>
          <a:solidFill>
            <a:schemeClr val="lt1">
              <a:alpha val="44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UNIT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 WRAPPER CLASSES</a:t>
            </a:r>
            <a:endParaRPr lang="en-US" dirty="0"/>
          </a:p>
        </p:txBody>
      </p:sp>
      <p:sp>
        <p:nvSpPr>
          <p:cNvPr id="19" name="Afgeronde rechthoek 18"/>
          <p:cNvSpPr/>
          <p:nvPr/>
        </p:nvSpPr>
        <p:spPr>
          <a:xfrm>
            <a:off x="2765963" y="3519001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1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Excellent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2765963" y="441901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2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High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fgeronde rechthoek 21"/>
          <p:cNvSpPr/>
          <p:nvPr/>
        </p:nvSpPr>
        <p:spPr>
          <a:xfrm>
            <a:off x="2765963" y="531902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3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Player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fgeronde rechthoek 23"/>
          <p:cNvSpPr/>
          <p:nvPr/>
        </p:nvSpPr>
        <p:spPr>
          <a:xfrm>
            <a:off x="6366003" y="2708992"/>
            <a:ext cx="5490061" cy="3960044"/>
          </a:xfrm>
          <a:prstGeom prst="roundRect">
            <a:avLst>
              <a:gd name="adj" fmla="val 7552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GROUP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Afgeronde rechthoek 24"/>
          <p:cNvSpPr/>
          <p:nvPr/>
        </p:nvSpPr>
        <p:spPr>
          <a:xfrm>
            <a:off x="8346025" y="2888995"/>
            <a:ext cx="2520028" cy="3420038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Group </a:t>
            </a:r>
            <a:r>
              <a:rPr lang="nl-BE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Afgeronde rechthoek 25"/>
          <p:cNvSpPr/>
          <p:nvPr/>
        </p:nvSpPr>
        <p:spPr>
          <a:xfrm>
            <a:off x="6636005" y="5229020"/>
            <a:ext cx="4950055" cy="810009"/>
          </a:xfrm>
          <a:prstGeom prst="roundRect">
            <a:avLst>
              <a:gd name="adj" fmla="val 9328"/>
            </a:avLst>
          </a:prstGeom>
          <a:solidFill>
            <a:schemeClr val="lt1">
              <a:alpha val="44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UNIT 3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26"/>
          <p:cNvSpPr/>
          <p:nvPr/>
        </p:nvSpPr>
        <p:spPr>
          <a:xfrm>
            <a:off x="6636005" y="4329010"/>
            <a:ext cx="4950055" cy="810009"/>
          </a:xfrm>
          <a:prstGeom prst="roundRect">
            <a:avLst>
              <a:gd name="adj" fmla="val 10900"/>
            </a:avLst>
          </a:prstGeom>
          <a:solidFill>
            <a:schemeClr val="lt1">
              <a:alpha val="44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CLIENT 3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8" name="Afgeronde rechthoek 27"/>
          <p:cNvSpPr/>
          <p:nvPr/>
        </p:nvSpPr>
        <p:spPr>
          <a:xfrm>
            <a:off x="6636005" y="3429000"/>
            <a:ext cx="4950055" cy="810009"/>
          </a:xfrm>
          <a:prstGeom prst="roundRect">
            <a:avLst>
              <a:gd name="adj" fmla="val 9328"/>
            </a:avLst>
          </a:prstGeom>
          <a:solidFill>
            <a:schemeClr val="lt1">
              <a:alpha val="44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CLIENT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9" name="Afgeronde rechthoek 28"/>
          <p:cNvSpPr/>
          <p:nvPr/>
        </p:nvSpPr>
        <p:spPr>
          <a:xfrm>
            <a:off x="8796030" y="3519001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4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Afgeronde rechthoek 29"/>
          <p:cNvSpPr/>
          <p:nvPr/>
        </p:nvSpPr>
        <p:spPr>
          <a:xfrm>
            <a:off x="8796030" y="441901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5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Afgeronde rechthoek 30"/>
          <p:cNvSpPr/>
          <p:nvPr/>
        </p:nvSpPr>
        <p:spPr>
          <a:xfrm>
            <a:off x="8796030" y="531902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6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Medium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Afgeronde rechthoek 31"/>
          <p:cNvSpPr/>
          <p:nvPr/>
        </p:nvSpPr>
        <p:spPr>
          <a:xfrm>
            <a:off x="10236046" y="1988984"/>
            <a:ext cx="1620018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</a:t>
            </a:r>
            <a:r>
              <a:rPr lang="nl-BE" sz="1400" b="1" dirty="0" smtClean="0">
                <a:solidFill>
                  <a:schemeClr val="tx1"/>
                </a:solidFill>
              </a:rPr>
              <a:t>Object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Afgeronde rechthoek 32"/>
          <p:cNvSpPr/>
          <p:nvPr/>
        </p:nvSpPr>
        <p:spPr>
          <a:xfrm>
            <a:off x="8436026" y="1988984"/>
            <a:ext cx="1620018" cy="360003"/>
          </a:xfrm>
          <a:prstGeom prst="roundRect">
            <a:avLst>
              <a:gd name="adj" fmla="val 29381"/>
            </a:avLst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MOOSE OBJECT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MOOSE </a:t>
            </a:r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wraps DCS Objects with wrapper objects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80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 WRAPPER CLASSES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MOOSE adds a new class hierarchy, wrapping DCS objects.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fgeronde rechthoek 18"/>
          <p:cNvSpPr/>
          <p:nvPr/>
        </p:nvSpPr>
        <p:spPr>
          <a:xfrm>
            <a:off x="1685951" y="279899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Afgeronde rechthoek 18"/>
          <p:cNvSpPr/>
          <p:nvPr/>
        </p:nvSpPr>
        <p:spPr>
          <a:xfrm>
            <a:off x="1685951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" name="Straight Connector 2"/>
          <p:cNvCxnSpPr>
            <a:stCxn id="14" idx="0"/>
            <a:endCxn id="13" idx="2"/>
          </p:cNvCxnSpPr>
          <p:nvPr/>
        </p:nvCxnSpPr>
        <p:spPr>
          <a:xfrm flipV="1">
            <a:off x="2630962" y="3429000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18"/>
          <p:cNvSpPr/>
          <p:nvPr/>
        </p:nvSpPr>
        <p:spPr>
          <a:xfrm>
            <a:off x="1685951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Afgeronde rechthoek 18"/>
          <p:cNvSpPr/>
          <p:nvPr/>
        </p:nvSpPr>
        <p:spPr>
          <a:xfrm>
            <a:off x="3935976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8"/>
          <p:cNvSpPr/>
          <p:nvPr/>
        </p:nvSpPr>
        <p:spPr>
          <a:xfrm>
            <a:off x="6186001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27"/>
          <p:cNvCxnSpPr>
            <a:stCxn id="22" idx="0"/>
            <a:endCxn id="14" idx="2"/>
          </p:cNvCxnSpPr>
          <p:nvPr/>
        </p:nvCxnSpPr>
        <p:spPr>
          <a:xfrm flipV="1">
            <a:off x="2630962" y="4509012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0"/>
            <a:endCxn id="13" idx="2"/>
          </p:cNvCxnSpPr>
          <p:nvPr/>
        </p:nvCxnSpPr>
        <p:spPr>
          <a:xfrm rot="16200000" flipV="1">
            <a:off x="3530973" y="2528990"/>
            <a:ext cx="450005" cy="225002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7" idx="0"/>
            <a:endCxn id="13" idx="2"/>
          </p:cNvCxnSpPr>
          <p:nvPr/>
        </p:nvCxnSpPr>
        <p:spPr>
          <a:xfrm rot="16200000" flipV="1">
            <a:off x="4655985" y="1403978"/>
            <a:ext cx="450005" cy="45000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8436026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Elbow Connector 37"/>
          <p:cNvCxnSpPr>
            <a:stCxn id="37" idx="0"/>
            <a:endCxn id="13" idx="2"/>
          </p:cNvCxnSpPr>
          <p:nvPr/>
        </p:nvCxnSpPr>
        <p:spPr>
          <a:xfrm rot="16200000" flipV="1">
            <a:off x="5780998" y="278965"/>
            <a:ext cx="450005" cy="67500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75982" y="4689014"/>
            <a:ext cx="5490061" cy="198002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1600" b="1" dirty="0">
                <a:solidFill>
                  <a:schemeClr val="accent1"/>
                </a:solidFill>
              </a:rPr>
              <a:t>Advantages: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Take an abstraction of the DCS object model.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Create an API set that allows mission designers to write less code and do more.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Manage the “state” of the objects.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Contain a logging mechanism.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Improve performance of custom written code.</a:t>
            </a:r>
          </a:p>
        </p:txBody>
      </p:sp>
      <p:sp>
        <p:nvSpPr>
          <p:cNvPr id="41" name="Afgeronde rechthoek 31"/>
          <p:cNvSpPr/>
          <p:nvPr/>
        </p:nvSpPr>
        <p:spPr>
          <a:xfrm>
            <a:off x="1505949" y="4329011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tx1"/>
                </a:solidFill>
              </a:rPr>
              <a:t>Unit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Afgeronde rechthoek 31"/>
          <p:cNvSpPr/>
          <p:nvPr/>
        </p:nvSpPr>
        <p:spPr>
          <a:xfrm>
            <a:off x="3755974" y="4329011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tx1"/>
                </a:solidFill>
              </a:rPr>
              <a:t>Group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Afgeronde rechthoek 31"/>
          <p:cNvSpPr/>
          <p:nvPr/>
        </p:nvSpPr>
        <p:spPr>
          <a:xfrm>
            <a:off x="1505949" y="5409022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tx1"/>
                </a:solidFill>
              </a:rPr>
              <a:t>Unit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 WRAPPER CLASSES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BASE class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fgeronde rechthoek 18"/>
          <p:cNvSpPr/>
          <p:nvPr/>
        </p:nvSpPr>
        <p:spPr>
          <a:xfrm>
            <a:off x="1685951" y="279899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Afgeronde rechthoek 18"/>
          <p:cNvSpPr/>
          <p:nvPr/>
        </p:nvSpPr>
        <p:spPr>
          <a:xfrm>
            <a:off x="1685951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" name="Straight Connector 2"/>
          <p:cNvCxnSpPr>
            <a:stCxn id="14" idx="0"/>
            <a:endCxn id="13" idx="2"/>
          </p:cNvCxnSpPr>
          <p:nvPr/>
        </p:nvCxnSpPr>
        <p:spPr>
          <a:xfrm flipV="1">
            <a:off x="2630962" y="3429000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18"/>
          <p:cNvSpPr/>
          <p:nvPr/>
        </p:nvSpPr>
        <p:spPr>
          <a:xfrm>
            <a:off x="1685951" y="4959017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Afgeronde rechthoek 18"/>
          <p:cNvSpPr/>
          <p:nvPr/>
        </p:nvSpPr>
        <p:spPr>
          <a:xfrm>
            <a:off x="3935976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8"/>
          <p:cNvSpPr/>
          <p:nvPr/>
        </p:nvSpPr>
        <p:spPr>
          <a:xfrm>
            <a:off x="6186001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27"/>
          <p:cNvCxnSpPr>
            <a:stCxn id="22" idx="0"/>
            <a:endCxn id="14" idx="2"/>
          </p:cNvCxnSpPr>
          <p:nvPr/>
        </p:nvCxnSpPr>
        <p:spPr>
          <a:xfrm flipV="1">
            <a:off x="2630962" y="4509012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0"/>
            <a:endCxn id="13" idx="2"/>
          </p:cNvCxnSpPr>
          <p:nvPr/>
        </p:nvCxnSpPr>
        <p:spPr>
          <a:xfrm rot="16200000" flipV="1">
            <a:off x="3530973" y="2528990"/>
            <a:ext cx="450005" cy="225002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7" idx="0"/>
            <a:endCxn id="13" idx="2"/>
          </p:cNvCxnSpPr>
          <p:nvPr/>
        </p:nvCxnSpPr>
        <p:spPr>
          <a:xfrm rot="16200000" flipV="1">
            <a:off x="4655985" y="1403978"/>
            <a:ext cx="450005" cy="45000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8436026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Elbow Connector 37"/>
          <p:cNvCxnSpPr>
            <a:stCxn id="37" idx="0"/>
            <a:endCxn id="13" idx="2"/>
          </p:cNvCxnSpPr>
          <p:nvPr/>
        </p:nvCxnSpPr>
        <p:spPr>
          <a:xfrm rot="16200000" flipV="1">
            <a:off x="5780998" y="278965"/>
            <a:ext cx="450005" cy="67500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75982" y="2078985"/>
            <a:ext cx="3690041" cy="99001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 smtClean="0">
                <a:solidFill>
                  <a:schemeClr val="accent1"/>
                </a:solidFill>
              </a:rPr>
              <a:t>Core </a:t>
            </a:r>
            <a:r>
              <a:rPr lang="nl-BE" sz="1600" dirty="0">
                <a:solidFill>
                  <a:schemeClr val="accent1"/>
                </a:solidFill>
              </a:rPr>
              <a:t>mechanism of inheritance.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Logging mechanism.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...</a:t>
            </a:r>
          </a:p>
          <a:p>
            <a:endParaRPr lang="nl-BE" sz="1600" dirty="0">
              <a:solidFill>
                <a:schemeClr val="accent1"/>
              </a:solidFill>
            </a:endParaRPr>
          </a:p>
        </p:txBody>
      </p:sp>
      <p:cxnSp>
        <p:nvCxnSpPr>
          <p:cNvPr id="16" name="Straight Connector 15"/>
          <p:cNvCxnSpPr>
            <a:stCxn id="13" idx="3"/>
          </p:cNvCxnSpPr>
          <p:nvPr/>
        </p:nvCxnSpPr>
        <p:spPr>
          <a:xfrm flipV="1">
            <a:off x="3575972" y="2843994"/>
            <a:ext cx="900010" cy="27000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 WRAPPER CLASSES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UNIT class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fgeronde rechthoek 18"/>
          <p:cNvSpPr/>
          <p:nvPr/>
        </p:nvSpPr>
        <p:spPr>
          <a:xfrm>
            <a:off x="1685951" y="2798993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Afgeronde rechthoek 18"/>
          <p:cNvSpPr/>
          <p:nvPr/>
        </p:nvSpPr>
        <p:spPr>
          <a:xfrm>
            <a:off x="1685951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" name="Straight Connector 2"/>
          <p:cNvCxnSpPr>
            <a:stCxn id="14" idx="0"/>
            <a:endCxn id="13" idx="2"/>
          </p:cNvCxnSpPr>
          <p:nvPr/>
        </p:nvCxnSpPr>
        <p:spPr>
          <a:xfrm flipV="1">
            <a:off x="2630962" y="3429000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18"/>
          <p:cNvSpPr/>
          <p:nvPr/>
        </p:nvSpPr>
        <p:spPr>
          <a:xfrm>
            <a:off x="1685951" y="4959017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Afgeronde rechthoek 18"/>
          <p:cNvSpPr/>
          <p:nvPr/>
        </p:nvSpPr>
        <p:spPr>
          <a:xfrm>
            <a:off x="3935976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8"/>
          <p:cNvSpPr/>
          <p:nvPr/>
        </p:nvSpPr>
        <p:spPr>
          <a:xfrm>
            <a:off x="6186001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27"/>
          <p:cNvCxnSpPr>
            <a:stCxn id="22" idx="0"/>
            <a:endCxn id="14" idx="2"/>
          </p:cNvCxnSpPr>
          <p:nvPr/>
        </p:nvCxnSpPr>
        <p:spPr>
          <a:xfrm flipV="1">
            <a:off x="2630962" y="4509012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0"/>
            <a:endCxn id="13" idx="2"/>
          </p:cNvCxnSpPr>
          <p:nvPr/>
        </p:nvCxnSpPr>
        <p:spPr>
          <a:xfrm rot="16200000" flipV="1">
            <a:off x="3530973" y="2528990"/>
            <a:ext cx="450005" cy="225002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7" idx="0"/>
            <a:endCxn id="13" idx="2"/>
          </p:cNvCxnSpPr>
          <p:nvPr/>
        </p:nvCxnSpPr>
        <p:spPr>
          <a:xfrm rot="16200000" flipV="1">
            <a:off x="4655985" y="1403978"/>
            <a:ext cx="450005" cy="45000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8436026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Elbow Connector 37"/>
          <p:cNvCxnSpPr>
            <a:stCxn id="37" idx="0"/>
            <a:endCxn id="13" idx="2"/>
          </p:cNvCxnSpPr>
          <p:nvPr/>
        </p:nvCxnSpPr>
        <p:spPr>
          <a:xfrm rot="16200000" flipV="1">
            <a:off x="5780998" y="278965"/>
            <a:ext cx="450005" cy="67500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15978" y="4779015"/>
            <a:ext cx="4500050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 smtClean="0">
                <a:solidFill>
                  <a:schemeClr val="accent1"/>
                </a:solidFill>
              </a:rPr>
              <a:t>Wraps the DCS Unit objects.</a:t>
            </a:r>
          </a:p>
          <a:p>
            <a:r>
              <a:rPr lang="nl-BE" sz="1600" dirty="0" smtClean="0">
                <a:solidFill>
                  <a:schemeClr val="accent1"/>
                </a:solidFill>
              </a:rPr>
              <a:t>Support </a:t>
            </a:r>
            <a:r>
              <a:rPr lang="nl-BE" sz="1600" dirty="0">
                <a:solidFill>
                  <a:schemeClr val="accent1"/>
                </a:solidFill>
              </a:rPr>
              <a:t>all Unit DCS APIs.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Unit specific APIs not in the DCS API set.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Handle local Unit Controller.</a:t>
            </a:r>
          </a:p>
          <a:p>
            <a:endParaRPr lang="nl-BE" sz="1600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75972" y="4509013"/>
            <a:ext cx="630007" cy="54000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fgeronde rechthoek 31"/>
          <p:cNvSpPr/>
          <p:nvPr/>
        </p:nvSpPr>
        <p:spPr>
          <a:xfrm>
            <a:off x="1505949" y="4329011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tx1"/>
                </a:solidFill>
              </a:rPr>
              <a:t>Unit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524</TotalTime>
  <Words>751</Words>
  <Application>Microsoft Office PowerPoint</Application>
  <PresentationFormat>Widescreen</PresentationFormat>
  <Paragraphs>222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</vt:lpstr>
      <vt:lpstr>Gestreept</vt:lpstr>
      <vt:lpstr>Dcs world mission Development with moose</vt:lpstr>
      <vt:lpstr>PART 3: moose core classes</vt:lpstr>
      <vt:lpstr>The CLASSES</vt:lpstr>
      <vt:lpstr>MOOSE WRAPPER CLASSES</vt:lpstr>
      <vt:lpstr>MOOSE WRAPPER CLASSES</vt:lpstr>
      <vt:lpstr>MOOSE WRAPPER CLASSES</vt:lpstr>
      <vt:lpstr>MOOSE WRAPPER CLASSES</vt:lpstr>
      <vt:lpstr>MOOSE WRAPPER CLASSES</vt:lpstr>
      <vt:lpstr>MOOSE WRAPPER CLASSES</vt:lpstr>
      <vt:lpstr>MOOSE WRAPPER CLASSES</vt:lpstr>
      <vt:lpstr>MOOSE WRAPPER CLASSES</vt:lpstr>
      <vt:lpstr>The DATABASE</vt:lpstr>
      <vt:lpstr>_database object</vt:lpstr>
      <vt:lpstr>_database object</vt:lpstr>
      <vt:lpstr>REFERENCE MOOSE WRAPPER CLASSES THROUGH _DATABASE OBJECT API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Van De Velde, Sven</cp:lastModifiedBy>
  <cp:revision>43</cp:revision>
  <dcterms:created xsi:type="dcterms:W3CDTF">2016-04-14T07:37:30Z</dcterms:created>
  <dcterms:modified xsi:type="dcterms:W3CDTF">2016-05-23T09:53:47Z</dcterms:modified>
</cp:coreProperties>
</file>