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media/image11.jpg" ContentType="image/jpeg"/>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8" d="100"/>
          <a:sy n="78" d="100"/>
        </p:scale>
        <p:origin x="850" y="6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02-09-2025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9/2/2025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9/2/2025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259141" y="2628899"/>
            <a:ext cx="10245405" cy="1938992"/>
          </a:xfrm>
          <a:prstGeom prst="rect">
            <a:avLst/>
          </a:prstGeom>
          <a:noFill/>
        </p:spPr>
        <p:txBody>
          <a:bodyPr wrap="square" lIns="91440" tIns="45720" rIns="91440" bIns="45720" rtlCol="0" anchor="t">
            <a:spAutoFit/>
          </a:bodyPr>
          <a:lstStyle/>
          <a:p>
            <a:r>
              <a:rPr lang="en-US" sz="2400" dirty="0"/>
              <a:t>STUDENT NAME: KEERTHANA S</a:t>
            </a:r>
          </a:p>
          <a:p>
            <a:r>
              <a:rPr lang="en-US" sz="2400" dirty="0"/>
              <a:t>REGISTER NO AND NMID:</a:t>
            </a:r>
            <a:r>
              <a:rPr lang="en-IN" sz="2400" dirty="0"/>
              <a:t> 212401009/</a:t>
            </a:r>
            <a:r>
              <a:rPr lang="en-US" sz="2400" dirty="0">
                <a:cs typeface="Calibri"/>
              </a:rPr>
              <a:t>04DE03493927BE4AA18469B385B31E64</a:t>
            </a:r>
          </a:p>
          <a:p>
            <a:r>
              <a:rPr lang="en-US" sz="2400" dirty="0"/>
              <a:t>DEPARTMENT: COMPUTER APPLICATIONS</a:t>
            </a:r>
          </a:p>
          <a:p>
            <a:r>
              <a:rPr lang="en-US" sz="2400" dirty="0"/>
              <a:t>COLLEGE: UNIVERSITY OF MADRAS</a:t>
            </a: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3728A31A-57D3-DD14-696B-EDC99D41AF0D}"/>
              </a:ext>
            </a:extLst>
          </p:cNvPr>
          <p:cNvSpPr txBox="1"/>
          <p:nvPr/>
        </p:nvSpPr>
        <p:spPr>
          <a:xfrm>
            <a:off x="752475" y="1371600"/>
            <a:ext cx="8010525" cy="1938992"/>
          </a:xfrm>
          <a:prstGeom prst="rect">
            <a:avLst/>
          </a:prstGeom>
          <a:noFill/>
        </p:spPr>
        <p:txBody>
          <a:bodyPr wrap="square" rtlCol="0">
            <a:spAutoFit/>
          </a:bodyPr>
          <a:lstStyle/>
          <a:p>
            <a:r>
              <a:rPr lang="en-US" sz="2000" dirty="0"/>
              <a:t>The digital portfolio project was successfully developed and implemented. It provides a professional platform to present personal information, education, skills, certificates, and contact details in a structured and visually appealing manner. The portfolio is responsive, user-friendly, and accessible across different devices. It also includes interactive elements and smooth navigation, making it more engaging.</a:t>
            </a:r>
            <a:endParaRPr lang="en-IN" sz="2000" dirty="0"/>
          </a:p>
        </p:txBody>
      </p:sp>
      <p:pic>
        <p:nvPicPr>
          <p:cNvPr id="12" name="Picture 11">
            <a:extLst>
              <a:ext uri="{FF2B5EF4-FFF2-40B4-BE49-F238E27FC236}">
                <a16:creationId xmlns:a16="http://schemas.microsoft.com/office/drawing/2014/main" id="{8C22D070-5C20-D5F3-94A0-F5AC1C4990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3148" y="3547409"/>
            <a:ext cx="6276052" cy="310499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E2AD7CA0-5046-2D84-62C3-EEF6A0465523}"/>
              </a:ext>
            </a:extLst>
          </p:cNvPr>
          <p:cNvSpPr txBox="1"/>
          <p:nvPr/>
        </p:nvSpPr>
        <p:spPr>
          <a:xfrm>
            <a:off x="749494" y="2133600"/>
            <a:ext cx="7931468" cy="1569660"/>
          </a:xfrm>
          <a:prstGeom prst="rect">
            <a:avLst/>
          </a:prstGeom>
          <a:noFill/>
        </p:spPr>
        <p:txBody>
          <a:bodyPr wrap="square" rtlCol="0">
            <a:spAutoFit/>
          </a:bodyPr>
          <a:lstStyle/>
          <a:p>
            <a:r>
              <a:rPr lang="en-US" sz="2400" dirty="0"/>
              <a:t>The project achieved its goal of creating a digital portfolio that effectively presents personal and academic details. With its responsive design and simple interface, the portfolio serves as a professional platform to highlight skills and achievements.</a:t>
            </a:r>
            <a:endParaRPr lang="en-IN" sz="24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3F4E3-A7F7-FB50-A027-1410156933B3}"/>
              </a:ext>
            </a:extLst>
          </p:cNvPr>
          <p:cNvSpPr>
            <a:spLocks noGrp="1"/>
          </p:cNvSpPr>
          <p:nvPr>
            <p:ph type="title"/>
          </p:nvPr>
        </p:nvSpPr>
        <p:spPr/>
        <p:txBody>
          <a:bodyPr/>
          <a:lstStyle/>
          <a:p>
            <a:r>
              <a:rPr lang="en-US" dirty="0"/>
              <a:t>GITHUB LINK </a:t>
            </a:r>
          </a:p>
        </p:txBody>
      </p:sp>
      <p:sp>
        <p:nvSpPr>
          <p:cNvPr id="3" name="TextBox 2">
            <a:extLst>
              <a:ext uri="{FF2B5EF4-FFF2-40B4-BE49-F238E27FC236}">
                <a16:creationId xmlns:a16="http://schemas.microsoft.com/office/drawing/2014/main" id="{F9B8339D-ECB8-582F-5E42-0ADC6B1907D7}"/>
              </a:ext>
            </a:extLst>
          </p:cNvPr>
          <p:cNvSpPr txBox="1"/>
          <p:nvPr/>
        </p:nvSpPr>
        <p:spPr>
          <a:xfrm>
            <a:off x="2569610" y="2015836"/>
            <a:ext cx="6329897" cy="1077218"/>
          </a:xfrm>
          <a:prstGeom prst="rect">
            <a:avLst/>
          </a:prstGeom>
          <a:noFill/>
        </p:spPr>
        <p:txBody>
          <a:bodyPr wrap="square" rtlCol="0">
            <a:spAutoFit/>
          </a:bodyPr>
          <a:lstStyle/>
          <a:p>
            <a:pPr algn="l"/>
            <a:r>
              <a:rPr lang="en-US" sz="3200" b="1" dirty="0"/>
              <a:t>https://13221bca2024-coder.github.io/KEERTHANA-S/</a:t>
            </a:r>
          </a:p>
        </p:txBody>
      </p:sp>
    </p:spTree>
    <p:extLst>
      <p:ext uri="{BB962C8B-B14F-4D97-AF65-F5344CB8AC3E}">
        <p14:creationId xmlns:p14="http://schemas.microsoft.com/office/powerpoint/2010/main" val="300320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1" name="TextBox 20">
            <a:extLst>
              <a:ext uri="{FF2B5EF4-FFF2-40B4-BE49-F238E27FC236}">
                <a16:creationId xmlns:a16="http://schemas.microsoft.com/office/drawing/2014/main" id="{924E1435-38B9-6E32-1666-8D94F8BA63E9}"/>
              </a:ext>
            </a:extLst>
          </p:cNvPr>
          <p:cNvSpPr txBox="1"/>
          <p:nvPr/>
        </p:nvSpPr>
        <p:spPr>
          <a:xfrm>
            <a:off x="1632338" y="2332609"/>
            <a:ext cx="6242417" cy="954107"/>
          </a:xfrm>
          <a:prstGeom prst="rect">
            <a:avLst/>
          </a:prstGeom>
          <a:noFill/>
        </p:spPr>
        <p:txBody>
          <a:bodyPr wrap="square" rtlCol="0">
            <a:spAutoFit/>
          </a:bodyPr>
          <a:lstStyle/>
          <a:p>
            <a:r>
              <a:rPr lang="en-US" sz="2800" b="1" dirty="0"/>
              <a:t>DIGITAL PORTFOLIO USING FRONT END WEB DEVELOPMENT</a:t>
            </a:r>
            <a:endParaRPr lang="en-IN" sz="28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9" name="TextBox 8">
            <a:extLst>
              <a:ext uri="{FF2B5EF4-FFF2-40B4-BE49-F238E27FC236}">
                <a16:creationId xmlns:a16="http://schemas.microsoft.com/office/drawing/2014/main" id="{095FC32E-E2BD-F1BE-E4A9-0CF3CF013CD2}"/>
              </a:ext>
            </a:extLst>
          </p:cNvPr>
          <p:cNvSpPr txBox="1"/>
          <p:nvPr/>
        </p:nvSpPr>
        <p:spPr>
          <a:xfrm>
            <a:off x="609600" y="1828800"/>
            <a:ext cx="7086600" cy="4154984"/>
          </a:xfrm>
          <a:prstGeom prst="rect">
            <a:avLst/>
          </a:prstGeom>
          <a:noFill/>
        </p:spPr>
        <p:txBody>
          <a:bodyPr wrap="square" rtlCol="0">
            <a:spAutoFit/>
          </a:bodyPr>
          <a:lstStyle/>
          <a:p>
            <a:r>
              <a:rPr lang="en-US" sz="2400" dirty="0"/>
              <a:t>In today’s digital world, traditional resumes are not enough to highlight all achievements. A digital portfolio provides an interactive platform to showcase personal details, education, skills, and projects. Unlike a paper resume, it can include images, links, and certificates to make the profile more engaging. This project aims to create a responsive and user-friendly portfolio website. It will help students and professionals to present themselves effectively. Overall, a digital portfolio serves as a modern identity and increases career opportunities.</a:t>
            </a:r>
            <a:endParaRPr lang="en-IN"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a:extLst>
              <a:ext uri="{FF2B5EF4-FFF2-40B4-BE49-F238E27FC236}">
                <a16:creationId xmlns:a16="http://schemas.microsoft.com/office/drawing/2014/main" id="{AE1EBE05-D483-CA19-2C5F-EB83BE42F4D9}"/>
              </a:ext>
            </a:extLst>
          </p:cNvPr>
          <p:cNvSpPr txBox="1"/>
          <p:nvPr/>
        </p:nvSpPr>
        <p:spPr>
          <a:xfrm>
            <a:off x="811212" y="2232358"/>
            <a:ext cx="5813425" cy="1938992"/>
          </a:xfrm>
          <a:prstGeom prst="rect">
            <a:avLst/>
          </a:prstGeom>
          <a:noFill/>
        </p:spPr>
        <p:txBody>
          <a:bodyPr wrap="square" rtlCol="0">
            <a:spAutoFit/>
          </a:bodyPr>
          <a:lstStyle/>
          <a:p>
            <a:r>
              <a:rPr lang="en-US" sz="2400" dirty="0"/>
              <a:t>This project is a personal digital portfolio website designed to present my information in an organized </a:t>
            </a:r>
            <a:r>
              <a:rPr lang="en-US" sz="2400" dirty="0" err="1"/>
              <a:t>way.It</a:t>
            </a:r>
            <a:r>
              <a:rPr lang="en-US" sz="2400" dirty="0"/>
              <a:t> contains sections like About Me, Education, Skills, Certificates, and Contact details.</a:t>
            </a:r>
            <a:endParaRPr lang="en-IN"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B060D5F-FA3F-8F8E-B608-66A12771722D}"/>
              </a:ext>
            </a:extLst>
          </p:cNvPr>
          <p:cNvSpPr txBox="1"/>
          <p:nvPr/>
        </p:nvSpPr>
        <p:spPr>
          <a:xfrm>
            <a:off x="723900" y="2019300"/>
            <a:ext cx="7734300" cy="2677656"/>
          </a:xfrm>
          <a:prstGeom prst="rect">
            <a:avLst/>
          </a:prstGeom>
          <a:noFill/>
        </p:spPr>
        <p:txBody>
          <a:bodyPr wrap="square" rtlCol="0">
            <a:spAutoFit/>
          </a:bodyPr>
          <a:lstStyle/>
          <a:p>
            <a:r>
              <a:rPr lang="en-US" sz="2400" dirty="0"/>
              <a:t>The end users of this digital portfolio are mainly recruiters, employers, and companies who can evaluate my skills, education, and achievements for career opportunities. It can also be useful for teachers and mentors to review my academic progress and certifications. In addition, peers and general viewers can access the portfolio to know more about my personal profile and professional abilities.</a:t>
            </a:r>
            <a:endParaRPr lang="en-IN"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5753DF2A-9CA3-FAB9-EE0F-E51F7D530154}"/>
              </a:ext>
            </a:extLst>
          </p:cNvPr>
          <p:cNvSpPr txBox="1"/>
          <p:nvPr/>
        </p:nvSpPr>
        <p:spPr>
          <a:xfrm>
            <a:off x="2819400" y="1524000"/>
            <a:ext cx="7086600" cy="3785652"/>
          </a:xfrm>
          <a:prstGeom prst="rect">
            <a:avLst/>
          </a:prstGeom>
          <a:noFill/>
        </p:spPr>
        <p:txBody>
          <a:bodyPr wrap="square" rtlCol="0">
            <a:spAutoFit/>
          </a:bodyPr>
          <a:lstStyle/>
          <a:p>
            <a:r>
              <a:rPr lang="en-IN" sz="2000" b="1" dirty="0"/>
              <a:t>Tools Used:</a:t>
            </a:r>
          </a:p>
          <a:p>
            <a:pPr marL="285750" indent="-285750">
              <a:buFont typeface="Wingdings" panose="05000000000000000000" pitchFamily="2" charset="2"/>
              <a:buChar char="Ø"/>
            </a:pPr>
            <a:r>
              <a:rPr lang="en-IN" sz="2000" dirty="0"/>
              <a:t>Visual Studio Code (VS Code) – Development environment</a:t>
            </a:r>
          </a:p>
          <a:p>
            <a:pPr marL="285750" indent="-285750">
              <a:buFont typeface="Wingdings" panose="05000000000000000000" pitchFamily="2" charset="2"/>
              <a:buChar char="Ø"/>
            </a:pPr>
            <a:r>
              <a:rPr lang="en-IN" sz="2000" dirty="0"/>
              <a:t>HTML – For creating the structure of the portfolio</a:t>
            </a:r>
          </a:p>
          <a:p>
            <a:pPr marL="285750" indent="-285750">
              <a:buFont typeface="Wingdings" panose="05000000000000000000" pitchFamily="2" charset="2"/>
              <a:buChar char="Ø"/>
            </a:pPr>
            <a:r>
              <a:rPr lang="en-IN" sz="2000" dirty="0"/>
              <a:t>CSS – For styling, layout, and design</a:t>
            </a:r>
          </a:p>
          <a:p>
            <a:pPr marL="285750" indent="-285750">
              <a:buFont typeface="Wingdings" panose="05000000000000000000" pitchFamily="2" charset="2"/>
              <a:buChar char="Ø"/>
            </a:pPr>
            <a:r>
              <a:rPr lang="en-IN" sz="2000" dirty="0"/>
              <a:t>JavaScript – For interactivity and responsiveness </a:t>
            </a:r>
          </a:p>
          <a:p>
            <a:endParaRPr lang="en-IN" sz="2000" dirty="0"/>
          </a:p>
          <a:p>
            <a:r>
              <a:rPr lang="en-IN" sz="2000" b="1" dirty="0"/>
              <a:t>Techniques Applied:</a:t>
            </a:r>
            <a:endParaRPr lang="en-IN" sz="2000" dirty="0"/>
          </a:p>
          <a:p>
            <a:pPr marL="285750" indent="-285750">
              <a:buFont typeface="Wingdings" panose="05000000000000000000" pitchFamily="2" charset="2"/>
              <a:buChar char="Ø"/>
            </a:pPr>
            <a:r>
              <a:rPr lang="en-IN" sz="2000" dirty="0"/>
              <a:t>Responsive web design for mobile and desktop compatibility</a:t>
            </a:r>
          </a:p>
          <a:p>
            <a:pPr marL="285750" indent="-285750">
              <a:buFont typeface="Wingdings" panose="05000000000000000000" pitchFamily="2" charset="2"/>
              <a:buChar char="Ø"/>
            </a:pPr>
            <a:r>
              <a:rPr lang="en-IN" sz="2000" dirty="0"/>
              <a:t>Use of clean layout and navigation for better user experience</a:t>
            </a:r>
          </a:p>
          <a:p>
            <a:pPr marL="285750" indent="-285750">
              <a:buFont typeface="Wingdings" panose="05000000000000000000" pitchFamily="2" charset="2"/>
              <a:buChar char="Ø"/>
            </a:pPr>
            <a:r>
              <a:rPr lang="en-IN" sz="2000" dirty="0"/>
              <a:t>Organized sections for About, Education, Skills, Certificates, and Contact</a:t>
            </a:r>
          </a:p>
          <a:p>
            <a:pPr marL="285750" indent="-285750">
              <a:buFont typeface="Wingdings" panose="05000000000000000000" pitchFamily="2" charset="2"/>
              <a:buChar char="Ø"/>
            </a:pPr>
            <a:r>
              <a:rPr lang="en-IN" sz="2000" dirty="0"/>
              <a:t>Consistent fonts, </a:t>
            </a:r>
            <a:r>
              <a:rPr lang="en-IN" sz="2000" dirty="0" err="1"/>
              <a:t>colors</a:t>
            </a:r>
            <a:r>
              <a:rPr lang="en-IN" sz="2000" dirty="0"/>
              <a:t>, and spacing for a professional look</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A67F12C6-B1DA-7FC5-2D75-97AAB9868F34}"/>
              </a:ext>
            </a:extLst>
          </p:cNvPr>
          <p:cNvSpPr txBox="1"/>
          <p:nvPr/>
        </p:nvSpPr>
        <p:spPr>
          <a:xfrm>
            <a:off x="533400" y="1143000"/>
            <a:ext cx="8820150" cy="5262979"/>
          </a:xfrm>
          <a:prstGeom prst="rect">
            <a:avLst/>
          </a:prstGeom>
          <a:noFill/>
        </p:spPr>
        <p:txBody>
          <a:bodyPr wrap="square" rtlCol="0">
            <a:spAutoFit/>
          </a:bodyPr>
          <a:lstStyle/>
          <a:p>
            <a:r>
              <a:rPr lang="en-US" sz="2400" b="1" dirty="0"/>
              <a:t>Portfolio Design:</a:t>
            </a:r>
          </a:p>
          <a:p>
            <a:endParaRPr lang="en-US" sz="2400" b="1" dirty="0"/>
          </a:p>
          <a:p>
            <a:pPr marL="285750" indent="-285750">
              <a:buFont typeface="Wingdings" panose="05000000000000000000" pitchFamily="2" charset="2"/>
              <a:buChar char="Ø"/>
            </a:pPr>
            <a:r>
              <a:rPr lang="en-US" sz="2400" dirty="0"/>
              <a:t>Overall look and feel of the portfolio </a:t>
            </a:r>
          </a:p>
          <a:p>
            <a:pPr marL="285750" indent="-285750">
              <a:buFont typeface="Wingdings" panose="05000000000000000000" pitchFamily="2" charset="2"/>
              <a:buChar char="Ø"/>
            </a:pPr>
            <a:r>
              <a:rPr lang="en-US" sz="2400" dirty="0"/>
              <a:t>Use of headings, images, and text to represent information</a:t>
            </a:r>
          </a:p>
          <a:p>
            <a:pPr marL="285750" indent="-285750">
              <a:buFont typeface="Wingdings" panose="05000000000000000000" pitchFamily="2" charset="2"/>
              <a:buChar char="Ø"/>
            </a:pPr>
            <a:r>
              <a:rPr lang="en-US" sz="2400" dirty="0"/>
              <a:t>Simple, clean, and professional appearance</a:t>
            </a:r>
          </a:p>
          <a:p>
            <a:endParaRPr lang="en-US" sz="2400" dirty="0"/>
          </a:p>
          <a:p>
            <a:r>
              <a:rPr lang="en-US" sz="2400" b="1" dirty="0"/>
              <a:t>Portfolio Layout:</a:t>
            </a:r>
          </a:p>
          <a:p>
            <a:endParaRPr lang="en-US" sz="2400" b="1" dirty="0"/>
          </a:p>
          <a:p>
            <a:pPr marL="285750" indent="-285750">
              <a:buFont typeface="Wingdings" panose="05000000000000000000" pitchFamily="2" charset="2"/>
              <a:buChar char="Ø"/>
            </a:pPr>
            <a:r>
              <a:rPr lang="en-US" sz="2400" dirty="0"/>
              <a:t>Header – Name, title, navigation links</a:t>
            </a:r>
          </a:p>
          <a:p>
            <a:pPr marL="285750" indent="-285750">
              <a:buFont typeface="Wingdings" panose="05000000000000000000" pitchFamily="2" charset="2"/>
              <a:buChar char="Ø"/>
            </a:pPr>
            <a:r>
              <a:rPr lang="en-US" sz="2400" dirty="0"/>
              <a:t>About Section – Short introduction/profile</a:t>
            </a:r>
          </a:p>
          <a:p>
            <a:pPr marL="285750" indent="-285750">
              <a:buFont typeface="Wingdings" panose="05000000000000000000" pitchFamily="2" charset="2"/>
              <a:buChar char="Ø"/>
            </a:pPr>
            <a:r>
              <a:rPr lang="en-US" sz="2400" dirty="0"/>
              <a:t>Education Section – Academic background</a:t>
            </a:r>
          </a:p>
          <a:p>
            <a:pPr marL="285750" indent="-285750">
              <a:buFont typeface="Wingdings" panose="05000000000000000000" pitchFamily="2" charset="2"/>
              <a:buChar char="Ø"/>
            </a:pPr>
            <a:r>
              <a:rPr lang="en-US" sz="2400" dirty="0"/>
              <a:t>Skills Section – List of technical and soft skills</a:t>
            </a:r>
          </a:p>
          <a:p>
            <a:pPr marL="285750" indent="-285750">
              <a:buFont typeface="Wingdings" panose="05000000000000000000" pitchFamily="2" charset="2"/>
              <a:buChar char="Ø"/>
            </a:pPr>
            <a:r>
              <a:rPr lang="en-US" sz="2400" dirty="0"/>
              <a:t>Certificates Section – Display of achievements and certifications</a:t>
            </a:r>
          </a:p>
          <a:p>
            <a:pPr marL="285750" indent="-285750">
              <a:buFont typeface="Wingdings" panose="05000000000000000000" pitchFamily="2" charset="2"/>
              <a:buChar char="Ø"/>
            </a:pPr>
            <a:r>
              <a:rPr lang="en-US" sz="2400" dirty="0"/>
              <a:t>Contact Section – Contact details and links</a:t>
            </a:r>
            <a:endParaRPr lang="en-IN"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3" name="TextBox 2">
            <a:extLst>
              <a:ext uri="{FF2B5EF4-FFF2-40B4-BE49-F238E27FC236}">
                <a16:creationId xmlns:a16="http://schemas.microsoft.com/office/drawing/2014/main" id="{28610C90-8C31-6B14-C655-CBD62657521A}"/>
              </a:ext>
            </a:extLst>
          </p:cNvPr>
          <p:cNvSpPr txBox="1"/>
          <p:nvPr/>
        </p:nvSpPr>
        <p:spPr>
          <a:xfrm>
            <a:off x="609600" y="1447800"/>
            <a:ext cx="8458200" cy="3416320"/>
          </a:xfrm>
          <a:prstGeom prst="rect">
            <a:avLst/>
          </a:prstGeom>
          <a:noFill/>
        </p:spPr>
        <p:txBody>
          <a:bodyPr wrap="square" rtlCol="0">
            <a:spAutoFit/>
          </a:bodyPr>
          <a:lstStyle/>
          <a:p>
            <a:r>
              <a:rPr lang="en-US" sz="2400" dirty="0"/>
              <a:t>The digital portfolio provides a simple and user-friendly interface to showcase personal details in an organized manner. It includes different sections such as About Me, Education, Skills, Certificates, and Contact, allowing clear presentation of information. The portfolio has smooth navigation with responsive design so that it works well on desktops, tablets, and mobile devices. It also features interactive elements like hover effects, animations, and a contact form with validation, making the portfolio more engaging and professional.</a:t>
            </a:r>
            <a:endParaRPr lang="en-IN" sz="2400"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366</TotalTime>
  <Words>645</Words>
  <Application>Microsoft Office PowerPoint</Application>
  <PresentationFormat>Widescreen</PresentationFormat>
  <Paragraphs>72</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GITHUB LINK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DHARSHINI M</cp:lastModifiedBy>
  <cp:revision>25</cp:revision>
  <dcterms:created xsi:type="dcterms:W3CDTF">2024-03-29T15:07:22Z</dcterms:created>
  <dcterms:modified xsi:type="dcterms:W3CDTF">2025-09-02T10:35:33Z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