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7465" r:id="rId3"/>
    <p:sldId id="7443" r:id="rId4"/>
    <p:sldId id="312" r:id="rId5"/>
    <p:sldId id="7530" r:id="rId6"/>
    <p:sldId id="7531" r:id="rId7"/>
    <p:sldId id="7524" r:id="rId8"/>
    <p:sldId id="323" r:id="rId9"/>
    <p:sldId id="7532" r:id="rId10"/>
    <p:sldId id="7525" r:id="rId11"/>
    <p:sldId id="282" r:id="rId12"/>
    <p:sldId id="320" r:id="rId13"/>
    <p:sldId id="7526" r:id="rId14"/>
    <p:sldId id="7533" r:id="rId15"/>
    <p:sldId id="304" r:id="rId16"/>
    <p:sldId id="7534" r:id="rId17"/>
    <p:sldId id="752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4595" autoAdjust="0"/>
  </p:normalViewPr>
  <p:slideViewPr>
    <p:cSldViewPr snapToGrid="0">
      <p:cViewPr varScale="1">
        <p:scale>
          <a:sx n="113" d="100"/>
          <a:sy n="113" d="100"/>
        </p:scale>
        <p:origin x="208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5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3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6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7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5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7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6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3682847" y="1197161"/>
            <a:ext cx="8068234" cy="4044116"/>
            <a:chOff x="1904864" y="2198646"/>
            <a:chExt cx="8068234" cy="4044116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904864" y="3518108"/>
              <a:ext cx="80682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HTTP</a:t>
              </a:r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协议原理实践分享</a:t>
              </a: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155388" y="4553136"/>
              <a:ext cx="7722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894258" y="5361687"/>
              <a:ext cx="2931847" cy="8810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分享人：曲振飞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分享</a:t>
              </a: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2018.08.22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three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基于</a:t>
            </a:r>
            <a:r>
              <a:rPr lang="en-US" altLang="zh-CN" sz="3200" b="1" dirty="0">
                <a:latin typeface="+mn-ea"/>
              </a:rPr>
              <a:t>http</a:t>
            </a:r>
            <a:r>
              <a:rPr lang="zh-CN" altLang="en-US" sz="3200" b="1" dirty="0">
                <a:latin typeface="+mn-ea"/>
              </a:rPr>
              <a:t>协议讲解缓存在服务中的应用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70"/>
            <a:ext cx="4295963" cy="1118028"/>
            <a:chOff x="2906485" y="1833429"/>
            <a:chExt cx="3221971" cy="838523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29"/>
              <a:ext cx="476958" cy="838523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9"/>
              <a:ext cx="586014" cy="838523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37216" y="2854820"/>
            <a:ext cx="2644060" cy="2686683"/>
          </a:xfrm>
          <a:prstGeom prst="ellipse">
            <a:avLst/>
          </a:prstGeom>
          <a:noFill/>
          <a:ln w="12700">
            <a:solidFill>
              <a:srgbClr val="132E4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/>
          <p:cNvCxnSpPr>
            <a:stCxn id="9" idx="6"/>
            <a:endCxn id="2" idx="1"/>
          </p:cNvCxnSpPr>
          <p:nvPr/>
        </p:nvCxnSpPr>
        <p:spPr>
          <a:xfrm>
            <a:off x="3764039" y="2704916"/>
            <a:ext cx="1460391" cy="543360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2" idx="3"/>
          </p:cNvCxnSpPr>
          <p:nvPr/>
        </p:nvCxnSpPr>
        <p:spPr>
          <a:xfrm flipV="1">
            <a:off x="4025518" y="5148047"/>
            <a:ext cx="1198912" cy="572588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7"/>
          </p:cNvCxnSpPr>
          <p:nvPr/>
        </p:nvCxnSpPr>
        <p:spPr>
          <a:xfrm flipV="1">
            <a:off x="7094062" y="2675688"/>
            <a:ext cx="1289447" cy="572588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5"/>
          </p:cNvCxnSpPr>
          <p:nvPr/>
        </p:nvCxnSpPr>
        <p:spPr>
          <a:xfrm>
            <a:off x="7094062" y="5148047"/>
            <a:ext cx="1198912" cy="605467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952509" y="2299151"/>
            <a:ext cx="811530" cy="811530"/>
            <a:chOff x="173624" y="2446020"/>
            <a:chExt cx="811530" cy="811530"/>
          </a:xfrm>
        </p:grpSpPr>
        <p:sp>
          <p:nvSpPr>
            <p:cNvPr id="9" name="椭圆 8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endParaRPr lang="en-US" sz="1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13988" y="5487353"/>
            <a:ext cx="811530" cy="811530"/>
            <a:chOff x="5558278" y="3474720"/>
            <a:chExt cx="811530" cy="811530"/>
          </a:xfrm>
        </p:grpSpPr>
        <p:sp>
          <p:nvSpPr>
            <p:cNvPr id="12" name="椭圆 11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endParaRPr lang="en-US" sz="1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92974" y="5477823"/>
            <a:ext cx="811530" cy="811530"/>
            <a:chOff x="9410188" y="4572000"/>
            <a:chExt cx="811530" cy="811530"/>
          </a:xfrm>
        </p:grpSpPr>
        <p:sp>
          <p:nvSpPr>
            <p:cNvPr id="15" name="椭圆 14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endParaRPr lang="en-US" sz="1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95633" y="2165066"/>
            <a:ext cx="811530" cy="811530"/>
            <a:chOff x="4194439" y="3343275"/>
            <a:chExt cx="811530" cy="811530"/>
          </a:xfrm>
        </p:grpSpPr>
        <p:sp>
          <p:nvSpPr>
            <p:cNvPr id="21" name="椭圆 20"/>
            <p:cNvSpPr/>
            <p:nvPr/>
          </p:nvSpPr>
          <p:spPr>
            <a:xfrm>
              <a:off x="4194439" y="3343275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black">
            <a:xfrm>
              <a:off x="4418472" y="3514349"/>
              <a:ext cx="400708" cy="488859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/>
            <a:lstStyle/>
            <a:p>
              <a:endParaRPr 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520234" y="1841905"/>
            <a:ext cx="2463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Pricate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No-cache</a:t>
            </a:r>
          </a:p>
        </p:txBody>
      </p:sp>
      <p:sp>
        <p:nvSpPr>
          <p:cNvPr id="53" name="矩形 52"/>
          <p:cNvSpPr/>
          <p:nvPr/>
        </p:nvSpPr>
        <p:spPr>
          <a:xfrm>
            <a:off x="671389" y="4979086"/>
            <a:ext cx="3297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must-revalidate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proxy-revalidate</a:t>
            </a:r>
            <a:br>
              <a:rPr lang="en-US" altLang="zh-CN" dirty="0">
                <a:latin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431196" y="1761749"/>
            <a:ext cx="2220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Max-age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s-</a:t>
            </a:r>
            <a:r>
              <a:rPr lang="en" altLang="zh-CN" dirty="0" err="1"/>
              <a:t>maxage</a:t>
            </a:r>
            <a:br>
              <a:rPr lang="en" altLang="zh-CN" dirty="0"/>
            </a:b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max-stale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431196" y="4677499"/>
            <a:ext cx="334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no-store 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no-transform</a:t>
            </a:r>
            <a:br>
              <a:rPr lang="en-US" altLang="zh-CN" dirty="0">
                <a:latin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1217463" y="1121338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可缓存性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354784" y="1084960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到期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-1096578" y="6086643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重新验证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348784" y="5855810"/>
            <a:ext cx="289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504635-A940-E94E-9F4D-AC57F3422F63}"/>
              </a:ext>
            </a:extLst>
          </p:cNvPr>
          <p:cNvSpPr/>
          <p:nvPr/>
        </p:nvSpPr>
        <p:spPr>
          <a:xfrm>
            <a:off x="5393716" y="3718895"/>
            <a:ext cx="1700346" cy="95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     缓存头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r>
              <a:rPr lang="en" altLang="zh-CN" b="1" dirty="0">
                <a:solidFill>
                  <a:srgbClr val="24292E"/>
                </a:solidFill>
                <a:latin typeface="-apple-system"/>
              </a:rPr>
              <a:t>Cache-Control</a:t>
            </a:r>
            <a:endParaRPr lang="en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A6332EA-BF3B-B844-8DE3-287E0EFFE553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id="{185C6105-6DF6-2D45-8C0C-7085763E873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22" y="926390"/>
              <a:ext cx="3452718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id="{6A265F56-02E8-D14D-AA9B-E0B2BD850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136" y="909703"/>
              <a:ext cx="3703986" cy="16687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274A19FC-B6D2-BC42-9360-B6A701D11E71}"/>
              </a:ext>
            </a:extLst>
          </p:cNvPr>
          <p:cNvSpPr txBox="1"/>
          <p:nvPr/>
        </p:nvSpPr>
        <p:spPr>
          <a:xfrm>
            <a:off x="3879275" y="15881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基于</a:t>
            </a:r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协议讲解缓存在服务中的应用</a:t>
            </a:r>
          </a:p>
        </p:txBody>
      </p:sp>
    </p:spTree>
    <p:extLst>
      <p:ext uri="{BB962C8B-B14F-4D97-AF65-F5344CB8AC3E}">
        <p14:creationId xmlns:p14="http://schemas.microsoft.com/office/powerpoint/2010/main" val="34894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922" y="926390"/>
              <a:ext cx="3452718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136" y="909703"/>
              <a:ext cx="3703986" cy="16687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6D469C7-1BBE-0F4B-B009-DDEFCE95F128}"/>
              </a:ext>
            </a:extLst>
          </p:cNvPr>
          <p:cNvSpPr txBox="1"/>
          <p:nvPr/>
        </p:nvSpPr>
        <p:spPr>
          <a:xfrm>
            <a:off x="3879275" y="15881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基于</a:t>
            </a:r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协议讲解缓存在服务中的应用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4C9060-2EB7-934B-9830-A12C5215D414}"/>
              </a:ext>
            </a:extLst>
          </p:cNvPr>
          <p:cNvSpPr txBox="1"/>
          <p:nvPr/>
        </p:nvSpPr>
        <p:spPr>
          <a:xfrm>
            <a:off x="1006997" y="100699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思考</a:t>
            </a:r>
            <a:r>
              <a:rPr kumimoji="1" lang="en-US" altLang="zh-CN" sz="2400" dirty="0"/>
              <a:t> ?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212D2B-2ECB-A74E-8D70-7A65D7094505}"/>
              </a:ext>
            </a:extLst>
          </p:cNvPr>
          <p:cNvSpPr txBox="1"/>
          <p:nvPr/>
        </p:nvSpPr>
        <p:spPr>
          <a:xfrm>
            <a:off x="1435261" y="2222339"/>
            <a:ext cx="9821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在页面中引入静态资源文件，为什么静态资源文件改变后，再次发起请求还是之前的内容，</a:t>
            </a:r>
            <a:br>
              <a:rPr lang="en-US" altLang="zh-CN" dirty="0"/>
            </a:br>
            <a:r>
              <a:rPr lang="zh-CN" altLang="en-US" dirty="0"/>
              <a:t>没有变化呢？</a:t>
            </a:r>
            <a:br>
              <a:rPr lang="en-US" altLang="zh-CN" dirty="0"/>
            </a:br>
            <a:endParaRPr lang="zh-CN" altLang="en-US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在使用</a:t>
            </a:r>
            <a:r>
              <a:rPr lang="en" altLang="zh-CN" dirty="0"/>
              <a:t>webpack</a:t>
            </a:r>
            <a:r>
              <a:rPr lang="zh-CN" altLang="en-US" dirty="0"/>
              <a:t>等一些打包工具时，为什么要加上一串</a:t>
            </a:r>
            <a:r>
              <a:rPr lang="en" altLang="zh-CN" dirty="0"/>
              <a:t>hash</a:t>
            </a:r>
            <a:r>
              <a:rPr lang="zh-CN" altLang="en-US" dirty="0"/>
              <a:t>码？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4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http</a:t>
            </a:r>
            <a:r>
              <a:rPr lang="zh-CN" altLang="en-US" sz="3200" b="1" dirty="0">
                <a:latin typeface="+mn-ea"/>
              </a:rPr>
              <a:t>长链接案例分析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7"/>
            <a:ext cx="4295963" cy="871808"/>
            <a:chOff x="2906485" y="1833429"/>
            <a:chExt cx="3221971" cy="653858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29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30"/>
              <a:ext cx="586014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357254"/>
            <a:ext cx="11887200" cy="16686"/>
            <a:chOff x="143922" y="909704"/>
            <a:chExt cx="11887200" cy="16686"/>
          </a:xfrm>
        </p:grpSpPr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922" y="926390"/>
              <a:ext cx="447323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333" y="909704"/>
              <a:ext cx="4749789" cy="16686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6D469C7-1BBE-0F4B-B009-DDEFCE95F128}"/>
              </a:ext>
            </a:extLst>
          </p:cNvPr>
          <p:cNvSpPr txBox="1"/>
          <p:nvPr/>
        </p:nvSpPr>
        <p:spPr>
          <a:xfrm>
            <a:off x="4802605" y="15881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长链接案例分析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212D2B-2ECB-A74E-8D70-7A65D7094505}"/>
              </a:ext>
            </a:extLst>
          </p:cNvPr>
          <p:cNvSpPr txBox="1"/>
          <p:nvPr/>
        </p:nvSpPr>
        <p:spPr>
          <a:xfrm>
            <a:off x="1006997" y="1375672"/>
            <a:ext cx="10733447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的请求是在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链接之上进行发送，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链接分为长链接、短链接的概念，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发送请求的时候会先创建一个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链接，在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连接上把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请求的内容发送，并接收返回，这个时候一次请求就结束了，浏览器会和服务端商量，要不要把这次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链接给关闭到，如果不关闭，这个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链接就会一直开着，会有消耗，但是接下去如果还有请求，就可以直接在这个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链接上进行发送，那么就不需要经过三次握手这样的一个链接消耗，而如果直接关闭，那么在下次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请求的时候就需要在创建一个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链接，长链接是可以设置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timeout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的，可以设置多长时间在这个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tcp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链接上没有新的请求就会关闭。</a:t>
            </a:r>
          </a:p>
        </p:txBody>
      </p:sp>
    </p:spTree>
    <p:extLst>
      <p:ext uri="{BB962C8B-B14F-4D97-AF65-F5344CB8AC3E}">
        <p14:creationId xmlns:p14="http://schemas.microsoft.com/office/powerpoint/2010/main" val="22578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39863B-A24F-4797-9C5E-AFE0D38C706E}"/>
              </a:ext>
            </a:extLst>
          </p:cNvPr>
          <p:cNvSpPr/>
          <p:nvPr/>
        </p:nvSpPr>
        <p:spPr>
          <a:xfrm>
            <a:off x="879375" y="1535482"/>
            <a:ext cx="10185555" cy="39653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7718963" y="4893215"/>
            <a:ext cx="3122140" cy="6186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76FDE95-E02B-4CFE-BB99-BF3FA66B74CB}"/>
              </a:ext>
            </a:extLst>
          </p:cNvPr>
          <p:cNvSpPr txBox="1"/>
          <p:nvPr/>
        </p:nvSpPr>
        <p:spPr>
          <a:xfrm>
            <a:off x="2125727" y="5944236"/>
            <a:ext cx="9206457" cy="252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5E1D6D-3465-4C0F-B79A-2DB617C33FC2}"/>
              </a:ext>
            </a:extLst>
          </p:cNvPr>
          <p:cNvSpPr/>
          <p:nvPr/>
        </p:nvSpPr>
        <p:spPr>
          <a:xfrm>
            <a:off x="2751035" y="1401988"/>
            <a:ext cx="2568835" cy="4218094"/>
          </a:xfrm>
          <a:prstGeom prst="rect">
            <a:avLst/>
          </a:prstGeom>
          <a:solidFill>
            <a:srgbClr val="17324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11BE76-144B-4B10-B755-3F42874FC63A}"/>
              </a:ext>
            </a:extLst>
          </p:cNvPr>
          <p:cNvSpPr/>
          <p:nvPr/>
        </p:nvSpPr>
        <p:spPr>
          <a:xfrm>
            <a:off x="2929026" y="2489291"/>
            <a:ext cx="2241974" cy="8071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／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长链接案例分析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DE16B13-3064-46E9-BC71-72028A575856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16" name="直接连接符 3">
              <a:extLst>
                <a:ext uri="{FF2B5EF4-FFF2-40B4-BE49-F238E27FC236}">
                  <a16:creationId xmlns:a16="http://schemas.microsoft.com/office/drawing/2014/main" id="{49246A05-7C72-4F04-9BEE-70C4A8A4FA79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4">
              <a:extLst>
                <a:ext uri="{FF2B5EF4-FFF2-40B4-BE49-F238E27FC236}">
                  <a16:creationId xmlns:a16="http://schemas.microsoft.com/office/drawing/2014/main" id="{36AF8911-0D76-414F-9F65-D9DFEE83CD06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C1A28F7-1393-D042-AE12-85DA71B9F59E}"/>
              </a:ext>
            </a:extLst>
          </p:cNvPr>
          <p:cNvSpPr txBox="1"/>
          <p:nvPr/>
        </p:nvSpPr>
        <p:spPr>
          <a:xfrm>
            <a:off x="4802605" y="15881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长链接案例分析</a:t>
            </a:r>
          </a:p>
        </p:txBody>
      </p:sp>
    </p:spTree>
    <p:extLst>
      <p:ext uri="{BB962C8B-B14F-4D97-AF65-F5344CB8AC3E}">
        <p14:creationId xmlns:p14="http://schemas.microsoft.com/office/powerpoint/2010/main" val="5221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8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357254"/>
            <a:ext cx="11887200" cy="16686"/>
            <a:chOff x="143922" y="909704"/>
            <a:chExt cx="11887200" cy="16686"/>
          </a:xfrm>
        </p:grpSpPr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922" y="926390"/>
              <a:ext cx="447323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333" y="909704"/>
              <a:ext cx="4749789" cy="16686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6D469C7-1BBE-0F4B-B009-DDEFCE95F128}"/>
              </a:ext>
            </a:extLst>
          </p:cNvPr>
          <p:cNvSpPr txBox="1"/>
          <p:nvPr/>
        </p:nvSpPr>
        <p:spPr>
          <a:xfrm>
            <a:off x="4802605" y="15881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长链接案例分析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212D2B-2ECB-A74E-8D70-7A65D7094505}"/>
              </a:ext>
            </a:extLst>
          </p:cNvPr>
          <p:cNvSpPr txBox="1"/>
          <p:nvPr/>
        </p:nvSpPr>
        <p:spPr>
          <a:xfrm>
            <a:off x="1253068" y="2222338"/>
            <a:ext cx="9866488" cy="11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        在</a:t>
            </a:r>
            <a:r>
              <a:rPr lang="en" altLang="zh-CN" dirty="0"/>
              <a:t>http/2</a:t>
            </a:r>
            <a:r>
              <a:rPr lang="zh-CN" altLang="en-US" dirty="0"/>
              <a:t>中有了一个新的概念</a:t>
            </a:r>
            <a:r>
              <a:rPr lang="zh-CN" altLang="en-US" b="1"/>
              <a:t>信道复用</a:t>
            </a:r>
            <a:r>
              <a:rPr lang="zh-CN" altLang="en-US"/>
              <a:t>，</a:t>
            </a:r>
            <a:r>
              <a:rPr lang="zh-CN" altLang="en-US" dirty="0"/>
              <a:t>在</a:t>
            </a:r>
            <a:r>
              <a:rPr lang="en" altLang="zh-CN" dirty="0"/>
              <a:t>TCP</a:t>
            </a:r>
            <a:r>
              <a:rPr lang="zh-CN" altLang="en-US" dirty="0"/>
              <a:t>连接上可以并发的去发送</a:t>
            </a:r>
            <a:r>
              <a:rPr lang="en" altLang="zh-CN" dirty="0"/>
              <a:t>http</a:t>
            </a:r>
            <a:r>
              <a:rPr lang="zh-CN" altLang="en-US" dirty="0"/>
              <a:t>请求，链接一个网站只需要一个</a:t>
            </a:r>
            <a:r>
              <a:rPr lang="en" altLang="zh-CN" dirty="0"/>
              <a:t>TCP</a:t>
            </a:r>
            <a:r>
              <a:rPr lang="zh-CN" altLang="en-US" dirty="0"/>
              <a:t>链接</a:t>
            </a:r>
            <a:r>
              <a:rPr lang="en-US" altLang="zh-CN" dirty="0"/>
              <a:t>(</a:t>
            </a:r>
            <a:r>
              <a:rPr lang="zh-CN" altLang="en-US" dirty="0"/>
              <a:t>同域的情况下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8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41371" y="1197161"/>
            <a:ext cx="7309710" cy="4044116"/>
            <a:chOff x="2663388" y="2198646"/>
            <a:chExt cx="7309710" cy="4044116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663388" y="4553136"/>
              <a:ext cx="721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894258" y="5361687"/>
              <a:ext cx="2931847" cy="8810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分享人：曲振飞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分享时间：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2018.08.22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189056"/>
            <a:chOff x="1048078" y="844614"/>
            <a:chExt cx="10196640" cy="3189056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02862"/>
              <a:chOff x="1249819" y="2496522"/>
              <a:chExt cx="2954205" cy="147495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59410" y="3139199"/>
                <a:ext cx="2200746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latin typeface="+mn-ea"/>
                  </a:rPr>
                  <a:t>http</a:t>
                </a:r>
                <a:r>
                  <a:rPr lang="zh-CN" altLang="en-US" b="1" dirty="0">
                    <a:latin typeface="+mn-ea"/>
                  </a:rPr>
                  <a:t>协议简介之三次握手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02862"/>
              <a:chOff x="1249819" y="2496522"/>
              <a:chExt cx="2954205" cy="147495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139197"/>
                <a:ext cx="2200746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跨域</a:t>
                </a:r>
                <a:r>
                  <a:rPr lang="en-US" altLang="zh-CN" b="1" dirty="0">
                    <a:latin typeface="+mn-ea"/>
                  </a:rPr>
                  <a:t>CORS</a:t>
                </a:r>
                <a:r>
                  <a:rPr lang="zh-CN" altLang="en-US" b="1" dirty="0">
                    <a:latin typeface="+mn-ea"/>
                  </a:rPr>
                  <a:t>的形成原理及实现方案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02862"/>
              <a:chOff x="1249819" y="2496522"/>
              <a:chExt cx="2954205" cy="147495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408442" y="3058005"/>
                <a:ext cx="2775480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基于</a:t>
                </a:r>
                <a:r>
                  <a:rPr lang="en-US" altLang="zh-CN" b="1" dirty="0">
                    <a:latin typeface="+mn-ea"/>
                  </a:rPr>
                  <a:t>http</a:t>
                </a:r>
                <a:r>
                  <a:rPr lang="zh-CN" altLang="en-US" b="1" dirty="0">
                    <a:latin typeface="+mn-ea"/>
                  </a:rPr>
                  <a:t>协议讲解缓存在服务中的应用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02862"/>
              <a:chOff x="1249819" y="2496522"/>
              <a:chExt cx="2954205" cy="147495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139199"/>
                <a:ext cx="2200746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latin typeface="+mn-ea"/>
                  </a:rPr>
                  <a:t>http</a:t>
                </a:r>
                <a:r>
                  <a:rPr lang="zh-CN" altLang="en-US" b="1" dirty="0">
                    <a:latin typeface="+mn-ea"/>
                  </a:rPr>
                  <a:t>长链接案例分析</a:t>
                </a: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54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HTTP</a:t>
            </a:r>
            <a:r>
              <a:rPr lang="zh-CN" altLang="en-US" sz="3200" dirty="0">
                <a:latin typeface="+mn-ea"/>
              </a:rPr>
              <a:t>协议简介之</a:t>
            </a:r>
            <a:endParaRPr lang="en-US" altLang="zh-CN" sz="3200" dirty="0">
              <a:latin typeface="+mn-ea"/>
            </a:endParaRPr>
          </a:p>
          <a:p>
            <a:pPr algn="ctr"/>
            <a:r>
              <a:rPr lang="zh-CN" altLang="en-US" sz="3200" dirty="0">
                <a:latin typeface="+mn-ea"/>
              </a:rPr>
              <a:t>三次握手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6" y="2444569"/>
            <a:ext cx="4295963" cy="1118029"/>
            <a:chOff x="2906486" y="1833430"/>
            <a:chExt cx="3221971" cy="838524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9" y="1833430"/>
              <a:ext cx="476958" cy="838523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6" y="1833431"/>
              <a:ext cx="586015" cy="838523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>
              <a:extLst>
                <a:ext uri="{FF2B5EF4-FFF2-40B4-BE49-F238E27FC236}">
                  <a16:creationId xmlns:a16="http://schemas.microsoft.com/office/drawing/2014/main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25D8D1B-D71D-874E-8767-DA4F89E89172}"/>
              </a:ext>
            </a:extLst>
          </p:cNvPr>
          <p:cNvSpPr txBox="1"/>
          <p:nvPr/>
        </p:nvSpPr>
        <p:spPr>
          <a:xfrm>
            <a:off x="5001905" y="17258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TCP/IP</a:t>
            </a:r>
            <a:r>
              <a:rPr kumimoji="1" lang="zh-CN" altLang="en-US" dirty="0"/>
              <a:t>五层网络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017BCB-9CE0-5745-9951-3D3AF3B0E3FE}"/>
              </a:ext>
            </a:extLst>
          </p:cNvPr>
          <p:cNvSpPr txBox="1"/>
          <p:nvPr/>
        </p:nvSpPr>
        <p:spPr>
          <a:xfrm>
            <a:off x="6205147" y="1071561"/>
            <a:ext cx="176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652037-858E-D24A-B043-693B570B3FFD}"/>
              </a:ext>
            </a:extLst>
          </p:cNvPr>
          <p:cNvSpPr/>
          <p:nvPr/>
        </p:nvSpPr>
        <p:spPr>
          <a:xfrm>
            <a:off x="3431887" y="1045533"/>
            <a:ext cx="6489539" cy="93024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0A822E-E337-B649-A605-DC52EA1FEA7F}"/>
              </a:ext>
            </a:extLst>
          </p:cNvPr>
          <p:cNvSpPr txBox="1"/>
          <p:nvPr/>
        </p:nvSpPr>
        <p:spPr>
          <a:xfrm>
            <a:off x="6065132" y="1053302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C017E0-88F4-3247-A271-67673FF2DA11}"/>
              </a:ext>
            </a:extLst>
          </p:cNvPr>
          <p:cNvSpPr txBox="1"/>
          <p:nvPr/>
        </p:nvSpPr>
        <p:spPr>
          <a:xfrm>
            <a:off x="3661452" y="1422634"/>
            <a:ext cx="625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构建于</a:t>
            </a:r>
            <a:r>
              <a:rPr lang="en" altLang="zh-CN" sz="1200" dirty="0"/>
              <a:t>TCP</a:t>
            </a:r>
            <a:r>
              <a:rPr lang="zh-CN" altLang="en-US" sz="1200" dirty="0"/>
              <a:t>协议之上，为应用软件提供服务，应用层也是最高的一层直接面向用户，例如</a:t>
            </a:r>
            <a:r>
              <a:rPr lang="en" altLang="zh-CN" sz="1200" dirty="0"/>
              <a:t>www</a:t>
            </a:r>
            <a:r>
              <a:rPr lang="zh-CN" altLang="en-US" sz="1200" dirty="0"/>
              <a:t>万维网、</a:t>
            </a:r>
            <a:r>
              <a:rPr lang="en" altLang="zh-CN" sz="1200" dirty="0"/>
              <a:t>FTP</a:t>
            </a:r>
            <a:r>
              <a:rPr lang="zh-CN" altLang="en-US" sz="1200" dirty="0"/>
              <a:t>文件传输协议、</a:t>
            </a:r>
            <a:r>
              <a:rPr lang="en" altLang="zh-CN" sz="1200" dirty="0"/>
              <a:t>DNS</a:t>
            </a:r>
            <a:r>
              <a:rPr lang="zh-CN" altLang="en-US" sz="1200" dirty="0"/>
              <a:t>协议</a:t>
            </a:r>
            <a:r>
              <a:rPr lang="en-US" altLang="zh-CN" sz="1200" dirty="0"/>
              <a:t>: </a:t>
            </a:r>
            <a:r>
              <a:rPr lang="zh-CN" altLang="en-US" sz="1200" dirty="0"/>
              <a:t>域名与</a:t>
            </a:r>
            <a:r>
              <a:rPr lang="en" altLang="zh-CN" sz="1200" dirty="0"/>
              <a:t>IP</a:t>
            </a:r>
            <a:r>
              <a:rPr lang="zh-CN" altLang="en-US" sz="1200" dirty="0"/>
              <a:t>的转换、邮件传输、</a:t>
            </a:r>
            <a:r>
              <a:rPr lang="en" altLang="zh-CN" sz="1200" dirty="0"/>
              <a:t>DCHP</a:t>
            </a:r>
            <a:r>
              <a:rPr lang="zh-CN" altLang="en-US" sz="1200" dirty="0"/>
              <a:t>协议。</a:t>
            </a:r>
            <a:endParaRPr kumimoji="1"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9E147D-C240-2646-8AF1-D7A22F2E8ECD}"/>
              </a:ext>
            </a:extLst>
          </p:cNvPr>
          <p:cNvSpPr/>
          <p:nvPr/>
        </p:nvSpPr>
        <p:spPr>
          <a:xfrm>
            <a:off x="3431887" y="2298835"/>
            <a:ext cx="6489539" cy="93024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0CD02D-2429-9F40-9FA9-C14A407F58DF}"/>
              </a:ext>
            </a:extLst>
          </p:cNvPr>
          <p:cNvSpPr txBox="1"/>
          <p:nvPr/>
        </p:nvSpPr>
        <p:spPr>
          <a:xfrm>
            <a:off x="6079600" y="2309606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传输层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0A2132-8685-4540-824E-8E754D95476E}"/>
              </a:ext>
            </a:extLst>
          </p:cNvPr>
          <p:cNvSpPr txBox="1"/>
          <p:nvPr/>
        </p:nvSpPr>
        <p:spPr>
          <a:xfrm>
            <a:off x="3661455" y="2619297"/>
            <a:ext cx="62599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传输层向用户提供可靠的端到端</a:t>
            </a:r>
            <a:r>
              <a:rPr lang="en-US" altLang="zh-CN" sz="1100" dirty="0"/>
              <a:t>(</a:t>
            </a:r>
            <a:r>
              <a:rPr lang="en" altLang="zh-CN" sz="1100" dirty="0"/>
              <a:t>End-to-End)</a:t>
            </a:r>
            <a:r>
              <a:rPr lang="zh-CN" altLang="en-US" sz="1100" dirty="0"/>
              <a:t>服务，主要有两个协议分别是</a:t>
            </a:r>
            <a:r>
              <a:rPr lang="en" altLang="zh-CN" sz="1100" dirty="0"/>
              <a:t>TCP</a:t>
            </a:r>
            <a:r>
              <a:rPr lang="zh-CN" altLang="en" sz="1100" dirty="0"/>
              <a:t>、 </a:t>
            </a:r>
            <a:r>
              <a:rPr lang="en" altLang="zh-CN" sz="1100" dirty="0"/>
              <a:t>UDP</a:t>
            </a:r>
            <a:r>
              <a:rPr lang="zh-CN" altLang="en-US" sz="1100" dirty="0"/>
              <a:t>协议，</a:t>
            </a:r>
            <a:r>
              <a:rPr lang="zh-CN" altLang="en-US" dirty="0"/>
              <a:t> </a:t>
            </a:r>
            <a:r>
              <a:rPr lang="zh-CN" altLang="en-US" sz="1100" dirty="0"/>
              <a:t>大多数情况下我们使用的是</a:t>
            </a:r>
            <a:r>
              <a:rPr lang="en" altLang="zh-CN" sz="1100" dirty="0"/>
              <a:t>TCP</a:t>
            </a:r>
            <a:r>
              <a:rPr lang="zh-CN" altLang="en-US" sz="1100" dirty="0"/>
              <a:t>协议，它是一个更可靠的数据传输协议。</a:t>
            </a:r>
            <a:endParaRPr kumimoji="1" lang="zh-CN" altLang="en-US" sz="11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638C5A-6E6B-8B46-BA8D-9C73467CAB3B}"/>
              </a:ext>
            </a:extLst>
          </p:cNvPr>
          <p:cNvSpPr/>
          <p:nvPr/>
        </p:nvSpPr>
        <p:spPr>
          <a:xfrm>
            <a:off x="3431889" y="3610256"/>
            <a:ext cx="6489539" cy="54731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B0411B-FF12-F440-8FC8-448D872C94C3}"/>
              </a:ext>
            </a:extLst>
          </p:cNvPr>
          <p:cNvSpPr txBox="1"/>
          <p:nvPr/>
        </p:nvSpPr>
        <p:spPr>
          <a:xfrm>
            <a:off x="6112559" y="3720323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C9C3CA8-9DDA-6B43-8858-AA1DFB4C59BB}"/>
              </a:ext>
            </a:extLst>
          </p:cNvPr>
          <p:cNvSpPr/>
          <p:nvPr/>
        </p:nvSpPr>
        <p:spPr>
          <a:xfrm>
            <a:off x="3431889" y="4597921"/>
            <a:ext cx="6489539" cy="54731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93D107-CAE8-CF4E-9EC4-2CD4032710DD}"/>
              </a:ext>
            </a:extLst>
          </p:cNvPr>
          <p:cNvSpPr txBox="1"/>
          <p:nvPr/>
        </p:nvSpPr>
        <p:spPr>
          <a:xfrm>
            <a:off x="5867100" y="4719495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数据链路层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898A75-C2C6-5040-A71B-E03DC6C84748}"/>
              </a:ext>
            </a:extLst>
          </p:cNvPr>
          <p:cNvSpPr/>
          <p:nvPr/>
        </p:nvSpPr>
        <p:spPr>
          <a:xfrm>
            <a:off x="3431891" y="5567795"/>
            <a:ext cx="6489539" cy="54731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A4D724-715F-B14F-B9D8-DD59283CF0A3}"/>
              </a:ext>
            </a:extLst>
          </p:cNvPr>
          <p:cNvSpPr txBox="1"/>
          <p:nvPr/>
        </p:nvSpPr>
        <p:spPr>
          <a:xfrm>
            <a:off x="6079602" y="5687901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物理层</a:t>
            </a:r>
          </a:p>
        </p:txBody>
      </p:sp>
    </p:spTree>
    <p:extLst>
      <p:ext uri="{BB962C8B-B14F-4D97-AF65-F5344CB8AC3E}">
        <p14:creationId xmlns:p14="http://schemas.microsoft.com/office/powerpoint/2010/main" val="19974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空心弧 9"/>
          <p:cNvSpPr/>
          <p:nvPr/>
        </p:nvSpPr>
        <p:spPr>
          <a:xfrm rot="3600000">
            <a:off x="4313215" y="2375628"/>
            <a:ext cx="3504028" cy="3504028"/>
          </a:xfrm>
          <a:prstGeom prst="blockArc">
            <a:avLst>
              <a:gd name="adj1" fmla="val 15240000"/>
              <a:gd name="adj2" fmla="val 6375658"/>
              <a:gd name="adj3" fmla="val 5000"/>
            </a:avLst>
          </a:prstGeom>
          <a:solidFill>
            <a:srgbClr val="132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>
          <a:xfrm rot="4951894">
            <a:off x="4188736" y="1880749"/>
            <a:ext cx="3915036" cy="3915036"/>
          </a:xfrm>
          <a:prstGeom prst="blockArc">
            <a:avLst>
              <a:gd name="adj1" fmla="val 13326385"/>
              <a:gd name="adj2" fmla="val 8942954"/>
              <a:gd name="adj3" fmla="val 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>
          <a:xfrm rot="11853705">
            <a:off x="4580676" y="2272689"/>
            <a:ext cx="3131157" cy="3131157"/>
          </a:xfrm>
          <a:prstGeom prst="blockArc">
            <a:avLst>
              <a:gd name="adj1" fmla="val 9600000"/>
              <a:gd name="adj2" fmla="val 20809699"/>
              <a:gd name="adj3" fmla="val 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空心弧 13"/>
          <p:cNvSpPr/>
          <p:nvPr/>
        </p:nvSpPr>
        <p:spPr>
          <a:xfrm rot="8905052">
            <a:off x="4762846" y="2454859"/>
            <a:ext cx="2766815" cy="2766815"/>
          </a:xfrm>
          <a:prstGeom prst="blockArc">
            <a:avLst>
              <a:gd name="adj1" fmla="val 10200000"/>
              <a:gd name="adj2" fmla="val 6152830"/>
              <a:gd name="adj3" fmla="val 693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空心弧 14"/>
          <p:cNvSpPr/>
          <p:nvPr/>
        </p:nvSpPr>
        <p:spPr>
          <a:xfrm rot="8100000">
            <a:off x="4983032" y="2675045"/>
            <a:ext cx="2326444" cy="2326444"/>
          </a:xfrm>
          <a:prstGeom prst="blockArc">
            <a:avLst>
              <a:gd name="adj1" fmla="val 15858922"/>
              <a:gd name="adj2" fmla="val 6290585"/>
              <a:gd name="adj3" fmla="val 7425"/>
            </a:avLst>
          </a:prstGeom>
          <a:solidFill>
            <a:srgbClr val="132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1604" y="2654174"/>
            <a:ext cx="2786836" cy="1600438"/>
          </a:xfrm>
          <a:prstGeom prst="rect">
            <a:avLst/>
          </a:prstGeom>
          <a:ln w="6350">
            <a:solidFill>
              <a:srgbClr val="132E4A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面向无链接</a:t>
            </a:r>
            <a:r>
              <a:rPr lang="en-US" altLang="zh-CN" sz="1400" dirty="0"/>
              <a:t>: </a:t>
            </a:r>
            <a:r>
              <a:rPr lang="zh-CN" altLang="en-US" sz="1400" dirty="0"/>
              <a:t>发送的时候不关心对方主机在线，可以离线发送。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面向报文</a:t>
            </a:r>
            <a:r>
              <a:rPr lang="en-US" altLang="zh-CN" sz="1400" dirty="0"/>
              <a:t>: </a:t>
            </a:r>
            <a:r>
              <a:rPr lang="zh-CN" altLang="en-US" sz="1400" dirty="0"/>
              <a:t>一次发送一段数据。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不可靠</a:t>
            </a:r>
            <a:r>
              <a:rPr lang="en-US" altLang="zh-CN" sz="1400" dirty="0"/>
              <a:t>: </a:t>
            </a:r>
            <a:r>
              <a:rPr lang="zh-CN" altLang="en-US" sz="1400" dirty="0"/>
              <a:t>只负责发送出去，至于接收方有没有收到就不管了。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9294" y="2002438"/>
            <a:ext cx="29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r>
              <a:rPr lang="zh-CN" altLang="en-US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协议：</a:t>
            </a:r>
          </a:p>
        </p:txBody>
      </p:sp>
      <p:sp>
        <p:nvSpPr>
          <p:cNvPr id="24" name="矩形 23"/>
          <p:cNvSpPr/>
          <p:nvPr/>
        </p:nvSpPr>
        <p:spPr>
          <a:xfrm>
            <a:off x="821167" y="2585952"/>
            <a:ext cx="3305131" cy="3539430"/>
          </a:xfrm>
          <a:prstGeom prst="rect">
            <a:avLst/>
          </a:prstGeom>
          <a:ln w="6350">
            <a:solidFill>
              <a:srgbClr val="132E4A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面向链接</a:t>
            </a:r>
            <a:r>
              <a:rPr lang="en-US" altLang="zh-CN" sz="1400" dirty="0"/>
              <a:t>: </a:t>
            </a:r>
            <a:r>
              <a:rPr lang="zh-CN" altLang="en-US" sz="1400" dirty="0"/>
              <a:t>需要对方主机在线，并建立链接。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面向字节流</a:t>
            </a:r>
            <a:r>
              <a:rPr lang="en-US" altLang="zh-CN" sz="1400" dirty="0"/>
              <a:t>: </a:t>
            </a:r>
            <a:r>
              <a:rPr lang="zh-CN" altLang="en-US" sz="1400" dirty="0"/>
              <a:t>你给我一堆字节流的数据，我给你发送出去，但是每次发送多少是我说了算，每次选出一段字节发送的时候，都会带上一个序号，这个序号就是发送的这段字节中编号最小的字节的编号。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可靠</a:t>
            </a:r>
            <a:r>
              <a:rPr lang="en-US" altLang="zh-CN" sz="1400" dirty="0"/>
              <a:t>: </a:t>
            </a:r>
            <a:r>
              <a:rPr lang="zh-CN" altLang="en-US" sz="1400" dirty="0"/>
              <a:t>保证数据有序的到达对方主机，每发送一个数据就会期待收到对方的回复，如果在指定时间内收到了对方的回复，就确认为数据到达，如果超过一定时间没收到对方回复，就认为对方没收到，在重新发送一遍。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26999" y="1942508"/>
            <a:ext cx="29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UDP</a:t>
            </a:r>
            <a:r>
              <a:rPr lang="zh-CN" altLang="en-US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>
              <a:extLst>
                <a:ext uri="{FF2B5EF4-FFF2-40B4-BE49-F238E27FC236}">
                  <a16:creationId xmlns:a16="http://schemas.microsoft.com/office/drawing/2014/main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BAF33DF-0077-5C41-8F38-8D78C2824107}"/>
              </a:ext>
            </a:extLst>
          </p:cNvPr>
          <p:cNvSpPr txBox="1"/>
          <p:nvPr/>
        </p:nvSpPr>
        <p:spPr>
          <a:xfrm>
            <a:off x="5127588" y="2083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传输层协议对比</a:t>
            </a:r>
          </a:p>
        </p:txBody>
      </p:sp>
    </p:spTree>
    <p:extLst>
      <p:ext uri="{BB962C8B-B14F-4D97-AF65-F5344CB8AC3E}">
        <p14:creationId xmlns:p14="http://schemas.microsoft.com/office/powerpoint/2010/main" val="38978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>
              <a:extLst>
                <a:ext uri="{FF2B5EF4-FFF2-40B4-BE49-F238E27FC236}">
                  <a16:creationId xmlns:a16="http://schemas.microsoft.com/office/drawing/2014/main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25D8D1B-D71D-874E-8767-DA4F89E89172}"/>
              </a:ext>
            </a:extLst>
          </p:cNvPr>
          <p:cNvSpPr txBox="1"/>
          <p:nvPr/>
        </p:nvSpPr>
        <p:spPr>
          <a:xfrm>
            <a:off x="5129228" y="2073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三次握手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94A3DE-64F6-5D43-BBC3-0BBDC799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6" y="1122103"/>
            <a:ext cx="6360986" cy="49198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2E346D-6EEF-C843-A5FD-93AD22C2BB22}"/>
              </a:ext>
            </a:extLst>
          </p:cNvPr>
          <p:cNvSpPr txBox="1"/>
          <p:nvPr/>
        </p:nvSpPr>
        <p:spPr>
          <a:xfrm>
            <a:off x="6991110" y="1331090"/>
            <a:ext cx="504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第一次握手</a:t>
            </a:r>
            <a:r>
              <a:rPr kumimoji="1" lang="en-US" altLang="zh-CN" sz="1400" dirty="0"/>
              <a:t>:  </a:t>
            </a:r>
            <a:r>
              <a:rPr kumimoji="1" lang="zh-CN" altLang="en-US" sz="1400" dirty="0"/>
              <a:t>建立连接，客户端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发送</a:t>
            </a:r>
            <a:r>
              <a:rPr kumimoji="1" lang="en-US" altLang="zh-CN" sz="1400" dirty="0"/>
              <a:t>SYN=1</a:t>
            </a:r>
            <a:r>
              <a:rPr kumimoji="1" lang="zh-CN" altLang="en-US" sz="1400" dirty="0"/>
              <a:t>、随机产生</a:t>
            </a:r>
            <a:r>
              <a:rPr kumimoji="1" lang="en-US" altLang="zh-CN" sz="1400" dirty="0" err="1"/>
              <a:t>Seq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client_isn</a:t>
            </a:r>
            <a:r>
              <a:rPr kumimoji="1" lang="zh-CN" altLang="en-US" sz="1400" dirty="0"/>
              <a:t>的数据包到服务器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，等待服务器确认。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8FD28E-37C9-F04D-B32E-883CB1659E8A}"/>
              </a:ext>
            </a:extLst>
          </p:cNvPr>
          <p:cNvSpPr txBox="1"/>
          <p:nvPr/>
        </p:nvSpPr>
        <p:spPr>
          <a:xfrm>
            <a:off x="7013091" y="2392648"/>
            <a:ext cx="5040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第二次握手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收到请求后确认联机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可以接受数据</a:t>
            </a:r>
            <a:r>
              <a:rPr kumimoji="1" lang="en-US" altLang="zh-CN" sz="1400" dirty="0"/>
              <a:t>)</a:t>
            </a:r>
            <a:r>
              <a:rPr kumimoji="1" lang="zh-CN" altLang="en-US" sz="1400" dirty="0"/>
              <a:t>，发起第二次握手请求，</a:t>
            </a:r>
            <a:r>
              <a:rPr kumimoji="1" lang="en-US" altLang="zh-CN" sz="1400" dirty="0"/>
              <a:t>ACK=(A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Seq+1)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SYN=1</a:t>
            </a:r>
            <a:r>
              <a:rPr kumimoji="1" lang="zh-CN" altLang="en-US" sz="1400" dirty="0"/>
              <a:t>，随机产生</a:t>
            </a:r>
            <a:r>
              <a:rPr kumimoji="1" lang="en-US" altLang="zh-CN" sz="1400" dirty="0" err="1"/>
              <a:t>Seq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client_isn</a:t>
            </a:r>
            <a:r>
              <a:rPr kumimoji="1" lang="zh-CN" altLang="en-US" sz="1400" dirty="0"/>
              <a:t>的数据包到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512C00-FF2F-2B46-ADDE-016DC5BB7E85}"/>
              </a:ext>
            </a:extLst>
          </p:cNvPr>
          <p:cNvSpPr txBox="1"/>
          <p:nvPr/>
        </p:nvSpPr>
        <p:spPr>
          <a:xfrm>
            <a:off x="7013092" y="3520372"/>
            <a:ext cx="5040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第三次握手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收到后检查</a:t>
            </a:r>
            <a:r>
              <a:rPr kumimoji="1" lang="en-US" altLang="zh-CN" sz="1400" dirty="0"/>
              <a:t>ACK</a:t>
            </a:r>
            <a:r>
              <a:rPr kumimoji="1" lang="zh-CN" altLang="en-US" sz="1400" dirty="0"/>
              <a:t>是否正确，若正确，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会在发送确认包</a:t>
            </a:r>
            <a:r>
              <a:rPr kumimoji="1" lang="en-US" altLang="zh-CN" sz="1400" dirty="0"/>
              <a:t>ACK=</a:t>
            </a:r>
            <a:r>
              <a:rPr kumimoji="1" lang="zh-CN" altLang="en-US" sz="1400" dirty="0"/>
              <a:t>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Seq+1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ACK=1</a:t>
            </a:r>
            <a:r>
              <a:rPr kumimoji="1" lang="zh-CN" altLang="en-US" sz="1400" dirty="0"/>
              <a:t>，服务器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收到后确认</a:t>
            </a:r>
            <a:r>
              <a:rPr kumimoji="1" lang="en-US" altLang="zh-CN" sz="1400" dirty="0" err="1"/>
              <a:t>Seq</a:t>
            </a:r>
            <a:r>
              <a:rPr kumimoji="1" lang="zh-CN" altLang="en-US" sz="1400" dirty="0"/>
              <a:t>值与</a:t>
            </a:r>
            <a:r>
              <a:rPr kumimoji="1" lang="en-US" altLang="zh-CN" sz="1400" dirty="0"/>
              <a:t>ACK</a:t>
            </a:r>
            <a:r>
              <a:rPr kumimoji="1" lang="zh-CN" altLang="en-US" sz="1400" dirty="0"/>
              <a:t>值，若正确，则建立连接。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B9F649-6CFE-5B42-919D-CD5A04E66BBD}"/>
              </a:ext>
            </a:extLst>
          </p:cNvPr>
          <p:cNvSpPr txBox="1"/>
          <p:nvPr/>
        </p:nvSpPr>
        <p:spPr>
          <a:xfrm>
            <a:off x="6991110" y="4648096"/>
            <a:ext cx="5040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TCP</a:t>
            </a:r>
            <a:r>
              <a:rPr kumimoji="1" lang="zh-CN" altLang="en-US" sz="1400" dirty="0"/>
              <a:t>标示</a:t>
            </a:r>
            <a:r>
              <a:rPr kumimoji="1" lang="en-US" altLang="zh-CN" sz="1400" dirty="0"/>
              <a:t>:</a:t>
            </a:r>
          </a:p>
          <a:p>
            <a:r>
              <a:rPr kumimoji="1"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" altLang="zh-CN" sz="1200" dirty="0"/>
              <a:t>SYN(synchronous</a:t>
            </a:r>
            <a:r>
              <a:rPr lang="zh-CN" altLang="en-US" sz="1200" dirty="0"/>
              <a:t>建立联机</a:t>
            </a:r>
            <a:r>
              <a:rPr lang="en-US" altLang="zh-CN" sz="1200" dirty="0"/>
              <a:t>)</a:t>
            </a:r>
          </a:p>
          <a:p>
            <a:pPr marL="228600" indent="-228600">
              <a:buAutoNum type="arabicPeriod"/>
            </a:pP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" altLang="zh-CN" sz="1200" dirty="0"/>
              <a:t>ACK(acknowledgement </a:t>
            </a:r>
            <a:r>
              <a:rPr lang="zh-CN" altLang="en-US" sz="1200" dirty="0"/>
              <a:t>确认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 </a:t>
            </a:r>
            <a:r>
              <a:rPr lang="en" altLang="zh-CN" sz="1200" dirty="0"/>
              <a:t>Sequence number(</a:t>
            </a:r>
            <a:r>
              <a:rPr lang="zh-CN" altLang="en-US" sz="1200" dirty="0"/>
              <a:t>顺序号码</a:t>
            </a:r>
            <a:r>
              <a:rPr lang="en-US" altLang="zh-CN" sz="1200" dirty="0"/>
              <a:t>)</a:t>
            </a: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34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跨域</a:t>
            </a:r>
            <a:r>
              <a:rPr lang="en-US" altLang="zh-CN" sz="3200" b="1" dirty="0">
                <a:latin typeface="+mn-ea"/>
              </a:rPr>
              <a:t>CORS</a:t>
            </a:r>
            <a:r>
              <a:rPr lang="zh-CN" altLang="en-US" sz="3200" b="1" dirty="0">
                <a:latin typeface="+mn-ea"/>
              </a:rPr>
              <a:t>的形成原理及实现方案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9"/>
            <a:ext cx="4295963" cy="1118029"/>
            <a:chOff x="2906485" y="1833432"/>
            <a:chExt cx="3221971" cy="838525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2"/>
              <a:ext cx="476958" cy="838524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33"/>
              <a:ext cx="586014" cy="838524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258D8A0-BCB5-F54D-AF4B-A2991F68AFE0}"/>
              </a:ext>
            </a:extLst>
          </p:cNvPr>
          <p:cNvSpPr txBox="1"/>
          <p:nvPr/>
        </p:nvSpPr>
        <p:spPr>
          <a:xfrm>
            <a:off x="1043614" y="2497010"/>
            <a:ext cx="10693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关于浏览器跨域的原理，一个请求在浏览器端发送出去后，是会收到返回值响应的，只不过浏览器在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解析这个请求的响应之后，发现不属于浏览器的同源策略</a:t>
            </a:r>
            <a:r>
              <a:rPr lang="en-US" altLang="zh-CN" dirty="0"/>
              <a:t>(</a:t>
            </a:r>
            <a:r>
              <a:rPr lang="zh-CN" altLang="en-US" dirty="0"/>
              <a:t>地址里面的协议、域名和端口号均相同</a:t>
            </a:r>
            <a:r>
              <a:rPr lang="en-US" altLang="zh-CN" dirty="0"/>
              <a:t>)</a:t>
            </a:r>
            <a:r>
              <a:rPr lang="zh-CN" altLang="en-US" dirty="0"/>
              <a:t>，会进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行拦截。如果是在</a:t>
            </a:r>
            <a:r>
              <a:rPr lang="en" altLang="zh-CN" dirty="0"/>
              <a:t>curl</a:t>
            </a:r>
            <a:r>
              <a:rPr lang="zh-CN" altLang="en-US" dirty="0"/>
              <a:t>里面发送一个请求，都是没有跨域这样一个概念的。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83F6B7-CD3B-5249-9443-DE523713D4E1}"/>
              </a:ext>
            </a:extLst>
          </p:cNvPr>
          <p:cNvSpPr txBox="1"/>
          <p:nvPr/>
        </p:nvSpPr>
        <p:spPr>
          <a:xfrm>
            <a:off x="4241789" y="172587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跨域</a:t>
            </a:r>
            <a:r>
              <a:rPr kumimoji="1" lang="en" altLang="zh-CN" dirty="0"/>
              <a:t>CORS</a:t>
            </a:r>
            <a:r>
              <a:rPr kumimoji="1" lang="zh-CN" altLang="en-US" dirty="0"/>
              <a:t>的形成原理及实现方案</a:t>
            </a:r>
          </a:p>
        </p:txBody>
      </p:sp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D83F6B7-CD3B-5249-9443-DE523713D4E1}"/>
              </a:ext>
            </a:extLst>
          </p:cNvPr>
          <p:cNvSpPr txBox="1"/>
          <p:nvPr/>
        </p:nvSpPr>
        <p:spPr>
          <a:xfrm>
            <a:off x="4241789" y="172587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跨域</a:t>
            </a:r>
            <a:r>
              <a:rPr kumimoji="1" lang="en" altLang="zh-CN" dirty="0"/>
              <a:t>CORS</a:t>
            </a:r>
            <a:r>
              <a:rPr kumimoji="1" lang="zh-CN" altLang="en-US" dirty="0"/>
              <a:t>的形成原理及实现方案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E7B17-3333-FE4A-ACD4-AC6EE7816941}"/>
              </a:ext>
            </a:extLst>
          </p:cNvPr>
          <p:cNvSpPr txBox="1"/>
          <p:nvPr/>
        </p:nvSpPr>
        <p:spPr>
          <a:xfrm>
            <a:off x="1924585" y="1659992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协议的几种处理办法</a:t>
            </a:r>
            <a:r>
              <a:rPr kumimoji="1" lang="en-US" altLang="zh-CN" dirty="0"/>
              <a:t>: 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AE1CA70-0C0E-7746-ACD9-2715B2E6A87A}"/>
              </a:ext>
            </a:extLst>
          </p:cNvPr>
          <p:cNvSpPr txBox="1"/>
          <p:nvPr/>
        </p:nvSpPr>
        <p:spPr>
          <a:xfrm>
            <a:off x="1957417" y="2612290"/>
            <a:ext cx="4490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设置</a:t>
            </a:r>
            <a:r>
              <a:rPr lang="en" altLang="zh-CN" sz="1600" dirty="0"/>
              <a:t>Access-Control-Allow-Origin</a:t>
            </a:r>
            <a:br>
              <a:rPr lang="en" altLang="zh-CN" sz="1600" dirty="0"/>
            </a:br>
            <a:br>
              <a:rPr lang="en" altLang="zh-CN" sz="1600" dirty="0"/>
            </a:br>
            <a:endParaRPr lang="en" altLang="zh-CN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" altLang="zh-CN" sz="1600" dirty="0"/>
              <a:t>JSONP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27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977</Words>
  <Application>Microsoft Macintosh PowerPoint</Application>
  <PresentationFormat>宽屏</PresentationFormat>
  <Paragraphs>113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-apple-system</vt:lpstr>
      <vt:lpstr>等线</vt:lpstr>
      <vt:lpstr>等线 Light</vt:lpstr>
      <vt:lpstr>方正兰亭超细黑简体</vt:lpstr>
      <vt:lpstr>宋体</vt:lpstr>
      <vt:lpstr>宋体</vt:lpstr>
      <vt:lpstr>iekie-Weilaiti</vt:lpstr>
      <vt:lpstr>Myriad Pro Light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1175055113@qq.com</cp:lastModifiedBy>
  <cp:revision>52</cp:revision>
  <dcterms:created xsi:type="dcterms:W3CDTF">2018-05-08T08:49:27Z</dcterms:created>
  <dcterms:modified xsi:type="dcterms:W3CDTF">2018-08-22T10:02:20Z</dcterms:modified>
</cp:coreProperties>
</file>