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00" y="1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A1C012-8297-4361-ACE8-A2509FB18911}"/>
              </a:ext>
            </a:extLst>
          </p:cNvPr>
          <p:cNvSpPr/>
          <p:nvPr/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EC2572-8518-46FF-8F60-FE2963DF4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0" y="640080"/>
            <a:ext cx="10268712" cy="3227832"/>
          </a:xfrm>
        </p:spPr>
        <p:txBody>
          <a:bodyPr anchor="b">
            <a:normAutofit/>
          </a:bodyPr>
          <a:lstStyle>
            <a:lvl1pPr algn="ctr">
              <a:defRPr sz="88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A0C76A-7715-48A4-8CF5-14BBF6196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20" y="4526280"/>
            <a:ext cx="10268712" cy="1508760"/>
          </a:xfrm>
        </p:spPr>
        <p:txBody>
          <a:bodyPr>
            <a:normAutofit/>
          </a:bodyPr>
          <a:lstStyle>
            <a:lvl1pPr marL="0" indent="0" algn="ctr">
              <a:buNone/>
              <a:defRPr sz="36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2D4EF84-F7DF-49C5-9285-301284ADB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1/23/2021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81266E04-79AF-49EF-86BC-DB29D304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0DF5B53-9A9A-46CE-A910-25ADA5875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032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327B9-64C6-4AFE-8E67-F60CD17A8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2656D-F600-4D76-8A0F-BDBE78759B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A13412-4939-4879-B91F-BB5B029B6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1/23/2021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237DB9-DE7D-4687-82D7-612600F06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19356-0444-4C23-82D3-E2FDE28D3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485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EB51B7C-D548-4AB7-90A4-C196105E6D56}"/>
              </a:ext>
            </a:extLst>
          </p:cNvPr>
          <p:cNvSpPr/>
          <p:nvPr/>
        </p:nvSpPr>
        <p:spPr>
          <a:xfrm>
            <a:off x="7108274" y="0"/>
            <a:ext cx="508372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DC521B-8B54-4843-9FF4-B2C30FA004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51740" y="643467"/>
            <a:ext cx="3477092" cy="5533495"/>
          </a:xfrm>
        </p:spPr>
        <p:txBody>
          <a:bodyPr vert="eaVert" tIns="9144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0E3F10-9E27-41E6-A965-4243E37BE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60120" y="643467"/>
            <a:ext cx="5504687" cy="5533496"/>
          </a:xfrm>
        </p:spPr>
        <p:txBody>
          <a:bodyPr vert="eaVert" tIns="91440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41D62D-51A0-4AD7-8027-BF548FB6AA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7898" y="6356350"/>
            <a:ext cx="25227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1/23/2021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857492-A701-44A1-B1D5-7B2C8CD06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D2E8AE-F1AA-4D19-A434-102501D3B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542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80910-921F-4143-AB01-0F0AFC290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182FC-5A0B-4C24-A6ED-990ED5BA9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6172F4-3DB0-4AE3-8926-081B78034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1/23/2021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5F1358-C731-465B-BCB1-2CCBFD6EC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59536-57D3-4C8A-A207-568465A32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348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81E0804-8E9E-4C6E-B18D-44FE715B239E}"/>
              </a:ext>
            </a:extLst>
          </p:cNvPr>
          <p:cNvSpPr/>
          <p:nvPr/>
        </p:nvSpPr>
        <p:spPr>
          <a:xfrm>
            <a:off x="0" y="0"/>
            <a:ext cx="12192000" cy="42249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278AA1-17A5-44BF-8791-EACDA31F5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768096"/>
            <a:ext cx="10268712" cy="3136392"/>
          </a:xfrm>
        </p:spPr>
        <p:txBody>
          <a:bodyPr anchor="b">
            <a:normAutofit/>
          </a:bodyPr>
          <a:lstStyle>
            <a:lvl1pPr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203A5-DA79-4778-AB85-150365748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4544568"/>
            <a:ext cx="10268712" cy="1545336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E3B1B5E-0912-44AE-BAED-70B980E53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1/23/2021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46C82F1-A7B2-4F03-A26B-59D79BF5B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1DC1ABC-47A9-477B-A29D-F6690EE6B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864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5F398-F05F-4793-9FA5-5B817EB95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7F1CD-2CD4-4BBB-AB36-73A20B1A8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0120" y="2587752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7BBE02-B884-4CCC-9CBD-13B792BBA2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2992" y="2583371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B7FBE509-AA68-4D63-A589-AD5DE7FFF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1/23/2021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C1A4D52-57E4-4F45-BC2C-9FD73E9CE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76AD5E1-358D-4236-85AE-74713259E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631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7D32C-166A-4FBE-B24D-C25769095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1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EC567-F249-462A-B71A-9C40D50E2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0120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B7D2C6-69D1-4DE4-BF68-5FB0623DB9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9944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367CC7-ED09-4F8D-A39A-C5969D33B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9944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F92A44F-DE98-4FB5-B474-5DCCDD26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1/23/2021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ACC79DA-A9E4-4E93-93F1-81907A90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04DFE57-AA80-4ED8-AD77-35CC56F3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FB62259C-ADDF-4293-AD3B-AB2E04A7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94911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C7BA0-DC57-452F-85B7-C979AA690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1C53797-8D72-4774-AC93-EB9FDD650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1/23/2021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E945AB7-1A32-4516-ABF9-B40958AE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22923C3-1D67-4089-A6B1-9A10315E8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887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1/23/2021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63FF0-1A91-4698-B12A-112D05373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427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3A0FE-F7E3-433E-9A29-D778690D2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591850"/>
            <a:ext cx="6045644" cy="3593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94B15D-55F5-4208-AF40-41CAFEB56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120" y="2591850"/>
            <a:ext cx="3811905" cy="3277137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8A46CE7-2F0F-4C85-B633-B9FCB8347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1/23/2021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0900919-3A73-4918-9D97-8DBE7ABB7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8BC1001-E44E-4A9A-9E60-2E319A844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A125AC31-022C-40AA-B65C-C9AC48395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2780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97A575-703F-410E-9A84-F9B578FEAE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2267712"/>
            <a:ext cx="6571469" cy="459028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18B509-934D-400A-A922-45B61AC6E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35971" y="2587752"/>
            <a:ext cx="3992856" cy="3593592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9813C51-6954-4F3A-A043-D1BCC8B50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1/23/2021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0AC32FB-49A3-40E4-9D24-177597043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C93F5E6-DAE6-447B-8038-5F4C9A799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FF97FB-514D-4FE8-A9A4-E9A111A56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45017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D153959-30FA-4987-A094-7243641F474B}"/>
              </a:ext>
            </a:extLst>
          </p:cNvPr>
          <p:cNvSpPr/>
          <p:nvPr/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16229-A6DB-436A-B327-667E80F0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B351D-270D-480D-8AF5-6A213ED2B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2587752"/>
            <a:ext cx="10268712" cy="3593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B0E73-3310-4A8F-BB4A-7A6A99121A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03720" y="6356350"/>
            <a:ext cx="3236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just">
              <a:defRPr sz="1200" spc="50" baseline="0">
                <a:solidFill>
                  <a:schemeClr val="tx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1/23/2021</a:t>
            </a:fld>
            <a:endParaRPr lang="en-US" spc="5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1C4C0-515B-4404-A780-C31E7DFE5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" y="6356350"/>
            <a:ext cx="5504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50" baseline="0">
                <a:solidFill>
                  <a:schemeClr val="tx1"/>
                </a:solidFill>
              </a:defRPr>
            </a:lvl1pPr>
          </a:lstStyle>
          <a:p>
            <a:endParaRPr lang="en-US" spc="5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C30C7-F013-428C-A6F7-A8CCCD14CE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492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600" kern="1200" cap="all" spc="12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1000"/>
        </a:lnSpc>
        <a:spcBef>
          <a:spcPts val="700"/>
        </a:spcBef>
        <a:spcAft>
          <a:spcPts val="700"/>
        </a:spcAft>
        <a:buFont typeface="Arial" panose="020B0604020202020204" pitchFamily="34" charset="0"/>
        <a:buNone/>
        <a:defRPr sz="26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23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9436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654BDA8-EE5D-4DC8-BA6E-A93D650163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348" y="736600"/>
            <a:ext cx="7534652" cy="53847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9220A3-314B-4C32-9BB7-5A46B00445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0814" y="1482634"/>
            <a:ext cx="5928018" cy="3046798"/>
          </a:xfrm>
        </p:spPr>
        <p:txBody>
          <a:bodyPr>
            <a:normAutofit fontScale="90000"/>
          </a:bodyPr>
          <a:lstStyle/>
          <a:p>
            <a:pPr algn="l"/>
            <a:r>
              <a:rPr lang="en-AU" dirty="0">
                <a:solidFill>
                  <a:schemeClr val="bg1"/>
                </a:solidFill>
              </a:rPr>
              <a:t>Restaurants in </a:t>
            </a:r>
            <a:r>
              <a:rPr lang="en-AU" dirty="0" err="1">
                <a:solidFill>
                  <a:schemeClr val="bg1"/>
                </a:solidFill>
              </a:rPr>
              <a:t>toronto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6BE813-1F48-4C89-ABDE-4C163DC6E6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00814" y="4686300"/>
            <a:ext cx="5928018" cy="1057276"/>
          </a:xfrm>
        </p:spPr>
        <p:txBody>
          <a:bodyPr>
            <a:normAutofit/>
          </a:bodyPr>
          <a:lstStyle/>
          <a:p>
            <a:pPr algn="l"/>
            <a:r>
              <a:rPr lang="en-AU" dirty="0"/>
              <a:t>Ayush Dallakoti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338BF3-C569-43AC-9A9C-34D2F93605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292" r="17166" b="2"/>
          <a:stretch/>
        </p:blipFill>
        <p:spPr>
          <a:xfrm>
            <a:off x="20" y="736600"/>
            <a:ext cx="4657328" cy="5384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7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77EF-D2C6-4491-90F5-F4AD8BFCB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04EB7-3021-4D1A-8C40-23F9B0BDF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is apart of the IBM Applied Data Science Capstone project.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this project, we are required to come up with a hypothetical business problem where we can utilise our data science knowledge and skills to solve a business problem.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Within this report, I talk about the business problem, the data getting evaluated to solve the business problem, the method being used, and results of the data getting analysed.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31838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16062-5600-460C-908D-2761F4595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Business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3D6BF-2600-4B27-ADFE-D01F0DFCD5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Gupta’s have planned to migrate to Toronto, Canada. 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They have been running a family hospitality business for many years in India. 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Since they are moving to Toronto, they are planning on opening their hospitality business in the city of Toronto, where they can grow their business whilst profiting. 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is a new place for them, so they are not sure what the best location is for opening a Indian restaurant. 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AU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objective of our project is to help the Gupta’s find a great location for opening a business in Toronto using the skills and knowledge of data science.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34148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B1B07-47F3-48C2-B360-A7C05F861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2B8CD6-F485-42B5-9973-93CDAACD80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data getting used for analysis are as follows:</a:t>
            </a:r>
          </a:p>
          <a:p>
            <a:pPr marL="560070" lvl="1" indent="-285750"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AU" sz="1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List of neighbourhoods in Toronto. </a:t>
            </a:r>
          </a:p>
          <a:p>
            <a:pPr marL="560070" lvl="1" indent="-285750"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AU" sz="1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Geospatial coordinates of neighbourhoods in Toronto. </a:t>
            </a:r>
          </a:p>
          <a:p>
            <a:pPr marL="560070" lvl="1" indent="-285750"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AU" sz="1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of venues related to Indian restaurants.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78653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58FB36D-73B3-45EF-8CD4-221CCC8BE0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7835D7-DF12-420F-843A-1C5083D2B3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576EB7-A8A4-4F80-A2C7-97B199BE5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</p:spPr>
        <p:txBody>
          <a:bodyPr>
            <a:normAutofit/>
          </a:bodyPr>
          <a:lstStyle/>
          <a:p>
            <a:r>
              <a:rPr lang="en-AU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EFF435-E3F6-4F65-A795-38DE3074F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20" y="2784143"/>
            <a:ext cx="5782586" cy="3433031"/>
          </a:xfrm>
        </p:spPr>
        <p:txBody>
          <a:bodyPr anchor="t">
            <a:normAutofit lnSpcReduction="10000"/>
          </a:bodyPr>
          <a:lstStyle/>
          <a:p>
            <a:pPr marL="285750" indent="-285750">
              <a:lnSpc>
                <a:spcPct val="91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Below is a summary of the clustering of Indian restaurants in the city of Toronto, Canada.</a:t>
            </a:r>
          </a:p>
          <a:p>
            <a:pPr>
              <a:lnSpc>
                <a:spcPct val="91000"/>
              </a:lnSpc>
              <a:spcAft>
                <a:spcPts val="800"/>
              </a:spcAft>
            </a:pPr>
            <a:endParaRPr lang="en-A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91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 used the K-Means to build 3 different clusters on how many Indian restaurants are in each neighbourhood.</a:t>
            </a:r>
          </a:p>
          <a:p>
            <a:pPr marL="342900" lvl="0" indent="-342900">
              <a:lnSpc>
                <a:spcPct val="91000"/>
              </a:lnSpc>
              <a:buFont typeface="Calibri" panose="020F0502020204030204" pitchFamily="34" charset="0"/>
              <a:buChar char="-"/>
            </a:pP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Cluster 0 had the highest number of Indian restaurants. *Blue spots</a:t>
            </a:r>
          </a:p>
          <a:p>
            <a:pPr marL="342900" lvl="0" indent="-342900">
              <a:lnSpc>
                <a:spcPct val="91000"/>
              </a:lnSpc>
              <a:buFont typeface="Calibri" panose="020F0502020204030204" pitchFamily="34" charset="0"/>
              <a:buChar char="-"/>
            </a:pP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Cluster 1 had no Indian restaurants. *Green spots</a:t>
            </a:r>
          </a:p>
          <a:p>
            <a:pPr marL="342900" lvl="0" indent="-342900">
              <a:lnSpc>
                <a:spcPct val="91000"/>
              </a:lnSpc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Cluster 2 had low number of restaurants. *Red spots</a:t>
            </a:r>
          </a:p>
          <a:p>
            <a:pPr marL="457200" indent="-457200">
              <a:lnSpc>
                <a:spcPct val="91000"/>
              </a:lnSpc>
              <a:buFont typeface="Wingdings" panose="05000000000000000000" pitchFamily="2" charset="2"/>
              <a:buChar char="q"/>
            </a:pPr>
            <a:endParaRPr lang="en-AU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D307C8-6513-447A-8AC5-502FFF17AC56}"/>
              </a:ext>
            </a:extLst>
          </p:cNvPr>
          <p:cNvPicPr/>
          <p:nvPr/>
        </p:nvPicPr>
        <p:blipFill rotWithShape="1">
          <a:blip r:embed="rId2"/>
          <a:srcRect l="11152" r="17292"/>
          <a:stretch/>
        </p:blipFill>
        <p:spPr>
          <a:xfrm>
            <a:off x="7533136" y="2852382"/>
            <a:ext cx="4012870" cy="3364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264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0D02D-B4BF-4054-9EB3-E6E55E72C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07298C-F545-4ABB-A150-D8B6280DB5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There is a large number of Indian restaurants already in cluster 0 which includes places like Riverdale, </a:t>
            </a:r>
            <a:r>
              <a:rPr lang="en-A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Davisville</a:t>
            </a: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en-A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Cabbagetown</a:t>
            </a: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So, opening a new Indian restaurant in that area would create conflicts with other already established Indian restaurants, so I would not recommend opening a new shop in this neighbourhood. 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AU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Cluster </a:t>
            </a: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 has no effective Indian restaurants, therefore, I would highly recommend opening an Indian restaurant in this area, as there will be a new option of cuisine for the residents in this neighbourhood and since it is the only Indian restaurant in that area, there will high sale and demand for Indian food.  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96031566"/>
      </p:ext>
    </p:extLst>
  </p:cSld>
  <p:clrMapOvr>
    <a:masterClrMapping/>
  </p:clrMapOvr>
</p:sld>
</file>

<file path=ppt/theme/theme1.xml><?xml version="1.0" encoding="utf-8"?>
<a:theme xmlns:a="http://schemas.openxmlformats.org/drawingml/2006/main" name="JuxtaposeVTI">
  <a:themeElements>
    <a:clrScheme name="AnalogousFromDarkSeedLeftStep">
      <a:dk1>
        <a:srgbClr val="000000"/>
      </a:dk1>
      <a:lt1>
        <a:srgbClr val="FFFFFF"/>
      </a:lt1>
      <a:dk2>
        <a:srgbClr val="31201C"/>
      </a:dk2>
      <a:lt2>
        <a:srgbClr val="F0F3F3"/>
      </a:lt2>
      <a:accent1>
        <a:srgbClr val="C3654D"/>
      </a:accent1>
      <a:accent2>
        <a:srgbClr val="B13B54"/>
      </a:accent2>
      <a:accent3>
        <a:srgbClr val="C34D97"/>
      </a:accent3>
      <a:accent4>
        <a:srgbClr val="AC3BB1"/>
      </a:accent4>
      <a:accent5>
        <a:srgbClr val="8D4DC3"/>
      </a:accent5>
      <a:accent6>
        <a:srgbClr val="4F41B4"/>
      </a:accent6>
      <a:hlink>
        <a:srgbClr val="993FBF"/>
      </a:hlink>
      <a:folHlink>
        <a:srgbClr val="7F7F7F"/>
      </a:folHlink>
    </a:clrScheme>
    <a:fontScheme name="Custom 167">
      <a:majorFont>
        <a:latin typeface="Franklin Gothic Demi Cond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uxtaposeVTI" id="{FBDCC3B4-6EA8-442A-B697-43C068E31FE3}" vid="{090F2E09-E4E2-4F71-A70E-279F5A0D9E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412</Words>
  <Application>Microsoft Office PowerPoint</Application>
  <PresentationFormat>Widescreen</PresentationFormat>
  <Paragraphs>27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Courier New</vt:lpstr>
      <vt:lpstr>Franklin Gothic Demi Cond</vt:lpstr>
      <vt:lpstr>Franklin Gothic Medium</vt:lpstr>
      <vt:lpstr>Wingdings</vt:lpstr>
      <vt:lpstr>JuxtaposeVTI</vt:lpstr>
      <vt:lpstr>Restaurants in toronto</vt:lpstr>
      <vt:lpstr>Introduction</vt:lpstr>
      <vt:lpstr>Business problem</vt:lpstr>
      <vt:lpstr>Data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Restaurants in toronto</dc:title>
  <dc:creator>Ayush Dallakoti</dc:creator>
  <cp:lastModifiedBy>Ayush Dallakoti</cp:lastModifiedBy>
  <cp:revision>2</cp:revision>
  <dcterms:created xsi:type="dcterms:W3CDTF">2021-01-23T04:11:51Z</dcterms:created>
  <dcterms:modified xsi:type="dcterms:W3CDTF">2021-01-23T04:13:27Z</dcterms:modified>
</cp:coreProperties>
</file>