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1"/>
  </p:sldMasterIdLst>
  <p:notesMasterIdLst>
    <p:notesMasterId r:id="rId37"/>
  </p:notesMasterIdLst>
  <p:sldIdLst>
    <p:sldId id="256" r:id="rId2"/>
    <p:sldId id="258" r:id="rId3"/>
    <p:sldId id="260" r:id="rId4"/>
    <p:sldId id="261" r:id="rId5"/>
    <p:sldId id="264" r:id="rId6"/>
    <p:sldId id="265" r:id="rId7"/>
    <p:sldId id="266" r:id="rId8"/>
    <p:sldId id="299" r:id="rId9"/>
    <p:sldId id="300" r:id="rId10"/>
    <p:sldId id="301" r:id="rId11"/>
    <p:sldId id="302" r:id="rId12"/>
    <p:sldId id="303" r:id="rId13"/>
    <p:sldId id="304" r:id="rId14"/>
    <p:sldId id="267" r:id="rId15"/>
    <p:sldId id="271" r:id="rId16"/>
    <p:sldId id="297" r:id="rId17"/>
    <p:sldId id="305" r:id="rId18"/>
    <p:sldId id="307" r:id="rId19"/>
    <p:sldId id="306" r:id="rId20"/>
    <p:sldId id="308" r:id="rId21"/>
    <p:sldId id="309" r:id="rId22"/>
    <p:sldId id="310" r:id="rId23"/>
    <p:sldId id="317" r:id="rId24"/>
    <p:sldId id="311" r:id="rId25"/>
    <p:sldId id="312" r:id="rId26"/>
    <p:sldId id="313" r:id="rId27"/>
    <p:sldId id="314" r:id="rId28"/>
    <p:sldId id="318" r:id="rId29"/>
    <p:sldId id="319" r:id="rId30"/>
    <p:sldId id="320" r:id="rId31"/>
    <p:sldId id="321" r:id="rId32"/>
    <p:sldId id="315" r:id="rId33"/>
    <p:sldId id="316" r:id="rId34"/>
    <p:sldId id="278" r:id="rId35"/>
    <p:sldId id="298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5EAACFB-EB57-4088-8786-AA29EA2CBA4F}">
  <a:tblStyle styleId="{C5EAACFB-EB57-4088-8786-AA29EA2CBA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80BA66-BA40-447C-8EF9-41F9C6C68E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666" y="-6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03647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ead612980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ead612980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ad9bfe9e5_0_6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ad9bfe9e5_0_6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ad6129809_1_2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ead6129809_1_2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ad61298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ad612980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ead6129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ead6129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dc3920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dc3920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5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-10285629">
            <a:off x="5066449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/>
          <p:nvPr/>
        </p:nvSpPr>
        <p:spPr>
          <a:xfrm rot="9405665">
            <a:off x="-4305365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3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/>
          <p:nvPr/>
        </p:nvSpPr>
        <p:spPr>
          <a:xfrm rot="9555841" flipH="1">
            <a:off x="70234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1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 rot="4102360" flipH="1">
            <a:off x="-2758583" y="412968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/>
          <p:nvPr/>
        </p:nvSpPr>
        <p:spPr>
          <a:xfrm rot="813319">
            <a:off x="-431355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1"/>
          </p:nvPr>
        </p:nvSpPr>
        <p:spPr>
          <a:xfrm>
            <a:off x="723300" y="3021075"/>
            <a:ext cx="3394200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 flipH="1">
            <a:off x="719825" y="986925"/>
            <a:ext cx="2888400" cy="19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4398774" y="421144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/>
          <p:nvPr/>
        </p:nvSpPr>
        <p:spPr>
          <a:xfrm flipH="1">
            <a:off x="-5015841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 rot="-3952094" flipH="1">
            <a:off x="-4776410" y="665034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 rot="649760">
            <a:off x="-4213998" y="5351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 rot="-813319" flipH="1">
            <a:off x="4527346" y="-34147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/>
          <p:nvPr/>
        </p:nvSpPr>
        <p:spPr>
          <a:xfrm rot="10285603" flipH="1">
            <a:off x="4806347" y="33637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/>
          <p:nvPr/>
        </p:nvSpPr>
        <p:spPr>
          <a:xfrm rot="5626330" flipH="1">
            <a:off x="3918525" y="675664"/>
            <a:ext cx="7826010" cy="287782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514900" y="1868725"/>
            <a:ext cx="3850500" cy="23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1514900" y="922175"/>
            <a:ext cx="4812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 rot="-859945" flipH="1">
            <a:off x="5665328" y="3096461"/>
            <a:ext cx="4772748" cy="424134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1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/>
          <p:nvPr/>
        </p:nvSpPr>
        <p:spPr>
          <a:xfrm rot="1478505" flipH="1">
            <a:off x="1794833" y="-211178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1699900" y="2520537"/>
            <a:ext cx="27369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subTitle" idx="1"/>
          </p:nvPr>
        </p:nvSpPr>
        <p:spPr>
          <a:xfrm>
            <a:off x="1699975" y="3065348"/>
            <a:ext cx="27369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4707338" y="2520537"/>
            <a:ext cx="27366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3"/>
          </p:nvPr>
        </p:nvSpPr>
        <p:spPr>
          <a:xfrm>
            <a:off x="4707501" y="3065348"/>
            <a:ext cx="27366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title" idx="4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rot="-813319" flipH="1">
            <a:off x="4432698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649785">
            <a:off x="-1816445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620870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8823147" flipH="1">
            <a:off x="5492915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-2254122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rot="-649785" flipH="1">
            <a:off x="3942880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 rot="-1244193" flipH="1">
            <a:off x="-2695083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 rot="9555807" flipH="1">
            <a:off x="7511217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796850" y="1301800"/>
            <a:ext cx="5550300" cy="25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0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rot="-514371" flipH="1">
            <a:off x="4546199" y="581678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 rot="10800000">
            <a:off x="6590028" y="-183052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51413">
            <a:off x="5372927" y="-597860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 rot="6697654">
            <a:off x="-3373442" y="-4867145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9986681" flipH="1">
            <a:off x="-4180552" y="104304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3394963" y="159692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 hasCustomPrompt="1"/>
          </p:nvPr>
        </p:nvSpPr>
        <p:spPr>
          <a:xfrm>
            <a:off x="1893438" y="16776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3394963" y="324648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/>
          <p:nvPr/>
        </p:nvSpPr>
        <p:spPr>
          <a:xfrm rot="10800000" flipH="1">
            <a:off x="779327" y="3478782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rot="9339447" flipH="1">
            <a:off x="-5157706" y="21951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118566" y="154919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4816263" y="1549200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6912085" y="1489537"/>
            <a:ext cx="1162249" cy="103281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3050700" y="1519363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 rot="649785">
            <a:off x="6848027" y="-2440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 rot="9089871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 hasCustomPrompt="1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3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4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 idx="5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6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7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8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 idx="9" hasCustomPrompt="1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13" hasCustomPrompt="1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14" hasCustomPrompt="1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9" r:id="rId10"/>
    <p:sldLayoutId id="2147483670" r:id="rId11"/>
    <p:sldLayoutId id="2147483672" r:id="rId12"/>
    <p:sldLayoutId id="2147483677" r:id="rId13"/>
    <p:sldLayoutId id="2147483694" r:id="rId14"/>
    <p:sldLayoutId id="2147483695" r:id="rId15"/>
    <p:sldLayoutId id="2147483696" r:id="rId16"/>
    <p:sldLayoutId id="214748369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716007" y="1529917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US Road Accident Analysis Using Data </a:t>
            </a:r>
            <a:r>
              <a:rPr lang="en-US" sz="3600" dirty="0" smtClean="0"/>
              <a:t>Mining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/>
              <a:t>A </a:t>
            </a:r>
            <a:r>
              <a:rPr lang="en-US" sz="2000" dirty="0" smtClean="0"/>
              <a:t>classification and clustering  </a:t>
            </a:r>
            <a:r>
              <a:rPr lang="en-US" sz="2000" dirty="0"/>
              <a:t>approach to predict factors influencing accidents</a:t>
            </a:r>
            <a:endParaRPr sz="2000" dirty="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 for Clustering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20" y="638250"/>
            <a:ext cx="7702800" cy="3610800"/>
          </a:xfrm>
        </p:spPr>
        <p:txBody>
          <a:bodyPr/>
          <a:lstStyle/>
          <a:p>
            <a:r>
              <a:rPr lang="en-US" sz="1800" b="1" dirty="0">
                <a:latin typeface="Kulim Park"/>
              </a:rPr>
              <a:t>Selected Features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Latitude, Longitude: Accident location.</a:t>
            </a:r>
          </a:p>
          <a:p>
            <a:pPr lvl="1"/>
            <a:r>
              <a:rPr lang="en-US" sz="1800" dirty="0">
                <a:latin typeface="Kulim Park"/>
              </a:rPr>
              <a:t>Severity: Level of accidents.</a:t>
            </a:r>
          </a:p>
          <a:p>
            <a:pPr lvl="1"/>
            <a:r>
              <a:rPr lang="en-US" sz="1800" dirty="0">
                <a:latin typeface="Kulim Park"/>
              </a:rPr>
              <a:t>Weather Condition: Contributing factor</a:t>
            </a:r>
            <a:r>
              <a:rPr lang="en-US" sz="1800" dirty="0" smtClean="0">
                <a:latin typeface="Kulim Park"/>
              </a:rPr>
              <a:t>.</a:t>
            </a:r>
          </a:p>
          <a:p>
            <a:pPr lvl="1"/>
            <a:endParaRPr lang="en-US" sz="1800" dirty="0">
              <a:latin typeface="Kulim Park"/>
            </a:endParaRPr>
          </a:p>
          <a:p>
            <a:pPr marL="584200" lvl="1" indent="0">
              <a:buNone/>
            </a:pPr>
            <a:endParaRPr lang="en-US" sz="1800" dirty="0">
              <a:latin typeface="Kulim Park"/>
            </a:endParaRPr>
          </a:p>
          <a:p>
            <a:r>
              <a:rPr lang="en-US" sz="1800" b="1" dirty="0">
                <a:latin typeface="Kulim Park"/>
              </a:rPr>
              <a:t>Preprocessing Steps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Encode categorical features (e.g., weather).</a:t>
            </a:r>
          </a:p>
          <a:p>
            <a:pPr lvl="1"/>
            <a:r>
              <a:rPr lang="en-US" sz="1800" dirty="0">
                <a:latin typeface="Kulim Park"/>
              </a:rPr>
              <a:t>Standardize numerical features for uniform scaling.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Clustering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240" y="384250"/>
            <a:ext cx="7702800" cy="3610800"/>
          </a:xfrm>
        </p:spPr>
        <p:txBody>
          <a:bodyPr/>
          <a:lstStyle/>
          <a:p>
            <a:r>
              <a:rPr lang="en-US" sz="1800" b="1" dirty="0">
                <a:latin typeface="Kulim Park"/>
              </a:rPr>
              <a:t>Overview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Divides data into a fixed number of clusters (e.g., 3).</a:t>
            </a:r>
          </a:p>
          <a:p>
            <a:pPr lvl="1"/>
            <a:r>
              <a:rPr lang="en-US" sz="1800" dirty="0">
                <a:latin typeface="Kulim Park"/>
              </a:rPr>
              <a:t>Groups accidents based on proximity and similarity of features</a:t>
            </a:r>
            <a:r>
              <a:rPr lang="en-US" sz="1800" dirty="0" smtClean="0">
                <a:latin typeface="Kulim Park"/>
              </a:rPr>
              <a:t>.</a:t>
            </a:r>
          </a:p>
          <a:p>
            <a:pPr marL="584200" lvl="1" indent="0">
              <a:buNone/>
            </a:pPr>
            <a:endParaRPr lang="en-US" sz="1800" dirty="0" smtClean="0">
              <a:latin typeface="Kulim Park"/>
            </a:endParaRPr>
          </a:p>
          <a:p>
            <a:pPr marL="584200" lvl="1" indent="0">
              <a:buNone/>
            </a:pPr>
            <a:endParaRPr lang="en-US" sz="1800" dirty="0">
              <a:latin typeface="Kulim Park"/>
            </a:endParaRPr>
          </a:p>
          <a:p>
            <a:r>
              <a:rPr lang="en-US" sz="1800" b="1" dirty="0">
                <a:latin typeface="Kulim Park"/>
              </a:rPr>
              <a:t>Use Case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Identify high-accident zones (e.g., hotspots).</a:t>
            </a:r>
          </a:p>
          <a:p>
            <a:pPr lvl="1"/>
            <a:r>
              <a:rPr lang="en-US" sz="1800" dirty="0">
                <a:latin typeface="Kulim Park"/>
              </a:rPr>
              <a:t>Cluster visualization by accident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569780"/>
            <a:ext cx="7702800" cy="657900"/>
          </a:xfrm>
        </p:spPr>
        <p:txBody>
          <a:bodyPr/>
          <a:lstStyle/>
          <a:p>
            <a:r>
              <a:rPr lang="en-US" b="1" dirty="0"/>
              <a:t>DBSCAN Clustering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526490"/>
            <a:ext cx="7702800" cy="3610800"/>
          </a:xfrm>
        </p:spPr>
        <p:txBody>
          <a:bodyPr/>
          <a:lstStyle/>
          <a:p>
            <a:r>
              <a:rPr lang="en-US" sz="1800" b="1" dirty="0">
                <a:latin typeface="Kulim Park"/>
              </a:rPr>
              <a:t>Overview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Density-based technique to find dense regions in data.</a:t>
            </a:r>
          </a:p>
          <a:p>
            <a:pPr lvl="1"/>
            <a:r>
              <a:rPr lang="en-US" sz="1800" dirty="0">
                <a:latin typeface="Kulim Park"/>
              </a:rPr>
              <a:t>Automatically detects noise and outliers</a:t>
            </a:r>
            <a:r>
              <a:rPr lang="en-US" sz="1800" dirty="0" smtClean="0">
                <a:latin typeface="Kulim Park"/>
              </a:rPr>
              <a:t>.</a:t>
            </a:r>
          </a:p>
          <a:p>
            <a:pPr lvl="1"/>
            <a:endParaRPr lang="en-US" sz="1800" dirty="0">
              <a:latin typeface="Kulim Park"/>
            </a:endParaRPr>
          </a:p>
          <a:p>
            <a:pPr marL="584200" lvl="1" indent="0">
              <a:buNone/>
            </a:pPr>
            <a:endParaRPr lang="en-US" sz="1800" dirty="0">
              <a:latin typeface="Kulim Park"/>
            </a:endParaRPr>
          </a:p>
          <a:p>
            <a:r>
              <a:rPr lang="en-US" sz="1800" b="1" dirty="0">
                <a:latin typeface="Kulim Park"/>
              </a:rPr>
              <a:t>Use Case</a:t>
            </a:r>
            <a:r>
              <a:rPr lang="en-US" sz="1800" dirty="0" smtClean="0">
                <a:latin typeface="Kulim Park"/>
              </a:rPr>
              <a:t>:</a:t>
            </a:r>
            <a:endParaRPr lang="en-US" sz="1800" dirty="0">
              <a:latin typeface="Kulim Park"/>
            </a:endParaRPr>
          </a:p>
          <a:p>
            <a:pPr lvl="1"/>
            <a:r>
              <a:rPr lang="en-US" sz="1800" dirty="0">
                <a:latin typeface="Kulim Park"/>
              </a:rPr>
              <a:t>Capture irregular clusters that K-Means may miss.</a:t>
            </a:r>
          </a:p>
          <a:p>
            <a:pPr lvl="1"/>
            <a:r>
              <a:rPr lang="en-US" sz="1800" dirty="0">
                <a:latin typeface="Kulim Park"/>
              </a:rPr>
              <a:t>Identify isolated accident zones.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Results and Insights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latin typeface="Kulim Park"/>
              </a:rPr>
              <a:t>K-Means</a:t>
            </a:r>
            <a:r>
              <a:rPr lang="en-US" sz="1600" dirty="0">
                <a:latin typeface="Kulim Park"/>
              </a:rPr>
              <a:t>:</a:t>
            </a:r>
          </a:p>
          <a:p>
            <a:pPr lvl="1"/>
            <a:r>
              <a:rPr lang="en-US" dirty="0">
                <a:latin typeface="Kulim Park"/>
              </a:rPr>
              <a:t>Highlighted accident-prone urban areas.</a:t>
            </a:r>
          </a:p>
          <a:p>
            <a:pPr lvl="1"/>
            <a:r>
              <a:rPr lang="en-US" dirty="0">
                <a:latin typeface="Kulim Park"/>
              </a:rPr>
              <a:t>Clear differentiation between low, medium, and high accident density regions</a:t>
            </a:r>
            <a:r>
              <a:rPr lang="en-US" dirty="0" smtClean="0">
                <a:latin typeface="Kulim Park"/>
              </a:rPr>
              <a:t>.</a:t>
            </a:r>
          </a:p>
          <a:p>
            <a:pPr marL="584200" lvl="1" indent="0">
              <a:buNone/>
            </a:pPr>
            <a:endParaRPr lang="en-US" dirty="0">
              <a:latin typeface="Kulim Park"/>
            </a:endParaRPr>
          </a:p>
          <a:p>
            <a:r>
              <a:rPr lang="en-US" sz="1600" b="1" dirty="0">
                <a:latin typeface="Kulim Park"/>
              </a:rPr>
              <a:t>DBSCAN</a:t>
            </a:r>
            <a:r>
              <a:rPr lang="en-US" sz="1600" dirty="0">
                <a:latin typeface="Kulim Park"/>
              </a:rPr>
              <a:t>:</a:t>
            </a:r>
          </a:p>
          <a:p>
            <a:pPr lvl="1"/>
            <a:r>
              <a:rPr lang="en-US" dirty="0">
                <a:latin typeface="Kulim Park"/>
              </a:rPr>
              <a:t>Detected outliers, such as rare accident events in remote areas.</a:t>
            </a:r>
          </a:p>
          <a:p>
            <a:pPr lvl="1"/>
            <a:r>
              <a:rPr lang="en-US" dirty="0">
                <a:latin typeface="Kulim Park"/>
              </a:rPr>
              <a:t>Captured natural clusters around highways and urban zones</a:t>
            </a:r>
            <a:r>
              <a:rPr lang="en-US" dirty="0" smtClean="0">
                <a:latin typeface="Kulim Park"/>
              </a:rPr>
              <a:t>.</a:t>
            </a:r>
          </a:p>
          <a:p>
            <a:pPr marL="584200" lvl="1" indent="0">
              <a:buNone/>
            </a:pPr>
            <a:endParaRPr lang="en-US" dirty="0">
              <a:latin typeface="Kulim Park"/>
            </a:endParaRPr>
          </a:p>
          <a:p>
            <a:r>
              <a:rPr lang="en-US" sz="1600" b="1" dirty="0">
                <a:latin typeface="Kulim Park"/>
              </a:rPr>
              <a:t>Insights</a:t>
            </a:r>
            <a:r>
              <a:rPr lang="en-US" sz="1600" dirty="0">
                <a:latin typeface="Kulim Park"/>
              </a:rPr>
              <a:t>:</a:t>
            </a:r>
          </a:p>
          <a:p>
            <a:pPr lvl="1"/>
            <a:r>
              <a:rPr lang="en-US" dirty="0">
                <a:latin typeface="Kulim Park"/>
              </a:rPr>
              <a:t>Strong correlation between severe accidents and certain weather conditions.</a:t>
            </a:r>
          </a:p>
          <a:p>
            <a:pPr lvl="1"/>
            <a:r>
              <a:rPr lang="en-US" dirty="0">
                <a:latin typeface="Kulim Park"/>
              </a:rPr>
              <a:t>Urban zones showed higher accident densities.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8"/>
          <p:cNvSpPr txBox="1">
            <a:spLocks noGrp="1"/>
          </p:cNvSpPr>
          <p:nvPr>
            <p:ph type="title"/>
          </p:nvPr>
        </p:nvSpPr>
        <p:spPr>
          <a:xfrm>
            <a:off x="965200" y="-516355"/>
            <a:ext cx="708152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 smtClean="0"/>
              <a:t> </a:t>
            </a:r>
            <a:r>
              <a:rPr lang="en-US" sz="3600" b="1" dirty="0" smtClean="0"/>
              <a:t>GUI </a:t>
            </a:r>
            <a:r>
              <a:rPr lang="en-US" sz="3600" b="1" dirty="0"/>
              <a:t>Demonstration</a:t>
            </a:r>
            <a:endParaRPr sz="3600" b="1" dirty="0"/>
          </a:p>
        </p:txBody>
      </p:sp>
      <p:sp>
        <p:nvSpPr>
          <p:cNvPr id="672" name="Google Shape;672;p68"/>
          <p:cNvSpPr txBox="1">
            <a:spLocks noGrp="1"/>
          </p:cNvSpPr>
          <p:nvPr>
            <p:ph type="subTitle" idx="1"/>
          </p:nvPr>
        </p:nvSpPr>
        <p:spPr>
          <a:xfrm>
            <a:off x="1352802" y="1316089"/>
            <a:ext cx="6775198" cy="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b="1" dirty="0">
                <a:latin typeface="Kulim Park"/>
              </a:rPr>
              <a:t>Key Features of the GUI</a:t>
            </a:r>
            <a:r>
              <a:rPr lang="en-US" dirty="0" smtClean="0">
                <a:latin typeface="Kulim Park"/>
              </a:rPr>
              <a:t>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Kulim Park"/>
              </a:rPr>
              <a:t>Input </a:t>
            </a:r>
            <a:r>
              <a:rPr lang="en-US" b="1" dirty="0">
                <a:latin typeface="Kulim Park"/>
              </a:rPr>
              <a:t>Section</a:t>
            </a:r>
            <a:r>
              <a:rPr lang="en-US" dirty="0">
                <a:latin typeface="Kulim Park"/>
              </a:rPr>
              <a:t>: Allows users to input accident </a:t>
            </a:r>
            <a:r>
              <a:rPr lang="en-US" dirty="0" smtClean="0">
                <a:latin typeface="Kulim Park"/>
              </a:rPr>
              <a:t>dataset.</a:t>
            </a:r>
          </a:p>
          <a:p>
            <a:pPr marL="127000" indent="0" algn="just"/>
            <a:endParaRPr lang="en-US" dirty="0">
              <a:latin typeface="Kulim Park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1" dirty="0">
                <a:latin typeface="Kulim Park"/>
              </a:rPr>
              <a:t>Model Run Button</a:t>
            </a:r>
            <a:r>
              <a:rPr lang="en-US" dirty="0">
                <a:latin typeface="Kulim Park"/>
              </a:rPr>
              <a:t>: Users can run the prediction model based on input data</a:t>
            </a:r>
            <a:r>
              <a:rPr lang="en-US" dirty="0" smtClean="0">
                <a:latin typeface="Kulim Park"/>
              </a:rPr>
              <a:t>.</a:t>
            </a:r>
          </a:p>
          <a:p>
            <a:pPr marL="127000" indent="0" algn="just"/>
            <a:endParaRPr lang="en-US" dirty="0">
              <a:latin typeface="Kulim Park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1" dirty="0">
                <a:latin typeface="Kulim Park"/>
              </a:rPr>
              <a:t>Output</a:t>
            </a:r>
            <a:r>
              <a:rPr lang="en-US" dirty="0">
                <a:latin typeface="Kulim Park"/>
              </a:rPr>
              <a:t>: The predicted weather condition or accident severity is displayed on the screen</a:t>
            </a:r>
            <a:r>
              <a:rPr lang="en-US" dirty="0" smtClean="0">
                <a:latin typeface="Kulim Park"/>
              </a:rPr>
              <a:t>.</a:t>
            </a:r>
          </a:p>
          <a:p>
            <a:pPr marL="127000" indent="0" algn="just"/>
            <a:endParaRPr lang="en-US" dirty="0">
              <a:latin typeface="Kulim Park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1" dirty="0">
                <a:latin typeface="Kulim Park"/>
              </a:rPr>
              <a:t>Visualization</a:t>
            </a:r>
            <a:r>
              <a:rPr lang="en-US" dirty="0">
                <a:latin typeface="Kulim Park"/>
              </a:rPr>
              <a:t>: Interactive graphs or maps showing accident hotspots, weather correlations,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2"/>
          <p:cNvSpPr txBox="1">
            <a:spLocks noGrp="1"/>
          </p:cNvSpPr>
          <p:nvPr>
            <p:ph type="title" idx="4"/>
          </p:nvPr>
        </p:nvSpPr>
        <p:spPr>
          <a:xfrm>
            <a:off x="78088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b="1" dirty="0"/>
              <a:t>Challenges &amp; Solutions</a:t>
            </a:r>
            <a:r>
              <a:rPr lang="en-US" b="1" dirty="0"/>
              <a:t/>
            </a:r>
            <a:br>
              <a:rPr lang="en-US" b="1" dirty="0"/>
            </a:br>
            <a:r>
              <a:rPr lang="en" dirty="0" smtClean="0"/>
              <a:t> 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02134" y="1033348"/>
            <a:ext cx="7139226" cy="10386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Kulim Park"/>
              </a:rPr>
              <a:t>Missing </a:t>
            </a:r>
            <a:r>
              <a:rPr lang="en-US" sz="1600" b="1" dirty="0">
                <a:latin typeface="Kulim Park"/>
              </a:rPr>
              <a:t>Data</a:t>
            </a:r>
            <a:r>
              <a:rPr lang="en-US" sz="1600" dirty="0">
                <a:latin typeface="Kulim Park"/>
              </a:rPr>
              <a:t>: Dealing with large missing values in critical </a:t>
            </a:r>
            <a:r>
              <a:rPr lang="en-US" sz="1600" dirty="0" smtClean="0">
                <a:latin typeface="Kulim Park"/>
              </a:rPr>
              <a:t>features.</a:t>
            </a:r>
          </a:p>
          <a:p>
            <a:pPr algn="just"/>
            <a:r>
              <a:rPr lang="en-US" sz="1600" b="1" dirty="0" smtClean="0">
                <a:latin typeface="Kulim Park"/>
              </a:rPr>
              <a:t>         Solution</a:t>
            </a:r>
            <a:r>
              <a:rPr lang="en-US" sz="1600" dirty="0">
                <a:latin typeface="Kulim Park"/>
              </a:rPr>
              <a:t>: Used median imputation for numerical columns and the </a:t>
            </a:r>
            <a:r>
              <a:rPr lang="en-US" sz="1600" dirty="0" smtClean="0">
                <a:latin typeface="Kulim Park"/>
              </a:rPr>
              <a:t>  </a:t>
            </a:r>
          </a:p>
          <a:p>
            <a:pPr algn="just"/>
            <a:r>
              <a:rPr lang="en-US" sz="1600" dirty="0">
                <a:latin typeface="Kulim Park"/>
              </a:rPr>
              <a:t> </a:t>
            </a:r>
            <a:r>
              <a:rPr lang="en-US" sz="1600" dirty="0" smtClean="0">
                <a:latin typeface="Kulim Park"/>
              </a:rPr>
              <a:t>        mode for categorical </a:t>
            </a:r>
            <a:r>
              <a:rPr lang="en-US" sz="1600" dirty="0">
                <a:latin typeface="Kulim Park"/>
              </a:rPr>
              <a:t>data</a:t>
            </a:r>
            <a:r>
              <a:rPr lang="en-US" sz="1600" dirty="0" smtClean="0">
                <a:latin typeface="Kulim Park"/>
              </a:rPr>
              <a:t>.</a:t>
            </a:r>
          </a:p>
          <a:p>
            <a:pPr algn="just"/>
            <a:endParaRPr lang="en-US" sz="1600" dirty="0">
              <a:latin typeface="Kulim Park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Kulim Park"/>
              </a:rPr>
              <a:t>Dimensionality</a:t>
            </a:r>
            <a:r>
              <a:rPr lang="en-US" sz="1600" dirty="0">
                <a:latin typeface="Kulim Park"/>
              </a:rPr>
              <a:t>: High number of features due to one-hot encoding.</a:t>
            </a:r>
          </a:p>
          <a:p>
            <a:pPr lvl="1" algn="just"/>
            <a:r>
              <a:rPr lang="en-US" b="1" dirty="0">
                <a:latin typeface="Kulim Park"/>
              </a:rPr>
              <a:t>Solution</a:t>
            </a:r>
            <a:r>
              <a:rPr lang="en-US" dirty="0">
                <a:latin typeface="Kulim Park"/>
              </a:rPr>
              <a:t>: Used PCA for dimensionality reduction, improving </a:t>
            </a:r>
            <a:r>
              <a:rPr lang="en-US" dirty="0" smtClean="0">
                <a:latin typeface="Kulim Park"/>
              </a:rPr>
              <a:t>model </a:t>
            </a:r>
          </a:p>
          <a:p>
            <a:pPr lvl="1" algn="just"/>
            <a:r>
              <a:rPr lang="en-US" dirty="0" smtClean="0">
                <a:latin typeface="Kulim Park"/>
              </a:rPr>
              <a:t>efficiency.</a:t>
            </a:r>
          </a:p>
          <a:p>
            <a:pPr lvl="1" algn="just"/>
            <a:endParaRPr lang="en-US" dirty="0">
              <a:latin typeface="Kulim Park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Kulim Park"/>
              </a:rPr>
              <a:t>Model Overfitting</a:t>
            </a:r>
            <a:r>
              <a:rPr lang="en-US" sz="1600" dirty="0">
                <a:latin typeface="Kulim Park"/>
              </a:rPr>
              <a:t>: Risk of overfitting due to many features.</a:t>
            </a:r>
          </a:p>
          <a:p>
            <a:pPr lvl="1" algn="just"/>
            <a:r>
              <a:rPr lang="en-US" b="1" dirty="0">
                <a:latin typeface="Kulim Park"/>
              </a:rPr>
              <a:t>Solution</a:t>
            </a:r>
            <a:r>
              <a:rPr lang="en-US" dirty="0">
                <a:latin typeface="Kulim Park"/>
              </a:rPr>
              <a:t>: Random Forest’s ensemble approach and PCA reduced </a:t>
            </a:r>
            <a:endParaRPr lang="en-US" dirty="0" smtClean="0">
              <a:latin typeface="Kulim Park"/>
            </a:endParaRPr>
          </a:p>
          <a:p>
            <a:pPr lvl="1" algn="just"/>
            <a:r>
              <a:rPr lang="en-US" dirty="0" smtClean="0">
                <a:latin typeface="Kulim Park"/>
              </a:rPr>
              <a:t>overfitting.</a:t>
            </a:r>
          </a:p>
          <a:p>
            <a:pPr lvl="1" algn="just"/>
            <a:endParaRPr lang="en-US" dirty="0">
              <a:latin typeface="Kulim Park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Kulim Park"/>
              </a:rPr>
              <a:t>Insights Gained</a:t>
            </a:r>
            <a:r>
              <a:rPr lang="en-US" sz="1600" dirty="0">
                <a:latin typeface="Kulim Park"/>
              </a:rPr>
              <a:t>: </a:t>
            </a:r>
          </a:p>
          <a:p>
            <a:pPr marL="127000" indent="0" algn="just"/>
            <a:r>
              <a:rPr lang="en-US" sz="1600" dirty="0" smtClean="0">
                <a:latin typeface="Kulim Park"/>
              </a:rPr>
              <a:t>     Data </a:t>
            </a:r>
            <a:r>
              <a:rPr lang="en-US" sz="1600" dirty="0">
                <a:latin typeface="Kulim Park"/>
              </a:rPr>
              <a:t>mining can uncover hidden patterns that inform road safety </a:t>
            </a:r>
            <a:r>
              <a:rPr lang="en-US" sz="1600" dirty="0" smtClean="0">
                <a:latin typeface="Kulim Park"/>
              </a:rPr>
              <a:t>policies </a:t>
            </a:r>
          </a:p>
          <a:p>
            <a:pPr algn="just"/>
            <a:r>
              <a:rPr lang="en-US" sz="1600" dirty="0" smtClean="0">
                <a:latin typeface="Kulim Park"/>
              </a:rPr>
              <a:t>     and </a:t>
            </a:r>
            <a:r>
              <a:rPr lang="en-US" sz="1600" dirty="0">
                <a:latin typeface="Kulim Park"/>
              </a:rPr>
              <a:t>traffic </a:t>
            </a:r>
            <a:r>
              <a:rPr lang="en-US" sz="1600" dirty="0" smtClean="0">
                <a:latin typeface="Kulim Park"/>
              </a:rPr>
              <a:t>management </a:t>
            </a:r>
            <a:r>
              <a:rPr lang="en-US" sz="1600" dirty="0">
                <a:latin typeface="Kulim Park"/>
              </a:rPr>
              <a:t>strategies.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98"/>
          <p:cNvSpPr txBox="1">
            <a:spLocks noGrp="1"/>
          </p:cNvSpPr>
          <p:nvPr>
            <p:ph type="title"/>
          </p:nvPr>
        </p:nvSpPr>
        <p:spPr>
          <a:xfrm>
            <a:off x="1524000" y="-669240"/>
            <a:ext cx="6400800" cy="25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b="1" dirty="0"/>
              <a:t>Conclusion &amp; Future Work</a:t>
            </a:r>
            <a:endParaRPr sz="3600" b="1" dirty="0">
              <a:solidFill>
                <a:schemeClr val="dk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2160" y="1270000"/>
            <a:ext cx="769112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Kulim Park"/>
              </a:rPr>
              <a:t>Conclusion</a:t>
            </a:r>
            <a:r>
              <a:rPr lang="en-US" sz="1600" dirty="0">
                <a:latin typeface="Kulim Park"/>
              </a:rPr>
              <a:t>:</a:t>
            </a:r>
          </a:p>
          <a:p>
            <a:pPr marL="540000" lvl="1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Kulim Park"/>
              </a:rPr>
              <a:t>Data mining provides powerful tools to analyze and predict factors influencing road accidents.</a:t>
            </a:r>
          </a:p>
          <a:p>
            <a:pPr marL="540000" lvl="1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Kulim Park"/>
              </a:rPr>
              <a:t>The Random Forest model offers robust and interpretable results that can guide safety measures</a:t>
            </a:r>
            <a:r>
              <a:rPr lang="en-US" sz="1600" dirty="0" smtClean="0">
                <a:latin typeface="Kulim Park"/>
              </a:rPr>
              <a:t>.</a:t>
            </a:r>
          </a:p>
          <a:p>
            <a:pPr marL="540000" lvl="1" indent="-285750" algn="just">
              <a:buFont typeface="Courier New" panose="02070309020205020404" pitchFamily="49" charset="0"/>
              <a:buChar char="o"/>
            </a:pPr>
            <a:endParaRPr lang="en-US" sz="1600" dirty="0">
              <a:latin typeface="Kulim Park"/>
            </a:endParaRPr>
          </a:p>
          <a:p>
            <a:pPr marL="254250" lvl="1" algn="just"/>
            <a:endParaRPr lang="en-US" sz="1600" dirty="0">
              <a:latin typeface="Kulim Par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Kulim Park"/>
              </a:rPr>
              <a:t>Future Work</a:t>
            </a:r>
            <a:r>
              <a:rPr lang="en-US" sz="1600" dirty="0">
                <a:latin typeface="Kulim Park"/>
              </a:rPr>
              <a:t>:</a:t>
            </a:r>
          </a:p>
          <a:p>
            <a:pPr marL="540000" lvl="1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Kulim Park"/>
              </a:rPr>
              <a:t>Further enhance the model with more detailed weather data and real-time accident reporting.</a:t>
            </a:r>
          </a:p>
          <a:p>
            <a:pPr marL="540000" lvl="1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Kulim Park"/>
              </a:rPr>
              <a:t>Implement real-time prediction for accident-prone areas based on live data.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05620"/>
            <a:ext cx="7702800" cy="657900"/>
          </a:xfrm>
        </p:spPr>
        <p:txBody>
          <a:bodyPr/>
          <a:lstStyle/>
          <a:p>
            <a:r>
              <a:rPr lang="en-US" sz="3600" b="1" dirty="0" smtClean="0"/>
              <a:t>Graphs</a:t>
            </a:r>
            <a:endParaRPr 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" y="1289384"/>
            <a:ext cx="4029075" cy="320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440" y="1289384"/>
            <a:ext cx="4562875" cy="320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7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06400"/>
            <a:ext cx="9144000" cy="58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4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5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"/>
          <p:cNvSpPr txBox="1">
            <a:spLocks noGrp="1"/>
          </p:cNvSpPr>
          <p:nvPr>
            <p:ph type="title" idx="15"/>
          </p:nvPr>
        </p:nvSpPr>
        <p:spPr>
          <a:xfrm flipH="1">
            <a:off x="784219" y="1530694"/>
            <a:ext cx="7704000" cy="2141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Presented </a:t>
            </a:r>
            <a:r>
              <a:rPr lang="en" dirty="0" smtClean="0"/>
              <a:t>By:</a:t>
            </a:r>
            <a:r>
              <a:rPr lang="en" dirty="0"/>
              <a:t> </a:t>
            </a:r>
            <a:r>
              <a:rPr lang="en" dirty="0" smtClean="0"/>
              <a:t>Saman Sajid</a:t>
            </a:r>
            <a:r>
              <a:rPr lang="en" dirty="0" smtClean="0"/>
              <a:t/>
            </a:r>
            <a:br>
              <a:rPr lang="en" dirty="0" smtClean="0"/>
            </a:b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5188" y="45720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dirty="0"/>
              <a:t>Date: </a:t>
            </a:r>
            <a:r>
              <a:rPr lang="en" dirty="0"/>
              <a:t>15-12-2024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0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0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120"/>
            <a:ext cx="9143999" cy="54152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89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76080" cy="526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295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8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6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5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71120"/>
            <a:ext cx="9143999" cy="52146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01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560" y="0"/>
            <a:ext cx="1004824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037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61" y="-196850"/>
            <a:ext cx="10566401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69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61"/>
          <p:cNvPicPr preferRelativeResize="0"/>
          <p:nvPr/>
        </p:nvPicPr>
        <p:blipFill rotWithShape="1">
          <a:blip r:embed="rId3">
            <a:alphaModFix/>
          </a:blip>
          <a:srcRect l="21350" r="18473" b="17416"/>
          <a:stretch/>
        </p:blipFill>
        <p:spPr>
          <a:xfrm>
            <a:off x="719924" y="1272812"/>
            <a:ext cx="3546839" cy="3244178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1"/>
          <p:cNvSpPr/>
          <p:nvPr/>
        </p:nvSpPr>
        <p:spPr>
          <a:xfrm>
            <a:off x="348650" y="804585"/>
            <a:ext cx="4180934" cy="41806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61"/>
          <p:cNvSpPr txBox="1">
            <a:spLocks noGrp="1"/>
          </p:cNvSpPr>
          <p:nvPr>
            <p:ph type="body" idx="1"/>
          </p:nvPr>
        </p:nvSpPr>
        <p:spPr>
          <a:xfrm>
            <a:off x="4529584" y="1272812"/>
            <a:ext cx="4000501" cy="3445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SzPts val="1100"/>
              <a:buNone/>
            </a:pPr>
            <a:r>
              <a:rPr lang="en-US" b="1" dirty="0" smtClean="0">
                <a:latin typeface="Kulim Park"/>
              </a:rPr>
              <a:t>Problem</a:t>
            </a:r>
            <a:r>
              <a:rPr lang="en-US" dirty="0">
                <a:latin typeface="Kulim Park"/>
              </a:rPr>
              <a:t>: Road accidents are a significant public safety issue in the United States, causing injuries, fatalities, and economic losses</a:t>
            </a:r>
            <a:r>
              <a:rPr lang="en-US" dirty="0" smtClean="0">
                <a:latin typeface="Kulim Park"/>
              </a:rPr>
              <a:t>.</a:t>
            </a:r>
          </a:p>
          <a:p>
            <a:pPr marL="0" lvl="0" indent="0" algn="just">
              <a:buSzPts val="1100"/>
              <a:buNone/>
            </a:pPr>
            <a:endParaRPr lang="en-US" b="1" dirty="0">
              <a:latin typeface="Kulim Park"/>
            </a:endParaRPr>
          </a:p>
          <a:p>
            <a:pPr marL="0" lvl="0" indent="0" algn="just">
              <a:buSzPts val="1100"/>
              <a:buNone/>
            </a:pPr>
            <a:r>
              <a:rPr lang="en-US" b="1" dirty="0" smtClean="0">
                <a:latin typeface="Kulim Park"/>
              </a:rPr>
              <a:t>Objective</a:t>
            </a:r>
            <a:r>
              <a:rPr lang="en-US" dirty="0">
                <a:latin typeface="Kulim Park"/>
              </a:rPr>
              <a:t>: Analyze road accident data to identify patterns and factors contributing to accidents, such as weather conditions, time of day, and road type</a:t>
            </a:r>
            <a:r>
              <a:rPr lang="en-US" dirty="0" smtClean="0">
                <a:latin typeface="Kulim Park"/>
              </a:rPr>
              <a:t>.</a:t>
            </a:r>
          </a:p>
          <a:p>
            <a:pPr marL="0" lvl="0" indent="0" algn="just">
              <a:buSzPts val="1100"/>
              <a:buNone/>
            </a:pPr>
            <a:endParaRPr lang="en-US" b="1" dirty="0">
              <a:latin typeface="Kulim Park"/>
            </a:endParaRPr>
          </a:p>
          <a:p>
            <a:pPr marL="0" lvl="0" indent="0" algn="just">
              <a:buSzPts val="1100"/>
              <a:buNone/>
            </a:pPr>
            <a:r>
              <a:rPr lang="en-US" b="1" dirty="0" smtClean="0">
                <a:latin typeface="Kulim Park"/>
              </a:rPr>
              <a:t>Importance</a:t>
            </a:r>
            <a:r>
              <a:rPr lang="en-US" dirty="0">
                <a:latin typeface="Kulim Park"/>
              </a:rPr>
              <a:t>: The insights gained from this analysis can help in urban planning, traffic management, policy development, and enhancing road safety measures.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sp>
        <p:nvSpPr>
          <p:cNvPr id="608" name="Google Shape;608;p61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61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b="1" dirty="0" smtClean="0"/>
              <a:t>Problem</a:t>
            </a:r>
            <a:r>
              <a:rPr lang="en-US" b="1" dirty="0" smtClean="0"/>
              <a:t> </a:t>
            </a:r>
            <a:r>
              <a:rPr lang="en-US" b="1" dirty="0"/>
              <a:t>Description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10" name="Google Shape;610;p61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3898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6850"/>
            <a:ext cx="921512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396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9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560" y="1034490"/>
            <a:ext cx="7702800" cy="3610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6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" name="Google Shape;846;p79"/>
          <p:cNvPicPr preferRelativeResize="0"/>
          <p:nvPr/>
        </p:nvPicPr>
        <p:blipFill rotWithShape="1">
          <a:blip r:embed="rId3">
            <a:alphaModFix/>
          </a:blip>
          <a:srcRect l="3274" t="-6229" r="62688" b="42077"/>
          <a:stretch/>
        </p:blipFill>
        <p:spPr>
          <a:xfrm flipH="1">
            <a:off x="4825960" y="-579120"/>
            <a:ext cx="4318040" cy="572262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79"/>
          <p:cNvSpPr txBox="1">
            <a:spLocks noGrp="1"/>
          </p:cNvSpPr>
          <p:nvPr>
            <p:ph type="title"/>
          </p:nvPr>
        </p:nvSpPr>
        <p:spPr>
          <a:xfrm flipH="1">
            <a:off x="111760" y="1103725"/>
            <a:ext cx="5090159" cy="19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/>
              <a:t>Any Questions???</a:t>
            </a:r>
            <a:endParaRPr sz="4000" b="1" dirty="0"/>
          </a:p>
        </p:txBody>
      </p:sp>
      <p:sp>
        <p:nvSpPr>
          <p:cNvPr id="851" name="Google Shape;851;p79"/>
          <p:cNvSpPr/>
          <p:nvPr/>
        </p:nvSpPr>
        <p:spPr>
          <a:xfrm rot="-1016915">
            <a:off x="5075473" y="-2308287"/>
            <a:ext cx="7826174" cy="287788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79"/>
          <p:cNvSpPr/>
          <p:nvPr/>
        </p:nvSpPr>
        <p:spPr>
          <a:xfrm rot="4533645" flipH="1">
            <a:off x="3033013" y="5149086"/>
            <a:ext cx="8703289" cy="55582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50" y="1605960"/>
            <a:ext cx="7697700" cy="1598100"/>
          </a:xfrm>
        </p:spPr>
        <p:txBody>
          <a:bodyPr/>
          <a:lstStyle/>
          <a:p>
            <a:r>
              <a:rPr lang="en-US" b="1" dirty="0" smtClean="0"/>
              <a:t>Thank You!!!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11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2"/>
          <p:cNvSpPr txBox="1">
            <a:spLocks noGrp="1"/>
          </p:cNvSpPr>
          <p:nvPr>
            <p:ph type="title"/>
          </p:nvPr>
        </p:nvSpPr>
        <p:spPr>
          <a:xfrm>
            <a:off x="2157838" y="72069"/>
            <a:ext cx="4812300" cy="9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b="1" dirty="0"/>
              <a:t>Dataset Overview</a:t>
            </a:r>
            <a:endParaRPr sz="3200" b="1" dirty="0"/>
          </a:p>
        </p:txBody>
      </p:sp>
      <p:sp>
        <p:nvSpPr>
          <p:cNvPr id="616" name="Google Shape;616;p62"/>
          <p:cNvSpPr txBox="1">
            <a:spLocks noGrp="1"/>
          </p:cNvSpPr>
          <p:nvPr>
            <p:ph type="body" idx="1"/>
          </p:nvPr>
        </p:nvSpPr>
        <p:spPr>
          <a:xfrm>
            <a:off x="1372024" y="1790143"/>
            <a:ext cx="6678981" cy="23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Kulim Park"/>
              </a:rPr>
              <a:t>Dataset</a:t>
            </a:r>
            <a:r>
              <a:rPr lang="en-US" dirty="0">
                <a:latin typeface="Kulim Park"/>
              </a:rPr>
              <a:t>: US Accidents Dataset from </a:t>
            </a:r>
            <a:r>
              <a:rPr lang="en-US" dirty="0" err="1" smtClean="0">
                <a:latin typeface="Kulim Park"/>
              </a:rPr>
              <a:t>Kaggle</a:t>
            </a:r>
            <a:r>
              <a:rPr lang="en-US" dirty="0" smtClean="0">
                <a:latin typeface="Kulim Park"/>
              </a:rPr>
              <a:t> contains </a:t>
            </a:r>
            <a:r>
              <a:rPr lang="en-US" dirty="0">
                <a:latin typeface="Kulim Park"/>
              </a:rPr>
              <a:t>over 2.8 million accident records across the U.S. (from February 2016 to March 2023</a:t>
            </a:r>
            <a:r>
              <a:rPr lang="en-US" dirty="0" smtClean="0">
                <a:latin typeface="Kulim Park"/>
              </a:rPr>
              <a:t>).</a:t>
            </a:r>
          </a:p>
          <a:p>
            <a:pPr marL="127000" indent="0">
              <a:buNone/>
            </a:pPr>
            <a:endParaRPr lang="en-US" dirty="0">
              <a:latin typeface="Kulim Park"/>
            </a:endParaRPr>
          </a:p>
          <a:p>
            <a:r>
              <a:rPr lang="en-US" dirty="0">
                <a:latin typeface="Kulim Park"/>
              </a:rPr>
              <a:t>Key features include location, weather conditions, accident severity, and timestamps</a:t>
            </a:r>
            <a:r>
              <a:rPr lang="en-US" dirty="0" smtClean="0">
                <a:latin typeface="Kulim Park"/>
              </a:rPr>
              <a:t>.</a:t>
            </a:r>
          </a:p>
          <a:p>
            <a:pPr marL="127000" indent="0">
              <a:buNone/>
            </a:pPr>
            <a:endParaRPr lang="en-US" dirty="0">
              <a:latin typeface="Kulim Park"/>
            </a:endParaRPr>
          </a:p>
          <a:p>
            <a:r>
              <a:rPr lang="en-US" b="1" dirty="0">
                <a:latin typeface="Kulim Park"/>
              </a:rPr>
              <a:t>Sample Size</a:t>
            </a:r>
            <a:r>
              <a:rPr lang="en-US" dirty="0">
                <a:latin typeface="Kulim Park"/>
              </a:rPr>
              <a:t>: 10,000 rows, focusing on 21 key features such as:</a:t>
            </a:r>
          </a:p>
          <a:p>
            <a:pPr lvl="1"/>
            <a:r>
              <a:rPr lang="en-US" dirty="0">
                <a:latin typeface="Kulim Park"/>
              </a:rPr>
              <a:t>Weather, temperature, humidity, visibility, wind speed, and accident location</a:t>
            </a:r>
            <a:r>
              <a:rPr lang="en-US" dirty="0" smtClean="0">
                <a:latin typeface="Kulim Park"/>
              </a:rPr>
              <a:t>.</a:t>
            </a:r>
          </a:p>
          <a:p>
            <a:pPr marL="584200" lvl="1" indent="0">
              <a:buNone/>
            </a:pPr>
            <a:endParaRPr lang="en-US" dirty="0">
              <a:latin typeface="Kulim Park"/>
            </a:endParaRPr>
          </a:p>
          <a:p>
            <a:r>
              <a:rPr lang="en-US" b="1" dirty="0">
                <a:latin typeface="Kulim Park"/>
              </a:rPr>
              <a:t>Data </a:t>
            </a:r>
            <a:r>
              <a:rPr lang="en-US" b="1" dirty="0" smtClean="0">
                <a:latin typeface="Kulim Park"/>
              </a:rPr>
              <a:t>Pre-processing</a:t>
            </a:r>
            <a:r>
              <a:rPr lang="en-US" dirty="0" smtClean="0">
                <a:latin typeface="Kulim Park"/>
              </a:rPr>
              <a:t>: Handling </a:t>
            </a:r>
            <a:r>
              <a:rPr lang="en-US" dirty="0">
                <a:latin typeface="Kulim Park"/>
              </a:rPr>
              <a:t>missing values through imputation</a:t>
            </a:r>
            <a:r>
              <a:rPr lang="en-US" dirty="0" smtClean="0">
                <a:latin typeface="Kulim Park"/>
              </a:rPr>
              <a:t>.</a:t>
            </a:r>
          </a:p>
          <a:p>
            <a:pPr marL="127000" indent="0">
              <a:buNone/>
            </a:pPr>
            <a:endParaRPr lang="en-US" dirty="0">
              <a:latin typeface="Kulim Park"/>
            </a:endParaRPr>
          </a:p>
          <a:p>
            <a:r>
              <a:rPr lang="en-US" dirty="0">
                <a:latin typeface="Kulim Park"/>
              </a:rPr>
              <a:t>Label encoding for categorical variables and Min-Max scaling for numerical data</a:t>
            </a:r>
            <a:r>
              <a:rPr lang="en-US" dirty="0" smtClean="0">
                <a:latin typeface="Kulim Park"/>
              </a:rPr>
              <a:t>.</a:t>
            </a:r>
          </a:p>
          <a:p>
            <a:pPr marL="127000" indent="0">
              <a:buNone/>
            </a:pPr>
            <a:endParaRPr lang="en-US" dirty="0">
              <a:latin typeface="Kulim Park"/>
            </a:endParaRPr>
          </a:p>
          <a:p>
            <a:r>
              <a:rPr lang="en-US" dirty="0">
                <a:latin typeface="Kulim Park"/>
              </a:rPr>
              <a:t>One-hot encoding for categorical features.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>
            <a:spLocks noGrp="1"/>
          </p:cNvSpPr>
          <p:nvPr>
            <p:ph type="title"/>
          </p:nvPr>
        </p:nvSpPr>
        <p:spPr>
          <a:xfrm>
            <a:off x="1011111" y="1282249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dirty="0"/>
              <a:t/>
            </a:r>
            <a:br>
              <a:rPr lang="en-US" sz="1200" dirty="0"/>
            </a:br>
            <a:endParaRPr sz="1200" dirty="0"/>
          </a:p>
        </p:txBody>
      </p:sp>
      <p:sp>
        <p:nvSpPr>
          <p:cNvPr id="652" name="Google Shape;652;p65"/>
          <p:cNvSpPr txBox="1">
            <a:spLocks noGrp="1"/>
          </p:cNvSpPr>
          <p:nvPr>
            <p:ph type="subTitle" idx="1"/>
          </p:nvPr>
        </p:nvSpPr>
        <p:spPr>
          <a:xfrm>
            <a:off x="1483240" y="1149740"/>
            <a:ext cx="620534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Kulim Park"/>
              </a:rPr>
              <a:t>Chosen Technique</a:t>
            </a:r>
            <a:r>
              <a:rPr lang="en-US" dirty="0">
                <a:latin typeface="Kulim Park"/>
              </a:rPr>
              <a:t>: </a:t>
            </a:r>
            <a:r>
              <a:rPr lang="en-US" b="1" dirty="0">
                <a:latin typeface="Kulim Park"/>
              </a:rPr>
              <a:t>Classification (Random Forest Classifier</a:t>
            </a:r>
            <a:r>
              <a:rPr lang="en-US" b="1" dirty="0" smtClean="0">
                <a:latin typeface="Kulim Park"/>
              </a:rPr>
              <a:t>)</a:t>
            </a:r>
          </a:p>
          <a:p>
            <a:pPr marL="0" lvl="0" indent="0" algn="l"/>
            <a:endParaRPr lang="en-US" b="1" dirty="0" smtClean="0">
              <a:latin typeface="Kulim Park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Kulim Park"/>
              </a:rPr>
              <a:t>Why </a:t>
            </a:r>
            <a:r>
              <a:rPr lang="en-US" b="1" dirty="0">
                <a:latin typeface="Kulim Park"/>
              </a:rPr>
              <a:t>Classification?</a:t>
            </a:r>
            <a:r>
              <a:rPr lang="en-US" dirty="0">
                <a:latin typeface="Kulim Park"/>
              </a:rPr>
              <a:t>: The problem involves predicting discrete categories, such as weather conditions (e.g., "Clear", "Rainy", etc</a:t>
            </a:r>
            <a:r>
              <a:rPr lang="en-US" dirty="0" smtClean="0">
                <a:latin typeface="Kulim Park"/>
              </a:rPr>
              <a:t>.).</a:t>
            </a:r>
          </a:p>
          <a:p>
            <a:pPr marL="0" lvl="0" indent="0" algn="l"/>
            <a:endParaRPr lang="en-US" dirty="0" smtClean="0">
              <a:latin typeface="Kulim Park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Kulim Park"/>
              </a:rPr>
              <a:t>Why </a:t>
            </a:r>
            <a:r>
              <a:rPr lang="en-US" b="1" dirty="0">
                <a:latin typeface="Kulim Park"/>
              </a:rPr>
              <a:t>Random Forest?</a:t>
            </a:r>
            <a:r>
              <a:rPr lang="en-US" dirty="0">
                <a:latin typeface="Kulim Park"/>
              </a:rPr>
              <a:t>:</a:t>
            </a:r>
            <a:br>
              <a:rPr lang="en-US" dirty="0">
                <a:latin typeface="Kulim Park"/>
              </a:rPr>
            </a:br>
            <a:r>
              <a:rPr lang="en-US" dirty="0">
                <a:latin typeface="Kulim Park"/>
              </a:rPr>
              <a:t>Handles both numerical and categorical features well.</a:t>
            </a:r>
            <a:br>
              <a:rPr lang="en-US" dirty="0">
                <a:latin typeface="Kulim Park"/>
              </a:rPr>
            </a:br>
            <a:r>
              <a:rPr lang="en-US" dirty="0">
                <a:latin typeface="Kulim Park"/>
              </a:rPr>
              <a:t>Robust, interpretable, and does not require feature scaling.</a:t>
            </a:r>
            <a:br>
              <a:rPr lang="en-US" dirty="0">
                <a:latin typeface="Kulim Park"/>
              </a:rPr>
            </a:br>
            <a:r>
              <a:rPr lang="en-US" dirty="0">
                <a:latin typeface="Kulim Park"/>
              </a:rPr>
              <a:t>Provides feature importance </a:t>
            </a:r>
            <a:r>
              <a:rPr lang="en-US" dirty="0" smtClean="0">
                <a:latin typeface="Kulim Park"/>
              </a:rPr>
              <a:t>insights.</a:t>
            </a:r>
          </a:p>
          <a:p>
            <a:pPr marL="0" lvl="0" indent="0" algn="l"/>
            <a:endParaRPr lang="en-US" dirty="0" smtClean="0">
              <a:latin typeface="Kulim Park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Kulim Park"/>
              </a:rPr>
              <a:t>Evaluation</a:t>
            </a:r>
            <a:r>
              <a:rPr lang="en-US" dirty="0" smtClean="0">
                <a:latin typeface="Kulim Park"/>
              </a:rPr>
              <a:t>: Model </a:t>
            </a:r>
            <a:r>
              <a:rPr lang="en-US" dirty="0">
                <a:latin typeface="Kulim Park"/>
              </a:rPr>
              <a:t>evaluated using accuracy score and classification report (precision, recall, F1-score).</a:t>
            </a:r>
            <a:endParaRPr dirty="0">
              <a:latin typeface="Kulim Par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6920" y="312419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Kulim Park"/>
              </a:rPr>
              <a:t>Data Mining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"/>
          <p:cNvSpPr txBox="1">
            <a:spLocks noGrp="1"/>
          </p:cNvSpPr>
          <p:nvPr>
            <p:ph type="title"/>
          </p:nvPr>
        </p:nvSpPr>
        <p:spPr>
          <a:xfrm>
            <a:off x="1104300" y="0"/>
            <a:ext cx="686622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tx1"/>
                </a:solidFill>
              </a:rPr>
              <a:t>Model Implementation</a:t>
            </a: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658" name="Google Shape;658;p66"/>
          <p:cNvSpPr txBox="1">
            <a:spLocks noGrp="1"/>
          </p:cNvSpPr>
          <p:nvPr>
            <p:ph type="subTitle" idx="1"/>
          </p:nvPr>
        </p:nvSpPr>
        <p:spPr>
          <a:xfrm>
            <a:off x="550580" y="1139755"/>
            <a:ext cx="798382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Kulim Park"/>
              </a:rPr>
              <a:t>Preprocessing</a:t>
            </a:r>
            <a:r>
              <a:rPr lang="en-US" dirty="0">
                <a:latin typeface="Kulim Park"/>
              </a:rPr>
              <a:t>:</a:t>
            </a:r>
          </a:p>
          <a:p>
            <a:pPr marL="900000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Kulim Park"/>
              </a:rPr>
              <a:t>Missing values handled by median imputation for numerical columns.</a:t>
            </a:r>
          </a:p>
          <a:p>
            <a:pPr marL="900000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Kulim Park"/>
              </a:rPr>
              <a:t>Categorical variables encoded using </a:t>
            </a:r>
            <a:r>
              <a:rPr lang="en-US" dirty="0" err="1">
                <a:latin typeface="Kulim Park"/>
              </a:rPr>
              <a:t>LabelEncoder</a:t>
            </a:r>
            <a:r>
              <a:rPr lang="en-US" dirty="0">
                <a:latin typeface="Kulim Park"/>
              </a:rPr>
              <a:t> and </a:t>
            </a:r>
            <a:r>
              <a:rPr lang="en-US" dirty="0" smtClean="0">
                <a:latin typeface="Kulim Park"/>
              </a:rPr>
              <a:t>One-Hot Encoding</a:t>
            </a:r>
            <a:r>
              <a:rPr lang="en-US" dirty="0">
                <a:latin typeface="Kulim Park"/>
              </a:rPr>
              <a:t>.</a:t>
            </a:r>
          </a:p>
          <a:p>
            <a:pPr marL="900000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Kulim Park"/>
              </a:rPr>
              <a:t>Normalization applied to numerical features using Min-Max scaling</a:t>
            </a:r>
            <a:r>
              <a:rPr lang="en-US" dirty="0" smtClean="0">
                <a:latin typeface="Kulim Park"/>
              </a:rPr>
              <a:t>.</a:t>
            </a:r>
          </a:p>
          <a:p>
            <a:pPr marL="614250" indent="0" algn="just"/>
            <a:endParaRPr lang="en-US" dirty="0">
              <a:latin typeface="Kulim Park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Kulim Park"/>
              </a:rPr>
              <a:t>Random Forest Model</a:t>
            </a:r>
            <a:r>
              <a:rPr lang="en-US" dirty="0">
                <a:latin typeface="Kulim Park"/>
              </a:rPr>
              <a:t>:</a:t>
            </a:r>
          </a:p>
          <a:p>
            <a:pPr marL="936000" algn="just">
              <a:buFont typeface="Courier New" panose="02070309020205020404" pitchFamily="49" charset="0"/>
              <a:buChar char="o"/>
            </a:pPr>
            <a:r>
              <a:rPr lang="en-US" dirty="0">
                <a:latin typeface="Kulim Park"/>
              </a:rPr>
              <a:t>Trained on the preprocessed dataset.</a:t>
            </a:r>
          </a:p>
          <a:p>
            <a:pPr marL="936000" algn="just">
              <a:buFont typeface="Courier New" panose="02070309020205020404" pitchFamily="49" charset="0"/>
              <a:buChar char="o"/>
            </a:pPr>
            <a:r>
              <a:rPr lang="en-US" dirty="0">
                <a:latin typeface="Kulim Park"/>
              </a:rPr>
              <a:t>Evaluated using test data, and metrics (accuracy, precision, recall, F1-score) were computed to assess performance</a:t>
            </a:r>
            <a:r>
              <a:rPr lang="en-US" dirty="0" smtClean="0">
                <a:latin typeface="Kulim Park"/>
              </a:rPr>
              <a:t>.</a:t>
            </a:r>
          </a:p>
          <a:p>
            <a:pPr marL="605800" indent="0" algn="just"/>
            <a:endParaRPr lang="en-US" dirty="0">
              <a:latin typeface="Kulim Park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Kulim Park"/>
              </a:rPr>
              <a:t>Dimensionality Reduction</a:t>
            </a:r>
            <a:r>
              <a:rPr lang="en-US" dirty="0">
                <a:latin typeface="Kulim Park"/>
              </a:rPr>
              <a:t>:</a:t>
            </a:r>
          </a:p>
          <a:p>
            <a:pPr marL="936000" algn="just">
              <a:buFont typeface="Courier New" panose="02070309020205020404" pitchFamily="49" charset="0"/>
              <a:buChar char="o"/>
            </a:pPr>
            <a:r>
              <a:rPr lang="en-US" dirty="0">
                <a:latin typeface="Kulim Park"/>
              </a:rPr>
              <a:t>Applied Principal Component Analysis (PCA) to reduce the feature space and retain 95% of variance for efficient model training.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7"/>
          <p:cNvSpPr txBox="1">
            <a:spLocks noGrp="1"/>
          </p:cNvSpPr>
          <p:nvPr>
            <p:ph type="title"/>
          </p:nvPr>
        </p:nvSpPr>
        <p:spPr>
          <a:xfrm>
            <a:off x="1153430" y="-681845"/>
            <a:ext cx="768577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b="1" dirty="0"/>
              <a:t>Model Performance &amp; Key Findings</a:t>
            </a:r>
            <a:endParaRPr sz="3200" b="1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67398" y="1163194"/>
            <a:ext cx="772636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Model Accuracy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: </a:t>
            </a:r>
          </a:p>
          <a:p>
            <a:pPr marL="64800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The Random Forest Classifier achieved an accuracy of [80%].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ulim Park"/>
              <a:cs typeface="Arial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Key Insights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:</a:t>
            </a:r>
          </a:p>
          <a:p>
            <a:pPr marL="64800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Weather conditions significantly affect accident occurrences.</a:t>
            </a:r>
          </a:p>
          <a:p>
            <a:pPr marL="64800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Certain locations (e.g., near airports or specific roads) are more accident-prone.</a:t>
            </a:r>
          </a:p>
          <a:p>
            <a:pPr marL="64800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ulim Park"/>
              <a:cs typeface="Arial" charset="0"/>
            </a:endParaRPr>
          </a:p>
          <a:p>
            <a:pPr marL="64800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Time of day (e.g., nighttime or twilight) and weather (e.g., fog or rain) increase accident likelihood.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ulim Park"/>
              <a:cs typeface="Arial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Feature Importance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: </a:t>
            </a:r>
          </a:p>
          <a:p>
            <a:pPr marL="64800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The most significant factors influencing accidents are temperature, visibility, and weather conditions.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07220"/>
            <a:ext cx="7702800" cy="657900"/>
          </a:xfrm>
        </p:spPr>
        <p:txBody>
          <a:bodyPr/>
          <a:lstStyle/>
          <a:p>
            <a:r>
              <a:rPr lang="en-US" sz="3200" b="1" dirty="0"/>
              <a:t>Introduction to Clustering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240" y="628090"/>
            <a:ext cx="7702800" cy="3610800"/>
          </a:xfrm>
        </p:spPr>
        <p:txBody>
          <a:bodyPr/>
          <a:lstStyle/>
          <a:p>
            <a:pPr algn="just"/>
            <a:r>
              <a:rPr lang="en-US" sz="1600" b="1" dirty="0" smtClean="0">
                <a:latin typeface="Kulim Park"/>
              </a:rPr>
              <a:t>Understanding Clustering</a:t>
            </a:r>
          </a:p>
          <a:p>
            <a:pPr algn="just"/>
            <a:r>
              <a:rPr lang="en-US" sz="1600" b="1" dirty="0" smtClean="0">
                <a:latin typeface="Kulim Park"/>
              </a:rPr>
              <a:t>Definition</a:t>
            </a:r>
            <a:r>
              <a:rPr lang="en-US" sz="1600" dirty="0">
                <a:latin typeface="Kulim Park"/>
              </a:rPr>
              <a:t>: Clustering is a machine learning technique that groups similar data points together based on their features</a:t>
            </a:r>
            <a:r>
              <a:rPr lang="en-US" sz="1600" dirty="0" smtClean="0">
                <a:latin typeface="Kulim Park"/>
              </a:rPr>
              <a:t>.</a:t>
            </a:r>
          </a:p>
          <a:p>
            <a:pPr marL="127000" indent="0" algn="just">
              <a:buNone/>
            </a:pPr>
            <a:endParaRPr lang="en-US" sz="1600" dirty="0">
              <a:latin typeface="Kulim Park"/>
            </a:endParaRPr>
          </a:p>
          <a:p>
            <a:pPr algn="just"/>
            <a:r>
              <a:rPr lang="en-US" sz="1600" b="1" dirty="0">
                <a:latin typeface="Kulim Park"/>
              </a:rPr>
              <a:t>Purpose</a:t>
            </a:r>
            <a:r>
              <a:rPr lang="en-US" sz="1600" dirty="0">
                <a:latin typeface="Kulim Park"/>
              </a:rPr>
              <a:t>:</a:t>
            </a:r>
          </a:p>
          <a:p>
            <a:pPr lvl="1" algn="just"/>
            <a:r>
              <a:rPr lang="en-US" dirty="0">
                <a:latin typeface="Kulim Park"/>
              </a:rPr>
              <a:t>To find hidden patterns in data.</a:t>
            </a:r>
          </a:p>
          <a:p>
            <a:pPr lvl="1" algn="just"/>
            <a:r>
              <a:rPr lang="en-US" dirty="0">
                <a:latin typeface="Kulim Park"/>
              </a:rPr>
              <a:t>To enable data-driven decision-making</a:t>
            </a:r>
            <a:r>
              <a:rPr lang="en-US" dirty="0" smtClean="0">
                <a:latin typeface="Kulim Park"/>
              </a:rPr>
              <a:t>.</a:t>
            </a:r>
          </a:p>
          <a:p>
            <a:pPr marL="584200" lvl="1" indent="0" algn="just">
              <a:buNone/>
            </a:pPr>
            <a:endParaRPr lang="en-US" dirty="0">
              <a:latin typeface="Kulim Park"/>
            </a:endParaRPr>
          </a:p>
          <a:p>
            <a:pPr algn="just"/>
            <a:r>
              <a:rPr lang="en-US" sz="1600" b="1" dirty="0">
                <a:latin typeface="Kulim Park"/>
              </a:rPr>
              <a:t>Types of Clustering Techniques</a:t>
            </a:r>
            <a:r>
              <a:rPr lang="en-US" sz="1600" dirty="0">
                <a:latin typeface="Kulim Park"/>
              </a:rPr>
              <a:t>:</a:t>
            </a:r>
          </a:p>
          <a:p>
            <a:pPr lvl="1" algn="just"/>
            <a:r>
              <a:rPr lang="en-US" dirty="0">
                <a:latin typeface="Kulim Park"/>
              </a:rPr>
              <a:t>K-Means</a:t>
            </a:r>
          </a:p>
          <a:p>
            <a:pPr lvl="1" algn="just"/>
            <a:r>
              <a:rPr lang="en-US" dirty="0">
                <a:latin typeface="Kulim Park"/>
              </a:rPr>
              <a:t>DBSCAN (Density-Based Spatial Clustering of Applications with Noise)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880" y="559620"/>
            <a:ext cx="8007440" cy="657900"/>
          </a:xfrm>
        </p:spPr>
        <p:txBody>
          <a:bodyPr/>
          <a:lstStyle/>
          <a:p>
            <a:r>
              <a:rPr lang="en-US" b="1" dirty="0"/>
              <a:t>Why Clustering in U.S. Accident Analysis?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320" y="314960"/>
            <a:ext cx="7702800" cy="3610800"/>
          </a:xfrm>
        </p:spPr>
        <p:txBody>
          <a:bodyPr/>
          <a:lstStyle/>
          <a:p>
            <a:r>
              <a:rPr lang="en-US" sz="1800" b="1" dirty="0">
                <a:latin typeface="Kulim Park"/>
              </a:rPr>
              <a:t>Purpose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Discover patterns in accident-prone regions.</a:t>
            </a:r>
          </a:p>
          <a:p>
            <a:pPr lvl="1"/>
            <a:r>
              <a:rPr lang="en-US" sz="1800" dirty="0">
                <a:latin typeface="Kulim Park"/>
              </a:rPr>
              <a:t>Analyze severity trends and contributing factors like weather or road conditions.</a:t>
            </a:r>
          </a:p>
          <a:p>
            <a:pPr lvl="1"/>
            <a:r>
              <a:rPr lang="en-US" sz="1800" dirty="0">
                <a:latin typeface="Kulim Park"/>
              </a:rPr>
              <a:t>Identify areas needing improved safety measures</a:t>
            </a:r>
            <a:r>
              <a:rPr lang="en-US" sz="1800" dirty="0" smtClean="0">
                <a:latin typeface="Kulim Park"/>
              </a:rPr>
              <a:t>.</a:t>
            </a:r>
          </a:p>
          <a:p>
            <a:pPr marL="584200" lvl="1" indent="0">
              <a:buNone/>
            </a:pPr>
            <a:endParaRPr lang="en-US" sz="1800" dirty="0">
              <a:latin typeface="Kulim Park"/>
            </a:endParaRPr>
          </a:p>
          <a:p>
            <a:r>
              <a:rPr lang="en-US" sz="1800" b="1" dirty="0">
                <a:latin typeface="Kulim Park"/>
              </a:rPr>
              <a:t>Benefits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Helps prioritize resource allocation for accident prevention.</a:t>
            </a:r>
          </a:p>
          <a:p>
            <a:pPr lvl="1"/>
            <a:r>
              <a:rPr lang="en-US" sz="1800" dirty="0">
                <a:latin typeface="Kulim Park"/>
              </a:rPr>
              <a:t>Facilitates better urban planning and infrastructure development</a:t>
            </a:r>
            <a:r>
              <a:rPr lang="en-US" sz="1800" dirty="0" smtClean="0">
                <a:latin typeface="Kulim Park"/>
              </a:rPr>
              <a:t>.</a:t>
            </a:r>
            <a:endParaRPr lang="en-US" sz="1800" dirty="0">
              <a:latin typeface="Kulim Park"/>
            </a:endParaRPr>
          </a:p>
        </p:txBody>
      </p:sp>
    </p:spTree>
    <p:extLst>
      <p:ext uri="{BB962C8B-B14F-4D97-AF65-F5344CB8AC3E}">
        <p14:creationId xmlns:p14="http://schemas.microsoft.com/office/powerpoint/2010/main" val="27492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938</Words>
  <Application>Microsoft Office PowerPoint</Application>
  <PresentationFormat>On-screen Show (16:9)</PresentationFormat>
  <Paragraphs>152</Paragraphs>
  <Slides>35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Minimalist Korean Aesthetic Pitch Deck by Slidesgo</vt:lpstr>
      <vt:lpstr>US Road Accident Analysis Using Data Mining  A classification and clustering  approach to predict factors influencing accidents</vt:lpstr>
      <vt:lpstr>Presented By: Saman Sajid </vt:lpstr>
      <vt:lpstr>Problem Description</vt:lpstr>
      <vt:lpstr>Dataset Overview</vt:lpstr>
      <vt:lpstr>  </vt:lpstr>
      <vt:lpstr>Model Implementation</vt:lpstr>
      <vt:lpstr>Model Performance &amp; Key Findings</vt:lpstr>
      <vt:lpstr>Introduction to Clustering </vt:lpstr>
      <vt:lpstr>Why Clustering in U.S. Accident Analysis? </vt:lpstr>
      <vt:lpstr>Data Preparation for Clustering </vt:lpstr>
      <vt:lpstr>K-Means Clustering Analysis </vt:lpstr>
      <vt:lpstr>DBSCAN Clustering Analysis </vt:lpstr>
      <vt:lpstr>Clustering Results and Insights </vt:lpstr>
      <vt:lpstr> GUI Demonstration</vt:lpstr>
      <vt:lpstr>Challenges &amp; Solutions  </vt:lpstr>
      <vt:lpstr>Conclusion &amp; Future Work</vt:lpstr>
      <vt:lpstr>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Questions???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Road Accident Analysis Using Data Mining</dc:title>
  <dc:creator>lenovo</dc:creator>
  <cp:lastModifiedBy>lenovo</cp:lastModifiedBy>
  <cp:revision>71</cp:revision>
  <dcterms:modified xsi:type="dcterms:W3CDTF">2024-12-31T20:11:43Z</dcterms:modified>
</cp:coreProperties>
</file>