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04"/>
      </p:cViewPr>
      <p:guideLst>
        <p:guide orient="horz" pos="2168"/>
        <p:guide pos="380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1.xml"/><Relationship Id="rId7" Type="http://schemas.openxmlformats.org/officeDocument/2006/relationships/image" Target="../media/image9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image" Target="../media/image3.png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2.xml"/><Relationship Id="rId7" Type="http://schemas.openxmlformats.org/officeDocument/2006/relationships/image" Target="../media/image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image" Target="../media/image6.png"/><Relationship Id="rId4" Type="http://schemas.openxmlformats.org/officeDocument/2006/relationships/tags" Target="../tags/tag98.xml"/><Relationship Id="rId9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21965" y="1374775"/>
            <a:ext cx="9799200" cy="2570400"/>
          </a:xfrm>
        </p:spPr>
        <p:txBody>
          <a:bodyPr/>
          <a:lstStyle/>
          <a:p>
            <a:r>
              <a:rPr lang="en-US" altLang="zh-CN"/>
              <a:t>Unity </a:t>
            </a:r>
            <a:r>
              <a:rPr lang="zh-CN" altLang="en-US"/>
              <a:t>优化导论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C# 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字符串</a:t>
            </a:r>
            <a:endParaRPr lang="zh-CN" altLang="en-US" sz="2800" b="1" spc="300">
              <a:solidFill>
                <a:srgbClr val="FF0000"/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542415" y="1627505"/>
            <a:ext cx="94087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 String.</a:t>
            </a:r>
            <a:r>
              <a:rPr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Equals</a:t>
            </a: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(str1 , str2, [StringComparison.</a:t>
            </a:r>
            <a:r>
              <a:rPr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Ordinal</a:t>
            </a: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])</a:t>
            </a:r>
          </a:p>
          <a:p>
            <a:pPr algn="l">
              <a:buClrTx/>
              <a:buSzTx/>
              <a:buFontTx/>
            </a:pPr>
            <a:endParaRPr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algn="l">
              <a:buClrTx/>
              <a:buSzTx/>
              <a:buFontTx/>
            </a:pPr>
            <a:endParaRPr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默认模式很慢，需要考虑文化差异兼容，例如 e==æ (西班牙语）</a:t>
            </a:r>
          </a:p>
          <a:p>
            <a:pPr algn="l">
              <a:buClrTx/>
              <a:buSzTx/>
              <a:buFontTx/>
            </a:pPr>
            <a:endParaRPr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algn="l">
              <a:buClrTx/>
              <a:buSzTx/>
              <a:buFontTx/>
            </a:pPr>
            <a:endParaRPr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强制使用</a:t>
            </a:r>
            <a:r>
              <a:rPr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Ordinal</a:t>
            </a: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模式，比较速度快10倍，此时只有</a:t>
            </a:r>
            <a:r>
              <a:rPr 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 </a:t>
            </a: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e==e,e!=æ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1955" y="104076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kern="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比较操作</a:t>
            </a:r>
            <a:endParaRPr lang="zh-CN" altLang="en-US" sz="2000" b="1" kern="0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1955" y="372618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kern="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正则表达搜索</a:t>
            </a:r>
            <a:endParaRPr lang="zh-CN" altLang="en-US" sz="2000" b="1" kern="0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7845" y="440880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Regex.Match(myString, "</a:t>
            </a:r>
            <a:r>
              <a:rPr 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S.*i</a:t>
            </a: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")</a:t>
            </a:r>
            <a:r>
              <a:rPr 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    //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匹配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Stri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07845" y="487299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每次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Regex.Match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产生</a:t>
            </a:r>
            <a:r>
              <a:rPr lang="en-US" altLang="zh-CN"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5000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字节的堆内存垃圾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07845" y="533717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var myRegExp = new Regex("foo");</a:t>
            </a:r>
          </a:p>
          <a:p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myRegExp.Match(myString);</a:t>
            </a: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876425" y="595820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每次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Match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产生</a:t>
            </a:r>
            <a:r>
              <a:rPr lang="en-US" altLang="zh-CN"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300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</a:rPr>
              <a:t>字节的堆内存垃圾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Unity API 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注意事项</a:t>
            </a: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98500" y="1724025"/>
            <a:ext cx="94087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写起来很顺手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 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但是很慢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在整个场景中进行搜索匹配。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 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场景中可能有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100000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个物体，极其浪费效率。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绝大部分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Find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可以用</a:t>
            </a:r>
            <a:r>
              <a:rPr lang="zh-CN" altLang="en-US"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序列化</a:t>
            </a: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替代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实在需要使用，用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Gameobject.</a:t>
            </a:r>
            <a:r>
              <a:rPr lang="en-US" altLang="zh-CN" sz="1600" b="1" kern="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FindWithTag</a:t>
            </a:r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()</a:t>
            </a:r>
            <a:endParaRPr lang="zh-CN" altLang="en-US" sz="16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04076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Gameobject.Find</a:t>
            </a:r>
            <a:r>
              <a:rPr lang="en-US" sz="24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(“something”)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01955" y="393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生命周期函数</a:t>
            </a:r>
            <a:r>
              <a:rPr lang="en-US" altLang="zh-CN" sz="24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 Update Start ...</a:t>
            </a:r>
            <a:endParaRPr lang="zh-CN" altLang="en-US" sz="2400" b="1" kern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" y="466534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Unity</a:t>
            </a: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帮忙调用，但是效率不如我们自己调用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16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即时是空函数也会调用</a:t>
            </a:r>
          </a:p>
        </p:txBody>
      </p:sp>
      <p:sp>
        <p:nvSpPr>
          <p:cNvPr id="6" name="矩形 5"/>
          <p:cNvSpPr/>
          <p:nvPr/>
        </p:nvSpPr>
        <p:spPr>
          <a:xfrm>
            <a:off x="8518525" y="5730240"/>
            <a:ext cx="2287270" cy="4362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系统</a:t>
            </a:r>
            <a:r>
              <a:rPr lang="en-US" altLang="zh-CN"/>
              <a:t>native</a:t>
            </a:r>
            <a:r>
              <a:rPr lang="zh-CN" altLang="en-US"/>
              <a:t>层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518525" y="4052570"/>
            <a:ext cx="2287270" cy="4362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C# </a:t>
            </a:r>
            <a:r>
              <a:rPr lang="zh-CN" altLang="en-US"/>
              <a:t>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30360" y="494093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Unity</a:t>
            </a:r>
          </a:p>
        </p:txBody>
      </p:sp>
      <p:sp>
        <p:nvSpPr>
          <p:cNvPr id="13" name="右箭头 12"/>
          <p:cNvSpPr/>
          <p:nvPr/>
        </p:nvSpPr>
        <p:spPr>
          <a:xfrm rot="16200000">
            <a:off x="9332595" y="4629150"/>
            <a:ext cx="464820" cy="1841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>
            <p:custDataLst>
              <p:tags r:id="rId5"/>
            </p:custDataLst>
          </p:nvPr>
        </p:nvSpPr>
        <p:spPr>
          <a:xfrm rot="5400000">
            <a:off x="9332595" y="5347970"/>
            <a:ext cx="464820" cy="1841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UGUI 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注意事项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21459" y="4171950"/>
            <a:ext cx="7962509" cy="177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r>
              <a:rPr 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合批渲染：</a:t>
            </a:r>
          </a:p>
          <a:p>
            <a:endParaRPr lang="zh-CN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UI面板重叠会导致分批。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每个</a:t>
            </a:r>
            <a:r>
              <a: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Canvas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内有</a:t>
            </a:r>
            <a:r>
              <a: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UI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更新就会导致重新合批，消耗</a:t>
            </a:r>
            <a:r>
              <a: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CPU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，需要动静分离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3995" y="1019175"/>
            <a:ext cx="3390900" cy="3152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83710" y="1019175"/>
            <a:ext cx="3333750" cy="3152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96275" y="974725"/>
            <a:ext cx="3390900" cy="315277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626968" y="5119882"/>
            <a:ext cx="6096000" cy="660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onsolas" panose="020B0609020204030204" charset="0"/>
              <a:ea typeface="+mj-ea"/>
              <a:cs typeface="Consolas" panose="020B0609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另外注意</a:t>
            </a:r>
            <a:r>
              <a: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UGUI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都是透明通道渲染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UGUI 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注意设置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3545" y="1000125"/>
            <a:ext cx="3781425" cy="4857750"/>
          </a:xfrm>
          <a:prstGeom prst="rect">
            <a:avLst/>
          </a:prstGeom>
        </p:spPr>
      </p:pic>
      <p:sp>
        <p:nvSpPr>
          <p:cNvPr id="4" name="右箭头 3"/>
          <p:cNvSpPr/>
          <p:nvPr>
            <p:custDataLst>
              <p:tags r:id="rId3"/>
            </p:custDataLst>
          </p:nvPr>
        </p:nvSpPr>
        <p:spPr>
          <a:xfrm>
            <a:off x="2207260" y="2051050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6495" y="19088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交互检查 </a:t>
            </a:r>
            <a:r>
              <a:rPr 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不需要交互的组件可以关闭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88950" y="1908810"/>
            <a:ext cx="1859915" cy="3994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23545" y="3228975"/>
            <a:ext cx="3780790" cy="23564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6"/>
            </p:custDataLst>
          </p:nvPr>
        </p:nvSpPr>
        <p:spPr>
          <a:xfrm>
            <a:off x="3865245" y="4223385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837170" y="402272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尽量少用自动布局</a:t>
            </a: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需要性能计算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渲染剔除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0E4970-48DA-4FE3-8520-4A718FA05675}"/>
              </a:ext>
            </a:extLst>
          </p:cNvPr>
          <p:cNvSpPr/>
          <p:nvPr/>
        </p:nvSpPr>
        <p:spPr>
          <a:xfrm>
            <a:off x="2235443" y="1891856"/>
            <a:ext cx="2430341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视椎体剔除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99E9AE-A14B-47B7-A906-A180270DAEE1}"/>
              </a:ext>
            </a:extLst>
          </p:cNvPr>
          <p:cNvSpPr/>
          <p:nvPr/>
        </p:nvSpPr>
        <p:spPr>
          <a:xfrm>
            <a:off x="1774213" y="3429000"/>
            <a:ext cx="2430341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背面剔除</a:t>
            </a: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48E91E-E34B-4ED5-8CD0-47EF14972EFD}"/>
              </a:ext>
            </a:extLst>
          </p:cNvPr>
          <p:cNvSpPr/>
          <p:nvPr/>
        </p:nvSpPr>
        <p:spPr>
          <a:xfrm>
            <a:off x="1819079" y="4651843"/>
            <a:ext cx="2430341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ctr">
              <a:buClrTx/>
              <a:buSzTx/>
              <a:buFontTx/>
            </a:pP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Early-z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剔除</a:t>
            </a: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635EFF-CD03-441E-8AAA-212330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76" y="194077"/>
            <a:ext cx="2998284" cy="29008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A1EB1C-54DE-454A-AC84-6D6CBDDA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66321"/>
            <a:ext cx="3229825" cy="2771043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3478F9BC-0D55-4384-83D3-798F55F0F6DD}"/>
              </a:ext>
            </a:extLst>
          </p:cNvPr>
          <p:cNvSpPr/>
          <p:nvPr/>
        </p:nvSpPr>
        <p:spPr>
          <a:xfrm>
            <a:off x="1477108" y="3669323"/>
            <a:ext cx="341971" cy="1611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BD94BF-563C-4A9C-BF74-7EDFF50ED274}"/>
              </a:ext>
            </a:extLst>
          </p:cNvPr>
          <p:cNvSpPr/>
          <p:nvPr/>
        </p:nvSpPr>
        <p:spPr>
          <a:xfrm>
            <a:off x="-503728" y="4023241"/>
            <a:ext cx="2430341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ctr">
              <a:buClrTx/>
              <a:buSzTx/>
              <a:buFontTx/>
            </a:pP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shader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04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FC887C2-73E2-41CF-94E8-C3E8BC387BCF}"/>
              </a:ext>
            </a:extLst>
          </p:cNvPr>
          <p:cNvGrpSpPr/>
          <p:nvPr/>
        </p:nvGrpSpPr>
        <p:grpSpPr>
          <a:xfrm>
            <a:off x="798611" y="1022744"/>
            <a:ext cx="3819523" cy="4572000"/>
            <a:chOff x="5687892" y="394143"/>
            <a:chExt cx="3819523" cy="4572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3D264A-F5E3-4563-8A76-804764A02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92" y="394143"/>
              <a:ext cx="3676650" cy="4572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523EC8-09E1-4BA5-8075-EB3FF0C0C1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687892" y="492369"/>
              <a:ext cx="3819523" cy="2651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渲染剔除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0E4970-48DA-4FE3-8520-4A718FA05675}"/>
              </a:ext>
            </a:extLst>
          </p:cNvPr>
          <p:cNvSpPr/>
          <p:nvPr/>
        </p:nvSpPr>
        <p:spPr>
          <a:xfrm>
            <a:off x="1421765" y="5643858"/>
            <a:ext cx="2430341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Layer Mask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99E9AE-A14B-47B7-A906-A180270DAEE1}"/>
              </a:ext>
            </a:extLst>
          </p:cNvPr>
          <p:cNvSpPr/>
          <p:nvPr/>
        </p:nvSpPr>
        <p:spPr>
          <a:xfrm>
            <a:off x="5291136" y="6108336"/>
            <a:ext cx="2704002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距离剔除</a:t>
            </a: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342900"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Layer Distance</a:t>
            </a:r>
          </a:p>
          <a:p>
            <a:pPr marL="342900"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LOD</a:t>
            </a:r>
          </a:p>
          <a:p>
            <a:pPr marL="342900"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CullingGroup</a:t>
            </a:r>
            <a:endParaRPr lang="en-US" altLang="zh-CN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遮挡剔除</a:t>
            </a:r>
            <a:endParaRPr lang="en-US" altLang="zh-CN" sz="1600" b="1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48E91E-E34B-4ED5-8CD0-47EF14972EFD}"/>
              </a:ext>
            </a:extLst>
          </p:cNvPr>
          <p:cNvSpPr/>
          <p:nvPr/>
        </p:nvSpPr>
        <p:spPr>
          <a:xfrm>
            <a:off x="8613751" y="5484793"/>
            <a:ext cx="3254229" cy="628601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灯光剔除</a:t>
            </a: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lvl="0" indent="-34290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前向渲染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=&gt;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延迟渲染</a:t>
            </a:r>
            <a:endParaRPr lang="en-US" altLang="zh-CN" sz="2000" b="1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3B303-2B10-4378-BAEE-6866C8FB0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616" y="1711853"/>
            <a:ext cx="5048250" cy="2914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030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3475" y="3165231"/>
            <a:ext cx="3063387" cy="51137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资源离线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合批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613AB-68DB-479E-9B69-16B5102FC482}"/>
              </a:ext>
            </a:extLst>
          </p:cNvPr>
          <p:cNvSpPr/>
          <p:nvPr/>
        </p:nvSpPr>
        <p:spPr>
          <a:xfrm>
            <a:off x="3868004" y="1466704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网格合并 </a:t>
            </a:r>
            <a:r>
              <a:rPr lang="en-US" altLang="zh-CN" sz="2400" b="1" dirty="0" err="1">
                <a:solidFill>
                  <a:schemeClr val="accent1"/>
                </a:solidFill>
              </a:rPr>
              <a:t>CombineMesh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62A65E-3408-4FE5-9216-23F789C1CD07}"/>
              </a:ext>
            </a:extLst>
          </p:cNvPr>
          <p:cNvSpPr/>
          <p:nvPr/>
        </p:nvSpPr>
        <p:spPr>
          <a:xfrm>
            <a:off x="85480" y="3764428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减少</a:t>
            </a:r>
            <a:r>
              <a:rPr lang="en-US" altLang="zh-CN" b="1" dirty="0" err="1">
                <a:solidFill>
                  <a:schemeClr val="accent1"/>
                </a:solidFill>
              </a:rPr>
              <a:t>drawcall</a:t>
            </a:r>
            <a:r>
              <a:rPr lang="zh-CN" altLang="en-US" b="1" dirty="0">
                <a:solidFill>
                  <a:schemeClr val="accent1"/>
                </a:solidFill>
              </a:rPr>
              <a:t>次数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A62770-660E-4D12-8F6A-D989CD1A7F9C}"/>
              </a:ext>
            </a:extLst>
          </p:cNvPr>
          <p:cNvSpPr/>
          <p:nvPr/>
        </p:nvSpPr>
        <p:spPr>
          <a:xfrm>
            <a:off x="4196862" y="3050026"/>
            <a:ext cx="556968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纹理合并 </a:t>
            </a:r>
            <a:r>
              <a:rPr lang="en-US" altLang="zh-CN" sz="2400" b="1" dirty="0">
                <a:solidFill>
                  <a:schemeClr val="accent1"/>
                </a:solidFill>
              </a:rPr>
              <a:t>Sprite Atlas</a:t>
            </a:r>
            <a:r>
              <a:rPr lang="zh-CN" altLang="en-US" sz="2400" b="1" dirty="0">
                <a:solidFill>
                  <a:schemeClr val="accent1"/>
                </a:solidFill>
              </a:rPr>
              <a:t>、</a:t>
            </a:r>
            <a:r>
              <a:rPr lang="en-US" altLang="zh-CN" sz="2400" b="1" dirty="0" err="1">
                <a:solidFill>
                  <a:schemeClr val="accent1"/>
                </a:solidFill>
              </a:rPr>
              <a:t>TextureArray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BD613C-110F-4855-9D44-BC0A4AA723E8}"/>
              </a:ext>
            </a:extLst>
          </p:cNvPr>
          <p:cNvSpPr/>
          <p:nvPr/>
        </p:nvSpPr>
        <p:spPr>
          <a:xfrm>
            <a:off x="4054962" y="4374585"/>
            <a:ext cx="556968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Shdaer</a:t>
            </a:r>
            <a:r>
              <a:rPr lang="zh-CN" altLang="en-US" sz="2400" b="1" dirty="0">
                <a:solidFill>
                  <a:schemeClr val="tx1"/>
                </a:solidFill>
              </a:rPr>
              <a:t>属性合并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Material Property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937143CC-415A-49B0-90E5-5FE46B2D728F}"/>
              </a:ext>
            </a:extLst>
          </p:cNvPr>
          <p:cNvSpPr/>
          <p:nvPr/>
        </p:nvSpPr>
        <p:spPr>
          <a:xfrm>
            <a:off x="3739662" y="1441938"/>
            <a:ext cx="457200" cy="3692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02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9192"/>
            <a:ext cx="3063387" cy="51137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渲染运行时合批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613AB-68DB-479E-9B69-16B5102FC482}"/>
              </a:ext>
            </a:extLst>
          </p:cNvPr>
          <p:cNvSpPr/>
          <p:nvPr/>
        </p:nvSpPr>
        <p:spPr>
          <a:xfrm>
            <a:off x="1469414" y="1337749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静态合批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62A65E-3408-4FE5-9216-23F789C1CD07}"/>
              </a:ext>
            </a:extLst>
          </p:cNvPr>
          <p:cNvSpPr/>
          <p:nvPr/>
        </p:nvSpPr>
        <p:spPr>
          <a:xfrm>
            <a:off x="-793751" y="3649223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减少</a:t>
            </a:r>
            <a:r>
              <a:rPr lang="en-US" altLang="zh-CN" b="1" dirty="0" err="1">
                <a:solidFill>
                  <a:schemeClr val="accent1"/>
                </a:solidFill>
              </a:rPr>
              <a:t>drawcall</a:t>
            </a:r>
            <a:r>
              <a:rPr lang="zh-CN" altLang="en-US" b="1" dirty="0">
                <a:solidFill>
                  <a:schemeClr val="accent1"/>
                </a:solidFill>
              </a:rPr>
              <a:t>次数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A62770-660E-4D12-8F6A-D989CD1A7F9C}"/>
              </a:ext>
            </a:extLst>
          </p:cNvPr>
          <p:cNvSpPr/>
          <p:nvPr/>
        </p:nvSpPr>
        <p:spPr>
          <a:xfrm>
            <a:off x="2812317" y="3062522"/>
            <a:ext cx="167762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动态合批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BD613C-110F-4855-9D44-BC0A4AA723E8}"/>
              </a:ext>
            </a:extLst>
          </p:cNvPr>
          <p:cNvSpPr/>
          <p:nvPr/>
        </p:nvSpPr>
        <p:spPr>
          <a:xfrm>
            <a:off x="1053855" y="4476958"/>
            <a:ext cx="556968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GPU Instance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DC969A-10F9-4710-8277-BAB9E7B2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53" y="768470"/>
            <a:ext cx="5038725" cy="9715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996975-7220-4CAE-A11F-9E584C4D10CE}"/>
              </a:ext>
            </a:extLst>
          </p:cNvPr>
          <p:cNvSpPr/>
          <p:nvPr/>
        </p:nvSpPr>
        <p:spPr>
          <a:xfrm>
            <a:off x="4854453" y="1898652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内存翻倍，顶点数限制</a:t>
            </a:r>
            <a:r>
              <a:rPr lang="en-US" altLang="zh-CN" dirty="0">
                <a:latin typeface="Consolas" panose="020B0609020204030204" pitchFamily="49" charset="0"/>
              </a:rPr>
              <a:t>64000</a:t>
            </a:r>
            <a:r>
              <a:rPr lang="zh-CN" altLang="en-US" dirty="0">
                <a:latin typeface="Consolas" panose="020B0609020204030204" pitchFamily="49" charset="0"/>
              </a:rPr>
              <a:t>，以及影响</a:t>
            </a:r>
            <a:r>
              <a:rPr lang="en-US" altLang="zh-CN" dirty="0">
                <a:latin typeface="Consolas" panose="020B0609020204030204" pitchFamily="49" charset="0"/>
              </a:rPr>
              <a:t>culling</a:t>
            </a:r>
            <a:r>
              <a:rPr lang="zh-CN" altLang="en-US" dirty="0">
                <a:latin typeface="Consolas" panose="020B0609020204030204" pitchFamily="49" charset="0"/>
              </a:rPr>
              <a:t>剔除。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69A4D4-507E-4E09-9D38-4EEFD9DC3431}"/>
              </a:ext>
            </a:extLst>
          </p:cNvPr>
          <p:cNvSpPr/>
          <p:nvPr/>
        </p:nvSpPr>
        <p:spPr>
          <a:xfrm>
            <a:off x="4207362" y="3149019"/>
            <a:ext cx="656614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消耗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实时合并，条件很多，并且开销可能大于提升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材质检视面板 (Inspector) 窗口中显示的 Enable Instancing 复选框">
            <a:extLst>
              <a:ext uri="{FF2B5EF4-FFF2-40B4-BE49-F238E27FC236}">
                <a16:creationId xmlns:a16="http://schemas.microsoft.com/office/drawing/2014/main" id="{D00FADB8-9B98-48E1-934A-B8B799D1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53041"/>
            <a:ext cx="4883760" cy="30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9BDA655-0231-40A3-8266-A36250488F3E}"/>
              </a:ext>
            </a:extLst>
          </p:cNvPr>
          <p:cNvSpPr/>
          <p:nvPr/>
        </p:nvSpPr>
        <p:spPr>
          <a:xfrm>
            <a:off x="1053855" y="5115006"/>
            <a:ext cx="556968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草地等重复物体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2444D5B-E7A4-4CF1-9678-D4E72F1BFBFE}"/>
              </a:ext>
            </a:extLst>
          </p:cNvPr>
          <p:cNvSpPr/>
          <p:nvPr/>
        </p:nvSpPr>
        <p:spPr>
          <a:xfrm>
            <a:off x="2602034" y="1302633"/>
            <a:ext cx="457200" cy="4210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55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08" y="208736"/>
            <a:ext cx="3063387" cy="51137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资源加载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62A65E-3408-4FE5-9216-23F789C1CD07}"/>
              </a:ext>
            </a:extLst>
          </p:cNvPr>
          <p:cNvSpPr/>
          <p:nvPr/>
        </p:nvSpPr>
        <p:spPr>
          <a:xfrm>
            <a:off x="831238" y="241706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减少读盘时间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26A193-3624-4931-B12E-9BAEDD919D7D}"/>
              </a:ext>
            </a:extLst>
          </p:cNvPr>
          <p:cNvSpPr/>
          <p:nvPr/>
        </p:nvSpPr>
        <p:spPr>
          <a:xfrm>
            <a:off x="1175190" y="1862456"/>
            <a:ext cx="2287270" cy="4362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9" name="右箭头 12">
            <a:extLst>
              <a:ext uri="{FF2B5EF4-FFF2-40B4-BE49-F238E27FC236}">
                <a16:creationId xmlns:a16="http://schemas.microsoft.com/office/drawing/2014/main" id="{791F11A6-A6A3-47BF-8ABC-1A255C82B2E0}"/>
              </a:ext>
            </a:extLst>
          </p:cNvPr>
          <p:cNvSpPr/>
          <p:nvPr/>
        </p:nvSpPr>
        <p:spPr>
          <a:xfrm>
            <a:off x="7883689" y="2029265"/>
            <a:ext cx="464820" cy="1841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3">
            <a:extLst>
              <a:ext uri="{FF2B5EF4-FFF2-40B4-BE49-F238E27FC236}">
                <a16:creationId xmlns:a16="http://schemas.microsoft.com/office/drawing/2014/main" id="{C477E891-4DF5-4A46-ADF7-4C15D367CB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54536" y="1988503"/>
            <a:ext cx="464820" cy="1841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40E481-DCC3-4E9D-BB3B-0EB26482A80B}"/>
              </a:ext>
            </a:extLst>
          </p:cNvPr>
          <p:cNvSpPr/>
          <p:nvPr/>
        </p:nvSpPr>
        <p:spPr>
          <a:xfrm>
            <a:off x="-118331" y="811579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</a:rPr>
              <a:t>Gaemobject.Instaniate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2A7FAB-1385-4D01-BE6B-A048E3DE291F}"/>
              </a:ext>
            </a:extLst>
          </p:cNvPr>
          <p:cNvSpPr/>
          <p:nvPr/>
        </p:nvSpPr>
        <p:spPr>
          <a:xfrm>
            <a:off x="997375" y="2495908"/>
            <a:ext cx="25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Prefab/Model/Other</a:t>
            </a:r>
            <a:endParaRPr lang="zh-CN" altLang="en-US" sz="20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668AC2-8828-4A05-B84A-6DFFD0E6F9D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1638908"/>
              </p:ext>
            </p:extLst>
          </p:nvPr>
        </p:nvGraphicFramePr>
        <p:xfrm>
          <a:off x="4198768" y="1331717"/>
          <a:ext cx="3505508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 dirty="0" err="1"/>
                        <a:t>perfab</a:t>
                      </a:r>
                      <a:endParaRPr lang="en-US" altLang="zh-CN" sz="1400" dirty="0"/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30000"/>
                        </a:lnSpc>
                        <a:buNone/>
                      </a:pPr>
                      <a:endParaRPr lang="en-US" altLang="zh-CN" sz="1400" b="1" dirty="0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A257A30-3035-4C51-812A-C027A6D20C90}"/>
              </a:ext>
            </a:extLst>
          </p:cNvPr>
          <p:cNvSpPr/>
          <p:nvPr/>
        </p:nvSpPr>
        <p:spPr>
          <a:xfrm>
            <a:off x="7425846" y="3028890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/>
              <a:t>Instaniate</a:t>
            </a:r>
            <a:endParaRPr lang="zh-CN" altLang="en-US" sz="2000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3B91FC2-367F-4C4B-9C7A-A3A83BD6113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90815569"/>
              </p:ext>
            </p:extLst>
          </p:nvPr>
        </p:nvGraphicFramePr>
        <p:xfrm>
          <a:off x="8527922" y="1329104"/>
          <a:ext cx="3505508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 dirty="0" err="1"/>
                        <a:t>perfab</a:t>
                      </a:r>
                      <a:endParaRPr lang="en-US" altLang="zh-CN" sz="1400" dirty="0"/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rgbClr val="FFFF00"/>
                          </a:solidFill>
                          <a:sym typeface="+mn-ea"/>
                        </a:rPr>
                        <a:t>Instance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3C36718-00B3-4068-A97B-774E78ABA477}"/>
              </a:ext>
            </a:extLst>
          </p:cNvPr>
          <p:cNvSpPr/>
          <p:nvPr/>
        </p:nvSpPr>
        <p:spPr>
          <a:xfrm>
            <a:off x="-993531" y="4599236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启动加载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164B4EE-32E9-4CF5-A770-135B4444947D}"/>
              </a:ext>
            </a:extLst>
          </p:cNvPr>
          <p:cNvSpPr/>
          <p:nvPr/>
        </p:nvSpPr>
        <p:spPr>
          <a:xfrm>
            <a:off x="1326540" y="3618246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场景预置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3B18DA-0765-4B6D-84E9-9C7B470AA5F9}"/>
              </a:ext>
            </a:extLst>
          </p:cNvPr>
          <p:cNvSpPr/>
          <p:nvPr/>
        </p:nvSpPr>
        <p:spPr>
          <a:xfrm>
            <a:off x="1316871" y="4505357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对象引用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96A202-D8FF-461A-BF4E-467F72309821}"/>
              </a:ext>
            </a:extLst>
          </p:cNvPr>
          <p:cNvSpPr/>
          <p:nvPr/>
        </p:nvSpPr>
        <p:spPr>
          <a:xfrm>
            <a:off x="1573335" y="5421858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Resources</a:t>
            </a:r>
            <a:r>
              <a:rPr lang="zh-CN" altLang="en-US" sz="2400" b="1" dirty="0">
                <a:solidFill>
                  <a:schemeClr val="accent1"/>
                </a:solidFill>
              </a:rPr>
              <a:t>文件夹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BDA11B8-31C1-456A-80BE-6C4C787E3701}"/>
              </a:ext>
            </a:extLst>
          </p:cNvPr>
          <p:cNvCxnSpPr/>
          <p:nvPr/>
        </p:nvCxnSpPr>
        <p:spPr>
          <a:xfrm>
            <a:off x="0" y="3603302"/>
            <a:ext cx="12192000" cy="14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0702D3F-5F8D-4EF0-A9BD-549E5C0ADE5F}"/>
              </a:ext>
            </a:extLst>
          </p:cNvPr>
          <p:cNvSpPr/>
          <p:nvPr/>
        </p:nvSpPr>
        <p:spPr>
          <a:xfrm>
            <a:off x="2042521" y="3746518"/>
            <a:ext cx="457200" cy="2145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12">
            <a:extLst>
              <a:ext uri="{FF2B5EF4-FFF2-40B4-BE49-F238E27FC236}">
                <a16:creationId xmlns:a16="http://schemas.microsoft.com/office/drawing/2014/main" id="{EF59A586-1283-43E2-AEF5-73152155EF90}"/>
              </a:ext>
            </a:extLst>
          </p:cNvPr>
          <p:cNvSpPr/>
          <p:nvPr/>
        </p:nvSpPr>
        <p:spPr>
          <a:xfrm>
            <a:off x="5380892" y="4480124"/>
            <a:ext cx="1038248" cy="514148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EB7939-71AC-4579-B696-489EAEB01B06}"/>
              </a:ext>
            </a:extLst>
          </p:cNvPr>
          <p:cNvSpPr/>
          <p:nvPr/>
        </p:nvSpPr>
        <p:spPr>
          <a:xfrm>
            <a:off x="6242048" y="4438515"/>
            <a:ext cx="61792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AssetBundle</a:t>
            </a:r>
            <a:r>
              <a:rPr lang="en-US" altLang="zh-CN" sz="2400" b="1" dirty="0">
                <a:solidFill>
                  <a:schemeClr val="tx1"/>
                </a:solidFill>
              </a:rPr>
              <a:t>/Addressable </a:t>
            </a:r>
            <a:r>
              <a:rPr lang="zh-CN" altLang="en-US" sz="2400" b="1" dirty="0">
                <a:solidFill>
                  <a:schemeClr val="tx1"/>
                </a:solidFill>
              </a:rPr>
              <a:t>按需加载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16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F79B9655-DB3E-4CE1-B0C2-52637A8AC76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21965" y="1374775"/>
            <a:ext cx="9799200" cy="2570400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354965" y="2075180"/>
            <a:ext cx="4098290" cy="143065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优化</a:t>
            </a:r>
          </a:p>
        </p:txBody>
      </p:sp>
      <p:sp>
        <p:nvSpPr>
          <p:cNvPr id="3" name="矩形 2"/>
          <p:cNvSpPr/>
          <p:nvPr/>
        </p:nvSpPr>
        <p:spPr>
          <a:xfrm>
            <a:off x="6518275" y="786765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accent1"/>
                </a:solidFill>
              </a:rPr>
              <a:t>资产设置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518275" y="2833370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内存大小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6518275" y="1757680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包体大小</a:t>
            </a: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507480" y="3823419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CPU占用</a:t>
            </a: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518275" y="4742497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GPU占用</a:t>
            </a: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3908425" y="1300480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3200" b="1">
                <a:solidFill>
                  <a:schemeClr val="accent4"/>
                </a:solidFill>
                <a:sym typeface="+mn-ea"/>
              </a:rPr>
              <a:t>离线指标</a:t>
            </a: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793490" y="3909060"/>
            <a:ext cx="231902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3200" b="1">
                <a:solidFill>
                  <a:schemeClr val="accent4"/>
                </a:solidFill>
                <a:sym typeface="+mn-ea"/>
              </a:rPr>
              <a:t>运行时指标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6047105" y="921385"/>
            <a:ext cx="421640" cy="12750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>
            <p:custDataLst>
              <p:tags r:id="rId9"/>
            </p:custDataLst>
          </p:nvPr>
        </p:nvSpPr>
        <p:spPr>
          <a:xfrm>
            <a:off x="6227445" y="2954655"/>
            <a:ext cx="421640" cy="29819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>
            <p:custDataLst>
              <p:tags r:id="rId10"/>
            </p:custDataLst>
          </p:nvPr>
        </p:nvSpPr>
        <p:spPr>
          <a:xfrm>
            <a:off x="2966085" y="1480820"/>
            <a:ext cx="712470" cy="27584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>
            <p:custDataLst>
              <p:tags r:id="rId11"/>
            </p:custDataLst>
          </p:nvPr>
        </p:nvSpPr>
        <p:spPr>
          <a:xfrm rot="10800000">
            <a:off x="8254364" y="4107179"/>
            <a:ext cx="412115" cy="18294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75700" y="445897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FPS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帧率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87F8A6-5983-46C1-B674-D460B1536C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518275" y="5509261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内存带宽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alt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资产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检查工具</a:t>
            </a:r>
            <a:r>
              <a:rPr lang="en-US" alt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 UPR Asset Checker</a:t>
            </a: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81935" y="1210945"/>
            <a:ext cx="8353425" cy="1828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45130" y="3241040"/>
            <a:ext cx="8027035" cy="3321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1800" y="17386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自动检查报告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6585" y="470217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音频资源建议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音频设置优化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9095" y="1021080"/>
            <a:ext cx="4610100" cy="408622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616200" y="1741805"/>
            <a:ext cx="2961640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2935" y="15379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立体声转为单声道</a:t>
            </a:r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001645" y="3429000"/>
            <a:ext cx="2961640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88380" y="322516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根据目标平台选择压缩格式</a:t>
            </a:r>
          </a:p>
        </p:txBody>
      </p:sp>
      <p:sp>
        <p:nvSpPr>
          <p:cNvPr id="8" name="右箭头 7"/>
          <p:cNvSpPr/>
          <p:nvPr>
            <p:custDataLst>
              <p:tags r:id="rId5"/>
            </p:custDataLst>
          </p:nvPr>
        </p:nvSpPr>
        <p:spPr>
          <a:xfrm>
            <a:off x="3128645" y="4102100"/>
            <a:ext cx="2961640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215380" y="389826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手机平台推荐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22K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采样率</a:t>
            </a:r>
          </a:p>
        </p:txBody>
      </p:sp>
      <p:sp>
        <p:nvSpPr>
          <p:cNvPr id="10" name="右箭头 9"/>
          <p:cNvSpPr/>
          <p:nvPr>
            <p:custDataLst>
              <p:tags r:id="rId7"/>
            </p:custDataLst>
          </p:nvPr>
        </p:nvSpPr>
        <p:spPr>
          <a:xfrm>
            <a:off x="2297430" y="4695190"/>
            <a:ext cx="3665855" cy="2774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215380" y="46951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7.77%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压缩率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4155" y="1202055"/>
            <a:ext cx="5864225" cy="14973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alt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3D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模型</a:t>
            </a:r>
            <a:r>
              <a:rPr 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设置优化</a:t>
            </a:r>
          </a:p>
        </p:txBody>
      </p:sp>
      <p:sp>
        <p:nvSpPr>
          <p:cNvPr id="4" name="右箭头 3"/>
          <p:cNvSpPr/>
          <p:nvPr/>
        </p:nvSpPr>
        <p:spPr>
          <a:xfrm>
            <a:off x="2837180" y="1856740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1970" y="1597660"/>
            <a:ext cx="47536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Read/Write</a:t>
            </a: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开启会额外占用一份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CPU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内存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8675" y="3429000"/>
            <a:ext cx="3019425" cy="1314450"/>
          </a:xfrm>
          <a:prstGeom prst="rect">
            <a:avLst/>
          </a:prstGeom>
        </p:spPr>
      </p:pic>
      <p:sp>
        <p:nvSpPr>
          <p:cNvPr id="14" name="右箭头 13"/>
          <p:cNvSpPr/>
          <p:nvPr>
            <p:custDataLst>
              <p:tags r:id="rId4"/>
            </p:custDataLst>
          </p:nvPr>
        </p:nvSpPr>
        <p:spPr>
          <a:xfrm>
            <a:off x="2837180" y="4092575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871970" y="394652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简化模型网格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rcRect t="10072"/>
          <a:stretch>
            <a:fillRect/>
          </a:stretch>
        </p:blipFill>
        <p:spPr>
          <a:xfrm>
            <a:off x="238760" y="690880"/>
            <a:ext cx="4657725" cy="5970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纹理设置优化</a:t>
            </a:r>
          </a:p>
        </p:txBody>
      </p:sp>
      <p:sp>
        <p:nvSpPr>
          <p:cNvPr id="4" name="右箭头 3"/>
          <p:cNvSpPr/>
          <p:nvPr/>
        </p:nvSpPr>
        <p:spPr>
          <a:xfrm>
            <a:off x="2366010" y="2525395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8570" y="2101850"/>
            <a:ext cx="47536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Read/Write</a:t>
            </a: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开启会额外占用一份内存</a:t>
            </a:r>
          </a:p>
        </p:txBody>
      </p:sp>
      <p:sp>
        <p:nvSpPr>
          <p:cNvPr id="14" name="右箭头 13"/>
          <p:cNvSpPr/>
          <p:nvPr>
            <p:custDataLst>
              <p:tags r:id="rId3"/>
            </p:custDataLst>
          </p:nvPr>
        </p:nvSpPr>
        <p:spPr>
          <a:xfrm>
            <a:off x="3176270" y="5572760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007225" y="528891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根据平台选择压缩格式</a:t>
            </a: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不同的处理器有不同的硬件加速</a:t>
            </a:r>
          </a:p>
        </p:txBody>
      </p:sp>
      <p:sp>
        <p:nvSpPr>
          <p:cNvPr id="6" name="右箭头 5"/>
          <p:cNvSpPr/>
          <p:nvPr>
            <p:custDataLst>
              <p:tags r:id="rId5"/>
            </p:custDataLst>
          </p:nvPr>
        </p:nvSpPr>
        <p:spPr>
          <a:xfrm>
            <a:off x="2425065" y="3107690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407785" y="3023870"/>
            <a:ext cx="47536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多级纹理</a:t>
            </a:r>
            <a:endParaRPr lang="en-US" altLang="zh-CN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开启会额外占用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1/3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内存</a:t>
            </a:r>
          </a:p>
        </p:txBody>
      </p:sp>
      <p:sp>
        <p:nvSpPr>
          <p:cNvPr id="10" name="右箭头 9"/>
          <p:cNvSpPr/>
          <p:nvPr>
            <p:custDataLst>
              <p:tags r:id="rId7"/>
            </p:custDataLst>
          </p:nvPr>
        </p:nvSpPr>
        <p:spPr>
          <a:xfrm>
            <a:off x="2716530" y="4349115"/>
            <a:ext cx="3766185" cy="114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699250" y="4265295"/>
            <a:ext cx="475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插值方法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三线性较耗性能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3590" y="699770"/>
            <a:ext cx="8801100" cy="7581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运行时性能分析</a:t>
            </a:r>
            <a:r>
              <a:rPr lang="en-US" alt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Unity Profiler</a:t>
            </a:r>
          </a:p>
        </p:txBody>
      </p:sp>
      <p:sp>
        <p:nvSpPr>
          <p:cNvPr id="9" name="矩形 8"/>
          <p:cNvSpPr/>
          <p:nvPr/>
        </p:nvSpPr>
        <p:spPr>
          <a:xfrm>
            <a:off x="2470785" y="1058545"/>
            <a:ext cx="7006590" cy="18415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783590" y="4936490"/>
            <a:ext cx="5311140" cy="18415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4170" y="647700"/>
            <a:ext cx="8324850" cy="5562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运行时内存分析</a:t>
            </a:r>
            <a:r>
              <a:rPr lang="en-US" altLang="zh-CN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Unity Memory Profiler</a:t>
            </a:r>
          </a:p>
        </p:txBody>
      </p:sp>
      <p:sp>
        <p:nvSpPr>
          <p:cNvPr id="9" name="矩形 8"/>
          <p:cNvSpPr/>
          <p:nvPr/>
        </p:nvSpPr>
        <p:spPr>
          <a:xfrm>
            <a:off x="344170" y="2821305"/>
            <a:ext cx="8324215" cy="15424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344170" y="4878070"/>
            <a:ext cx="8323580" cy="10661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850630" y="3131185"/>
            <a:ext cx="475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原生内存大头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纹理材质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850630" y="5342255"/>
            <a:ext cx="475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代码内存大头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字符串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75" y="-180975"/>
            <a:ext cx="8365490" cy="93853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/>
          <a:p>
            <a:pPr lvl="0" algn="l">
              <a:buClrTx/>
              <a:buSzTx/>
              <a:buFontTx/>
            </a:pPr>
            <a:r>
              <a:rPr 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C# </a:t>
            </a:r>
            <a:r>
              <a:rPr lang="zh-CN" altLang="en-US" sz="28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字符串——最常见的</a:t>
            </a:r>
            <a:r>
              <a:rPr lang="zh-CN" altLang="en-US" sz="2800" b="1" spc="300">
                <a:solidFill>
                  <a:srgbClr val="FF0000"/>
                </a:solidFill>
                <a:uFillTx/>
                <a:latin typeface="+mj-lt"/>
                <a:ea typeface="+mj-ea"/>
                <a:cs typeface="+mj-cs"/>
                <a:sym typeface="+mn-ea"/>
              </a:rPr>
              <a:t>堆对象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92885" y="1506220"/>
            <a:ext cx="475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堆对象需要垃圾回收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635625" y="1143000"/>
          <a:ext cx="11004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栈顶</a:t>
                      </a: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solidFill>
                            <a:schemeClr val="lt1"/>
                          </a:solidFill>
                          <a:sym typeface="+mn-ea"/>
                        </a:rPr>
                        <a:t>栈底</a:t>
                      </a:r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6812280" y="1471930"/>
            <a:ext cx="5822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4"/>
            </p:custDataLst>
          </p:nvPr>
        </p:nvCxnSpPr>
        <p:spPr>
          <a:xfrm flipH="1">
            <a:off x="6812280" y="1905000"/>
            <a:ext cx="582295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8087995" y="1087755"/>
          <a:ext cx="2631440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/>
                        <a:t>class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400" b="1">
                          <a:solidFill>
                            <a:schemeClr val="lt1"/>
                          </a:solidFill>
                          <a:sym typeface="+mn-ea"/>
                        </a:rPr>
                        <a:t>class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70355" y="3344545"/>
            <a:ext cx="475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字符串不可修改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4265295" y="3436620"/>
            <a:ext cx="74371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sz="1600" b="1" ker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string result= “this” + “is” + “a” + “test”;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83405" y="3837305"/>
            <a:ext cx="609600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this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this is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spc="300">
                <a:solidFill>
                  <a:srgbClr val="FF0000"/>
                </a:solidFill>
                <a:uFillTx/>
                <a:latin typeface="Consolas" panose="020B0609020204030204" charset="0"/>
                <a:ea typeface="+mj-ea"/>
                <a:cs typeface="Consolas" panose="020B0609020204030204" charset="0"/>
                <a:sym typeface="+mn-ea"/>
              </a:rPr>
              <a:t>this is a test</a:t>
            </a: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383405" y="5640070"/>
            <a:ext cx="78085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拼接三次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14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字节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=&gt; 42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字节</a:t>
            </a:r>
          </a:p>
          <a:p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使用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$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语法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或者</a:t>
            </a: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rPr>
              <a:t> StringBuilder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RiNWM4ZTRkMzMxZWMzM2IxMDc5NzU0Njk3ODNlNz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*120"/>
  <p:tag name="TABLE_ENDDRAG_RECT" val="144*210*86*1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7*124"/>
  <p:tag name="TABLE_ENDDRAG_RECT" val="608*190*207*1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7*124"/>
  <p:tag name="TABLE_ENDDRAG_RECT" val="608*190*207*1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7*124"/>
  <p:tag name="TABLE_ENDDRAG_RECT" val="608*190*207*1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572</Words>
  <Application>Microsoft Office PowerPoint</Application>
  <PresentationFormat>宽屏</PresentationFormat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Consolas</vt:lpstr>
      <vt:lpstr>Wingdings</vt:lpstr>
      <vt:lpstr>WPS</vt:lpstr>
      <vt:lpstr>Unity 优化导论</vt:lpstr>
      <vt:lpstr> 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Sitch Zou</dc:creator>
  <cp:lastModifiedBy>Sitch</cp:lastModifiedBy>
  <cp:revision>231</cp:revision>
  <dcterms:created xsi:type="dcterms:W3CDTF">2019-06-19T02:08:00Z</dcterms:created>
  <dcterms:modified xsi:type="dcterms:W3CDTF">2024-01-06T05:34:22Z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10B056FC039B4A4885FA71353457A913_11</vt:lpwstr>
  </property>
</Properties>
</file>