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5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4D0E-351B-134B-939A-40270C82F2DD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E1BB-ED4B-2940-966D-879EB1E4F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6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425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7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9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2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11A2-A7A0-374C-BF3F-D4D561F6F191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rscloud.github.io/TarsDocs/kai-fa/tarstup.html" TargetMode="External"/><Relationship Id="rId2" Type="http://schemas.openxmlformats.org/officeDocument/2006/relationships/hyperlink" Target="https://github.com/TarsCloud/Tar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arscloud.github.io/TarsDoc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55650" y="2565400"/>
            <a:ext cx="71294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80000"/>
              </a:lnSpc>
            </a:pPr>
            <a:r>
              <a:rPr lang="en-US" altLang="zh-CN" sz="4000" b="1" dirty="0">
                <a:latin typeface="隶书" charset="0"/>
                <a:ea typeface="隶书" charset="0"/>
                <a:cs typeface="隶书" charset="0"/>
              </a:rPr>
              <a:t>TARS</a:t>
            </a: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zh-CN" altLang="en-US" sz="3600" dirty="0">
                <a:latin typeface="隶书" charset="0"/>
                <a:ea typeface="隶书" charset="0"/>
                <a:cs typeface="隶书" charset="0"/>
              </a:rPr>
            </a:br>
            <a:endParaRPr lang="zh-CN" altLang="en-US" sz="3600" dirty="0">
              <a:latin typeface="隶书" charset="0"/>
              <a:ea typeface="隶书" charset="0"/>
              <a:cs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42912" y="41286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代码自动生成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9412" name="Picture 20" descr="{DD8F5FB2-259B-43A6-A6A8-D7C89AA385A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835150"/>
            <a:ext cx="8208962" cy="873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414" name="Picture 22" descr="M01@Q1GU(2IS9H8}E2`N8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392612" cy="216058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416" name="Picture 24" descr="{7WGCL3V]OOI@1CR}8_5_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73463"/>
            <a:ext cx="38623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59418" name="Picture 26" descr="EF_%N]VE14N6(RSV7``Q@W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52963"/>
            <a:ext cx="38877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141788" y="3573463"/>
            <a:ext cx="717550" cy="3048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客户端</a:t>
            </a:r>
            <a:endParaRPr lang="en-US" altLang="zh-CN" sz="1400" b="1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8101013" y="3573463"/>
            <a:ext cx="7175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服务端</a:t>
            </a:r>
            <a:endParaRPr lang="en-US" altLang="zh-CN" sz="1400" b="1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812088" y="1835150"/>
            <a:ext cx="866840" cy="30777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/>
              <a:t>tars </a:t>
            </a:r>
            <a:r>
              <a:rPr lang="zh-CN" altLang="en-US" sz="1400" b="1" dirty="0"/>
              <a:t>文件</a:t>
            </a:r>
          </a:p>
        </p:txBody>
      </p:sp>
      <p:sp>
        <p:nvSpPr>
          <p:cNvPr id="59425" name="AutoShape 33"/>
          <p:cNvSpPr>
            <a:spLocks noChangeArrowheads="1"/>
          </p:cNvSpPr>
          <p:nvPr/>
        </p:nvSpPr>
        <p:spPr bwMode="auto">
          <a:xfrm>
            <a:off x="4572000" y="2925763"/>
            <a:ext cx="649288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635375" y="29257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tars2cpp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2484438" y="2062163"/>
            <a:ext cx="2447925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3419475" y="2852738"/>
            <a:ext cx="1439863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71447" y="2878693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/local/tars/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/tools/tars2cpp </a:t>
            </a:r>
            <a:r>
              <a:rPr kumimoji="1" lang="en-US" altLang="zh-CN" dirty="0" err="1"/>
              <a:t>Pay.tars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7418388" cy="809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65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6913562" cy="2809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644197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远程调用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远程调用原来如此简单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732588" y="1755775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业务同步调用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265863" y="3062288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业务异步调用</a:t>
            </a:r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539750" y="5516563"/>
            <a:ext cx="316865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3636963" y="1971675"/>
            <a:ext cx="403225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227763" y="5516563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业务单向调用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gray">
          <a:xfrm>
            <a:off x="3995738" y="5516563"/>
            <a:ext cx="1946275" cy="288925"/>
          </a:xfrm>
          <a:prstGeom prst="rightArrow">
            <a:avLst>
              <a:gd name="adj1" fmla="val 46157"/>
              <a:gd name="adj2" fmla="val 80367"/>
            </a:avLst>
          </a:prstGeom>
          <a:gradFill rotWithShape="1">
            <a:gsLst>
              <a:gs pos="0">
                <a:srgbClr val="E5C037">
                  <a:gamma/>
                  <a:shade val="46275"/>
                  <a:invGamma/>
                </a:srgbClr>
              </a:gs>
              <a:gs pos="100000">
                <a:srgbClr val="E5C037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zh-CN" sz="3600">
                <a:solidFill>
                  <a:schemeClr val="tx2"/>
                </a:solidFill>
                <a:latin typeface="Times New Roman" charset="0"/>
              </a:rPr>
              <a:t>开发步骤</a:t>
            </a:r>
            <a:endParaRPr lang="zh-CN" altLang="en-US" sz="36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457200" y="1484313"/>
            <a:ext cx="777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1042988" y="19891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定义接口文件*</a:t>
            </a:r>
            <a:r>
              <a:rPr lang="en-US" dirty="0"/>
              <a:t>.tars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2339975" y="28543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脚本创建新</a:t>
            </a:r>
            <a:r>
              <a:rPr lang="en-US" sz="1600"/>
              <a:t>Server</a:t>
            </a:r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771775" y="32861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继承并实现接口类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1692275" y="24209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编译成服务接口类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2771775" y="39322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 altLang="en-US"/>
              <a:t>配部署信息</a:t>
            </a: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1763713" y="47974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 </a:t>
            </a:r>
            <a:r>
              <a:rPr lang="zh-CN" altLang="en-US"/>
              <a:t>发布到 </a:t>
            </a:r>
            <a:r>
              <a:rPr lang="en-US"/>
              <a:t>nodes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971550" y="52292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通过</a:t>
            </a:r>
            <a:r>
              <a:rPr lang="en-US"/>
              <a:t>node</a:t>
            </a:r>
            <a:r>
              <a:rPr lang="zh-CN" altLang="en-US"/>
              <a:t>启动服务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2268538" y="43640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config </a:t>
            </a:r>
            <a:r>
              <a:rPr lang="zh-CN" altLang="en-US"/>
              <a:t>加业务配置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292725" y="2062163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获取接口文件*</a:t>
            </a:r>
            <a:r>
              <a:rPr lang="en-US" dirty="0">
                <a:solidFill>
                  <a:schemeClr val="bg1"/>
                </a:solidFill>
              </a:rPr>
              <a:t>.tars</a:t>
            </a: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292725" y="26384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编译</a:t>
            </a:r>
            <a:r>
              <a:rPr lang="en-US">
                <a:solidFill>
                  <a:schemeClr val="bg1"/>
                </a:solidFill>
              </a:rPr>
              <a:t>c++/java</a:t>
            </a:r>
            <a:r>
              <a:rPr lang="zh-CN" altLang="en-US">
                <a:solidFill>
                  <a:schemeClr val="bg1"/>
                </a:solidFill>
              </a:rPr>
              <a:t>代理类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292725" y="321310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创建本地代理对象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5292725" y="4941888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接收同步返回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回调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5292725" y="379095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根据对象名称取地址</a:t>
            </a:r>
          </a:p>
        </p:txBody>
      </p:sp>
      <p:sp>
        <p:nvSpPr>
          <p:cNvPr id="68625" name="AutoShape 17"/>
          <p:cNvSpPr>
            <a:spLocks noChangeArrowheads="1"/>
          </p:cNvSpPr>
          <p:nvPr/>
        </p:nvSpPr>
        <p:spPr bwMode="auto">
          <a:xfrm>
            <a:off x="5292725" y="43656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同步或异步调用</a:t>
            </a:r>
          </a:p>
        </p:txBody>
      </p:sp>
      <p:sp>
        <p:nvSpPr>
          <p:cNvPr id="68626" name="AutoShape 18"/>
          <p:cNvSpPr>
            <a:spLocks noChangeArrowheads="1"/>
          </p:cNvSpPr>
          <p:nvPr/>
        </p:nvSpPr>
        <p:spPr bwMode="auto">
          <a:xfrm rot="5400000">
            <a:off x="1979613" y="29257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 rot="5400000">
            <a:off x="1331913" y="24939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 rot="5400000">
            <a:off x="2484438" y="33575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 rot="16200000" flipH="1">
            <a:off x="4356100" y="4364038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 rot="16200000" flipH="1">
            <a:off x="3852863" y="47974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 rot="16200000" flipH="1">
            <a:off x="3132138" y="52292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6227763" y="2422525"/>
            <a:ext cx="0" cy="214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6227763" y="2998788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227763" y="3575050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6227763" y="4151313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6227763" y="47275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4643438" y="2205038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8" name="Oval 30"/>
          <p:cNvSpPr>
            <a:spLocks noChangeArrowheads="1"/>
          </p:cNvSpPr>
          <p:nvPr/>
        </p:nvSpPr>
        <p:spPr bwMode="auto">
          <a:xfrm>
            <a:off x="1187450" y="1557338"/>
            <a:ext cx="360363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2268538" y="3932238"/>
            <a:ext cx="360362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6011863" y="1628775"/>
            <a:ext cx="360362" cy="36036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5003800" y="14843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611188" y="3716338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611188" y="1484313"/>
            <a:ext cx="7273925" cy="4465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684213" y="3429000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服务端开发</a:t>
            </a: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3924300" y="5661025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部署发布</a:t>
            </a:r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6732588" y="1484313"/>
            <a:ext cx="10795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客户端开发</a:t>
            </a:r>
          </a:p>
        </p:txBody>
      </p:sp>
    </p:spTree>
    <p:extLst>
      <p:ext uri="{BB962C8B-B14F-4D97-AF65-F5344CB8AC3E}">
        <p14:creationId xmlns:p14="http://schemas.microsoft.com/office/powerpoint/2010/main" val="35303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87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轻量化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轻重结合，更多的选择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0908" name="Freeform 12"/>
          <p:cNvSpPr>
            <a:spLocks/>
          </p:cNvSpPr>
          <p:nvPr/>
        </p:nvSpPr>
        <p:spPr bwMode="invGray">
          <a:xfrm>
            <a:off x="6269038" y="2728913"/>
            <a:ext cx="614362" cy="739775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563F">
                  <a:gamma/>
                  <a:shade val="46275"/>
                  <a:invGamma/>
                </a:srgbClr>
              </a:gs>
              <a:gs pos="50000">
                <a:srgbClr val="00563F"/>
              </a:gs>
              <a:gs pos="100000">
                <a:srgbClr val="00563F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Freeform 13"/>
          <p:cNvSpPr>
            <a:spLocks/>
          </p:cNvSpPr>
          <p:nvPr/>
        </p:nvSpPr>
        <p:spPr bwMode="invGray">
          <a:xfrm>
            <a:off x="3328988" y="2728913"/>
            <a:ext cx="3560762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0" name="Freeform 14"/>
          <p:cNvSpPr>
            <a:spLocks/>
          </p:cNvSpPr>
          <p:nvPr/>
        </p:nvSpPr>
        <p:spPr bwMode="gray">
          <a:xfrm>
            <a:off x="5651500" y="3463925"/>
            <a:ext cx="612775" cy="736600"/>
          </a:xfrm>
          <a:custGeom>
            <a:avLst/>
            <a:gdLst>
              <a:gd name="T0" fmla="*/ 308 w 308"/>
              <a:gd name="T1" fmla="*/ 120 h 442"/>
              <a:gd name="T2" fmla="*/ 0 w 308"/>
              <a:gd name="T3" fmla="*/ 442 h 442"/>
              <a:gd name="T4" fmla="*/ 0 w 308"/>
              <a:gd name="T5" fmla="*/ 286 h 442"/>
              <a:gd name="T6" fmla="*/ 308 w 308"/>
              <a:gd name="T7" fmla="*/ 0 h 442"/>
              <a:gd name="T8" fmla="*/ 308 w 308"/>
              <a:gd name="T9" fmla="*/ 12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4B1092">
                  <a:gamma/>
                  <a:shade val="46275"/>
                  <a:invGamma/>
                </a:srgbClr>
              </a:gs>
              <a:gs pos="50000">
                <a:srgbClr val="4B1092"/>
              </a:gs>
              <a:gs pos="100000">
                <a:srgbClr val="4B1092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1" name="Freeform 15"/>
          <p:cNvSpPr>
            <a:spLocks/>
          </p:cNvSpPr>
          <p:nvPr/>
        </p:nvSpPr>
        <p:spPr bwMode="gray">
          <a:xfrm>
            <a:off x="2444750" y="3463925"/>
            <a:ext cx="3827463" cy="473075"/>
          </a:xfrm>
          <a:custGeom>
            <a:avLst/>
            <a:gdLst>
              <a:gd name="T0" fmla="*/ 1612 w 1920"/>
              <a:gd name="T1" fmla="*/ 284 h 284"/>
              <a:gd name="T2" fmla="*/ 0 w 1920"/>
              <a:gd name="T3" fmla="*/ 284 h 284"/>
              <a:gd name="T4" fmla="*/ 446 w 1920"/>
              <a:gd name="T5" fmla="*/ 0 h 284"/>
              <a:gd name="T6" fmla="*/ 1920 w 1920"/>
              <a:gd name="T7" fmla="*/ 0 h 284"/>
              <a:gd name="T8" fmla="*/ 1612 w 192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2" name="Freeform 16"/>
          <p:cNvSpPr>
            <a:spLocks/>
          </p:cNvSpPr>
          <p:nvPr/>
        </p:nvSpPr>
        <p:spPr bwMode="gray">
          <a:xfrm>
            <a:off x="5032375" y="4191000"/>
            <a:ext cx="611188" cy="741363"/>
          </a:xfrm>
          <a:custGeom>
            <a:avLst/>
            <a:gdLst>
              <a:gd name="T0" fmla="*/ 306 w 306"/>
              <a:gd name="T1" fmla="*/ 122 h 444"/>
              <a:gd name="T2" fmla="*/ 0 w 306"/>
              <a:gd name="T3" fmla="*/ 444 h 444"/>
              <a:gd name="T4" fmla="*/ 0 w 306"/>
              <a:gd name="T5" fmla="*/ 286 h 444"/>
              <a:gd name="T6" fmla="*/ 306 w 306"/>
              <a:gd name="T7" fmla="*/ 0 h 444"/>
              <a:gd name="T8" fmla="*/ 306 w 306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90330A">
                  <a:gamma/>
                  <a:shade val="46275"/>
                  <a:invGamma/>
                </a:srgbClr>
              </a:gs>
              <a:gs pos="50000">
                <a:srgbClr val="90330A"/>
              </a:gs>
              <a:gs pos="100000">
                <a:srgbClr val="90330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3" name="Freeform 17"/>
          <p:cNvSpPr>
            <a:spLocks/>
          </p:cNvSpPr>
          <p:nvPr/>
        </p:nvSpPr>
        <p:spPr bwMode="gray">
          <a:xfrm>
            <a:off x="4418013" y="4921250"/>
            <a:ext cx="614362" cy="739775"/>
          </a:xfrm>
          <a:custGeom>
            <a:avLst/>
            <a:gdLst>
              <a:gd name="T0" fmla="*/ 308 w 308"/>
              <a:gd name="T1" fmla="*/ 122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906B0E">
                  <a:gamma/>
                  <a:shade val="46275"/>
                  <a:invGamma/>
                </a:srgbClr>
              </a:gs>
              <a:gs pos="50000">
                <a:srgbClr val="906B0E"/>
              </a:gs>
              <a:gs pos="100000">
                <a:srgbClr val="906B0E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4" name="Freeform 18"/>
          <p:cNvSpPr>
            <a:spLocks/>
          </p:cNvSpPr>
          <p:nvPr/>
        </p:nvSpPr>
        <p:spPr bwMode="gray">
          <a:xfrm>
            <a:off x="685800" y="4924425"/>
            <a:ext cx="4346575" cy="473075"/>
          </a:xfrm>
          <a:custGeom>
            <a:avLst/>
            <a:gdLst>
              <a:gd name="T0" fmla="*/ 1872 w 2180"/>
              <a:gd name="T1" fmla="*/ 284 h 284"/>
              <a:gd name="T2" fmla="*/ 0 w 2180"/>
              <a:gd name="T3" fmla="*/ 284 h 284"/>
              <a:gd name="T4" fmla="*/ 446 w 2180"/>
              <a:gd name="T5" fmla="*/ 0 h 284"/>
              <a:gd name="T6" fmla="*/ 2180 w 2180"/>
              <a:gd name="T7" fmla="*/ 0 h 284"/>
              <a:gd name="T8" fmla="*/ 1872 w 218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4" name="Freeform 28"/>
          <p:cNvSpPr>
            <a:spLocks/>
          </p:cNvSpPr>
          <p:nvPr/>
        </p:nvSpPr>
        <p:spPr bwMode="invGray">
          <a:xfrm>
            <a:off x="1258888" y="2205038"/>
            <a:ext cx="2808287" cy="2663825"/>
          </a:xfrm>
          <a:custGeom>
            <a:avLst/>
            <a:gdLst>
              <a:gd name="T0" fmla="*/ 12 w 1824"/>
              <a:gd name="T1" fmla="*/ 2464 h 2648"/>
              <a:gd name="T2" fmla="*/ 56 w 1824"/>
              <a:gd name="T3" fmla="*/ 2120 h 2648"/>
              <a:gd name="T4" fmla="*/ 124 w 1824"/>
              <a:gd name="T5" fmla="*/ 1808 h 2648"/>
              <a:gd name="T6" fmla="*/ 212 w 1824"/>
              <a:gd name="T7" fmla="*/ 1524 h 2648"/>
              <a:gd name="T8" fmla="*/ 316 w 1824"/>
              <a:gd name="T9" fmla="*/ 1270 h 2648"/>
              <a:gd name="T10" fmla="*/ 430 w 1824"/>
              <a:gd name="T11" fmla="*/ 1044 h 2648"/>
              <a:gd name="T12" fmla="*/ 550 w 1824"/>
              <a:gd name="T13" fmla="*/ 846 h 2648"/>
              <a:gd name="T14" fmla="*/ 672 w 1824"/>
              <a:gd name="T15" fmla="*/ 674 h 2648"/>
              <a:gd name="T16" fmla="*/ 792 w 1824"/>
              <a:gd name="T17" fmla="*/ 528 h 2648"/>
              <a:gd name="T18" fmla="*/ 906 w 1824"/>
              <a:gd name="T19" fmla="*/ 408 h 2648"/>
              <a:gd name="T20" fmla="*/ 1010 w 1824"/>
              <a:gd name="T21" fmla="*/ 310 h 2648"/>
              <a:gd name="T22" fmla="*/ 1096 w 1824"/>
              <a:gd name="T23" fmla="*/ 236 h 2648"/>
              <a:gd name="T24" fmla="*/ 1164 w 1824"/>
              <a:gd name="T25" fmla="*/ 184 h 2648"/>
              <a:gd name="T26" fmla="*/ 1208 w 1824"/>
              <a:gd name="T27" fmla="*/ 154 h 2648"/>
              <a:gd name="T28" fmla="*/ 1224 w 1824"/>
              <a:gd name="T29" fmla="*/ 144 h 2648"/>
              <a:gd name="T30" fmla="*/ 1728 w 1824"/>
              <a:gd name="T31" fmla="*/ 56 h 2648"/>
              <a:gd name="T32" fmla="*/ 1568 w 1824"/>
              <a:gd name="T33" fmla="*/ 328 h 2648"/>
              <a:gd name="T34" fmla="*/ 1554 w 1824"/>
              <a:gd name="T35" fmla="*/ 332 h 2648"/>
              <a:gd name="T36" fmla="*/ 1514 w 1824"/>
              <a:gd name="T37" fmla="*/ 346 h 2648"/>
              <a:gd name="T38" fmla="*/ 1452 w 1824"/>
              <a:gd name="T39" fmla="*/ 370 h 2648"/>
              <a:gd name="T40" fmla="*/ 1370 w 1824"/>
              <a:gd name="T41" fmla="*/ 410 h 2648"/>
              <a:gd name="T42" fmla="*/ 1270 w 1824"/>
              <a:gd name="T43" fmla="*/ 466 h 2648"/>
              <a:gd name="T44" fmla="*/ 1158 w 1824"/>
              <a:gd name="T45" fmla="*/ 540 h 2648"/>
              <a:gd name="T46" fmla="*/ 1034 w 1824"/>
              <a:gd name="T47" fmla="*/ 636 h 2648"/>
              <a:gd name="T48" fmla="*/ 904 w 1824"/>
              <a:gd name="T49" fmla="*/ 756 h 2648"/>
              <a:gd name="T50" fmla="*/ 770 w 1824"/>
              <a:gd name="T51" fmla="*/ 900 h 2648"/>
              <a:gd name="T52" fmla="*/ 632 w 1824"/>
              <a:gd name="T53" fmla="*/ 1076 h 2648"/>
              <a:gd name="T54" fmla="*/ 498 w 1824"/>
              <a:gd name="T55" fmla="*/ 1280 h 2648"/>
              <a:gd name="T56" fmla="*/ 370 w 1824"/>
              <a:gd name="T57" fmla="*/ 1518 h 2648"/>
              <a:gd name="T58" fmla="*/ 248 w 1824"/>
              <a:gd name="T59" fmla="*/ 1792 h 2648"/>
              <a:gd name="T60" fmla="*/ 138 w 1824"/>
              <a:gd name="T61" fmla="*/ 2104 h 2648"/>
              <a:gd name="T62" fmla="*/ 42 w 1824"/>
              <a:gd name="T63" fmla="*/ 2456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FACD69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gray">
          <a:xfrm>
            <a:off x="3335338" y="3201988"/>
            <a:ext cx="2947987" cy="266700"/>
          </a:xfrm>
          <a:prstGeom prst="rect">
            <a:avLst/>
          </a:prstGeom>
          <a:gradFill rotWithShape="1">
            <a:gsLst>
              <a:gs pos="0">
                <a:srgbClr val="00906A">
                  <a:gamma/>
                  <a:shade val="72549"/>
                  <a:invGamma/>
                </a:srgbClr>
              </a:gs>
              <a:gs pos="50000">
                <a:srgbClr val="00906A"/>
              </a:gs>
              <a:gs pos="100000">
                <a:srgbClr val="00906A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gray">
          <a:xfrm>
            <a:off x="2446338" y="3937000"/>
            <a:ext cx="3211512" cy="260350"/>
          </a:xfrm>
          <a:prstGeom prst="rect">
            <a:avLst/>
          </a:prstGeom>
          <a:gradFill rotWithShape="1">
            <a:gsLst>
              <a:gs pos="0">
                <a:srgbClr val="8041FF">
                  <a:gamma/>
                  <a:shade val="72549"/>
                  <a:invGamma/>
                </a:srgbClr>
              </a:gs>
              <a:gs pos="50000">
                <a:srgbClr val="8041FF"/>
              </a:gs>
              <a:gs pos="100000">
                <a:srgbClr val="8041FF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zh-CN"/>
          </a:p>
        </p:txBody>
      </p:sp>
      <p:sp>
        <p:nvSpPr>
          <p:cNvPr id="80927" name="Freeform 31"/>
          <p:cNvSpPr>
            <a:spLocks/>
          </p:cNvSpPr>
          <p:nvPr/>
        </p:nvSpPr>
        <p:spPr bwMode="gray">
          <a:xfrm>
            <a:off x="1566863" y="4191000"/>
            <a:ext cx="4083050" cy="477838"/>
          </a:xfrm>
          <a:custGeom>
            <a:avLst/>
            <a:gdLst>
              <a:gd name="T0" fmla="*/ 1742 w 2048"/>
              <a:gd name="T1" fmla="*/ 286 h 286"/>
              <a:gd name="T2" fmla="*/ 0 w 2048"/>
              <a:gd name="T3" fmla="*/ 286 h 286"/>
              <a:gd name="T4" fmla="*/ 446 w 2048"/>
              <a:gd name="T5" fmla="*/ 0 h 286"/>
              <a:gd name="T6" fmla="*/ 2048 w 2048"/>
              <a:gd name="T7" fmla="*/ 0 h 286"/>
              <a:gd name="T8" fmla="*/ 1742 w 2048"/>
              <a:gd name="T9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gray">
          <a:xfrm>
            <a:off x="1568450" y="4668838"/>
            <a:ext cx="3478213" cy="258762"/>
          </a:xfrm>
          <a:prstGeom prst="rect">
            <a:avLst/>
          </a:prstGeom>
          <a:gradFill rotWithShape="1">
            <a:gsLst>
              <a:gs pos="0">
                <a:srgbClr val="DC7150">
                  <a:gamma/>
                  <a:shade val="72549"/>
                  <a:invGamma/>
                </a:srgbClr>
              </a:gs>
              <a:gs pos="50000">
                <a:srgbClr val="DC7150"/>
              </a:gs>
              <a:gs pos="100000">
                <a:srgbClr val="DC7150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gray">
          <a:xfrm>
            <a:off x="684213" y="5399088"/>
            <a:ext cx="3741737" cy="258762"/>
          </a:xfrm>
          <a:prstGeom prst="rect">
            <a:avLst/>
          </a:prstGeom>
          <a:gradFill rotWithShape="1">
            <a:gsLst>
              <a:gs pos="0">
                <a:srgbClr val="D0A11C">
                  <a:gamma/>
                  <a:shade val="72549"/>
                  <a:invGamma/>
                </a:srgbClr>
              </a:gs>
              <a:gs pos="50000">
                <a:srgbClr val="D0A11C"/>
              </a:gs>
              <a:gs pos="100000">
                <a:srgbClr val="D0A11C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908175" y="5010150"/>
            <a:ext cx="2255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TARS</a:t>
            </a:r>
            <a:r>
              <a:rPr lang="zh-CN" altLang="en-US" dirty="0"/>
              <a:t>协议</a:t>
            </a:r>
            <a:r>
              <a:rPr lang="en-US" altLang="zh-CN" dirty="0"/>
              <a:t>(</a:t>
            </a:r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2268538" y="43053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不依赖协议的</a:t>
            </a:r>
            <a:r>
              <a:rPr lang="en-US" altLang="zh-CN"/>
              <a:t>epoll</a:t>
            </a:r>
            <a:r>
              <a:rPr lang="zh-CN" altLang="en-US"/>
              <a:t>服务模型</a:t>
            </a:r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3563938" y="35734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服务协议层接口</a:t>
            </a: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4427538" y="27813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服务独立运行</a:t>
            </a:r>
          </a:p>
        </p:txBody>
      </p:sp>
      <p:sp>
        <p:nvSpPr>
          <p:cNvPr id="80940" name="Freeform 44"/>
          <p:cNvSpPr>
            <a:spLocks/>
          </p:cNvSpPr>
          <p:nvPr/>
        </p:nvSpPr>
        <p:spPr bwMode="invGray">
          <a:xfrm>
            <a:off x="6880225" y="1990725"/>
            <a:ext cx="604838" cy="742950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1" name="Freeform 45"/>
          <p:cNvSpPr>
            <a:spLocks/>
          </p:cNvSpPr>
          <p:nvPr/>
        </p:nvSpPr>
        <p:spPr bwMode="invGray">
          <a:xfrm>
            <a:off x="4232275" y="1989138"/>
            <a:ext cx="3252788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gray">
          <a:xfrm>
            <a:off x="4238625" y="2462213"/>
            <a:ext cx="2657475" cy="26511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4932363" y="206057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自定义端口协议</a:t>
            </a:r>
          </a:p>
        </p:txBody>
      </p:sp>
    </p:spTree>
    <p:extLst>
      <p:ext uri="{BB962C8B-B14F-4D97-AF65-F5344CB8AC3E}">
        <p14:creationId xmlns:p14="http://schemas.microsoft.com/office/powerpoint/2010/main" val="321253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H="1" flipV="1">
            <a:off x="2482850" y="4654550"/>
            <a:ext cx="15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2913" y="103188"/>
            <a:ext cx="8243887" cy="9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客户端与服务端结构（多线程模型）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4075" y="4294188"/>
            <a:ext cx="1438275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ServantProxy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03350" y="2854325"/>
            <a:ext cx="2160588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AdapterProxy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4075" y="3287713"/>
            <a:ext cx="576263" cy="10096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MQ</a:t>
            </a:r>
          </a:p>
          <a:p>
            <a:pPr algn="ctr"/>
            <a:r>
              <a:rPr lang="en-US"/>
              <a:t>(obj)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698750" y="3287713"/>
            <a:ext cx="863600" cy="10080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  <a:p>
            <a:pPr algn="ctr"/>
            <a:r>
              <a:rPr lang="en-US"/>
              <a:t>timeout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986088" y="3359150"/>
            <a:ext cx="431800" cy="358775"/>
          </a:xfrm>
          <a:prstGeom prst="curvedLeftArrow">
            <a:avLst>
              <a:gd name="adj1" fmla="val 593"/>
              <a:gd name="adj2" fmla="val 39407"/>
              <a:gd name="adj3" fmla="val 43311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03350" y="2420938"/>
            <a:ext cx="2160588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NetThread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404938" y="2133600"/>
            <a:ext cx="1079500" cy="2873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484438" y="2133600"/>
            <a:ext cx="1081087" cy="29051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3059113" y="4654550"/>
            <a:ext cx="15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2195513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A</a:t>
            </a:r>
            <a:r>
              <a:rPr lang="en-US"/>
              <a:t>sync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1763713" y="5661025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chemeClr val="accent2"/>
                </a:solidFill>
              </a:rPr>
              <a:t>client invoke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403350" y="3286125"/>
            <a:ext cx="649288" cy="13684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Async</a:t>
            </a:r>
          </a:p>
          <a:p>
            <a:pPr algn="ctr"/>
            <a:r>
              <a:rPr lang="en-US"/>
              <a:t>call </a:t>
            </a:r>
          </a:p>
          <a:p>
            <a:pPr algn="ctr"/>
            <a:r>
              <a:rPr lang="en-US"/>
              <a:t>back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619250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908175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2771775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  </a:t>
            </a:r>
            <a:r>
              <a:rPr lang="en-US"/>
              <a:t>sync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219700" y="2135188"/>
            <a:ext cx="1081088" cy="2873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300788" y="2136775"/>
            <a:ext cx="1081087" cy="2873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19700" y="2424113"/>
            <a:ext cx="2162175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NetThread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21288" y="2852738"/>
            <a:ext cx="15128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</a:t>
            </a:r>
          </a:p>
          <a:p>
            <a:pPr algn="ctr"/>
            <a:r>
              <a:rPr lang="en-US"/>
              <a:t>(MQ)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226050" y="3790950"/>
            <a:ext cx="2157413" cy="3635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 Handle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219700" y="4225925"/>
            <a:ext cx="7207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013450" y="4225925"/>
            <a:ext cx="13684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ServantImp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6372225" y="4654550"/>
            <a:ext cx="15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6732588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7092950" y="46545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5580063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5795963" y="5589588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rgbClr val="FF3300"/>
                </a:solidFill>
              </a:rPr>
              <a:t>server app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732588" y="2852738"/>
            <a:ext cx="6492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over</a:t>
            </a:r>
          </a:p>
          <a:p>
            <a:pPr algn="ctr"/>
            <a:r>
              <a:rPr lang="en-US"/>
              <a:t>load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V="1">
            <a:off x="3635375" y="2349500"/>
            <a:ext cx="1368425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971550" y="1773238"/>
            <a:ext cx="3097213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645025" y="1773238"/>
            <a:ext cx="3168650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1979613" y="5157788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331913" y="3284538"/>
            <a:ext cx="792162" cy="1296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097463" y="4271963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732588" y="2814638"/>
            <a:ext cx="647700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0375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7238" y="1773238"/>
            <a:ext cx="7416800" cy="381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93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服务模型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r>
              <a:rPr lang="en-US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86025" y="3716338"/>
            <a:ext cx="14398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NetThread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68313" y="2852738"/>
            <a:ext cx="1728787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44800" y="4003675"/>
            <a:ext cx="647700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sbuffer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005388" y="3140075"/>
            <a:ext cx="2808287" cy="158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BindAdapter(ip:port)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13000" y="2636838"/>
            <a:ext cx="1657350" cy="360362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EpollServer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36600" y="2490788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/>
              <a:t>accept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516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502150" y="3787775"/>
            <a:ext cx="719138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rbuffer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797550" y="3716338"/>
            <a:ext cx="1657350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HandleThread(1~m)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5294313" y="3894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375" name="AutoShape 15"/>
          <p:cNvCxnSpPr>
            <a:cxnSpLocks noChangeShapeType="1"/>
            <a:stCxn id="15373" idx="2"/>
            <a:endCxn id="15367" idx="2"/>
          </p:cNvCxnSpPr>
          <p:nvPr/>
        </p:nvCxnSpPr>
        <p:spPr bwMode="auto">
          <a:xfrm rot="5400000">
            <a:off x="4826000" y="2419350"/>
            <a:ext cx="142875" cy="3457575"/>
          </a:xfrm>
          <a:prstGeom prst="bent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189038" y="32845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89038" y="37544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89038" y="4219575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541338" y="34274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41338" y="38592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541338" y="4292600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3997325" y="38877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97100" y="3427413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2179638" y="3859213"/>
            <a:ext cx="287337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2197100" y="4076700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42913" y="453370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容错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服务器挂掉不影响业务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979613" y="1844675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Client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27088" y="3644900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84888" y="1989138"/>
            <a:ext cx="1079500" cy="503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registry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76600" y="1773238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stringToProxy(</a:t>
            </a:r>
            <a:r>
              <a:rPr lang="en-US" b="1">
                <a:solidFill>
                  <a:srgbClr val="FF0000"/>
                </a:solidFill>
              </a:rPr>
              <a:t>“PetObj”</a:t>
            </a:r>
            <a:r>
              <a:rPr lang="en-US"/>
              <a:t>)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016250" y="220503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>
            <a:off x="1258888" y="2565400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2411413" y="26368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627313" y="2565400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276600" y="23495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返回</a:t>
            </a:r>
            <a:r>
              <a:rPr lang="en-US"/>
              <a:t>PetSvr IP:Port</a:t>
            </a:r>
            <a:r>
              <a:rPr lang="zh-CN" altLang="en-US"/>
              <a:t>列表</a:t>
            </a:r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987675" y="2349500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AutoShape 14"/>
          <p:cNvSpPr>
            <a:spLocks/>
          </p:cNvSpPr>
          <p:nvPr/>
        </p:nvSpPr>
        <p:spPr bwMode="auto">
          <a:xfrm>
            <a:off x="827088" y="4437063"/>
            <a:ext cx="6481762" cy="2016125"/>
          </a:xfrm>
          <a:prstGeom prst="accentBorderCallout3">
            <a:avLst>
              <a:gd name="adj1" fmla="val 5671"/>
              <a:gd name="adj2" fmla="val 101176"/>
              <a:gd name="adj3" fmla="val 5671"/>
              <a:gd name="adj4" fmla="val 101176"/>
              <a:gd name="adj5" fmla="val -29843"/>
              <a:gd name="adj6" fmla="val 101176"/>
              <a:gd name="adj7" fmla="val -65356"/>
              <a:gd name="adj8" fmla="val 37741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宋体" charset="0"/>
              </a:rPr>
              <a:t>1. </a:t>
            </a:r>
            <a:r>
              <a:rPr lang="zh-CN" altLang="en-US">
                <a:latin typeface="宋体" charset="0"/>
              </a:rPr>
              <a:t>缺省到每个</a:t>
            </a:r>
            <a:r>
              <a:rPr lang="en-US">
                <a:latin typeface="宋体" charset="0"/>
              </a:rPr>
              <a:t>server(ip:port) </a:t>
            </a:r>
            <a:r>
              <a:rPr lang="zh-CN" altLang="en-US">
                <a:latin typeface="宋体" charset="0"/>
              </a:rPr>
              <a:t>一个连接</a:t>
            </a:r>
          </a:p>
          <a:p>
            <a:r>
              <a:rPr lang="en-US">
                <a:latin typeface="宋体" charset="0"/>
              </a:rPr>
              <a:t>2. </a:t>
            </a:r>
            <a:r>
              <a:rPr lang="zh-CN" altLang="en-US">
                <a:latin typeface="宋体" charset="0"/>
              </a:rPr>
              <a:t>多个连接竞争消息队列</a:t>
            </a:r>
          </a:p>
          <a:p>
            <a:r>
              <a:rPr lang="en-US">
                <a:latin typeface="宋体" charset="0"/>
              </a:rPr>
              <a:t>3. </a:t>
            </a:r>
            <a:r>
              <a:rPr lang="zh-CN" altLang="en-US">
                <a:latin typeface="宋体" charset="0"/>
              </a:rPr>
              <a:t>一个连接异常后影响最后一个请求</a:t>
            </a:r>
          </a:p>
          <a:p>
            <a:r>
              <a:rPr lang="en-US">
                <a:latin typeface="宋体" charset="0"/>
              </a:rPr>
              <a:t>4. </a:t>
            </a:r>
            <a:r>
              <a:rPr lang="zh-CN" altLang="en-US">
                <a:latin typeface="宋体" charset="0"/>
              </a:rPr>
              <a:t>定时从</a:t>
            </a:r>
            <a:r>
              <a:rPr lang="en-US">
                <a:latin typeface="宋体" charset="0"/>
              </a:rPr>
              <a:t>registry</a:t>
            </a:r>
            <a:r>
              <a:rPr lang="zh-CN" altLang="en-US">
                <a:latin typeface="宋体" charset="0"/>
              </a:rPr>
              <a:t>异步刷新服务列表，实现动态加入</a:t>
            </a:r>
            <a:r>
              <a:rPr lang="en-US">
                <a:latin typeface="宋体" charset="0"/>
              </a:rPr>
              <a:t>/</a:t>
            </a:r>
            <a:r>
              <a:rPr lang="zh-CN" altLang="en-US">
                <a:latin typeface="宋体" charset="0"/>
              </a:rPr>
              <a:t>移除</a:t>
            </a:r>
            <a:r>
              <a:rPr lang="en-US">
                <a:latin typeface="宋体" charset="0"/>
              </a:rPr>
              <a:t>Svr</a:t>
            </a:r>
          </a:p>
          <a:p>
            <a:r>
              <a:rPr lang="en-US">
                <a:latin typeface="宋体" charset="0"/>
              </a:rPr>
              <a:t>5. Registry </a:t>
            </a:r>
            <a:r>
              <a:rPr lang="zh-CN" altLang="en-US">
                <a:latin typeface="宋体" charset="0"/>
              </a:rPr>
              <a:t>部署多台，通过</a:t>
            </a:r>
            <a:r>
              <a:rPr lang="en-US">
                <a:latin typeface="宋体" charset="0"/>
              </a:rPr>
              <a:t>db</a:t>
            </a:r>
            <a:r>
              <a:rPr lang="zh-CN" altLang="en-US">
                <a:latin typeface="宋体" charset="0"/>
              </a:rPr>
              <a:t>共享数据，实现热备</a:t>
            </a:r>
          </a:p>
          <a:p>
            <a:r>
              <a:rPr lang="en-US">
                <a:latin typeface="宋体" charset="0"/>
              </a:rPr>
              <a:t>6. </a:t>
            </a:r>
            <a:r>
              <a:rPr lang="zh-CN" altLang="en-US">
                <a:latin typeface="宋体" charset="0"/>
              </a:rPr>
              <a:t>缺省轮循选择服务节点，支持</a:t>
            </a:r>
            <a:r>
              <a:rPr lang="en-US" altLang="zh-CN">
                <a:latin typeface="宋体" charset="0"/>
              </a:rPr>
              <a:t>HASH</a:t>
            </a:r>
            <a:r>
              <a:rPr lang="zh-CN" altLang="en-US">
                <a:latin typeface="宋体" charset="0"/>
              </a:rPr>
              <a:t>方式</a:t>
            </a:r>
          </a:p>
          <a:p>
            <a:r>
              <a:rPr lang="en-US" altLang="zh-CN">
                <a:latin typeface="宋体" charset="0"/>
              </a:rPr>
              <a:t>7. </a:t>
            </a:r>
            <a:r>
              <a:rPr lang="zh-CN" altLang="en-US">
                <a:latin typeface="宋体" charset="0"/>
              </a:rPr>
              <a:t>某个连接或者节点失效后，会定时重连（</a:t>
            </a:r>
            <a:r>
              <a:rPr lang="en-US" altLang="zh-CN">
                <a:latin typeface="宋体" charset="0"/>
              </a:rPr>
              <a:t>10</a:t>
            </a:r>
            <a:r>
              <a:rPr lang="zh-CN" altLang="en-US">
                <a:latin typeface="宋体" charset="0"/>
              </a:rPr>
              <a:t>秒）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827088" y="2852738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05105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327660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084888" y="3644900"/>
            <a:ext cx="10795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140200" y="38608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6588125" y="2565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 animBg="1"/>
      <p:bldP spid="49164" grpId="0"/>
      <p:bldP spid="49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42913" y="414886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超时切换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降低网络影响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203575" y="2347913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Client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051050" y="4148138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2482850" y="3068638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3635375" y="3140075"/>
            <a:ext cx="15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3851275" y="3068638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2051050" y="3355975"/>
            <a:ext cx="865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327501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50056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859338" y="17732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连续超时次数</a:t>
            </a:r>
            <a:endParaRPr lang="en-US" altLang="zh-CN" b="1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859338" y="2492375"/>
            <a:ext cx="1800225" cy="358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超时比率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859338" y="32845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定时重试</a:t>
            </a:r>
          </a:p>
        </p:txBody>
      </p:sp>
      <p:sp>
        <p:nvSpPr>
          <p:cNvPr id="82971" name="AutoShape 27"/>
          <p:cNvSpPr>
            <a:spLocks/>
          </p:cNvSpPr>
          <p:nvPr/>
        </p:nvSpPr>
        <p:spPr bwMode="auto">
          <a:xfrm>
            <a:off x="4500563" y="1916113"/>
            <a:ext cx="215900" cy="1657350"/>
          </a:xfrm>
          <a:prstGeom prst="leftBrace">
            <a:avLst>
              <a:gd name="adj1" fmla="val 63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2" name="AutoShape 28"/>
          <p:cNvSpPr>
            <a:spLocks/>
          </p:cNvSpPr>
          <p:nvPr/>
        </p:nvSpPr>
        <p:spPr bwMode="auto">
          <a:xfrm>
            <a:off x="1042988" y="5157788"/>
            <a:ext cx="6481762" cy="1223962"/>
          </a:xfrm>
          <a:prstGeom prst="accentBorderCallout3">
            <a:avLst>
              <a:gd name="adj1" fmla="val 9338"/>
              <a:gd name="adj2" fmla="val 101176"/>
              <a:gd name="adj3" fmla="val 9338"/>
              <a:gd name="adj4" fmla="val 101176"/>
              <a:gd name="adj5" fmla="val -78597"/>
              <a:gd name="adj6" fmla="val 101176"/>
              <a:gd name="adj7" fmla="val -166537"/>
              <a:gd name="adj8" fmla="val 34412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latin typeface="宋体" charset="0"/>
              </a:rPr>
              <a:t>1. </a:t>
            </a:r>
            <a:r>
              <a:rPr lang="zh-CN" altLang="en-US" dirty="0">
                <a:latin typeface="宋体" charset="0"/>
              </a:rPr>
              <a:t>客户端内嵌超时切换逻辑</a:t>
            </a:r>
          </a:p>
          <a:p>
            <a:r>
              <a:rPr lang="en-US" dirty="0">
                <a:latin typeface="宋体" charset="0"/>
              </a:rPr>
              <a:t>2. </a:t>
            </a:r>
            <a:r>
              <a:rPr lang="zh-CN" altLang="en-US" dirty="0">
                <a:latin typeface="宋体" charset="0"/>
              </a:rPr>
              <a:t>连续超时次数大于某值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3. </a:t>
            </a:r>
            <a:r>
              <a:rPr lang="zh-CN" altLang="en-US" dirty="0">
                <a:latin typeface="宋体" charset="0"/>
              </a:rPr>
              <a:t>超时比率大于某值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4. </a:t>
            </a:r>
            <a:r>
              <a:rPr lang="zh-CN" altLang="en-US" dirty="0">
                <a:latin typeface="宋体" charset="0"/>
              </a:rPr>
              <a:t>定时重试</a:t>
            </a:r>
            <a:endParaRPr lang="en-US" altLang="zh-CN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19250" y="4005263"/>
            <a:ext cx="3313113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619250" y="2924175"/>
            <a:ext cx="3313113" cy="7921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68538" y="1412875"/>
            <a:ext cx="19431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web/wap svr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>
            <a:off x="2268538" y="2205038"/>
            <a:ext cx="1008062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276600" y="2205038"/>
            <a:ext cx="1008063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>
            <a:off x="3276600" y="220503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9812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0607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1" name="Rectangle 11" descr="浅色上对角线"/>
          <p:cNvSpPr>
            <a:spLocks noChangeArrowheads="1"/>
          </p:cNvSpPr>
          <p:nvPr/>
        </p:nvSpPr>
        <p:spPr bwMode="auto">
          <a:xfrm>
            <a:off x="4141788" y="3070225"/>
            <a:ext cx="503237" cy="50323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898525" y="1341438"/>
            <a:ext cx="6492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user</a:t>
            </a: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1547813" y="16287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268538" y="18446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根据状态选择路由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981200" y="4221163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9" name="Rectangle 19" descr="浅色上对角线"/>
          <p:cNvSpPr>
            <a:spLocks noChangeArrowheads="1"/>
          </p:cNvSpPr>
          <p:nvPr/>
        </p:nvSpPr>
        <p:spPr bwMode="auto">
          <a:xfrm>
            <a:off x="3060700" y="4221163"/>
            <a:ext cx="503238" cy="50323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4141788" y="4221163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2197100" y="3573463"/>
            <a:ext cx="0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3276600" y="3573463"/>
            <a:ext cx="1081088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3276600" y="3573463"/>
            <a:ext cx="10080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2197100" y="3573463"/>
            <a:ext cx="20875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435600" y="1844675"/>
            <a:ext cx="2951163" cy="6492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err="1"/>
              <a:t>tars_dye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queryInfo</a:t>
            </a:r>
            <a:r>
              <a:rPr lang="en-US" altLang="zh-CN" sz="1600" dirty="0"/>
              <a:t>”, “</a:t>
            </a:r>
            <a:r>
              <a:rPr lang="en-US" altLang="zh-CN" sz="1600" dirty="0" err="1"/>
              <a:t>xxxxxxxx</a:t>
            </a:r>
            <a:r>
              <a:rPr lang="en-US" altLang="zh-CN" sz="1600" dirty="0"/>
              <a:t>”)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3348038" y="2205038"/>
            <a:ext cx="2016125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1619250" y="5157788"/>
            <a:ext cx="3313113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981200" y="5373688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4141788" y="5373688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3059113" y="5375275"/>
            <a:ext cx="50323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2339975" y="4724400"/>
            <a:ext cx="86360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3276600" y="4724400"/>
            <a:ext cx="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3348038" y="4724400"/>
            <a:ext cx="936625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4356100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2195513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323850" y="32845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UI  Server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0" y="443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Logic Server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250825" y="55165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DB  Server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435600" y="2913063"/>
            <a:ext cx="2974975" cy="1812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sz="1600"/>
              <a:t>对任意一条消息进行染色</a:t>
            </a:r>
          </a:p>
          <a:p>
            <a:endParaRPr lang="zh-CN" altLang="en-US" sz="1600"/>
          </a:p>
          <a:p>
            <a:pPr>
              <a:buFontTx/>
              <a:buAutoNum type="arabicPeriod" startAt="2"/>
            </a:pPr>
            <a:r>
              <a:rPr lang="zh-CN" altLang="en-US" sz="1600"/>
              <a:t>染色的</a:t>
            </a:r>
            <a:r>
              <a:rPr lang="en-US" altLang="zh-CN" sz="1600"/>
              <a:t>key</a:t>
            </a:r>
            <a:r>
              <a:rPr lang="zh-CN" altLang="en-US" sz="1600"/>
              <a:t>值由业务指定</a:t>
            </a:r>
          </a:p>
          <a:p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后续调用在框架层自动染色</a:t>
            </a:r>
          </a:p>
          <a:p>
            <a:pPr>
              <a:buFontTx/>
              <a:buAutoNum type="arabicPeriod" startAt="3"/>
            </a:pPr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染色消息集中到</a:t>
            </a:r>
            <a:r>
              <a:rPr lang="en-US" altLang="zh-CN" sz="1600"/>
              <a:t>log server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68313" y="260350"/>
            <a:ext cx="824388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染色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察看某个用户所有的信息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H="1">
            <a:off x="2268538" y="3573463"/>
            <a:ext cx="1008062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5508625" y="5229225"/>
            <a:ext cx="1655763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dye log server</a:t>
            </a:r>
          </a:p>
        </p:txBody>
      </p:sp>
      <p:cxnSp>
        <p:nvCxnSpPr>
          <p:cNvPr id="56367" name="AutoShape 47"/>
          <p:cNvCxnSpPr>
            <a:cxnSpLocks noChangeShapeType="1"/>
            <a:stCxn id="56340" idx="3"/>
            <a:endCxn id="56366" idx="1"/>
          </p:cNvCxnSpPr>
          <p:nvPr/>
        </p:nvCxnSpPr>
        <p:spPr bwMode="auto">
          <a:xfrm>
            <a:off x="4645025" y="4473575"/>
            <a:ext cx="863600" cy="1008063"/>
          </a:xfrm>
          <a:prstGeom prst="bentConnector3">
            <a:avLst>
              <a:gd name="adj1" fmla="val 64704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368" name="AutoShape 48"/>
          <p:cNvCxnSpPr>
            <a:cxnSpLocks noChangeShapeType="1"/>
            <a:stCxn id="56349" idx="2"/>
            <a:endCxn id="56366" idx="2"/>
          </p:cNvCxnSpPr>
          <p:nvPr/>
        </p:nvCxnSpPr>
        <p:spPr bwMode="auto">
          <a:xfrm rot="5400000" flipH="1" flipV="1">
            <a:off x="4214019" y="3753644"/>
            <a:ext cx="142875" cy="4103687"/>
          </a:xfrm>
          <a:prstGeom prst="bentConnector3">
            <a:avLst>
              <a:gd name="adj1" fmla="val -300000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40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68313" y="1558925"/>
            <a:ext cx="7559675" cy="2447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过载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4365625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latin typeface="Times New Roman" charset="0"/>
              </a:rPr>
              <a:t>服务端接收队列达到某个阀值后</a:t>
            </a:r>
            <a:r>
              <a:rPr lang="en-US" sz="2000">
                <a:latin typeface="Arial"/>
              </a:rPr>
              <a:t>——</a:t>
            </a:r>
            <a:endParaRPr lang="en-US" sz="200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拒绝新请求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监测每条消息在队列中的时间，已超时的消息不做业务逻辑处理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超时时长由客户端控制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92275" y="2347913"/>
            <a:ext cx="576263" cy="14398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</a:t>
            </a:r>
          </a:p>
          <a:p>
            <a:pPr algn="ctr"/>
            <a:r>
              <a:rPr lang="en-US"/>
              <a:t>IO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843213" y="2492375"/>
            <a:ext cx="1800225" cy="360363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Recv MessageQ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843213" y="3284538"/>
            <a:ext cx="1800225" cy="360362"/>
          </a:xfrm>
          <a:prstGeom prst="rect">
            <a:avLst/>
          </a:prstGeom>
          <a:solidFill>
            <a:srgbClr val="FF99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 MessageQ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580063" y="2349500"/>
            <a:ext cx="1079500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Handle</a:t>
            </a:r>
          </a:p>
          <a:p>
            <a:pPr algn="ctr"/>
            <a:r>
              <a:rPr lang="en-US"/>
              <a:t>Threads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643438" y="26368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2268538" y="2636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4643438" y="34290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268538" y="34274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AutoShape 16"/>
          <p:cNvSpPr>
            <a:spLocks noChangeArrowheads="1"/>
          </p:cNvSpPr>
          <p:nvPr/>
        </p:nvSpPr>
        <p:spPr bwMode="auto">
          <a:xfrm>
            <a:off x="827088" y="26368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AutoShape 17"/>
          <p:cNvSpPr>
            <a:spLocks noChangeArrowheads="1"/>
          </p:cNvSpPr>
          <p:nvPr/>
        </p:nvSpPr>
        <p:spPr bwMode="auto">
          <a:xfrm flipH="1">
            <a:off x="755650" y="32131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AutoShape 19"/>
          <p:cNvSpPr>
            <a:spLocks/>
          </p:cNvSpPr>
          <p:nvPr/>
        </p:nvSpPr>
        <p:spPr bwMode="auto">
          <a:xfrm>
            <a:off x="5292725" y="1814513"/>
            <a:ext cx="2516188" cy="352425"/>
          </a:xfrm>
          <a:prstGeom prst="borderCallout2">
            <a:avLst>
              <a:gd name="adj1" fmla="val 32431"/>
              <a:gd name="adj2" fmla="val -3028"/>
              <a:gd name="adj3" fmla="val 32431"/>
              <a:gd name="adj4" fmla="val -21639"/>
              <a:gd name="adj5" fmla="val 180181"/>
              <a:gd name="adj6" fmla="val -255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如果超时则直接返回</a:t>
            </a:r>
          </a:p>
        </p:txBody>
      </p:sp>
      <p:sp>
        <p:nvSpPr>
          <p:cNvPr id="50196" name="AutoShape 20"/>
          <p:cNvSpPr>
            <a:spLocks/>
          </p:cNvSpPr>
          <p:nvPr/>
        </p:nvSpPr>
        <p:spPr bwMode="auto">
          <a:xfrm>
            <a:off x="539750" y="1773238"/>
            <a:ext cx="1871663" cy="352425"/>
          </a:xfrm>
          <a:prstGeom prst="borderCallout2">
            <a:avLst>
              <a:gd name="adj1" fmla="val 32431"/>
              <a:gd name="adj2" fmla="val 104069"/>
              <a:gd name="adj3" fmla="val 32431"/>
              <a:gd name="adj4" fmla="val 118236"/>
              <a:gd name="adj5" fmla="val 182884"/>
              <a:gd name="adj6" fmla="val 121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记录入队列时间</a:t>
            </a:r>
          </a:p>
        </p:txBody>
      </p:sp>
    </p:spTree>
    <p:extLst>
      <p:ext uri="{BB962C8B-B14F-4D97-AF65-F5344CB8AC3E}">
        <p14:creationId xmlns:p14="http://schemas.microsoft.com/office/powerpoint/2010/main" val="30534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nimBg="1"/>
      <p:bldP spid="50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852738"/>
            <a:ext cx="7632700" cy="1223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zh-CN" sz="4000" dirty="0"/>
              <a:t>TARS</a:t>
            </a:r>
            <a:r>
              <a:rPr lang="zh-CN" altLang="en-US" sz="4000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73088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636676D-A465-A849-A9D1-756974B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GITHUB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zh-CN" altLang="en-US" sz="3600" dirty="0">
                <a:solidFill>
                  <a:schemeClr val="tx2"/>
                </a:solidFill>
                <a:latin typeface="Arial"/>
              </a:rPr>
              <a:t>目录结构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BF27EB-7797-7445-AF16-4B95FB0BB3F5}"/>
              </a:ext>
            </a:extLst>
          </p:cNvPr>
          <p:cNvSpPr/>
          <p:nvPr/>
        </p:nvSpPr>
        <p:spPr>
          <a:xfrm>
            <a:off x="609532" y="1353541"/>
            <a:ext cx="343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https://github.com/TarsCloud/Tars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C26A1-60A6-834D-AB3F-31C115FBC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29446"/>
              </p:ext>
            </p:extLst>
          </p:nvPr>
        </p:nvGraphicFramePr>
        <p:xfrm>
          <a:off x="609532" y="1947702"/>
          <a:ext cx="791453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09">
                  <a:extLst>
                    <a:ext uri="{9D8B030D-6E8A-4147-A177-3AD203B41FA5}">
                      <a16:colId xmlns:a16="http://schemas.microsoft.com/office/drawing/2014/main" val="1110244010"/>
                    </a:ext>
                  </a:extLst>
                </a:gridCol>
                <a:gridCol w="6152827">
                  <a:extLst>
                    <a:ext uri="{9D8B030D-6E8A-4147-A177-3AD203B41FA5}">
                      <a16:colId xmlns:a16="http://schemas.microsoft.com/office/drawing/2014/main" val="3990697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err="1"/>
                        <a:t>c++</a:t>
                      </a:r>
                      <a:r>
                        <a:rPr kumimoji="1" lang="zh-CN" altLang="en-US" dirty="0"/>
                        <a:t>源码</a:t>
                      </a:r>
                      <a:endParaRPr kumimoji="1"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/>
                        <a:t>核心框架服务源码</a:t>
                      </a:r>
                      <a:r>
                        <a:rPr kumimoji="1" lang="en-US" altLang="zh-CN" dirty="0"/>
                        <a:t>,</a:t>
                      </a:r>
                      <a:r>
                        <a:rPr kumimoji="1" lang="zh-CN" altLang="en-US" dirty="0"/>
                        <a:t> 依赖</a:t>
                      </a:r>
                      <a:r>
                        <a:rPr kumimoji="1"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nodejs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Nodejs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7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2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r>
                        <a:rPr lang="zh-CN" altLang="en-US" dirty="0"/>
                        <a:t>协议源码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3"/>
                        </a:rPr>
                        <a:t>https://tarscloud.github.io/TarsDocs/kai-fa/tarstup.html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5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管理平台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制作脚本男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4"/>
                        </a:rPr>
                        <a:t>https://tarscloud.github.io/TarsDocs/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76375" y="2925763"/>
            <a:ext cx="5976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The End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，</a:t>
            </a: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Thanks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508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0" name="Oval 16"/>
          <p:cNvSpPr>
            <a:spLocks noChangeArrowheads="1"/>
          </p:cNvSpPr>
          <p:nvPr/>
        </p:nvSpPr>
        <p:spPr bwMode="gray">
          <a:xfrm>
            <a:off x="2457450" y="19700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Oval 17"/>
          <p:cNvSpPr>
            <a:spLocks noChangeArrowheads="1"/>
          </p:cNvSpPr>
          <p:nvPr/>
        </p:nvSpPr>
        <p:spPr bwMode="gray">
          <a:xfrm>
            <a:off x="2674938" y="2176463"/>
            <a:ext cx="3490912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gray">
          <a:xfrm>
            <a:off x="2890838" y="2503488"/>
            <a:ext cx="2973387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gray">
          <a:xfrm>
            <a:off x="3322638" y="235108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开发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gray">
          <a:xfrm>
            <a:off x="2455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rgbClr val="FFFBFC"/>
                </a:solidFill>
              </a:rPr>
              <a:t>运营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gray">
          <a:xfrm>
            <a:off x="5122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测试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black">
          <a:xfrm>
            <a:off x="5503863" y="2020888"/>
            <a:ext cx="295592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accent1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服务</a:t>
            </a:r>
            <a:r>
              <a:rPr lang="en-US" altLang="zh-CN" sz="1400" b="1">
                <a:solidFill>
                  <a:srgbClr val="FF0000"/>
                </a:solidFill>
              </a:rPr>
              <a:t>(tcp/udp, epoll/select)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协议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客户端调用</a:t>
            </a:r>
            <a:r>
              <a:rPr lang="en-US" altLang="zh-CN" sz="1400" b="1">
                <a:solidFill>
                  <a:srgbClr val="FF0000"/>
                </a:solidFill>
              </a:rPr>
              <a:t>(</a:t>
            </a:r>
            <a:r>
              <a:rPr lang="zh-CN" altLang="en-US" sz="1400" b="1">
                <a:solidFill>
                  <a:srgbClr val="FF0000"/>
                </a:solidFill>
              </a:rPr>
              <a:t>同步</a:t>
            </a:r>
            <a:r>
              <a:rPr lang="en-US" altLang="zh-CN" sz="1400" b="1">
                <a:solidFill>
                  <a:srgbClr val="FF0000"/>
                </a:solidFill>
              </a:rPr>
              <a:t>,</a:t>
            </a:r>
            <a:r>
              <a:rPr lang="zh-CN" altLang="en-US" sz="1400" b="1">
                <a:solidFill>
                  <a:srgbClr val="FF0000"/>
                </a:solidFill>
              </a:rPr>
              <a:t>异步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black">
          <a:xfrm>
            <a:off x="457200" y="3765550"/>
            <a:ext cx="2209800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 dirty="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容错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容灾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部署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发布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监控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异常，流量等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集中日志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集中配置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服务管理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启停等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black">
          <a:xfrm>
            <a:off x="6494463" y="4078288"/>
            <a:ext cx="22098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hlink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接口级测试</a:t>
            </a:r>
          </a:p>
          <a:p>
            <a:pPr>
              <a:buFontTx/>
              <a:buChar char="•"/>
            </a:pPr>
            <a:r>
              <a:rPr lang="zh-CN" altLang="en-US" sz="1400">
                <a:solidFill>
                  <a:srgbClr val="1C1C1C"/>
                </a:solidFill>
              </a:rPr>
              <a:t>集成测试</a:t>
            </a:r>
            <a:endParaRPr lang="en-US" altLang="zh-CN" sz="1400">
              <a:solidFill>
                <a:srgbClr val="1C1C1C"/>
              </a:solidFill>
            </a:endParaRP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gray">
          <a:xfrm>
            <a:off x="3348038" y="371633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TAF </a:t>
            </a:r>
          </a:p>
        </p:txBody>
      </p:sp>
      <p:sp>
        <p:nvSpPr>
          <p:cNvPr id="72734" name="AutoShape 30"/>
          <p:cNvSpPr>
            <a:spLocks noChangeArrowheads="1"/>
          </p:cNvSpPr>
          <p:nvPr/>
        </p:nvSpPr>
        <p:spPr bwMode="gray">
          <a:xfrm>
            <a:off x="1476375" y="5876925"/>
            <a:ext cx="5903913" cy="576263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b="1"/>
              <a:t>业务统一开发、运营、监控框架 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336206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解决哪些问题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?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2736" name="AutoShape 32"/>
          <p:cNvSpPr>
            <a:spLocks noChangeArrowheads="1"/>
          </p:cNvSpPr>
          <p:nvPr/>
        </p:nvSpPr>
        <p:spPr bwMode="gray">
          <a:xfrm rot="30644363">
            <a:off x="2133600" y="38020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2737" name="AutoShape 33"/>
          <p:cNvSpPr>
            <a:spLocks noChangeArrowheads="1"/>
          </p:cNvSpPr>
          <p:nvPr/>
        </p:nvSpPr>
        <p:spPr bwMode="gray">
          <a:xfrm rot="16200000">
            <a:off x="3411537" y="1608138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flatTx/>
          </a:bodyPr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8" name="AutoShape 34"/>
          <p:cNvSpPr>
            <a:spLocks noChangeArrowheads="1"/>
          </p:cNvSpPr>
          <p:nvPr/>
        </p:nvSpPr>
        <p:spPr bwMode="gray">
          <a:xfrm rot="23388254">
            <a:off x="4679950" y="38147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779838" y="220503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开发 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48263" y="44370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测试 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2411413" y="450850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运营 </a:t>
            </a:r>
          </a:p>
        </p:txBody>
      </p:sp>
    </p:spTree>
    <p:extLst>
      <p:ext uri="{BB962C8B-B14F-4D97-AF65-F5344CB8AC3E}">
        <p14:creationId xmlns:p14="http://schemas.microsoft.com/office/powerpoint/2010/main" val="419794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23850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TAF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目标</a:t>
            </a: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gray">
          <a:xfrm rot="39573186">
            <a:off x="4823620" y="28884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gray">
          <a:xfrm rot="3465783">
            <a:off x="4831556" y="493791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35969022">
            <a:off x="3612357" y="28503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gray">
          <a:xfrm rot="7535209">
            <a:off x="3574257" y="490458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gray">
          <a:xfrm rot="-913786">
            <a:off x="5292725" y="34274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gray">
          <a:xfrm rot="-9838060">
            <a:off x="3059113" y="34274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gray">
          <a:xfrm>
            <a:off x="2746375" y="2133600"/>
            <a:ext cx="3743325" cy="37449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064" name="Group 56"/>
          <p:cNvGrpSpPr>
            <a:grpSpLocks/>
          </p:cNvGrpSpPr>
          <p:nvPr/>
        </p:nvGrpSpPr>
        <p:grpSpPr bwMode="auto">
          <a:xfrm>
            <a:off x="3492500" y="2957513"/>
            <a:ext cx="2160588" cy="2160587"/>
            <a:chOff x="2238" y="1769"/>
            <a:chExt cx="1361" cy="1361"/>
          </a:xfrm>
        </p:grpSpPr>
        <p:sp>
          <p:nvSpPr>
            <p:cNvPr id="43065" name="Oval 57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6" name="Oval 58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69" name="Group 61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3070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2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74" name="Text Box 66"/>
            <p:cNvSpPr txBox="1">
              <a:spLocks noChangeArrowheads="1"/>
            </p:cNvSpPr>
            <p:nvPr/>
          </p:nvSpPr>
          <p:spPr bwMode="gray">
            <a:xfrm>
              <a:off x="2679" y="229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</a:rPr>
                <a:t>目标</a:t>
              </a:r>
            </a:p>
          </p:txBody>
        </p:sp>
      </p:grp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395288" y="325913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容错</a:t>
            </a: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1054100" y="222091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平台化</a:t>
            </a: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1054100" y="53482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快速开发</a:t>
            </a: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6156325" y="3259138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高性能</a:t>
            </a: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5549900" y="2220913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易伸缩</a:t>
            </a: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395288" y="4365625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集中运营</a:t>
            </a:r>
            <a:r>
              <a:rPr lang="en-US" altLang="zh-CN"/>
              <a:t>(</a:t>
            </a:r>
            <a:r>
              <a:rPr lang="zh-CN" altLang="en-US"/>
              <a:t>发布和管理等）</a:t>
            </a:r>
            <a:endParaRPr lang="en-US" altLang="zh-CN"/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gray">
          <a:xfrm rot="-12051268">
            <a:off x="3059113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6084888" y="443706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立体化监控</a:t>
            </a: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5581650" y="53736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层次清晰</a:t>
            </a: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gray">
          <a:xfrm rot="-20097557">
            <a:off x="5219700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54610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TAF 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设计思路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grpSp>
        <p:nvGrpSpPr>
          <p:cNvPr id="65624" name="Group 88"/>
          <p:cNvGrpSpPr>
            <a:grpSpLocks/>
          </p:cNvGrpSpPr>
          <p:nvPr/>
        </p:nvGrpSpPr>
        <p:grpSpPr bwMode="auto">
          <a:xfrm>
            <a:off x="3971925" y="2044700"/>
            <a:ext cx="4549775" cy="3878263"/>
            <a:chOff x="1702" y="1253"/>
            <a:chExt cx="3855" cy="2825"/>
          </a:xfrm>
        </p:grpSpPr>
        <p:sp>
          <p:nvSpPr>
            <p:cNvPr id="65625" name="Freeform 89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>
                <a:gd name="T0" fmla="*/ 399 w 847"/>
                <a:gd name="T1" fmla="*/ 1078 h 1079"/>
                <a:gd name="T2" fmla="*/ 0 w 847"/>
                <a:gd name="T3" fmla="*/ 459 h 1079"/>
                <a:gd name="T4" fmla="*/ 374 w 847"/>
                <a:gd name="T5" fmla="*/ 0 h 1079"/>
                <a:gd name="T6" fmla="*/ 846 w 847"/>
                <a:gd name="T7" fmla="*/ 536 h 1079"/>
                <a:gd name="T8" fmla="*/ 399 w 847"/>
                <a:gd name="T9" fmla="*/ 107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shade val="69804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90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>
                <a:gd name="T0" fmla="*/ 0 w 3947"/>
                <a:gd name="T1" fmla="*/ 459 h 460"/>
                <a:gd name="T2" fmla="*/ 3573 w 3947"/>
                <a:gd name="T3" fmla="*/ 459 h 460"/>
                <a:gd name="T4" fmla="*/ 3946 w 3947"/>
                <a:gd name="T5" fmla="*/ 0 h 460"/>
                <a:gd name="T6" fmla="*/ 505 w 3947"/>
                <a:gd name="T7" fmla="*/ 0 h 460"/>
                <a:gd name="T8" fmla="*/ 0 w 3947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91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83 w 4357"/>
                <a:gd name="T1" fmla="*/ 0 h 623"/>
                <a:gd name="T2" fmla="*/ 3954 w 4357"/>
                <a:gd name="T3" fmla="*/ 0 h 623"/>
                <a:gd name="T4" fmla="*/ 4356 w 4357"/>
                <a:gd name="T5" fmla="*/ 622 h 623"/>
                <a:gd name="T6" fmla="*/ 0 w 4357"/>
                <a:gd name="T7" fmla="*/ 622 h 623"/>
                <a:gd name="T8" fmla="*/ 383 w 4357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tint val="66667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92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>
                <a:gd name="T0" fmla="*/ 382 w 749"/>
                <a:gd name="T1" fmla="*/ 976 h 977"/>
                <a:gd name="T2" fmla="*/ 0 w 749"/>
                <a:gd name="T3" fmla="*/ 342 h 977"/>
                <a:gd name="T4" fmla="*/ 280 w 749"/>
                <a:gd name="T5" fmla="*/ 0 h 977"/>
                <a:gd name="T6" fmla="*/ 748 w 749"/>
                <a:gd name="T7" fmla="*/ 538 h 977"/>
                <a:gd name="T8" fmla="*/ 382 w 749"/>
                <a:gd name="T9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shade val="7294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93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>
                <a:gd name="T0" fmla="*/ 0 w 2964"/>
                <a:gd name="T1" fmla="*/ 343 h 344"/>
                <a:gd name="T2" fmla="*/ 2684 w 2964"/>
                <a:gd name="T3" fmla="*/ 343 h 344"/>
                <a:gd name="T4" fmla="*/ 2963 w 2964"/>
                <a:gd name="T5" fmla="*/ 0 h 344"/>
                <a:gd name="T6" fmla="*/ 531 w 2964"/>
                <a:gd name="T7" fmla="*/ 1 h 344"/>
                <a:gd name="T8" fmla="*/ 0 w 2964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94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633 h 634"/>
                <a:gd name="T2" fmla="*/ 3442 w 3443"/>
                <a:gd name="T3" fmla="*/ 633 h 634"/>
                <a:gd name="T4" fmla="*/ 3060 w 3443"/>
                <a:gd name="T5" fmla="*/ 0 h 634"/>
                <a:gd name="T6" fmla="*/ 377 w 3443"/>
                <a:gd name="T7" fmla="*/ 0 h 634"/>
                <a:gd name="T8" fmla="*/ 0 w 3443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tint val="4745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95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>
                <a:gd name="T0" fmla="*/ 0 w 655"/>
                <a:gd name="T1" fmla="*/ 230 h 849"/>
                <a:gd name="T2" fmla="*/ 387 w 655"/>
                <a:gd name="T3" fmla="*/ 848 h 849"/>
                <a:gd name="T4" fmla="*/ 654 w 655"/>
                <a:gd name="T5" fmla="*/ 531 h 849"/>
                <a:gd name="T6" fmla="*/ 188 w 655"/>
                <a:gd name="T7" fmla="*/ 0 h 849"/>
                <a:gd name="T8" fmla="*/ 0 w 655"/>
                <a:gd name="T9" fmla="*/ 23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rgbClr val="F4A70C">
                    <a:gamma/>
                    <a:shade val="7294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96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>
                <a:gd name="T0" fmla="*/ 0 w 1980"/>
                <a:gd name="T1" fmla="*/ 228 h 229"/>
                <a:gd name="T2" fmla="*/ 1791 w 1980"/>
                <a:gd name="T3" fmla="*/ 228 h 229"/>
                <a:gd name="T4" fmla="*/ 1979 w 1980"/>
                <a:gd name="T5" fmla="*/ 0 h 229"/>
                <a:gd name="T6" fmla="*/ 500 w 1980"/>
                <a:gd name="T7" fmla="*/ 0 h 229"/>
                <a:gd name="T8" fmla="*/ 0 w 1980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rgbClr val="F4A70C"/>
                </a:gs>
                <a:gs pos="100000">
                  <a:srgbClr val="F4A70C">
                    <a:gamma/>
                    <a:shade val="47451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97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620 h 621"/>
                <a:gd name="T2" fmla="*/ 2560 w 2561"/>
                <a:gd name="T3" fmla="*/ 620 h 621"/>
                <a:gd name="T4" fmla="*/ 2172 w 2561"/>
                <a:gd name="T5" fmla="*/ 0 h 621"/>
                <a:gd name="T6" fmla="*/ 382 w 2561"/>
                <a:gd name="T7" fmla="*/ 0 h 621"/>
                <a:gd name="T8" fmla="*/ 0 w 2561"/>
                <a:gd name="T9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gradFill rotWithShape="0">
              <a:gsLst>
                <a:gs pos="0">
                  <a:srgbClr val="F4A70C">
                    <a:gamma/>
                    <a:tint val="4745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98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>
                <a:gd name="T0" fmla="*/ 385 w 564"/>
                <a:gd name="T1" fmla="*/ 737 h 738"/>
                <a:gd name="T2" fmla="*/ 563 w 564"/>
                <a:gd name="T3" fmla="*/ 527 h 738"/>
                <a:gd name="T4" fmla="*/ 97 w 564"/>
                <a:gd name="T5" fmla="*/ 0 h 738"/>
                <a:gd name="T6" fmla="*/ 0 w 564"/>
                <a:gd name="T7" fmla="*/ 111 h 738"/>
                <a:gd name="T8" fmla="*/ 385 w 564"/>
                <a:gd name="T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shade val="7921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99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>
                <a:gd name="T0" fmla="*/ 0 w 987"/>
                <a:gd name="T1" fmla="*/ 109 h 110"/>
                <a:gd name="T2" fmla="*/ 889 w 987"/>
                <a:gd name="T3" fmla="*/ 109 h 110"/>
                <a:gd name="T4" fmla="*/ 986 w 987"/>
                <a:gd name="T5" fmla="*/ 0 h 110"/>
                <a:gd name="T6" fmla="*/ 308 w 987"/>
                <a:gd name="T7" fmla="*/ 0 h 110"/>
                <a:gd name="T8" fmla="*/ 0 w 9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rgbClr val="C247FF"/>
                </a:gs>
                <a:gs pos="100000">
                  <a:srgbClr val="C247FF">
                    <a:gamma/>
                    <a:shade val="5098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00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628 h 629"/>
                <a:gd name="T2" fmla="*/ 1668 w 1669"/>
                <a:gd name="T3" fmla="*/ 628 h 629"/>
                <a:gd name="T4" fmla="*/ 1281 w 1669"/>
                <a:gd name="T5" fmla="*/ 0 h 629"/>
                <a:gd name="T6" fmla="*/ 388 w 1669"/>
                <a:gd name="T7" fmla="*/ 0 h 629"/>
                <a:gd name="T8" fmla="*/ 0 w 1669"/>
                <a:gd name="T9" fmla="*/ 62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tint val="5019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01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>
                <a:gd name="T0" fmla="*/ 387 w 477"/>
                <a:gd name="T1" fmla="*/ 624 h 625"/>
                <a:gd name="T2" fmla="*/ 476 w 477"/>
                <a:gd name="T3" fmla="*/ 527 h 625"/>
                <a:gd name="T4" fmla="*/ 0 w 477"/>
                <a:gd name="T5" fmla="*/ 0 h 625"/>
                <a:gd name="T6" fmla="*/ 387 w 477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shade val="7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02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624 h 625"/>
                <a:gd name="T2" fmla="*/ 772 w 773"/>
                <a:gd name="T3" fmla="*/ 624 h 625"/>
                <a:gd name="T4" fmla="*/ 387 w 773"/>
                <a:gd name="T5" fmla="*/ 0 h 625"/>
                <a:gd name="T6" fmla="*/ 0 w 773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tint val="38039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Text Box 103"/>
            <p:cNvSpPr txBox="1">
              <a:spLocks noChangeArrowheads="1"/>
            </p:cNvSpPr>
            <p:nvPr/>
          </p:nvSpPr>
          <p:spPr bwMode="gray">
            <a:xfrm>
              <a:off x="3156" y="1454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运营</a:t>
              </a:r>
            </a:p>
          </p:txBody>
        </p:sp>
        <p:sp>
          <p:nvSpPr>
            <p:cNvPr id="65640" name="Text Box 104"/>
            <p:cNvSpPr txBox="1">
              <a:spLocks noChangeArrowheads="1"/>
            </p:cNvSpPr>
            <p:nvPr/>
          </p:nvSpPr>
          <p:spPr bwMode="gray">
            <a:xfrm>
              <a:off x="3156" y="1983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平台</a:t>
              </a:r>
            </a:p>
          </p:txBody>
        </p:sp>
        <p:sp>
          <p:nvSpPr>
            <p:cNvPr id="65641" name="Text Box 105"/>
            <p:cNvSpPr txBox="1">
              <a:spLocks noChangeArrowheads="1"/>
            </p:cNvSpPr>
            <p:nvPr/>
          </p:nvSpPr>
          <p:spPr bwMode="gray">
            <a:xfrm>
              <a:off x="2941" y="2559"/>
              <a:ext cx="10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通信框架</a:t>
              </a:r>
            </a:p>
          </p:txBody>
        </p:sp>
        <p:sp>
          <p:nvSpPr>
            <p:cNvPr id="65642" name="Text Box 106"/>
            <p:cNvSpPr txBox="1">
              <a:spLocks noChangeArrowheads="1"/>
            </p:cNvSpPr>
            <p:nvPr/>
          </p:nvSpPr>
          <p:spPr bwMode="gray">
            <a:xfrm>
              <a:off x="3048" y="3134"/>
              <a:ext cx="8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公共库</a:t>
              </a:r>
            </a:p>
          </p:txBody>
        </p:sp>
        <p:sp>
          <p:nvSpPr>
            <p:cNvPr id="65643" name="Text Box 107"/>
            <p:cNvSpPr txBox="1">
              <a:spLocks noChangeArrowheads="1"/>
            </p:cNvSpPr>
            <p:nvPr/>
          </p:nvSpPr>
          <p:spPr bwMode="gray">
            <a:xfrm>
              <a:off x="2363" y="3721"/>
              <a:ext cx="21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协议  无线统一协议</a:t>
              </a:r>
              <a:endParaRPr lang="zh-CN" altLang="en-US" b="1" dirty="0">
                <a:latin typeface="Times New Roman" charset="0"/>
              </a:endParaRPr>
            </a:p>
          </p:txBody>
        </p:sp>
      </p:grpSp>
      <p:sp>
        <p:nvSpPr>
          <p:cNvPr id="65644" name="Line 108"/>
          <p:cNvSpPr>
            <a:spLocks noChangeShapeType="1"/>
          </p:cNvSpPr>
          <p:nvPr/>
        </p:nvSpPr>
        <p:spPr bwMode="black">
          <a:xfrm flipH="1">
            <a:off x="749300" y="5918200"/>
            <a:ext cx="3135313" cy="127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5" name="Line 109"/>
          <p:cNvSpPr>
            <a:spLocks noChangeShapeType="1"/>
          </p:cNvSpPr>
          <p:nvPr/>
        </p:nvSpPr>
        <p:spPr bwMode="black">
          <a:xfrm flipH="1">
            <a:off x="749300" y="5137150"/>
            <a:ext cx="3617913" cy="317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6" name="Line 110"/>
          <p:cNvSpPr>
            <a:spLocks noChangeShapeType="1"/>
          </p:cNvSpPr>
          <p:nvPr/>
        </p:nvSpPr>
        <p:spPr bwMode="black">
          <a:xfrm flipH="1">
            <a:off x="749300" y="4327525"/>
            <a:ext cx="3990975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7" name="Line 111"/>
          <p:cNvSpPr>
            <a:spLocks noChangeShapeType="1"/>
          </p:cNvSpPr>
          <p:nvPr/>
        </p:nvSpPr>
        <p:spPr bwMode="black">
          <a:xfrm flipH="1" flipV="1">
            <a:off x="725488" y="3529013"/>
            <a:ext cx="4443412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black">
          <a:xfrm flipH="1">
            <a:off x="749300" y="2728913"/>
            <a:ext cx="4848225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9" name="Line 113"/>
          <p:cNvSpPr>
            <a:spLocks noChangeShapeType="1"/>
          </p:cNvSpPr>
          <p:nvPr/>
        </p:nvSpPr>
        <p:spPr bwMode="black">
          <a:xfrm flipH="1">
            <a:off x="749300" y="2044700"/>
            <a:ext cx="52228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Text Box 114"/>
          <p:cNvSpPr txBox="1">
            <a:spLocks noChangeArrowheads="1"/>
          </p:cNvSpPr>
          <p:nvPr/>
        </p:nvSpPr>
        <p:spPr bwMode="black">
          <a:xfrm>
            <a:off x="825500" y="2222500"/>
            <a:ext cx="491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透明部署  自动发布  集中配置</a:t>
            </a:r>
            <a:r>
              <a:rPr lang="en-US" altLang="zh-CN">
                <a:latin typeface="Verdana" charset="0"/>
              </a:rPr>
              <a:t>/LOG  </a:t>
            </a:r>
            <a:r>
              <a:rPr lang="zh-CN" altLang="en-US">
                <a:latin typeface="Verdana" charset="0"/>
              </a:rPr>
              <a:t>调度分析</a:t>
            </a:r>
          </a:p>
        </p:txBody>
      </p:sp>
      <p:sp>
        <p:nvSpPr>
          <p:cNvPr id="65651" name="Text Box 115"/>
          <p:cNvSpPr txBox="1">
            <a:spLocks noChangeArrowheads="1"/>
          </p:cNvSpPr>
          <p:nvPr/>
        </p:nvSpPr>
        <p:spPr bwMode="black">
          <a:xfrm>
            <a:off x="825500" y="2984500"/>
            <a:ext cx="303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管理  容错  负载均衡  灰度 </a:t>
            </a:r>
          </a:p>
        </p:txBody>
      </p:sp>
      <p:sp>
        <p:nvSpPr>
          <p:cNvPr id="65652" name="Text Box 116"/>
          <p:cNvSpPr txBox="1">
            <a:spLocks noChangeArrowheads="1"/>
          </p:cNvSpPr>
          <p:nvPr/>
        </p:nvSpPr>
        <p:spPr bwMode="black">
          <a:xfrm>
            <a:off x="825500" y="3746500"/>
            <a:ext cx="3693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latin typeface="Verdana" charset="0"/>
              </a:rPr>
              <a:t>RPC  </a:t>
            </a:r>
            <a:r>
              <a:rPr lang="zh-CN" altLang="en-US" dirty="0">
                <a:latin typeface="Verdana" charset="0"/>
              </a:rPr>
              <a:t>高性能  稳定  过载 多语言 </a:t>
            </a:r>
          </a:p>
        </p:txBody>
      </p:sp>
      <p:sp>
        <p:nvSpPr>
          <p:cNvPr id="65653" name="Text Box 117"/>
          <p:cNvSpPr txBox="1">
            <a:spLocks noChangeArrowheads="1"/>
          </p:cNvSpPr>
          <p:nvPr/>
        </p:nvSpPr>
        <p:spPr bwMode="black">
          <a:xfrm>
            <a:off x="793750" y="4581525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框架以及业务使用</a:t>
            </a: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black">
          <a:xfrm>
            <a:off x="825500" y="5397500"/>
            <a:ext cx="2820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可扩展  自动生成  多语言</a:t>
            </a:r>
          </a:p>
        </p:txBody>
      </p:sp>
      <p:cxnSp>
        <p:nvCxnSpPr>
          <p:cNvPr id="65655" name="AutoShape 119"/>
          <p:cNvCxnSpPr>
            <a:cxnSpLocks noChangeShapeType="1"/>
            <a:stCxn id="65643" idx="3"/>
            <a:endCxn id="65656" idx="3"/>
          </p:cNvCxnSpPr>
          <p:nvPr/>
        </p:nvCxnSpPr>
        <p:spPr bwMode="auto">
          <a:xfrm flipH="1">
            <a:off x="6750050" y="5632608"/>
            <a:ext cx="572539" cy="710249"/>
          </a:xfrm>
          <a:prstGeom prst="bentConnector3">
            <a:avLst>
              <a:gd name="adj1" fmla="val -399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656" name="Text Box 120"/>
          <p:cNvSpPr txBox="1">
            <a:spLocks noChangeArrowheads="1"/>
          </p:cNvSpPr>
          <p:nvPr/>
        </p:nvSpPr>
        <p:spPr bwMode="auto">
          <a:xfrm>
            <a:off x="2882900" y="615950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打通终端到后台以及后台之前的协议</a:t>
            </a:r>
          </a:p>
        </p:txBody>
      </p:sp>
    </p:spTree>
    <p:extLst>
      <p:ext uri="{BB962C8B-B14F-4D97-AF65-F5344CB8AC3E}">
        <p14:creationId xmlns:p14="http://schemas.microsoft.com/office/powerpoint/2010/main" val="30029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79388" y="2492375"/>
            <a:ext cx="7345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156325" y="3351213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6156325" y="3887788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Stat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54738" y="4434682"/>
            <a:ext cx="1295400" cy="363537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154738" y="5005388"/>
            <a:ext cx="1295400" cy="360363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Registry1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62731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Registry2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283075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/>
              <a:t>N</a:t>
            </a:r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156325" y="1771650"/>
            <a:ext cx="1295400" cy="503238"/>
          </a:xfrm>
          <a:prstGeom prst="flowChartAlternateProcess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W</a:t>
            </a:r>
            <a:r>
              <a:rPr lang="zh-CN"/>
              <a:t>eb</a:t>
            </a:r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867400" y="1700213"/>
            <a:ext cx="0" cy="460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827088" y="2708275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1114425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26273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1386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088" y="2708275"/>
            <a:ext cx="865187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827088" y="4376738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114425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26273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41386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827088" y="4391025"/>
            <a:ext cx="936625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  <a:r>
              <a:rPr lang="zh-CN"/>
              <a:t>N</a:t>
            </a:r>
            <a:endParaRPr lang="en-U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2916238" y="1054100"/>
            <a:ext cx="2162175" cy="361950"/>
          </a:xfrm>
          <a:prstGeom prst="wedgeRectCallout">
            <a:avLst>
              <a:gd name="adj1" fmla="val -46912"/>
              <a:gd name="adj2" fmla="val 1460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主控节点（热备）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084888" y="1052513"/>
            <a:ext cx="1655762" cy="361950"/>
          </a:xfrm>
          <a:prstGeom prst="wedgeRectCallout">
            <a:avLst>
              <a:gd name="adj1" fmla="val 4843"/>
              <a:gd name="adj2" fmla="val 1381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solidFill>
                  <a:srgbClr val="0000FF"/>
                </a:solidFill>
              </a:rPr>
              <a:t>运维管理平台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7670800" y="3062288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>
                <a:solidFill>
                  <a:srgbClr val="0000FF"/>
                </a:solidFill>
              </a:rPr>
              <a:t>异常信息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7670800" y="3654199"/>
            <a:ext cx="1222375" cy="260350"/>
          </a:xfrm>
          <a:prstGeom prst="wedgeRectCallout">
            <a:avLst>
              <a:gd name="adj1" fmla="val -68806"/>
              <a:gd name="adj2" fmla="val 9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指标统计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670800" y="4141788"/>
            <a:ext cx="1222375" cy="260350"/>
          </a:xfrm>
          <a:prstGeom prst="wedgeRectCallout">
            <a:avLst>
              <a:gd name="adj1" fmla="val -68546"/>
              <a:gd name="adj2" fmla="val 91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远程</a:t>
            </a:r>
            <a:r>
              <a:rPr lang="en-US" sz="1200" b="1" dirty="0">
                <a:solidFill>
                  <a:srgbClr val="0000FF"/>
                </a:solidFill>
              </a:rPr>
              <a:t>LO</a:t>
            </a:r>
            <a:r>
              <a:rPr lang="zh-CN" sz="1200" b="1" dirty="0">
                <a:solidFill>
                  <a:srgbClr val="0000FF"/>
                </a:solidFill>
              </a:rPr>
              <a:t>G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7670800" y="4679950"/>
            <a:ext cx="1222375" cy="258763"/>
          </a:xfrm>
          <a:prstGeom prst="wedgeRectCallout">
            <a:avLst>
              <a:gd name="adj1" fmla="val -68676"/>
              <a:gd name="adj2" fmla="val 10198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发布平台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34925" y="3429000"/>
            <a:ext cx="503238" cy="1223963"/>
          </a:xfrm>
          <a:prstGeom prst="wedgeRectCallout">
            <a:avLst>
              <a:gd name="adj1" fmla="val 104259"/>
              <a:gd name="adj2" fmla="val -5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服务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</a:rPr>
              <a:t>节点</a:t>
            </a: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827088" y="5948363"/>
            <a:ext cx="1728787" cy="360362"/>
          </a:xfrm>
          <a:prstGeom prst="wedgeRectCallout">
            <a:avLst>
              <a:gd name="adj1" fmla="val 53491"/>
              <a:gd name="adj2" fmla="val -22885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业务</a:t>
            </a:r>
            <a:r>
              <a:rPr lang="en-US" b="1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843213" y="3860800"/>
            <a:ext cx="647700" cy="3651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</a:t>
            </a:r>
            <a:r>
              <a:rPr lang="zh-CN"/>
              <a:t>…</a:t>
            </a:r>
            <a:endParaRPr lang="en-US"/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6154738" y="5545931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dirty="0"/>
              <a:t>Config</a:t>
            </a:r>
            <a:endParaRPr lang="en-US" dirty="0"/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7667625" y="5205468"/>
            <a:ext cx="1223963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配置中心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843213" y="270827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843213" y="4437063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172.16.28.154</a:t>
            </a:r>
          </a:p>
        </p:txBody>
      </p:sp>
      <p:sp>
        <p:nvSpPr>
          <p:cNvPr id="12323" name="AutoShape 35"/>
          <p:cNvSpPr>
            <a:spLocks noChangeArrowheads="1"/>
          </p:cNvSpPr>
          <p:nvPr/>
        </p:nvSpPr>
        <p:spPr bwMode="auto">
          <a:xfrm>
            <a:off x="6154738" y="6169026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/>
              <a:t>Property</a:t>
            </a:r>
          </a:p>
        </p:txBody>
      </p:sp>
      <p:sp>
        <p:nvSpPr>
          <p:cNvPr id="12324" name="AutoShape 36"/>
          <p:cNvSpPr>
            <a:spLocks noChangeArrowheads="1"/>
          </p:cNvSpPr>
          <p:nvPr/>
        </p:nvSpPr>
        <p:spPr bwMode="auto">
          <a:xfrm>
            <a:off x="7740650" y="5776119"/>
            <a:ext cx="1223962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业务信息上报</a:t>
            </a: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50FA5FD5-54F1-1946-9FDA-AD31600D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37" y="2744156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AdminRegistry</a:t>
            </a:r>
            <a:endParaRPr lang="en-US" dirty="0"/>
          </a:p>
        </p:txBody>
      </p:sp>
      <p:sp>
        <p:nvSpPr>
          <p:cNvPr id="40" name="AutoShape 24">
            <a:extLst>
              <a:ext uri="{FF2B5EF4-FFF2-40B4-BE49-F238E27FC236}">
                <a16:creationId xmlns:a16="http://schemas.microsoft.com/office/drawing/2014/main" id="{198D6BF0-F195-3F48-B547-F95BF58E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32889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管理服务</a:t>
            </a:r>
          </a:p>
        </p:txBody>
      </p:sp>
    </p:spTree>
    <p:extLst>
      <p:ext uri="{BB962C8B-B14F-4D97-AF65-F5344CB8AC3E}">
        <p14:creationId xmlns:p14="http://schemas.microsoft.com/office/powerpoint/2010/main" val="16045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4" name="Rectangle 90"/>
          <p:cNvSpPr>
            <a:spLocks noChangeArrowheads="1"/>
          </p:cNvSpPr>
          <p:nvPr/>
        </p:nvSpPr>
        <p:spPr bwMode="auto">
          <a:xfrm>
            <a:off x="3059113" y="2997200"/>
            <a:ext cx="4249737" cy="2232025"/>
          </a:xfrm>
          <a:prstGeom prst="rect">
            <a:avLst/>
          </a:prstGeom>
          <a:solidFill>
            <a:srgbClr val="99CC00">
              <a:alpha val="64999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2555875" y="1485900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11188" y="3573463"/>
            <a:ext cx="7921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client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1187450" y="2205038"/>
            <a:ext cx="14398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898525" y="2565400"/>
            <a:ext cx="2660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stringToProxy(“PetObj”);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3635375" y="3213100"/>
            <a:ext cx="792163" cy="792163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petsvr</a:t>
            </a:r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3635375" y="4221163"/>
            <a:ext cx="792163" cy="792162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petsvr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1476375" y="3644900"/>
            <a:ext cx="21605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1476375" y="4076700"/>
            <a:ext cx="215900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1474788" y="42148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tcp/udp</a:t>
            </a:r>
            <a:endParaRPr lang="zh-CN" altLang="en-US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6084888" y="3213100"/>
            <a:ext cx="792162" cy="7921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node1</a:t>
            </a:r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6084888" y="4221163"/>
            <a:ext cx="792162" cy="79216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node2</a:t>
            </a:r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4427538" y="3644900"/>
            <a:ext cx="16573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4500563" y="4652963"/>
            <a:ext cx="1584325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4643438" y="33147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keep alive</a:t>
            </a:r>
          </a:p>
        </p:txBody>
      </p:sp>
      <p:cxnSp>
        <p:nvCxnSpPr>
          <p:cNvPr id="47167" name="AutoShape 63"/>
          <p:cNvCxnSpPr>
            <a:cxnSpLocks noChangeShapeType="1"/>
            <a:stCxn id="47158" idx="6"/>
            <a:endCxn id="47141" idx="6"/>
          </p:cNvCxnSpPr>
          <p:nvPr/>
        </p:nvCxnSpPr>
        <p:spPr bwMode="auto">
          <a:xfrm flipH="1" flipV="1">
            <a:off x="3492500" y="1919288"/>
            <a:ext cx="3384550" cy="2698750"/>
          </a:xfrm>
          <a:prstGeom prst="bentConnector3">
            <a:avLst>
              <a:gd name="adj1" fmla="val -53144"/>
            </a:avLst>
          </a:prstGeom>
          <a:noFill/>
          <a:ln w="952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168" name="Line 64"/>
          <p:cNvSpPr>
            <a:spLocks noChangeShapeType="1"/>
          </p:cNvSpPr>
          <p:nvPr/>
        </p:nvSpPr>
        <p:spPr bwMode="auto">
          <a:xfrm>
            <a:off x="6875463" y="3644900"/>
            <a:ext cx="18002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7005638" y="328612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report status</a:t>
            </a:r>
          </a:p>
        </p:txBody>
      </p:sp>
      <p:sp>
        <p:nvSpPr>
          <p:cNvPr id="47170" name="Oval 66"/>
          <p:cNvSpPr>
            <a:spLocks noChangeArrowheads="1"/>
          </p:cNvSpPr>
          <p:nvPr/>
        </p:nvSpPr>
        <p:spPr bwMode="auto">
          <a:xfrm>
            <a:off x="6011863" y="2044700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patch</a:t>
            </a:r>
          </a:p>
        </p:txBody>
      </p:sp>
      <p:sp>
        <p:nvSpPr>
          <p:cNvPr id="47171" name="Line 67"/>
          <p:cNvSpPr>
            <a:spLocks noChangeShapeType="1"/>
          </p:cNvSpPr>
          <p:nvPr/>
        </p:nvSpPr>
        <p:spPr bwMode="auto">
          <a:xfrm flipH="1">
            <a:off x="6407944" y="1590742"/>
            <a:ext cx="0" cy="45395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2" name="Line 68"/>
          <p:cNvSpPr>
            <a:spLocks noChangeShapeType="1"/>
          </p:cNvSpPr>
          <p:nvPr/>
        </p:nvSpPr>
        <p:spPr bwMode="auto">
          <a:xfrm>
            <a:off x="6443663" y="2852738"/>
            <a:ext cx="0" cy="3603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580856" y="154860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patch</a:t>
            </a:r>
          </a:p>
        </p:txBody>
      </p:sp>
      <p:sp>
        <p:nvSpPr>
          <p:cNvPr id="47174" name="Oval 70"/>
          <p:cNvSpPr>
            <a:spLocks noChangeArrowheads="1"/>
          </p:cNvSpPr>
          <p:nvPr/>
        </p:nvSpPr>
        <p:spPr bwMode="auto">
          <a:xfrm>
            <a:off x="61118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stat</a:t>
            </a: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3490913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prop</a:t>
            </a:r>
          </a:p>
        </p:txBody>
      </p:sp>
      <p:sp>
        <p:nvSpPr>
          <p:cNvPr id="47176" name="Oval 72"/>
          <p:cNvSpPr>
            <a:spLocks noChangeArrowheads="1"/>
          </p:cNvSpPr>
          <p:nvPr/>
        </p:nvSpPr>
        <p:spPr bwMode="auto">
          <a:xfrm>
            <a:off x="485933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notify</a:t>
            </a:r>
          </a:p>
        </p:txBody>
      </p:sp>
      <p:sp>
        <p:nvSpPr>
          <p:cNvPr id="47177" name="Oval 73"/>
          <p:cNvSpPr>
            <a:spLocks noChangeArrowheads="1"/>
          </p:cNvSpPr>
          <p:nvPr/>
        </p:nvSpPr>
        <p:spPr bwMode="auto">
          <a:xfrm>
            <a:off x="615632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config</a:t>
            </a: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212407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log</a:t>
            </a: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971550" y="4078288"/>
            <a:ext cx="0" cy="1582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 flipH="1">
            <a:off x="1258888" y="4868863"/>
            <a:ext cx="223361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 flipH="1">
            <a:off x="2627313" y="5013325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 flipH="1">
            <a:off x="3924300" y="5084763"/>
            <a:ext cx="71438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4356100" y="5013325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4500563" y="4868863"/>
            <a:ext cx="17272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6804025" y="4286250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admin command</a:t>
            </a:r>
          </a:p>
        </p:txBody>
      </p:sp>
      <p:sp>
        <p:nvSpPr>
          <p:cNvPr id="47188" name="Text Box 84"/>
          <p:cNvSpPr txBox="1">
            <a:spLocks noChangeArrowheads="1"/>
          </p:cNvSpPr>
          <p:nvPr/>
        </p:nvSpPr>
        <p:spPr bwMode="auto">
          <a:xfrm>
            <a:off x="4643438" y="42926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/>
              <a:t>admin 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1835150" y="32861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sync/async</a:t>
            </a:r>
            <a:endParaRPr lang="zh-CN" altLang="en-US"/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238894" y="407919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服务主要交互流程</a:t>
            </a: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62E18963-9D29-124D-A3C9-A754FF59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173" y="646449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5F015AAA-DDC8-724F-95C8-0F5F19BA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725487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Admin</a:t>
            </a:r>
          </a:p>
          <a:p>
            <a:pPr algn="ctr"/>
            <a:r>
              <a:rPr lang="en-US" altLang="zh-CN" b="1" dirty="0"/>
              <a:t>Registry</a:t>
            </a:r>
          </a:p>
        </p:txBody>
      </p:sp>
      <p:sp>
        <p:nvSpPr>
          <p:cNvPr id="42" name="Line 67">
            <a:extLst>
              <a:ext uri="{FF2B5EF4-FFF2-40B4-BE49-F238E27FC236}">
                <a16:creationId xmlns:a16="http://schemas.microsoft.com/office/drawing/2014/main" id="{4B3AA2B0-E2EB-774A-BF89-435D02885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739" y="1096098"/>
            <a:ext cx="718437" cy="4281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4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8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后台代码结构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69963" y="4870450"/>
            <a:ext cx="755967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base class tools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434013" y="3359150"/>
            <a:ext cx="1876425" cy="7191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Application</a:t>
            </a:r>
          </a:p>
          <a:p>
            <a:pPr algn="ctr"/>
            <a:r>
              <a:rPr lang="zh-CN"/>
              <a:t>(conf/log/notify)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76663" y="3357563"/>
            <a:ext cx="1657350" cy="11493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zh-CN" b="1"/>
              <a:t>C</a:t>
            </a:r>
            <a:r>
              <a:rPr lang="en-US" b="1"/>
              <a:t>ommunicator</a:t>
            </a:r>
          </a:p>
          <a:p>
            <a:pPr algn="ctr"/>
            <a:r>
              <a:rPr lang="en-US"/>
              <a:t>(stat</a:t>
            </a:r>
            <a:r>
              <a:rPr lang="en-US" altLang="zh-CN"/>
              <a:t>/property</a:t>
            </a:r>
            <a:r>
              <a:rPr lang="en-US"/>
              <a:t>)</a:t>
            </a:r>
          </a:p>
          <a:p>
            <a:pPr algn="ctr"/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575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973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83397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76901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705641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7730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51392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434013" y="4079875"/>
            <a:ext cx="1874837" cy="428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libserver</a:t>
            </a:r>
            <a:endParaRPr lang="en-US" dirty="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310438" y="2430137"/>
            <a:ext cx="1220787" cy="2081539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jmem</a:t>
            </a:r>
            <a:endParaRPr lang="en-US" dirty="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71550" y="4006850"/>
            <a:ext cx="2806700" cy="86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libparse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971550" y="2430137"/>
            <a:ext cx="2813050" cy="15767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tars2cpp</a:t>
            </a:r>
          </a:p>
          <a:p>
            <a:pPr algn="ctr"/>
            <a:r>
              <a:rPr lang="en-US" dirty="0"/>
              <a:t>tars2</a:t>
            </a:r>
            <a:r>
              <a:rPr lang="en-US" altLang="zh-CN" dirty="0"/>
              <a:t>java</a:t>
            </a:r>
          </a:p>
          <a:p>
            <a:pPr algn="ctr"/>
            <a:r>
              <a:rPr lang="en-US" altLang="zh-CN" dirty="0"/>
              <a:t>tars2objectc</a:t>
            </a:r>
          </a:p>
          <a:p>
            <a:pPr algn="ctr"/>
            <a:r>
              <a:rPr lang="en-US" altLang="zh-CN" dirty="0"/>
              <a:t>tars2node</a:t>
            </a:r>
          </a:p>
          <a:p>
            <a:pPr algn="ctr"/>
            <a:r>
              <a:rPr lang="is-IS" dirty="0"/>
              <a:t>….</a:t>
            </a:r>
            <a:endParaRPr lang="en-US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776663" y="4510088"/>
            <a:ext cx="4752975" cy="3603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Jce protocol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778250" y="2430138"/>
            <a:ext cx="3530600" cy="9274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</a:t>
            </a:r>
            <a:r>
              <a:rPr lang="en-US" altLang="zh-CN" dirty="0" err="1"/>
              <a:t>servant</a:t>
            </a:r>
            <a:endParaRPr lang="en-US" dirty="0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116013" y="6021388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908175" y="6021388"/>
            <a:ext cx="217488" cy="2159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627313" y="6021388"/>
            <a:ext cx="2159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068763" y="6021388"/>
            <a:ext cx="215900" cy="2159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348038" y="6021388"/>
            <a:ext cx="21590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787900" y="6021388"/>
            <a:ext cx="217488" cy="2159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828675" y="63087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服务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620838" y="63087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框架</a:t>
            </a:r>
            <a:endParaRPr lang="zh-CN" alt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484438" y="6308725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工具</a:t>
            </a:r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924300" y="6310313"/>
            <a:ext cx="576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协议</a:t>
            </a:r>
            <a:endParaRPr lang="zh-CN" alt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205163" y="6308725"/>
            <a:ext cx="5032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公共</a:t>
            </a:r>
            <a:endParaRPr lang="zh-CN" alt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718050" y="6310313"/>
            <a:ext cx="3587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组件</a:t>
            </a:r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57491" y="1620918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133641" y="183681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公共服务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468313" y="27813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44463" y="328453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框架/工具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468313" y="40767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44463" y="4581525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基础类库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133641" y="2341643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144463" y="4076700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64226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5734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23850" y="392168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协议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8394" name="Picture 26" descr="{DCDF24DC-C503-4C53-A113-03F0904BAAB3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4608513" cy="293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447675" y="5272088"/>
            <a:ext cx="3419475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JceOutputStream&lt;BufferWriter&gt; os;</a:t>
            </a:r>
            <a:br>
              <a:rPr lang="en-US" altLang="zh-CN" sz="1600"/>
            </a:br>
            <a:r>
              <a:rPr lang="en-US" altLang="zh-CN" sz="1600"/>
              <a:t>ti.</a:t>
            </a:r>
            <a:r>
              <a:rPr lang="en-US" altLang="zh-CN" sz="1600" b="1"/>
              <a:t>writeTo</a:t>
            </a:r>
            <a:r>
              <a:rPr lang="en-US" altLang="zh-CN" sz="1600"/>
              <a:t>(os);</a:t>
            </a:r>
          </a:p>
          <a:p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924300" y="5267325"/>
            <a:ext cx="4225925" cy="8255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  </a:t>
            </a:r>
            <a:r>
              <a:rPr lang="en-US" altLang="zh-CN" sz="1600"/>
              <a:t>JceInputStream&lt;BufferReader&gt; is;</a:t>
            </a:r>
            <a:br>
              <a:rPr lang="en-US" altLang="zh-CN" sz="1600"/>
            </a:br>
            <a:r>
              <a:rPr lang="en-US" altLang="zh-CN" sz="1600"/>
              <a:t>   is.setBuffer(os.getBuffer(), os.getLength());</a:t>
            </a:r>
            <a:br>
              <a:rPr lang="en-US" altLang="zh-CN" sz="1600"/>
            </a:br>
            <a:r>
              <a:rPr lang="en-US" altLang="zh-CN" sz="1600"/>
              <a:t>   tii.</a:t>
            </a:r>
            <a:r>
              <a:rPr lang="en-US" altLang="zh-CN" sz="1600" b="1"/>
              <a:t>readFrom</a:t>
            </a:r>
            <a:r>
              <a:rPr lang="en-US" altLang="zh-CN" sz="1600"/>
              <a:t>(is); </a:t>
            </a:r>
            <a:endParaRPr lang="zh-CN" altLang="en-US" sz="1600"/>
          </a:p>
        </p:txBody>
      </p:sp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2627313" y="4797425"/>
            <a:ext cx="719137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zh-CN"/>
          </a:p>
        </p:txBody>
      </p:sp>
      <p:sp>
        <p:nvSpPr>
          <p:cNvPr id="58399" name="AutoShape 31"/>
          <p:cNvSpPr>
            <a:spLocks noChangeArrowheads="1"/>
          </p:cNvSpPr>
          <p:nvPr/>
        </p:nvSpPr>
        <p:spPr bwMode="auto">
          <a:xfrm>
            <a:off x="4284663" y="4797425"/>
            <a:ext cx="720725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814513" y="480377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序列化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003800" y="47831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反序列化</a:t>
            </a:r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2339975" y="2781300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2339975" y="4192588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 flipV="1">
            <a:off x="1389063" y="28956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23850" y="26368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可选字段</a:t>
            </a: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H="1" flipV="1">
            <a:off x="1331913" y="4149725"/>
            <a:ext cx="1008062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250825" y="39338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必选字段</a:t>
            </a:r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2138363" y="2074863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755650" y="198913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tag </a:t>
            </a: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 flipV="1">
            <a:off x="1187450" y="2205038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4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947</Words>
  <Application>Microsoft Macintosh PowerPoint</Application>
  <PresentationFormat>全屏显示(4:3)</PresentationFormat>
  <Paragraphs>314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隶书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曙东</dc:creator>
  <cp:lastModifiedBy>Microsoft Office User</cp:lastModifiedBy>
  <cp:revision>28</cp:revision>
  <dcterms:created xsi:type="dcterms:W3CDTF">2016-05-13T06:22:54Z</dcterms:created>
  <dcterms:modified xsi:type="dcterms:W3CDTF">2020-01-13T01:29:05Z</dcterms:modified>
</cp:coreProperties>
</file>