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85" r:id="rId21"/>
    <p:sldId id="284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81"/>
  </p:normalViewPr>
  <p:slideViewPr>
    <p:cSldViewPr snapToGrid="0" snapToObjects="1">
      <p:cViewPr varScale="1">
        <p:scale>
          <a:sx n="83" d="100"/>
          <a:sy n="83" d="100"/>
        </p:scale>
        <p:origin x="10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84D0E-351B-134B-939A-40270C82F2DD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7E1BB-ED4B-2940-966D-879EB1E4F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07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66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65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73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14252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71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279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43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09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91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50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46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227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911A2-A7A0-374C-BF3F-D4D561F6F191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04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arscloud.github.io/TarsDocs/kai-fa/tarstup.html" TargetMode="External"/><Relationship Id="rId2" Type="http://schemas.openxmlformats.org/officeDocument/2006/relationships/hyperlink" Target="https://github.com/TarsCloud/Tar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tarscloud.github.io/TarsDocs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755650" y="2565400"/>
            <a:ext cx="7129463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80000"/>
              </a:lnSpc>
            </a:pPr>
            <a:r>
              <a:rPr lang="en-US" altLang="zh-CN" sz="4000" b="1" dirty="0">
                <a:latin typeface="隶书" charset="0"/>
                <a:ea typeface="隶书" charset="0"/>
                <a:cs typeface="隶书" charset="0"/>
              </a:rPr>
              <a:t>TARS</a:t>
            </a:r>
            <a:br>
              <a:rPr lang="en-US" altLang="zh-CN" sz="3600" dirty="0">
                <a:latin typeface="隶书" charset="0"/>
                <a:ea typeface="隶书" charset="0"/>
                <a:cs typeface="隶书" charset="0"/>
              </a:rPr>
            </a:br>
            <a:br>
              <a:rPr lang="en-US" altLang="zh-CN" sz="3600" dirty="0">
                <a:latin typeface="隶书" charset="0"/>
                <a:ea typeface="隶书" charset="0"/>
                <a:cs typeface="隶书" charset="0"/>
              </a:rPr>
            </a:br>
            <a:br>
              <a:rPr lang="zh-CN" altLang="en-US" sz="3600" dirty="0">
                <a:latin typeface="隶书" charset="0"/>
                <a:ea typeface="隶书" charset="0"/>
                <a:cs typeface="隶书" charset="0"/>
              </a:rPr>
            </a:br>
            <a:endParaRPr lang="zh-CN" altLang="en-US" sz="3600" dirty="0">
              <a:latin typeface="隶书" charset="0"/>
              <a:ea typeface="隶书" charset="0"/>
              <a:cs typeface="隶书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44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442912" y="412860"/>
            <a:ext cx="8243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 代码自动生成</a:t>
            </a:r>
            <a:endParaRPr lang="en-US" altLang="zh-CN" sz="3600" dirty="0">
              <a:solidFill>
                <a:schemeClr val="tx2"/>
              </a:solidFill>
              <a:latin typeface="Times New Roman" charset="0"/>
            </a:endParaRPr>
          </a:p>
        </p:txBody>
      </p:sp>
      <p:pic>
        <p:nvPicPr>
          <p:cNvPr id="59412" name="Picture 20" descr="{DD8F5FB2-259B-43A6-A6A8-D7C89AA385AA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835150"/>
            <a:ext cx="8208962" cy="873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4" name="Picture 22" descr="M01@Q1GU(2IS9H8}E2`N8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73463"/>
            <a:ext cx="4392612" cy="2160587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6" name="Picture 24" descr="{7WGCL3V]OOI@1CR}8_5_G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573463"/>
            <a:ext cx="3862387" cy="1081087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59418" name="Picture 26" descr="EF_%N]VE14N6(RSV7``Q@W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652963"/>
            <a:ext cx="3887787" cy="1081087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4141788" y="3573463"/>
            <a:ext cx="717550" cy="304800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/>
              <a:t>客户端</a:t>
            </a:r>
            <a:endParaRPr lang="en-US" altLang="zh-CN" sz="1400" b="1"/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8101013" y="3573463"/>
            <a:ext cx="71755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/>
              <a:t>服务端</a:t>
            </a:r>
            <a:endParaRPr lang="en-US" altLang="zh-CN" sz="1400" b="1"/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7812088" y="1835150"/>
            <a:ext cx="866840" cy="30777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/>
              <a:t>tars </a:t>
            </a:r>
            <a:r>
              <a:rPr lang="zh-CN" altLang="en-US" sz="1400" b="1" dirty="0"/>
              <a:t>文件</a:t>
            </a:r>
          </a:p>
        </p:txBody>
      </p:sp>
      <p:sp>
        <p:nvSpPr>
          <p:cNvPr id="59425" name="AutoShape 33"/>
          <p:cNvSpPr>
            <a:spLocks noChangeArrowheads="1"/>
          </p:cNvSpPr>
          <p:nvPr/>
        </p:nvSpPr>
        <p:spPr bwMode="auto">
          <a:xfrm>
            <a:off x="4572000" y="2925763"/>
            <a:ext cx="649288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zh-CN" altLang="en-US"/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3635375" y="2925763"/>
            <a:ext cx="107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/>
              <a:t>tars2cpp</a:t>
            </a:r>
          </a:p>
        </p:txBody>
      </p:sp>
      <p:sp>
        <p:nvSpPr>
          <p:cNvPr id="59427" name="Oval 35"/>
          <p:cNvSpPr>
            <a:spLocks noChangeArrowheads="1"/>
          </p:cNvSpPr>
          <p:nvPr/>
        </p:nvSpPr>
        <p:spPr bwMode="auto">
          <a:xfrm>
            <a:off x="2484438" y="2062163"/>
            <a:ext cx="2447925" cy="574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8" name="Oval 36"/>
          <p:cNvSpPr>
            <a:spLocks noChangeArrowheads="1"/>
          </p:cNvSpPr>
          <p:nvPr/>
        </p:nvSpPr>
        <p:spPr bwMode="auto">
          <a:xfrm>
            <a:off x="3419475" y="2852738"/>
            <a:ext cx="1439863" cy="574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71447" y="2878693"/>
            <a:ext cx="417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/</a:t>
            </a:r>
            <a:r>
              <a:rPr kumimoji="1" lang="en-US" altLang="zh-CN" dirty="0" err="1"/>
              <a:t>usr</a:t>
            </a:r>
            <a:r>
              <a:rPr kumimoji="1" lang="en-US" altLang="zh-CN" dirty="0"/>
              <a:t>/local/tars/</a:t>
            </a:r>
            <a:r>
              <a:rPr kumimoji="1" lang="en-US" altLang="zh-CN" dirty="0" err="1"/>
              <a:t>cpp</a:t>
            </a:r>
            <a:r>
              <a:rPr kumimoji="1" lang="en-US" altLang="zh-CN" dirty="0"/>
              <a:t>/tools/tars2cpp </a:t>
            </a:r>
            <a:r>
              <a:rPr kumimoji="1" lang="en-US" altLang="zh-CN" dirty="0" err="1"/>
              <a:t>Pay.tars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29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84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55775"/>
            <a:ext cx="7418388" cy="8096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80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068638"/>
            <a:ext cx="6913562" cy="2809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23850" y="644197"/>
            <a:ext cx="8243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 远程调用</a:t>
            </a:r>
            <a:r>
              <a:rPr lang="en-US" altLang="zh-CN" sz="3600" dirty="0">
                <a:solidFill>
                  <a:schemeClr val="tx2"/>
                </a:solidFill>
                <a:latin typeface="Arial"/>
              </a:rPr>
              <a:t>——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远程调用原来如此简单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)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6732588" y="1755775"/>
            <a:ext cx="125095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/>
              <a:t>业务同步调用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6265863" y="3062288"/>
            <a:ext cx="125095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/>
              <a:t>业务异步调用</a:t>
            </a:r>
          </a:p>
        </p:txBody>
      </p:sp>
      <p:sp>
        <p:nvSpPr>
          <p:cNvPr id="66581" name="Oval 21"/>
          <p:cNvSpPr>
            <a:spLocks noChangeArrowheads="1"/>
          </p:cNvSpPr>
          <p:nvPr/>
        </p:nvSpPr>
        <p:spPr bwMode="auto">
          <a:xfrm>
            <a:off x="539750" y="5516563"/>
            <a:ext cx="3168650" cy="2889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5" name="Oval 25"/>
          <p:cNvSpPr>
            <a:spLocks noChangeArrowheads="1"/>
          </p:cNvSpPr>
          <p:nvPr/>
        </p:nvSpPr>
        <p:spPr bwMode="auto">
          <a:xfrm>
            <a:off x="3636963" y="1971675"/>
            <a:ext cx="4032250" cy="3603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6227763" y="5516563"/>
            <a:ext cx="125095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/>
              <a:t>业务单向调用</a:t>
            </a:r>
          </a:p>
        </p:txBody>
      </p:sp>
      <p:sp>
        <p:nvSpPr>
          <p:cNvPr id="66587" name="AutoShape 27"/>
          <p:cNvSpPr>
            <a:spLocks noChangeArrowheads="1"/>
          </p:cNvSpPr>
          <p:nvPr/>
        </p:nvSpPr>
        <p:spPr bwMode="gray">
          <a:xfrm>
            <a:off x="3995738" y="5516563"/>
            <a:ext cx="1946275" cy="288925"/>
          </a:xfrm>
          <a:prstGeom prst="rightArrow">
            <a:avLst>
              <a:gd name="adj1" fmla="val 46157"/>
              <a:gd name="adj2" fmla="val 80367"/>
            </a:avLst>
          </a:prstGeom>
          <a:gradFill rotWithShape="1">
            <a:gsLst>
              <a:gs pos="0">
                <a:srgbClr val="E5C037">
                  <a:gamma/>
                  <a:shade val="46275"/>
                  <a:invGamma/>
                </a:srgbClr>
              </a:gs>
              <a:gs pos="100000">
                <a:srgbClr val="E5C037"/>
              </a:gs>
            </a:gsLst>
            <a:lin ang="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87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36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zh-CN" sz="3600">
                <a:solidFill>
                  <a:schemeClr val="tx2"/>
                </a:solidFill>
                <a:latin typeface="Times New Roman" charset="0"/>
              </a:rPr>
              <a:t>开发步骤</a:t>
            </a:r>
            <a:endParaRPr lang="zh-CN" altLang="en-US" sz="36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457200" y="1484313"/>
            <a:ext cx="7772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1042988" y="1989138"/>
            <a:ext cx="2016125" cy="36036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/>
              <a:t>定义接口文件*</a:t>
            </a:r>
            <a:r>
              <a:rPr lang="en-US" dirty="0"/>
              <a:t>.tars</a:t>
            </a: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2339975" y="2854325"/>
            <a:ext cx="2016125" cy="3587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脚本创建新</a:t>
            </a:r>
            <a:r>
              <a:rPr lang="en-US" sz="1600"/>
              <a:t>Server</a:t>
            </a:r>
            <a:endParaRPr lang="en-US"/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2771775" y="3286125"/>
            <a:ext cx="2016125" cy="36036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继承并实现接口类</a:t>
            </a:r>
          </a:p>
        </p:txBody>
      </p:sp>
      <p:sp>
        <p:nvSpPr>
          <p:cNvPr id="68615" name="AutoShape 7"/>
          <p:cNvSpPr>
            <a:spLocks noChangeArrowheads="1"/>
          </p:cNvSpPr>
          <p:nvPr/>
        </p:nvSpPr>
        <p:spPr bwMode="auto">
          <a:xfrm>
            <a:off x="1692275" y="2420938"/>
            <a:ext cx="2016125" cy="36036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编译成服务接口类</a:t>
            </a:r>
          </a:p>
        </p:txBody>
      </p:sp>
      <p:sp>
        <p:nvSpPr>
          <p:cNvPr id="68616" name="AutoShape 8"/>
          <p:cNvSpPr>
            <a:spLocks noChangeArrowheads="1"/>
          </p:cNvSpPr>
          <p:nvPr/>
        </p:nvSpPr>
        <p:spPr bwMode="auto">
          <a:xfrm>
            <a:off x="2771775" y="3932238"/>
            <a:ext cx="2016125" cy="360362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registry</a:t>
            </a:r>
            <a:r>
              <a:rPr lang="zh-CN" altLang="en-US"/>
              <a:t>配部署信息</a:t>
            </a:r>
          </a:p>
        </p:txBody>
      </p:sp>
      <p:sp>
        <p:nvSpPr>
          <p:cNvPr id="68617" name="AutoShape 9"/>
          <p:cNvSpPr>
            <a:spLocks noChangeArrowheads="1"/>
          </p:cNvSpPr>
          <p:nvPr/>
        </p:nvSpPr>
        <p:spPr bwMode="auto">
          <a:xfrm>
            <a:off x="1763713" y="4797425"/>
            <a:ext cx="2016125" cy="358775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patch </a:t>
            </a:r>
            <a:r>
              <a:rPr lang="zh-CN" altLang="en-US"/>
              <a:t>发布到 </a:t>
            </a:r>
            <a:r>
              <a:rPr lang="en-US"/>
              <a:t>nodes</a:t>
            </a:r>
          </a:p>
        </p:txBody>
      </p:sp>
      <p:sp>
        <p:nvSpPr>
          <p:cNvPr id="68618" name="AutoShape 10"/>
          <p:cNvSpPr>
            <a:spLocks noChangeArrowheads="1"/>
          </p:cNvSpPr>
          <p:nvPr/>
        </p:nvSpPr>
        <p:spPr bwMode="auto">
          <a:xfrm>
            <a:off x="971550" y="5229225"/>
            <a:ext cx="2016125" cy="360363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通过</a:t>
            </a:r>
            <a:r>
              <a:rPr lang="en-US"/>
              <a:t>node</a:t>
            </a:r>
            <a:r>
              <a:rPr lang="zh-CN" altLang="en-US"/>
              <a:t>启动服务</a:t>
            </a:r>
          </a:p>
        </p:txBody>
      </p:sp>
      <p:sp>
        <p:nvSpPr>
          <p:cNvPr id="68619" name="AutoShape 11"/>
          <p:cNvSpPr>
            <a:spLocks noChangeArrowheads="1"/>
          </p:cNvSpPr>
          <p:nvPr/>
        </p:nvSpPr>
        <p:spPr bwMode="auto">
          <a:xfrm>
            <a:off x="2268538" y="4364038"/>
            <a:ext cx="2016125" cy="360362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config </a:t>
            </a:r>
            <a:r>
              <a:rPr lang="zh-CN" altLang="en-US"/>
              <a:t>加业务配置</a:t>
            </a:r>
          </a:p>
        </p:txBody>
      </p:sp>
      <p:sp>
        <p:nvSpPr>
          <p:cNvPr id="68620" name="AutoShape 12"/>
          <p:cNvSpPr>
            <a:spLocks noChangeArrowheads="1"/>
          </p:cNvSpPr>
          <p:nvPr/>
        </p:nvSpPr>
        <p:spPr bwMode="auto">
          <a:xfrm>
            <a:off x="5292725" y="2062163"/>
            <a:ext cx="2016125" cy="360362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获取接口文件*</a:t>
            </a:r>
            <a:r>
              <a:rPr lang="en-US" dirty="0">
                <a:solidFill>
                  <a:schemeClr val="bg1"/>
                </a:solidFill>
              </a:rPr>
              <a:t>.tars</a:t>
            </a:r>
          </a:p>
        </p:txBody>
      </p:sp>
      <p:sp>
        <p:nvSpPr>
          <p:cNvPr id="68621" name="AutoShape 13"/>
          <p:cNvSpPr>
            <a:spLocks noChangeArrowheads="1"/>
          </p:cNvSpPr>
          <p:nvPr/>
        </p:nvSpPr>
        <p:spPr bwMode="auto">
          <a:xfrm>
            <a:off x="5292725" y="2638425"/>
            <a:ext cx="2016125" cy="36036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编译</a:t>
            </a:r>
            <a:r>
              <a:rPr lang="en-US">
                <a:solidFill>
                  <a:schemeClr val="bg1"/>
                </a:solidFill>
              </a:rPr>
              <a:t>c++/java</a:t>
            </a:r>
            <a:r>
              <a:rPr lang="zh-CN" altLang="en-US">
                <a:solidFill>
                  <a:schemeClr val="bg1"/>
                </a:solidFill>
              </a:rPr>
              <a:t>代理类</a:t>
            </a:r>
          </a:p>
        </p:txBody>
      </p:sp>
      <p:sp>
        <p:nvSpPr>
          <p:cNvPr id="68622" name="AutoShape 14"/>
          <p:cNvSpPr>
            <a:spLocks noChangeArrowheads="1"/>
          </p:cNvSpPr>
          <p:nvPr/>
        </p:nvSpPr>
        <p:spPr bwMode="auto">
          <a:xfrm>
            <a:off x="5292725" y="3213100"/>
            <a:ext cx="2016125" cy="36036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创建本地代理对象</a:t>
            </a:r>
          </a:p>
        </p:txBody>
      </p:sp>
      <p:sp>
        <p:nvSpPr>
          <p:cNvPr id="68623" name="AutoShape 15"/>
          <p:cNvSpPr>
            <a:spLocks noChangeArrowheads="1"/>
          </p:cNvSpPr>
          <p:nvPr/>
        </p:nvSpPr>
        <p:spPr bwMode="auto">
          <a:xfrm>
            <a:off x="5292725" y="4941888"/>
            <a:ext cx="2016125" cy="360362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接收同步返回</a:t>
            </a:r>
            <a:r>
              <a:rPr lang="en-US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回调</a:t>
            </a:r>
          </a:p>
        </p:txBody>
      </p:sp>
      <p:sp>
        <p:nvSpPr>
          <p:cNvPr id="68624" name="AutoShape 16"/>
          <p:cNvSpPr>
            <a:spLocks noChangeArrowheads="1"/>
          </p:cNvSpPr>
          <p:nvPr/>
        </p:nvSpPr>
        <p:spPr bwMode="auto">
          <a:xfrm>
            <a:off x="5292725" y="3790950"/>
            <a:ext cx="2016125" cy="36036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根据对象名称取地址</a:t>
            </a:r>
          </a:p>
        </p:txBody>
      </p:sp>
      <p:sp>
        <p:nvSpPr>
          <p:cNvPr id="68625" name="AutoShape 17"/>
          <p:cNvSpPr>
            <a:spLocks noChangeArrowheads="1"/>
          </p:cNvSpPr>
          <p:nvPr/>
        </p:nvSpPr>
        <p:spPr bwMode="auto">
          <a:xfrm>
            <a:off x="5292725" y="4365625"/>
            <a:ext cx="2016125" cy="36036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同步或异步调用</a:t>
            </a:r>
          </a:p>
        </p:txBody>
      </p:sp>
      <p:sp>
        <p:nvSpPr>
          <p:cNvPr id="68626" name="AutoShape 18"/>
          <p:cNvSpPr>
            <a:spLocks noChangeArrowheads="1"/>
          </p:cNvSpPr>
          <p:nvPr/>
        </p:nvSpPr>
        <p:spPr bwMode="auto">
          <a:xfrm rot="5400000">
            <a:off x="1979613" y="2925763"/>
            <a:ext cx="215900" cy="2159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7" name="AutoShape 19"/>
          <p:cNvSpPr>
            <a:spLocks noChangeArrowheads="1"/>
          </p:cNvSpPr>
          <p:nvPr/>
        </p:nvSpPr>
        <p:spPr bwMode="auto">
          <a:xfrm rot="5400000">
            <a:off x="1331913" y="2493963"/>
            <a:ext cx="215900" cy="2159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8" name="AutoShape 20"/>
          <p:cNvSpPr>
            <a:spLocks noChangeArrowheads="1"/>
          </p:cNvSpPr>
          <p:nvPr/>
        </p:nvSpPr>
        <p:spPr bwMode="auto">
          <a:xfrm rot="5400000">
            <a:off x="2484438" y="3357563"/>
            <a:ext cx="215900" cy="2159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9" name="AutoShape 21"/>
          <p:cNvSpPr>
            <a:spLocks noChangeArrowheads="1"/>
          </p:cNvSpPr>
          <p:nvPr/>
        </p:nvSpPr>
        <p:spPr bwMode="auto">
          <a:xfrm rot="16200000" flipH="1">
            <a:off x="4356100" y="4364038"/>
            <a:ext cx="215900" cy="2159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0" name="AutoShape 22"/>
          <p:cNvSpPr>
            <a:spLocks noChangeArrowheads="1"/>
          </p:cNvSpPr>
          <p:nvPr/>
        </p:nvSpPr>
        <p:spPr bwMode="auto">
          <a:xfrm rot="16200000" flipH="1">
            <a:off x="3852863" y="4797425"/>
            <a:ext cx="215900" cy="2159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1" name="AutoShape 23"/>
          <p:cNvSpPr>
            <a:spLocks noChangeArrowheads="1"/>
          </p:cNvSpPr>
          <p:nvPr/>
        </p:nvSpPr>
        <p:spPr bwMode="auto">
          <a:xfrm rot="16200000" flipH="1">
            <a:off x="3132138" y="5229225"/>
            <a:ext cx="215900" cy="2159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2" name="Line 24"/>
          <p:cNvSpPr>
            <a:spLocks noChangeShapeType="1"/>
          </p:cNvSpPr>
          <p:nvPr/>
        </p:nvSpPr>
        <p:spPr bwMode="auto">
          <a:xfrm>
            <a:off x="6227763" y="2422525"/>
            <a:ext cx="0" cy="2143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>
            <a:off x="6227763" y="2998788"/>
            <a:ext cx="0" cy="215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>
            <a:off x="6227763" y="3575050"/>
            <a:ext cx="0" cy="215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5" name="Line 27"/>
          <p:cNvSpPr>
            <a:spLocks noChangeShapeType="1"/>
          </p:cNvSpPr>
          <p:nvPr/>
        </p:nvSpPr>
        <p:spPr bwMode="auto">
          <a:xfrm>
            <a:off x="6227763" y="4151313"/>
            <a:ext cx="0" cy="215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6" name="Line 28"/>
          <p:cNvSpPr>
            <a:spLocks noChangeShapeType="1"/>
          </p:cNvSpPr>
          <p:nvPr/>
        </p:nvSpPr>
        <p:spPr bwMode="auto">
          <a:xfrm>
            <a:off x="6227763" y="4727575"/>
            <a:ext cx="0" cy="215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7" name="Line 29"/>
          <p:cNvSpPr>
            <a:spLocks noChangeShapeType="1"/>
          </p:cNvSpPr>
          <p:nvPr/>
        </p:nvSpPr>
        <p:spPr bwMode="auto">
          <a:xfrm>
            <a:off x="4643438" y="2205038"/>
            <a:ext cx="5762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8" name="Oval 30"/>
          <p:cNvSpPr>
            <a:spLocks noChangeArrowheads="1"/>
          </p:cNvSpPr>
          <p:nvPr/>
        </p:nvSpPr>
        <p:spPr bwMode="auto">
          <a:xfrm>
            <a:off x="1187450" y="1557338"/>
            <a:ext cx="360363" cy="360362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8639" name="Oval 31"/>
          <p:cNvSpPr>
            <a:spLocks noChangeArrowheads="1"/>
          </p:cNvSpPr>
          <p:nvPr/>
        </p:nvSpPr>
        <p:spPr bwMode="auto">
          <a:xfrm>
            <a:off x="2268538" y="3932238"/>
            <a:ext cx="360362" cy="360362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8640" name="Oval 32"/>
          <p:cNvSpPr>
            <a:spLocks noChangeArrowheads="1"/>
          </p:cNvSpPr>
          <p:nvPr/>
        </p:nvSpPr>
        <p:spPr bwMode="auto">
          <a:xfrm>
            <a:off x="6011863" y="1628775"/>
            <a:ext cx="360362" cy="360363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68641" name="Line 33"/>
          <p:cNvSpPr>
            <a:spLocks noChangeShapeType="1"/>
          </p:cNvSpPr>
          <p:nvPr/>
        </p:nvSpPr>
        <p:spPr bwMode="auto">
          <a:xfrm>
            <a:off x="5003800" y="1484313"/>
            <a:ext cx="0" cy="44656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2" name="Line 34"/>
          <p:cNvSpPr>
            <a:spLocks noChangeShapeType="1"/>
          </p:cNvSpPr>
          <p:nvPr/>
        </p:nvSpPr>
        <p:spPr bwMode="auto">
          <a:xfrm>
            <a:off x="611188" y="3716338"/>
            <a:ext cx="4392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3" name="Rectangle 35"/>
          <p:cNvSpPr>
            <a:spLocks noChangeArrowheads="1"/>
          </p:cNvSpPr>
          <p:nvPr/>
        </p:nvSpPr>
        <p:spPr bwMode="auto">
          <a:xfrm>
            <a:off x="611188" y="1484313"/>
            <a:ext cx="7273925" cy="44656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4" name="Rectangle 36"/>
          <p:cNvSpPr>
            <a:spLocks noChangeArrowheads="1"/>
          </p:cNvSpPr>
          <p:nvPr/>
        </p:nvSpPr>
        <p:spPr bwMode="auto">
          <a:xfrm>
            <a:off x="684213" y="3429000"/>
            <a:ext cx="10795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服务端开发</a:t>
            </a:r>
          </a:p>
        </p:txBody>
      </p:sp>
      <p:sp>
        <p:nvSpPr>
          <p:cNvPr id="68645" name="Rectangle 37"/>
          <p:cNvSpPr>
            <a:spLocks noChangeArrowheads="1"/>
          </p:cNvSpPr>
          <p:nvPr/>
        </p:nvSpPr>
        <p:spPr bwMode="auto">
          <a:xfrm>
            <a:off x="3924300" y="5661025"/>
            <a:ext cx="10795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部署发布</a:t>
            </a:r>
          </a:p>
        </p:txBody>
      </p:sp>
      <p:sp>
        <p:nvSpPr>
          <p:cNvPr id="68646" name="Rectangle 38"/>
          <p:cNvSpPr>
            <a:spLocks noChangeArrowheads="1"/>
          </p:cNvSpPr>
          <p:nvPr/>
        </p:nvSpPr>
        <p:spPr bwMode="auto">
          <a:xfrm>
            <a:off x="6732588" y="1484313"/>
            <a:ext cx="107950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客户端开发</a:t>
            </a:r>
          </a:p>
        </p:txBody>
      </p:sp>
    </p:spTree>
    <p:extLst>
      <p:ext uri="{BB962C8B-B14F-4D97-AF65-F5344CB8AC3E}">
        <p14:creationId xmlns:p14="http://schemas.microsoft.com/office/powerpoint/2010/main" val="3530302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442913" y="103188"/>
            <a:ext cx="8243887" cy="87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轻量化</a:t>
            </a:r>
            <a:r>
              <a:rPr lang="en-US" altLang="zh-CN" sz="3600" dirty="0">
                <a:solidFill>
                  <a:schemeClr val="tx2"/>
                </a:solidFill>
                <a:latin typeface="Arial"/>
              </a:rPr>
              <a:t>——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轻重结合，更多的选择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)</a:t>
            </a:r>
            <a:endParaRPr lang="zh-CN" altLang="en-US" sz="36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80908" name="Freeform 12"/>
          <p:cNvSpPr>
            <a:spLocks/>
          </p:cNvSpPr>
          <p:nvPr/>
        </p:nvSpPr>
        <p:spPr bwMode="invGray">
          <a:xfrm>
            <a:off x="6269038" y="2728913"/>
            <a:ext cx="614362" cy="739775"/>
          </a:xfrm>
          <a:custGeom>
            <a:avLst/>
            <a:gdLst>
              <a:gd name="T0" fmla="*/ 308 w 308"/>
              <a:gd name="T1" fmla="*/ 120 h 444"/>
              <a:gd name="T2" fmla="*/ 0 w 308"/>
              <a:gd name="T3" fmla="*/ 444 h 444"/>
              <a:gd name="T4" fmla="*/ 0 w 308"/>
              <a:gd name="T5" fmla="*/ 286 h 444"/>
              <a:gd name="T6" fmla="*/ 308 w 308"/>
              <a:gd name="T7" fmla="*/ 0 h 444"/>
              <a:gd name="T8" fmla="*/ 308 w 308"/>
              <a:gd name="T9" fmla="*/ 12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444">
                <a:moveTo>
                  <a:pt x="308" y="120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rgbClr val="00563F">
                  <a:gamma/>
                  <a:shade val="46275"/>
                  <a:invGamma/>
                </a:srgbClr>
              </a:gs>
              <a:gs pos="50000">
                <a:srgbClr val="00563F"/>
              </a:gs>
              <a:gs pos="100000">
                <a:srgbClr val="00563F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D1D1D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9" name="Freeform 13"/>
          <p:cNvSpPr>
            <a:spLocks/>
          </p:cNvSpPr>
          <p:nvPr/>
        </p:nvSpPr>
        <p:spPr bwMode="invGray">
          <a:xfrm>
            <a:off x="3328988" y="2728913"/>
            <a:ext cx="3560762" cy="473075"/>
          </a:xfrm>
          <a:custGeom>
            <a:avLst/>
            <a:gdLst>
              <a:gd name="T0" fmla="*/ 1478 w 1786"/>
              <a:gd name="T1" fmla="*/ 284 h 284"/>
              <a:gd name="T2" fmla="*/ 0 w 1786"/>
              <a:gd name="T3" fmla="*/ 284 h 284"/>
              <a:gd name="T4" fmla="*/ 446 w 1786"/>
              <a:gd name="T5" fmla="*/ 0 h 284"/>
              <a:gd name="T6" fmla="*/ 1786 w 1786"/>
              <a:gd name="T7" fmla="*/ 0 h 284"/>
              <a:gd name="T8" fmla="*/ 1478 w 1786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6" h="284">
                <a:moveTo>
                  <a:pt x="1478" y="284"/>
                </a:moveTo>
                <a:lnTo>
                  <a:pt x="0" y="284"/>
                </a:lnTo>
                <a:lnTo>
                  <a:pt x="446" y="0"/>
                </a:lnTo>
                <a:lnTo>
                  <a:pt x="1786" y="0"/>
                </a:lnTo>
                <a:lnTo>
                  <a:pt x="1478" y="284"/>
                </a:lnTo>
                <a:close/>
              </a:path>
            </a:pathLst>
          </a:custGeom>
          <a:solidFill>
            <a:srgbClr val="00CC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80808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0" name="Freeform 14"/>
          <p:cNvSpPr>
            <a:spLocks/>
          </p:cNvSpPr>
          <p:nvPr/>
        </p:nvSpPr>
        <p:spPr bwMode="gray">
          <a:xfrm>
            <a:off x="5651500" y="3463925"/>
            <a:ext cx="612775" cy="736600"/>
          </a:xfrm>
          <a:custGeom>
            <a:avLst/>
            <a:gdLst>
              <a:gd name="T0" fmla="*/ 308 w 308"/>
              <a:gd name="T1" fmla="*/ 120 h 442"/>
              <a:gd name="T2" fmla="*/ 0 w 308"/>
              <a:gd name="T3" fmla="*/ 442 h 442"/>
              <a:gd name="T4" fmla="*/ 0 w 308"/>
              <a:gd name="T5" fmla="*/ 286 h 442"/>
              <a:gd name="T6" fmla="*/ 308 w 308"/>
              <a:gd name="T7" fmla="*/ 0 h 442"/>
              <a:gd name="T8" fmla="*/ 308 w 308"/>
              <a:gd name="T9" fmla="*/ 12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442">
                <a:moveTo>
                  <a:pt x="308" y="120"/>
                </a:moveTo>
                <a:lnTo>
                  <a:pt x="0" y="442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rgbClr val="4B1092">
                  <a:gamma/>
                  <a:shade val="46275"/>
                  <a:invGamma/>
                </a:srgbClr>
              </a:gs>
              <a:gs pos="50000">
                <a:srgbClr val="4B1092"/>
              </a:gs>
              <a:gs pos="100000">
                <a:srgbClr val="4B1092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D1D1D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1" name="Freeform 15"/>
          <p:cNvSpPr>
            <a:spLocks/>
          </p:cNvSpPr>
          <p:nvPr/>
        </p:nvSpPr>
        <p:spPr bwMode="gray">
          <a:xfrm>
            <a:off x="2444750" y="3463925"/>
            <a:ext cx="3827463" cy="473075"/>
          </a:xfrm>
          <a:custGeom>
            <a:avLst/>
            <a:gdLst>
              <a:gd name="T0" fmla="*/ 1612 w 1920"/>
              <a:gd name="T1" fmla="*/ 284 h 284"/>
              <a:gd name="T2" fmla="*/ 0 w 1920"/>
              <a:gd name="T3" fmla="*/ 284 h 284"/>
              <a:gd name="T4" fmla="*/ 446 w 1920"/>
              <a:gd name="T5" fmla="*/ 0 h 284"/>
              <a:gd name="T6" fmla="*/ 1920 w 1920"/>
              <a:gd name="T7" fmla="*/ 0 h 284"/>
              <a:gd name="T8" fmla="*/ 1612 w 1920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0" h="284">
                <a:moveTo>
                  <a:pt x="1612" y="284"/>
                </a:moveTo>
                <a:lnTo>
                  <a:pt x="0" y="284"/>
                </a:lnTo>
                <a:lnTo>
                  <a:pt x="446" y="0"/>
                </a:lnTo>
                <a:lnTo>
                  <a:pt x="1920" y="0"/>
                </a:lnTo>
                <a:lnTo>
                  <a:pt x="1612" y="284"/>
                </a:lnTo>
                <a:close/>
              </a:path>
            </a:pathLst>
          </a:custGeom>
          <a:solidFill>
            <a:srgbClr val="A77B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80808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2" name="Freeform 16"/>
          <p:cNvSpPr>
            <a:spLocks/>
          </p:cNvSpPr>
          <p:nvPr/>
        </p:nvSpPr>
        <p:spPr bwMode="gray">
          <a:xfrm>
            <a:off x="5032375" y="4191000"/>
            <a:ext cx="611188" cy="741363"/>
          </a:xfrm>
          <a:custGeom>
            <a:avLst/>
            <a:gdLst>
              <a:gd name="T0" fmla="*/ 306 w 306"/>
              <a:gd name="T1" fmla="*/ 122 h 444"/>
              <a:gd name="T2" fmla="*/ 0 w 306"/>
              <a:gd name="T3" fmla="*/ 444 h 444"/>
              <a:gd name="T4" fmla="*/ 0 w 306"/>
              <a:gd name="T5" fmla="*/ 286 h 444"/>
              <a:gd name="T6" fmla="*/ 306 w 306"/>
              <a:gd name="T7" fmla="*/ 0 h 444"/>
              <a:gd name="T8" fmla="*/ 306 w 306"/>
              <a:gd name="T9" fmla="*/ 12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444">
                <a:moveTo>
                  <a:pt x="306" y="122"/>
                </a:moveTo>
                <a:lnTo>
                  <a:pt x="0" y="444"/>
                </a:lnTo>
                <a:lnTo>
                  <a:pt x="0" y="286"/>
                </a:lnTo>
                <a:lnTo>
                  <a:pt x="306" y="0"/>
                </a:lnTo>
                <a:lnTo>
                  <a:pt x="306" y="122"/>
                </a:lnTo>
                <a:close/>
              </a:path>
            </a:pathLst>
          </a:custGeom>
          <a:gradFill rotWithShape="1">
            <a:gsLst>
              <a:gs pos="0">
                <a:srgbClr val="90330A">
                  <a:gamma/>
                  <a:shade val="46275"/>
                  <a:invGamma/>
                </a:srgbClr>
              </a:gs>
              <a:gs pos="50000">
                <a:srgbClr val="90330A"/>
              </a:gs>
              <a:gs pos="100000">
                <a:srgbClr val="90330A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D1D1D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3" name="Freeform 17"/>
          <p:cNvSpPr>
            <a:spLocks/>
          </p:cNvSpPr>
          <p:nvPr/>
        </p:nvSpPr>
        <p:spPr bwMode="gray">
          <a:xfrm>
            <a:off x="4418013" y="4921250"/>
            <a:ext cx="614362" cy="739775"/>
          </a:xfrm>
          <a:custGeom>
            <a:avLst/>
            <a:gdLst>
              <a:gd name="T0" fmla="*/ 308 w 308"/>
              <a:gd name="T1" fmla="*/ 122 h 444"/>
              <a:gd name="T2" fmla="*/ 0 w 308"/>
              <a:gd name="T3" fmla="*/ 444 h 444"/>
              <a:gd name="T4" fmla="*/ 0 w 308"/>
              <a:gd name="T5" fmla="*/ 286 h 444"/>
              <a:gd name="T6" fmla="*/ 308 w 308"/>
              <a:gd name="T7" fmla="*/ 0 h 444"/>
              <a:gd name="T8" fmla="*/ 308 w 308"/>
              <a:gd name="T9" fmla="*/ 12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444">
                <a:moveTo>
                  <a:pt x="308" y="122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2"/>
                </a:lnTo>
                <a:close/>
              </a:path>
            </a:pathLst>
          </a:custGeom>
          <a:gradFill rotWithShape="1">
            <a:gsLst>
              <a:gs pos="0">
                <a:srgbClr val="906B0E">
                  <a:gamma/>
                  <a:shade val="46275"/>
                  <a:invGamma/>
                </a:srgbClr>
              </a:gs>
              <a:gs pos="50000">
                <a:srgbClr val="906B0E"/>
              </a:gs>
              <a:gs pos="100000">
                <a:srgbClr val="906B0E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D1D1D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4" name="Freeform 18"/>
          <p:cNvSpPr>
            <a:spLocks/>
          </p:cNvSpPr>
          <p:nvPr/>
        </p:nvSpPr>
        <p:spPr bwMode="gray">
          <a:xfrm>
            <a:off x="685800" y="4924425"/>
            <a:ext cx="4346575" cy="473075"/>
          </a:xfrm>
          <a:custGeom>
            <a:avLst/>
            <a:gdLst>
              <a:gd name="T0" fmla="*/ 1872 w 2180"/>
              <a:gd name="T1" fmla="*/ 284 h 284"/>
              <a:gd name="T2" fmla="*/ 0 w 2180"/>
              <a:gd name="T3" fmla="*/ 284 h 284"/>
              <a:gd name="T4" fmla="*/ 446 w 2180"/>
              <a:gd name="T5" fmla="*/ 0 h 284"/>
              <a:gd name="T6" fmla="*/ 2180 w 2180"/>
              <a:gd name="T7" fmla="*/ 0 h 284"/>
              <a:gd name="T8" fmla="*/ 1872 w 2180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0" h="284">
                <a:moveTo>
                  <a:pt x="1872" y="284"/>
                </a:moveTo>
                <a:lnTo>
                  <a:pt x="0" y="284"/>
                </a:lnTo>
                <a:lnTo>
                  <a:pt x="446" y="0"/>
                </a:lnTo>
                <a:lnTo>
                  <a:pt x="2180" y="0"/>
                </a:lnTo>
                <a:lnTo>
                  <a:pt x="1872" y="284"/>
                </a:lnTo>
                <a:close/>
              </a:path>
            </a:pathLst>
          </a:custGeom>
          <a:solidFill>
            <a:srgbClr val="F2E1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80808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24" name="Freeform 28"/>
          <p:cNvSpPr>
            <a:spLocks/>
          </p:cNvSpPr>
          <p:nvPr/>
        </p:nvSpPr>
        <p:spPr bwMode="invGray">
          <a:xfrm>
            <a:off x="1258888" y="2205038"/>
            <a:ext cx="2808287" cy="2663825"/>
          </a:xfrm>
          <a:custGeom>
            <a:avLst/>
            <a:gdLst>
              <a:gd name="T0" fmla="*/ 12 w 1824"/>
              <a:gd name="T1" fmla="*/ 2464 h 2648"/>
              <a:gd name="T2" fmla="*/ 56 w 1824"/>
              <a:gd name="T3" fmla="*/ 2120 h 2648"/>
              <a:gd name="T4" fmla="*/ 124 w 1824"/>
              <a:gd name="T5" fmla="*/ 1808 h 2648"/>
              <a:gd name="T6" fmla="*/ 212 w 1824"/>
              <a:gd name="T7" fmla="*/ 1524 h 2648"/>
              <a:gd name="T8" fmla="*/ 316 w 1824"/>
              <a:gd name="T9" fmla="*/ 1270 h 2648"/>
              <a:gd name="T10" fmla="*/ 430 w 1824"/>
              <a:gd name="T11" fmla="*/ 1044 h 2648"/>
              <a:gd name="T12" fmla="*/ 550 w 1824"/>
              <a:gd name="T13" fmla="*/ 846 h 2648"/>
              <a:gd name="T14" fmla="*/ 672 w 1824"/>
              <a:gd name="T15" fmla="*/ 674 h 2648"/>
              <a:gd name="T16" fmla="*/ 792 w 1824"/>
              <a:gd name="T17" fmla="*/ 528 h 2648"/>
              <a:gd name="T18" fmla="*/ 906 w 1824"/>
              <a:gd name="T19" fmla="*/ 408 h 2648"/>
              <a:gd name="T20" fmla="*/ 1010 w 1824"/>
              <a:gd name="T21" fmla="*/ 310 h 2648"/>
              <a:gd name="T22" fmla="*/ 1096 w 1824"/>
              <a:gd name="T23" fmla="*/ 236 h 2648"/>
              <a:gd name="T24" fmla="*/ 1164 w 1824"/>
              <a:gd name="T25" fmla="*/ 184 h 2648"/>
              <a:gd name="T26" fmla="*/ 1208 w 1824"/>
              <a:gd name="T27" fmla="*/ 154 h 2648"/>
              <a:gd name="T28" fmla="*/ 1224 w 1824"/>
              <a:gd name="T29" fmla="*/ 144 h 2648"/>
              <a:gd name="T30" fmla="*/ 1728 w 1824"/>
              <a:gd name="T31" fmla="*/ 56 h 2648"/>
              <a:gd name="T32" fmla="*/ 1568 w 1824"/>
              <a:gd name="T33" fmla="*/ 328 h 2648"/>
              <a:gd name="T34" fmla="*/ 1554 w 1824"/>
              <a:gd name="T35" fmla="*/ 332 h 2648"/>
              <a:gd name="T36" fmla="*/ 1514 w 1824"/>
              <a:gd name="T37" fmla="*/ 346 h 2648"/>
              <a:gd name="T38" fmla="*/ 1452 w 1824"/>
              <a:gd name="T39" fmla="*/ 370 h 2648"/>
              <a:gd name="T40" fmla="*/ 1370 w 1824"/>
              <a:gd name="T41" fmla="*/ 410 h 2648"/>
              <a:gd name="T42" fmla="*/ 1270 w 1824"/>
              <a:gd name="T43" fmla="*/ 466 h 2648"/>
              <a:gd name="T44" fmla="*/ 1158 w 1824"/>
              <a:gd name="T45" fmla="*/ 540 h 2648"/>
              <a:gd name="T46" fmla="*/ 1034 w 1824"/>
              <a:gd name="T47" fmla="*/ 636 h 2648"/>
              <a:gd name="T48" fmla="*/ 904 w 1824"/>
              <a:gd name="T49" fmla="*/ 756 h 2648"/>
              <a:gd name="T50" fmla="*/ 770 w 1824"/>
              <a:gd name="T51" fmla="*/ 900 h 2648"/>
              <a:gd name="T52" fmla="*/ 632 w 1824"/>
              <a:gd name="T53" fmla="*/ 1076 h 2648"/>
              <a:gd name="T54" fmla="*/ 498 w 1824"/>
              <a:gd name="T55" fmla="*/ 1280 h 2648"/>
              <a:gd name="T56" fmla="*/ 370 w 1824"/>
              <a:gd name="T57" fmla="*/ 1518 h 2648"/>
              <a:gd name="T58" fmla="*/ 248 w 1824"/>
              <a:gd name="T59" fmla="*/ 1792 h 2648"/>
              <a:gd name="T60" fmla="*/ 138 w 1824"/>
              <a:gd name="T61" fmla="*/ 2104 h 2648"/>
              <a:gd name="T62" fmla="*/ 42 w 1824"/>
              <a:gd name="T63" fmla="*/ 2456 h 2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D11364"/>
              </a:gs>
              <a:gs pos="100000">
                <a:srgbClr val="D11364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FACD69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25" name="Rectangle 29"/>
          <p:cNvSpPr>
            <a:spLocks noChangeArrowheads="1"/>
          </p:cNvSpPr>
          <p:nvPr/>
        </p:nvSpPr>
        <p:spPr bwMode="gray">
          <a:xfrm>
            <a:off x="3335338" y="3201988"/>
            <a:ext cx="2947987" cy="266700"/>
          </a:xfrm>
          <a:prstGeom prst="rect">
            <a:avLst/>
          </a:prstGeom>
          <a:gradFill rotWithShape="1">
            <a:gsLst>
              <a:gs pos="0">
                <a:srgbClr val="00906A">
                  <a:gamma/>
                  <a:shade val="72549"/>
                  <a:invGamma/>
                </a:srgbClr>
              </a:gs>
              <a:gs pos="50000">
                <a:srgbClr val="00906A"/>
              </a:gs>
              <a:gs pos="100000">
                <a:srgbClr val="00906A">
                  <a:gamma/>
                  <a:shade val="72549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>
              <a:latin typeface="Verdana" charset="0"/>
            </a:endParaRPr>
          </a:p>
        </p:txBody>
      </p:sp>
      <p:sp>
        <p:nvSpPr>
          <p:cNvPr id="80926" name="Rectangle 30"/>
          <p:cNvSpPr>
            <a:spLocks noChangeArrowheads="1"/>
          </p:cNvSpPr>
          <p:nvPr/>
        </p:nvSpPr>
        <p:spPr bwMode="gray">
          <a:xfrm>
            <a:off x="2446338" y="3937000"/>
            <a:ext cx="3211512" cy="260350"/>
          </a:xfrm>
          <a:prstGeom prst="rect">
            <a:avLst/>
          </a:prstGeom>
          <a:gradFill rotWithShape="1">
            <a:gsLst>
              <a:gs pos="0">
                <a:srgbClr val="8041FF">
                  <a:gamma/>
                  <a:shade val="72549"/>
                  <a:invGamma/>
                </a:srgbClr>
              </a:gs>
              <a:gs pos="50000">
                <a:srgbClr val="8041FF"/>
              </a:gs>
              <a:gs pos="100000">
                <a:srgbClr val="8041FF">
                  <a:gamma/>
                  <a:shade val="72549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zh-CN"/>
          </a:p>
        </p:txBody>
      </p:sp>
      <p:sp>
        <p:nvSpPr>
          <p:cNvPr id="80927" name="Freeform 31"/>
          <p:cNvSpPr>
            <a:spLocks/>
          </p:cNvSpPr>
          <p:nvPr/>
        </p:nvSpPr>
        <p:spPr bwMode="gray">
          <a:xfrm>
            <a:off x="1566863" y="4191000"/>
            <a:ext cx="4083050" cy="477838"/>
          </a:xfrm>
          <a:custGeom>
            <a:avLst/>
            <a:gdLst>
              <a:gd name="T0" fmla="*/ 1742 w 2048"/>
              <a:gd name="T1" fmla="*/ 286 h 286"/>
              <a:gd name="T2" fmla="*/ 0 w 2048"/>
              <a:gd name="T3" fmla="*/ 286 h 286"/>
              <a:gd name="T4" fmla="*/ 446 w 2048"/>
              <a:gd name="T5" fmla="*/ 0 h 286"/>
              <a:gd name="T6" fmla="*/ 2048 w 2048"/>
              <a:gd name="T7" fmla="*/ 0 h 286"/>
              <a:gd name="T8" fmla="*/ 1742 w 2048"/>
              <a:gd name="T9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8" h="286">
                <a:moveTo>
                  <a:pt x="1742" y="286"/>
                </a:moveTo>
                <a:lnTo>
                  <a:pt x="0" y="286"/>
                </a:lnTo>
                <a:lnTo>
                  <a:pt x="446" y="0"/>
                </a:lnTo>
                <a:lnTo>
                  <a:pt x="2048" y="0"/>
                </a:lnTo>
                <a:lnTo>
                  <a:pt x="1742" y="286"/>
                </a:lnTo>
                <a:close/>
              </a:path>
            </a:pathLst>
          </a:custGeom>
          <a:solidFill>
            <a:srgbClr val="FF99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80808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28" name="Rectangle 32"/>
          <p:cNvSpPr>
            <a:spLocks noChangeArrowheads="1"/>
          </p:cNvSpPr>
          <p:nvPr/>
        </p:nvSpPr>
        <p:spPr bwMode="gray">
          <a:xfrm>
            <a:off x="1568450" y="4668838"/>
            <a:ext cx="3478213" cy="258762"/>
          </a:xfrm>
          <a:prstGeom prst="rect">
            <a:avLst/>
          </a:prstGeom>
          <a:gradFill rotWithShape="1">
            <a:gsLst>
              <a:gs pos="0">
                <a:srgbClr val="DC7150">
                  <a:gamma/>
                  <a:shade val="72549"/>
                  <a:invGamma/>
                </a:srgbClr>
              </a:gs>
              <a:gs pos="50000">
                <a:srgbClr val="DC7150"/>
              </a:gs>
              <a:gs pos="100000">
                <a:srgbClr val="DC7150">
                  <a:gamma/>
                  <a:shade val="72549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>
              <a:latin typeface="Verdana" charset="0"/>
            </a:endParaRPr>
          </a:p>
        </p:txBody>
      </p:sp>
      <p:sp>
        <p:nvSpPr>
          <p:cNvPr id="80929" name="Rectangle 33"/>
          <p:cNvSpPr>
            <a:spLocks noChangeArrowheads="1"/>
          </p:cNvSpPr>
          <p:nvPr/>
        </p:nvSpPr>
        <p:spPr bwMode="gray">
          <a:xfrm>
            <a:off x="684213" y="5399088"/>
            <a:ext cx="3741737" cy="258762"/>
          </a:xfrm>
          <a:prstGeom prst="rect">
            <a:avLst/>
          </a:prstGeom>
          <a:gradFill rotWithShape="1">
            <a:gsLst>
              <a:gs pos="0">
                <a:srgbClr val="D0A11C">
                  <a:gamma/>
                  <a:shade val="72549"/>
                  <a:invGamma/>
                </a:srgbClr>
              </a:gs>
              <a:gs pos="50000">
                <a:srgbClr val="D0A11C"/>
              </a:gs>
              <a:gs pos="100000">
                <a:srgbClr val="D0A11C">
                  <a:gamma/>
                  <a:shade val="72549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>
              <a:latin typeface="Verdana" charset="0"/>
            </a:endParaRPr>
          </a:p>
        </p:txBody>
      </p:sp>
      <p:sp>
        <p:nvSpPr>
          <p:cNvPr id="80936" name="Rectangle 40"/>
          <p:cNvSpPr>
            <a:spLocks noChangeArrowheads="1"/>
          </p:cNvSpPr>
          <p:nvPr/>
        </p:nvSpPr>
        <p:spPr bwMode="auto">
          <a:xfrm>
            <a:off x="1908175" y="5010150"/>
            <a:ext cx="2255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TARS</a:t>
            </a:r>
            <a:r>
              <a:rPr lang="zh-CN" altLang="en-US" dirty="0"/>
              <a:t>协议</a:t>
            </a:r>
            <a:r>
              <a:rPr lang="en-US" altLang="zh-CN" dirty="0"/>
              <a:t>(</a:t>
            </a:r>
            <a:r>
              <a:rPr lang="zh-CN" altLang="en-US" dirty="0"/>
              <a:t>网络</a:t>
            </a:r>
            <a:r>
              <a:rPr lang="en-US" altLang="zh-CN" dirty="0"/>
              <a:t>/</a:t>
            </a:r>
            <a:r>
              <a:rPr lang="zh-CN" altLang="en-US" dirty="0"/>
              <a:t>存储</a:t>
            </a:r>
            <a:r>
              <a:rPr lang="en-US" altLang="zh-CN" dirty="0"/>
              <a:t>)</a:t>
            </a:r>
          </a:p>
        </p:txBody>
      </p:sp>
      <p:sp>
        <p:nvSpPr>
          <p:cNvPr id="80937" name="Rectangle 41"/>
          <p:cNvSpPr>
            <a:spLocks noChangeArrowheads="1"/>
          </p:cNvSpPr>
          <p:nvPr/>
        </p:nvSpPr>
        <p:spPr bwMode="auto">
          <a:xfrm>
            <a:off x="2268538" y="4305300"/>
            <a:ext cx="295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不依赖协议的</a:t>
            </a:r>
            <a:r>
              <a:rPr lang="en-US" altLang="zh-CN"/>
              <a:t>epoll</a:t>
            </a:r>
            <a:r>
              <a:rPr lang="zh-CN" altLang="en-US"/>
              <a:t>服务模型</a:t>
            </a:r>
          </a:p>
        </p:txBody>
      </p:sp>
      <p:sp>
        <p:nvSpPr>
          <p:cNvPr id="80938" name="Rectangle 42"/>
          <p:cNvSpPr>
            <a:spLocks noChangeArrowheads="1"/>
          </p:cNvSpPr>
          <p:nvPr/>
        </p:nvSpPr>
        <p:spPr bwMode="auto">
          <a:xfrm>
            <a:off x="3563938" y="3573463"/>
            <a:ext cx="178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服务协议层接口</a:t>
            </a:r>
          </a:p>
        </p:txBody>
      </p:sp>
      <p:sp>
        <p:nvSpPr>
          <p:cNvPr id="80939" name="Rectangle 43"/>
          <p:cNvSpPr>
            <a:spLocks noChangeArrowheads="1"/>
          </p:cNvSpPr>
          <p:nvPr/>
        </p:nvSpPr>
        <p:spPr bwMode="auto">
          <a:xfrm>
            <a:off x="4427538" y="2781300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服务独立运行</a:t>
            </a:r>
          </a:p>
        </p:txBody>
      </p:sp>
      <p:sp>
        <p:nvSpPr>
          <p:cNvPr id="80940" name="Freeform 44"/>
          <p:cNvSpPr>
            <a:spLocks/>
          </p:cNvSpPr>
          <p:nvPr/>
        </p:nvSpPr>
        <p:spPr bwMode="invGray">
          <a:xfrm>
            <a:off x="6880225" y="1990725"/>
            <a:ext cx="604838" cy="742950"/>
          </a:xfrm>
          <a:custGeom>
            <a:avLst/>
            <a:gdLst>
              <a:gd name="T0" fmla="*/ 308 w 308"/>
              <a:gd name="T1" fmla="*/ 120 h 444"/>
              <a:gd name="T2" fmla="*/ 0 w 308"/>
              <a:gd name="T3" fmla="*/ 444 h 444"/>
              <a:gd name="T4" fmla="*/ 0 w 308"/>
              <a:gd name="T5" fmla="*/ 286 h 444"/>
              <a:gd name="T6" fmla="*/ 308 w 308"/>
              <a:gd name="T7" fmla="*/ 0 h 444"/>
              <a:gd name="T8" fmla="*/ 308 w 308"/>
              <a:gd name="T9" fmla="*/ 12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444">
                <a:moveTo>
                  <a:pt x="308" y="120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D1D1D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41" name="Freeform 45"/>
          <p:cNvSpPr>
            <a:spLocks/>
          </p:cNvSpPr>
          <p:nvPr/>
        </p:nvSpPr>
        <p:spPr bwMode="invGray">
          <a:xfrm>
            <a:off x="4232275" y="1989138"/>
            <a:ext cx="3252788" cy="473075"/>
          </a:xfrm>
          <a:custGeom>
            <a:avLst/>
            <a:gdLst>
              <a:gd name="T0" fmla="*/ 1478 w 1786"/>
              <a:gd name="T1" fmla="*/ 284 h 284"/>
              <a:gd name="T2" fmla="*/ 0 w 1786"/>
              <a:gd name="T3" fmla="*/ 284 h 284"/>
              <a:gd name="T4" fmla="*/ 446 w 1786"/>
              <a:gd name="T5" fmla="*/ 0 h 284"/>
              <a:gd name="T6" fmla="*/ 1786 w 1786"/>
              <a:gd name="T7" fmla="*/ 0 h 284"/>
              <a:gd name="T8" fmla="*/ 1478 w 1786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6" h="284">
                <a:moveTo>
                  <a:pt x="1478" y="284"/>
                </a:moveTo>
                <a:lnTo>
                  <a:pt x="0" y="284"/>
                </a:lnTo>
                <a:lnTo>
                  <a:pt x="446" y="0"/>
                </a:lnTo>
                <a:lnTo>
                  <a:pt x="1786" y="0"/>
                </a:lnTo>
                <a:lnTo>
                  <a:pt x="1478" y="284"/>
                </a:lnTo>
                <a:close/>
              </a:path>
            </a:pathLst>
          </a:custGeom>
          <a:solidFill>
            <a:srgbClr val="66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80808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42" name="Rectangle 46"/>
          <p:cNvSpPr>
            <a:spLocks noChangeArrowheads="1"/>
          </p:cNvSpPr>
          <p:nvPr/>
        </p:nvSpPr>
        <p:spPr bwMode="gray">
          <a:xfrm>
            <a:off x="4238625" y="2462213"/>
            <a:ext cx="2657475" cy="26511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>
              <a:latin typeface="Verdana" charset="0"/>
            </a:endParaRPr>
          </a:p>
        </p:txBody>
      </p:sp>
      <p:sp>
        <p:nvSpPr>
          <p:cNvPr id="80943" name="Rectangle 47"/>
          <p:cNvSpPr>
            <a:spLocks noChangeArrowheads="1"/>
          </p:cNvSpPr>
          <p:nvPr/>
        </p:nvSpPr>
        <p:spPr bwMode="auto">
          <a:xfrm>
            <a:off x="4932363" y="2060575"/>
            <a:ext cx="178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自定义端口协议</a:t>
            </a:r>
          </a:p>
        </p:txBody>
      </p:sp>
    </p:spTree>
    <p:extLst>
      <p:ext uri="{BB962C8B-B14F-4D97-AF65-F5344CB8AC3E}">
        <p14:creationId xmlns:p14="http://schemas.microsoft.com/office/powerpoint/2010/main" val="321253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 flipH="1" flipV="1">
            <a:off x="2482850" y="4654550"/>
            <a:ext cx="158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42913" y="103188"/>
            <a:ext cx="8243887" cy="96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客户端与服务端结构（多线程模型）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24075" y="4294188"/>
            <a:ext cx="1438275" cy="360362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ServantProxy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403350" y="2854325"/>
            <a:ext cx="2160588" cy="360363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AdapterProxy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24075" y="3287713"/>
            <a:ext cx="576263" cy="100965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MQ</a:t>
            </a:r>
          </a:p>
          <a:p>
            <a:pPr algn="ctr"/>
            <a:r>
              <a:rPr lang="en-US"/>
              <a:t>(obj)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698750" y="3287713"/>
            <a:ext cx="863600" cy="1008062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  <a:p>
            <a:pPr algn="ctr"/>
            <a:r>
              <a:rPr lang="en-US"/>
              <a:t>timeout</a:t>
            </a:r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2986088" y="3359150"/>
            <a:ext cx="431800" cy="358775"/>
          </a:xfrm>
          <a:prstGeom prst="curvedLeftArrow">
            <a:avLst>
              <a:gd name="adj1" fmla="val 593"/>
              <a:gd name="adj2" fmla="val 39407"/>
              <a:gd name="adj3" fmla="val 43311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403350" y="2420938"/>
            <a:ext cx="2160588" cy="360362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NetThread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1404938" y="2133600"/>
            <a:ext cx="1079500" cy="287338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tcp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2484438" y="2133600"/>
            <a:ext cx="1081087" cy="290513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udp</a:t>
            </a: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 flipV="1">
            <a:off x="3059113" y="4654550"/>
            <a:ext cx="158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AutoShape 14"/>
          <p:cNvSpPr>
            <a:spLocks noChangeArrowheads="1"/>
          </p:cNvSpPr>
          <p:nvPr/>
        </p:nvSpPr>
        <p:spPr bwMode="auto">
          <a:xfrm>
            <a:off x="2195513" y="5232400"/>
            <a:ext cx="647700" cy="2159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solidFill>
                  <a:srgbClr val="FF3300"/>
                </a:solidFill>
              </a:rPr>
              <a:t>A</a:t>
            </a:r>
            <a:r>
              <a:rPr lang="en-US"/>
              <a:t>sync</a:t>
            </a:r>
          </a:p>
        </p:txBody>
      </p:sp>
      <p:sp>
        <p:nvSpPr>
          <p:cNvPr id="14351" name="AutoShape 15"/>
          <p:cNvSpPr>
            <a:spLocks noChangeArrowheads="1"/>
          </p:cNvSpPr>
          <p:nvPr/>
        </p:nvSpPr>
        <p:spPr bwMode="auto">
          <a:xfrm>
            <a:off x="1763713" y="5661025"/>
            <a:ext cx="1295400" cy="2159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 u="sng">
                <a:solidFill>
                  <a:schemeClr val="accent2"/>
                </a:solidFill>
              </a:rPr>
              <a:t>client invoke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1403350" y="3286125"/>
            <a:ext cx="649288" cy="136842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Async</a:t>
            </a:r>
          </a:p>
          <a:p>
            <a:pPr algn="ctr"/>
            <a:r>
              <a:rPr lang="en-US"/>
              <a:t>call </a:t>
            </a:r>
          </a:p>
          <a:p>
            <a:pPr algn="ctr"/>
            <a:r>
              <a:rPr lang="en-US"/>
              <a:t>back</a:t>
            </a: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1619250" y="465455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1908175" y="465455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5" name="AutoShape 19"/>
          <p:cNvSpPr>
            <a:spLocks noChangeArrowheads="1"/>
          </p:cNvSpPr>
          <p:nvPr/>
        </p:nvSpPr>
        <p:spPr bwMode="auto">
          <a:xfrm>
            <a:off x="2771775" y="5232400"/>
            <a:ext cx="647700" cy="2159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  </a:t>
            </a:r>
            <a:r>
              <a:rPr lang="en-US"/>
              <a:t>sync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5219700" y="2135188"/>
            <a:ext cx="1081088" cy="28733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tcp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6300788" y="2136775"/>
            <a:ext cx="1081087" cy="28733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udp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5219700" y="2424113"/>
            <a:ext cx="2162175" cy="3603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NetThread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5221288" y="2852738"/>
            <a:ext cx="1512887" cy="8683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Adapter</a:t>
            </a:r>
          </a:p>
          <a:p>
            <a:pPr algn="ctr"/>
            <a:r>
              <a:rPr lang="en-US"/>
              <a:t>(MQ)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5226050" y="3790950"/>
            <a:ext cx="2157413" cy="36353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Servant Handle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5219700" y="4225925"/>
            <a:ext cx="720725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Admin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6013450" y="4225925"/>
            <a:ext cx="1368425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solidFill>
                  <a:srgbClr val="FF3300"/>
                </a:solidFill>
              </a:rPr>
              <a:t>ServantImp</a:t>
            </a: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6372225" y="4654550"/>
            <a:ext cx="1588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6732588" y="4654550"/>
            <a:ext cx="1587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7092950" y="465455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 flipV="1">
            <a:off x="5580063" y="4654550"/>
            <a:ext cx="1587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7" name="AutoShape 31"/>
          <p:cNvSpPr>
            <a:spLocks noChangeArrowheads="1"/>
          </p:cNvSpPr>
          <p:nvPr/>
        </p:nvSpPr>
        <p:spPr bwMode="auto">
          <a:xfrm>
            <a:off x="5795963" y="5589588"/>
            <a:ext cx="1295400" cy="2159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 u="sng">
                <a:solidFill>
                  <a:srgbClr val="FF3300"/>
                </a:solidFill>
              </a:rPr>
              <a:t>server app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6732588" y="2852738"/>
            <a:ext cx="649287" cy="8683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over</a:t>
            </a:r>
          </a:p>
          <a:p>
            <a:pPr algn="ctr"/>
            <a:r>
              <a:rPr lang="en-US"/>
              <a:t>load</a:t>
            </a:r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 flipV="1">
            <a:off x="3635375" y="2349500"/>
            <a:ext cx="1368425" cy="0"/>
          </a:xfrm>
          <a:prstGeom prst="line">
            <a:avLst/>
          </a:prstGeom>
          <a:noFill/>
          <a:ln w="57150">
            <a:solidFill>
              <a:srgbClr val="00CC00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971550" y="1773238"/>
            <a:ext cx="3097213" cy="43195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4645025" y="1773238"/>
            <a:ext cx="3168650" cy="43195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2" name="Oval 36"/>
          <p:cNvSpPr>
            <a:spLocks noChangeArrowheads="1"/>
          </p:cNvSpPr>
          <p:nvPr/>
        </p:nvSpPr>
        <p:spPr bwMode="auto">
          <a:xfrm>
            <a:off x="1979613" y="5157788"/>
            <a:ext cx="93662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/>
          </a:p>
        </p:txBody>
      </p:sp>
      <p:sp>
        <p:nvSpPr>
          <p:cNvPr id="14373" name="Oval 37"/>
          <p:cNvSpPr>
            <a:spLocks noChangeArrowheads="1"/>
          </p:cNvSpPr>
          <p:nvPr/>
        </p:nvSpPr>
        <p:spPr bwMode="auto">
          <a:xfrm>
            <a:off x="1331913" y="3284538"/>
            <a:ext cx="792162" cy="129698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/>
          </a:p>
        </p:txBody>
      </p:sp>
      <p:sp>
        <p:nvSpPr>
          <p:cNvPr id="14374" name="Oval 38"/>
          <p:cNvSpPr>
            <a:spLocks noChangeArrowheads="1"/>
          </p:cNvSpPr>
          <p:nvPr/>
        </p:nvSpPr>
        <p:spPr bwMode="auto">
          <a:xfrm>
            <a:off x="5097463" y="4271963"/>
            <a:ext cx="93662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/>
          </a:p>
        </p:txBody>
      </p:sp>
      <p:sp>
        <p:nvSpPr>
          <p:cNvPr id="14375" name="Oval 39"/>
          <p:cNvSpPr>
            <a:spLocks noChangeArrowheads="1"/>
          </p:cNvSpPr>
          <p:nvPr/>
        </p:nvSpPr>
        <p:spPr bwMode="auto">
          <a:xfrm>
            <a:off x="6732588" y="2814638"/>
            <a:ext cx="647700" cy="9366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50375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57238" y="1773238"/>
            <a:ext cx="7416800" cy="38163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42913" y="103188"/>
            <a:ext cx="8243887" cy="93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服务模型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(C++)</a:t>
            </a:r>
            <a:r>
              <a:rPr lang="en-US" sz="3600" dirty="0">
                <a:solidFill>
                  <a:schemeClr val="tx2"/>
                </a:solidFill>
                <a:latin typeface="Arial"/>
              </a:rPr>
              <a:t>——</a:t>
            </a:r>
            <a:endParaRPr lang="en-US" sz="36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486025" y="3716338"/>
            <a:ext cx="1439863" cy="3603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NetThread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468313" y="2852738"/>
            <a:ext cx="1728787" cy="0"/>
          </a:xfrm>
          <a:prstGeom prst="line">
            <a:avLst/>
          </a:prstGeom>
          <a:noFill/>
          <a:ln w="57150">
            <a:solidFill>
              <a:srgbClr val="00CC00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844800" y="4003675"/>
            <a:ext cx="647700" cy="2159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sbuffer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5005388" y="3140075"/>
            <a:ext cx="2808287" cy="1584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BindAdapter(ip:port)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413000" y="2636838"/>
            <a:ext cx="1657350" cy="360362"/>
          </a:xfrm>
          <a:prstGeom prst="rect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EpollServer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736600" y="2490788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/>
              <a:t>accept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205163" y="30686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4502150" y="3787775"/>
            <a:ext cx="719138" cy="2159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rbuffer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5797550" y="3716338"/>
            <a:ext cx="1657350" cy="3603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HandleThread(1~m)</a:t>
            </a: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5294313" y="38941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5375" name="AutoShape 15"/>
          <p:cNvCxnSpPr>
            <a:cxnSpLocks noChangeShapeType="1"/>
            <a:stCxn id="15373" idx="2"/>
            <a:endCxn id="15367" idx="2"/>
          </p:cNvCxnSpPr>
          <p:nvPr/>
        </p:nvCxnSpPr>
        <p:spPr bwMode="auto">
          <a:xfrm rot="5400000">
            <a:off x="4826000" y="2419350"/>
            <a:ext cx="142875" cy="3457575"/>
          </a:xfrm>
          <a:prstGeom prst="bent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1189038" y="3284538"/>
            <a:ext cx="936625" cy="2159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conn(index)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1189038" y="3754438"/>
            <a:ext cx="936625" cy="2159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conn(index)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1189038" y="4219575"/>
            <a:ext cx="936625" cy="2159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conn(index)</a:t>
            </a:r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V="1">
            <a:off x="541338" y="3427413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V="1">
            <a:off x="541338" y="3859213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 flipV="1">
            <a:off x="541338" y="4292600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 flipV="1">
            <a:off x="3997325" y="38877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2197100" y="3427413"/>
            <a:ext cx="288925" cy="21590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V="1">
            <a:off x="2179638" y="3859213"/>
            <a:ext cx="287337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 flipV="1">
            <a:off x="2197100" y="4076700"/>
            <a:ext cx="288925" cy="21590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8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442913" y="453370"/>
            <a:ext cx="8243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容错</a:t>
            </a:r>
            <a:r>
              <a:rPr lang="en-US" altLang="zh-CN" sz="3600" dirty="0">
                <a:solidFill>
                  <a:schemeClr val="tx2"/>
                </a:solidFill>
                <a:latin typeface="Arial"/>
              </a:rPr>
              <a:t>——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服务器挂掉不影响业务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)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979613" y="1844675"/>
            <a:ext cx="790575" cy="7937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Client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827088" y="3644900"/>
            <a:ext cx="792162" cy="5048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svr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6084888" y="1989138"/>
            <a:ext cx="1079500" cy="50323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registry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276600" y="1773238"/>
            <a:ext cx="22320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stringToProxy(</a:t>
            </a:r>
            <a:r>
              <a:rPr lang="en-US" b="1">
                <a:solidFill>
                  <a:srgbClr val="FF0000"/>
                </a:solidFill>
              </a:rPr>
              <a:t>“PetObj”</a:t>
            </a:r>
            <a:r>
              <a:rPr lang="en-US"/>
              <a:t>)</a:t>
            </a: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3016250" y="2205038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 flipH="1">
            <a:off x="1258888" y="2565400"/>
            <a:ext cx="865187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 flipH="1">
            <a:off x="2411413" y="2636838"/>
            <a:ext cx="15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2627313" y="2565400"/>
            <a:ext cx="9366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3276600" y="2349500"/>
            <a:ext cx="22320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返回</a:t>
            </a:r>
            <a:r>
              <a:rPr lang="en-US"/>
              <a:t>PetSvr IP:Port</a:t>
            </a:r>
            <a:r>
              <a:rPr lang="zh-CN" altLang="en-US"/>
              <a:t>列表</a:t>
            </a:r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2987675" y="2349500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6" name="AutoShape 14"/>
          <p:cNvSpPr>
            <a:spLocks/>
          </p:cNvSpPr>
          <p:nvPr/>
        </p:nvSpPr>
        <p:spPr bwMode="auto">
          <a:xfrm>
            <a:off x="827088" y="4437063"/>
            <a:ext cx="6481762" cy="2016125"/>
          </a:xfrm>
          <a:prstGeom prst="accentBorderCallout3">
            <a:avLst>
              <a:gd name="adj1" fmla="val 5671"/>
              <a:gd name="adj2" fmla="val 101176"/>
              <a:gd name="adj3" fmla="val 5671"/>
              <a:gd name="adj4" fmla="val 101176"/>
              <a:gd name="adj5" fmla="val -29843"/>
              <a:gd name="adj6" fmla="val 101176"/>
              <a:gd name="adj7" fmla="val -65356"/>
              <a:gd name="adj8" fmla="val 37741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latin typeface="宋体" charset="0"/>
              </a:rPr>
              <a:t>1. </a:t>
            </a:r>
            <a:r>
              <a:rPr lang="zh-CN" altLang="en-US">
                <a:latin typeface="宋体" charset="0"/>
              </a:rPr>
              <a:t>缺省到每个</a:t>
            </a:r>
            <a:r>
              <a:rPr lang="en-US">
                <a:latin typeface="宋体" charset="0"/>
              </a:rPr>
              <a:t>server(ip:port) </a:t>
            </a:r>
            <a:r>
              <a:rPr lang="zh-CN" altLang="en-US">
                <a:latin typeface="宋体" charset="0"/>
              </a:rPr>
              <a:t>一个连接</a:t>
            </a:r>
          </a:p>
          <a:p>
            <a:r>
              <a:rPr lang="en-US">
                <a:latin typeface="宋体" charset="0"/>
              </a:rPr>
              <a:t>2. </a:t>
            </a:r>
            <a:r>
              <a:rPr lang="zh-CN" altLang="en-US">
                <a:latin typeface="宋体" charset="0"/>
              </a:rPr>
              <a:t>多个连接竞争消息队列</a:t>
            </a:r>
          </a:p>
          <a:p>
            <a:r>
              <a:rPr lang="en-US">
                <a:latin typeface="宋体" charset="0"/>
              </a:rPr>
              <a:t>3. </a:t>
            </a:r>
            <a:r>
              <a:rPr lang="zh-CN" altLang="en-US">
                <a:latin typeface="宋体" charset="0"/>
              </a:rPr>
              <a:t>一个连接异常后影响最后一个请求</a:t>
            </a:r>
          </a:p>
          <a:p>
            <a:r>
              <a:rPr lang="en-US">
                <a:latin typeface="宋体" charset="0"/>
              </a:rPr>
              <a:t>4. </a:t>
            </a:r>
            <a:r>
              <a:rPr lang="zh-CN" altLang="en-US">
                <a:latin typeface="宋体" charset="0"/>
              </a:rPr>
              <a:t>定时从</a:t>
            </a:r>
            <a:r>
              <a:rPr lang="en-US">
                <a:latin typeface="宋体" charset="0"/>
              </a:rPr>
              <a:t>registry</a:t>
            </a:r>
            <a:r>
              <a:rPr lang="zh-CN" altLang="en-US">
                <a:latin typeface="宋体" charset="0"/>
              </a:rPr>
              <a:t>异步刷新服务列表，实现动态加入</a:t>
            </a:r>
            <a:r>
              <a:rPr lang="en-US">
                <a:latin typeface="宋体" charset="0"/>
              </a:rPr>
              <a:t>/</a:t>
            </a:r>
            <a:r>
              <a:rPr lang="zh-CN" altLang="en-US">
                <a:latin typeface="宋体" charset="0"/>
              </a:rPr>
              <a:t>移除</a:t>
            </a:r>
            <a:r>
              <a:rPr lang="en-US">
                <a:latin typeface="宋体" charset="0"/>
              </a:rPr>
              <a:t>Svr</a:t>
            </a:r>
          </a:p>
          <a:p>
            <a:r>
              <a:rPr lang="en-US">
                <a:latin typeface="宋体" charset="0"/>
              </a:rPr>
              <a:t>5. Registry </a:t>
            </a:r>
            <a:r>
              <a:rPr lang="zh-CN" altLang="en-US">
                <a:latin typeface="宋体" charset="0"/>
              </a:rPr>
              <a:t>部署多台，通过</a:t>
            </a:r>
            <a:r>
              <a:rPr lang="en-US">
                <a:latin typeface="宋体" charset="0"/>
              </a:rPr>
              <a:t>db</a:t>
            </a:r>
            <a:r>
              <a:rPr lang="zh-CN" altLang="en-US">
                <a:latin typeface="宋体" charset="0"/>
              </a:rPr>
              <a:t>共享数据，实现热备</a:t>
            </a:r>
          </a:p>
          <a:p>
            <a:r>
              <a:rPr lang="en-US">
                <a:latin typeface="宋体" charset="0"/>
              </a:rPr>
              <a:t>6. </a:t>
            </a:r>
            <a:r>
              <a:rPr lang="zh-CN" altLang="en-US">
                <a:latin typeface="宋体" charset="0"/>
              </a:rPr>
              <a:t>缺省轮循选择服务节点，支持</a:t>
            </a:r>
            <a:r>
              <a:rPr lang="en-US" altLang="zh-CN">
                <a:latin typeface="宋体" charset="0"/>
              </a:rPr>
              <a:t>HASH</a:t>
            </a:r>
            <a:r>
              <a:rPr lang="zh-CN" altLang="en-US">
                <a:latin typeface="宋体" charset="0"/>
              </a:rPr>
              <a:t>方式</a:t>
            </a:r>
          </a:p>
          <a:p>
            <a:r>
              <a:rPr lang="en-US" altLang="zh-CN">
                <a:latin typeface="宋体" charset="0"/>
              </a:rPr>
              <a:t>7. </a:t>
            </a:r>
            <a:r>
              <a:rPr lang="zh-CN" altLang="en-US">
                <a:latin typeface="宋体" charset="0"/>
              </a:rPr>
              <a:t>某个连接或者节点失效后，会定时重连（</a:t>
            </a:r>
            <a:r>
              <a:rPr lang="en-US" altLang="zh-CN">
                <a:latin typeface="宋体" charset="0"/>
              </a:rPr>
              <a:t>10</a:t>
            </a:r>
            <a:r>
              <a:rPr lang="zh-CN" altLang="en-US">
                <a:latin typeface="宋体" charset="0"/>
              </a:rPr>
              <a:t>秒）</a:t>
            </a: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827088" y="2852738"/>
            <a:ext cx="8651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tcp/udp</a:t>
            </a: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2051050" y="3644900"/>
            <a:ext cx="792163" cy="5048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svr</a:t>
            </a:r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3276600" y="3644900"/>
            <a:ext cx="792163" cy="5048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svr</a:t>
            </a: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6084888" y="3644900"/>
            <a:ext cx="1079500" cy="503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node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4140200" y="3860800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 flipV="1">
            <a:off x="6588125" y="2565400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0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9" grpId="0"/>
      <p:bldP spid="49160" grpId="0" animBg="1"/>
      <p:bldP spid="49164" grpId="0"/>
      <p:bldP spid="491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442913" y="414886"/>
            <a:ext cx="8243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超时切换</a:t>
            </a:r>
            <a:r>
              <a:rPr lang="en-US" altLang="zh-CN" sz="3600" dirty="0">
                <a:solidFill>
                  <a:schemeClr val="tx2"/>
                </a:solidFill>
                <a:latin typeface="Arial"/>
              </a:rPr>
              <a:t>——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降低网络影响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)</a:t>
            </a:r>
          </a:p>
        </p:txBody>
      </p:sp>
      <p:sp>
        <p:nvSpPr>
          <p:cNvPr id="82948" name="Oval 4"/>
          <p:cNvSpPr>
            <a:spLocks noChangeArrowheads="1"/>
          </p:cNvSpPr>
          <p:nvPr/>
        </p:nvSpPr>
        <p:spPr bwMode="auto">
          <a:xfrm>
            <a:off x="3203575" y="2347913"/>
            <a:ext cx="790575" cy="7937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Client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2051050" y="4148138"/>
            <a:ext cx="792163" cy="5048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svr</a:t>
            </a:r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 flipH="1">
            <a:off x="2482850" y="3068638"/>
            <a:ext cx="86518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 flipH="1">
            <a:off x="3635375" y="3140075"/>
            <a:ext cx="1588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3851275" y="3068638"/>
            <a:ext cx="9366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2051050" y="3355975"/>
            <a:ext cx="86518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tcp/udp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3275013" y="4148138"/>
            <a:ext cx="792162" cy="5048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svr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4500563" y="4148138"/>
            <a:ext cx="792162" cy="5048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svr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4859338" y="1773238"/>
            <a:ext cx="1800225" cy="36036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连续超时次数</a:t>
            </a:r>
            <a:endParaRPr lang="en-US" altLang="zh-CN" b="1"/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4859338" y="2492375"/>
            <a:ext cx="1800225" cy="3587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超时比率</a:t>
            </a:r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4859338" y="3284538"/>
            <a:ext cx="1800225" cy="36036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定时重试</a:t>
            </a:r>
          </a:p>
        </p:txBody>
      </p:sp>
      <p:sp>
        <p:nvSpPr>
          <p:cNvPr id="82971" name="AutoShape 27"/>
          <p:cNvSpPr>
            <a:spLocks/>
          </p:cNvSpPr>
          <p:nvPr/>
        </p:nvSpPr>
        <p:spPr bwMode="auto">
          <a:xfrm>
            <a:off x="4500563" y="1916113"/>
            <a:ext cx="215900" cy="1657350"/>
          </a:xfrm>
          <a:prstGeom prst="leftBrace">
            <a:avLst>
              <a:gd name="adj1" fmla="val 6397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2" name="AutoShape 28"/>
          <p:cNvSpPr>
            <a:spLocks/>
          </p:cNvSpPr>
          <p:nvPr/>
        </p:nvSpPr>
        <p:spPr bwMode="auto">
          <a:xfrm>
            <a:off x="1042988" y="5157788"/>
            <a:ext cx="6481762" cy="1223962"/>
          </a:xfrm>
          <a:prstGeom prst="accentBorderCallout3">
            <a:avLst>
              <a:gd name="adj1" fmla="val 9338"/>
              <a:gd name="adj2" fmla="val 101176"/>
              <a:gd name="adj3" fmla="val 9338"/>
              <a:gd name="adj4" fmla="val 101176"/>
              <a:gd name="adj5" fmla="val -78597"/>
              <a:gd name="adj6" fmla="val 101176"/>
              <a:gd name="adj7" fmla="val -166537"/>
              <a:gd name="adj8" fmla="val 34412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>
                <a:latin typeface="宋体" charset="0"/>
              </a:rPr>
              <a:t>1. </a:t>
            </a:r>
            <a:r>
              <a:rPr lang="zh-CN" altLang="en-US" dirty="0">
                <a:latin typeface="宋体" charset="0"/>
              </a:rPr>
              <a:t>客户端内嵌超时切换逻辑</a:t>
            </a:r>
          </a:p>
          <a:p>
            <a:r>
              <a:rPr lang="en-US" dirty="0">
                <a:latin typeface="宋体" charset="0"/>
              </a:rPr>
              <a:t>2. </a:t>
            </a:r>
            <a:r>
              <a:rPr lang="zh-CN" altLang="en-US" dirty="0">
                <a:latin typeface="宋体" charset="0"/>
              </a:rPr>
              <a:t>连续超时次数大于某值</a:t>
            </a:r>
            <a:endParaRPr lang="en-US" altLang="zh-CN" dirty="0">
              <a:latin typeface="宋体" charset="0"/>
            </a:endParaRPr>
          </a:p>
          <a:p>
            <a:r>
              <a:rPr lang="en-US" dirty="0">
                <a:latin typeface="宋体" charset="0"/>
              </a:rPr>
              <a:t>3. </a:t>
            </a:r>
            <a:r>
              <a:rPr lang="zh-CN" altLang="en-US" dirty="0">
                <a:latin typeface="宋体" charset="0"/>
              </a:rPr>
              <a:t>超时比率大于某值</a:t>
            </a:r>
            <a:endParaRPr lang="en-US" altLang="zh-CN" dirty="0">
              <a:latin typeface="宋体" charset="0"/>
            </a:endParaRPr>
          </a:p>
          <a:p>
            <a:r>
              <a:rPr lang="en-US" dirty="0">
                <a:latin typeface="宋体" charset="0"/>
              </a:rPr>
              <a:t>4. </a:t>
            </a:r>
            <a:r>
              <a:rPr lang="zh-CN" altLang="en-US" dirty="0">
                <a:latin typeface="宋体" charset="0"/>
              </a:rPr>
              <a:t>定时重试</a:t>
            </a:r>
            <a:endParaRPr lang="en-US" altLang="zh-CN" dirty="0">
              <a:latin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50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619250" y="4005263"/>
            <a:ext cx="3313113" cy="86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619250" y="2924175"/>
            <a:ext cx="3313113" cy="792163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268538" y="1412875"/>
            <a:ext cx="19431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web/wap svr</a:t>
            </a: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 flipH="1">
            <a:off x="2268538" y="2205038"/>
            <a:ext cx="1008062" cy="863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3276600" y="2205038"/>
            <a:ext cx="1008063" cy="863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 flipH="1">
            <a:off x="3276600" y="2205038"/>
            <a:ext cx="0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1981200" y="3070225"/>
            <a:ext cx="503238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0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3060700" y="3070225"/>
            <a:ext cx="503238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0</a:t>
            </a:r>
          </a:p>
        </p:txBody>
      </p:sp>
      <p:sp>
        <p:nvSpPr>
          <p:cNvPr id="56331" name="Rectangle 11" descr="浅色上对角线"/>
          <p:cNvSpPr>
            <a:spLocks noChangeArrowheads="1"/>
          </p:cNvSpPr>
          <p:nvPr/>
        </p:nvSpPr>
        <p:spPr bwMode="auto">
          <a:xfrm>
            <a:off x="4141788" y="3070225"/>
            <a:ext cx="503237" cy="50323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1</a:t>
            </a:r>
          </a:p>
        </p:txBody>
      </p:sp>
      <p:sp>
        <p:nvSpPr>
          <p:cNvPr id="56335" name="Oval 15"/>
          <p:cNvSpPr>
            <a:spLocks noChangeArrowheads="1"/>
          </p:cNvSpPr>
          <p:nvPr/>
        </p:nvSpPr>
        <p:spPr bwMode="auto">
          <a:xfrm>
            <a:off x="898525" y="1341438"/>
            <a:ext cx="649288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user</a:t>
            </a:r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1547813" y="16287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2268538" y="1844675"/>
            <a:ext cx="19431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根据状态选择路由</a:t>
            </a:r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1981200" y="4221163"/>
            <a:ext cx="503238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0</a:t>
            </a:r>
          </a:p>
        </p:txBody>
      </p:sp>
      <p:sp>
        <p:nvSpPr>
          <p:cNvPr id="56339" name="Rectangle 19" descr="浅色上对角线"/>
          <p:cNvSpPr>
            <a:spLocks noChangeArrowheads="1"/>
          </p:cNvSpPr>
          <p:nvPr/>
        </p:nvSpPr>
        <p:spPr bwMode="auto">
          <a:xfrm>
            <a:off x="3060700" y="4221163"/>
            <a:ext cx="503238" cy="503237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1</a:t>
            </a:r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4141788" y="4221163"/>
            <a:ext cx="503237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0</a:t>
            </a:r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2197100" y="3573463"/>
            <a:ext cx="0" cy="6477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>
            <a:off x="3276600" y="3573463"/>
            <a:ext cx="1081088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 flipH="1">
            <a:off x="3276600" y="3573463"/>
            <a:ext cx="1008063" cy="6477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>
            <a:off x="2197100" y="3573463"/>
            <a:ext cx="2087563" cy="6477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5435600" y="1844675"/>
            <a:ext cx="2951163" cy="6492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600" dirty="0" err="1"/>
              <a:t>tars_dye</a:t>
            </a:r>
            <a:r>
              <a:rPr lang="en-US" altLang="zh-CN" sz="1600" dirty="0"/>
              <a:t>(“</a:t>
            </a:r>
            <a:r>
              <a:rPr lang="en-US" altLang="zh-CN" sz="1600" dirty="0" err="1"/>
              <a:t>queryInfo</a:t>
            </a:r>
            <a:r>
              <a:rPr lang="en-US" altLang="zh-CN" sz="1600" dirty="0"/>
              <a:t>”, “</a:t>
            </a:r>
            <a:r>
              <a:rPr lang="en-US" altLang="zh-CN" sz="1600" dirty="0" err="1"/>
              <a:t>xxxxxxxx</a:t>
            </a:r>
            <a:r>
              <a:rPr lang="en-US" altLang="zh-CN" sz="1600" dirty="0"/>
              <a:t>”)</a:t>
            </a:r>
          </a:p>
        </p:txBody>
      </p:sp>
      <p:sp>
        <p:nvSpPr>
          <p:cNvPr id="56347" name="Line 27"/>
          <p:cNvSpPr>
            <a:spLocks noChangeShapeType="1"/>
          </p:cNvSpPr>
          <p:nvPr/>
        </p:nvSpPr>
        <p:spPr bwMode="auto">
          <a:xfrm flipV="1">
            <a:off x="3348038" y="2205038"/>
            <a:ext cx="2016125" cy="719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8" name="Rectangle 28"/>
          <p:cNvSpPr>
            <a:spLocks noChangeArrowheads="1"/>
          </p:cNvSpPr>
          <p:nvPr/>
        </p:nvSpPr>
        <p:spPr bwMode="auto">
          <a:xfrm>
            <a:off x="1619250" y="5157788"/>
            <a:ext cx="3313113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1981200" y="5373688"/>
            <a:ext cx="503238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0</a:t>
            </a:r>
          </a:p>
        </p:txBody>
      </p:sp>
      <p:sp>
        <p:nvSpPr>
          <p:cNvPr id="56350" name="Rectangle 30"/>
          <p:cNvSpPr>
            <a:spLocks noChangeArrowheads="1"/>
          </p:cNvSpPr>
          <p:nvPr/>
        </p:nvSpPr>
        <p:spPr bwMode="auto">
          <a:xfrm>
            <a:off x="4141788" y="5373688"/>
            <a:ext cx="503237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0</a:t>
            </a:r>
          </a:p>
        </p:txBody>
      </p:sp>
      <p:sp>
        <p:nvSpPr>
          <p:cNvPr id="56351" name="Rectangle 31"/>
          <p:cNvSpPr>
            <a:spLocks noChangeArrowheads="1"/>
          </p:cNvSpPr>
          <p:nvPr/>
        </p:nvSpPr>
        <p:spPr bwMode="auto">
          <a:xfrm>
            <a:off x="3059113" y="5375275"/>
            <a:ext cx="503237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0</a:t>
            </a:r>
          </a:p>
        </p:txBody>
      </p:sp>
      <p:sp>
        <p:nvSpPr>
          <p:cNvPr id="56352" name="Line 32"/>
          <p:cNvSpPr>
            <a:spLocks noChangeShapeType="1"/>
          </p:cNvSpPr>
          <p:nvPr/>
        </p:nvSpPr>
        <p:spPr bwMode="auto">
          <a:xfrm flipH="1">
            <a:off x="2339975" y="4724400"/>
            <a:ext cx="863600" cy="64928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3" name="Line 33"/>
          <p:cNvSpPr>
            <a:spLocks noChangeShapeType="1"/>
          </p:cNvSpPr>
          <p:nvPr/>
        </p:nvSpPr>
        <p:spPr bwMode="auto">
          <a:xfrm>
            <a:off x="3276600" y="4724400"/>
            <a:ext cx="0" cy="64928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>
            <a:off x="3348038" y="4724400"/>
            <a:ext cx="936625" cy="64928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5" name="Line 35"/>
          <p:cNvSpPr>
            <a:spLocks noChangeShapeType="1"/>
          </p:cNvSpPr>
          <p:nvPr/>
        </p:nvSpPr>
        <p:spPr bwMode="auto">
          <a:xfrm>
            <a:off x="4356100" y="4724400"/>
            <a:ext cx="0" cy="6492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6" name="Line 36"/>
          <p:cNvSpPr>
            <a:spLocks noChangeShapeType="1"/>
          </p:cNvSpPr>
          <p:nvPr/>
        </p:nvSpPr>
        <p:spPr bwMode="auto">
          <a:xfrm>
            <a:off x="2195513" y="4724400"/>
            <a:ext cx="0" cy="6492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7" name="Text Box 37"/>
          <p:cNvSpPr txBox="1">
            <a:spLocks noChangeArrowheads="1"/>
          </p:cNvSpPr>
          <p:nvPr/>
        </p:nvSpPr>
        <p:spPr bwMode="auto">
          <a:xfrm>
            <a:off x="323850" y="3284538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UI  Server</a:t>
            </a:r>
          </a:p>
        </p:txBody>
      </p:sp>
      <p:sp>
        <p:nvSpPr>
          <p:cNvPr id="56358" name="Text Box 38"/>
          <p:cNvSpPr txBox="1">
            <a:spLocks noChangeArrowheads="1"/>
          </p:cNvSpPr>
          <p:nvPr/>
        </p:nvSpPr>
        <p:spPr bwMode="auto">
          <a:xfrm>
            <a:off x="0" y="4437063"/>
            <a:ext cx="156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Logic Server</a:t>
            </a:r>
          </a:p>
        </p:txBody>
      </p:sp>
      <p:sp>
        <p:nvSpPr>
          <p:cNvPr id="56359" name="Text Box 39"/>
          <p:cNvSpPr txBox="1">
            <a:spLocks noChangeArrowheads="1"/>
          </p:cNvSpPr>
          <p:nvPr/>
        </p:nvSpPr>
        <p:spPr bwMode="auto">
          <a:xfrm>
            <a:off x="250825" y="5516563"/>
            <a:ext cx="1352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DB  Server</a:t>
            </a:r>
          </a:p>
        </p:txBody>
      </p:sp>
      <p:sp>
        <p:nvSpPr>
          <p:cNvPr id="56360" name="Text Box 40"/>
          <p:cNvSpPr txBox="1">
            <a:spLocks noChangeArrowheads="1"/>
          </p:cNvSpPr>
          <p:nvPr/>
        </p:nvSpPr>
        <p:spPr bwMode="auto">
          <a:xfrm>
            <a:off x="5435600" y="2913063"/>
            <a:ext cx="2974975" cy="1812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Tx/>
              <a:buAutoNum type="arabicPeriod"/>
            </a:pPr>
            <a:r>
              <a:rPr lang="zh-CN" altLang="en-US" sz="1600"/>
              <a:t>对任意一条消息进行染色</a:t>
            </a:r>
          </a:p>
          <a:p>
            <a:endParaRPr lang="zh-CN" altLang="en-US" sz="1600"/>
          </a:p>
          <a:p>
            <a:pPr>
              <a:buFontTx/>
              <a:buAutoNum type="arabicPeriod" startAt="2"/>
            </a:pPr>
            <a:r>
              <a:rPr lang="zh-CN" altLang="en-US" sz="1600"/>
              <a:t>染色的</a:t>
            </a:r>
            <a:r>
              <a:rPr lang="en-US" altLang="zh-CN" sz="1600"/>
              <a:t>key</a:t>
            </a:r>
            <a:r>
              <a:rPr lang="zh-CN" altLang="en-US" sz="1600"/>
              <a:t>值由业务指定</a:t>
            </a:r>
          </a:p>
          <a:p>
            <a:endParaRPr lang="zh-CN" altLang="en-US" sz="1600"/>
          </a:p>
          <a:p>
            <a:pPr>
              <a:buFontTx/>
              <a:buAutoNum type="arabicPeriod" startAt="3"/>
            </a:pPr>
            <a:r>
              <a:rPr lang="zh-CN" altLang="en-US" sz="1600"/>
              <a:t>后续调用在框架层自动染色</a:t>
            </a:r>
          </a:p>
          <a:p>
            <a:pPr>
              <a:buFontTx/>
              <a:buAutoNum type="arabicPeriod" startAt="3"/>
            </a:pPr>
            <a:endParaRPr lang="zh-CN" altLang="en-US" sz="1600"/>
          </a:p>
          <a:p>
            <a:pPr>
              <a:buFontTx/>
              <a:buAutoNum type="arabicPeriod" startAt="3"/>
            </a:pPr>
            <a:r>
              <a:rPr lang="zh-CN" altLang="en-US" sz="1600"/>
              <a:t>染色消息集中到</a:t>
            </a:r>
            <a:r>
              <a:rPr lang="en-US" altLang="zh-CN" sz="1600"/>
              <a:t>log server</a:t>
            </a:r>
          </a:p>
        </p:txBody>
      </p:sp>
      <p:sp>
        <p:nvSpPr>
          <p:cNvPr id="56362" name="Rectangle 42"/>
          <p:cNvSpPr>
            <a:spLocks noChangeArrowheads="1"/>
          </p:cNvSpPr>
          <p:nvPr/>
        </p:nvSpPr>
        <p:spPr bwMode="auto">
          <a:xfrm>
            <a:off x="468313" y="260350"/>
            <a:ext cx="8243887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染色</a:t>
            </a:r>
            <a:r>
              <a:rPr lang="en-US" altLang="zh-CN" sz="3600" dirty="0">
                <a:solidFill>
                  <a:schemeClr val="tx2"/>
                </a:solidFill>
                <a:latin typeface="Arial"/>
              </a:rPr>
              <a:t>——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察看某个用户所有的信息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)</a:t>
            </a:r>
          </a:p>
        </p:txBody>
      </p:sp>
      <p:sp>
        <p:nvSpPr>
          <p:cNvPr id="56363" name="Line 43"/>
          <p:cNvSpPr>
            <a:spLocks noChangeShapeType="1"/>
          </p:cNvSpPr>
          <p:nvPr/>
        </p:nvSpPr>
        <p:spPr bwMode="auto">
          <a:xfrm flipH="1">
            <a:off x="2268538" y="3573463"/>
            <a:ext cx="1008062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66" name="Rectangle 46"/>
          <p:cNvSpPr>
            <a:spLocks noChangeArrowheads="1"/>
          </p:cNvSpPr>
          <p:nvPr/>
        </p:nvSpPr>
        <p:spPr bwMode="auto">
          <a:xfrm>
            <a:off x="5508625" y="5229225"/>
            <a:ext cx="1655763" cy="5048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dye log server</a:t>
            </a:r>
          </a:p>
        </p:txBody>
      </p:sp>
      <p:cxnSp>
        <p:nvCxnSpPr>
          <p:cNvPr id="56367" name="AutoShape 47"/>
          <p:cNvCxnSpPr>
            <a:cxnSpLocks noChangeShapeType="1"/>
            <a:stCxn id="56340" idx="3"/>
            <a:endCxn id="56366" idx="1"/>
          </p:cNvCxnSpPr>
          <p:nvPr/>
        </p:nvCxnSpPr>
        <p:spPr bwMode="auto">
          <a:xfrm>
            <a:off x="4645025" y="4473575"/>
            <a:ext cx="863600" cy="1008063"/>
          </a:xfrm>
          <a:prstGeom prst="bentConnector3">
            <a:avLst>
              <a:gd name="adj1" fmla="val 64704"/>
            </a:avLst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368" name="AutoShape 48"/>
          <p:cNvCxnSpPr>
            <a:cxnSpLocks noChangeShapeType="1"/>
            <a:stCxn id="56349" idx="2"/>
            <a:endCxn id="56366" idx="2"/>
          </p:cNvCxnSpPr>
          <p:nvPr/>
        </p:nvCxnSpPr>
        <p:spPr bwMode="auto">
          <a:xfrm rot="5400000" flipH="1" flipV="1">
            <a:off x="4214019" y="3753644"/>
            <a:ext cx="142875" cy="4103687"/>
          </a:xfrm>
          <a:prstGeom prst="bentConnector3">
            <a:avLst>
              <a:gd name="adj1" fmla="val -300000"/>
            </a:avLst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5403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468313" y="1558925"/>
            <a:ext cx="7559675" cy="2447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42913" y="547687"/>
            <a:ext cx="8243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过载</a:t>
            </a:r>
            <a:r>
              <a:rPr lang="en-US" altLang="zh-CN" sz="3600" dirty="0">
                <a:solidFill>
                  <a:schemeClr val="tx2"/>
                </a:solidFill>
                <a:latin typeface="Arial"/>
              </a:rPr>
              <a:t>——</a:t>
            </a:r>
            <a:endParaRPr lang="en-US" altLang="zh-CN" sz="44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468313" y="4365625"/>
            <a:ext cx="7920037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>
                <a:latin typeface="Times New Roman" charset="0"/>
              </a:rPr>
              <a:t>服务端接收队列达到某个阀值后</a:t>
            </a:r>
            <a:r>
              <a:rPr lang="en-US" sz="2000">
                <a:latin typeface="Arial"/>
              </a:rPr>
              <a:t>——</a:t>
            </a:r>
            <a:endParaRPr lang="en-US" sz="2000">
              <a:latin typeface="Times New Roman" charset="0"/>
            </a:endParaRPr>
          </a:p>
          <a:p>
            <a:pPr marL="609600" indent="-609600">
              <a:lnSpc>
                <a:spcPct val="115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000">
                <a:latin typeface="Times New Roman" charset="0"/>
              </a:rPr>
              <a:t>拒绝新请求</a:t>
            </a:r>
          </a:p>
          <a:p>
            <a:pPr marL="609600" indent="-609600">
              <a:lnSpc>
                <a:spcPct val="115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000">
                <a:latin typeface="Times New Roman" charset="0"/>
              </a:rPr>
              <a:t>监测每条消息在队列中的时间，已超时的消息不做业务逻辑处理</a:t>
            </a:r>
          </a:p>
          <a:p>
            <a:pPr marL="609600" indent="-609600">
              <a:lnSpc>
                <a:spcPct val="115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000">
                <a:latin typeface="Times New Roman" charset="0"/>
              </a:rPr>
              <a:t>超时时长由客户端控制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692275" y="2347913"/>
            <a:ext cx="576263" cy="14398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Net</a:t>
            </a:r>
          </a:p>
          <a:p>
            <a:pPr algn="ctr"/>
            <a:r>
              <a:rPr lang="en-US"/>
              <a:t>IO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2843213" y="2492375"/>
            <a:ext cx="1800225" cy="360363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Recv MessageQ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2843213" y="3284538"/>
            <a:ext cx="1800225" cy="360362"/>
          </a:xfrm>
          <a:prstGeom prst="rect">
            <a:avLst/>
          </a:prstGeom>
          <a:solidFill>
            <a:srgbClr val="FF99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Send MessageQ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5580063" y="2349500"/>
            <a:ext cx="1079500" cy="143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Handle</a:t>
            </a:r>
          </a:p>
          <a:p>
            <a:pPr algn="ctr"/>
            <a:r>
              <a:rPr lang="en-US"/>
              <a:t>Threads</a:t>
            </a: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4643438" y="26368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2268538" y="26368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H="1">
            <a:off x="4643438" y="34290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 flipH="1">
            <a:off x="2268538" y="342741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2" name="AutoShape 16"/>
          <p:cNvSpPr>
            <a:spLocks noChangeArrowheads="1"/>
          </p:cNvSpPr>
          <p:nvPr/>
        </p:nvSpPr>
        <p:spPr bwMode="auto">
          <a:xfrm>
            <a:off x="827088" y="2636838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3" name="AutoShape 17"/>
          <p:cNvSpPr>
            <a:spLocks noChangeArrowheads="1"/>
          </p:cNvSpPr>
          <p:nvPr/>
        </p:nvSpPr>
        <p:spPr bwMode="auto">
          <a:xfrm flipH="1">
            <a:off x="755650" y="32131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5" name="AutoShape 19"/>
          <p:cNvSpPr>
            <a:spLocks/>
          </p:cNvSpPr>
          <p:nvPr/>
        </p:nvSpPr>
        <p:spPr bwMode="auto">
          <a:xfrm>
            <a:off x="5292725" y="1814513"/>
            <a:ext cx="2516188" cy="352425"/>
          </a:xfrm>
          <a:prstGeom prst="borderCallout2">
            <a:avLst>
              <a:gd name="adj1" fmla="val 32431"/>
              <a:gd name="adj2" fmla="val -3028"/>
              <a:gd name="adj3" fmla="val 32431"/>
              <a:gd name="adj4" fmla="val -21639"/>
              <a:gd name="adj5" fmla="val 180181"/>
              <a:gd name="adj6" fmla="val -2555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FF3300"/>
                </a:solidFill>
              </a:rPr>
              <a:t>如果超时则直接返回</a:t>
            </a:r>
          </a:p>
        </p:txBody>
      </p:sp>
      <p:sp>
        <p:nvSpPr>
          <p:cNvPr id="50196" name="AutoShape 20"/>
          <p:cNvSpPr>
            <a:spLocks/>
          </p:cNvSpPr>
          <p:nvPr/>
        </p:nvSpPr>
        <p:spPr bwMode="auto">
          <a:xfrm>
            <a:off x="539750" y="1773238"/>
            <a:ext cx="1871663" cy="352425"/>
          </a:xfrm>
          <a:prstGeom prst="borderCallout2">
            <a:avLst>
              <a:gd name="adj1" fmla="val 32431"/>
              <a:gd name="adj2" fmla="val 104069"/>
              <a:gd name="adj3" fmla="val 32431"/>
              <a:gd name="adj4" fmla="val 118236"/>
              <a:gd name="adj5" fmla="val 182884"/>
              <a:gd name="adj6" fmla="val 12103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FF3300"/>
                </a:solidFill>
              </a:rPr>
              <a:t>记录入队列时间</a:t>
            </a:r>
          </a:p>
        </p:txBody>
      </p:sp>
    </p:spTree>
    <p:extLst>
      <p:ext uri="{BB962C8B-B14F-4D97-AF65-F5344CB8AC3E}">
        <p14:creationId xmlns:p14="http://schemas.microsoft.com/office/powerpoint/2010/main" val="305343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5" grpId="0" animBg="1"/>
      <p:bldP spid="501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852738"/>
            <a:ext cx="7632700" cy="12239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altLang="zh-CN" sz="4000" dirty="0"/>
              <a:t>TARS</a:t>
            </a:r>
            <a:r>
              <a:rPr lang="zh-CN" altLang="en-US" sz="4000" dirty="0"/>
              <a:t>是什么？</a:t>
            </a:r>
          </a:p>
        </p:txBody>
      </p:sp>
    </p:spTree>
    <p:extLst>
      <p:ext uri="{BB962C8B-B14F-4D97-AF65-F5344CB8AC3E}">
        <p14:creationId xmlns:p14="http://schemas.microsoft.com/office/powerpoint/2010/main" val="3730886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E636676D-A465-A849-A9D1-756974B56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547687"/>
            <a:ext cx="8243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GITHUB</a:t>
            </a:r>
            <a:r>
              <a:rPr lang="en-US" altLang="zh-CN" sz="3600" dirty="0">
                <a:solidFill>
                  <a:schemeClr val="tx2"/>
                </a:solidFill>
                <a:latin typeface="Arial"/>
              </a:rPr>
              <a:t>——</a:t>
            </a:r>
            <a:r>
              <a:rPr lang="zh-CN" altLang="en-US" sz="3600" dirty="0">
                <a:solidFill>
                  <a:schemeClr val="tx2"/>
                </a:solidFill>
                <a:latin typeface="Arial"/>
              </a:rPr>
              <a:t>目录结构</a:t>
            </a:r>
            <a:endParaRPr lang="en-US" altLang="zh-CN" sz="44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BF27EB-7797-7445-AF16-4B95FB0BB3F5}"/>
              </a:ext>
            </a:extLst>
          </p:cNvPr>
          <p:cNvSpPr/>
          <p:nvPr/>
        </p:nvSpPr>
        <p:spPr>
          <a:xfrm>
            <a:off x="609532" y="1353541"/>
            <a:ext cx="3430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https://github.com/TarsCloud/Tars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F4C26A1-60A6-834D-AB3F-31C115FBC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929446"/>
              </p:ext>
            </p:extLst>
          </p:nvPr>
        </p:nvGraphicFramePr>
        <p:xfrm>
          <a:off x="609532" y="1947702"/>
          <a:ext cx="7914536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709">
                  <a:extLst>
                    <a:ext uri="{9D8B030D-6E8A-4147-A177-3AD203B41FA5}">
                      <a16:colId xmlns:a16="http://schemas.microsoft.com/office/drawing/2014/main" val="1110244010"/>
                    </a:ext>
                  </a:extLst>
                </a:gridCol>
                <a:gridCol w="6152827">
                  <a:extLst>
                    <a:ext uri="{9D8B030D-6E8A-4147-A177-3AD203B41FA5}">
                      <a16:colId xmlns:a16="http://schemas.microsoft.com/office/drawing/2014/main" val="3990697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cpp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err="1"/>
                        <a:t>c++</a:t>
                      </a:r>
                      <a:r>
                        <a:rPr kumimoji="1" lang="zh-CN" altLang="en-US" dirty="0"/>
                        <a:t>源码</a:t>
                      </a:r>
                      <a:endParaRPr kumimoji="1"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41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framework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/>
                        <a:t>核心框架服务源码</a:t>
                      </a:r>
                      <a:r>
                        <a:rPr kumimoji="1" lang="en-US" altLang="zh-CN" dirty="0"/>
                        <a:t>,</a:t>
                      </a:r>
                      <a:r>
                        <a:rPr kumimoji="1" lang="zh-CN" altLang="en-US" dirty="0"/>
                        <a:t> 依赖</a:t>
                      </a:r>
                      <a:r>
                        <a:rPr kumimoji="1" lang="en-US" altLang="zh-CN" dirty="0" err="1"/>
                        <a:t>cpp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70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</a:t>
                      </a:r>
                      <a:r>
                        <a:rPr lang="zh-CN" altLang="en-US" dirty="0"/>
                        <a:t>源码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源码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42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nodejs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Nodejs</a:t>
                      </a:r>
                      <a:r>
                        <a:rPr lang="zh-CN" altLang="en-US" dirty="0"/>
                        <a:t>源码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87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php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Php</a:t>
                      </a:r>
                      <a:r>
                        <a:rPr lang="zh-CN" altLang="en-US" dirty="0"/>
                        <a:t>源码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2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Tup</a:t>
                      </a:r>
                      <a:r>
                        <a:rPr lang="zh-CN" altLang="en-US" dirty="0"/>
                        <a:t>协议源码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>
                          <a:hlinkClick r:id="rId3"/>
                        </a:rPr>
                        <a:t>https://tarscloud.github.io/TarsDocs/kai-fa/tarstup.html</a:t>
                      </a:r>
                      <a:r>
                        <a:rPr lang="en-US" altLang="zh-C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5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管理平台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84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docker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Docker</a:t>
                      </a:r>
                      <a:r>
                        <a:rPr lang="zh-CN" altLang="en-US" dirty="0"/>
                        <a:t>制作脚本男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02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docs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文档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>
                          <a:hlinkClick r:id="rId4"/>
                        </a:rPr>
                        <a:t>https://tarscloud.github.io/TarsDocs/</a:t>
                      </a:r>
                      <a:r>
                        <a:rPr lang="en-US" altLang="zh-C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444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161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476375" y="2925763"/>
            <a:ext cx="597693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</a:pPr>
            <a:r>
              <a:rPr lang="en-US" altLang="zh-CN" sz="4800" i="1" dirty="0">
                <a:solidFill>
                  <a:srgbClr val="0033CC"/>
                </a:solidFill>
                <a:latin typeface="Times New Roman" charset="0"/>
              </a:rPr>
              <a:t>The End</a:t>
            </a:r>
            <a:r>
              <a:rPr lang="zh-CN" altLang="en-US" sz="4800" i="1" dirty="0">
                <a:solidFill>
                  <a:srgbClr val="0033CC"/>
                </a:solidFill>
                <a:latin typeface="Times New Roman" charset="0"/>
              </a:rPr>
              <a:t>，</a:t>
            </a:r>
            <a:r>
              <a:rPr lang="en-US" altLang="zh-CN" sz="4800" i="1" dirty="0">
                <a:solidFill>
                  <a:srgbClr val="0033CC"/>
                </a:solidFill>
                <a:latin typeface="Times New Roman" charset="0"/>
              </a:rPr>
              <a:t>Thanks</a:t>
            </a:r>
            <a:r>
              <a:rPr lang="zh-CN" altLang="en-US" sz="4800" i="1" dirty="0">
                <a:solidFill>
                  <a:srgbClr val="0033CC"/>
                </a:solidFill>
                <a:latin typeface="Times New Roman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85087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20" name="Oval 16"/>
          <p:cNvSpPr>
            <a:spLocks noChangeArrowheads="1"/>
          </p:cNvSpPr>
          <p:nvPr/>
        </p:nvSpPr>
        <p:spPr bwMode="gray">
          <a:xfrm>
            <a:off x="2457450" y="1970088"/>
            <a:ext cx="3956050" cy="3881437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FFFFCC">
                        <a:gamma/>
                        <a:shade val="60784"/>
                        <a:invGamma/>
                      </a:srgbClr>
                    </a:gs>
                    <a:gs pos="100000">
                      <a:srgbClr val="FFFFCC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1" name="Oval 17"/>
          <p:cNvSpPr>
            <a:spLocks noChangeArrowheads="1"/>
          </p:cNvSpPr>
          <p:nvPr/>
        </p:nvSpPr>
        <p:spPr bwMode="gray">
          <a:xfrm>
            <a:off x="2674938" y="2176463"/>
            <a:ext cx="3490912" cy="3490912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FFFFCC">
                        <a:gamma/>
                        <a:shade val="60784"/>
                        <a:invGamma/>
                      </a:srgbClr>
                    </a:gs>
                    <a:gs pos="100000">
                      <a:srgbClr val="FFFFCC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2" name="Oval 18"/>
          <p:cNvSpPr>
            <a:spLocks noChangeArrowheads="1"/>
          </p:cNvSpPr>
          <p:nvPr/>
        </p:nvSpPr>
        <p:spPr bwMode="gray">
          <a:xfrm>
            <a:off x="2890838" y="2503488"/>
            <a:ext cx="2973387" cy="2973387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FFFFCC">
                        <a:gamma/>
                        <a:shade val="60784"/>
                        <a:invGamma/>
                      </a:srgbClr>
                    </a:gs>
                    <a:gs pos="100000">
                      <a:srgbClr val="FFFFCC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7" name="Rectangle 23"/>
          <p:cNvSpPr>
            <a:spLocks noChangeArrowheads="1"/>
          </p:cNvSpPr>
          <p:nvPr/>
        </p:nvSpPr>
        <p:spPr bwMode="gray">
          <a:xfrm>
            <a:off x="3322638" y="2351088"/>
            <a:ext cx="2043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b="1">
                <a:solidFill>
                  <a:srgbClr val="FFFBFC"/>
                </a:solidFill>
              </a:rPr>
              <a:t>开发</a:t>
            </a:r>
          </a:p>
        </p:txBody>
      </p:sp>
      <p:sp>
        <p:nvSpPr>
          <p:cNvPr id="72728" name="Rectangle 24"/>
          <p:cNvSpPr>
            <a:spLocks noChangeArrowheads="1"/>
          </p:cNvSpPr>
          <p:nvPr/>
        </p:nvSpPr>
        <p:spPr bwMode="gray">
          <a:xfrm>
            <a:off x="2455863" y="4535488"/>
            <a:ext cx="1160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>
                <a:solidFill>
                  <a:srgbClr val="FFFBFC"/>
                </a:solidFill>
              </a:rPr>
              <a:t>运营</a:t>
            </a:r>
          </a:p>
        </p:txBody>
      </p:sp>
      <p:sp>
        <p:nvSpPr>
          <p:cNvPr id="72729" name="Rectangle 25"/>
          <p:cNvSpPr>
            <a:spLocks noChangeArrowheads="1"/>
          </p:cNvSpPr>
          <p:nvPr/>
        </p:nvSpPr>
        <p:spPr bwMode="gray">
          <a:xfrm>
            <a:off x="5122863" y="4535488"/>
            <a:ext cx="1160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b="1">
                <a:solidFill>
                  <a:srgbClr val="FFFBFC"/>
                </a:solidFill>
              </a:rPr>
              <a:t>测试</a:t>
            </a:r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black">
          <a:xfrm>
            <a:off x="5503863" y="2020888"/>
            <a:ext cx="2955925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buFont typeface="Wingdings" charset="0"/>
              <a:buNone/>
            </a:pPr>
            <a:endParaRPr lang="en-US" altLang="zh-CN" sz="1000" b="1">
              <a:solidFill>
                <a:schemeClr val="accent1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zh-CN" altLang="en-US" sz="1400" b="1">
                <a:solidFill>
                  <a:srgbClr val="FF0000"/>
                </a:solidFill>
              </a:rPr>
              <a:t>服务</a:t>
            </a:r>
            <a:r>
              <a:rPr lang="en-US" altLang="zh-CN" sz="1400" b="1">
                <a:solidFill>
                  <a:srgbClr val="FF0000"/>
                </a:solidFill>
              </a:rPr>
              <a:t>(tcp/udp, epoll/select)</a:t>
            </a:r>
          </a:p>
          <a:p>
            <a:pPr>
              <a:buFontTx/>
              <a:buChar char="•"/>
            </a:pPr>
            <a:r>
              <a:rPr lang="zh-CN" altLang="en-US" sz="1400" b="1">
                <a:solidFill>
                  <a:srgbClr val="FF0000"/>
                </a:solidFill>
              </a:rPr>
              <a:t>协议</a:t>
            </a:r>
          </a:p>
          <a:p>
            <a:pPr>
              <a:buFontTx/>
              <a:buChar char="•"/>
            </a:pPr>
            <a:r>
              <a:rPr lang="zh-CN" altLang="en-US" sz="1400" b="1">
                <a:solidFill>
                  <a:srgbClr val="FF0000"/>
                </a:solidFill>
              </a:rPr>
              <a:t>客户端调用</a:t>
            </a:r>
            <a:r>
              <a:rPr lang="en-US" altLang="zh-CN" sz="1400" b="1">
                <a:solidFill>
                  <a:srgbClr val="FF0000"/>
                </a:solidFill>
              </a:rPr>
              <a:t>(</a:t>
            </a:r>
            <a:r>
              <a:rPr lang="zh-CN" altLang="en-US" sz="1400" b="1">
                <a:solidFill>
                  <a:srgbClr val="FF0000"/>
                </a:solidFill>
              </a:rPr>
              <a:t>同步</a:t>
            </a:r>
            <a:r>
              <a:rPr lang="en-US" altLang="zh-CN" sz="1400" b="1">
                <a:solidFill>
                  <a:srgbClr val="FF0000"/>
                </a:solidFill>
              </a:rPr>
              <a:t>,</a:t>
            </a:r>
            <a:r>
              <a:rPr lang="zh-CN" altLang="en-US" sz="1400" b="1">
                <a:solidFill>
                  <a:srgbClr val="FF0000"/>
                </a:solidFill>
              </a:rPr>
              <a:t>异步</a:t>
            </a:r>
            <a:r>
              <a:rPr lang="en-US" altLang="zh-CN" sz="14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black">
          <a:xfrm>
            <a:off x="457200" y="3765550"/>
            <a:ext cx="2209800" cy="136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buFont typeface="Wingdings" charset="0"/>
              <a:buNone/>
            </a:pPr>
            <a:endParaRPr lang="en-US" altLang="zh-CN" sz="1000" b="1" dirty="0">
              <a:solidFill>
                <a:schemeClr val="accent2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zh-CN" altLang="en-US" sz="1400" b="1" dirty="0">
                <a:solidFill>
                  <a:srgbClr val="FF0000"/>
                </a:solidFill>
              </a:rPr>
              <a:t>容错</a:t>
            </a:r>
            <a:r>
              <a:rPr lang="en-US" altLang="zh-CN" sz="1400" b="1" dirty="0">
                <a:solidFill>
                  <a:srgbClr val="FF0000"/>
                </a:solidFill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</a:rPr>
              <a:t>容灾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zh-CN" altLang="en-US" sz="1400" b="1" dirty="0">
                <a:solidFill>
                  <a:srgbClr val="FF0000"/>
                </a:solidFill>
              </a:rPr>
              <a:t>部署</a:t>
            </a:r>
            <a:r>
              <a:rPr lang="en-US" altLang="zh-CN" sz="1400" b="1" dirty="0">
                <a:solidFill>
                  <a:srgbClr val="FF0000"/>
                </a:solidFill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</a:rPr>
              <a:t>发布</a:t>
            </a:r>
          </a:p>
          <a:p>
            <a:pPr>
              <a:buFontTx/>
              <a:buChar char="•"/>
            </a:pPr>
            <a:r>
              <a:rPr lang="zh-CN" altLang="en-US" sz="1400" b="1" dirty="0">
                <a:solidFill>
                  <a:srgbClr val="FF0000"/>
                </a:solidFill>
              </a:rPr>
              <a:t>监控</a:t>
            </a:r>
            <a:r>
              <a:rPr lang="en-US" altLang="zh-CN" sz="1400" b="1" dirty="0">
                <a:solidFill>
                  <a:srgbClr val="FF0000"/>
                </a:solidFill>
              </a:rPr>
              <a:t>(</a:t>
            </a:r>
            <a:r>
              <a:rPr lang="zh-CN" altLang="en-US" sz="1400" b="1" dirty="0">
                <a:solidFill>
                  <a:srgbClr val="FF0000"/>
                </a:solidFill>
              </a:rPr>
              <a:t>异常，流量等</a:t>
            </a:r>
            <a:r>
              <a:rPr lang="en-US" altLang="zh-CN" sz="1400" b="1" dirty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Char char="•"/>
            </a:pPr>
            <a:r>
              <a:rPr lang="zh-CN" altLang="en-US" sz="1400" b="1" dirty="0">
                <a:solidFill>
                  <a:srgbClr val="FF0000"/>
                </a:solidFill>
              </a:rPr>
              <a:t>集中日志</a:t>
            </a:r>
            <a:r>
              <a:rPr lang="en-US" altLang="zh-CN" sz="1400" b="1" dirty="0">
                <a:solidFill>
                  <a:srgbClr val="FF0000"/>
                </a:solidFill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</a:rPr>
              <a:t>集中配置</a:t>
            </a:r>
          </a:p>
          <a:p>
            <a:pPr>
              <a:buFontTx/>
              <a:buChar char="•"/>
            </a:pPr>
            <a:r>
              <a:rPr lang="zh-CN" altLang="en-US" sz="1400" b="1" dirty="0">
                <a:solidFill>
                  <a:srgbClr val="FF0000"/>
                </a:solidFill>
              </a:rPr>
              <a:t>服务管理</a:t>
            </a:r>
            <a:r>
              <a:rPr lang="en-US" altLang="zh-CN" sz="1400" b="1" dirty="0">
                <a:solidFill>
                  <a:srgbClr val="FF0000"/>
                </a:solidFill>
              </a:rPr>
              <a:t>(</a:t>
            </a:r>
            <a:r>
              <a:rPr lang="zh-CN" altLang="en-US" sz="1400" b="1" dirty="0">
                <a:solidFill>
                  <a:srgbClr val="FF0000"/>
                </a:solidFill>
              </a:rPr>
              <a:t>启停等</a:t>
            </a:r>
            <a:r>
              <a:rPr lang="en-US" altLang="zh-CN" sz="1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black">
          <a:xfrm>
            <a:off x="6494463" y="4078288"/>
            <a:ext cx="2209800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buFont typeface="Wingdings" charset="0"/>
              <a:buNone/>
            </a:pPr>
            <a:endParaRPr lang="en-US" altLang="zh-CN" sz="1000" b="1">
              <a:solidFill>
                <a:schemeClr val="hlink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zh-CN" altLang="en-US" sz="1400" b="1">
                <a:solidFill>
                  <a:srgbClr val="FF0000"/>
                </a:solidFill>
              </a:rPr>
              <a:t>接口级测试</a:t>
            </a:r>
          </a:p>
          <a:p>
            <a:pPr>
              <a:buFontTx/>
              <a:buChar char="•"/>
            </a:pPr>
            <a:r>
              <a:rPr lang="zh-CN" altLang="en-US" sz="1400">
                <a:solidFill>
                  <a:srgbClr val="1C1C1C"/>
                </a:solidFill>
              </a:rPr>
              <a:t>集成测试</a:t>
            </a:r>
            <a:endParaRPr lang="en-US" altLang="zh-CN" sz="1400">
              <a:solidFill>
                <a:srgbClr val="1C1C1C"/>
              </a:solidFill>
            </a:endParaRPr>
          </a:p>
        </p:txBody>
      </p:sp>
      <p:sp>
        <p:nvSpPr>
          <p:cNvPr id="72733" name="Rectangle 29"/>
          <p:cNvSpPr>
            <a:spLocks noChangeArrowheads="1"/>
          </p:cNvSpPr>
          <p:nvPr/>
        </p:nvSpPr>
        <p:spPr bwMode="gray">
          <a:xfrm>
            <a:off x="3348038" y="3716338"/>
            <a:ext cx="2043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400" b="1"/>
              <a:t>TAF </a:t>
            </a:r>
          </a:p>
        </p:txBody>
      </p:sp>
      <p:sp>
        <p:nvSpPr>
          <p:cNvPr id="72734" name="AutoShape 30"/>
          <p:cNvSpPr>
            <a:spLocks noChangeArrowheads="1"/>
          </p:cNvSpPr>
          <p:nvPr/>
        </p:nvSpPr>
        <p:spPr bwMode="gray">
          <a:xfrm>
            <a:off x="1476375" y="5876925"/>
            <a:ext cx="5903913" cy="576263"/>
          </a:xfrm>
          <a:prstGeom prst="roundRect">
            <a:avLst>
              <a:gd name="adj" fmla="val 29463"/>
            </a:avLst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 b="1"/>
              <a:t>业务统一开发、运营、监控框架 </a:t>
            </a:r>
          </a:p>
        </p:txBody>
      </p:sp>
      <p:sp>
        <p:nvSpPr>
          <p:cNvPr id="72735" name="Rectangle 31"/>
          <p:cNvSpPr>
            <a:spLocks noChangeArrowheads="1"/>
          </p:cNvSpPr>
          <p:nvPr/>
        </p:nvSpPr>
        <p:spPr bwMode="auto">
          <a:xfrm>
            <a:off x="336206" y="387644"/>
            <a:ext cx="8243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解决哪些问题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?</a:t>
            </a:r>
            <a:endParaRPr lang="zh-CN" altLang="en-US" sz="36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72736" name="AutoShape 32"/>
          <p:cNvSpPr>
            <a:spLocks noChangeArrowheads="1"/>
          </p:cNvSpPr>
          <p:nvPr/>
        </p:nvSpPr>
        <p:spPr bwMode="gray">
          <a:xfrm rot="30644363">
            <a:off x="2133600" y="3802063"/>
            <a:ext cx="1871663" cy="1855787"/>
          </a:xfrm>
          <a:prstGeom prst="chevron">
            <a:avLst>
              <a:gd name="adj" fmla="val 28655"/>
            </a:avLst>
          </a:prstGeom>
          <a:solidFill>
            <a:schemeClr val="accent2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  <a:extLst>
            <a:ext uri="{91240B29-F687-4f45-9708-019B960494DF}">
              <a14:hiddenLine xmlns=""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sy="50000" kx="-2453608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10800000" wrap="none" anchor="ctr">
            <a:flatTx/>
          </a:bodyPr>
          <a:lstStyle/>
          <a:p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72737" name="AutoShape 33"/>
          <p:cNvSpPr>
            <a:spLocks noChangeArrowheads="1"/>
          </p:cNvSpPr>
          <p:nvPr/>
        </p:nvSpPr>
        <p:spPr bwMode="gray">
          <a:xfrm rot="16200000">
            <a:off x="3411537" y="1608138"/>
            <a:ext cx="1871663" cy="1855788"/>
          </a:xfrm>
          <a:prstGeom prst="chevron">
            <a:avLst>
              <a:gd name="adj" fmla="val 28655"/>
            </a:avLst>
          </a:prstGeom>
          <a:solidFill>
            <a:schemeClr val="accent1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163500" prstMaterial="legacyPlastic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91240B29-F687-4f45-9708-019B960494DF}">
              <a14:hiddenLine xmlns=""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sy="50000" kx="-2453608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flatTx/>
          </a:bodyPr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72738" name="AutoShape 34"/>
          <p:cNvSpPr>
            <a:spLocks noChangeArrowheads="1"/>
          </p:cNvSpPr>
          <p:nvPr/>
        </p:nvSpPr>
        <p:spPr bwMode="gray">
          <a:xfrm rot="23388254">
            <a:off x="4679950" y="3814763"/>
            <a:ext cx="1871663" cy="1855787"/>
          </a:xfrm>
          <a:prstGeom prst="chevron">
            <a:avLst>
              <a:gd name="adj" fmla="val 28655"/>
            </a:avLst>
          </a:prstGeom>
          <a:solidFill>
            <a:schemeClr val="hlink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91240B29-F687-4f45-9708-019B960494DF}">
              <a14:hiddenLine xmlns=""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3779838" y="2205038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</a:rPr>
              <a:t>开发 </a:t>
            </a:r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148263" y="4437063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</a:rPr>
              <a:t>测试 </a:t>
            </a:r>
          </a:p>
        </p:txBody>
      </p:sp>
      <p:sp>
        <p:nvSpPr>
          <p:cNvPr id="72741" name="Text Box 37"/>
          <p:cNvSpPr txBox="1">
            <a:spLocks noChangeArrowheads="1"/>
          </p:cNvSpPr>
          <p:nvPr/>
        </p:nvSpPr>
        <p:spPr bwMode="auto">
          <a:xfrm>
            <a:off x="2411413" y="4508500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</a:rPr>
              <a:t>运营 </a:t>
            </a:r>
          </a:p>
        </p:txBody>
      </p:sp>
    </p:spTree>
    <p:extLst>
      <p:ext uri="{BB962C8B-B14F-4D97-AF65-F5344CB8AC3E}">
        <p14:creationId xmlns:p14="http://schemas.microsoft.com/office/powerpoint/2010/main" val="419794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23850" y="387644"/>
            <a:ext cx="8243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TARS</a:t>
            </a:r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目标</a:t>
            </a:r>
          </a:p>
        </p:txBody>
      </p:sp>
      <p:sp>
        <p:nvSpPr>
          <p:cNvPr id="43057" name="AutoShape 49"/>
          <p:cNvSpPr>
            <a:spLocks noChangeArrowheads="1"/>
          </p:cNvSpPr>
          <p:nvPr/>
        </p:nvSpPr>
        <p:spPr bwMode="gray">
          <a:xfrm rot="39573186">
            <a:off x="4823620" y="2888456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8" name="AutoShape 50"/>
          <p:cNvSpPr>
            <a:spLocks noChangeArrowheads="1"/>
          </p:cNvSpPr>
          <p:nvPr/>
        </p:nvSpPr>
        <p:spPr bwMode="gray">
          <a:xfrm rot="3465783">
            <a:off x="4831556" y="4937919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9" name="AutoShape 51"/>
          <p:cNvSpPr>
            <a:spLocks noChangeArrowheads="1"/>
          </p:cNvSpPr>
          <p:nvPr/>
        </p:nvSpPr>
        <p:spPr bwMode="gray">
          <a:xfrm rot="35969022">
            <a:off x="3612357" y="2850356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0" name="AutoShape 52"/>
          <p:cNvSpPr>
            <a:spLocks noChangeArrowheads="1"/>
          </p:cNvSpPr>
          <p:nvPr/>
        </p:nvSpPr>
        <p:spPr bwMode="gray">
          <a:xfrm rot="7535209">
            <a:off x="3574257" y="4904581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1" name="AutoShape 53"/>
          <p:cNvSpPr>
            <a:spLocks noChangeArrowheads="1"/>
          </p:cNvSpPr>
          <p:nvPr/>
        </p:nvSpPr>
        <p:spPr bwMode="gray">
          <a:xfrm rot="-913786">
            <a:off x="5292725" y="3427413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2" name="AutoShape 54"/>
          <p:cNvSpPr>
            <a:spLocks noChangeArrowheads="1"/>
          </p:cNvSpPr>
          <p:nvPr/>
        </p:nvSpPr>
        <p:spPr bwMode="gray">
          <a:xfrm rot="-9838060">
            <a:off x="3059113" y="3427413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3" name="Oval 55"/>
          <p:cNvSpPr>
            <a:spLocks noChangeArrowheads="1"/>
          </p:cNvSpPr>
          <p:nvPr/>
        </p:nvSpPr>
        <p:spPr bwMode="gray">
          <a:xfrm>
            <a:off x="2746375" y="2133600"/>
            <a:ext cx="3743325" cy="3744913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9250" dir="3267739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3064" name="Group 56"/>
          <p:cNvGrpSpPr>
            <a:grpSpLocks/>
          </p:cNvGrpSpPr>
          <p:nvPr/>
        </p:nvGrpSpPr>
        <p:grpSpPr bwMode="auto">
          <a:xfrm>
            <a:off x="3492500" y="2957513"/>
            <a:ext cx="2160588" cy="2160587"/>
            <a:chOff x="2238" y="1769"/>
            <a:chExt cx="1361" cy="1361"/>
          </a:xfrm>
        </p:grpSpPr>
        <p:sp>
          <p:nvSpPr>
            <p:cNvPr id="43065" name="Oval 57"/>
            <p:cNvSpPr>
              <a:spLocks noChangeArrowheads="1"/>
            </p:cNvSpPr>
            <p:nvPr/>
          </p:nvSpPr>
          <p:spPr bwMode="gray">
            <a:xfrm>
              <a:off x="2238" y="1769"/>
              <a:ext cx="1361" cy="1361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tint val="42353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tint val="42353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6" name="Oval 58"/>
            <p:cNvSpPr>
              <a:spLocks noChangeArrowheads="1"/>
            </p:cNvSpPr>
            <p:nvPr/>
          </p:nvSpPr>
          <p:spPr bwMode="gray">
            <a:xfrm>
              <a:off x="2327" y="185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54118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7" name="Oval 59"/>
            <p:cNvSpPr>
              <a:spLocks noChangeArrowheads="1"/>
            </p:cNvSpPr>
            <p:nvPr/>
          </p:nvSpPr>
          <p:spPr bwMode="gray">
            <a:xfrm>
              <a:off x="2328" y="1860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63529"/>
                    <a:invGamma/>
                  </a:srgbClr>
                </a:gs>
                <a:gs pos="100000">
                  <a:srgbClr val="0099CC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8" name="Oval 60"/>
            <p:cNvSpPr>
              <a:spLocks noChangeArrowheads="1"/>
            </p:cNvSpPr>
            <p:nvPr/>
          </p:nvSpPr>
          <p:spPr bwMode="gray">
            <a:xfrm>
              <a:off x="2391" y="1917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3069" name="Group 61"/>
            <p:cNvGrpSpPr>
              <a:grpSpLocks/>
            </p:cNvGrpSpPr>
            <p:nvPr/>
          </p:nvGrpSpPr>
          <p:grpSpPr bwMode="auto">
            <a:xfrm>
              <a:off x="2410" y="1929"/>
              <a:ext cx="1031" cy="1031"/>
              <a:chOff x="4166" y="1706"/>
              <a:chExt cx="1252" cy="1252"/>
            </a:xfrm>
          </p:grpSpPr>
          <p:sp>
            <p:nvSpPr>
              <p:cNvPr id="43070" name="Oval 6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3071" name="Oval 6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3072" name="Oval 6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3073" name="Oval 6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074" name="Text Box 66"/>
            <p:cNvSpPr txBox="1">
              <a:spLocks noChangeArrowheads="1"/>
            </p:cNvSpPr>
            <p:nvPr/>
          </p:nvSpPr>
          <p:spPr bwMode="gray">
            <a:xfrm>
              <a:off x="2679" y="229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400">
                  <a:solidFill>
                    <a:srgbClr val="000000"/>
                  </a:solidFill>
                </a:rPr>
                <a:t>目标</a:t>
              </a:r>
            </a:p>
          </p:txBody>
        </p:sp>
      </p:grpSp>
      <p:sp>
        <p:nvSpPr>
          <p:cNvPr id="43075" name="AutoShape 67"/>
          <p:cNvSpPr>
            <a:spLocks noChangeArrowheads="1"/>
          </p:cNvSpPr>
          <p:nvPr/>
        </p:nvSpPr>
        <p:spPr bwMode="auto">
          <a:xfrm>
            <a:off x="395288" y="3259138"/>
            <a:ext cx="2590800" cy="4572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/>
              <a:t>容错</a:t>
            </a:r>
          </a:p>
        </p:txBody>
      </p:sp>
      <p:sp>
        <p:nvSpPr>
          <p:cNvPr id="43076" name="AutoShape 68"/>
          <p:cNvSpPr>
            <a:spLocks noChangeArrowheads="1"/>
          </p:cNvSpPr>
          <p:nvPr/>
        </p:nvSpPr>
        <p:spPr bwMode="auto">
          <a:xfrm>
            <a:off x="1054100" y="2220913"/>
            <a:ext cx="2590800" cy="4572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/>
              <a:t>平台化</a:t>
            </a:r>
          </a:p>
        </p:txBody>
      </p:sp>
      <p:sp>
        <p:nvSpPr>
          <p:cNvPr id="43077" name="AutoShape 69"/>
          <p:cNvSpPr>
            <a:spLocks noChangeArrowheads="1"/>
          </p:cNvSpPr>
          <p:nvPr/>
        </p:nvSpPr>
        <p:spPr bwMode="auto">
          <a:xfrm>
            <a:off x="1054100" y="5348288"/>
            <a:ext cx="2590800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/>
              <a:t>快速开发</a:t>
            </a:r>
          </a:p>
        </p:txBody>
      </p:sp>
      <p:sp>
        <p:nvSpPr>
          <p:cNvPr id="43078" name="AutoShape 70"/>
          <p:cNvSpPr>
            <a:spLocks noChangeArrowheads="1"/>
          </p:cNvSpPr>
          <p:nvPr/>
        </p:nvSpPr>
        <p:spPr bwMode="auto">
          <a:xfrm>
            <a:off x="6156325" y="3259138"/>
            <a:ext cx="2667000" cy="4572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/>
              <a:t>高性能</a:t>
            </a:r>
          </a:p>
        </p:txBody>
      </p:sp>
      <p:sp>
        <p:nvSpPr>
          <p:cNvPr id="43079" name="AutoShape 71"/>
          <p:cNvSpPr>
            <a:spLocks noChangeArrowheads="1"/>
          </p:cNvSpPr>
          <p:nvPr/>
        </p:nvSpPr>
        <p:spPr bwMode="auto">
          <a:xfrm>
            <a:off x="5549900" y="2220913"/>
            <a:ext cx="2667000" cy="4572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/>
              <a:t>易伸缩</a:t>
            </a:r>
          </a:p>
        </p:txBody>
      </p:sp>
      <p:sp>
        <p:nvSpPr>
          <p:cNvPr id="43080" name="AutoShape 72"/>
          <p:cNvSpPr>
            <a:spLocks noChangeArrowheads="1"/>
          </p:cNvSpPr>
          <p:nvPr/>
        </p:nvSpPr>
        <p:spPr bwMode="auto">
          <a:xfrm>
            <a:off x="395288" y="4365625"/>
            <a:ext cx="2667000" cy="4572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/>
              <a:t>集中运营</a:t>
            </a:r>
            <a:r>
              <a:rPr lang="en-US" altLang="zh-CN"/>
              <a:t>(</a:t>
            </a:r>
            <a:r>
              <a:rPr lang="zh-CN" altLang="en-US"/>
              <a:t>发布和管理等）</a:t>
            </a:r>
            <a:endParaRPr lang="en-US" altLang="zh-CN"/>
          </a:p>
        </p:txBody>
      </p:sp>
      <p:sp>
        <p:nvSpPr>
          <p:cNvPr id="43081" name="AutoShape 73"/>
          <p:cNvSpPr>
            <a:spLocks noChangeArrowheads="1"/>
          </p:cNvSpPr>
          <p:nvPr/>
        </p:nvSpPr>
        <p:spPr bwMode="gray">
          <a:xfrm rot="-12051268">
            <a:off x="3059113" y="4292600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82" name="AutoShape 74"/>
          <p:cNvSpPr>
            <a:spLocks noChangeArrowheads="1"/>
          </p:cNvSpPr>
          <p:nvPr/>
        </p:nvSpPr>
        <p:spPr bwMode="auto">
          <a:xfrm>
            <a:off x="6084888" y="4437063"/>
            <a:ext cx="2590800" cy="4572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/>
              <a:t>立体化监控</a:t>
            </a:r>
          </a:p>
        </p:txBody>
      </p:sp>
      <p:sp>
        <p:nvSpPr>
          <p:cNvPr id="43083" name="AutoShape 75"/>
          <p:cNvSpPr>
            <a:spLocks noChangeArrowheads="1"/>
          </p:cNvSpPr>
          <p:nvPr/>
        </p:nvSpPr>
        <p:spPr bwMode="auto">
          <a:xfrm>
            <a:off x="5581650" y="5373688"/>
            <a:ext cx="25908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/>
              <a:t>层次清晰</a:t>
            </a:r>
          </a:p>
        </p:txBody>
      </p:sp>
      <p:sp>
        <p:nvSpPr>
          <p:cNvPr id="43084" name="AutoShape 76"/>
          <p:cNvSpPr>
            <a:spLocks noChangeArrowheads="1"/>
          </p:cNvSpPr>
          <p:nvPr/>
        </p:nvSpPr>
        <p:spPr bwMode="gray">
          <a:xfrm rot="-20097557">
            <a:off x="5219700" y="4292600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4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23850" y="546100"/>
            <a:ext cx="8243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TARS </a:t>
            </a:r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设计思路</a:t>
            </a:r>
            <a:endParaRPr lang="en-US" altLang="zh-CN" sz="3600" dirty="0">
              <a:solidFill>
                <a:schemeClr val="tx2"/>
              </a:solidFill>
              <a:latin typeface="Times New Roman" charset="0"/>
            </a:endParaRPr>
          </a:p>
        </p:txBody>
      </p:sp>
      <p:grpSp>
        <p:nvGrpSpPr>
          <p:cNvPr id="65624" name="Group 88"/>
          <p:cNvGrpSpPr>
            <a:grpSpLocks/>
          </p:cNvGrpSpPr>
          <p:nvPr/>
        </p:nvGrpSpPr>
        <p:grpSpPr bwMode="auto">
          <a:xfrm>
            <a:off x="3971925" y="2044700"/>
            <a:ext cx="4549775" cy="3878263"/>
            <a:chOff x="1702" y="1253"/>
            <a:chExt cx="3855" cy="2825"/>
          </a:xfrm>
        </p:grpSpPr>
        <p:sp>
          <p:nvSpPr>
            <p:cNvPr id="65625" name="Freeform 89"/>
            <p:cNvSpPr>
              <a:spLocks/>
            </p:cNvSpPr>
            <p:nvPr/>
          </p:nvSpPr>
          <p:spPr bwMode="gray">
            <a:xfrm>
              <a:off x="4877" y="3211"/>
              <a:ext cx="680" cy="866"/>
            </a:xfrm>
            <a:custGeom>
              <a:avLst/>
              <a:gdLst>
                <a:gd name="T0" fmla="*/ 399 w 847"/>
                <a:gd name="T1" fmla="*/ 1078 h 1079"/>
                <a:gd name="T2" fmla="*/ 0 w 847"/>
                <a:gd name="T3" fmla="*/ 459 h 1079"/>
                <a:gd name="T4" fmla="*/ 374 w 847"/>
                <a:gd name="T5" fmla="*/ 0 h 1079"/>
                <a:gd name="T6" fmla="*/ 846 w 847"/>
                <a:gd name="T7" fmla="*/ 536 h 1079"/>
                <a:gd name="T8" fmla="*/ 399 w 847"/>
                <a:gd name="T9" fmla="*/ 1078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7" h="1079">
                  <a:moveTo>
                    <a:pt x="399" y="1078"/>
                  </a:moveTo>
                  <a:lnTo>
                    <a:pt x="0" y="459"/>
                  </a:lnTo>
                  <a:lnTo>
                    <a:pt x="374" y="0"/>
                  </a:lnTo>
                  <a:lnTo>
                    <a:pt x="846" y="536"/>
                  </a:lnTo>
                  <a:lnTo>
                    <a:pt x="399" y="1078"/>
                  </a:lnTo>
                </a:path>
              </a:pathLst>
            </a:custGeom>
            <a:gradFill rotWithShape="0">
              <a:gsLst>
                <a:gs pos="0">
                  <a:srgbClr val="6666FF">
                    <a:gamma/>
                    <a:shade val="69804"/>
                    <a:invGamma/>
                  </a:srgbClr>
                </a:gs>
                <a:gs pos="100000">
                  <a:srgbClr val="6666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6" name="Freeform 90"/>
            <p:cNvSpPr>
              <a:spLocks/>
            </p:cNvSpPr>
            <p:nvPr/>
          </p:nvSpPr>
          <p:spPr bwMode="gray">
            <a:xfrm>
              <a:off x="2010" y="3211"/>
              <a:ext cx="3168" cy="369"/>
            </a:xfrm>
            <a:custGeom>
              <a:avLst/>
              <a:gdLst>
                <a:gd name="T0" fmla="*/ 0 w 3947"/>
                <a:gd name="T1" fmla="*/ 459 h 460"/>
                <a:gd name="T2" fmla="*/ 3573 w 3947"/>
                <a:gd name="T3" fmla="*/ 459 h 460"/>
                <a:gd name="T4" fmla="*/ 3946 w 3947"/>
                <a:gd name="T5" fmla="*/ 0 h 460"/>
                <a:gd name="T6" fmla="*/ 505 w 3947"/>
                <a:gd name="T7" fmla="*/ 0 h 460"/>
                <a:gd name="T8" fmla="*/ 0 w 3947"/>
                <a:gd name="T9" fmla="*/ 45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7" h="460">
                  <a:moveTo>
                    <a:pt x="0" y="459"/>
                  </a:moveTo>
                  <a:lnTo>
                    <a:pt x="3573" y="459"/>
                  </a:lnTo>
                  <a:lnTo>
                    <a:pt x="3946" y="0"/>
                  </a:lnTo>
                  <a:lnTo>
                    <a:pt x="505" y="0"/>
                  </a:lnTo>
                  <a:lnTo>
                    <a:pt x="0" y="459"/>
                  </a:lnTo>
                </a:path>
              </a:pathLst>
            </a:custGeom>
            <a:gradFill rotWithShape="0">
              <a:gsLst>
                <a:gs pos="0">
                  <a:srgbClr val="6666FF"/>
                </a:gs>
                <a:gs pos="100000">
                  <a:srgbClr val="6666FF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7" name="Freeform 91"/>
            <p:cNvSpPr>
              <a:spLocks/>
            </p:cNvSpPr>
            <p:nvPr/>
          </p:nvSpPr>
          <p:spPr bwMode="gray">
            <a:xfrm>
              <a:off x="1702" y="3578"/>
              <a:ext cx="3497" cy="500"/>
            </a:xfrm>
            <a:custGeom>
              <a:avLst/>
              <a:gdLst>
                <a:gd name="T0" fmla="*/ 383 w 4357"/>
                <a:gd name="T1" fmla="*/ 0 h 623"/>
                <a:gd name="T2" fmla="*/ 3954 w 4357"/>
                <a:gd name="T3" fmla="*/ 0 h 623"/>
                <a:gd name="T4" fmla="*/ 4356 w 4357"/>
                <a:gd name="T5" fmla="*/ 622 h 623"/>
                <a:gd name="T6" fmla="*/ 0 w 4357"/>
                <a:gd name="T7" fmla="*/ 622 h 623"/>
                <a:gd name="T8" fmla="*/ 383 w 4357"/>
                <a:gd name="T9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7" h="623">
                  <a:moveTo>
                    <a:pt x="383" y="0"/>
                  </a:moveTo>
                  <a:lnTo>
                    <a:pt x="3954" y="0"/>
                  </a:lnTo>
                  <a:lnTo>
                    <a:pt x="4356" y="622"/>
                  </a:lnTo>
                  <a:lnTo>
                    <a:pt x="0" y="622"/>
                  </a:lnTo>
                  <a:lnTo>
                    <a:pt x="383" y="0"/>
                  </a:lnTo>
                </a:path>
              </a:pathLst>
            </a:custGeom>
            <a:gradFill rotWithShape="0">
              <a:gsLst>
                <a:gs pos="0">
                  <a:srgbClr val="6666FF">
                    <a:gamma/>
                    <a:tint val="66667"/>
                    <a:invGamma/>
                  </a:srgbClr>
                </a:gs>
                <a:gs pos="100000">
                  <a:srgbClr val="6666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8" name="Freeform 92"/>
            <p:cNvSpPr>
              <a:spLocks/>
            </p:cNvSpPr>
            <p:nvPr/>
          </p:nvSpPr>
          <p:spPr bwMode="gray">
            <a:xfrm>
              <a:off x="4522" y="2721"/>
              <a:ext cx="601" cy="784"/>
            </a:xfrm>
            <a:custGeom>
              <a:avLst/>
              <a:gdLst>
                <a:gd name="T0" fmla="*/ 382 w 749"/>
                <a:gd name="T1" fmla="*/ 976 h 977"/>
                <a:gd name="T2" fmla="*/ 0 w 749"/>
                <a:gd name="T3" fmla="*/ 342 h 977"/>
                <a:gd name="T4" fmla="*/ 280 w 749"/>
                <a:gd name="T5" fmla="*/ 0 h 977"/>
                <a:gd name="T6" fmla="*/ 748 w 749"/>
                <a:gd name="T7" fmla="*/ 538 h 977"/>
                <a:gd name="T8" fmla="*/ 382 w 749"/>
                <a:gd name="T9" fmla="*/ 976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9" h="977">
                  <a:moveTo>
                    <a:pt x="382" y="976"/>
                  </a:moveTo>
                  <a:lnTo>
                    <a:pt x="0" y="342"/>
                  </a:lnTo>
                  <a:lnTo>
                    <a:pt x="280" y="0"/>
                  </a:lnTo>
                  <a:lnTo>
                    <a:pt x="748" y="538"/>
                  </a:lnTo>
                  <a:lnTo>
                    <a:pt x="382" y="976"/>
                  </a:lnTo>
                </a:path>
              </a:pathLst>
            </a:custGeom>
            <a:gradFill rotWithShape="0">
              <a:gsLst>
                <a:gs pos="0">
                  <a:srgbClr val="00CC99">
                    <a:gamma/>
                    <a:shade val="72941"/>
                    <a:invGamma/>
                  </a:srgbClr>
                </a:gs>
                <a:gs pos="100000">
                  <a:srgbClr val="00CC9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9" name="Freeform 93"/>
            <p:cNvSpPr>
              <a:spLocks/>
            </p:cNvSpPr>
            <p:nvPr/>
          </p:nvSpPr>
          <p:spPr bwMode="gray">
            <a:xfrm>
              <a:off x="2370" y="2721"/>
              <a:ext cx="2380" cy="276"/>
            </a:xfrm>
            <a:custGeom>
              <a:avLst/>
              <a:gdLst>
                <a:gd name="T0" fmla="*/ 0 w 2964"/>
                <a:gd name="T1" fmla="*/ 343 h 344"/>
                <a:gd name="T2" fmla="*/ 2684 w 2964"/>
                <a:gd name="T3" fmla="*/ 343 h 344"/>
                <a:gd name="T4" fmla="*/ 2963 w 2964"/>
                <a:gd name="T5" fmla="*/ 0 h 344"/>
                <a:gd name="T6" fmla="*/ 531 w 2964"/>
                <a:gd name="T7" fmla="*/ 1 h 344"/>
                <a:gd name="T8" fmla="*/ 0 w 2964"/>
                <a:gd name="T9" fmla="*/ 34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4" h="344">
                  <a:moveTo>
                    <a:pt x="0" y="343"/>
                  </a:moveTo>
                  <a:lnTo>
                    <a:pt x="2684" y="343"/>
                  </a:lnTo>
                  <a:lnTo>
                    <a:pt x="2963" y="0"/>
                  </a:lnTo>
                  <a:lnTo>
                    <a:pt x="531" y="1"/>
                  </a:lnTo>
                  <a:lnTo>
                    <a:pt x="0" y="343"/>
                  </a:lnTo>
                </a:path>
              </a:pathLst>
            </a:cu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4314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0" name="Freeform 94"/>
            <p:cNvSpPr>
              <a:spLocks/>
            </p:cNvSpPr>
            <p:nvPr/>
          </p:nvSpPr>
          <p:spPr bwMode="gray">
            <a:xfrm>
              <a:off x="2069" y="2996"/>
              <a:ext cx="2763" cy="509"/>
            </a:xfrm>
            <a:custGeom>
              <a:avLst/>
              <a:gdLst>
                <a:gd name="T0" fmla="*/ 0 w 3443"/>
                <a:gd name="T1" fmla="*/ 633 h 634"/>
                <a:gd name="T2" fmla="*/ 3442 w 3443"/>
                <a:gd name="T3" fmla="*/ 633 h 634"/>
                <a:gd name="T4" fmla="*/ 3060 w 3443"/>
                <a:gd name="T5" fmla="*/ 0 h 634"/>
                <a:gd name="T6" fmla="*/ 377 w 3443"/>
                <a:gd name="T7" fmla="*/ 0 h 634"/>
                <a:gd name="T8" fmla="*/ 0 w 3443"/>
                <a:gd name="T9" fmla="*/ 633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3" h="634">
                  <a:moveTo>
                    <a:pt x="0" y="633"/>
                  </a:moveTo>
                  <a:lnTo>
                    <a:pt x="3442" y="633"/>
                  </a:lnTo>
                  <a:lnTo>
                    <a:pt x="3060" y="0"/>
                  </a:lnTo>
                  <a:lnTo>
                    <a:pt x="377" y="0"/>
                  </a:lnTo>
                  <a:lnTo>
                    <a:pt x="0" y="633"/>
                  </a:lnTo>
                </a:path>
              </a:pathLst>
            </a:custGeom>
            <a:gradFill rotWithShape="0">
              <a:gsLst>
                <a:gs pos="0">
                  <a:srgbClr val="00CC99">
                    <a:gamma/>
                    <a:tint val="47451"/>
                    <a:invGamma/>
                  </a:srgbClr>
                </a:gs>
                <a:gs pos="100000">
                  <a:srgbClr val="00CC9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1" name="Freeform 95"/>
            <p:cNvSpPr>
              <a:spLocks/>
            </p:cNvSpPr>
            <p:nvPr/>
          </p:nvSpPr>
          <p:spPr bwMode="gray">
            <a:xfrm>
              <a:off x="4167" y="2236"/>
              <a:ext cx="526" cy="681"/>
            </a:xfrm>
            <a:custGeom>
              <a:avLst/>
              <a:gdLst>
                <a:gd name="T0" fmla="*/ 0 w 655"/>
                <a:gd name="T1" fmla="*/ 230 h 849"/>
                <a:gd name="T2" fmla="*/ 387 w 655"/>
                <a:gd name="T3" fmla="*/ 848 h 849"/>
                <a:gd name="T4" fmla="*/ 654 w 655"/>
                <a:gd name="T5" fmla="*/ 531 h 849"/>
                <a:gd name="T6" fmla="*/ 188 w 655"/>
                <a:gd name="T7" fmla="*/ 0 h 849"/>
                <a:gd name="T8" fmla="*/ 0 w 655"/>
                <a:gd name="T9" fmla="*/ 23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5" h="849">
                  <a:moveTo>
                    <a:pt x="0" y="230"/>
                  </a:moveTo>
                  <a:lnTo>
                    <a:pt x="387" y="848"/>
                  </a:lnTo>
                  <a:lnTo>
                    <a:pt x="654" y="531"/>
                  </a:lnTo>
                  <a:lnTo>
                    <a:pt x="188" y="0"/>
                  </a:lnTo>
                  <a:lnTo>
                    <a:pt x="0" y="230"/>
                  </a:lnTo>
                </a:path>
              </a:pathLst>
            </a:custGeom>
            <a:gradFill rotWithShape="1">
              <a:gsLst>
                <a:gs pos="0">
                  <a:srgbClr val="F4A70C">
                    <a:gamma/>
                    <a:shade val="72941"/>
                    <a:invGamma/>
                  </a:srgbClr>
                </a:gs>
                <a:gs pos="100000">
                  <a:srgbClr val="F4A70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2" name="Freeform 96"/>
            <p:cNvSpPr>
              <a:spLocks/>
            </p:cNvSpPr>
            <p:nvPr/>
          </p:nvSpPr>
          <p:spPr bwMode="gray">
            <a:xfrm>
              <a:off x="2728" y="2236"/>
              <a:ext cx="1589" cy="184"/>
            </a:xfrm>
            <a:custGeom>
              <a:avLst/>
              <a:gdLst>
                <a:gd name="T0" fmla="*/ 0 w 1980"/>
                <a:gd name="T1" fmla="*/ 228 h 229"/>
                <a:gd name="T2" fmla="*/ 1791 w 1980"/>
                <a:gd name="T3" fmla="*/ 228 h 229"/>
                <a:gd name="T4" fmla="*/ 1979 w 1980"/>
                <a:gd name="T5" fmla="*/ 0 h 229"/>
                <a:gd name="T6" fmla="*/ 500 w 1980"/>
                <a:gd name="T7" fmla="*/ 0 h 229"/>
                <a:gd name="T8" fmla="*/ 0 w 1980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0" h="229">
                  <a:moveTo>
                    <a:pt x="0" y="228"/>
                  </a:moveTo>
                  <a:lnTo>
                    <a:pt x="1791" y="228"/>
                  </a:lnTo>
                  <a:lnTo>
                    <a:pt x="1979" y="0"/>
                  </a:lnTo>
                  <a:lnTo>
                    <a:pt x="500" y="0"/>
                  </a:lnTo>
                  <a:lnTo>
                    <a:pt x="0" y="228"/>
                  </a:lnTo>
                </a:path>
              </a:pathLst>
            </a:custGeom>
            <a:gradFill rotWithShape="0">
              <a:gsLst>
                <a:gs pos="0">
                  <a:srgbClr val="F4A70C"/>
                </a:gs>
                <a:gs pos="100000">
                  <a:srgbClr val="F4A70C">
                    <a:gamma/>
                    <a:shade val="47451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3" name="Freeform 97"/>
            <p:cNvSpPr>
              <a:spLocks/>
            </p:cNvSpPr>
            <p:nvPr/>
          </p:nvSpPr>
          <p:spPr bwMode="gray">
            <a:xfrm>
              <a:off x="2422" y="2419"/>
              <a:ext cx="2056" cy="498"/>
            </a:xfrm>
            <a:custGeom>
              <a:avLst/>
              <a:gdLst>
                <a:gd name="T0" fmla="*/ 0 w 2561"/>
                <a:gd name="T1" fmla="*/ 620 h 621"/>
                <a:gd name="T2" fmla="*/ 2560 w 2561"/>
                <a:gd name="T3" fmla="*/ 620 h 621"/>
                <a:gd name="T4" fmla="*/ 2172 w 2561"/>
                <a:gd name="T5" fmla="*/ 0 h 621"/>
                <a:gd name="T6" fmla="*/ 382 w 2561"/>
                <a:gd name="T7" fmla="*/ 0 h 621"/>
                <a:gd name="T8" fmla="*/ 0 w 2561"/>
                <a:gd name="T9" fmla="*/ 62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1" h="621">
                  <a:moveTo>
                    <a:pt x="0" y="620"/>
                  </a:moveTo>
                  <a:lnTo>
                    <a:pt x="2560" y="620"/>
                  </a:lnTo>
                  <a:lnTo>
                    <a:pt x="2172" y="0"/>
                  </a:lnTo>
                  <a:lnTo>
                    <a:pt x="382" y="0"/>
                  </a:lnTo>
                  <a:lnTo>
                    <a:pt x="0" y="620"/>
                  </a:lnTo>
                </a:path>
              </a:pathLst>
            </a:custGeom>
            <a:gradFill rotWithShape="0">
              <a:gsLst>
                <a:gs pos="0">
                  <a:srgbClr val="F4A70C">
                    <a:gamma/>
                    <a:tint val="47451"/>
                    <a:invGamma/>
                  </a:srgbClr>
                </a:gs>
                <a:gs pos="100000">
                  <a:srgbClr val="F4A70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4" name="Freeform 98"/>
            <p:cNvSpPr>
              <a:spLocks/>
            </p:cNvSpPr>
            <p:nvPr/>
          </p:nvSpPr>
          <p:spPr bwMode="gray">
            <a:xfrm>
              <a:off x="3808" y="1744"/>
              <a:ext cx="453" cy="593"/>
            </a:xfrm>
            <a:custGeom>
              <a:avLst/>
              <a:gdLst>
                <a:gd name="T0" fmla="*/ 385 w 564"/>
                <a:gd name="T1" fmla="*/ 737 h 738"/>
                <a:gd name="T2" fmla="*/ 563 w 564"/>
                <a:gd name="T3" fmla="*/ 527 h 738"/>
                <a:gd name="T4" fmla="*/ 97 w 564"/>
                <a:gd name="T5" fmla="*/ 0 h 738"/>
                <a:gd name="T6" fmla="*/ 0 w 564"/>
                <a:gd name="T7" fmla="*/ 111 h 738"/>
                <a:gd name="T8" fmla="*/ 385 w 564"/>
                <a:gd name="T9" fmla="*/ 73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738">
                  <a:moveTo>
                    <a:pt x="385" y="737"/>
                  </a:moveTo>
                  <a:lnTo>
                    <a:pt x="563" y="527"/>
                  </a:lnTo>
                  <a:lnTo>
                    <a:pt x="97" y="0"/>
                  </a:lnTo>
                  <a:lnTo>
                    <a:pt x="0" y="111"/>
                  </a:lnTo>
                  <a:lnTo>
                    <a:pt x="385" y="737"/>
                  </a:lnTo>
                </a:path>
              </a:pathLst>
            </a:custGeom>
            <a:gradFill rotWithShape="0">
              <a:gsLst>
                <a:gs pos="0">
                  <a:srgbClr val="C247FF">
                    <a:gamma/>
                    <a:shade val="79216"/>
                    <a:invGamma/>
                  </a:srgbClr>
                </a:gs>
                <a:gs pos="100000">
                  <a:srgbClr val="C247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5" name="Freeform 99"/>
            <p:cNvSpPr>
              <a:spLocks/>
            </p:cNvSpPr>
            <p:nvPr/>
          </p:nvSpPr>
          <p:spPr bwMode="gray">
            <a:xfrm>
              <a:off x="3092" y="1744"/>
              <a:ext cx="793" cy="89"/>
            </a:xfrm>
            <a:custGeom>
              <a:avLst/>
              <a:gdLst>
                <a:gd name="T0" fmla="*/ 0 w 987"/>
                <a:gd name="T1" fmla="*/ 109 h 110"/>
                <a:gd name="T2" fmla="*/ 889 w 987"/>
                <a:gd name="T3" fmla="*/ 109 h 110"/>
                <a:gd name="T4" fmla="*/ 986 w 987"/>
                <a:gd name="T5" fmla="*/ 0 h 110"/>
                <a:gd name="T6" fmla="*/ 308 w 987"/>
                <a:gd name="T7" fmla="*/ 0 h 110"/>
                <a:gd name="T8" fmla="*/ 0 w 987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7" h="110">
                  <a:moveTo>
                    <a:pt x="0" y="109"/>
                  </a:moveTo>
                  <a:lnTo>
                    <a:pt x="889" y="109"/>
                  </a:lnTo>
                  <a:lnTo>
                    <a:pt x="986" y="0"/>
                  </a:lnTo>
                  <a:lnTo>
                    <a:pt x="308" y="0"/>
                  </a:lnTo>
                  <a:lnTo>
                    <a:pt x="0" y="109"/>
                  </a:lnTo>
                </a:path>
              </a:pathLst>
            </a:custGeom>
            <a:gradFill rotWithShape="0">
              <a:gsLst>
                <a:gs pos="0">
                  <a:srgbClr val="C247FF"/>
                </a:gs>
                <a:gs pos="100000">
                  <a:srgbClr val="C247FF">
                    <a:gamma/>
                    <a:shade val="5098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6" name="Freeform 100"/>
            <p:cNvSpPr>
              <a:spLocks/>
            </p:cNvSpPr>
            <p:nvPr/>
          </p:nvSpPr>
          <p:spPr bwMode="gray">
            <a:xfrm>
              <a:off x="2780" y="1832"/>
              <a:ext cx="1339" cy="505"/>
            </a:xfrm>
            <a:custGeom>
              <a:avLst/>
              <a:gdLst>
                <a:gd name="T0" fmla="*/ 0 w 1669"/>
                <a:gd name="T1" fmla="*/ 628 h 629"/>
                <a:gd name="T2" fmla="*/ 1668 w 1669"/>
                <a:gd name="T3" fmla="*/ 628 h 629"/>
                <a:gd name="T4" fmla="*/ 1281 w 1669"/>
                <a:gd name="T5" fmla="*/ 0 h 629"/>
                <a:gd name="T6" fmla="*/ 388 w 1669"/>
                <a:gd name="T7" fmla="*/ 0 h 629"/>
                <a:gd name="T8" fmla="*/ 0 w 1669"/>
                <a:gd name="T9" fmla="*/ 628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9" h="629">
                  <a:moveTo>
                    <a:pt x="0" y="628"/>
                  </a:moveTo>
                  <a:lnTo>
                    <a:pt x="1668" y="628"/>
                  </a:lnTo>
                  <a:lnTo>
                    <a:pt x="1281" y="0"/>
                  </a:lnTo>
                  <a:lnTo>
                    <a:pt x="388" y="0"/>
                  </a:lnTo>
                  <a:lnTo>
                    <a:pt x="0" y="628"/>
                  </a:lnTo>
                </a:path>
              </a:pathLst>
            </a:custGeom>
            <a:gradFill rotWithShape="0">
              <a:gsLst>
                <a:gs pos="0">
                  <a:srgbClr val="C247FF">
                    <a:gamma/>
                    <a:tint val="50196"/>
                    <a:invGamma/>
                  </a:srgbClr>
                </a:gs>
                <a:gs pos="100000">
                  <a:srgbClr val="C247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7" name="Freeform 101"/>
            <p:cNvSpPr>
              <a:spLocks/>
            </p:cNvSpPr>
            <p:nvPr/>
          </p:nvSpPr>
          <p:spPr bwMode="gray">
            <a:xfrm>
              <a:off x="3446" y="1253"/>
              <a:ext cx="383" cy="502"/>
            </a:xfrm>
            <a:custGeom>
              <a:avLst/>
              <a:gdLst>
                <a:gd name="T0" fmla="*/ 387 w 477"/>
                <a:gd name="T1" fmla="*/ 624 h 625"/>
                <a:gd name="T2" fmla="*/ 476 w 477"/>
                <a:gd name="T3" fmla="*/ 527 h 625"/>
                <a:gd name="T4" fmla="*/ 0 w 477"/>
                <a:gd name="T5" fmla="*/ 0 h 625"/>
                <a:gd name="T6" fmla="*/ 387 w 477"/>
                <a:gd name="T7" fmla="*/ 62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625">
                  <a:moveTo>
                    <a:pt x="387" y="624"/>
                  </a:moveTo>
                  <a:lnTo>
                    <a:pt x="476" y="527"/>
                  </a:lnTo>
                  <a:lnTo>
                    <a:pt x="0" y="0"/>
                  </a:lnTo>
                  <a:lnTo>
                    <a:pt x="387" y="624"/>
                  </a:lnTo>
                </a:path>
              </a:pathLst>
            </a:custGeom>
            <a:gradFill rotWithShape="0">
              <a:gsLst>
                <a:gs pos="0">
                  <a:srgbClr val="0066FF">
                    <a:gamma/>
                    <a:shade val="79216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8" name="Freeform 102"/>
            <p:cNvSpPr>
              <a:spLocks/>
            </p:cNvSpPr>
            <p:nvPr/>
          </p:nvSpPr>
          <p:spPr bwMode="gray">
            <a:xfrm>
              <a:off x="3136" y="1253"/>
              <a:ext cx="621" cy="502"/>
            </a:xfrm>
            <a:custGeom>
              <a:avLst/>
              <a:gdLst>
                <a:gd name="T0" fmla="*/ 0 w 773"/>
                <a:gd name="T1" fmla="*/ 624 h 625"/>
                <a:gd name="T2" fmla="*/ 772 w 773"/>
                <a:gd name="T3" fmla="*/ 624 h 625"/>
                <a:gd name="T4" fmla="*/ 387 w 773"/>
                <a:gd name="T5" fmla="*/ 0 h 625"/>
                <a:gd name="T6" fmla="*/ 0 w 773"/>
                <a:gd name="T7" fmla="*/ 62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3" h="625">
                  <a:moveTo>
                    <a:pt x="0" y="624"/>
                  </a:moveTo>
                  <a:lnTo>
                    <a:pt x="772" y="624"/>
                  </a:lnTo>
                  <a:lnTo>
                    <a:pt x="387" y="0"/>
                  </a:lnTo>
                  <a:lnTo>
                    <a:pt x="0" y="624"/>
                  </a:lnTo>
                </a:path>
              </a:pathLst>
            </a:custGeom>
            <a:gradFill rotWithShape="0">
              <a:gsLst>
                <a:gs pos="0">
                  <a:srgbClr val="0066FF">
                    <a:gamma/>
                    <a:tint val="38039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9" name="Text Box 103"/>
            <p:cNvSpPr txBox="1">
              <a:spLocks noChangeArrowheads="1"/>
            </p:cNvSpPr>
            <p:nvPr/>
          </p:nvSpPr>
          <p:spPr bwMode="gray">
            <a:xfrm>
              <a:off x="3156" y="1454"/>
              <a:ext cx="58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>
                  <a:solidFill>
                    <a:srgbClr val="08080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运营</a:t>
              </a:r>
            </a:p>
          </p:txBody>
        </p:sp>
        <p:sp>
          <p:nvSpPr>
            <p:cNvPr id="65640" name="Text Box 104"/>
            <p:cNvSpPr txBox="1">
              <a:spLocks noChangeArrowheads="1"/>
            </p:cNvSpPr>
            <p:nvPr/>
          </p:nvSpPr>
          <p:spPr bwMode="gray">
            <a:xfrm>
              <a:off x="3156" y="1983"/>
              <a:ext cx="58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>
                  <a:solidFill>
                    <a:srgbClr val="08080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平台</a:t>
              </a:r>
            </a:p>
          </p:txBody>
        </p:sp>
        <p:sp>
          <p:nvSpPr>
            <p:cNvPr id="65641" name="Text Box 105"/>
            <p:cNvSpPr txBox="1">
              <a:spLocks noChangeArrowheads="1"/>
            </p:cNvSpPr>
            <p:nvPr/>
          </p:nvSpPr>
          <p:spPr bwMode="gray">
            <a:xfrm>
              <a:off x="2941" y="2559"/>
              <a:ext cx="101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>
                  <a:solidFill>
                    <a:srgbClr val="08080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通信框架</a:t>
              </a:r>
            </a:p>
          </p:txBody>
        </p:sp>
        <p:sp>
          <p:nvSpPr>
            <p:cNvPr id="65642" name="Text Box 106"/>
            <p:cNvSpPr txBox="1">
              <a:spLocks noChangeArrowheads="1"/>
            </p:cNvSpPr>
            <p:nvPr/>
          </p:nvSpPr>
          <p:spPr bwMode="gray">
            <a:xfrm>
              <a:off x="3048" y="3134"/>
              <a:ext cx="80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>
                  <a:solidFill>
                    <a:srgbClr val="08080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公共库</a:t>
              </a:r>
            </a:p>
          </p:txBody>
        </p:sp>
        <p:sp>
          <p:nvSpPr>
            <p:cNvPr id="65643" name="Text Box 107"/>
            <p:cNvSpPr txBox="1">
              <a:spLocks noChangeArrowheads="1"/>
            </p:cNvSpPr>
            <p:nvPr/>
          </p:nvSpPr>
          <p:spPr bwMode="gray">
            <a:xfrm>
              <a:off x="2363" y="3721"/>
              <a:ext cx="21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dirty="0">
                  <a:solidFill>
                    <a:srgbClr val="08080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协议  无线统一协议</a:t>
              </a:r>
              <a:endParaRPr lang="zh-CN" altLang="en-US" b="1" dirty="0">
                <a:latin typeface="Times New Roman" charset="0"/>
              </a:endParaRPr>
            </a:p>
          </p:txBody>
        </p:sp>
      </p:grpSp>
      <p:sp>
        <p:nvSpPr>
          <p:cNvPr id="65644" name="Line 108"/>
          <p:cNvSpPr>
            <a:spLocks noChangeShapeType="1"/>
          </p:cNvSpPr>
          <p:nvPr/>
        </p:nvSpPr>
        <p:spPr bwMode="black">
          <a:xfrm flipH="1">
            <a:off x="749300" y="5918200"/>
            <a:ext cx="3135313" cy="127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5" name="Line 109"/>
          <p:cNvSpPr>
            <a:spLocks noChangeShapeType="1"/>
          </p:cNvSpPr>
          <p:nvPr/>
        </p:nvSpPr>
        <p:spPr bwMode="black">
          <a:xfrm flipH="1">
            <a:off x="749300" y="5137150"/>
            <a:ext cx="3617913" cy="3175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6" name="Line 110"/>
          <p:cNvSpPr>
            <a:spLocks noChangeShapeType="1"/>
          </p:cNvSpPr>
          <p:nvPr/>
        </p:nvSpPr>
        <p:spPr bwMode="black">
          <a:xfrm flipH="1">
            <a:off x="749300" y="4327525"/>
            <a:ext cx="3990975" cy="31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7" name="Line 111"/>
          <p:cNvSpPr>
            <a:spLocks noChangeShapeType="1"/>
          </p:cNvSpPr>
          <p:nvPr/>
        </p:nvSpPr>
        <p:spPr bwMode="black">
          <a:xfrm flipH="1" flipV="1">
            <a:off x="725488" y="3529013"/>
            <a:ext cx="4443412" cy="1587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8" name="Line 112"/>
          <p:cNvSpPr>
            <a:spLocks noChangeShapeType="1"/>
          </p:cNvSpPr>
          <p:nvPr/>
        </p:nvSpPr>
        <p:spPr bwMode="black">
          <a:xfrm flipH="1">
            <a:off x="749300" y="2728913"/>
            <a:ext cx="4848225" cy="1587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9" name="Line 113"/>
          <p:cNvSpPr>
            <a:spLocks noChangeShapeType="1"/>
          </p:cNvSpPr>
          <p:nvPr/>
        </p:nvSpPr>
        <p:spPr bwMode="black">
          <a:xfrm flipH="1">
            <a:off x="749300" y="2044700"/>
            <a:ext cx="522287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50" name="Text Box 114"/>
          <p:cNvSpPr txBox="1">
            <a:spLocks noChangeArrowheads="1"/>
          </p:cNvSpPr>
          <p:nvPr/>
        </p:nvSpPr>
        <p:spPr bwMode="black">
          <a:xfrm>
            <a:off x="825500" y="2222500"/>
            <a:ext cx="491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latin typeface="Verdana" charset="0"/>
              </a:rPr>
              <a:t>透明部署  自动发布  集中配置</a:t>
            </a:r>
            <a:r>
              <a:rPr lang="en-US" altLang="zh-CN">
                <a:latin typeface="Verdana" charset="0"/>
              </a:rPr>
              <a:t>/LOG  </a:t>
            </a:r>
            <a:r>
              <a:rPr lang="zh-CN" altLang="en-US">
                <a:latin typeface="Verdana" charset="0"/>
              </a:rPr>
              <a:t>调度分析</a:t>
            </a:r>
          </a:p>
        </p:txBody>
      </p:sp>
      <p:sp>
        <p:nvSpPr>
          <p:cNvPr id="65651" name="Text Box 115"/>
          <p:cNvSpPr txBox="1">
            <a:spLocks noChangeArrowheads="1"/>
          </p:cNvSpPr>
          <p:nvPr/>
        </p:nvSpPr>
        <p:spPr bwMode="black">
          <a:xfrm>
            <a:off x="825500" y="2984500"/>
            <a:ext cx="3036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latin typeface="Verdana" charset="0"/>
              </a:rPr>
              <a:t>管理  容错  负载均衡  灰度 </a:t>
            </a:r>
          </a:p>
        </p:txBody>
      </p:sp>
      <p:sp>
        <p:nvSpPr>
          <p:cNvPr id="65652" name="Text Box 116"/>
          <p:cNvSpPr txBox="1">
            <a:spLocks noChangeArrowheads="1"/>
          </p:cNvSpPr>
          <p:nvPr/>
        </p:nvSpPr>
        <p:spPr bwMode="black">
          <a:xfrm>
            <a:off x="825500" y="3746500"/>
            <a:ext cx="36932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>
                <a:latin typeface="Verdana" charset="0"/>
              </a:rPr>
              <a:t>RPC  </a:t>
            </a:r>
            <a:r>
              <a:rPr lang="zh-CN" altLang="en-US" dirty="0">
                <a:latin typeface="Verdana" charset="0"/>
              </a:rPr>
              <a:t>高性能  稳定  过载 多语言 </a:t>
            </a:r>
          </a:p>
        </p:txBody>
      </p:sp>
      <p:sp>
        <p:nvSpPr>
          <p:cNvPr id="65653" name="Text Box 117"/>
          <p:cNvSpPr txBox="1">
            <a:spLocks noChangeArrowheads="1"/>
          </p:cNvSpPr>
          <p:nvPr/>
        </p:nvSpPr>
        <p:spPr bwMode="black">
          <a:xfrm>
            <a:off x="793750" y="4581525"/>
            <a:ext cx="201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latin typeface="Verdana" charset="0"/>
              </a:rPr>
              <a:t>框架以及业务使用</a:t>
            </a:r>
          </a:p>
        </p:txBody>
      </p:sp>
      <p:sp>
        <p:nvSpPr>
          <p:cNvPr id="65654" name="Text Box 118"/>
          <p:cNvSpPr txBox="1">
            <a:spLocks noChangeArrowheads="1"/>
          </p:cNvSpPr>
          <p:nvPr/>
        </p:nvSpPr>
        <p:spPr bwMode="black">
          <a:xfrm>
            <a:off x="825500" y="5397500"/>
            <a:ext cx="28200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latin typeface="Verdana" charset="0"/>
              </a:rPr>
              <a:t>可扩展  自动生成  多语言</a:t>
            </a:r>
          </a:p>
        </p:txBody>
      </p:sp>
      <p:cxnSp>
        <p:nvCxnSpPr>
          <p:cNvPr id="65655" name="AutoShape 119"/>
          <p:cNvCxnSpPr>
            <a:cxnSpLocks noChangeShapeType="1"/>
            <a:stCxn id="65643" idx="3"/>
            <a:endCxn id="65656" idx="3"/>
          </p:cNvCxnSpPr>
          <p:nvPr/>
        </p:nvCxnSpPr>
        <p:spPr bwMode="auto">
          <a:xfrm flipH="1">
            <a:off x="6750050" y="5632608"/>
            <a:ext cx="572539" cy="710249"/>
          </a:xfrm>
          <a:prstGeom prst="bentConnector3">
            <a:avLst>
              <a:gd name="adj1" fmla="val -3992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5656" name="Text Box 120"/>
          <p:cNvSpPr txBox="1">
            <a:spLocks noChangeArrowheads="1"/>
          </p:cNvSpPr>
          <p:nvPr/>
        </p:nvSpPr>
        <p:spPr bwMode="auto">
          <a:xfrm>
            <a:off x="2882900" y="6159500"/>
            <a:ext cx="386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b="1">
                <a:latin typeface="Times New Roman" charset="0"/>
              </a:rPr>
              <a:t>打通终端到后台以及后台之前的协议</a:t>
            </a:r>
          </a:p>
        </p:txBody>
      </p:sp>
    </p:spTree>
    <p:extLst>
      <p:ext uri="{BB962C8B-B14F-4D97-AF65-F5344CB8AC3E}">
        <p14:creationId xmlns:p14="http://schemas.microsoft.com/office/powerpoint/2010/main" val="300292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179388" y="2492375"/>
            <a:ext cx="7345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6156325" y="3351213"/>
            <a:ext cx="1295400" cy="361950"/>
          </a:xfrm>
          <a:prstGeom prst="flowChartAlternateProces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Notify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6156325" y="3887788"/>
            <a:ext cx="1295400" cy="361950"/>
          </a:xfrm>
          <a:prstGeom prst="flowChartAlternateProces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/>
              <a:t>Stat</a:t>
            </a: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6154738" y="4434682"/>
            <a:ext cx="1295400" cy="363537"/>
          </a:xfrm>
          <a:prstGeom prst="flowChartAlternateProces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/>
              <a:t>Log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6154738" y="5005388"/>
            <a:ext cx="1295400" cy="360363"/>
          </a:xfrm>
          <a:prstGeom prst="flowChartAlternateProces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/>
              <a:t>Patch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969963" y="1771650"/>
            <a:ext cx="1295400" cy="503238"/>
          </a:xfrm>
          <a:prstGeom prst="flowChartAlternateProcess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Registry1</a:t>
            </a: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2627313" y="1771650"/>
            <a:ext cx="1295400" cy="503238"/>
          </a:xfrm>
          <a:prstGeom prst="flowChartAlternateProcess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Registry2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4283075" y="1771650"/>
            <a:ext cx="1295400" cy="503238"/>
          </a:xfrm>
          <a:prstGeom prst="flowChartAlternateProcess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Registry</a:t>
            </a:r>
            <a:r>
              <a:rPr lang="zh-CN"/>
              <a:t>N</a:t>
            </a:r>
            <a:endParaRPr lang="en-US"/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6156325" y="1771650"/>
            <a:ext cx="1295400" cy="503238"/>
          </a:xfrm>
          <a:prstGeom prst="flowChartAlternateProcess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W</a:t>
            </a:r>
            <a:r>
              <a:rPr lang="zh-CN"/>
              <a:t>eb</a:t>
            </a:r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V="1">
            <a:off x="5867400" y="1700213"/>
            <a:ext cx="0" cy="4608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827088" y="2708275"/>
            <a:ext cx="4824412" cy="1079500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01" name="AutoShape 13"/>
          <p:cNvSpPr>
            <a:spLocks noChangeArrowheads="1"/>
          </p:cNvSpPr>
          <p:nvPr/>
        </p:nvSpPr>
        <p:spPr bwMode="auto">
          <a:xfrm>
            <a:off x="1114425" y="314007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Server1</a:t>
            </a:r>
          </a:p>
        </p:txBody>
      </p:sp>
      <p:sp>
        <p:nvSpPr>
          <p:cNvPr id="12302" name="AutoShape 14"/>
          <p:cNvSpPr>
            <a:spLocks noChangeArrowheads="1"/>
          </p:cNvSpPr>
          <p:nvPr/>
        </p:nvSpPr>
        <p:spPr bwMode="auto">
          <a:xfrm>
            <a:off x="2627313" y="314007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Server2</a:t>
            </a:r>
          </a:p>
        </p:txBody>
      </p:sp>
      <p:sp>
        <p:nvSpPr>
          <p:cNvPr id="12303" name="AutoShape 15"/>
          <p:cNvSpPr>
            <a:spLocks noChangeArrowheads="1"/>
          </p:cNvSpPr>
          <p:nvPr/>
        </p:nvSpPr>
        <p:spPr bwMode="auto">
          <a:xfrm>
            <a:off x="4138613" y="314007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ServerN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827088" y="2708275"/>
            <a:ext cx="865187" cy="28733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2305" name="AutoShape 17"/>
          <p:cNvSpPr>
            <a:spLocks noChangeArrowheads="1"/>
          </p:cNvSpPr>
          <p:nvPr/>
        </p:nvSpPr>
        <p:spPr bwMode="auto">
          <a:xfrm>
            <a:off x="827088" y="4376738"/>
            <a:ext cx="4824412" cy="1079500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06" name="AutoShape 18"/>
          <p:cNvSpPr>
            <a:spLocks noChangeArrowheads="1"/>
          </p:cNvSpPr>
          <p:nvPr/>
        </p:nvSpPr>
        <p:spPr bwMode="auto">
          <a:xfrm>
            <a:off x="1114425" y="479742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Server1</a:t>
            </a:r>
          </a:p>
        </p:txBody>
      </p:sp>
      <p:sp>
        <p:nvSpPr>
          <p:cNvPr id="12307" name="AutoShape 19"/>
          <p:cNvSpPr>
            <a:spLocks noChangeArrowheads="1"/>
          </p:cNvSpPr>
          <p:nvPr/>
        </p:nvSpPr>
        <p:spPr bwMode="auto">
          <a:xfrm>
            <a:off x="2627313" y="479742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Server2</a:t>
            </a:r>
          </a:p>
        </p:txBody>
      </p:sp>
      <p:sp>
        <p:nvSpPr>
          <p:cNvPr id="12308" name="AutoShape 20"/>
          <p:cNvSpPr>
            <a:spLocks noChangeArrowheads="1"/>
          </p:cNvSpPr>
          <p:nvPr/>
        </p:nvSpPr>
        <p:spPr bwMode="auto">
          <a:xfrm>
            <a:off x="4138613" y="479742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ServerN</a:t>
            </a: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827088" y="4391025"/>
            <a:ext cx="936625" cy="28733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Node</a:t>
            </a:r>
            <a:r>
              <a:rPr lang="zh-CN"/>
              <a:t>N</a:t>
            </a:r>
            <a:endParaRPr lang="en-US"/>
          </a:p>
        </p:txBody>
      </p:sp>
      <p:sp>
        <p:nvSpPr>
          <p:cNvPr id="12310" name="AutoShape 22"/>
          <p:cNvSpPr>
            <a:spLocks noChangeArrowheads="1"/>
          </p:cNvSpPr>
          <p:nvPr/>
        </p:nvSpPr>
        <p:spPr bwMode="auto">
          <a:xfrm>
            <a:off x="2916238" y="1054100"/>
            <a:ext cx="2162175" cy="361950"/>
          </a:xfrm>
          <a:prstGeom prst="wedgeRectCallout">
            <a:avLst>
              <a:gd name="adj1" fmla="val -46912"/>
              <a:gd name="adj2" fmla="val 14606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FF"/>
                </a:solidFill>
              </a:rPr>
              <a:t>主控节点（热备）</a:t>
            </a:r>
          </a:p>
        </p:txBody>
      </p:sp>
      <p:sp>
        <p:nvSpPr>
          <p:cNvPr id="12311" name="AutoShape 23"/>
          <p:cNvSpPr>
            <a:spLocks noChangeArrowheads="1"/>
          </p:cNvSpPr>
          <p:nvPr/>
        </p:nvSpPr>
        <p:spPr bwMode="auto">
          <a:xfrm>
            <a:off x="6084888" y="1052513"/>
            <a:ext cx="1655762" cy="361950"/>
          </a:xfrm>
          <a:prstGeom prst="wedgeRectCallout">
            <a:avLst>
              <a:gd name="adj1" fmla="val 4843"/>
              <a:gd name="adj2" fmla="val 13815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600" b="1">
                <a:solidFill>
                  <a:srgbClr val="0000FF"/>
                </a:solidFill>
              </a:rPr>
              <a:t>运维管理平台</a:t>
            </a:r>
          </a:p>
        </p:txBody>
      </p:sp>
      <p:sp>
        <p:nvSpPr>
          <p:cNvPr id="12312" name="AutoShape 24"/>
          <p:cNvSpPr>
            <a:spLocks noChangeArrowheads="1"/>
          </p:cNvSpPr>
          <p:nvPr/>
        </p:nvSpPr>
        <p:spPr bwMode="auto">
          <a:xfrm>
            <a:off x="7670800" y="3062288"/>
            <a:ext cx="1222375" cy="260350"/>
          </a:xfrm>
          <a:prstGeom prst="wedgeRectCallout">
            <a:avLst>
              <a:gd name="adj1" fmla="val -67403"/>
              <a:gd name="adj2" fmla="val 8947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200" b="1">
                <a:solidFill>
                  <a:srgbClr val="0000FF"/>
                </a:solidFill>
              </a:rPr>
              <a:t>异常信息</a:t>
            </a:r>
          </a:p>
        </p:txBody>
      </p:sp>
      <p:sp>
        <p:nvSpPr>
          <p:cNvPr id="12313" name="AutoShape 25"/>
          <p:cNvSpPr>
            <a:spLocks noChangeArrowheads="1"/>
          </p:cNvSpPr>
          <p:nvPr/>
        </p:nvSpPr>
        <p:spPr bwMode="auto">
          <a:xfrm>
            <a:off x="7670800" y="3654199"/>
            <a:ext cx="1222375" cy="260350"/>
          </a:xfrm>
          <a:prstGeom prst="wedgeRectCallout">
            <a:avLst>
              <a:gd name="adj1" fmla="val -68806"/>
              <a:gd name="adj2" fmla="val 9454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200" b="1" dirty="0">
                <a:solidFill>
                  <a:srgbClr val="0000FF"/>
                </a:solidFill>
              </a:rPr>
              <a:t>指标统计</a:t>
            </a:r>
          </a:p>
        </p:txBody>
      </p:sp>
      <p:sp>
        <p:nvSpPr>
          <p:cNvPr id="12314" name="AutoShape 26"/>
          <p:cNvSpPr>
            <a:spLocks noChangeArrowheads="1"/>
          </p:cNvSpPr>
          <p:nvPr/>
        </p:nvSpPr>
        <p:spPr bwMode="auto">
          <a:xfrm>
            <a:off x="7670800" y="4141788"/>
            <a:ext cx="1222375" cy="260350"/>
          </a:xfrm>
          <a:prstGeom prst="wedgeRectCallout">
            <a:avLst>
              <a:gd name="adj1" fmla="val -68546"/>
              <a:gd name="adj2" fmla="val 9166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sz="1200" b="1" dirty="0">
                <a:solidFill>
                  <a:srgbClr val="0000FF"/>
                </a:solidFill>
              </a:rPr>
              <a:t>远程</a:t>
            </a:r>
            <a:r>
              <a:rPr lang="en-US" sz="1200" b="1" dirty="0">
                <a:solidFill>
                  <a:srgbClr val="0000FF"/>
                </a:solidFill>
              </a:rPr>
              <a:t>LO</a:t>
            </a:r>
            <a:r>
              <a:rPr lang="zh-CN" sz="1200" b="1" dirty="0">
                <a:solidFill>
                  <a:srgbClr val="0000FF"/>
                </a:solidFill>
              </a:rPr>
              <a:t>G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2315" name="AutoShape 27"/>
          <p:cNvSpPr>
            <a:spLocks noChangeArrowheads="1"/>
          </p:cNvSpPr>
          <p:nvPr/>
        </p:nvSpPr>
        <p:spPr bwMode="auto">
          <a:xfrm>
            <a:off x="7670800" y="4679950"/>
            <a:ext cx="1222375" cy="258763"/>
          </a:xfrm>
          <a:prstGeom prst="wedgeRectCallout">
            <a:avLst>
              <a:gd name="adj1" fmla="val -68676"/>
              <a:gd name="adj2" fmla="val 101981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sz="1200" b="1" dirty="0">
                <a:solidFill>
                  <a:srgbClr val="0000FF"/>
                </a:solidFill>
              </a:rPr>
              <a:t>发布平台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2316" name="AutoShape 28"/>
          <p:cNvSpPr>
            <a:spLocks noChangeArrowheads="1"/>
          </p:cNvSpPr>
          <p:nvPr/>
        </p:nvSpPr>
        <p:spPr bwMode="auto">
          <a:xfrm>
            <a:off x="34925" y="3429000"/>
            <a:ext cx="503238" cy="1223963"/>
          </a:xfrm>
          <a:prstGeom prst="wedgeRectCallout">
            <a:avLst>
              <a:gd name="adj1" fmla="val 104259"/>
              <a:gd name="adj2" fmla="val -5454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FF"/>
                </a:solidFill>
              </a:rPr>
              <a:t>服务</a:t>
            </a:r>
          </a:p>
          <a:p>
            <a:pPr algn="ctr"/>
            <a:r>
              <a:rPr lang="zh-CN" altLang="en-US" b="1">
                <a:solidFill>
                  <a:srgbClr val="0000FF"/>
                </a:solidFill>
              </a:rPr>
              <a:t>节点</a:t>
            </a:r>
          </a:p>
        </p:txBody>
      </p:sp>
      <p:sp>
        <p:nvSpPr>
          <p:cNvPr id="12317" name="AutoShape 29"/>
          <p:cNvSpPr>
            <a:spLocks noChangeArrowheads="1"/>
          </p:cNvSpPr>
          <p:nvPr/>
        </p:nvSpPr>
        <p:spPr bwMode="auto">
          <a:xfrm>
            <a:off x="827088" y="5948363"/>
            <a:ext cx="1728787" cy="360362"/>
          </a:xfrm>
          <a:prstGeom prst="wedgeRectCallout">
            <a:avLst>
              <a:gd name="adj1" fmla="val 53491"/>
              <a:gd name="adj2" fmla="val -228856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FF"/>
                </a:solidFill>
              </a:rPr>
              <a:t>业务</a:t>
            </a:r>
            <a:r>
              <a:rPr lang="en-US" b="1">
                <a:solidFill>
                  <a:srgbClr val="0000FF"/>
                </a:solidFill>
              </a:rPr>
              <a:t>Server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2843213" y="3860800"/>
            <a:ext cx="647700" cy="36512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…</a:t>
            </a:r>
            <a:r>
              <a:rPr lang="zh-CN"/>
              <a:t>…</a:t>
            </a:r>
            <a:endParaRPr lang="en-US"/>
          </a:p>
        </p:txBody>
      </p:sp>
      <p:sp>
        <p:nvSpPr>
          <p:cNvPr id="12319" name="AutoShape 31"/>
          <p:cNvSpPr>
            <a:spLocks noChangeArrowheads="1"/>
          </p:cNvSpPr>
          <p:nvPr/>
        </p:nvSpPr>
        <p:spPr bwMode="auto">
          <a:xfrm>
            <a:off x="6154738" y="5545931"/>
            <a:ext cx="1295400" cy="36036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dirty="0"/>
              <a:t>Config</a:t>
            </a:r>
            <a:endParaRPr lang="en-US" dirty="0"/>
          </a:p>
        </p:txBody>
      </p:sp>
      <p:sp>
        <p:nvSpPr>
          <p:cNvPr id="12320" name="AutoShape 32"/>
          <p:cNvSpPr>
            <a:spLocks noChangeArrowheads="1"/>
          </p:cNvSpPr>
          <p:nvPr/>
        </p:nvSpPr>
        <p:spPr bwMode="auto">
          <a:xfrm>
            <a:off x="7667625" y="5205468"/>
            <a:ext cx="1223963" cy="260350"/>
          </a:xfrm>
          <a:prstGeom prst="wedgeRectCallout">
            <a:avLst>
              <a:gd name="adj1" fmla="val -67639"/>
              <a:gd name="adj2" fmla="val 101755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200" b="1" dirty="0">
                <a:solidFill>
                  <a:srgbClr val="0000FF"/>
                </a:solidFill>
              </a:rPr>
              <a:t>配置中心</a:t>
            </a: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2843213" y="270827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172.16.28.153</a:t>
            </a: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2843213" y="4437063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172.16.28.154</a:t>
            </a:r>
          </a:p>
        </p:txBody>
      </p:sp>
      <p:sp>
        <p:nvSpPr>
          <p:cNvPr id="12323" name="AutoShape 35"/>
          <p:cNvSpPr>
            <a:spLocks noChangeArrowheads="1"/>
          </p:cNvSpPr>
          <p:nvPr/>
        </p:nvSpPr>
        <p:spPr bwMode="auto">
          <a:xfrm>
            <a:off x="6154738" y="6169026"/>
            <a:ext cx="1295400" cy="36036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dirty="0"/>
              <a:t>Property</a:t>
            </a:r>
          </a:p>
        </p:txBody>
      </p:sp>
      <p:sp>
        <p:nvSpPr>
          <p:cNvPr id="12324" name="AutoShape 36"/>
          <p:cNvSpPr>
            <a:spLocks noChangeArrowheads="1"/>
          </p:cNvSpPr>
          <p:nvPr/>
        </p:nvSpPr>
        <p:spPr bwMode="auto">
          <a:xfrm>
            <a:off x="7740650" y="5776119"/>
            <a:ext cx="1223962" cy="260350"/>
          </a:xfrm>
          <a:prstGeom prst="wedgeRectCallout">
            <a:avLst>
              <a:gd name="adj1" fmla="val -67639"/>
              <a:gd name="adj2" fmla="val 101755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200" b="1" dirty="0">
                <a:solidFill>
                  <a:srgbClr val="0000FF"/>
                </a:solidFill>
              </a:rPr>
              <a:t>业务信息上报</a:t>
            </a:r>
          </a:p>
        </p:txBody>
      </p:sp>
      <p:sp>
        <p:nvSpPr>
          <p:cNvPr id="39" name="AutoShape 3">
            <a:extLst>
              <a:ext uri="{FF2B5EF4-FFF2-40B4-BE49-F238E27FC236}">
                <a16:creationId xmlns:a16="http://schemas.microsoft.com/office/drawing/2014/main" id="{50FA5FD5-54F1-1946-9FDA-AD31600D3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837" y="2744156"/>
            <a:ext cx="1295400" cy="361950"/>
          </a:xfrm>
          <a:prstGeom prst="flowChartAlternateProces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 err="1"/>
              <a:t>AdminRegistry</a:t>
            </a:r>
            <a:endParaRPr lang="en-US" dirty="0"/>
          </a:p>
        </p:txBody>
      </p:sp>
      <p:sp>
        <p:nvSpPr>
          <p:cNvPr id="40" name="AutoShape 24">
            <a:extLst>
              <a:ext uri="{FF2B5EF4-FFF2-40B4-BE49-F238E27FC236}">
                <a16:creationId xmlns:a16="http://schemas.microsoft.com/office/drawing/2014/main" id="{198D6BF0-F195-3F48-B547-F95BF58E2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2332889"/>
            <a:ext cx="1222375" cy="260350"/>
          </a:xfrm>
          <a:prstGeom prst="wedgeRectCallout">
            <a:avLst>
              <a:gd name="adj1" fmla="val -67403"/>
              <a:gd name="adj2" fmla="val 8947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200" b="1" dirty="0">
                <a:solidFill>
                  <a:srgbClr val="0000FF"/>
                </a:solidFill>
              </a:rPr>
              <a:t>管理服务</a:t>
            </a:r>
          </a:p>
        </p:txBody>
      </p:sp>
    </p:spTree>
    <p:extLst>
      <p:ext uri="{BB962C8B-B14F-4D97-AF65-F5344CB8AC3E}">
        <p14:creationId xmlns:p14="http://schemas.microsoft.com/office/powerpoint/2010/main" val="160456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94" name="Rectangle 90"/>
          <p:cNvSpPr>
            <a:spLocks noChangeArrowheads="1"/>
          </p:cNvSpPr>
          <p:nvPr/>
        </p:nvSpPr>
        <p:spPr bwMode="auto">
          <a:xfrm>
            <a:off x="3059113" y="2997200"/>
            <a:ext cx="4249737" cy="2232025"/>
          </a:xfrm>
          <a:prstGeom prst="rect">
            <a:avLst/>
          </a:prstGeom>
          <a:solidFill>
            <a:srgbClr val="99CC00">
              <a:alpha val="64999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41" name="Oval 37"/>
          <p:cNvSpPr>
            <a:spLocks noChangeArrowheads="1"/>
          </p:cNvSpPr>
          <p:nvPr/>
        </p:nvSpPr>
        <p:spPr bwMode="auto">
          <a:xfrm>
            <a:off x="2555875" y="1485900"/>
            <a:ext cx="936625" cy="865188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registry</a:t>
            </a:r>
          </a:p>
        </p:txBody>
      </p:sp>
      <p:sp>
        <p:nvSpPr>
          <p:cNvPr id="47142" name="Oval 38"/>
          <p:cNvSpPr>
            <a:spLocks noChangeArrowheads="1"/>
          </p:cNvSpPr>
          <p:nvPr/>
        </p:nvSpPr>
        <p:spPr bwMode="auto">
          <a:xfrm>
            <a:off x="611188" y="3573463"/>
            <a:ext cx="792162" cy="792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client</a:t>
            </a:r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 flipH="1">
            <a:off x="1187450" y="2205038"/>
            <a:ext cx="1439863" cy="1152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898525" y="2565400"/>
            <a:ext cx="26606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/>
              <a:t>stringToProxy(“PetObj”);</a:t>
            </a:r>
          </a:p>
        </p:txBody>
      </p:sp>
      <p:sp>
        <p:nvSpPr>
          <p:cNvPr id="47147" name="Oval 43"/>
          <p:cNvSpPr>
            <a:spLocks noChangeArrowheads="1"/>
          </p:cNvSpPr>
          <p:nvPr/>
        </p:nvSpPr>
        <p:spPr bwMode="auto">
          <a:xfrm>
            <a:off x="3635375" y="3213100"/>
            <a:ext cx="792163" cy="792163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petsvr</a:t>
            </a:r>
          </a:p>
        </p:txBody>
      </p:sp>
      <p:sp>
        <p:nvSpPr>
          <p:cNvPr id="47149" name="Oval 45"/>
          <p:cNvSpPr>
            <a:spLocks noChangeArrowheads="1"/>
          </p:cNvSpPr>
          <p:nvPr/>
        </p:nvSpPr>
        <p:spPr bwMode="auto">
          <a:xfrm>
            <a:off x="3635375" y="4221163"/>
            <a:ext cx="792163" cy="792162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petsvr</a:t>
            </a:r>
          </a:p>
        </p:txBody>
      </p:sp>
      <p:sp>
        <p:nvSpPr>
          <p:cNvPr id="47151" name="Line 47"/>
          <p:cNvSpPr>
            <a:spLocks noChangeShapeType="1"/>
          </p:cNvSpPr>
          <p:nvPr/>
        </p:nvSpPr>
        <p:spPr bwMode="auto">
          <a:xfrm flipV="1">
            <a:off x="1476375" y="3644900"/>
            <a:ext cx="2160588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52" name="Line 48"/>
          <p:cNvSpPr>
            <a:spLocks noChangeShapeType="1"/>
          </p:cNvSpPr>
          <p:nvPr/>
        </p:nvSpPr>
        <p:spPr bwMode="auto">
          <a:xfrm>
            <a:off x="1476375" y="4076700"/>
            <a:ext cx="2159000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55" name="Text Box 51"/>
          <p:cNvSpPr txBox="1">
            <a:spLocks noChangeArrowheads="1"/>
          </p:cNvSpPr>
          <p:nvPr/>
        </p:nvSpPr>
        <p:spPr bwMode="auto">
          <a:xfrm>
            <a:off x="1474788" y="421481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tcp/udp</a:t>
            </a:r>
            <a:endParaRPr lang="zh-CN" altLang="en-US"/>
          </a:p>
        </p:txBody>
      </p:sp>
      <p:sp>
        <p:nvSpPr>
          <p:cNvPr id="47157" name="Oval 53"/>
          <p:cNvSpPr>
            <a:spLocks noChangeArrowheads="1"/>
          </p:cNvSpPr>
          <p:nvPr/>
        </p:nvSpPr>
        <p:spPr bwMode="auto">
          <a:xfrm>
            <a:off x="6084888" y="3213100"/>
            <a:ext cx="792162" cy="79216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node1</a:t>
            </a:r>
          </a:p>
        </p:txBody>
      </p:sp>
      <p:sp>
        <p:nvSpPr>
          <p:cNvPr id="47158" name="Oval 54"/>
          <p:cNvSpPr>
            <a:spLocks noChangeArrowheads="1"/>
          </p:cNvSpPr>
          <p:nvPr/>
        </p:nvSpPr>
        <p:spPr bwMode="auto">
          <a:xfrm>
            <a:off x="6084888" y="4221163"/>
            <a:ext cx="792162" cy="792162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node2</a:t>
            </a:r>
          </a:p>
        </p:txBody>
      </p:sp>
      <p:sp>
        <p:nvSpPr>
          <p:cNvPr id="47160" name="Line 56"/>
          <p:cNvSpPr>
            <a:spLocks noChangeShapeType="1"/>
          </p:cNvSpPr>
          <p:nvPr/>
        </p:nvSpPr>
        <p:spPr bwMode="auto">
          <a:xfrm>
            <a:off x="4427538" y="3644900"/>
            <a:ext cx="165735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61" name="Line 57"/>
          <p:cNvSpPr>
            <a:spLocks noChangeShapeType="1"/>
          </p:cNvSpPr>
          <p:nvPr/>
        </p:nvSpPr>
        <p:spPr bwMode="auto">
          <a:xfrm>
            <a:off x="4500563" y="4652963"/>
            <a:ext cx="1584325" cy="15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66" name="Text Box 62"/>
          <p:cNvSpPr txBox="1">
            <a:spLocks noChangeArrowheads="1"/>
          </p:cNvSpPr>
          <p:nvPr/>
        </p:nvSpPr>
        <p:spPr bwMode="auto">
          <a:xfrm>
            <a:off x="4643438" y="3314700"/>
            <a:ext cx="1296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/>
              <a:t>keep alive</a:t>
            </a:r>
          </a:p>
        </p:txBody>
      </p:sp>
      <p:cxnSp>
        <p:nvCxnSpPr>
          <p:cNvPr id="47167" name="AutoShape 63"/>
          <p:cNvCxnSpPr>
            <a:cxnSpLocks noChangeShapeType="1"/>
            <a:stCxn id="47158" idx="6"/>
            <a:endCxn id="47141" idx="6"/>
          </p:cNvCxnSpPr>
          <p:nvPr/>
        </p:nvCxnSpPr>
        <p:spPr bwMode="auto">
          <a:xfrm flipH="1" flipV="1">
            <a:off x="3492500" y="1919288"/>
            <a:ext cx="3384550" cy="2698750"/>
          </a:xfrm>
          <a:prstGeom prst="bentConnector3">
            <a:avLst>
              <a:gd name="adj1" fmla="val -53144"/>
            </a:avLst>
          </a:prstGeom>
          <a:noFill/>
          <a:ln w="952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168" name="Line 64"/>
          <p:cNvSpPr>
            <a:spLocks noChangeShapeType="1"/>
          </p:cNvSpPr>
          <p:nvPr/>
        </p:nvSpPr>
        <p:spPr bwMode="auto">
          <a:xfrm>
            <a:off x="6875463" y="3644900"/>
            <a:ext cx="18002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69" name="Text Box 65"/>
          <p:cNvSpPr txBox="1">
            <a:spLocks noChangeArrowheads="1"/>
          </p:cNvSpPr>
          <p:nvPr/>
        </p:nvSpPr>
        <p:spPr bwMode="auto">
          <a:xfrm>
            <a:off x="7005638" y="3286125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report status</a:t>
            </a:r>
          </a:p>
        </p:txBody>
      </p:sp>
      <p:sp>
        <p:nvSpPr>
          <p:cNvPr id="47170" name="Oval 66"/>
          <p:cNvSpPr>
            <a:spLocks noChangeArrowheads="1"/>
          </p:cNvSpPr>
          <p:nvPr/>
        </p:nvSpPr>
        <p:spPr bwMode="auto">
          <a:xfrm>
            <a:off x="6011863" y="2044700"/>
            <a:ext cx="792162" cy="7905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patch</a:t>
            </a:r>
          </a:p>
        </p:txBody>
      </p:sp>
      <p:sp>
        <p:nvSpPr>
          <p:cNvPr id="47171" name="Line 67"/>
          <p:cNvSpPr>
            <a:spLocks noChangeShapeType="1"/>
          </p:cNvSpPr>
          <p:nvPr/>
        </p:nvSpPr>
        <p:spPr bwMode="auto">
          <a:xfrm flipH="1">
            <a:off x="6407944" y="1590742"/>
            <a:ext cx="0" cy="453958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72" name="Line 68"/>
          <p:cNvSpPr>
            <a:spLocks noChangeShapeType="1"/>
          </p:cNvSpPr>
          <p:nvPr/>
        </p:nvSpPr>
        <p:spPr bwMode="auto">
          <a:xfrm>
            <a:off x="6443663" y="2852738"/>
            <a:ext cx="0" cy="360362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73" name="Text Box 69"/>
          <p:cNvSpPr txBox="1">
            <a:spLocks noChangeArrowheads="1"/>
          </p:cNvSpPr>
          <p:nvPr/>
        </p:nvSpPr>
        <p:spPr bwMode="auto">
          <a:xfrm>
            <a:off x="5580856" y="1548606"/>
            <a:ext cx="1150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patch</a:t>
            </a:r>
          </a:p>
        </p:txBody>
      </p:sp>
      <p:sp>
        <p:nvSpPr>
          <p:cNvPr id="47174" name="Oval 70"/>
          <p:cNvSpPr>
            <a:spLocks noChangeArrowheads="1"/>
          </p:cNvSpPr>
          <p:nvPr/>
        </p:nvSpPr>
        <p:spPr bwMode="auto">
          <a:xfrm>
            <a:off x="611188" y="5661025"/>
            <a:ext cx="792162" cy="7921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stat</a:t>
            </a:r>
          </a:p>
        </p:txBody>
      </p:sp>
      <p:sp>
        <p:nvSpPr>
          <p:cNvPr id="47175" name="Oval 71"/>
          <p:cNvSpPr>
            <a:spLocks noChangeArrowheads="1"/>
          </p:cNvSpPr>
          <p:nvPr/>
        </p:nvSpPr>
        <p:spPr bwMode="auto">
          <a:xfrm>
            <a:off x="3490913" y="5661025"/>
            <a:ext cx="792162" cy="7921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prop</a:t>
            </a:r>
          </a:p>
        </p:txBody>
      </p:sp>
      <p:sp>
        <p:nvSpPr>
          <p:cNvPr id="47176" name="Oval 72"/>
          <p:cNvSpPr>
            <a:spLocks noChangeArrowheads="1"/>
          </p:cNvSpPr>
          <p:nvPr/>
        </p:nvSpPr>
        <p:spPr bwMode="auto">
          <a:xfrm>
            <a:off x="4859338" y="5661025"/>
            <a:ext cx="792162" cy="7921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notify</a:t>
            </a:r>
          </a:p>
        </p:txBody>
      </p:sp>
      <p:sp>
        <p:nvSpPr>
          <p:cNvPr id="47177" name="Oval 73"/>
          <p:cNvSpPr>
            <a:spLocks noChangeArrowheads="1"/>
          </p:cNvSpPr>
          <p:nvPr/>
        </p:nvSpPr>
        <p:spPr bwMode="auto">
          <a:xfrm>
            <a:off x="6156325" y="5661025"/>
            <a:ext cx="792163" cy="7921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config</a:t>
            </a:r>
          </a:p>
        </p:txBody>
      </p:sp>
      <p:sp>
        <p:nvSpPr>
          <p:cNvPr id="47178" name="Oval 74"/>
          <p:cNvSpPr>
            <a:spLocks noChangeArrowheads="1"/>
          </p:cNvSpPr>
          <p:nvPr/>
        </p:nvSpPr>
        <p:spPr bwMode="auto">
          <a:xfrm>
            <a:off x="2124075" y="5661025"/>
            <a:ext cx="792163" cy="7921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log</a:t>
            </a:r>
          </a:p>
        </p:txBody>
      </p:sp>
      <p:sp>
        <p:nvSpPr>
          <p:cNvPr id="47179" name="Line 75"/>
          <p:cNvSpPr>
            <a:spLocks noChangeShapeType="1"/>
          </p:cNvSpPr>
          <p:nvPr/>
        </p:nvSpPr>
        <p:spPr bwMode="auto">
          <a:xfrm>
            <a:off x="971550" y="4078288"/>
            <a:ext cx="0" cy="15827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81" name="Line 77"/>
          <p:cNvSpPr>
            <a:spLocks noChangeShapeType="1"/>
          </p:cNvSpPr>
          <p:nvPr/>
        </p:nvSpPr>
        <p:spPr bwMode="auto">
          <a:xfrm flipH="1">
            <a:off x="1258888" y="4868863"/>
            <a:ext cx="2233612" cy="8651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82" name="Line 78"/>
          <p:cNvSpPr>
            <a:spLocks noChangeShapeType="1"/>
          </p:cNvSpPr>
          <p:nvPr/>
        </p:nvSpPr>
        <p:spPr bwMode="auto">
          <a:xfrm flipH="1">
            <a:off x="2627313" y="5013325"/>
            <a:ext cx="1008062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83" name="Line 79"/>
          <p:cNvSpPr>
            <a:spLocks noChangeShapeType="1"/>
          </p:cNvSpPr>
          <p:nvPr/>
        </p:nvSpPr>
        <p:spPr bwMode="auto">
          <a:xfrm flipH="1">
            <a:off x="3924300" y="5084763"/>
            <a:ext cx="71438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84" name="Line 80"/>
          <p:cNvSpPr>
            <a:spLocks noChangeShapeType="1"/>
          </p:cNvSpPr>
          <p:nvPr/>
        </p:nvSpPr>
        <p:spPr bwMode="auto">
          <a:xfrm>
            <a:off x="4356100" y="5013325"/>
            <a:ext cx="720725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85" name="Line 81"/>
          <p:cNvSpPr>
            <a:spLocks noChangeShapeType="1"/>
          </p:cNvSpPr>
          <p:nvPr/>
        </p:nvSpPr>
        <p:spPr bwMode="auto">
          <a:xfrm>
            <a:off x="4500563" y="4868863"/>
            <a:ext cx="17272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87" name="Text Box 83"/>
          <p:cNvSpPr txBox="1">
            <a:spLocks noChangeArrowheads="1"/>
          </p:cNvSpPr>
          <p:nvPr/>
        </p:nvSpPr>
        <p:spPr bwMode="auto">
          <a:xfrm>
            <a:off x="6804025" y="4286250"/>
            <a:ext cx="187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admin command</a:t>
            </a:r>
          </a:p>
        </p:txBody>
      </p:sp>
      <p:sp>
        <p:nvSpPr>
          <p:cNvPr id="47188" name="Text Box 84"/>
          <p:cNvSpPr txBox="1">
            <a:spLocks noChangeArrowheads="1"/>
          </p:cNvSpPr>
          <p:nvPr/>
        </p:nvSpPr>
        <p:spPr bwMode="auto">
          <a:xfrm>
            <a:off x="4643438" y="4292600"/>
            <a:ext cx="1296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/>
              <a:t>admin </a:t>
            </a:r>
          </a:p>
        </p:txBody>
      </p:sp>
      <p:sp>
        <p:nvSpPr>
          <p:cNvPr id="47189" name="Text Box 85"/>
          <p:cNvSpPr txBox="1">
            <a:spLocks noChangeArrowheads="1"/>
          </p:cNvSpPr>
          <p:nvPr/>
        </p:nvSpPr>
        <p:spPr bwMode="auto">
          <a:xfrm>
            <a:off x="1835150" y="3286125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sync/async</a:t>
            </a:r>
            <a:endParaRPr lang="zh-CN" altLang="en-US"/>
          </a:p>
        </p:txBody>
      </p:sp>
      <p:sp>
        <p:nvSpPr>
          <p:cNvPr id="47191" name="Rectangle 87"/>
          <p:cNvSpPr>
            <a:spLocks noChangeArrowheads="1"/>
          </p:cNvSpPr>
          <p:nvPr/>
        </p:nvSpPr>
        <p:spPr bwMode="auto">
          <a:xfrm>
            <a:off x="238894" y="407919"/>
            <a:ext cx="8243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 服务主要交互流程</a:t>
            </a:r>
          </a:p>
        </p:txBody>
      </p:sp>
      <p:sp>
        <p:nvSpPr>
          <p:cNvPr id="39" name="Oval 37">
            <a:extLst>
              <a:ext uri="{FF2B5EF4-FFF2-40B4-BE49-F238E27FC236}">
                <a16:creationId xmlns:a16="http://schemas.microsoft.com/office/drawing/2014/main" id="{62E18963-9D29-124D-A3C9-A754FF596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173" y="646449"/>
            <a:ext cx="936625" cy="865188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web</a:t>
            </a:r>
          </a:p>
        </p:txBody>
      </p:sp>
      <p:sp>
        <p:nvSpPr>
          <p:cNvPr id="40" name="Oval 66">
            <a:extLst>
              <a:ext uri="{FF2B5EF4-FFF2-40B4-BE49-F238E27FC236}">
                <a16:creationId xmlns:a16="http://schemas.microsoft.com/office/drawing/2014/main" id="{5F015AAA-DDC8-724F-95C8-0F5F19BA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725487"/>
            <a:ext cx="792162" cy="7905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/>
              <a:t>Admin</a:t>
            </a:r>
          </a:p>
          <a:p>
            <a:pPr algn="ctr"/>
            <a:r>
              <a:rPr lang="en-US" altLang="zh-CN" b="1" dirty="0"/>
              <a:t>Registry</a:t>
            </a:r>
          </a:p>
        </p:txBody>
      </p:sp>
      <p:sp>
        <p:nvSpPr>
          <p:cNvPr id="42" name="Line 67">
            <a:extLst>
              <a:ext uri="{FF2B5EF4-FFF2-40B4-BE49-F238E27FC236}">
                <a16:creationId xmlns:a16="http://schemas.microsoft.com/office/drawing/2014/main" id="{4B3AA2B0-E2EB-774A-BF89-435D02885D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3739" y="1096098"/>
            <a:ext cx="718437" cy="4281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4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42913" y="103188"/>
            <a:ext cx="8243887" cy="83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后台代码结构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(C++)</a:t>
            </a:r>
            <a:endParaRPr lang="zh-CN" altLang="en-US" sz="36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69963" y="4870450"/>
            <a:ext cx="7559675" cy="503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base class tools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434013" y="3359150"/>
            <a:ext cx="1876425" cy="719138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Application</a:t>
            </a:r>
          </a:p>
          <a:p>
            <a:pPr algn="ctr"/>
            <a:r>
              <a:rPr lang="zh-CN"/>
              <a:t>(conf/log/notify)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776663" y="3357563"/>
            <a:ext cx="1657350" cy="114935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zh-CN" b="1"/>
              <a:t>C</a:t>
            </a:r>
            <a:r>
              <a:rPr lang="en-US" b="1"/>
              <a:t>ommunicator</a:t>
            </a:r>
          </a:p>
          <a:p>
            <a:pPr algn="ctr"/>
            <a:r>
              <a:rPr lang="en-US"/>
              <a:t>(stat</a:t>
            </a:r>
            <a:r>
              <a:rPr lang="en-US" altLang="zh-CN"/>
              <a:t>/property</a:t>
            </a:r>
            <a:r>
              <a:rPr lang="en-US"/>
              <a:t>)</a:t>
            </a:r>
          </a:p>
          <a:p>
            <a:pPr algn="ctr"/>
            <a:endParaRPr 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957553" y="1620918"/>
            <a:ext cx="939800" cy="650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registry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897353" y="1620918"/>
            <a:ext cx="939800" cy="650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node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2833978" y="1620918"/>
            <a:ext cx="939800" cy="650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patch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769016" y="1620918"/>
            <a:ext cx="939800" cy="650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log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4705641" y="1620918"/>
            <a:ext cx="939800" cy="650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577303" y="1620918"/>
            <a:ext cx="939800" cy="650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stat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7513928" y="1620918"/>
            <a:ext cx="939800" cy="650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notify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5434013" y="4079875"/>
            <a:ext cx="1874837" cy="428625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/>
              <a:t>libserver</a:t>
            </a:r>
            <a:endParaRPr lang="en-US" dirty="0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7310438" y="2430137"/>
            <a:ext cx="1220787" cy="2081539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/>
              <a:t>jmem</a:t>
            </a:r>
            <a:endParaRPr lang="en-US" dirty="0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971550" y="4006850"/>
            <a:ext cx="2806700" cy="863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libparse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971550" y="2430137"/>
            <a:ext cx="2813050" cy="15767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tars2cpp</a:t>
            </a:r>
          </a:p>
          <a:p>
            <a:pPr algn="ctr"/>
            <a:r>
              <a:rPr lang="en-US" dirty="0"/>
              <a:t>tars2</a:t>
            </a:r>
            <a:r>
              <a:rPr lang="en-US" altLang="zh-CN" dirty="0"/>
              <a:t>java</a:t>
            </a:r>
          </a:p>
          <a:p>
            <a:pPr algn="ctr"/>
            <a:r>
              <a:rPr lang="en-US" altLang="zh-CN" dirty="0"/>
              <a:t>tars2objectc</a:t>
            </a:r>
          </a:p>
          <a:p>
            <a:pPr algn="ctr"/>
            <a:r>
              <a:rPr lang="en-US" altLang="zh-CN" dirty="0"/>
              <a:t>tars2node</a:t>
            </a:r>
          </a:p>
          <a:p>
            <a:pPr algn="ctr"/>
            <a:r>
              <a:rPr lang="is-IS" dirty="0"/>
              <a:t>….</a:t>
            </a:r>
            <a:endParaRPr lang="en-US" dirty="0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3776663" y="4510088"/>
            <a:ext cx="4752975" cy="360362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Jce protocol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3778250" y="2430138"/>
            <a:ext cx="3530600" cy="92742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/>
              <a:t>lib</a:t>
            </a:r>
            <a:r>
              <a:rPr lang="en-US" altLang="zh-CN" dirty="0" err="1"/>
              <a:t>servant</a:t>
            </a:r>
            <a:endParaRPr lang="en-US" dirty="0"/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1116013" y="6021388"/>
            <a:ext cx="215900" cy="2159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400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1908175" y="6021388"/>
            <a:ext cx="217488" cy="2159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400"/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2627313" y="6021388"/>
            <a:ext cx="215900" cy="215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400"/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4068763" y="6021388"/>
            <a:ext cx="215900" cy="2159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400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3348038" y="6021388"/>
            <a:ext cx="215900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400"/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4787900" y="6021388"/>
            <a:ext cx="217488" cy="2159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828675" y="6308725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服务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1620838" y="63087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框架</a:t>
            </a:r>
            <a:endParaRPr lang="zh-CN" altLang="en-US"/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2484438" y="6308725"/>
            <a:ext cx="5048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工具</a:t>
            </a:r>
            <a:endParaRPr lang="zh-CN" altLang="en-US"/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3924300" y="6310313"/>
            <a:ext cx="5762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协议</a:t>
            </a:r>
            <a:endParaRPr lang="zh-CN" altLang="en-US"/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3205163" y="6308725"/>
            <a:ext cx="5032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公共</a:t>
            </a:r>
            <a:endParaRPr lang="zh-CN" altLang="en-US"/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4718050" y="6310313"/>
            <a:ext cx="3587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组件</a:t>
            </a:r>
            <a:endParaRPr lang="zh-CN" alt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457491" y="1620918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133641" y="1836818"/>
            <a:ext cx="792162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1400">
                <a:solidFill>
                  <a:srgbClr val="0033CC"/>
                </a:solidFill>
              </a:rPr>
              <a:t>公共服务</a:t>
            </a:r>
            <a:endParaRPr lang="zh-CN" altLang="en-US" sz="1400">
              <a:solidFill>
                <a:srgbClr val="0033CC"/>
              </a:solidFill>
            </a:endParaRPr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468313" y="27813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144463" y="3284538"/>
            <a:ext cx="792162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1400">
                <a:solidFill>
                  <a:srgbClr val="0033CC"/>
                </a:solidFill>
              </a:rPr>
              <a:t>框架/工具</a:t>
            </a:r>
            <a:endParaRPr lang="zh-CN" altLang="en-US" sz="1400">
              <a:solidFill>
                <a:srgbClr val="0033CC"/>
              </a:solidFill>
            </a:endParaRPr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468313" y="4076700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144463" y="4581525"/>
            <a:ext cx="792162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1400">
                <a:solidFill>
                  <a:srgbClr val="0033CC"/>
                </a:solidFill>
              </a:rPr>
              <a:t>基础类库</a:t>
            </a:r>
            <a:endParaRPr lang="zh-CN" altLang="en-US" sz="1400">
              <a:solidFill>
                <a:srgbClr val="0033CC"/>
              </a:solidFill>
            </a:endParaRPr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133641" y="2341643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7" name="Line 45"/>
          <p:cNvSpPr>
            <a:spLocks noChangeShapeType="1"/>
          </p:cNvSpPr>
          <p:nvPr/>
        </p:nvSpPr>
        <p:spPr bwMode="auto">
          <a:xfrm>
            <a:off x="144463" y="4076700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8" name="Rectangle 46"/>
          <p:cNvSpPr>
            <a:spLocks noChangeArrowheads="1"/>
          </p:cNvSpPr>
          <p:nvPr/>
        </p:nvSpPr>
        <p:spPr bwMode="auto">
          <a:xfrm>
            <a:off x="5642266" y="1620918"/>
            <a:ext cx="939800" cy="650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157347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23850" y="392168"/>
            <a:ext cx="8243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TARS</a:t>
            </a:r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协议</a:t>
            </a:r>
            <a:endParaRPr lang="en-US" altLang="zh-CN" sz="3600" dirty="0">
              <a:solidFill>
                <a:schemeClr val="tx2"/>
              </a:solidFill>
              <a:latin typeface="Times New Roman" charset="0"/>
            </a:endParaRPr>
          </a:p>
        </p:txBody>
      </p:sp>
      <p:pic>
        <p:nvPicPr>
          <p:cNvPr id="58394" name="Picture 26" descr="{DCDF24DC-C503-4C53-A113-03F0904BAAB3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773238"/>
            <a:ext cx="4608513" cy="2932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447675" y="5272088"/>
            <a:ext cx="3419475" cy="8255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/>
              <a:t>JceOutputStream&lt;BufferWriter&gt; os;</a:t>
            </a:r>
            <a:br>
              <a:rPr lang="en-US" altLang="zh-CN" sz="1600"/>
            </a:br>
            <a:r>
              <a:rPr lang="en-US" altLang="zh-CN" sz="1600"/>
              <a:t>ti.</a:t>
            </a:r>
            <a:r>
              <a:rPr lang="en-US" altLang="zh-CN" sz="1600" b="1"/>
              <a:t>writeTo</a:t>
            </a:r>
            <a:r>
              <a:rPr lang="en-US" altLang="zh-CN" sz="1600"/>
              <a:t>(os);</a:t>
            </a:r>
          </a:p>
          <a:p>
            <a:r>
              <a:rPr lang="en-US" altLang="zh-CN" sz="1600"/>
              <a:t> </a:t>
            </a:r>
            <a:endParaRPr lang="zh-CN" altLang="en-US" sz="1600"/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3924300" y="5267325"/>
            <a:ext cx="4225925" cy="825500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/>
              <a:t>  </a:t>
            </a:r>
            <a:r>
              <a:rPr lang="en-US" altLang="zh-CN" sz="1600"/>
              <a:t>JceInputStream&lt;BufferReader&gt; is;</a:t>
            </a:r>
            <a:br>
              <a:rPr lang="en-US" altLang="zh-CN" sz="1600"/>
            </a:br>
            <a:r>
              <a:rPr lang="en-US" altLang="zh-CN" sz="1600"/>
              <a:t>   is.setBuffer(os.getBuffer(), os.getLength());</a:t>
            </a:r>
            <a:br>
              <a:rPr lang="en-US" altLang="zh-CN" sz="1600"/>
            </a:br>
            <a:r>
              <a:rPr lang="en-US" altLang="zh-CN" sz="1600"/>
              <a:t>   tii.</a:t>
            </a:r>
            <a:r>
              <a:rPr lang="en-US" altLang="zh-CN" sz="1600" b="1"/>
              <a:t>readFrom</a:t>
            </a:r>
            <a:r>
              <a:rPr lang="en-US" altLang="zh-CN" sz="1600"/>
              <a:t>(is); </a:t>
            </a:r>
            <a:endParaRPr lang="zh-CN" altLang="en-US" sz="1600"/>
          </a:p>
        </p:txBody>
      </p:sp>
      <p:sp>
        <p:nvSpPr>
          <p:cNvPr id="58397" name="AutoShape 29"/>
          <p:cNvSpPr>
            <a:spLocks noChangeArrowheads="1"/>
          </p:cNvSpPr>
          <p:nvPr/>
        </p:nvSpPr>
        <p:spPr bwMode="auto">
          <a:xfrm>
            <a:off x="2627313" y="4797425"/>
            <a:ext cx="719137" cy="4333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zh-CN"/>
          </a:p>
        </p:txBody>
      </p:sp>
      <p:sp>
        <p:nvSpPr>
          <p:cNvPr id="58399" name="AutoShape 31"/>
          <p:cNvSpPr>
            <a:spLocks noChangeArrowheads="1"/>
          </p:cNvSpPr>
          <p:nvPr/>
        </p:nvSpPr>
        <p:spPr bwMode="auto">
          <a:xfrm>
            <a:off x="4284663" y="4797425"/>
            <a:ext cx="720725" cy="4318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1814513" y="4803775"/>
            <a:ext cx="874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i="1"/>
              <a:t>序列化</a:t>
            </a:r>
          </a:p>
        </p:txBody>
      </p: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5003800" y="4783138"/>
            <a:ext cx="1104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i="1"/>
              <a:t>反序列化</a:t>
            </a:r>
          </a:p>
        </p:txBody>
      </p:sp>
      <p:sp>
        <p:nvSpPr>
          <p:cNvPr id="58402" name="Oval 34"/>
          <p:cNvSpPr>
            <a:spLocks noChangeArrowheads="1"/>
          </p:cNvSpPr>
          <p:nvPr/>
        </p:nvSpPr>
        <p:spPr bwMode="auto">
          <a:xfrm>
            <a:off x="2339975" y="2781300"/>
            <a:ext cx="936625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3" name="Oval 35"/>
          <p:cNvSpPr>
            <a:spLocks noChangeArrowheads="1"/>
          </p:cNvSpPr>
          <p:nvPr/>
        </p:nvSpPr>
        <p:spPr bwMode="auto">
          <a:xfrm>
            <a:off x="2339975" y="4192588"/>
            <a:ext cx="936625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4" name="Line 36"/>
          <p:cNvSpPr>
            <a:spLocks noChangeShapeType="1"/>
          </p:cNvSpPr>
          <p:nvPr/>
        </p:nvSpPr>
        <p:spPr bwMode="auto">
          <a:xfrm flipH="1" flipV="1">
            <a:off x="1389063" y="2895600"/>
            <a:ext cx="9366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323850" y="2636838"/>
            <a:ext cx="1104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i="1"/>
              <a:t>可选字段</a:t>
            </a:r>
          </a:p>
        </p:txBody>
      </p:sp>
      <p:sp>
        <p:nvSpPr>
          <p:cNvPr id="58406" name="Line 38"/>
          <p:cNvSpPr>
            <a:spLocks noChangeShapeType="1"/>
          </p:cNvSpPr>
          <p:nvPr/>
        </p:nvSpPr>
        <p:spPr bwMode="auto">
          <a:xfrm flipH="1" flipV="1">
            <a:off x="1331913" y="4149725"/>
            <a:ext cx="1008062" cy="157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7" name="Text Box 39"/>
          <p:cNvSpPr txBox="1">
            <a:spLocks noChangeArrowheads="1"/>
          </p:cNvSpPr>
          <p:nvPr/>
        </p:nvSpPr>
        <p:spPr bwMode="auto">
          <a:xfrm>
            <a:off x="250825" y="3933825"/>
            <a:ext cx="110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i="1"/>
              <a:t>必选字段</a:t>
            </a:r>
          </a:p>
        </p:txBody>
      </p:sp>
      <p:sp>
        <p:nvSpPr>
          <p:cNvPr id="58408" name="Oval 40"/>
          <p:cNvSpPr>
            <a:spLocks noChangeArrowheads="1"/>
          </p:cNvSpPr>
          <p:nvPr/>
        </p:nvSpPr>
        <p:spPr bwMode="auto">
          <a:xfrm>
            <a:off x="2138363" y="2074863"/>
            <a:ext cx="287337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9" name="Text Box 41"/>
          <p:cNvSpPr txBox="1">
            <a:spLocks noChangeArrowheads="1"/>
          </p:cNvSpPr>
          <p:nvPr/>
        </p:nvSpPr>
        <p:spPr bwMode="auto">
          <a:xfrm>
            <a:off x="755650" y="1989138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/>
              <a:t>tag </a:t>
            </a:r>
          </a:p>
        </p:txBody>
      </p:sp>
      <p:sp>
        <p:nvSpPr>
          <p:cNvPr id="58410" name="Line 42"/>
          <p:cNvSpPr>
            <a:spLocks noChangeShapeType="1"/>
          </p:cNvSpPr>
          <p:nvPr/>
        </p:nvSpPr>
        <p:spPr bwMode="auto">
          <a:xfrm flipH="1" flipV="1">
            <a:off x="1187450" y="2205038"/>
            <a:ext cx="9366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4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947</Words>
  <Application>Microsoft Macintosh PowerPoint</Application>
  <PresentationFormat>全屏显示(4:3)</PresentationFormat>
  <Paragraphs>314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隶书</vt:lpstr>
      <vt:lpstr>宋体</vt:lpstr>
      <vt:lpstr>Arial</vt:lpstr>
      <vt:lpstr>Calibri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阮 曙东</dc:creator>
  <cp:lastModifiedBy>Microsoft Office User</cp:lastModifiedBy>
  <cp:revision>30</cp:revision>
  <dcterms:created xsi:type="dcterms:W3CDTF">2016-05-13T06:22:54Z</dcterms:created>
  <dcterms:modified xsi:type="dcterms:W3CDTF">2020-01-14T13:47:31Z</dcterms:modified>
</cp:coreProperties>
</file>