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7"/>
  </p:notesMasterIdLst>
  <p:sldIdLst>
    <p:sldId id="263" r:id="rId3"/>
    <p:sldId id="264" r:id="rId4"/>
    <p:sldId id="265" r:id="rId5"/>
    <p:sldId id="266" r:id="rId6"/>
    <p:sldId id="270" r:id="rId7"/>
    <p:sldId id="267" r:id="rId8"/>
    <p:sldId id="279" r:id="rId9"/>
    <p:sldId id="272" r:id="rId10"/>
    <p:sldId id="278" r:id="rId11"/>
    <p:sldId id="293" r:id="rId12"/>
    <p:sldId id="290" r:id="rId13"/>
    <p:sldId id="291" r:id="rId14"/>
    <p:sldId id="292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0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8AF"/>
    <a:srgbClr val="6A8E91"/>
    <a:srgbClr val="FAD3D4"/>
    <a:srgbClr val="FFB9BE"/>
    <a:srgbClr val="FF626C"/>
    <a:srgbClr val="00456B"/>
    <a:srgbClr val="FFC73E"/>
    <a:srgbClr val="B3E4FF"/>
    <a:srgbClr val="A0CBD0"/>
    <a:srgbClr val="FFE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424" autoAdjust="0"/>
  </p:normalViewPr>
  <p:slideViewPr>
    <p:cSldViewPr snapToGrid="0" showGuides="1">
      <p:cViewPr varScale="1">
        <p:scale>
          <a:sx n="81" d="100"/>
          <a:sy n="81" d="100"/>
        </p:scale>
        <p:origin x="516" y="174"/>
      </p:cViewPr>
      <p:guideLst>
        <p:guide pos="3840"/>
        <p:guide orient="horz" pos="20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50-4033-A0FC-735126D79C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50-4033-A0FC-735126D79C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50-4033-A0FC-735126D79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39-4A69-8311-73DCED9814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39-4A69-8311-73DCED9814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39-4A69-8311-73DCED981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40-48AF-B3F3-8F84C863A8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40-48AF-B3F3-8F84C863A8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40-48AF-B3F3-8F84C863A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04-49D8-BB14-F5CB288581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04-49D8-BB14-F5CB288581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04-49D8-BB14-F5CB28858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4-4F0E-AD63-D124CC903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74-4F0E-AD63-D124CC903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74-4F0E-AD63-D124CC903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09A9-601B-407D-BB72-5AD9D6B7507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8E57-AF26-4FA1-B576-B58FC8856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270113" y="191067"/>
            <a:ext cx="11721068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19304">
            <a:solidFill>
              <a:srgbClr val="727272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-454808" y="596900"/>
            <a:ext cx="3405971" cy="55626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270113" y="191067"/>
            <a:ext cx="11721068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19304">
            <a:solidFill>
              <a:srgbClr val="727272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-454808" y="596900"/>
            <a:ext cx="3405971" cy="55626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sv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38.png"/><Relationship Id="rId4" Type="http://schemas.openxmlformats.org/officeDocument/2006/relationships/image" Target="../media/image4.sv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sv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22.sv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0.svg"/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14.svg"/><Relationship Id="rId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7.sv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svg"/><Relationship Id="rId9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svg"/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14.svg"/><Relationship Id="rId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7.sv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50000"/>
          <a:stretch>
            <a:fillRect/>
          </a:stretch>
        </p:blipFill>
        <p:spPr>
          <a:xfrm>
            <a:off x="1346200" y="873514"/>
            <a:ext cx="4749800" cy="28024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26015" y="5410200"/>
            <a:ext cx="2339970" cy="482600"/>
            <a:chOff x="4926015" y="5410200"/>
            <a:chExt cx="2339970" cy="482600"/>
          </a:xfrm>
        </p:grpSpPr>
        <p:sp>
          <p:nvSpPr>
            <p:cNvPr id="8" name="矩形 7"/>
            <p:cNvSpPr/>
            <p:nvPr/>
          </p:nvSpPr>
          <p:spPr>
            <a:xfrm>
              <a:off x="4926015" y="5410200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5410200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11170" y="547009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组号：第五组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r="50000"/>
          <a:stretch>
            <a:fillRect/>
          </a:stretch>
        </p:blipFill>
        <p:spPr>
          <a:xfrm flipH="1">
            <a:off x="6037565" y="830547"/>
            <a:ext cx="4749800" cy="28024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02982" y="1982450"/>
            <a:ext cx="6963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spc="-150" dirty="0">
                <a:solidFill>
                  <a:srgbClr val="60A8AF"/>
                </a:solidFill>
                <a:ea typeface="方正手迹-小欢卡通体" panose="02000500000000000000" pitchFamily="2" charset="-122"/>
              </a:rPr>
              <a:t>打卡互动平台</a:t>
            </a:r>
            <a:endParaRPr lang="zh-CN" altLang="en-US" dirty="0">
              <a:solidFill>
                <a:srgbClr val="60A8A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B2B526-C77F-4C60-A831-872460D1C4B0}"/>
              </a:ext>
            </a:extLst>
          </p:cNvPr>
          <p:cNvSpPr txBox="1"/>
          <p:nvPr/>
        </p:nvSpPr>
        <p:spPr>
          <a:xfrm>
            <a:off x="4159338" y="3397973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60A8AF"/>
                </a:solidFill>
              </a:rPr>
              <a:t>需求分析报告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75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75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1" grpId="0"/>
          <p:bldP spid="11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115" y="1243330"/>
            <a:ext cx="7525385" cy="46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社区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30" y="777875"/>
            <a:ext cx="7534275" cy="4656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4865" y="1035685"/>
            <a:ext cx="8334375" cy="525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525"/>
            <a:ext cx="4561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个人空间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518527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1035685"/>
            <a:ext cx="7430135" cy="457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9450" y="1517650"/>
            <a:ext cx="7653020" cy="4522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0455" y="1517650"/>
            <a:ext cx="7909560" cy="478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104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104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打卡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" y="974090"/>
            <a:ext cx="8195945" cy="4909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815" y="974090"/>
            <a:ext cx="8895080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50000"/>
          <a:stretch>
            <a:fillRect/>
          </a:stretch>
        </p:blipFill>
        <p:spPr>
          <a:xfrm>
            <a:off x="848716" y="1264956"/>
            <a:ext cx="4749800" cy="28024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26015" y="4986601"/>
            <a:ext cx="2339970" cy="482600"/>
            <a:chOff x="4926015" y="5410200"/>
            <a:chExt cx="2339970" cy="482600"/>
          </a:xfrm>
        </p:grpSpPr>
        <p:sp>
          <p:nvSpPr>
            <p:cNvPr id="8" name="矩形 7"/>
            <p:cNvSpPr/>
            <p:nvPr/>
          </p:nvSpPr>
          <p:spPr>
            <a:xfrm>
              <a:off x="4926015" y="5410200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5410200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65676" y="504649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2020-04-24</a:t>
            </a:r>
            <a:endParaRPr lang="zh-CN" altLang="en-US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r="50000"/>
          <a:stretch>
            <a:fillRect/>
          </a:stretch>
        </p:blipFill>
        <p:spPr>
          <a:xfrm flipH="1">
            <a:off x="6500150" y="1264956"/>
            <a:ext cx="4749800" cy="28024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29824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5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83333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6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3684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7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9035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8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645927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45927" y="0"/>
            <a:ext cx="8546073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645927" y="191067"/>
            <a:ext cx="8336523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2921006" y="596900"/>
            <a:ext cx="3405971" cy="5562600"/>
          </a:xfrm>
          <a:prstGeom prst="rect">
            <a:avLst/>
          </a:prstGeom>
          <a:effectLst/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5470367" y="1346815"/>
            <a:ext cx="339868" cy="603266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6039325" y="1321763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CN" altLang="en-US" sz="3200" spc="300" dirty="0"/>
              <a:t>开发背景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700545" y="-3530"/>
            <a:ext cx="24737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0" spc="-150" dirty="0">
                <a:solidFill>
                  <a:schemeClr val="bg1"/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目</a:t>
            </a:r>
            <a:endParaRPr lang="zh-CN" altLang="en-US" sz="18000" dirty="0"/>
          </a:p>
        </p:txBody>
      </p:sp>
      <p:sp>
        <p:nvSpPr>
          <p:cNvPr id="11" name="矩形 10"/>
          <p:cNvSpPr/>
          <p:nvPr/>
        </p:nvSpPr>
        <p:spPr>
          <a:xfrm>
            <a:off x="912141" y="2011636"/>
            <a:ext cx="208903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0" spc="-150" dirty="0">
                <a:solidFill>
                  <a:schemeClr val="bg1"/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录</a:t>
            </a:r>
            <a:endParaRPr lang="zh-CN" altLang="en-US" sz="15000" dirty="0"/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1269389" y="3538118"/>
            <a:ext cx="447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834" y="5037066"/>
            <a:ext cx="3349543" cy="1851336"/>
            <a:chOff x="1773535" y="2559857"/>
            <a:chExt cx="5406331" cy="2988154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73535" y="2578217"/>
              <a:ext cx="1811141" cy="2297714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5933" y="2588013"/>
              <a:ext cx="2959999" cy="2959998"/>
            </a:xfrm>
            <a:prstGeom prst="rect">
              <a:avLst/>
            </a:prstGeom>
          </p:spPr>
        </p:pic>
        <p:pic>
          <p:nvPicPr>
            <p:cNvPr id="19" name="图形 1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1149" y="2559857"/>
              <a:ext cx="1811144" cy="2297714"/>
            </a:xfrm>
            <a:prstGeom prst="rect">
              <a:avLst/>
            </a:prstGeom>
          </p:spPr>
        </p:pic>
        <p:pic>
          <p:nvPicPr>
            <p:cNvPr id="20" name="图形 1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79410" y="3176863"/>
              <a:ext cx="2500456" cy="1973331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4"/>
          <a:srcRect l="56738"/>
          <a:stretch>
            <a:fillRect/>
          </a:stretch>
        </p:blipFill>
        <p:spPr>
          <a:xfrm rot="19728995">
            <a:off x="1252901" y="4423808"/>
            <a:ext cx="1770851" cy="1207572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4311" y="1287769"/>
            <a:ext cx="268506" cy="26850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039325" y="2478228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CN" altLang="en-US" sz="3200" spc="300" dirty="0"/>
              <a:t>需求分析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39325" y="3610206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CN" altLang="en-US" sz="3200" spc="300" dirty="0"/>
              <a:t>概要设计</a:t>
            </a: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6504" y="2426647"/>
            <a:ext cx="534174" cy="731169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5498794" y="3599253"/>
            <a:ext cx="444837" cy="585321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  <p:cxnSp>
        <p:nvCxnSpPr>
          <p:cNvPr id="4" name="直接连接符 3"/>
          <p:cNvCxnSpPr/>
          <p:nvPr/>
        </p:nvCxnSpPr>
        <p:spPr>
          <a:xfrm>
            <a:off x="5321012" y="2140994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321012" y="3261565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21012" y="4382136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 p14:presetBounceEnd="59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0" grpId="1"/>
          <p:bldP spid="11" grpId="0"/>
          <p:bldP spid="11" grpId="1"/>
          <p:bldP spid="12" grpId="0"/>
          <p:bldP spid="24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0" grpId="1"/>
          <p:bldP spid="11" grpId="0"/>
          <p:bldP spid="11" grpId="1"/>
          <p:bldP spid="12" grpId="0"/>
          <p:bldP spid="24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开发背景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208579" y="4783176"/>
            <a:ext cx="1774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ONE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6220433" y="1715302"/>
            <a:ext cx="718794" cy="1275860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</p:spPr>
      </p:pic>
      <p:pic>
        <p:nvPicPr>
          <p:cNvPr id="37" name="图形 36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12287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开发背景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íSļiḋé"/>
          <p:cNvSpPr/>
          <p:nvPr/>
        </p:nvSpPr>
        <p:spPr bwMode="auto">
          <a:xfrm>
            <a:off x="10483089" y="4030963"/>
            <a:ext cx="137277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iṧ1ide"/>
          <p:cNvSpPr/>
          <p:nvPr/>
        </p:nvSpPr>
        <p:spPr bwMode="auto">
          <a:xfrm>
            <a:off x="9548876" y="5469334"/>
            <a:ext cx="138492" cy="13849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îslîdè"/>
          <p:cNvSpPr/>
          <p:nvPr/>
        </p:nvSpPr>
        <p:spPr bwMode="auto">
          <a:xfrm>
            <a:off x="8685125" y="5113386"/>
            <a:ext cx="137277" cy="13727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ś1idè"/>
          <p:cNvSpPr/>
          <p:nvPr/>
        </p:nvSpPr>
        <p:spPr bwMode="auto">
          <a:xfrm>
            <a:off x="7820159" y="2523346"/>
            <a:ext cx="149426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ṡľîḋe"/>
          <p:cNvSpPr/>
          <p:nvPr/>
        </p:nvSpPr>
        <p:spPr bwMode="auto">
          <a:xfrm>
            <a:off x="7750913" y="4674829"/>
            <a:ext cx="138492" cy="15064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6" name="组合 95"/>
          <p:cNvGrpSpPr/>
          <p:nvPr/>
        </p:nvGrpSpPr>
        <p:grpSpPr>
          <a:xfrm>
            <a:off x="7509160" y="2384854"/>
            <a:ext cx="3261846" cy="3222972"/>
            <a:chOff x="7509160" y="2384854"/>
            <a:chExt cx="3261846" cy="3222972"/>
          </a:xfrm>
        </p:grpSpPr>
        <p:sp>
          <p:nvSpPr>
            <p:cNvPr id="54" name="ïṡľîďé"/>
            <p:cNvSpPr/>
            <p:nvPr/>
          </p:nvSpPr>
          <p:spPr bwMode="auto">
            <a:xfrm>
              <a:off x="9491779" y="4352895"/>
              <a:ext cx="794506" cy="817588"/>
            </a:xfrm>
            <a:custGeom>
              <a:avLst/>
              <a:gdLst>
                <a:gd name="T0" fmla="*/ 65 w 69"/>
                <a:gd name="T1" fmla="*/ 5 h 71"/>
                <a:gd name="T2" fmla="*/ 69 w 69"/>
                <a:gd name="T3" fmla="*/ 14 h 71"/>
                <a:gd name="T4" fmla="*/ 65 w 69"/>
                <a:gd name="T5" fmla="*/ 22 h 71"/>
                <a:gd name="T6" fmla="*/ 61 w 69"/>
                <a:gd name="T7" fmla="*/ 27 h 71"/>
                <a:gd name="T8" fmla="*/ 26 w 69"/>
                <a:gd name="T9" fmla="*/ 62 h 71"/>
                <a:gd name="T10" fmla="*/ 21 w 69"/>
                <a:gd name="T11" fmla="*/ 66 h 71"/>
                <a:gd name="T12" fmla="*/ 3 w 69"/>
                <a:gd name="T13" fmla="*/ 66 h 71"/>
                <a:gd name="T14" fmla="*/ 0 w 69"/>
                <a:gd name="T15" fmla="*/ 58 h 71"/>
                <a:gd name="T16" fmla="*/ 3 w 69"/>
                <a:gd name="T17" fmla="*/ 49 h 71"/>
                <a:gd name="T18" fmla="*/ 8 w 69"/>
                <a:gd name="T19" fmla="*/ 44 h 71"/>
                <a:gd name="T20" fmla="*/ 43 w 69"/>
                <a:gd name="T21" fmla="*/ 9 h 71"/>
                <a:gd name="T22" fmla="*/ 48 w 69"/>
                <a:gd name="T23" fmla="*/ 5 h 71"/>
                <a:gd name="T24" fmla="*/ 65 w 69"/>
                <a:gd name="T25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1">
                  <a:moveTo>
                    <a:pt x="65" y="5"/>
                  </a:moveTo>
                  <a:cubicBezTo>
                    <a:pt x="68" y="7"/>
                    <a:pt x="69" y="10"/>
                    <a:pt x="69" y="14"/>
                  </a:cubicBezTo>
                  <a:cubicBezTo>
                    <a:pt x="69" y="17"/>
                    <a:pt x="68" y="20"/>
                    <a:pt x="65" y="22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6" y="71"/>
                    <a:pt x="8" y="71"/>
                    <a:pt x="3" y="66"/>
                  </a:cubicBezTo>
                  <a:cubicBezTo>
                    <a:pt x="1" y="64"/>
                    <a:pt x="0" y="61"/>
                    <a:pt x="0" y="58"/>
                  </a:cubicBezTo>
                  <a:cubicBezTo>
                    <a:pt x="0" y="54"/>
                    <a:pt x="1" y="51"/>
                    <a:pt x="3" y="49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0"/>
                    <a:pt x="60" y="0"/>
                    <a:pt x="65" y="5"/>
                  </a:cubicBez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1iḑè"/>
            <p:cNvSpPr/>
            <p:nvPr/>
          </p:nvSpPr>
          <p:spPr bwMode="auto">
            <a:xfrm>
              <a:off x="9790630" y="4663895"/>
              <a:ext cx="945146" cy="943931"/>
            </a:xfrm>
            <a:custGeom>
              <a:avLst/>
              <a:gdLst>
                <a:gd name="T0" fmla="*/ 72 w 82"/>
                <a:gd name="T1" fmla="*/ 37 h 82"/>
                <a:gd name="T2" fmla="*/ 72 w 82"/>
                <a:gd name="T3" fmla="*/ 72 h 82"/>
                <a:gd name="T4" fmla="*/ 36 w 82"/>
                <a:gd name="T5" fmla="*/ 72 h 82"/>
                <a:gd name="T6" fmla="*/ 0 w 82"/>
                <a:gd name="T7" fmla="*/ 35 h 82"/>
                <a:gd name="T8" fmla="*/ 35 w 82"/>
                <a:gd name="T9" fmla="*/ 0 h 82"/>
                <a:gd name="T10" fmla="*/ 72 w 82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2" y="37"/>
                  </a:moveTo>
                  <a:cubicBezTo>
                    <a:pt x="82" y="46"/>
                    <a:pt x="82" y="62"/>
                    <a:pt x="72" y="72"/>
                  </a:cubicBezTo>
                  <a:cubicBezTo>
                    <a:pt x="62" y="82"/>
                    <a:pt x="46" y="82"/>
                    <a:pt x="36" y="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72" y="37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ŝḻîḓè"/>
            <p:cNvSpPr/>
            <p:nvPr/>
          </p:nvSpPr>
          <p:spPr bwMode="auto">
            <a:xfrm>
              <a:off x="9353288" y="4226552"/>
              <a:ext cx="634147" cy="632932"/>
            </a:xfrm>
            <a:custGeom>
              <a:avLst/>
              <a:gdLst>
                <a:gd name="T0" fmla="*/ 55 w 55"/>
                <a:gd name="T1" fmla="*/ 20 h 55"/>
                <a:gd name="T2" fmla="*/ 20 w 55"/>
                <a:gd name="T3" fmla="*/ 55 h 55"/>
                <a:gd name="T4" fmla="*/ 0 w 55"/>
                <a:gd name="T5" fmla="*/ 36 h 55"/>
                <a:gd name="T6" fmla="*/ 20 w 55"/>
                <a:gd name="T7" fmla="*/ 20 h 55"/>
                <a:gd name="T8" fmla="*/ 35 w 55"/>
                <a:gd name="T9" fmla="*/ 0 h 55"/>
                <a:gd name="T10" fmla="*/ 55 w 55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55" y="20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1"/>
                    <a:pt x="14" y="26"/>
                    <a:pt x="20" y="20"/>
                  </a:cubicBezTo>
                  <a:cubicBezTo>
                    <a:pt x="26" y="14"/>
                    <a:pt x="31" y="7"/>
                    <a:pt x="35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ṥḷíďé"/>
            <p:cNvSpPr/>
            <p:nvPr/>
          </p:nvSpPr>
          <p:spPr bwMode="auto">
            <a:xfrm>
              <a:off x="7509160" y="2384854"/>
              <a:ext cx="2512290" cy="2509860"/>
            </a:xfrm>
            <a:custGeom>
              <a:avLst/>
              <a:gdLst>
                <a:gd name="T0" fmla="*/ 180 w 218"/>
                <a:gd name="T1" fmla="*/ 39 h 218"/>
                <a:gd name="T2" fmla="*/ 39 w 218"/>
                <a:gd name="T3" fmla="*/ 39 h 218"/>
                <a:gd name="T4" fmla="*/ 39 w 218"/>
                <a:gd name="T5" fmla="*/ 180 h 218"/>
                <a:gd name="T6" fmla="*/ 160 w 218"/>
                <a:gd name="T7" fmla="*/ 196 h 218"/>
                <a:gd name="T8" fmla="*/ 180 w 218"/>
                <a:gd name="T9" fmla="*/ 180 h 218"/>
                <a:gd name="T10" fmla="*/ 195 w 218"/>
                <a:gd name="T11" fmla="*/ 160 h 218"/>
                <a:gd name="T12" fmla="*/ 180 w 218"/>
                <a:gd name="T13" fmla="*/ 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18">
                  <a:moveTo>
                    <a:pt x="180" y="39"/>
                  </a:moveTo>
                  <a:cubicBezTo>
                    <a:pt x="141" y="0"/>
                    <a:pt x="78" y="0"/>
                    <a:pt x="39" y="39"/>
                  </a:cubicBezTo>
                  <a:cubicBezTo>
                    <a:pt x="0" y="78"/>
                    <a:pt x="0" y="141"/>
                    <a:pt x="39" y="180"/>
                  </a:cubicBezTo>
                  <a:cubicBezTo>
                    <a:pt x="72" y="213"/>
                    <a:pt x="122" y="218"/>
                    <a:pt x="160" y="196"/>
                  </a:cubicBezTo>
                  <a:cubicBezTo>
                    <a:pt x="167" y="191"/>
                    <a:pt x="174" y="186"/>
                    <a:pt x="180" y="180"/>
                  </a:cubicBezTo>
                  <a:cubicBezTo>
                    <a:pt x="186" y="174"/>
                    <a:pt x="191" y="167"/>
                    <a:pt x="195" y="160"/>
                  </a:cubicBezTo>
                  <a:cubicBezTo>
                    <a:pt x="218" y="122"/>
                    <a:pt x="213" y="72"/>
                    <a:pt x="180" y="39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ŝľiḋe"/>
            <p:cNvSpPr/>
            <p:nvPr/>
          </p:nvSpPr>
          <p:spPr bwMode="auto">
            <a:xfrm>
              <a:off x="7981732" y="2856212"/>
              <a:ext cx="1579292" cy="1576863"/>
            </a:xfrm>
            <a:custGeom>
              <a:avLst/>
              <a:gdLst>
                <a:gd name="T0" fmla="*/ 112 w 137"/>
                <a:gd name="T1" fmla="*/ 24 h 137"/>
                <a:gd name="T2" fmla="*/ 112 w 137"/>
                <a:gd name="T3" fmla="*/ 113 h 137"/>
                <a:gd name="T4" fmla="*/ 24 w 137"/>
                <a:gd name="T5" fmla="*/ 113 h 137"/>
                <a:gd name="T6" fmla="*/ 24 w 137"/>
                <a:gd name="T7" fmla="*/ 24 h 137"/>
                <a:gd name="T8" fmla="*/ 112 w 137"/>
                <a:gd name="T9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12" y="24"/>
                  </a:moveTo>
                  <a:cubicBezTo>
                    <a:pt x="137" y="49"/>
                    <a:pt x="137" y="88"/>
                    <a:pt x="112" y="113"/>
                  </a:cubicBezTo>
                  <a:cubicBezTo>
                    <a:pt x="88" y="137"/>
                    <a:pt x="49" y="137"/>
                    <a:pt x="24" y="113"/>
                  </a:cubicBezTo>
                  <a:cubicBezTo>
                    <a:pt x="0" y="88"/>
                    <a:pt x="0" y="49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ḻïḑé"/>
            <p:cNvSpPr/>
            <p:nvPr/>
          </p:nvSpPr>
          <p:spPr bwMode="auto">
            <a:xfrm>
              <a:off x="9721384" y="4192537"/>
              <a:ext cx="312214" cy="298851"/>
            </a:xfrm>
            <a:custGeom>
              <a:avLst/>
              <a:gdLst>
                <a:gd name="T0" fmla="*/ 23 w 27"/>
                <a:gd name="T1" fmla="*/ 26 h 26"/>
                <a:gd name="T2" fmla="*/ 21 w 27"/>
                <a:gd name="T3" fmla="*/ 25 h 26"/>
                <a:gd name="T4" fmla="*/ 1 w 27"/>
                <a:gd name="T5" fmla="*/ 5 h 26"/>
                <a:gd name="T6" fmla="*/ 1 w 27"/>
                <a:gd name="T7" fmla="*/ 1 h 26"/>
                <a:gd name="T8" fmla="*/ 6 w 27"/>
                <a:gd name="T9" fmla="*/ 1 h 26"/>
                <a:gd name="T10" fmla="*/ 25 w 27"/>
                <a:gd name="T11" fmla="*/ 21 h 26"/>
                <a:gd name="T12" fmla="*/ 25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2" y="26"/>
                    <a:pt x="21" y="2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7" y="22"/>
                    <a:pt x="27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śľíḍê"/>
            <p:cNvSpPr/>
            <p:nvPr/>
          </p:nvSpPr>
          <p:spPr bwMode="auto">
            <a:xfrm>
              <a:off x="9318057" y="4594649"/>
              <a:ext cx="300066" cy="310999"/>
            </a:xfrm>
            <a:custGeom>
              <a:avLst/>
              <a:gdLst>
                <a:gd name="T0" fmla="*/ 23 w 26"/>
                <a:gd name="T1" fmla="*/ 27 h 27"/>
                <a:gd name="T2" fmla="*/ 21 w 26"/>
                <a:gd name="T3" fmla="*/ 26 h 27"/>
                <a:gd name="T4" fmla="*/ 1 w 26"/>
                <a:gd name="T5" fmla="*/ 6 h 27"/>
                <a:gd name="T6" fmla="*/ 1 w 26"/>
                <a:gd name="T7" fmla="*/ 1 h 27"/>
                <a:gd name="T8" fmla="*/ 5 w 26"/>
                <a:gd name="T9" fmla="*/ 1 h 27"/>
                <a:gd name="T10" fmla="*/ 25 w 26"/>
                <a:gd name="T11" fmla="*/ 21 h 27"/>
                <a:gd name="T12" fmla="*/ 25 w 26"/>
                <a:gd name="T13" fmla="*/ 26 h 27"/>
                <a:gd name="T14" fmla="*/ 23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3" y="27"/>
                  </a:moveTo>
                  <a:cubicBezTo>
                    <a:pt x="22" y="27"/>
                    <a:pt x="21" y="26"/>
                    <a:pt x="21" y="2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6"/>
                  </a:cubicBezTo>
                  <a:cubicBezTo>
                    <a:pt x="25" y="26"/>
                    <a:pt x="24" y="27"/>
                    <a:pt x="2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ṣľîḓé"/>
            <p:cNvSpPr/>
            <p:nvPr/>
          </p:nvSpPr>
          <p:spPr bwMode="auto">
            <a:xfrm>
              <a:off x="9744466" y="4617731"/>
              <a:ext cx="1026540" cy="990095"/>
            </a:xfrm>
            <a:custGeom>
              <a:avLst/>
              <a:gdLst>
                <a:gd name="T0" fmla="*/ 58 w 89"/>
                <a:gd name="T1" fmla="*/ 86 h 86"/>
                <a:gd name="T2" fmla="*/ 38 w 89"/>
                <a:gd name="T3" fmla="*/ 78 h 86"/>
                <a:gd name="T4" fmla="*/ 1 w 89"/>
                <a:gd name="T5" fmla="*/ 41 h 86"/>
                <a:gd name="T6" fmla="*/ 1 w 89"/>
                <a:gd name="T7" fmla="*/ 37 h 86"/>
                <a:gd name="T8" fmla="*/ 6 w 89"/>
                <a:gd name="T9" fmla="*/ 37 h 86"/>
                <a:gd name="T10" fmla="*/ 43 w 89"/>
                <a:gd name="T11" fmla="*/ 74 h 86"/>
                <a:gd name="T12" fmla="*/ 58 w 89"/>
                <a:gd name="T13" fmla="*/ 80 h 86"/>
                <a:gd name="T14" fmla="*/ 74 w 89"/>
                <a:gd name="T15" fmla="*/ 74 h 86"/>
                <a:gd name="T16" fmla="*/ 74 w 89"/>
                <a:gd name="T17" fmla="*/ 43 h 86"/>
                <a:gd name="T18" fmla="*/ 37 w 89"/>
                <a:gd name="T19" fmla="*/ 6 h 86"/>
                <a:gd name="T20" fmla="*/ 37 w 89"/>
                <a:gd name="T21" fmla="*/ 2 h 86"/>
                <a:gd name="T22" fmla="*/ 41 w 89"/>
                <a:gd name="T23" fmla="*/ 2 h 86"/>
                <a:gd name="T24" fmla="*/ 78 w 89"/>
                <a:gd name="T25" fmla="*/ 38 h 86"/>
                <a:gd name="T26" fmla="*/ 78 w 89"/>
                <a:gd name="T27" fmla="*/ 78 h 86"/>
                <a:gd name="T28" fmla="*/ 58 w 89"/>
                <a:gd name="T2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6">
                  <a:moveTo>
                    <a:pt x="58" y="86"/>
                  </a:moveTo>
                  <a:cubicBezTo>
                    <a:pt x="51" y="86"/>
                    <a:pt x="44" y="83"/>
                    <a:pt x="38" y="7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38"/>
                    <a:pt x="1" y="37"/>
                  </a:cubicBezTo>
                  <a:cubicBezTo>
                    <a:pt x="3" y="36"/>
                    <a:pt x="5" y="36"/>
                    <a:pt x="6" y="3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8"/>
                    <a:pt x="52" y="80"/>
                    <a:pt x="58" y="80"/>
                  </a:cubicBezTo>
                  <a:cubicBezTo>
                    <a:pt x="64" y="80"/>
                    <a:pt x="69" y="78"/>
                    <a:pt x="74" y="74"/>
                  </a:cubicBezTo>
                  <a:cubicBezTo>
                    <a:pt x="82" y="65"/>
                    <a:pt x="82" y="51"/>
                    <a:pt x="74" y="4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5" y="5"/>
                    <a:pt x="35" y="3"/>
                    <a:pt x="37" y="2"/>
                  </a:cubicBezTo>
                  <a:cubicBezTo>
                    <a:pt x="38" y="0"/>
                    <a:pt x="40" y="0"/>
                    <a:pt x="41" y="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89" y="49"/>
                    <a:pt x="89" y="67"/>
                    <a:pt x="78" y="78"/>
                  </a:cubicBezTo>
                  <a:cubicBezTo>
                    <a:pt x="73" y="83"/>
                    <a:pt x="66" y="86"/>
                    <a:pt x="58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ļiḑê"/>
            <p:cNvSpPr/>
            <p:nvPr/>
          </p:nvSpPr>
          <p:spPr bwMode="auto">
            <a:xfrm>
              <a:off x="9456549" y="4329814"/>
              <a:ext cx="864966" cy="863752"/>
            </a:xfrm>
            <a:custGeom>
              <a:avLst/>
              <a:gdLst>
                <a:gd name="T0" fmla="*/ 15 w 75"/>
                <a:gd name="T1" fmla="*/ 75 h 75"/>
                <a:gd name="T2" fmla="*/ 4 w 75"/>
                <a:gd name="T3" fmla="*/ 71 h 75"/>
                <a:gd name="T4" fmla="*/ 0 w 75"/>
                <a:gd name="T5" fmla="*/ 60 h 75"/>
                <a:gd name="T6" fmla="*/ 4 w 75"/>
                <a:gd name="T7" fmla="*/ 49 h 75"/>
                <a:gd name="T8" fmla="*/ 48 w 75"/>
                <a:gd name="T9" fmla="*/ 4 h 75"/>
                <a:gd name="T10" fmla="*/ 59 w 75"/>
                <a:gd name="T11" fmla="*/ 0 h 75"/>
                <a:gd name="T12" fmla="*/ 70 w 75"/>
                <a:gd name="T13" fmla="*/ 4 h 75"/>
                <a:gd name="T14" fmla="*/ 75 w 75"/>
                <a:gd name="T15" fmla="*/ 16 h 75"/>
                <a:gd name="T16" fmla="*/ 70 w 75"/>
                <a:gd name="T17" fmla="*/ 27 h 75"/>
                <a:gd name="T18" fmla="*/ 26 w 75"/>
                <a:gd name="T19" fmla="*/ 71 h 75"/>
                <a:gd name="T20" fmla="*/ 15 w 75"/>
                <a:gd name="T21" fmla="*/ 75 h 75"/>
                <a:gd name="T22" fmla="*/ 59 w 75"/>
                <a:gd name="T23" fmla="*/ 6 h 75"/>
                <a:gd name="T24" fmla="*/ 53 w 75"/>
                <a:gd name="T25" fmla="*/ 9 h 75"/>
                <a:gd name="T26" fmla="*/ 9 w 75"/>
                <a:gd name="T27" fmla="*/ 53 h 75"/>
                <a:gd name="T28" fmla="*/ 6 w 75"/>
                <a:gd name="T29" fmla="*/ 60 h 75"/>
                <a:gd name="T30" fmla="*/ 9 w 75"/>
                <a:gd name="T31" fmla="*/ 66 h 75"/>
                <a:gd name="T32" fmla="*/ 15 w 75"/>
                <a:gd name="T33" fmla="*/ 69 h 75"/>
                <a:gd name="T34" fmla="*/ 22 w 75"/>
                <a:gd name="T35" fmla="*/ 66 h 75"/>
                <a:gd name="T36" fmla="*/ 66 w 75"/>
                <a:gd name="T37" fmla="*/ 22 h 75"/>
                <a:gd name="T38" fmla="*/ 69 w 75"/>
                <a:gd name="T39" fmla="*/ 16 h 75"/>
                <a:gd name="T40" fmla="*/ 66 w 75"/>
                <a:gd name="T41" fmla="*/ 9 h 75"/>
                <a:gd name="T42" fmla="*/ 59 w 75"/>
                <a:gd name="T43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75">
                  <a:moveTo>
                    <a:pt x="15" y="75"/>
                  </a:moveTo>
                  <a:cubicBezTo>
                    <a:pt x="11" y="75"/>
                    <a:pt x="7" y="74"/>
                    <a:pt x="4" y="71"/>
                  </a:cubicBezTo>
                  <a:cubicBezTo>
                    <a:pt x="1" y="68"/>
                    <a:pt x="0" y="64"/>
                    <a:pt x="0" y="60"/>
                  </a:cubicBezTo>
                  <a:cubicBezTo>
                    <a:pt x="0" y="55"/>
                    <a:pt x="1" y="52"/>
                    <a:pt x="4" y="49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1" y="2"/>
                    <a:pt x="55" y="0"/>
                    <a:pt x="59" y="0"/>
                  </a:cubicBezTo>
                  <a:cubicBezTo>
                    <a:pt x="64" y="0"/>
                    <a:pt x="68" y="2"/>
                    <a:pt x="70" y="4"/>
                  </a:cubicBezTo>
                  <a:cubicBezTo>
                    <a:pt x="73" y="7"/>
                    <a:pt x="75" y="11"/>
                    <a:pt x="75" y="16"/>
                  </a:cubicBezTo>
                  <a:cubicBezTo>
                    <a:pt x="75" y="20"/>
                    <a:pt x="73" y="24"/>
                    <a:pt x="70" y="27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3" y="74"/>
                    <a:pt x="19" y="75"/>
                    <a:pt x="15" y="75"/>
                  </a:cubicBezTo>
                  <a:close/>
                  <a:moveTo>
                    <a:pt x="59" y="6"/>
                  </a:moveTo>
                  <a:cubicBezTo>
                    <a:pt x="57" y="6"/>
                    <a:pt x="55" y="7"/>
                    <a:pt x="53" y="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5"/>
                    <a:pt x="6" y="57"/>
                    <a:pt x="6" y="60"/>
                  </a:cubicBezTo>
                  <a:cubicBezTo>
                    <a:pt x="6" y="62"/>
                    <a:pt x="7" y="64"/>
                    <a:pt x="9" y="66"/>
                  </a:cubicBezTo>
                  <a:cubicBezTo>
                    <a:pt x="10" y="68"/>
                    <a:pt x="13" y="69"/>
                    <a:pt x="15" y="69"/>
                  </a:cubicBezTo>
                  <a:cubicBezTo>
                    <a:pt x="18" y="69"/>
                    <a:pt x="20" y="68"/>
                    <a:pt x="22" y="66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8" y="20"/>
                    <a:pt x="69" y="18"/>
                    <a:pt x="69" y="16"/>
                  </a:cubicBezTo>
                  <a:cubicBezTo>
                    <a:pt x="69" y="13"/>
                    <a:pt x="68" y="11"/>
                    <a:pt x="66" y="9"/>
                  </a:cubicBezTo>
                  <a:cubicBezTo>
                    <a:pt x="64" y="7"/>
                    <a:pt x="62" y="6"/>
                    <a:pt x="5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$ḻidê"/>
            <p:cNvSpPr/>
            <p:nvPr/>
          </p:nvSpPr>
          <p:spPr bwMode="auto">
            <a:xfrm>
              <a:off x="7578406" y="2465033"/>
              <a:ext cx="2489208" cy="2360435"/>
            </a:xfrm>
            <a:custGeom>
              <a:avLst/>
              <a:gdLst>
                <a:gd name="T0" fmla="*/ 103 w 216"/>
                <a:gd name="T1" fmla="*/ 205 h 205"/>
                <a:gd name="T2" fmla="*/ 30 w 216"/>
                <a:gd name="T3" fmla="*/ 175 h 205"/>
                <a:gd name="T4" fmla="*/ 0 w 216"/>
                <a:gd name="T5" fmla="*/ 102 h 205"/>
                <a:gd name="T6" fmla="*/ 30 w 216"/>
                <a:gd name="T7" fmla="*/ 30 h 205"/>
                <a:gd name="T8" fmla="*/ 103 w 216"/>
                <a:gd name="T9" fmla="*/ 0 h 205"/>
                <a:gd name="T10" fmla="*/ 176 w 216"/>
                <a:gd name="T11" fmla="*/ 30 h 205"/>
                <a:gd name="T12" fmla="*/ 192 w 216"/>
                <a:gd name="T13" fmla="*/ 155 h 205"/>
                <a:gd name="T14" fmla="*/ 176 w 216"/>
                <a:gd name="T15" fmla="*/ 175 h 205"/>
                <a:gd name="T16" fmla="*/ 156 w 216"/>
                <a:gd name="T17" fmla="*/ 191 h 205"/>
                <a:gd name="T18" fmla="*/ 103 w 216"/>
                <a:gd name="T19" fmla="*/ 205 h 205"/>
                <a:gd name="T20" fmla="*/ 103 w 216"/>
                <a:gd name="T21" fmla="*/ 6 h 205"/>
                <a:gd name="T22" fmla="*/ 35 w 216"/>
                <a:gd name="T23" fmla="*/ 34 h 205"/>
                <a:gd name="T24" fmla="*/ 7 w 216"/>
                <a:gd name="T25" fmla="*/ 102 h 205"/>
                <a:gd name="T26" fmla="*/ 35 w 216"/>
                <a:gd name="T27" fmla="*/ 171 h 205"/>
                <a:gd name="T28" fmla="*/ 103 w 216"/>
                <a:gd name="T29" fmla="*/ 199 h 205"/>
                <a:gd name="T30" fmla="*/ 152 w 216"/>
                <a:gd name="T31" fmla="*/ 186 h 205"/>
                <a:gd name="T32" fmla="*/ 172 w 216"/>
                <a:gd name="T33" fmla="*/ 171 h 205"/>
                <a:gd name="T34" fmla="*/ 187 w 216"/>
                <a:gd name="T35" fmla="*/ 152 h 205"/>
                <a:gd name="T36" fmla="*/ 172 w 216"/>
                <a:gd name="T37" fmla="*/ 34 h 205"/>
                <a:gd name="T38" fmla="*/ 103 w 216"/>
                <a:gd name="T39" fmla="*/ 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05">
                  <a:moveTo>
                    <a:pt x="103" y="205"/>
                  </a:moveTo>
                  <a:cubicBezTo>
                    <a:pt x="76" y="205"/>
                    <a:pt x="50" y="195"/>
                    <a:pt x="30" y="175"/>
                  </a:cubicBezTo>
                  <a:cubicBezTo>
                    <a:pt x="11" y="156"/>
                    <a:pt x="0" y="130"/>
                    <a:pt x="0" y="102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0"/>
                    <a:pt x="76" y="0"/>
                    <a:pt x="103" y="0"/>
                  </a:cubicBezTo>
                  <a:cubicBezTo>
                    <a:pt x="131" y="0"/>
                    <a:pt x="157" y="10"/>
                    <a:pt x="176" y="30"/>
                  </a:cubicBezTo>
                  <a:cubicBezTo>
                    <a:pt x="209" y="63"/>
                    <a:pt x="216" y="114"/>
                    <a:pt x="192" y="155"/>
                  </a:cubicBezTo>
                  <a:cubicBezTo>
                    <a:pt x="188" y="162"/>
                    <a:pt x="182" y="169"/>
                    <a:pt x="176" y="175"/>
                  </a:cubicBezTo>
                  <a:cubicBezTo>
                    <a:pt x="170" y="181"/>
                    <a:pt x="163" y="187"/>
                    <a:pt x="156" y="191"/>
                  </a:cubicBezTo>
                  <a:cubicBezTo>
                    <a:pt x="140" y="201"/>
                    <a:pt x="122" y="205"/>
                    <a:pt x="103" y="205"/>
                  </a:cubicBezTo>
                  <a:close/>
                  <a:moveTo>
                    <a:pt x="103" y="6"/>
                  </a:moveTo>
                  <a:cubicBezTo>
                    <a:pt x="77" y="6"/>
                    <a:pt x="53" y="16"/>
                    <a:pt x="35" y="34"/>
                  </a:cubicBezTo>
                  <a:cubicBezTo>
                    <a:pt x="17" y="52"/>
                    <a:pt x="7" y="77"/>
                    <a:pt x="7" y="102"/>
                  </a:cubicBezTo>
                  <a:cubicBezTo>
                    <a:pt x="7" y="128"/>
                    <a:pt x="17" y="153"/>
                    <a:pt x="35" y="171"/>
                  </a:cubicBezTo>
                  <a:cubicBezTo>
                    <a:pt x="53" y="189"/>
                    <a:pt x="77" y="199"/>
                    <a:pt x="103" y="199"/>
                  </a:cubicBezTo>
                  <a:cubicBezTo>
                    <a:pt x="121" y="199"/>
                    <a:pt x="138" y="195"/>
                    <a:pt x="152" y="186"/>
                  </a:cubicBezTo>
                  <a:cubicBezTo>
                    <a:pt x="159" y="182"/>
                    <a:pt x="166" y="177"/>
                    <a:pt x="172" y="171"/>
                  </a:cubicBezTo>
                  <a:cubicBezTo>
                    <a:pt x="177" y="165"/>
                    <a:pt x="183" y="159"/>
                    <a:pt x="187" y="152"/>
                  </a:cubicBezTo>
                  <a:cubicBezTo>
                    <a:pt x="209" y="114"/>
                    <a:pt x="203" y="65"/>
                    <a:pt x="172" y="34"/>
                  </a:cubicBezTo>
                  <a:cubicBezTo>
                    <a:pt x="153" y="16"/>
                    <a:pt x="129" y="6"/>
                    <a:pt x="10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ṡļïdé"/>
            <p:cNvSpPr/>
            <p:nvPr/>
          </p:nvSpPr>
          <p:spPr bwMode="auto">
            <a:xfrm>
              <a:off x="7935569" y="2891443"/>
              <a:ext cx="1659472" cy="1507617"/>
            </a:xfrm>
            <a:custGeom>
              <a:avLst/>
              <a:gdLst>
                <a:gd name="T0" fmla="*/ 72 w 144"/>
                <a:gd name="T1" fmla="*/ 131 h 131"/>
                <a:gd name="T2" fmla="*/ 26 w 144"/>
                <a:gd name="T3" fmla="*/ 112 h 131"/>
                <a:gd name="T4" fmla="*/ 26 w 144"/>
                <a:gd name="T5" fmla="*/ 19 h 131"/>
                <a:gd name="T6" fmla="*/ 72 w 144"/>
                <a:gd name="T7" fmla="*/ 0 h 131"/>
                <a:gd name="T8" fmla="*/ 119 w 144"/>
                <a:gd name="T9" fmla="*/ 19 h 131"/>
                <a:gd name="T10" fmla="*/ 119 w 144"/>
                <a:gd name="T11" fmla="*/ 112 h 131"/>
                <a:gd name="T12" fmla="*/ 72 w 144"/>
                <a:gd name="T13" fmla="*/ 131 h 131"/>
                <a:gd name="T14" fmla="*/ 72 w 144"/>
                <a:gd name="T15" fmla="*/ 6 h 131"/>
                <a:gd name="T16" fmla="*/ 30 w 144"/>
                <a:gd name="T17" fmla="*/ 24 h 131"/>
                <a:gd name="T18" fmla="*/ 30 w 144"/>
                <a:gd name="T19" fmla="*/ 107 h 131"/>
                <a:gd name="T20" fmla="*/ 72 w 144"/>
                <a:gd name="T21" fmla="*/ 125 h 131"/>
                <a:gd name="T22" fmla="*/ 114 w 144"/>
                <a:gd name="T23" fmla="*/ 107 h 131"/>
                <a:gd name="T24" fmla="*/ 114 w 144"/>
                <a:gd name="T25" fmla="*/ 24 h 131"/>
                <a:gd name="T26" fmla="*/ 72 w 144"/>
                <a:gd name="T2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31">
                  <a:moveTo>
                    <a:pt x="72" y="131"/>
                  </a:moveTo>
                  <a:cubicBezTo>
                    <a:pt x="55" y="131"/>
                    <a:pt x="38" y="124"/>
                    <a:pt x="26" y="112"/>
                  </a:cubicBezTo>
                  <a:cubicBezTo>
                    <a:pt x="0" y="86"/>
                    <a:pt x="0" y="45"/>
                    <a:pt x="26" y="19"/>
                  </a:cubicBezTo>
                  <a:cubicBezTo>
                    <a:pt x="38" y="7"/>
                    <a:pt x="55" y="0"/>
                    <a:pt x="72" y="0"/>
                  </a:cubicBezTo>
                  <a:cubicBezTo>
                    <a:pt x="90" y="0"/>
                    <a:pt x="106" y="7"/>
                    <a:pt x="119" y="19"/>
                  </a:cubicBezTo>
                  <a:cubicBezTo>
                    <a:pt x="144" y="45"/>
                    <a:pt x="144" y="86"/>
                    <a:pt x="119" y="112"/>
                  </a:cubicBezTo>
                  <a:cubicBezTo>
                    <a:pt x="106" y="124"/>
                    <a:pt x="90" y="131"/>
                    <a:pt x="72" y="131"/>
                  </a:cubicBezTo>
                  <a:close/>
                  <a:moveTo>
                    <a:pt x="72" y="6"/>
                  </a:moveTo>
                  <a:cubicBezTo>
                    <a:pt x="56" y="6"/>
                    <a:pt x="42" y="12"/>
                    <a:pt x="30" y="24"/>
                  </a:cubicBezTo>
                  <a:cubicBezTo>
                    <a:pt x="7" y="47"/>
                    <a:pt x="7" y="84"/>
                    <a:pt x="30" y="107"/>
                  </a:cubicBezTo>
                  <a:cubicBezTo>
                    <a:pt x="42" y="119"/>
                    <a:pt x="56" y="125"/>
                    <a:pt x="72" y="125"/>
                  </a:cubicBezTo>
                  <a:cubicBezTo>
                    <a:pt x="88" y="125"/>
                    <a:pt x="103" y="119"/>
                    <a:pt x="114" y="107"/>
                  </a:cubicBezTo>
                  <a:cubicBezTo>
                    <a:pt x="137" y="84"/>
                    <a:pt x="137" y="47"/>
                    <a:pt x="114" y="24"/>
                  </a:cubicBezTo>
                  <a:cubicBezTo>
                    <a:pt x="103" y="12"/>
                    <a:pt x="88" y="6"/>
                    <a:pt x="7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ŝļîḓê"/>
            <p:cNvSpPr/>
            <p:nvPr/>
          </p:nvSpPr>
          <p:spPr bwMode="auto">
            <a:xfrm>
              <a:off x="8431223" y="3190294"/>
              <a:ext cx="668162" cy="207738"/>
            </a:xfrm>
            <a:custGeom>
              <a:avLst/>
              <a:gdLst>
                <a:gd name="T0" fmla="*/ 55 w 58"/>
                <a:gd name="T1" fmla="*/ 17 h 18"/>
                <a:gd name="T2" fmla="*/ 52 w 58"/>
                <a:gd name="T3" fmla="*/ 16 h 18"/>
                <a:gd name="T4" fmla="*/ 29 w 58"/>
                <a:gd name="T5" fmla="*/ 7 h 18"/>
                <a:gd name="T6" fmla="*/ 6 w 58"/>
                <a:gd name="T7" fmla="*/ 16 h 18"/>
                <a:gd name="T8" fmla="*/ 2 w 58"/>
                <a:gd name="T9" fmla="*/ 16 h 18"/>
                <a:gd name="T10" fmla="*/ 2 w 58"/>
                <a:gd name="T11" fmla="*/ 12 h 18"/>
                <a:gd name="T12" fmla="*/ 29 w 58"/>
                <a:gd name="T13" fmla="*/ 0 h 18"/>
                <a:gd name="T14" fmla="*/ 57 w 58"/>
                <a:gd name="T15" fmla="*/ 12 h 18"/>
                <a:gd name="T16" fmla="*/ 57 w 58"/>
                <a:gd name="T17" fmla="*/ 16 h 18"/>
                <a:gd name="T18" fmla="*/ 55 w 5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8">
                  <a:moveTo>
                    <a:pt x="55" y="17"/>
                  </a:moveTo>
                  <a:cubicBezTo>
                    <a:pt x="54" y="17"/>
                    <a:pt x="53" y="17"/>
                    <a:pt x="52" y="16"/>
                  </a:cubicBezTo>
                  <a:cubicBezTo>
                    <a:pt x="46" y="10"/>
                    <a:pt x="38" y="7"/>
                    <a:pt x="29" y="7"/>
                  </a:cubicBezTo>
                  <a:cubicBezTo>
                    <a:pt x="21" y="7"/>
                    <a:pt x="12" y="10"/>
                    <a:pt x="6" y="16"/>
                  </a:cubicBezTo>
                  <a:cubicBezTo>
                    <a:pt x="5" y="18"/>
                    <a:pt x="3" y="18"/>
                    <a:pt x="2" y="16"/>
                  </a:cubicBezTo>
                  <a:cubicBezTo>
                    <a:pt x="0" y="15"/>
                    <a:pt x="0" y="13"/>
                    <a:pt x="2" y="12"/>
                  </a:cubicBezTo>
                  <a:cubicBezTo>
                    <a:pt x="9" y="4"/>
                    <a:pt x="19" y="0"/>
                    <a:pt x="29" y="0"/>
                  </a:cubicBezTo>
                  <a:cubicBezTo>
                    <a:pt x="40" y="0"/>
                    <a:pt x="50" y="4"/>
                    <a:pt x="57" y="12"/>
                  </a:cubicBezTo>
                  <a:cubicBezTo>
                    <a:pt x="58" y="13"/>
                    <a:pt x="58" y="15"/>
                    <a:pt x="57" y="16"/>
                  </a:cubicBezTo>
                  <a:cubicBezTo>
                    <a:pt x="56" y="17"/>
                    <a:pt x="56" y="17"/>
                    <a:pt x="5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923420" y="5147401"/>
            <a:ext cx="369311" cy="357163"/>
            <a:chOff x="7923420" y="5147401"/>
            <a:chExt cx="369311" cy="357163"/>
          </a:xfrm>
        </p:grpSpPr>
        <p:sp>
          <p:nvSpPr>
            <p:cNvPr id="51" name="íşḷïḋé"/>
            <p:cNvSpPr/>
            <p:nvPr/>
          </p:nvSpPr>
          <p:spPr bwMode="auto">
            <a:xfrm>
              <a:off x="7969584" y="5181417"/>
              <a:ext cx="276984" cy="287918"/>
            </a:xfrm>
            <a:prstGeom prst="ellipse">
              <a:avLst/>
            </a:prstGeom>
            <a:solidFill>
              <a:srgbClr val="A0C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śḻíďè"/>
            <p:cNvSpPr/>
            <p:nvPr/>
          </p:nvSpPr>
          <p:spPr bwMode="auto">
            <a:xfrm>
              <a:off x="7923420" y="5147401"/>
              <a:ext cx="369311" cy="357163"/>
            </a:xfrm>
            <a:custGeom>
              <a:avLst/>
              <a:gdLst>
                <a:gd name="T0" fmla="*/ 16 w 32"/>
                <a:gd name="T1" fmla="*/ 31 h 31"/>
                <a:gd name="T2" fmla="*/ 0 w 32"/>
                <a:gd name="T3" fmla="*/ 15 h 31"/>
                <a:gd name="T4" fmla="*/ 16 w 32"/>
                <a:gd name="T5" fmla="*/ 0 h 31"/>
                <a:gd name="T6" fmla="*/ 32 w 32"/>
                <a:gd name="T7" fmla="*/ 15 h 31"/>
                <a:gd name="T8" fmla="*/ 16 w 32"/>
                <a:gd name="T9" fmla="*/ 31 h 31"/>
                <a:gd name="T10" fmla="*/ 16 w 32"/>
                <a:gd name="T11" fmla="*/ 6 h 31"/>
                <a:gd name="T12" fmla="*/ 7 w 32"/>
                <a:gd name="T13" fmla="*/ 15 h 31"/>
                <a:gd name="T14" fmla="*/ 16 w 32"/>
                <a:gd name="T15" fmla="*/ 25 h 31"/>
                <a:gd name="T16" fmla="*/ 25 w 32"/>
                <a:gd name="T17" fmla="*/ 15 h 31"/>
                <a:gd name="T18" fmla="*/ 16 w 32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7" y="10"/>
                    <a:pt x="7" y="15"/>
                  </a:cubicBezTo>
                  <a:cubicBezTo>
                    <a:pt x="7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5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941270" y="2488116"/>
            <a:ext cx="357163" cy="357163"/>
            <a:chOff x="9941270" y="2488116"/>
            <a:chExt cx="357163" cy="357163"/>
          </a:xfrm>
        </p:grpSpPr>
        <p:sp>
          <p:nvSpPr>
            <p:cNvPr id="52" name="išḻîďé"/>
            <p:cNvSpPr/>
            <p:nvPr/>
          </p:nvSpPr>
          <p:spPr bwMode="auto">
            <a:xfrm>
              <a:off x="9975286" y="2523346"/>
              <a:ext cx="287918" cy="286702"/>
            </a:xfrm>
            <a:prstGeom prst="ellipse">
              <a:avLst/>
            </a:prstGeom>
            <a:solidFill>
              <a:srgbClr val="FF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śļîḋè"/>
            <p:cNvSpPr/>
            <p:nvPr/>
          </p:nvSpPr>
          <p:spPr bwMode="auto">
            <a:xfrm>
              <a:off x="9941270" y="2488116"/>
              <a:ext cx="357163" cy="357163"/>
            </a:xfrm>
            <a:custGeom>
              <a:avLst/>
              <a:gdLst>
                <a:gd name="T0" fmla="*/ 16 w 31"/>
                <a:gd name="T1" fmla="*/ 31 h 31"/>
                <a:gd name="T2" fmla="*/ 0 w 31"/>
                <a:gd name="T3" fmla="*/ 16 h 31"/>
                <a:gd name="T4" fmla="*/ 16 w 31"/>
                <a:gd name="T5" fmla="*/ 0 h 31"/>
                <a:gd name="T6" fmla="*/ 31 w 31"/>
                <a:gd name="T7" fmla="*/ 16 h 31"/>
                <a:gd name="T8" fmla="*/ 16 w 31"/>
                <a:gd name="T9" fmla="*/ 31 h 31"/>
                <a:gd name="T10" fmla="*/ 16 w 31"/>
                <a:gd name="T11" fmla="*/ 6 h 31"/>
                <a:gd name="T12" fmla="*/ 6 w 31"/>
                <a:gd name="T13" fmla="*/ 16 h 31"/>
                <a:gd name="T14" fmla="*/ 16 w 31"/>
                <a:gd name="T15" fmla="*/ 25 h 31"/>
                <a:gd name="T16" fmla="*/ 25 w 31"/>
                <a:gd name="T17" fmla="*/ 16 h 31"/>
                <a:gd name="T18" fmla="*/ 16 w 31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6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298433" y="3282621"/>
            <a:ext cx="506589" cy="494440"/>
            <a:chOff x="10298433" y="3282621"/>
            <a:chExt cx="506589" cy="494440"/>
          </a:xfrm>
        </p:grpSpPr>
        <p:sp>
          <p:nvSpPr>
            <p:cNvPr id="53" name="ïṧļïďê"/>
            <p:cNvSpPr/>
            <p:nvPr/>
          </p:nvSpPr>
          <p:spPr bwMode="auto">
            <a:xfrm>
              <a:off x="10332449" y="3316637"/>
              <a:ext cx="438558" cy="426409"/>
            </a:xfrm>
            <a:prstGeom prst="ellipse">
              <a:avLst/>
            </a:prstGeom>
            <a:solidFill>
              <a:srgbClr val="FF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şḻiḓè"/>
            <p:cNvSpPr/>
            <p:nvPr/>
          </p:nvSpPr>
          <p:spPr bwMode="auto">
            <a:xfrm>
              <a:off x="10298433" y="3282621"/>
              <a:ext cx="506589" cy="494440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21 h 43"/>
                <a:gd name="T4" fmla="*/ 22 w 44"/>
                <a:gd name="T5" fmla="*/ 0 h 43"/>
                <a:gd name="T6" fmla="*/ 44 w 44"/>
                <a:gd name="T7" fmla="*/ 21 h 43"/>
                <a:gd name="T8" fmla="*/ 22 w 44"/>
                <a:gd name="T9" fmla="*/ 43 h 43"/>
                <a:gd name="T10" fmla="*/ 22 w 44"/>
                <a:gd name="T11" fmla="*/ 6 h 43"/>
                <a:gd name="T12" fmla="*/ 7 w 44"/>
                <a:gd name="T13" fmla="*/ 21 h 43"/>
                <a:gd name="T14" fmla="*/ 22 w 44"/>
                <a:gd name="T15" fmla="*/ 37 h 43"/>
                <a:gd name="T16" fmla="*/ 38 w 44"/>
                <a:gd name="T17" fmla="*/ 21 h 43"/>
                <a:gd name="T18" fmla="*/ 22 w 44"/>
                <a:gd name="T1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6"/>
                  </a:moveTo>
                  <a:cubicBezTo>
                    <a:pt x="14" y="6"/>
                    <a:pt x="7" y="13"/>
                    <a:pt x="7" y="21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1" y="37"/>
                    <a:pt x="38" y="30"/>
                    <a:pt x="38" y="21"/>
                  </a:cubicBezTo>
                  <a:cubicBezTo>
                    <a:pt x="38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弧形 5"/>
          <p:cNvSpPr/>
          <p:nvPr/>
        </p:nvSpPr>
        <p:spPr>
          <a:xfrm>
            <a:off x="6408655" y="1664434"/>
            <a:ext cx="4000844" cy="4000844"/>
          </a:xfrm>
          <a:prstGeom prst="arc">
            <a:avLst>
              <a:gd name="adj1" fmla="val 7000796"/>
              <a:gd name="adj2" fmla="val 14872241"/>
            </a:avLst>
          </a:prstGeom>
          <a:ln w="381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6138" y="1292772"/>
            <a:ext cx="4162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现如今，许多人养成了朋友圈或者微博打卡的习惯。这种打卡不局限于普通的对美食、景点的打卡签到，还有许多人藉此敦促自己，以打卡分享的方式分享自己的学习、工作等生活计划；在获得他人关注，得到“存在感”的同时，提升自己的积极性，从而完成自己的计划，达到一个习惯养成、逐渐自律的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需求分析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170107" y="4783176"/>
            <a:ext cx="185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TWO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形 27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02196" y="1595564"/>
            <a:ext cx="1204043" cy="1648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083348" y="397020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需求分析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" name="Group 15"/>
          <p:cNvGrpSpPr/>
          <p:nvPr/>
        </p:nvGrpSpPr>
        <p:grpSpPr>
          <a:xfrm>
            <a:off x="998142" y="2141788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>
              <p:extLst>
                <p:ext uri="{D42A27DB-BD31-4B8C-83A1-F6EECF244321}">
                  <p14:modId xmlns:p14="http://schemas.microsoft.com/office/powerpoint/2010/main" val="1208488262"/>
                </p:ext>
              </p:extLst>
            </p:nvPr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7D1BBE9-CAC3-4B1A-9CC1-03CF80AA7E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157" y="1122210"/>
            <a:ext cx="1019578" cy="10195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884BDF-5D0D-48B3-BF37-EB0B65F01B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45" y="1039543"/>
            <a:ext cx="1973756" cy="13692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23B541-4673-4E8D-8839-CA898E5AE0C4}"/>
              </a:ext>
            </a:extLst>
          </p:cNvPr>
          <p:cNvSpPr txBox="1"/>
          <p:nvPr/>
        </p:nvSpPr>
        <p:spPr>
          <a:xfrm>
            <a:off x="5564777" y="2504880"/>
            <a:ext cx="5390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现在的一些学习、健身软件的打卡机制，都是作为一种次要功能，集成在一个系统中。如果需要自定义打卡的内容，那么用户只有在朋友圈或者自己编辑，消耗时间与精力；与此同时，打卡内容也会渐渐失去他人的关注，随着打卡进度的加快，用户所获得的成就感也会受到影响。如果想要单纯的打卡实现计划，这些应用又不具备自定义打卡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33850" y="390618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/>
              <a:t>需求分析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11287125" y="5671165"/>
            <a:ext cx="742156" cy="976539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  <p:cxnSp>
        <p:nvCxnSpPr>
          <p:cNvPr id="49" name="直接连接符 48"/>
          <p:cNvCxnSpPr/>
          <p:nvPr/>
        </p:nvCxnSpPr>
        <p:spPr>
          <a:xfrm>
            <a:off x="1569931" y="3918412"/>
            <a:ext cx="9052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flipV="1">
            <a:off x="2353967" y="3852231"/>
            <a:ext cx="132366" cy="132366"/>
          </a:xfrm>
          <a:prstGeom prst="ellipse">
            <a:avLst/>
          </a:prstGeom>
          <a:solidFill>
            <a:srgbClr val="60A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 flipV="1">
            <a:off x="4772300" y="3852231"/>
            <a:ext cx="132366" cy="132366"/>
          </a:xfrm>
          <a:prstGeom prst="ellipse">
            <a:avLst/>
          </a:prstGeom>
          <a:solidFill>
            <a:srgbClr val="FF6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flipV="1">
            <a:off x="7190636" y="3852231"/>
            <a:ext cx="132366" cy="132366"/>
          </a:xfrm>
          <a:prstGeom prst="ellipse">
            <a:avLst/>
          </a:prstGeom>
          <a:solidFill>
            <a:srgbClr val="004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flipV="1">
            <a:off x="9608968" y="3852231"/>
            <a:ext cx="132366" cy="132366"/>
          </a:xfrm>
          <a:prstGeom prst="ellipse">
            <a:avLst/>
          </a:prstGeom>
          <a:solidFill>
            <a:srgbClr val="FF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778362" y="2291064"/>
            <a:ext cx="1283577" cy="1458939"/>
            <a:chOff x="645473" y="1566443"/>
            <a:chExt cx="1167305" cy="1326783"/>
          </a:xfrm>
        </p:grpSpPr>
        <p:sp>
          <p:nvSpPr>
            <p:cNvPr id="55" name="椭圆 8"/>
            <p:cNvSpPr/>
            <p:nvPr/>
          </p:nvSpPr>
          <p:spPr>
            <a:xfrm>
              <a:off x="645473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21"/>
            <p:cNvSpPr txBox="1"/>
            <p:nvPr/>
          </p:nvSpPr>
          <p:spPr>
            <a:xfrm>
              <a:off x="679388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一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62298" y="1843266"/>
            <a:ext cx="1759781" cy="1906734"/>
            <a:chOff x="2631579" y="1159208"/>
            <a:chExt cx="1600373" cy="1734015"/>
          </a:xfrm>
        </p:grpSpPr>
        <p:sp>
          <p:nvSpPr>
            <p:cNvPr id="58" name="椭圆 8"/>
            <p:cNvSpPr/>
            <p:nvPr/>
          </p:nvSpPr>
          <p:spPr>
            <a:xfrm>
              <a:off x="2665602" y="1159208"/>
              <a:ext cx="1525588" cy="1734015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22"/>
            <p:cNvSpPr txBox="1"/>
            <p:nvPr/>
          </p:nvSpPr>
          <p:spPr>
            <a:xfrm>
              <a:off x="2631579" y="1510509"/>
              <a:ext cx="1600373" cy="47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二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033363" y="2291064"/>
            <a:ext cx="1283577" cy="1458939"/>
            <a:chOff x="7243286" y="1566443"/>
            <a:chExt cx="1167305" cy="1326783"/>
          </a:xfrm>
        </p:grpSpPr>
        <p:sp>
          <p:nvSpPr>
            <p:cNvPr id="61" name="椭圆 8"/>
            <p:cNvSpPr/>
            <p:nvPr/>
          </p:nvSpPr>
          <p:spPr>
            <a:xfrm>
              <a:off x="7243286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23"/>
            <p:cNvSpPr txBox="1"/>
            <p:nvPr/>
          </p:nvSpPr>
          <p:spPr>
            <a:xfrm>
              <a:off x="7277201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四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615032" y="2291064"/>
            <a:ext cx="1283577" cy="1458939"/>
            <a:chOff x="5044017" y="1566443"/>
            <a:chExt cx="1167305" cy="1326783"/>
          </a:xfrm>
        </p:grpSpPr>
        <p:sp>
          <p:nvSpPr>
            <p:cNvPr id="64" name="椭圆 8"/>
            <p:cNvSpPr/>
            <p:nvPr/>
          </p:nvSpPr>
          <p:spPr>
            <a:xfrm>
              <a:off x="5044017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24"/>
            <p:cNvSpPr txBox="1"/>
            <p:nvPr/>
          </p:nvSpPr>
          <p:spPr>
            <a:xfrm>
              <a:off x="5080844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三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TextBox 56"/>
          <p:cNvSpPr txBox="1"/>
          <p:nvPr/>
        </p:nvSpPr>
        <p:spPr>
          <a:xfrm>
            <a:off x="1637132" y="41167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用户群专注于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自律打卡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互相监督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0" name="TextBox 56"/>
          <p:cNvSpPr txBox="1"/>
          <p:nvPr/>
        </p:nvSpPr>
        <p:spPr>
          <a:xfrm>
            <a:off x="3404179" y="4116724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用户可以自定义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打卡内容，包括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内容、时间、周期等等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3" name="TextBox 56"/>
          <p:cNvSpPr txBox="1"/>
          <p:nvPr/>
        </p:nvSpPr>
        <p:spPr>
          <a:xfrm>
            <a:off x="6482052" y="41167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简洁、轻量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功能简单易用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6" name="TextBox 56"/>
          <p:cNvSpPr txBox="1"/>
          <p:nvPr/>
        </p:nvSpPr>
        <p:spPr>
          <a:xfrm>
            <a:off x="9025855" y="41167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具有一定的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社交属性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A37154-A2D8-4E79-B8E0-DBE177F5E671}"/>
              </a:ext>
            </a:extLst>
          </p:cNvPr>
          <p:cNvSpPr txBox="1"/>
          <p:nvPr/>
        </p:nvSpPr>
        <p:spPr>
          <a:xfrm>
            <a:off x="2081349" y="1036949"/>
            <a:ext cx="88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        </a:t>
            </a:r>
            <a:r>
              <a:rPr lang="zh-CN" altLang="en-US" dirty="0"/>
              <a:t>新的打卡平台应该具有以下特点：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300" dirty="0"/>
              <a:t>概要设计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041809" y="4783176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 THREE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形 30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6114898" y="1770900"/>
            <a:ext cx="1008148" cy="1326536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339461" y="1489709"/>
            <a:ext cx="11513078" cy="4887323"/>
            <a:chOff x="1657796" y="1790700"/>
            <a:chExt cx="2470150" cy="1939378"/>
          </a:xfrm>
        </p:grpSpPr>
        <p:sp>
          <p:nvSpPr>
            <p:cNvPr id="80" name="任意多边形: 形状 79"/>
            <p:cNvSpPr/>
            <p:nvPr/>
          </p:nvSpPr>
          <p:spPr>
            <a:xfrm flipV="1">
              <a:off x="1657796" y="1790700"/>
              <a:ext cx="2405758" cy="1939378"/>
            </a:xfrm>
            <a:custGeom>
              <a:avLst/>
              <a:gdLst>
                <a:gd name="connsiteX0" fmla="*/ 655764 w 2405758"/>
                <a:gd name="connsiteY0" fmla="*/ 882103 h 1939378"/>
                <a:gd name="connsiteX1" fmla="*/ 750209 w 2405758"/>
                <a:gd name="connsiteY1" fmla="*/ 882103 h 1939378"/>
                <a:gd name="connsiteX2" fmla="*/ 1202879 w 2405758"/>
                <a:gd name="connsiteY2" fmla="*/ 152272 h 1939378"/>
                <a:gd name="connsiteX3" fmla="*/ 1655549 w 2405758"/>
                <a:gd name="connsiteY3" fmla="*/ 882103 h 1939378"/>
                <a:gd name="connsiteX4" fmla="*/ 1749994 w 2405758"/>
                <a:gd name="connsiteY4" fmla="*/ 882103 h 1939378"/>
                <a:gd name="connsiteX5" fmla="*/ 1202879 w 2405758"/>
                <a:gd name="connsiteY5" fmla="*/ 0 h 1939378"/>
                <a:gd name="connsiteX6" fmla="*/ 0 w 2405758"/>
                <a:gd name="connsiteY6" fmla="*/ 1939378 h 1939378"/>
                <a:gd name="connsiteX7" fmla="*/ 2405758 w 2405758"/>
                <a:gd name="connsiteY7" fmla="*/ 1939378 h 1939378"/>
                <a:gd name="connsiteX8" fmla="*/ 1968582 w 2405758"/>
                <a:gd name="connsiteY8" fmla="*/ 1234528 h 1939378"/>
                <a:gd name="connsiteX9" fmla="*/ 1874137 w 2405758"/>
                <a:gd name="connsiteY9" fmla="*/ 1234528 h 1939378"/>
                <a:gd name="connsiteX10" fmla="*/ 2256407 w 2405758"/>
                <a:gd name="connsiteY10" fmla="*/ 1850854 h 1939378"/>
                <a:gd name="connsiteX11" fmla="*/ 149352 w 2405758"/>
                <a:gd name="connsiteY11" fmla="*/ 1850854 h 1939378"/>
                <a:gd name="connsiteX12" fmla="*/ 531621 w 2405758"/>
                <a:gd name="connsiteY12" fmla="*/ 1234528 h 1939378"/>
                <a:gd name="connsiteX13" fmla="*/ 437176 w 2405758"/>
                <a:gd name="connsiteY13" fmla="*/ 1234528 h 19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5758" h="1939378">
                  <a:moveTo>
                    <a:pt x="655764" y="882103"/>
                  </a:moveTo>
                  <a:lnTo>
                    <a:pt x="750209" y="882103"/>
                  </a:lnTo>
                  <a:lnTo>
                    <a:pt x="1202879" y="152272"/>
                  </a:lnTo>
                  <a:lnTo>
                    <a:pt x="1655549" y="882103"/>
                  </a:lnTo>
                  <a:lnTo>
                    <a:pt x="1749994" y="882103"/>
                  </a:lnTo>
                  <a:lnTo>
                    <a:pt x="1202879" y="0"/>
                  </a:lnTo>
                  <a:close/>
                  <a:moveTo>
                    <a:pt x="0" y="1939378"/>
                  </a:moveTo>
                  <a:lnTo>
                    <a:pt x="2405758" y="1939378"/>
                  </a:lnTo>
                  <a:lnTo>
                    <a:pt x="1968582" y="1234528"/>
                  </a:lnTo>
                  <a:lnTo>
                    <a:pt x="1874137" y="1234528"/>
                  </a:lnTo>
                  <a:lnTo>
                    <a:pt x="2256407" y="1850854"/>
                  </a:lnTo>
                  <a:lnTo>
                    <a:pt x="149352" y="1850854"/>
                  </a:lnTo>
                  <a:lnTo>
                    <a:pt x="531621" y="1234528"/>
                  </a:lnTo>
                  <a:lnTo>
                    <a:pt x="437176" y="12345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 flipV="1">
              <a:off x="1722188" y="1790700"/>
              <a:ext cx="2405758" cy="1939378"/>
            </a:xfrm>
            <a:custGeom>
              <a:avLst/>
              <a:gdLst>
                <a:gd name="connsiteX0" fmla="*/ 655764 w 2405758"/>
                <a:gd name="connsiteY0" fmla="*/ 882103 h 1939378"/>
                <a:gd name="connsiteX1" fmla="*/ 750209 w 2405758"/>
                <a:gd name="connsiteY1" fmla="*/ 882103 h 1939378"/>
                <a:gd name="connsiteX2" fmla="*/ 1202879 w 2405758"/>
                <a:gd name="connsiteY2" fmla="*/ 152272 h 1939378"/>
                <a:gd name="connsiteX3" fmla="*/ 1655549 w 2405758"/>
                <a:gd name="connsiteY3" fmla="*/ 882103 h 1939378"/>
                <a:gd name="connsiteX4" fmla="*/ 1749994 w 2405758"/>
                <a:gd name="connsiteY4" fmla="*/ 882103 h 1939378"/>
                <a:gd name="connsiteX5" fmla="*/ 1202879 w 2405758"/>
                <a:gd name="connsiteY5" fmla="*/ 0 h 1939378"/>
                <a:gd name="connsiteX6" fmla="*/ 0 w 2405758"/>
                <a:gd name="connsiteY6" fmla="*/ 1939378 h 1939378"/>
                <a:gd name="connsiteX7" fmla="*/ 2405758 w 2405758"/>
                <a:gd name="connsiteY7" fmla="*/ 1939378 h 1939378"/>
                <a:gd name="connsiteX8" fmla="*/ 1968582 w 2405758"/>
                <a:gd name="connsiteY8" fmla="*/ 1234528 h 1939378"/>
                <a:gd name="connsiteX9" fmla="*/ 1874137 w 2405758"/>
                <a:gd name="connsiteY9" fmla="*/ 1234528 h 1939378"/>
                <a:gd name="connsiteX10" fmla="*/ 2256407 w 2405758"/>
                <a:gd name="connsiteY10" fmla="*/ 1850854 h 1939378"/>
                <a:gd name="connsiteX11" fmla="*/ 149352 w 2405758"/>
                <a:gd name="connsiteY11" fmla="*/ 1850854 h 1939378"/>
                <a:gd name="connsiteX12" fmla="*/ 531621 w 2405758"/>
                <a:gd name="connsiteY12" fmla="*/ 1234528 h 1939378"/>
                <a:gd name="connsiteX13" fmla="*/ 437176 w 2405758"/>
                <a:gd name="connsiteY13" fmla="*/ 1234528 h 19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5758" h="1939378">
                  <a:moveTo>
                    <a:pt x="655764" y="882103"/>
                  </a:moveTo>
                  <a:lnTo>
                    <a:pt x="750209" y="882103"/>
                  </a:lnTo>
                  <a:lnTo>
                    <a:pt x="1202879" y="152272"/>
                  </a:lnTo>
                  <a:lnTo>
                    <a:pt x="1655549" y="882103"/>
                  </a:lnTo>
                  <a:lnTo>
                    <a:pt x="1749994" y="882103"/>
                  </a:lnTo>
                  <a:lnTo>
                    <a:pt x="1202879" y="0"/>
                  </a:lnTo>
                  <a:close/>
                  <a:moveTo>
                    <a:pt x="0" y="1939378"/>
                  </a:moveTo>
                  <a:lnTo>
                    <a:pt x="2405758" y="1939378"/>
                  </a:lnTo>
                  <a:lnTo>
                    <a:pt x="1968582" y="1234528"/>
                  </a:lnTo>
                  <a:lnTo>
                    <a:pt x="1874137" y="1234528"/>
                  </a:lnTo>
                  <a:lnTo>
                    <a:pt x="2256407" y="1850854"/>
                  </a:lnTo>
                  <a:lnTo>
                    <a:pt x="149352" y="1850854"/>
                  </a:lnTo>
                  <a:lnTo>
                    <a:pt x="531621" y="1234528"/>
                  </a:lnTo>
                  <a:lnTo>
                    <a:pt x="437176" y="12345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9" name="图形 9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49BC6A-D371-4EDE-BA01-01B49A6F5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13" y="1489709"/>
            <a:ext cx="7639050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孟菲斯风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296</Words>
  <Application>Microsoft Office PowerPoint</Application>
  <PresentationFormat>宽屏</PresentationFormat>
  <Paragraphs>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方正手迹-小欢卡通体</vt:lpstr>
      <vt:lpstr>方正雅士黑 简</vt:lpstr>
      <vt:lpstr>思源黑体 CN Bold</vt:lpstr>
      <vt:lpstr>Arial</vt:lpstr>
      <vt:lpstr>Arial Black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丰尔 杜</cp:lastModifiedBy>
  <cp:revision>343</cp:revision>
  <dcterms:created xsi:type="dcterms:W3CDTF">2018-04-19T08:58:00Z</dcterms:created>
  <dcterms:modified xsi:type="dcterms:W3CDTF">2020-05-04T08:18:13Z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