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308" r:id="rId4"/>
    <p:sldId id="310" r:id="rId5"/>
    <p:sldId id="289" r:id="rId6"/>
    <p:sldId id="309" r:id="rId7"/>
    <p:sldId id="293" r:id="rId8"/>
    <p:sldId id="294" r:id="rId9"/>
    <p:sldId id="311" r:id="rId10"/>
    <p:sldId id="313" r:id="rId11"/>
    <p:sldId id="312" r:id="rId12"/>
    <p:sldId id="314" r:id="rId13"/>
    <p:sldId id="291" r:id="rId14"/>
    <p:sldId id="292" r:id="rId1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B58"/>
    <a:srgbClr val="063640"/>
    <a:srgbClr val="0C758A"/>
    <a:srgbClr val="11A7C5"/>
    <a:srgbClr val="0C788E"/>
    <a:srgbClr val="422C16"/>
    <a:srgbClr val="006666"/>
    <a:srgbClr val="0099CC"/>
    <a:srgbClr val="66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8" autoAdjust="0"/>
    <p:restoredTop sz="94652" autoAdjust="0"/>
  </p:normalViewPr>
  <p:slideViewPr>
    <p:cSldViewPr>
      <p:cViewPr varScale="1">
        <p:scale>
          <a:sx n="107" d="100"/>
          <a:sy n="107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26D7C-5841-4383-BFA9-1CA908ACB269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00097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55A12-218D-47BD-AC28-5040D84F98B3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400578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C47E9-9DF2-40CC-82EC-B0BFB49D3F85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59440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CBE6-C564-405D-85FF-0A9F1E273EB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77251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8E2B-B953-4E1C-844C-413930C7028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423869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B2257-8C5E-4F5E-AA7D-E936C8774123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54130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46DB7-AEF4-4C6F-A65D-0BD9DD66D8D6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1437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E024D-6EAD-403F-8787-E11A9D05015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4876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3961E-6005-4EA1-B48F-0AB1DE5E075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99911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0165C-3FC0-4FF1-9444-EF1337819CDD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205412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6C099-88DF-495D-AF82-AC322BF47412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09825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modificar el estilo de texto del patrón</a:t>
            </a:r>
          </a:p>
          <a:p>
            <a:pPr lvl="1"/>
            <a:r>
              <a:rPr lang="es-ES" altLang="bg-BG" smtClean="0"/>
              <a:t>Segundo nivel</a:t>
            </a:r>
          </a:p>
          <a:p>
            <a:pPr lvl="2"/>
            <a:r>
              <a:rPr lang="es-ES" altLang="bg-BG" smtClean="0"/>
              <a:t>Tercer nivel</a:t>
            </a:r>
          </a:p>
          <a:p>
            <a:pPr lvl="3"/>
            <a:r>
              <a:rPr lang="es-ES" altLang="bg-BG" smtClean="0"/>
              <a:t>Cuarto nivel</a:t>
            </a:r>
          </a:p>
          <a:p>
            <a:pPr lvl="4"/>
            <a:r>
              <a:rPr lang="es-ES" altLang="bg-BG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bg-B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bg-B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D2670EF-BC30-4CBB-B454-2B27717B601F}" type="slidenum">
              <a:rPr lang="es-ES" altLang="bg-BG"/>
              <a:pPr/>
              <a:t>‹#›</a:t>
            </a:fld>
            <a:endParaRPr lang="es-ES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ttruse.ittbg.com/jira/browse/CMF-3135?filter=1122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979712" y="1196752"/>
            <a:ext cx="5294312" cy="2375322"/>
          </a:xfrm>
        </p:spPr>
        <p:txBody>
          <a:bodyPr/>
          <a:lstStyle/>
          <a:p>
            <a:r>
              <a:rPr lang="bg-BG" altLang="bg-BG" sz="5400" b="1" dirty="0" smtClean="0">
                <a:solidFill>
                  <a:schemeClr val="bg1"/>
                </a:solidFill>
              </a:rPr>
              <a:t>Масиви</a:t>
            </a:r>
            <a:endParaRPr lang="es-ES" altLang="bg-BG" sz="5400" b="1" dirty="0">
              <a:solidFill>
                <a:schemeClr val="bg1"/>
              </a:solidFill>
            </a:endParaRPr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2592288" y="4076700"/>
            <a:ext cx="673224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Гошо – </a:t>
            </a:r>
            <a:r>
              <a:rPr lang="en-GB" altLang="bg-BG" sz="2800" b="1" dirty="0" smtClean="0">
                <a:solidFill>
                  <a:schemeClr val="bg1"/>
                </a:solidFill>
              </a:rPr>
              <a:t>themikuma@gmail.com </a:t>
            </a:r>
            <a:endParaRPr lang="bg-BG" altLang="bg-BG" sz="2800" b="1" dirty="0" smtClean="0">
              <a:solidFill>
                <a:schemeClr val="bg1"/>
              </a:solidFill>
            </a:endParaRPr>
          </a:p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Слави – 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georgiev.slavi.94@gmail.com</a:t>
            </a:r>
            <a:endParaRPr lang="es-ES" altLang="bg-BG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Матрица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7632848" cy="2736304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Инициализация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Достъп до елементите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Големина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- </a:t>
            </a:r>
            <a:r>
              <a:rPr lang="en-US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GetLength</a:t>
            </a:r>
            <a:r>
              <a:rPr lang="en-US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()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Обхождане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44625"/>
            <a:endParaRPr lang="bg-BG" b="1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6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2929"/>
            <a:ext cx="8229600" cy="1295871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Многомерни масиви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2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752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Масиви от масиви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7632848" cy="2736304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Деклариране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Инициализация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Достъп до елементите</a:t>
            </a:r>
          </a:p>
          <a:p>
            <a:pPr marL="1444625"/>
            <a:endParaRPr lang="bg-BG" b="1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Въпроси?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558639" y="1700808"/>
            <a:ext cx="2432077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287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?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46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2377033" y="2564904"/>
            <a:ext cx="586737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Благодарим за</a:t>
            </a:r>
          </a:p>
          <a:p>
            <a:pPr algn="ctr"/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вниманието </a:t>
            </a:r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sym typeface="Wingdings"/>
              </a:rPr>
              <a:t></a:t>
            </a:r>
            <a:endParaRPr lang="bg-BG" sz="6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168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Какво е масив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992888" cy="4525963"/>
          </a:xfrm>
        </p:spPr>
        <p:txBody>
          <a:bodyPr/>
          <a:lstStyle/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Масивът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е структура от данни: група от елементи (също структура от данни), подредени по определен начин, които могат да бъдат достъпвани директно чрез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индекс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.</a:t>
            </a:r>
            <a:endParaRPr lang="bg-BG" dirty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319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В </a:t>
            </a:r>
            <a:r>
              <a:rPr lang="en-US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C#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елементите в масива трябва да бъдат еднотипни.</a:t>
            </a:r>
            <a:r>
              <a:rPr lang="en-US" dirty="0" smtClean="0">
                <a:hlinkClick r:id="rId2"/>
              </a:rPr>
              <a:t> 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Разлика между стойностни и референти типове данни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88840"/>
            <a:ext cx="7992888" cy="4093915"/>
          </a:xfrm>
        </p:spPr>
        <p:txBody>
          <a:bodyPr/>
          <a:lstStyle/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Стойностната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променлива съдържа в себе си самата стойност</a:t>
            </a:r>
          </a:p>
          <a:p>
            <a:pPr marL="1444625"/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Референтната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променлива съдържа в себе си </a:t>
            </a:r>
            <a:r>
              <a:rPr lang="bg-BG" b="1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референция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(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адрес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,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указател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) към мястото, където се съхранява стойността</a:t>
            </a:r>
          </a:p>
        </p:txBody>
      </p:sp>
    </p:spTree>
    <p:extLst>
      <p:ext uri="{BB962C8B-B14F-4D97-AF65-F5344CB8AC3E}">
        <p14:creationId xmlns:p14="http://schemas.microsoft.com/office/powerpoint/2010/main" val="19268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Представяне на масивите</a:t>
            </a:r>
            <a:br>
              <a:rPr lang="bg-BG" altLang="bg-BG" dirty="0" smtClean="0">
                <a:solidFill>
                  <a:schemeClr val="bg1"/>
                </a:solidFill>
              </a:rPr>
            </a:br>
            <a:r>
              <a:rPr lang="bg-BG" altLang="bg-BG" dirty="0" smtClean="0">
                <a:solidFill>
                  <a:schemeClr val="bg1"/>
                </a:solidFill>
              </a:rPr>
              <a:t>в паметта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892588" y="3140968"/>
            <a:ext cx="376417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Драскане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14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Деклариране на масив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556792"/>
            <a:ext cx="6912768" cy="648072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Деклариране на масив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123728" y="2204864"/>
            <a:ext cx="6696744" cy="1077218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i="1" dirty="0" smtClean="0">
                <a:solidFill>
                  <a:srgbClr val="11A7C5"/>
                </a:solidFill>
              </a:rPr>
              <a:t>// &lt;</a:t>
            </a:r>
            <a:r>
              <a:rPr lang="bg-BG" sz="3200" i="1" dirty="0" smtClean="0">
                <a:solidFill>
                  <a:srgbClr val="11A7C5"/>
                </a:solidFill>
              </a:rPr>
              <a:t>тип</a:t>
            </a:r>
            <a:r>
              <a:rPr lang="en-US" sz="3200" i="1" dirty="0" smtClean="0">
                <a:solidFill>
                  <a:srgbClr val="11A7C5"/>
                </a:solidFill>
              </a:rPr>
              <a:t>&gt;[] &lt;</a:t>
            </a:r>
            <a:r>
              <a:rPr lang="bg-BG" sz="3200" i="1" dirty="0" smtClean="0">
                <a:solidFill>
                  <a:srgbClr val="11A7C5"/>
                </a:solidFill>
              </a:rPr>
              <a:t>име</a:t>
            </a:r>
            <a:r>
              <a:rPr lang="en-US" sz="3200" i="1" dirty="0" smtClean="0">
                <a:solidFill>
                  <a:srgbClr val="11A7C5"/>
                </a:solidFill>
              </a:rPr>
              <a:t>&gt;;</a:t>
            </a:r>
            <a:endParaRPr lang="bg-BG" sz="3200" i="1" dirty="0" smtClean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err="1" smtClean="0">
                <a:solidFill>
                  <a:srgbClr val="11A7C5"/>
                </a:solidFill>
              </a:rPr>
              <a:t>int</a:t>
            </a:r>
            <a:r>
              <a:rPr lang="en-US" sz="3200" b="1" i="1" dirty="0" smtClean="0">
                <a:solidFill>
                  <a:srgbClr val="11A7C5"/>
                </a:solidFill>
              </a:rPr>
              <a:t>[] array;</a:t>
            </a:r>
            <a:endParaRPr lang="bg-BG" sz="3200" b="1" i="1" dirty="0" smtClean="0">
              <a:solidFill>
                <a:srgbClr val="11A7C5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79712" y="3573016"/>
            <a:ext cx="6912768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bg-BG" altLang="bg-BG" kern="0" dirty="0" smtClean="0">
                <a:solidFill>
                  <a:schemeClr val="bg1"/>
                </a:solidFill>
              </a:rPr>
              <a:t>Деклариране на масив и </a:t>
            </a:r>
            <a:r>
              <a:rPr lang="bg-BG" altLang="bg-BG" kern="0" dirty="0" err="1" smtClean="0">
                <a:solidFill>
                  <a:schemeClr val="bg1"/>
                </a:solidFill>
              </a:rPr>
              <a:t>заделяне</a:t>
            </a:r>
            <a:r>
              <a:rPr lang="bg-BG" altLang="bg-BG" kern="0" dirty="0" smtClean="0">
                <a:solidFill>
                  <a:schemeClr val="bg1"/>
                </a:solidFill>
              </a:rPr>
              <a:t> на памет</a:t>
            </a:r>
            <a:endParaRPr lang="bg-BG" altLang="bg-BG" kern="0" dirty="0">
              <a:solidFill>
                <a:schemeClr val="bg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23728" y="4739660"/>
            <a:ext cx="6696744" cy="1569660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i="1" dirty="0" smtClean="0">
                <a:solidFill>
                  <a:srgbClr val="11A7C5"/>
                </a:solidFill>
              </a:rPr>
              <a:t>// &lt;</a:t>
            </a:r>
            <a:r>
              <a:rPr lang="bg-BG" sz="3200" i="1" dirty="0" smtClean="0">
                <a:solidFill>
                  <a:srgbClr val="11A7C5"/>
                </a:solidFill>
              </a:rPr>
              <a:t>тип</a:t>
            </a:r>
            <a:r>
              <a:rPr lang="en-US" sz="3200" i="1" dirty="0" smtClean="0">
                <a:solidFill>
                  <a:srgbClr val="11A7C5"/>
                </a:solidFill>
              </a:rPr>
              <a:t>&gt;[] &lt;</a:t>
            </a:r>
            <a:r>
              <a:rPr lang="bg-BG" sz="3200" i="1" dirty="0" smtClean="0">
                <a:solidFill>
                  <a:srgbClr val="11A7C5"/>
                </a:solidFill>
              </a:rPr>
              <a:t>име</a:t>
            </a:r>
            <a:r>
              <a:rPr lang="en-US" sz="3200" i="1" dirty="0" smtClean="0">
                <a:solidFill>
                  <a:srgbClr val="11A7C5"/>
                </a:solidFill>
              </a:rPr>
              <a:t>&gt;</a:t>
            </a:r>
            <a:r>
              <a:rPr lang="bg-BG" sz="3200" i="1" dirty="0" smtClean="0">
                <a:solidFill>
                  <a:srgbClr val="11A7C5"/>
                </a:solidFill>
              </a:rPr>
              <a:t> </a:t>
            </a:r>
            <a:r>
              <a:rPr lang="en-US" sz="3200" i="1" dirty="0" smtClean="0">
                <a:solidFill>
                  <a:srgbClr val="11A7C5"/>
                </a:solidFill>
              </a:rPr>
              <a:t>= new </a:t>
            </a:r>
            <a:r>
              <a:rPr lang="en-US" sz="3200" i="1" dirty="0">
                <a:solidFill>
                  <a:srgbClr val="11A7C5"/>
                </a:solidFill>
              </a:rPr>
              <a:t>&lt;</a:t>
            </a:r>
            <a:r>
              <a:rPr lang="bg-BG" sz="3200" i="1" dirty="0" smtClean="0">
                <a:solidFill>
                  <a:srgbClr val="11A7C5"/>
                </a:solidFill>
              </a:rPr>
              <a:t>тип</a:t>
            </a:r>
            <a:r>
              <a:rPr lang="en-US" sz="3200" i="1" dirty="0" smtClean="0">
                <a:solidFill>
                  <a:srgbClr val="11A7C5"/>
                </a:solidFill>
              </a:rPr>
              <a:t>&gt;</a:t>
            </a:r>
            <a:r>
              <a:rPr lang="bg-BG" sz="3200" i="1" dirty="0" smtClean="0">
                <a:solidFill>
                  <a:srgbClr val="11A7C5"/>
                </a:solidFill>
              </a:rPr>
              <a:t> 				</a:t>
            </a:r>
            <a:r>
              <a:rPr lang="en-US" sz="3200" i="1" dirty="0" smtClean="0">
                <a:solidFill>
                  <a:srgbClr val="11A7C5"/>
                </a:solidFill>
              </a:rPr>
              <a:t>[</a:t>
            </a:r>
            <a:r>
              <a:rPr lang="bg-BG" sz="3200" i="1" dirty="0" smtClean="0">
                <a:solidFill>
                  <a:srgbClr val="11A7C5"/>
                </a:solidFill>
              </a:rPr>
              <a:t>брой елементи</a:t>
            </a:r>
            <a:r>
              <a:rPr lang="en-US" sz="3200" i="1" dirty="0" smtClean="0">
                <a:solidFill>
                  <a:srgbClr val="11A7C5"/>
                </a:solidFill>
              </a:rPr>
              <a:t>];</a:t>
            </a:r>
            <a:endParaRPr lang="bg-BG" sz="3200" i="1" dirty="0" smtClean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err="1" smtClean="0">
                <a:solidFill>
                  <a:srgbClr val="11A7C5"/>
                </a:solidFill>
              </a:rPr>
              <a:t>int</a:t>
            </a:r>
            <a:r>
              <a:rPr lang="en-US" sz="3200" b="1" i="1" dirty="0" smtClean="0">
                <a:solidFill>
                  <a:srgbClr val="11A7C5"/>
                </a:solidFill>
              </a:rPr>
              <a:t>[] array</a:t>
            </a:r>
            <a:r>
              <a:rPr lang="bg-BG" sz="3200" b="1" i="1" dirty="0" smtClean="0">
                <a:solidFill>
                  <a:srgbClr val="11A7C5"/>
                </a:solidFill>
              </a:rPr>
              <a:t> </a:t>
            </a:r>
            <a:r>
              <a:rPr lang="en-US" sz="3200" b="1" i="1" dirty="0" smtClean="0">
                <a:solidFill>
                  <a:srgbClr val="11A7C5"/>
                </a:solidFill>
              </a:rPr>
              <a:t>= new </a:t>
            </a:r>
            <a:r>
              <a:rPr lang="en-US" sz="3200" b="1" i="1" dirty="0" err="1" smtClean="0">
                <a:solidFill>
                  <a:srgbClr val="11A7C5"/>
                </a:solidFill>
              </a:rPr>
              <a:t>int</a:t>
            </a:r>
            <a:r>
              <a:rPr lang="en-US" sz="3200" b="1" i="1" dirty="0">
                <a:solidFill>
                  <a:srgbClr val="11A7C5"/>
                </a:solidFill>
              </a:rPr>
              <a:t> </a:t>
            </a:r>
            <a:r>
              <a:rPr lang="en-US" sz="3200" b="1" i="1" dirty="0" smtClean="0">
                <a:solidFill>
                  <a:srgbClr val="11A7C5"/>
                </a:solidFill>
              </a:rPr>
              <a:t>[10];</a:t>
            </a:r>
            <a:endParaRPr lang="bg-BG" sz="3200" b="1" i="1" dirty="0" smtClean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Инициализиране на масив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556792"/>
            <a:ext cx="6912768" cy="648072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Инициализиране на масив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23728" y="2276872"/>
            <a:ext cx="6696744" cy="4031873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2788" marR="0" lvl="0" indent="-7127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i="1" dirty="0" smtClean="0">
                <a:solidFill>
                  <a:srgbClr val="11A7C5"/>
                </a:solidFill>
              </a:rPr>
              <a:t>// &lt;</a:t>
            </a:r>
            <a:r>
              <a:rPr lang="bg-BG" sz="3200" i="1" dirty="0" smtClean="0">
                <a:solidFill>
                  <a:srgbClr val="11A7C5"/>
                </a:solidFill>
              </a:rPr>
              <a:t>тип</a:t>
            </a:r>
            <a:r>
              <a:rPr lang="en-US" sz="3200" i="1" dirty="0" smtClean="0">
                <a:solidFill>
                  <a:srgbClr val="11A7C5"/>
                </a:solidFill>
              </a:rPr>
              <a:t>&gt;[] &lt;</a:t>
            </a:r>
            <a:r>
              <a:rPr lang="bg-BG" sz="3200" i="1" dirty="0" smtClean="0">
                <a:solidFill>
                  <a:srgbClr val="11A7C5"/>
                </a:solidFill>
              </a:rPr>
              <a:t>име</a:t>
            </a:r>
            <a:r>
              <a:rPr lang="en-US" sz="3200" i="1" dirty="0" smtClean="0">
                <a:solidFill>
                  <a:srgbClr val="11A7C5"/>
                </a:solidFill>
              </a:rPr>
              <a:t>&gt;</a:t>
            </a:r>
            <a:r>
              <a:rPr lang="bg-BG" sz="3200" i="1" dirty="0" smtClean="0">
                <a:solidFill>
                  <a:srgbClr val="11A7C5"/>
                </a:solidFill>
              </a:rPr>
              <a:t> </a:t>
            </a:r>
            <a:r>
              <a:rPr lang="en-US" sz="3200" i="1" dirty="0" smtClean="0">
                <a:solidFill>
                  <a:srgbClr val="11A7C5"/>
                </a:solidFill>
              </a:rPr>
              <a:t>= </a:t>
            </a:r>
            <a:r>
              <a:rPr lang="en-US" sz="3200" i="1" dirty="0" smtClean="0">
                <a:solidFill>
                  <a:srgbClr val="084B58"/>
                </a:solidFill>
              </a:rPr>
              <a:t>new </a:t>
            </a:r>
            <a:r>
              <a:rPr lang="en-US" sz="3200" i="1" dirty="0">
                <a:solidFill>
                  <a:srgbClr val="084B58"/>
                </a:solidFill>
              </a:rPr>
              <a:t>&lt;</a:t>
            </a:r>
            <a:r>
              <a:rPr lang="bg-BG" sz="3200" i="1" dirty="0" smtClean="0">
                <a:solidFill>
                  <a:srgbClr val="084B58"/>
                </a:solidFill>
              </a:rPr>
              <a:t>тип</a:t>
            </a:r>
            <a:r>
              <a:rPr lang="en-US" sz="3200" i="1" dirty="0" smtClean="0">
                <a:solidFill>
                  <a:srgbClr val="084B58"/>
                </a:solidFill>
              </a:rPr>
              <a:t>&gt; []</a:t>
            </a:r>
            <a:r>
              <a:rPr lang="bg-BG" sz="3200" i="1" dirty="0" smtClean="0">
                <a:solidFill>
                  <a:srgbClr val="11A7C5"/>
                </a:solidFill>
              </a:rPr>
              <a:t> </a:t>
            </a:r>
            <a:r>
              <a:rPr lang="en-US" sz="3200" i="1" dirty="0" smtClean="0">
                <a:solidFill>
                  <a:srgbClr val="11A7C5"/>
                </a:solidFill>
              </a:rPr>
              <a:t>{ </a:t>
            </a:r>
            <a:r>
              <a:rPr lang="bg-BG" sz="3200" i="1" dirty="0" smtClean="0">
                <a:solidFill>
                  <a:srgbClr val="11A7C5"/>
                </a:solidFill>
              </a:rPr>
              <a:t>стойност</a:t>
            </a:r>
            <a:r>
              <a:rPr lang="bg-BG" sz="3200" i="1" baseline="-25000" dirty="0" smtClean="0">
                <a:solidFill>
                  <a:srgbClr val="11A7C5"/>
                </a:solidFill>
              </a:rPr>
              <a:t>0</a:t>
            </a:r>
            <a:r>
              <a:rPr lang="bg-BG" sz="3200" i="1" dirty="0" smtClean="0">
                <a:solidFill>
                  <a:srgbClr val="11A7C5"/>
                </a:solidFill>
              </a:rPr>
              <a:t>, стойност</a:t>
            </a:r>
            <a:r>
              <a:rPr lang="bg-BG" sz="3200" i="1" baseline="-25000" dirty="0" smtClean="0">
                <a:solidFill>
                  <a:srgbClr val="11A7C5"/>
                </a:solidFill>
              </a:rPr>
              <a:t>1</a:t>
            </a:r>
            <a:r>
              <a:rPr lang="bg-BG" sz="3200" i="1" dirty="0" smtClean="0">
                <a:solidFill>
                  <a:srgbClr val="11A7C5"/>
                </a:solidFill>
              </a:rPr>
              <a:t>, …, стойност</a:t>
            </a:r>
            <a:r>
              <a:rPr lang="en-US" sz="3200" i="1" baseline="-25000" dirty="0" smtClean="0">
                <a:solidFill>
                  <a:srgbClr val="11A7C5"/>
                </a:solidFill>
              </a:rPr>
              <a:t>N-1</a:t>
            </a:r>
            <a:r>
              <a:rPr lang="en-US" sz="3200" i="1" dirty="0" smtClean="0">
                <a:solidFill>
                  <a:srgbClr val="11A7C5"/>
                </a:solidFill>
              </a:rPr>
              <a:t> };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bg-BG" sz="3200" i="1" dirty="0" smtClean="0">
              <a:solidFill>
                <a:srgbClr val="11A7C5"/>
              </a:solidFill>
            </a:endParaRPr>
          </a:p>
          <a:p>
            <a:pPr marL="712788" marR="0" lvl="0" indent="-7127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err="1" smtClean="0">
                <a:solidFill>
                  <a:srgbClr val="11A7C5"/>
                </a:solidFill>
              </a:rPr>
              <a:t>int</a:t>
            </a:r>
            <a:r>
              <a:rPr lang="en-US" sz="3200" b="1" i="1" dirty="0" smtClean="0">
                <a:solidFill>
                  <a:srgbClr val="11A7C5"/>
                </a:solidFill>
              </a:rPr>
              <a:t>[] array</a:t>
            </a:r>
            <a:r>
              <a:rPr lang="bg-BG" sz="3200" b="1" i="1" dirty="0" smtClean="0">
                <a:solidFill>
                  <a:srgbClr val="11A7C5"/>
                </a:solidFill>
              </a:rPr>
              <a:t> </a:t>
            </a:r>
            <a:r>
              <a:rPr lang="en-US" sz="3200" b="1" i="1" dirty="0" smtClean="0">
                <a:solidFill>
                  <a:srgbClr val="11A7C5"/>
                </a:solidFill>
              </a:rPr>
              <a:t>= new </a:t>
            </a:r>
            <a:r>
              <a:rPr lang="en-US" sz="3200" b="1" i="1" dirty="0" err="1" smtClean="0">
                <a:solidFill>
                  <a:srgbClr val="11A7C5"/>
                </a:solidFill>
              </a:rPr>
              <a:t>int</a:t>
            </a:r>
            <a:r>
              <a:rPr lang="en-US" sz="3200" b="1" i="1" dirty="0">
                <a:solidFill>
                  <a:srgbClr val="11A7C5"/>
                </a:solidFill>
              </a:rPr>
              <a:t> </a:t>
            </a:r>
            <a:r>
              <a:rPr lang="en-US" sz="3200" b="1" i="1" dirty="0" smtClean="0">
                <a:solidFill>
                  <a:srgbClr val="11A7C5"/>
                </a:solidFill>
              </a:rPr>
              <a:t>[] { 1, 2, 3, 4, 5, 6, 7, 8 };</a:t>
            </a:r>
          </a:p>
          <a:p>
            <a:pPr marL="712788" indent="-712788" fontAlgn="auto">
              <a:spcAft>
                <a:spcPts val="0"/>
              </a:spcAft>
              <a:defRPr/>
            </a:pPr>
            <a:r>
              <a:rPr lang="en-US" sz="3200" b="1" i="1" dirty="0" err="1">
                <a:solidFill>
                  <a:srgbClr val="11A7C5"/>
                </a:solidFill>
              </a:rPr>
              <a:t>int</a:t>
            </a:r>
            <a:r>
              <a:rPr lang="en-US" sz="3200" b="1" i="1" dirty="0">
                <a:solidFill>
                  <a:srgbClr val="11A7C5"/>
                </a:solidFill>
              </a:rPr>
              <a:t>[] array</a:t>
            </a:r>
            <a:r>
              <a:rPr lang="bg-BG" sz="3200" b="1" i="1" dirty="0">
                <a:solidFill>
                  <a:srgbClr val="11A7C5"/>
                </a:solidFill>
              </a:rPr>
              <a:t> </a:t>
            </a:r>
            <a:r>
              <a:rPr lang="en-US" sz="3200" b="1" i="1" dirty="0">
                <a:solidFill>
                  <a:srgbClr val="11A7C5"/>
                </a:solidFill>
              </a:rPr>
              <a:t>= </a:t>
            </a:r>
            <a:r>
              <a:rPr lang="en-US" sz="3200" b="1" i="1" dirty="0" smtClean="0">
                <a:solidFill>
                  <a:srgbClr val="11A7C5"/>
                </a:solidFill>
              </a:rPr>
              <a:t>{ </a:t>
            </a:r>
            <a:r>
              <a:rPr lang="en-US" sz="3200" b="1" i="1" dirty="0">
                <a:solidFill>
                  <a:srgbClr val="11A7C5"/>
                </a:solidFill>
              </a:rPr>
              <a:t>1, 2, 3, 4, </a:t>
            </a:r>
            <a:r>
              <a:rPr lang="en-US" sz="3200" b="1" i="1" dirty="0" smtClean="0">
                <a:solidFill>
                  <a:srgbClr val="11A7C5"/>
                </a:solidFill>
              </a:rPr>
              <a:t>5, 6, 7, 8 };</a:t>
            </a:r>
            <a:endParaRPr lang="en-US" sz="3200" b="1" i="1" dirty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3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Достъп до елементите</a:t>
            </a:r>
            <a:br>
              <a:rPr lang="bg-BG" dirty="0" smtClean="0">
                <a:solidFill>
                  <a:schemeClr val="bg1"/>
                </a:solidFill>
              </a:rPr>
            </a:br>
            <a:r>
              <a:rPr lang="bg-BG" dirty="0" smtClean="0">
                <a:solidFill>
                  <a:schemeClr val="bg1"/>
                </a:solidFill>
              </a:rPr>
              <a:t>на масив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411760" y="1844824"/>
            <a:ext cx="6408712" cy="584775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i="1" dirty="0" smtClean="0">
                <a:solidFill>
                  <a:srgbClr val="11A7C5"/>
                </a:solidFill>
              </a:rPr>
              <a:t>// &lt;</a:t>
            </a:r>
            <a:r>
              <a:rPr lang="bg-BG" sz="3200" i="1" dirty="0" smtClean="0">
                <a:solidFill>
                  <a:srgbClr val="11A7C5"/>
                </a:solidFill>
              </a:rPr>
              <a:t>име</a:t>
            </a:r>
            <a:r>
              <a:rPr lang="en-US" sz="3200" i="1" dirty="0" smtClean="0">
                <a:solidFill>
                  <a:srgbClr val="11A7C5"/>
                </a:solidFill>
              </a:rPr>
              <a:t>&gt;[&lt;</a:t>
            </a:r>
            <a:r>
              <a:rPr lang="bg-BG" sz="3200" i="1" dirty="0" smtClean="0">
                <a:solidFill>
                  <a:srgbClr val="11A7C5"/>
                </a:solidFill>
              </a:rPr>
              <a:t>индекс</a:t>
            </a:r>
            <a:r>
              <a:rPr lang="en-US" sz="3200" i="1" dirty="0" smtClean="0">
                <a:solidFill>
                  <a:srgbClr val="11A7C5"/>
                </a:solidFill>
              </a:rPr>
              <a:t>&gt;] ;</a:t>
            </a:r>
            <a:endParaRPr lang="bg-BG" sz="3200" i="1" dirty="0" smtClean="0">
              <a:solidFill>
                <a:srgbClr val="11A7C5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7624" y="2852936"/>
            <a:ext cx="7632848" cy="1152127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Достъпът до елементите на масива е </a:t>
            </a:r>
            <a:r>
              <a:rPr lang="bg-BG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пряк</a:t>
            </a:r>
          </a:p>
          <a:p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411760" y="4140369"/>
            <a:ext cx="6408712" cy="2062103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i="1" dirty="0" smtClean="0">
                <a:solidFill>
                  <a:srgbClr val="11A7C5"/>
                </a:solidFill>
              </a:rPr>
              <a:t>// </a:t>
            </a:r>
            <a:r>
              <a:rPr lang="bg-BG" sz="3200" i="1" dirty="0" smtClean="0">
                <a:solidFill>
                  <a:srgbClr val="11A7C5"/>
                </a:solidFill>
              </a:rPr>
              <a:t>задаване на стойност</a:t>
            </a:r>
            <a:endParaRPr lang="en-US" sz="3200" i="1" dirty="0" smtClean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array[10] = 100;</a:t>
            </a:r>
            <a:endParaRPr lang="bg-BG" sz="3200" b="1" i="1" dirty="0" smtClean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i="1" dirty="0" smtClean="0">
                <a:solidFill>
                  <a:srgbClr val="11A7C5"/>
                </a:solidFill>
              </a:rPr>
              <a:t>// </a:t>
            </a:r>
            <a:r>
              <a:rPr lang="bg-BG" sz="3200" i="1" dirty="0" smtClean="0">
                <a:solidFill>
                  <a:srgbClr val="11A7C5"/>
                </a:solidFill>
              </a:rPr>
              <a:t>вземане на стойност</a:t>
            </a:r>
            <a:endParaRPr lang="en-US" sz="3200" i="1" dirty="0" smtClean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err="1" smtClean="0">
                <a:solidFill>
                  <a:srgbClr val="11A7C5"/>
                </a:solidFill>
              </a:rPr>
              <a:t>Console.Write</a:t>
            </a:r>
            <a:r>
              <a:rPr lang="en-US" sz="3200" b="1" i="1" dirty="0" smtClean="0">
                <a:solidFill>
                  <a:srgbClr val="11A7C5"/>
                </a:solidFill>
              </a:rPr>
              <a:t>(array[15]);</a:t>
            </a:r>
            <a:endParaRPr lang="bg-BG" sz="3200" b="1" i="1" dirty="0" smtClean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7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2929"/>
            <a:ext cx="8229600" cy="1295871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Излизане от границите</a:t>
            </a:r>
            <a:br>
              <a:rPr lang="bg-BG" altLang="bg-BG" dirty="0" smtClean="0">
                <a:solidFill>
                  <a:schemeClr val="bg1"/>
                </a:solidFill>
              </a:rPr>
            </a:br>
            <a:r>
              <a:rPr lang="bg-BG" altLang="bg-BG" dirty="0" smtClean="0">
                <a:solidFill>
                  <a:schemeClr val="bg1"/>
                </a:solidFill>
              </a:rPr>
              <a:t>на масив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2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602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>
                <a:solidFill>
                  <a:schemeClr val="bg1"/>
                </a:solidFill>
              </a:rPr>
              <a:t>Многомерни масиви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691680" y="2276871"/>
            <a:ext cx="6408712" cy="584775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lang="en-US" sz="3200" i="1" dirty="0" err="1">
                <a:solidFill>
                  <a:srgbClr val="11A7C5"/>
                </a:solidFill>
              </a:rPr>
              <a:t>int</a:t>
            </a:r>
            <a:r>
              <a:rPr lang="en-US" sz="3200" i="1" dirty="0">
                <a:solidFill>
                  <a:srgbClr val="11A7C5"/>
                </a:solidFill>
              </a:rPr>
              <a:t>[,] </a:t>
            </a:r>
            <a:r>
              <a:rPr lang="en-US" sz="3200" i="1" dirty="0" err="1">
                <a:solidFill>
                  <a:srgbClr val="11A7C5"/>
                </a:solidFill>
              </a:rPr>
              <a:t>twoDimentionalArray</a:t>
            </a:r>
            <a:r>
              <a:rPr lang="en-US" sz="3200" i="1" dirty="0">
                <a:solidFill>
                  <a:srgbClr val="11A7C5"/>
                </a:solidFill>
              </a:rPr>
              <a:t>;</a:t>
            </a:r>
            <a:endParaRPr lang="bg-BG" sz="3200" i="1" dirty="0" smtClean="0">
              <a:solidFill>
                <a:srgbClr val="11A7C5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1560" y="1628801"/>
            <a:ext cx="7632848" cy="576064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Двумерен масив</a:t>
            </a:r>
            <a:endParaRPr lang="bg-BG" b="1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691680" y="3667548"/>
            <a:ext cx="7344816" cy="584775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lang="en-US" sz="3200" i="1" dirty="0" err="1">
                <a:solidFill>
                  <a:srgbClr val="11A7C5"/>
                </a:solidFill>
              </a:rPr>
              <a:t>int</a:t>
            </a:r>
            <a:r>
              <a:rPr lang="en-US" sz="3200" i="1" dirty="0">
                <a:solidFill>
                  <a:srgbClr val="11A7C5"/>
                </a:solidFill>
              </a:rPr>
              <a:t>[,,] </a:t>
            </a:r>
            <a:r>
              <a:rPr lang="en-US" sz="3200" i="1" dirty="0" err="1">
                <a:solidFill>
                  <a:srgbClr val="11A7C5"/>
                </a:solidFill>
              </a:rPr>
              <a:t>threeDimentionalArray</a:t>
            </a:r>
            <a:r>
              <a:rPr lang="en-US" sz="3200" i="1" dirty="0">
                <a:solidFill>
                  <a:srgbClr val="11A7C5"/>
                </a:solidFill>
              </a:rPr>
              <a:t>;</a:t>
            </a:r>
            <a:endParaRPr lang="bg-BG" sz="3200" b="1" i="1" dirty="0" smtClean="0">
              <a:solidFill>
                <a:srgbClr val="11A7C5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9552" y="2964984"/>
            <a:ext cx="7632848" cy="57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Тримерен масив</a:t>
            </a:r>
            <a:endParaRPr lang="bg-BG" b="1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6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7119</TotalTime>
  <Words>275</Words>
  <Application>Microsoft Office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Diseño predeterminado</vt:lpstr>
      <vt:lpstr>Масиви</vt:lpstr>
      <vt:lpstr>Какво е масив</vt:lpstr>
      <vt:lpstr>Разлика между стойностни и референти типове данни</vt:lpstr>
      <vt:lpstr>Представяне на масивите в паметта</vt:lpstr>
      <vt:lpstr>Деклариране на масив</vt:lpstr>
      <vt:lpstr>Инициализиране на масив</vt:lpstr>
      <vt:lpstr>Достъп до елементите на масив</vt:lpstr>
      <vt:lpstr>Излизане от границите на масив</vt:lpstr>
      <vt:lpstr>Многомерни масиви</vt:lpstr>
      <vt:lpstr>Матрица</vt:lpstr>
      <vt:lpstr>Многомерни масиви</vt:lpstr>
      <vt:lpstr>Масиви от масиви</vt:lpstr>
      <vt:lpstr>Въпроси?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Georgi</cp:lastModifiedBy>
  <cp:revision>728</cp:revision>
  <dcterms:created xsi:type="dcterms:W3CDTF">2010-05-23T14:28:12Z</dcterms:created>
  <dcterms:modified xsi:type="dcterms:W3CDTF">2013-10-29T09:38:21Z</dcterms:modified>
</cp:coreProperties>
</file>