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5" r:id="rId3"/>
    <p:sldId id="326" r:id="rId4"/>
    <p:sldId id="327" r:id="rId5"/>
    <p:sldId id="328" r:id="rId6"/>
    <p:sldId id="329" r:id="rId7"/>
    <p:sldId id="330" r:id="rId8"/>
    <p:sldId id="331" r:id="rId9"/>
    <p:sldId id="333" r:id="rId10"/>
    <p:sldId id="335" r:id="rId11"/>
    <p:sldId id="334" r:id="rId12"/>
    <p:sldId id="332" r:id="rId13"/>
    <p:sldId id="336" r:id="rId14"/>
    <p:sldId id="337" r:id="rId15"/>
    <p:sldId id="291" r:id="rId16"/>
    <p:sldId id="292" r:id="rId17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4B58"/>
    <a:srgbClr val="063640"/>
    <a:srgbClr val="0C758A"/>
    <a:srgbClr val="11A7C5"/>
    <a:srgbClr val="0C788E"/>
    <a:srgbClr val="422C16"/>
    <a:srgbClr val="006666"/>
    <a:srgbClr val="0099CC"/>
    <a:srgbClr val="660066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88" autoAdjust="0"/>
    <p:restoredTop sz="94652" autoAdjust="0"/>
  </p:normalViewPr>
  <p:slideViewPr>
    <p:cSldViewPr>
      <p:cViewPr varScale="1">
        <p:scale>
          <a:sx n="107" d="100"/>
          <a:sy n="107" d="100"/>
        </p:scale>
        <p:origin x="-100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bg-BG" smtClean="0"/>
              <a:t>Щракнете за редакция стил подзагл. обр.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126D7C-5841-4383-BFA9-1CA908ACB269}" type="slidenum">
              <a:rPr lang="es-ES" altLang="bg-BG"/>
              <a:pPr/>
              <a:t>‹#›</a:t>
            </a:fld>
            <a:endParaRPr lang="es-ES" altLang="bg-BG"/>
          </a:p>
        </p:txBody>
      </p:sp>
    </p:spTree>
    <p:extLst>
      <p:ext uri="{BB962C8B-B14F-4D97-AF65-F5344CB8AC3E}">
        <p14:creationId xmlns:p14="http://schemas.microsoft.com/office/powerpoint/2010/main" val="1000972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C55A12-218D-47BD-AC28-5040D84F98B3}" type="slidenum">
              <a:rPr lang="es-ES" altLang="bg-BG"/>
              <a:pPr/>
              <a:t>‹#›</a:t>
            </a:fld>
            <a:endParaRPr lang="es-ES" altLang="bg-BG"/>
          </a:p>
        </p:txBody>
      </p:sp>
    </p:spTree>
    <p:extLst>
      <p:ext uri="{BB962C8B-B14F-4D97-AF65-F5344CB8AC3E}">
        <p14:creationId xmlns:p14="http://schemas.microsoft.com/office/powerpoint/2010/main" val="4005785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BC47E9-9DF2-40CC-82EC-B0BFB49D3F85}" type="slidenum">
              <a:rPr lang="es-ES" altLang="bg-BG"/>
              <a:pPr/>
              <a:t>‹#›</a:t>
            </a:fld>
            <a:endParaRPr lang="es-ES" altLang="bg-BG"/>
          </a:p>
        </p:txBody>
      </p:sp>
    </p:spTree>
    <p:extLst>
      <p:ext uri="{BB962C8B-B14F-4D97-AF65-F5344CB8AC3E}">
        <p14:creationId xmlns:p14="http://schemas.microsoft.com/office/powerpoint/2010/main" val="1594400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1ECBE6-C564-405D-85FF-0A9F1E273EB7}" type="slidenum">
              <a:rPr lang="es-ES" altLang="bg-BG"/>
              <a:pPr/>
              <a:t>‹#›</a:t>
            </a:fld>
            <a:endParaRPr lang="es-ES" altLang="bg-BG"/>
          </a:p>
        </p:txBody>
      </p:sp>
    </p:spTree>
    <p:extLst>
      <p:ext uri="{BB962C8B-B14F-4D97-AF65-F5344CB8AC3E}">
        <p14:creationId xmlns:p14="http://schemas.microsoft.com/office/powerpoint/2010/main" val="3772518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088E2B-B953-4E1C-844C-413930C70287}" type="slidenum">
              <a:rPr lang="es-ES" altLang="bg-BG"/>
              <a:pPr/>
              <a:t>‹#›</a:t>
            </a:fld>
            <a:endParaRPr lang="es-ES" altLang="bg-BG"/>
          </a:p>
        </p:txBody>
      </p:sp>
    </p:spTree>
    <p:extLst>
      <p:ext uri="{BB962C8B-B14F-4D97-AF65-F5344CB8AC3E}">
        <p14:creationId xmlns:p14="http://schemas.microsoft.com/office/powerpoint/2010/main" val="4238691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FB2257-8C5E-4F5E-AA7D-E936C8774123}" type="slidenum">
              <a:rPr lang="es-ES" altLang="bg-BG"/>
              <a:pPr/>
              <a:t>‹#›</a:t>
            </a:fld>
            <a:endParaRPr lang="es-ES" altLang="bg-BG"/>
          </a:p>
        </p:txBody>
      </p:sp>
    </p:spTree>
    <p:extLst>
      <p:ext uri="{BB962C8B-B14F-4D97-AF65-F5344CB8AC3E}">
        <p14:creationId xmlns:p14="http://schemas.microsoft.com/office/powerpoint/2010/main" val="1541300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8" name="Контейнер за долния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9" name="Контейнер за номер н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446DB7-AEF4-4C6F-A65D-0BD9DD66D8D6}" type="slidenum">
              <a:rPr lang="es-ES" altLang="bg-BG"/>
              <a:pPr/>
              <a:t>‹#›</a:t>
            </a:fld>
            <a:endParaRPr lang="es-ES" altLang="bg-BG"/>
          </a:p>
        </p:txBody>
      </p:sp>
    </p:spTree>
    <p:extLst>
      <p:ext uri="{BB962C8B-B14F-4D97-AF65-F5344CB8AC3E}">
        <p14:creationId xmlns:p14="http://schemas.microsoft.com/office/powerpoint/2010/main" val="314371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FE024D-6EAD-403F-8787-E11A9D050157}" type="slidenum">
              <a:rPr lang="es-ES" altLang="bg-BG"/>
              <a:pPr/>
              <a:t>‹#›</a:t>
            </a:fld>
            <a:endParaRPr lang="es-ES" altLang="bg-BG"/>
          </a:p>
        </p:txBody>
      </p:sp>
    </p:spTree>
    <p:extLst>
      <p:ext uri="{BB962C8B-B14F-4D97-AF65-F5344CB8AC3E}">
        <p14:creationId xmlns:p14="http://schemas.microsoft.com/office/powerpoint/2010/main" val="3487617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73961E-6005-4EA1-B48F-0AB1DE5E0757}" type="slidenum">
              <a:rPr lang="es-ES" altLang="bg-BG"/>
              <a:pPr/>
              <a:t>‹#›</a:t>
            </a:fld>
            <a:endParaRPr lang="es-ES" altLang="bg-BG"/>
          </a:p>
        </p:txBody>
      </p:sp>
    </p:spTree>
    <p:extLst>
      <p:ext uri="{BB962C8B-B14F-4D97-AF65-F5344CB8AC3E}">
        <p14:creationId xmlns:p14="http://schemas.microsoft.com/office/powerpoint/2010/main" val="1999119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70165C-3FC0-4FF1-9444-EF1337819CDD}" type="slidenum">
              <a:rPr lang="es-ES" altLang="bg-BG"/>
              <a:pPr/>
              <a:t>‹#›</a:t>
            </a:fld>
            <a:endParaRPr lang="es-ES" altLang="bg-BG"/>
          </a:p>
        </p:txBody>
      </p:sp>
    </p:spTree>
    <p:extLst>
      <p:ext uri="{BB962C8B-B14F-4D97-AF65-F5344CB8AC3E}">
        <p14:creationId xmlns:p14="http://schemas.microsoft.com/office/powerpoint/2010/main" val="2054128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картина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 dirty="0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F6C099-88DF-495D-AF82-AC322BF47412}" type="slidenum">
              <a:rPr lang="es-ES" altLang="bg-BG"/>
              <a:pPr/>
              <a:t>‹#›</a:t>
            </a:fld>
            <a:endParaRPr lang="es-ES" altLang="bg-BG"/>
          </a:p>
        </p:txBody>
      </p:sp>
    </p:spTree>
    <p:extLst>
      <p:ext uri="{BB962C8B-B14F-4D97-AF65-F5344CB8AC3E}">
        <p14:creationId xmlns:p14="http://schemas.microsoft.com/office/powerpoint/2010/main" val="1098254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bg-BG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bg-BG" smtClean="0"/>
              <a:t>Haga clic para modificar el estilo de texto del patrón</a:t>
            </a:r>
          </a:p>
          <a:p>
            <a:pPr lvl="1"/>
            <a:r>
              <a:rPr lang="es-ES" altLang="bg-BG" smtClean="0"/>
              <a:t>Segundo nivel</a:t>
            </a:r>
          </a:p>
          <a:p>
            <a:pPr lvl="2"/>
            <a:r>
              <a:rPr lang="es-ES" altLang="bg-BG" smtClean="0"/>
              <a:t>Tercer nivel</a:t>
            </a:r>
          </a:p>
          <a:p>
            <a:pPr lvl="3"/>
            <a:r>
              <a:rPr lang="es-ES" altLang="bg-BG" smtClean="0"/>
              <a:t>Cuarto nivel</a:t>
            </a:r>
          </a:p>
          <a:p>
            <a:pPr lvl="4"/>
            <a:r>
              <a:rPr lang="es-ES" altLang="bg-BG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 altLang="bg-BG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 altLang="bg-BG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D2670EF-BC30-4CBB-B454-2B27717B601F}" type="slidenum">
              <a:rPr lang="es-ES" altLang="bg-BG"/>
              <a:pPr/>
              <a:t>‹#›</a:t>
            </a:fld>
            <a:endParaRPr lang="es-ES" alt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8" name="Rectangle 150"/>
          <p:cNvSpPr>
            <a:spLocks noGrp="1" noChangeArrowheads="1"/>
          </p:cNvSpPr>
          <p:nvPr>
            <p:ph type="ctrTitle"/>
          </p:nvPr>
        </p:nvSpPr>
        <p:spPr>
          <a:xfrm>
            <a:off x="1979712" y="1196752"/>
            <a:ext cx="6984776" cy="2375322"/>
          </a:xfrm>
        </p:spPr>
        <p:txBody>
          <a:bodyPr/>
          <a:lstStyle/>
          <a:p>
            <a:r>
              <a:rPr lang="bg-BG" altLang="bg-BG" sz="5400" b="1" dirty="0" smtClean="0">
                <a:solidFill>
                  <a:schemeClr val="bg1"/>
                </a:solidFill>
              </a:rPr>
              <a:t>Дефиниране на класове</a:t>
            </a:r>
            <a:endParaRPr lang="es-ES" altLang="bg-BG" sz="5400" b="1" dirty="0">
              <a:solidFill>
                <a:schemeClr val="bg1"/>
              </a:solidFill>
            </a:endParaRPr>
          </a:p>
        </p:txBody>
      </p:sp>
      <p:sp>
        <p:nvSpPr>
          <p:cNvPr id="2209" name="Rectangle 161"/>
          <p:cNvSpPr>
            <a:spLocks noChangeArrowheads="1"/>
          </p:cNvSpPr>
          <p:nvPr/>
        </p:nvSpPr>
        <p:spPr bwMode="auto">
          <a:xfrm>
            <a:off x="2592288" y="4076700"/>
            <a:ext cx="6732240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1pPr>
            <a:lvl2pPr algn="ctr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algn="l"/>
            <a:r>
              <a:rPr lang="bg-BG" altLang="bg-BG" sz="2800" b="1" dirty="0" smtClean="0">
                <a:solidFill>
                  <a:schemeClr val="bg1"/>
                </a:solidFill>
              </a:rPr>
              <a:t>Гошо – </a:t>
            </a:r>
            <a:r>
              <a:rPr lang="en-GB" altLang="bg-BG" sz="2800" b="1" dirty="0" smtClean="0">
                <a:solidFill>
                  <a:schemeClr val="bg1"/>
                </a:solidFill>
              </a:rPr>
              <a:t>themikuma@gmail.com </a:t>
            </a:r>
            <a:endParaRPr lang="bg-BG" altLang="bg-BG" sz="2800" b="1" dirty="0" smtClean="0">
              <a:solidFill>
                <a:schemeClr val="bg1"/>
              </a:solidFill>
            </a:endParaRPr>
          </a:p>
          <a:p>
            <a:pPr algn="l"/>
            <a:r>
              <a:rPr lang="bg-BG" altLang="bg-BG" sz="2800" b="1" dirty="0" smtClean="0">
                <a:solidFill>
                  <a:schemeClr val="bg1"/>
                </a:solidFill>
              </a:rPr>
              <a:t>Слави – </a:t>
            </a:r>
            <a:r>
              <a:rPr lang="en-US" altLang="bg-BG" sz="2800" b="1" dirty="0" smtClean="0">
                <a:solidFill>
                  <a:schemeClr val="bg1"/>
                </a:solidFill>
              </a:rPr>
              <a:t>georgiev.slavi.94@gmail.com</a:t>
            </a:r>
            <a:endParaRPr lang="es-ES" altLang="bg-BG" sz="2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88640"/>
            <a:ext cx="8229600" cy="981075"/>
          </a:xfrm>
        </p:spPr>
        <p:txBody>
          <a:bodyPr/>
          <a:lstStyle/>
          <a:p>
            <a:r>
              <a:rPr lang="bg-BG" altLang="bg-BG" dirty="0">
                <a:solidFill>
                  <a:schemeClr val="bg1"/>
                </a:solidFill>
              </a:rPr>
              <a:t>Конструктори</a:t>
            </a:r>
            <a:endParaRPr lang="bg-BG" altLang="bg-BG" dirty="0">
              <a:solidFill>
                <a:schemeClr val="bg1"/>
              </a:solidFill>
            </a:endParaRPr>
          </a:p>
        </p:txBody>
      </p:sp>
      <p:sp>
        <p:nvSpPr>
          <p:cNvPr id="12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1547664" y="1600201"/>
            <a:ext cx="7139136" cy="2188840"/>
          </a:xfrm>
        </p:spPr>
        <p:txBody>
          <a:bodyPr/>
          <a:lstStyle/>
          <a:p>
            <a:r>
              <a:rPr lang="bg-BG" dirty="0" smtClean="0">
                <a:solidFill>
                  <a:schemeClr val="bg1"/>
                </a:solidFill>
              </a:rPr>
              <a:t>Предефиниране (</a:t>
            </a:r>
            <a:r>
              <a:rPr lang="en-US" dirty="0" smtClean="0">
                <a:solidFill>
                  <a:schemeClr val="bg1"/>
                </a:solidFill>
              </a:rPr>
              <a:t>overloading)</a:t>
            </a:r>
            <a:endParaRPr lang="bg-BG" dirty="0" smtClean="0">
              <a:solidFill>
                <a:schemeClr val="bg1"/>
              </a:solidFill>
            </a:endParaRPr>
          </a:p>
          <a:p>
            <a:r>
              <a:rPr lang="bg-BG" dirty="0" err="1" smtClean="0">
                <a:solidFill>
                  <a:schemeClr val="bg1"/>
                </a:solidFill>
              </a:rPr>
              <a:t>Преизползване</a:t>
            </a:r>
            <a:endParaRPr lang="bg-BG" dirty="0" smtClean="0">
              <a:solidFill>
                <a:schemeClr val="bg1"/>
              </a:solidFill>
            </a:endParaRPr>
          </a:p>
          <a:p>
            <a:r>
              <a:rPr lang="bg-BG" dirty="0" smtClean="0">
                <a:solidFill>
                  <a:schemeClr val="bg1"/>
                </a:solidFill>
              </a:rPr>
              <a:t>Конструктор по подразбиране</a:t>
            </a:r>
          </a:p>
        </p:txBody>
      </p:sp>
    </p:spTree>
    <p:extLst>
      <p:ext uri="{BB962C8B-B14F-4D97-AF65-F5344CB8AC3E}">
        <p14:creationId xmlns:p14="http://schemas.microsoft.com/office/powerpoint/2010/main" val="25805923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88640"/>
            <a:ext cx="8229600" cy="981075"/>
          </a:xfrm>
        </p:spPr>
        <p:txBody>
          <a:bodyPr/>
          <a:lstStyle/>
          <a:p>
            <a:r>
              <a:rPr lang="bg-BG" altLang="bg-BG" dirty="0">
                <a:solidFill>
                  <a:schemeClr val="bg1"/>
                </a:solidFill>
              </a:rPr>
              <a:t>Конструктори</a:t>
            </a:r>
            <a:endParaRPr lang="bg-BG" altLang="bg-BG" dirty="0">
              <a:solidFill>
                <a:schemeClr val="bg1"/>
              </a:solidFill>
            </a:endParaRPr>
          </a:p>
        </p:txBody>
      </p:sp>
      <p:sp>
        <p:nvSpPr>
          <p:cNvPr id="12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2339752" y="2420888"/>
            <a:ext cx="5050904" cy="1368152"/>
          </a:xfrm>
        </p:spPr>
        <p:txBody>
          <a:bodyPr/>
          <a:lstStyle/>
          <a:p>
            <a:pPr algn="ctr"/>
            <a:r>
              <a:rPr lang="bg-BG" sz="4800" b="1" dirty="0" err="1" smtClean="0">
                <a:solidFill>
                  <a:schemeClr val="bg1"/>
                </a:solidFill>
              </a:rPr>
              <a:t>Демо</a:t>
            </a:r>
            <a:endParaRPr lang="en-US" sz="48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0884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88640"/>
            <a:ext cx="8229600" cy="981075"/>
          </a:xfrm>
        </p:spPr>
        <p:txBody>
          <a:bodyPr/>
          <a:lstStyle/>
          <a:p>
            <a:r>
              <a:rPr lang="bg-BG" altLang="bg-BG" dirty="0" err="1" smtClean="0">
                <a:solidFill>
                  <a:schemeClr val="bg1"/>
                </a:solidFill>
              </a:rPr>
              <a:t>Капсулация</a:t>
            </a:r>
            <a:r>
              <a:rPr lang="bg-BG" altLang="bg-BG" dirty="0" smtClean="0">
                <a:solidFill>
                  <a:schemeClr val="bg1"/>
                </a:solidFill>
              </a:rPr>
              <a:t> на логиката</a:t>
            </a:r>
            <a:endParaRPr lang="bg-BG" altLang="bg-BG" dirty="0">
              <a:solidFill>
                <a:schemeClr val="bg1"/>
              </a:solidFill>
            </a:endParaRPr>
          </a:p>
        </p:txBody>
      </p:sp>
      <p:sp>
        <p:nvSpPr>
          <p:cNvPr id="12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2339752" y="2420888"/>
            <a:ext cx="5050904" cy="1368152"/>
          </a:xfrm>
        </p:spPr>
        <p:txBody>
          <a:bodyPr/>
          <a:lstStyle/>
          <a:p>
            <a:pPr algn="ctr"/>
            <a:r>
              <a:rPr lang="bg-BG" sz="4800" b="1" dirty="0" err="1" smtClean="0">
                <a:solidFill>
                  <a:schemeClr val="bg1"/>
                </a:solidFill>
              </a:rPr>
              <a:t>Демо</a:t>
            </a:r>
            <a:endParaRPr lang="en-US" sz="48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07843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88640"/>
            <a:ext cx="8229600" cy="981075"/>
          </a:xfrm>
        </p:spPr>
        <p:txBody>
          <a:bodyPr/>
          <a:lstStyle/>
          <a:p>
            <a:r>
              <a:rPr lang="en-US" altLang="bg-BG" dirty="0" smtClean="0">
                <a:solidFill>
                  <a:schemeClr val="bg1"/>
                </a:solidFill>
              </a:rPr>
              <a:t>Static</a:t>
            </a:r>
            <a:r>
              <a:rPr lang="bg-BG" altLang="bg-BG" smtClean="0">
                <a:solidFill>
                  <a:schemeClr val="bg1"/>
                </a:solidFill>
              </a:rPr>
              <a:t> членове</a:t>
            </a:r>
            <a:endParaRPr lang="bg-BG" altLang="bg-BG" dirty="0">
              <a:solidFill>
                <a:schemeClr val="bg1"/>
              </a:solidFill>
            </a:endParaRPr>
          </a:p>
        </p:txBody>
      </p:sp>
      <p:sp>
        <p:nvSpPr>
          <p:cNvPr id="12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1547664" y="1556792"/>
            <a:ext cx="7139136" cy="4464496"/>
          </a:xfrm>
        </p:spPr>
        <p:txBody>
          <a:bodyPr/>
          <a:lstStyle/>
          <a:p>
            <a:r>
              <a:rPr lang="bg-BG" dirty="0" smtClean="0">
                <a:solidFill>
                  <a:schemeClr val="bg1"/>
                </a:solidFill>
              </a:rPr>
              <a:t>Използва се за</a:t>
            </a:r>
          </a:p>
          <a:p>
            <a:pPr lvl="1"/>
            <a:r>
              <a:rPr lang="bg-BG" dirty="0" smtClean="0">
                <a:solidFill>
                  <a:schemeClr val="bg1"/>
                </a:solidFill>
              </a:rPr>
              <a:t>Полета – в този случай не се използва </a:t>
            </a:r>
            <a:r>
              <a:rPr lang="bg-BG" dirty="0" err="1" smtClean="0">
                <a:solidFill>
                  <a:schemeClr val="bg1"/>
                </a:solidFill>
              </a:rPr>
              <a:t>капсулация</a:t>
            </a:r>
            <a:r>
              <a:rPr lang="bg-BG" dirty="0" smtClean="0">
                <a:solidFill>
                  <a:schemeClr val="bg1"/>
                </a:solidFill>
              </a:rPr>
              <a:t> и полетата могат да са </a:t>
            </a:r>
            <a:r>
              <a:rPr lang="en-US" dirty="0" smtClean="0">
                <a:solidFill>
                  <a:schemeClr val="bg1"/>
                </a:solidFill>
              </a:rPr>
              <a:t>public</a:t>
            </a:r>
            <a:endParaRPr lang="bg-BG" dirty="0" smtClean="0">
              <a:solidFill>
                <a:schemeClr val="bg1"/>
              </a:solidFill>
            </a:endParaRPr>
          </a:p>
          <a:p>
            <a:pPr lvl="1"/>
            <a:r>
              <a:rPr lang="bg-BG" dirty="0" smtClean="0">
                <a:solidFill>
                  <a:schemeClr val="bg1"/>
                </a:solidFill>
              </a:rPr>
              <a:t>Методи – това са методи, които не зависят от състоянието на обекта.</a:t>
            </a:r>
          </a:p>
          <a:p>
            <a:r>
              <a:rPr lang="bg-BG" dirty="0" smtClean="0">
                <a:solidFill>
                  <a:schemeClr val="bg1"/>
                </a:solidFill>
              </a:rPr>
              <a:t>Достъп до статични:</a:t>
            </a:r>
          </a:p>
          <a:p>
            <a:pPr lvl="1"/>
            <a:r>
              <a:rPr lang="bg-BG" dirty="0" smtClean="0">
                <a:solidFill>
                  <a:schemeClr val="bg1"/>
                </a:solidFill>
              </a:rPr>
              <a:t>Полета</a:t>
            </a:r>
          </a:p>
          <a:p>
            <a:pPr lvl="1"/>
            <a:r>
              <a:rPr lang="bg-BG" dirty="0" smtClean="0">
                <a:solidFill>
                  <a:schemeClr val="bg1"/>
                </a:solidFill>
              </a:rPr>
              <a:t>Методи </a:t>
            </a:r>
          </a:p>
        </p:txBody>
      </p:sp>
    </p:spTree>
    <p:extLst>
      <p:ext uri="{BB962C8B-B14F-4D97-AF65-F5344CB8AC3E}">
        <p14:creationId xmlns:p14="http://schemas.microsoft.com/office/powerpoint/2010/main" val="38257742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88640"/>
            <a:ext cx="8229600" cy="981075"/>
          </a:xfrm>
        </p:spPr>
        <p:txBody>
          <a:bodyPr/>
          <a:lstStyle/>
          <a:p>
            <a:r>
              <a:rPr lang="en-US" altLang="bg-BG" dirty="0" smtClean="0">
                <a:solidFill>
                  <a:schemeClr val="bg1"/>
                </a:solidFill>
              </a:rPr>
              <a:t>Static</a:t>
            </a:r>
            <a:r>
              <a:rPr lang="bg-BG" altLang="bg-BG" dirty="0" smtClean="0">
                <a:solidFill>
                  <a:schemeClr val="bg1"/>
                </a:solidFill>
              </a:rPr>
              <a:t> членове</a:t>
            </a:r>
            <a:endParaRPr lang="bg-BG" altLang="bg-BG" dirty="0">
              <a:solidFill>
                <a:schemeClr val="bg1"/>
              </a:solidFill>
            </a:endParaRPr>
          </a:p>
        </p:txBody>
      </p:sp>
      <p:sp>
        <p:nvSpPr>
          <p:cNvPr id="12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2339752" y="2420888"/>
            <a:ext cx="5050904" cy="1368152"/>
          </a:xfrm>
        </p:spPr>
        <p:txBody>
          <a:bodyPr/>
          <a:lstStyle/>
          <a:p>
            <a:pPr algn="ctr"/>
            <a:r>
              <a:rPr lang="bg-BG" sz="4800" b="1" dirty="0" err="1" smtClean="0">
                <a:solidFill>
                  <a:schemeClr val="bg1"/>
                </a:solidFill>
              </a:rPr>
              <a:t>Демо</a:t>
            </a:r>
            <a:endParaRPr lang="en-US" sz="48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46546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r>
              <a:rPr lang="bg-BG" altLang="bg-BG" dirty="0" smtClean="0">
                <a:solidFill>
                  <a:schemeClr val="bg1"/>
                </a:solidFill>
              </a:rPr>
              <a:t>Въпроси?</a:t>
            </a:r>
            <a:endParaRPr lang="bg-BG" altLang="bg-BG" dirty="0">
              <a:solidFill>
                <a:schemeClr val="bg1"/>
              </a:solidFill>
            </a:endParaRPr>
          </a:p>
        </p:txBody>
      </p:sp>
      <p:sp>
        <p:nvSpPr>
          <p:cNvPr id="2" name="Правоъгълник 1"/>
          <p:cNvSpPr/>
          <p:nvPr/>
        </p:nvSpPr>
        <p:spPr>
          <a:xfrm>
            <a:off x="3558639" y="1700808"/>
            <a:ext cx="2432077" cy="450892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bg-BG" sz="28700" b="1" cap="none" spc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?</a:t>
            </a:r>
            <a:endParaRPr lang="bg-BG" sz="6000" b="1" cap="none" spc="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546524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авоъгълник 1"/>
          <p:cNvSpPr/>
          <p:nvPr/>
        </p:nvSpPr>
        <p:spPr>
          <a:xfrm>
            <a:off x="2377033" y="2564904"/>
            <a:ext cx="5867375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bg-BG" sz="6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Благодарим за</a:t>
            </a:r>
          </a:p>
          <a:p>
            <a:pPr algn="ctr"/>
            <a:r>
              <a:rPr lang="bg-BG" sz="6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вниманието </a:t>
            </a:r>
            <a:r>
              <a:rPr lang="bg-BG" sz="6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sym typeface="Wingdings"/>
              </a:rPr>
              <a:t></a:t>
            </a:r>
            <a:endParaRPr lang="bg-BG" sz="6000" b="1" dirty="0" smtClean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916815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88640"/>
            <a:ext cx="8229600" cy="981075"/>
          </a:xfrm>
        </p:spPr>
        <p:txBody>
          <a:bodyPr/>
          <a:lstStyle/>
          <a:p>
            <a:r>
              <a:rPr lang="bg-BG" altLang="bg-BG" dirty="0" smtClean="0">
                <a:solidFill>
                  <a:schemeClr val="bg1"/>
                </a:solidFill>
              </a:rPr>
              <a:t>Съдържание на клас</a:t>
            </a:r>
            <a:endParaRPr lang="bg-BG" altLang="bg-BG" dirty="0">
              <a:solidFill>
                <a:schemeClr val="bg1"/>
              </a:solidFill>
            </a:endParaRP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2123728" y="2132856"/>
            <a:ext cx="5904656" cy="584775"/>
          </a:xfrm>
          <a:prstGeom prst="rect">
            <a:avLst/>
          </a:prstGeom>
          <a:solidFill>
            <a:srgbClr val="1F497D">
              <a:lumMod val="60000"/>
              <a:lumOff val="40000"/>
              <a:alpha val="15000"/>
            </a:srgbClr>
          </a:solidFill>
          <a:ln w="12700">
            <a:noFill/>
          </a:ln>
        </p:spPr>
        <p:txBody>
          <a:bodyPr wrap="square">
            <a:spAutoFit/>
          </a:bodyPr>
          <a:lstStyle>
            <a:lvl1pPr marL="0" indent="0" algn="l" defTabSz="6858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2400" kern="1200" smtClean="0">
                <a:solidFill>
                  <a:schemeClr val="bg2">
                    <a:lumMod val="40000"/>
                    <a:lumOff val="60000"/>
                  </a:schemeClr>
                </a:solidFill>
                <a:latin typeface="Consolas" pitchFamily="49" charset="0"/>
                <a:ea typeface="+mn-ea"/>
                <a:cs typeface="Consolas" pitchFamily="49" charset="0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i="1" dirty="0" smtClean="0">
                <a:solidFill>
                  <a:srgbClr val="11A7C5"/>
                </a:solidFill>
              </a:rPr>
              <a:t>public class Dog</a:t>
            </a:r>
            <a:endParaRPr lang="en-US" sz="3200" b="1" i="1" dirty="0">
              <a:solidFill>
                <a:srgbClr val="11A7C5"/>
              </a:solidFill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123728" y="2852936"/>
            <a:ext cx="6768752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r>
              <a:rPr lang="bg-BG" altLang="bg-BG" kern="0" dirty="0" smtClean="0">
                <a:solidFill>
                  <a:schemeClr val="bg1"/>
                </a:solidFill>
              </a:rPr>
              <a:t>Тяло на класа</a:t>
            </a:r>
            <a:endParaRPr lang="bg-BG" altLang="bg-BG" kern="0" dirty="0">
              <a:solidFill>
                <a:schemeClr val="bg1"/>
              </a:solidFill>
            </a:endParaRPr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2123728" y="3501008"/>
            <a:ext cx="5904656" cy="2062103"/>
          </a:xfrm>
          <a:prstGeom prst="rect">
            <a:avLst/>
          </a:prstGeom>
          <a:solidFill>
            <a:srgbClr val="1F497D">
              <a:lumMod val="60000"/>
              <a:lumOff val="40000"/>
              <a:alpha val="15000"/>
            </a:srgbClr>
          </a:solidFill>
          <a:ln w="12700">
            <a:noFill/>
          </a:ln>
        </p:spPr>
        <p:txBody>
          <a:bodyPr wrap="square">
            <a:spAutoFit/>
          </a:bodyPr>
          <a:lstStyle>
            <a:lvl1pPr marL="0" indent="0" algn="l" defTabSz="6858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2400" kern="1200" smtClean="0">
                <a:solidFill>
                  <a:schemeClr val="bg2">
                    <a:lumMod val="40000"/>
                    <a:lumOff val="60000"/>
                  </a:schemeClr>
                </a:solidFill>
                <a:latin typeface="Consolas" pitchFamily="49" charset="0"/>
                <a:ea typeface="+mn-ea"/>
                <a:cs typeface="Consolas" pitchFamily="49" charset="0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b="1" i="1" dirty="0" smtClean="0">
                <a:solidFill>
                  <a:srgbClr val="11A7C5"/>
                </a:solidFill>
              </a:rPr>
              <a:t>public class Dog</a:t>
            </a:r>
          </a:p>
          <a:p>
            <a:pPr marR="0" lvl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b="1" i="1" dirty="0" smtClean="0">
                <a:solidFill>
                  <a:srgbClr val="11A7C5"/>
                </a:solidFill>
              </a:rPr>
              <a:t>{</a:t>
            </a:r>
          </a:p>
          <a:p>
            <a:pPr marR="0" lvl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b="1" i="1" dirty="0" smtClean="0">
                <a:solidFill>
                  <a:srgbClr val="11A7C5"/>
                </a:solidFill>
              </a:rPr>
              <a:t>	…</a:t>
            </a:r>
          </a:p>
          <a:p>
            <a:pPr marR="0" lvl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b="1" i="1" dirty="0" smtClean="0">
                <a:solidFill>
                  <a:srgbClr val="11A7C5"/>
                </a:solidFill>
              </a:rPr>
              <a:t>}</a:t>
            </a:r>
            <a:endParaRPr lang="en-US" sz="3200" b="1" i="1" dirty="0">
              <a:solidFill>
                <a:srgbClr val="11A7C5"/>
              </a:solidFill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979712" y="1268760"/>
            <a:ext cx="6768752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r>
              <a:rPr lang="bg-BG" altLang="bg-BG" kern="0" dirty="0" smtClean="0">
                <a:solidFill>
                  <a:schemeClr val="bg1"/>
                </a:solidFill>
              </a:rPr>
              <a:t>Дефиниция на класа</a:t>
            </a:r>
            <a:endParaRPr lang="bg-BG" altLang="bg-BG" kern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70542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88640"/>
            <a:ext cx="8229600" cy="981075"/>
          </a:xfrm>
        </p:spPr>
        <p:txBody>
          <a:bodyPr/>
          <a:lstStyle/>
          <a:p>
            <a:r>
              <a:rPr lang="bg-BG" altLang="bg-BG" dirty="0" smtClean="0">
                <a:solidFill>
                  <a:schemeClr val="bg1"/>
                </a:solidFill>
              </a:rPr>
              <a:t>Съдържание на клас</a:t>
            </a:r>
            <a:endParaRPr lang="bg-BG" altLang="bg-BG" dirty="0">
              <a:solidFill>
                <a:schemeClr val="bg1"/>
              </a:solidFill>
            </a:endParaRP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2123728" y="2132856"/>
            <a:ext cx="5904656" cy="584775"/>
          </a:xfrm>
          <a:prstGeom prst="rect">
            <a:avLst/>
          </a:prstGeom>
          <a:solidFill>
            <a:srgbClr val="1F497D">
              <a:lumMod val="60000"/>
              <a:lumOff val="40000"/>
              <a:alpha val="15000"/>
            </a:srgbClr>
          </a:solidFill>
          <a:ln w="12700">
            <a:noFill/>
          </a:ln>
        </p:spPr>
        <p:txBody>
          <a:bodyPr wrap="square">
            <a:spAutoFit/>
          </a:bodyPr>
          <a:lstStyle>
            <a:lvl1pPr marL="0" indent="0" algn="l" defTabSz="6858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2400" kern="1200" smtClean="0">
                <a:solidFill>
                  <a:schemeClr val="bg2">
                    <a:lumMod val="40000"/>
                    <a:lumOff val="60000"/>
                  </a:schemeClr>
                </a:solidFill>
                <a:latin typeface="Consolas" pitchFamily="49" charset="0"/>
                <a:ea typeface="+mn-ea"/>
                <a:cs typeface="Consolas" pitchFamily="49" charset="0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i="1" dirty="0" smtClean="0">
                <a:solidFill>
                  <a:srgbClr val="11A7C5"/>
                </a:solidFill>
              </a:rPr>
              <a:t>public Dog</a:t>
            </a:r>
            <a:r>
              <a:rPr lang="bg-BG" sz="3200" i="1" dirty="0" smtClean="0">
                <a:solidFill>
                  <a:srgbClr val="11A7C5"/>
                </a:solidFill>
              </a:rPr>
              <a:t>()</a:t>
            </a:r>
            <a:endParaRPr lang="en-US" sz="3200" b="1" i="1" dirty="0">
              <a:solidFill>
                <a:srgbClr val="11A7C5"/>
              </a:solidFill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123728" y="2852936"/>
            <a:ext cx="6768752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r>
              <a:rPr lang="bg-BG" altLang="bg-BG" kern="0" dirty="0" smtClean="0">
                <a:solidFill>
                  <a:schemeClr val="bg1"/>
                </a:solidFill>
              </a:rPr>
              <a:t>Полета:</a:t>
            </a:r>
            <a:endParaRPr lang="bg-BG" altLang="bg-BG" kern="0" dirty="0">
              <a:solidFill>
                <a:schemeClr val="bg1"/>
              </a:solidFill>
            </a:endParaRPr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2123728" y="3501008"/>
            <a:ext cx="5904656" cy="584775"/>
          </a:xfrm>
          <a:prstGeom prst="rect">
            <a:avLst/>
          </a:prstGeom>
          <a:solidFill>
            <a:srgbClr val="1F497D">
              <a:lumMod val="60000"/>
              <a:lumOff val="40000"/>
              <a:alpha val="15000"/>
            </a:srgbClr>
          </a:solidFill>
          <a:ln w="12700">
            <a:noFill/>
          </a:ln>
        </p:spPr>
        <p:txBody>
          <a:bodyPr wrap="square">
            <a:spAutoFit/>
          </a:bodyPr>
          <a:lstStyle>
            <a:lvl1pPr marL="0" indent="0" algn="l" defTabSz="6858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2400" kern="1200" smtClean="0">
                <a:solidFill>
                  <a:schemeClr val="bg2">
                    <a:lumMod val="40000"/>
                    <a:lumOff val="60000"/>
                  </a:schemeClr>
                </a:solidFill>
                <a:latin typeface="Consolas" pitchFamily="49" charset="0"/>
                <a:ea typeface="+mn-ea"/>
                <a:cs typeface="Consolas" pitchFamily="49" charset="0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b="1" i="1" dirty="0" smtClean="0">
                <a:solidFill>
                  <a:srgbClr val="11A7C5"/>
                </a:solidFill>
              </a:rPr>
              <a:t>private </a:t>
            </a:r>
            <a:r>
              <a:rPr lang="en-US" sz="3200" b="1" i="1" dirty="0" err="1" smtClean="0">
                <a:solidFill>
                  <a:srgbClr val="11A7C5"/>
                </a:solidFill>
              </a:rPr>
              <a:t>int</a:t>
            </a:r>
            <a:r>
              <a:rPr lang="en-US" sz="3200" b="1" i="1" dirty="0" smtClean="0">
                <a:solidFill>
                  <a:srgbClr val="11A7C5"/>
                </a:solidFill>
              </a:rPr>
              <a:t> age;</a:t>
            </a:r>
            <a:endParaRPr lang="en-US" sz="3200" b="1" i="1" dirty="0">
              <a:solidFill>
                <a:srgbClr val="11A7C5"/>
              </a:solidFill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979712" y="1316841"/>
            <a:ext cx="6768752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r>
              <a:rPr lang="bg-BG" altLang="bg-BG" kern="0" dirty="0" smtClean="0">
                <a:solidFill>
                  <a:schemeClr val="bg1"/>
                </a:solidFill>
              </a:rPr>
              <a:t>Конструктор/и:</a:t>
            </a:r>
            <a:endParaRPr lang="bg-BG" altLang="bg-BG" kern="0" dirty="0">
              <a:solidFill>
                <a:schemeClr val="bg1"/>
              </a:solidFill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2123728" y="4221088"/>
            <a:ext cx="6768752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r>
              <a:rPr lang="bg-BG" altLang="bg-BG" kern="0" dirty="0" smtClean="0">
                <a:solidFill>
                  <a:schemeClr val="bg1"/>
                </a:solidFill>
              </a:rPr>
              <a:t>Свойства:</a:t>
            </a:r>
            <a:endParaRPr lang="bg-BG" altLang="bg-BG" kern="0" dirty="0">
              <a:solidFill>
                <a:schemeClr val="bg1"/>
              </a:solidFill>
            </a:endParaRPr>
          </a:p>
        </p:txBody>
      </p:sp>
      <p:sp>
        <p:nvSpPr>
          <p:cNvPr id="11" name="Text Placeholder 3"/>
          <p:cNvSpPr txBox="1">
            <a:spLocks/>
          </p:cNvSpPr>
          <p:nvPr/>
        </p:nvSpPr>
        <p:spPr>
          <a:xfrm>
            <a:off x="2123728" y="4869160"/>
            <a:ext cx="5904656" cy="584775"/>
          </a:xfrm>
          <a:prstGeom prst="rect">
            <a:avLst/>
          </a:prstGeom>
          <a:solidFill>
            <a:srgbClr val="1F497D">
              <a:lumMod val="60000"/>
              <a:lumOff val="40000"/>
              <a:alpha val="15000"/>
            </a:srgbClr>
          </a:solidFill>
          <a:ln w="12700">
            <a:noFill/>
          </a:ln>
        </p:spPr>
        <p:txBody>
          <a:bodyPr wrap="square">
            <a:spAutoFit/>
          </a:bodyPr>
          <a:lstStyle>
            <a:lvl1pPr marL="0" indent="0" algn="l" defTabSz="6858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2400" kern="1200" smtClean="0">
                <a:solidFill>
                  <a:schemeClr val="bg2">
                    <a:lumMod val="40000"/>
                    <a:lumOff val="60000"/>
                  </a:schemeClr>
                </a:solidFill>
                <a:latin typeface="Consolas" pitchFamily="49" charset="0"/>
                <a:ea typeface="+mn-ea"/>
                <a:cs typeface="Consolas" pitchFamily="49" charset="0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b="1" i="1" dirty="0" smtClean="0">
                <a:solidFill>
                  <a:srgbClr val="11A7C5"/>
                </a:solidFill>
              </a:rPr>
              <a:t>public </a:t>
            </a:r>
            <a:r>
              <a:rPr lang="en-US" sz="3200" b="1" i="1" dirty="0" err="1" smtClean="0">
                <a:solidFill>
                  <a:srgbClr val="11A7C5"/>
                </a:solidFill>
              </a:rPr>
              <a:t>int</a:t>
            </a:r>
            <a:r>
              <a:rPr lang="en-US" sz="3200" b="1" i="1" dirty="0" smtClean="0">
                <a:solidFill>
                  <a:srgbClr val="11A7C5"/>
                </a:solidFill>
              </a:rPr>
              <a:t> </a:t>
            </a:r>
            <a:r>
              <a:rPr lang="bg-BG" sz="3200" b="1" i="1" dirty="0" smtClean="0">
                <a:solidFill>
                  <a:srgbClr val="11A7C5"/>
                </a:solidFill>
              </a:rPr>
              <a:t>А</a:t>
            </a:r>
            <a:r>
              <a:rPr lang="en-US" sz="3200" b="1" i="1" dirty="0" err="1" smtClean="0">
                <a:solidFill>
                  <a:srgbClr val="11A7C5"/>
                </a:solidFill>
              </a:rPr>
              <a:t>ge</a:t>
            </a:r>
            <a:r>
              <a:rPr lang="en-US" sz="3200" b="1" i="1" dirty="0" smtClean="0">
                <a:solidFill>
                  <a:srgbClr val="11A7C5"/>
                </a:solidFill>
              </a:rPr>
              <a:t>{</a:t>
            </a:r>
            <a:r>
              <a:rPr lang="en-US" sz="3200" b="1" i="1" dirty="0" err="1" smtClean="0">
                <a:solidFill>
                  <a:srgbClr val="11A7C5"/>
                </a:solidFill>
              </a:rPr>
              <a:t>get;set</a:t>
            </a:r>
            <a:r>
              <a:rPr lang="en-US" sz="3200" b="1" i="1" dirty="0" smtClean="0">
                <a:solidFill>
                  <a:srgbClr val="11A7C5"/>
                </a:solidFill>
              </a:rPr>
              <a:t>;}</a:t>
            </a:r>
            <a:endParaRPr lang="en-US" sz="3200" b="1" i="1" dirty="0">
              <a:solidFill>
                <a:srgbClr val="11A7C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2017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88640"/>
            <a:ext cx="8229600" cy="981075"/>
          </a:xfrm>
        </p:spPr>
        <p:txBody>
          <a:bodyPr/>
          <a:lstStyle/>
          <a:p>
            <a:r>
              <a:rPr lang="bg-BG" altLang="bg-BG" dirty="0" smtClean="0">
                <a:solidFill>
                  <a:schemeClr val="bg1"/>
                </a:solidFill>
              </a:rPr>
              <a:t>Нива на видимост</a:t>
            </a:r>
            <a:endParaRPr lang="bg-BG" altLang="bg-BG" dirty="0">
              <a:solidFill>
                <a:schemeClr val="bg1"/>
              </a:solidFill>
            </a:endParaRPr>
          </a:p>
        </p:txBody>
      </p:sp>
      <p:sp>
        <p:nvSpPr>
          <p:cNvPr id="12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1547664" y="1556792"/>
            <a:ext cx="7283152" cy="4525963"/>
          </a:xfrm>
        </p:spPr>
        <p:txBody>
          <a:bodyPr/>
          <a:lstStyle/>
          <a:p>
            <a:r>
              <a:rPr lang="bg-BG" dirty="0" smtClean="0">
                <a:solidFill>
                  <a:schemeClr val="bg1"/>
                </a:solidFill>
              </a:rPr>
              <a:t>Използват се за ограничение на достъпа до вътрешните данни на класа</a:t>
            </a:r>
          </a:p>
          <a:p>
            <a:r>
              <a:rPr lang="bg-BG" dirty="0" smtClean="0">
                <a:solidFill>
                  <a:schemeClr val="bg1"/>
                </a:solidFill>
              </a:rPr>
              <a:t>Има четири нива на видимост</a:t>
            </a:r>
          </a:p>
          <a:p>
            <a:pPr lvl="1"/>
            <a:r>
              <a:rPr lang="en-US" b="1" dirty="0" smtClean="0">
                <a:solidFill>
                  <a:schemeClr val="bg1"/>
                </a:solidFill>
              </a:rPr>
              <a:t>Public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Protected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Internal</a:t>
            </a:r>
          </a:p>
          <a:p>
            <a:pPr lvl="1"/>
            <a:r>
              <a:rPr lang="en-US" b="1" dirty="0" smtClean="0">
                <a:solidFill>
                  <a:schemeClr val="bg1"/>
                </a:solidFill>
              </a:rPr>
              <a:t>Private</a:t>
            </a:r>
          </a:p>
        </p:txBody>
      </p:sp>
    </p:spTree>
    <p:extLst>
      <p:ext uri="{BB962C8B-B14F-4D97-AF65-F5344CB8AC3E}">
        <p14:creationId xmlns:p14="http://schemas.microsoft.com/office/powerpoint/2010/main" val="5661468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88640"/>
            <a:ext cx="8229600" cy="981075"/>
          </a:xfrm>
        </p:spPr>
        <p:txBody>
          <a:bodyPr/>
          <a:lstStyle/>
          <a:p>
            <a:r>
              <a:rPr lang="en-US" altLang="bg-BG" dirty="0" smtClean="0">
                <a:solidFill>
                  <a:schemeClr val="bg1"/>
                </a:solidFill>
              </a:rPr>
              <a:t>Public</a:t>
            </a:r>
            <a:endParaRPr lang="bg-BG" altLang="bg-BG" dirty="0">
              <a:solidFill>
                <a:schemeClr val="bg1"/>
              </a:solidFill>
            </a:endParaRPr>
          </a:p>
        </p:txBody>
      </p:sp>
      <p:sp>
        <p:nvSpPr>
          <p:cNvPr id="12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1619672" y="1600200"/>
            <a:ext cx="7067128" cy="4525963"/>
          </a:xfrm>
        </p:spPr>
        <p:txBody>
          <a:bodyPr/>
          <a:lstStyle/>
          <a:p>
            <a:r>
              <a:rPr lang="bg-BG" dirty="0" smtClean="0">
                <a:solidFill>
                  <a:schemeClr val="bg1"/>
                </a:solidFill>
              </a:rPr>
              <a:t>Всички класове имат достъп до елемента</a:t>
            </a:r>
          </a:p>
          <a:p>
            <a:r>
              <a:rPr lang="bg-BG" dirty="0" smtClean="0">
                <a:solidFill>
                  <a:schemeClr val="bg1"/>
                </a:solidFill>
              </a:rPr>
              <a:t>Използва се най-често за методи и свойства</a:t>
            </a:r>
          </a:p>
          <a:p>
            <a:r>
              <a:rPr lang="bg-BG" dirty="0" smtClean="0">
                <a:solidFill>
                  <a:schemeClr val="bg1"/>
                </a:solidFill>
              </a:rPr>
              <a:t>Много рядко се използва за полета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23125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88640"/>
            <a:ext cx="8229600" cy="981075"/>
          </a:xfrm>
        </p:spPr>
        <p:txBody>
          <a:bodyPr/>
          <a:lstStyle/>
          <a:p>
            <a:r>
              <a:rPr lang="en-US" altLang="bg-BG" dirty="0" smtClean="0">
                <a:solidFill>
                  <a:schemeClr val="bg1"/>
                </a:solidFill>
              </a:rPr>
              <a:t>Private</a:t>
            </a:r>
            <a:endParaRPr lang="bg-BG" altLang="bg-BG" dirty="0">
              <a:solidFill>
                <a:schemeClr val="bg1"/>
              </a:solidFill>
            </a:endParaRPr>
          </a:p>
        </p:txBody>
      </p:sp>
      <p:sp>
        <p:nvSpPr>
          <p:cNvPr id="12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1619672" y="1600200"/>
            <a:ext cx="7067128" cy="4525963"/>
          </a:xfrm>
        </p:spPr>
        <p:txBody>
          <a:bodyPr/>
          <a:lstStyle/>
          <a:p>
            <a:r>
              <a:rPr lang="bg-BG" dirty="0" smtClean="0">
                <a:solidFill>
                  <a:schemeClr val="bg1"/>
                </a:solidFill>
              </a:rPr>
              <a:t>Само текущия клас има достъп до елемента</a:t>
            </a:r>
          </a:p>
          <a:p>
            <a:r>
              <a:rPr lang="bg-BG" dirty="0" smtClean="0">
                <a:solidFill>
                  <a:schemeClr val="bg1"/>
                </a:solidFill>
              </a:rPr>
              <a:t>Използва се за полетата, които показват състояние на класа</a:t>
            </a:r>
          </a:p>
          <a:p>
            <a:r>
              <a:rPr lang="bg-BG" dirty="0" smtClean="0">
                <a:solidFill>
                  <a:schemeClr val="bg1"/>
                </a:solidFill>
              </a:rPr>
              <a:t>Използва се за вътрешни методи, чиято логика не носи стойност за външни класове.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85252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88640"/>
            <a:ext cx="8229600" cy="981075"/>
          </a:xfrm>
        </p:spPr>
        <p:txBody>
          <a:bodyPr/>
          <a:lstStyle/>
          <a:p>
            <a:r>
              <a:rPr lang="bg-BG" altLang="bg-BG" dirty="0" smtClean="0">
                <a:solidFill>
                  <a:schemeClr val="bg1"/>
                </a:solidFill>
              </a:rPr>
              <a:t>Ключовата дума</a:t>
            </a:r>
            <a:r>
              <a:rPr lang="en-US" altLang="bg-BG" dirty="0" smtClean="0">
                <a:solidFill>
                  <a:schemeClr val="bg1"/>
                </a:solidFill>
              </a:rPr>
              <a:t> </a:t>
            </a:r>
            <a:r>
              <a:rPr lang="en-US" altLang="bg-BG" b="1" dirty="0" smtClean="0">
                <a:solidFill>
                  <a:schemeClr val="bg1"/>
                </a:solidFill>
              </a:rPr>
              <a:t>this</a:t>
            </a:r>
            <a:endParaRPr lang="bg-BG" altLang="bg-BG" dirty="0">
              <a:solidFill>
                <a:schemeClr val="bg1"/>
              </a:solidFill>
            </a:endParaRPr>
          </a:p>
        </p:txBody>
      </p:sp>
      <p:sp>
        <p:nvSpPr>
          <p:cNvPr id="12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1691680" y="1600200"/>
            <a:ext cx="6995120" cy="4525963"/>
          </a:xfrm>
        </p:spPr>
        <p:txBody>
          <a:bodyPr/>
          <a:lstStyle/>
          <a:p>
            <a:r>
              <a:rPr lang="bg-BG" dirty="0" smtClean="0">
                <a:solidFill>
                  <a:schemeClr val="bg1"/>
                </a:solidFill>
              </a:rPr>
              <a:t>Указател към обекта, чиито метод или конструктор е извикан</a:t>
            </a:r>
          </a:p>
          <a:p>
            <a:r>
              <a:rPr lang="bg-BG" dirty="0" smtClean="0">
                <a:solidFill>
                  <a:schemeClr val="bg1"/>
                </a:solidFill>
              </a:rPr>
              <a:t>Използва се често при конструкторите на класовете.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92957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88640"/>
            <a:ext cx="8229600" cy="981075"/>
          </a:xfrm>
        </p:spPr>
        <p:txBody>
          <a:bodyPr/>
          <a:lstStyle/>
          <a:p>
            <a:r>
              <a:rPr lang="bg-BG" altLang="bg-BG" dirty="0" smtClean="0">
                <a:solidFill>
                  <a:schemeClr val="bg1"/>
                </a:solidFill>
              </a:rPr>
              <a:t>Ключовата дума</a:t>
            </a:r>
            <a:r>
              <a:rPr lang="en-US" altLang="bg-BG" dirty="0" smtClean="0">
                <a:solidFill>
                  <a:schemeClr val="bg1"/>
                </a:solidFill>
              </a:rPr>
              <a:t> </a:t>
            </a:r>
            <a:r>
              <a:rPr lang="en-US" altLang="bg-BG" b="1" dirty="0" smtClean="0">
                <a:solidFill>
                  <a:schemeClr val="bg1"/>
                </a:solidFill>
              </a:rPr>
              <a:t>this</a:t>
            </a:r>
            <a:endParaRPr lang="bg-BG" altLang="bg-BG" dirty="0">
              <a:solidFill>
                <a:schemeClr val="bg1"/>
              </a:solidFill>
            </a:endParaRPr>
          </a:p>
        </p:txBody>
      </p:sp>
      <p:sp>
        <p:nvSpPr>
          <p:cNvPr id="12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2339752" y="2420888"/>
            <a:ext cx="5050904" cy="1368152"/>
          </a:xfrm>
        </p:spPr>
        <p:txBody>
          <a:bodyPr/>
          <a:lstStyle/>
          <a:p>
            <a:pPr algn="ctr"/>
            <a:r>
              <a:rPr lang="bg-BG" sz="4800" b="1" dirty="0" err="1" smtClean="0">
                <a:solidFill>
                  <a:schemeClr val="bg1"/>
                </a:solidFill>
              </a:rPr>
              <a:t>Демо</a:t>
            </a:r>
            <a:endParaRPr lang="en-US" sz="48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6970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88640"/>
            <a:ext cx="8229600" cy="981075"/>
          </a:xfrm>
        </p:spPr>
        <p:txBody>
          <a:bodyPr/>
          <a:lstStyle/>
          <a:p>
            <a:r>
              <a:rPr lang="bg-BG" altLang="bg-BG" dirty="0" smtClean="0">
                <a:solidFill>
                  <a:schemeClr val="bg1"/>
                </a:solidFill>
              </a:rPr>
              <a:t>Конструктори</a:t>
            </a:r>
            <a:endParaRPr lang="bg-BG" altLang="bg-BG" dirty="0">
              <a:solidFill>
                <a:schemeClr val="bg1"/>
              </a:solidFill>
            </a:endParaRPr>
          </a:p>
        </p:txBody>
      </p:sp>
      <p:sp>
        <p:nvSpPr>
          <p:cNvPr id="12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1547664" y="1600200"/>
            <a:ext cx="7139136" cy="4525963"/>
          </a:xfrm>
        </p:spPr>
        <p:txBody>
          <a:bodyPr/>
          <a:lstStyle/>
          <a:p>
            <a:r>
              <a:rPr lang="bg-BG" dirty="0" smtClean="0">
                <a:solidFill>
                  <a:schemeClr val="bg1"/>
                </a:solidFill>
              </a:rPr>
              <a:t>Извикват се при създаване на обекта</a:t>
            </a:r>
          </a:p>
          <a:p>
            <a:r>
              <a:rPr lang="bg-BG" dirty="0" smtClean="0">
                <a:solidFill>
                  <a:schemeClr val="bg1"/>
                </a:solidFill>
              </a:rPr>
              <a:t>Името е същото като името на класа</a:t>
            </a:r>
          </a:p>
          <a:p>
            <a:r>
              <a:rPr lang="bg-BG" dirty="0" smtClean="0">
                <a:solidFill>
                  <a:schemeClr val="bg1"/>
                </a:solidFill>
              </a:rPr>
              <a:t>Нямат тип на връщане</a:t>
            </a:r>
          </a:p>
          <a:p>
            <a:r>
              <a:rPr lang="bg-BG" dirty="0" err="1" smtClean="0">
                <a:solidFill>
                  <a:schemeClr val="bg1"/>
                </a:solidFill>
              </a:rPr>
              <a:t>Псевдометод</a:t>
            </a:r>
            <a:endParaRPr lang="bg-BG" dirty="0">
              <a:solidFill>
                <a:schemeClr val="bg1"/>
              </a:solidFill>
            </a:endParaRPr>
          </a:p>
          <a:p>
            <a:r>
              <a:rPr lang="bg-BG" dirty="0" smtClean="0">
                <a:solidFill>
                  <a:schemeClr val="bg1"/>
                </a:solidFill>
              </a:rPr>
              <a:t>Използване</a:t>
            </a:r>
          </a:p>
        </p:txBody>
      </p:sp>
    </p:spTree>
    <p:extLst>
      <p:ext uri="{BB962C8B-B14F-4D97-AF65-F5344CB8AC3E}">
        <p14:creationId xmlns:p14="http://schemas.microsoft.com/office/powerpoint/2010/main" val="15800161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8794</TotalTime>
  <Words>232</Words>
  <Application>Microsoft Office PowerPoint</Application>
  <PresentationFormat>Презентация на цял екран (4:3)</PresentationFormat>
  <Paragraphs>65</Paragraphs>
  <Slides>16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16</vt:i4>
      </vt:variant>
    </vt:vector>
  </HeadingPairs>
  <TitlesOfParts>
    <vt:vector size="17" baseType="lpstr">
      <vt:lpstr>Diseño predeterminado</vt:lpstr>
      <vt:lpstr>Дефиниране на класове</vt:lpstr>
      <vt:lpstr>Съдържание на клас</vt:lpstr>
      <vt:lpstr>Съдържание на клас</vt:lpstr>
      <vt:lpstr>Нива на видимост</vt:lpstr>
      <vt:lpstr>Public</vt:lpstr>
      <vt:lpstr>Private</vt:lpstr>
      <vt:lpstr>Ключовата дума this</vt:lpstr>
      <vt:lpstr>Ключовата дума this</vt:lpstr>
      <vt:lpstr>Конструктори</vt:lpstr>
      <vt:lpstr>Конструктори</vt:lpstr>
      <vt:lpstr>Конструктори</vt:lpstr>
      <vt:lpstr>Капсулация на логиката</vt:lpstr>
      <vt:lpstr>Static членове</vt:lpstr>
      <vt:lpstr>Static членове</vt:lpstr>
      <vt:lpstr>Въпроси?</vt:lpstr>
      <vt:lpstr>Презентация на PowerPoint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Georgi Dimitrov</cp:lastModifiedBy>
  <cp:revision>782</cp:revision>
  <dcterms:created xsi:type="dcterms:W3CDTF">2010-05-23T14:28:12Z</dcterms:created>
  <dcterms:modified xsi:type="dcterms:W3CDTF">2013-12-03T08:28:18Z</dcterms:modified>
</cp:coreProperties>
</file>