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imes New Roman Bold" charset="1" panose="02030802070405020303"/>
      <p:regular r:id="rId20"/>
    </p:embeddedFont>
    <p:embeddedFont>
      <p:font typeface="Trebuchet MS" charset="1" panose="020B0603020202020204"/>
      <p:regular r:id="rId21"/>
    </p:embeddedFont>
    <p:embeddedFont>
      <p:font typeface="Calibri (MS)" charset="1" panose="020F0502020204030204"/>
      <p:regular r:id="rId22"/>
    </p:embeddedFont>
    <p:embeddedFont>
      <p:font typeface="Trebuchet MS Bold" charset="1" panose="020B0703020202020204"/>
      <p:regular r:id="rId23"/>
    </p:embeddedFont>
    <p:embeddedFont>
      <p:font typeface="Times New Roman" charset="1" panose="02030502070405020303"/>
      <p:regular r:id="rId24"/>
    </p:embeddedFont>
    <p:embeddedFont>
      <p:font typeface="Calibri (MS) Bold" charset="1" panose="020F0702030404030204"/>
      <p:regular r:id="rId25"/>
    </p:embeddedFont>
    <p:embeddedFont>
      <p:font typeface="Calibri (MS) Bold Italics" charset="1" panose="020F07020304040A0204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notesMasters/notesMaster1.xml" Type="http://schemas.openxmlformats.org/officeDocument/2006/relationships/notesMaster"/><Relationship Id="rId18" Target="theme/theme2.xml" Type="http://schemas.openxmlformats.org/officeDocument/2006/relationships/theme"/><Relationship Id="rId19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2285999" y="-49242"/>
            <a:ext cx="11444288" cy="1581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845117" y="4355306"/>
            <a:ext cx="12733020" cy="3867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M. Barath Raj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AND NMID: 212400930/4C96948A75428CA8D8949A2E656719DC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BCA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PRINCE SHRI VENKATESWARA ART’S AND SCIENCE COLLEGE/ MADRASUNIVERSITY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0012" y="5072060"/>
            <a:ext cx="3700462" cy="5129212"/>
            <a:chOff x="0" y="0"/>
            <a:chExt cx="4933950" cy="68389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933950" cy="6838950"/>
            </a:xfrm>
            <a:custGeom>
              <a:avLst/>
              <a:gdLst/>
              <a:ahLst/>
              <a:cxnLst/>
              <a:rect r="r" b="b" t="t" l="l"/>
              <a:pathLst>
                <a:path h="6838950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838950"/>
                  </a:lnTo>
                  <a:lnTo>
                    <a:pt x="0" y="6838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28" r="0" b="-1428"/>
              </a:stretch>
            </a:blipFill>
          </p:spPr>
        </p:sp>
      </p:grpSp>
      <p:sp>
        <p:nvSpPr>
          <p:cNvPr name="Freeform 31" id="31"/>
          <p:cNvSpPr/>
          <p:nvPr/>
        </p:nvSpPr>
        <p:spPr>
          <a:xfrm flipH="false" flipV="false" rot="0">
            <a:off x="5688960" y="2071422"/>
            <a:ext cx="4852679" cy="7657633"/>
          </a:xfrm>
          <a:custGeom>
            <a:avLst/>
            <a:gdLst/>
            <a:ahLst/>
            <a:cxnLst/>
            <a:rect r="r" b="b" t="t" l="l"/>
            <a:pathLst>
              <a:path h="7657633" w="4852679">
                <a:moveTo>
                  <a:pt x="0" y="0"/>
                </a:moveTo>
                <a:lnTo>
                  <a:pt x="4852680" y="0"/>
                </a:lnTo>
                <a:lnTo>
                  <a:pt x="4852680" y="7657633"/>
                </a:lnTo>
                <a:lnTo>
                  <a:pt x="0" y="76576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4307" r="0" b="-26516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109662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32998" y="572451"/>
            <a:ext cx="6868002" cy="1133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73694" y="1694930"/>
            <a:ext cx="8978979" cy="4259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This portfolio webpage is a simple, stylish, and functional personal site designed with a dark theme and thunder-lightning effect to give a unique visual appeal. 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It has a sticky navigation bar with links for certification and contact, a hero section that introduces you, and a footer with an auto-updating year. 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combination of clean layout, responsive design, interactive hover effects, and background animation makes it both professional and visually engaging while staying minimal and easy to navigate.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66056" y="-29696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4" r="0" b="-124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32998" y="559116"/>
            <a:ext cx="16022002" cy="2235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FF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Portfolio of your</a:t>
            </a:r>
          </a:p>
          <a:p>
            <a:pPr algn="l">
              <a:lnSpc>
                <a:spcPts val="864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2621756" y="4512758"/>
            <a:ext cx="10223967" cy="1933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19"/>
              </a:lnSpc>
              <a:spcBef>
                <a:spcPct val="0"/>
              </a:spcBef>
            </a:pPr>
            <a:r>
              <a:rPr lang="en-US" b="true" sz="12600" spc="11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M. Barath Raj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4" r="0" b="-124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1438" y="5729285"/>
            <a:ext cx="2600325" cy="4514847"/>
            <a:chOff x="0" y="0"/>
            <a:chExt cx="3467100" cy="601979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3" t="0" r="-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28712" y="665798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9BBB59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3764710" y="1562300"/>
            <a:ext cx="7543800" cy="7248138"/>
            <a:chOff x="0" y="0"/>
            <a:chExt cx="10058400" cy="966418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058400" cy="9664192"/>
            </a:xfrm>
            <a:custGeom>
              <a:avLst/>
              <a:gdLst/>
              <a:ahLst/>
              <a:cxnLst/>
              <a:rect r="r" b="b" t="t" l="l"/>
              <a:pathLst>
                <a:path h="9664192" w="10058400">
                  <a:moveTo>
                    <a:pt x="0" y="0"/>
                  </a:moveTo>
                  <a:lnTo>
                    <a:pt x="10058400" y="0"/>
                  </a:lnTo>
                  <a:lnTo>
                    <a:pt x="10058400" y="9664192"/>
                  </a:lnTo>
                  <a:lnTo>
                    <a:pt x="0" y="9664192"/>
                  </a:lnTo>
                  <a:close/>
                </a:path>
              </a:pathLst>
            </a:custGeom>
            <a:solidFill>
              <a:srgbClr val="FFFF0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85725"/>
              <a:ext cx="10058400" cy="9749909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5040"/>
                </a:lnSpc>
              </a:pPr>
            </a:p>
            <a:p>
              <a:pPr algn="l" marL="760095" indent="-380048" lvl="1">
                <a:lnSpc>
                  <a:spcPts val="5040"/>
                </a:lnSpc>
                <a:buAutoNum type="arabicPeriod" startAt="1"/>
              </a:pPr>
              <a:r>
                <a:rPr lang="en-US" sz="4200">
                  <a:solidFill>
                    <a:srgbClr val="0D0D0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Problem Statement</a:t>
              </a:r>
            </a:p>
            <a:p>
              <a:pPr algn="l" marL="760095" indent="-380048" lvl="1">
                <a:lnSpc>
                  <a:spcPts val="5040"/>
                </a:lnSpc>
                <a:buAutoNum type="arabicPeriod" startAt="1"/>
              </a:pPr>
              <a:r>
                <a:rPr lang="en-US" sz="4200">
                  <a:solidFill>
                    <a:srgbClr val="0D0D0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Project Overview</a:t>
              </a:r>
            </a:p>
            <a:p>
              <a:pPr algn="l" marL="760095" indent="-380048" lvl="1">
                <a:lnSpc>
                  <a:spcPts val="5040"/>
                </a:lnSpc>
                <a:buAutoNum type="arabicPeriod" startAt="1"/>
              </a:pPr>
              <a:r>
                <a:rPr lang="en-US" sz="4200">
                  <a:solidFill>
                    <a:srgbClr val="0D0D0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End Users</a:t>
              </a:r>
            </a:p>
            <a:p>
              <a:pPr algn="l" marL="760095" indent="-380048" lvl="1">
                <a:lnSpc>
                  <a:spcPts val="5040"/>
                </a:lnSpc>
                <a:buAutoNum type="arabicPeriod" startAt="1"/>
              </a:pPr>
              <a:r>
                <a:rPr lang="en-US" sz="4200">
                  <a:solidFill>
                    <a:srgbClr val="0D0D0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Tools and Technologies</a:t>
              </a:r>
            </a:p>
            <a:p>
              <a:pPr algn="l" marL="760095" indent="-380048" lvl="1">
                <a:lnSpc>
                  <a:spcPts val="5040"/>
                </a:lnSpc>
                <a:buAutoNum type="arabicPeriod" startAt="1"/>
              </a:pPr>
              <a:r>
                <a:rPr lang="en-US" sz="4200">
                  <a:solidFill>
                    <a:srgbClr val="0D0D0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Portfolio design and Layout</a:t>
              </a:r>
            </a:p>
            <a:p>
              <a:pPr algn="l" marL="760095" indent="-380048" lvl="1">
                <a:lnSpc>
                  <a:spcPts val="5040"/>
                </a:lnSpc>
                <a:buAutoNum type="arabicPeriod" startAt="1"/>
              </a:pPr>
              <a:r>
                <a:rPr lang="en-US" sz="4200">
                  <a:solidFill>
                    <a:srgbClr val="0D0D0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Features and Functionality</a:t>
              </a:r>
            </a:p>
            <a:p>
              <a:pPr algn="l" marL="760095" indent="-380048" lvl="1">
                <a:lnSpc>
                  <a:spcPts val="5040"/>
                </a:lnSpc>
                <a:buAutoNum type="arabicPeriod" startAt="1"/>
              </a:pPr>
              <a:r>
                <a:rPr lang="en-US" sz="4200">
                  <a:solidFill>
                    <a:srgbClr val="0D0D0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Results and Screenshots</a:t>
              </a:r>
            </a:p>
            <a:p>
              <a:pPr algn="l" marL="760095" indent="-380048" lvl="1">
                <a:lnSpc>
                  <a:spcPts val="5040"/>
                </a:lnSpc>
                <a:buAutoNum type="arabicPeriod" startAt="1"/>
              </a:pPr>
              <a:r>
                <a:rPr lang="en-US" sz="4200">
                  <a:solidFill>
                    <a:srgbClr val="0D0D0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Conclusion</a:t>
              </a:r>
            </a:p>
            <a:p>
              <a:pPr algn="l" marL="760095" indent="-380048" lvl="1">
                <a:lnSpc>
                  <a:spcPts val="5040"/>
                </a:lnSpc>
                <a:buAutoNum type="arabicPeriod" startAt="1"/>
              </a:pPr>
              <a:r>
                <a:rPr lang="en-US" sz="4200">
                  <a:solidFill>
                    <a:srgbClr val="0D0D0D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Github Link</a:t>
              </a:r>
            </a:p>
            <a:p>
              <a:pPr algn="l" marL="760095" indent="-380048" lvl="1">
                <a:lnSpc>
                  <a:spcPts val="5040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" t="0" r="-21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251108" y="869567"/>
            <a:ext cx="8455343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98514" y="2774633"/>
            <a:ext cx="9369720" cy="5090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88632" indent="-244316" lvl="1">
              <a:lnSpc>
                <a:spcPts val="3240"/>
              </a:lnSpc>
              <a:buAutoNum type="arabicPeriod" startAt="1"/>
            </a:pPr>
            <a:r>
              <a:rPr lang="en-US" b="true" sz="2700">
                <a:solidFill>
                  <a:srgbClr val="4BACC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This portfolio website is designed to:Present my skills, experience, and projects in an organized way.</a:t>
            </a:r>
          </a:p>
          <a:p>
            <a:pPr algn="ctr" marL="488632" indent="-244316" lvl="1">
              <a:lnSpc>
                <a:spcPts val="3240"/>
              </a:lnSpc>
              <a:buAutoNum type="arabicPeriod" startAt="1"/>
            </a:pPr>
            <a:r>
              <a:rPr lang="en-US" b="true" sz="2700">
                <a:solidFill>
                  <a:srgbClr val="4BACC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Provide a single platform where my work can be accessed anytime, anywhere.</a:t>
            </a:r>
          </a:p>
          <a:p>
            <a:pPr algn="ctr" marL="488632" indent="-244316" lvl="1">
              <a:lnSpc>
                <a:spcPts val="3240"/>
              </a:lnSpc>
              <a:buAutoNum type="arabicPeriod" startAt="1"/>
            </a:pPr>
            <a:r>
              <a:rPr lang="en-US" b="true" sz="2700">
                <a:solidFill>
                  <a:srgbClr val="4BACC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Demonstrate my web development/design abilities through the portfolio itself.</a:t>
            </a:r>
          </a:p>
          <a:p>
            <a:pPr algn="ctr" marL="488632" indent="-244316" lvl="1">
              <a:lnSpc>
                <a:spcPts val="3240"/>
              </a:lnSpc>
              <a:buAutoNum type="arabicPeriod" startAt="1"/>
            </a:pPr>
            <a:r>
              <a:rPr lang="en-US" b="true" sz="2700">
                <a:solidFill>
                  <a:srgbClr val="4BACC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For students → Focus on learning, showcasing academic projects.</a:t>
            </a:r>
          </a:p>
          <a:p>
            <a:pPr algn="ctr" marL="488632" indent="-244316" lvl="1">
              <a:lnSpc>
                <a:spcPts val="3240"/>
              </a:lnSpc>
              <a:buAutoNum type="arabicPeriod" startAt="1"/>
            </a:pPr>
            <a:r>
              <a:rPr lang="en-US" b="true" sz="2700">
                <a:solidFill>
                  <a:srgbClr val="4BACC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For professionals → Emphasize career growth, job opportunities.</a:t>
            </a:r>
          </a:p>
          <a:p>
            <a:pPr algn="ctr" marL="488632" indent="-244316" lvl="1">
              <a:lnSpc>
                <a:spcPts val="3240"/>
              </a:lnSpc>
              <a:buAutoNum type="arabicPeriod" startAt="1"/>
            </a:pPr>
            <a:r>
              <a:rPr lang="en-US" b="true" sz="2700">
                <a:solidFill>
                  <a:srgbClr val="4BACC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For freelancers → Stress on attracting clients and collaborations.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2987338" y="3971925"/>
            <a:ext cx="5300662" cy="5715000"/>
            <a:chOff x="0" y="0"/>
            <a:chExt cx="7067550" cy="762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09662" y="1251425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1027806" y="3028950"/>
            <a:ext cx="6402586" cy="4293483"/>
            <a:chOff x="0" y="0"/>
            <a:chExt cx="8536782" cy="5724644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536813" cy="5724652"/>
            </a:xfrm>
            <a:custGeom>
              <a:avLst/>
              <a:gdLst/>
              <a:ahLst/>
              <a:cxnLst/>
              <a:rect r="r" b="b" t="t" l="l"/>
              <a:pathLst>
                <a:path h="5724652" w="8536813">
                  <a:moveTo>
                    <a:pt x="0" y="0"/>
                  </a:moveTo>
                  <a:lnTo>
                    <a:pt x="8536813" y="0"/>
                  </a:lnTo>
                  <a:lnTo>
                    <a:pt x="8536813" y="5724652"/>
                  </a:lnTo>
                  <a:lnTo>
                    <a:pt x="0" y="5724652"/>
                  </a:lnTo>
                  <a:close/>
                </a:path>
              </a:pathLst>
            </a:custGeom>
            <a:solidFill>
              <a:srgbClr val="EEECE1"/>
            </a:solid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-1524" y="-1524"/>
              <a:ext cx="8539861" cy="5727700"/>
            </a:xfrm>
            <a:custGeom>
              <a:avLst/>
              <a:gdLst/>
              <a:ahLst/>
              <a:cxnLst/>
              <a:rect r="r" b="b" t="t" l="l"/>
              <a:pathLst>
                <a:path h="5727700" w="8539861">
                  <a:moveTo>
                    <a:pt x="1524" y="0"/>
                  </a:moveTo>
                  <a:lnTo>
                    <a:pt x="8538337" y="0"/>
                  </a:lnTo>
                  <a:cubicBezTo>
                    <a:pt x="8539226" y="0"/>
                    <a:pt x="8539861" y="762"/>
                    <a:pt x="8539861" y="1524"/>
                  </a:cubicBezTo>
                  <a:lnTo>
                    <a:pt x="8539861" y="5726176"/>
                  </a:lnTo>
                  <a:cubicBezTo>
                    <a:pt x="8539861" y="5727065"/>
                    <a:pt x="8539099" y="5727700"/>
                    <a:pt x="8538337" y="5727700"/>
                  </a:cubicBezTo>
                  <a:lnTo>
                    <a:pt x="1524" y="5727700"/>
                  </a:lnTo>
                  <a:cubicBezTo>
                    <a:pt x="635" y="5727700"/>
                    <a:pt x="0" y="5726938"/>
                    <a:pt x="0" y="5726176"/>
                  </a:cubicBezTo>
                  <a:lnTo>
                    <a:pt x="0" y="1524"/>
                  </a:lnTo>
                  <a:cubicBezTo>
                    <a:pt x="0" y="635"/>
                    <a:pt x="762" y="0"/>
                    <a:pt x="1524" y="0"/>
                  </a:cubicBezTo>
                  <a:moveTo>
                    <a:pt x="1524" y="3048"/>
                  </a:moveTo>
                  <a:lnTo>
                    <a:pt x="1524" y="1524"/>
                  </a:lnTo>
                  <a:lnTo>
                    <a:pt x="3048" y="1524"/>
                  </a:lnTo>
                  <a:lnTo>
                    <a:pt x="3048" y="5726176"/>
                  </a:lnTo>
                  <a:lnTo>
                    <a:pt x="1524" y="5726176"/>
                  </a:lnTo>
                  <a:lnTo>
                    <a:pt x="1524" y="5724652"/>
                  </a:lnTo>
                  <a:lnTo>
                    <a:pt x="8538337" y="5724652"/>
                  </a:lnTo>
                  <a:lnTo>
                    <a:pt x="8538337" y="5726176"/>
                  </a:lnTo>
                  <a:lnTo>
                    <a:pt x="8536813" y="5726176"/>
                  </a:lnTo>
                  <a:lnTo>
                    <a:pt x="8536813" y="1524"/>
                  </a:lnTo>
                  <a:lnTo>
                    <a:pt x="8538337" y="1524"/>
                  </a:lnTo>
                  <a:lnTo>
                    <a:pt x="8538337" y="3048"/>
                  </a:lnTo>
                  <a:lnTo>
                    <a:pt x="1524" y="3048"/>
                  </a:lnTo>
                  <a:close/>
                </a:path>
              </a:pathLst>
            </a:custGeom>
            <a:solidFill>
              <a:srgbClr val="1E1C11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57150"/>
              <a:ext cx="8536782" cy="5781794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 u="sng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About Me – A summary of my background and interests.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 u="sng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Skills – A list of technical and soft skills I possess.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 u="sng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– Highlights of my academic and personal projects.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 u="sng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Resume – Easy access to my CV for recruiters. 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 u="sng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Section – To connect with potential employers, collaborators, and peers.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49178" y="1344674"/>
            <a:ext cx="7521893" cy="77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85850" y="9258300"/>
            <a:ext cx="3271838" cy="728662"/>
            <a:chOff x="0" y="0"/>
            <a:chExt cx="4362450" cy="9715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grpSp>
        <p:nvGrpSpPr>
          <p:cNvPr name="Group 32" id="32"/>
          <p:cNvGrpSpPr/>
          <p:nvPr/>
        </p:nvGrpSpPr>
        <p:grpSpPr>
          <a:xfrm rot="0">
            <a:off x="1" y="3028949"/>
            <a:ext cx="10515600" cy="4293483"/>
            <a:chOff x="0" y="0"/>
            <a:chExt cx="14020800" cy="5724644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4020800" cy="5724652"/>
            </a:xfrm>
            <a:custGeom>
              <a:avLst/>
              <a:gdLst/>
              <a:ahLst/>
              <a:cxnLst/>
              <a:rect r="r" b="b" t="t" l="l"/>
              <a:pathLst>
                <a:path h="5724652" w="14020800">
                  <a:moveTo>
                    <a:pt x="0" y="0"/>
                  </a:moveTo>
                  <a:lnTo>
                    <a:pt x="14020800" y="0"/>
                  </a:lnTo>
                  <a:lnTo>
                    <a:pt x="14020800" y="5724652"/>
                  </a:lnTo>
                  <a:lnTo>
                    <a:pt x="0" y="5724652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48000">
                  <a:srgbClr val="080808">
                    <a:alpha val="100000"/>
                  </a:srgbClr>
                </a:gs>
                <a:gs pos="100000">
                  <a:srgbClr val="666666">
                    <a:alpha val="100000"/>
                  </a:srgbClr>
                </a:gs>
              </a:gsLst>
              <a:lin ang="16200000"/>
            </a:gra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57150"/>
              <a:ext cx="14020800" cy="5781794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 marL="488632" indent="-244316" lvl="1">
                <a:lnSpc>
                  <a:spcPts val="3240"/>
                </a:lnSpc>
                <a:buAutoNum type="arabicPeriod" startAt="1"/>
              </a:pPr>
              <a:r>
                <a:rPr lang="en-US" b="true" sz="2700" i="true">
                  <a:solidFill>
                    <a:srgbClr val="FFFFFF"/>
                  </a:solidFill>
                  <a:latin typeface="Calibri (MS) Bold Italics"/>
                  <a:ea typeface="Calibri (MS) Bold Italics"/>
                  <a:cs typeface="Calibri (MS) Bold Italics"/>
                  <a:sym typeface="Calibri (MS) Bold Italics"/>
                </a:rPr>
                <a:t>Recruiters &amp; Hiring Managers – To evaluate your skills, projects, and suitability for a job.</a:t>
              </a:r>
            </a:p>
            <a:p>
              <a:pPr algn="l" marL="488632" indent="-244316" lvl="1">
                <a:lnSpc>
                  <a:spcPts val="3240"/>
                </a:lnSpc>
                <a:buAutoNum type="arabicPeriod" startAt="1"/>
              </a:pPr>
              <a:r>
                <a:rPr lang="en-US" b="true" sz="2700" i="true">
                  <a:solidFill>
                    <a:srgbClr val="FFFFFF"/>
                  </a:solidFill>
                  <a:latin typeface="Calibri (MS) Bold Italics"/>
                  <a:ea typeface="Calibri (MS) Bold Italics"/>
                  <a:cs typeface="Calibri (MS) Bold Italics"/>
                  <a:sym typeface="Calibri (MS) Bold Italics"/>
                </a:rPr>
                <a:t>2. Clients (for freelancers) – To check your past work and decide whether to hire you.</a:t>
              </a:r>
            </a:p>
            <a:p>
              <a:pPr algn="l" marL="488632" indent="-244316" lvl="1">
                <a:lnSpc>
                  <a:spcPts val="3240"/>
                </a:lnSpc>
                <a:buAutoNum type="arabicPeriod" startAt="1"/>
              </a:pPr>
              <a:r>
                <a:rPr lang="en-US" b="true" sz="2700" i="true">
                  <a:solidFill>
                    <a:srgbClr val="FFFFFF"/>
                  </a:solidFill>
                  <a:latin typeface="Calibri (MS) Bold Italics"/>
                  <a:ea typeface="Calibri (MS) Bold Italics"/>
                  <a:cs typeface="Calibri (MS) Bold Italics"/>
                  <a:sym typeface="Calibri (MS) Bold Italics"/>
                </a:rPr>
                <a:t>3. Teachers / Evaluators – If it’s an academic project, they review it for grading.</a:t>
              </a:r>
            </a:p>
            <a:p>
              <a:pPr algn="l" marL="488632" indent="-244316" lvl="1">
                <a:lnSpc>
                  <a:spcPts val="3240"/>
                </a:lnSpc>
                <a:buAutoNum type="arabicPeriod" startAt="1"/>
              </a:pPr>
              <a:r>
                <a:rPr lang="en-US" b="true" sz="2700" i="true">
                  <a:solidFill>
                    <a:srgbClr val="FFFFFF"/>
                  </a:solidFill>
                  <a:latin typeface="Calibri (MS) Bold Italics"/>
                  <a:ea typeface="Calibri (MS) Bold Italics"/>
                  <a:cs typeface="Calibri (MS) Bold Italics"/>
                  <a:sym typeface="Calibri (MS) Bold Italics"/>
                </a:rPr>
                <a:t>4. Peers &amp; Collaborators – Students, colleagues, or developers who may want to collaborate.</a:t>
              </a:r>
            </a:p>
            <a:p>
              <a:pPr algn="l" marL="488632" indent="-244316" lvl="1">
                <a:lnSpc>
                  <a:spcPts val="3240"/>
                </a:lnSpc>
                <a:buAutoNum type="arabicPeriod" startAt="1"/>
              </a:pPr>
              <a:r>
                <a:rPr lang="en-US" b="true" sz="2700" i="true">
                  <a:solidFill>
                    <a:srgbClr val="FFFFFF"/>
                  </a:solidFill>
                  <a:latin typeface="Calibri (MS) Bold Italics"/>
                  <a:ea typeface="Calibri (MS) Bold Italics"/>
                  <a:cs typeface="Calibri (MS) Bold Italics"/>
                  <a:sym typeface="Calibri (MS) Bold Italics"/>
                </a:rPr>
                <a:t>5. General Audience – Anyone interested in knowing more about your work, achievements, and skills.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0" y="2214562"/>
            <a:ext cx="4043361" cy="4872038"/>
            <a:chOff x="0" y="0"/>
            <a:chExt cx="5391148" cy="64960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391150" cy="6496050"/>
            </a:xfrm>
            <a:custGeom>
              <a:avLst/>
              <a:gdLst/>
              <a:ahLst/>
              <a:cxnLst/>
              <a:rect r="r" b="b" t="t" l="l"/>
              <a:pathLst>
                <a:path h="6496050" w="53911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3" t="0" r="-13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837248" y="1290637"/>
            <a:ext cx="14644688" cy="85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4043361" y="2786062"/>
            <a:ext cx="9161859" cy="1384995"/>
            <a:chOff x="0" y="0"/>
            <a:chExt cx="12215812" cy="184666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2215749" cy="1846707"/>
            </a:xfrm>
            <a:custGeom>
              <a:avLst/>
              <a:gdLst/>
              <a:ahLst/>
              <a:cxnLst/>
              <a:rect r="r" b="b" t="t" l="l"/>
              <a:pathLst>
                <a:path h="1846707" w="12215749">
                  <a:moveTo>
                    <a:pt x="0" y="0"/>
                  </a:moveTo>
                  <a:lnTo>
                    <a:pt x="12215749" y="0"/>
                  </a:lnTo>
                  <a:lnTo>
                    <a:pt x="12215749" y="1846707"/>
                  </a:lnTo>
                  <a:lnTo>
                    <a:pt x="0" y="1846707"/>
                  </a:lnTo>
                  <a:close/>
                </a:path>
              </a:pathLst>
            </a:custGeom>
            <a:solidFill>
              <a:srgbClr val="558ED5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57150"/>
              <a:ext cx="12215812" cy="1903810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sticky header with name + navigationA hero section (intro)A thunder/lightning background animationA footer with auto year update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4043361" y="4270533"/>
            <a:ext cx="9161859" cy="4293483"/>
            <a:chOff x="0" y="0"/>
            <a:chExt cx="12215812" cy="5724644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2215749" cy="5724652"/>
            </a:xfrm>
            <a:custGeom>
              <a:avLst/>
              <a:gdLst/>
              <a:ahLst/>
              <a:cxnLst/>
              <a:rect r="r" b="b" t="t" l="l"/>
              <a:pathLst>
                <a:path h="5724652" w="12215749">
                  <a:moveTo>
                    <a:pt x="0" y="0"/>
                  </a:moveTo>
                  <a:lnTo>
                    <a:pt x="12215749" y="0"/>
                  </a:lnTo>
                  <a:lnTo>
                    <a:pt x="12215749" y="5724652"/>
                  </a:lnTo>
                  <a:lnTo>
                    <a:pt x="0" y="5724652"/>
                  </a:lnTo>
                  <a:close/>
                </a:path>
              </a:pathLst>
            </a:custGeom>
            <a:solidFill>
              <a:srgbClr val="77933C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57150"/>
              <a:ext cx="12215812" cy="5781794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HTML5 – For structuring the web pages.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CSS3 – For styling and layout design.JavaScript – To add interactivity and dynamic features.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Design (Media Queries/Flexbox/Grid) – To ensure mobile-friendly viewing.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Code Editor (VS Code / Sublime / Notepad++) – For writing and editing code.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Web Browser (Chrome / Edge / Firefox) – For testing and previewing the site.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Git &amp; GitHub (optional) – For version control and hosting.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9662" y="440530"/>
            <a:ext cx="13192125" cy="939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029273" y="1549194"/>
            <a:ext cx="9148464" cy="8448466"/>
            <a:chOff x="0" y="0"/>
            <a:chExt cx="12197952" cy="1126462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2197969" cy="11264646"/>
            </a:xfrm>
            <a:custGeom>
              <a:avLst/>
              <a:gdLst/>
              <a:ahLst/>
              <a:cxnLst/>
              <a:rect r="r" b="b" t="t" l="l"/>
              <a:pathLst>
                <a:path h="11264646" w="12197969">
                  <a:moveTo>
                    <a:pt x="0" y="0"/>
                  </a:moveTo>
                  <a:lnTo>
                    <a:pt x="12197969" y="0"/>
                  </a:lnTo>
                  <a:lnTo>
                    <a:pt x="12197969" y="11264646"/>
                  </a:lnTo>
                  <a:lnTo>
                    <a:pt x="0" y="11264646"/>
                  </a:lnTo>
                  <a:close/>
                </a:path>
              </a:pathLst>
            </a:custGeom>
            <a:solidFill>
              <a:srgbClr val="93CDDD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-1524" y="-1524"/>
              <a:ext cx="12201017" cy="11267694"/>
            </a:xfrm>
            <a:custGeom>
              <a:avLst/>
              <a:gdLst/>
              <a:ahLst/>
              <a:cxnLst/>
              <a:rect r="r" b="b" t="t" l="l"/>
              <a:pathLst>
                <a:path h="11267694" w="12201017">
                  <a:moveTo>
                    <a:pt x="1524" y="0"/>
                  </a:moveTo>
                  <a:lnTo>
                    <a:pt x="12199493" y="0"/>
                  </a:lnTo>
                  <a:cubicBezTo>
                    <a:pt x="12200382" y="0"/>
                    <a:pt x="12201017" y="762"/>
                    <a:pt x="12201017" y="1524"/>
                  </a:cubicBezTo>
                  <a:lnTo>
                    <a:pt x="12201017" y="11266170"/>
                  </a:lnTo>
                  <a:cubicBezTo>
                    <a:pt x="12201017" y="11267059"/>
                    <a:pt x="12200255" y="11267694"/>
                    <a:pt x="12199493" y="11267694"/>
                  </a:cubicBezTo>
                  <a:lnTo>
                    <a:pt x="1524" y="11267694"/>
                  </a:lnTo>
                  <a:cubicBezTo>
                    <a:pt x="635" y="11267694"/>
                    <a:pt x="0" y="11266932"/>
                    <a:pt x="0" y="11266170"/>
                  </a:cubicBezTo>
                  <a:lnTo>
                    <a:pt x="0" y="1524"/>
                  </a:lnTo>
                  <a:cubicBezTo>
                    <a:pt x="0" y="635"/>
                    <a:pt x="762" y="0"/>
                    <a:pt x="1524" y="0"/>
                  </a:cubicBezTo>
                  <a:moveTo>
                    <a:pt x="1524" y="3048"/>
                  </a:moveTo>
                  <a:lnTo>
                    <a:pt x="1524" y="1524"/>
                  </a:lnTo>
                  <a:lnTo>
                    <a:pt x="3048" y="1524"/>
                  </a:lnTo>
                  <a:lnTo>
                    <a:pt x="3048" y="11266170"/>
                  </a:lnTo>
                  <a:lnTo>
                    <a:pt x="1524" y="11266170"/>
                  </a:lnTo>
                  <a:lnTo>
                    <a:pt x="1524" y="11264646"/>
                  </a:lnTo>
                  <a:lnTo>
                    <a:pt x="12199493" y="11264646"/>
                  </a:lnTo>
                  <a:lnTo>
                    <a:pt x="12199493" y="11266170"/>
                  </a:lnTo>
                  <a:lnTo>
                    <a:pt x="12197969" y="11266170"/>
                  </a:lnTo>
                  <a:lnTo>
                    <a:pt x="12197969" y="1524"/>
                  </a:lnTo>
                  <a:lnTo>
                    <a:pt x="12199493" y="1524"/>
                  </a:lnTo>
                  <a:lnTo>
                    <a:pt x="12199493" y="3048"/>
                  </a:lnTo>
                  <a:lnTo>
                    <a:pt x="1524" y="3048"/>
                  </a:lnTo>
                  <a:close/>
                </a:path>
              </a:pathLst>
            </a:custGeom>
            <a:solidFill>
              <a:srgbClr val="4BACC6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57150"/>
              <a:ext cx="12197952" cy="11321772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BackgroundBlack backgroundWhite textLightning flash effect runs in the background---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Header (Navbar)Sticky at the top (always visible when scrolling)Semi-transparent black background.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(rgba(0,0,0,0.7))Left side → Title “M. Akash” in cyan (#00e5ff)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side → Navigation linksCertification (opens IBM certificate in new tab)Contact (opens email app)Hover effect → Links turn cyanHero / Main SectionCenter-aligned 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: “Welcome” in cyan (#00e5ff), large fontParagraph below → Introduction about youMentions BCA 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: Prince Shri Venkateswara Arts and Science CollegeSchool: Sri Sankara Vidyalaya Matric Higher Secondary SchoolFooterSemi-transparent black background (rgba(0,0,0,0.8))Centered small white textShows copyright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Example: © 2025 M. Akash | PortfolioYear updates automatically with JavaScript---</a:t>
              </a:r>
            </a:p>
            <a:p>
              <a:pPr algn="l" marL="488632" indent="-244316" lvl="1">
                <a:lnSpc>
                  <a:spcPts val="3240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Special EffectFull-screen thunder/flash effect in the backgroundFlashes white for a split second to mimic lightning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58320" y="1382553"/>
            <a:ext cx="8978979" cy="6336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🌟 Features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Dark Theme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Black background with white text for a modern look.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Accent Color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Cyan (#00e5ff) used for headings and highlights.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Sticky Navbar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Header stays at the top when scrolling.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Navigation Links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Certification link (opens your IBM certificate). Contact link (opens email app).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Hero Section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Displays your welcome message and education details.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Footer Section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Copyright with auto-updating year.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Responsive Layout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Works across desktop and mobile (due to viewport meta tag).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Thunder/Lightning Effect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Animated flash simulates lightning in the background.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833604" y="2789782"/>
            <a:ext cx="8978979" cy="3843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Functions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Dynamic Year Update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JavaScript automatically inserts the current year in the footer.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Navigation Links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Certification opens in a new tab. Contact opens the default mail app with your email.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Thunder Animation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Keyframes control opacity to create random flash/lightning effect.</a:t>
            </a:r>
          </a:p>
          <a:p>
            <a:pPr algn="l" marL="488632" indent="-244316" lvl="1">
              <a:lnSpc>
                <a:spcPts val="3240"/>
              </a:lnSpc>
              <a:buFont typeface="Arial"/>
              <a:buChar char="•"/>
            </a:pP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Hover Effect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Navigation links change color when hovered (white → cyan).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DAGxudu_lHs</dc:identifier>
  <dcterms:modified xsi:type="dcterms:W3CDTF">2011-08-01T06:04:30Z</dcterms:modified>
  <cp:revision>1</cp:revision>
  <dc:title>portfolio pptM.AKASH.pptx</dc:title>
</cp:coreProperties>
</file>