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DD4AF-4231-466A-8336-819983B48EF8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D6486-D901-4820-A9EA-4A674C49A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7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3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6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5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97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8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239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3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50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5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1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7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75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9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71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5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C0A333-37D1-4425-9303-312D22B06EFD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37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Windows</a:t>
            </a:r>
            <a:r>
              <a:rPr lang="zh-CN" altLang="en-US" sz="6000" dirty="0" smtClean="0"/>
              <a:t>环境</a:t>
            </a:r>
            <a:r>
              <a:rPr lang="zh-CN" altLang="en-US" sz="6000" dirty="0" smtClean="0"/>
              <a:t>下的</a:t>
            </a:r>
            <a:r>
              <a:rPr lang="en-US" altLang="zh-CN" sz="6000" dirty="0" smtClean="0"/>
              <a:t>ROP</a:t>
            </a:r>
            <a:r>
              <a:rPr lang="en-US" altLang="zh-CN" sz="6000" dirty="0"/>
              <a:t/>
            </a:r>
            <a:br>
              <a:rPr lang="en-US" altLang="zh-CN" sz="6000" dirty="0"/>
            </a:b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42445"/>
          </a:xfrm>
        </p:spPr>
        <p:txBody>
          <a:bodyPr>
            <a:noAutofit/>
          </a:bodyPr>
          <a:lstStyle/>
          <a:p>
            <a:pPr algn="ctr"/>
            <a:r>
              <a:rPr lang="zh-CN" altLang="en-US" sz="1800" cap="none" dirty="0" smtClean="0">
                <a:latin typeface="Times New Roman" panose="02020603050405020304" pitchFamily="18" charset="0"/>
              </a:rPr>
              <a:t>二进制安全系列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 cap="none" dirty="0" smtClean="0">
                <a:latin typeface="Times New Roman" panose="02020603050405020304" pitchFamily="18" charset="0"/>
              </a:rPr>
              <a:t>@author: </a:t>
            </a:r>
            <a:r>
              <a:rPr lang="zh-CN" altLang="en-US" sz="1800" cap="none" dirty="0" smtClean="0">
                <a:latin typeface="Times New Roman" panose="02020603050405020304" pitchFamily="18" charset="0"/>
              </a:rPr>
              <a:t>玉涵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 cap="none" dirty="0" smtClean="0">
                <a:latin typeface="Times New Roman" panose="02020603050405020304" pitchFamily="18" charset="0"/>
              </a:rPr>
              <a:t>@blog: https://r00tk1ts.github.io</a:t>
            </a:r>
            <a:br>
              <a:rPr lang="en-US" altLang="zh-CN" sz="1800" cap="none" dirty="0" smtClean="0">
                <a:latin typeface="Times New Roman" panose="02020603050405020304" pitchFamily="18" charset="0"/>
              </a:rPr>
            </a:br>
            <a:r>
              <a:rPr lang="en-US" altLang="zh-CN" sz="1800" cap="none" dirty="0" smtClean="0">
                <a:latin typeface="Times New Roman" panose="02020603050405020304" pitchFamily="18" charset="0"/>
              </a:rPr>
              <a:t>@date: </a:t>
            </a:r>
            <a:r>
              <a:rPr lang="en-US" altLang="zh-CN" sz="1800" cap="none" dirty="0" smtClean="0">
                <a:latin typeface="Times New Roman" panose="02020603050405020304" pitchFamily="18" charset="0"/>
              </a:rPr>
              <a:t>2018-07-16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333500" y="4221217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0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ROP</a:t>
            </a:r>
            <a:r>
              <a:rPr lang="zh-CN" altLang="en-US" dirty="0" smtClean="0"/>
              <a:t>的本质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59" y="1533525"/>
            <a:ext cx="5200650" cy="3619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10325" y="1533525"/>
            <a:ext cx="40290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复用已存在于各个模块的代码片段：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zh-CN" altLang="en-US" dirty="0" smtClean="0"/>
              <a:t>模块基址要已知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zh-CN" altLang="en-US" dirty="0"/>
              <a:t>代码</a:t>
            </a:r>
            <a:r>
              <a:rPr lang="zh-CN" altLang="en-US" dirty="0" smtClean="0"/>
              <a:t>片段通常是</a:t>
            </a:r>
            <a:r>
              <a:rPr lang="en-US" altLang="zh-CN" dirty="0" smtClean="0"/>
              <a:t>ret</a:t>
            </a:r>
            <a:r>
              <a:rPr lang="zh-CN" altLang="en-US" dirty="0" smtClean="0"/>
              <a:t>结尾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仅使用栈来控制数据和程序执行流。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zh-CN" altLang="en-US" dirty="0" smtClean="0"/>
              <a:t>可以</a:t>
            </a:r>
            <a:r>
              <a:rPr lang="en-US" altLang="zh-CN" dirty="0" smtClean="0"/>
              <a:t>stack pivot-&gt;fake stack</a:t>
            </a:r>
          </a:p>
          <a:p>
            <a:pPr marL="800100" lvl="1" indent="-342900">
              <a:buAutoNum type="arabicPeriod"/>
            </a:pPr>
            <a:r>
              <a:rPr lang="zh-CN" altLang="en-US" dirty="0" smtClean="0"/>
              <a:t>调用感兴趣的库函数；或者调用开启</a:t>
            </a:r>
            <a:r>
              <a:rPr lang="en-US" altLang="zh-CN" dirty="0" smtClean="0"/>
              <a:t>X</a:t>
            </a:r>
            <a:r>
              <a:rPr lang="zh-CN" altLang="en-US" dirty="0" smtClean="0"/>
              <a:t>权限或关闭</a:t>
            </a:r>
            <a:r>
              <a:rPr lang="en-US" altLang="zh-CN" dirty="0" smtClean="0"/>
              <a:t>DEP</a:t>
            </a:r>
            <a:r>
              <a:rPr lang="zh-CN" altLang="en-US" dirty="0" smtClean="0"/>
              <a:t>的函数；或者调用分配</a:t>
            </a:r>
            <a:r>
              <a:rPr lang="en-US" altLang="zh-CN" dirty="0" smtClean="0"/>
              <a:t>+</a:t>
            </a:r>
            <a:r>
              <a:rPr lang="zh-CN" altLang="en-US" dirty="0" smtClean="0"/>
              <a:t>复制函数。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要点：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如何找到合适的</a:t>
            </a:r>
            <a:r>
              <a:rPr lang="en-US" altLang="zh-CN" dirty="0" smtClean="0"/>
              <a:t>gadget</a:t>
            </a:r>
            <a:r>
              <a:rPr lang="zh-CN" altLang="en-US" dirty="0" smtClean="0"/>
              <a:t>并串在一起，达成最终目的。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根据具体情况，</a:t>
            </a:r>
            <a:r>
              <a:rPr lang="en-US" altLang="zh-CN" dirty="0" smtClean="0"/>
              <a:t>ROP</a:t>
            </a:r>
            <a:r>
              <a:rPr lang="zh-CN" altLang="en-US" dirty="0" smtClean="0"/>
              <a:t>链的构造难度不一而论。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33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源自</a:t>
            </a:r>
            <a:r>
              <a:rPr lang="en-US" altLang="zh-CN" dirty="0" smtClean="0"/>
              <a:t>ret2lib</a:t>
            </a:r>
            <a:r>
              <a:rPr lang="zh-CN" altLang="en-US" dirty="0" smtClean="0"/>
              <a:t>的原生</a:t>
            </a:r>
            <a:r>
              <a:rPr lang="en-US" altLang="zh-CN" dirty="0" smtClean="0"/>
              <a:t>ROP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93" y="1672196"/>
            <a:ext cx="3990975" cy="46386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76850" y="1672196"/>
            <a:ext cx="4773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编译链接选项：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禁用</a:t>
            </a:r>
            <a:r>
              <a:rPr lang="en-US" altLang="zh-CN" dirty="0" smtClean="0"/>
              <a:t>/GS: cookie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Basic Runtime Checks: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启用</a:t>
            </a:r>
            <a:r>
              <a:rPr lang="en-US" altLang="zh-CN" dirty="0" smtClean="0"/>
              <a:t>/NXCOMPAT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/DYNAMICBASE: YES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76850" y="3504786"/>
            <a:ext cx="4773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ROP</a:t>
            </a:r>
            <a:r>
              <a:rPr lang="zh-CN" altLang="en-US" dirty="0" smtClean="0"/>
              <a:t>需求：</a:t>
            </a:r>
            <a:endParaRPr lang="en-US" altLang="zh-CN" dirty="0" smtClean="0"/>
          </a:p>
          <a:p>
            <a:r>
              <a:rPr lang="en-US" altLang="zh-CN" dirty="0" err="1" smtClean="0"/>
              <a:t>WinExec</a:t>
            </a:r>
            <a:r>
              <a:rPr lang="en-US" altLang="zh-CN" dirty="0" smtClean="0"/>
              <a:t>(“cmd.exe”, SW_SHOW);</a:t>
            </a:r>
          </a:p>
          <a:p>
            <a:r>
              <a:rPr lang="en-US" altLang="zh-CN" dirty="0" err="1" smtClean="0"/>
              <a:t>ExitThread</a:t>
            </a:r>
            <a:r>
              <a:rPr lang="en-US" altLang="zh-CN" dirty="0" smtClean="0"/>
              <a:t>(0);</a:t>
            </a:r>
          </a:p>
          <a:p>
            <a:endParaRPr lang="en-US" altLang="zh-CN" dirty="0"/>
          </a:p>
          <a:p>
            <a:r>
              <a:rPr lang="en-US" altLang="zh-CN" dirty="0" smtClean="0"/>
              <a:t>Note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假定</a:t>
            </a:r>
            <a:r>
              <a:rPr lang="en-US" altLang="zh-CN" dirty="0" smtClean="0"/>
              <a:t>”cmd.exe”</a:t>
            </a:r>
            <a:r>
              <a:rPr lang="zh-CN" altLang="en-US" dirty="0" smtClean="0"/>
              <a:t>字符串不在任何模块中存在，需要自己构造。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不能通过另外两种手法，执行自己的</a:t>
            </a:r>
            <a:r>
              <a:rPr lang="en-US" altLang="zh-CN" dirty="0" err="1" smtClean="0"/>
              <a:t>shellcode</a:t>
            </a:r>
            <a:r>
              <a:rPr lang="zh-CN" altLang="en-US" dirty="0" smtClean="0"/>
              <a:t>，要用</a:t>
            </a:r>
            <a:r>
              <a:rPr lang="en-US" altLang="zh-CN" dirty="0" smtClean="0"/>
              <a:t>ret2lib</a:t>
            </a:r>
            <a:r>
              <a:rPr lang="zh-CN" altLang="en-US" dirty="0" smtClean="0"/>
              <a:t>的方式。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881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源自</a:t>
            </a:r>
            <a:r>
              <a:rPr lang="en-US" altLang="zh-CN" dirty="0" smtClean="0"/>
              <a:t>ret2lib</a:t>
            </a:r>
            <a:r>
              <a:rPr lang="zh-CN" altLang="en-US" dirty="0" smtClean="0"/>
              <a:t>的原生</a:t>
            </a:r>
            <a:r>
              <a:rPr lang="en-US" altLang="zh-CN" dirty="0" smtClean="0"/>
              <a:t>ROP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4" name="文本框 1143"/>
          <p:cNvSpPr txBox="1"/>
          <p:nvPr/>
        </p:nvSpPr>
        <p:spPr>
          <a:xfrm>
            <a:off x="6391275" y="1628775"/>
            <a:ext cx="3924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</a:t>
            </a:r>
            <a:r>
              <a:rPr lang="en-US" altLang="zh-CN" dirty="0" smtClean="0"/>
              <a:t>adget1</a:t>
            </a:r>
            <a:r>
              <a:rPr lang="zh-CN" altLang="en-US" dirty="0" smtClean="0"/>
              <a:t>需要栈顶向下移位，返回到</a:t>
            </a:r>
            <a:r>
              <a:rPr lang="en-US" altLang="zh-CN" dirty="0" smtClean="0"/>
              <a:t>gadget2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Gadget2</a:t>
            </a:r>
            <a:r>
              <a:rPr lang="zh-CN" altLang="en-US" dirty="0" smtClean="0"/>
              <a:t>需要用</a:t>
            </a:r>
            <a:r>
              <a:rPr lang="en-US" altLang="zh-CN" dirty="0" smtClean="0"/>
              <a:t>\x00</a:t>
            </a:r>
            <a:r>
              <a:rPr lang="zh-CN" altLang="en-US" dirty="0" smtClean="0"/>
              <a:t>替换</a:t>
            </a:r>
            <a:r>
              <a:rPr lang="en-US" altLang="zh-CN" dirty="0" smtClean="0"/>
              <a:t>.exe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xff</a:t>
            </a:r>
            <a:r>
              <a:rPr lang="zh-CN" altLang="en-US" dirty="0" smtClean="0"/>
              <a:t>字节并返回到</a:t>
            </a:r>
            <a:r>
              <a:rPr lang="en-US" altLang="zh-CN" dirty="0" smtClean="0"/>
              <a:t>gadget3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Gadget3</a:t>
            </a:r>
            <a:r>
              <a:rPr lang="zh-CN" altLang="en-US" dirty="0" smtClean="0"/>
              <a:t>修正</a:t>
            </a:r>
            <a:r>
              <a:rPr lang="en-US" altLang="zh-CN" dirty="0" err="1" smtClean="0"/>
              <a:t>WinExec</a:t>
            </a:r>
            <a:r>
              <a:rPr lang="zh-CN" altLang="en-US" dirty="0" smtClean="0"/>
              <a:t>的第一个参数，指向</a:t>
            </a:r>
            <a:r>
              <a:rPr lang="en-US" altLang="zh-CN" dirty="0" smtClean="0"/>
              <a:t>cmd.exe</a:t>
            </a:r>
            <a:r>
              <a:rPr lang="zh-CN" altLang="en-US" dirty="0" smtClean="0"/>
              <a:t>字符串起始地址，然后返回到</a:t>
            </a:r>
            <a:r>
              <a:rPr lang="en-US" altLang="zh-CN" dirty="0" smtClean="0"/>
              <a:t>gadget4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Gadget4</a:t>
            </a:r>
            <a:r>
              <a:rPr lang="zh-CN" altLang="en-US" dirty="0" smtClean="0"/>
              <a:t>调整栈顶指针，使其返回到</a:t>
            </a:r>
            <a:r>
              <a:rPr lang="en-US" altLang="zh-CN" dirty="0" err="1" smtClean="0"/>
              <a:t>WinExec</a:t>
            </a:r>
            <a:r>
              <a:rPr lang="zh-CN" altLang="en-US" dirty="0" smtClean="0"/>
              <a:t>栈帧位置；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pic>
        <p:nvPicPr>
          <p:cNvPr id="1145" name="图片 1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43" y="1408666"/>
            <a:ext cx="5171115" cy="544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4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源自</a:t>
            </a:r>
            <a:r>
              <a:rPr lang="en-US" altLang="zh-CN" dirty="0" smtClean="0"/>
              <a:t>ret2lib</a:t>
            </a:r>
            <a:r>
              <a:rPr lang="zh-CN" altLang="en-US" dirty="0" smtClean="0"/>
              <a:t>的原生</a:t>
            </a:r>
            <a:r>
              <a:rPr lang="en-US" altLang="zh-CN" dirty="0" smtClean="0"/>
              <a:t>ROP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源自</a:t>
            </a:r>
            <a:r>
              <a:rPr lang="en-US" altLang="zh-CN" dirty="0" smtClean="0"/>
              <a:t>ret2lib</a:t>
            </a:r>
            <a:r>
              <a:rPr lang="zh-CN" altLang="en-US" dirty="0" smtClean="0"/>
              <a:t>的原生</a:t>
            </a:r>
            <a:r>
              <a:rPr lang="en-US" altLang="zh-CN" dirty="0" smtClean="0"/>
              <a:t>ROP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利用</a:t>
            </a:r>
            <a:r>
              <a:rPr lang="en-US" altLang="zh-CN" dirty="0" smtClean="0"/>
              <a:t>Win API</a:t>
            </a:r>
            <a:r>
              <a:rPr lang="zh-CN" altLang="en-US" dirty="0" smtClean="0"/>
              <a:t>绕过</a:t>
            </a:r>
            <a:r>
              <a:rPr lang="en-US" altLang="zh-CN" dirty="0" smtClean="0"/>
              <a:t>DEP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81259" y="1561237"/>
            <a:ext cx="87344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Windows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下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,DEP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可配置的选项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AlwaysOn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始终开启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sz="800" kern="100" dirty="0">
                <a:latin typeface="Consolas" panose="020B0609020204030204" pitchFamily="49" charset="0"/>
                <a:ea typeface="Wingdings" panose="05000000000000000000" pitchFamily="2" charset="2"/>
                <a:cs typeface="Wingdings" panose="05000000000000000000" pitchFamily="2" charset="2"/>
              </a:rPr>
              <a:t> </a:t>
            </a:r>
            <a:endParaRPr lang="en-US" altLang="zh-CN" sz="800" kern="100" dirty="0" smtClean="0">
              <a:latin typeface="Consolas" panose="020B0609020204030204" pitchFamily="49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AlwaysOff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始终关闭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OptIn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仅为基本的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Windows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程序和服务启动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DEP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OptOut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为除用户指定程序之外的所有程序和服务启用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DEP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zh-CN" dirty="0">
                <a:latin typeface="Consolas" panose="020B0609020204030204" pitchFamily="49" charset="0"/>
              </a:rPr>
              <a:t>各式各样绕过</a:t>
            </a:r>
            <a:r>
              <a:rPr lang="en-US" altLang="zh-CN" dirty="0">
                <a:latin typeface="Consolas" panose="020B0609020204030204" pitchFamily="49" charset="0"/>
              </a:rPr>
              <a:t>DEP</a:t>
            </a:r>
            <a:r>
              <a:rPr lang="zh-CN" altLang="zh-CN" dirty="0">
                <a:latin typeface="Consolas" panose="020B0609020204030204" pitchFamily="49" charset="0"/>
              </a:rPr>
              <a:t>的方法</a:t>
            </a:r>
            <a:r>
              <a:rPr lang="en-US" altLang="zh-CN" dirty="0" smtClean="0">
                <a:latin typeface="Consolas" panose="020B0609020204030204" pitchFamily="49" charset="0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Consolas" panose="020B0609020204030204" pitchFamily="49" charset="0"/>
              </a:rPr>
              <a:t>VirtualProtect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  <a:r>
              <a:rPr lang="zh-CN" altLang="en-US" dirty="0" smtClean="0">
                <a:latin typeface="Consolas" panose="020B0609020204030204" pitchFamily="49" charset="0"/>
              </a:rPr>
              <a:t>：</a:t>
            </a:r>
            <a:r>
              <a:rPr lang="en-US" altLang="zh-CN" dirty="0" err="1" smtClean="0">
                <a:latin typeface="Consolas" panose="020B0609020204030204" pitchFamily="49" charset="0"/>
              </a:rPr>
              <a:t>让内存可执行</a:t>
            </a:r>
            <a:r>
              <a:rPr lang="en-US" altLang="zh-CN" dirty="0" smtClean="0">
                <a:latin typeface="Consolas" panose="020B0609020204030204" pitchFamily="49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Consolas" panose="020B0609020204030204" pitchFamily="49" charset="0"/>
              </a:rPr>
              <a:t>VirtualAlloc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  <a:r>
              <a:rPr lang="zh-CN" altLang="en-US" dirty="0" smtClean="0">
                <a:latin typeface="Consolas" panose="020B0609020204030204" pitchFamily="49" charset="0"/>
              </a:rPr>
              <a:t>：</a:t>
            </a:r>
            <a:r>
              <a:rPr lang="zh-CN" altLang="zh-CN" dirty="0" smtClean="0">
                <a:latin typeface="Consolas" panose="020B0609020204030204" pitchFamily="49" charset="0"/>
              </a:rPr>
              <a:t>分配</a:t>
            </a:r>
            <a:r>
              <a:rPr lang="zh-CN" altLang="zh-CN" dirty="0">
                <a:latin typeface="Consolas" panose="020B0609020204030204" pitchFamily="49" charset="0"/>
              </a:rPr>
              <a:t>可执行的内存</a:t>
            </a:r>
            <a:r>
              <a:rPr lang="en-US" altLang="zh-CN" dirty="0" smtClean="0">
                <a:latin typeface="Consolas" panose="020B0609020204030204" pitchFamily="49" charset="0"/>
              </a:rPr>
              <a:t>.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Consolas" panose="020B0609020204030204" pitchFamily="49" charset="0"/>
              </a:rPr>
              <a:t>注意</a:t>
            </a:r>
            <a:r>
              <a:rPr lang="en-US" altLang="zh-CN" dirty="0" smtClean="0">
                <a:latin typeface="Consolas" panose="020B0609020204030204" pitchFamily="49" charset="0"/>
              </a:rPr>
              <a:t>:</a:t>
            </a:r>
            <a:r>
              <a:rPr lang="zh-CN" altLang="zh-CN" dirty="0" smtClean="0">
                <a:latin typeface="Consolas" panose="020B0609020204030204" pitchFamily="49" charset="0"/>
              </a:rPr>
              <a:t>要用</a:t>
            </a:r>
            <a:r>
              <a:rPr lang="en-US" altLang="zh-CN" dirty="0" err="1" smtClean="0">
                <a:latin typeface="Consolas" panose="020B0609020204030204" pitchFamily="49" charset="0"/>
              </a:rPr>
              <a:t>VirtualAlloc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  <a:r>
              <a:rPr lang="zh-CN" altLang="zh-CN" dirty="0" smtClean="0">
                <a:latin typeface="Consolas" panose="020B0609020204030204" pitchFamily="49" charset="0"/>
              </a:rPr>
              <a:t>分配已提交的内存</a:t>
            </a:r>
            <a:r>
              <a:rPr lang="en-US" altLang="zh-CN" dirty="0" smtClean="0">
                <a:latin typeface="Consolas" panose="020B0609020204030204" pitchFamily="49" charset="0"/>
              </a:rPr>
              <a:t>.</a:t>
            </a:r>
            <a:r>
              <a:rPr lang="zh-CN" altLang="zh-CN" dirty="0" smtClean="0">
                <a:latin typeface="Consolas" panose="020B0609020204030204" pitchFamily="49" charset="0"/>
              </a:rPr>
              <a:t>只要分配某个已提交分页中一个单字节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zh-CN" altLang="zh-CN" dirty="0" smtClean="0">
                <a:latin typeface="Consolas" panose="020B0609020204030204" pitchFamily="49" charset="0"/>
              </a:rPr>
              <a:t>长度</a:t>
            </a:r>
            <a:r>
              <a:rPr lang="en-US" altLang="zh-CN" dirty="0" smtClean="0">
                <a:latin typeface="Consolas" panose="020B0609020204030204" pitchFamily="49" charset="0"/>
              </a:rPr>
              <a:t>=1),</a:t>
            </a:r>
            <a:r>
              <a:rPr lang="zh-CN" altLang="zh-CN" dirty="0" smtClean="0">
                <a:latin typeface="Consolas" panose="020B0609020204030204" pitchFamily="49" charset="0"/>
              </a:rPr>
              <a:t>就可以让该字节所在的整个分页都具有可执行属性了</a:t>
            </a:r>
            <a:r>
              <a:rPr lang="en-US" altLang="zh-CN" dirty="0" smtClean="0">
                <a:latin typeface="Consolas" panose="020B0609020204030204" pitchFamily="49" charset="0"/>
              </a:rPr>
              <a:t>.</a:t>
            </a:r>
            <a:endParaRPr lang="zh-CN" altLang="zh-CN" dirty="0" smtClean="0">
              <a:latin typeface="Consolas" panose="020B06090202040302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Consolas" panose="020B0609020204030204" pitchFamily="49" charset="0"/>
              </a:rPr>
              <a:t>HeapCreate</a:t>
            </a:r>
            <a:r>
              <a:rPr lang="en-US" altLang="zh-CN" dirty="0">
                <a:latin typeface="Consolas" panose="020B0609020204030204" pitchFamily="49" charset="0"/>
              </a:rPr>
              <a:t>() + </a:t>
            </a:r>
            <a:r>
              <a:rPr lang="en-US" altLang="zh-CN" dirty="0" err="1">
                <a:latin typeface="Consolas" panose="020B0609020204030204" pitchFamily="49" charset="0"/>
              </a:rPr>
              <a:t>HeapAlloc</a:t>
            </a:r>
            <a:r>
              <a:rPr lang="en-US" altLang="zh-CN" dirty="0">
                <a:latin typeface="Consolas" panose="020B0609020204030204" pitchFamily="49" charset="0"/>
              </a:rPr>
              <a:t>() + </a:t>
            </a:r>
            <a:r>
              <a:rPr lang="zh-CN" altLang="zh-CN" dirty="0">
                <a:latin typeface="Consolas" panose="020B0609020204030204" pitchFamily="49" charset="0"/>
              </a:rPr>
              <a:t>拷贝内存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Consolas" panose="020B0609020204030204" pitchFamily="49" charset="0"/>
              </a:rPr>
              <a:t>SetProcessDEPPolicy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  <a:r>
              <a:rPr lang="zh-CN" altLang="en-US" dirty="0" smtClean="0">
                <a:latin typeface="Consolas" panose="020B0609020204030204" pitchFamily="49" charset="0"/>
              </a:rPr>
              <a:t>：</a:t>
            </a:r>
            <a:r>
              <a:rPr lang="zh-CN" altLang="zh-CN" dirty="0" smtClean="0">
                <a:latin typeface="Consolas" panose="020B0609020204030204" pitchFamily="49" charset="0"/>
              </a:rPr>
              <a:t>关闭</a:t>
            </a:r>
            <a:r>
              <a:rPr lang="en-US" altLang="zh-CN" dirty="0">
                <a:latin typeface="Consolas" panose="020B0609020204030204" pitchFamily="49" charset="0"/>
              </a:rPr>
              <a:t>DEP.</a:t>
            </a:r>
            <a:r>
              <a:rPr lang="zh-CN" altLang="zh-CN" dirty="0">
                <a:latin typeface="Consolas" panose="020B0609020204030204" pitchFamily="49" charset="0"/>
              </a:rPr>
              <a:t>如果</a:t>
            </a:r>
            <a:r>
              <a:rPr lang="en-US" altLang="zh-CN" dirty="0">
                <a:latin typeface="Consolas" panose="020B0609020204030204" pitchFamily="49" charset="0"/>
              </a:rPr>
              <a:t>DEP</a:t>
            </a:r>
            <a:r>
              <a:rPr lang="zh-CN" altLang="zh-CN" dirty="0">
                <a:latin typeface="Consolas" panose="020B0609020204030204" pitchFamily="49" charset="0"/>
              </a:rPr>
              <a:t>是</a:t>
            </a:r>
            <a:r>
              <a:rPr lang="en-US" altLang="zh-CN" dirty="0" err="1">
                <a:latin typeface="Consolas" panose="020B0609020204030204" pitchFamily="49" charset="0"/>
              </a:rPr>
              <a:t>AlwaysOn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zh-CN" dirty="0">
                <a:latin typeface="Consolas" panose="020B0609020204030204" pitchFamily="49" charset="0"/>
              </a:rPr>
              <a:t>一直开启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zh-CN" dirty="0">
                <a:latin typeface="Consolas" panose="020B0609020204030204" pitchFamily="49" charset="0"/>
              </a:rPr>
              <a:t>或者</a:t>
            </a:r>
            <a:r>
              <a:rPr lang="en-US" altLang="zh-CN" dirty="0" err="1">
                <a:latin typeface="Consolas" panose="020B0609020204030204" pitchFamily="49" charset="0"/>
              </a:rPr>
              <a:t>SetProcessDEPPolicy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r>
              <a:rPr lang="zh-CN" altLang="zh-CN" dirty="0">
                <a:latin typeface="Consolas" panose="020B0609020204030204" pitchFamily="49" charset="0"/>
              </a:rPr>
              <a:t>已经被当前进程调用过了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zh-CN" altLang="zh-CN" dirty="0">
                <a:latin typeface="Consolas" panose="020B0609020204030204" pitchFamily="49" charset="0"/>
              </a:rPr>
              <a:t>那么这种方法就不起作用了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Consolas" panose="020B0609020204030204" pitchFamily="49" charset="0"/>
              </a:rPr>
              <a:t>NtSetInformationProcess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  <a:r>
              <a:rPr lang="zh-CN" altLang="en-US" dirty="0" smtClean="0">
                <a:latin typeface="Consolas" panose="020B0609020204030204" pitchFamily="49" charset="0"/>
              </a:rPr>
              <a:t>：</a:t>
            </a:r>
            <a:r>
              <a:rPr lang="zh-CN" altLang="zh-CN" dirty="0" smtClean="0">
                <a:latin typeface="Consolas" panose="020B0609020204030204" pitchFamily="49" charset="0"/>
              </a:rPr>
              <a:t>关闭</a:t>
            </a:r>
            <a:r>
              <a:rPr lang="en-US" altLang="zh-CN" dirty="0">
                <a:latin typeface="Consolas" panose="020B0609020204030204" pitchFamily="49" charset="0"/>
              </a:rPr>
              <a:t>DEP.</a:t>
            </a:r>
            <a:r>
              <a:rPr lang="zh-CN" altLang="zh-CN" dirty="0">
                <a:latin typeface="Consolas" panose="020B0609020204030204" pitchFamily="49" charset="0"/>
              </a:rPr>
              <a:t>如果</a:t>
            </a:r>
            <a:r>
              <a:rPr lang="en-US" altLang="zh-CN" dirty="0">
                <a:latin typeface="Consolas" panose="020B0609020204030204" pitchFamily="49" charset="0"/>
              </a:rPr>
              <a:t>DEP</a:t>
            </a:r>
            <a:r>
              <a:rPr lang="zh-CN" altLang="zh-CN" dirty="0">
                <a:latin typeface="Consolas" panose="020B0609020204030204" pitchFamily="49" charset="0"/>
              </a:rPr>
              <a:t>是</a:t>
            </a:r>
            <a:r>
              <a:rPr lang="en-US" altLang="zh-CN" dirty="0" err="1">
                <a:latin typeface="Consolas" panose="020B0609020204030204" pitchFamily="49" charset="0"/>
              </a:rPr>
              <a:t>AlwaysOn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zh-CN" dirty="0">
                <a:latin typeface="Consolas" panose="020B0609020204030204" pitchFamily="49" charset="0"/>
              </a:rPr>
              <a:t>一直开启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zh-CN" dirty="0">
                <a:latin typeface="Consolas" panose="020B0609020204030204" pitchFamily="49" charset="0"/>
              </a:rPr>
              <a:t>或者该模块编译时加了编译选项</a:t>
            </a:r>
            <a:r>
              <a:rPr lang="en-US" altLang="zh-CN" dirty="0">
                <a:latin typeface="Consolas" panose="020B0609020204030204" pitchFamily="49" charset="0"/>
              </a:rPr>
              <a:t>/NXCOMPAT,</a:t>
            </a:r>
            <a:r>
              <a:rPr lang="zh-CN" altLang="zh-CN" dirty="0">
                <a:latin typeface="Consolas" panose="020B0609020204030204" pitchFamily="49" charset="0"/>
              </a:rPr>
              <a:t>再或者该函数已经被当前进程调用过了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zh-CN" altLang="zh-CN" dirty="0">
                <a:latin typeface="Consolas" panose="020B0609020204030204" pitchFamily="49" charset="0"/>
              </a:rPr>
              <a:t>则这种方法就不起作用了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endParaRPr lang="zh-CN" altLang="zh-CN" dirty="0">
              <a:latin typeface="Consolas" panose="020B0609020204030204" pitchFamily="49" charset="0"/>
            </a:endParaRPr>
          </a:p>
          <a:p>
            <a:pPr lvl="0" algn="just">
              <a:spcAft>
                <a:spcPts val="0"/>
              </a:spcAft>
            </a:pP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利用</a:t>
            </a:r>
            <a:r>
              <a:rPr lang="en-US" altLang="zh-CN" dirty="0" smtClean="0"/>
              <a:t>Win API</a:t>
            </a:r>
            <a:r>
              <a:rPr lang="zh-CN" altLang="en-US" dirty="0" smtClean="0"/>
              <a:t>绕过</a:t>
            </a:r>
            <a:r>
              <a:rPr lang="en-US" altLang="zh-CN" dirty="0" smtClean="0"/>
              <a:t>DEP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583147"/>
            <a:ext cx="6210300" cy="2190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00425" y="3924300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Corelan</a:t>
            </a:r>
            <a:r>
              <a:rPr lang="en-US" altLang="zh-CN" dirty="0" smtClean="0"/>
              <a:t> Team 2010</a:t>
            </a:r>
            <a:r>
              <a:rPr lang="zh-CN" altLang="en-US" dirty="0" smtClean="0"/>
              <a:t>年给出的总结表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81259" y="4676775"/>
            <a:ext cx="8734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当代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DEP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Win 8.1/ Win 10</a:t>
            </a:r>
            <a:r>
              <a:rPr lang="zh-CN" altLang="en-US" dirty="0" smtClean="0"/>
              <a:t>与</a:t>
            </a:r>
            <a:r>
              <a:rPr lang="en-US" altLang="zh-CN" dirty="0" smtClean="0"/>
              <a:t>Win 7</a:t>
            </a:r>
            <a:r>
              <a:rPr lang="zh-CN" altLang="en-US" dirty="0" smtClean="0"/>
              <a:t>的可用性一致。实际上在</a:t>
            </a:r>
            <a:r>
              <a:rPr lang="en-US" altLang="zh-CN" dirty="0" smtClean="0"/>
              <a:t>Win 7 / Win server 2008</a:t>
            </a:r>
            <a:r>
              <a:rPr lang="zh-CN" altLang="en-US" dirty="0"/>
              <a:t>泛</a:t>
            </a:r>
            <a:r>
              <a:rPr lang="zh-CN" altLang="en-US" dirty="0" smtClean="0"/>
              <a:t>用性逐渐上升的这</a:t>
            </a:r>
            <a:r>
              <a:rPr lang="zh-CN" altLang="en-US" dirty="0"/>
              <a:t>一</a:t>
            </a:r>
            <a:r>
              <a:rPr lang="zh-CN" altLang="en-US" dirty="0" smtClean="0"/>
              <a:t>时段，</a:t>
            </a:r>
            <a:r>
              <a:rPr lang="en-US" altLang="zh-CN" dirty="0" smtClean="0"/>
              <a:t>Hardware DEP</a:t>
            </a:r>
            <a:r>
              <a:rPr lang="zh-CN" altLang="en-US" dirty="0" smtClean="0"/>
              <a:t>的部署与策略已经非常成熟了，所以后来的发展中也就没有什么变数，一直到我们最新的</a:t>
            </a:r>
            <a:r>
              <a:rPr lang="en-US" altLang="zh-CN" dirty="0" smtClean="0"/>
              <a:t>Win 10</a:t>
            </a:r>
            <a:r>
              <a:rPr lang="zh-CN" altLang="en-US" dirty="0" smtClean="0"/>
              <a:t>。当然，</a:t>
            </a:r>
            <a:r>
              <a:rPr lang="en-US" altLang="zh-CN" dirty="0" smtClean="0"/>
              <a:t>Win 8</a:t>
            </a:r>
            <a:r>
              <a:rPr lang="zh-CN" altLang="en-US" dirty="0" smtClean="0"/>
              <a:t>以后相继出现了更多的</a:t>
            </a:r>
            <a:r>
              <a:rPr lang="en-US" altLang="zh-CN" dirty="0" smtClean="0"/>
              <a:t>mitigation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62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2375</TotalTime>
  <Words>374</Words>
  <Application>Microsoft Office PowerPoint</Application>
  <PresentationFormat>宽屏</PresentationFormat>
  <Paragraphs>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宋体</vt:lpstr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离子</vt:lpstr>
      <vt:lpstr>Windows环境下的ROP </vt:lpstr>
      <vt:lpstr>ROP的本质</vt:lpstr>
      <vt:lpstr>源自ret2lib的原生ROP</vt:lpstr>
      <vt:lpstr>源自ret2lib的原生ROP</vt:lpstr>
      <vt:lpstr>源自ret2lib的原生ROP</vt:lpstr>
      <vt:lpstr>源自ret2lib的原生ROP</vt:lpstr>
      <vt:lpstr>利用Win API绕过DEP</vt:lpstr>
      <vt:lpstr>利用Win API绕过DEP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经典栈溢出 —————————</dc:title>
  <dc:creator>admin</dc:creator>
  <cp:lastModifiedBy>admin</cp:lastModifiedBy>
  <cp:revision>193</cp:revision>
  <dcterms:created xsi:type="dcterms:W3CDTF">2018-06-19T08:38:55Z</dcterms:created>
  <dcterms:modified xsi:type="dcterms:W3CDTF">2018-07-16T07:57:14Z</dcterms:modified>
</cp:coreProperties>
</file>