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5" r:id="rId4"/>
    <p:sldId id="549" r:id="rId6"/>
    <p:sldId id="400" r:id="rId7"/>
    <p:sldId id="401" r:id="rId8"/>
    <p:sldId id="599" r:id="rId9"/>
    <p:sldId id="403" r:id="rId10"/>
    <p:sldId id="551" r:id="rId11"/>
    <p:sldId id="645" r:id="rId12"/>
    <p:sldId id="690" r:id="rId13"/>
    <p:sldId id="734" r:id="rId14"/>
    <p:sldId id="735" r:id="rId15"/>
    <p:sldId id="689" r:id="rId16"/>
    <p:sldId id="280" r:id="rId17"/>
    <p:sldId id="404" r:id="rId18"/>
    <p:sldId id="405" r:id="rId19"/>
    <p:sldId id="406" r:id="rId20"/>
    <p:sldId id="256" r:id="rId21"/>
    <p:sldId id="433" r:id="rId22"/>
    <p:sldId id="378" r:id="rId23"/>
    <p:sldId id="282" r:id="rId24"/>
    <p:sldId id="458" r:id="rId25"/>
    <p:sldId id="457" r:id="rId26"/>
    <p:sldId id="459" r:id="rId27"/>
    <p:sldId id="460" r:id="rId28"/>
    <p:sldId id="396" r:id="rId29"/>
    <p:sldId id="411" r:id="rId30"/>
    <p:sldId id="281" r:id="rId31"/>
    <p:sldId id="409" r:id="rId32"/>
    <p:sldId id="809" r:id="rId33"/>
    <p:sldId id="410" r:id="rId34"/>
    <p:sldId id="412" r:id="rId35"/>
    <p:sldId id="434" r:id="rId36"/>
    <p:sldId id="397" r:id="rId37"/>
    <p:sldId id="362" r:id="rId38"/>
    <p:sldId id="480" r:id="rId39"/>
    <p:sldId id="399" r:id="rId40"/>
    <p:sldId id="398" r:id="rId41"/>
    <p:sldId id="363" r:id="rId42"/>
    <p:sldId id="493" r:id="rId43"/>
    <p:sldId id="514" r:id="rId44"/>
    <p:sldId id="515" r:id="rId45"/>
    <p:sldId id="504" r:id="rId46"/>
    <p:sldId id="526" r:id="rId47"/>
    <p:sldId id="537" r:id="rId48"/>
    <p:sldId id="536" r:id="rId49"/>
    <p:sldId id="364" r:id="rId50"/>
    <p:sldId id="538" r:id="rId51"/>
    <p:sldId id="779" r:id="rId52"/>
    <p:sldId id="781" r:id="rId53"/>
    <p:sldId id="782" r:id="rId54"/>
    <p:sldId id="791" r:id="rId55"/>
    <p:sldId id="800" r:id="rId56"/>
    <p:sldId id="369" r:id="rId57"/>
    <p:sldId id="841" r:id="rId58"/>
    <p:sldId id="842" r:id="rId59"/>
    <p:sldId id="850" r:id="rId60"/>
    <p:sldId id="851" r:id="rId61"/>
    <p:sldId id="370" r:id="rId62"/>
    <p:sldId id="365" r:id="rId63"/>
    <p:sldId id="366" r:id="rId64"/>
    <p:sldId id="373" r:id="rId65"/>
    <p:sldId id="371" r:id="rId66"/>
    <p:sldId id="372" r:id="rId67"/>
    <p:sldId id="377" r:id="rId68"/>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44"/>
        <p:guide pos="28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3.xml"/><Relationship Id="rId69" Type="http://schemas.openxmlformats.org/officeDocument/2006/relationships/presProps" Target="presProps.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大家好，今天给大家带来一门</a:t>
            </a:r>
            <a:r>
              <a:rPr lang="en-US" altLang="zh-CN" dirty="0"/>
              <a:t>java</a:t>
            </a:r>
            <a:r>
              <a:rPr lang="zh-CN" altLang="en-US" dirty="0"/>
              <a:t>实战课，快速高效安全的理财平台。</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适合人群</a:t>
            </a:r>
            <a:endParaRPr lang="zh-CN" altLang="en-US"/>
          </a:p>
          <a:p>
            <a:endParaRPr lang="zh-CN" altLang="en-US"/>
          </a:p>
          <a:p>
            <a:r>
              <a:rPr lang="zh-CN" altLang="en-US">
                <a:sym typeface="+mn-ea"/>
              </a:rPr>
              <a:t>缺乏实战经验的人</a:t>
            </a:r>
            <a:endParaRPr lang="zh-CN" altLang="en-US"/>
          </a:p>
          <a:p>
            <a:r>
              <a:rPr lang="zh-CN" altLang="en-US">
                <a:sym typeface="+mn-ea"/>
              </a:rPr>
              <a:t>只有技术理论不知道如何在实际项目上应用的人</a:t>
            </a:r>
            <a:endParaRPr lang="zh-CN" altLang="en-US"/>
          </a:p>
          <a:p>
            <a:endParaRPr lang="zh-CN" altLang="en-US"/>
          </a:p>
          <a:p>
            <a:r>
              <a:rPr lang="zh-CN" altLang="en-US">
                <a:sym typeface="+mn-ea"/>
              </a:rPr>
              <a:t>知识不够全面的人</a:t>
            </a:r>
            <a:endParaRPr lang="zh-CN" altLang="en-US"/>
          </a:p>
          <a:p>
            <a:r>
              <a:rPr lang="zh-CN" altLang="en-US">
                <a:sym typeface="+mn-ea"/>
              </a:rPr>
              <a:t>只具有某一方面的知识，但是实际开发过程中往往需要更加全面的技能，包括技术能力、协作能力、沟通能力等</a:t>
            </a:r>
            <a:endParaRPr lang="zh-CN" altLang="en-US"/>
          </a:p>
          <a:p>
            <a:endParaRPr lang="zh-CN" altLang="en-US"/>
          </a:p>
          <a:p>
            <a:r>
              <a:rPr lang="zh-CN" altLang="en-US">
                <a:sym typeface="+mn-ea"/>
              </a:rPr>
              <a:t>精益求精的人</a:t>
            </a:r>
            <a:endParaRPr lang="zh-CN" altLang="en-US"/>
          </a:p>
          <a:p>
            <a:r>
              <a:rPr lang="zh-CN" altLang="en-US">
                <a:sym typeface="+mn-ea"/>
              </a:rPr>
              <a:t>一个需求可能有很多中技术可以实现，但是实际情况是，仅仅实现是不够的，还需要达到高效运行，使用最适合的技术达到最高的性价比，实际应用不同于写作业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收获</a:t>
            </a:r>
            <a:endParaRPr lang="zh-CN" altLang="en-US"/>
          </a:p>
          <a:p>
            <a:r>
              <a:rPr lang="zh-CN" altLang="en-US">
                <a:solidFill>
                  <a:srgbClr val="C9394A"/>
                </a:solidFill>
                <a:sym typeface="+mn-ea"/>
              </a:rPr>
              <a:t>大家对金融系统可能会比较陌生</a:t>
            </a:r>
            <a:endParaRPr lang="zh-CN" altLang="en-US"/>
          </a:p>
          <a:p>
            <a:r>
              <a:rPr lang="zh-CN" altLang="en-US">
                <a:sym typeface="+mn-ea"/>
              </a:rPr>
              <a:t>觉得有一种神秘感，揭秘金融系统一角</a:t>
            </a:r>
            <a:endParaRPr lang="zh-CN" altLang="en-US"/>
          </a:p>
          <a:p>
            <a:endParaRPr lang="zh-CN" altLang="en-US"/>
          </a:p>
          <a:p>
            <a:r>
              <a:rPr lang="zh-CN" altLang="en-US"/>
              <a:t>其实无论多复杂的系统都是由一个个简单技术一点一点实现的</a:t>
            </a:r>
            <a:endParaRPr lang="zh-CN" altLang="en-US"/>
          </a:p>
          <a:p>
            <a:endParaRPr lang="zh-CN" altLang="en-US"/>
          </a:p>
          <a:p>
            <a:r>
              <a:rPr lang="zh-CN" altLang="en-US"/>
              <a:t>技术是为业务服务的，学会技术理论之后就要根据业务是实际应用</a:t>
            </a:r>
            <a:endParaRPr lang="zh-CN" altLang="en-US"/>
          </a:p>
          <a:p>
            <a:endParaRPr lang="zh-CN" altLang="en-US"/>
          </a:p>
          <a:p>
            <a:r>
              <a:rPr lang="zh-CN" altLang="zh-CN"/>
              <a:t>软实力就是非直接技术能力，但是又非常重要的</a:t>
            </a:r>
            <a:endParaRPr lang="zh-CN" altLang="zh-CN"/>
          </a:p>
          <a:p>
            <a:r>
              <a:rPr lang="zh-CN" altLang="en-US"/>
              <a:t>自动化测试能力</a:t>
            </a:r>
            <a:endParaRPr lang="zh-CN" altLang="en-US"/>
          </a:p>
          <a:p>
            <a:r>
              <a:rPr lang="zh-CN" altLang="en-US"/>
              <a:t>合作能力</a:t>
            </a:r>
            <a:endParaRPr lang="zh-CN" altLang="en-US"/>
          </a:p>
          <a:p>
            <a:r>
              <a:rPr lang="zh-CN" altLang="en-US"/>
              <a:t>调试能力，框架源码的研究能力</a:t>
            </a:r>
            <a:endParaRPr lang="zh-CN" altLang="en-US"/>
          </a:p>
          <a:p>
            <a:r>
              <a:rPr lang="zh-CN" altLang="en-US">
                <a:sym typeface="+mn-ea"/>
              </a:rPr>
              <a:t>公用模块的封装能力</a:t>
            </a:r>
            <a:endParaRPr lang="zh-CN" altLang="en-US">
              <a:sym typeface="+mn-ea"/>
            </a:endParaRPr>
          </a:p>
          <a:p>
            <a:endParaRPr lang="zh-CN" altLang="en-US"/>
          </a:p>
          <a:p>
            <a:r>
              <a:rPr lang="zh-CN" altLang="en-US"/>
              <a:t>硬实力就是技术能力了，很明显的有高低</a:t>
            </a:r>
            <a:endParaRPr lang="zh-CN" altLang="en-US"/>
          </a:p>
          <a:p>
            <a:r>
              <a:rPr lang="zh-CN" altLang="en-US">
                <a:sym typeface="+mn-ea"/>
              </a:rPr>
              <a:t>系统的设计、优化、安全等能力</a:t>
            </a:r>
            <a:endParaRPr lang="zh-CN" altLang="en-US"/>
          </a:p>
          <a:p>
            <a:r>
              <a:rPr lang="en-US" altLang="zh-CN">
                <a:sym typeface="+mn-ea"/>
              </a:rPr>
              <a:t>springboot</a:t>
            </a:r>
            <a:r>
              <a:rPr lang="zh-CN" altLang="en-US">
                <a:sym typeface="+mn-ea"/>
              </a:rPr>
              <a:t>的高级特性，与各种资源的整合能力</a:t>
            </a:r>
            <a:endParaRPr lang="zh-CN" altLang="en-US"/>
          </a:p>
          <a:p>
            <a:r>
              <a:rPr lang="en-US" altLang="zh-CN"/>
              <a:t>jsonrpc</a:t>
            </a:r>
            <a:r>
              <a:rPr lang="zh-CN" altLang="en-US"/>
              <a:t>应用能力</a:t>
            </a:r>
            <a:endParaRPr lang="zh-CN" altLang="en-US"/>
          </a:p>
          <a:p>
            <a:r>
              <a:rPr lang="zh-CN" altLang="en-US"/>
              <a:t>缓存使用能力</a:t>
            </a:r>
            <a:endParaRPr lang="zh-CN" altLang="en-US"/>
          </a:p>
          <a:p>
            <a:endParaRPr lang="zh-CN" altLang="en-US"/>
          </a:p>
          <a:p>
            <a:r>
              <a:rPr lang="zh-CN" altLang="en-US"/>
              <a:t>至此就慢慢的就走上人生巅峰</a:t>
            </a:r>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那什么是理财呢？就是我手上有钱不知道怎么花，想找个地方投资一下赚点零花钱。所以我拿出了手机，看到了五颜六色让人眼花缭乱的理财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en-US" altLang="zh-CN" dirty="0"/>
          </a:p>
          <a:p>
            <a:r>
              <a:rPr lang="zh-CN" altLang="en-US" dirty="0"/>
              <a:t>重试机制</a:t>
            </a:r>
            <a:endParaRPr lang="zh-CN" altLang="en-US" dirty="0"/>
          </a:p>
          <a:p>
            <a:r>
              <a:rPr lang="zh-CN" altLang="en-US" dirty="0"/>
              <a:t>网络环境错综复杂，不确定因素比较多，有时候难保有一两次的意外，所以可以通过重试解决，但是重试一定要是幂等的，也就是相同参数一次调用和两次调用结果是一样的。</a:t>
            </a:r>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那有很多不知名的公司，也想参与这狂欢盛宴来分一块蛋糕。他们有</a:t>
            </a:r>
            <a:r>
              <a:rPr lang="en-US" altLang="zh-CN" dirty="0"/>
              <a:t>app</a:t>
            </a:r>
            <a:r>
              <a:rPr lang="zh-CN" altLang="en-US" dirty="0"/>
              <a:t>、自己的用户群、有账户体系，比如美团、途牛这些公司，当然这些也是大家知道的大公司，还有很多跟他们一样但不知名的公司。他们唯一缺少的就是产品，因为产品的复杂、法律法规、资质牌照等，他们无法自己运营产品。</a:t>
            </a:r>
            <a:endParaRPr lang="zh-CN" altLang="en-US" dirty="0"/>
          </a:p>
          <a:p>
            <a:r>
              <a:rPr lang="zh-CN" altLang="en-US" dirty="0"/>
              <a:t>所以他们想到了金融公司，那我们可以从代销金融公司的产品啊，这样大家都有利，所以一拍即合。那么无名公司就可以理直气壮的喊他们是金融公司了，就是套上了金融公司的壳。</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包含第三方服务调用的怎么自动化测试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多节点部署时如何保证任务只执行一次，</a:t>
            </a:r>
            <a:endParaRPr lang="zh-CN" altLang="zh-CN" dirty="0"/>
          </a:p>
          <a:p>
            <a:r>
              <a:rPr lang="zh-CN" altLang="zh-CN" dirty="0"/>
              <a:t>什么是轧差、对账</a:t>
            </a:r>
            <a:endParaRPr lang="zh-CN" altLang="zh-CN" dirty="0"/>
          </a:p>
          <a:p>
            <a:r>
              <a:rPr lang="zh-CN" altLang="zh-CN" dirty="0"/>
              <a:t>对账流程、算法</a:t>
            </a:r>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统一配置管理，在实际的运维过程中还是非常重要的，因运维人员要搭建不同环境的系统的时候只需要修改配置文件，而不关心应用内容。</a:t>
            </a:r>
            <a:endParaRPr lang="zh-CN" altLang="en-US" dirty="0"/>
          </a:p>
          <a:p>
            <a:r>
              <a:rPr lang="zh-CN" altLang="en-US" dirty="0"/>
              <a:t>所以如果在同一个地方，他们可以使用命令统一替换，或者是开发修改好配置提交</a:t>
            </a:r>
            <a:r>
              <a:rPr lang="en-US" altLang="zh-CN" dirty="0"/>
              <a:t>git</a:t>
            </a:r>
            <a:r>
              <a:rPr lang="zh-CN" altLang="en-US" dirty="0"/>
              <a:t>服务器，运维进很容易进行部署了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分库分表是相对独立的功能，应用无感知，最后根据录制时间和需要再考虑是否包含</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对照之前的相关技术介绍进行总结。讲解技术在代码中的应该位置以及程度</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首先要开发快速，在这瞬息万变的互联网时代，时间就是金钱。不能人家都已经上线运行成熟平稳了，你还在开发。</a:t>
            </a:r>
            <a:endParaRPr lang="zh-CN" altLang="en-US" dirty="0"/>
          </a:p>
          <a:p>
            <a:r>
              <a:rPr lang="zh-CN" altLang="en-US" dirty="0"/>
              <a:t>还有就是要迭代快，因为法律法规会经常变化，这是个对监管特别敏感的行业。所以要能及时响应变化。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在巨量的互联网用户面前，要能经受得起考验，要实现高并发、响应快。最明显的例子就是</a:t>
            </a:r>
            <a:r>
              <a:rPr lang="en-US" altLang="zh-CN" dirty="0"/>
              <a:t>12306</a:t>
            </a:r>
            <a:r>
              <a:rPr lang="zh-CN" altLang="en-US" dirty="0"/>
              <a:t>铁路售票系统，那在全国人民面前不还是显得捉襟见肘吗？平常都是好好的，但是一旦节假日，那简直骂声一片啊。我们作为用户可以骂</a:t>
            </a:r>
            <a:r>
              <a:rPr lang="en-US" altLang="zh-CN" dirty="0"/>
              <a:t>12306</a:t>
            </a:r>
            <a:r>
              <a:rPr lang="zh-CN" altLang="en-US" dirty="0"/>
              <a:t>，但是如果是我们来开发会比现在好吗？</a:t>
            </a:r>
            <a:endParaRPr lang="zh-CN" altLang="en-US" dirty="0"/>
          </a:p>
          <a:p>
            <a:r>
              <a:rPr lang="zh-CN" altLang="en-US" dirty="0"/>
              <a:t>要想高效运行就要从每个细节入手。从设计到技术的选择都是比较关键的。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系统安全，不是任何人都可以访问。限制访问频次，不能由于某家公司的访问导致系统瘫痪影响其他公司。</a:t>
            </a:r>
            <a:endParaRPr lang="zh-CN" altLang="en-US" dirty="0"/>
          </a:p>
          <a:p>
            <a:r>
              <a:rPr lang="zh-CN" altLang="en-US" dirty="0"/>
              <a:t>统计访问次数，保证系统运行情况了然于胸。 适时的进行伸缩。</a:t>
            </a:r>
            <a:endParaRPr lang="zh-CN" altLang="en-US" dirty="0"/>
          </a:p>
          <a:p>
            <a:endParaRPr lang="zh-CN" altLang="en-US" dirty="0"/>
          </a:p>
          <a:p>
            <a:r>
              <a:rPr lang="zh-CN" altLang="zh-CN" dirty="0"/>
              <a:t>为什么安排本套课程</a:t>
            </a:r>
            <a:endParaRPr lang="zh-CN" altLang="zh-CN" dirty="0"/>
          </a:p>
          <a:p>
            <a:r>
              <a:rPr lang="zh-CN" altLang="en-US" dirty="0"/>
              <a:t>什么人需要学习这么课程</a:t>
            </a:r>
            <a:endParaRPr lang="zh-CN" altLang="en-US" dirty="0"/>
          </a:p>
          <a:p>
            <a:r>
              <a:rPr lang="zh-CN" altLang="en-US" dirty="0"/>
              <a:t>这么课程能有什么收货</a:t>
            </a:r>
            <a:endParaRPr lang="zh-CN" altLang="en-US" dirty="0"/>
          </a:p>
          <a:p>
            <a:r>
              <a:rPr lang="zh-CN" altLang="en-US" dirty="0">
                <a:sym typeface="+mn-ea"/>
              </a:rPr>
              <a:t>课程安排</a:t>
            </a:r>
            <a:endParaRPr lang="zh-CN" altLang="en-US" dirty="0"/>
          </a:p>
          <a:p>
            <a:r>
              <a:rPr lang="zh-CN" altLang="en-US" dirty="0"/>
              <a:t>前置知识，</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r>
              <a:rPr lang="zh-CN" altLang="en-US">
                <a:sym typeface="+mn-ea"/>
              </a:rPr>
              <a:t>收获</a:t>
            </a:r>
            <a:endParaRPr lang="zh-CN" altLang="en-US"/>
          </a:p>
          <a:p>
            <a:r>
              <a:rPr lang="zh-CN" altLang="en-US">
                <a:sym typeface="+mn-ea"/>
              </a:rPr>
              <a:t>揭秘金融系统一角</a:t>
            </a:r>
            <a:endParaRPr lang="zh-CN" altLang="en-US"/>
          </a:p>
          <a:p>
            <a:endParaRPr lang="zh-CN" altLang="en-US"/>
          </a:p>
          <a:p>
            <a:r>
              <a:rPr lang="zh-CN" altLang="en-US">
                <a:sym typeface="+mn-ea"/>
              </a:rPr>
              <a:t>系统的设计、优化、安全等全面提升</a:t>
            </a:r>
            <a:endParaRPr lang="zh-CN" altLang="en-US"/>
          </a:p>
          <a:p>
            <a:endParaRPr lang="zh-CN" altLang="en-US"/>
          </a:p>
          <a:p>
            <a:r>
              <a:rPr lang="en-US" altLang="zh-CN">
                <a:sym typeface="+mn-ea"/>
              </a:rPr>
              <a:t>springboot</a:t>
            </a:r>
            <a:r>
              <a:rPr lang="zh-CN" altLang="en-US">
                <a:sym typeface="+mn-ea"/>
              </a:rPr>
              <a:t>的高级特性</a:t>
            </a:r>
            <a:endParaRPr lang="zh-CN" altLang="en-US"/>
          </a:p>
          <a:p>
            <a:r>
              <a:rPr lang="zh-CN" altLang="en-US">
                <a:sym typeface="+mn-ea"/>
              </a:rPr>
              <a:t>公用模块的封装能力，与各种资源的整合能力</a:t>
            </a:r>
            <a:endParaRPr lang="zh-CN" altLang="en-US"/>
          </a:p>
          <a:p>
            <a:endParaRPr lang="zh-CN" altLang="en-US"/>
          </a:p>
          <a:p>
            <a:r>
              <a:rPr lang="zh-CN" altLang="en-US">
                <a:sym typeface="+mn-ea"/>
              </a:rPr>
              <a:t>调试能力，框架源码的研究能力</a:t>
            </a:r>
            <a:endParaRPr lang="zh-CN" altLang="en-US"/>
          </a:p>
          <a:p>
            <a:endParaRPr lang="zh-CN" altLang="en-US"/>
          </a:p>
          <a:p>
            <a:r>
              <a:rPr lang="zh-CN" altLang="en-US">
                <a:sym typeface="+mn-ea"/>
              </a:rPr>
              <a:t>技术能力</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9.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A000220150821C22PPIC"/>
          <p:cNvPicPr>
            <a:picLocks noChangeAspect="1"/>
          </p:cNvPicPr>
          <p:nvPr/>
        </p:nvPicPr>
        <p:blipFill>
          <a:blip r:embed="rId1"/>
          <a:stretch>
            <a:fillRect/>
          </a:stretch>
        </p:blipFill>
        <p:spPr>
          <a:xfrm>
            <a:off x="-910590" y="-278765"/>
            <a:ext cx="10292080" cy="5701665"/>
          </a:xfrm>
          <a:prstGeom prst="rect">
            <a:avLst/>
          </a:prstGeom>
          <a:effectLst>
            <a:softEdge rad="1270000"/>
          </a:effectLst>
        </p:spPr>
      </p:pic>
      <p:sp>
        <p:nvSpPr>
          <p:cNvPr id="2" name="矩形"/>
          <p:cNvSpPr/>
          <p:nvPr/>
        </p:nvSpPr>
        <p:spPr>
          <a:xfrm>
            <a:off x="2201210" y="1725558"/>
            <a:ext cx="4373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快速高效安全的理财平台</a:t>
            </a:r>
            <a:endPar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animBg="1"/>
      <p:bldP spid="102" grpId="0" animBg="1"/>
      <p:bldP spid="28" grpId="0" animBg="1"/>
      <p:bldP spid="30" grpId="0" animBg="1"/>
      <p:bldP spid="40" grpId="0" animBg="1"/>
      <p:bldP spid="41" grpId="0" animBg="1"/>
      <p:bldP spid="42" grpId="0" animBg="1"/>
      <p:bldP spid="42" grpId="1" animBg="1"/>
      <p:bldP spid="42" grpId="2" animBg="1"/>
      <p:bldP spid="42" grpId="3" animBg="1"/>
      <p:bldP spid="42" grpId="4" animBg="1"/>
      <p:bldP spid="42" grpId="5" animBg="1"/>
      <p:bldP spid="42" grpId="6" animBg="1"/>
      <p:bldP spid="42" grpId="7" animBg="1"/>
      <p:bldP spid="43"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组合 34"/>
          <p:cNvGrpSpPr/>
          <p:nvPr/>
        </p:nvGrpSpPr>
        <p:grpSpPr>
          <a:xfrm>
            <a:off x="4017302" y="739352"/>
            <a:ext cx="3850349" cy="567270"/>
            <a:chOff x="4017302" y="1887432"/>
            <a:chExt cx="3850349" cy="567270"/>
          </a:xfrm>
        </p:grpSpPr>
        <p:sp>
          <p:nvSpPr>
            <p:cNvPr id="30" name="任意多边形 29"/>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4" name="TextBox 30"/>
            <p:cNvSpPr txBox="1"/>
            <p:nvPr/>
          </p:nvSpPr>
          <p:spPr>
            <a:xfrm>
              <a:off x="5085111" y="195562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sym typeface="+mn-ea"/>
                </a:rPr>
                <a:t>技术片面</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4756064" y="1534689"/>
            <a:ext cx="3111586" cy="567270"/>
            <a:chOff x="4756064" y="2682769"/>
            <a:chExt cx="3111586" cy="567270"/>
          </a:xfrm>
        </p:grpSpPr>
        <p:sp>
          <p:nvSpPr>
            <p:cNvPr id="31" name="任意多边形 30"/>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5" name="TextBox 30"/>
            <p:cNvSpPr txBox="1"/>
            <p:nvPr/>
          </p:nvSpPr>
          <p:spPr>
            <a:xfrm>
              <a:off x="5085111" y="2750961"/>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缺乏经验</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5013486" y="2330026"/>
            <a:ext cx="2854165" cy="567270"/>
            <a:chOff x="5013486" y="3478106"/>
            <a:chExt cx="2854165" cy="567270"/>
          </a:xfrm>
        </p:grpSpPr>
        <p:sp>
          <p:nvSpPr>
            <p:cNvPr id="32" name="任意多边形 31"/>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6" name="TextBox 30"/>
            <p:cNvSpPr txBox="1"/>
            <p:nvPr/>
          </p:nvSpPr>
          <p:spPr>
            <a:xfrm>
              <a:off x="5116428" y="3546298"/>
              <a:ext cx="2304256" cy="430530"/>
            </a:xfrm>
            <a:prstGeom prst="rect">
              <a:avLst/>
            </a:prstGeom>
            <a:noFill/>
          </p:spPr>
          <p:txBody>
            <a:bodyPr wrap="square" lIns="0" tIns="0" rIns="0" bIns="0" rtlCol="0">
              <a:spAutoFit/>
            </a:bodyPr>
            <a:p>
              <a:pPr algn="ct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8" name="组合 37"/>
          <p:cNvGrpSpPr/>
          <p:nvPr/>
        </p:nvGrpSpPr>
        <p:grpSpPr>
          <a:xfrm>
            <a:off x="4756066" y="3125363"/>
            <a:ext cx="3111584" cy="567270"/>
            <a:chOff x="4756066" y="4273443"/>
            <a:chExt cx="3111584" cy="567270"/>
          </a:xfrm>
        </p:grpSpPr>
        <p:sp>
          <p:nvSpPr>
            <p:cNvPr id="33" name="任意多边形 3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7" name="TextBox 30"/>
            <p:cNvSpPr txBox="1"/>
            <p:nvPr/>
          </p:nvSpPr>
          <p:spPr>
            <a:xfrm>
              <a:off x="5085111" y="4341635"/>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spring boot</a:t>
              </a:r>
              <a:endParaRPr lang="en-US" altLang="zh-CN" sz="2800"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4017302" y="3920702"/>
            <a:ext cx="3850349" cy="567270"/>
            <a:chOff x="4017302" y="5068782"/>
            <a:chExt cx="3850349" cy="567270"/>
          </a:xfrm>
        </p:grpSpPr>
        <p:sp>
          <p:nvSpPr>
            <p:cNvPr id="34" name="任意多边形 3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8" name="TextBox 30"/>
            <p:cNvSpPr txBox="1"/>
            <p:nvPr/>
          </p:nvSpPr>
          <p:spPr>
            <a:xfrm>
              <a:off x="5085111" y="5136974"/>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gradle</a:t>
              </a:r>
              <a:endParaRPr lang="en-US" altLang="zh-CN" sz="2800" dirty="0">
                <a:solidFill>
                  <a:schemeClr val="bg1"/>
                </a:solidFill>
                <a:latin typeface="微软雅黑" panose="020B0503020204020204" charset="-122"/>
                <a:ea typeface="微软雅黑" panose="020B0503020204020204" charset="-122"/>
              </a:endParaRPr>
            </a:p>
          </p:txBody>
        </p:sp>
      </p:grpSp>
      <p:sp>
        <p:nvSpPr>
          <p:cNvPr id="17" name="椭圆 16"/>
          <p:cNvSpPr/>
          <p:nvPr/>
        </p:nvSpPr>
        <p:spPr>
          <a:xfrm>
            <a:off x="563233" y="474785"/>
            <a:ext cx="4192664" cy="4192664"/>
          </a:xfrm>
          <a:prstGeom prst="ellipse">
            <a:avLst/>
          </a:prstGeom>
          <a:blipFill dpi="0" rotWithShape="1">
            <a:blip r:embed="rId1">
              <a:extLst>
                <a:ext uri="{28A0092B-C50C-407E-A947-70E740481C1C}">
                  <a14:useLocalDpi xmlns:a14="http://schemas.microsoft.com/office/drawing/2010/main" val="0"/>
                </a:ext>
              </a:extLst>
            </a:blip>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30"/>
          <p:cNvSpPr txBox="1"/>
          <p:nvPr/>
        </p:nvSpPr>
        <p:spPr>
          <a:xfrm>
            <a:off x="5116226" y="239758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精益求精</a:t>
            </a:r>
            <a:endParaRPr lang="zh-CN" altLang="en-US" sz="2800" dirty="0">
              <a:solidFill>
                <a:schemeClr val="bg1"/>
              </a:solidFill>
              <a:latin typeface="微软雅黑" panose="020B0503020204020204" charset="-122"/>
              <a:ea typeface="微软雅黑" panose="020B050302020402020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1000" fill="hold"/>
                                        <p:tgtEl>
                                          <p:spTgt spid="35"/>
                                        </p:tgtEl>
                                        <p:attrNameLst>
                                          <p:attrName>ppt_x</p:attrName>
                                        </p:attrNameLst>
                                      </p:cBhvr>
                                      <p:tavLst>
                                        <p:tav tm="0">
                                          <p:val>
                                            <p:strVal val="#ppt_x-.2"/>
                                          </p:val>
                                        </p:tav>
                                        <p:tav tm="100000">
                                          <p:val>
                                            <p:strVal val="#ppt_x"/>
                                          </p:val>
                                        </p:tav>
                                      </p:tavLst>
                                    </p:anim>
                                    <p:anim calcmode="lin" valueType="num">
                                      <p:cBhvr>
                                        <p:cTn id="15"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1000" fill="hold"/>
                                        <p:tgtEl>
                                          <p:spTgt spid="36"/>
                                        </p:tgtEl>
                                        <p:attrNameLst>
                                          <p:attrName>ppt_x</p:attrName>
                                        </p:attrNameLst>
                                      </p:cBhvr>
                                      <p:tavLst>
                                        <p:tav tm="0">
                                          <p:val>
                                            <p:strVal val="#ppt_x-.2"/>
                                          </p:val>
                                        </p:tav>
                                        <p:tav tm="100000">
                                          <p:val>
                                            <p:strVal val="#ppt_x"/>
                                          </p:val>
                                        </p:tav>
                                      </p:tavLst>
                                    </p:anim>
                                    <p:anim calcmode="lin" valueType="num">
                                      <p:cBhvr>
                                        <p:cTn id="22"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400"/>
                                  </p:stCondLst>
                                  <p:childTnLst>
                                    <p:set>
                                      <p:cBhvr>
                                        <p:cTn id="27" dur="1" fill="hold">
                                          <p:stCondLst>
                                            <p:cond delay="0"/>
                                          </p:stCondLst>
                                        </p:cTn>
                                        <p:tgtEl>
                                          <p:spTgt spid="37"/>
                                        </p:tgtEl>
                                        <p:attrNameLst>
                                          <p:attrName>style.visibility</p:attrName>
                                        </p:attrNameLst>
                                      </p:cBhvr>
                                      <p:to>
                                        <p:strVal val="visible"/>
                                      </p:to>
                                    </p:set>
                                    <p:anim calcmode="lin" valueType="num">
                                      <p:cBhvr>
                                        <p:cTn id="28" dur="1000" fill="hold"/>
                                        <p:tgtEl>
                                          <p:spTgt spid="37"/>
                                        </p:tgtEl>
                                        <p:attrNameLst>
                                          <p:attrName>ppt_x</p:attrName>
                                        </p:attrNameLst>
                                      </p:cBhvr>
                                      <p:tavLst>
                                        <p:tav tm="0">
                                          <p:val>
                                            <p:strVal val="#ppt_x-.2"/>
                                          </p:val>
                                        </p:tav>
                                        <p:tav tm="100000">
                                          <p:val>
                                            <p:strVal val="#ppt_x"/>
                                          </p:val>
                                        </p:tav>
                                      </p:tavLst>
                                    </p:anim>
                                    <p:anim calcmode="lin" valueType="num">
                                      <p:cBhvr>
                                        <p:cTn id="2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6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1000" fill="hold"/>
                                        <p:tgtEl>
                                          <p:spTgt spid="38"/>
                                        </p:tgtEl>
                                        <p:attrNameLst>
                                          <p:attrName>ppt_x</p:attrName>
                                        </p:attrNameLst>
                                      </p:cBhvr>
                                      <p:tavLst>
                                        <p:tav tm="0">
                                          <p:val>
                                            <p:strVal val="#ppt_x-.2"/>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ppt_x</p:attrName>
                                        </p:attrNameLst>
                                      </p:cBhvr>
                                      <p:tavLst>
                                        <p:tav tm="0">
                                          <p:val>
                                            <p:strVal val="#ppt_x-.2"/>
                                          </p:val>
                                        </p:tav>
                                        <p:tav tm="100000">
                                          <p:val>
                                            <p:strVal val="#ppt_x"/>
                                          </p:val>
                                        </p:tav>
                                      </p:tavLst>
                                    </p:anim>
                                    <p:anim calcmode="lin" valueType="num">
                                      <p:cBhvr>
                                        <p:cTn id="43"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p:cNvSpPr/>
          <p:nvPr/>
        </p:nvSpPr>
        <p:spPr>
          <a:xfrm>
            <a:off x="1153795" y="3290570"/>
            <a:ext cx="8425180" cy="1381125"/>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任意多边形 2"/>
          <p:cNvSpPr>
            <a:spLocks noChangeAspect="1"/>
          </p:cNvSpPr>
          <p:nvPr/>
        </p:nvSpPr>
        <p:spPr>
          <a:xfrm>
            <a:off x="691515" y="1790700"/>
            <a:ext cx="7510780" cy="2682875"/>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gradFill>
            <a:gsLst>
              <a:gs pos="0">
                <a:srgbClr val="E30613"/>
              </a:gs>
              <a:gs pos="100000">
                <a:srgbClr val="81040B"/>
              </a:gs>
            </a:gsLst>
            <a:lin ang="16320000" scaled="0"/>
          </a:gradFill>
          <a:ln>
            <a:noFill/>
          </a:ln>
          <a:effectLst/>
          <a:scene3d>
            <a:camera prst="perspectiveFront">
              <a:rot lat="899993" lon="0" rev="0"/>
            </a:camera>
            <a:lightRig rig="threePt" dir="t">
              <a:rot lat="0" lon="0" rev="7800000"/>
            </a:lightRig>
          </a:scene3d>
          <a:sp3d extrusionH="2540000">
            <a:extrusionClr>
              <a:srgbClr val="E10613"/>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Group 195"/>
          <p:cNvGrpSpPr>
            <a:grpSpLocks noChangeAspect="1"/>
          </p:cNvGrpSpPr>
          <p:nvPr/>
        </p:nvGrpSpPr>
        <p:grpSpPr bwMode="auto">
          <a:xfrm>
            <a:off x="122408" y="2637102"/>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5"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7" name="文本框 6"/>
          <p:cNvSpPr txBox="1"/>
          <p:nvPr/>
        </p:nvSpPr>
        <p:spPr>
          <a:xfrm>
            <a:off x="2859908" y="2840362"/>
            <a:ext cx="1402080" cy="583565"/>
          </a:xfrm>
          <a:prstGeom prst="rect">
            <a:avLst/>
          </a:prstGeom>
          <a:noFill/>
        </p:spPr>
        <p:txBody>
          <a:bodyPr wrap="none" rtlCol="0">
            <a:spAutoFit/>
          </a:bodyPr>
          <a:lstStyle/>
          <a:p>
            <a:r>
              <a:rPr lang="zh-CN" altLang="en-US" sz="3200" dirty="0" smtClean="0">
                <a:solidFill>
                  <a:schemeClr val="bg1"/>
                </a:solidFill>
                <a:latin typeface="微软雅黑" panose="020B0503020204020204" charset="-122"/>
                <a:ea typeface="微软雅黑" panose="020B0503020204020204" charset="-122"/>
              </a:rPr>
              <a:t>软实力</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4738495" y="2115374"/>
            <a:ext cx="1249680" cy="521970"/>
          </a:xfrm>
          <a:prstGeom prst="rect">
            <a:avLst/>
          </a:prstGeom>
          <a:noFill/>
        </p:spPr>
        <p:txBody>
          <a:bodyPr wrap="none" rtlCol="0">
            <a:spAutoFit/>
          </a:bodyPr>
          <a:lstStyle/>
          <a:p>
            <a:r>
              <a:rPr lang="zh-CN" altLang="en-US" sz="2800" dirty="0">
                <a:solidFill>
                  <a:schemeClr val="bg1"/>
                </a:solidFill>
                <a:latin typeface="微软雅黑" panose="020B0503020204020204" charset="-122"/>
                <a:ea typeface="微软雅黑" panose="020B0503020204020204" charset="-122"/>
              </a:rPr>
              <a:t>硬实力</a:t>
            </a:r>
            <a:endParaRPr lang="zh-CN" altLang="en-US" sz="2800"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6708140" y="1365885"/>
            <a:ext cx="1119505" cy="52197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rPr>
              <a:t>巅峰</a:t>
            </a:r>
            <a:endParaRPr lang="zh-CN" altLang="en-US" sz="2800" dirty="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rot="300000">
            <a:off x="1297173" y="3362332"/>
            <a:ext cx="995680" cy="1076325"/>
          </a:xfrm>
          <a:prstGeom prst="rect">
            <a:avLst/>
          </a:prstGeom>
          <a:noFill/>
          <a:scene3d>
            <a:camera prst="orthographicFront">
              <a:rot lat="2700000" lon="0" rev="0"/>
            </a:camera>
            <a:lightRig rig="threePt" dir="t"/>
          </a:scene3d>
        </p:spPr>
        <p:txBody>
          <a:bodyPr wrap="none" rtlCol="0">
            <a:spAutoFit/>
          </a:bodyPr>
          <a:p>
            <a:r>
              <a:rPr lang="zh-CN" altLang="en-US" sz="3200" dirty="0" smtClean="0">
                <a:solidFill>
                  <a:schemeClr val="bg1"/>
                </a:solidFill>
                <a:latin typeface="微软雅黑" panose="020B0503020204020204" charset="-122"/>
                <a:ea typeface="微软雅黑" panose="020B0503020204020204" charset="-122"/>
              </a:rPr>
              <a:t>金融</a:t>
            </a:r>
            <a:endParaRPr lang="zh-CN" altLang="en-US" sz="3200" dirty="0" smtClean="0">
              <a:solidFill>
                <a:schemeClr val="bg1"/>
              </a:solidFill>
              <a:latin typeface="微软雅黑" panose="020B0503020204020204" charset="-122"/>
              <a:ea typeface="微软雅黑" panose="020B0503020204020204" charset="-122"/>
            </a:endParaRPr>
          </a:p>
          <a:p>
            <a:r>
              <a:rPr lang="zh-CN" altLang="en-US" sz="3200" dirty="0" smtClean="0">
                <a:solidFill>
                  <a:schemeClr val="bg1"/>
                </a:solidFill>
                <a:latin typeface="微软雅黑" panose="020B0503020204020204" charset="-122"/>
                <a:ea typeface="微软雅黑" panose="020B0503020204020204" charset="-122"/>
              </a:rPr>
              <a:t>系统</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91515" y="123825"/>
            <a:ext cx="3395980"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大家对金融系统可能会比较陌生</a:t>
            </a:r>
            <a:endParaRPr lang="zh-CN" altLang="en-US"/>
          </a:p>
        </p:txBody>
      </p:sp>
      <p:sp>
        <p:nvSpPr>
          <p:cNvPr id="19" name="文本框 18"/>
          <p:cNvSpPr txBox="1"/>
          <p:nvPr/>
        </p:nvSpPr>
        <p:spPr>
          <a:xfrm>
            <a:off x="4262120" y="123825"/>
            <a:ext cx="4370705"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总觉得有一种神秘感，揭秘金融系统一角</a:t>
            </a:r>
            <a:endParaRPr lang="zh-CN" altLang="en-US"/>
          </a:p>
        </p:txBody>
      </p:sp>
      <p:sp>
        <p:nvSpPr>
          <p:cNvPr id="20" name="文本框 19"/>
          <p:cNvSpPr txBox="1"/>
          <p:nvPr/>
        </p:nvSpPr>
        <p:spPr>
          <a:xfrm>
            <a:off x="523240" y="363220"/>
            <a:ext cx="6355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其实无论多复杂的系统都是由一个个简单技术一点一点实现的</a:t>
            </a:r>
            <a:endParaRPr lang="zh-CN" altLang="en-US">
              <a:solidFill>
                <a:srgbClr val="C9394A"/>
              </a:solidFill>
              <a:latin typeface="微软雅黑" panose="020B0503020204020204" charset="-122"/>
              <a:ea typeface="微软雅黑" panose="020B0503020204020204" charset="-122"/>
            </a:endParaRPr>
          </a:p>
        </p:txBody>
      </p:sp>
      <p:sp>
        <p:nvSpPr>
          <p:cNvPr id="21" name="文本框 20"/>
          <p:cNvSpPr txBox="1"/>
          <p:nvPr/>
        </p:nvSpPr>
        <p:spPr>
          <a:xfrm>
            <a:off x="2051050" y="363220"/>
            <a:ext cx="6812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技术是为业务服务的，学会技术理论之后就要根据业务是实际应用</a:t>
            </a:r>
            <a:endParaRPr lang="zh-CN" altLang="en-US">
              <a:solidFill>
                <a:srgbClr val="C9394A"/>
              </a:solidFill>
              <a:latin typeface="微软雅黑" panose="020B0503020204020204" charset="-122"/>
              <a:ea typeface="微软雅黑" panose="020B0503020204020204" charset="-122"/>
            </a:endParaRPr>
          </a:p>
        </p:txBody>
      </p:sp>
      <p:sp>
        <p:nvSpPr>
          <p:cNvPr id="22" name="文本框 21"/>
          <p:cNvSpPr txBox="1"/>
          <p:nvPr/>
        </p:nvSpPr>
        <p:spPr>
          <a:xfrm>
            <a:off x="1497965" y="731520"/>
            <a:ext cx="1783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自动化测试能力</a:t>
            </a:r>
            <a:endParaRPr lang="zh-CN" altLang="en-US"/>
          </a:p>
        </p:txBody>
      </p:sp>
      <p:sp>
        <p:nvSpPr>
          <p:cNvPr id="23" name="文本框 22"/>
          <p:cNvSpPr txBox="1"/>
          <p:nvPr/>
        </p:nvSpPr>
        <p:spPr>
          <a:xfrm>
            <a:off x="6509385" y="731520"/>
            <a:ext cx="1097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合作能力</a:t>
            </a:r>
            <a:endParaRPr lang="zh-CN" altLang="en-US"/>
          </a:p>
        </p:txBody>
      </p:sp>
      <p:sp>
        <p:nvSpPr>
          <p:cNvPr id="24" name="文本框 23"/>
          <p:cNvSpPr txBox="1"/>
          <p:nvPr/>
        </p:nvSpPr>
        <p:spPr>
          <a:xfrm>
            <a:off x="3200400" y="83756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调试能力，框架源码的研究能力</a:t>
            </a:r>
            <a:endParaRPr lang="zh-CN" altLang="en-US">
              <a:solidFill>
                <a:srgbClr val="C9394A"/>
              </a:solidFill>
              <a:latin typeface="微软雅黑" panose="020B0503020204020204" charset="-122"/>
              <a:ea typeface="微软雅黑" panose="020B0503020204020204" charset="-122"/>
            </a:endParaRPr>
          </a:p>
        </p:txBody>
      </p:sp>
      <p:sp>
        <p:nvSpPr>
          <p:cNvPr id="25" name="文本框 24"/>
          <p:cNvSpPr txBox="1"/>
          <p:nvPr/>
        </p:nvSpPr>
        <p:spPr>
          <a:xfrm>
            <a:off x="4916805" y="997585"/>
            <a:ext cx="2240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公用模块的封装能力</a:t>
            </a:r>
            <a:endParaRPr lang="zh-CN" altLang="en-US"/>
          </a:p>
        </p:txBody>
      </p:sp>
      <p:sp>
        <p:nvSpPr>
          <p:cNvPr id="26" name="文本框 25"/>
          <p:cNvSpPr txBox="1"/>
          <p:nvPr/>
        </p:nvSpPr>
        <p:spPr>
          <a:xfrm>
            <a:off x="447040" y="439991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系统的设计、优化、安全等能力</a:t>
            </a:r>
            <a:endParaRPr lang="zh-CN" altLang="en-US">
              <a:solidFill>
                <a:srgbClr val="C9394A"/>
              </a:solidFill>
              <a:latin typeface="微软雅黑" panose="020B0503020204020204" charset="-122"/>
              <a:ea typeface="微软雅黑" panose="020B0503020204020204" charset="-122"/>
            </a:endParaRPr>
          </a:p>
        </p:txBody>
      </p:sp>
      <p:sp>
        <p:nvSpPr>
          <p:cNvPr id="27" name="文本框 26"/>
          <p:cNvSpPr txBox="1"/>
          <p:nvPr/>
        </p:nvSpPr>
        <p:spPr>
          <a:xfrm>
            <a:off x="3200400" y="4303395"/>
            <a:ext cx="504952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springboot的高级特性，与各种资源的整合能力</a:t>
            </a:r>
            <a:endParaRPr lang="zh-CN" altLang="en-US"/>
          </a:p>
        </p:txBody>
      </p:sp>
      <p:sp>
        <p:nvSpPr>
          <p:cNvPr id="28" name="文本框 27"/>
          <p:cNvSpPr txBox="1"/>
          <p:nvPr/>
        </p:nvSpPr>
        <p:spPr>
          <a:xfrm>
            <a:off x="1576070" y="4671695"/>
            <a:ext cx="189865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jsonrpc应用能力</a:t>
            </a:r>
            <a:endParaRPr lang="zh-CN" altLang="en-US">
              <a:solidFill>
                <a:srgbClr val="C9394A"/>
              </a:solidFill>
              <a:latin typeface="微软雅黑" panose="020B0503020204020204" charset="-122"/>
              <a:ea typeface="微软雅黑" panose="020B0503020204020204" charset="-122"/>
            </a:endParaRPr>
          </a:p>
        </p:txBody>
      </p:sp>
      <p:sp>
        <p:nvSpPr>
          <p:cNvPr id="29" name="文本框 28"/>
          <p:cNvSpPr txBox="1"/>
          <p:nvPr/>
        </p:nvSpPr>
        <p:spPr>
          <a:xfrm>
            <a:off x="4589145" y="4671695"/>
            <a:ext cx="15544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缓存使用能力</a:t>
            </a:r>
            <a:endParaRPr lang="zh-CN" altLang="en-US">
              <a:solidFill>
                <a:srgbClr val="C9394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advTm="2000">
        <p:push/>
      </p:transition>
    </mc:Choice>
    <mc:Fallback>
      <p:transition spd="slow" advTm="2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8"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5000" fill="hold"/>
                                        <p:tgtEl>
                                          <p:spTgt spid="18"/>
                                        </p:tgtEl>
                                        <p:attrNameLst>
                                          <p:attrName>ppt_x</p:attrName>
                                        </p:attrNameLst>
                                      </p:cBhvr>
                                      <p:tavLst>
                                        <p:tav tm="0">
                                          <p:val>
                                            <p:strVal val="#ppt_x"/>
                                          </p:val>
                                        </p:tav>
                                        <p:tav tm="100000">
                                          <p:val>
                                            <p:strVal val="#ppt_x"/>
                                          </p:val>
                                        </p:tav>
                                      </p:tavLst>
                                    </p:anim>
                                    <p:anim calcmode="lin" valueType="num">
                                      <p:cBhvr>
                                        <p:cTn id="37" dur="15000" fill="hold"/>
                                        <p:tgtEl>
                                          <p:spTgt spid="18"/>
                                        </p:tgtEl>
                                        <p:attrNameLst>
                                          <p:attrName>ppt_y</p:attrName>
                                        </p:attrNameLst>
                                      </p:cBhvr>
                                      <p:tavLst>
                                        <p:tav tm="0">
                                          <p:val>
                                            <p:strVal val="#ppt_y+1"/>
                                          </p:val>
                                        </p:tav>
                                        <p:tav tm="100000">
                                          <p:val>
                                            <p:strVal val="#ppt_y-1"/>
                                          </p:val>
                                        </p:tav>
                                      </p:tavLst>
                                    </p:anim>
                                  </p:childTnLst>
                                </p:cTn>
                              </p:par>
                              <p:par>
                                <p:cTn id="38" presetID="28" presetClass="entr" presetSubtype="0" fill="hold" grpId="0" nodeType="withEffect">
                                  <p:stCondLst>
                                    <p:cond delay="2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5000" fill="hold"/>
                                        <p:tgtEl>
                                          <p:spTgt spid="19"/>
                                        </p:tgtEl>
                                        <p:attrNameLst>
                                          <p:attrName>ppt_x</p:attrName>
                                        </p:attrNameLst>
                                      </p:cBhvr>
                                      <p:tavLst>
                                        <p:tav tm="0">
                                          <p:val>
                                            <p:strVal val="#ppt_x"/>
                                          </p:val>
                                        </p:tav>
                                        <p:tav tm="100000">
                                          <p:val>
                                            <p:strVal val="#ppt_x"/>
                                          </p:val>
                                        </p:tav>
                                      </p:tavLst>
                                    </p:anim>
                                    <p:anim calcmode="lin" valueType="num">
                                      <p:cBhvr>
                                        <p:cTn id="41" dur="15000" fill="hold"/>
                                        <p:tgtEl>
                                          <p:spTgt spid="19"/>
                                        </p:tgtEl>
                                        <p:attrNameLst>
                                          <p:attrName>ppt_y</p:attrName>
                                        </p:attrNameLst>
                                      </p:cBhvr>
                                      <p:tavLst>
                                        <p:tav tm="0">
                                          <p:val>
                                            <p:strVal val="#ppt_y+1"/>
                                          </p:val>
                                        </p:tav>
                                        <p:tav tm="100000">
                                          <p:val>
                                            <p:strVal val="#ppt_y-1"/>
                                          </p:val>
                                        </p:tav>
                                      </p:tavLst>
                                    </p:anim>
                                  </p:childTnLst>
                                </p:cTn>
                              </p:par>
                              <p:par>
                                <p:cTn id="42" presetID="28" presetClass="entr" presetSubtype="0" fill="hold" grpId="0" nodeType="withEffect">
                                  <p:stCondLst>
                                    <p:cond delay="40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5000" fill="hold"/>
                                        <p:tgtEl>
                                          <p:spTgt spid="20"/>
                                        </p:tgtEl>
                                        <p:attrNameLst>
                                          <p:attrName>ppt_x</p:attrName>
                                        </p:attrNameLst>
                                      </p:cBhvr>
                                      <p:tavLst>
                                        <p:tav tm="0">
                                          <p:val>
                                            <p:strVal val="#ppt_x"/>
                                          </p:val>
                                        </p:tav>
                                        <p:tav tm="100000">
                                          <p:val>
                                            <p:strVal val="#ppt_x"/>
                                          </p:val>
                                        </p:tav>
                                      </p:tavLst>
                                    </p:anim>
                                    <p:anim calcmode="lin" valueType="num">
                                      <p:cBhvr>
                                        <p:cTn id="45" dur="15000" fill="hold"/>
                                        <p:tgtEl>
                                          <p:spTgt spid="20"/>
                                        </p:tgtEl>
                                        <p:attrNameLst>
                                          <p:attrName>ppt_y</p:attrName>
                                        </p:attrNameLst>
                                      </p:cBhvr>
                                      <p:tavLst>
                                        <p:tav tm="0">
                                          <p:val>
                                            <p:strVal val="#ppt_y+1"/>
                                          </p:val>
                                        </p:tav>
                                        <p:tav tm="100000">
                                          <p:val>
                                            <p:strVal val="#ppt_y-1"/>
                                          </p:val>
                                        </p:tav>
                                      </p:tavLst>
                                    </p:anim>
                                  </p:childTnLst>
                                </p:cTn>
                              </p:par>
                              <p:par>
                                <p:cTn id="46" presetID="28" presetClass="entr" presetSubtype="0" fill="hold" grpId="0" nodeType="withEffect">
                                  <p:stCondLst>
                                    <p:cond delay="600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5000" fill="hold"/>
                                        <p:tgtEl>
                                          <p:spTgt spid="21"/>
                                        </p:tgtEl>
                                        <p:attrNameLst>
                                          <p:attrName>ppt_x</p:attrName>
                                        </p:attrNameLst>
                                      </p:cBhvr>
                                      <p:tavLst>
                                        <p:tav tm="0">
                                          <p:val>
                                            <p:strVal val="#ppt_x"/>
                                          </p:val>
                                        </p:tav>
                                        <p:tav tm="100000">
                                          <p:val>
                                            <p:strVal val="#ppt_x"/>
                                          </p:val>
                                        </p:tav>
                                      </p:tavLst>
                                    </p:anim>
                                    <p:anim calcmode="lin" valueType="num">
                                      <p:cBhvr>
                                        <p:cTn id="49" dur="15000" fill="hold"/>
                                        <p:tgtEl>
                                          <p:spTgt spid="21"/>
                                        </p:tgtEl>
                                        <p:attrNameLst>
                                          <p:attrName>ppt_y</p:attrName>
                                        </p:attrNameLst>
                                      </p:cBhvr>
                                      <p:tavLst>
                                        <p:tav tm="0">
                                          <p:val>
                                            <p:strVal val="#ppt_y+1"/>
                                          </p:val>
                                        </p:tav>
                                        <p:tav tm="100000">
                                          <p:val>
                                            <p:strVal val="#ppt_y-1"/>
                                          </p:val>
                                        </p:tav>
                                      </p:tavLst>
                                    </p:anim>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000000 0.000000 L 0.123819 -0.000864 " pathEditMode="relative" rAng="0" ptsTypes="">
                                      <p:cBhvr>
                                        <p:cTn id="53" dur="2000" fill="hold"/>
                                        <p:tgtEl>
                                          <p:spTgt spid="4"/>
                                        </p:tgtEl>
                                        <p:attrNameLst>
                                          <p:attrName>ppt_x</p:attrName>
                                          <p:attrName>ppt_y</p:attrName>
                                        </p:attrNameLst>
                                      </p:cBhvr>
                                      <p:rCtr x="66" y="0"/>
                                    </p:animMotion>
                                  </p:childTnLst>
                                </p:cTn>
                              </p:par>
                            </p:childTnLst>
                          </p:cTn>
                        </p:par>
                      </p:childTnLst>
                    </p:cTn>
                  </p:par>
                  <p:par>
                    <p:cTn id="54" fill="hold">
                      <p:stCondLst>
                        <p:cond delay="indefinite"/>
                      </p:stCondLst>
                      <p:childTnLst>
                        <p:par>
                          <p:cTn id="55" fill="hold">
                            <p:stCondLst>
                              <p:cond delay="0"/>
                            </p:stCondLst>
                            <p:childTnLst>
                              <p:par>
                                <p:cTn id="56" presetID="28"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5000" fill="hold"/>
                                        <p:tgtEl>
                                          <p:spTgt spid="22"/>
                                        </p:tgtEl>
                                        <p:attrNameLst>
                                          <p:attrName>ppt_x</p:attrName>
                                        </p:attrNameLst>
                                      </p:cBhvr>
                                      <p:tavLst>
                                        <p:tav tm="0">
                                          <p:val>
                                            <p:strVal val="#ppt_x"/>
                                          </p:val>
                                        </p:tav>
                                        <p:tav tm="100000">
                                          <p:val>
                                            <p:strVal val="#ppt_x"/>
                                          </p:val>
                                        </p:tav>
                                      </p:tavLst>
                                    </p:anim>
                                    <p:anim calcmode="lin" valueType="num">
                                      <p:cBhvr>
                                        <p:cTn id="59" dur="15000" fill="hold"/>
                                        <p:tgtEl>
                                          <p:spTgt spid="22"/>
                                        </p:tgtEl>
                                        <p:attrNameLst>
                                          <p:attrName>ppt_y</p:attrName>
                                        </p:attrNameLst>
                                      </p:cBhvr>
                                      <p:tavLst>
                                        <p:tav tm="0">
                                          <p:val>
                                            <p:strVal val="#ppt_y+1"/>
                                          </p:val>
                                        </p:tav>
                                        <p:tav tm="100000">
                                          <p:val>
                                            <p:strVal val="#ppt_y-1"/>
                                          </p:val>
                                        </p:tav>
                                      </p:tavLst>
                                    </p:anim>
                                  </p:childTnLst>
                                </p:cTn>
                              </p:par>
                              <p:par>
                                <p:cTn id="60" presetID="28" presetClass="entr" presetSubtype="0" fill="hold" grpId="0" nodeType="withEffect">
                                  <p:stCondLst>
                                    <p:cond delay="1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5000" fill="hold"/>
                                        <p:tgtEl>
                                          <p:spTgt spid="23"/>
                                        </p:tgtEl>
                                        <p:attrNameLst>
                                          <p:attrName>ppt_x</p:attrName>
                                        </p:attrNameLst>
                                      </p:cBhvr>
                                      <p:tavLst>
                                        <p:tav tm="0">
                                          <p:val>
                                            <p:strVal val="#ppt_x"/>
                                          </p:val>
                                        </p:tav>
                                        <p:tav tm="100000">
                                          <p:val>
                                            <p:strVal val="#ppt_x"/>
                                          </p:val>
                                        </p:tav>
                                      </p:tavLst>
                                    </p:anim>
                                    <p:anim calcmode="lin" valueType="num">
                                      <p:cBhvr>
                                        <p:cTn id="63" dur="15000" fill="hold"/>
                                        <p:tgtEl>
                                          <p:spTgt spid="23"/>
                                        </p:tgtEl>
                                        <p:attrNameLst>
                                          <p:attrName>ppt_y</p:attrName>
                                        </p:attrNameLst>
                                      </p:cBhvr>
                                      <p:tavLst>
                                        <p:tav tm="0">
                                          <p:val>
                                            <p:strVal val="#ppt_y+1"/>
                                          </p:val>
                                        </p:tav>
                                        <p:tav tm="100000">
                                          <p:val>
                                            <p:strVal val="#ppt_y-1"/>
                                          </p:val>
                                        </p:tav>
                                      </p:tavLst>
                                    </p:anim>
                                  </p:childTnLst>
                                </p:cTn>
                              </p:par>
                              <p:par>
                                <p:cTn id="64" presetID="28" presetClass="entr" presetSubtype="0" fill="hold" grpId="0" nodeType="withEffect">
                                  <p:stCondLst>
                                    <p:cond delay="4000"/>
                                  </p:stCondLst>
                                  <p:childTnLst>
                                    <p:set>
                                      <p:cBhvr>
                                        <p:cTn id="65" dur="1" fill="hold">
                                          <p:stCondLst>
                                            <p:cond delay="0"/>
                                          </p:stCondLst>
                                        </p:cTn>
                                        <p:tgtEl>
                                          <p:spTgt spid="24"/>
                                        </p:tgtEl>
                                        <p:attrNameLst>
                                          <p:attrName>style.visibility</p:attrName>
                                        </p:attrNameLst>
                                      </p:cBhvr>
                                      <p:to>
                                        <p:strVal val="visible"/>
                                      </p:to>
                                    </p:set>
                                    <p:anim calcmode="lin" valueType="num">
                                      <p:cBhvr>
                                        <p:cTn id="66" dur="15000" fill="hold"/>
                                        <p:tgtEl>
                                          <p:spTgt spid="24"/>
                                        </p:tgtEl>
                                        <p:attrNameLst>
                                          <p:attrName>ppt_x</p:attrName>
                                        </p:attrNameLst>
                                      </p:cBhvr>
                                      <p:tavLst>
                                        <p:tav tm="0">
                                          <p:val>
                                            <p:strVal val="#ppt_x"/>
                                          </p:val>
                                        </p:tav>
                                        <p:tav tm="100000">
                                          <p:val>
                                            <p:strVal val="#ppt_x"/>
                                          </p:val>
                                        </p:tav>
                                      </p:tavLst>
                                    </p:anim>
                                    <p:anim calcmode="lin" valueType="num">
                                      <p:cBhvr>
                                        <p:cTn id="67" dur="15000" fill="hold"/>
                                        <p:tgtEl>
                                          <p:spTgt spid="24"/>
                                        </p:tgtEl>
                                        <p:attrNameLst>
                                          <p:attrName>ppt_y</p:attrName>
                                        </p:attrNameLst>
                                      </p:cBhvr>
                                      <p:tavLst>
                                        <p:tav tm="0">
                                          <p:val>
                                            <p:strVal val="#ppt_y+1"/>
                                          </p:val>
                                        </p:tav>
                                        <p:tav tm="100000">
                                          <p:val>
                                            <p:strVal val="#ppt_y-1"/>
                                          </p:val>
                                        </p:tav>
                                      </p:tavLst>
                                    </p:anim>
                                  </p:childTnLst>
                                </p:cTn>
                              </p:par>
                              <p:par>
                                <p:cTn id="68" presetID="28" presetClass="entr" presetSubtype="0" fill="hold" grpId="0" nodeType="withEffect">
                                  <p:stCondLst>
                                    <p:cond delay="60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15000" fill="hold"/>
                                        <p:tgtEl>
                                          <p:spTgt spid="25"/>
                                        </p:tgtEl>
                                        <p:attrNameLst>
                                          <p:attrName>ppt_x</p:attrName>
                                        </p:attrNameLst>
                                      </p:cBhvr>
                                      <p:tavLst>
                                        <p:tav tm="0">
                                          <p:val>
                                            <p:strVal val="#ppt_x"/>
                                          </p:val>
                                        </p:tav>
                                        <p:tav tm="100000">
                                          <p:val>
                                            <p:strVal val="#ppt_x"/>
                                          </p:val>
                                        </p:tav>
                                      </p:tavLst>
                                    </p:anim>
                                    <p:anim calcmode="lin" valueType="num">
                                      <p:cBhvr>
                                        <p:cTn id="71" dur="15000" fill="hold"/>
                                        <p:tgtEl>
                                          <p:spTgt spid="25"/>
                                        </p:tgtEl>
                                        <p:attrNameLst>
                                          <p:attrName>ppt_y</p:attrName>
                                        </p:attrNameLst>
                                      </p:cBhvr>
                                      <p:tavLst>
                                        <p:tav tm="0">
                                          <p:val>
                                            <p:strVal val="#ppt_y+1"/>
                                          </p:val>
                                        </p:tav>
                                        <p:tav tm="100000">
                                          <p:val>
                                            <p:strVal val="#ppt_y-1"/>
                                          </p:val>
                                        </p:tav>
                                      </p:tavLst>
                                    </p:anim>
                                  </p:childTnLst>
                                </p:cTn>
                              </p:par>
                            </p:childTnLst>
                          </p:cTn>
                        </p:par>
                      </p:childTnLst>
                    </p:cTn>
                  </p:par>
                  <p:par>
                    <p:cTn id="72" fill="hold">
                      <p:stCondLst>
                        <p:cond delay="indefinite"/>
                      </p:stCondLst>
                      <p:childTnLst>
                        <p:par>
                          <p:cTn id="73" fill="hold">
                            <p:stCondLst>
                              <p:cond delay="0"/>
                            </p:stCondLst>
                            <p:childTnLst>
                              <p:par>
                                <p:cTn id="74" presetID="56" presetClass="path" presetSubtype="0" accel="50000" decel="50000" fill="hold" nodeType="clickEffect">
                                  <p:stCondLst>
                                    <p:cond delay="0"/>
                                  </p:stCondLst>
                                  <p:childTnLst>
                                    <p:animMotion origin="layout" path="M 0.115972 -0.000864 L 0.328542 -0.140864 " pathEditMode="relative" rAng="0" ptsTypes="">
                                      <p:cBhvr>
                                        <p:cTn id="75" dur="2000" fill="hold"/>
                                        <p:tgtEl>
                                          <p:spTgt spid="4"/>
                                        </p:tgtEl>
                                        <p:attrNameLst>
                                          <p:attrName>ppt_x</p:attrName>
                                          <p:attrName>ppt_y</p:attrName>
                                        </p:attrNameLst>
                                      </p:cBhvr>
                                      <p:rCtr x="105" y="-64"/>
                                    </p:animMotion>
                                  </p:childTnLst>
                                </p:cTn>
                              </p:par>
                            </p:childTnLst>
                          </p:cTn>
                        </p:par>
                      </p:childTnLst>
                    </p:cTn>
                  </p:par>
                  <p:par>
                    <p:cTn id="76" fill="hold">
                      <p:stCondLst>
                        <p:cond delay="indefinite"/>
                      </p:stCondLst>
                      <p:childTnLst>
                        <p:par>
                          <p:cTn id="77" fill="hold">
                            <p:stCondLst>
                              <p:cond delay="0"/>
                            </p:stCondLst>
                            <p:childTnLst>
                              <p:par>
                                <p:cTn id="78" presetID="28"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15000" fill="hold"/>
                                        <p:tgtEl>
                                          <p:spTgt spid="26"/>
                                        </p:tgtEl>
                                        <p:attrNameLst>
                                          <p:attrName>ppt_x</p:attrName>
                                        </p:attrNameLst>
                                      </p:cBhvr>
                                      <p:tavLst>
                                        <p:tav tm="0">
                                          <p:val>
                                            <p:strVal val="#ppt_x"/>
                                          </p:val>
                                        </p:tav>
                                        <p:tav tm="100000">
                                          <p:val>
                                            <p:strVal val="#ppt_x"/>
                                          </p:val>
                                        </p:tav>
                                      </p:tavLst>
                                    </p:anim>
                                    <p:anim calcmode="lin" valueType="num">
                                      <p:cBhvr>
                                        <p:cTn id="81" dur="15000" fill="hold"/>
                                        <p:tgtEl>
                                          <p:spTgt spid="26"/>
                                        </p:tgtEl>
                                        <p:attrNameLst>
                                          <p:attrName>ppt_y</p:attrName>
                                        </p:attrNameLst>
                                      </p:cBhvr>
                                      <p:tavLst>
                                        <p:tav tm="0">
                                          <p:val>
                                            <p:strVal val="#ppt_y+1"/>
                                          </p:val>
                                        </p:tav>
                                        <p:tav tm="100000">
                                          <p:val>
                                            <p:strVal val="#ppt_y-1"/>
                                          </p:val>
                                        </p:tav>
                                      </p:tavLst>
                                    </p:anim>
                                  </p:childTnLst>
                                </p:cTn>
                              </p:par>
                              <p:par>
                                <p:cTn id="82" presetID="28" presetClass="entr" presetSubtype="0" fill="hold" grpId="0" nodeType="withEffect">
                                  <p:stCondLst>
                                    <p:cond delay="2000"/>
                                  </p:stCondLst>
                                  <p:childTnLst>
                                    <p:set>
                                      <p:cBhvr>
                                        <p:cTn id="83" dur="1" fill="hold">
                                          <p:stCondLst>
                                            <p:cond delay="0"/>
                                          </p:stCondLst>
                                        </p:cTn>
                                        <p:tgtEl>
                                          <p:spTgt spid="27"/>
                                        </p:tgtEl>
                                        <p:attrNameLst>
                                          <p:attrName>style.visibility</p:attrName>
                                        </p:attrNameLst>
                                      </p:cBhvr>
                                      <p:to>
                                        <p:strVal val="visible"/>
                                      </p:to>
                                    </p:set>
                                    <p:anim calcmode="lin" valueType="num">
                                      <p:cBhvr>
                                        <p:cTn id="84" dur="15000" fill="hold"/>
                                        <p:tgtEl>
                                          <p:spTgt spid="27"/>
                                        </p:tgtEl>
                                        <p:attrNameLst>
                                          <p:attrName>ppt_x</p:attrName>
                                        </p:attrNameLst>
                                      </p:cBhvr>
                                      <p:tavLst>
                                        <p:tav tm="0">
                                          <p:val>
                                            <p:strVal val="#ppt_x"/>
                                          </p:val>
                                        </p:tav>
                                        <p:tav tm="100000">
                                          <p:val>
                                            <p:strVal val="#ppt_x"/>
                                          </p:val>
                                        </p:tav>
                                      </p:tavLst>
                                    </p:anim>
                                    <p:anim calcmode="lin" valueType="num">
                                      <p:cBhvr>
                                        <p:cTn id="85" dur="15000" fill="hold"/>
                                        <p:tgtEl>
                                          <p:spTgt spid="27"/>
                                        </p:tgtEl>
                                        <p:attrNameLst>
                                          <p:attrName>ppt_y</p:attrName>
                                        </p:attrNameLst>
                                      </p:cBhvr>
                                      <p:tavLst>
                                        <p:tav tm="0">
                                          <p:val>
                                            <p:strVal val="#ppt_y+1"/>
                                          </p:val>
                                        </p:tav>
                                        <p:tav tm="100000">
                                          <p:val>
                                            <p:strVal val="#ppt_y-1"/>
                                          </p:val>
                                        </p:tav>
                                      </p:tavLst>
                                    </p:anim>
                                  </p:childTnLst>
                                </p:cTn>
                              </p:par>
                              <p:par>
                                <p:cTn id="86" presetID="28" presetClass="entr" presetSubtype="0" fill="hold" grpId="0" nodeType="withEffect">
                                  <p:stCondLst>
                                    <p:cond delay="40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5000" fill="hold"/>
                                        <p:tgtEl>
                                          <p:spTgt spid="28"/>
                                        </p:tgtEl>
                                        <p:attrNameLst>
                                          <p:attrName>ppt_x</p:attrName>
                                        </p:attrNameLst>
                                      </p:cBhvr>
                                      <p:tavLst>
                                        <p:tav tm="0">
                                          <p:val>
                                            <p:strVal val="#ppt_x"/>
                                          </p:val>
                                        </p:tav>
                                        <p:tav tm="100000">
                                          <p:val>
                                            <p:strVal val="#ppt_x"/>
                                          </p:val>
                                        </p:tav>
                                      </p:tavLst>
                                    </p:anim>
                                    <p:anim calcmode="lin" valueType="num">
                                      <p:cBhvr>
                                        <p:cTn id="89" dur="15000" fill="hold"/>
                                        <p:tgtEl>
                                          <p:spTgt spid="28"/>
                                        </p:tgtEl>
                                        <p:attrNameLst>
                                          <p:attrName>ppt_y</p:attrName>
                                        </p:attrNameLst>
                                      </p:cBhvr>
                                      <p:tavLst>
                                        <p:tav tm="0">
                                          <p:val>
                                            <p:strVal val="#ppt_y+1"/>
                                          </p:val>
                                        </p:tav>
                                        <p:tav tm="100000">
                                          <p:val>
                                            <p:strVal val="#ppt_y-1"/>
                                          </p:val>
                                        </p:tav>
                                      </p:tavLst>
                                    </p:anim>
                                  </p:childTnLst>
                                </p:cTn>
                              </p:par>
                              <p:par>
                                <p:cTn id="90" presetID="28" presetClass="entr" presetSubtype="0" fill="hold" grpId="0" nodeType="withEffect">
                                  <p:stCondLst>
                                    <p:cond delay="600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5000" fill="hold"/>
                                        <p:tgtEl>
                                          <p:spTgt spid="29"/>
                                        </p:tgtEl>
                                        <p:attrNameLst>
                                          <p:attrName>ppt_x</p:attrName>
                                        </p:attrNameLst>
                                      </p:cBhvr>
                                      <p:tavLst>
                                        <p:tav tm="0">
                                          <p:val>
                                            <p:strVal val="#ppt_x"/>
                                          </p:val>
                                        </p:tav>
                                        <p:tav tm="100000">
                                          <p:val>
                                            <p:strVal val="#ppt_x"/>
                                          </p:val>
                                        </p:tav>
                                      </p:tavLst>
                                    </p:anim>
                                    <p:anim calcmode="lin" valueType="num">
                                      <p:cBhvr>
                                        <p:cTn id="93" dur="15000" fill="hold"/>
                                        <p:tgtEl>
                                          <p:spTgt spid="29"/>
                                        </p:tgtEl>
                                        <p:attrNameLst>
                                          <p:attrName>ppt_y</p:attrName>
                                        </p:attrNameLst>
                                      </p:cBhvr>
                                      <p:tavLst>
                                        <p:tav tm="0">
                                          <p:val>
                                            <p:strVal val="#ppt_y+1"/>
                                          </p:val>
                                        </p:tav>
                                        <p:tav tm="100000">
                                          <p:val>
                                            <p:strVal val="#ppt_y-1"/>
                                          </p:val>
                                        </p:tav>
                                      </p:tavLst>
                                    </p:anim>
                                  </p:childTnLst>
                                </p:cTn>
                              </p:par>
                            </p:childTnLst>
                          </p:cTn>
                        </p:par>
                      </p:childTnLst>
                    </p:cTn>
                  </p:par>
                  <p:par>
                    <p:cTn id="94" fill="hold">
                      <p:stCondLst>
                        <p:cond delay="indefinite"/>
                      </p:stCondLst>
                      <p:childTnLst>
                        <p:par>
                          <p:cTn id="95" fill="hold">
                            <p:stCondLst>
                              <p:cond delay="0"/>
                            </p:stCondLst>
                            <p:childTnLst>
                              <p:par>
                                <p:cTn id="96" presetID="56" presetClass="path" presetSubtype="0" accel="50000" decel="50000" fill="hold" nodeType="clickEffect">
                                  <p:stCondLst>
                                    <p:cond delay="0"/>
                                  </p:stCondLst>
                                  <p:childTnLst>
                                    <p:animMotion origin="layout" path="M 0.328542 -0.140864 L 0.517569 -0.294815 " pathEditMode="relative" rAng="0" ptsTypes="">
                                      <p:cBhvr>
                                        <p:cTn id="97" dur="2000" fill="hold"/>
                                        <p:tgtEl>
                                          <p:spTgt spid="4"/>
                                        </p:tgtEl>
                                        <p:attrNameLst>
                                          <p:attrName>ppt_x</p:attrName>
                                          <p:attrName>ppt_y</p:attrName>
                                        </p:attrNameLst>
                                      </p:cBhvr>
                                      <p:rCtr x="106" y="-86"/>
                                    </p:animMotion>
                                  </p:childTnLst>
                                </p:cTn>
                              </p:par>
                            </p:childTnLst>
                          </p:cTn>
                        </p:par>
                      </p:childTnLst>
                    </p:cTn>
                  </p:par>
                  <p:par>
                    <p:cTn id="98" fill="hold">
                      <p:stCondLst>
                        <p:cond delay="indefinite"/>
                      </p:stCondLst>
                      <p:childTnLst>
                        <p:par>
                          <p:cTn id="99" fill="hold">
                            <p:stCondLst>
                              <p:cond delay="0"/>
                            </p:stCondLst>
                            <p:childTnLst>
                              <p:par>
                                <p:cTn id="100" presetID="56" presetClass="path" presetSubtype="0" accel="50000" decel="50000" fill="hold" nodeType="clickEffect">
                                  <p:stCondLst>
                                    <p:cond delay="0"/>
                                  </p:stCondLst>
                                  <p:childTnLst>
                                    <p:animMotion origin="layout" path="M 0.517569 -0.298766 L 0.718403 -0.467778 " pathEditMode="relative" rAng="0" ptsTypes="">
                                      <p:cBhvr>
                                        <p:cTn id="101" dur="2000" fill="hold"/>
                                        <p:tgtEl>
                                          <p:spTgt spid="4"/>
                                        </p:tgtEl>
                                        <p:attrNameLst>
                                          <p:attrName>ppt_x</p:attrName>
                                          <p:attrName>ppt_y</p:attrName>
                                        </p:attrNameLst>
                                      </p:cBhvr>
                                      <p:rCtr x="100" y="-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p:bldP spid="8" grpId="0"/>
      <p:bldP spid="9" grpId="0"/>
      <p:bldP spid="13"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2053590" y="191135"/>
            <a:ext cx="4761865" cy="4761865"/>
          </a:xfrm>
          <a:prstGeom prst="rect">
            <a:avLst/>
          </a:prstGeom>
        </p:spPr>
      </p:pic>
      <p:sp>
        <p:nvSpPr>
          <p:cNvPr id="41" name="圆角矩形"/>
          <p:cNvSpPr/>
          <p:nvPr/>
        </p:nvSpPr>
        <p:spPr>
          <a:xfrm>
            <a:off x="33528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121275" y="191135"/>
            <a:ext cx="4761865" cy="4761865"/>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919"/>
            </a:xfrm>
            <a:prstGeom prst="rect">
              <a:avLst/>
            </a:prstGeom>
            <a:noFill/>
          </p:spPr>
          <p:txBody>
            <a:bodyPr wrap="none" rtlCol="0">
              <a:spAutoFit/>
            </a:bodyPr>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99031" y="2355726"/>
            <a:ext cx="998513" cy="738505"/>
          </a:xfrm>
          <a:prstGeom prst="rect">
            <a:avLst/>
          </a:prstGeom>
          <a:noFill/>
        </p:spPr>
        <p:txBody>
          <a:bodyPr wrap="square" lIns="0" tIns="0" rIns="0" bIns="0" rtlCol="0">
            <a:spAutoFit/>
          </a:bodyPr>
          <a:lstStyle/>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后台</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系统</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缓存维护</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消息系统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不满足要求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kafka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监控不完善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购买</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069808" y="283937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重试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9808" y="36096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网关、授权</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12" grpId="0" bldLvl="0" animBg="1"/>
      <p:bldP spid="41" grpId="0" animBg="1"/>
      <p:bldP spid="3" grpId="0" animBg="1"/>
      <p:bldP spid="6" grpId="0" animBg="1"/>
      <p:bldP spid="7" grpId="0" animBg="1"/>
      <p:bldP spid="15" grpId="0" animBg="1"/>
      <p:bldP spid="19" grpId="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对第三方服务进行</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mock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轧差对账</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定时任务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2" name="矩形"/>
          <p:cNvSpPr/>
          <p:nvPr/>
        </p:nvSpPr>
        <p:spPr>
          <a:xfrm>
            <a:off x="2070100" y="3629025"/>
            <a:ext cx="72523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传递对账文件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profile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把所有应用的配置统一放在一个地方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统一配置管理</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mycat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水平伸缩</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分库分表</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7" grpId="0" bldLvl="0" animBg="1"/>
      <p:bldP spid="36" grpId="0" bldLvl="0" animBg="1"/>
      <p:bldP spid="40" grpId="0" animBg="1"/>
      <p:bldP spid="42"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bldLvl="0" animBg="1"/>
      <p:bldP spid="7" grpId="0" bldLvl="0" animBg="1"/>
      <p:bldP spid="15" grpId="1" animBg="1"/>
      <p:bldP spid="15" grpId="2" bldLvl="0" animBg="1"/>
      <p:bldP spid="5" grpId="1" bldLvl="0" animBg="1"/>
      <p:bldP spid="7" grpId="1" bldLvl="0" animBg="1"/>
      <p:bldP spid="2" grpId="0" animBg="1"/>
      <p:bldP spid="2050"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4" presetClass="exit" presetSubtype="32" fill="hold" nodeType="withEffect">
                                  <p:stCondLst>
                                    <p:cond delay="0"/>
                                  </p:stCondLst>
                                  <p:childTnLst>
                                    <p:animEffect transition="out" filter="box(out)">
                                      <p:cBhvr>
                                        <p:cTn id="23" dur="2000"/>
                                        <p:tgtEl>
                                          <p:spTgt spid="13"/>
                                        </p:tgtEl>
                                      </p:cBhvr>
                                    </p:animEffect>
                                    <p:set>
                                      <p:cBhvr>
                                        <p:cTn id="24" dur="1" fill="hold">
                                          <p:stCondLst>
                                            <p:cond delay="19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0000 0.000000 L 0.000000 0.124444 " pathEditMode="relative" rAng="0" ptsTypes="">
                                      <p:cBhvr>
                                        <p:cTn id="28" dur="2000" fill="hold"/>
                                        <p:tgtEl>
                                          <p:spTgt spid="19"/>
                                        </p:tgtEl>
                                        <p:attrNameLst>
                                          <p:attrName>ppt_x</p:attrName>
                                          <p:attrName>ppt_y</p:attrName>
                                        </p:attrNameLst>
                                      </p:cBhvr>
                                      <p:rCtr x="0" y="125"/>
                                    </p:animMotion>
                                  </p:childTnLst>
                                </p:cTn>
                              </p:par>
                              <p:par>
                                <p:cTn id="29" presetID="42" presetClass="path" presetSubtype="0" accel="50000" decel="50000" fill="hold" grpId="1" nodeType="withEffect">
                                  <p:stCondLst>
                                    <p:cond delay="0"/>
                                  </p:stCondLst>
                                  <p:childTnLst>
                                    <p:animMotion origin="layout" path="M 0.000000 0.000000 L 0.000000 0.116420 " pathEditMode="relative" rAng="0" ptsTypes="">
                                      <p:cBhvr>
                                        <p:cTn id="30" dur="2000" fill="hold"/>
                                        <p:tgtEl>
                                          <p:spTgt spid="18"/>
                                        </p:tgtEl>
                                        <p:attrNameLst>
                                          <p:attrName>ppt_x</p:attrName>
                                          <p:attrName>ppt_y</p:attrName>
                                        </p:attrNameLst>
                                      </p:cBhvr>
                                      <p:rCtr x="0" y="65"/>
                                    </p:animMotion>
                                  </p:childTnLst>
                                </p:cTn>
                              </p:par>
                              <p:par>
                                <p:cTn id="31" presetID="42" presetClass="path" presetSubtype="0" accel="50000" decel="50000" fill="hold" grpId="1" nodeType="withEffect">
                                  <p:stCondLst>
                                    <p:cond delay="0"/>
                                  </p:stCondLst>
                                  <p:childTnLst>
                                    <p:animMotion origin="layout" path="M 0.000000 0.000000 L 0.000000 0.236543 " pathEditMode="relative" rAng="0" ptsTypes="">
                                      <p:cBhvr>
                                        <p:cTn id="32" dur="2000" fill="hold"/>
                                        <p:tgtEl>
                                          <p:spTgt spid="20"/>
                                        </p:tgtEl>
                                        <p:attrNameLst>
                                          <p:attrName>ppt_x</p:attrName>
                                          <p:attrName>ppt_y</p:attrName>
                                        </p:attrNameLst>
                                      </p:cBhvr>
                                      <p:rCtr x="0" y="12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1000" fill="hold"/>
                                        <p:tgtEl>
                                          <p:spTgt spid="27"/>
                                        </p:tgtEl>
                                        <p:attrNameLst>
                                          <p:attrName>ppt_x</p:attrName>
                                        </p:attrNameLst>
                                      </p:cBhvr>
                                      <p:tavLst>
                                        <p:tav tm="0">
                                          <p:val>
                                            <p:strVal val="#ppt_x-.2"/>
                                          </p:val>
                                        </p:tav>
                                        <p:tav tm="100000">
                                          <p:val>
                                            <p:strVal val="#ppt_x"/>
                                          </p:val>
                                        </p:tav>
                                      </p:tavLst>
                                    </p:anim>
                                    <p:anim calcmode="lin" valueType="num">
                                      <p:cBhvr>
                                        <p:cTn id="57"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1"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32" presetClass="emph" presetSubtype="0" fill="hold" grpId="0" nodeType="afterEffect">
                                  <p:stCondLst>
                                    <p:cond delay="0"/>
                                  </p:stCondLst>
                                  <p:childTnLst>
                                    <p:animRot by="120000">
                                      <p:cBhvr>
                                        <p:cTn id="67" dur="100" fill="hold">
                                          <p:stCondLst>
                                            <p:cond delay="0"/>
                                          </p:stCondLst>
                                        </p:cTn>
                                        <p:tgtEl>
                                          <p:spTgt spid="31"/>
                                        </p:tgtEl>
                                        <p:attrNameLst>
                                          <p:attrName>r</p:attrName>
                                        </p:attrNameLst>
                                      </p:cBhvr>
                                    </p:animRot>
                                    <p:animRot by="-240000">
                                      <p:cBhvr>
                                        <p:cTn id="68" dur="200" fill="hold">
                                          <p:stCondLst>
                                            <p:cond delay="200"/>
                                          </p:stCondLst>
                                        </p:cTn>
                                        <p:tgtEl>
                                          <p:spTgt spid="31"/>
                                        </p:tgtEl>
                                        <p:attrNameLst>
                                          <p:attrName>r</p:attrName>
                                        </p:attrNameLst>
                                      </p:cBhvr>
                                    </p:animRot>
                                    <p:animRot by="240000">
                                      <p:cBhvr>
                                        <p:cTn id="69" dur="200" fill="hold">
                                          <p:stCondLst>
                                            <p:cond delay="400"/>
                                          </p:stCondLst>
                                        </p:cTn>
                                        <p:tgtEl>
                                          <p:spTgt spid="31"/>
                                        </p:tgtEl>
                                        <p:attrNameLst>
                                          <p:attrName>r</p:attrName>
                                        </p:attrNameLst>
                                      </p:cBhvr>
                                    </p:animRot>
                                    <p:animRot by="-240000">
                                      <p:cBhvr>
                                        <p:cTn id="70" dur="200" fill="hold">
                                          <p:stCondLst>
                                            <p:cond delay="600"/>
                                          </p:stCondLst>
                                        </p:cTn>
                                        <p:tgtEl>
                                          <p:spTgt spid="31"/>
                                        </p:tgtEl>
                                        <p:attrNameLst>
                                          <p:attrName>r</p:attrName>
                                        </p:attrNameLst>
                                      </p:cBhvr>
                                    </p:animRot>
                                    <p:animRot by="120000">
                                      <p:cBhvr>
                                        <p:cTn id="71" dur="200" fill="hold">
                                          <p:stCondLst>
                                            <p:cond delay="800"/>
                                          </p:stCondLst>
                                        </p:cTn>
                                        <p:tgtEl>
                                          <p:spTgt spid="3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par>
                                <p:cTn id="92" presetID="22" presetClass="entr" presetSubtype="8"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par>
                                <p:cTn id="98" presetID="22" presetClass="entr" presetSubtype="8"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par>
                                <p:cTn id="101" presetID="22" presetClass="entr" presetSubtype="8"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left)">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par>
                                <p:cTn id="109" presetID="22" presetClass="entr" presetSubtype="8" fill="hold"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par>
                                <p:cTn id="112" presetID="22" presetClass="entr" presetSubtype="8"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par>
                                <p:cTn id="115" presetID="22" presetClass="entr" presetSubtype="8" fill="hold"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left)">
                                      <p:cBhvr>
                                        <p:cTn id="1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18" grpId="0" animBg="1"/>
      <p:bldP spid="19" grpId="0" animBg="1"/>
      <p:bldP spid="20" grpId="0" bldLvl="0" animBg="1"/>
      <p:bldP spid="19" grpId="1" animBg="1"/>
      <p:bldP spid="18" grpId="1" animBg="1"/>
      <p:bldP spid="20" grpId="1" animBg="1"/>
      <p:bldP spid="25" grpId="0"/>
      <p:bldP spid="31" grpId="0" animBg="1"/>
      <p:bldP spid="31" grpId="1" animBg="1"/>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3376</Words>
  <Application>WPS 演示</Application>
  <PresentationFormat>全屏显示(16:9)</PresentationFormat>
  <Paragraphs>1079</Paragraphs>
  <Slides>64</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64</vt:i4>
      </vt:variant>
    </vt:vector>
  </HeadingPairs>
  <TitlesOfParts>
    <vt:vector size="76"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Administrator</cp:lastModifiedBy>
  <cp:revision>614</cp:revision>
  <dcterms:created xsi:type="dcterms:W3CDTF">2016-04-25T01:54:00Z</dcterms:created>
  <dcterms:modified xsi:type="dcterms:W3CDTF">2017-10-17T12:34:22Z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