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927" r:id="rId4"/>
    <p:sldId id="928" r:id="rId6"/>
    <p:sldId id="929" r:id="rId7"/>
    <p:sldId id="930" r:id="rId8"/>
    <p:sldId id="931" r:id="rId9"/>
    <p:sldId id="932" r:id="rId10"/>
    <p:sldId id="933" r:id="rId11"/>
    <p:sldId id="934" r:id="rId12"/>
    <p:sldId id="935" r:id="rId13"/>
    <p:sldId id="936" r:id="rId14"/>
    <p:sldId id="937" r:id="rId15"/>
    <p:sldId id="938" r:id="rId16"/>
    <p:sldId id="939" r:id="rId17"/>
    <p:sldId id="280" r:id="rId18"/>
    <p:sldId id="404" r:id="rId19"/>
    <p:sldId id="405" r:id="rId20"/>
    <p:sldId id="406" r:id="rId21"/>
    <p:sldId id="256" r:id="rId22"/>
    <p:sldId id="433" r:id="rId23"/>
    <p:sldId id="378" r:id="rId24"/>
    <p:sldId id="282" r:id="rId25"/>
    <p:sldId id="458" r:id="rId26"/>
    <p:sldId id="457" r:id="rId27"/>
    <p:sldId id="459" r:id="rId28"/>
    <p:sldId id="460" r:id="rId29"/>
    <p:sldId id="1116" r:id="rId30"/>
    <p:sldId id="396" r:id="rId31"/>
    <p:sldId id="1599" r:id="rId32"/>
    <p:sldId id="1596" r:id="rId33"/>
    <p:sldId id="1597" r:id="rId34"/>
    <p:sldId id="1598" r:id="rId35"/>
    <p:sldId id="411" r:id="rId36"/>
    <p:sldId id="1117" r:id="rId37"/>
    <p:sldId id="281" r:id="rId38"/>
    <p:sldId id="409" r:id="rId39"/>
    <p:sldId id="809" r:id="rId40"/>
    <p:sldId id="410" r:id="rId41"/>
    <p:sldId id="412" r:id="rId42"/>
    <p:sldId id="434" r:id="rId43"/>
    <p:sldId id="1192" r:id="rId44"/>
    <p:sldId id="1514" r:id="rId45"/>
    <p:sldId id="1515" r:id="rId46"/>
    <p:sldId id="1191" r:id="rId47"/>
    <p:sldId id="397" r:id="rId48"/>
    <p:sldId id="362" r:id="rId49"/>
    <p:sldId id="480" r:id="rId50"/>
    <p:sldId id="399" r:id="rId51"/>
    <p:sldId id="398" r:id="rId52"/>
    <p:sldId id="363" r:id="rId53"/>
    <p:sldId id="493" r:id="rId54"/>
    <p:sldId id="1259" r:id="rId55"/>
    <p:sldId id="514" r:id="rId56"/>
    <p:sldId id="515" r:id="rId57"/>
    <p:sldId id="504" r:id="rId58"/>
    <p:sldId id="526" r:id="rId59"/>
    <p:sldId id="537" r:id="rId60"/>
    <p:sldId id="536" r:id="rId61"/>
    <p:sldId id="364" r:id="rId62"/>
    <p:sldId id="538" r:id="rId63"/>
    <p:sldId id="779" r:id="rId64"/>
    <p:sldId id="781" r:id="rId65"/>
    <p:sldId id="782" r:id="rId66"/>
    <p:sldId id="791" r:id="rId67"/>
    <p:sldId id="800" r:id="rId68"/>
    <p:sldId id="369" r:id="rId69"/>
    <p:sldId id="841" r:id="rId70"/>
    <p:sldId id="842" r:id="rId71"/>
    <p:sldId id="1042" r:id="rId72"/>
    <p:sldId id="850" r:id="rId73"/>
    <p:sldId id="851" r:id="rId74"/>
    <p:sldId id="859" r:id="rId75"/>
    <p:sldId id="862" r:id="rId76"/>
    <p:sldId id="863" r:id="rId77"/>
    <p:sldId id="860" r:id="rId78"/>
    <p:sldId id="861" r:id="rId79"/>
    <p:sldId id="370" r:id="rId80"/>
    <p:sldId id="873" r:id="rId81"/>
    <p:sldId id="1016" r:id="rId82"/>
    <p:sldId id="1017" r:id="rId83"/>
    <p:sldId id="365" r:id="rId84"/>
    <p:sldId id="1319" r:id="rId85"/>
    <p:sldId id="1321" r:id="rId86"/>
    <p:sldId id="1324" r:id="rId87"/>
    <p:sldId id="1323" r:id="rId88"/>
    <p:sldId id="1325" r:id="rId89"/>
    <p:sldId id="1357" r:id="rId90"/>
    <p:sldId id="1388" r:id="rId91"/>
    <p:sldId id="1419" r:id="rId92"/>
    <p:sldId id="1450" r:id="rId93"/>
    <p:sldId id="1451" r:id="rId94"/>
    <p:sldId id="1482" r:id="rId95"/>
    <p:sldId id="1695" r:id="rId96"/>
    <p:sldId id="1728" r:id="rId97"/>
    <p:sldId id="1761" r:id="rId98"/>
    <p:sldId id="1762" r:id="rId99"/>
    <p:sldId id="1793" r:id="rId100"/>
    <p:sldId id="1794" r:id="rId101"/>
    <p:sldId id="1795" r:id="rId102"/>
    <p:sldId id="1796" r:id="rId103"/>
    <p:sldId id="1483" r:id="rId104"/>
    <p:sldId id="1797" r:id="rId105"/>
    <p:sldId id="1320" r:id="rId106"/>
    <p:sldId id="1078" r:id="rId107"/>
    <p:sldId id="881" r:id="rId108"/>
    <p:sldId id="882" r:id="rId109"/>
    <p:sldId id="883" r:id="rId110"/>
    <p:sldId id="889" r:id="rId111"/>
    <p:sldId id="366" r:id="rId112"/>
    <p:sldId id="895" r:id="rId113"/>
    <p:sldId id="900" r:id="rId114"/>
    <p:sldId id="901" r:id="rId115"/>
    <p:sldId id="906" r:id="rId116"/>
    <p:sldId id="911" r:id="rId117"/>
    <p:sldId id="912" r:id="rId118"/>
    <p:sldId id="914" r:id="rId119"/>
    <p:sldId id="915" r:id="rId120"/>
    <p:sldId id="920" r:id="rId121"/>
    <p:sldId id="921" r:id="rId122"/>
    <p:sldId id="922" r:id="rId123"/>
    <p:sldId id="373" r:id="rId124"/>
    <p:sldId id="1101" r:id="rId125"/>
    <p:sldId id="1102" r:id="rId126"/>
    <p:sldId id="1108" r:id="rId127"/>
    <p:sldId id="1109" r:id="rId128"/>
    <p:sldId id="1110" r:id="rId129"/>
    <p:sldId id="377" r:id="rId130"/>
    <p:sldId id="942" r:id="rId131"/>
    <p:sldId id="940" r:id="rId132"/>
    <p:sldId id="943" r:id="rId133"/>
    <p:sldId id="941" r:id="rId134"/>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736"/>
        <p:guide pos="27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7" Type="http://schemas.openxmlformats.org/officeDocument/2006/relationships/tableStyles" Target="tableStyles.xml"/><Relationship Id="rId136" Type="http://schemas.openxmlformats.org/officeDocument/2006/relationships/viewProps" Target="viewProps.xml"/><Relationship Id="rId135" Type="http://schemas.openxmlformats.org/officeDocument/2006/relationships/presProps" Target="presProps.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各位慕课网的小伙伴，大家好！我是skyding。很高兴给大家带来一门</a:t>
            </a:r>
            <a:r>
              <a:rPr lang="en-US" altLang="zh-CN" dirty="0"/>
              <a:t>java</a:t>
            </a:r>
            <a:r>
              <a:rPr lang="zh-CN" altLang="en-US" dirty="0"/>
              <a:t>实战课程：</a:t>
            </a:r>
            <a:r>
              <a:rPr lang="zh-CN" altLang="en-US"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快速、高效、安全理财平台之产品系统。</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r>
              <a:rPr lang="zh-CN" altLang="en-US" dirty="0" smtClean="0">
                <a:sym typeface="+mn-ea"/>
              </a:rPr>
              <a:t>高效</a:t>
            </a:r>
            <a:endParaRPr lang="zh-CN" altLang="en-US" dirty="0"/>
          </a:p>
          <a:p>
            <a:endParaRPr lang="zh-CN" altLang="en-US" dirty="0"/>
          </a:p>
          <a:p>
            <a:r>
              <a:rPr lang="zh-CN" altLang="en-US" dirty="0">
                <a:sym typeface="+mn-ea"/>
              </a:rPr>
              <a:t>互联网应用的一大特性就是用户数会剧烈波动。在巨量用户面前，要实现高效运行、快速响应是一项艰巨挑战。</a:t>
            </a:r>
            <a:endParaRPr lang="zh-CN" altLang="en-US" dirty="0"/>
          </a:p>
          <a:p>
            <a:r>
              <a:rPr lang="zh-CN" altLang="en-US" dirty="0">
                <a:sym typeface="+mn-ea"/>
              </a:rPr>
              <a:t>大的方面，提高应用节点数是成效最显著，也是实施最简单的方式。但是应用的实现细节也是非常关键的，有时候决定能不能多节点部署。如果设计不好，是不能多节点部署的。</a:t>
            </a:r>
            <a:endParaRPr lang="zh-CN" altLang="en-US" dirty="0"/>
          </a:p>
          <a:p>
            <a:endParaRPr lang="zh-CN" altLang="en-US" dirty="0"/>
          </a:p>
          <a:p>
            <a:r>
              <a:rPr lang="zh-CN" altLang="en-US" dirty="0">
                <a:sym typeface="+mn-ea"/>
              </a:rPr>
              <a:t>第一个细节就是系统间交互，这里可以选择高性价比的交互方式</a:t>
            </a:r>
            <a:endParaRPr lang="zh-CN" altLang="en-US" dirty="0"/>
          </a:p>
          <a:p>
            <a:r>
              <a:rPr lang="zh-CN" altLang="en-US" dirty="0">
                <a:sym typeface="+mn-ea"/>
              </a:rPr>
              <a:t>第二个就是数据库的压力，数据库设计是非常重要的，良好的设计可以减少资源竞争。</a:t>
            </a:r>
            <a:endParaRPr lang="zh-CN" altLang="en-US" dirty="0"/>
          </a:p>
          <a:p>
            <a:r>
              <a:rPr lang="zh-CN" altLang="en-US" dirty="0">
                <a:sym typeface="+mn-ea"/>
              </a:rPr>
              <a:t>将数据库的读压力使用缓存释放掉。</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现在我们就通过</a:t>
            </a:r>
            <a:r>
              <a:rPr lang="en-US" altLang="zh-CN" dirty="0"/>
              <a:t>alice</a:t>
            </a:r>
            <a:r>
              <a:rPr lang="zh-CN" altLang="en-US" dirty="0"/>
              <a:t>与</a:t>
            </a:r>
            <a:r>
              <a:rPr lang="en-US" altLang="zh-CN" dirty="0"/>
              <a:t>bob</a:t>
            </a:r>
            <a:r>
              <a:rPr lang="zh-CN" altLang="en-US" dirty="0"/>
              <a:t>的经典爱情故事来演示一下</a:t>
            </a:r>
            <a:r>
              <a:rPr lang="en-US" altLang="zh-CN" dirty="0"/>
              <a:t>rsa</a:t>
            </a:r>
            <a:r>
              <a:rPr lang="zh-CN" altLang="en-US" dirty="0"/>
              <a:t>加解密与签名验签的过程。</a:t>
            </a:r>
            <a:endParaRPr lang="zh-CN" altLang="en-US" dirty="0"/>
          </a:p>
          <a:p>
            <a:r>
              <a:rPr lang="en-US" altLang="zh-CN" dirty="0"/>
              <a:t>alice</a:t>
            </a:r>
            <a:r>
              <a:rPr lang="zh-CN" altLang="en-US" dirty="0"/>
              <a:t>与</a:t>
            </a:r>
            <a:r>
              <a:rPr lang="en-US" altLang="zh-CN" dirty="0"/>
              <a:t>bob</a:t>
            </a:r>
            <a:r>
              <a:rPr lang="zh-CN" altLang="en-US" dirty="0"/>
              <a:t>是异地恋中的情侣。所以需要经常通过书信来表达自己的思念之情。</a:t>
            </a:r>
            <a:endParaRPr lang="zh-CN" altLang="en-US" dirty="0"/>
          </a:p>
          <a:p>
            <a:r>
              <a:rPr lang="zh-CN" altLang="en-US" dirty="0"/>
              <a:t>有些甜言蜜语肯定是不想被外人知道的，为了方便私密通信，他们需要申请</a:t>
            </a:r>
            <a:r>
              <a:rPr lang="en-US" altLang="zh-CN" dirty="0"/>
              <a:t>rsa</a:t>
            </a:r>
            <a:r>
              <a:rPr lang="zh-CN" altLang="en-US" dirty="0"/>
              <a:t>的密钥对。也就是私钥公钥。再正常通信之前他们需要持有对方的公钥，这个获取的工程可以他们自己进行交换也可在专门的机构查询到对方的公钥，因为公钥是任何人都可以获取到的。</a:t>
            </a:r>
            <a:endParaRPr lang="zh-CN" altLang="en-US" dirty="0"/>
          </a:p>
          <a:p>
            <a:r>
              <a:rPr lang="zh-CN" altLang="en-US" dirty="0"/>
              <a:t>现在</a:t>
            </a:r>
            <a:r>
              <a:rPr lang="en-US" altLang="zh-CN" dirty="0"/>
              <a:t>alice</a:t>
            </a:r>
            <a:r>
              <a:rPr lang="zh-CN" altLang="en-US" dirty="0"/>
              <a:t>写完信之后就可以使用</a:t>
            </a:r>
            <a:r>
              <a:rPr lang="en-US" altLang="zh-CN" dirty="0"/>
              <a:t>bob</a:t>
            </a:r>
            <a:r>
              <a:rPr lang="zh-CN" altLang="en-US" dirty="0"/>
              <a:t>的公钥进行加密，也就相当于加了一把锁，只有</a:t>
            </a:r>
            <a:r>
              <a:rPr lang="en-US" altLang="zh-CN" dirty="0"/>
              <a:t>bob</a:t>
            </a:r>
            <a:r>
              <a:rPr lang="zh-CN" altLang="en-US" dirty="0"/>
              <a:t>收到信之后使用自己的私钥打开这把锁也就是解密就可以看到信的内容了。其他人收到也就是一把锁看不懂里面的内容。</a:t>
            </a:r>
            <a:endParaRPr lang="zh-CN" altLang="en-US" dirty="0"/>
          </a:p>
          <a:p>
            <a:r>
              <a:rPr lang="zh-CN" altLang="en-US" dirty="0"/>
              <a:t>这样有一个问题，锁不是那么轻易加上去的，这个加锁开锁的过程是需要时间的，也就是有性能消耗，而且信的内容大小也是有一定限制的跟密钥对的算法有关系。</a:t>
            </a:r>
            <a:endParaRPr lang="zh-CN" altLang="en-US" dirty="0"/>
          </a:p>
          <a:p>
            <a:r>
              <a:rPr lang="zh-CN" altLang="en-US" dirty="0"/>
              <a:t>有些话让别人看到也没有多少关系，只要知道是</a:t>
            </a:r>
            <a:r>
              <a:rPr lang="en-US" altLang="zh-CN" dirty="0"/>
              <a:t>alice</a:t>
            </a:r>
            <a:r>
              <a:rPr lang="zh-CN" altLang="en-US" dirty="0"/>
              <a:t>说的就可以了，还有一种比加锁轻松一点的方式，那就是签名，</a:t>
            </a:r>
            <a:r>
              <a:rPr lang="en-US" altLang="zh-CN" dirty="0"/>
              <a:t>alice</a:t>
            </a:r>
            <a:r>
              <a:rPr lang="zh-CN" altLang="en-US" dirty="0"/>
              <a:t>使用自己的私钥在信上盖个章，</a:t>
            </a:r>
            <a:r>
              <a:rPr lang="en-US" altLang="zh-CN" dirty="0"/>
              <a:t>bob</a:t>
            </a:r>
            <a:r>
              <a:rPr lang="zh-CN" altLang="en-US" dirty="0"/>
              <a:t>收到信之后就可以使用</a:t>
            </a:r>
            <a:r>
              <a:rPr lang="en-US" altLang="zh-CN" dirty="0"/>
              <a:t>alice</a:t>
            </a:r>
            <a:r>
              <a:rPr lang="zh-CN" altLang="en-US" dirty="0"/>
              <a:t>的公钥通过一定的算法进行验签，如果验签通过就说明这封信一定是</a:t>
            </a:r>
            <a:r>
              <a:rPr lang="en-US" altLang="zh-CN" dirty="0"/>
              <a:t>alice</a:t>
            </a:r>
            <a:r>
              <a:rPr lang="zh-CN" altLang="en-US" dirty="0"/>
              <a:t>写的。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我们实现了对应的功能之后，对外提供服务之前通常都需要进行安全控制，比如</a:t>
            </a:r>
            <a:r>
              <a:rPr lang="en-US" altLang="zh-CN" dirty="0"/>
              <a:t>web</a:t>
            </a:r>
            <a:r>
              <a:rPr lang="zh-CN" altLang="en-US" dirty="0"/>
              <a:t>系统需要登陆。接口需要加密授权等。这就是</a:t>
            </a:r>
            <a:r>
              <a:rPr lang="en-US" altLang="zh-CN" dirty="0"/>
              <a:t>api</a:t>
            </a:r>
            <a:r>
              <a:rPr lang="zh-CN" altLang="en-US" dirty="0"/>
              <a:t>网关干的事。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r>
              <a:rPr lang="zh-CN" altLang="en-US" dirty="0">
                <a:sym typeface="+mn-ea"/>
              </a:rPr>
              <a:t>安全</a:t>
            </a:r>
            <a:endParaRPr lang="zh-CN" altLang="en-US" dirty="0"/>
          </a:p>
          <a:p>
            <a:r>
              <a:rPr lang="zh-CN" altLang="en-US" dirty="0">
                <a:sym typeface="+mn-ea"/>
              </a:rPr>
              <a:t>在互联网上运行，没有安全防护等同于裸奔。所以一般要使用</a:t>
            </a:r>
            <a:r>
              <a:rPr lang="en-US" altLang="zh-CN" dirty="0">
                <a:sym typeface="+mn-ea"/>
              </a:rPr>
              <a:t>https</a:t>
            </a:r>
            <a:r>
              <a:rPr lang="zh-CN" altLang="en-US" dirty="0">
                <a:sym typeface="+mn-ea"/>
              </a:rPr>
              <a:t>部署、接口进行权限控制，只有特定用户能访问。还要进行签名验签处理，一是增加安全性，二是不可抵赖。</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节流限速就是流量控制，就跟我们使用手机网络一样的。每个月都有固定的套餐流量，流量用完要充值或者扣话费，限速就是最大下载速度。以免影响其他用户的使用。</a:t>
            </a:r>
            <a:endParaRPr lang="zh-CN" altLang="en-US" dirty="0"/>
          </a:p>
          <a:p>
            <a:r>
              <a:rPr lang="zh-CN" altLang="en-US" dirty="0"/>
              <a:t>限速就是每</a:t>
            </a:r>
            <a:r>
              <a:rPr lang="en-US" altLang="zh-CN" dirty="0"/>
              <a:t>s</a:t>
            </a:r>
            <a:r>
              <a:rPr lang="zh-CN" altLang="en-US" dirty="0"/>
              <a:t>或者几秒，一个比较短的时间内的请求次数不能超过一定的阀值。超过就返回调用失败。</a:t>
            </a:r>
            <a:endParaRPr lang="zh-CN" altLang="en-US" dirty="0"/>
          </a:p>
          <a:p>
            <a:r>
              <a:rPr lang="zh-CN" altLang="en-US" dirty="0"/>
              <a:t>配额也是，一天或者一个月内，一个相对较长的时间内，总请求次数不能超过一定的阀值。否则也是调用失败。</a:t>
            </a:r>
            <a:endParaRPr lang="zh-CN" altLang="en-US" dirty="0"/>
          </a:p>
          <a:p>
            <a:r>
              <a:rPr lang="zh-CN" altLang="en-US" dirty="0"/>
              <a:t>这些我们可以使用</a:t>
            </a:r>
            <a:r>
              <a:rPr lang="en-US" altLang="zh-CN" dirty="0"/>
              <a:t>Dashboard</a:t>
            </a:r>
            <a:r>
              <a:rPr lang="zh-CN" altLang="en-US" dirty="0"/>
              <a:t>进行配置，但是有时候不能符合我们的精确控制，或者是我们有更加定制化的需求，可以通过</a:t>
            </a:r>
            <a:r>
              <a:rPr lang="en-US" altLang="zh-CN" dirty="0"/>
              <a:t>API</a:t>
            </a:r>
            <a:r>
              <a:rPr lang="zh-CN" altLang="en-US" dirty="0"/>
              <a:t>进行精确控制。</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我们来看下学习本门课程所需要的前置知识</a:t>
            </a:r>
            <a:endParaRPr lang="zh-CN" altLang="en-US" dirty="0"/>
          </a:p>
          <a:p>
            <a:endParaRPr lang="zh-CN" altLang="en-US" dirty="0"/>
          </a:p>
          <a:p>
            <a:r>
              <a:rPr lang="zh-CN" altLang="en-US" dirty="0"/>
              <a:t>学习本门课程要求同学有一定的</a:t>
            </a:r>
            <a:r>
              <a:rPr lang="en-US" altLang="zh-CN" dirty="0"/>
              <a:t>Spring </a:t>
            </a:r>
            <a:r>
              <a:rPr lang="zh-CN" altLang="en-US" dirty="0"/>
              <a:t>和ｊａｖａ　ＷＥｂ基础。</a:t>
            </a:r>
            <a:endParaRPr lang="zh-CN" altLang="en-US" dirty="0"/>
          </a:p>
          <a:p>
            <a:endParaRPr lang="zh-CN" altLang="en-US" dirty="0"/>
          </a:p>
          <a:p>
            <a:r>
              <a:rPr lang="zh-CN" altLang="en-US" dirty="0"/>
              <a:t>本门课程的开发框架是采用</a:t>
            </a:r>
            <a:r>
              <a:rPr lang="en-US" altLang="zh-CN" dirty="0"/>
              <a:t>Spring Boot</a:t>
            </a:r>
            <a:r>
              <a:rPr lang="zh-CN" altLang="en-US" dirty="0"/>
              <a:t>，用</a:t>
            </a:r>
            <a:r>
              <a:rPr lang="en-US" altLang="zh-CN" dirty="0"/>
              <a:t>gradle</a:t>
            </a:r>
            <a:r>
              <a:rPr lang="zh-CN" altLang="en-US" dirty="0"/>
              <a:t>构建项目。因此需要同学具备ｇｒａｄｌｅ和Ｓｐｒｉｎｇ　Ｂｏｏｔ的基础</a:t>
            </a:r>
            <a:endParaRPr lang="zh-CN" altLang="en-US" dirty="0"/>
          </a:p>
          <a:p>
            <a:endParaRPr lang="zh-CN" altLang="en-US" dirty="0"/>
          </a:p>
          <a:p>
            <a:r>
              <a:rPr lang="zh-CN" altLang="en-US" dirty="0"/>
              <a:t>如果对以上基础不是很了解的同学可以参考慕课网上《</a:t>
            </a:r>
            <a:r>
              <a:rPr lang="en-US" altLang="zh-CN" dirty="0"/>
              <a:t>2</a:t>
            </a:r>
            <a:r>
              <a:rPr lang="zh-CN" altLang="en-US" dirty="0"/>
              <a:t>小时学会</a:t>
            </a:r>
            <a:r>
              <a:rPr lang="en-US" altLang="zh-CN" dirty="0"/>
              <a:t>Spring Boot</a:t>
            </a:r>
            <a:r>
              <a:rPr lang="zh-CN" altLang="en-US" dirty="0"/>
              <a:t>》和《</a:t>
            </a:r>
            <a:r>
              <a:rPr lang="en-US" altLang="zh-CN" dirty="0"/>
              <a:t>新一代构建工具gradle</a:t>
            </a:r>
            <a:r>
              <a:rPr lang="zh-CN" altLang="en-US" dirty="0"/>
              <a:t>》这两门免费课程。</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gate way</a:t>
            </a:r>
            <a:r>
              <a:rPr lang="zh-CN" altLang="en-US" dirty="0"/>
              <a:t>： traffic proxying, access control, data transformation, logging and more.</a:t>
            </a:r>
            <a:endParaRPr lang="zh-CN" altLang="en-US" dirty="0"/>
          </a:p>
          <a:p>
            <a:r>
              <a:rPr lang="zh-CN" altLang="en-US" dirty="0"/>
              <a:t>Tyk can run completely independently, requiring only a Redis database to be effective, and can scale horizontally</a:t>
            </a:r>
            <a:endParaRPr lang="zh-CN" altLang="en-US" dirty="0"/>
          </a:p>
          <a:p>
            <a:endParaRPr lang="zh-CN" altLang="en-US" dirty="0"/>
          </a:p>
          <a:p>
            <a:r>
              <a:rPr lang="en-US" altLang="zh-CN" dirty="0"/>
              <a:t>dashboard</a:t>
            </a:r>
            <a:r>
              <a:rPr lang="zh-CN" altLang="en-US" dirty="0"/>
              <a:t>：, it provides an easy-to-use management interface for managing a Tyk installation as well as clear and granular analytics.</a:t>
            </a:r>
            <a:endParaRPr lang="zh-CN" altLang="en-US" dirty="0"/>
          </a:p>
          <a:p>
            <a:r>
              <a:rPr lang="zh-CN" altLang="en-US" dirty="0"/>
              <a:t> Developer Portal – a customisable developer portal for your API documentation, developer auto-enrolment and usage tracking.</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HyperText Transfer Protocol  HTTP最初的目的是为了提供一种发布和接收HTML页面的方法</a:t>
            </a:r>
            <a:endParaRPr lang="zh-CN" altLang="en-US" dirty="0"/>
          </a:p>
          <a:p>
            <a:endParaRPr lang="zh-CN" altLang="en-US" dirty="0"/>
          </a:p>
          <a:p>
            <a:r>
              <a:rPr lang="zh-CN" altLang="en-US" dirty="0"/>
              <a:t>SSL 是洋文“Secure Sockets Layer”的缩写，中文叫做“安全套接层” 它是在上世纪90年代中期，由网景公司设计的 为啥要发明 SSL 这个协议捏？因为原先互联网上使用的 HTTP 协议是明文的，存在很多缺点——比如传输内容会被偷窥（嗅探）和篡改</a:t>
            </a:r>
            <a:endParaRPr lang="zh-CN" altLang="en-US" dirty="0"/>
          </a:p>
          <a:p>
            <a:endParaRPr lang="zh-CN" altLang="en-US" dirty="0"/>
          </a:p>
          <a:p>
            <a:r>
              <a:rPr lang="zh-CN" altLang="zh-CN" dirty="0"/>
              <a:t>后来SSL 因为应用广泛，已经成为互联网上的事实标准。IETF 就在那年把 SSL 标准化。标准化之后的名称改为 TLS（是“Transport Layer Security”的缩写），中文叫做“传输层安全协议”。</a:t>
            </a:r>
            <a:endParaRPr lang="zh-CN" altLang="zh-CN" dirty="0"/>
          </a:p>
          <a:p>
            <a:r>
              <a:rPr lang="zh-CN" altLang="zh-CN" dirty="0"/>
              <a:t>现在经常把这两者并列称呼（SSL/TLS），因为这两者可以视作同一个东西的不同阶段。</a:t>
            </a:r>
            <a:endParaRPr lang="zh-CN" altLang="zh-CN" dirty="0"/>
          </a:p>
          <a:p>
            <a:endParaRPr lang="zh-CN" altLang="zh-CN" dirty="0"/>
          </a:p>
          <a:p>
            <a:r>
              <a:rPr lang="zh-CN" altLang="zh-CN" dirty="0"/>
              <a:t>解释完 HTTP 和 SSL/TLS，现在就可以来解释 HTTPS 啦。咱们通常所说的 HTTPS 协议，说白了就是“HTTP 协议”和“SSL/TLS 协议”的组合。你可以把 HTTPS 大致理解为——“HTTP over SSL”或“HTTP over TLS”（反正 SSL 和 TLS 差不多）。</a:t>
            </a:r>
            <a:endParaRPr lang="zh-CN" altLang="zh-CN" dirty="0"/>
          </a:p>
          <a:p>
            <a:endParaRPr lang="zh-CN" altLang="zh-CN" dirty="0"/>
          </a:p>
          <a:p>
            <a:r>
              <a:rPr lang="zh-CN" altLang="zh-CN" dirty="0"/>
              <a:t>发过一篇《学习技术的三部曲：WHAT、HOW、WHY》，其中谈到“WHY 型问题”的重要性。一上来就给你讲协议细节，你充其量只能知道 WHAT 和 HOW，无法理解 WHY。俺在前一个章节讲了“背景知识”，在这个章节讲了“需求”，这就有助于你理解：当初</a:t>
            </a:r>
            <a:endParaRPr lang="zh-CN" altLang="zh-CN" dirty="0"/>
          </a:p>
          <a:p>
            <a:endParaRPr lang="zh-CN" altLang="zh-CN" dirty="0"/>
          </a:p>
          <a:p>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(1).client_hello</a:t>
            </a:r>
            <a:endParaRPr lang="zh-CN" altLang="zh-CN" dirty="0"/>
          </a:p>
          <a:p>
            <a:r>
              <a:rPr lang="zh-CN" altLang="zh-CN" dirty="0"/>
              <a:t>    客户端发起请求，以明文传输请求信息，包含版本信息，加密套件候选列表，压缩算法候选列表，随机数，扩展字段等信息，相关信息如下：</a:t>
            </a:r>
            <a:endParaRPr lang="zh-CN" altLang="zh-CN" dirty="0"/>
          </a:p>
          <a:p>
            <a:r>
              <a:rPr lang="zh-CN" altLang="zh-CN" dirty="0"/>
              <a:t>    • 支持的最高TSL协议版本version，从低到高依次 SSLv2 SSLv3 TLSv1 TLSv1.1 TLSv1.2，当前基本不再使用低于 TLSv1 的版本;</a:t>
            </a:r>
            <a:endParaRPr lang="zh-CN" altLang="zh-CN" dirty="0"/>
          </a:p>
          <a:p>
            <a:r>
              <a:rPr lang="zh-CN" altLang="zh-CN" dirty="0"/>
              <a:t>    • 客户端支持的加密套件 cipher suites 列表， 每个加密套件对应前面 TLS 原理中的四个功能的组合：认证算法 Au (身份验证)、密钥交换算法 KeyExchange(密钥协商)、对称加密算法 Enc (信息加密)和信息摘要 Mac(完整性校验);</a:t>
            </a:r>
            <a:endParaRPr lang="zh-CN" altLang="zh-CN" dirty="0"/>
          </a:p>
          <a:p>
            <a:r>
              <a:rPr lang="zh-CN" altLang="zh-CN" dirty="0"/>
              <a:t>    • 支持的压缩算法 compression methods 列表，用于后续的信息压缩传输;</a:t>
            </a:r>
            <a:endParaRPr lang="zh-CN" altLang="zh-CN" dirty="0"/>
          </a:p>
          <a:p>
            <a:r>
              <a:rPr lang="zh-CN" altLang="zh-CN" dirty="0"/>
              <a:t>    • 随机数 random_C，用于后续的密钥的生成;</a:t>
            </a:r>
            <a:endParaRPr lang="zh-CN" altLang="zh-CN" dirty="0"/>
          </a:p>
          <a:p>
            <a:endParaRPr lang="zh-CN" altLang="zh-CN" dirty="0"/>
          </a:p>
          <a:p>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必须有域名，可以解析成公网</a:t>
            </a:r>
            <a:r>
              <a:rPr lang="en-US" altLang="zh-CN" dirty="0"/>
              <a:t>IP</a:t>
            </a:r>
            <a:r>
              <a:rPr lang="zh-CN" altLang="en-US" dirty="0"/>
              <a:t>的，否则专业授权认证中心的数字证书是申请不成功的</a:t>
            </a:r>
            <a:endParaRPr lang="zh-CN" altLang="en-US" dirty="0"/>
          </a:p>
          <a:p>
            <a:endParaRPr lang="zh-CN" altLang="en-US" dirty="0"/>
          </a:p>
          <a:p>
            <a:r>
              <a:rPr lang="zh-CN" altLang="en-US" dirty="0"/>
              <a:t>购买证书</a:t>
            </a:r>
            <a:endParaRPr lang="zh-CN" altLang="en-US" dirty="0"/>
          </a:p>
          <a:p>
            <a:endParaRPr lang="zh-CN" altLang="en-US" dirty="0"/>
          </a:p>
          <a:p>
            <a:r>
              <a:rPr lang="zh-CN" altLang="en-US" dirty="0"/>
              <a:t>Let’s Encrypt  Let’s Encrypt是由ISRG（Internet Security Research Group）提供的免费SSL项目，现由Linux基金会托管，他的来头很大，由Mozilla、思科、Akamai、IdenTrust和EFF等组织发起，现在已经得到Google、Facebook等大公司的支持和赞助，目的就是向网站免费签发和管理证书，并且通过其自身的自动化过程，消除了购买、安装证书的复杂性，只需几行命令，就可以完成证书的生成并投入使用，甚至十几分钟就可以让自己的http站点华丽转变成Https站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必须有域名，可以解析成公网</a:t>
            </a:r>
            <a:r>
              <a:rPr lang="en-US" altLang="zh-CN" dirty="0"/>
              <a:t>IP</a:t>
            </a:r>
            <a:r>
              <a:rPr lang="zh-CN" altLang="en-US" dirty="0"/>
              <a:t>的，否则专业授权认证中心的数字证书是申请不成功的</a:t>
            </a:r>
            <a:endParaRPr lang="zh-CN" altLang="en-US" dirty="0"/>
          </a:p>
          <a:p>
            <a:endParaRPr lang="zh-CN" altLang="en-US" dirty="0"/>
          </a:p>
          <a:p>
            <a:r>
              <a:rPr lang="zh-CN" altLang="en-US" dirty="0"/>
              <a:t>购买证书</a:t>
            </a:r>
            <a:endParaRPr lang="zh-CN" altLang="en-US" dirty="0"/>
          </a:p>
          <a:p>
            <a:endParaRPr lang="zh-CN" altLang="en-US" dirty="0"/>
          </a:p>
          <a:p>
            <a:r>
              <a:rPr lang="zh-CN" altLang="en-US" dirty="0"/>
              <a:t>Let’s Encrypt  Let’s Encrypt是由ISRG（Internet Security Research Group）提供的免费SSL项目，现由Linux基金会托管，他的来头很大，由Mozilla、思科、Akamai、IdenTrust和EFF等组织发起，现在已经得到Google、Facebook等大公司的支持和赞助，目的就是向网站免费签发和管理证书，并且通过其自身的自动化过程，消除了购买、安装证书的复杂性，只需几行命令，就可以完成证书的生成并投入使用，甚至十几分钟就可以让自己的http站点华丽转变成Https站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r>
              <a:rPr lang="zh-CN" altLang="en-US" dirty="0"/>
              <a:t>HTTPS（全称：Hyper Text Transfer Protocol over Secure Socket Layer），是以安全为目标的HTTP通道，简单讲是HTTP的安全版。即HTTP下加入SSL层，HTTPS的安全基础是SSL，因此加密的详细内容就需要SSL</a:t>
            </a:r>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技术都是主要使用方式，也算给大家指了一个方向，大家课后还是要多努力，多实践。</a:t>
            </a:r>
            <a:endParaRPr lang="zh-CN" altLang="en-US" dirty="0"/>
          </a:p>
          <a:p>
            <a:r>
              <a:rPr lang="zh-CN" altLang="en-US" dirty="0"/>
              <a:t>全局视角看系统</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这些都是主要使用到的技术，还有一些其他涉及到的技术，并没有深入去介绍，如果对那些技术不了解的小伙伴还要多加把劲补上。</a:t>
            </a:r>
            <a:endParaRPr lang="zh-CN" altLang="en-US" dirty="0"/>
          </a:p>
          <a:p>
            <a:r>
              <a:rPr lang="zh-CN" altLang="en-US" dirty="0"/>
              <a:t>也算给大家指了一个方向，大家课后还是要多努力，多实践，这样才能有质的提升</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了解，无论你是从哪里了解到，只要听说了就应该去搜索一些看看能解决什么问题，即使你现在没有这种需要，将来遇到的时候能有解决方案。这就是技术储备。</a:t>
            </a:r>
            <a:endParaRPr lang="zh-CN" altLang="en-US" dirty="0"/>
          </a:p>
          <a:p>
            <a:r>
              <a:rPr lang="zh-CN" altLang="en-US" dirty="0"/>
              <a:t>刚开始接触一个新的技术时有可能文档都看不太明白，这个时候最好的办法就是试用，不管三七二十一，直接安装试用，或者看看试用示例，尝试修改运行，这样能有一个更直观的概念，更容易顿悟。</a:t>
            </a:r>
            <a:endParaRPr lang="zh-CN" altLang="en-US" dirty="0"/>
          </a:p>
          <a:p>
            <a:r>
              <a:rPr lang="zh-CN" altLang="en-US" dirty="0"/>
              <a:t>看懂了例子之后，算是有个大概了解了，这时候就要去官网查看详细文档，最好通读一遍，有个全局概念，因为示例有可能只是冰山一角。</a:t>
            </a:r>
            <a:endParaRPr lang="zh-CN" altLang="en-US" dirty="0"/>
          </a:p>
          <a:p>
            <a:r>
              <a:rPr lang="zh-CN" altLang="en-US" dirty="0"/>
              <a:t>文档看完之后就要进行应用，验证一下文档里面的功能，只有实际使用才能理解的更透彻更深刻。</a:t>
            </a:r>
            <a:endParaRPr lang="zh-CN" altLang="en-US" dirty="0"/>
          </a:p>
          <a:p>
            <a:r>
              <a:rPr lang="zh-CN" altLang="en-US" dirty="0"/>
              <a:t>最后如果有相似的技术，可以比较学习，这样可以了解各个技术的优缺点，使用最适合的技术。</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技术都是主要使用方式，也算给大家指了一个方向，大家课后还是要多努力，多实践。</a:t>
            </a:r>
            <a:endParaRPr lang="zh-CN" altLang="en-US" dirty="0"/>
          </a:p>
          <a:p>
            <a:r>
              <a:rPr lang="zh-CN" altLang="en-US" dirty="0"/>
              <a:t>全局视角看系统</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通过本门课程的学习，你将由如下收获：</a:t>
            </a:r>
            <a:endParaRPr lang="zh-CN" altLang="en-US" dirty="0"/>
          </a:p>
          <a:p>
            <a:endParaRPr lang="zh-CN" altLang="en-US" dirty="0"/>
          </a:p>
          <a:p>
            <a:r>
              <a:rPr lang="zh-CN" altLang="en-US" dirty="0"/>
              <a:t>首先，金融系统对于大部分小伙伴可能还是相对陌生，通过本课程，你将</a:t>
            </a:r>
            <a:r>
              <a:rPr lang="zh-CN" altLang="en-US" dirty="0">
                <a:sym typeface="+mn-ea"/>
              </a:rPr>
              <a:t>会学习到金融系统的一些业务特点。</a:t>
            </a:r>
            <a:endParaRPr lang="zh-CN" altLang="en-US" dirty="0">
              <a:sym typeface="+mn-ea"/>
            </a:endParaRPr>
          </a:p>
          <a:p>
            <a:endParaRPr lang="zh-CN" altLang="en-US" dirty="0">
              <a:sym typeface="+mn-ea"/>
            </a:endParaRPr>
          </a:p>
          <a:p>
            <a:r>
              <a:rPr lang="zh-CN" altLang="en-US" dirty="0">
                <a:sym typeface="+mn-ea"/>
              </a:rPr>
              <a:t>我们还将学到很多主流技术。比如</a:t>
            </a:r>
            <a:r>
              <a:rPr lang="en-US" altLang="zh-CN" dirty="0">
                <a:sym typeface="+mn-ea"/>
              </a:rPr>
              <a:t>:</a:t>
            </a:r>
            <a:endParaRPr lang="en-US" altLang="zh-CN" dirty="0">
              <a:sym typeface="+mn-ea"/>
            </a:endParaRPr>
          </a:p>
          <a:p>
            <a:r>
              <a:rPr lang="en-US" altLang="zh-CN">
                <a:sym typeface="+mn-ea"/>
              </a:rPr>
              <a:t>springboot</a:t>
            </a:r>
            <a:r>
              <a:rPr lang="zh-CN" altLang="en-US">
                <a:sym typeface="+mn-ea"/>
              </a:rPr>
              <a:t>的高级特性，各种资源的整合</a:t>
            </a:r>
            <a:r>
              <a:rPr lang="en-US" altLang="zh-CN">
                <a:sym typeface="+mn-ea"/>
              </a:rPr>
              <a:t>; rpc</a:t>
            </a:r>
            <a:r>
              <a:rPr lang="zh-CN" altLang="en-US">
                <a:sym typeface="+mn-ea"/>
              </a:rPr>
              <a:t>、缓存的使用</a:t>
            </a:r>
            <a:endParaRPr lang="zh-CN" altLang="en-US">
              <a:sym typeface="+mn-ea"/>
            </a:endParaRPr>
          </a:p>
          <a:p>
            <a:endParaRPr lang="en-US" altLang="zh-CN" dirty="0">
              <a:sym typeface="+mn-ea"/>
            </a:endParaRPr>
          </a:p>
          <a:p>
            <a:r>
              <a:rPr lang="zh-CN" altLang="en-US" dirty="0">
                <a:sym typeface="+mn-ea"/>
              </a:rPr>
              <a:t>最后，我们将学习如何 提升我的系统的设计、优化和安全的能力</a:t>
            </a:r>
            <a:endParaRPr lang="zh-CN" altLang="en-US" dirty="0">
              <a:sym typeface="+mn-ea"/>
            </a:endParaRPr>
          </a:p>
          <a:p>
            <a:r>
              <a:rPr lang="zh-CN" altLang="en-US"/>
              <a:t>可以说我们的课程还是 干活满满的。</a:t>
            </a:r>
            <a:endParaRPr lang="zh-CN" altLang="en-US"/>
          </a:p>
          <a:p>
            <a:r>
              <a:rPr lang="zh-CN" altLang="en-US"/>
              <a:t>那么，就让我们开始吧。</a:t>
            </a:r>
            <a:endParaRPr lang="zh-CN" altLang="en-US"/>
          </a:p>
          <a:p>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b="1" dirty="0"/>
          </a:p>
          <a:p>
            <a:r>
              <a:rPr lang="zh-CN" altLang="en-US" b="1" dirty="0"/>
              <a:t>这页不用重录了用剪出来的。</a:t>
            </a:r>
            <a:endParaRPr lang="zh-CN" altLang="en-US" b="1" dirty="0"/>
          </a:p>
          <a:p>
            <a:endParaRPr lang="zh-CN" altLang="en-US" dirty="0"/>
          </a:p>
          <a:p>
            <a:endParaRPr lang="zh-CN" altLang="en-US" dirty="0"/>
          </a:p>
          <a:p>
            <a:r>
              <a:rPr lang="zh-CN" altLang="en-US" dirty="0"/>
              <a:t>我们先来看看什么是理财。</a:t>
            </a:r>
            <a:endParaRPr lang="zh-CN" altLang="en-US" dirty="0"/>
          </a:p>
          <a:p>
            <a:r>
              <a:rPr lang="zh-CN" altLang="en-US" dirty="0"/>
              <a:t>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在这里我要郑重申明，我不是骗子！！！</a:t>
            </a:r>
            <a:endParaRPr lang="zh-CN" altLang="en-US" dirty="0"/>
          </a:p>
          <a:p>
            <a:r>
              <a:rPr lang="zh-CN" altLang="en-US" dirty="0"/>
              <a:t>我不是在推销理财产品！</a:t>
            </a:r>
            <a:endParaRPr lang="zh-CN" altLang="en-US" dirty="0"/>
          </a:p>
          <a:p>
            <a:r>
              <a:rPr lang="zh-CN" altLang="en-US" dirty="0"/>
              <a:t>我也不教怎么选理财产品！！</a:t>
            </a:r>
            <a:endParaRPr lang="zh-CN" altLang="en-US" dirty="0"/>
          </a:p>
          <a:p>
            <a:r>
              <a:rPr lang="zh-CN" altLang="en-US" dirty="0"/>
              <a:t>更不是在推荐选什么理财平台！！！！</a:t>
            </a:r>
            <a:endParaRPr lang="zh-CN" altLang="en-US" dirty="0"/>
          </a:p>
          <a:p>
            <a:r>
              <a:rPr lang="zh-CN" altLang="en-US" dirty="0"/>
              <a:t>那我们要干什么呢？</a:t>
            </a:r>
            <a:endParaRPr lang="zh-CN" altLang="en-US" dirty="0"/>
          </a:p>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我们要探讨技术！探讨支撑这个理财</a:t>
            </a:r>
            <a:r>
              <a:rPr lang="en-US" altLang="zh-CN" dirty="0"/>
              <a:t>App</a:t>
            </a:r>
            <a:r>
              <a:rPr lang="zh-CN" altLang="en-US" dirty="0"/>
              <a:t>之后的后台系统。</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根据刚才的操作，我们应该可以想到，要支撑这样一个</a:t>
            </a:r>
            <a:r>
              <a:rPr lang="en-US" altLang="zh-CN"/>
              <a:t>App</a:t>
            </a:r>
            <a:r>
              <a:rPr lang="zh-CN" altLang="en-US"/>
              <a:t>，其后面的理财平台的后台系统，</a:t>
            </a:r>
            <a:endParaRPr lang="zh-CN" altLang="en-US"/>
          </a:p>
          <a:p>
            <a:r>
              <a:rPr lang="zh-CN" altLang="en-US"/>
              <a:t>会包含相当多的功能模块：</a:t>
            </a:r>
            <a:endParaRPr lang="zh-CN" altLang="en-US"/>
          </a:p>
          <a:p>
            <a:endParaRPr lang="zh-CN" altLang="en-US"/>
          </a:p>
          <a:p>
            <a:r>
              <a:rPr lang="zh-CN" altLang="en-US"/>
              <a:t>首先是用户管理，涉及购买理财产品的人的注册啊，登录啊，相关信息啊等等。</a:t>
            </a:r>
            <a:endParaRPr lang="zh-CN" altLang="en-US"/>
          </a:p>
          <a:p>
            <a:r>
              <a:rPr lang="zh-CN" altLang="en-US"/>
              <a:t>然后是账户系统，和钱相关的必然会有账户。</a:t>
            </a:r>
            <a:endParaRPr lang="zh-CN" altLang="en-US"/>
          </a:p>
          <a:p>
            <a:r>
              <a:rPr lang="zh-CN" altLang="en-US"/>
              <a:t>然后，购买啊，赎回啊，这些操作相信会涉及支付管理。</a:t>
            </a:r>
            <a:endParaRPr lang="zh-CN" altLang="en-US"/>
          </a:p>
          <a:p>
            <a:endParaRPr lang="zh-CN" altLang="en-US"/>
          </a:p>
          <a:p>
            <a:r>
              <a:rPr lang="zh-CN" altLang="en-US"/>
              <a:t>用户购买的理财产品从何而来？因此一定有一个产品管理。而且产品的管理会是很大的一块。</a:t>
            </a:r>
            <a:endParaRPr lang="zh-CN" altLang="en-US"/>
          </a:p>
          <a:p>
            <a:endParaRPr lang="zh-CN" altLang="en-US"/>
          </a:p>
          <a:p>
            <a:r>
              <a:rPr lang="zh-CN" altLang="en-US"/>
              <a:t>对产品，我们还要进行风险管理，控制理财产品的风险等级。</a:t>
            </a:r>
            <a:endParaRPr lang="zh-CN" altLang="en-US"/>
          </a:p>
          <a:p>
            <a:r>
              <a:rPr lang="zh-CN" altLang="en-US"/>
              <a:t>理财产品对法律法规是特别敏感的，</a:t>
            </a:r>
            <a:r>
              <a:rPr lang="zh-CN" altLang="en-US">
                <a:sym typeface="+mn-ea"/>
              </a:rPr>
              <a:t>我们需要有法规 资质的相关管理。</a:t>
            </a:r>
            <a:endParaRPr lang="zh-CN" altLang="en-US">
              <a:sym typeface="+mn-ea"/>
            </a:endParaRPr>
          </a:p>
          <a:p>
            <a:endParaRPr lang="zh-CN" altLang="en-US">
              <a:sym typeface="+mn-ea"/>
            </a:endParaRPr>
          </a:p>
          <a:p>
            <a:r>
              <a:rPr lang="zh-CN" altLang="en-US">
                <a:sym typeface="+mn-ea"/>
              </a:rPr>
              <a:t>由于理财产品管理的复杂性，严格性，不是所有的公司都可以进行理财产品的运营。</a:t>
            </a:r>
            <a:endParaRPr lang="zh-CN" altLang="en-US">
              <a:sym typeface="+mn-ea"/>
            </a:endParaRPr>
          </a:p>
          <a:p>
            <a:r>
              <a:rPr lang="zh-CN" altLang="en-US">
                <a:sym typeface="+mn-ea"/>
              </a:rPr>
              <a:t>而互联网金融又是一块大蛋糕，许多公司都想进来分一杯羹。</a:t>
            </a:r>
            <a:endParaRPr lang="zh-CN" altLang="en-US">
              <a:sym typeface="+mn-ea"/>
            </a:endParaRPr>
          </a:p>
          <a:p>
            <a:endParaRPr lang="zh-CN" altLang="en-US">
              <a:sym typeface="+mn-ea"/>
            </a:endParaRPr>
          </a:p>
          <a:p>
            <a:endParaRPr lang="zh-CN" altLang="en-US">
              <a:sym typeface="+mn-ea"/>
            </a:endParaRPr>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有一些公司，我们称之为无名公司吧。</a:t>
            </a:r>
            <a:endParaRPr lang="zh-CN" altLang="en-US" dirty="0"/>
          </a:p>
          <a:p>
            <a:r>
              <a:rPr lang="zh-CN" altLang="en-US" dirty="0"/>
              <a:t>他们本身就已经有自己的</a:t>
            </a:r>
            <a:r>
              <a:rPr lang="en-US" altLang="zh-CN" dirty="0"/>
              <a:t>App</a:t>
            </a:r>
            <a:r>
              <a:rPr lang="zh-CN" altLang="en-US" dirty="0"/>
              <a:t>，有自己的用户，有自己的账户。</a:t>
            </a:r>
            <a:endParaRPr lang="zh-CN" altLang="en-US" dirty="0"/>
          </a:p>
          <a:p>
            <a:r>
              <a:rPr lang="zh-CN" altLang="en-US" dirty="0"/>
              <a:t>他们希望能够在互联网金融的浪潮中，占有一席之地。利用理财产品，留住用户的资金，增加用户粘性。同时给自己带来一定的收益。</a:t>
            </a:r>
            <a:endParaRPr lang="zh-CN" altLang="en-US" dirty="0"/>
          </a:p>
          <a:p>
            <a:r>
              <a:rPr lang="zh-CN" altLang="en-US" dirty="0"/>
              <a:t>但他们苦于没有相关资质。</a:t>
            </a:r>
            <a:r>
              <a:rPr lang="zh-CN" altLang="en-US" dirty="0">
                <a:sym typeface="+mn-ea"/>
              </a:rPr>
              <a:t>没有理财产品。</a:t>
            </a:r>
            <a:endParaRPr lang="zh-CN" altLang="en-US" dirty="0">
              <a:sym typeface="+mn-ea"/>
            </a:endParaRPr>
          </a:p>
          <a:p>
            <a:endParaRPr lang="zh-CN" altLang="en-US" dirty="0"/>
          </a:p>
          <a:p>
            <a:r>
              <a:rPr lang="zh-CN" altLang="en-US" dirty="0"/>
              <a:t>于是他们想了一个办法，与</a:t>
            </a:r>
            <a:r>
              <a:rPr lang="zh-CN" altLang="en-US" dirty="0">
                <a:sym typeface="+mn-ea"/>
              </a:rPr>
              <a:t>大型金融公司合作，购买金融公司的理财产品，然后在自己的平台上卖给自己的用户。</a:t>
            </a:r>
            <a:endParaRPr lang="zh-CN" altLang="en-US" dirty="0">
              <a:sym typeface="+mn-ea"/>
            </a:endParaRPr>
          </a:p>
          <a:p>
            <a:r>
              <a:rPr lang="zh-CN" altLang="en-US" dirty="0"/>
              <a:t>这样做对无名公司和金融公司都有利，所以无名公司和金融公司一拍即合。无名公司套上了金融公司的壳，成为了套壳公司。</a:t>
            </a:r>
            <a:endParaRPr lang="zh-CN" altLang="en-US" dirty="0"/>
          </a:p>
          <a:p>
            <a:endParaRPr lang="zh-CN" altLang="en-US" dirty="0"/>
          </a:p>
          <a:p>
            <a:r>
              <a:rPr lang="zh-CN" altLang="en-US" dirty="0"/>
              <a:t>套壳公司是我们对这类公司的一个代称。业界，比较大型的这类公司的代表有 某团，某牛。</a:t>
            </a:r>
            <a:endParaRPr lang="zh-CN" altLang="en-US" dirty="0"/>
          </a:p>
          <a:p>
            <a:endParaRPr lang="zh-CN" altLang="en-US" dirty="0"/>
          </a:p>
          <a:p>
            <a:r>
              <a:rPr lang="zh-CN" altLang="en-US" dirty="0"/>
              <a:t>而我们这门课程。就是要聚焦在这样一个大的需求背景下，站在金融公司的视角，</a:t>
            </a:r>
            <a:r>
              <a:rPr lang="zh-CN" altLang="en-US" dirty="0">
                <a:sym typeface="+mn-ea"/>
              </a:rPr>
              <a:t>深入探讨一下金融公司的产品系统，</a:t>
            </a:r>
            <a:endParaRPr lang="zh-CN" altLang="en-US" dirty="0">
              <a:sym typeface="+mn-ea"/>
            </a:endParaRPr>
          </a:p>
          <a:p>
            <a:r>
              <a:rPr lang="zh-CN" altLang="en-US" dirty="0">
                <a:sym typeface="+mn-ea"/>
              </a:rPr>
              <a:t>研究其背后的实现逻辑以及技术要点。</a:t>
            </a:r>
            <a:endParaRPr lang="zh-CN" altLang="en-US" dirty="0"/>
          </a:p>
          <a:p>
            <a:endParaRPr lang="zh-CN" altLang="en-US" dirty="0"/>
          </a:p>
          <a:p>
            <a:endParaRPr lang="en-US" altLang="zh-CN" dirty="0"/>
          </a:p>
          <a:p>
            <a:endParaRPr lang="en-US" altLang="zh-CN" dirty="0"/>
          </a:p>
          <a:p>
            <a:r>
              <a:rPr lang="en-US" altLang="zh-CN" dirty="0"/>
              <a:t>	</a:t>
            </a:r>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作为一个金融公司的理财平台的产品系统，我认为他必须满足三大要求：</a:t>
            </a:r>
            <a:endParaRPr lang="zh-CN" altLang="en-US" dirty="0"/>
          </a:p>
          <a:p>
            <a:r>
              <a:rPr lang="zh-CN" altLang="en-US" dirty="0"/>
              <a:t>快速</a:t>
            </a:r>
            <a:endParaRPr lang="zh-CN" altLang="en-US" dirty="0"/>
          </a:p>
          <a:p>
            <a:r>
              <a:rPr lang="zh-CN" altLang="en-US" dirty="0"/>
              <a:t>高效</a:t>
            </a:r>
            <a:endParaRPr lang="zh-CN" altLang="en-US" dirty="0"/>
          </a:p>
          <a:p>
            <a:r>
              <a:rPr lang="zh-CN" altLang="en-US" dirty="0"/>
              <a:t>安全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a:t>
            </a:r>
            <a:endParaRPr lang="zh-CN" altLang="en-US" dirty="0"/>
          </a:p>
          <a:p>
            <a:r>
              <a:rPr lang="zh-CN" altLang="en-US" dirty="0"/>
              <a:t>还有就是要迭代快，因为法律法规会经常变化，互联网金融是对监管特别敏感的行业。所以要能及时响应变化。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套壳公司往往本身已经有相当大的用户数，在巨量的互联网用户面前，要能经受得起考验，要实现高并发、响应快。</a:t>
            </a:r>
            <a:endParaRPr lang="zh-CN" altLang="en-US" dirty="0"/>
          </a:p>
          <a:p>
            <a:r>
              <a:rPr lang="zh-CN" altLang="en-US" dirty="0"/>
              <a:t>而要想做到高效，就要从每个细节入手。从设计到技术的选择都是比较关键的。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金融类的产品对安全的要求比其他应用高是不言而喻的。所以首先需要的，就是要保证数据安全。</a:t>
            </a:r>
            <a:endParaRPr lang="zh-CN" altLang="en-US" dirty="0"/>
          </a:p>
          <a:p>
            <a:r>
              <a:rPr lang="zh-CN" altLang="en-US" dirty="0"/>
              <a:t>由于数据的泄露导致用户的流失，整个公司都会垮掉。</a:t>
            </a:r>
            <a:endParaRPr lang="zh-CN" altLang="en-US" dirty="0"/>
          </a:p>
          <a:p>
            <a:r>
              <a:rPr lang="zh-CN" altLang="en-US" dirty="0"/>
              <a:t>保证安全性的一大措施就是数据加密。对敏感数加密。</a:t>
            </a:r>
            <a:endParaRPr lang="zh-CN" altLang="en-US" dirty="0"/>
          </a:p>
          <a:p>
            <a:r>
              <a:rPr lang="zh-CN" altLang="en-US" dirty="0"/>
              <a:t>另外就是要做好权限控制比如，控制不同人对不同接口和功能的访问权。再比如限制访问频次，统计访问次数，保证系统安全，对系统运行情况做到了然于胸。</a:t>
            </a:r>
            <a:endParaRPr lang="zh-CN" altLang="en-US" dirty="0"/>
          </a:p>
          <a:p>
            <a:r>
              <a:rPr lang="zh-CN" altLang="en-US" dirty="0"/>
              <a:t>能够适时的进行伸缩。</a:t>
            </a:r>
            <a:endParaRPr lang="zh-CN" altLang="en-US" dirty="0"/>
          </a:p>
          <a:p>
            <a:endParaRPr lang="zh-CN" altLang="en-US" dirty="0"/>
          </a:p>
          <a:p>
            <a:r>
              <a:rPr lang="zh-CN" altLang="en-US" dirty="0"/>
              <a:t>以上就是理财平台产品系统的三大要素，我也将分为三大部分来进行讲解。</a:t>
            </a:r>
            <a:endParaRPr lang="zh-CN" altLang="en-US" dirty="0"/>
          </a:p>
          <a:p>
            <a:endParaRPr lang="zh-CN" altLang="en-US" dirty="0"/>
          </a:p>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每一笔交易，都要做到各参与者的记录能够吻合，没有偏差。对账系统的工作，是发现有差异的记录，即轧帐；然后通过人工或者自动的方式，解决这些差异，即平帐。</a:t>
            </a:r>
            <a:endParaRPr lang="zh-CN" altLang="en-US" dirty="0"/>
          </a:p>
          <a:p>
            <a:endParaRPr lang="zh-CN" altLang="en-US" dirty="0"/>
          </a:p>
          <a:p>
            <a:endParaRPr lang="zh-CN" altLang="en-US" dirty="0"/>
          </a:p>
          <a:p>
            <a:r>
              <a:rPr lang="zh-CN" altLang="en-US" dirty="0"/>
              <a:t>在以平台交易为基准的情况下和银行对账，发现周期内的交易，平台有此订单而第三方支付中没有订单，成为平台长款。平台长款一般是由于用户在支付的时候跨天的情况，比如用户在23:58分创建了订单，在第二天的凌晨00:03分进行了支付。在以银行交易为基准的情况下对账，银行有此订单而平台无此订单，即为平台漏单。平台漏单很少见，一般直接转人工处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endParaRPr lang="zh-CN" altLang="en-US" dirty="0"/>
          </a:p>
          <a:p>
            <a:r>
              <a:rPr lang="zh-CN" altLang="en-US" dirty="0"/>
              <a:t>那么我们来看下，我们如何让系统做到 </a:t>
            </a:r>
            <a:r>
              <a:rPr lang="zh-CN" altLang="en-US" dirty="0">
                <a:sym typeface="+mn-ea"/>
              </a:rPr>
              <a:t>快速、高效和安全。</a:t>
            </a:r>
            <a:endParaRPr lang="zh-CN" altLang="en-US" dirty="0">
              <a:sym typeface="+mn-ea"/>
            </a:endParaRPr>
          </a:p>
          <a:p>
            <a:endParaRPr lang="zh-CN" altLang="en-US" dirty="0"/>
          </a:p>
          <a:p>
            <a:r>
              <a:rPr lang="zh-CN" altLang="en-US" dirty="0"/>
              <a:t>快速</a:t>
            </a:r>
            <a:endParaRPr lang="zh-CN" altLang="en-US" dirty="0"/>
          </a:p>
          <a:p>
            <a:r>
              <a:rPr lang="zh-CN" altLang="en-US" dirty="0"/>
              <a:t>为了实现迭代快呢？我们会需要把大而全的系统拆分成小而精的系统</a:t>
            </a:r>
            <a:endParaRPr lang="zh-CN" altLang="en-US" dirty="0"/>
          </a:p>
          <a:p>
            <a:r>
              <a:rPr lang="zh-CN" altLang="en-US" dirty="0"/>
              <a:t>因此，我们的产品系统会被分为 管理端、销售端。</a:t>
            </a:r>
            <a:endParaRPr lang="zh-CN" altLang="en-US" dirty="0"/>
          </a:p>
          <a:p>
            <a:endParaRPr lang="zh-CN" altLang="en-US" dirty="0"/>
          </a:p>
          <a:p>
            <a:r>
              <a:rPr lang="zh-CN" altLang="en-US" dirty="0"/>
              <a:t>快速迭代的前提是质量。不能为了迭代快而功能不正正确，这样就是本末倒置了。</a:t>
            </a:r>
            <a:endParaRPr lang="zh-CN" altLang="en-US" dirty="0"/>
          </a:p>
          <a:p>
            <a:r>
              <a:rPr lang="zh-CN" altLang="en-US" dirty="0"/>
              <a:t>所以我们需要伊利爱自动化测试能力，保证每次迭代所有的功能都是正确运行的。</a:t>
            </a:r>
            <a:endParaRPr lang="zh-CN" altLang="en-US" dirty="0"/>
          </a:p>
          <a:p>
            <a:endParaRPr lang="zh-CN" altLang="en-US" dirty="0"/>
          </a:p>
          <a:p>
            <a:r>
              <a:rPr lang="zh-CN" altLang="en-US" dirty="0"/>
              <a:t>系统多了之后，多个系统之间的开发人员就会面临一个合作的问题，</a:t>
            </a:r>
            <a:endParaRPr lang="zh-CN" altLang="en-US" dirty="0"/>
          </a:p>
          <a:p>
            <a:r>
              <a:rPr lang="zh-CN" altLang="en-US" dirty="0"/>
              <a:t>那双方合作开发，文档是关键。</a:t>
            </a:r>
            <a:endParaRPr lang="zh-CN" altLang="en-US" dirty="0"/>
          </a:p>
          <a:p>
            <a:r>
              <a:rPr lang="zh-CN" altLang="en-US" dirty="0"/>
              <a:t>一款好的文档管理工具可以事半功倍。</a:t>
            </a:r>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8.xml"/><Relationship Id="rId1" Type="http://schemas.openxmlformats.org/officeDocument/2006/relationships/hyperlink" Target="https://www.imooc.com/learn/846" TargetMode="Externa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8.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8.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8.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8.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8.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8.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8.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8.xml"/><Relationship Id="rId2" Type="http://schemas.openxmlformats.org/officeDocument/2006/relationships/hyperlink" Target="https://www.imooc.com/learn/767" TargetMode="External"/><Relationship Id="rId1" Type="http://schemas.openxmlformats.org/officeDocument/2006/relationships/hyperlink" Target="https://www.imooc.com/learn/833"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8.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8.xml"/><Relationship Id="rId1" Type="http://schemas.openxmlformats.org/officeDocument/2006/relationships/hyperlink" Target="https://www.imooc.com/learn/821"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0.png"/><Relationship Id="rId1" Type="http://schemas.openxmlformats.org/officeDocument/2006/relationships/image" Target="../media/image9.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8.xml"/><Relationship Id="rId1" Type="http://schemas.openxmlformats.org/officeDocument/2006/relationships/hyperlink" Target="https://www.imooc.com/learn/821" TargetMode="Externa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1265855" y="1923678"/>
            <a:ext cx="6659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快速、高效、安全理财平台之产品系统</a:t>
            </a:r>
            <a:endParaRPr lang="en-US" altLang="zh-CN" sz="3000" b="1" u="none" strike="noStrike" kern="0" cap="none" spc="0" baseline="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lstStyle/>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4" presetClass="exit" presetSubtype="32" fill="hold" nodeType="withEffect">
                                  <p:stCondLst>
                                    <p:cond delay="0"/>
                                  </p:stCondLst>
                                  <p:childTnLst>
                                    <p:animEffect transition="out" filter="box(out)">
                                      <p:cBhvr>
                                        <p:cTn id="28" dur="2000"/>
                                        <p:tgtEl>
                                          <p:spTgt spid="13"/>
                                        </p:tgtEl>
                                      </p:cBhvr>
                                    </p:animEffect>
                                    <p:set>
                                      <p:cBhvr>
                                        <p:cTn id="29" dur="1" fill="hold">
                                          <p:stCondLst>
                                            <p:cond delay="1999"/>
                                          </p:stCondLst>
                                        </p:cTn>
                                        <p:tgtEl>
                                          <p:spTgt spid="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0.000000 0.000000 L 0.000000 0.124444 " pathEditMode="relative" rAng="0" ptsTypes="">
                                      <p:cBhvr>
                                        <p:cTn id="33" dur="2000" fill="hold"/>
                                        <p:tgtEl>
                                          <p:spTgt spid="19"/>
                                        </p:tgtEl>
                                        <p:attrNameLst>
                                          <p:attrName>ppt_x</p:attrName>
                                          <p:attrName>ppt_y</p:attrName>
                                        </p:attrNameLst>
                                      </p:cBhvr>
                                      <p:rCtr x="0" y="125"/>
                                    </p:animMotion>
                                  </p:childTnLst>
                                </p:cTn>
                              </p:par>
                              <p:par>
                                <p:cTn id="34" presetID="42" presetClass="path" presetSubtype="0" accel="50000" decel="50000" fill="hold" grpId="1" nodeType="withEffect">
                                  <p:stCondLst>
                                    <p:cond delay="0"/>
                                  </p:stCondLst>
                                  <p:childTnLst>
                                    <p:animMotion origin="layout" path="M 0.000000 0.000000 L 0.000000 0.116420 " pathEditMode="relative" rAng="0" ptsTypes="">
                                      <p:cBhvr>
                                        <p:cTn id="35" dur="2000" fill="hold"/>
                                        <p:tgtEl>
                                          <p:spTgt spid="18"/>
                                        </p:tgtEl>
                                        <p:attrNameLst>
                                          <p:attrName>ppt_x</p:attrName>
                                          <p:attrName>ppt_y</p:attrName>
                                        </p:attrNameLst>
                                      </p:cBhvr>
                                      <p:rCtr x="0" y="65"/>
                                    </p:animMotion>
                                  </p:childTnLst>
                                </p:cTn>
                              </p:par>
                              <p:par>
                                <p:cTn id="36" presetID="42" presetClass="path" presetSubtype="0" accel="50000" decel="50000" fill="hold" grpId="1" nodeType="withEffect">
                                  <p:stCondLst>
                                    <p:cond delay="0"/>
                                  </p:stCondLst>
                                  <p:childTnLst>
                                    <p:animMotion origin="layout" path="M 0.000000 0.000000 L 0.000000 0.236543 " pathEditMode="relative" rAng="0" ptsTypes="">
                                      <p:cBhvr>
                                        <p:cTn id="37" dur="2000" fill="hold"/>
                                        <p:tgtEl>
                                          <p:spTgt spid="20"/>
                                        </p:tgtEl>
                                        <p:attrNameLst>
                                          <p:attrName>ppt_x</p:attrName>
                                          <p:attrName>ppt_y</p:attrName>
                                        </p:attrNameLst>
                                      </p:cBhvr>
                                      <p:rCtr x="0" y="12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par>
                                <p:cTn id="49" presetID="22" presetClass="entr" presetSubtype="8"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9"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ppt_x</p:attrName>
                                        </p:attrNameLst>
                                      </p:cBhvr>
                                      <p:tavLst>
                                        <p:tav tm="0">
                                          <p:val>
                                            <p:strVal val="#ppt_x-.2"/>
                                          </p:val>
                                        </p:tav>
                                        <p:tav tm="100000">
                                          <p:val>
                                            <p:strVal val="#ppt_x"/>
                                          </p:val>
                                        </p:tav>
                                      </p:tavLst>
                                    </p:anim>
                                    <p:anim calcmode="lin" valueType="num">
                                      <p:cBhvr>
                                        <p:cTn id="62"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63" dur="10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23" presetClass="entr" presetSubtype="16" fill="hold" grpId="1" nodeType="click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fltVal val="0"/>
                                          </p:val>
                                        </p:tav>
                                        <p:tav tm="100000">
                                          <p:val>
                                            <p:strVal val="#ppt_h"/>
                                          </p:val>
                                        </p:tav>
                                      </p:tavLst>
                                    </p:anim>
                                  </p:childTnLst>
                                </p:cTn>
                              </p:par>
                            </p:childTnLst>
                          </p:cTn>
                        </p:par>
                        <p:par>
                          <p:cTn id="70" fill="hold">
                            <p:stCondLst>
                              <p:cond delay="500"/>
                            </p:stCondLst>
                            <p:childTnLst>
                              <p:par>
                                <p:cTn id="71" presetID="32" presetClass="emph" presetSubtype="0" fill="hold" grpId="0" nodeType="afterEffect">
                                  <p:stCondLst>
                                    <p:cond delay="0"/>
                                  </p:stCondLst>
                                  <p:childTnLst>
                                    <p:animRot by="120000">
                                      <p:cBhvr>
                                        <p:cTn id="72" dur="100" fill="hold">
                                          <p:stCondLst>
                                            <p:cond delay="0"/>
                                          </p:stCondLst>
                                        </p:cTn>
                                        <p:tgtEl>
                                          <p:spTgt spid="31"/>
                                        </p:tgtEl>
                                        <p:attrNameLst>
                                          <p:attrName>r</p:attrName>
                                        </p:attrNameLst>
                                      </p:cBhvr>
                                    </p:animRot>
                                    <p:animRot by="-240000">
                                      <p:cBhvr>
                                        <p:cTn id="73" dur="200" fill="hold">
                                          <p:stCondLst>
                                            <p:cond delay="200"/>
                                          </p:stCondLst>
                                        </p:cTn>
                                        <p:tgtEl>
                                          <p:spTgt spid="31"/>
                                        </p:tgtEl>
                                        <p:attrNameLst>
                                          <p:attrName>r</p:attrName>
                                        </p:attrNameLst>
                                      </p:cBhvr>
                                    </p:animRot>
                                    <p:animRot by="240000">
                                      <p:cBhvr>
                                        <p:cTn id="74" dur="200" fill="hold">
                                          <p:stCondLst>
                                            <p:cond delay="400"/>
                                          </p:stCondLst>
                                        </p:cTn>
                                        <p:tgtEl>
                                          <p:spTgt spid="31"/>
                                        </p:tgtEl>
                                        <p:attrNameLst>
                                          <p:attrName>r</p:attrName>
                                        </p:attrNameLst>
                                      </p:cBhvr>
                                    </p:animRot>
                                    <p:animRot by="-240000">
                                      <p:cBhvr>
                                        <p:cTn id="75" dur="200" fill="hold">
                                          <p:stCondLst>
                                            <p:cond delay="600"/>
                                          </p:stCondLst>
                                        </p:cTn>
                                        <p:tgtEl>
                                          <p:spTgt spid="31"/>
                                        </p:tgtEl>
                                        <p:attrNameLst>
                                          <p:attrName>r</p:attrName>
                                        </p:attrNameLst>
                                      </p:cBhvr>
                                    </p:animRot>
                                    <p:animRot by="120000">
                                      <p:cBhvr>
                                        <p:cTn id="76" dur="200" fill="hold">
                                          <p:stCondLst>
                                            <p:cond delay="800"/>
                                          </p:stCondLst>
                                        </p:cTn>
                                        <p:tgtEl>
                                          <p:spTgt spid="31"/>
                                        </p:tgtEl>
                                        <p:attrNameLst>
                                          <p:attrName>r</p:attrName>
                                        </p:attrNameLst>
                                      </p:cBhvr>
                                    </p:animRo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up)">
                                      <p:cBhvr>
                                        <p:cTn id="81" dur="500"/>
                                        <p:tgtEl>
                                          <p:spTgt spid="32"/>
                                        </p:tgtEl>
                                      </p:cBhvr>
                                    </p:animEffect>
                                  </p:childTnLst>
                                </p:cTn>
                              </p:par>
                            </p:childTnLst>
                          </p:cTn>
                        </p:par>
                        <p:par>
                          <p:cTn id="82" fill="hold">
                            <p:stCondLst>
                              <p:cond delay="500"/>
                            </p:stCondLst>
                            <p:childTnLst>
                              <p:par>
                                <p:cTn id="83" presetID="22" presetClass="entr" presetSubtype="1"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up)">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left)">
                                      <p:cBhvr>
                                        <p:cTn id="90" dur="500"/>
                                        <p:tgtEl>
                                          <p:spTgt spid="33"/>
                                        </p:tgtEl>
                                      </p:cBhvr>
                                    </p:animEffect>
                                  </p:childTnLst>
                                </p:cTn>
                              </p:par>
                              <p:par>
                                <p:cTn id="91" presetID="22" presetClass="entr" presetSubtype="8"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left)">
                                      <p:cBhvr>
                                        <p:cTn id="93" dur="500"/>
                                        <p:tgtEl>
                                          <p:spTgt spid="34"/>
                                        </p:tgtEl>
                                      </p:cBhvr>
                                    </p:animEffect>
                                  </p:childTnLst>
                                </p:cTn>
                              </p:par>
                              <p:par>
                                <p:cTn id="94" presetID="22" presetClass="entr" presetSubtype="8" fill="hold"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wipe(left)">
                                      <p:cBhvr>
                                        <p:cTn id="96" dur="500"/>
                                        <p:tgtEl>
                                          <p:spTgt spid="35"/>
                                        </p:tgtEl>
                                      </p:cBhvr>
                                    </p:animEffect>
                                  </p:childTnLst>
                                </p:cTn>
                              </p:par>
                              <p:par>
                                <p:cTn id="97" presetID="22" presetClass="entr" presetSubtype="8" fill="hold"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wipe(left)">
                                      <p:cBhvr>
                                        <p:cTn id="99" dur="500"/>
                                        <p:tgtEl>
                                          <p:spTgt spid="36"/>
                                        </p:tgtEl>
                                      </p:cBhvr>
                                    </p:animEffect>
                                  </p:childTnLst>
                                </p:cTn>
                              </p:par>
                              <p:par>
                                <p:cTn id="100" presetID="22" presetClass="entr" presetSubtype="8" fill="hold"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left)">
                                      <p:cBhvr>
                                        <p:cTn id="102" dur="500"/>
                                        <p:tgtEl>
                                          <p:spTgt spid="37"/>
                                        </p:tgtEl>
                                      </p:cBhvr>
                                    </p:animEffect>
                                  </p:childTnLst>
                                </p:cTn>
                              </p:par>
                              <p:par>
                                <p:cTn id="103" presetID="22" presetClass="entr" presetSubtype="8"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left)">
                                      <p:cBhvr>
                                        <p:cTn id="105" dur="500"/>
                                        <p:tgtEl>
                                          <p:spTgt spid="38"/>
                                        </p:tgtEl>
                                      </p:cBhvr>
                                    </p:animEffect>
                                  </p:childTnLst>
                                </p:cTn>
                              </p:par>
                              <p:par>
                                <p:cTn id="106" presetID="22" presetClass="entr" presetSubtype="8" fill="hold"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wipe(left)">
                                      <p:cBhvr>
                                        <p:cTn id="113" dur="500"/>
                                        <p:tgtEl>
                                          <p:spTgt spid="39"/>
                                        </p:tgtEl>
                                      </p:cBhvr>
                                    </p:animEffect>
                                  </p:childTnLst>
                                </p:cTn>
                              </p:par>
                              <p:par>
                                <p:cTn id="114" presetID="22" presetClass="entr" presetSubtype="8" fill="hold"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wipe(left)">
                                      <p:cBhvr>
                                        <p:cTn id="116" dur="500"/>
                                        <p:tgtEl>
                                          <p:spTgt spid="35"/>
                                        </p:tgtEl>
                                      </p:cBhvr>
                                    </p:animEffect>
                                  </p:childTnLst>
                                </p:cTn>
                              </p:par>
                              <p:par>
                                <p:cTn id="117" presetID="22" presetClass="entr" presetSubtype="8" fill="hold" nodeType="with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wipe(left)">
                                      <p:cBhvr>
                                        <p:cTn id="119" dur="500"/>
                                        <p:tgtEl>
                                          <p:spTgt spid="34"/>
                                        </p:tgtEl>
                                      </p:cBhvr>
                                    </p:animEffect>
                                  </p:childTnLst>
                                </p:cTn>
                              </p:par>
                              <p:par>
                                <p:cTn id="120" presetID="22" presetClass="entr" presetSubtype="8" fill="hold" nodeType="with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wipe(left)">
                                      <p:cBhvr>
                                        <p:cTn id="1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4" grpId="0" bldLvl="0" animBg="1"/>
      <p:bldP spid="18" grpId="0" bldLvl="0" animBg="1"/>
      <p:bldP spid="18" grpId="1" bldLvl="0" animBg="1"/>
      <p:bldP spid="19" grpId="0" bldLvl="0" animBg="1"/>
      <p:bldP spid="19" grpId="1" bldLvl="0" animBg="1"/>
      <p:bldP spid="20" grpId="0" bldLvl="0" animBg="1"/>
      <p:bldP spid="20" grpId="1" bldLvl="0" animBg="1"/>
      <p:bldP spid="25" grpId="0"/>
      <p:bldP spid="31" grpId="0" bldLvl="0" animBg="1"/>
      <p:bldP spid="31" grpId="1"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16149" y="464216"/>
            <a:ext cx="23971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sym typeface="+mn-ea"/>
              </a:rPr>
              <a:t>JPA</a:t>
            </a:r>
            <a:r>
              <a:rPr lang="zh-CN" altLang="zh-CN" sz="3000" b="1" dirty="0">
                <a:solidFill>
                  <a:srgbClr val="C94251"/>
                </a:solidFill>
                <a:latin typeface="微软雅黑" panose="020B0503020204020204" charset="-122"/>
                <a:ea typeface="微软雅黑" panose="020B0503020204020204" charset="-122"/>
                <a:sym typeface="+mn-ea"/>
              </a:rPr>
              <a:t>读写分离</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486660"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独一份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1984375" y="2697163"/>
            <a:ext cx="5659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下载源码、修改、编译、测试、提交仓库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1984375"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当前应用下有对应类时不会使用依赖包内的</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问题</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486660"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https://www.imooc.com/learn/846</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1984375"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应用不可用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1984375"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多实例部署</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324928"/>
            <a:ext cx="7021830" cy="255333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RSA算法是一种非对称加密算法，所谓非对称，就是指该算法需要一对密钥，使用其中一个加密，则需要用另一个才能解密。密钥分为公钥和私钥，私钥是自己保存，公钥提供给对方。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
        <p:nvSpPr>
          <p:cNvPr id="288" name="小人"/>
          <p:cNvSpPr/>
          <p:nvPr/>
        </p:nvSpPr>
        <p:spPr>
          <a:xfrm>
            <a:off x="1402715" y="2282825"/>
            <a:ext cx="914400" cy="914400"/>
          </a:xfrm>
          <a:custGeom>
            <a:avLst/>
            <a:gdLst/>
            <a:ahLst/>
            <a:cxnLst/>
            <a:rect l="l" t="t" r="r" b="b"/>
            <a:pathLst>
              <a:path w="973632" h="1420756">
                <a:moveTo>
                  <a:pt x="0" y="353991"/>
                </a:moveTo>
                <a:lnTo>
                  <a:pt x="154850" y="353991"/>
                </a:lnTo>
                <a:cubicBezTo>
                  <a:pt x="238822" y="440727"/>
                  <a:pt x="356556" y="494356"/>
                  <a:pt x="486816" y="494356"/>
                </a:cubicBezTo>
                <a:cubicBezTo>
                  <a:pt x="617076" y="494356"/>
                  <a:pt x="734810" y="440727"/>
                  <a:pt x="818783" y="353991"/>
                </a:cubicBezTo>
                <a:lnTo>
                  <a:pt x="973632" y="353991"/>
                </a:lnTo>
                <a:cubicBezTo>
                  <a:pt x="907705" y="453213"/>
                  <a:pt x="812228" y="531048"/>
                  <a:pt x="699701" y="574876"/>
                </a:cubicBezTo>
                <a:lnTo>
                  <a:pt x="847224" y="1060229"/>
                </a:lnTo>
                <a:lnTo>
                  <a:pt x="635284" y="1060229"/>
                </a:lnTo>
                <a:lnTo>
                  <a:pt x="635284" y="1385866"/>
                </a:lnTo>
                <a:cubicBezTo>
                  <a:pt x="635284" y="1405135"/>
                  <a:pt x="619663" y="1420756"/>
                  <a:pt x="600394" y="1420756"/>
                </a:cubicBezTo>
                <a:lnTo>
                  <a:pt x="562174" y="1420756"/>
                </a:lnTo>
                <a:cubicBezTo>
                  <a:pt x="542905" y="1420756"/>
                  <a:pt x="527284" y="1405135"/>
                  <a:pt x="527284" y="1385866"/>
                </a:cubicBezTo>
                <a:lnTo>
                  <a:pt x="527284" y="1060229"/>
                </a:lnTo>
                <a:lnTo>
                  <a:pt x="446348" y="1060229"/>
                </a:lnTo>
                <a:lnTo>
                  <a:pt x="446348" y="1385866"/>
                </a:lnTo>
                <a:cubicBezTo>
                  <a:pt x="446348" y="1405135"/>
                  <a:pt x="430727" y="1420756"/>
                  <a:pt x="411458" y="1420756"/>
                </a:cubicBezTo>
                <a:lnTo>
                  <a:pt x="373238" y="1420756"/>
                </a:lnTo>
                <a:cubicBezTo>
                  <a:pt x="353969" y="1420756"/>
                  <a:pt x="338348" y="1405135"/>
                  <a:pt x="338348" y="1385866"/>
                </a:cubicBezTo>
                <a:lnTo>
                  <a:pt x="338348" y="1060229"/>
                </a:lnTo>
                <a:lnTo>
                  <a:pt x="126408" y="1060229"/>
                </a:lnTo>
                <a:lnTo>
                  <a:pt x="273931" y="574876"/>
                </a:lnTo>
                <a:cubicBezTo>
                  <a:pt x="161405" y="531048"/>
                  <a:pt x="65927" y="453213"/>
                  <a:pt x="0" y="353991"/>
                </a:cubicBezTo>
                <a:close/>
                <a:moveTo>
                  <a:pt x="486816" y="0"/>
                </a:moveTo>
                <a:cubicBezTo>
                  <a:pt x="604876" y="0"/>
                  <a:pt x="700583" y="95707"/>
                  <a:pt x="700583" y="213767"/>
                </a:cubicBezTo>
                <a:cubicBezTo>
                  <a:pt x="700583" y="331827"/>
                  <a:pt x="604876" y="427534"/>
                  <a:pt x="486816" y="427534"/>
                </a:cubicBezTo>
                <a:cubicBezTo>
                  <a:pt x="368756" y="427534"/>
                  <a:pt x="273049" y="331827"/>
                  <a:pt x="273049" y="213767"/>
                </a:cubicBezTo>
                <a:cubicBezTo>
                  <a:pt x="273049" y="95707"/>
                  <a:pt x="368756" y="0"/>
                  <a:pt x="486816" y="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chemeClr val="tx1"/>
                </a:solidFill>
              </a:rPr>
              <a:t>Alice</a:t>
            </a:r>
            <a:endParaRPr lang="en-US" altLang="zh-CN">
              <a:solidFill>
                <a:schemeClr val="tx1"/>
              </a:solidFill>
            </a:endParaRPr>
          </a:p>
        </p:txBody>
      </p:sp>
      <p:sp>
        <p:nvSpPr>
          <p:cNvPr id="2050" name="人"/>
          <p:cNvSpPr/>
          <p:nvPr/>
        </p:nvSpPr>
        <p:spPr bwMode="auto">
          <a:xfrm>
            <a:off x="6731000" y="2199005"/>
            <a:ext cx="914400" cy="998220"/>
          </a:xfrm>
          <a:custGeom>
            <a:avLst/>
            <a:gdLst/>
            <a:ahLst/>
            <a:cxnLst/>
            <a:rect l="0" t="0" r="r" b="b"/>
            <a:pathLst>
              <a:path w="1235075" h="3292476">
                <a:moveTo>
                  <a:pt x="1011238" y="1751013"/>
                </a:moveTo>
                <a:lnTo>
                  <a:pt x="1011238" y="1860823"/>
                </a:lnTo>
                <a:lnTo>
                  <a:pt x="1011238" y="3112528"/>
                </a:lnTo>
                <a:lnTo>
                  <a:pt x="1010920" y="3121731"/>
                </a:lnTo>
                <a:lnTo>
                  <a:pt x="1010284" y="3130618"/>
                </a:lnTo>
                <a:lnTo>
                  <a:pt x="1009330" y="3139822"/>
                </a:lnTo>
                <a:lnTo>
                  <a:pt x="1007422" y="3148708"/>
                </a:lnTo>
                <a:lnTo>
                  <a:pt x="1005513" y="3157277"/>
                </a:lnTo>
                <a:lnTo>
                  <a:pt x="1002969" y="3165846"/>
                </a:lnTo>
                <a:lnTo>
                  <a:pt x="1000106" y="3174097"/>
                </a:lnTo>
                <a:lnTo>
                  <a:pt x="996925" y="3182666"/>
                </a:lnTo>
                <a:lnTo>
                  <a:pt x="993109" y="3190601"/>
                </a:lnTo>
                <a:lnTo>
                  <a:pt x="989292" y="3198217"/>
                </a:lnTo>
                <a:lnTo>
                  <a:pt x="984839" y="3205834"/>
                </a:lnTo>
                <a:lnTo>
                  <a:pt x="980386" y="3213134"/>
                </a:lnTo>
                <a:lnTo>
                  <a:pt x="975297" y="3220116"/>
                </a:lnTo>
                <a:lnTo>
                  <a:pt x="969890" y="3227098"/>
                </a:lnTo>
                <a:lnTo>
                  <a:pt x="964165" y="3233445"/>
                </a:lnTo>
                <a:lnTo>
                  <a:pt x="958440" y="3239793"/>
                </a:lnTo>
                <a:lnTo>
                  <a:pt x="952079" y="3245506"/>
                </a:lnTo>
                <a:lnTo>
                  <a:pt x="945718" y="3251218"/>
                </a:lnTo>
                <a:lnTo>
                  <a:pt x="938720" y="3256613"/>
                </a:lnTo>
                <a:lnTo>
                  <a:pt x="931723" y="3261691"/>
                </a:lnTo>
                <a:lnTo>
                  <a:pt x="924408" y="3266135"/>
                </a:lnTo>
                <a:lnTo>
                  <a:pt x="916774" y="3270578"/>
                </a:lnTo>
                <a:lnTo>
                  <a:pt x="909141" y="3274386"/>
                </a:lnTo>
                <a:lnTo>
                  <a:pt x="901189" y="3278195"/>
                </a:lnTo>
                <a:lnTo>
                  <a:pt x="892602" y="3281368"/>
                </a:lnTo>
                <a:lnTo>
                  <a:pt x="884332" y="3284225"/>
                </a:lnTo>
                <a:lnTo>
                  <a:pt x="876062" y="3286764"/>
                </a:lnTo>
                <a:lnTo>
                  <a:pt x="867157" y="3288668"/>
                </a:lnTo>
                <a:lnTo>
                  <a:pt x="858569" y="3290255"/>
                </a:lnTo>
                <a:lnTo>
                  <a:pt x="849345" y="3291524"/>
                </a:lnTo>
                <a:lnTo>
                  <a:pt x="840121" y="3292159"/>
                </a:lnTo>
                <a:lnTo>
                  <a:pt x="830898" y="3292476"/>
                </a:lnTo>
                <a:lnTo>
                  <a:pt x="821356" y="3292159"/>
                </a:lnTo>
                <a:lnTo>
                  <a:pt x="812450" y="3291524"/>
                </a:lnTo>
                <a:lnTo>
                  <a:pt x="803544" y="3290255"/>
                </a:lnTo>
                <a:lnTo>
                  <a:pt x="794639" y="3288668"/>
                </a:lnTo>
                <a:lnTo>
                  <a:pt x="785733" y="3286764"/>
                </a:lnTo>
                <a:lnTo>
                  <a:pt x="777145" y="3284225"/>
                </a:lnTo>
                <a:lnTo>
                  <a:pt x="768876" y="3281368"/>
                </a:lnTo>
                <a:lnTo>
                  <a:pt x="760606" y="3278195"/>
                </a:lnTo>
                <a:lnTo>
                  <a:pt x="752655" y="3274386"/>
                </a:lnTo>
                <a:lnTo>
                  <a:pt x="745021" y="3270578"/>
                </a:lnTo>
                <a:lnTo>
                  <a:pt x="737388" y="3266135"/>
                </a:lnTo>
                <a:lnTo>
                  <a:pt x="730072" y="3261691"/>
                </a:lnTo>
                <a:lnTo>
                  <a:pt x="723075" y="3256613"/>
                </a:lnTo>
                <a:lnTo>
                  <a:pt x="716396" y="3251218"/>
                </a:lnTo>
                <a:lnTo>
                  <a:pt x="709717" y="3245506"/>
                </a:lnTo>
                <a:lnTo>
                  <a:pt x="703355" y="3239793"/>
                </a:lnTo>
                <a:lnTo>
                  <a:pt x="697312" y="3233445"/>
                </a:lnTo>
                <a:lnTo>
                  <a:pt x="691587" y="3227098"/>
                </a:lnTo>
                <a:lnTo>
                  <a:pt x="686498" y="3220116"/>
                </a:lnTo>
                <a:lnTo>
                  <a:pt x="681409" y="3213134"/>
                </a:lnTo>
                <a:lnTo>
                  <a:pt x="676638" y="3205834"/>
                </a:lnTo>
                <a:lnTo>
                  <a:pt x="672503" y="3198217"/>
                </a:lnTo>
                <a:lnTo>
                  <a:pt x="668369" y="3190601"/>
                </a:lnTo>
                <a:lnTo>
                  <a:pt x="664870" y="3182666"/>
                </a:lnTo>
                <a:lnTo>
                  <a:pt x="661371" y="3174097"/>
                </a:lnTo>
                <a:lnTo>
                  <a:pt x="658827" y="3165846"/>
                </a:lnTo>
                <a:lnTo>
                  <a:pt x="656282" y="3157277"/>
                </a:lnTo>
                <a:lnTo>
                  <a:pt x="654374" y="3148708"/>
                </a:lnTo>
                <a:lnTo>
                  <a:pt x="652784" y="3139822"/>
                </a:lnTo>
                <a:lnTo>
                  <a:pt x="651511" y="3130618"/>
                </a:lnTo>
                <a:lnTo>
                  <a:pt x="650875" y="3121731"/>
                </a:lnTo>
                <a:lnTo>
                  <a:pt x="650875" y="3112528"/>
                </a:lnTo>
                <a:lnTo>
                  <a:pt x="650875" y="2028711"/>
                </a:lnTo>
                <a:lnTo>
                  <a:pt x="658509" y="2027125"/>
                </a:lnTo>
                <a:lnTo>
                  <a:pt x="666142" y="2025220"/>
                </a:lnTo>
                <a:lnTo>
                  <a:pt x="673776" y="2022999"/>
                </a:lnTo>
                <a:lnTo>
                  <a:pt x="681091" y="2019825"/>
                </a:lnTo>
                <a:lnTo>
                  <a:pt x="688406" y="2016651"/>
                </a:lnTo>
                <a:lnTo>
                  <a:pt x="695722" y="2012843"/>
                </a:lnTo>
                <a:lnTo>
                  <a:pt x="702401" y="2009035"/>
                </a:lnTo>
                <a:lnTo>
                  <a:pt x="709398" y="2004591"/>
                </a:lnTo>
                <a:lnTo>
                  <a:pt x="731027" y="1989040"/>
                </a:lnTo>
                <a:lnTo>
                  <a:pt x="752655" y="1973489"/>
                </a:lnTo>
                <a:lnTo>
                  <a:pt x="771102" y="1959525"/>
                </a:lnTo>
                <a:lnTo>
                  <a:pt x="789868" y="1945561"/>
                </a:lnTo>
                <a:lnTo>
                  <a:pt x="808315" y="1931596"/>
                </a:lnTo>
                <a:lnTo>
                  <a:pt x="825809" y="1917632"/>
                </a:lnTo>
                <a:lnTo>
                  <a:pt x="843620" y="1903668"/>
                </a:lnTo>
                <a:lnTo>
                  <a:pt x="860477" y="1889704"/>
                </a:lnTo>
                <a:lnTo>
                  <a:pt x="877017" y="1875739"/>
                </a:lnTo>
                <a:lnTo>
                  <a:pt x="893238" y="1861775"/>
                </a:lnTo>
                <a:lnTo>
                  <a:pt x="909459" y="1848128"/>
                </a:lnTo>
                <a:lnTo>
                  <a:pt x="925044" y="1834164"/>
                </a:lnTo>
                <a:lnTo>
                  <a:pt x="940311" y="1820200"/>
                </a:lnTo>
                <a:lnTo>
                  <a:pt x="955260" y="1806236"/>
                </a:lnTo>
                <a:lnTo>
                  <a:pt x="969572" y="1792589"/>
                </a:lnTo>
                <a:lnTo>
                  <a:pt x="983885" y="1778624"/>
                </a:lnTo>
                <a:lnTo>
                  <a:pt x="997562" y="1764660"/>
                </a:lnTo>
                <a:lnTo>
                  <a:pt x="1011238" y="1751013"/>
                </a:lnTo>
                <a:close/>
                <a:moveTo>
                  <a:pt x="223837" y="1751013"/>
                </a:moveTo>
                <a:lnTo>
                  <a:pt x="237454" y="1764660"/>
                </a:lnTo>
                <a:lnTo>
                  <a:pt x="251070" y="1778624"/>
                </a:lnTo>
                <a:lnTo>
                  <a:pt x="265320" y="1792589"/>
                </a:lnTo>
                <a:lnTo>
                  <a:pt x="279569" y="1806236"/>
                </a:lnTo>
                <a:lnTo>
                  <a:pt x="294452" y="1820200"/>
                </a:lnTo>
                <a:lnTo>
                  <a:pt x="309652" y="1834164"/>
                </a:lnTo>
                <a:lnTo>
                  <a:pt x="325168" y="1848128"/>
                </a:lnTo>
                <a:lnTo>
                  <a:pt x="341001" y="1861775"/>
                </a:lnTo>
                <a:lnTo>
                  <a:pt x="357467" y="1875739"/>
                </a:lnTo>
                <a:lnTo>
                  <a:pt x="373934" y="1889704"/>
                </a:lnTo>
                <a:lnTo>
                  <a:pt x="390717" y="1903668"/>
                </a:lnTo>
                <a:lnTo>
                  <a:pt x="408450" y="1917632"/>
                </a:lnTo>
                <a:lnTo>
                  <a:pt x="425866" y="1931596"/>
                </a:lnTo>
                <a:lnTo>
                  <a:pt x="444232" y="1945561"/>
                </a:lnTo>
                <a:lnTo>
                  <a:pt x="462598" y="1959525"/>
                </a:lnTo>
                <a:lnTo>
                  <a:pt x="481281" y="1973489"/>
                </a:lnTo>
                <a:lnTo>
                  <a:pt x="502814" y="1989040"/>
                </a:lnTo>
                <a:lnTo>
                  <a:pt x="524347" y="2004591"/>
                </a:lnTo>
                <a:lnTo>
                  <a:pt x="531313" y="2009035"/>
                </a:lnTo>
                <a:lnTo>
                  <a:pt x="537963" y="2012843"/>
                </a:lnTo>
                <a:lnTo>
                  <a:pt x="545246" y="2016651"/>
                </a:lnTo>
                <a:lnTo>
                  <a:pt x="552530" y="2019825"/>
                </a:lnTo>
                <a:lnTo>
                  <a:pt x="559813" y="2022999"/>
                </a:lnTo>
                <a:lnTo>
                  <a:pt x="567413" y="2025220"/>
                </a:lnTo>
                <a:lnTo>
                  <a:pt x="575012" y="2027125"/>
                </a:lnTo>
                <a:lnTo>
                  <a:pt x="582612" y="2028711"/>
                </a:lnTo>
                <a:lnTo>
                  <a:pt x="582612" y="3112528"/>
                </a:lnTo>
                <a:lnTo>
                  <a:pt x="582612" y="3121731"/>
                </a:lnTo>
                <a:lnTo>
                  <a:pt x="581979" y="3130618"/>
                </a:lnTo>
                <a:lnTo>
                  <a:pt x="580712" y="3139822"/>
                </a:lnTo>
                <a:lnTo>
                  <a:pt x="579129" y="3148708"/>
                </a:lnTo>
                <a:lnTo>
                  <a:pt x="576912" y="3157277"/>
                </a:lnTo>
                <a:lnTo>
                  <a:pt x="574696" y="3165846"/>
                </a:lnTo>
                <a:lnTo>
                  <a:pt x="572162" y="3174097"/>
                </a:lnTo>
                <a:lnTo>
                  <a:pt x="568679" y="3182666"/>
                </a:lnTo>
                <a:lnTo>
                  <a:pt x="565196" y="3190601"/>
                </a:lnTo>
                <a:lnTo>
                  <a:pt x="561079" y="3198217"/>
                </a:lnTo>
                <a:lnTo>
                  <a:pt x="556963" y="3205834"/>
                </a:lnTo>
                <a:lnTo>
                  <a:pt x="552213" y="3213134"/>
                </a:lnTo>
                <a:lnTo>
                  <a:pt x="547146" y="3220116"/>
                </a:lnTo>
                <a:lnTo>
                  <a:pt x="541763" y="3227098"/>
                </a:lnTo>
                <a:lnTo>
                  <a:pt x="536380" y="3233445"/>
                </a:lnTo>
                <a:lnTo>
                  <a:pt x="530363" y="3239793"/>
                </a:lnTo>
                <a:lnTo>
                  <a:pt x="524030" y="3245506"/>
                </a:lnTo>
                <a:lnTo>
                  <a:pt x="517380" y="3251218"/>
                </a:lnTo>
                <a:lnTo>
                  <a:pt x="510731" y="3256613"/>
                </a:lnTo>
                <a:lnTo>
                  <a:pt x="503764" y="3261691"/>
                </a:lnTo>
                <a:lnTo>
                  <a:pt x="496481" y="3266135"/>
                </a:lnTo>
                <a:lnTo>
                  <a:pt x="488881" y="3270578"/>
                </a:lnTo>
                <a:lnTo>
                  <a:pt x="481281" y="3274386"/>
                </a:lnTo>
                <a:lnTo>
                  <a:pt x="473365" y="3278195"/>
                </a:lnTo>
                <a:lnTo>
                  <a:pt x="465132" y="3281368"/>
                </a:lnTo>
                <a:lnTo>
                  <a:pt x="456898" y="3284225"/>
                </a:lnTo>
                <a:lnTo>
                  <a:pt x="448032" y="3286764"/>
                </a:lnTo>
                <a:lnTo>
                  <a:pt x="439482" y="3288668"/>
                </a:lnTo>
                <a:lnTo>
                  <a:pt x="430616" y="3290255"/>
                </a:lnTo>
                <a:lnTo>
                  <a:pt x="421749" y="3291524"/>
                </a:lnTo>
                <a:lnTo>
                  <a:pt x="412566" y="3292159"/>
                </a:lnTo>
                <a:lnTo>
                  <a:pt x="403383" y="3292476"/>
                </a:lnTo>
                <a:lnTo>
                  <a:pt x="394200" y="3292159"/>
                </a:lnTo>
                <a:lnTo>
                  <a:pt x="384700" y="3291524"/>
                </a:lnTo>
                <a:lnTo>
                  <a:pt x="375834" y="3290255"/>
                </a:lnTo>
                <a:lnTo>
                  <a:pt x="367284" y="3288668"/>
                </a:lnTo>
                <a:lnTo>
                  <a:pt x="358417" y="3286764"/>
                </a:lnTo>
                <a:lnTo>
                  <a:pt x="350184" y="3284225"/>
                </a:lnTo>
                <a:lnTo>
                  <a:pt x="341635" y="3281368"/>
                </a:lnTo>
                <a:lnTo>
                  <a:pt x="333401" y="3278195"/>
                </a:lnTo>
                <a:lnTo>
                  <a:pt x="325485" y="3274386"/>
                </a:lnTo>
                <a:lnTo>
                  <a:pt x="317885" y="3270578"/>
                </a:lnTo>
                <a:lnTo>
                  <a:pt x="310285" y="3266135"/>
                </a:lnTo>
                <a:lnTo>
                  <a:pt x="303002" y="3261691"/>
                </a:lnTo>
                <a:lnTo>
                  <a:pt x="296036" y="3256613"/>
                </a:lnTo>
                <a:lnTo>
                  <a:pt x="289069" y="3251218"/>
                </a:lnTo>
                <a:lnTo>
                  <a:pt x="282736" y="3245506"/>
                </a:lnTo>
                <a:lnTo>
                  <a:pt x="276403" y="3239793"/>
                </a:lnTo>
                <a:lnTo>
                  <a:pt x="270386" y="3233445"/>
                </a:lnTo>
                <a:lnTo>
                  <a:pt x="265003" y="3227098"/>
                </a:lnTo>
                <a:lnTo>
                  <a:pt x="259620" y="3220116"/>
                </a:lnTo>
                <a:lnTo>
                  <a:pt x="254553" y="3213134"/>
                </a:lnTo>
                <a:lnTo>
                  <a:pt x="250120" y="3205834"/>
                </a:lnTo>
                <a:lnTo>
                  <a:pt x="245687" y="3198217"/>
                </a:lnTo>
                <a:lnTo>
                  <a:pt x="241570" y="3190601"/>
                </a:lnTo>
                <a:lnTo>
                  <a:pt x="238087" y="3182666"/>
                </a:lnTo>
                <a:lnTo>
                  <a:pt x="234604" y="3174097"/>
                </a:lnTo>
                <a:lnTo>
                  <a:pt x="232070" y="3165846"/>
                </a:lnTo>
                <a:lnTo>
                  <a:pt x="229537" y="3157277"/>
                </a:lnTo>
                <a:lnTo>
                  <a:pt x="227321" y="3148708"/>
                </a:lnTo>
                <a:lnTo>
                  <a:pt x="225737" y="3139822"/>
                </a:lnTo>
                <a:lnTo>
                  <a:pt x="224787" y="3130618"/>
                </a:lnTo>
                <a:lnTo>
                  <a:pt x="224154" y="3121731"/>
                </a:lnTo>
                <a:lnTo>
                  <a:pt x="223837" y="3112528"/>
                </a:lnTo>
                <a:lnTo>
                  <a:pt x="223837" y="1860823"/>
                </a:lnTo>
                <a:lnTo>
                  <a:pt x="223837" y="1751013"/>
                </a:lnTo>
                <a:close/>
                <a:moveTo>
                  <a:pt x="330518" y="752475"/>
                </a:moveTo>
                <a:lnTo>
                  <a:pt x="336550" y="752475"/>
                </a:lnTo>
                <a:lnTo>
                  <a:pt x="898525" y="752475"/>
                </a:lnTo>
                <a:lnTo>
                  <a:pt x="904558" y="752475"/>
                </a:lnTo>
                <a:lnTo>
                  <a:pt x="910590" y="752793"/>
                </a:lnTo>
                <a:lnTo>
                  <a:pt x="916623" y="753745"/>
                </a:lnTo>
                <a:lnTo>
                  <a:pt x="922020" y="755015"/>
                </a:lnTo>
                <a:lnTo>
                  <a:pt x="928053" y="755650"/>
                </a:lnTo>
                <a:lnTo>
                  <a:pt x="934403" y="756920"/>
                </a:lnTo>
                <a:lnTo>
                  <a:pt x="940435" y="758190"/>
                </a:lnTo>
                <a:lnTo>
                  <a:pt x="946468" y="760095"/>
                </a:lnTo>
                <a:lnTo>
                  <a:pt x="952500" y="762318"/>
                </a:lnTo>
                <a:lnTo>
                  <a:pt x="958533" y="764858"/>
                </a:lnTo>
                <a:lnTo>
                  <a:pt x="964248" y="767398"/>
                </a:lnTo>
                <a:lnTo>
                  <a:pt x="969963" y="770890"/>
                </a:lnTo>
                <a:lnTo>
                  <a:pt x="975043" y="773748"/>
                </a:lnTo>
                <a:lnTo>
                  <a:pt x="984250" y="780098"/>
                </a:lnTo>
                <a:lnTo>
                  <a:pt x="997903" y="789305"/>
                </a:lnTo>
                <a:lnTo>
                  <a:pt x="1005523" y="795338"/>
                </a:lnTo>
                <a:lnTo>
                  <a:pt x="1014413" y="802005"/>
                </a:lnTo>
                <a:lnTo>
                  <a:pt x="1023938" y="809625"/>
                </a:lnTo>
                <a:lnTo>
                  <a:pt x="1033780" y="817880"/>
                </a:lnTo>
                <a:lnTo>
                  <a:pt x="1044575" y="827088"/>
                </a:lnTo>
                <a:lnTo>
                  <a:pt x="1055370" y="836930"/>
                </a:lnTo>
                <a:lnTo>
                  <a:pt x="1066800" y="848043"/>
                </a:lnTo>
                <a:lnTo>
                  <a:pt x="1078230" y="859473"/>
                </a:lnTo>
                <a:lnTo>
                  <a:pt x="1090295" y="872173"/>
                </a:lnTo>
                <a:lnTo>
                  <a:pt x="1102360" y="885508"/>
                </a:lnTo>
                <a:lnTo>
                  <a:pt x="1114108" y="899795"/>
                </a:lnTo>
                <a:lnTo>
                  <a:pt x="1126173" y="915035"/>
                </a:lnTo>
                <a:lnTo>
                  <a:pt x="1138238" y="930910"/>
                </a:lnTo>
                <a:lnTo>
                  <a:pt x="1149668" y="948373"/>
                </a:lnTo>
                <a:lnTo>
                  <a:pt x="1155700" y="956945"/>
                </a:lnTo>
                <a:lnTo>
                  <a:pt x="1161415" y="966153"/>
                </a:lnTo>
                <a:lnTo>
                  <a:pt x="1166813" y="975678"/>
                </a:lnTo>
                <a:lnTo>
                  <a:pt x="1172210" y="985203"/>
                </a:lnTo>
                <a:lnTo>
                  <a:pt x="1177608" y="995045"/>
                </a:lnTo>
                <a:lnTo>
                  <a:pt x="1182688" y="1005205"/>
                </a:lnTo>
                <a:lnTo>
                  <a:pt x="1187768" y="1015365"/>
                </a:lnTo>
                <a:lnTo>
                  <a:pt x="1192530" y="1026160"/>
                </a:lnTo>
                <a:lnTo>
                  <a:pt x="1197293" y="1036955"/>
                </a:lnTo>
                <a:lnTo>
                  <a:pt x="1201420" y="1048068"/>
                </a:lnTo>
                <a:lnTo>
                  <a:pt x="1205865" y="1059180"/>
                </a:lnTo>
                <a:lnTo>
                  <a:pt x="1209993" y="1070610"/>
                </a:lnTo>
                <a:lnTo>
                  <a:pt x="1213485" y="1082358"/>
                </a:lnTo>
                <a:lnTo>
                  <a:pt x="1217295" y="1094105"/>
                </a:lnTo>
                <a:lnTo>
                  <a:pt x="1220153" y="1106488"/>
                </a:lnTo>
                <a:lnTo>
                  <a:pt x="1223328" y="1118870"/>
                </a:lnTo>
                <a:lnTo>
                  <a:pt x="1225868" y="1131253"/>
                </a:lnTo>
                <a:lnTo>
                  <a:pt x="1228090" y="1144270"/>
                </a:lnTo>
                <a:lnTo>
                  <a:pt x="1229995" y="1157288"/>
                </a:lnTo>
                <a:lnTo>
                  <a:pt x="1232218" y="1170623"/>
                </a:lnTo>
                <a:lnTo>
                  <a:pt x="1233488" y="1183958"/>
                </a:lnTo>
                <a:lnTo>
                  <a:pt x="1234440" y="1197610"/>
                </a:lnTo>
                <a:lnTo>
                  <a:pt x="1234758" y="1211580"/>
                </a:lnTo>
                <a:lnTo>
                  <a:pt x="1235075" y="1225868"/>
                </a:lnTo>
                <a:lnTo>
                  <a:pt x="1235075" y="1236028"/>
                </a:lnTo>
                <a:lnTo>
                  <a:pt x="1234758" y="1246505"/>
                </a:lnTo>
                <a:lnTo>
                  <a:pt x="1234123" y="1256665"/>
                </a:lnTo>
                <a:lnTo>
                  <a:pt x="1233488" y="1267460"/>
                </a:lnTo>
                <a:lnTo>
                  <a:pt x="1232535" y="1277938"/>
                </a:lnTo>
                <a:lnTo>
                  <a:pt x="1231265" y="1288733"/>
                </a:lnTo>
                <a:lnTo>
                  <a:pt x="1229678" y="1299210"/>
                </a:lnTo>
                <a:lnTo>
                  <a:pt x="1228090" y="1310323"/>
                </a:lnTo>
                <a:lnTo>
                  <a:pt x="1226185" y="1320800"/>
                </a:lnTo>
                <a:lnTo>
                  <a:pt x="1223963" y="1331913"/>
                </a:lnTo>
                <a:lnTo>
                  <a:pt x="1221423" y="1342708"/>
                </a:lnTo>
                <a:lnTo>
                  <a:pt x="1218883" y="1353820"/>
                </a:lnTo>
                <a:lnTo>
                  <a:pt x="1215708" y="1364933"/>
                </a:lnTo>
                <a:lnTo>
                  <a:pt x="1212850" y="1376045"/>
                </a:lnTo>
                <a:lnTo>
                  <a:pt x="1209675" y="1387158"/>
                </a:lnTo>
                <a:lnTo>
                  <a:pt x="1205865" y="1398270"/>
                </a:lnTo>
                <a:lnTo>
                  <a:pt x="1202055" y="1409700"/>
                </a:lnTo>
                <a:lnTo>
                  <a:pt x="1197610" y="1420813"/>
                </a:lnTo>
                <a:lnTo>
                  <a:pt x="1193165" y="1432243"/>
                </a:lnTo>
                <a:lnTo>
                  <a:pt x="1188720" y="1443673"/>
                </a:lnTo>
                <a:lnTo>
                  <a:pt x="1183640" y="1455103"/>
                </a:lnTo>
                <a:lnTo>
                  <a:pt x="1178560" y="1466533"/>
                </a:lnTo>
                <a:lnTo>
                  <a:pt x="1172845" y="1477963"/>
                </a:lnTo>
                <a:lnTo>
                  <a:pt x="1167448" y="1489711"/>
                </a:lnTo>
                <a:lnTo>
                  <a:pt x="1161415" y="1500823"/>
                </a:lnTo>
                <a:lnTo>
                  <a:pt x="1155065" y="1512571"/>
                </a:lnTo>
                <a:lnTo>
                  <a:pt x="1148398" y="1524318"/>
                </a:lnTo>
                <a:lnTo>
                  <a:pt x="1141730" y="1535748"/>
                </a:lnTo>
                <a:lnTo>
                  <a:pt x="1134428" y="1547496"/>
                </a:lnTo>
                <a:lnTo>
                  <a:pt x="1127125" y="1559561"/>
                </a:lnTo>
                <a:lnTo>
                  <a:pt x="1119505" y="1570991"/>
                </a:lnTo>
                <a:lnTo>
                  <a:pt x="1111568" y="1582738"/>
                </a:lnTo>
                <a:lnTo>
                  <a:pt x="1100773" y="1597978"/>
                </a:lnTo>
                <a:lnTo>
                  <a:pt x="1089978" y="1613218"/>
                </a:lnTo>
                <a:lnTo>
                  <a:pt x="1078230" y="1628458"/>
                </a:lnTo>
                <a:lnTo>
                  <a:pt x="1066483" y="1643698"/>
                </a:lnTo>
                <a:lnTo>
                  <a:pt x="1053465" y="1659891"/>
                </a:lnTo>
                <a:lnTo>
                  <a:pt x="1039813" y="1675766"/>
                </a:lnTo>
                <a:lnTo>
                  <a:pt x="1025843" y="1691958"/>
                </a:lnTo>
                <a:lnTo>
                  <a:pt x="1011238" y="1707833"/>
                </a:lnTo>
                <a:lnTo>
                  <a:pt x="997903" y="1722756"/>
                </a:lnTo>
                <a:lnTo>
                  <a:pt x="983933" y="1737043"/>
                </a:lnTo>
                <a:lnTo>
                  <a:pt x="969645" y="1751331"/>
                </a:lnTo>
                <a:lnTo>
                  <a:pt x="955040" y="1765936"/>
                </a:lnTo>
                <a:lnTo>
                  <a:pt x="940118" y="1780541"/>
                </a:lnTo>
                <a:lnTo>
                  <a:pt x="924560" y="1795146"/>
                </a:lnTo>
                <a:lnTo>
                  <a:pt x="908368" y="1809751"/>
                </a:lnTo>
                <a:lnTo>
                  <a:pt x="891858" y="1824673"/>
                </a:lnTo>
                <a:lnTo>
                  <a:pt x="874713" y="1839278"/>
                </a:lnTo>
                <a:lnTo>
                  <a:pt x="857250" y="1854201"/>
                </a:lnTo>
                <a:lnTo>
                  <a:pt x="839470" y="1869123"/>
                </a:lnTo>
                <a:lnTo>
                  <a:pt x="820738" y="1884046"/>
                </a:lnTo>
                <a:lnTo>
                  <a:pt x="802005" y="1899286"/>
                </a:lnTo>
                <a:lnTo>
                  <a:pt x="782638" y="1914208"/>
                </a:lnTo>
                <a:lnTo>
                  <a:pt x="762318" y="1929766"/>
                </a:lnTo>
                <a:lnTo>
                  <a:pt x="741998" y="1945006"/>
                </a:lnTo>
                <a:lnTo>
                  <a:pt x="744220" y="1939926"/>
                </a:lnTo>
                <a:lnTo>
                  <a:pt x="746125" y="1934846"/>
                </a:lnTo>
                <a:lnTo>
                  <a:pt x="749300" y="1924686"/>
                </a:lnTo>
                <a:lnTo>
                  <a:pt x="752158" y="1914208"/>
                </a:lnTo>
                <a:lnTo>
                  <a:pt x="752793" y="1909128"/>
                </a:lnTo>
                <a:lnTo>
                  <a:pt x="753745" y="1903731"/>
                </a:lnTo>
                <a:lnTo>
                  <a:pt x="754380" y="1898333"/>
                </a:lnTo>
                <a:lnTo>
                  <a:pt x="754698" y="1892936"/>
                </a:lnTo>
                <a:lnTo>
                  <a:pt x="754698" y="1887856"/>
                </a:lnTo>
                <a:lnTo>
                  <a:pt x="754698" y="1882458"/>
                </a:lnTo>
                <a:lnTo>
                  <a:pt x="754380" y="1876743"/>
                </a:lnTo>
                <a:lnTo>
                  <a:pt x="754063" y="1871346"/>
                </a:lnTo>
                <a:lnTo>
                  <a:pt x="753428" y="1866266"/>
                </a:lnTo>
                <a:lnTo>
                  <a:pt x="752793" y="1860551"/>
                </a:lnTo>
                <a:lnTo>
                  <a:pt x="751523" y="1853566"/>
                </a:lnTo>
                <a:lnTo>
                  <a:pt x="749300" y="1846581"/>
                </a:lnTo>
                <a:lnTo>
                  <a:pt x="747395" y="1839596"/>
                </a:lnTo>
                <a:lnTo>
                  <a:pt x="745173" y="1832928"/>
                </a:lnTo>
                <a:lnTo>
                  <a:pt x="742315" y="1826261"/>
                </a:lnTo>
                <a:lnTo>
                  <a:pt x="739458" y="1819911"/>
                </a:lnTo>
                <a:lnTo>
                  <a:pt x="735965" y="1813561"/>
                </a:lnTo>
                <a:lnTo>
                  <a:pt x="732473" y="1807528"/>
                </a:lnTo>
                <a:lnTo>
                  <a:pt x="728345" y="1801813"/>
                </a:lnTo>
                <a:lnTo>
                  <a:pt x="724218" y="1796098"/>
                </a:lnTo>
                <a:lnTo>
                  <a:pt x="719773" y="1790383"/>
                </a:lnTo>
                <a:lnTo>
                  <a:pt x="715010" y="1784986"/>
                </a:lnTo>
                <a:lnTo>
                  <a:pt x="709930" y="1780223"/>
                </a:lnTo>
                <a:lnTo>
                  <a:pt x="704533" y="1775461"/>
                </a:lnTo>
                <a:lnTo>
                  <a:pt x="698818" y="1770698"/>
                </a:lnTo>
                <a:lnTo>
                  <a:pt x="693103" y="1766571"/>
                </a:lnTo>
                <a:lnTo>
                  <a:pt x="672783" y="1751966"/>
                </a:lnTo>
                <a:lnTo>
                  <a:pt x="651510" y="1736091"/>
                </a:lnTo>
                <a:lnTo>
                  <a:pt x="641350" y="1728788"/>
                </a:lnTo>
                <a:lnTo>
                  <a:pt x="651510" y="1721486"/>
                </a:lnTo>
                <a:lnTo>
                  <a:pt x="672783" y="1704341"/>
                </a:lnTo>
                <a:lnTo>
                  <a:pt x="693738" y="1687831"/>
                </a:lnTo>
                <a:lnTo>
                  <a:pt x="713105" y="1671003"/>
                </a:lnTo>
                <a:lnTo>
                  <a:pt x="732473" y="1654493"/>
                </a:lnTo>
                <a:lnTo>
                  <a:pt x="750888" y="1638301"/>
                </a:lnTo>
                <a:lnTo>
                  <a:pt x="768033" y="1622108"/>
                </a:lnTo>
                <a:lnTo>
                  <a:pt x="784860" y="1606551"/>
                </a:lnTo>
                <a:lnTo>
                  <a:pt x="801053" y="1590993"/>
                </a:lnTo>
                <a:lnTo>
                  <a:pt x="815975" y="1575753"/>
                </a:lnTo>
                <a:lnTo>
                  <a:pt x="830580" y="1560513"/>
                </a:lnTo>
                <a:lnTo>
                  <a:pt x="844233" y="1545591"/>
                </a:lnTo>
                <a:lnTo>
                  <a:pt x="857250" y="1530986"/>
                </a:lnTo>
                <a:lnTo>
                  <a:pt x="869633" y="1516698"/>
                </a:lnTo>
                <a:lnTo>
                  <a:pt x="881380" y="1502411"/>
                </a:lnTo>
                <a:lnTo>
                  <a:pt x="892175" y="1488441"/>
                </a:lnTo>
                <a:lnTo>
                  <a:pt x="902970" y="1474788"/>
                </a:lnTo>
                <a:lnTo>
                  <a:pt x="890270" y="1486218"/>
                </a:lnTo>
                <a:lnTo>
                  <a:pt x="876935" y="1498601"/>
                </a:lnTo>
                <a:lnTo>
                  <a:pt x="848678" y="1524001"/>
                </a:lnTo>
                <a:lnTo>
                  <a:pt x="818515" y="1550353"/>
                </a:lnTo>
                <a:lnTo>
                  <a:pt x="786130" y="1577341"/>
                </a:lnTo>
                <a:lnTo>
                  <a:pt x="753110" y="1604963"/>
                </a:lnTo>
                <a:lnTo>
                  <a:pt x="719138" y="1632268"/>
                </a:lnTo>
                <a:lnTo>
                  <a:pt x="684848" y="1659573"/>
                </a:lnTo>
                <a:lnTo>
                  <a:pt x="651510" y="1685291"/>
                </a:lnTo>
                <a:lnTo>
                  <a:pt x="617538" y="1711326"/>
                </a:lnTo>
                <a:lnTo>
                  <a:pt x="583565" y="1685291"/>
                </a:lnTo>
                <a:lnTo>
                  <a:pt x="549910" y="1659573"/>
                </a:lnTo>
                <a:lnTo>
                  <a:pt x="515938" y="1632268"/>
                </a:lnTo>
                <a:lnTo>
                  <a:pt x="481965" y="1604963"/>
                </a:lnTo>
                <a:lnTo>
                  <a:pt x="448628" y="1577341"/>
                </a:lnTo>
                <a:lnTo>
                  <a:pt x="416560" y="1550353"/>
                </a:lnTo>
                <a:lnTo>
                  <a:pt x="386398" y="1524001"/>
                </a:lnTo>
                <a:lnTo>
                  <a:pt x="358140" y="1498601"/>
                </a:lnTo>
                <a:lnTo>
                  <a:pt x="344805" y="1486218"/>
                </a:lnTo>
                <a:lnTo>
                  <a:pt x="332105" y="1474788"/>
                </a:lnTo>
                <a:lnTo>
                  <a:pt x="342900" y="1488441"/>
                </a:lnTo>
                <a:lnTo>
                  <a:pt x="353695" y="1502411"/>
                </a:lnTo>
                <a:lnTo>
                  <a:pt x="365443" y="1516698"/>
                </a:lnTo>
                <a:lnTo>
                  <a:pt x="377508" y="1530986"/>
                </a:lnTo>
                <a:lnTo>
                  <a:pt x="390843" y="1545591"/>
                </a:lnTo>
                <a:lnTo>
                  <a:pt x="404495" y="1560513"/>
                </a:lnTo>
                <a:lnTo>
                  <a:pt x="419100" y="1575753"/>
                </a:lnTo>
                <a:lnTo>
                  <a:pt x="434023" y="1590993"/>
                </a:lnTo>
                <a:lnTo>
                  <a:pt x="450215" y="1606551"/>
                </a:lnTo>
                <a:lnTo>
                  <a:pt x="467043" y="1622108"/>
                </a:lnTo>
                <a:lnTo>
                  <a:pt x="484188" y="1638301"/>
                </a:lnTo>
                <a:lnTo>
                  <a:pt x="502603" y="1654493"/>
                </a:lnTo>
                <a:lnTo>
                  <a:pt x="521970" y="1671003"/>
                </a:lnTo>
                <a:lnTo>
                  <a:pt x="541338" y="1687831"/>
                </a:lnTo>
                <a:lnTo>
                  <a:pt x="562293" y="1704341"/>
                </a:lnTo>
                <a:lnTo>
                  <a:pt x="583565" y="1721486"/>
                </a:lnTo>
                <a:lnTo>
                  <a:pt x="593725" y="1728788"/>
                </a:lnTo>
                <a:lnTo>
                  <a:pt x="617538" y="1747203"/>
                </a:lnTo>
                <a:lnTo>
                  <a:pt x="651510" y="1771968"/>
                </a:lnTo>
                <a:lnTo>
                  <a:pt x="676275" y="1790066"/>
                </a:lnTo>
                <a:lnTo>
                  <a:pt x="681355" y="1793558"/>
                </a:lnTo>
                <a:lnTo>
                  <a:pt x="685483" y="1797686"/>
                </a:lnTo>
                <a:lnTo>
                  <a:pt x="689928" y="1801813"/>
                </a:lnTo>
                <a:lnTo>
                  <a:pt x="694373" y="1805623"/>
                </a:lnTo>
                <a:lnTo>
                  <a:pt x="697865" y="1810068"/>
                </a:lnTo>
                <a:lnTo>
                  <a:pt x="701675" y="1814196"/>
                </a:lnTo>
                <a:lnTo>
                  <a:pt x="704850" y="1818958"/>
                </a:lnTo>
                <a:lnTo>
                  <a:pt x="708343" y="1824038"/>
                </a:lnTo>
                <a:lnTo>
                  <a:pt x="710883" y="1828483"/>
                </a:lnTo>
                <a:lnTo>
                  <a:pt x="713423" y="1833563"/>
                </a:lnTo>
                <a:lnTo>
                  <a:pt x="715963" y="1838961"/>
                </a:lnTo>
                <a:lnTo>
                  <a:pt x="718185" y="1844041"/>
                </a:lnTo>
                <a:lnTo>
                  <a:pt x="719773" y="1849121"/>
                </a:lnTo>
                <a:lnTo>
                  <a:pt x="721360" y="1854518"/>
                </a:lnTo>
                <a:lnTo>
                  <a:pt x="722948" y="1860233"/>
                </a:lnTo>
                <a:lnTo>
                  <a:pt x="723900" y="1865631"/>
                </a:lnTo>
                <a:lnTo>
                  <a:pt x="724853" y="1871028"/>
                </a:lnTo>
                <a:lnTo>
                  <a:pt x="725488" y="1876743"/>
                </a:lnTo>
                <a:lnTo>
                  <a:pt x="725488" y="1882141"/>
                </a:lnTo>
                <a:lnTo>
                  <a:pt x="725488" y="1887856"/>
                </a:lnTo>
                <a:lnTo>
                  <a:pt x="725488" y="1893253"/>
                </a:lnTo>
                <a:lnTo>
                  <a:pt x="724853" y="1898968"/>
                </a:lnTo>
                <a:lnTo>
                  <a:pt x="724218" y="1904683"/>
                </a:lnTo>
                <a:lnTo>
                  <a:pt x="723265" y="1910398"/>
                </a:lnTo>
                <a:lnTo>
                  <a:pt x="721360" y="1915796"/>
                </a:lnTo>
                <a:lnTo>
                  <a:pt x="720090" y="1921193"/>
                </a:lnTo>
                <a:lnTo>
                  <a:pt x="718185" y="1926591"/>
                </a:lnTo>
                <a:lnTo>
                  <a:pt x="715963" y="1931988"/>
                </a:lnTo>
                <a:lnTo>
                  <a:pt x="713423" y="1937386"/>
                </a:lnTo>
                <a:lnTo>
                  <a:pt x="710883" y="1942466"/>
                </a:lnTo>
                <a:lnTo>
                  <a:pt x="707390" y="1947546"/>
                </a:lnTo>
                <a:lnTo>
                  <a:pt x="704215" y="1952626"/>
                </a:lnTo>
                <a:lnTo>
                  <a:pt x="700088" y="1958341"/>
                </a:lnTo>
                <a:lnTo>
                  <a:pt x="695643" y="1963421"/>
                </a:lnTo>
                <a:lnTo>
                  <a:pt x="690563" y="1968501"/>
                </a:lnTo>
                <a:lnTo>
                  <a:pt x="685483" y="1973263"/>
                </a:lnTo>
                <a:lnTo>
                  <a:pt x="681673" y="1976438"/>
                </a:lnTo>
                <a:lnTo>
                  <a:pt x="677545" y="1979613"/>
                </a:lnTo>
                <a:lnTo>
                  <a:pt x="673735" y="1982471"/>
                </a:lnTo>
                <a:lnTo>
                  <a:pt x="669290" y="1985011"/>
                </a:lnTo>
                <a:lnTo>
                  <a:pt x="665163" y="1987551"/>
                </a:lnTo>
                <a:lnTo>
                  <a:pt x="660400" y="1989773"/>
                </a:lnTo>
                <a:lnTo>
                  <a:pt x="655638" y="1991996"/>
                </a:lnTo>
                <a:lnTo>
                  <a:pt x="651510" y="1993901"/>
                </a:lnTo>
                <a:lnTo>
                  <a:pt x="642938" y="1996758"/>
                </a:lnTo>
                <a:lnTo>
                  <a:pt x="634683" y="1998663"/>
                </a:lnTo>
                <a:lnTo>
                  <a:pt x="626110" y="2000568"/>
                </a:lnTo>
                <a:lnTo>
                  <a:pt x="617538" y="2001521"/>
                </a:lnTo>
                <a:lnTo>
                  <a:pt x="613093" y="2001838"/>
                </a:lnTo>
                <a:lnTo>
                  <a:pt x="609283" y="2001838"/>
                </a:lnTo>
                <a:lnTo>
                  <a:pt x="602933" y="2001838"/>
                </a:lnTo>
                <a:lnTo>
                  <a:pt x="596265" y="2001203"/>
                </a:lnTo>
                <a:lnTo>
                  <a:pt x="589915" y="1999933"/>
                </a:lnTo>
                <a:lnTo>
                  <a:pt x="583565" y="1998663"/>
                </a:lnTo>
                <a:lnTo>
                  <a:pt x="578168" y="1997393"/>
                </a:lnTo>
                <a:lnTo>
                  <a:pt x="573088" y="1995806"/>
                </a:lnTo>
                <a:lnTo>
                  <a:pt x="567690" y="1993901"/>
                </a:lnTo>
                <a:lnTo>
                  <a:pt x="562293" y="1991678"/>
                </a:lnTo>
                <a:lnTo>
                  <a:pt x="556895" y="1989456"/>
                </a:lnTo>
                <a:lnTo>
                  <a:pt x="552133" y="1986916"/>
                </a:lnTo>
                <a:lnTo>
                  <a:pt x="547053" y="1983741"/>
                </a:lnTo>
                <a:lnTo>
                  <a:pt x="541973" y="1980566"/>
                </a:lnTo>
                <a:lnTo>
                  <a:pt x="531813" y="1973263"/>
                </a:lnTo>
                <a:lnTo>
                  <a:pt x="512128" y="1958976"/>
                </a:lnTo>
                <a:lnTo>
                  <a:pt x="493078" y="1945006"/>
                </a:lnTo>
                <a:lnTo>
                  <a:pt x="472758" y="1929766"/>
                </a:lnTo>
                <a:lnTo>
                  <a:pt x="452755" y="1914208"/>
                </a:lnTo>
                <a:lnTo>
                  <a:pt x="433070" y="1899286"/>
                </a:lnTo>
                <a:lnTo>
                  <a:pt x="414338" y="1884046"/>
                </a:lnTo>
                <a:lnTo>
                  <a:pt x="395605" y="1869123"/>
                </a:lnTo>
                <a:lnTo>
                  <a:pt x="377508" y="1854201"/>
                </a:lnTo>
                <a:lnTo>
                  <a:pt x="360363" y="1839278"/>
                </a:lnTo>
                <a:lnTo>
                  <a:pt x="343218" y="1824673"/>
                </a:lnTo>
                <a:lnTo>
                  <a:pt x="326708" y="1809751"/>
                </a:lnTo>
                <a:lnTo>
                  <a:pt x="310515" y="1795146"/>
                </a:lnTo>
                <a:lnTo>
                  <a:pt x="294958" y="1780541"/>
                </a:lnTo>
                <a:lnTo>
                  <a:pt x="280035" y="1765936"/>
                </a:lnTo>
                <a:lnTo>
                  <a:pt x="265430" y="1751331"/>
                </a:lnTo>
                <a:lnTo>
                  <a:pt x="251143" y="1737043"/>
                </a:lnTo>
                <a:lnTo>
                  <a:pt x="237173" y="1722756"/>
                </a:lnTo>
                <a:lnTo>
                  <a:pt x="223838" y="1707833"/>
                </a:lnTo>
                <a:lnTo>
                  <a:pt x="209233" y="1691958"/>
                </a:lnTo>
                <a:lnTo>
                  <a:pt x="195263" y="1675766"/>
                </a:lnTo>
                <a:lnTo>
                  <a:pt x="181610" y="1659891"/>
                </a:lnTo>
                <a:lnTo>
                  <a:pt x="168593" y="1643698"/>
                </a:lnTo>
                <a:lnTo>
                  <a:pt x="156845" y="1628458"/>
                </a:lnTo>
                <a:lnTo>
                  <a:pt x="145098" y="1613218"/>
                </a:lnTo>
                <a:lnTo>
                  <a:pt x="133985" y="1597978"/>
                </a:lnTo>
                <a:lnTo>
                  <a:pt x="123508" y="1582738"/>
                </a:lnTo>
                <a:lnTo>
                  <a:pt x="115570" y="1570991"/>
                </a:lnTo>
                <a:lnTo>
                  <a:pt x="107950" y="1559561"/>
                </a:lnTo>
                <a:lnTo>
                  <a:pt x="100648" y="1547496"/>
                </a:lnTo>
                <a:lnTo>
                  <a:pt x="93345" y="1535748"/>
                </a:lnTo>
                <a:lnTo>
                  <a:pt x="86678" y="1524318"/>
                </a:lnTo>
                <a:lnTo>
                  <a:pt x="80010" y="1512571"/>
                </a:lnTo>
                <a:lnTo>
                  <a:pt x="73660" y="1500823"/>
                </a:lnTo>
                <a:lnTo>
                  <a:pt x="67628" y="1489711"/>
                </a:lnTo>
                <a:lnTo>
                  <a:pt x="61913" y="1477963"/>
                </a:lnTo>
                <a:lnTo>
                  <a:pt x="56515" y="1466533"/>
                </a:lnTo>
                <a:lnTo>
                  <a:pt x="51435" y="1455103"/>
                </a:lnTo>
                <a:lnTo>
                  <a:pt x="46355" y="1443673"/>
                </a:lnTo>
                <a:lnTo>
                  <a:pt x="41593" y="1432243"/>
                </a:lnTo>
                <a:lnTo>
                  <a:pt x="37465" y="1420813"/>
                </a:lnTo>
                <a:lnTo>
                  <a:pt x="33020" y="1409700"/>
                </a:lnTo>
                <a:lnTo>
                  <a:pt x="29210" y="1398270"/>
                </a:lnTo>
                <a:lnTo>
                  <a:pt x="25400" y="1387158"/>
                </a:lnTo>
                <a:lnTo>
                  <a:pt x="22225" y="1376045"/>
                </a:lnTo>
                <a:lnTo>
                  <a:pt x="19050" y="1364933"/>
                </a:lnTo>
                <a:lnTo>
                  <a:pt x="16193" y="1353820"/>
                </a:lnTo>
                <a:lnTo>
                  <a:pt x="13653" y="1342708"/>
                </a:lnTo>
                <a:lnTo>
                  <a:pt x="11113" y="1331913"/>
                </a:lnTo>
                <a:lnTo>
                  <a:pt x="8890" y="1320800"/>
                </a:lnTo>
                <a:lnTo>
                  <a:pt x="6985" y="1310323"/>
                </a:lnTo>
                <a:lnTo>
                  <a:pt x="5080" y="1299210"/>
                </a:lnTo>
                <a:lnTo>
                  <a:pt x="3810" y="1288733"/>
                </a:lnTo>
                <a:lnTo>
                  <a:pt x="2540" y="1277938"/>
                </a:lnTo>
                <a:lnTo>
                  <a:pt x="1588" y="1267460"/>
                </a:lnTo>
                <a:lnTo>
                  <a:pt x="953" y="1256665"/>
                </a:lnTo>
                <a:lnTo>
                  <a:pt x="318" y="1246505"/>
                </a:lnTo>
                <a:lnTo>
                  <a:pt x="0" y="1236028"/>
                </a:lnTo>
                <a:lnTo>
                  <a:pt x="0" y="1225868"/>
                </a:lnTo>
                <a:lnTo>
                  <a:pt x="318" y="1211580"/>
                </a:lnTo>
                <a:lnTo>
                  <a:pt x="635" y="1197610"/>
                </a:lnTo>
                <a:lnTo>
                  <a:pt x="1588" y="1183958"/>
                </a:lnTo>
                <a:lnTo>
                  <a:pt x="2858" y="1170623"/>
                </a:lnTo>
                <a:lnTo>
                  <a:pt x="4763" y="1157288"/>
                </a:lnTo>
                <a:lnTo>
                  <a:pt x="6985" y="1144270"/>
                </a:lnTo>
                <a:lnTo>
                  <a:pt x="9208" y="1131253"/>
                </a:lnTo>
                <a:lnTo>
                  <a:pt x="11748" y="1118870"/>
                </a:lnTo>
                <a:lnTo>
                  <a:pt x="14923" y="1106488"/>
                </a:lnTo>
                <a:lnTo>
                  <a:pt x="17780" y="1094105"/>
                </a:lnTo>
                <a:lnTo>
                  <a:pt x="21590" y="1082358"/>
                </a:lnTo>
                <a:lnTo>
                  <a:pt x="25083" y="1070610"/>
                </a:lnTo>
                <a:lnTo>
                  <a:pt x="29210" y="1059180"/>
                </a:lnTo>
                <a:lnTo>
                  <a:pt x="33338" y="1048068"/>
                </a:lnTo>
                <a:lnTo>
                  <a:pt x="37783" y="1036955"/>
                </a:lnTo>
                <a:lnTo>
                  <a:pt x="42545" y="1026160"/>
                </a:lnTo>
                <a:lnTo>
                  <a:pt x="47308" y="1015365"/>
                </a:lnTo>
                <a:lnTo>
                  <a:pt x="52388" y="1005205"/>
                </a:lnTo>
                <a:lnTo>
                  <a:pt x="57468" y="995045"/>
                </a:lnTo>
                <a:lnTo>
                  <a:pt x="62548" y="985203"/>
                </a:lnTo>
                <a:lnTo>
                  <a:pt x="68263" y="975678"/>
                </a:lnTo>
                <a:lnTo>
                  <a:pt x="73660" y="966153"/>
                </a:lnTo>
                <a:lnTo>
                  <a:pt x="79375" y="956945"/>
                </a:lnTo>
                <a:lnTo>
                  <a:pt x="85408" y="948373"/>
                </a:lnTo>
                <a:lnTo>
                  <a:pt x="96838" y="930910"/>
                </a:lnTo>
                <a:lnTo>
                  <a:pt x="108903" y="915035"/>
                </a:lnTo>
                <a:lnTo>
                  <a:pt x="120968" y="899795"/>
                </a:lnTo>
                <a:lnTo>
                  <a:pt x="132715" y="885508"/>
                </a:lnTo>
                <a:lnTo>
                  <a:pt x="144780" y="872173"/>
                </a:lnTo>
                <a:lnTo>
                  <a:pt x="156845" y="859473"/>
                </a:lnTo>
                <a:lnTo>
                  <a:pt x="168275" y="848043"/>
                </a:lnTo>
                <a:lnTo>
                  <a:pt x="179705" y="836930"/>
                </a:lnTo>
                <a:lnTo>
                  <a:pt x="190500" y="827088"/>
                </a:lnTo>
                <a:lnTo>
                  <a:pt x="201295" y="817880"/>
                </a:lnTo>
                <a:lnTo>
                  <a:pt x="211138" y="809625"/>
                </a:lnTo>
                <a:lnTo>
                  <a:pt x="220345" y="802005"/>
                </a:lnTo>
                <a:lnTo>
                  <a:pt x="229553" y="795338"/>
                </a:lnTo>
                <a:lnTo>
                  <a:pt x="237490" y="789305"/>
                </a:lnTo>
                <a:lnTo>
                  <a:pt x="250825" y="780098"/>
                </a:lnTo>
                <a:lnTo>
                  <a:pt x="260033" y="773748"/>
                </a:lnTo>
                <a:lnTo>
                  <a:pt x="265113" y="770890"/>
                </a:lnTo>
                <a:lnTo>
                  <a:pt x="270510" y="767398"/>
                </a:lnTo>
                <a:lnTo>
                  <a:pt x="276543" y="764858"/>
                </a:lnTo>
                <a:lnTo>
                  <a:pt x="282575" y="762318"/>
                </a:lnTo>
                <a:lnTo>
                  <a:pt x="288608" y="760095"/>
                </a:lnTo>
                <a:lnTo>
                  <a:pt x="294640" y="758190"/>
                </a:lnTo>
                <a:lnTo>
                  <a:pt x="300673" y="756920"/>
                </a:lnTo>
                <a:lnTo>
                  <a:pt x="307023" y="755650"/>
                </a:lnTo>
                <a:lnTo>
                  <a:pt x="312738" y="755015"/>
                </a:lnTo>
                <a:lnTo>
                  <a:pt x="318453" y="753745"/>
                </a:lnTo>
                <a:lnTo>
                  <a:pt x="324485" y="752793"/>
                </a:lnTo>
                <a:lnTo>
                  <a:pt x="330518" y="752475"/>
                </a:lnTo>
                <a:close/>
                <a:moveTo>
                  <a:pt x="609121" y="0"/>
                </a:moveTo>
                <a:lnTo>
                  <a:pt x="617062" y="0"/>
                </a:lnTo>
                <a:lnTo>
                  <a:pt x="625321" y="0"/>
                </a:lnTo>
                <a:lnTo>
                  <a:pt x="633262" y="317"/>
                </a:lnTo>
                <a:lnTo>
                  <a:pt x="641521" y="951"/>
                </a:lnTo>
                <a:lnTo>
                  <a:pt x="650098" y="1585"/>
                </a:lnTo>
                <a:lnTo>
                  <a:pt x="658039" y="2536"/>
                </a:lnTo>
                <a:lnTo>
                  <a:pt x="666298" y="3487"/>
                </a:lnTo>
                <a:lnTo>
                  <a:pt x="674557" y="4755"/>
                </a:lnTo>
                <a:lnTo>
                  <a:pt x="682816" y="6658"/>
                </a:lnTo>
                <a:lnTo>
                  <a:pt x="691075" y="8243"/>
                </a:lnTo>
                <a:lnTo>
                  <a:pt x="699017" y="10462"/>
                </a:lnTo>
                <a:lnTo>
                  <a:pt x="707593" y="12364"/>
                </a:lnTo>
                <a:lnTo>
                  <a:pt x="715535" y="14901"/>
                </a:lnTo>
                <a:lnTo>
                  <a:pt x="723476" y="17437"/>
                </a:lnTo>
                <a:lnTo>
                  <a:pt x="731100" y="20607"/>
                </a:lnTo>
                <a:lnTo>
                  <a:pt x="738723" y="23461"/>
                </a:lnTo>
                <a:lnTo>
                  <a:pt x="746347" y="26314"/>
                </a:lnTo>
                <a:lnTo>
                  <a:pt x="753653" y="29801"/>
                </a:lnTo>
                <a:lnTo>
                  <a:pt x="761277" y="33289"/>
                </a:lnTo>
                <a:lnTo>
                  <a:pt x="768265" y="37093"/>
                </a:lnTo>
                <a:lnTo>
                  <a:pt x="775571" y="40581"/>
                </a:lnTo>
                <a:lnTo>
                  <a:pt x="782560" y="44702"/>
                </a:lnTo>
                <a:lnTo>
                  <a:pt x="796219" y="53262"/>
                </a:lnTo>
                <a:lnTo>
                  <a:pt x="809560" y="62139"/>
                </a:lnTo>
                <a:lnTo>
                  <a:pt x="822266" y="71968"/>
                </a:lnTo>
                <a:lnTo>
                  <a:pt x="834020" y="82113"/>
                </a:lnTo>
                <a:lnTo>
                  <a:pt x="845773" y="92892"/>
                </a:lnTo>
                <a:lnTo>
                  <a:pt x="856573" y="103988"/>
                </a:lnTo>
                <a:lnTo>
                  <a:pt x="867056" y="116036"/>
                </a:lnTo>
                <a:lnTo>
                  <a:pt x="876903" y="128400"/>
                </a:lnTo>
                <a:lnTo>
                  <a:pt x="886433" y="140765"/>
                </a:lnTo>
                <a:lnTo>
                  <a:pt x="895009" y="154080"/>
                </a:lnTo>
                <a:lnTo>
                  <a:pt x="902951" y="167396"/>
                </a:lnTo>
                <a:lnTo>
                  <a:pt x="910257" y="181346"/>
                </a:lnTo>
                <a:lnTo>
                  <a:pt x="916927" y="195612"/>
                </a:lnTo>
                <a:lnTo>
                  <a:pt x="922963" y="210196"/>
                </a:lnTo>
                <a:lnTo>
                  <a:pt x="928045" y="225097"/>
                </a:lnTo>
                <a:lnTo>
                  <a:pt x="932810" y="239998"/>
                </a:lnTo>
                <a:lnTo>
                  <a:pt x="936622" y="255850"/>
                </a:lnTo>
                <a:lnTo>
                  <a:pt x="939481" y="271385"/>
                </a:lnTo>
                <a:lnTo>
                  <a:pt x="941704" y="286920"/>
                </a:lnTo>
                <a:lnTo>
                  <a:pt x="943610" y="302771"/>
                </a:lnTo>
                <a:lnTo>
                  <a:pt x="944246" y="311014"/>
                </a:lnTo>
                <a:lnTo>
                  <a:pt x="944246" y="318940"/>
                </a:lnTo>
                <a:lnTo>
                  <a:pt x="944563" y="327183"/>
                </a:lnTo>
                <a:lnTo>
                  <a:pt x="944246" y="335426"/>
                </a:lnTo>
                <a:lnTo>
                  <a:pt x="943928" y="343352"/>
                </a:lnTo>
                <a:lnTo>
                  <a:pt x="943610" y="351595"/>
                </a:lnTo>
                <a:lnTo>
                  <a:pt x="942657" y="359838"/>
                </a:lnTo>
                <a:lnTo>
                  <a:pt x="941704" y="368081"/>
                </a:lnTo>
                <a:lnTo>
                  <a:pt x="940434" y="376324"/>
                </a:lnTo>
                <a:lnTo>
                  <a:pt x="939163" y="384567"/>
                </a:lnTo>
                <a:lnTo>
                  <a:pt x="937575" y="392810"/>
                </a:lnTo>
                <a:lnTo>
                  <a:pt x="935669" y="401053"/>
                </a:lnTo>
                <a:lnTo>
                  <a:pt x="933763" y="408979"/>
                </a:lnTo>
                <a:lnTo>
                  <a:pt x="931539" y="417222"/>
                </a:lnTo>
                <a:lnTo>
                  <a:pt x="929316" y="425148"/>
                </a:lnTo>
                <a:lnTo>
                  <a:pt x="926457" y="433391"/>
                </a:lnTo>
                <a:lnTo>
                  <a:pt x="923916" y="441000"/>
                </a:lnTo>
                <a:lnTo>
                  <a:pt x="920739" y="448609"/>
                </a:lnTo>
                <a:lnTo>
                  <a:pt x="917563" y="456218"/>
                </a:lnTo>
                <a:lnTo>
                  <a:pt x="914068" y="463827"/>
                </a:lnTo>
                <a:lnTo>
                  <a:pt x="910892" y="471119"/>
                </a:lnTo>
                <a:lnTo>
                  <a:pt x="907080" y="478411"/>
                </a:lnTo>
                <a:lnTo>
                  <a:pt x="903268" y="485385"/>
                </a:lnTo>
                <a:lnTo>
                  <a:pt x="899139" y="492360"/>
                </a:lnTo>
                <a:lnTo>
                  <a:pt x="890880" y="505993"/>
                </a:lnTo>
                <a:lnTo>
                  <a:pt x="881668" y="519309"/>
                </a:lnTo>
                <a:lnTo>
                  <a:pt x="872138" y="531673"/>
                </a:lnTo>
                <a:lnTo>
                  <a:pt x="861656" y="543721"/>
                </a:lnTo>
                <a:lnTo>
                  <a:pt x="851173" y="555451"/>
                </a:lnTo>
                <a:lnTo>
                  <a:pt x="839737" y="566230"/>
                </a:lnTo>
                <a:lnTo>
                  <a:pt x="827667" y="577010"/>
                </a:lnTo>
                <a:lnTo>
                  <a:pt x="815596" y="586521"/>
                </a:lnTo>
                <a:lnTo>
                  <a:pt x="802890" y="595715"/>
                </a:lnTo>
                <a:lnTo>
                  <a:pt x="789866" y="604592"/>
                </a:lnTo>
                <a:lnTo>
                  <a:pt x="776207" y="612518"/>
                </a:lnTo>
                <a:lnTo>
                  <a:pt x="762230" y="619810"/>
                </a:lnTo>
                <a:lnTo>
                  <a:pt x="747935" y="626468"/>
                </a:lnTo>
                <a:lnTo>
                  <a:pt x="733323" y="632491"/>
                </a:lnTo>
                <a:lnTo>
                  <a:pt x="718711" y="637564"/>
                </a:lnTo>
                <a:lnTo>
                  <a:pt x="703464" y="642319"/>
                </a:lnTo>
                <a:lnTo>
                  <a:pt x="688216" y="645807"/>
                </a:lnTo>
                <a:lnTo>
                  <a:pt x="672651" y="649294"/>
                </a:lnTo>
                <a:lnTo>
                  <a:pt x="656451" y="651513"/>
                </a:lnTo>
                <a:lnTo>
                  <a:pt x="640568" y="652782"/>
                </a:lnTo>
                <a:lnTo>
                  <a:pt x="632627" y="653733"/>
                </a:lnTo>
                <a:lnTo>
                  <a:pt x="624368" y="654050"/>
                </a:lnTo>
                <a:lnTo>
                  <a:pt x="616427" y="654050"/>
                </a:lnTo>
                <a:lnTo>
                  <a:pt x="608485" y="654050"/>
                </a:lnTo>
                <a:lnTo>
                  <a:pt x="600226" y="653733"/>
                </a:lnTo>
                <a:lnTo>
                  <a:pt x="591650" y="652782"/>
                </a:lnTo>
                <a:lnTo>
                  <a:pt x="583708" y="652148"/>
                </a:lnTo>
                <a:lnTo>
                  <a:pt x="575449" y="651196"/>
                </a:lnTo>
                <a:lnTo>
                  <a:pt x="567190" y="650245"/>
                </a:lnTo>
                <a:lnTo>
                  <a:pt x="558931" y="648660"/>
                </a:lnTo>
                <a:lnTo>
                  <a:pt x="550672" y="647392"/>
                </a:lnTo>
                <a:lnTo>
                  <a:pt x="542731" y="645173"/>
                </a:lnTo>
                <a:lnTo>
                  <a:pt x="534154" y="643270"/>
                </a:lnTo>
                <a:lnTo>
                  <a:pt x="525895" y="641051"/>
                </a:lnTo>
                <a:lnTo>
                  <a:pt x="517954" y="638515"/>
                </a:lnTo>
                <a:lnTo>
                  <a:pt x="510330" y="635979"/>
                </a:lnTo>
                <a:lnTo>
                  <a:pt x="502389" y="633442"/>
                </a:lnTo>
                <a:lnTo>
                  <a:pt x="494765" y="630272"/>
                </a:lnTo>
                <a:lnTo>
                  <a:pt x="487141" y="627419"/>
                </a:lnTo>
                <a:lnTo>
                  <a:pt x="479835" y="623931"/>
                </a:lnTo>
                <a:lnTo>
                  <a:pt x="472529" y="620444"/>
                </a:lnTo>
                <a:lnTo>
                  <a:pt x="465223" y="616639"/>
                </a:lnTo>
                <a:lnTo>
                  <a:pt x="457917" y="613152"/>
                </a:lnTo>
                <a:lnTo>
                  <a:pt x="450929" y="609030"/>
                </a:lnTo>
                <a:lnTo>
                  <a:pt x="437270" y="600470"/>
                </a:lnTo>
                <a:lnTo>
                  <a:pt x="423928" y="591593"/>
                </a:lnTo>
                <a:lnTo>
                  <a:pt x="411222" y="581765"/>
                </a:lnTo>
                <a:lnTo>
                  <a:pt x="399469" y="571620"/>
                </a:lnTo>
                <a:lnTo>
                  <a:pt x="387716" y="560524"/>
                </a:lnTo>
                <a:lnTo>
                  <a:pt x="376598" y="549427"/>
                </a:lnTo>
                <a:lnTo>
                  <a:pt x="366433" y="537697"/>
                </a:lnTo>
                <a:lnTo>
                  <a:pt x="356586" y="525649"/>
                </a:lnTo>
                <a:lnTo>
                  <a:pt x="347056" y="512968"/>
                </a:lnTo>
                <a:lnTo>
                  <a:pt x="338479" y="499652"/>
                </a:lnTo>
                <a:lnTo>
                  <a:pt x="330538" y="486020"/>
                </a:lnTo>
                <a:lnTo>
                  <a:pt x="323232" y="472070"/>
                </a:lnTo>
                <a:lnTo>
                  <a:pt x="316561" y="457803"/>
                </a:lnTo>
                <a:lnTo>
                  <a:pt x="310526" y="443536"/>
                </a:lnTo>
                <a:lnTo>
                  <a:pt x="305126" y="428636"/>
                </a:lnTo>
                <a:lnTo>
                  <a:pt x="300678" y="413418"/>
                </a:lnTo>
                <a:lnTo>
                  <a:pt x="296867" y="398200"/>
                </a:lnTo>
                <a:lnTo>
                  <a:pt x="294008" y="382348"/>
                </a:lnTo>
                <a:lnTo>
                  <a:pt x="291784" y="366496"/>
                </a:lnTo>
                <a:lnTo>
                  <a:pt x="289878" y="350644"/>
                </a:lnTo>
                <a:lnTo>
                  <a:pt x="289243" y="342718"/>
                </a:lnTo>
                <a:lnTo>
                  <a:pt x="289243" y="334792"/>
                </a:lnTo>
                <a:lnTo>
                  <a:pt x="288925" y="326549"/>
                </a:lnTo>
                <a:lnTo>
                  <a:pt x="289243" y="318306"/>
                </a:lnTo>
                <a:lnTo>
                  <a:pt x="289561" y="310063"/>
                </a:lnTo>
                <a:lnTo>
                  <a:pt x="289878" y="302137"/>
                </a:lnTo>
                <a:lnTo>
                  <a:pt x="290514" y="293894"/>
                </a:lnTo>
                <a:lnTo>
                  <a:pt x="291784" y="285651"/>
                </a:lnTo>
                <a:lnTo>
                  <a:pt x="293055" y="277408"/>
                </a:lnTo>
                <a:lnTo>
                  <a:pt x="294325" y="268848"/>
                </a:lnTo>
                <a:lnTo>
                  <a:pt x="295914" y="260922"/>
                </a:lnTo>
                <a:lnTo>
                  <a:pt x="297502" y="252679"/>
                </a:lnTo>
                <a:lnTo>
                  <a:pt x="299725" y="244436"/>
                </a:lnTo>
                <a:lnTo>
                  <a:pt x="301949" y="236510"/>
                </a:lnTo>
                <a:lnTo>
                  <a:pt x="304173" y="228584"/>
                </a:lnTo>
                <a:lnTo>
                  <a:pt x="307032" y="220659"/>
                </a:lnTo>
                <a:lnTo>
                  <a:pt x="309573" y="212733"/>
                </a:lnTo>
                <a:lnTo>
                  <a:pt x="312432" y="204807"/>
                </a:lnTo>
                <a:lnTo>
                  <a:pt x="315926" y="197198"/>
                </a:lnTo>
                <a:lnTo>
                  <a:pt x="319102" y="189906"/>
                </a:lnTo>
                <a:lnTo>
                  <a:pt x="322597" y="182614"/>
                </a:lnTo>
                <a:lnTo>
                  <a:pt x="326091" y="175322"/>
                </a:lnTo>
                <a:lnTo>
                  <a:pt x="330220" y="168347"/>
                </a:lnTo>
                <a:lnTo>
                  <a:pt x="334032" y="161055"/>
                </a:lnTo>
                <a:lnTo>
                  <a:pt x="342609" y="147423"/>
                </a:lnTo>
                <a:lnTo>
                  <a:pt x="351821" y="134741"/>
                </a:lnTo>
                <a:lnTo>
                  <a:pt x="361350" y="122060"/>
                </a:lnTo>
                <a:lnTo>
                  <a:pt x="371833" y="109695"/>
                </a:lnTo>
                <a:lnTo>
                  <a:pt x="382316" y="97965"/>
                </a:lnTo>
                <a:lnTo>
                  <a:pt x="393751" y="87185"/>
                </a:lnTo>
                <a:lnTo>
                  <a:pt x="405504" y="76723"/>
                </a:lnTo>
                <a:lnTo>
                  <a:pt x="417893" y="66895"/>
                </a:lnTo>
                <a:lnTo>
                  <a:pt x="430599" y="58018"/>
                </a:lnTo>
                <a:lnTo>
                  <a:pt x="443623" y="49458"/>
                </a:lnTo>
                <a:lnTo>
                  <a:pt x="457282" y="41215"/>
                </a:lnTo>
                <a:lnTo>
                  <a:pt x="471259" y="33606"/>
                </a:lnTo>
                <a:lnTo>
                  <a:pt x="485553" y="26948"/>
                </a:lnTo>
                <a:lnTo>
                  <a:pt x="500165" y="21241"/>
                </a:lnTo>
                <a:lnTo>
                  <a:pt x="514777" y="16169"/>
                </a:lnTo>
                <a:lnTo>
                  <a:pt x="530025" y="11413"/>
                </a:lnTo>
                <a:lnTo>
                  <a:pt x="545272" y="7609"/>
                </a:lnTo>
                <a:lnTo>
                  <a:pt x="560837" y="4438"/>
                </a:lnTo>
                <a:lnTo>
                  <a:pt x="576720" y="2219"/>
                </a:lnTo>
                <a:lnTo>
                  <a:pt x="592920" y="634"/>
                </a:lnTo>
                <a:lnTo>
                  <a:pt x="600862" y="317"/>
                </a:lnTo>
                <a:lnTo>
                  <a:pt x="60912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a:solidFill>
                  <a:schemeClr val="tx1"/>
                </a:solidFill>
              </a:rPr>
              <a:t>Bob</a:t>
            </a:r>
            <a:endParaRPr lang="en-US" altLang="zh-CN">
              <a:solidFill>
                <a:schemeClr val="tx1"/>
              </a:solidFill>
            </a:endParaRPr>
          </a:p>
        </p:txBody>
      </p:sp>
      <p:sp>
        <p:nvSpPr>
          <p:cNvPr id="3" name="书写"/>
          <p:cNvSpPr/>
          <p:nvPr/>
        </p:nvSpPr>
        <p:spPr bwMode="auto">
          <a:xfrm>
            <a:off x="2439035" y="2402840"/>
            <a:ext cx="483870" cy="591185"/>
          </a:xfrm>
          <a:custGeom>
            <a:avLst/>
            <a:gdLst>
              <a:gd name="T0" fmla="*/ 1362577 w 3409"/>
              <a:gd name="T1" fmla="*/ 0 h 3216"/>
              <a:gd name="T2" fmla="*/ 1238994 w 3409"/>
              <a:gd name="T3" fmla="*/ 128869 h 3216"/>
              <a:gd name="T4" fmla="*/ 338532 w 3409"/>
              <a:gd name="T5" fmla="*/ 620579 h 3216"/>
              <a:gd name="T6" fmla="*/ 302091 w 3409"/>
              <a:gd name="T7" fmla="*/ 646458 h 3216"/>
              <a:gd name="T8" fmla="*/ 128336 w 3409"/>
              <a:gd name="T9" fmla="*/ 1570197 h 3216"/>
              <a:gd name="T10" fmla="*/ 1298145 w 3409"/>
              <a:gd name="T11" fmla="*/ 1152428 h 3216"/>
              <a:gd name="T12" fmla="*/ 1426481 w 3409"/>
              <a:gd name="T13" fmla="*/ 1634632 h 3216"/>
              <a:gd name="T14" fmla="*/ 1362577 w 3409"/>
              <a:gd name="T15" fmla="*/ 1698538 h 3216"/>
              <a:gd name="T16" fmla="*/ 0 w 3409"/>
              <a:gd name="T17" fmla="*/ 1698538 h 3216"/>
              <a:gd name="T18" fmla="*/ 0 w 3409"/>
              <a:gd name="T19" fmla="*/ 574102 h 3216"/>
              <a:gd name="T20" fmla="*/ 7922 w 3409"/>
              <a:gd name="T21" fmla="*/ 543469 h 3216"/>
              <a:gd name="T22" fmla="*/ 303147 w 3409"/>
              <a:gd name="T23" fmla="*/ 0 h 3216"/>
              <a:gd name="T24" fmla="*/ 214421 w 3409"/>
              <a:gd name="T25" fmla="*/ 1143978 h 3216"/>
              <a:gd name="T26" fmla="*/ 371804 w 3409"/>
              <a:gd name="T27" fmla="*/ 1037819 h 3216"/>
              <a:gd name="T28" fmla="*/ 424617 w 3409"/>
              <a:gd name="T29" fmla="*/ 1292917 h 3216"/>
              <a:gd name="T30" fmla="*/ 414054 w 3409"/>
              <a:gd name="T31" fmla="*/ 1375309 h 3216"/>
              <a:gd name="T32" fmla="*/ 649072 w 3409"/>
              <a:gd name="T33" fmla="*/ 1408054 h 3216"/>
              <a:gd name="T34" fmla="*/ 908913 w 3409"/>
              <a:gd name="T35" fmla="*/ 1447666 h 3216"/>
              <a:gd name="T36" fmla="*/ 742552 w 3409"/>
              <a:gd name="T37" fmla="*/ 1344676 h 3216"/>
              <a:gd name="T38" fmla="*/ 592034 w 3409"/>
              <a:gd name="T39" fmla="*/ 1330416 h 3216"/>
              <a:gd name="T40" fmla="*/ 604181 w 3409"/>
              <a:gd name="T41" fmla="*/ 1279185 h 3216"/>
              <a:gd name="T42" fmla="*/ 665973 w 3409"/>
              <a:gd name="T43" fmla="*/ 1070565 h 3216"/>
              <a:gd name="T44" fmla="*/ 433067 w 3409"/>
              <a:gd name="T45" fmla="*/ 1185702 h 3216"/>
              <a:gd name="T46" fmla="*/ 474261 w 3409"/>
              <a:gd name="T47" fmla="*/ 954899 h 3216"/>
              <a:gd name="T48" fmla="*/ 354904 w 3409"/>
              <a:gd name="T49" fmla="*/ 173234 h 3216"/>
              <a:gd name="T50" fmla="*/ 281494 w 3409"/>
              <a:gd name="T51" fmla="*/ 577799 h 3216"/>
              <a:gd name="T52" fmla="*/ 960669 w 3409"/>
              <a:gd name="T53" fmla="*/ 921626 h 3216"/>
              <a:gd name="T54" fmla="*/ 931622 w 3409"/>
              <a:gd name="T55" fmla="*/ 1204716 h 3216"/>
              <a:gd name="T56" fmla="*/ 946410 w 3409"/>
              <a:gd name="T57" fmla="*/ 1309818 h 3216"/>
              <a:gd name="T58" fmla="*/ 1019292 w 3409"/>
              <a:gd name="T59" fmla="*/ 1256474 h 3216"/>
              <a:gd name="T60" fmla="*/ 960669 w 3409"/>
              <a:gd name="T61" fmla="*/ 921626 h 3216"/>
              <a:gd name="T62" fmla="*/ 1629283 w 3409"/>
              <a:gd name="T63" fmla="*/ 193304 h 3216"/>
              <a:gd name="T64" fmla="*/ 1383702 w 3409"/>
              <a:gd name="T65" fmla="*/ 199642 h 3216"/>
              <a:gd name="T66" fmla="*/ 1647767 w 3409"/>
              <a:gd name="T67" fmla="*/ 353862 h 3216"/>
              <a:gd name="T68" fmla="*/ 1476653 w 3409"/>
              <a:gd name="T69" fmla="*/ 773743 h 3216"/>
              <a:gd name="T70" fmla="*/ 1793003 w 3409"/>
              <a:gd name="T71" fmla="*/ 366538 h 3216"/>
              <a:gd name="T72" fmla="*/ 1770294 w 3409"/>
              <a:gd name="T73" fmla="*/ 314251 h 3216"/>
              <a:gd name="T74" fmla="*/ 1352014 w 3409"/>
              <a:gd name="T75" fmla="*/ 252985 h 3216"/>
              <a:gd name="T76" fmla="*/ 1255894 w 3409"/>
              <a:gd name="T77" fmla="*/ 1023559 h 3216"/>
              <a:gd name="T78" fmla="*/ 1352014 w 3409"/>
              <a:gd name="T79" fmla="*/ 252985 h 3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09" h="3216">
                <a:moveTo>
                  <a:pt x="646" y="0"/>
                </a:moveTo>
                <a:cubicBezTo>
                  <a:pt x="2580" y="0"/>
                  <a:pt x="2580" y="0"/>
                  <a:pt x="2580" y="0"/>
                </a:cubicBezTo>
                <a:cubicBezTo>
                  <a:pt x="2701" y="0"/>
                  <a:pt x="2701" y="0"/>
                  <a:pt x="2701" y="0"/>
                </a:cubicBezTo>
                <a:cubicBezTo>
                  <a:pt x="2346" y="244"/>
                  <a:pt x="2346" y="244"/>
                  <a:pt x="2346" y="244"/>
                </a:cubicBezTo>
                <a:cubicBezTo>
                  <a:pt x="810" y="244"/>
                  <a:pt x="810" y="244"/>
                  <a:pt x="810" y="244"/>
                </a:cubicBezTo>
                <a:cubicBezTo>
                  <a:pt x="641" y="1175"/>
                  <a:pt x="641" y="1175"/>
                  <a:pt x="641" y="1175"/>
                </a:cubicBezTo>
                <a:cubicBezTo>
                  <a:pt x="630" y="1234"/>
                  <a:pt x="630" y="1234"/>
                  <a:pt x="630" y="1234"/>
                </a:cubicBezTo>
                <a:cubicBezTo>
                  <a:pt x="572" y="1224"/>
                  <a:pt x="572" y="1224"/>
                  <a:pt x="572" y="1224"/>
                </a:cubicBezTo>
                <a:cubicBezTo>
                  <a:pt x="243" y="1169"/>
                  <a:pt x="243" y="1169"/>
                  <a:pt x="243" y="1169"/>
                </a:cubicBezTo>
                <a:cubicBezTo>
                  <a:pt x="243" y="2973"/>
                  <a:pt x="243" y="2973"/>
                  <a:pt x="243" y="2973"/>
                </a:cubicBezTo>
                <a:cubicBezTo>
                  <a:pt x="2458" y="2973"/>
                  <a:pt x="2458" y="2973"/>
                  <a:pt x="2458" y="2973"/>
                </a:cubicBezTo>
                <a:cubicBezTo>
                  <a:pt x="2458" y="2182"/>
                  <a:pt x="2458" y="2182"/>
                  <a:pt x="2458" y="2182"/>
                </a:cubicBezTo>
                <a:cubicBezTo>
                  <a:pt x="2701" y="1862"/>
                  <a:pt x="2701" y="1862"/>
                  <a:pt x="2701" y="1862"/>
                </a:cubicBezTo>
                <a:cubicBezTo>
                  <a:pt x="2701" y="3095"/>
                  <a:pt x="2701" y="3095"/>
                  <a:pt x="2701" y="3095"/>
                </a:cubicBezTo>
                <a:cubicBezTo>
                  <a:pt x="2701" y="3216"/>
                  <a:pt x="2701" y="3216"/>
                  <a:pt x="2701" y="3216"/>
                </a:cubicBezTo>
                <a:cubicBezTo>
                  <a:pt x="2580" y="3216"/>
                  <a:pt x="2580" y="3216"/>
                  <a:pt x="2580" y="3216"/>
                </a:cubicBezTo>
                <a:cubicBezTo>
                  <a:pt x="122" y="3216"/>
                  <a:pt x="122" y="3216"/>
                  <a:pt x="122" y="3216"/>
                </a:cubicBezTo>
                <a:cubicBezTo>
                  <a:pt x="0" y="3216"/>
                  <a:pt x="0" y="3216"/>
                  <a:pt x="0" y="3216"/>
                </a:cubicBezTo>
                <a:cubicBezTo>
                  <a:pt x="0" y="3095"/>
                  <a:pt x="0" y="3095"/>
                  <a:pt x="0" y="3095"/>
                </a:cubicBezTo>
                <a:cubicBezTo>
                  <a:pt x="0" y="1087"/>
                  <a:pt x="0" y="1087"/>
                  <a:pt x="0" y="1087"/>
                </a:cubicBezTo>
                <a:cubicBezTo>
                  <a:pt x="0" y="1057"/>
                  <a:pt x="0" y="1057"/>
                  <a:pt x="0" y="1057"/>
                </a:cubicBezTo>
                <a:cubicBezTo>
                  <a:pt x="15" y="1029"/>
                  <a:pt x="15" y="1029"/>
                  <a:pt x="15" y="1029"/>
                </a:cubicBezTo>
                <a:cubicBezTo>
                  <a:pt x="539" y="64"/>
                  <a:pt x="539" y="64"/>
                  <a:pt x="539" y="64"/>
                </a:cubicBezTo>
                <a:cubicBezTo>
                  <a:pt x="574" y="0"/>
                  <a:pt x="574" y="0"/>
                  <a:pt x="574" y="0"/>
                </a:cubicBezTo>
                <a:cubicBezTo>
                  <a:pt x="646" y="0"/>
                  <a:pt x="646" y="0"/>
                  <a:pt x="646" y="0"/>
                </a:cubicBezTo>
                <a:close/>
                <a:moveTo>
                  <a:pt x="406" y="2166"/>
                </a:moveTo>
                <a:cubicBezTo>
                  <a:pt x="567" y="2251"/>
                  <a:pt x="567" y="2251"/>
                  <a:pt x="567" y="2251"/>
                </a:cubicBezTo>
                <a:cubicBezTo>
                  <a:pt x="572" y="2241"/>
                  <a:pt x="717" y="1843"/>
                  <a:pt x="704" y="1965"/>
                </a:cubicBezTo>
                <a:cubicBezTo>
                  <a:pt x="692" y="2084"/>
                  <a:pt x="615" y="2249"/>
                  <a:pt x="647" y="2358"/>
                </a:cubicBezTo>
                <a:cubicBezTo>
                  <a:pt x="670" y="2436"/>
                  <a:pt x="719" y="2473"/>
                  <a:pt x="804" y="2448"/>
                </a:cubicBezTo>
                <a:cubicBezTo>
                  <a:pt x="839" y="2438"/>
                  <a:pt x="880" y="2419"/>
                  <a:pt x="923" y="2395"/>
                </a:cubicBezTo>
                <a:cubicBezTo>
                  <a:pt x="858" y="2470"/>
                  <a:pt x="802" y="2543"/>
                  <a:pt x="784" y="2604"/>
                </a:cubicBezTo>
                <a:cubicBezTo>
                  <a:pt x="758" y="2691"/>
                  <a:pt x="781" y="2756"/>
                  <a:pt x="879" y="2785"/>
                </a:cubicBezTo>
                <a:cubicBezTo>
                  <a:pt x="1012" y="2824"/>
                  <a:pt x="1133" y="2736"/>
                  <a:pt x="1229" y="2666"/>
                </a:cubicBezTo>
                <a:cubicBezTo>
                  <a:pt x="1239" y="2658"/>
                  <a:pt x="1248" y="2651"/>
                  <a:pt x="1257" y="2645"/>
                </a:cubicBezTo>
                <a:cubicBezTo>
                  <a:pt x="1367" y="2786"/>
                  <a:pt x="1720" y="2741"/>
                  <a:pt x="1721" y="2741"/>
                </a:cubicBezTo>
                <a:cubicBezTo>
                  <a:pt x="1698" y="2560"/>
                  <a:pt x="1698" y="2560"/>
                  <a:pt x="1698" y="2560"/>
                </a:cubicBezTo>
                <a:cubicBezTo>
                  <a:pt x="1697" y="2560"/>
                  <a:pt x="1415" y="2596"/>
                  <a:pt x="1406" y="2546"/>
                </a:cubicBezTo>
                <a:cubicBezTo>
                  <a:pt x="1388" y="2453"/>
                  <a:pt x="1337" y="2426"/>
                  <a:pt x="1262" y="2440"/>
                </a:cubicBezTo>
                <a:cubicBezTo>
                  <a:pt x="1216" y="2449"/>
                  <a:pt x="1172" y="2481"/>
                  <a:pt x="1121" y="2519"/>
                </a:cubicBezTo>
                <a:cubicBezTo>
                  <a:pt x="1079" y="2549"/>
                  <a:pt x="1030" y="2585"/>
                  <a:pt x="988" y="2602"/>
                </a:cubicBezTo>
                <a:cubicBezTo>
                  <a:pt x="1024" y="2552"/>
                  <a:pt x="1085" y="2486"/>
                  <a:pt x="1144" y="2422"/>
                </a:cubicBezTo>
                <a:cubicBezTo>
                  <a:pt x="1232" y="2326"/>
                  <a:pt x="1316" y="2235"/>
                  <a:pt x="1334" y="2167"/>
                </a:cubicBezTo>
                <a:cubicBezTo>
                  <a:pt x="1354" y="2089"/>
                  <a:pt x="1327" y="2045"/>
                  <a:pt x="1261" y="2027"/>
                </a:cubicBezTo>
                <a:cubicBezTo>
                  <a:pt x="1195" y="2010"/>
                  <a:pt x="1095" y="2074"/>
                  <a:pt x="984" y="2145"/>
                </a:cubicBezTo>
                <a:cubicBezTo>
                  <a:pt x="928" y="2181"/>
                  <a:pt x="869" y="2218"/>
                  <a:pt x="820" y="2245"/>
                </a:cubicBezTo>
                <a:cubicBezTo>
                  <a:pt x="826" y="2173"/>
                  <a:pt x="849" y="2064"/>
                  <a:pt x="868" y="1971"/>
                </a:cubicBezTo>
                <a:cubicBezTo>
                  <a:pt x="882" y="1905"/>
                  <a:pt x="894" y="1846"/>
                  <a:pt x="898" y="1808"/>
                </a:cubicBezTo>
                <a:cubicBezTo>
                  <a:pt x="990" y="1069"/>
                  <a:pt x="408" y="2163"/>
                  <a:pt x="406" y="2166"/>
                </a:cubicBezTo>
                <a:close/>
                <a:moveTo>
                  <a:pt x="672" y="328"/>
                </a:moveTo>
                <a:cubicBezTo>
                  <a:pt x="279" y="1052"/>
                  <a:pt x="279" y="1052"/>
                  <a:pt x="279" y="1052"/>
                </a:cubicBezTo>
                <a:cubicBezTo>
                  <a:pt x="533" y="1094"/>
                  <a:pt x="533" y="1094"/>
                  <a:pt x="533" y="1094"/>
                </a:cubicBezTo>
                <a:cubicBezTo>
                  <a:pt x="672" y="328"/>
                  <a:pt x="672" y="328"/>
                  <a:pt x="672" y="328"/>
                </a:cubicBezTo>
                <a:close/>
                <a:moveTo>
                  <a:pt x="1819" y="1745"/>
                </a:moveTo>
                <a:cubicBezTo>
                  <a:pt x="1730" y="2262"/>
                  <a:pt x="1730" y="2262"/>
                  <a:pt x="1730" y="2262"/>
                </a:cubicBezTo>
                <a:cubicBezTo>
                  <a:pt x="1764" y="2281"/>
                  <a:pt x="1764" y="2281"/>
                  <a:pt x="1764" y="2281"/>
                </a:cubicBezTo>
                <a:cubicBezTo>
                  <a:pt x="1723" y="2439"/>
                  <a:pt x="1723" y="2439"/>
                  <a:pt x="1723" y="2439"/>
                </a:cubicBezTo>
                <a:cubicBezTo>
                  <a:pt x="1792" y="2480"/>
                  <a:pt x="1792" y="2480"/>
                  <a:pt x="1792" y="2480"/>
                </a:cubicBezTo>
                <a:cubicBezTo>
                  <a:pt x="1905" y="2364"/>
                  <a:pt x="1905" y="2364"/>
                  <a:pt x="1905" y="2364"/>
                </a:cubicBezTo>
                <a:cubicBezTo>
                  <a:pt x="1930" y="2379"/>
                  <a:pt x="1930" y="2379"/>
                  <a:pt x="1930" y="2379"/>
                </a:cubicBezTo>
                <a:cubicBezTo>
                  <a:pt x="2319" y="2038"/>
                  <a:pt x="2319" y="2038"/>
                  <a:pt x="2319" y="2038"/>
                </a:cubicBezTo>
                <a:cubicBezTo>
                  <a:pt x="1819" y="1745"/>
                  <a:pt x="1819" y="1745"/>
                  <a:pt x="1819" y="1745"/>
                </a:cubicBezTo>
                <a:close/>
                <a:moveTo>
                  <a:pt x="3094" y="444"/>
                </a:moveTo>
                <a:cubicBezTo>
                  <a:pt x="3085" y="366"/>
                  <a:pt x="3085" y="366"/>
                  <a:pt x="3085" y="366"/>
                </a:cubicBezTo>
                <a:cubicBezTo>
                  <a:pt x="2885" y="248"/>
                  <a:pt x="2885" y="248"/>
                  <a:pt x="2885" y="248"/>
                </a:cubicBezTo>
                <a:cubicBezTo>
                  <a:pt x="2620" y="378"/>
                  <a:pt x="2620" y="378"/>
                  <a:pt x="2620" y="378"/>
                </a:cubicBezTo>
                <a:cubicBezTo>
                  <a:pt x="2848" y="511"/>
                  <a:pt x="2848" y="511"/>
                  <a:pt x="2848" y="511"/>
                </a:cubicBezTo>
                <a:cubicBezTo>
                  <a:pt x="3120" y="670"/>
                  <a:pt x="3120" y="670"/>
                  <a:pt x="3120" y="670"/>
                </a:cubicBezTo>
                <a:cubicBezTo>
                  <a:pt x="3201" y="718"/>
                  <a:pt x="3201" y="718"/>
                  <a:pt x="3201" y="718"/>
                </a:cubicBezTo>
                <a:cubicBezTo>
                  <a:pt x="3126" y="1003"/>
                  <a:pt x="2993" y="1253"/>
                  <a:pt x="2796" y="1465"/>
                </a:cubicBezTo>
                <a:cubicBezTo>
                  <a:pt x="2929" y="1589"/>
                  <a:pt x="2929" y="1589"/>
                  <a:pt x="2929" y="1589"/>
                </a:cubicBezTo>
                <a:cubicBezTo>
                  <a:pt x="3163" y="1336"/>
                  <a:pt x="3316" y="1037"/>
                  <a:pt x="3395" y="694"/>
                </a:cubicBezTo>
                <a:cubicBezTo>
                  <a:pt x="3409" y="629"/>
                  <a:pt x="3409" y="629"/>
                  <a:pt x="3409" y="629"/>
                </a:cubicBezTo>
                <a:cubicBezTo>
                  <a:pt x="3352" y="595"/>
                  <a:pt x="3352" y="595"/>
                  <a:pt x="3352" y="595"/>
                </a:cubicBezTo>
                <a:cubicBezTo>
                  <a:pt x="3094" y="444"/>
                  <a:pt x="3094" y="444"/>
                  <a:pt x="3094" y="444"/>
                </a:cubicBezTo>
                <a:close/>
                <a:moveTo>
                  <a:pt x="2560" y="479"/>
                </a:moveTo>
                <a:cubicBezTo>
                  <a:pt x="2250" y="824"/>
                  <a:pt x="2026" y="1215"/>
                  <a:pt x="1878" y="1645"/>
                </a:cubicBezTo>
                <a:cubicBezTo>
                  <a:pt x="2044" y="1743"/>
                  <a:pt x="2211" y="1841"/>
                  <a:pt x="2378" y="1938"/>
                </a:cubicBezTo>
                <a:cubicBezTo>
                  <a:pt x="2664" y="1579"/>
                  <a:pt x="2893" y="1191"/>
                  <a:pt x="3060" y="772"/>
                </a:cubicBezTo>
                <a:cubicBezTo>
                  <a:pt x="2894" y="675"/>
                  <a:pt x="2727" y="577"/>
                  <a:pt x="2560" y="479"/>
                </a:cubicBezTo>
                <a:close/>
              </a:path>
            </a:pathLst>
          </a:custGeom>
          <a:solidFill>
            <a:schemeClr val="tx1">
              <a:alpha val="46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纸"/>
          <p:cNvSpPr/>
          <p:nvPr/>
        </p:nvSpPr>
        <p:spPr bwMode="auto">
          <a:xfrm>
            <a:off x="6200140" y="2402840"/>
            <a:ext cx="317500" cy="483235"/>
          </a:xfrm>
          <a:custGeom>
            <a:avLst/>
            <a:gdLst>
              <a:gd name="T0" fmla="*/ 1033148 w 634"/>
              <a:gd name="T1" fmla="*/ 770768 h 619"/>
              <a:gd name="T2" fmla="*/ 1033148 w 634"/>
              <a:gd name="T3" fmla="*/ 770768 h 619"/>
              <a:gd name="T4" fmla="*/ 355350 w 634"/>
              <a:gd name="T5" fmla="*/ 770768 h 619"/>
              <a:gd name="T6" fmla="*/ 289545 w 634"/>
              <a:gd name="T7" fmla="*/ 858024 h 619"/>
              <a:gd name="T8" fmla="*/ 355350 w 634"/>
              <a:gd name="T9" fmla="*/ 898744 h 619"/>
              <a:gd name="T10" fmla="*/ 1033148 w 634"/>
              <a:gd name="T11" fmla="*/ 898744 h 619"/>
              <a:gd name="T12" fmla="*/ 1063857 w 634"/>
              <a:gd name="T13" fmla="*/ 858024 h 619"/>
              <a:gd name="T14" fmla="*/ 1033148 w 634"/>
              <a:gd name="T15" fmla="*/ 770768 h 619"/>
              <a:gd name="T16" fmla="*/ 1033148 w 634"/>
              <a:gd name="T17" fmla="*/ 1113977 h 619"/>
              <a:gd name="T18" fmla="*/ 1033148 w 634"/>
              <a:gd name="T19" fmla="*/ 1113977 h 619"/>
              <a:gd name="T20" fmla="*/ 355350 w 634"/>
              <a:gd name="T21" fmla="*/ 1113977 h 619"/>
              <a:gd name="T22" fmla="*/ 289545 w 634"/>
              <a:gd name="T23" fmla="*/ 1198326 h 619"/>
              <a:gd name="T24" fmla="*/ 355350 w 634"/>
              <a:gd name="T25" fmla="*/ 1241954 h 619"/>
              <a:gd name="T26" fmla="*/ 1033148 w 634"/>
              <a:gd name="T27" fmla="*/ 1241954 h 619"/>
              <a:gd name="T28" fmla="*/ 1063857 w 634"/>
              <a:gd name="T29" fmla="*/ 1198326 h 619"/>
              <a:gd name="T30" fmla="*/ 1033148 w 634"/>
              <a:gd name="T31" fmla="*/ 1113977 h 619"/>
              <a:gd name="T32" fmla="*/ 1193275 w 634"/>
              <a:gd name="T33" fmla="*/ 0 h 619"/>
              <a:gd name="T34" fmla="*/ 1193275 w 634"/>
              <a:gd name="T35" fmla="*/ 0 h 619"/>
              <a:gd name="T36" fmla="*/ 160127 w 634"/>
              <a:gd name="T37" fmla="*/ 0 h 619"/>
              <a:gd name="T38" fmla="*/ 0 w 634"/>
              <a:gd name="T39" fmla="*/ 215233 h 619"/>
              <a:gd name="T40" fmla="*/ 0 w 634"/>
              <a:gd name="T41" fmla="*/ 1585164 h 619"/>
              <a:gd name="T42" fmla="*/ 160127 w 634"/>
              <a:gd name="T43" fmla="*/ 1797488 h 619"/>
              <a:gd name="T44" fmla="*/ 1193275 w 634"/>
              <a:gd name="T45" fmla="*/ 1797488 h 619"/>
              <a:gd name="T46" fmla="*/ 1388498 w 634"/>
              <a:gd name="T47" fmla="*/ 1585164 h 619"/>
              <a:gd name="T48" fmla="*/ 1388498 w 634"/>
              <a:gd name="T49" fmla="*/ 215233 h 619"/>
              <a:gd name="T50" fmla="*/ 1193275 w 634"/>
              <a:gd name="T51" fmla="*/ 0 h 619"/>
              <a:gd name="T52" fmla="*/ 1289790 w 634"/>
              <a:gd name="T53" fmla="*/ 1585164 h 619"/>
              <a:gd name="T54" fmla="*/ 1289790 w 634"/>
              <a:gd name="T55" fmla="*/ 1585164 h 619"/>
              <a:gd name="T56" fmla="*/ 1193275 w 634"/>
              <a:gd name="T57" fmla="*/ 1713140 h 619"/>
              <a:gd name="T58" fmla="*/ 160127 w 634"/>
              <a:gd name="T59" fmla="*/ 1713140 h 619"/>
              <a:gd name="T60" fmla="*/ 96515 w 634"/>
              <a:gd name="T61" fmla="*/ 1585164 h 619"/>
              <a:gd name="T62" fmla="*/ 96515 w 634"/>
              <a:gd name="T63" fmla="*/ 215233 h 619"/>
              <a:gd name="T64" fmla="*/ 160127 w 634"/>
              <a:gd name="T65" fmla="*/ 84348 h 619"/>
              <a:gd name="T66" fmla="*/ 1193275 w 634"/>
              <a:gd name="T67" fmla="*/ 84348 h 619"/>
              <a:gd name="T68" fmla="*/ 1289790 w 634"/>
              <a:gd name="T69" fmla="*/ 215233 h 619"/>
              <a:gd name="T70" fmla="*/ 1289790 w 634"/>
              <a:gd name="T71" fmla="*/ 1585164 h 619"/>
              <a:gd name="T72" fmla="*/ 1033148 w 634"/>
              <a:gd name="T73" fmla="*/ 427558 h 619"/>
              <a:gd name="T74" fmla="*/ 1033148 w 634"/>
              <a:gd name="T75" fmla="*/ 427558 h 619"/>
              <a:gd name="T76" fmla="*/ 355350 w 634"/>
              <a:gd name="T77" fmla="*/ 427558 h 619"/>
              <a:gd name="T78" fmla="*/ 289545 w 634"/>
              <a:gd name="T79" fmla="*/ 514815 h 619"/>
              <a:gd name="T80" fmla="*/ 355350 w 634"/>
              <a:gd name="T81" fmla="*/ 558443 h 619"/>
              <a:gd name="T82" fmla="*/ 1033148 w 634"/>
              <a:gd name="T83" fmla="*/ 558443 h 619"/>
              <a:gd name="T84" fmla="*/ 1063857 w 634"/>
              <a:gd name="T85" fmla="*/ 514815 h 619"/>
              <a:gd name="T86" fmla="*/ 1033148 w 634"/>
              <a:gd name="T87" fmla="*/ 427558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tx1">
              <a:alpha val="48000"/>
            </a:schemeClr>
          </a:solidFill>
          <a:ln>
            <a:noFill/>
          </a:ln>
          <a:extLst>
            <a:ext uri="{91240B29-F687-4F45-9708-019B960494DF}">
              <a14:hiddenLine xmlns:a14="http://schemas.microsoft.com/office/drawing/2010/main" w="9525">
                <a:solidFill>
                  <a:srgbClr val="000000"/>
                </a:solidFill>
                <a:round/>
              </a14:hiddenLine>
            </a:ext>
          </a:extLst>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锁"/>
          <p:cNvSpPr/>
          <p:nvPr/>
        </p:nvSpPr>
        <p:spPr bwMode="auto">
          <a:xfrm>
            <a:off x="4261485" y="1402715"/>
            <a:ext cx="621030" cy="603885"/>
          </a:xfrm>
          <a:custGeom>
            <a:avLst/>
            <a:gdLst>
              <a:gd name="T0" fmla="*/ 900088 w 3432"/>
              <a:gd name="T1" fmla="*/ 1800397 h 3432"/>
              <a:gd name="T2" fmla="*/ 0 w 3432"/>
              <a:gd name="T3" fmla="*/ 900199 h 3432"/>
              <a:gd name="T4" fmla="*/ 900088 w 3432"/>
              <a:gd name="T5" fmla="*/ 0 h 3432"/>
              <a:gd name="T6" fmla="*/ 1800175 w 3432"/>
              <a:gd name="T7" fmla="*/ 900199 h 3432"/>
              <a:gd name="T8" fmla="*/ 900088 w 3432"/>
              <a:gd name="T9" fmla="*/ 1800397 h 3432"/>
              <a:gd name="T10" fmla="*/ 1404157 w 3432"/>
              <a:gd name="T11" fmla="*/ 720264 h 3432"/>
              <a:gd name="T12" fmla="*/ 1278271 w 3432"/>
              <a:gd name="T13" fmla="*/ 720264 h 3432"/>
              <a:gd name="T14" fmla="*/ 1278271 w 3432"/>
              <a:gd name="T15" fmla="*/ 558165 h 3432"/>
              <a:gd name="T16" fmla="*/ 900088 w 3432"/>
              <a:gd name="T17" fmla="*/ 179935 h 3432"/>
              <a:gd name="T18" fmla="*/ 521904 w 3432"/>
              <a:gd name="T19" fmla="*/ 558165 h 3432"/>
              <a:gd name="T20" fmla="*/ 521904 w 3432"/>
              <a:gd name="T21" fmla="*/ 720264 h 3432"/>
              <a:gd name="T22" fmla="*/ 396018 w 3432"/>
              <a:gd name="T23" fmla="*/ 720264 h 3432"/>
              <a:gd name="T24" fmla="*/ 396018 w 3432"/>
              <a:gd name="T25" fmla="*/ 1440527 h 3432"/>
              <a:gd name="T26" fmla="*/ 1404157 w 3432"/>
              <a:gd name="T27" fmla="*/ 1440527 h 3432"/>
              <a:gd name="T28" fmla="*/ 1404157 w 3432"/>
              <a:gd name="T29" fmla="*/ 720264 h 3432"/>
              <a:gd name="T30" fmla="*/ 900088 w 3432"/>
              <a:gd name="T31" fmla="*/ 288001 h 3432"/>
              <a:gd name="T32" fmla="*/ 1170219 w 3432"/>
              <a:gd name="T33" fmla="*/ 558165 h 3432"/>
              <a:gd name="T34" fmla="*/ 1170219 w 3432"/>
              <a:gd name="T35" fmla="*/ 720264 h 3432"/>
              <a:gd name="T36" fmla="*/ 629956 w 3432"/>
              <a:gd name="T37" fmla="*/ 720264 h 3432"/>
              <a:gd name="T38" fmla="*/ 629956 w 3432"/>
              <a:gd name="T39" fmla="*/ 558690 h 3432"/>
              <a:gd name="T40" fmla="*/ 900088 w 3432"/>
              <a:gd name="T41" fmla="*/ 288001 h 3432"/>
              <a:gd name="T42" fmla="*/ 900088 w 3432"/>
              <a:gd name="T43" fmla="*/ 936395 h 3432"/>
              <a:gd name="T44" fmla="*/ 1008140 w 3432"/>
              <a:gd name="T45" fmla="*/ 1044461 h 3432"/>
              <a:gd name="T46" fmla="*/ 954114 w 3432"/>
              <a:gd name="T47" fmla="*/ 1137314 h 3432"/>
              <a:gd name="T48" fmla="*/ 954114 w 3432"/>
              <a:gd name="T49" fmla="*/ 1329839 h 3432"/>
              <a:gd name="T50" fmla="*/ 846061 w 3432"/>
              <a:gd name="T51" fmla="*/ 1329839 h 3432"/>
              <a:gd name="T52" fmla="*/ 846061 w 3432"/>
              <a:gd name="T53" fmla="*/ 1137314 h 3432"/>
              <a:gd name="T54" fmla="*/ 792035 w 3432"/>
              <a:gd name="T55" fmla="*/ 1044461 h 3432"/>
              <a:gd name="T56" fmla="*/ 900088 w 3432"/>
              <a:gd name="T57" fmla="*/ 936395 h 343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432" h="3432">
                <a:moveTo>
                  <a:pt x="1716" y="3432"/>
                </a:moveTo>
                <a:cubicBezTo>
                  <a:pt x="768" y="3432"/>
                  <a:pt x="0" y="2664"/>
                  <a:pt x="0" y="1716"/>
                </a:cubicBezTo>
                <a:cubicBezTo>
                  <a:pt x="0" y="768"/>
                  <a:pt x="768" y="0"/>
                  <a:pt x="1716" y="0"/>
                </a:cubicBezTo>
                <a:cubicBezTo>
                  <a:pt x="2663" y="0"/>
                  <a:pt x="3432" y="768"/>
                  <a:pt x="3432" y="1716"/>
                </a:cubicBezTo>
                <a:cubicBezTo>
                  <a:pt x="3432" y="2664"/>
                  <a:pt x="2663" y="3432"/>
                  <a:pt x="1716" y="3432"/>
                </a:cubicBezTo>
                <a:close/>
                <a:moveTo>
                  <a:pt x="2677" y="1373"/>
                </a:moveTo>
                <a:cubicBezTo>
                  <a:pt x="2437" y="1373"/>
                  <a:pt x="2437" y="1373"/>
                  <a:pt x="2437" y="1373"/>
                </a:cubicBezTo>
                <a:cubicBezTo>
                  <a:pt x="2437" y="1064"/>
                  <a:pt x="2437" y="1064"/>
                  <a:pt x="2437" y="1064"/>
                </a:cubicBezTo>
                <a:cubicBezTo>
                  <a:pt x="2437" y="1064"/>
                  <a:pt x="2436" y="343"/>
                  <a:pt x="1716" y="343"/>
                </a:cubicBezTo>
                <a:cubicBezTo>
                  <a:pt x="995" y="343"/>
                  <a:pt x="995" y="1064"/>
                  <a:pt x="995" y="1064"/>
                </a:cubicBezTo>
                <a:cubicBezTo>
                  <a:pt x="995" y="1373"/>
                  <a:pt x="995" y="1373"/>
                  <a:pt x="995" y="1373"/>
                </a:cubicBezTo>
                <a:cubicBezTo>
                  <a:pt x="755" y="1373"/>
                  <a:pt x="755" y="1373"/>
                  <a:pt x="755" y="1373"/>
                </a:cubicBezTo>
                <a:cubicBezTo>
                  <a:pt x="755" y="2746"/>
                  <a:pt x="755" y="2746"/>
                  <a:pt x="755" y="2746"/>
                </a:cubicBezTo>
                <a:cubicBezTo>
                  <a:pt x="2677" y="2746"/>
                  <a:pt x="2677" y="2746"/>
                  <a:pt x="2677" y="2746"/>
                </a:cubicBezTo>
                <a:lnTo>
                  <a:pt x="2677" y="1373"/>
                </a:lnTo>
                <a:close/>
                <a:moveTo>
                  <a:pt x="1716" y="549"/>
                </a:moveTo>
                <a:cubicBezTo>
                  <a:pt x="2199" y="549"/>
                  <a:pt x="2230" y="979"/>
                  <a:pt x="2231" y="1064"/>
                </a:cubicBezTo>
                <a:cubicBezTo>
                  <a:pt x="2231" y="1373"/>
                  <a:pt x="2231" y="1373"/>
                  <a:pt x="2231" y="1373"/>
                </a:cubicBezTo>
                <a:cubicBezTo>
                  <a:pt x="1201" y="1373"/>
                  <a:pt x="1201" y="1373"/>
                  <a:pt x="1201" y="1373"/>
                </a:cubicBezTo>
                <a:cubicBezTo>
                  <a:pt x="1201" y="1065"/>
                  <a:pt x="1201" y="1065"/>
                  <a:pt x="1201" y="1065"/>
                </a:cubicBezTo>
                <a:cubicBezTo>
                  <a:pt x="1202" y="979"/>
                  <a:pt x="1233" y="549"/>
                  <a:pt x="1716" y="549"/>
                </a:cubicBezTo>
                <a:close/>
                <a:moveTo>
                  <a:pt x="1716" y="1785"/>
                </a:moveTo>
                <a:cubicBezTo>
                  <a:pt x="1830" y="1785"/>
                  <a:pt x="1922" y="1877"/>
                  <a:pt x="1922" y="1991"/>
                </a:cubicBezTo>
                <a:cubicBezTo>
                  <a:pt x="1922" y="2067"/>
                  <a:pt x="1880" y="2132"/>
                  <a:pt x="1819" y="2168"/>
                </a:cubicBezTo>
                <a:cubicBezTo>
                  <a:pt x="1819" y="2535"/>
                  <a:pt x="1819" y="2535"/>
                  <a:pt x="1819" y="2535"/>
                </a:cubicBezTo>
                <a:cubicBezTo>
                  <a:pt x="1613" y="2535"/>
                  <a:pt x="1613" y="2535"/>
                  <a:pt x="1613" y="2535"/>
                </a:cubicBezTo>
                <a:cubicBezTo>
                  <a:pt x="1613" y="2168"/>
                  <a:pt x="1613" y="2168"/>
                  <a:pt x="1613" y="2168"/>
                </a:cubicBezTo>
                <a:cubicBezTo>
                  <a:pt x="1552" y="2132"/>
                  <a:pt x="1510" y="2067"/>
                  <a:pt x="1510" y="1991"/>
                </a:cubicBezTo>
                <a:cubicBezTo>
                  <a:pt x="1510" y="1877"/>
                  <a:pt x="1602" y="1785"/>
                  <a:pt x="1716" y="178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钥匙"/>
          <p:cNvSpPr/>
          <p:nvPr/>
        </p:nvSpPr>
        <p:spPr bwMode="auto">
          <a:xfrm>
            <a:off x="1626870" y="3486785"/>
            <a:ext cx="466725" cy="435610"/>
          </a:xfrm>
          <a:custGeom>
            <a:avLst/>
            <a:gdLst>
              <a:gd name="T0" fmla="*/ 2147483646 w 5708"/>
              <a:gd name="T1" fmla="*/ 2147483646 h 4804"/>
              <a:gd name="T2" fmla="*/ 2147483646 w 5708"/>
              <a:gd name="T3" fmla="*/ 2147483646 h 4804"/>
              <a:gd name="T4" fmla="*/ 2147483646 w 5708"/>
              <a:gd name="T5" fmla="*/ 2147483646 h 4804"/>
              <a:gd name="T6" fmla="*/ 2147483646 w 5708"/>
              <a:gd name="T7" fmla="*/ 2147483646 h 4804"/>
              <a:gd name="T8" fmla="*/ 2147483646 w 5708"/>
              <a:gd name="T9" fmla="*/ 2147483646 h 4804"/>
              <a:gd name="T10" fmla="*/ 2147483646 w 5708"/>
              <a:gd name="T11" fmla="*/ 2147483646 h 4804"/>
              <a:gd name="T12" fmla="*/ 2147483646 w 5708"/>
              <a:gd name="T13" fmla="*/ 2147483646 h 4804"/>
              <a:gd name="T14" fmla="*/ 2147483646 w 5708"/>
              <a:gd name="T15" fmla="*/ 2147483646 h 4804"/>
              <a:gd name="T16" fmla="*/ 2147483646 w 5708"/>
              <a:gd name="T17" fmla="*/ 2147483646 h 4804"/>
              <a:gd name="T18" fmla="*/ 2147483646 w 5708"/>
              <a:gd name="T19" fmla="*/ 2147483646 h 4804"/>
              <a:gd name="T20" fmla="*/ 2147483646 w 5708"/>
              <a:gd name="T21" fmla="*/ 2147483646 h 4804"/>
              <a:gd name="T22" fmla="*/ 2147483646 w 5708"/>
              <a:gd name="T23" fmla="*/ 2147483646 h 4804"/>
              <a:gd name="T24" fmla="*/ 2147483646 w 5708"/>
              <a:gd name="T25" fmla="*/ 2147483646 h 4804"/>
              <a:gd name="T26" fmla="*/ 2147483646 w 5708"/>
              <a:gd name="T27" fmla="*/ 2147483646 h 4804"/>
              <a:gd name="T28" fmla="*/ 2147483646 w 5708"/>
              <a:gd name="T29" fmla="*/ 2147483646 h 4804"/>
              <a:gd name="T30" fmla="*/ 2147483646 w 5708"/>
              <a:gd name="T31" fmla="*/ 2147483646 h 4804"/>
              <a:gd name="T32" fmla="*/ 2147483646 w 5708"/>
              <a:gd name="T33" fmla="*/ 2147483646 h 4804"/>
              <a:gd name="T34" fmla="*/ 2147483646 w 5708"/>
              <a:gd name="T35" fmla="*/ 2147483646 h 4804"/>
              <a:gd name="T36" fmla="*/ 2147483646 w 5708"/>
              <a:gd name="T37" fmla="*/ 2147483646 h 4804"/>
              <a:gd name="T38" fmla="*/ 2147483646 w 5708"/>
              <a:gd name="T39" fmla="*/ 2147483646 h 4804"/>
              <a:gd name="T40" fmla="*/ 2147483646 w 5708"/>
              <a:gd name="T41" fmla="*/ 2147483646 h 4804"/>
              <a:gd name="T42" fmla="*/ 2147483646 w 5708"/>
              <a:gd name="T43" fmla="*/ 2147483646 h 4804"/>
              <a:gd name="T44" fmla="*/ 2147483646 w 5708"/>
              <a:gd name="T45" fmla="*/ 2147483646 h 4804"/>
              <a:gd name="T46" fmla="*/ 2147483646 w 5708"/>
              <a:gd name="T47" fmla="*/ 2147483646 h 4804"/>
              <a:gd name="T48" fmla="*/ 2147483646 w 5708"/>
              <a:gd name="T49" fmla="*/ 2147483646 h 4804"/>
              <a:gd name="T50" fmla="*/ 2147483646 w 5708"/>
              <a:gd name="T51" fmla="*/ 2147483646 h 4804"/>
              <a:gd name="T52" fmla="*/ 2147483646 w 5708"/>
              <a:gd name="T53" fmla="*/ 2147483646 h 4804"/>
              <a:gd name="T54" fmla="*/ 2147483646 w 5708"/>
              <a:gd name="T55" fmla="*/ 2147483646 h 4804"/>
              <a:gd name="T56" fmla="*/ 2147483646 w 5708"/>
              <a:gd name="T57" fmla="*/ 2147483646 h 4804"/>
              <a:gd name="T58" fmla="*/ 2147483646 w 5708"/>
              <a:gd name="T59" fmla="*/ 2147483646 h 4804"/>
              <a:gd name="T60" fmla="*/ 2147483646 w 5708"/>
              <a:gd name="T61" fmla="*/ 2147483646 h 4804"/>
              <a:gd name="T62" fmla="*/ 2147483646 w 5708"/>
              <a:gd name="T63" fmla="*/ 2147483646 h 4804"/>
              <a:gd name="T64" fmla="*/ 2147483646 w 5708"/>
              <a:gd name="T65" fmla="*/ 2147483646 h 4804"/>
              <a:gd name="T66" fmla="*/ 2147483646 w 5708"/>
              <a:gd name="T67" fmla="*/ 2147483646 h 4804"/>
              <a:gd name="T68" fmla="*/ 2147483646 w 5708"/>
              <a:gd name="T69" fmla="*/ 2147483646 h 4804"/>
              <a:gd name="T70" fmla="*/ 2147483646 w 5708"/>
              <a:gd name="T71" fmla="*/ 2147483646 h 4804"/>
              <a:gd name="T72" fmla="*/ 2147483646 w 5708"/>
              <a:gd name="T73" fmla="*/ 2147483646 h 4804"/>
              <a:gd name="T74" fmla="*/ 2147483646 w 5708"/>
              <a:gd name="T75" fmla="*/ 2147483646 h 4804"/>
              <a:gd name="T76" fmla="*/ 2147483646 w 5708"/>
              <a:gd name="T77" fmla="*/ 2147483646 h 4804"/>
              <a:gd name="T78" fmla="*/ 2147483646 w 5708"/>
              <a:gd name="T79" fmla="*/ 2147483646 h 4804"/>
              <a:gd name="T80" fmla="*/ 2147483646 w 5708"/>
              <a:gd name="T81" fmla="*/ 2147483646 h 4804"/>
              <a:gd name="T82" fmla="*/ 2147483646 w 5708"/>
              <a:gd name="T83" fmla="*/ 2147483646 h 4804"/>
              <a:gd name="T84" fmla="*/ 2147483646 w 5708"/>
              <a:gd name="T85" fmla="*/ 2147483646 h 4804"/>
              <a:gd name="T86" fmla="*/ 2147483646 w 5708"/>
              <a:gd name="T87" fmla="*/ 2147483646 h 4804"/>
              <a:gd name="T88" fmla="*/ 2147483646 w 5708"/>
              <a:gd name="T89" fmla="*/ 2147483646 h 4804"/>
              <a:gd name="T90" fmla="*/ 2147483646 w 5708"/>
              <a:gd name="T91" fmla="*/ 2147483646 h 4804"/>
              <a:gd name="T92" fmla="*/ 2147483646 w 5708"/>
              <a:gd name="T93" fmla="*/ 2147483646 h 4804"/>
              <a:gd name="T94" fmla="*/ 2147483646 w 5708"/>
              <a:gd name="T95" fmla="*/ 2147483646 h 4804"/>
              <a:gd name="T96" fmla="*/ 2147483646 w 5708"/>
              <a:gd name="T97" fmla="*/ 2147483646 h 4804"/>
              <a:gd name="T98" fmla="*/ 2147483646 w 5708"/>
              <a:gd name="T99" fmla="*/ 2147483646 h 4804"/>
              <a:gd name="T100" fmla="*/ 2147483646 w 5708"/>
              <a:gd name="T101" fmla="*/ 2147483646 h 4804"/>
              <a:gd name="T102" fmla="*/ 2147483646 w 5708"/>
              <a:gd name="T103" fmla="*/ 2147483646 h 4804"/>
              <a:gd name="T104" fmla="*/ 2147483646 w 5708"/>
              <a:gd name="T105" fmla="*/ 2147483646 h 4804"/>
              <a:gd name="T106" fmla="*/ 2147483646 w 5708"/>
              <a:gd name="T107" fmla="*/ 2147483646 h 4804"/>
              <a:gd name="T108" fmla="*/ 2147483646 w 5708"/>
              <a:gd name="T109" fmla="*/ 2147483646 h 4804"/>
              <a:gd name="T110" fmla="*/ 2147483646 w 5708"/>
              <a:gd name="T111" fmla="*/ 2147483646 h 4804"/>
              <a:gd name="T112" fmla="*/ 2147483646 w 5708"/>
              <a:gd name="T113" fmla="*/ 2147483646 h 4804"/>
              <a:gd name="T114" fmla="*/ 2147483646 w 5708"/>
              <a:gd name="T115" fmla="*/ 2147483646 h 4804"/>
              <a:gd name="T116" fmla="*/ 2147483646 w 5708"/>
              <a:gd name="T117" fmla="*/ 2147483646 h 4804"/>
              <a:gd name="T118" fmla="*/ 2147483646 w 5708"/>
              <a:gd name="T119" fmla="*/ 2147483646 h 4804"/>
              <a:gd name="T120" fmla="*/ 2147483646 w 5708"/>
              <a:gd name="T121" fmla="*/ 2147483646 h 48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08" h="4804">
                <a:moveTo>
                  <a:pt x="4435" y="1627"/>
                </a:moveTo>
                <a:lnTo>
                  <a:pt x="4430" y="1619"/>
                </a:lnTo>
                <a:lnTo>
                  <a:pt x="4415" y="1588"/>
                </a:lnTo>
                <a:lnTo>
                  <a:pt x="4413" y="1586"/>
                </a:lnTo>
                <a:lnTo>
                  <a:pt x="4396" y="1552"/>
                </a:lnTo>
                <a:lnTo>
                  <a:pt x="4393" y="1548"/>
                </a:lnTo>
                <a:lnTo>
                  <a:pt x="4379" y="1522"/>
                </a:lnTo>
                <a:lnTo>
                  <a:pt x="4377" y="1516"/>
                </a:lnTo>
                <a:lnTo>
                  <a:pt x="4376" y="1516"/>
                </a:lnTo>
                <a:lnTo>
                  <a:pt x="4374" y="1512"/>
                </a:lnTo>
                <a:lnTo>
                  <a:pt x="4358" y="1484"/>
                </a:lnTo>
                <a:lnTo>
                  <a:pt x="4357" y="1480"/>
                </a:lnTo>
                <a:lnTo>
                  <a:pt x="4339" y="1451"/>
                </a:lnTo>
                <a:lnTo>
                  <a:pt x="4335" y="1443"/>
                </a:lnTo>
                <a:lnTo>
                  <a:pt x="4319" y="1416"/>
                </a:lnTo>
                <a:lnTo>
                  <a:pt x="4315" y="1410"/>
                </a:lnTo>
                <a:lnTo>
                  <a:pt x="4299" y="1382"/>
                </a:lnTo>
                <a:lnTo>
                  <a:pt x="4298" y="1380"/>
                </a:lnTo>
                <a:lnTo>
                  <a:pt x="4296" y="1379"/>
                </a:lnTo>
                <a:lnTo>
                  <a:pt x="4279" y="1348"/>
                </a:lnTo>
                <a:lnTo>
                  <a:pt x="4276" y="1345"/>
                </a:lnTo>
                <a:lnTo>
                  <a:pt x="4259" y="1316"/>
                </a:lnTo>
                <a:lnTo>
                  <a:pt x="4254" y="1309"/>
                </a:lnTo>
                <a:lnTo>
                  <a:pt x="4237" y="1283"/>
                </a:lnTo>
                <a:lnTo>
                  <a:pt x="4235" y="1281"/>
                </a:lnTo>
                <a:lnTo>
                  <a:pt x="4234" y="1279"/>
                </a:lnTo>
                <a:lnTo>
                  <a:pt x="4217" y="1254"/>
                </a:lnTo>
                <a:lnTo>
                  <a:pt x="4211" y="1244"/>
                </a:lnTo>
                <a:lnTo>
                  <a:pt x="4196" y="1222"/>
                </a:lnTo>
                <a:lnTo>
                  <a:pt x="4190" y="1212"/>
                </a:lnTo>
                <a:lnTo>
                  <a:pt x="4172" y="1186"/>
                </a:lnTo>
                <a:lnTo>
                  <a:pt x="4168" y="1182"/>
                </a:lnTo>
                <a:lnTo>
                  <a:pt x="4151" y="1158"/>
                </a:lnTo>
                <a:lnTo>
                  <a:pt x="4144" y="1147"/>
                </a:lnTo>
                <a:lnTo>
                  <a:pt x="4129" y="1127"/>
                </a:lnTo>
                <a:lnTo>
                  <a:pt x="4124" y="1120"/>
                </a:lnTo>
                <a:lnTo>
                  <a:pt x="4106" y="1096"/>
                </a:lnTo>
                <a:lnTo>
                  <a:pt x="4100" y="1088"/>
                </a:lnTo>
                <a:lnTo>
                  <a:pt x="4083" y="1066"/>
                </a:lnTo>
                <a:lnTo>
                  <a:pt x="4076" y="1057"/>
                </a:lnTo>
                <a:lnTo>
                  <a:pt x="4059" y="1035"/>
                </a:lnTo>
                <a:lnTo>
                  <a:pt x="4052" y="1026"/>
                </a:lnTo>
                <a:lnTo>
                  <a:pt x="4035" y="1006"/>
                </a:lnTo>
                <a:lnTo>
                  <a:pt x="4031" y="999"/>
                </a:lnTo>
                <a:lnTo>
                  <a:pt x="4013" y="977"/>
                </a:lnTo>
                <a:lnTo>
                  <a:pt x="4004" y="966"/>
                </a:lnTo>
                <a:lnTo>
                  <a:pt x="4002" y="964"/>
                </a:lnTo>
                <a:lnTo>
                  <a:pt x="3988" y="948"/>
                </a:lnTo>
                <a:lnTo>
                  <a:pt x="3987" y="947"/>
                </a:lnTo>
                <a:lnTo>
                  <a:pt x="3979" y="936"/>
                </a:lnTo>
                <a:lnTo>
                  <a:pt x="3962" y="917"/>
                </a:lnTo>
                <a:lnTo>
                  <a:pt x="3960" y="914"/>
                </a:lnTo>
                <a:lnTo>
                  <a:pt x="3955" y="909"/>
                </a:lnTo>
                <a:lnTo>
                  <a:pt x="3941" y="892"/>
                </a:lnTo>
                <a:lnTo>
                  <a:pt x="3930" y="882"/>
                </a:lnTo>
                <a:lnTo>
                  <a:pt x="3913" y="862"/>
                </a:lnTo>
                <a:lnTo>
                  <a:pt x="3904" y="852"/>
                </a:lnTo>
                <a:lnTo>
                  <a:pt x="3887" y="833"/>
                </a:lnTo>
                <a:lnTo>
                  <a:pt x="3876" y="822"/>
                </a:lnTo>
                <a:lnTo>
                  <a:pt x="3867" y="811"/>
                </a:lnTo>
                <a:lnTo>
                  <a:pt x="3849" y="792"/>
                </a:lnTo>
                <a:lnTo>
                  <a:pt x="3838" y="781"/>
                </a:lnTo>
                <a:lnTo>
                  <a:pt x="3826" y="770"/>
                </a:lnTo>
                <a:lnTo>
                  <a:pt x="3810" y="752"/>
                </a:lnTo>
                <a:lnTo>
                  <a:pt x="3799" y="742"/>
                </a:lnTo>
                <a:lnTo>
                  <a:pt x="3782" y="725"/>
                </a:lnTo>
                <a:lnTo>
                  <a:pt x="3772" y="715"/>
                </a:lnTo>
                <a:lnTo>
                  <a:pt x="3759" y="702"/>
                </a:lnTo>
                <a:lnTo>
                  <a:pt x="3738" y="682"/>
                </a:lnTo>
                <a:lnTo>
                  <a:pt x="3732" y="678"/>
                </a:lnTo>
                <a:lnTo>
                  <a:pt x="3719" y="665"/>
                </a:lnTo>
                <a:lnTo>
                  <a:pt x="3700" y="647"/>
                </a:lnTo>
                <a:lnTo>
                  <a:pt x="3691" y="639"/>
                </a:lnTo>
                <a:lnTo>
                  <a:pt x="3675" y="624"/>
                </a:lnTo>
                <a:lnTo>
                  <a:pt x="3659" y="610"/>
                </a:lnTo>
                <a:lnTo>
                  <a:pt x="3649" y="601"/>
                </a:lnTo>
                <a:lnTo>
                  <a:pt x="3629" y="584"/>
                </a:lnTo>
                <a:lnTo>
                  <a:pt x="3617" y="574"/>
                </a:lnTo>
                <a:lnTo>
                  <a:pt x="3607" y="564"/>
                </a:lnTo>
                <a:lnTo>
                  <a:pt x="3606" y="563"/>
                </a:lnTo>
                <a:lnTo>
                  <a:pt x="3589" y="549"/>
                </a:lnTo>
                <a:lnTo>
                  <a:pt x="3539" y="508"/>
                </a:lnTo>
                <a:lnTo>
                  <a:pt x="3489" y="467"/>
                </a:lnTo>
                <a:lnTo>
                  <a:pt x="3437" y="428"/>
                </a:lnTo>
                <a:lnTo>
                  <a:pt x="3385" y="391"/>
                </a:lnTo>
                <a:lnTo>
                  <a:pt x="3332" y="353"/>
                </a:lnTo>
                <a:lnTo>
                  <a:pt x="3278" y="316"/>
                </a:lnTo>
                <a:lnTo>
                  <a:pt x="3224" y="281"/>
                </a:lnTo>
                <a:lnTo>
                  <a:pt x="3169" y="247"/>
                </a:lnTo>
                <a:lnTo>
                  <a:pt x="3112" y="212"/>
                </a:lnTo>
                <a:lnTo>
                  <a:pt x="3054" y="179"/>
                </a:lnTo>
                <a:lnTo>
                  <a:pt x="2996" y="147"/>
                </a:lnTo>
                <a:lnTo>
                  <a:pt x="2938" y="117"/>
                </a:lnTo>
                <a:lnTo>
                  <a:pt x="2878" y="86"/>
                </a:lnTo>
                <a:lnTo>
                  <a:pt x="2818" y="56"/>
                </a:lnTo>
                <a:lnTo>
                  <a:pt x="2757" y="28"/>
                </a:lnTo>
                <a:lnTo>
                  <a:pt x="2694" y="0"/>
                </a:lnTo>
                <a:lnTo>
                  <a:pt x="1387" y="1384"/>
                </a:lnTo>
                <a:lnTo>
                  <a:pt x="1422" y="1454"/>
                </a:lnTo>
                <a:lnTo>
                  <a:pt x="1459" y="1525"/>
                </a:lnTo>
                <a:lnTo>
                  <a:pt x="1496" y="1594"/>
                </a:lnTo>
                <a:lnTo>
                  <a:pt x="1535" y="1661"/>
                </a:lnTo>
                <a:lnTo>
                  <a:pt x="1576" y="1728"/>
                </a:lnTo>
                <a:lnTo>
                  <a:pt x="1617" y="1793"/>
                </a:lnTo>
                <a:lnTo>
                  <a:pt x="1661" y="1857"/>
                </a:lnTo>
                <a:lnTo>
                  <a:pt x="1704" y="1921"/>
                </a:lnTo>
                <a:lnTo>
                  <a:pt x="0" y="3724"/>
                </a:lnTo>
                <a:lnTo>
                  <a:pt x="68" y="4282"/>
                </a:lnTo>
                <a:lnTo>
                  <a:pt x="281" y="4323"/>
                </a:lnTo>
                <a:lnTo>
                  <a:pt x="1585" y="2945"/>
                </a:lnTo>
                <a:lnTo>
                  <a:pt x="1694" y="3047"/>
                </a:lnTo>
                <a:lnTo>
                  <a:pt x="458" y="4356"/>
                </a:lnTo>
                <a:lnTo>
                  <a:pt x="723" y="4406"/>
                </a:lnTo>
                <a:lnTo>
                  <a:pt x="794" y="4331"/>
                </a:lnTo>
                <a:lnTo>
                  <a:pt x="1026" y="4366"/>
                </a:lnTo>
                <a:lnTo>
                  <a:pt x="1124" y="4262"/>
                </a:lnTo>
                <a:lnTo>
                  <a:pt x="1061" y="4049"/>
                </a:lnTo>
                <a:lnTo>
                  <a:pt x="1109" y="3997"/>
                </a:lnTo>
                <a:lnTo>
                  <a:pt x="1342" y="4033"/>
                </a:lnTo>
                <a:lnTo>
                  <a:pt x="1440" y="3929"/>
                </a:lnTo>
                <a:lnTo>
                  <a:pt x="1376" y="3714"/>
                </a:lnTo>
                <a:lnTo>
                  <a:pt x="1424" y="3664"/>
                </a:lnTo>
                <a:lnTo>
                  <a:pt x="1657" y="3699"/>
                </a:lnTo>
                <a:lnTo>
                  <a:pt x="1755" y="3595"/>
                </a:lnTo>
                <a:lnTo>
                  <a:pt x="1691" y="3381"/>
                </a:lnTo>
                <a:lnTo>
                  <a:pt x="1963" y="3093"/>
                </a:lnTo>
                <a:lnTo>
                  <a:pt x="2114" y="3237"/>
                </a:lnTo>
                <a:lnTo>
                  <a:pt x="2575" y="2750"/>
                </a:lnTo>
                <a:lnTo>
                  <a:pt x="2641" y="2791"/>
                </a:lnTo>
                <a:lnTo>
                  <a:pt x="2708" y="2831"/>
                </a:lnTo>
                <a:lnTo>
                  <a:pt x="2777" y="2869"/>
                </a:lnTo>
                <a:lnTo>
                  <a:pt x="2847" y="2907"/>
                </a:lnTo>
                <a:lnTo>
                  <a:pt x="2918" y="2942"/>
                </a:lnTo>
                <a:lnTo>
                  <a:pt x="2992" y="2976"/>
                </a:lnTo>
                <a:lnTo>
                  <a:pt x="3066" y="3011"/>
                </a:lnTo>
                <a:lnTo>
                  <a:pt x="3143" y="3043"/>
                </a:lnTo>
                <a:lnTo>
                  <a:pt x="3666" y="2489"/>
                </a:lnTo>
                <a:lnTo>
                  <a:pt x="3630" y="2419"/>
                </a:lnTo>
                <a:lnTo>
                  <a:pt x="3601" y="2359"/>
                </a:lnTo>
                <a:lnTo>
                  <a:pt x="3573" y="2296"/>
                </a:lnTo>
                <a:lnTo>
                  <a:pt x="3545" y="2233"/>
                </a:lnTo>
                <a:lnTo>
                  <a:pt x="3519" y="2169"/>
                </a:lnTo>
                <a:lnTo>
                  <a:pt x="3496" y="2104"/>
                </a:lnTo>
                <a:lnTo>
                  <a:pt x="3473" y="2038"/>
                </a:lnTo>
                <a:lnTo>
                  <a:pt x="3453" y="1972"/>
                </a:lnTo>
                <a:lnTo>
                  <a:pt x="3434" y="1904"/>
                </a:lnTo>
                <a:lnTo>
                  <a:pt x="2426" y="951"/>
                </a:lnTo>
                <a:lnTo>
                  <a:pt x="2785" y="572"/>
                </a:lnTo>
                <a:lnTo>
                  <a:pt x="3284" y="1045"/>
                </a:lnTo>
                <a:lnTo>
                  <a:pt x="3890" y="1616"/>
                </a:lnTo>
                <a:lnTo>
                  <a:pt x="3845" y="1667"/>
                </a:lnTo>
                <a:lnTo>
                  <a:pt x="3847" y="1667"/>
                </a:lnTo>
                <a:lnTo>
                  <a:pt x="3850" y="1695"/>
                </a:lnTo>
                <a:lnTo>
                  <a:pt x="3855" y="1723"/>
                </a:lnTo>
                <a:lnTo>
                  <a:pt x="3860" y="1751"/>
                </a:lnTo>
                <a:lnTo>
                  <a:pt x="3872" y="1808"/>
                </a:lnTo>
                <a:lnTo>
                  <a:pt x="3888" y="1864"/>
                </a:lnTo>
                <a:lnTo>
                  <a:pt x="3907" y="1921"/>
                </a:lnTo>
                <a:lnTo>
                  <a:pt x="3927" y="1978"/>
                </a:lnTo>
                <a:lnTo>
                  <a:pt x="3948" y="2033"/>
                </a:lnTo>
                <a:lnTo>
                  <a:pt x="3971" y="2087"/>
                </a:lnTo>
                <a:lnTo>
                  <a:pt x="3995" y="2139"/>
                </a:lnTo>
                <a:lnTo>
                  <a:pt x="4098" y="2031"/>
                </a:lnTo>
                <a:lnTo>
                  <a:pt x="4097" y="2028"/>
                </a:lnTo>
                <a:lnTo>
                  <a:pt x="4425" y="1684"/>
                </a:lnTo>
                <a:lnTo>
                  <a:pt x="4450" y="1659"/>
                </a:lnTo>
                <a:lnTo>
                  <a:pt x="4435" y="1627"/>
                </a:lnTo>
                <a:close/>
                <a:moveTo>
                  <a:pt x="3784" y="1717"/>
                </a:moveTo>
                <a:lnTo>
                  <a:pt x="3784" y="1717"/>
                </a:lnTo>
                <a:lnTo>
                  <a:pt x="3783" y="1740"/>
                </a:lnTo>
                <a:lnTo>
                  <a:pt x="3784" y="1766"/>
                </a:lnTo>
                <a:lnTo>
                  <a:pt x="3786" y="1797"/>
                </a:lnTo>
                <a:lnTo>
                  <a:pt x="3791" y="1829"/>
                </a:lnTo>
                <a:lnTo>
                  <a:pt x="3799" y="1878"/>
                </a:lnTo>
                <a:lnTo>
                  <a:pt x="3811" y="1929"/>
                </a:lnTo>
                <a:lnTo>
                  <a:pt x="3826" y="1983"/>
                </a:lnTo>
                <a:lnTo>
                  <a:pt x="3843" y="2039"/>
                </a:lnTo>
                <a:lnTo>
                  <a:pt x="3864" y="2097"/>
                </a:lnTo>
                <a:lnTo>
                  <a:pt x="3888" y="2156"/>
                </a:lnTo>
                <a:lnTo>
                  <a:pt x="3914" y="2216"/>
                </a:lnTo>
                <a:lnTo>
                  <a:pt x="3942" y="2276"/>
                </a:lnTo>
                <a:lnTo>
                  <a:pt x="3959" y="2311"/>
                </a:lnTo>
                <a:lnTo>
                  <a:pt x="3976" y="2342"/>
                </a:lnTo>
                <a:lnTo>
                  <a:pt x="3994" y="2374"/>
                </a:lnTo>
                <a:lnTo>
                  <a:pt x="4012" y="2405"/>
                </a:lnTo>
                <a:lnTo>
                  <a:pt x="4047" y="2462"/>
                </a:lnTo>
                <a:lnTo>
                  <a:pt x="4065" y="2489"/>
                </a:lnTo>
                <a:lnTo>
                  <a:pt x="4084" y="2515"/>
                </a:lnTo>
                <a:lnTo>
                  <a:pt x="4164" y="2432"/>
                </a:lnTo>
                <a:lnTo>
                  <a:pt x="4234" y="2360"/>
                </a:lnTo>
                <a:lnTo>
                  <a:pt x="4448" y="2139"/>
                </a:lnTo>
                <a:lnTo>
                  <a:pt x="4710" y="2411"/>
                </a:lnTo>
                <a:lnTo>
                  <a:pt x="4988" y="2698"/>
                </a:lnTo>
                <a:lnTo>
                  <a:pt x="4988" y="2497"/>
                </a:lnTo>
                <a:lnTo>
                  <a:pt x="4920" y="2497"/>
                </a:lnTo>
                <a:lnTo>
                  <a:pt x="4920" y="2325"/>
                </a:lnTo>
                <a:lnTo>
                  <a:pt x="5088" y="2325"/>
                </a:lnTo>
                <a:lnTo>
                  <a:pt x="5403" y="2325"/>
                </a:lnTo>
                <a:lnTo>
                  <a:pt x="5403" y="2497"/>
                </a:lnTo>
                <a:lnTo>
                  <a:pt x="5327" y="2497"/>
                </a:lnTo>
                <a:lnTo>
                  <a:pt x="5327" y="2643"/>
                </a:lnTo>
                <a:lnTo>
                  <a:pt x="5327" y="3047"/>
                </a:lnTo>
                <a:lnTo>
                  <a:pt x="5425" y="3149"/>
                </a:lnTo>
                <a:lnTo>
                  <a:pt x="5708" y="3441"/>
                </a:lnTo>
                <a:lnTo>
                  <a:pt x="5614" y="3612"/>
                </a:lnTo>
                <a:lnTo>
                  <a:pt x="5383" y="3612"/>
                </a:lnTo>
                <a:lnTo>
                  <a:pt x="5383" y="4804"/>
                </a:lnTo>
                <a:lnTo>
                  <a:pt x="3508" y="4804"/>
                </a:lnTo>
                <a:lnTo>
                  <a:pt x="3508" y="3612"/>
                </a:lnTo>
                <a:lnTo>
                  <a:pt x="3267" y="3612"/>
                </a:lnTo>
                <a:lnTo>
                  <a:pt x="3165" y="3463"/>
                </a:lnTo>
                <a:lnTo>
                  <a:pt x="3734" y="2875"/>
                </a:lnTo>
                <a:lnTo>
                  <a:pt x="3837" y="2769"/>
                </a:lnTo>
                <a:lnTo>
                  <a:pt x="3861" y="2802"/>
                </a:lnTo>
                <a:lnTo>
                  <a:pt x="3885" y="2835"/>
                </a:lnTo>
                <a:lnTo>
                  <a:pt x="3910" y="2867"/>
                </a:lnTo>
                <a:lnTo>
                  <a:pt x="3936" y="2897"/>
                </a:lnTo>
                <a:lnTo>
                  <a:pt x="3962" y="2928"/>
                </a:lnTo>
                <a:lnTo>
                  <a:pt x="3989" y="2958"/>
                </a:lnTo>
                <a:lnTo>
                  <a:pt x="4017" y="2985"/>
                </a:lnTo>
                <a:lnTo>
                  <a:pt x="4044" y="3013"/>
                </a:lnTo>
                <a:lnTo>
                  <a:pt x="4080" y="3046"/>
                </a:lnTo>
                <a:lnTo>
                  <a:pt x="4120" y="3078"/>
                </a:lnTo>
                <a:lnTo>
                  <a:pt x="4141" y="3093"/>
                </a:lnTo>
                <a:lnTo>
                  <a:pt x="4162" y="3109"/>
                </a:lnTo>
                <a:lnTo>
                  <a:pt x="4184" y="3123"/>
                </a:lnTo>
                <a:lnTo>
                  <a:pt x="4207" y="3137"/>
                </a:lnTo>
                <a:lnTo>
                  <a:pt x="4216" y="3150"/>
                </a:lnTo>
                <a:lnTo>
                  <a:pt x="4226" y="3162"/>
                </a:lnTo>
                <a:lnTo>
                  <a:pt x="4237" y="3174"/>
                </a:lnTo>
                <a:lnTo>
                  <a:pt x="4248" y="3185"/>
                </a:lnTo>
                <a:lnTo>
                  <a:pt x="4261" y="3196"/>
                </a:lnTo>
                <a:lnTo>
                  <a:pt x="4273" y="3206"/>
                </a:lnTo>
                <a:lnTo>
                  <a:pt x="4287" y="3214"/>
                </a:lnTo>
                <a:lnTo>
                  <a:pt x="4301" y="3222"/>
                </a:lnTo>
                <a:lnTo>
                  <a:pt x="4315" y="3229"/>
                </a:lnTo>
                <a:lnTo>
                  <a:pt x="4330" y="3236"/>
                </a:lnTo>
                <a:lnTo>
                  <a:pt x="4345" y="3242"/>
                </a:lnTo>
                <a:lnTo>
                  <a:pt x="4361" y="3246"/>
                </a:lnTo>
                <a:lnTo>
                  <a:pt x="4378" y="3250"/>
                </a:lnTo>
                <a:lnTo>
                  <a:pt x="4394" y="3253"/>
                </a:lnTo>
                <a:lnTo>
                  <a:pt x="4411" y="3254"/>
                </a:lnTo>
                <a:lnTo>
                  <a:pt x="4428" y="3255"/>
                </a:lnTo>
                <a:lnTo>
                  <a:pt x="4444" y="3254"/>
                </a:lnTo>
                <a:lnTo>
                  <a:pt x="4458" y="3253"/>
                </a:lnTo>
                <a:lnTo>
                  <a:pt x="4474" y="3250"/>
                </a:lnTo>
                <a:lnTo>
                  <a:pt x="4489" y="3248"/>
                </a:lnTo>
                <a:lnTo>
                  <a:pt x="4503" y="3245"/>
                </a:lnTo>
                <a:lnTo>
                  <a:pt x="4517" y="3240"/>
                </a:lnTo>
                <a:lnTo>
                  <a:pt x="4530" y="3234"/>
                </a:lnTo>
                <a:lnTo>
                  <a:pt x="4544" y="3228"/>
                </a:lnTo>
                <a:lnTo>
                  <a:pt x="4557" y="3221"/>
                </a:lnTo>
                <a:lnTo>
                  <a:pt x="4569" y="3214"/>
                </a:lnTo>
                <a:lnTo>
                  <a:pt x="4582" y="3206"/>
                </a:lnTo>
                <a:lnTo>
                  <a:pt x="4593" y="3197"/>
                </a:lnTo>
                <a:lnTo>
                  <a:pt x="4605" y="3188"/>
                </a:lnTo>
                <a:lnTo>
                  <a:pt x="4615" y="3178"/>
                </a:lnTo>
                <a:lnTo>
                  <a:pt x="4625" y="3168"/>
                </a:lnTo>
                <a:lnTo>
                  <a:pt x="4634" y="3156"/>
                </a:lnTo>
                <a:lnTo>
                  <a:pt x="4638" y="3151"/>
                </a:lnTo>
                <a:lnTo>
                  <a:pt x="4639" y="3151"/>
                </a:lnTo>
                <a:lnTo>
                  <a:pt x="4641" y="3148"/>
                </a:lnTo>
                <a:lnTo>
                  <a:pt x="4641" y="3146"/>
                </a:lnTo>
                <a:lnTo>
                  <a:pt x="4645" y="3143"/>
                </a:lnTo>
                <a:lnTo>
                  <a:pt x="4645" y="3142"/>
                </a:lnTo>
                <a:lnTo>
                  <a:pt x="4654" y="3129"/>
                </a:lnTo>
                <a:lnTo>
                  <a:pt x="4655" y="3128"/>
                </a:lnTo>
                <a:lnTo>
                  <a:pt x="4664" y="3112"/>
                </a:lnTo>
                <a:lnTo>
                  <a:pt x="4672" y="3096"/>
                </a:lnTo>
                <a:lnTo>
                  <a:pt x="4674" y="3090"/>
                </a:lnTo>
                <a:lnTo>
                  <a:pt x="4680" y="3073"/>
                </a:lnTo>
                <a:lnTo>
                  <a:pt x="4686" y="3056"/>
                </a:lnTo>
                <a:lnTo>
                  <a:pt x="4690" y="3037"/>
                </a:lnTo>
                <a:lnTo>
                  <a:pt x="4692" y="3019"/>
                </a:lnTo>
                <a:lnTo>
                  <a:pt x="4693" y="3004"/>
                </a:lnTo>
                <a:lnTo>
                  <a:pt x="4694" y="2988"/>
                </a:lnTo>
                <a:lnTo>
                  <a:pt x="4693" y="2969"/>
                </a:lnTo>
                <a:lnTo>
                  <a:pt x="4692" y="2950"/>
                </a:lnTo>
                <a:lnTo>
                  <a:pt x="4689" y="2932"/>
                </a:lnTo>
                <a:lnTo>
                  <a:pt x="4684" y="2914"/>
                </a:lnTo>
                <a:lnTo>
                  <a:pt x="4678" y="2896"/>
                </a:lnTo>
                <a:lnTo>
                  <a:pt x="4671" y="2878"/>
                </a:lnTo>
                <a:lnTo>
                  <a:pt x="4663" y="2862"/>
                </a:lnTo>
                <a:lnTo>
                  <a:pt x="4653" y="2847"/>
                </a:lnTo>
                <a:lnTo>
                  <a:pt x="4644" y="2831"/>
                </a:lnTo>
                <a:lnTo>
                  <a:pt x="4632" y="2817"/>
                </a:lnTo>
                <a:lnTo>
                  <a:pt x="4620" y="2804"/>
                </a:lnTo>
                <a:lnTo>
                  <a:pt x="4607" y="2791"/>
                </a:lnTo>
                <a:lnTo>
                  <a:pt x="4594" y="2779"/>
                </a:lnTo>
                <a:lnTo>
                  <a:pt x="4579" y="2769"/>
                </a:lnTo>
                <a:lnTo>
                  <a:pt x="4563" y="2759"/>
                </a:lnTo>
                <a:lnTo>
                  <a:pt x="4548" y="2751"/>
                </a:lnTo>
                <a:lnTo>
                  <a:pt x="4557" y="2776"/>
                </a:lnTo>
                <a:lnTo>
                  <a:pt x="4565" y="2802"/>
                </a:lnTo>
                <a:lnTo>
                  <a:pt x="4569" y="2827"/>
                </a:lnTo>
                <a:lnTo>
                  <a:pt x="4572" y="2852"/>
                </a:lnTo>
                <a:lnTo>
                  <a:pt x="4570" y="2877"/>
                </a:lnTo>
                <a:lnTo>
                  <a:pt x="4567" y="2901"/>
                </a:lnTo>
                <a:lnTo>
                  <a:pt x="4561" y="2923"/>
                </a:lnTo>
                <a:lnTo>
                  <a:pt x="4553" y="2946"/>
                </a:lnTo>
                <a:lnTo>
                  <a:pt x="4547" y="2956"/>
                </a:lnTo>
                <a:lnTo>
                  <a:pt x="4541" y="2966"/>
                </a:lnTo>
                <a:lnTo>
                  <a:pt x="4535" y="2975"/>
                </a:lnTo>
                <a:lnTo>
                  <a:pt x="4528" y="2985"/>
                </a:lnTo>
                <a:lnTo>
                  <a:pt x="4520" y="2994"/>
                </a:lnTo>
                <a:lnTo>
                  <a:pt x="4511" y="3002"/>
                </a:lnTo>
                <a:lnTo>
                  <a:pt x="4502" y="3010"/>
                </a:lnTo>
                <a:lnTo>
                  <a:pt x="4492" y="3018"/>
                </a:lnTo>
                <a:lnTo>
                  <a:pt x="4483" y="3024"/>
                </a:lnTo>
                <a:lnTo>
                  <a:pt x="4472" y="3031"/>
                </a:lnTo>
                <a:lnTo>
                  <a:pt x="4461" y="3036"/>
                </a:lnTo>
                <a:lnTo>
                  <a:pt x="4449" y="3040"/>
                </a:lnTo>
                <a:lnTo>
                  <a:pt x="4436" y="3045"/>
                </a:lnTo>
                <a:lnTo>
                  <a:pt x="4423" y="3048"/>
                </a:lnTo>
                <a:lnTo>
                  <a:pt x="4410" y="3052"/>
                </a:lnTo>
                <a:lnTo>
                  <a:pt x="4396" y="3053"/>
                </a:lnTo>
                <a:lnTo>
                  <a:pt x="4379" y="3054"/>
                </a:lnTo>
                <a:lnTo>
                  <a:pt x="4363" y="3054"/>
                </a:lnTo>
                <a:lnTo>
                  <a:pt x="4346" y="3053"/>
                </a:lnTo>
                <a:lnTo>
                  <a:pt x="4328" y="3050"/>
                </a:lnTo>
                <a:lnTo>
                  <a:pt x="4312" y="3046"/>
                </a:lnTo>
                <a:lnTo>
                  <a:pt x="4293" y="3040"/>
                </a:lnTo>
                <a:lnTo>
                  <a:pt x="4275" y="3033"/>
                </a:lnTo>
                <a:lnTo>
                  <a:pt x="4257" y="3025"/>
                </a:lnTo>
                <a:lnTo>
                  <a:pt x="4239" y="3014"/>
                </a:lnTo>
                <a:lnTo>
                  <a:pt x="4220" y="3004"/>
                </a:lnTo>
                <a:lnTo>
                  <a:pt x="4201" y="2992"/>
                </a:lnTo>
                <a:lnTo>
                  <a:pt x="4181" y="2978"/>
                </a:lnTo>
                <a:lnTo>
                  <a:pt x="4162" y="2963"/>
                </a:lnTo>
                <a:lnTo>
                  <a:pt x="4142" y="2948"/>
                </a:lnTo>
                <a:lnTo>
                  <a:pt x="4123" y="2930"/>
                </a:lnTo>
                <a:lnTo>
                  <a:pt x="4103" y="2913"/>
                </a:lnTo>
                <a:lnTo>
                  <a:pt x="4082" y="2891"/>
                </a:lnTo>
                <a:lnTo>
                  <a:pt x="4059" y="2868"/>
                </a:lnTo>
                <a:lnTo>
                  <a:pt x="4037" y="2843"/>
                </a:lnTo>
                <a:lnTo>
                  <a:pt x="4014" y="2818"/>
                </a:lnTo>
                <a:lnTo>
                  <a:pt x="3992" y="2791"/>
                </a:lnTo>
                <a:lnTo>
                  <a:pt x="3971" y="2763"/>
                </a:lnTo>
                <a:lnTo>
                  <a:pt x="3948" y="2733"/>
                </a:lnTo>
                <a:lnTo>
                  <a:pt x="3926" y="2701"/>
                </a:lnTo>
                <a:lnTo>
                  <a:pt x="3903" y="2669"/>
                </a:lnTo>
                <a:lnTo>
                  <a:pt x="3882" y="2636"/>
                </a:lnTo>
                <a:lnTo>
                  <a:pt x="3861" y="2602"/>
                </a:lnTo>
                <a:lnTo>
                  <a:pt x="3838" y="2567"/>
                </a:lnTo>
                <a:lnTo>
                  <a:pt x="3818" y="2530"/>
                </a:lnTo>
                <a:lnTo>
                  <a:pt x="3797" y="2492"/>
                </a:lnTo>
                <a:lnTo>
                  <a:pt x="3777" y="2455"/>
                </a:lnTo>
                <a:lnTo>
                  <a:pt x="3757" y="2414"/>
                </a:lnTo>
                <a:lnTo>
                  <a:pt x="3737" y="2375"/>
                </a:lnTo>
                <a:lnTo>
                  <a:pt x="3719" y="2335"/>
                </a:lnTo>
                <a:lnTo>
                  <a:pt x="3701" y="2295"/>
                </a:lnTo>
                <a:lnTo>
                  <a:pt x="3685" y="2255"/>
                </a:lnTo>
                <a:lnTo>
                  <a:pt x="3668" y="2216"/>
                </a:lnTo>
                <a:lnTo>
                  <a:pt x="3654" y="2177"/>
                </a:lnTo>
                <a:lnTo>
                  <a:pt x="3640" y="2138"/>
                </a:lnTo>
                <a:lnTo>
                  <a:pt x="3627" y="2099"/>
                </a:lnTo>
                <a:lnTo>
                  <a:pt x="3614" y="2060"/>
                </a:lnTo>
                <a:lnTo>
                  <a:pt x="3603" y="2022"/>
                </a:lnTo>
                <a:lnTo>
                  <a:pt x="3593" y="1986"/>
                </a:lnTo>
                <a:lnTo>
                  <a:pt x="3583" y="1949"/>
                </a:lnTo>
                <a:lnTo>
                  <a:pt x="3575" y="1913"/>
                </a:lnTo>
                <a:lnTo>
                  <a:pt x="3568" y="1878"/>
                </a:lnTo>
                <a:lnTo>
                  <a:pt x="3561" y="1843"/>
                </a:lnTo>
                <a:lnTo>
                  <a:pt x="3556" y="1810"/>
                </a:lnTo>
                <a:lnTo>
                  <a:pt x="3550" y="1765"/>
                </a:lnTo>
                <a:lnTo>
                  <a:pt x="3545" y="1723"/>
                </a:lnTo>
                <a:lnTo>
                  <a:pt x="3543" y="1681"/>
                </a:lnTo>
                <a:lnTo>
                  <a:pt x="3543" y="1641"/>
                </a:lnTo>
                <a:lnTo>
                  <a:pt x="3544" y="1603"/>
                </a:lnTo>
                <a:lnTo>
                  <a:pt x="3548" y="1568"/>
                </a:lnTo>
                <a:lnTo>
                  <a:pt x="3552" y="1534"/>
                </a:lnTo>
                <a:lnTo>
                  <a:pt x="3560" y="1502"/>
                </a:lnTo>
                <a:lnTo>
                  <a:pt x="3784" y="1717"/>
                </a:lnTo>
                <a:close/>
                <a:moveTo>
                  <a:pt x="4168" y="4304"/>
                </a:moveTo>
                <a:lnTo>
                  <a:pt x="4168" y="3644"/>
                </a:lnTo>
                <a:lnTo>
                  <a:pt x="4717" y="3644"/>
                </a:lnTo>
                <a:lnTo>
                  <a:pt x="4717" y="4304"/>
                </a:lnTo>
                <a:lnTo>
                  <a:pt x="4168" y="4304"/>
                </a:ln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zh-CN" altLang="en-US">
                <a:solidFill>
                  <a:schemeClr val="tx1"/>
                </a:solidFill>
              </a:rPr>
              <a:t>私</a:t>
            </a:r>
            <a:endParaRPr lang="zh-CN" altLang="en-US">
              <a:solidFill>
                <a:schemeClr val="tx1"/>
              </a:solidFill>
            </a:endParaRPr>
          </a:p>
        </p:txBody>
      </p:sp>
      <p:sp>
        <p:nvSpPr>
          <p:cNvPr id="7" name="钥匙"/>
          <p:cNvSpPr/>
          <p:nvPr/>
        </p:nvSpPr>
        <p:spPr bwMode="auto">
          <a:xfrm>
            <a:off x="6946265" y="1605915"/>
            <a:ext cx="483870" cy="388620"/>
          </a:xfrm>
          <a:custGeom>
            <a:avLst/>
            <a:gdLst>
              <a:gd name="T0" fmla="*/ 2147483646 w 5708"/>
              <a:gd name="T1" fmla="*/ 2147483646 h 4804"/>
              <a:gd name="T2" fmla="*/ 2147483646 w 5708"/>
              <a:gd name="T3" fmla="*/ 2147483646 h 4804"/>
              <a:gd name="T4" fmla="*/ 2147483646 w 5708"/>
              <a:gd name="T5" fmla="*/ 2147483646 h 4804"/>
              <a:gd name="T6" fmla="*/ 2147483646 w 5708"/>
              <a:gd name="T7" fmla="*/ 2147483646 h 4804"/>
              <a:gd name="T8" fmla="*/ 2147483646 w 5708"/>
              <a:gd name="T9" fmla="*/ 2147483646 h 4804"/>
              <a:gd name="T10" fmla="*/ 2147483646 w 5708"/>
              <a:gd name="T11" fmla="*/ 2147483646 h 4804"/>
              <a:gd name="T12" fmla="*/ 2147483646 w 5708"/>
              <a:gd name="T13" fmla="*/ 2147483646 h 4804"/>
              <a:gd name="T14" fmla="*/ 2147483646 w 5708"/>
              <a:gd name="T15" fmla="*/ 2147483646 h 4804"/>
              <a:gd name="T16" fmla="*/ 2147483646 w 5708"/>
              <a:gd name="T17" fmla="*/ 2147483646 h 4804"/>
              <a:gd name="T18" fmla="*/ 2147483646 w 5708"/>
              <a:gd name="T19" fmla="*/ 2147483646 h 4804"/>
              <a:gd name="T20" fmla="*/ 2147483646 w 5708"/>
              <a:gd name="T21" fmla="*/ 2147483646 h 4804"/>
              <a:gd name="T22" fmla="*/ 2147483646 w 5708"/>
              <a:gd name="T23" fmla="*/ 2147483646 h 4804"/>
              <a:gd name="T24" fmla="*/ 2147483646 w 5708"/>
              <a:gd name="T25" fmla="*/ 2147483646 h 4804"/>
              <a:gd name="T26" fmla="*/ 2147483646 w 5708"/>
              <a:gd name="T27" fmla="*/ 2147483646 h 4804"/>
              <a:gd name="T28" fmla="*/ 2147483646 w 5708"/>
              <a:gd name="T29" fmla="*/ 2147483646 h 4804"/>
              <a:gd name="T30" fmla="*/ 2147483646 w 5708"/>
              <a:gd name="T31" fmla="*/ 2147483646 h 4804"/>
              <a:gd name="T32" fmla="*/ 2147483646 w 5708"/>
              <a:gd name="T33" fmla="*/ 2147483646 h 4804"/>
              <a:gd name="T34" fmla="*/ 2147483646 w 5708"/>
              <a:gd name="T35" fmla="*/ 2147483646 h 4804"/>
              <a:gd name="T36" fmla="*/ 2147483646 w 5708"/>
              <a:gd name="T37" fmla="*/ 2147483646 h 4804"/>
              <a:gd name="T38" fmla="*/ 2147483646 w 5708"/>
              <a:gd name="T39" fmla="*/ 2147483646 h 4804"/>
              <a:gd name="T40" fmla="*/ 2147483646 w 5708"/>
              <a:gd name="T41" fmla="*/ 2147483646 h 4804"/>
              <a:gd name="T42" fmla="*/ 2147483646 w 5708"/>
              <a:gd name="T43" fmla="*/ 2147483646 h 4804"/>
              <a:gd name="T44" fmla="*/ 2147483646 w 5708"/>
              <a:gd name="T45" fmla="*/ 2147483646 h 4804"/>
              <a:gd name="T46" fmla="*/ 2147483646 w 5708"/>
              <a:gd name="T47" fmla="*/ 2147483646 h 4804"/>
              <a:gd name="T48" fmla="*/ 2147483646 w 5708"/>
              <a:gd name="T49" fmla="*/ 2147483646 h 4804"/>
              <a:gd name="T50" fmla="*/ 2147483646 w 5708"/>
              <a:gd name="T51" fmla="*/ 2147483646 h 4804"/>
              <a:gd name="T52" fmla="*/ 2147483646 w 5708"/>
              <a:gd name="T53" fmla="*/ 2147483646 h 4804"/>
              <a:gd name="T54" fmla="*/ 2147483646 w 5708"/>
              <a:gd name="T55" fmla="*/ 2147483646 h 4804"/>
              <a:gd name="T56" fmla="*/ 2147483646 w 5708"/>
              <a:gd name="T57" fmla="*/ 2147483646 h 4804"/>
              <a:gd name="T58" fmla="*/ 2147483646 w 5708"/>
              <a:gd name="T59" fmla="*/ 2147483646 h 4804"/>
              <a:gd name="T60" fmla="*/ 2147483646 w 5708"/>
              <a:gd name="T61" fmla="*/ 2147483646 h 4804"/>
              <a:gd name="T62" fmla="*/ 2147483646 w 5708"/>
              <a:gd name="T63" fmla="*/ 2147483646 h 4804"/>
              <a:gd name="T64" fmla="*/ 2147483646 w 5708"/>
              <a:gd name="T65" fmla="*/ 2147483646 h 4804"/>
              <a:gd name="T66" fmla="*/ 2147483646 w 5708"/>
              <a:gd name="T67" fmla="*/ 2147483646 h 4804"/>
              <a:gd name="T68" fmla="*/ 2147483646 w 5708"/>
              <a:gd name="T69" fmla="*/ 2147483646 h 4804"/>
              <a:gd name="T70" fmla="*/ 2147483646 w 5708"/>
              <a:gd name="T71" fmla="*/ 2147483646 h 4804"/>
              <a:gd name="T72" fmla="*/ 2147483646 w 5708"/>
              <a:gd name="T73" fmla="*/ 2147483646 h 4804"/>
              <a:gd name="T74" fmla="*/ 2147483646 w 5708"/>
              <a:gd name="T75" fmla="*/ 2147483646 h 4804"/>
              <a:gd name="T76" fmla="*/ 2147483646 w 5708"/>
              <a:gd name="T77" fmla="*/ 2147483646 h 4804"/>
              <a:gd name="T78" fmla="*/ 2147483646 w 5708"/>
              <a:gd name="T79" fmla="*/ 2147483646 h 4804"/>
              <a:gd name="T80" fmla="*/ 2147483646 w 5708"/>
              <a:gd name="T81" fmla="*/ 2147483646 h 4804"/>
              <a:gd name="T82" fmla="*/ 2147483646 w 5708"/>
              <a:gd name="T83" fmla="*/ 2147483646 h 4804"/>
              <a:gd name="T84" fmla="*/ 2147483646 w 5708"/>
              <a:gd name="T85" fmla="*/ 2147483646 h 4804"/>
              <a:gd name="T86" fmla="*/ 2147483646 w 5708"/>
              <a:gd name="T87" fmla="*/ 2147483646 h 4804"/>
              <a:gd name="T88" fmla="*/ 2147483646 w 5708"/>
              <a:gd name="T89" fmla="*/ 2147483646 h 4804"/>
              <a:gd name="T90" fmla="*/ 2147483646 w 5708"/>
              <a:gd name="T91" fmla="*/ 2147483646 h 4804"/>
              <a:gd name="T92" fmla="*/ 2147483646 w 5708"/>
              <a:gd name="T93" fmla="*/ 2147483646 h 4804"/>
              <a:gd name="T94" fmla="*/ 2147483646 w 5708"/>
              <a:gd name="T95" fmla="*/ 2147483646 h 4804"/>
              <a:gd name="T96" fmla="*/ 2147483646 w 5708"/>
              <a:gd name="T97" fmla="*/ 2147483646 h 4804"/>
              <a:gd name="T98" fmla="*/ 2147483646 w 5708"/>
              <a:gd name="T99" fmla="*/ 2147483646 h 4804"/>
              <a:gd name="T100" fmla="*/ 2147483646 w 5708"/>
              <a:gd name="T101" fmla="*/ 2147483646 h 4804"/>
              <a:gd name="T102" fmla="*/ 2147483646 w 5708"/>
              <a:gd name="T103" fmla="*/ 2147483646 h 4804"/>
              <a:gd name="T104" fmla="*/ 2147483646 w 5708"/>
              <a:gd name="T105" fmla="*/ 2147483646 h 4804"/>
              <a:gd name="T106" fmla="*/ 2147483646 w 5708"/>
              <a:gd name="T107" fmla="*/ 2147483646 h 4804"/>
              <a:gd name="T108" fmla="*/ 2147483646 w 5708"/>
              <a:gd name="T109" fmla="*/ 2147483646 h 4804"/>
              <a:gd name="T110" fmla="*/ 2147483646 w 5708"/>
              <a:gd name="T111" fmla="*/ 2147483646 h 4804"/>
              <a:gd name="T112" fmla="*/ 2147483646 w 5708"/>
              <a:gd name="T113" fmla="*/ 2147483646 h 4804"/>
              <a:gd name="T114" fmla="*/ 2147483646 w 5708"/>
              <a:gd name="T115" fmla="*/ 2147483646 h 4804"/>
              <a:gd name="T116" fmla="*/ 2147483646 w 5708"/>
              <a:gd name="T117" fmla="*/ 2147483646 h 4804"/>
              <a:gd name="T118" fmla="*/ 2147483646 w 5708"/>
              <a:gd name="T119" fmla="*/ 2147483646 h 4804"/>
              <a:gd name="T120" fmla="*/ 2147483646 w 5708"/>
              <a:gd name="T121" fmla="*/ 2147483646 h 48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08" h="4804">
                <a:moveTo>
                  <a:pt x="4435" y="1627"/>
                </a:moveTo>
                <a:lnTo>
                  <a:pt x="4430" y="1619"/>
                </a:lnTo>
                <a:lnTo>
                  <a:pt x="4415" y="1588"/>
                </a:lnTo>
                <a:lnTo>
                  <a:pt x="4413" y="1586"/>
                </a:lnTo>
                <a:lnTo>
                  <a:pt x="4396" y="1552"/>
                </a:lnTo>
                <a:lnTo>
                  <a:pt x="4393" y="1548"/>
                </a:lnTo>
                <a:lnTo>
                  <a:pt x="4379" y="1522"/>
                </a:lnTo>
                <a:lnTo>
                  <a:pt x="4377" y="1516"/>
                </a:lnTo>
                <a:lnTo>
                  <a:pt x="4376" y="1516"/>
                </a:lnTo>
                <a:lnTo>
                  <a:pt x="4374" y="1512"/>
                </a:lnTo>
                <a:lnTo>
                  <a:pt x="4358" y="1484"/>
                </a:lnTo>
                <a:lnTo>
                  <a:pt x="4357" y="1480"/>
                </a:lnTo>
                <a:lnTo>
                  <a:pt x="4339" y="1451"/>
                </a:lnTo>
                <a:lnTo>
                  <a:pt x="4335" y="1443"/>
                </a:lnTo>
                <a:lnTo>
                  <a:pt x="4319" y="1416"/>
                </a:lnTo>
                <a:lnTo>
                  <a:pt x="4315" y="1410"/>
                </a:lnTo>
                <a:lnTo>
                  <a:pt x="4299" y="1382"/>
                </a:lnTo>
                <a:lnTo>
                  <a:pt x="4298" y="1380"/>
                </a:lnTo>
                <a:lnTo>
                  <a:pt x="4296" y="1379"/>
                </a:lnTo>
                <a:lnTo>
                  <a:pt x="4279" y="1348"/>
                </a:lnTo>
                <a:lnTo>
                  <a:pt x="4276" y="1345"/>
                </a:lnTo>
                <a:lnTo>
                  <a:pt x="4259" y="1316"/>
                </a:lnTo>
                <a:lnTo>
                  <a:pt x="4254" y="1309"/>
                </a:lnTo>
                <a:lnTo>
                  <a:pt x="4237" y="1283"/>
                </a:lnTo>
                <a:lnTo>
                  <a:pt x="4235" y="1281"/>
                </a:lnTo>
                <a:lnTo>
                  <a:pt x="4234" y="1279"/>
                </a:lnTo>
                <a:lnTo>
                  <a:pt x="4217" y="1254"/>
                </a:lnTo>
                <a:lnTo>
                  <a:pt x="4211" y="1244"/>
                </a:lnTo>
                <a:lnTo>
                  <a:pt x="4196" y="1222"/>
                </a:lnTo>
                <a:lnTo>
                  <a:pt x="4190" y="1212"/>
                </a:lnTo>
                <a:lnTo>
                  <a:pt x="4172" y="1186"/>
                </a:lnTo>
                <a:lnTo>
                  <a:pt x="4168" y="1182"/>
                </a:lnTo>
                <a:lnTo>
                  <a:pt x="4151" y="1158"/>
                </a:lnTo>
                <a:lnTo>
                  <a:pt x="4144" y="1147"/>
                </a:lnTo>
                <a:lnTo>
                  <a:pt x="4129" y="1127"/>
                </a:lnTo>
                <a:lnTo>
                  <a:pt x="4124" y="1120"/>
                </a:lnTo>
                <a:lnTo>
                  <a:pt x="4106" y="1096"/>
                </a:lnTo>
                <a:lnTo>
                  <a:pt x="4100" y="1088"/>
                </a:lnTo>
                <a:lnTo>
                  <a:pt x="4083" y="1066"/>
                </a:lnTo>
                <a:lnTo>
                  <a:pt x="4076" y="1057"/>
                </a:lnTo>
                <a:lnTo>
                  <a:pt x="4059" y="1035"/>
                </a:lnTo>
                <a:lnTo>
                  <a:pt x="4052" y="1026"/>
                </a:lnTo>
                <a:lnTo>
                  <a:pt x="4035" y="1006"/>
                </a:lnTo>
                <a:lnTo>
                  <a:pt x="4031" y="999"/>
                </a:lnTo>
                <a:lnTo>
                  <a:pt x="4013" y="977"/>
                </a:lnTo>
                <a:lnTo>
                  <a:pt x="4004" y="966"/>
                </a:lnTo>
                <a:lnTo>
                  <a:pt x="4002" y="964"/>
                </a:lnTo>
                <a:lnTo>
                  <a:pt x="3988" y="948"/>
                </a:lnTo>
                <a:lnTo>
                  <a:pt x="3987" y="947"/>
                </a:lnTo>
                <a:lnTo>
                  <a:pt x="3979" y="936"/>
                </a:lnTo>
                <a:lnTo>
                  <a:pt x="3962" y="917"/>
                </a:lnTo>
                <a:lnTo>
                  <a:pt x="3960" y="914"/>
                </a:lnTo>
                <a:lnTo>
                  <a:pt x="3955" y="909"/>
                </a:lnTo>
                <a:lnTo>
                  <a:pt x="3941" y="892"/>
                </a:lnTo>
                <a:lnTo>
                  <a:pt x="3930" y="882"/>
                </a:lnTo>
                <a:lnTo>
                  <a:pt x="3913" y="862"/>
                </a:lnTo>
                <a:lnTo>
                  <a:pt x="3904" y="852"/>
                </a:lnTo>
                <a:lnTo>
                  <a:pt x="3887" y="833"/>
                </a:lnTo>
                <a:lnTo>
                  <a:pt x="3876" y="822"/>
                </a:lnTo>
                <a:lnTo>
                  <a:pt x="3867" y="811"/>
                </a:lnTo>
                <a:lnTo>
                  <a:pt x="3849" y="792"/>
                </a:lnTo>
                <a:lnTo>
                  <a:pt x="3838" y="781"/>
                </a:lnTo>
                <a:lnTo>
                  <a:pt x="3826" y="770"/>
                </a:lnTo>
                <a:lnTo>
                  <a:pt x="3810" y="752"/>
                </a:lnTo>
                <a:lnTo>
                  <a:pt x="3799" y="742"/>
                </a:lnTo>
                <a:lnTo>
                  <a:pt x="3782" y="725"/>
                </a:lnTo>
                <a:lnTo>
                  <a:pt x="3772" y="715"/>
                </a:lnTo>
                <a:lnTo>
                  <a:pt x="3759" y="702"/>
                </a:lnTo>
                <a:lnTo>
                  <a:pt x="3738" y="682"/>
                </a:lnTo>
                <a:lnTo>
                  <a:pt x="3732" y="678"/>
                </a:lnTo>
                <a:lnTo>
                  <a:pt x="3719" y="665"/>
                </a:lnTo>
                <a:lnTo>
                  <a:pt x="3700" y="647"/>
                </a:lnTo>
                <a:lnTo>
                  <a:pt x="3691" y="639"/>
                </a:lnTo>
                <a:lnTo>
                  <a:pt x="3675" y="624"/>
                </a:lnTo>
                <a:lnTo>
                  <a:pt x="3659" y="610"/>
                </a:lnTo>
                <a:lnTo>
                  <a:pt x="3649" y="601"/>
                </a:lnTo>
                <a:lnTo>
                  <a:pt x="3629" y="584"/>
                </a:lnTo>
                <a:lnTo>
                  <a:pt x="3617" y="574"/>
                </a:lnTo>
                <a:lnTo>
                  <a:pt x="3607" y="564"/>
                </a:lnTo>
                <a:lnTo>
                  <a:pt x="3606" y="563"/>
                </a:lnTo>
                <a:lnTo>
                  <a:pt x="3589" y="549"/>
                </a:lnTo>
                <a:lnTo>
                  <a:pt x="3539" y="508"/>
                </a:lnTo>
                <a:lnTo>
                  <a:pt x="3489" y="467"/>
                </a:lnTo>
                <a:lnTo>
                  <a:pt x="3437" y="428"/>
                </a:lnTo>
                <a:lnTo>
                  <a:pt x="3385" y="391"/>
                </a:lnTo>
                <a:lnTo>
                  <a:pt x="3332" y="353"/>
                </a:lnTo>
                <a:lnTo>
                  <a:pt x="3278" y="316"/>
                </a:lnTo>
                <a:lnTo>
                  <a:pt x="3224" y="281"/>
                </a:lnTo>
                <a:lnTo>
                  <a:pt x="3169" y="247"/>
                </a:lnTo>
                <a:lnTo>
                  <a:pt x="3112" y="212"/>
                </a:lnTo>
                <a:lnTo>
                  <a:pt x="3054" y="179"/>
                </a:lnTo>
                <a:lnTo>
                  <a:pt x="2996" y="147"/>
                </a:lnTo>
                <a:lnTo>
                  <a:pt x="2938" y="117"/>
                </a:lnTo>
                <a:lnTo>
                  <a:pt x="2878" y="86"/>
                </a:lnTo>
                <a:lnTo>
                  <a:pt x="2818" y="56"/>
                </a:lnTo>
                <a:lnTo>
                  <a:pt x="2757" y="28"/>
                </a:lnTo>
                <a:lnTo>
                  <a:pt x="2694" y="0"/>
                </a:lnTo>
                <a:lnTo>
                  <a:pt x="1387" y="1384"/>
                </a:lnTo>
                <a:lnTo>
                  <a:pt x="1422" y="1454"/>
                </a:lnTo>
                <a:lnTo>
                  <a:pt x="1459" y="1525"/>
                </a:lnTo>
                <a:lnTo>
                  <a:pt x="1496" y="1594"/>
                </a:lnTo>
                <a:lnTo>
                  <a:pt x="1535" y="1661"/>
                </a:lnTo>
                <a:lnTo>
                  <a:pt x="1576" y="1728"/>
                </a:lnTo>
                <a:lnTo>
                  <a:pt x="1617" y="1793"/>
                </a:lnTo>
                <a:lnTo>
                  <a:pt x="1661" y="1857"/>
                </a:lnTo>
                <a:lnTo>
                  <a:pt x="1704" y="1921"/>
                </a:lnTo>
                <a:lnTo>
                  <a:pt x="0" y="3724"/>
                </a:lnTo>
                <a:lnTo>
                  <a:pt x="68" y="4282"/>
                </a:lnTo>
                <a:lnTo>
                  <a:pt x="281" y="4323"/>
                </a:lnTo>
                <a:lnTo>
                  <a:pt x="1585" y="2945"/>
                </a:lnTo>
                <a:lnTo>
                  <a:pt x="1694" y="3047"/>
                </a:lnTo>
                <a:lnTo>
                  <a:pt x="458" y="4356"/>
                </a:lnTo>
                <a:lnTo>
                  <a:pt x="723" y="4406"/>
                </a:lnTo>
                <a:lnTo>
                  <a:pt x="794" y="4331"/>
                </a:lnTo>
                <a:lnTo>
                  <a:pt x="1026" y="4366"/>
                </a:lnTo>
                <a:lnTo>
                  <a:pt x="1124" y="4262"/>
                </a:lnTo>
                <a:lnTo>
                  <a:pt x="1061" y="4049"/>
                </a:lnTo>
                <a:lnTo>
                  <a:pt x="1109" y="3997"/>
                </a:lnTo>
                <a:lnTo>
                  <a:pt x="1342" y="4033"/>
                </a:lnTo>
                <a:lnTo>
                  <a:pt x="1440" y="3929"/>
                </a:lnTo>
                <a:lnTo>
                  <a:pt x="1376" y="3714"/>
                </a:lnTo>
                <a:lnTo>
                  <a:pt x="1424" y="3664"/>
                </a:lnTo>
                <a:lnTo>
                  <a:pt x="1657" y="3699"/>
                </a:lnTo>
                <a:lnTo>
                  <a:pt x="1755" y="3595"/>
                </a:lnTo>
                <a:lnTo>
                  <a:pt x="1691" y="3381"/>
                </a:lnTo>
                <a:lnTo>
                  <a:pt x="1963" y="3093"/>
                </a:lnTo>
                <a:lnTo>
                  <a:pt x="2114" y="3237"/>
                </a:lnTo>
                <a:lnTo>
                  <a:pt x="2575" y="2750"/>
                </a:lnTo>
                <a:lnTo>
                  <a:pt x="2641" y="2791"/>
                </a:lnTo>
                <a:lnTo>
                  <a:pt x="2708" y="2831"/>
                </a:lnTo>
                <a:lnTo>
                  <a:pt x="2777" y="2869"/>
                </a:lnTo>
                <a:lnTo>
                  <a:pt x="2847" y="2907"/>
                </a:lnTo>
                <a:lnTo>
                  <a:pt x="2918" y="2942"/>
                </a:lnTo>
                <a:lnTo>
                  <a:pt x="2992" y="2976"/>
                </a:lnTo>
                <a:lnTo>
                  <a:pt x="3066" y="3011"/>
                </a:lnTo>
                <a:lnTo>
                  <a:pt x="3143" y="3043"/>
                </a:lnTo>
                <a:lnTo>
                  <a:pt x="3666" y="2489"/>
                </a:lnTo>
                <a:lnTo>
                  <a:pt x="3630" y="2419"/>
                </a:lnTo>
                <a:lnTo>
                  <a:pt x="3601" y="2359"/>
                </a:lnTo>
                <a:lnTo>
                  <a:pt x="3573" y="2296"/>
                </a:lnTo>
                <a:lnTo>
                  <a:pt x="3545" y="2233"/>
                </a:lnTo>
                <a:lnTo>
                  <a:pt x="3519" y="2169"/>
                </a:lnTo>
                <a:lnTo>
                  <a:pt x="3496" y="2104"/>
                </a:lnTo>
                <a:lnTo>
                  <a:pt x="3473" y="2038"/>
                </a:lnTo>
                <a:lnTo>
                  <a:pt x="3453" y="1972"/>
                </a:lnTo>
                <a:lnTo>
                  <a:pt x="3434" y="1904"/>
                </a:lnTo>
                <a:lnTo>
                  <a:pt x="2426" y="951"/>
                </a:lnTo>
                <a:lnTo>
                  <a:pt x="2785" y="572"/>
                </a:lnTo>
                <a:lnTo>
                  <a:pt x="3284" y="1045"/>
                </a:lnTo>
                <a:lnTo>
                  <a:pt x="3890" y="1616"/>
                </a:lnTo>
                <a:lnTo>
                  <a:pt x="3845" y="1667"/>
                </a:lnTo>
                <a:lnTo>
                  <a:pt x="3847" y="1667"/>
                </a:lnTo>
                <a:lnTo>
                  <a:pt x="3850" y="1695"/>
                </a:lnTo>
                <a:lnTo>
                  <a:pt x="3855" y="1723"/>
                </a:lnTo>
                <a:lnTo>
                  <a:pt x="3860" y="1751"/>
                </a:lnTo>
                <a:lnTo>
                  <a:pt x="3872" y="1808"/>
                </a:lnTo>
                <a:lnTo>
                  <a:pt x="3888" y="1864"/>
                </a:lnTo>
                <a:lnTo>
                  <a:pt x="3907" y="1921"/>
                </a:lnTo>
                <a:lnTo>
                  <a:pt x="3927" y="1978"/>
                </a:lnTo>
                <a:lnTo>
                  <a:pt x="3948" y="2033"/>
                </a:lnTo>
                <a:lnTo>
                  <a:pt x="3971" y="2087"/>
                </a:lnTo>
                <a:lnTo>
                  <a:pt x="3995" y="2139"/>
                </a:lnTo>
                <a:lnTo>
                  <a:pt x="4098" y="2031"/>
                </a:lnTo>
                <a:lnTo>
                  <a:pt x="4097" y="2028"/>
                </a:lnTo>
                <a:lnTo>
                  <a:pt x="4425" y="1684"/>
                </a:lnTo>
                <a:lnTo>
                  <a:pt x="4450" y="1659"/>
                </a:lnTo>
                <a:lnTo>
                  <a:pt x="4435" y="1627"/>
                </a:lnTo>
                <a:close/>
                <a:moveTo>
                  <a:pt x="3784" y="1717"/>
                </a:moveTo>
                <a:lnTo>
                  <a:pt x="3784" y="1717"/>
                </a:lnTo>
                <a:lnTo>
                  <a:pt x="3783" y="1740"/>
                </a:lnTo>
                <a:lnTo>
                  <a:pt x="3784" y="1766"/>
                </a:lnTo>
                <a:lnTo>
                  <a:pt x="3786" y="1797"/>
                </a:lnTo>
                <a:lnTo>
                  <a:pt x="3791" y="1829"/>
                </a:lnTo>
                <a:lnTo>
                  <a:pt x="3799" y="1878"/>
                </a:lnTo>
                <a:lnTo>
                  <a:pt x="3811" y="1929"/>
                </a:lnTo>
                <a:lnTo>
                  <a:pt x="3826" y="1983"/>
                </a:lnTo>
                <a:lnTo>
                  <a:pt x="3843" y="2039"/>
                </a:lnTo>
                <a:lnTo>
                  <a:pt x="3864" y="2097"/>
                </a:lnTo>
                <a:lnTo>
                  <a:pt x="3888" y="2156"/>
                </a:lnTo>
                <a:lnTo>
                  <a:pt x="3914" y="2216"/>
                </a:lnTo>
                <a:lnTo>
                  <a:pt x="3942" y="2276"/>
                </a:lnTo>
                <a:lnTo>
                  <a:pt x="3959" y="2311"/>
                </a:lnTo>
                <a:lnTo>
                  <a:pt x="3976" y="2342"/>
                </a:lnTo>
                <a:lnTo>
                  <a:pt x="3994" y="2374"/>
                </a:lnTo>
                <a:lnTo>
                  <a:pt x="4012" y="2405"/>
                </a:lnTo>
                <a:lnTo>
                  <a:pt x="4047" y="2462"/>
                </a:lnTo>
                <a:lnTo>
                  <a:pt x="4065" y="2489"/>
                </a:lnTo>
                <a:lnTo>
                  <a:pt x="4084" y="2515"/>
                </a:lnTo>
                <a:lnTo>
                  <a:pt x="4164" y="2432"/>
                </a:lnTo>
                <a:lnTo>
                  <a:pt x="4234" y="2360"/>
                </a:lnTo>
                <a:lnTo>
                  <a:pt x="4448" y="2139"/>
                </a:lnTo>
                <a:lnTo>
                  <a:pt x="4710" y="2411"/>
                </a:lnTo>
                <a:lnTo>
                  <a:pt x="4988" y="2698"/>
                </a:lnTo>
                <a:lnTo>
                  <a:pt x="4988" y="2497"/>
                </a:lnTo>
                <a:lnTo>
                  <a:pt x="4920" y="2497"/>
                </a:lnTo>
                <a:lnTo>
                  <a:pt x="4920" y="2325"/>
                </a:lnTo>
                <a:lnTo>
                  <a:pt x="5088" y="2325"/>
                </a:lnTo>
                <a:lnTo>
                  <a:pt x="5403" y="2325"/>
                </a:lnTo>
                <a:lnTo>
                  <a:pt x="5403" y="2497"/>
                </a:lnTo>
                <a:lnTo>
                  <a:pt x="5327" y="2497"/>
                </a:lnTo>
                <a:lnTo>
                  <a:pt x="5327" y="2643"/>
                </a:lnTo>
                <a:lnTo>
                  <a:pt x="5327" y="3047"/>
                </a:lnTo>
                <a:lnTo>
                  <a:pt x="5425" y="3149"/>
                </a:lnTo>
                <a:lnTo>
                  <a:pt x="5708" y="3441"/>
                </a:lnTo>
                <a:lnTo>
                  <a:pt x="5614" y="3612"/>
                </a:lnTo>
                <a:lnTo>
                  <a:pt x="5383" y="3612"/>
                </a:lnTo>
                <a:lnTo>
                  <a:pt x="5383" y="4804"/>
                </a:lnTo>
                <a:lnTo>
                  <a:pt x="3508" y="4804"/>
                </a:lnTo>
                <a:lnTo>
                  <a:pt x="3508" y="3612"/>
                </a:lnTo>
                <a:lnTo>
                  <a:pt x="3267" y="3612"/>
                </a:lnTo>
                <a:lnTo>
                  <a:pt x="3165" y="3463"/>
                </a:lnTo>
                <a:lnTo>
                  <a:pt x="3734" y="2875"/>
                </a:lnTo>
                <a:lnTo>
                  <a:pt x="3837" y="2769"/>
                </a:lnTo>
                <a:lnTo>
                  <a:pt x="3861" y="2802"/>
                </a:lnTo>
                <a:lnTo>
                  <a:pt x="3885" y="2835"/>
                </a:lnTo>
                <a:lnTo>
                  <a:pt x="3910" y="2867"/>
                </a:lnTo>
                <a:lnTo>
                  <a:pt x="3936" y="2897"/>
                </a:lnTo>
                <a:lnTo>
                  <a:pt x="3962" y="2928"/>
                </a:lnTo>
                <a:lnTo>
                  <a:pt x="3989" y="2958"/>
                </a:lnTo>
                <a:lnTo>
                  <a:pt x="4017" y="2985"/>
                </a:lnTo>
                <a:lnTo>
                  <a:pt x="4044" y="3013"/>
                </a:lnTo>
                <a:lnTo>
                  <a:pt x="4080" y="3046"/>
                </a:lnTo>
                <a:lnTo>
                  <a:pt x="4120" y="3078"/>
                </a:lnTo>
                <a:lnTo>
                  <a:pt x="4141" y="3093"/>
                </a:lnTo>
                <a:lnTo>
                  <a:pt x="4162" y="3109"/>
                </a:lnTo>
                <a:lnTo>
                  <a:pt x="4184" y="3123"/>
                </a:lnTo>
                <a:lnTo>
                  <a:pt x="4207" y="3137"/>
                </a:lnTo>
                <a:lnTo>
                  <a:pt x="4216" y="3150"/>
                </a:lnTo>
                <a:lnTo>
                  <a:pt x="4226" y="3162"/>
                </a:lnTo>
                <a:lnTo>
                  <a:pt x="4237" y="3174"/>
                </a:lnTo>
                <a:lnTo>
                  <a:pt x="4248" y="3185"/>
                </a:lnTo>
                <a:lnTo>
                  <a:pt x="4261" y="3196"/>
                </a:lnTo>
                <a:lnTo>
                  <a:pt x="4273" y="3206"/>
                </a:lnTo>
                <a:lnTo>
                  <a:pt x="4287" y="3214"/>
                </a:lnTo>
                <a:lnTo>
                  <a:pt x="4301" y="3222"/>
                </a:lnTo>
                <a:lnTo>
                  <a:pt x="4315" y="3229"/>
                </a:lnTo>
                <a:lnTo>
                  <a:pt x="4330" y="3236"/>
                </a:lnTo>
                <a:lnTo>
                  <a:pt x="4345" y="3242"/>
                </a:lnTo>
                <a:lnTo>
                  <a:pt x="4361" y="3246"/>
                </a:lnTo>
                <a:lnTo>
                  <a:pt x="4378" y="3250"/>
                </a:lnTo>
                <a:lnTo>
                  <a:pt x="4394" y="3253"/>
                </a:lnTo>
                <a:lnTo>
                  <a:pt x="4411" y="3254"/>
                </a:lnTo>
                <a:lnTo>
                  <a:pt x="4428" y="3255"/>
                </a:lnTo>
                <a:lnTo>
                  <a:pt x="4444" y="3254"/>
                </a:lnTo>
                <a:lnTo>
                  <a:pt x="4458" y="3253"/>
                </a:lnTo>
                <a:lnTo>
                  <a:pt x="4474" y="3250"/>
                </a:lnTo>
                <a:lnTo>
                  <a:pt x="4489" y="3248"/>
                </a:lnTo>
                <a:lnTo>
                  <a:pt x="4503" y="3245"/>
                </a:lnTo>
                <a:lnTo>
                  <a:pt x="4517" y="3240"/>
                </a:lnTo>
                <a:lnTo>
                  <a:pt x="4530" y="3234"/>
                </a:lnTo>
                <a:lnTo>
                  <a:pt x="4544" y="3228"/>
                </a:lnTo>
                <a:lnTo>
                  <a:pt x="4557" y="3221"/>
                </a:lnTo>
                <a:lnTo>
                  <a:pt x="4569" y="3214"/>
                </a:lnTo>
                <a:lnTo>
                  <a:pt x="4582" y="3206"/>
                </a:lnTo>
                <a:lnTo>
                  <a:pt x="4593" y="3197"/>
                </a:lnTo>
                <a:lnTo>
                  <a:pt x="4605" y="3188"/>
                </a:lnTo>
                <a:lnTo>
                  <a:pt x="4615" y="3178"/>
                </a:lnTo>
                <a:lnTo>
                  <a:pt x="4625" y="3168"/>
                </a:lnTo>
                <a:lnTo>
                  <a:pt x="4634" y="3156"/>
                </a:lnTo>
                <a:lnTo>
                  <a:pt x="4638" y="3151"/>
                </a:lnTo>
                <a:lnTo>
                  <a:pt x="4639" y="3151"/>
                </a:lnTo>
                <a:lnTo>
                  <a:pt x="4641" y="3148"/>
                </a:lnTo>
                <a:lnTo>
                  <a:pt x="4641" y="3146"/>
                </a:lnTo>
                <a:lnTo>
                  <a:pt x="4645" y="3143"/>
                </a:lnTo>
                <a:lnTo>
                  <a:pt x="4645" y="3142"/>
                </a:lnTo>
                <a:lnTo>
                  <a:pt x="4654" y="3129"/>
                </a:lnTo>
                <a:lnTo>
                  <a:pt x="4655" y="3128"/>
                </a:lnTo>
                <a:lnTo>
                  <a:pt x="4664" y="3112"/>
                </a:lnTo>
                <a:lnTo>
                  <a:pt x="4672" y="3096"/>
                </a:lnTo>
                <a:lnTo>
                  <a:pt x="4674" y="3090"/>
                </a:lnTo>
                <a:lnTo>
                  <a:pt x="4680" y="3073"/>
                </a:lnTo>
                <a:lnTo>
                  <a:pt x="4686" y="3056"/>
                </a:lnTo>
                <a:lnTo>
                  <a:pt x="4690" y="3037"/>
                </a:lnTo>
                <a:lnTo>
                  <a:pt x="4692" y="3019"/>
                </a:lnTo>
                <a:lnTo>
                  <a:pt x="4693" y="3004"/>
                </a:lnTo>
                <a:lnTo>
                  <a:pt x="4694" y="2988"/>
                </a:lnTo>
                <a:lnTo>
                  <a:pt x="4693" y="2969"/>
                </a:lnTo>
                <a:lnTo>
                  <a:pt x="4692" y="2950"/>
                </a:lnTo>
                <a:lnTo>
                  <a:pt x="4689" y="2932"/>
                </a:lnTo>
                <a:lnTo>
                  <a:pt x="4684" y="2914"/>
                </a:lnTo>
                <a:lnTo>
                  <a:pt x="4678" y="2896"/>
                </a:lnTo>
                <a:lnTo>
                  <a:pt x="4671" y="2878"/>
                </a:lnTo>
                <a:lnTo>
                  <a:pt x="4663" y="2862"/>
                </a:lnTo>
                <a:lnTo>
                  <a:pt x="4653" y="2847"/>
                </a:lnTo>
                <a:lnTo>
                  <a:pt x="4644" y="2831"/>
                </a:lnTo>
                <a:lnTo>
                  <a:pt x="4632" y="2817"/>
                </a:lnTo>
                <a:lnTo>
                  <a:pt x="4620" y="2804"/>
                </a:lnTo>
                <a:lnTo>
                  <a:pt x="4607" y="2791"/>
                </a:lnTo>
                <a:lnTo>
                  <a:pt x="4594" y="2779"/>
                </a:lnTo>
                <a:lnTo>
                  <a:pt x="4579" y="2769"/>
                </a:lnTo>
                <a:lnTo>
                  <a:pt x="4563" y="2759"/>
                </a:lnTo>
                <a:lnTo>
                  <a:pt x="4548" y="2751"/>
                </a:lnTo>
                <a:lnTo>
                  <a:pt x="4557" y="2776"/>
                </a:lnTo>
                <a:lnTo>
                  <a:pt x="4565" y="2802"/>
                </a:lnTo>
                <a:lnTo>
                  <a:pt x="4569" y="2827"/>
                </a:lnTo>
                <a:lnTo>
                  <a:pt x="4572" y="2852"/>
                </a:lnTo>
                <a:lnTo>
                  <a:pt x="4570" y="2877"/>
                </a:lnTo>
                <a:lnTo>
                  <a:pt x="4567" y="2901"/>
                </a:lnTo>
                <a:lnTo>
                  <a:pt x="4561" y="2923"/>
                </a:lnTo>
                <a:lnTo>
                  <a:pt x="4553" y="2946"/>
                </a:lnTo>
                <a:lnTo>
                  <a:pt x="4547" y="2956"/>
                </a:lnTo>
                <a:lnTo>
                  <a:pt x="4541" y="2966"/>
                </a:lnTo>
                <a:lnTo>
                  <a:pt x="4535" y="2975"/>
                </a:lnTo>
                <a:lnTo>
                  <a:pt x="4528" y="2985"/>
                </a:lnTo>
                <a:lnTo>
                  <a:pt x="4520" y="2994"/>
                </a:lnTo>
                <a:lnTo>
                  <a:pt x="4511" y="3002"/>
                </a:lnTo>
                <a:lnTo>
                  <a:pt x="4502" y="3010"/>
                </a:lnTo>
                <a:lnTo>
                  <a:pt x="4492" y="3018"/>
                </a:lnTo>
                <a:lnTo>
                  <a:pt x="4483" y="3024"/>
                </a:lnTo>
                <a:lnTo>
                  <a:pt x="4472" y="3031"/>
                </a:lnTo>
                <a:lnTo>
                  <a:pt x="4461" y="3036"/>
                </a:lnTo>
                <a:lnTo>
                  <a:pt x="4449" y="3040"/>
                </a:lnTo>
                <a:lnTo>
                  <a:pt x="4436" y="3045"/>
                </a:lnTo>
                <a:lnTo>
                  <a:pt x="4423" y="3048"/>
                </a:lnTo>
                <a:lnTo>
                  <a:pt x="4410" y="3052"/>
                </a:lnTo>
                <a:lnTo>
                  <a:pt x="4396" y="3053"/>
                </a:lnTo>
                <a:lnTo>
                  <a:pt x="4379" y="3054"/>
                </a:lnTo>
                <a:lnTo>
                  <a:pt x="4363" y="3054"/>
                </a:lnTo>
                <a:lnTo>
                  <a:pt x="4346" y="3053"/>
                </a:lnTo>
                <a:lnTo>
                  <a:pt x="4328" y="3050"/>
                </a:lnTo>
                <a:lnTo>
                  <a:pt x="4312" y="3046"/>
                </a:lnTo>
                <a:lnTo>
                  <a:pt x="4293" y="3040"/>
                </a:lnTo>
                <a:lnTo>
                  <a:pt x="4275" y="3033"/>
                </a:lnTo>
                <a:lnTo>
                  <a:pt x="4257" y="3025"/>
                </a:lnTo>
                <a:lnTo>
                  <a:pt x="4239" y="3014"/>
                </a:lnTo>
                <a:lnTo>
                  <a:pt x="4220" y="3004"/>
                </a:lnTo>
                <a:lnTo>
                  <a:pt x="4201" y="2992"/>
                </a:lnTo>
                <a:lnTo>
                  <a:pt x="4181" y="2978"/>
                </a:lnTo>
                <a:lnTo>
                  <a:pt x="4162" y="2963"/>
                </a:lnTo>
                <a:lnTo>
                  <a:pt x="4142" y="2948"/>
                </a:lnTo>
                <a:lnTo>
                  <a:pt x="4123" y="2930"/>
                </a:lnTo>
                <a:lnTo>
                  <a:pt x="4103" y="2913"/>
                </a:lnTo>
                <a:lnTo>
                  <a:pt x="4082" y="2891"/>
                </a:lnTo>
                <a:lnTo>
                  <a:pt x="4059" y="2868"/>
                </a:lnTo>
                <a:lnTo>
                  <a:pt x="4037" y="2843"/>
                </a:lnTo>
                <a:lnTo>
                  <a:pt x="4014" y="2818"/>
                </a:lnTo>
                <a:lnTo>
                  <a:pt x="3992" y="2791"/>
                </a:lnTo>
                <a:lnTo>
                  <a:pt x="3971" y="2763"/>
                </a:lnTo>
                <a:lnTo>
                  <a:pt x="3948" y="2733"/>
                </a:lnTo>
                <a:lnTo>
                  <a:pt x="3926" y="2701"/>
                </a:lnTo>
                <a:lnTo>
                  <a:pt x="3903" y="2669"/>
                </a:lnTo>
                <a:lnTo>
                  <a:pt x="3882" y="2636"/>
                </a:lnTo>
                <a:lnTo>
                  <a:pt x="3861" y="2602"/>
                </a:lnTo>
                <a:lnTo>
                  <a:pt x="3838" y="2567"/>
                </a:lnTo>
                <a:lnTo>
                  <a:pt x="3818" y="2530"/>
                </a:lnTo>
                <a:lnTo>
                  <a:pt x="3797" y="2492"/>
                </a:lnTo>
                <a:lnTo>
                  <a:pt x="3777" y="2455"/>
                </a:lnTo>
                <a:lnTo>
                  <a:pt x="3757" y="2414"/>
                </a:lnTo>
                <a:lnTo>
                  <a:pt x="3737" y="2375"/>
                </a:lnTo>
                <a:lnTo>
                  <a:pt x="3719" y="2335"/>
                </a:lnTo>
                <a:lnTo>
                  <a:pt x="3701" y="2295"/>
                </a:lnTo>
                <a:lnTo>
                  <a:pt x="3685" y="2255"/>
                </a:lnTo>
                <a:lnTo>
                  <a:pt x="3668" y="2216"/>
                </a:lnTo>
                <a:lnTo>
                  <a:pt x="3654" y="2177"/>
                </a:lnTo>
                <a:lnTo>
                  <a:pt x="3640" y="2138"/>
                </a:lnTo>
                <a:lnTo>
                  <a:pt x="3627" y="2099"/>
                </a:lnTo>
                <a:lnTo>
                  <a:pt x="3614" y="2060"/>
                </a:lnTo>
                <a:lnTo>
                  <a:pt x="3603" y="2022"/>
                </a:lnTo>
                <a:lnTo>
                  <a:pt x="3593" y="1986"/>
                </a:lnTo>
                <a:lnTo>
                  <a:pt x="3583" y="1949"/>
                </a:lnTo>
                <a:lnTo>
                  <a:pt x="3575" y="1913"/>
                </a:lnTo>
                <a:lnTo>
                  <a:pt x="3568" y="1878"/>
                </a:lnTo>
                <a:lnTo>
                  <a:pt x="3561" y="1843"/>
                </a:lnTo>
                <a:lnTo>
                  <a:pt x="3556" y="1810"/>
                </a:lnTo>
                <a:lnTo>
                  <a:pt x="3550" y="1765"/>
                </a:lnTo>
                <a:lnTo>
                  <a:pt x="3545" y="1723"/>
                </a:lnTo>
                <a:lnTo>
                  <a:pt x="3543" y="1681"/>
                </a:lnTo>
                <a:lnTo>
                  <a:pt x="3543" y="1641"/>
                </a:lnTo>
                <a:lnTo>
                  <a:pt x="3544" y="1603"/>
                </a:lnTo>
                <a:lnTo>
                  <a:pt x="3548" y="1568"/>
                </a:lnTo>
                <a:lnTo>
                  <a:pt x="3552" y="1534"/>
                </a:lnTo>
                <a:lnTo>
                  <a:pt x="3560" y="1502"/>
                </a:lnTo>
                <a:lnTo>
                  <a:pt x="3784" y="1717"/>
                </a:lnTo>
                <a:close/>
                <a:moveTo>
                  <a:pt x="4168" y="4304"/>
                </a:moveTo>
                <a:lnTo>
                  <a:pt x="4168" y="3644"/>
                </a:lnTo>
                <a:lnTo>
                  <a:pt x="4717" y="3644"/>
                </a:lnTo>
                <a:lnTo>
                  <a:pt x="4717" y="4304"/>
                </a:lnTo>
                <a:lnTo>
                  <a:pt x="4168" y="430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zh-CN" altLang="en-US">
                <a:solidFill>
                  <a:schemeClr val="tx1"/>
                </a:solidFill>
              </a:rPr>
              <a:t>私</a:t>
            </a:r>
            <a:endParaRPr lang="zh-CN" altLang="en-US">
              <a:solidFill>
                <a:schemeClr val="tx1"/>
              </a:solidFill>
            </a:endParaRPr>
          </a:p>
        </p:txBody>
      </p:sp>
      <p:sp>
        <p:nvSpPr>
          <p:cNvPr id="10" name="钥匙"/>
          <p:cNvSpPr/>
          <p:nvPr/>
        </p:nvSpPr>
        <p:spPr bwMode="auto">
          <a:xfrm>
            <a:off x="6946265" y="3425190"/>
            <a:ext cx="339090" cy="339725"/>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a:t>公</a:t>
            </a:r>
            <a:endParaRPr lang="zh-CN" altLang="en-US"/>
          </a:p>
        </p:txBody>
      </p:sp>
      <p:sp>
        <p:nvSpPr>
          <p:cNvPr id="11" name="钥匙"/>
          <p:cNvSpPr/>
          <p:nvPr/>
        </p:nvSpPr>
        <p:spPr bwMode="auto">
          <a:xfrm>
            <a:off x="1691005" y="1630045"/>
            <a:ext cx="339090" cy="339725"/>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a:t>公</a:t>
            </a:r>
            <a:endParaRPr lang="zh-CN" altLang="en-US"/>
          </a:p>
        </p:txBody>
      </p:sp>
      <p:sp>
        <p:nvSpPr>
          <p:cNvPr id="13" name="文本框"/>
          <p:cNvSpPr>
            <a:spLocks noGrp="1"/>
          </p:cNvSpPr>
          <p:nvPr/>
        </p:nvSpPr>
        <p:spPr>
          <a:xfrm>
            <a:off x="2632075" y="1498600"/>
            <a:ext cx="105854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加密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4" name="文本框"/>
          <p:cNvSpPr>
            <a:spLocks noGrp="1"/>
          </p:cNvSpPr>
          <p:nvPr/>
        </p:nvSpPr>
        <p:spPr>
          <a:xfrm>
            <a:off x="2677795" y="3486785"/>
            <a:ext cx="967105" cy="436245"/>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签名</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8" name="组合 17"/>
          <p:cNvGrpSpPr/>
          <p:nvPr/>
        </p:nvGrpSpPr>
        <p:grpSpPr>
          <a:xfrm>
            <a:off x="4258310" y="3425190"/>
            <a:ext cx="624205" cy="558800"/>
            <a:chOff x="7049" y="5394"/>
            <a:chExt cx="983" cy="880"/>
          </a:xfrm>
        </p:grpSpPr>
        <p:sp>
          <p:nvSpPr>
            <p:cNvPr id="12" name="印章"/>
            <p:cNvSpPr/>
            <p:nvPr/>
          </p:nvSpPr>
          <p:spPr bwMode="auto">
            <a:xfrm>
              <a:off x="7049" y="5394"/>
              <a:ext cx="302" cy="881"/>
            </a:xfrm>
            <a:custGeom>
              <a:avLst/>
              <a:gdLst>
                <a:gd name="T0" fmla="*/ 576891 w 2652"/>
                <a:gd name="T1" fmla="*/ 985530 h 6373"/>
                <a:gd name="T2" fmla="*/ 585252 w 2652"/>
                <a:gd name="T3" fmla="*/ 923654 h 6373"/>
                <a:gd name="T4" fmla="*/ 597196 w 2652"/>
                <a:gd name="T5" fmla="*/ 862974 h 6373"/>
                <a:gd name="T6" fmla="*/ 629743 w 2652"/>
                <a:gd name="T7" fmla="*/ 747293 h 6373"/>
                <a:gd name="T8" fmla="*/ 675130 w 2652"/>
                <a:gd name="T9" fmla="*/ 619954 h 6373"/>
                <a:gd name="T10" fmla="*/ 710663 w 2652"/>
                <a:gd name="T11" fmla="*/ 521611 h 6373"/>
                <a:gd name="T12" fmla="*/ 729774 w 2652"/>
                <a:gd name="T13" fmla="*/ 454055 h 6373"/>
                <a:gd name="T14" fmla="*/ 740523 w 2652"/>
                <a:gd name="T15" fmla="*/ 401147 h 6373"/>
                <a:gd name="T16" fmla="*/ 746794 w 2652"/>
                <a:gd name="T17" fmla="*/ 350032 h 6373"/>
                <a:gd name="T18" fmla="*/ 748287 w 2652"/>
                <a:gd name="T19" fmla="*/ 300711 h 6373"/>
                <a:gd name="T20" fmla="*/ 745301 w 2652"/>
                <a:gd name="T21" fmla="*/ 253482 h 6373"/>
                <a:gd name="T22" fmla="*/ 737239 w 2652"/>
                <a:gd name="T23" fmla="*/ 209242 h 6373"/>
                <a:gd name="T24" fmla="*/ 723503 w 2652"/>
                <a:gd name="T25" fmla="*/ 167992 h 6373"/>
                <a:gd name="T26" fmla="*/ 703796 w 2652"/>
                <a:gd name="T27" fmla="*/ 130328 h 6373"/>
                <a:gd name="T28" fmla="*/ 678415 w 2652"/>
                <a:gd name="T29" fmla="*/ 96849 h 6373"/>
                <a:gd name="T30" fmla="*/ 645868 w 2652"/>
                <a:gd name="T31" fmla="*/ 67555 h 6373"/>
                <a:gd name="T32" fmla="*/ 607348 w 2652"/>
                <a:gd name="T33" fmla="*/ 43044 h 6373"/>
                <a:gd name="T34" fmla="*/ 561364 w 2652"/>
                <a:gd name="T35" fmla="*/ 23614 h 6373"/>
                <a:gd name="T36" fmla="*/ 507915 w 2652"/>
                <a:gd name="T37" fmla="*/ 9864 h 6373"/>
                <a:gd name="T38" fmla="*/ 447001 w 2652"/>
                <a:gd name="T39" fmla="*/ 2092 h 6373"/>
                <a:gd name="T40" fmla="*/ 395941 w 2652"/>
                <a:gd name="T41" fmla="*/ 0 h 6373"/>
                <a:gd name="T42" fmla="*/ 329055 w 2652"/>
                <a:gd name="T43" fmla="*/ 3288 h 6373"/>
                <a:gd name="T44" fmla="*/ 269933 w 2652"/>
                <a:gd name="T45" fmla="*/ 12555 h 6373"/>
                <a:gd name="T46" fmla="*/ 218574 w 2652"/>
                <a:gd name="T47" fmla="*/ 27799 h 6373"/>
                <a:gd name="T48" fmla="*/ 174381 w 2652"/>
                <a:gd name="T49" fmla="*/ 49022 h 6373"/>
                <a:gd name="T50" fmla="*/ 137057 w 2652"/>
                <a:gd name="T51" fmla="*/ 74430 h 6373"/>
                <a:gd name="T52" fmla="*/ 106898 w 2652"/>
                <a:gd name="T53" fmla="*/ 104920 h 6373"/>
                <a:gd name="T54" fmla="*/ 82712 w 2652"/>
                <a:gd name="T55" fmla="*/ 139893 h 6373"/>
                <a:gd name="T56" fmla="*/ 64497 w 2652"/>
                <a:gd name="T57" fmla="*/ 178155 h 6373"/>
                <a:gd name="T58" fmla="*/ 52255 w 2652"/>
                <a:gd name="T59" fmla="*/ 220003 h 6373"/>
                <a:gd name="T60" fmla="*/ 45088 w 2652"/>
                <a:gd name="T61" fmla="*/ 265140 h 6373"/>
                <a:gd name="T62" fmla="*/ 43297 w 2652"/>
                <a:gd name="T63" fmla="*/ 312668 h 6373"/>
                <a:gd name="T64" fmla="*/ 46581 w 2652"/>
                <a:gd name="T65" fmla="*/ 362587 h 6373"/>
                <a:gd name="T66" fmla="*/ 54046 w 2652"/>
                <a:gd name="T67" fmla="*/ 414299 h 6373"/>
                <a:gd name="T68" fmla="*/ 65393 w 2652"/>
                <a:gd name="T69" fmla="*/ 467507 h 6373"/>
                <a:gd name="T70" fmla="*/ 90177 w 2652"/>
                <a:gd name="T71" fmla="*/ 549410 h 6373"/>
                <a:gd name="T72" fmla="*/ 134668 w 2652"/>
                <a:gd name="T73" fmla="*/ 668080 h 6373"/>
                <a:gd name="T74" fmla="*/ 171097 w 2652"/>
                <a:gd name="T75" fmla="*/ 775093 h 6373"/>
                <a:gd name="T76" fmla="*/ 197971 w 2652"/>
                <a:gd name="T77" fmla="*/ 877621 h 6373"/>
                <a:gd name="T78" fmla="*/ 209317 w 2652"/>
                <a:gd name="T79" fmla="*/ 938899 h 6373"/>
                <a:gd name="T80" fmla="*/ 216185 w 2652"/>
                <a:gd name="T81" fmla="*/ 1001074 h 6373"/>
                <a:gd name="T82" fmla="*/ 216484 w 2652"/>
                <a:gd name="T83" fmla="*/ 1041727 h 6373"/>
                <a:gd name="T84" fmla="*/ 210512 w 2652"/>
                <a:gd name="T85" fmla="*/ 1088956 h 6373"/>
                <a:gd name="T86" fmla="*/ 198269 w 2652"/>
                <a:gd name="T87" fmla="*/ 1132299 h 6373"/>
                <a:gd name="T88" fmla="*/ 179159 w 2652"/>
                <a:gd name="T89" fmla="*/ 1171756 h 6373"/>
                <a:gd name="T90" fmla="*/ 153479 w 2652"/>
                <a:gd name="T91" fmla="*/ 1207327 h 6373"/>
                <a:gd name="T92" fmla="*/ 119439 w 2652"/>
                <a:gd name="T93" fmla="*/ 1239909 h 6373"/>
                <a:gd name="T94" fmla="*/ 78233 w 2652"/>
                <a:gd name="T95" fmla="*/ 1268904 h 6373"/>
                <a:gd name="T96" fmla="*/ 28068 w 2652"/>
                <a:gd name="T97" fmla="*/ 1294910 h 6373"/>
                <a:gd name="T98" fmla="*/ 791882 w 2652"/>
                <a:gd name="T99" fmla="*/ 1905000 h 6373"/>
                <a:gd name="T100" fmla="*/ 763814 w 2652"/>
                <a:gd name="T101" fmla="*/ 1294910 h 6373"/>
                <a:gd name="T102" fmla="*/ 713948 w 2652"/>
                <a:gd name="T103" fmla="*/ 1268904 h 6373"/>
                <a:gd name="T104" fmla="*/ 672144 w 2652"/>
                <a:gd name="T105" fmla="*/ 1239909 h 6373"/>
                <a:gd name="T106" fmla="*/ 638701 w 2652"/>
                <a:gd name="T107" fmla="*/ 1207327 h 6373"/>
                <a:gd name="T108" fmla="*/ 612425 w 2652"/>
                <a:gd name="T109" fmla="*/ 1171756 h 6373"/>
                <a:gd name="T110" fmla="*/ 593912 w 2652"/>
                <a:gd name="T111" fmla="*/ 1132299 h 6373"/>
                <a:gd name="T112" fmla="*/ 581370 w 2652"/>
                <a:gd name="T113" fmla="*/ 1088956 h 6373"/>
                <a:gd name="T114" fmla="*/ 575697 w 2652"/>
                <a:gd name="T115" fmla="*/ 1041727 h 63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2" h="6373">
                  <a:moveTo>
                    <a:pt x="1925" y="3401"/>
                  </a:moveTo>
                  <a:lnTo>
                    <a:pt x="1925" y="3401"/>
                  </a:lnTo>
                  <a:lnTo>
                    <a:pt x="1929" y="3349"/>
                  </a:lnTo>
                  <a:lnTo>
                    <a:pt x="1932" y="3297"/>
                  </a:lnTo>
                  <a:lnTo>
                    <a:pt x="1938" y="3245"/>
                  </a:lnTo>
                  <a:lnTo>
                    <a:pt x="1944" y="3193"/>
                  </a:lnTo>
                  <a:lnTo>
                    <a:pt x="1952" y="3141"/>
                  </a:lnTo>
                  <a:lnTo>
                    <a:pt x="1960" y="3090"/>
                  </a:lnTo>
                  <a:lnTo>
                    <a:pt x="1969" y="3038"/>
                  </a:lnTo>
                  <a:lnTo>
                    <a:pt x="1978" y="2987"/>
                  </a:lnTo>
                  <a:lnTo>
                    <a:pt x="1989" y="2936"/>
                  </a:lnTo>
                  <a:lnTo>
                    <a:pt x="2000" y="2887"/>
                  </a:lnTo>
                  <a:lnTo>
                    <a:pt x="2025" y="2787"/>
                  </a:lnTo>
                  <a:lnTo>
                    <a:pt x="2051" y="2689"/>
                  </a:lnTo>
                  <a:lnTo>
                    <a:pt x="2080" y="2593"/>
                  </a:lnTo>
                  <a:lnTo>
                    <a:pt x="2109" y="2500"/>
                  </a:lnTo>
                  <a:lnTo>
                    <a:pt x="2140" y="2408"/>
                  </a:lnTo>
                  <a:lnTo>
                    <a:pt x="2170" y="2321"/>
                  </a:lnTo>
                  <a:lnTo>
                    <a:pt x="2201" y="2235"/>
                  </a:lnTo>
                  <a:lnTo>
                    <a:pt x="2261" y="2074"/>
                  </a:lnTo>
                  <a:lnTo>
                    <a:pt x="2317" y="1930"/>
                  </a:lnTo>
                  <a:lnTo>
                    <a:pt x="2350" y="1838"/>
                  </a:lnTo>
                  <a:lnTo>
                    <a:pt x="2380" y="1745"/>
                  </a:lnTo>
                  <a:lnTo>
                    <a:pt x="2408" y="1655"/>
                  </a:lnTo>
                  <a:lnTo>
                    <a:pt x="2421" y="1609"/>
                  </a:lnTo>
                  <a:lnTo>
                    <a:pt x="2432" y="1564"/>
                  </a:lnTo>
                  <a:lnTo>
                    <a:pt x="2444" y="1519"/>
                  </a:lnTo>
                  <a:lnTo>
                    <a:pt x="2454" y="1475"/>
                  </a:lnTo>
                  <a:lnTo>
                    <a:pt x="2464" y="1430"/>
                  </a:lnTo>
                  <a:lnTo>
                    <a:pt x="2472" y="1386"/>
                  </a:lnTo>
                  <a:lnTo>
                    <a:pt x="2480" y="1342"/>
                  </a:lnTo>
                  <a:lnTo>
                    <a:pt x="2485" y="1299"/>
                  </a:lnTo>
                  <a:lnTo>
                    <a:pt x="2491" y="1255"/>
                  </a:lnTo>
                  <a:lnTo>
                    <a:pt x="2497" y="1213"/>
                  </a:lnTo>
                  <a:lnTo>
                    <a:pt x="2501" y="1171"/>
                  </a:lnTo>
                  <a:lnTo>
                    <a:pt x="2504" y="1128"/>
                  </a:lnTo>
                  <a:lnTo>
                    <a:pt x="2505" y="1087"/>
                  </a:lnTo>
                  <a:lnTo>
                    <a:pt x="2506" y="1046"/>
                  </a:lnTo>
                  <a:lnTo>
                    <a:pt x="2506" y="1006"/>
                  </a:lnTo>
                  <a:lnTo>
                    <a:pt x="2505" y="965"/>
                  </a:lnTo>
                  <a:lnTo>
                    <a:pt x="2504" y="926"/>
                  </a:lnTo>
                  <a:lnTo>
                    <a:pt x="2501" y="887"/>
                  </a:lnTo>
                  <a:lnTo>
                    <a:pt x="2496" y="848"/>
                  </a:lnTo>
                  <a:lnTo>
                    <a:pt x="2491" y="811"/>
                  </a:lnTo>
                  <a:lnTo>
                    <a:pt x="2484" y="773"/>
                  </a:lnTo>
                  <a:lnTo>
                    <a:pt x="2477" y="736"/>
                  </a:lnTo>
                  <a:lnTo>
                    <a:pt x="2469" y="700"/>
                  </a:lnTo>
                  <a:lnTo>
                    <a:pt x="2459" y="665"/>
                  </a:lnTo>
                  <a:lnTo>
                    <a:pt x="2449" y="630"/>
                  </a:lnTo>
                  <a:lnTo>
                    <a:pt x="2436" y="596"/>
                  </a:lnTo>
                  <a:lnTo>
                    <a:pt x="2423" y="562"/>
                  </a:lnTo>
                  <a:lnTo>
                    <a:pt x="2408" y="530"/>
                  </a:lnTo>
                  <a:lnTo>
                    <a:pt x="2393" y="498"/>
                  </a:lnTo>
                  <a:lnTo>
                    <a:pt x="2376" y="468"/>
                  </a:lnTo>
                  <a:lnTo>
                    <a:pt x="2357" y="436"/>
                  </a:lnTo>
                  <a:lnTo>
                    <a:pt x="2338" y="408"/>
                  </a:lnTo>
                  <a:lnTo>
                    <a:pt x="2317" y="379"/>
                  </a:lnTo>
                  <a:lnTo>
                    <a:pt x="2295" y="351"/>
                  </a:lnTo>
                  <a:lnTo>
                    <a:pt x="2272" y="324"/>
                  </a:lnTo>
                  <a:lnTo>
                    <a:pt x="2246" y="299"/>
                  </a:lnTo>
                  <a:lnTo>
                    <a:pt x="2220" y="274"/>
                  </a:lnTo>
                  <a:lnTo>
                    <a:pt x="2193" y="249"/>
                  </a:lnTo>
                  <a:lnTo>
                    <a:pt x="2163" y="226"/>
                  </a:lnTo>
                  <a:lnTo>
                    <a:pt x="2133" y="204"/>
                  </a:lnTo>
                  <a:lnTo>
                    <a:pt x="2102" y="183"/>
                  </a:lnTo>
                  <a:lnTo>
                    <a:pt x="2068" y="164"/>
                  </a:lnTo>
                  <a:lnTo>
                    <a:pt x="2034" y="144"/>
                  </a:lnTo>
                  <a:lnTo>
                    <a:pt x="1997" y="127"/>
                  </a:lnTo>
                  <a:lnTo>
                    <a:pt x="1960" y="109"/>
                  </a:lnTo>
                  <a:lnTo>
                    <a:pt x="1921" y="93"/>
                  </a:lnTo>
                  <a:lnTo>
                    <a:pt x="1880" y="79"/>
                  </a:lnTo>
                  <a:lnTo>
                    <a:pt x="1837" y="66"/>
                  </a:lnTo>
                  <a:lnTo>
                    <a:pt x="1794" y="54"/>
                  </a:lnTo>
                  <a:lnTo>
                    <a:pt x="1748" y="42"/>
                  </a:lnTo>
                  <a:lnTo>
                    <a:pt x="1701" y="33"/>
                  </a:lnTo>
                  <a:lnTo>
                    <a:pt x="1653" y="24"/>
                  </a:lnTo>
                  <a:lnTo>
                    <a:pt x="1602" y="17"/>
                  </a:lnTo>
                  <a:lnTo>
                    <a:pt x="1551" y="11"/>
                  </a:lnTo>
                  <a:lnTo>
                    <a:pt x="1497" y="7"/>
                  </a:lnTo>
                  <a:lnTo>
                    <a:pt x="1441" y="3"/>
                  </a:lnTo>
                  <a:lnTo>
                    <a:pt x="1385" y="1"/>
                  </a:lnTo>
                  <a:lnTo>
                    <a:pt x="1326" y="0"/>
                  </a:lnTo>
                  <a:lnTo>
                    <a:pt x="1268" y="1"/>
                  </a:lnTo>
                  <a:lnTo>
                    <a:pt x="1210" y="3"/>
                  </a:lnTo>
                  <a:lnTo>
                    <a:pt x="1156" y="7"/>
                  </a:lnTo>
                  <a:lnTo>
                    <a:pt x="1102" y="11"/>
                  </a:lnTo>
                  <a:lnTo>
                    <a:pt x="1050" y="17"/>
                  </a:lnTo>
                  <a:lnTo>
                    <a:pt x="1000" y="24"/>
                  </a:lnTo>
                  <a:lnTo>
                    <a:pt x="951" y="33"/>
                  </a:lnTo>
                  <a:lnTo>
                    <a:pt x="904" y="42"/>
                  </a:lnTo>
                  <a:lnTo>
                    <a:pt x="859" y="54"/>
                  </a:lnTo>
                  <a:lnTo>
                    <a:pt x="815" y="66"/>
                  </a:lnTo>
                  <a:lnTo>
                    <a:pt x="772" y="79"/>
                  </a:lnTo>
                  <a:lnTo>
                    <a:pt x="732" y="93"/>
                  </a:lnTo>
                  <a:lnTo>
                    <a:pt x="693" y="109"/>
                  </a:lnTo>
                  <a:lnTo>
                    <a:pt x="655" y="127"/>
                  </a:lnTo>
                  <a:lnTo>
                    <a:pt x="619" y="144"/>
                  </a:lnTo>
                  <a:lnTo>
                    <a:pt x="584" y="164"/>
                  </a:lnTo>
                  <a:lnTo>
                    <a:pt x="551" y="183"/>
                  </a:lnTo>
                  <a:lnTo>
                    <a:pt x="519" y="204"/>
                  </a:lnTo>
                  <a:lnTo>
                    <a:pt x="488" y="226"/>
                  </a:lnTo>
                  <a:lnTo>
                    <a:pt x="459" y="249"/>
                  </a:lnTo>
                  <a:lnTo>
                    <a:pt x="432" y="274"/>
                  </a:lnTo>
                  <a:lnTo>
                    <a:pt x="406" y="299"/>
                  </a:lnTo>
                  <a:lnTo>
                    <a:pt x="381" y="324"/>
                  </a:lnTo>
                  <a:lnTo>
                    <a:pt x="358" y="351"/>
                  </a:lnTo>
                  <a:lnTo>
                    <a:pt x="336" y="379"/>
                  </a:lnTo>
                  <a:lnTo>
                    <a:pt x="315" y="408"/>
                  </a:lnTo>
                  <a:lnTo>
                    <a:pt x="295" y="436"/>
                  </a:lnTo>
                  <a:lnTo>
                    <a:pt x="277" y="468"/>
                  </a:lnTo>
                  <a:lnTo>
                    <a:pt x="259" y="498"/>
                  </a:lnTo>
                  <a:lnTo>
                    <a:pt x="243" y="530"/>
                  </a:lnTo>
                  <a:lnTo>
                    <a:pt x="229" y="562"/>
                  </a:lnTo>
                  <a:lnTo>
                    <a:pt x="216" y="596"/>
                  </a:lnTo>
                  <a:lnTo>
                    <a:pt x="204" y="630"/>
                  </a:lnTo>
                  <a:lnTo>
                    <a:pt x="192" y="665"/>
                  </a:lnTo>
                  <a:lnTo>
                    <a:pt x="183" y="700"/>
                  </a:lnTo>
                  <a:lnTo>
                    <a:pt x="175" y="736"/>
                  </a:lnTo>
                  <a:lnTo>
                    <a:pt x="167" y="773"/>
                  </a:lnTo>
                  <a:lnTo>
                    <a:pt x="161" y="811"/>
                  </a:lnTo>
                  <a:lnTo>
                    <a:pt x="156" y="848"/>
                  </a:lnTo>
                  <a:lnTo>
                    <a:pt x="151" y="887"/>
                  </a:lnTo>
                  <a:lnTo>
                    <a:pt x="149" y="926"/>
                  </a:lnTo>
                  <a:lnTo>
                    <a:pt x="146" y="965"/>
                  </a:lnTo>
                  <a:lnTo>
                    <a:pt x="145" y="1006"/>
                  </a:lnTo>
                  <a:lnTo>
                    <a:pt x="145" y="1046"/>
                  </a:lnTo>
                  <a:lnTo>
                    <a:pt x="146" y="1087"/>
                  </a:lnTo>
                  <a:lnTo>
                    <a:pt x="149" y="1128"/>
                  </a:lnTo>
                  <a:lnTo>
                    <a:pt x="152" y="1171"/>
                  </a:lnTo>
                  <a:lnTo>
                    <a:pt x="156" y="1213"/>
                  </a:lnTo>
                  <a:lnTo>
                    <a:pt x="160" y="1255"/>
                  </a:lnTo>
                  <a:lnTo>
                    <a:pt x="166" y="1299"/>
                  </a:lnTo>
                  <a:lnTo>
                    <a:pt x="173" y="1342"/>
                  </a:lnTo>
                  <a:lnTo>
                    <a:pt x="181" y="1386"/>
                  </a:lnTo>
                  <a:lnTo>
                    <a:pt x="189" y="1430"/>
                  </a:lnTo>
                  <a:lnTo>
                    <a:pt x="198" y="1475"/>
                  </a:lnTo>
                  <a:lnTo>
                    <a:pt x="209" y="1519"/>
                  </a:lnTo>
                  <a:lnTo>
                    <a:pt x="219" y="1564"/>
                  </a:lnTo>
                  <a:lnTo>
                    <a:pt x="232" y="1609"/>
                  </a:lnTo>
                  <a:lnTo>
                    <a:pt x="244" y="1655"/>
                  </a:lnTo>
                  <a:lnTo>
                    <a:pt x="271" y="1745"/>
                  </a:lnTo>
                  <a:lnTo>
                    <a:pt x="302" y="1838"/>
                  </a:lnTo>
                  <a:lnTo>
                    <a:pt x="336" y="1930"/>
                  </a:lnTo>
                  <a:lnTo>
                    <a:pt x="391" y="2074"/>
                  </a:lnTo>
                  <a:lnTo>
                    <a:pt x="451" y="2235"/>
                  </a:lnTo>
                  <a:lnTo>
                    <a:pt x="481" y="2321"/>
                  </a:lnTo>
                  <a:lnTo>
                    <a:pt x="512" y="2408"/>
                  </a:lnTo>
                  <a:lnTo>
                    <a:pt x="543" y="2500"/>
                  </a:lnTo>
                  <a:lnTo>
                    <a:pt x="573" y="2593"/>
                  </a:lnTo>
                  <a:lnTo>
                    <a:pt x="600" y="2689"/>
                  </a:lnTo>
                  <a:lnTo>
                    <a:pt x="627" y="2787"/>
                  </a:lnTo>
                  <a:lnTo>
                    <a:pt x="651" y="2887"/>
                  </a:lnTo>
                  <a:lnTo>
                    <a:pt x="663" y="2936"/>
                  </a:lnTo>
                  <a:lnTo>
                    <a:pt x="673" y="2987"/>
                  </a:lnTo>
                  <a:lnTo>
                    <a:pt x="683" y="3038"/>
                  </a:lnTo>
                  <a:lnTo>
                    <a:pt x="693" y="3090"/>
                  </a:lnTo>
                  <a:lnTo>
                    <a:pt x="701" y="3141"/>
                  </a:lnTo>
                  <a:lnTo>
                    <a:pt x="708" y="3193"/>
                  </a:lnTo>
                  <a:lnTo>
                    <a:pt x="715" y="3245"/>
                  </a:lnTo>
                  <a:lnTo>
                    <a:pt x="719" y="3297"/>
                  </a:lnTo>
                  <a:lnTo>
                    <a:pt x="724" y="3349"/>
                  </a:lnTo>
                  <a:lnTo>
                    <a:pt x="727" y="3401"/>
                  </a:lnTo>
                  <a:lnTo>
                    <a:pt x="726" y="3443"/>
                  </a:lnTo>
                  <a:lnTo>
                    <a:pt x="725" y="3485"/>
                  </a:lnTo>
                  <a:lnTo>
                    <a:pt x="722" y="3525"/>
                  </a:lnTo>
                  <a:lnTo>
                    <a:pt x="717" y="3566"/>
                  </a:lnTo>
                  <a:lnTo>
                    <a:pt x="712" y="3605"/>
                  </a:lnTo>
                  <a:lnTo>
                    <a:pt x="705" y="3643"/>
                  </a:lnTo>
                  <a:lnTo>
                    <a:pt x="697" y="3680"/>
                  </a:lnTo>
                  <a:lnTo>
                    <a:pt x="687" y="3717"/>
                  </a:lnTo>
                  <a:lnTo>
                    <a:pt x="677" y="3753"/>
                  </a:lnTo>
                  <a:lnTo>
                    <a:pt x="664" y="3788"/>
                  </a:lnTo>
                  <a:lnTo>
                    <a:pt x="650" y="3822"/>
                  </a:lnTo>
                  <a:lnTo>
                    <a:pt x="635" y="3856"/>
                  </a:lnTo>
                  <a:lnTo>
                    <a:pt x="619" y="3888"/>
                  </a:lnTo>
                  <a:lnTo>
                    <a:pt x="600" y="3920"/>
                  </a:lnTo>
                  <a:lnTo>
                    <a:pt x="581" y="3952"/>
                  </a:lnTo>
                  <a:lnTo>
                    <a:pt x="560" y="3982"/>
                  </a:lnTo>
                  <a:lnTo>
                    <a:pt x="538" y="4012"/>
                  </a:lnTo>
                  <a:lnTo>
                    <a:pt x="514" y="4039"/>
                  </a:lnTo>
                  <a:lnTo>
                    <a:pt x="487" y="4068"/>
                  </a:lnTo>
                  <a:lnTo>
                    <a:pt x="460" y="4095"/>
                  </a:lnTo>
                  <a:lnTo>
                    <a:pt x="432" y="4123"/>
                  </a:lnTo>
                  <a:lnTo>
                    <a:pt x="400" y="4148"/>
                  </a:lnTo>
                  <a:lnTo>
                    <a:pt x="368" y="4173"/>
                  </a:lnTo>
                  <a:lnTo>
                    <a:pt x="335" y="4198"/>
                  </a:lnTo>
                  <a:lnTo>
                    <a:pt x="299" y="4222"/>
                  </a:lnTo>
                  <a:lnTo>
                    <a:pt x="262" y="4245"/>
                  </a:lnTo>
                  <a:lnTo>
                    <a:pt x="223" y="4268"/>
                  </a:lnTo>
                  <a:lnTo>
                    <a:pt x="181" y="4290"/>
                  </a:lnTo>
                  <a:lnTo>
                    <a:pt x="138" y="4311"/>
                  </a:lnTo>
                  <a:lnTo>
                    <a:pt x="94" y="4332"/>
                  </a:lnTo>
                  <a:lnTo>
                    <a:pt x="48" y="4351"/>
                  </a:lnTo>
                  <a:lnTo>
                    <a:pt x="0" y="4371"/>
                  </a:lnTo>
                  <a:lnTo>
                    <a:pt x="0" y="6373"/>
                  </a:lnTo>
                  <a:lnTo>
                    <a:pt x="2652" y="6373"/>
                  </a:lnTo>
                  <a:lnTo>
                    <a:pt x="2652" y="4371"/>
                  </a:lnTo>
                  <a:lnTo>
                    <a:pt x="2604" y="4351"/>
                  </a:lnTo>
                  <a:lnTo>
                    <a:pt x="2558" y="4332"/>
                  </a:lnTo>
                  <a:lnTo>
                    <a:pt x="2513" y="4311"/>
                  </a:lnTo>
                  <a:lnTo>
                    <a:pt x="2470" y="4290"/>
                  </a:lnTo>
                  <a:lnTo>
                    <a:pt x="2430" y="4268"/>
                  </a:lnTo>
                  <a:lnTo>
                    <a:pt x="2391" y="4245"/>
                  </a:lnTo>
                  <a:lnTo>
                    <a:pt x="2354" y="4222"/>
                  </a:lnTo>
                  <a:lnTo>
                    <a:pt x="2318" y="4198"/>
                  </a:lnTo>
                  <a:lnTo>
                    <a:pt x="2283" y="4173"/>
                  </a:lnTo>
                  <a:lnTo>
                    <a:pt x="2251" y="4148"/>
                  </a:lnTo>
                  <a:lnTo>
                    <a:pt x="2221" y="4123"/>
                  </a:lnTo>
                  <a:lnTo>
                    <a:pt x="2192" y="4095"/>
                  </a:lnTo>
                  <a:lnTo>
                    <a:pt x="2164" y="4068"/>
                  </a:lnTo>
                  <a:lnTo>
                    <a:pt x="2139" y="4039"/>
                  </a:lnTo>
                  <a:lnTo>
                    <a:pt x="2115" y="4012"/>
                  </a:lnTo>
                  <a:lnTo>
                    <a:pt x="2093" y="3982"/>
                  </a:lnTo>
                  <a:lnTo>
                    <a:pt x="2071" y="3952"/>
                  </a:lnTo>
                  <a:lnTo>
                    <a:pt x="2051" y="3920"/>
                  </a:lnTo>
                  <a:lnTo>
                    <a:pt x="2034" y="3888"/>
                  </a:lnTo>
                  <a:lnTo>
                    <a:pt x="2018" y="3856"/>
                  </a:lnTo>
                  <a:lnTo>
                    <a:pt x="2001" y="3822"/>
                  </a:lnTo>
                  <a:lnTo>
                    <a:pt x="1989" y="3788"/>
                  </a:lnTo>
                  <a:lnTo>
                    <a:pt x="1976" y="3753"/>
                  </a:lnTo>
                  <a:lnTo>
                    <a:pt x="1966" y="3717"/>
                  </a:lnTo>
                  <a:lnTo>
                    <a:pt x="1955" y="3680"/>
                  </a:lnTo>
                  <a:lnTo>
                    <a:pt x="1947" y="3643"/>
                  </a:lnTo>
                  <a:lnTo>
                    <a:pt x="1940" y="3605"/>
                  </a:lnTo>
                  <a:lnTo>
                    <a:pt x="1934" y="3566"/>
                  </a:lnTo>
                  <a:lnTo>
                    <a:pt x="1931" y="3525"/>
                  </a:lnTo>
                  <a:lnTo>
                    <a:pt x="1928" y="3485"/>
                  </a:lnTo>
                  <a:lnTo>
                    <a:pt x="1925" y="3443"/>
                  </a:lnTo>
                  <a:lnTo>
                    <a:pt x="1925" y="340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5" name="纸"/>
            <p:cNvSpPr/>
            <p:nvPr/>
          </p:nvSpPr>
          <p:spPr bwMode="auto">
            <a:xfrm>
              <a:off x="7532" y="5394"/>
              <a:ext cx="500" cy="761"/>
            </a:xfrm>
            <a:custGeom>
              <a:avLst/>
              <a:gdLst>
                <a:gd name="T0" fmla="*/ 1033148 w 634"/>
                <a:gd name="T1" fmla="*/ 770768 h 619"/>
                <a:gd name="T2" fmla="*/ 1033148 w 634"/>
                <a:gd name="T3" fmla="*/ 770768 h 619"/>
                <a:gd name="T4" fmla="*/ 355350 w 634"/>
                <a:gd name="T5" fmla="*/ 770768 h 619"/>
                <a:gd name="T6" fmla="*/ 289545 w 634"/>
                <a:gd name="T7" fmla="*/ 858024 h 619"/>
                <a:gd name="T8" fmla="*/ 355350 w 634"/>
                <a:gd name="T9" fmla="*/ 898744 h 619"/>
                <a:gd name="T10" fmla="*/ 1033148 w 634"/>
                <a:gd name="T11" fmla="*/ 898744 h 619"/>
                <a:gd name="T12" fmla="*/ 1063857 w 634"/>
                <a:gd name="T13" fmla="*/ 858024 h 619"/>
                <a:gd name="T14" fmla="*/ 1033148 w 634"/>
                <a:gd name="T15" fmla="*/ 770768 h 619"/>
                <a:gd name="T16" fmla="*/ 1033148 w 634"/>
                <a:gd name="T17" fmla="*/ 1113977 h 619"/>
                <a:gd name="T18" fmla="*/ 1033148 w 634"/>
                <a:gd name="T19" fmla="*/ 1113977 h 619"/>
                <a:gd name="T20" fmla="*/ 355350 w 634"/>
                <a:gd name="T21" fmla="*/ 1113977 h 619"/>
                <a:gd name="T22" fmla="*/ 289545 w 634"/>
                <a:gd name="T23" fmla="*/ 1198326 h 619"/>
                <a:gd name="T24" fmla="*/ 355350 w 634"/>
                <a:gd name="T25" fmla="*/ 1241954 h 619"/>
                <a:gd name="T26" fmla="*/ 1033148 w 634"/>
                <a:gd name="T27" fmla="*/ 1241954 h 619"/>
                <a:gd name="T28" fmla="*/ 1063857 w 634"/>
                <a:gd name="T29" fmla="*/ 1198326 h 619"/>
                <a:gd name="T30" fmla="*/ 1033148 w 634"/>
                <a:gd name="T31" fmla="*/ 1113977 h 619"/>
                <a:gd name="T32" fmla="*/ 1193275 w 634"/>
                <a:gd name="T33" fmla="*/ 0 h 619"/>
                <a:gd name="T34" fmla="*/ 1193275 w 634"/>
                <a:gd name="T35" fmla="*/ 0 h 619"/>
                <a:gd name="T36" fmla="*/ 160127 w 634"/>
                <a:gd name="T37" fmla="*/ 0 h 619"/>
                <a:gd name="T38" fmla="*/ 0 w 634"/>
                <a:gd name="T39" fmla="*/ 215233 h 619"/>
                <a:gd name="T40" fmla="*/ 0 w 634"/>
                <a:gd name="T41" fmla="*/ 1585164 h 619"/>
                <a:gd name="T42" fmla="*/ 160127 w 634"/>
                <a:gd name="T43" fmla="*/ 1797488 h 619"/>
                <a:gd name="T44" fmla="*/ 1193275 w 634"/>
                <a:gd name="T45" fmla="*/ 1797488 h 619"/>
                <a:gd name="T46" fmla="*/ 1388498 w 634"/>
                <a:gd name="T47" fmla="*/ 1585164 h 619"/>
                <a:gd name="T48" fmla="*/ 1388498 w 634"/>
                <a:gd name="T49" fmla="*/ 215233 h 619"/>
                <a:gd name="T50" fmla="*/ 1193275 w 634"/>
                <a:gd name="T51" fmla="*/ 0 h 619"/>
                <a:gd name="T52" fmla="*/ 1289790 w 634"/>
                <a:gd name="T53" fmla="*/ 1585164 h 619"/>
                <a:gd name="T54" fmla="*/ 1289790 w 634"/>
                <a:gd name="T55" fmla="*/ 1585164 h 619"/>
                <a:gd name="T56" fmla="*/ 1193275 w 634"/>
                <a:gd name="T57" fmla="*/ 1713140 h 619"/>
                <a:gd name="T58" fmla="*/ 160127 w 634"/>
                <a:gd name="T59" fmla="*/ 1713140 h 619"/>
                <a:gd name="T60" fmla="*/ 96515 w 634"/>
                <a:gd name="T61" fmla="*/ 1585164 h 619"/>
                <a:gd name="T62" fmla="*/ 96515 w 634"/>
                <a:gd name="T63" fmla="*/ 215233 h 619"/>
                <a:gd name="T64" fmla="*/ 160127 w 634"/>
                <a:gd name="T65" fmla="*/ 84348 h 619"/>
                <a:gd name="T66" fmla="*/ 1193275 w 634"/>
                <a:gd name="T67" fmla="*/ 84348 h 619"/>
                <a:gd name="T68" fmla="*/ 1289790 w 634"/>
                <a:gd name="T69" fmla="*/ 215233 h 619"/>
                <a:gd name="T70" fmla="*/ 1289790 w 634"/>
                <a:gd name="T71" fmla="*/ 1585164 h 619"/>
                <a:gd name="T72" fmla="*/ 1033148 w 634"/>
                <a:gd name="T73" fmla="*/ 427558 h 619"/>
                <a:gd name="T74" fmla="*/ 1033148 w 634"/>
                <a:gd name="T75" fmla="*/ 427558 h 619"/>
                <a:gd name="T76" fmla="*/ 355350 w 634"/>
                <a:gd name="T77" fmla="*/ 427558 h 619"/>
                <a:gd name="T78" fmla="*/ 289545 w 634"/>
                <a:gd name="T79" fmla="*/ 514815 h 619"/>
                <a:gd name="T80" fmla="*/ 355350 w 634"/>
                <a:gd name="T81" fmla="*/ 558443 h 619"/>
                <a:gd name="T82" fmla="*/ 1033148 w 634"/>
                <a:gd name="T83" fmla="*/ 558443 h 619"/>
                <a:gd name="T84" fmla="*/ 1063857 w 634"/>
                <a:gd name="T85" fmla="*/ 514815 h 619"/>
                <a:gd name="T86" fmla="*/ 1033148 w 634"/>
                <a:gd name="T87" fmla="*/ 427558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tx1">
                <a:alpha val="48000"/>
              </a:schemeClr>
            </a:solidFill>
            <a:ln>
              <a:noFill/>
            </a:ln>
            <a:extLst>
              <a:ext uri="{91240B29-F687-4F45-9708-019B960494DF}">
                <a14:hiddenLine xmlns:a14="http://schemas.microsoft.com/office/drawing/2010/main" w="9525">
                  <a:solidFill>
                    <a:srgbClr val="000000"/>
                  </a:solidFill>
                  <a:round/>
                </a14:hiddenLine>
              </a:ext>
            </a:extLst>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19" name="文本框"/>
          <p:cNvSpPr>
            <a:spLocks noGrp="1"/>
          </p:cNvSpPr>
          <p:nvPr/>
        </p:nvSpPr>
        <p:spPr>
          <a:xfrm>
            <a:off x="5560060" y="1498600"/>
            <a:ext cx="105854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解密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0" name="文本框"/>
          <p:cNvSpPr>
            <a:spLocks noGrp="1"/>
          </p:cNvSpPr>
          <p:nvPr/>
        </p:nvSpPr>
        <p:spPr>
          <a:xfrm>
            <a:off x="5655310" y="3460750"/>
            <a:ext cx="96329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验签</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0.000000 -0.004074 L 0.580069 0.346173 " pathEditMode="relative" rAng="0" ptsTypes="">
                                      <p:cBhvr>
                                        <p:cTn id="6" dur="2000" fill="hold"/>
                                        <p:tgtEl>
                                          <p:spTgt spid="11"/>
                                        </p:tgtEl>
                                        <p:attrNameLst>
                                          <p:attrName>ppt_x</p:attrName>
                                          <p:attrName>ppt_y</p:attrName>
                                        </p:attrNameLst>
                                      </p:cBhvr>
                                      <p:rCtr x="125" y="125"/>
                                    </p:animMotion>
                                  </p:childTnLst>
                                </p:cTn>
                              </p:par>
                              <p:par>
                                <p:cTn id="7" presetID="56" presetClass="path" presetSubtype="0" accel="50000" decel="50000" fill="hold" grpId="0" nodeType="withEffect">
                                  <p:stCondLst>
                                    <p:cond delay="0"/>
                                  </p:stCondLst>
                                  <p:childTnLst>
                                    <p:animMotion origin="layout" path="M 0.000000 0.000000 L -0.561667 -0.352839 " pathEditMode="relative" rAng="0" ptsTypes="">
                                      <p:cBhvr>
                                        <p:cTn id="8" dur="2000" fill="hold"/>
                                        <p:tgtEl>
                                          <p:spTgt spid="10"/>
                                        </p:tgtEl>
                                        <p:attrNameLst>
                                          <p:attrName>ppt_x</p:attrName>
                                          <p:attrName>ppt_y</p:attrName>
                                        </p:attrNameLst>
                                      </p:cBhvr>
                                      <p:rCtr x="125" y="-125"/>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3" grpId="0"/>
      <p:bldP spid="5" grpId="0" animBg="1"/>
      <p:bldP spid="14" grpId="0"/>
      <p:bldP spid="19" grpId="0"/>
      <p:bldP spid="2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016953"/>
            <a:ext cx="702183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私钥将明文进行签名生成密文串与明文一起传输。对方收到数据后使用公钥对明文和密文串进行验签。如果验签通过就说明第一数据没有被修改过；第二这些数据一定是持有私钥的人发送的，因为私钥只有自己持有，这就起到了防抵赖的作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274060" y="348488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使用演示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生成密钥对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验签时机</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拦截器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验签过程</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066925" y="2487295"/>
            <a:ext cx="5621655"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在执行实际方法前根据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获取到公钥，进行验签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66925" y="1598295"/>
            <a:ext cx="55448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调用方在请求头中传递</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sign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6925" y="3684270"/>
            <a:ext cx="57486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验签通过就继续执行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40815" y="1129030"/>
            <a:ext cx="710311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Tyk 是一个开源的、轻量级的、快速可伸缩的 API 网关,支持配额和速度限制,支持认证和数据分析,支持多用户多组织,提供全 RESTful API。通常情况下，你只需要关心业务逻辑的实现，其他的都可以交给API网关，是用户与应用之间的一道屏障。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5323840" y="1594485"/>
            <a:ext cx="232981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访问控制</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094230" y="159448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详解</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094230" y="3667443"/>
            <a:ext cx="30905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架构及运行过程</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94230" y="259143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5323840" y="268414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其他功能</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lstStyle/>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lstStyle/>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mph" presetSubtype="2" fill="hold" grpId="1" nodeType="clickEffect">
                                  <p:stCondLst>
                                    <p:cond delay="0"/>
                                  </p:stCondLst>
                                  <p:childTnLst>
                                    <p:anim to="1.5" calcmode="lin" valueType="num">
                                      <p:cBhvr override="childStyle">
                                        <p:cTn id="80" dur="2000" fill="hold"/>
                                        <p:tgtEl>
                                          <p:spTgt spid="10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bldLvl="0" animBg="1"/>
      <p:bldP spid="102" grpId="0" bldLvl="0" animBg="1"/>
      <p:bldP spid="28" grpId="0" bldLvl="0" animBg="1"/>
      <p:bldP spid="30" grpId="0" bldLvl="0" animBg="1"/>
      <p:bldP spid="40" grpId="0" bldLvl="0" animBg="1"/>
      <p:bldP spid="41" grpId="0" bldLvl="0" animBg="1"/>
      <p:bldP spid="42" grpId="0" animBg="1"/>
      <p:bldP spid="42" grpId="1" animBg="1"/>
      <p:bldP spid="42" grpId="2" animBg="1"/>
      <p:bldP spid="42" grpId="3" animBg="1"/>
      <p:bldP spid="42" grpId="4" animBg="1"/>
      <p:bldP spid="42" grpId="5" animBg="1"/>
      <p:bldP spid="42" grpId="6" animBg="1"/>
      <p:bldP spid="42" grpId="7" bldLvl="0" animBg="1"/>
      <p:bldP spid="43" grpId="0" bldLvl="0" animBg="1"/>
      <p:bldP spid="46" grpId="0" bldLvl="0" animBg="1"/>
      <p:bldP spid="47" grpId="0" bldLvl="0" animBg="1"/>
      <p:bldP spid="102"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43860" y="3196908"/>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授权编码管理</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使用授权编码</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访问控制</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62405" y="2278063"/>
            <a:ext cx="50761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exec -it {id} bash</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1462405" y="172053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jquery.min.js</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1462405" y="283559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~/portal/templates/scripts.html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1462405" y="339312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commit {id} {name}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1462405" y="3950653"/>
            <a:ext cx="72040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tag  {name} docker.io/tykio/tyk-dashboard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66085" y="2601913"/>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配额</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(quotas)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限速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(rate limit)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节流限速</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2966085" y="3324543"/>
            <a:ext cx="29241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限速</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842645" y="1595120"/>
            <a:ext cx="7743825" cy="316928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第一次请求过来时，记录时间戳。从第二次请求开始，将请求到达时间与最早的一次请求时间进行比较，如果大于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就把之前的记录全部清除，记录本次请求时间戳；如果小于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，判断记录是否大于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次，正常访问，否则返回限速错误。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配额</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1000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/day</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730885" y="2068830"/>
            <a:ext cx="7682230" cy="70675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保存总次数，当前剩余次数，重置周期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，下次重置时间</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节流限速</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配置方法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计算规则</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4769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精确控制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其他常用功能</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webhooks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统计分析</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常用配置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统计分析</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用户自助查看</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05049" y="464216"/>
            <a:ext cx="22193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Webhooks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监控事件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41232" y="52136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常用配置</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74148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monitor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409508"/>
            <a:ext cx="458406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enable_detail</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_recording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955290" y="30775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hash_keys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7455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mn-ea"/>
              </a:rPr>
              <a:t>templates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前置知识</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73630" y="1620838"/>
            <a:ext cx="48602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和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Java Web</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相关基础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73630" y="25596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构建项目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73630" y="341503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基础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119505" y="2839085"/>
            <a:ext cx="119062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网络</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719830" y="2503170"/>
            <a:ext cx="170370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gateway</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388100" y="1964690"/>
            <a:ext cx="1579245" cy="6718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redis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720465" y="3750310"/>
            <a:ext cx="1703705" cy="71945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dashboard/</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portal</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388100" y="3031490"/>
            <a:ext cx="1577975" cy="7188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pump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388735" y="4145280"/>
            <a:ext cx="1577340" cy="7315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mongo</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719830" y="1293495"/>
            <a:ext cx="170370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a:stCxn id="41" idx="3"/>
            <a:endCxn id="7" idx="1"/>
          </p:cNvCxnSpPr>
          <p:nvPr/>
        </p:nvCxnSpPr>
        <p:spPr>
          <a:xfrm flipV="1">
            <a:off x="2310130" y="2839085"/>
            <a:ext cx="1409700" cy="33591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15" name="直线连接线"/>
          <p:cNvCxnSpPr>
            <a:stCxn id="7" idx="3"/>
            <a:endCxn id="8" idx="1"/>
          </p:cNvCxnSpPr>
          <p:nvPr/>
        </p:nvCxnSpPr>
        <p:spPr>
          <a:xfrm flipV="1">
            <a:off x="5423535" y="2300605"/>
            <a:ext cx="964565" cy="538480"/>
          </a:xfrm>
          <a:prstGeom prst="straightConnector1">
            <a:avLst/>
          </a:prstGeom>
          <a:noFill/>
          <a:ln w="28575" cap="flat" cmpd="sng">
            <a:solidFill>
              <a:srgbClr val="C9394A"/>
            </a:solidFill>
            <a:prstDash val="solid"/>
            <a:round/>
            <a:headEnd type="arrow"/>
            <a:tailEnd type="arrow" w="med" len="med"/>
          </a:ln>
          <a:effectLst>
            <a:outerShdw blurRad="50800" dist="38100" dir="2700000" algn="tl" rotWithShape="0">
              <a:srgbClr val="000000">
                <a:alpha val="39607"/>
              </a:srgbClr>
            </a:outerShdw>
          </a:effectLst>
        </p:spPr>
      </p:cxnSp>
      <p:cxnSp>
        <p:nvCxnSpPr>
          <p:cNvPr id="18" name="直线连接线"/>
          <p:cNvCxnSpPr>
            <a:stCxn id="7" idx="0"/>
            <a:endCxn id="12" idx="2"/>
          </p:cNvCxnSpPr>
          <p:nvPr/>
        </p:nvCxnSpPr>
        <p:spPr>
          <a:xfrm flipV="1">
            <a:off x="4572000" y="1964690"/>
            <a:ext cx="0" cy="53848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19" name="直线连接线"/>
          <p:cNvCxnSpPr>
            <a:stCxn id="9" idx="0"/>
            <a:endCxn id="7" idx="2"/>
          </p:cNvCxnSpPr>
          <p:nvPr/>
        </p:nvCxnSpPr>
        <p:spPr>
          <a:xfrm flipH="1" flipV="1">
            <a:off x="4572000" y="3174365"/>
            <a:ext cx="635" cy="57594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0" name="直线连接线"/>
          <p:cNvCxnSpPr>
            <a:stCxn id="41" idx="3"/>
            <a:endCxn id="9" idx="1"/>
          </p:cNvCxnSpPr>
          <p:nvPr/>
        </p:nvCxnSpPr>
        <p:spPr>
          <a:xfrm>
            <a:off x="2310130" y="3175000"/>
            <a:ext cx="1410335" cy="93535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1" name="直线连接线"/>
          <p:cNvCxnSpPr>
            <a:stCxn id="9" idx="3"/>
            <a:endCxn id="11" idx="1"/>
          </p:cNvCxnSpPr>
          <p:nvPr/>
        </p:nvCxnSpPr>
        <p:spPr>
          <a:xfrm>
            <a:off x="5424170" y="4110355"/>
            <a:ext cx="964565" cy="40068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2" name="直线连接线"/>
          <p:cNvCxnSpPr>
            <a:stCxn id="8" idx="2"/>
            <a:endCxn id="10" idx="0"/>
          </p:cNvCxnSpPr>
          <p:nvPr/>
        </p:nvCxnSpPr>
        <p:spPr>
          <a:xfrm flipH="1">
            <a:off x="7177405" y="2636520"/>
            <a:ext cx="635" cy="39497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3" name="直线连接线"/>
          <p:cNvCxnSpPr>
            <a:stCxn id="10" idx="2"/>
            <a:endCxn id="11" idx="0"/>
          </p:cNvCxnSpPr>
          <p:nvPr/>
        </p:nvCxnSpPr>
        <p:spPr>
          <a:xfrm>
            <a:off x="7177405" y="3750310"/>
            <a:ext cx="0" cy="39497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up)">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65057" y="521366"/>
            <a:ext cx="14592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165985" y="159797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65985" y="2589530"/>
            <a:ext cx="20231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SSL/TLS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165350" y="35804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a:t>
            </a:r>
            <a:r>
              <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rPr>
              <a:t>S</a:t>
            </a:r>
            <a:endPar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3768090" y="2589213"/>
            <a:ext cx="4942205"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非对称加密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对称加密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散列算法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3768090" y="3580448"/>
            <a:ext cx="4942205"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 </a:t>
            </a:r>
            <a:r>
              <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rPr>
              <a:t>SSL/TLS</a:t>
            </a:r>
            <a:endPar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8"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193570" y="473741"/>
            <a:ext cx="30968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 </a:t>
            </a:r>
            <a:r>
              <a:rPr lang="zh-CN" altLang="en-US" sz="3000" b="1" dirty="0">
                <a:solidFill>
                  <a:srgbClr val="C94251"/>
                </a:solidFill>
                <a:latin typeface="微软雅黑" panose="020B0503020204020204" charset="-122"/>
                <a:ea typeface="微软雅黑" panose="020B0503020204020204" charset="-122"/>
              </a:rPr>
              <a:t>握手过程</a:t>
            </a:r>
            <a:endParaRPr lang="zh-CN" altLang="en-US" sz="3000" b="1" dirty="0">
              <a:solidFill>
                <a:srgbClr val="C94251"/>
              </a:solidFill>
              <a:latin typeface="微软雅黑" panose="020B0503020204020204" charset="-122"/>
              <a:ea typeface="微软雅黑" panose="020B0503020204020204" charset="-122"/>
            </a:endParaRPr>
          </a:p>
        </p:txBody>
      </p:sp>
      <p:grpSp>
        <p:nvGrpSpPr>
          <p:cNvPr id="10" name="组合 9"/>
          <p:cNvGrpSpPr/>
          <p:nvPr/>
        </p:nvGrpSpPr>
        <p:grpSpPr>
          <a:xfrm>
            <a:off x="1354455" y="1163955"/>
            <a:ext cx="1156970" cy="3716020"/>
            <a:chOff x="2133" y="1833"/>
            <a:chExt cx="1822" cy="5852"/>
          </a:xfrm>
        </p:grpSpPr>
        <p:sp>
          <p:nvSpPr>
            <p:cNvPr id="12" name="圆角矩形"/>
            <p:cNvSpPr/>
            <p:nvPr/>
          </p:nvSpPr>
          <p:spPr>
            <a:xfrm>
              <a:off x="2133"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客户端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7" name="直接连接符 6"/>
            <p:cNvCxnSpPr>
              <a:stCxn id="12" idx="2"/>
            </p:cNvCxnSpPr>
            <p:nvPr/>
          </p:nvCxnSpPr>
          <p:spPr>
            <a:xfrm>
              <a:off x="3044"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927215" y="1163955"/>
            <a:ext cx="1156970" cy="3716020"/>
            <a:chOff x="10909" y="1833"/>
            <a:chExt cx="1822" cy="5852"/>
          </a:xfrm>
        </p:grpSpPr>
        <p:sp>
          <p:nvSpPr>
            <p:cNvPr id="6" name="圆角矩形"/>
            <p:cNvSpPr/>
            <p:nvPr/>
          </p:nvSpPr>
          <p:spPr>
            <a:xfrm>
              <a:off x="10909"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9" name="直接连接符 8"/>
            <p:cNvCxnSpPr/>
            <p:nvPr/>
          </p:nvCxnSpPr>
          <p:spPr>
            <a:xfrm>
              <a:off x="11820"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907540" y="1843405"/>
            <a:ext cx="5616575" cy="368300"/>
            <a:chOff x="3004" y="2903"/>
            <a:chExt cx="8845" cy="580"/>
          </a:xfrm>
        </p:grpSpPr>
        <p:cxnSp>
          <p:nvCxnSpPr>
            <p:cNvPr id="20" name="直线连接线"/>
            <p:cNvCxnSpPr/>
            <p:nvPr/>
          </p:nvCxnSpPr>
          <p:spPr>
            <a:xfrm>
              <a:off x="3004" y="3483"/>
              <a:ext cx="884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3" name="文本框 12"/>
            <p:cNvSpPr txBox="1"/>
            <p:nvPr/>
          </p:nvSpPr>
          <p:spPr>
            <a:xfrm>
              <a:off x="3210" y="2903"/>
              <a:ext cx="8340"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①</a:t>
              </a:r>
              <a:r>
                <a:rPr lang="en-US" altLang="zh-CN">
                  <a:latin typeface="微软雅黑" panose="020B0503020204020204" charset="-122"/>
                  <a:ea typeface="微软雅黑" panose="020B0503020204020204" charset="-122"/>
                </a:rPr>
                <a:t>TLS</a:t>
              </a:r>
              <a:r>
                <a:rPr lang="zh-CN" altLang="en-US">
                  <a:latin typeface="微软雅黑" panose="020B0503020204020204" charset="-122"/>
                  <a:ea typeface="微软雅黑" panose="020B0503020204020204" charset="-122"/>
                </a:rPr>
                <a:t>协议版本、加密套件、</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A</a:t>
              </a:r>
              <a:r>
                <a:rPr lang="zh-CN" altLang="en-US">
                  <a:latin typeface="微软雅黑" panose="020B0503020204020204" charset="-122"/>
                  <a:ea typeface="微软雅黑" panose="020B0503020204020204" charset="-122"/>
                </a:rPr>
                <a:t>、压缩算法等</a:t>
              </a:r>
              <a:endParaRPr lang="zh-CN" altLang="en-US">
                <a:latin typeface="微软雅黑" panose="020B0503020204020204" charset="-122"/>
                <a:ea typeface="微软雅黑" panose="020B0503020204020204" charset="-122"/>
              </a:endParaRPr>
            </a:p>
          </p:txBody>
        </p:sp>
      </p:grpSp>
      <p:grpSp>
        <p:nvGrpSpPr>
          <p:cNvPr id="16" name="组合 15"/>
          <p:cNvGrpSpPr/>
          <p:nvPr/>
        </p:nvGrpSpPr>
        <p:grpSpPr>
          <a:xfrm>
            <a:off x="1907540" y="2468245"/>
            <a:ext cx="6055360" cy="392430"/>
            <a:chOff x="3004" y="4226"/>
            <a:chExt cx="9536" cy="618"/>
          </a:xfrm>
        </p:grpSpPr>
        <p:cxnSp>
          <p:nvCxnSpPr>
            <p:cNvPr id="14" name="直线连接线"/>
            <p:cNvCxnSpPr/>
            <p:nvPr/>
          </p:nvCxnSpPr>
          <p:spPr>
            <a:xfrm flipH="1">
              <a:off x="3004" y="4806"/>
              <a:ext cx="8845" cy="38"/>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5" name="文本框 14"/>
            <p:cNvSpPr txBox="1"/>
            <p:nvPr/>
          </p:nvSpPr>
          <p:spPr>
            <a:xfrm>
              <a:off x="3210" y="4226"/>
              <a:ext cx="9330"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②选择</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协议、加密、压缩算法</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B</a:t>
              </a:r>
              <a:r>
                <a:rPr lang="zh-CN" altLang="en-US">
                  <a:latin typeface="微软雅黑" panose="020B0503020204020204" charset="-122"/>
                  <a:ea typeface="微软雅黑" panose="020B0503020204020204" charset="-122"/>
                </a:rPr>
                <a:t>、证书链</a:t>
              </a:r>
              <a:endParaRPr lang="zh-CN" altLang="en-US">
                <a:latin typeface="微软雅黑" panose="020B0503020204020204" charset="-122"/>
                <a:ea typeface="微软雅黑" panose="020B0503020204020204" charset="-122"/>
              </a:endParaRPr>
            </a:p>
          </p:txBody>
        </p:sp>
      </p:grpSp>
      <p:sp>
        <p:nvSpPr>
          <p:cNvPr id="4" name="椭圆 3"/>
          <p:cNvSpPr/>
          <p:nvPr/>
        </p:nvSpPr>
        <p:spPr>
          <a:xfrm>
            <a:off x="1752600" y="3069590"/>
            <a:ext cx="360045" cy="360045"/>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箭头连接符 4"/>
          <p:cNvCxnSpPr>
            <a:stCxn id="4" idx="1"/>
            <a:endCxn id="4" idx="0"/>
          </p:cNvCxnSpPr>
          <p:nvPr/>
        </p:nvCxnSpPr>
        <p:spPr>
          <a:xfrm flipV="1">
            <a:off x="1805305" y="3069590"/>
            <a:ext cx="127635" cy="5270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112645" y="3061335"/>
            <a:ext cx="546798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验证证书、</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C</a:t>
            </a:r>
            <a:r>
              <a:rPr lang="zh-CN" altLang="en-US">
                <a:latin typeface="微软雅黑" panose="020B0503020204020204" charset="-122"/>
                <a:ea typeface="微软雅黑" panose="020B0503020204020204" charset="-122"/>
              </a:rPr>
              <a:t>、计算得到协商密钥</a:t>
            </a:r>
            <a:endParaRPr lang="zh-CN" altLang="en-US">
              <a:latin typeface="微软雅黑" panose="020B0503020204020204" charset="-122"/>
              <a:ea typeface="微软雅黑" panose="020B0503020204020204" charset="-122"/>
            </a:endParaRPr>
          </a:p>
        </p:txBody>
      </p:sp>
      <p:grpSp>
        <p:nvGrpSpPr>
          <p:cNvPr id="21" name="组合 20"/>
          <p:cNvGrpSpPr/>
          <p:nvPr/>
        </p:nvGrpSpPr>
        <p:grpSpPr>
          <a:xfrm>
            <a:off x="1929130" y="3609975"/>
            <a:ext cx="5616575" cy="368300"/>
            <a:chOff x="3004" y="2903"/>
            <a:chExt cx="8845" cy="580"/>
          </a:xfrm>
        </p:grpSpPr>
        <p:cxnSp>
          <p:nvCxnSpPr>
            <p:cNvPr id="22" name="直线连接线"/>
            <p:cNvCxnSpPr/>
            <p:nvPr/>
          </p:nvCxnSpPr>
          <p:spPr>
            <a:xfrm>
              <a:off x="3004" y="3483"/>
              <a:ext cx="884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23" name="文本框 22"/>
            <p:cNvSpPr txBox="1"/>
            <p:nvPr/>
          </p:nvSpPr>
          <p:spPr>
            <a:xfrm>
              <a:off x="3210" y="2903"/>
              <a:ext cx="8406" cy="58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rPr>
                <a:t>③公钥</a:t>
              </a:r>
              <a:r>
                <a:rPr lang="en-US" altLang="zh-CN">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C</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rPr>
                <a:t>、协商密钥</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之前所有信息hash 值</a:t>
              </a: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p:txBody>
        </p:sp>
      </p:grpSp>
      <p:grpSp>
        <p:nvGrpSpPr>
          <p:cNvPr id="24" name="组合 23"/>
          <p:cNvGrpSpPr/>
          <p:nvPr/>
        </p:nvGrpSpPr>
        <p:grpSpPr>
          <a:xfrm>
            <a:off x="1907540" y="4246880"/>
            <a:ext cx="6055360" cy="392430"/>
            <a:chOff x="3004" y="4226"/>
            <a:chExt cx="9536" cy="618"/>
          </a:xfrm>
        </p:grpSpPr>
        <p:cxnSp>
          <p:nvCxnSpPr>
            <p:cNvPr id="25" name="直线连接线"/>
            <p:cNvCxnSpPr/>
            <p:nvPr/>
          </p:nvCxnSpPr>
          <p:spPr>
            <a:xfrm flipH="1">
              <a:off x="3004" y="4806"/>
              <a:ext cx="8845" cy="38"/>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26" name="文本框 25"/>
            <p:cNvSpPr txBox="1"/>
            <p:nvPr/>
          </p:nvSpPr>
          <p:spPr>
            <a:xfrm>
              <a:off x="3210" y="4226"/>
              <a:ext cx="9330"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④</a:t>
              </a:r>
              <a:r>
                <a:rPr lang="zh-CN" altLang="en-US">
                  <a:latin typeface="微软雅黑" panose="020B0503020204020204" charset="-122"/>
                  <a:ea typeface="微软雅黑" panose="020B0503020204020204" charset="-122"/>
                  <a:sym typeface="+mn-ea"/>
                </a:rPr>
                <a:t>协商密钥</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之前所有信息hash 值</a:t>
              </a:r>
              <a:r>
                <a:rPr lang="en-US" altLang="zh-CN">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1000"/>
                                        <p:tgtEl>
                                          <p:spTgt spid="4"/>
                                        </p:tgtEl>
                                      </p:cBhvr>
                                    </p:animEffec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right)">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27224" y="521366"/>
            <a:ext cx="23348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 </a:t>
            </a:r>
            <a:r>
              <a:rPr lang="zh-CN" altLang="en-US" sz="3000" b="1" dirty="0">
                <a:solidFill>
                  <a:srgbClr val="C94251"/>
                </a:solidFill>
                <a:latin typeface="微软雅黑" panose="020B0503020204020204" charset="-122"/>
                <a:ea typeface="微软雅黑" panose="020B0503020204020204" charset="-122"/>
              </a:rPr>
              <a:t>证书</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59797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域名、公网</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589530"/>
            <a:ext cx="43243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购买证书</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免费 </a:t>
            </a:r>
            <a:r>
              <a:rPr lang="zh-CN" altLang="en-US" sz="2000" dirty="0">
                <a:sym typeface="+mn-ea"/>
              </a:rPr>
              <a:t>Let</a:t>
            </a:r>
            <a:r>
              <a:rPr lang="en-US" altLang="zh-CN" sz="2000" dirty="0">
                <a:sym typeface="+mn-ea"/>
              </a:rPr>
              <a:t>'</a:t>
            </a:r>
            <a:r>
              <a:rPr lang="zh-CN" altLang="en-US" sz="2000" dirty="0">
                <a:sym typeface="+mn-ea"/>
              </a:rPr>
              <a:t>s Encrypt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655060"/>
            <a:ext cx="43243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修改服务器配置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29764" y="521366"/>
            <a:ext cx="232981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 HTTPS</a:t>
            </a:r>
            <a:endParaRPr lang="zh-CN" altLang="en-US" sz="3000" b="1" dirty="0">
              <a:solidFill>
                <a:srgbClr val="C94251"/>
              </a:solidFill>
              <a:latin typeface="微软雅黑" panose="020B0503020204020204" charset="-122"/>
              <a:ea typeface="微软雅黑" panose="020B0503020204020204" charset="-122"/>
            </a:endParaRPr>
          </a:p>
        </p:txBody>
      </p:sp>
      <p:sp>
        <p:nvSpPr>
          <p:cNvPr id="100" name="文本框 99"/>
          <p:cNvSpPr txBox="1"/>
          <p:nvPr/>
        </p:nvSpPr>
        <p:spPr>
          <a:xfrm>
            <a:off x="1284605" y="1434465"/>
            <a:ext cx="7594600" cy="2861310"/>
          </a:xfrm>
          <a:prstGeom prst="rect">
            <a:avLst/>
          </a:prstGeom>
          <a:noFill/>
          <a:ln w="9525">
            <a:noFill/>
          </a:ln>
        </p:spPr>
        <p:txBody>
          <a:bodyPr wrap="square">
            <a:spAutoFit/>
          </a:bodyPr>
          <a:p>
            <a:pPr marL="0" indent="0"/>
            <a:r>
              <a:rPr lang="en-US" altLang="zh-CN" b="1">
                <a:solidFill>
                  <a:srgbClr val="000080"/>
                </a:solidFill>
                <a:latin typeface="Consolas" panose="020B0609020204030204" charset="0"/>
                <a:cs typeface="Consolas" panose="020B0609020204030204" charset="0"/>
              </a:rPr>
              <a:t>"http_server_options":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"use_ssl": </a:t>
            </a:r>
            <a:r>
              <a:rPr lang="en-US" altLang="zh-CN" b="0">
                <a:solidFill>
                  <a:srgbClr val="000000"/>
                </a:solidFill>
                <a:latin typeface="Consolas" panose="020B0609020204030204" charset="0"/>
                <a:cs typeface="Consolas" panose="020B0609020204030204" charset="0"/>
              </a:rPr>
              <a:t>true,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"certificates":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"domain_name": </a:t>
            </a:r>
            <a:r>
              <a:rPr lang="en-US" altLang="zh-CN" b="1">
                <a:solidFill>
                  <a:srgbClr val="008000"/>
                </a:solidFill>
                <a:latin typeface="Consolas" panose="020B0609020204030204" charset="0"/>
                <a:cs typeface="Consolas" panose="020B0609020204030204" charset="0"/>
              </a:rPr>
              <a:t>"ssl.domain.com"</a:t>
            </a:r>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"cert_file": </a:t>
            </a:r>
            <a:r>
              <a:rPr lang="en-US" altLang="zh-CN" b="1">
                <a:solidFill>
                  <a:srgbClr val="008000"/>
                </a:solidFill>
                <a:latin typeface="Consolas" panose="020B0609020204030204" charset="0"/>
                <a:cs typeface="Consolas" panose="020B0609020204030204" charset="0"/>
              </a:rPr>
              <a:t>"./certs/ssl.domain.com.cert"</a:t>
            </a:r>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"key_file": </a:t>
            </a:r>
            <a:r>
              <a:rPr lang="en-US" altLang="zh-CN" b="1">
                <a:solidFill>
                  <a:srgbClr val="008000"/>
                </a:solidFill>
                <a:latin typeface="Consolas" panose="020B0609020204030204" charset="0"/>
                <a:cs typeface="Consolas" panose="020B0609020204030204" charset="0"/>
              </a:rPr>
              <a:t>"./certs/ssl.domain.com.cert.key"        </a:t>
            </a:r>
            <a:endParaRPr lang="en-US" altLang="zh-CN" b="1">
              <a:solidFill>
                <a:srgbClr val="008000"/>
              </a:solidFill>
              <a:latin typeface="Consolas" panose="020B0609020204030204" charset="0"/>
              <a:cs typeface="Consolas" panose="020B0609020204030204" charset="0"/>
            </a:endParaRPr>
          </a:p>
          <a:p>
            <a:pPr marL="0" indent="0"/>
            <a:r>
              <a:rPr lang="en-US" altLang="zh-CN" b="1">
                <a:solidFill>
                  <a:srgbClr val="008000"/>
                </a:solidFill>
                <a:latin typeface="Consolas" panose="020B0609020204030204" charset="0"/>
                <a:cs typeface="Consolas" panose="020B0609020204030204" charset="0"/>
              </a:rPr>
              <a:t>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a:t>
            </a:r>
            <a:endParaRPr lang="zh-CN" alt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522692" y="521366"/>
            <a:ext cx="374396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sz="3000" b="1" dirty="0">
                <a:solidFill>
                  <a:srgbClr val="C94251"/>
                </a:solidFill>
                <a:latin typeface="微软雅黑" panose="020B0503020204020204" charset="-122"/>
                <a:ea typeface="微软雅黑" panose="020B0503020204020204" charset="-122"/>
              </a:rPr>
              <a:t>Springboot HTTPS</a:t>
            </a:r>
            <a:endParaRPr 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1587500" y="1478280"/>
            <a:ext cx="705993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keytool -genkeypair -alias "tomcat" -keyalg "RSA"       </a:t>
            </a: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a:t>
            </a:r>
            <a:r>
              <a:rPr sz="2000" dirty="0">
                <a:solidFill>
                  <a:srgbClr val="474747"/>
                </a:solidFill>
                <a:latin typeface="微软雅黑" panose="020B0503020204020204" charset="-122"/>
                <a:ea typeface="微软雅黑" panose="020B0503020204020204" charset="-122"/>
                <a:sym typeface="Calibri" panose="020F0502020204030204" pitchFamily="34" charset="0"/>
              </a:rPr>
              <a:t>-keystore "D:\tomcat.keystore" </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2301875" y="3041650"/>
            <a:ext cx="6146800" cy="1476375"/>
          </a:xfrm>
          <a:prstGeom prst="rect">
            <a:avLst/>
          </a:prstGeom>
          <a:noFill/>
          <a:ln w="9525">
            <a:noFill/>
          </a:ln>
        </p:spPr>
        <p:txBody>
          <a:bodyPr wrap="square">
            <a:spAutoFit/>
          </a:bodyPr>
          <a:p>
            <a:pPr marL="0" indent="0"/>
            <a:r>
              <a:rPr lang="en-US" altLang="zh-CN" b="1">
                <a:solidFill>
                  <a:srgbClr val="000080"/>
                </a:solidFill>
                <a:latin typeface="Consolas" panose="020B0609020204030204" charset="0"/>
                <a:cs typeface="Consolas" panose="020B0609020204030204" charset="0"/>
              </a:rPr>
              <a:t>server:</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ssl:    </a:t>
            </a:r>
            <a:endParaRPr lang="en-US" altLang="zh-CN" b="1">
              <a:solidFill>
                <a:srgbClr val="000080"/>
              </a:solidFill>
              <a:latin typeface="Consolas" panose="020B0609020204030204" charset="0"/>
              <a:cs typeface="Consolas" panose="020B0609020204030204" charset="0"/>
            </a:endParaRPr>
          </a:p>
          <a:p>
            <a:pPr marL="0" indent="0"/>
            <a:r>
              <a:rPr lang="en-US" altLang="zh-CN" b="1">
                <a:solidFill>
                  <a:srgbClr val="000080"/>
                </a:solidFill>
                <a:latin typeface="Consolas" panose="020B0609020204030204" charset="0"/>
                <a:cs typeface="Consolas" panose="020B0609020204030204" charset="0"/>
              </a:rPr>
              <a:t>     enabled: </a:t>
            </a:r>
            <a:r>
              <a:rPr lang="en-US" altLang="zh-CN" b="0">
                <a:solidFill>
                  <a:srgbClr val="000000"/>
                </a:solidFill>
                <a:latin typeface="Consolas" panose="020B0609020204030204" charset="0"/>
                <a:cs typeface="Consolas" panose="020B0609020204030204" charset="0"/>
              </a:rPr>
              <a:t>true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key-store: </a:t>
            </a:r>
            <a:r>
              <a:rPr lang="en-US" altLang="zh-CN" b="0">
                <a:solidFill>
                  <a:srgbClr val="000000"/>
                </a:solidFill>
                <a:latin typeface="Consolas" panose="020B0609020204030204" charset="0"/>
                <a:cs typeface="Consolas" panose="020B0609020204030204" charset="0"/>
              </a:rPr>
              <a:t>file:D:\tomcat.keystore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key-password: </a:t>
            </a:r>
            <a:r>
              <a:rPr lang="en-US" altLang="zh-CN" b="0">
                <a:solidFill>
                  <a:srgbClr val="000000"/>
                </a:solidFill>
                <a:latin typeface="Consolas" panose="020B0609020204030204" charset="0"/>
                <a:cs typeface="Consolas" panose="020B0609020204030204" charset="0"/>
              </a:rPr>
              <a:t>imooc123</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0"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8397" y="31054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
        <p:nvSpPr>
          <p:cNvPr id="13" name="圆角矩形"/>
          <p:cNvSpPr/>
          <p:nvPr/>
        </p:nvSpPr>
        <p:spPr>
          <a:xfrm>
            <a:off x="3500755" y="1881505"/>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5915025" y="1881505"/>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Mysql</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圆角矩形"/>
          <p:cNvSpPr/>
          <p:nvPr/>
        </p:nvSpPr>
        <p:spPr>
          <a:xfrm>
            <a:off x="5915025" y="3493770"/>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hazelcast</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矩形 17"/>
          <p:cNvSpPr/>
          <p:nvPr/>
        </p:nvSpPr>
        <p:spPr>
          <a:xfrm>
            <a:off x="2012950" y="1274445"/>
            <a:ext cx="6282690" cy="3493135"/>
          </a:xfrm>
          <a:prstGeom prst="rect">
            <a:avLst/>
          </a:prstGeom>
          <a:noFill/>
          <a:ln w="19050">
            <a:solidFill>
              <a:schemeClr val="accent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圆角矩形"/>
          <p:cNvSpPr/>
          <p:nvPr/>
        </p:nvSpPr>
        <p:spPr>
          <a:xfrm>
            <a:off x="1600200" y="1812925"/>
            <a:ext cx="847090" cy="22720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Tyk</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r>
              <a:rPr lang="en-US" altLang="zh-CN" sz="14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HTTPS</a:t>
            </a:r>
            <a:endParaRPr lang="en-US" altLang="zh-CN" sz="14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3500755" y="3239770"/>
            <a:ext cx="2178050" cy="1153160"/>
            <a:chOff x="5513" y="5301"/>
            <a:chExt cx="3430" cy="1816"/>
          </a:xfrm>
        </p:grpSpPr>
        <p:sp>
          <p:nvSpPr>
            <p:cNvPr id="14" name="圆角矩形"/>
            <p:cNvSpPr/>
            <p:nvPr/>
          </p:nvSpPr>
          <p:spPr>
            <a:xfrm>
              <a:off x="5513" y="53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0" name="圆角矩形"/>
            <p:cNvSpPr/>
            <p:nvPr/>
          </p:nvSpPr>
          <p:spPr>
            <a:xfrm>
              <a:off x="5713" y="55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1" name="圆角矩形"/>
            <p:cNvSpPr/>
            <p:nvPr/>
          </p:nvSpPr>
          <p:spPr>
            <a:xfrm>
              <a:off x="5913" y="57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sp>
        <p:nvSpPr>
          <p:cNvPr id="2050" name="互联网"/>
          <p:cNvSpPr/>
          <p:nvPr/>
        </p:nvSpPr>
        <p:spPr bwMode="auto">
          <a:xfrm>
            <a:off x="251460" y="2427605"/>
            <a:ext cx="887730" cy="812165"/>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8397" y="31054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主要技术</a:t>
            </a:r>
            <a:endParaRPr lang="zh-CN" altLang="en-US" sz="3200" dirty="0">
              <a:ea typeface="微软雅黑" panose="020B0503020204020204" charset="-122"/>
            </a:endParaRPr>
          </a:p>
        </p:txBody>
      </p:sp>
      <p:sp>
        <p:nvSpPr>
          <p:cNvPr id="12" name="圆角矩形"/>
          <p:cNvSpPr/>
          <p:nvPr/>
        </p:nvSpPr>
        <p:spPr>
          <a:xfrm>
            <a:off x="1256665" y="108331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快速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矩形"/>
          <p:cNvSpPr/>
          <p:nvPr/>
        </p:nvSpPr>
        <p:spPr>
          <a:xfrm>
            <a:off x="839470" y="18437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839470" y="25371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jpa</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839470" y="392398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839470" y="32305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test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圆角矩形"/>
          <p:cNvSpPr/>
          <p:nvPr/>
        </p:nvSpPr>
        <p:spPr>
          <a:xfrm>
            <a:off x="3935095" y="108331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高效</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矩形"/>
          <p:cNvSpPr/>
          <p:nvPr/>
        </p:nvSpPr>
        <p:spPr>
          <a:xfrm>
            <a:off x="3517900" y="194405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3517900" y="333470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圆角矩形"/>
          <p:cNvSpPr/>
          <p:nvPr/>
        </p:nvSpPr>
        <p:spPr>
          <a:xfrm>
            <a:off x="6614160" y="1083310"/>
            <a:ext cx="20574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安全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矩形"/>
          <p:cNvSpPr/>
          <p:nvPr/>
        </p:nvSpPr>
        <p:spPr>
          <a:xfrm>
            <a:off x="6183630" y="1944370"/>
            <a:ext cx="24682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签名</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1" name="矩形"/>
          <p:cNvSpPr/>
          <p:nvPr/>
        </p:nvSpPr>
        <p:spPr>
          <a:xfrm>
            <a:off x="6098540" y="333470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7" grpId="0"/>
      <p:bldP spid="8" grpId="0"/>
      <p:bldP spid="10" grpId="0"/>
      <p:bldP spid="1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908897" y="31054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我想说</a:t>
            </a:r>
            <a:endParaRPr lang="zh-CN" altLang="en-US" sz="3200" dirty="0">
              <a:ea typeface="微软雅黑" panose="020B0503020204020204" charset="-122"/>
            </a:endParaRPr>
          </a:p>
        </p:txBody>
      </p:sp>
      <p:sp>
        <p:nvSpPr>
          <p:cNvPr id="12" name="圆角矩形"/>
          <p:cNvSpPr/>
          <p:nvPr/>
        </p:nvSpPr>
        <p:spPr>
          <a:xfrm>
            <a:off x="1450340" y="1163955"/>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学习能力</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6362065" y="393954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全局视角</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1388110" y="2743200"/>
            <a:ext cx="20574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英语</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3787775" y="3341370"/>
            <a:ext cx="2232025"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绝知此事要躬行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文本框"/>
          <p:cNvSpPr>
            <a:spLocks noGrp="1"/>
          </p:cNvSpPr>
          <p:nvPr/>
        </p:nvSpPr>
        <p:spPr>
          <a:xfrm>
            <a:off x="1831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了解</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文本框"/>
          <p:cNvSpPr>
            <a:spLocks noGrp="1"/>
          </p:cNvSpPr>
          <p:nvPr/>
        </p:nvSpPr>
        <p:spPr>
          <a:xfrm>
            <a:off x="32924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试用</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文本框"/>
          <p:cNvSpPr>
            <a:spLocks noGrp="1"/>
          </p:cNvSpPr>
          <p:nvPr/>
        </p:nvSpPr>
        <p:spPr>
          <a:xfrm>
            <a:off x="4752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文档</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8" name="文本框"/>
          <p:cNvSpPr>
            <a:spLocks noGrp="1"/>
          </p:cNvSpPr>
          <p:nvPr/>
        </p:nvSpPr>
        <p:spPr>
          <a:xfrm>
            <a:off x="62134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应用</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9" name="文本框"/>
          <p:cNvSpPr>
            <a:spLocks noGrp="1"/>
          </p:cNvSpPr>
          <p:nvPr/>
        </p:nvSpPr>
        <p:spPr>
          <a:xfrm>
            <a:off x="7673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比较</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ppt_x</p:attrName>
                                        </p:attrNameLst>
                                      </p:cBhvr>
                                      <p:tavLst>
                                        <p:tav tm="0">
                                          <p:val>
                                            <p:strVal val="#ppt_x-.2"/>
                                          </p:val>
                                        </p:tav>
                                        <p:tav tm="100000">
                                          <p:val>
                                            <p:strVal val="#ppt_x"/>
                                          </p:val>
                                        </p:tav>
                                      </p:tavLst>
                                    </p:anim>
                                    <p:anim calcmode="lin" valueType="num">
                                      <p:cBhvr>
                                        <p:cTn id="44"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5" dur="1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1000" fill="hold"/>
                                        <p:tgtEl>
                                          <p:spTgt spid="13"/>
                                        </p:tgtEl>
                                        <p:attrNameLst>
                                          <p:attrName>ppt_x</p:attrName>
                                        </p:attrNameLst>
                                      </p:cBhvr>
                                      <p:tavLst>
                                        <p:tav tm="0">
                                          <p:val>
                                            <p:strVal val="#ppt_x-.2"/>
                                          </p:val>
                                        </p:tav>
                                        <p:tav tm="100000">
                                          <p:val>
                                            <p:strVal val="#ppt_x"/>
                                          </p:val>
                                        </p:tav>
                                      </p:tavLst>
                                    </p:anim>
                                    <p:anim calcmode="lin" valueType="num">
                                      <p:cBhvr>
                                        <p:cTn id="51"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52" dur="10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9"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1000" fill="hold"/>
                                        <p:tgtEl>
                                          <p:spTgt spid="6"/>
                                        </p:tgtEl>
                                        <p:attrNameLst>
                                          <p:attrName>ppt_x</p:attrName>
                                        </p:attrNameLst>
                                      </p:cBhvr>
                                      <p:tavLst>
                                        <p:tav tm="0">
                                          <p:val>
                                            <p:strVal val="#ppt_x-.2"/>
                                          </p:val>
                                        </p:tav>
                                        <p:tav tm="100000">
                                          <p:val>
                                            <p:strVal val="#ppt_x"/>
                                          </p:val>
                                        </p:tav>
                                      </p:tavLst>
                                    </p:anim>
                                    <p:anim calcmode="lin" valueType="num">
                                      <p:cBhvr>
                                        <p:cTn id="5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5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8" grpId="0"/>
      <p:bldP spid="9" grpId="0" animBg="1"/>
      <p:bldP spid="13" grpId="0" bldLvl="0" animBg="1"/>
      <p:bldP spid="6" grpId="0" bldLvl="0" animBg="1"/>
      <p:bldP spid="19"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27934" y="2093626"/>
            <a:ext cx="148780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Quartz</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课程收获</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5385" y="1620838"/>
            <a:ext cx="48602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金融系统的业务特点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5385" y="25596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各种主流的技术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45385" y="341503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系统的设计、优化、安全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382357" y="2173636"/>
            <a:ext cx="475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课程有结束，学习无止境！</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准备工作</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665095" y="20669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665095" y="318579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105" y="2284095"/>
            <a:ext cx="18040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文本框 1"/>
          <p:cNvSpPr txBox="1"/>
          <p:nvPr/>
        </p:nvSpPr>
        <p:spPr>
          <a:xfrm>
            <a:off x="4726940" y="2284095"/>
            <a:ext cx="3509010" cy="398780"/>
          </a:xfrm>
          <a:prstGeom prst="rect">
            <a:avLst/>
          </a:prstGeom>
          <a:noFill/>
        </p:spPr>
        <p:txBody>
          <a:bodyPr wrap="square" rtlCol="0" anchor="t">
            <a:spAutoFit/>
          </a:bodyPr>
          <a:p>
            <a:r>
              <a:rPr lang="zh-CN" altLang="zh-CN" sz="2000" dirty="0">
                <a:solidFill>
                  <a:schemeClr val="accent2"/>
                </a:solidFill>
                <a:latin typeface="微软雅黑" panose="020B0503020204020204" charset="-122"/>
                <a:ea typeface="微软雅黑" panose="020B0503020204020204" charset="-122"/>
                <a:hlinkClick r:id="rId1" action="ppaction://hlinkfile"/>
              </a:rPr>
              <a:t>《</a:t>
            </a:r>
            <a:r>
              <a:rPr lang="en-US" altLang="zh-CN" sz="2000" dirty="0">
                <a:solidFill>
                  <a:schemeClr val="accent2"/>
                </a:solidFill>
                <a:latin typeface="微软雅黑" panose="020B0503020204020204" charset="-122"/>
                <a:ea typeface="微软雅黑" panose="020B0503020204020204" charset="-122"/>
                <a:hlinkClick r:id="rId1" action="ppaction://hlinkfile"/>
              </a:rPr>
              <a:t>新一代构建工具gradle</a:t>
            </a:r>
            <a:r>
              <a:rPr lang="zh-CN" altLang="en-US" sz="2000" dirty="0">
                <a:solidFill>
                  <a:schemeClr val="accent2"/>
                </a:solidFill>
                <a:latin typeface="微软雅黑" panose="020B0503020204020204" charset="-122"/>
                <a:ea typeface="微软雅黑" panose="020B0503020204020204" charset="-122"/>
                <a:hlinkClick r:id="rId1" action="ppaction://hlinkfile"/>
              </a:rPr>
              <a:t>》</a:t>
            </a:r>
            <a:endParaRPr lang="zh-CN" altLang="en-US" sz="2000" dirty="0">
              <a:solidFill>
                <a:schemeClr val="accent2"/>
              </a:solidFill>
              <a:latin typeface="微软雅黑" panose="020B0503020204020204" charset="-122"/>
              <a:ea typeface="微软雅黑" panose="020B0503020204020204" charset="-122"/>
              <a:hlinkClick r:id="rId1" action="ppaction://hlinkfile"/>
            </a:endParaRPr>
          </a:p>
        </p:txBody>
      </p:sp>
      <p:sp>
        <p:nvSpPr>
          <p:cNvPr id="3" name="文本框 2"/>
          <p:cNvSpPr txBox="1"/>
          <p:nvPr/>
        </p:nvSpPr>
        <p:spPr>
          <a:xfrm>
            <a:off x="4726940" y="3364230"/>
            <a:ext cx="3509010" cy="398780"/>
          </a:xfrm>
          <a:prstGeom prst="rect">
            <a:avLst/>
          </a:prstGeom>
          <a:noFill/>
        </p:spPr>
        <p:txBody>
          <a:bodyPr wrap="square" rtlCol="0" anchor="t">
            <a:spAutoFit/>
          </a:bodyPr>
          <a:p>
            <a:r>
              <a:rPr lang="zh-CN" altLang="zh-CN" sz="2000" dirty="0">
                <a:solidFill>
                  <a:schemeClr val="accent2"/>
                </a:solidFill>
                <a:latin typeface="微软雅黑" panose="020B0503020204020204" charset="-122"/>
                <a:ea typeface="微软雅黑" panose="020B0503020204020204" charset="-122"/>
                <a:hlinkClick r:id="rId2" action="ppaction://hlinkfile"/>
              </a:rPr>
              <a:t>《2小时学会Spring Boot</a:t>
            </a:r>
            <a:r>
              <a:rPr lang="zh-CN" altLang="en-US" sz="2000" dirty="0">
                <a:solidFill>
                  <a:schemeClr val="accent2"/>
                </a:solidFill>
                <a:latin typeface="微软雅黑" panose="020B0503020204020204" charset="-122"/>
                <a:ea typeface="微软雅黑" panose="020B0503020204020204" charset="-122"/>
                <a:hlinkClick r:id="rId2" action="ppaction://hlinkfile"/>
              </a:rPr>
              <a:t>》</a:t>
            </a:r>
            <a:endParaRPr lang="zh-CN" altLang="en-US" sz="2000" dirty="0">
              <a:solidFill>
                <a:schemeClr val="accent2"/>
              </a:solidFill>
              <a:latin typeface="微软雅黑" panose="020B0503020204020204" charset="-122"/>
              <a:ea typeface="微软雅黑" panose="020B0503020204020204" charset="-122"/>
              <a:hlinkClick r:id="rId2" action="ppaction://hlinkfi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left)">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70772" y="46421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模块化开发</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为什么？</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105" y="1853565"/>
            <a:ext cx="34747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高内聚，低耦合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70772" y="46421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模块化开发</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1983028" y="275109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并行开发，提高开发效率</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1983028" y="365660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轮子重复使用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3256280" y="1268730"/>
            <a:ext cx="2529840" cy="2529840"/>
          </a:xfrm>
          <a:prstGeom prst="rect">
            <a:avLst/>
          </a:prstGeom>
        </p:spPr>
      </p:pic>
      <p:sp>
        <p:nvSpPr>
          <p:cNvPr id="41" name="圆角矩形"/>
          <p:cNvSpPr/>
          <p:nvPr/>
        </p:nvSpPr>
        <p:spPr>
          <a:xfrm>
            <a:off x="335280" y="621030"/>
            <a:ext cx="2513965"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92100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不推销理财产品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72796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不教选理财产品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72796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不教选理财平台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10" grpId="0" bldLvl="0" animBg="1"/>
      <p:bldP spid="11" grpId="0" bldLvl="0" animBg="1"/>
      <p:bldP spid="1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如何划分？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628900" y="1925320"/>
            <a:ext cx="34747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业务层次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70772" y="46421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模块化开发</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628823" y="282284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功能划分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628823" y="372835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重复使用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相关概念</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628900" y="1925320"/>
            <a:ext cx="34747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构建工具</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70772" y="46421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模块化开发</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5451475" y="2857183"/>
            <a:ext cx="186880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628900" y="2857500"/>
            <a:ext cx="167449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项目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5451475" y="3773488"/>
            <a:ext cx="186880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应用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628900" y="3773805"/>
            <a:ext cx="167449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数据库的设计及创建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6475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57145" y="3065463"/>
            <a:ext cx="4669155" cy="398780"/>
          </a:xfrm>
          <a:prstGeom prst="rect">
            <a:avLst/>
          </a:prstGeom>
          <a:noFill/>
          <a:ln w="9525" cap="flat" cmpd="sng">
            <a:noFill/>
            <a:prstDash val="solid"/>
            <a:miter/>
          </a:ln>
        </p:spPr>
        <p:txBody>
          <a:bodyPr vert="horz" wrap="square" lIns="91440" tIns="45720" rIns="91440" bIns="45720" anchor="ctr" anchorCtr="0">
            <a:spAutoFit/>
          </a:bodyPr>
          <a:lstStyle/>
          <a:p>
            <a:pPr lvl="1">
              <a:buFont typeface="Wingdings" panose="05000000000000000000" pitchFamily="2" charset="2"/>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轻松愉快之玩转SpringData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名称</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收益率</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锁定期</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投资步长</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起投金额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6647815"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P spid="19"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8523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68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smallint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订单编号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渠道编号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外部订单编号</a:t>
            </a:r>
            <a:endPar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类型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en-US" altLang="zh-CN"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1584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用户友好的错误说明</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错误处理</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915843" y="26850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统一处理、简化业务代码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15843" y="358803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异常标准化</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147435" y="1451610"/>
            <a:ext cx="2508250" cy="2857500"/>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5409"/>
            </a:xfrm>
            <a:prstGeom prst="rect">
              <a:avLst/>
            </a:prstGeom>
            <a:noFill/>
          </p:spPr>
          <p:txBody>
            <a:bodyPr wrap="square" rtlCol="0">
              <a:spAutoFit/>
            </a:bodyPr>
            <a:lstStyle/>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bldLvl="0" animBg="1"/>
      <p:bldP spid="350" grpId="1"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638300"/>
            <a:ext cx="499364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spring-boot-autoconfigure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534564" y="464216"/>
            <a:ext cx="23602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SpringBoot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57068" y="254155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BasicErrorController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557068" y="344452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ErrorMvcAutoConfiguration</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p:cNvSpPr/>
          <p:nvPr/>
        </p:nvSpPr>
        <p:spPr>
          <a:xfrm>
            <a:off x="2519045" y="292481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2557145" y="1638300"/>
            <a:ext cx="499364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ControllerAdvice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534564" y="464216"/>
            <a:ext cx="23602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SpringBoot</a:t>
            </a:r>
            <a:endParaRPr lang="en-US" altLang="zh-CN" sz="3000" b="1" dirty="0">
              <a:solidFill>
                <a:srgbClr val="C94251"/>
              </a:solidFill>
              <a:latin typeface="微软雅黑" panose="020B0503020204020204" charset="-122"/>
              <a:ea typeface="微软雅黑" panose="020B0503020204020204" charset="-122"/>
            </a:endParaRPr>
          </a:p>
        </p:txBody>
      </p:sp>
      <p:sp>
        <p:nvSpPr>
          <p:cNvPr id="5" name="矩形"/>
          <p:cNvSpPr/>
          <p:nvPr/>
        </p:nvSpPr>
        <p:spPr>
          <a:xfrm>
            <a:off x="2383790" y="3068003"/>
            <a:ext cx="2077085" cy="398780"/>
          </a:xfrm>
          <a:prstGeom prst="rect">
            <a:avLst/>
          </a:prstGeom>
          <a:noFill/>
          <a:ln w="9525" cap="flat" cmpd="sng">
            <a:noFill/>
            <a:prstDash val="solid"/>
            <a:miter/>
          </a:ln>
        </p:spPr>
        <p:txBody>
          <a:bodyPr vert="horz" wrap="square" lIns="91440" tIns="45720" rIns="91440" bIns="45720" anchor="ctr" anchorCtr="0">
            <a:spAutoFit/>
          </a:bodyPr>
          <a:p>
            <a:pPr lvl="1" algn="l">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Controller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8" name="组合 7"/>
          <p:cNvGrpSpPr/>
          <p:nvPr/>
        </p:nvGrpSpPr>
        <p:grpSpPr>
          <a:xfrm>
            <a:off x="4866640" y="2947035"/>
            <a:ext cx="4133215" cy="398780"/>
            <a:chOff x="7664" y="4641"/>
            <a:chExt cx="6509" cy="628"/>
          </a:xfrm>
        </p:grpSpPr>
        <p:sp>
          <p:nvSpPr>
            <p:cNvPr id="4" name="矩形"/>
            <p:cNvSpPr/>
            <p:nvPr/>
          </p:nvSpPr>
          <p:spPr>
            <a:xfrm>
              <a:off x="9283" y="4641"/>
              <a:ext cx="4891" cy="628"/>
            </a:xfrm>
            <a:prstGeom prst="rect">
              <a:avLst/>
            </a:prstGeom>
            <a:noFill/>
            <a:ln w="9525" cap="flat" cmpd="sng">
              <a:noFill/>
              <a:prstDash val="solid"/>
              <a:miter/>
            </a:ln>
          </p:spPr>
          <p:txBody>
            <a:bodyPr vert="horz" wrap="square" lIns="91440" tIns="45720" rIns="91440" bIns="45720" anchor="ctr" anchorCtr="0">
              <a:spAutoFit/>
            </a:bodyPr>
            <a:p>
              <a:pPr lvl="1" algn="l">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MyErrorController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cxnSp>
          <p:nvCxnSpPr>
            <p:cNvPr id="11" name="直线连接线"/>
            <p:cNvCxnSpPr/>
            <p:nvPr/>
          </p:nvCxnSpPr>
          <p:spPr>
            <a:xfrm>
              <a:off x="7664" y="4952"/>
              <a:ext cx="2031" cy="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
        <p:nvSpPr>
          <p:cNvPr id="7" name="矩形"/>
          <p:cNvSpPr/>
          <p:nvPr/>
        </p:nvSpPr>
        <p:spPr>
          <a:xfrm>
            <a:off x="1978025" y="2525713"/>
            <a:ext cx="2888615" cy="398780"/>
          </a:xfrm>
          <a:prstGeom prst="rect">
            <a:avLst/>
          </a:prstGeom>
          <a:noFill/>
          <a:ln w="9525" cap="flat" cmpd="sng">
            <a:noFill/>
            <a:prstDash val="solid"/>
            <a:miter/>
          </a:ln>
        </p:spPr>
        <p:txBody>
          <a:bodyPr vert="horz" wrap="square" lIns="91440" tIns="45720" rIns="91440" bIns="45720" anchor="ctr" anchorCtr="0">
            <a:spAutoFit/>
          </a:bodyPr>
          <a:p>
            <a:pPr lvl="1" algn="l">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ControllerAdvice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1"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heel(1)">
                                      <p:cBhvr>
                                        <p:cTn id="19" dur="20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1"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1" grpId="1" bldLvl="0" animBg="1"/>
      <p:bldP spid="5" grpId="0"/>
      <p:bldP spid="7"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34564" y="464216"/>
            <a:ext cx="23602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SpringBoot</a:t>
            </a:r>
            <a:endParaRPr lang="en-US" altLang="zh-CN" sz="3000" b="1" dirty="0">
              <a:solidFill>
                <a:srgbClr val="C94251"/>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1"/>
          <a:stretch>
            <a:fillRect/>
          </a:stretch>
        </p:blipFill>
        <p:spPr>
          <a:xfrm>
            <a:off x="1964055" y="1690370"/>
            <a:ext cx="5661660" cy="138493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72996" y="2344296"/>
            <a:ext cx="998513" cy="738505"/>
          </a:xfrm>
          <a:prstGeom prst="rect">
            <a:avLst/>
          </a:prstGeom>
          <a:noFill/>
        </p:spPr>
        <p:txBody>
          <a:bodyPr wrap="square" lIns="0" tIns="0" rIns="0" bIns="0" rtlCol="0">
            <a:spAutoFit/>
          </a:bodyPr>
          <a:lstStyle/>
          <a:p>
            <a:pPr marL="0" lvl="1" algn="ctr" latinLnBrk="0">
              <a:lnSpc>
                <a:spcPct val="150000"/>
              </a:lnSpc>
            </a:pPr>
            <a:r>
              <a:rPr lang="zh-CN" altLang="zh-CN" sz="1600" b="1" dirty="0">
                <a:solidFill>
                  <a:schemeClr val="tx1">
                    <a:lumMod val="75000"/>
                    <a:lumOff val="25000"/>
                  </a:schemeClr>
                </a:solidFill>
                <a:latin typeface="微软雅黑" panose="020B0503020204020204" charset="-122"/>
                <a:ea typeface="微软雅黑" panose="020B0503020204020204" charset="-122"/>
              </a:rPr>
              <a:t>理财平台</a:t>
            </a:r>
            <a:endParaRPr lang="zh-CN" altLang="zh-CN" sz="1600" b="1" dirty="0">
              <a:solidFill>
                <a:schemeClr val="tx1">
                  <a:lumMod val="75000"/>
                  <a:lumOff val="25000"/>
                </a:schemeClr>
              </a:solidFill>
              <a:latin typeface="微软雅黑" panose="020B0503020204020204" charset="-122"/>
              <a:ea typeface="微软雅黑" panose="020B0503020204020204" charset="-122"/>
            </a:endParaRPr>
          </a:p>
          <a:p>
            <a:pPr marL="0" lvl="1" algn="ctr" latinLnBrk="0">
              <a:lnSpc>
                <a:spcPct val="150000"/>
              </a:lnSpc>
            </a:pPr>
            <a:r>
              <a:rPr lang="zh-CN" altLang="zh-CN" sz="1600" b="1" dirty="0">
                <a:solidFill>
                  <a:schemeClr val="tx1">
                    <a:lumMod val="75000"/>
                    <a:lumOff val="25000"/>
                  </a:schemeClr>
                </a:solidFill>
                <a:latin typeface="微软雅黑" panose="020B0503020204020204" charset="-122"/>
                <a:ea typeface="微软雅黑" panose="020B0503020204020204" charset="-122"/>
              </a:rPr>
              <a:t>后台系统</a:t>
            </a:r>
            <a:endParaRPr lang="zh-CN" altLang="zh-CN" sz="16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139950" y="1797685"/>
            <a:ext cx="304546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入门</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5120640" y="1797685"/>
            <a:ext cx="30816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优化</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122805" y="3565525"/>
            <a:ext cx="307975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5122545" y="3565525"/>
            <a:ext cx="30797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30" grpId="0" bldLvl="0" animBg="1"/>
      <p:bldP spid="41" grpId="0" bldLvl="0" animBg="1"/>
      <p:bldP spid="3" grpId="0" bldLvl="0" animBg="1"/>
      <p:bldP spid="6" grpId="0" bldLvl="0" animBg="1"/>
      <p:bldP spid="7" grpId="0" bldLvl="0" animBg="1"/>
      <p:bldP spid="12" grpId="0" bldLvl="0" animBg="1"/>
      <p:bldP spid="15" grpId="0" bldLvl="0" animBg="1"/>
      <p:bldP spid="2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请求频繁、变更少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减少数据库压力</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提高响应速度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2113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最早</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k/v</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286413"/>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数据结构多、持久化</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数据结构更多、功能更多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集群更方便、管理界面更好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整合更方便</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92045" y="227552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https://hazelcast.org</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管理中心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447127" y="503586"/>
            <a:ext cx="3611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理财平台之产品系统</a:t>
            </a:r>
            <a:endParaRPr lang="zh-CN" altLang="en-US"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快速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高效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要求</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spring</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0940" y="338931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@Cacheable/@CachePut/@CacheEvict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value=cacheNames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@Cacheable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48634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condition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如果方法没有参数，则使用0作为key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如果只有一个参数的话则使用该参数作为key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默认策略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369185" y="3522345"/>
            <a:ext cx="643255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如果参数多</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一个的话则使用所有参数的hashCode作为key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#参数名   #product.id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#p参数index  #p0.id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自定义策略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每次都会执行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@CachePut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allEntries</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@CacheEvict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656523"/>
            <a:ext cx="53022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beforeInvocation</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消息系统</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Topic</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Queue</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消费者分组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框架</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整合不好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kafka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安装、使用简单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16810" y="1939260"/>
            <a:ext cx="7125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官网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a:p>
            <a:pPr lvl="1">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http://activemq.apache.org</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76169" y="464216"/>
            <a:ext cx="207708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ActiveMQ</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16810" y="3385503"/>
            <a:ext cx="5554345"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Java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消息中间件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a:p>
            <a:pPr lvl="1">
              <a:buFont typeface="Wingdings" panose="05000000000000000000" pitchFamily="2" charset="2"/>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http://www.imooc.com/learn/856</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介绍、安装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整合作为缓存框架</a:t>
            </a: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进行缓存维护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lstStyle/>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lstStyle/>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lstStyle/>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6" grpId="0" bldLvl="0" animBg="1"/>
      <p:bldP spid="37" grpId="0" bldLvl="0" animBg="1"/>
      <p:bldP spid="40" grpId="0" bldLvl="0" animBg="1"/>
      <p:bldP spid="42" grpId="0" bldLvl="0" animBg="1"/>
      <p:bldP spid="45" grpId="0" bldLvl="0" animBg="1"/>
      <p:bldP spid="46"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下单功能实现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安全</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加签验签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3146425" y="339471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75267" y="105441"/>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资金流</a:t>
            </a:r>
            <a:endParaRPr lang="zh-CN" altLang="zh-CN" sz="3000" b="1" dirty="0">
              <a:solidFill>
                <a:srgbClr val="C94251"/>
              </a:solidFill>
              <a:latin typeface="微软雅黑" panose="020B0503020204020204" charset="-122"/>
              <a:ea typeface="微软雅黑" panose="020B0503020204020204" charset="-122"/>
            </a:endParaRPr>
          </a:p>
        </p:txBody>
      </p:sp>
      <p:grpSp>
        <p:nvGrpSpPr>
          <p:cNvPr id="10" name="组合 9"/>
          <p:cNvGrpSpPr/>
          <p:nvPr/>
        </p:nvGrpSpPr>
        <p:grpSpPr>
          <a:xfrm>
            <a:off x="600075" y="874395"/>
            <a:ext cx="1156970" cy="3620135"/>
            <a:chOff x="2133" y="1833"/>
            <a:chExt cx="1822" cy="5852"/>
          </a:xfrm>
        </p:grpSpPr>
        <p:sp>
          <p:nvSpPr>
            <p:cNvPr id="12" name="圆角矩形"/>
            <p:cNvSpPr/>
            <p:nvPr/>
          </p:nvSpPr>
          <p:spPr>
            <a:xfrm>
              <a:off x="2133"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7" name="直接连接符 6"/>
            <p:cNvCxnSpPr>
              <a:stCxn id="12" idx="2"/>
            </p:cNvCxnSpPr>
            <p:nvPr/>
          </p:nvCxnSpPr>
          <p:spPr>
            <a:xfrm>
              <a:off x="3044"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2536825" y="873760"/>
            <a:ext cx="1299845" cy="3716655"/>
            <a:chOff x="2133" y="1833"/>
            <a:chExt cx="2047" cy="5853"/>
          </a:xfrm>
        </p:grpSpPr>
        <p:sp>
          <p:nvSpPr>
            <p:cNvPr id="4"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套壳公司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5" name="直接连接符 4"/>
            <p:cNvCxnSpPr>
              <a:stCxn id="4"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616450" y="873760"/>
            <a:ext cx="1299845" cy="3716655"/>
            <a:chOff x="2133" y="1833"/>
            <a:chExt cx="2047" cy="5853"/>
          </a:xfrm>
        </p:grpSpPr>
        <p:sp>
          <p:nvSpPr>
            <p:cNvPr id="9"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银行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接连接符 10"/>
            <p:cNvCxnSpPr>
              <a:stCxn id="9"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696075" y="873760"/>
            <a:ext cx="1299845" cy="3716655"/>
            <a:chOff x="2133" y="1833"/>
            <a:chExt cx="2047" cy="5853"/>
          </a:xfrm>
        </p:grpSpPr>
        <p:sp>
          <p:nvSpPr>
            <p:cNvPr id="14"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金融公司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接连接符 14"/>
            <p:cNvCxnSpPr>
              <a:stCxn id="14"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8" name="直线连接线"/>
          <p:cNvCxnSpPr/>
          <p:nvPr/>
        </p:nvCxnSpPr>
        <p:spPr>
          <a:xfrm>
            <a:off x="1178560" y="1852295"/>
            <a:ext cx="2016760"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9" name="椭圆 18"/>
          <p:cNvSpPr/>
          <p:nvPr/>
        </p:nvSpPr>
        <p:spPr>
          <a:xfrm>
            <a:off x="5086350" y="1671955"/>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20" name="椭圆 19"/>
          <p:cNvSpPr/>
          <p:nvPr/>
        </p:nvSpPr>
        <p:spPr>
          <a:xfrm>
            <a:off x="5086350" y="2176780"/>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21" name="椭圆 20"/>
          <p:cNvSpPr/>
          <p:nvPr/>
        </p:nvSpPr>
        <p:spPr>
          <a:xfrm>
            <a:off x="5114290" y="3606165"/>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金</a:t>
            </a:r>
            <a:endParaRPr lang="zh-CN" altLang="en-US"/>
          </a:p>
        </p:txBody>
      </p:sp>
      <p:cxnSp>
        <p:nvCxnSpPr>
          <p:cNvPr id="22" name="直线连接线"/>
          <p:cNvCxnSpPr/>
          <p:nvPr/>
        </p:nvCxnSpPr>
        <p:spPr>
          <a:xfrm>
            <a:off x="3195320" y="1852295"/>
            <a:ext cx="188150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3" name="曲线连接符 22"/>
          <p:cNvCxnSpPr>
            <a:stCxn id="19" idx="2"/>
            <a:endCxn id="20" idx="2"/>
          </p:cNvCxnSpPr>
          <p:nvPr/>
        </p:nvCxnSpPr>
        <p:spPr>
          <a:xfrm rot="10800000" flipV="1">
            <a:off x="5014595" y="1852295"/>
            <a:ext cx="3175" cy="504825"/>
          </a:xfrm>
          <a:prstGeom prst="curvedConnector3">
            <a:avLst>
              <a:gd name="adj1" fmla="val 7600000"/>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线连接线"/>
          <p:cNvCxnSpPr>
            <a:stCxn id="20" idx="2"/>
          </p:cNvCxnSpPr>
          <p:nvPr/>
        </p:nvCxnSpPr>
        <p:spPr>
          <a:xfrm flipH="1" flipV="1">
            <a:off x="3203575" y="2355215"/>
            <a:ext cx="1882775" cy="190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5" name="直线连接线"/>
          <p:cNvCxnSpPr/>
          <p:nvPr/>
        </p:nvCxnSpPr>
        <p:spPr>
          <a:xfrm flipV="1">
            <a:off x="3204845" y="2716530"/>
            <a:ext cx="4176395" cy="17145"/>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sp>
        <p:nvSpPr>
          <p:cNvPr id="26" name="文本框 25"/>
          <p:cNvSpPr txBox="1"/>
          <p:nvPr/>
        </p:nvSpPr>
        <p:spPr>
          <a:xfrm>
            <a:off x="2261870" y="1920875"/>
            <a:ext cx="1526540" cy="368300"/>
          </a:xfrm>
          <a:prstGeom prst="rect">
            <a:avLst/>
          </a:prstGeom>
          <a:noFill/>
          <a:ln w="12700">
            <a:solidFill>
              <a:schemeClr val="accent1"/>
            </a:solidFill>
          </a:ln>
        </p:spPr>
        <p:txBody>
          <a:bodyPr wrap="square" rtlCol="0">
            <a:spAutoFit/>
          </a:bodyPr>
          <a:p>
            <a:r>
              <a:rPr lang="en-US" altLang="zh-CN"/>
              <a:t>A</a:t>
            </a:r>
            <a:r>
              <a:rPr lang="zh-CN" altLang="en-US"/>
              <a:t>买了</a:t>
            </a:r>
            <a:r>
              <a:rPr lang="en-US" altLang="zh-CN"/>
              <a:t>100</a:t>
            </a:r>
            <a:r>
              <a:rPr lang="zh-CN" altLang="en-US"/>
              <a:t>元</a:t>
            </a:r>
            <a:endParaRPr lang="zh-CN" altLang="en-US"/>
          </a:p>
        </p:txBody>
      </p:sp>
      <p:cxnSp>
        <p:nvCxnSpPr>
          <p:cNvPr id="27" name="直线连接线"/>
          <p:cNvCxnSpPr/>
          <p:nvPr/>
        </p:nvCxnSpPr>
        <p:spPr>
          <a:xfrm flipH="1">
            <a:off x="3183255" y="3071495"/>
            <a:ext cx="4163060" cy="0"/>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cxnSp>
        <p:nvCxnSpPr>
          <p:cNvPr id="28" name="直线连接线"/>
          <p:cNvCxnSpPr/>
          <p:nvPr/>
        </p:nvCxnSpPr>
        <p:spPr>
          <a:xfrm flipH="1" flipV="1">
            <a:off x="1178560" y="3071495"/>
            <a:ext cx="1953895" cy="5080"/>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sp>
        <p:nvSpPr>
          <p:cNvPr id="29" name="文本框 28"/>
          <p:cNvSpPr txBox="1"/>
          <p:nvPr/>
        </p:nvSpPr>
        <p:spPr>
          <a:xfrm>
            <a:off x="6123305" y="2101215"/>
            <a:ext cx="1526540" cy="368300"/>
          </a:xfrm>
          <a:prstGeom prst="rect">
            <a:avLst/>
          </a:prstGeom>
          <a:noFill/>
          <a:ln w="12700">
            <a:solidFill>
              <a:schemeClr val="accent1"/>
            </a:solidFill>
          </a:ln>
        </p:spPr>
        <p:txBody>
          <a:bodyPr wrap="square" rtlCol="0">
            <a:spAutoFit/>
          </a:bodyPr>
          <a:p>
            <a:r>
              <a:rPr lang="en-US" altLang="zh-CN"/>
              <a:t>A</a:t>
            </a:r>
            <a:r>
              <a:rPr lang="zh-CN" altLang="en-US"/>
              <a:t>买了</a:t>
            </a:r>
            <a:r>
              <a:rPr lang="en-US" altLang="zh-CN"/>
              <a:t>100</a:t>
            </a:r>
            <a:r>
              <a:rPr lang="zh-CN" altLang="en-US"/>
              <a:t>元</a:t>
            </a:r>
            <a:endParaRPr lang="zh-CN" altLang="en-US"/>
          </a:p>
        </p:txBody>
      </p:sp>
      <p:cxnSp>
        <p:nvCxnSpPr>
          <p:cNvPr id="30" name="曲线连接符 29"/>
          <p:cNvCxnSpPr>
            <a:stCxn id="20" idx="2"/>
            <a:endCxn id="21" idx="2"/>
          </p:cNvCxnSpPr>
          <p:nvPr/>
        </p:nvCxnSpPr>
        <p:spPr>
          <a:xfrm rot="10800000" flipH="1" flipV="1">
            <a:off x="5014595" y="2357120"/>
            <a:ext cx="27940" cy="1429385"/>
          </a:xfrm>
          <a:prstGeom prst="curvedConnector3">
            <a:avLst>
              <a:gd name="adj1" fmla="val -852273"/>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线连接线"/>
          <p:cNvCxnSpPr/>
          <p:nvPr/>
        </p:nvCxnSpPr>
        <p:spPr>
          <a:xfrm flipV="1">
            <a:off x="3204845" y="2716530"/>
            <a:ext cx="4176395" cy="1714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32" name="直线连接线"/>
          <p:cNvCxnSpPr/>
          <p:nvPr/>
        </p:nvCxnSpPr>
        <p:spPr>
          <a:xfrm flipH="1" flipV="1">
            <a:off x="1188085" y="3076575"/>
            <a:ext cx="6139815" cy="63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33" name="直线连接线"/>
          <p:cNvCxnSpPr/>
          <p:nvPr/>
        </p:nvCxnSpPr>
        <p:spPr>
          <a:xfrm>
            <a:off x="1147445" y="4229735"/>
            <a:ext cx="2016760" cy="0"/>
          </a:xfrm>
          <a:prstGeom prst="straightConnector1">
            <a:avLst/>
          </a:prstGeom>
          <a:noFill/>
          <a:ln w="28575" cap="flat" cmpd="sng">
            <a:solidFill>
              <a:schemeClr val="accent1"/>
            </a:solidFill>
            <a:prstDash val="solid"/>
            <a:round/>
            <a:tailEnd type="arrow" w="med" len="med"/>
          </a:ln>
          <a:effectLst>
            <a:outerShdw blurRad="50800" dist="38100" dir="2700000" algn="tl" rotWithShape="0">
              <a:srgbClr val="000000">
                <a:alpha val="39607"/>
              </a:srgbClr>
            </a:outerShdw>
          </a:effectLst>
        </p:spPr>
      </p:cxnSp>
      <p:cxnSp>
        <p:nvCxnSpPr>
          <p:cNvPr id="34" name="直线连接线"/>
          <p:cNvCxnSpPr/>
          <p:nvPr/>
        </p:nvCxnSpPr>
        <p:spPr>
          <a:xfrm flipV="1">
            <a:off x="3204845" y="4228465"/>
            <a:ext cx="4176395" cy="1270"/>
          </a:xfrm>
          <a:prstGeom prst="straightConnector1">
            <a:avLst/>
          </a:prstGeom>
          <a:noFill/>
          <a:ln w="28575" cap="flat" cmpd="sng">
            <a:solidFill>
              <a:schemeClr val="accent1"/>
            </a:solidFill>
            <a:prstDash val="solid"/>
            <a:round/>
            <a:tailEnd type="arrow" w="med" len="med"/>
          </a:ln>
          <a:effectLst>
            <a:outerShdw blurRad="50800" dist="38100" dir="2700000" algn="tl" rotWithShape="0">
              <a:srgbClr val="000000">
                <a:alpha val="39607"/>
              </a:srgbClr>
            </a:outerShdw>
          </a:effectLst>
        </p:spPr>
      </p:cxnSp>
      <p:cxnSp>
        <p:nvCxnSpPr>
          <p:cNvPr id="35" name="曲线连接符 34"/>
          <p:cNvCxnSpPr>
            <a:stCxn id="21" idx="6"/>
            <a:endCxn id="20" idx="6"/>
          </p:cNvCxnSpPr>
          <p:nvPr/>
        </p:nvCxnSpPr>
        <p:spPr>
          <a:xfrm flipH="1" flipV="1">
            <a:off x="5374640" y="2357120"/>
            <a:ext cx="27940" cy="1429385"/>
          </a:xfrm>
          <a:prstGeom prst="curvedConnector3">
            <a:avLst>
              <a:gd name="adj1" fmla="val -852273"/>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0" idx="6"/>
            <a:endCxn id="19" idx="6"/>
          </p:cNvCxnSpPr>
          <p:nvPr/>
        </p:nvCxnSpPr>
        <p:spPr>
          <a:xfrm flipV="1">
            <a:off x="5374640" y="1852295"/>
            <a:ext cx="3175" cy="504825"/>
          </a:xfrm>
          <a:prstGeom prst="curvedConnector3">
            <a:avLst>
              <a:gd name="adj1" fmla="val 7500000"/>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261870" y="3678555"/>
            <a:ext cx="1526540" cy="368300"/>
          </a:xfrm>
          <a:prstGeom prst="rect">
            <a:avLst/>
          </a:prstGeom>
          <a:noFill/>
          <a:ln w="12700">
            <a:solidFill>
              <a:schemeClr val="accent1"/>
            </a:solidFill>
          </a:ln>
        </p:spPr>
        <p:txBody>
          <a:bodyPr wrap="square" rtlCol="0">
            <a:spAutoFit/>
          </a:bodyPr>
          <a:p>
            <a:r>
              <a:rPr lang="en-US" altLang="zh-CN"/>
              <a:t>A</a:t>
            </a:r>
            <a:r>
              <a:rPr lang="zh-CN" altLang="en-US"/>
              <a:t>赎回</a:t>
            </a:r>
            <a:r>
              <a:rPr lang="en-US" altLang="zh-CN"/>
              <a:t>110</a:t>
            </a:r>
            <a:r>
              <a:rPr lang="zh-CN" altLang="en-US"/>
              <a:t>元</a:t>
            </a:r>
            <a:endParaRPr lang="zh-CN" altLang="en-US"/>
          </a:p>
        </p:txBody>
      </p:sp>
      <p:sp>
        <p:nvSpPr>
          <p:cNvPr id="38" name="文本框 37"/>
          <p:cNvSpPr txBox="1"/>
          <p:nvPr/>
        </p:nvSpPr>
        <p:spPr>
          <a:xfrm>
            <a:off x="6123305" y="3597910"/>
            <a:ext cx="1526540" cy="368300"/>
          </a:xfrm>
          <a:prstGeom prst="rect">
            <a:avLst/>
          </a:prstGeom>
          <a:noFill/>
          <a:ln w="12700">
            <a:solidFill>
              <a:schemeClr val="accent1"/>
            </a:solidFill>
          </a:ln>
        </p:spPr>
        <p:txBody>
          <a:bodyPr wrap="square" rtlCol="0">
            <a:spAutoFit/>
          </a:bodyPr>
          <a:p>
            <a:r>
              <a:rPr lang="en-US" altLang="zh-CN"/>
              <a:t>A</a:t>
            </a:r>
            <a:r>
              <a:rPr lang="zh-CN" altLang="en-US"/>
              <a:t>赎回</a:t>
            </a:r>
            <a:r>
              <a:rPr lang="en-US" altLang="zh-CN"/>
              <a:t>110</a:t>
            </a:r>
            <a:r>
              <a:rPr lang="zh-CN" altLang="en-US"/>
              <a:t>元</a:t>
            </a:r>
            <a:endParaRPr lang="zh-CN" altLang="en-US"/>
          </a:p>
        </p:txBody>
      </p:sp>
      <p:sp>
        <p:nvSpPr>
          <p:cNvPr id="39" name="圆角矩形"/>
          <p:cNvSpPr/>
          <p:nvPr/>
        </p:nvSpPr>
        <p:spPr>
          <a:xfrm>
            <a:off x="7769225" y="2469515"/>
            <a:ext cx="113347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对账</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0" name="圆角矩形"/>
          <p:cNvSpPr/>
          <p:nvPr/>
        </p:nvSpPr>
        <p:spPr>
          <a:xfrm>
            <a:off x="7769225" y="3220085"/>
            <a:ext cx="113347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轧差</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righ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up)">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right)">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left)">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down)">
                                      <p:cBhvr>
                                        <p:cTn id="87" dur="500"/>
                                        <p:tgtEl>
                                          <p:spTgt spid="3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ipe(down)">
                                      <p:cBhvr>
                                        <p:cTn id="92" dur="500"/>
                                        <p:tgtEl>
                                          <p:spTgt spid="36"/>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additive="base">
                                        <p:cTn id="97" dur="500" fill="hold"/>
                                        <p:tgtEl>
                                          <p:spTgt spid="39"/>
                                        </p:tgtEl>
                                        <p:attrNameLst>
                                          <p:attrName>ppt_x</p:attrName>
                                        </p:attrNameLst>
                                      </p:cBhvr>
                                      <p:tavLst>
                                        <p:tav tm="0">
                                          <p:val>
                                            <p:strVal val="#ppt_x"/>
                                          </p:val>
                                        </p:tav>
                                        <p:tav tm="100000">
                                          <p:val>
                                            <p:strVal val="#ppt_x"/>
                                          </p:val>
                                        </p:tav>
                                      </p:tavLst>
                                    </p:anim>
                                    <p:anim calcmode="lin" valueType="num">
                                      <p:cBhvr additive="base">
                                        <p:cTn id="9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additive="base">
                                        <p:cTn id="103" dur="500" fill="hold"/>
                                        <p:tgtEl>
                                          <p:spTgt spid="40"/>
                                        </p:tgtEl>
                                        <p:attrNameLst>
                                          <p:attrName>ppt_x</p:attrName>
                                        </p:attrNameLst>
                                      </p:cBhvr>
                                      <p:tavLst>
                                        <p:tav tm="0">
                                          <p:val>
                                            <p:strVal val="#ppt_x"/>
                                          </p:val>
                                        </p:tav>
                                        <p:tav tm="100000">
                                          <p:val>
                                            <p:strVal val="#ppt_x"/>
                                          </p:val>
                                        </p:tav>
                                      </p:tavLst>
                                    </p:anim>
                                    <p:anim calcmode="lin" valueType="num">
                                      <p:cBhvr additive="base">
                                        <p:cTn id="10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1"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wipe(left)">
                                      <p:cBhvr>
                                        <p:cTn id="10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9" grpId="0" bldLvl="0" animBg="1"/>
      <p:bldP spid="37" grpId="0" bldLvl="0" animBg="1"/>
      <p:bldP spid="38" grpId="0" bldLvl="0" animBg="1"/>
      <p:bldP spid="39" grpId="0" bldLvl="0" animBg="1"/>
      <p:bldP spid="40" grpId="0" bldLvl="0" animBg="1"/>
      <p:bldP spid="39"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906145" y="986473"/>
            <a:ext cx="7617460" cy="3169285"/>
          </a:xfrm>
          <a:prstGeom prst="rect">
            <a:avLst/>
          </a:prstGeom>
          <a:noFill/>
          <a:ln w="9525" cap="flat" cmpd="sng">
            <a:noFill/>
            <a:prstDash val="solid"/>
            <a:miter/>
          </a:ln>
        </p:spPr>
        <p:txBody>
          <a:bodyPr vert="horz" wrap="square" lIns="91440" tIns="45720" rIns="91440" bIns="45720" anchor="ctr" anchorCtr="0">
            <a:spAutoFit/>
          </a:bodyPr>
          <a:lstStyle/>
          <a:p>
            <a:pPr lvl="1" algn="l">
              <a:lnSpc>
                <a:spcPct val="200000"/>
              </a:lnSpc>
              <a:spcAft>
                <a:spcPts val="1800"/>
              </a:spcAft>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凡是涉及支付的场景都需要对账，对账是支付体系中最重要的一环，也是保证交易、资金安全的重要手段。在互联网金融行业或者电商行业中，对账其实就是确认在固定周期内和支付提供方（银行和第三方支付）的交易、资金的正确性，保证双方的交易、资金一致正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12" name="圆角矩形"/>
          <p:cNvSpPr/>
          <p:nvPr/>
        </p:nvSpPr>
        <p:spPr>
          <a:xfrm>
            <a:off x="911225" y="1496695"/>
            <a:ext cx="2449195" cy="252476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套壳公司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6057900" y="1353185"/>
            <a:ext cx="1503680" cy="47879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银行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6141720" y="3514725"/>
            <a:ext cx="1515745" cy="4432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金融公司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9" name="圆角矩形"/>
          <p:cNvSpPr/>
          <p:nvPr/>
        </p:nvSpPr>
        <p:spPr>
          <a:xfrm>
            <a:off x="1569085" y="2063115"/>
            <a:ext cx="132461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569085" y="3056255"/>
            <a:ext cx="132461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业务系统</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5" name="直接箭头连接符 4"/>
          <p:cNvCxnSpPr>
            <a:stCxn id="39" idx="3"/>
            <a:endCxn id="2" idx="1"/>
          </p:cNvCxnSpPr>
          <p:nvPr/>
        </p:nvCxnSpPr>
        <p:spPr>
          <a:xfrm flipV="1">
            <a:off x="2893695" y="1592580"/>
            <a:ext cx="3164205" cy="6997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4" idx="3"/>
            <a:endCxn id="3" idx="1"/>
          </p:cNvCxnSpPr>
          <p:nvPr/>
        </p:nvCxnSpPr>
        <p:spPr>
          <a:xfrm>
            <a:off x="2893695" y="3285490"/>
            <a:ext cx="3248025" cy="45085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9" idx="2"/>
            <a:endCxn id="4" idx="0"/>
          </p:cNvCxnSpPr>
          <p:nvPr/>
        </p:nvCxnSpPr>
        <p:spPr>
          <a:xfrm>
            <a:off x="2231390" y="2521585"/>
            <a:ext cx="0" cy="534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743075"/>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轧帐和平帐</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相关概念</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676525"/>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长款和漏单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对账流程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对账文件</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283460" y="1482090"/>
            <a:ext cx="6050280" cy="706755"/>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order_id,outer_order_id,chan_id,chan_user_id,product_id,order_type,amount,create_at</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7" name="矩形"/>
          <p:cNvSpPr/>
          <p:nvPr/>
        </p:nvSpPr>
        <p:spPr>
          <a:xfrm>
            <a:off x="1781175" y="4027805"/>
            <a:ext cx="70218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order_status=success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1781175" y="2908935"/>
            <a:ext cx="70218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yyyy-MM-dd HH:mm:ss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对账文件</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12788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verification_order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162560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native sql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162560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txt   /opt/verification/{yyy-MM-dd-chanId}.txt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12788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不一致</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162560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漏单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162560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长款 </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优化</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java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程序、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nosql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在备份库或者读库执行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生成、解析文件分批次</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down)">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050"/>
                                        </p:tgtEl>
                                        <p:attrNameLst>
                                          <p:attrName>style.visibility</p:attrName>
                                        </p:attrNameLst>
                                      </p:cBhvr>
                                      <p:to>
                                        <p:strVal val="visible"/>
                                      </p:to>
                                    </p:set>
                                    <p:animEffect transition="in" filter="fade">
                                      <p:cBhvr>
                                        <p:cTn id="51" dur="1000"/>
                                        <p:tgtEl>
                                          <p:spTgt spid="2050"/>
                                        </p:tgtEl>
                                      </p:cBhvr>
                                    </p:animEffect>
                                    <p:anim calcmode="lin" valueType="num">
                                      <p:cBhvr>
                                        <p:cTn id="52" dur="1000" fill="hold"/>
                                        <p:tgtEl>
                                          <p:spTgt spid="2050"/>
                                        </p:tgtEl>
                                        <p:attrNameLst>
                                          <p:attrName>ppt_x</p:attrName>
                                        </p:attrNameLst>
                                      </p:cBhvr>
                                      <p:tavLst>
                                        <p:tav tm="0">
                                          <p:val>
                                            <p:strVal val="#ppt_x"/>
                                          </p:val>
                                        </p:tav>
                                        <p:tav tm="100000">
                                          <p:val>
                                            <p:strVal val="#ppt_x"/>
                                          </p:val>
                                        </p:tav>
                                      </p:tavLst>
                                    </p:anim>
                                    <p:anim calcmode="lin" valueType="num">
                                      <p:cBhvr>
                                        <p:cTn id="53" dur="1000" fill="hold"/>
                                        <p:tgtEl>
                                          <p:spTgt spid="205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par>
                                <p:cTn id="64" presetID="22" presetClass="entr" presetSubtype="4"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down)">
                                      <p:cBhvr>
                                        <p:cTn id="66" dur="500"/>
                                        <p:tgtEl>
                                          <p:spTgt spid="12"/>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050" grpId="0" bldLvl="0" animBg="1"/>
      <p:bldP spid="2" grpId="0" bldLvl="0" animBg="1"/>
      <p:bldP spid="3" grpId="0" bldLvl="0" animBg="1"/>
      <p:bldP spid="4" grpId="0" bldLvl="0" animBg="1"/>
      <p:bldP spid="15" grpId="0" bldLvl="0" animBg="1"/>
      <p:bldP spid="15" grpId="1" animBg="1"/>
      <p:bldP spid="15" grpId="2" bldLvl="0" animBg="1"/>
      <p:bldP spid="5" grpId="0" bldLvl="0" animBg="1"/>
      <p:bldP spid="5" grpId="1" bldLvl="0" animBg="1"/>
      <p:bldP spid="7" grpId="0" bldLvl="0" animBg="1"/>
      <p:bldP spid="7" grpId="1"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平账</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轧差。。。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通知人工 邮件短信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收到异常对账结果</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定时对账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cron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97163"/>
            <a:ext cx="60134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@EnableScheduling @Scheduled</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固定时间自动执行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16149" y="464216"/>
            <a:ext cx="23971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JPA</a:t>
            </a:r>
            <a:r>
              <a:rPr lang="zh-CN" altLang="en-US" sz="3000" b="1" dirty="0">
                <a:solidFill>
                  <a:srgbClr val="C94251"/>
                </a:solidFill>
                <a:latin typeface="微软雅黑" panose="020B0503020204020204" charset="-122"/>
                <a:ea typeface="微软雅黑" panose="020B0503020204020204" charset="-122"/>
              </a:rPr>
              <a:t>多数据源</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6365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springboot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自动配置过程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737168"/>
            <a:ext cx="60134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a:sym typeface="+mn-ea"/>
              </a:rPr>
              <a:t>《</a:t>
            </a:r>
            <a:r>
              <a:rPr lang="zh-CN" altLang="en-US" sz="2000">
                <a:sym typeface="+mn-ea"/>
                <a:hlinkClick r:id="rId1" action="ppaction://hlinkfile"/>
              </a:rPr>
              <a:t>轻松愉快之玩转SpringData</a:t>
            </a:r>
            <a:r>
              <a:rPr lang="zh-CN" altLang="en-US" sz="2000">
                <a:sym typeface="+mn-ea"/>
              </a:rPr>
              <a:t>》</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8781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主备、读写分离</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16149" y="464216"/>
            <a:ext cx="23971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sym typeface="+mn-ea"/>
              </a:rPr>
              <a:t>JPA</a:t>
            </a:r>
            <a:r>
              <a:rPr lang="zh-CN" altLang="en-US" sz="3000" b="1" dirty="0">
                <a:solidFill>
                  <a:srgbClr val="C94251"/>
                </a:solidFill>
                <a:latin typeface="微软雅黑" panose="020B0503020204020204" charset="-122"/>
                <a:ea typeface="微软雅黑" panose="020B0503020204020204" charset="-122"/>
                <a:sym typeface="+mn-ea"/>
              </a:rPr>
              <a:t>多数据源</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732848"/>
            <a:ext cx="6252845" cy="706755"/>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dataSource/entityManagerFactory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a:p>
            <a:pPr marL="0" lvl="1">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/transactionManager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20328"/>
            <a:ext cx="60134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文档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为什么需要多数据源</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16149" y="464216"/>
            <a:ext cx="23971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sym typeface="+mn-ea"/>
              </a:rPr>
              <a:t>JPA</a:t>
            </a:r>
            <a:r>
              <a:rPr lang="zh-CN" altLang="en-US" sz="3000" b="1" dirty="0">
                <a:solidFill>
                  <a:srgbClr val="C94251"/>
                </a:solidFill>
                <a:latin typeface="微软雅黑" panose="020B0503020204020204" charset="-122"/>
                <a:ea typeface="微软雅黑" panose="020B0503020204020204" charset="-122"/>
                <a:sym typeface="+mn-ea"/>
              </a:rPr>
              <a:t>多数据源</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86836"/>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不同数据源分包</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20328"/>
            <a:ext cx="60134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Mysql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主从复制、</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alibaba/otter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@Primary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16149" y="464216"/>
            <a:ext cx="23971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sym typeface="+mn-ea"/>
              </a:rPr>
              <a:t>JPA</a:t>
            </a:r>
            <a:r>
              <a:rPr lang="zh-CN" altLang="en-US" sz="3000" b="1" dirty="0">
                <a:solidFill>
                  <a:srgbClr val="C94251"/>
                </a:solidFill>
                <a:latin typeface="微软雅黑" panose="020B0503020204020204" charset="-122"/>
                <a:ea typeface="微软雅黑" panose="020B0503020204020204" charset="-122"/>
                <a:sym typeface="+mn-ea"/>
              </a:rPr>
              <a:t>多数据源</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709670" y="392080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暴力搜索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Ctrl+H</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207385" y="2731453"/>
            <a:ext cx="60134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猜想</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3207385" y="154209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文档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16149" y="464216"/>
            <a:ext cx="23971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sym typeface="+mn-ea"/>
              </a:rPr>
              <a:t>JPA</a:t>
            </a:r>
            <a:r>
              <a:rPr lang="zh-CN" altLang="zh-CN" sz="3000" b="1" dirty="0">
                <a:solidFill>
                  <a:srgbClr val="C94251"/>
                </a:solidFill>
                <a:latin typeface="微软雅黑" panose="020B0503020204020204" charset="-122"/>
                <a:ea typeface="微软雅黑" panose="020B0503020204020204" charset="-122"/>
                <a:sym typeface="+mn-ea"/>
              </a:rPr>
              <a:t>读写分离</a:t>
            </a:r>
            <a:endParaRPr lang="zh-CN" altLang="zh-CN" sz="3000" b="1" dirty="0">
              <a:solidFill>
                <a:srgbClr val="C94251"/>
              </a:solidFill>
              <a:latin typeface="微软雅黑" panose="020B0503020204020204" charset="-122"/>
              <a:ea typeface="微软雅黑" panose="020B0503020204020204" charset="-122"/>
              <a:sym typeface="+mn-ea"/>
            </a:endParaRPr>
          </a:p>
        </p:txBody>
      </p:sp>
      <p:sp>
        <p:nvSpPr>
          <p:cNvPr id="2" name="矩形"/>
          <p:cNvSpPr/>
          <p:nvPr/>
        </p:nvSpPr>
        <p:spPr>
          <a:xfrm>
            <a:off x="3063875" y="392080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修改源码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561590" y="2731453"/>
            <a:ext cx="60134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添加额外接口，继承</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561590" y="154209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不同数据源相同</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repositories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16149" y="464216"/>
            <a:ext cx="23971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sym typeface="+mn-ea"/>
              </a:rPr>
              <a:t>JPA</a:t>
            </a:r>
            <a:r>
              <a:rPr lang="zh-CN" altLang="zh-CN" sz="3000" b="1" dirty="0">
                <a:solidFill>
                  <a:srgbClr val="C94251"/>
                </a:solidFill>
                <a:latin typeface="微软雅黑" panose="020B0503020204020204" charset="-122"/>
                <a:ea typeface="微软雅黑" panose="020B0503020204020204" charset="-122"/>
                <a:sym typeface="+mn-ea"/>
              </a:rPr>
              <a:t>读写分离</a:t>
            </a:r>
            <a:endParaRPr lang="zh-CN" altLang="zh-CN" sz="3000" b="1" dirty="0">
              <a:solidFill>
                <a:srgbClr val="C94251"/>
              </a:solidFill>
              <a:latin typeface="微软雅黑" panose="020B0503020204020204" charset="-122"/>
              <a:ea typeface="微软雅黑" panose="020B0503020204020204" charset="-122"/>
              <a:sym typeface="+mn-ea"/>
            </a:endParaRPr>
          </a:p>
        </p:txBody>
      </p:sp>
      <p:sp>
        <p:nvSpPr>
          <p:cNvPr id="3" name="矩形"/>
          <p:cNvSpPr/>
          <p:nvPr/>
        </p:nvSpPr>
        <p:spPr>
          <a:xfrm>
            <a:off x="2794000" y="3109278"/>
            <a:ext cx="60134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修改</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bean</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名称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794000" y="1919923"/>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@Primary</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16149" y="464216"/>
            <a:ext cx="23971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sym typeface="+mn-ea"/>
              </a:rPr>
              <a:t>JPA</a:t>
            </a:r>
            <a:r>
              <a:rPr lang="zh-CN" altLang="zh-CN" sz="3000" b="1" dirty="0">
                <a:solidFill>
                  <a:srgbClr val="C94251"/>
                </a:solidFill>
                <a:latin typeface="微软雅黑" panose="020B0503020204020204" charset="-122"/>
                <a:ea typeface="微软雅黑" panose="020B0503020204020204" charset="-122"/>
                <a:sym typeface="+mn-ea"/>
              </a:rPr>
              <a:t>读写分离</a:t>
            </a:r>
            <a:endParaRPr lang="zh-CN" altLang="zh-CN" sz="3000" b="1" dirty="0">
              <a:solidFill>
                <a:srgbClr val="C94251"/>
              </a:solidFill>
              <a:latin typeface="微软雅黑" panose="020B0503020204020204" charset="-122"/>
              <a:ea typeface="微软雅黑" panose="020B0503020204020204" charset="-122"/>
              <a:sym typeface="+mn-ea"/>
            </a:endParaRPr>
          </a:p>
        </p:txBody>
      </p:sp>
      <p:sp>
        <p:nvSpPr>
          <p:cNvPr id="3" name="矩形"/>
          <p:cNvSpPr/>
          <p:nvPr/>
        </p:nvSpPr>
        <p:spPr>
          <a:xfrm>
            <a:off x="2148205" y="3109278"/>
            <a:ext cx="60134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同一个</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Repository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拦截注册过程</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148205" y="1919923"/>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接口继承，不同包，多数据源原理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16149" y="464216"/>
            <a:ext cx="23971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sym typeface="+mn-ea"/>
              </a:rPr>
              <a:t>JPA</a:t>
            </a:r>
            <a:r>
              <a:rPr lang="zh-CN" altLang="zh-CN" sz="3000" b="1" dirty="0">
                <a:solidFill>
                  <a:srgbClr val="C94251"/>
                </a:solidFill>
                <a:latin typeface="微软雅黑" panose="020B0503020204020204" charset="-122"/>
                <a:ea typeface="微软雅黑" panose="020B0503020204020204" charset="-122"/>
                <a:sym typeface="+mn-ea"/>
              </a:rPr>
              <a:t>读写分离</a:t>
            </a:r>
            <a:endParaRPr lang="zh-CN" altLang="zh-CN" sz="3000" b="1" dirty="0">
              <a:solidFill>
                <a:srgbClr val="C94251"/>
              </a:solidFill>
              <a:latin typeface="微软雅黑" panose="020B0503020204020204" charset="-122"/>
              <a:ea typeface="微软雅黑" panose="020B0503020204020204" charset="-122"/>
              <a:sym typeface="+mn-ea"/>
            </a:endParaRPr>
          </a:p>
        </p:txBody>
      </p:sp>
      <p:sp>
        <p:nvSpPr>
          <p:cNvPr id="2" name="文本框 1"/>
          <p:cNvSpPr txBox="1"/>
          <p:nvPr/>
        </p:nvSpPr>
        <p:spPr>
          <a:xfrm>
            <a:off x="1610360" y="1306830"/>
            <a:ext cx="8970010" cy="2861310"/>
          </a:xfrm>
          <a:prstGeom prst="rect">
            <a:avLst/>
          </a:prstGeom>
          <a:noFill/>
        </p:spPr>
        <p:txBody>
          <a:bodyPr wrap="square" rtlCol="0" anchor="t">
            <a:spAutoFit/>
          </a:bodyPr>
          <a:p>
            <a:r>
              <a:rPr lang="zh-CN" altLang="en-US" sz="2000" dirty="0">
                <a:solidFill>
                  <a:srgbClr val="474747"/>
                </a:solidFill>
                <a:latin typeface="微软雅黑" panose="020B0503020204020204" charset="-122"/>
                <a:ea typeface="微软雅黑" panose="020B0503020204020204" charset="-122"/>
              </a:rPr>
              <a:t>EnableJpaRepositories(注解) -&gt; </a:t>
            </a:r>
            <a:endParaRPr lang="zh-CN" altLang="en-US" sz="2000" dirty="0">
              <a:solidFill>
                <a:srgbClr val="474747"/>
              </a:solidFill>
              <a:latin typeface="微软雅黑" panose="020B0503020204020204" charset="-122"/>
              <a:ea typeface="微软雅黑" panose="020B0503020204020204" charset="-122"/>
            </a:endParaRPr>
          </a:p>
          <a:p>
            <a:r>
              <a:rPr lang="zh-CN" altLang="en-US" sz="2000" dirty="0">
                <a:solidFill>
                  <a:srgbClr val="474747"/>
                </a:solidFill>
                <a:latin typeface="微软雅黑" panose="020B0503020204020204" charset="-122"/>
                <a:ea typeface="微软雅黑" panose="020B0503020204020204" charset="-122"/>
              </a:rPr>
              <a:t>JpaRepositoriesRegistrar(父类) -&gt; RepositoryBeanDefinitionRegistrarSupport</a:t>
            </a:r>
            <a:endParaRPr lang="zh-CN" altLang="en-US" sz="2000" dirty="0">
              <a:solidFill>
                <a:srgbClr val="474747"/>
              </a:solidFill>
              <a:latin typeface="微软雅黑" panose="020B0503020204020204" charset="-122"/>
              <a:ea typeface="微软雅黑" panose="020B0503020204020204" charset="-122"/>
            </a:endParaRPr>
          </a:p>
          <a:p>
            <a:r>
              <a:rPr lang="zh-CN" altLang="en-US" sz="2000" dirty="0">
                <a:solidFill>
                  <a:srgbClr val="474747"/>
                </a:solidFill>
                <a:latin typeface="微软雅黑" panose="020B0503020204020204" charset="-122"/>
                <a:ea typeface="微软雅黑" panose="020B0503020204020204" charset="-122"/>
              </a:rPr>
              <a:t>(registerBeanDefinitions) -&gt; RepositoryConfigurationDelegate(registerRepositoriesIn)</a:t>
            </a:r>
            <a:endParaRPr lang="zh-CN" altLang="en-US" sz="2000" dirty="0">
              <a:solidFill>
                <a:srgbClr val="474747"/>
              </a:solidFill>
              <a:latin typeface="微软雅黑" panose="020B0503020204020204" charset="-122"/>
              <a:ea typeface="微软雅黑" panose="020B0503020204020204" charset="-122"/>
            </a:endParaRPr>
          </a:p>
          <a:p>
            <a:endParaRPr lang="zh-CN" altLang="en-US" sz="2000" dirty="0">
              <a:solidFill>
                <a:srgbClr val="474747"/>
              </a:solidFill>
              <a:latin typeface="微软雅黑" panose="020B0503020204020204" charset="-122"/>
              <a:ea typeface="微软雅黑" panose="020B0503020204020204" charset="-122"/>
            </a:endParaRPr>
          </a:p>
          <a:p>
            <a:r>
              <a:rPr lang="zh-CN" altLang="en-US" sz="2000" dirty="0">
                <a:solidFill>
                  <a:srgbClr val="474747"/>
                </a:solidFill>
                <a:latin typeface="微软雅黑" panose="020B0503020204020204" charset="-122"/>
                <a:ea typeface="微软雅黑" panose="020B0503020204020204" charset="-122"/>
              </a:rPr>
              <a:t>configurationSource -&gt; </a:t>
            </a:r>
            <a:endParaRPr lang="zh-CN" altLang="en-US" sz="2000" dirty="0">
              <a:solidFill>
                <a:srgbClr val="474747"/>
              </a:solidFill>
              <a:latin typeface="微软雅黑" panose="020B0503020204020204" charset="-122"/>
              <a:ea typeface="微软雅黑" panose="020B0503020204020204" charset="-122"/>
            </a:endParaRPr>
          </a:p>
          <a:p>
            <a:r>
              <a:rPr lang="zh-CN" altLang="en-US" sz="2000" dirty="0">
                <a:solidFill>
                  <a:srgbClr val="474747"/>
                </a:solidFill>
                <a:latin typeface="微软雅黑" panose="020B0503020204020204" charset="-122"/>
                <a:ea typeface="微软雅黑" panose="020B0503020204020204" charset="-122"/>
              </a:rPr>
              <a:t>AnnotationRepositoryConfigurationSource -&gt; </a:t>
            </a:r>
            <a:endParaRPr lang="zh-CN" altLang="en-US" sz="2000" dirty="0">
              <a:solidFill>
                <a:srgbClr val="474747"/>
              </a:solidFill>
              <a:latin typeface="微软雅黑" panose="020B0503020204020204" charset="-122"/>
              <a:ea typeface="微软雅黑" panose="020B0503020204020204" charset="-122"/>
            </a:endParaRPr>
          </a:p>
          <a:p>
            <a:r>
              <a:rPr lang="zh-CN" altLang="en-US" sz="2000" dirty="0">
                <a:solidFill>
                  <a:srgbClr val="474747"/>
                </a:solidFill>
                <a:latin typeface="微软雅黑" panose="020B0503020204020204" charset="-122"/>
                <a:ea typeface="微软雅黑" panose="020B0503020204020204" charset="-122"/>
              </a:rPr>
              <a:t>getSource -&gt; AnnotationMetadata</a:t>
            </a:r>
            <a:endParaRPr lang="zh-CN" altLang="en-US" sz="2000" dirty="0">
              <a:solidFill>
                <a:srgbClr val="474747"/>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7285</Words>
  <Application>WPS 演示</Application>
  <PresentationFormat>全屏显示(16:9)</PresentationFormat>
  <Paragraphs>1701</Paragraphs>
  <Slides>130</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130</vt:i4>
      </vt:variant>
    </vt:vector>
  </HeadingPairs>
  <TitlesOfParts>
    <vt:vector size="142"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Skyding</cp:lastModifiedBy>
  <cp:revision>796</cp:revision>
  <dcterms:created xsi:type="dcterms:W3CDTF">2016-04-25T01:54:00Z</dcterms:created>
  <dcterms:modified xsi:type="dcterms:W3CDTF">2018-01-20T14:57:56Z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