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75" r:id="rId4"/>
    <p:sldId id="549" r:id="rId6"/>
    <p:sldId id="400" r:id="rId7"/>
    <p:sldId id="401" r:id="rId8"/>
    <p:sldId id="599" r:id="rId9"/>
    <p:sldId id="403" r:id="rId10"/>
    <p:sldId id="551" r:id="rId11"/>
    <p:sldId id="645" r:id="rId12"/>
    <p:sldId id="690" r:id="rId13"/>
    <p:sldId id="734" r:id="rId14"/>
    <p:sldId id="735" r:id="rId15"/>
    <p:sldId id="689" r:id="rId16"/>
    <p:sldId id="280" r:id="rId17"/>
    <p:sldId id="404" r:id="rId18"/>
    <p:sldId id="405" r:id="rId19"/>
    <p:sldId id="406" r:id="rId20"/>
    <p:sldId id="256" r:id="rId21"/>
    <p:sldId id="433" r:id="rId22"/>
    <p:sldId id="378" r:id="rId23"/>
    <p:sldId id="282" r:id="rId24"/>
    <p:sldId id="458" r:id="rId25"/>
    <p:sldId id="457" r:id="rId26"/>
    <p:sldId id="459" r:id="rId27"/>
    <p:sldId id="460" r:id="rId28"/>
    <p:sldId id="396" r:id="rId29"/>
    <p:sldId id="411" r:id="rId30"/>
    <p:sldId id="281" r:id="rId31"/>
    <p:sldId id="409" r:id="rId32"/>
    <p:sldId id="809" r:id="rId33"/>
    <p:sldId id="410" r:id="rId34"/>
    <p:sldId id="412" r:id="rId35"/>
    <p:sldId id="434" r:id="rId36"/>
    <p:sldId id="397" r:id="rId37"/>
    <p:sldId id="362" r:id="rId38"/>
    <p:sldId id="480" r:id="rId39"/>
    <p:sldId id="399" r:id="rId40"/>
    <p:sldId id="398" r:id="rId41"/>
    <p:sldId id="363" r:id="rId42"/>
    <p:sldId id="493" r:id="rId43"/>
    <p:sldId id="514" r:id="rId44"/>
    <p:sldId id="515" r:id="rId45"/>
    <p:sldId id="504" r:id="rId46"/>
    <p:sldId id="526" r:id="rId47"/>
    <p:sldId id="537" r:id="rId48"/>
    <p:sldId id="536" r:id="rId49"/>
    <p:sldId id="364" r:id="rId50"/>
    <p:sldId id="538" r:id="rId51"/>
    <p:sldId id="779" r:id="rId52"/>
    <p:sldId id="781" r:id="rId53"/>
    <p:sldId id="782" r:id="rId54"/>
    <p:sldId id="791" r:id="rId55"/>
    <p:sldId id="800" r:id="rId56"/>
    <p:sldId id="369" r:id="rId57"/>
    <p:sldId id="841" r:id="rId58"/>
    <p:sldId id="842" r:id="rId59"/>
    <p:sldId id="850" r:id="rId60"/>
    <p:sldId id="851" r:id="rId61"/>
    <p:sldId id="859" r:id="rId62"/>
    <p:sldId id="862" r:id="rId63"/>
    <p:sldId id="863" r:id="rId64"/>
    <p:sldId id="860" r:id="rId65"/>
    <p:sldId id="861" r:id="rId66"/>
    <p:sldId id="370" r:id="rId67"/>
    <p:sldId id="873" r:id="rId68"/>
    <p:sldId id="365" r:id="rId69"/>
    <p:sldId id="880" r:id="rId70"/>
    <p:sldId id="881" r:id="rId71"/>
    <p:sldId id="882" r:id="rId72"/>
    <p:sldId id="883" r:id="rId73"/>
    <p:sldId id="889" r:id="rId74"/>
    <p:sldId id="366" r:id="rId75"/>
    <p:sldId id="373" r:id="rId76"/>
    <p:sldId id="371" r:id="rId77"/>
    <p:sldId id="372" r:id="rId78"/>
    <p:sldId id="377" r:id="rId79"/>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94251"/>
    <a:srgbClr val="C9394A"/>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57045" autoAdjust="0"/>
  </p:normalViewPr>
  <p:slideViewPr>
    <p:cSldViewPr>
      <p:cViewPr varScale="1">
        <p:scale>
          <a:sx n="87" d="100"/>
          <a:sy n="87" d="100"/>
        </p:scale>
        <p:origin x="2322" y="84"/>
      </p:cViewPr>
      <p:guideLst>
        <p:guide orient="horz" pos="466"/>
        <p:guide orient="horz" pos="1684"/>
        <p:guide pos="284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大家好，今天给大家带来一门</a:t>
            </a:r>
            <a:r>
              <a:rPr lang="en-US" altLang="zh-CN" dirty="0"/>
              <a:t>java</a:t>
            </a:r>
            <a:r>
              <a:rPr lang="zh-CN" altLang="en-US" dirty="0"/>
              <a:t>实战课，快速高效安全的理财平台。</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sym typeface="+mn-ea"/>
              </a:rPr>
              <a:t>适合人群</a:t>
            </a:r>
            <a:endParaRPr lang="zh-CN" altLang="en-US"/>
          </a:p>
          <a:p>
            <a:endParaRPr lang="zh-CN" altLang="en-US"/>
          </a:p>
          <a:p>
            <a:r>
              <a:rPr lang="zh-CN" altLang="en-US">
                <a:sym typeface="+mn-ea"/>
              </a:rPr>
              <a:t>缺乏实战经验的人</a:t>
            </a:r>
            <a:endParaRPr lang="zh-CN" altLang="en-US"/>
          </a:p>
          <a:p>
            <a:r>
              <a:rPr lang="zh-CN" altLang="en-US">
                <a:sym typeface="+mn-ea"/>
              </a:rPr>
              <a:t>只有技术理论不知道如何在实际项目上应用的人</a:t>
            </a:r>
            <a:endParaRPr lang="zh-CN" altLang="en-US"/>
          </a:p>
          <a:p>
            <a:endParaRPr lang="zh-CN" altLang="en-US"/>
          </a:p>
          <a:p>
            <a:r>
              <a:rPr lang="zh-CN" altLang="en-US">
                <a:sym typeface="+mn-ea"/>
              </a:rPr>
              <a:t>知识不够全面的人</a:t>
            </a:r>
            <a:endParaRPr lang="zh-CN" altLang="en-US"/>
          </a:p>
          <a:p>
            <a:r>
              <a:rPr lang="zh-CN" altLang="en-US">
                <a:sym typeface="+mn-ea"/>
              </a:rPr>
              <a:t>只具有某一方面的知识，但是实际开发过程中往往需要更加全面的技能，包括技术能力、协作能力、沟通能力等</a:t>
            </a:r>
            <a:endParaRPr lang="zh-CN" altLang="en-US"/>
          </a:p>
          <a:p>
            <a:endParaRPr lang="zh-CN" altLang="en-US"/>
          </a:p>
          <a:p>
            <a:r>
              <a:rPr lang="zh-CN" altLang="en-US">
                <a:sym typeface="+mn-ea"/>
              </a:rPr>
              <a:t>精益求精的人</a:t>
            </a:r>
            <a:endParaRPr lang="zh-CN" altLang="en-US"/>
          </a:p>
          <a:p>
            <a:r>
              <a:rPr lang="zh-CN" altLang="en-US">
                <a:sym typeface="+mn-ea"/>
              </a:rPr>
              <a:t>一个需求可能有很多中技术可以实现，但是实际情况是，仅仅实现是不够的，还需要达到高效运行，使用最适合的技术达到最高的性价比，实际应用不同于写作业</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收获</a:t>
            </a:r>
            <a:endParaRPr lang="zh-CN" altLang="en-US"/>
          </a:p>
          <a:p>
            <a:r>
              <a:rPr lang="zh-CN" altLang="en-US">
                <a:solidFill>
                  <a:srgbClr val="C9394A"/>
                </a:solidFill>
                <a:sym typeface="+mn-ea"/>
              </a:rPr>
              <a:t>大家对金融系统可能会比较陌生</a:t>
            </a:r>
            <a:endParaRPr lang="zh-CN" altLang="en-US"/>
          </a:p>
          <a:p>
            <a:r>
              <a:rPr lang="zh-CN" altLang="en-US">
                <a:sym typeface="+mn-ea"/>
              </a:rPr>
              <a:t>觉得有一种神秘感，揭秘金融系统一角</a:t>
            </a:r>
            <a:endParaRPr lang="zh-CN" altLang="en-US"/>
          </a:p>
          <a:p>
            <a:endParaRPr lang="zh-CN" altLang="en-US"/>
          </a:p>
          <a:p>
            <a:r>
              <a:rPr lang="zh-CN" altLang="en-US"/>
              <a:t>其实无论多复杂的系统都是由一个个简单技术一点一点实现的</a:t>
            </a:r>
            <a:endParaRPr lang="zh-CN" altLang="en-US"/>
          </a:p>
          <a:p>
            <a:endParaRPr lang="zh-CN" altLang="en-US"/>
          </a:p>
          <a:p>
            <a:r>
              <a:rPr lang="zh-CN" altLang="en-US"/>
              <a:t>技术是为业务服务的，学会技术理论之后就要根据业务是实际应用</a:t>
            </a:r>
            <a:endParaRPr lang="zh-CN" altLang="en-US"/>
          </a:p>
          <a:p>
            <a:endParaRPr lang="zh-CN" altLang="en-US"/>
          </a:p>
          <a:p>
            <a:r>
              <a:rPr lang="zh-CN" altLang="zh-CN"/>
              <a:t>软实力就是非直接技术能力，但是又非常重要的</a:t>
            </a:r>
            <a:endParaRPr lang="zh-CN" altLang="zh-CN"/>
          </a:p>
          <a:p>
            <a:r>
              <a:rPr lang="zh-CN" altLang="en-US"/>
              <a:t>自动化测试能力</a:t>
            </a:r>
            <a:endParaRPr lang="zh-CN" altLang="en-US"/>
          </a:p>
          <a:p>
            <a:r>
              <a:rPr lang="zh-CN" altLang="en-US"/>
              <a:t>合作能力</a:t>
            </a:r>
            <a:endParaRPr lang="zh-CN" altLang="en-US"/>
          </a:p>
          <a:p>
            <a:r>
              <a:rPr lang="zh-CN" altLang="en-US"/>
              <a:t>调试能力，框架源码的研究能力</a:t>
            </a:r>
            <a:endParaRPr lang="zh-CN" altLang="en-US"/>
          </a:p>
          <a:p>
            <a:r>
              <a:rPr lang="zh-CN" altLang="en-US">
                <a:sym typeface="+mn-ea"/>
              </a:rPr>
              <a:t>公用模块的封装能力</a:t>
            </a:r>
            <a:endParaRPr lang="zh-CN" altLang="en-US">
              <a:sym typeface="+mn-ea"/>
            </a:endParaRPr>
          </a:p>
          <a:p>
            <a:endParaRPr lang="zh-CN" altLang="en-US"/>
          </a:p>
          <a:p>
            <a:r>
              <a:rPr lang="zh-CN" altLang="en-US"/>
              <a:t>硬实力就是技术能力了，很明显的有高低</a:t>
            </a:r>
            <a:endParaRPr lang="zh-CN" altLang="en-US"/>
          </a:p>
          <a:p>
            <a:r>
              <a:rPr lang="zh-CN" altLang="en-US">
                <a:sym typeface="+mn-ea"/>
              </a:rPr>
              <a:t>系统的设计、优化、安全等能力</a:t>
            </a:r>
            <a:endParaRPr lang="zh-CN" altLang="en-US"/>
          </a:p>
          <a:p>
            <a:r>
              <a:rPr lang="en-US" altLang="zh-CN">
                <a:sym typeface="+mn-ea"/>
              </a:rPr>
              <a:t>springboot</a:t>
            </a:r>
            <a:r>
              <a:rPr lang="zh-CN" altLang="en-US">
                <a:sym typeface="+mn-ea"/>
              </a:rPr>
              <a:t>的高级特性，与各种资源的整合能力</a:t>
            </a:r>
            <a:endParaRPr lang="zh-CN" altLang="en-US"/>
          </a:p>
          <a:p>
            <a:r>
              <a:rPr lang="en-US" altLang="zh-CN"/>
              <a:t>jsonrpc</a:t>
            </a:r>
            <a:r>
              <a:rPr lang="zh-CN" altLang="en-US"/>
              <a:t>应用能力</a:t>
            </a:r>
            <a:endParaRPr lang="zh-CN" altLang="en-US"/>
          </a:p>
          <a:p>
            <a:r>
              <a:rPr lang="zh-CN" altLang="en-US"/>
              <a:t>缓存使用能力</a:t>
            </a:r>
            <a:endParaRPr lang="zh-CN" altLang="en-US"/>
          </a:p>
          <a:p>
            <a:endParaRPr lang="zh-CN" altLang="en-US"/>
          </a:p>
          <a:p>
            <a:r>
              <a:rPr lang="zh-CN" altLang="en-US"/>
              <a:t>至此就慢慢的就走上人生巅峰</a:t>
            </a:r>
            <a:endParaRPr lang="zh-CN" altLang="en-US"/>
          </a:p>
        </p:txBody>
      </p:sp>
      <p:sp>
        <p:nvSpPr>
          <p:cNvPr id="4" name="灯片编号占位符 3"/>
          <p:cNvSpPr>
            <a:spLocks noGrp="1"/>
          </p:cNvSpPr>
          <p:nvPr>
            <p:ph type="sldNum" sz="quarter" idx="10"/>
          </p:nvPr>
        </p:nvSpPr>
        <p:spPr/>
        <p:txBody>
          <a:bodyPr/>
          <a:lstStyle/>
          <a:p>
            <a:fld id="{2997D03D-ED54-44F4-93D3-469DD7E8332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这就是我们刚才看到的那简单的一个投资动作背后的真实系统。</a:t>
            </a:r>
            <a:endParaRPr lang="zh-CN" altLang="en-US" dirty="0"/>
          </a:p>
          <a:p>
            <a:r>
              <a:rPr lang="zh-CN" altLang="en-US" dirty="0"/>
              <a:t>用户最先接触到的就是</a:t>
            </a:r>
            <a:r>
              <a:rPr lang="en-US" altLang="zh-CN" dirty="0"/>
              <a:t>APP</a:t>
            </a:r>
            <a:r>
              <a:rPr lang="zh-CN" altLang="en-US" dirty="0"/>
              <a:t>端或者</a:t>
            </a:r>
            <a:r>
              <a:rPr lang="en-US" altLang="zh-CN" dirty="0"/>
              <a:t>PC</a:t>
            </a:r>
            <a:r>
              <a:rPr lang="zh-CN" altLang="en-US" dirty="0"/>
              <a:t>端，这也是普通用户唯一能看到的。用来进行理财产品的购买赎回等投资操作。</a:t>
            </a:r>
            <a:endParaRPr lang="zh-CN" altLang="en-US" dirty="0"/>
          </a:p>
          <a:p>
            <a:r>
              <a:rPr lang="zh-CN" altLang="en-US" dirty="0"/>
              <a:t>有用户就肯定有用户系统。跟金钱打交道就要有账户系统，要进行金钱操作就要有支付系统。要对投资者权益进行保护必须有风控系统。</a:t>
            </a:r>
            <a:endParaRPr lang="zh-CN" altLang="en-US" dirty="0"/>
          </a:p>
          <a:p>
            <a:r>
              <a:rPr lang="zh-CN" altLang="en-US" dirty="0"/>
              <a:t>最主要的产品系统肯定要有的，这个也是非常复杂的系统，理财产品一般都是银行或者大型金融机构才能有资质进行运维，要不然很容易触犯法律导致非法集资等，这些理财产品还要寻找好的投资项目，然后后续的收回等操作，整个流程是比较长的。还有其他很多周边系统需要。运维这种金融系统，对资质、支付牌照有要求，并且对国家的最新法律法规要时刻关注。</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那很显然，运维那样一个复杂的系统不是一般公司能够承受得了的，但是在这种互联网金融浪潮中，又想占有一席之地，留住自己的用户资金。自己本身有</a:t>
            </a:r>
            <a:r>
              <a:rPr lang="en-US" altLang="zh-CN" dirty="0"/>
              <a:t>App</a:t>
            </a:r>
            <a:r>
              <a:rPr lang="zh-CN" altLang="en-US" dirty="0"/>
              <a:t>、用户系统、账户系统、支付系统，比如美团、途牛这种，当然这也是比较大的公司了，还有很多不知名的公司的。那他们就想了另外一个办法。那就是类似与批发零售这种二级有可能三级四级经销商。与大型金融公司合作，购买他们的理财产品然后在自己的平台上卖给自己的用户。就好像给自己公司套了个壳一样，摇身一变成了互联网金融公司。</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那我们本套实战课程，没有界面，完全纯后台系统。我们以金融公司的视角，把套壳公司视为黑盒，就是我们不管里面是什么东西。那金融公司的整套系统也是非常复杂，不可能在咱们本套课程中详细全部介绍的。我们就只深入介绍一下金融公司的产品系统，研究一下其背后的实现逻辑以及技术要点。</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产品系统也是很复杂的，不过它复杂主要是业务逻辑非常复杂。我们把产品系统又分为了两个系统，一个就是管理端，负责产品的增删改查，还有一个销售端。</a:t>
            </a:r>
            <a:endParaRPr lang="zh-CN" altLang="en-US" dirty="0"/>
          </a:p>
          <a:p>
            <a:r>
              <a:rPr lang="zh-CN" altLang="en-US" dirty="0"/>
              <a:t>我们只挑选其中的主要流程，进行详细讲解，把一部分无关紧要的业务逻辑尽量的省略掉，把技术重复的代码尽量避免。</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a:p>
            <a:r>
              <a:rPr lang="zh-CN" altLang="en-US" dirty="0"/>
              <a:t>技术是为业务服务的，离开了业务，技术再高也是无用武之地。技术的选择是有多方面因素决定的，如果是历史遗留系统那么技术选择时就会考虑兼容性简单性等沿用原来的技术，还有如果是保守的开发者也会选择自己最熟悉的技术尽管有点老也是会使用的。如果是新项目或者是极客都会选择当前最适合的技术。其实技术的发展只是对开发者而言多了一种实现方式，原来的方式肯定也能实现。不过新技术有可能会更友好，开发效率更快。所以大家还是对新技术保持饥渴的状态，不一定立马应用于实践，将来在某一刻可以给你提供更多一种选择，更好的选择。每个新技术的出现肯定有其独特的优点的。那我们学习技术的时候，不要只专注于语法，而要最先了解这是解决什么问题的。相似的技术都有哪些，各自都有什么特点，其实相似的技术原理都是相同的，触类旁通就是这个道理。</a:t>
            </a:r>
            <a:endParaRPr lang="zh-CN" altLang="en-US" dirty="0"/>
          </a:p>
          <a:p>
            <a:endParaRPr lang="zh-CN" altLang="en-US" dirty="0"/>
          </a:p>
          <a:p>
            <a:r>
              <a:rPr lang="en-US" altLang="zh-CN" dirty="0"/>
              <a:t>gradle</a:t>
            </a:r>
            <a:endParaRPr lang="en-US" altLang="zh-CN" dirty="0"/>
          </a:p>
          <a:p>
            <a:r>
              <a:rPr lang="zh-CN" altLang="en-US" dirty="0"/>
              <a:t>构建工具，现在的项目基本都要使用构建工具了。咱们慕课网上有相关教程。</a:t>
            </a:r>
            <a:endParaRPr lang="zh-CN" altLang="en-US" dirty="0"/>
          </a:p>
          <a:p>
            <a:endParaRPr lang="zh-CN" altLang="en-US" dirty="0"/>
          </a:p>
          <a:p>
            <a:r>
              <a:rPr lang="zh-CN" altLang="en-US" dirty="0">
                <a:sym typeface="+mn-ea"/>
              </a:rPr>
              <a:t>restful</a:t>
            </a:r>
            <a:endParaRPr lang="zh-CN" altLang="en-US" dirty="0"/>
          </a:p>
          <a:p>
            <a:r>
              <a:rPr lang="zh-CN" altLang="en-US" dirty="0">
                <a:sym typeface="+mn-ea"/>
              </a:rPr>
              <a:t>相信大家对</a:t>
            </a:r>
            <a:r>
              <a:rPr lang="en-US" altLang="zh-CN" dirty="0">
                <a:sym typeface="+mn-ea"/>
              </a:rPr>
              <a:t>restful</a:t>
            </a:r>
            <a:r>
              <a:rPr lang="zh-CN" altLang="en-US" dirty="0">
                <a:sym typeface="+mn-ea"/>
              </a:rPr>
              <a:t>也早有耳闻了，那它只是一种设计风格，并不是标准，如果不按照这个格式来设计依然可以实现，但是这是目前更通用的</a:t>
            </a:r>
            <a:r>
              <a:rPr lang="en-US" altLang="zh-CN" dirty="0">
                <a:sym typeface="+mn-ea"/>
              </a:rPr>
              <a:t>http</a:t>
            </a:r>
            <a:r>
              <a:rPr lang="zh-CN" altLang="en-US" dirty="0">
                <a:sym typeface="+mn-ea"/>
              </a:rPr>
              <a:t>交互方式，我们本套课程内就按照这种风格来设计</a:t>
            </a:r>
            <a:r>
              <a:rPr lang="en-US" altLang="zh-CN" dirty="0">
                <a:sym typeface="+mn-ea"/>
              </a:rPr>
              <a:t>URL</a:t>
            </a:r>
            <a:endParaRPr lang="zh-CN" altLang="en-US" dirty="0"/>
          </a:p>
          <a:p>
            <a:endParaRPr lang="zh-CN" altLang="en-US" dirty="0"/>
          </a:p>
          <a:p>
            <a:r>
              <a:rPr lang="zh-CN" altLang="en-US" dirty="0"/>
              <a:t>spring boot</a:t>
            </a:r>
            <a:endParaRPr lang="zh-CN" altLang="en-US" dirty="0"/>
          </a:p>
          <a:p>
            <a:r>
              <a:rPr lang="zh-CN" altLang="zh-CN" dirty="0"/>
              <a:t>作为</a:t>
            </a:r>
            <a:r>
              <a:rPr lang="en-US" altLang="zh-CN" dirty="0"/>
              <a:t>java web</a:t>
            </a:r>
            <a:r>
              <a:rPr lang="zh-CN" altLang="en-US" dirty="0"/>
              <a:t>开发，</a:t>
            </a:r>
            <a:r>
              <a:rPr lang="en-US" altLang="zh-CN" dirty="0"/>
              <a:t>spring</a:t>
            </a:r>
            <a:r>
              <a:rPr lang="zh-CN" altLang="en-US" dirty="0"/>
              <a:t>框架绝对是引领者，与时俱进，开发越来越简单，资源整合越来越丰富。那</a:t>
            </a:r>
            <a:r>
              <a:rPr lang="en-US" altLang="zh-CN" dirty="0"/>
              <a:t>spring boot </a:t>
            </a:r>
            <a:r>
              <a:rPr lang="zh-CN" altLang="en-US" dirty="0"/>
              <a:t>就是一款傻瓜式开发框架，能帮我们做的都做了，并且可以很好的兼容之前的开发方式。咱们慕课网已经有</a:t>
            </a:r>
            <a:r>
              <a:rPr lang="en-US" altLang="zh-CN" dirty="0"/>
              <a:t>spring boot</a:t>
            </a:r>
            <a:r>
              <a:rPr lang="zh-CN" altLang="en-US" dirty="0"/>
              <a:t>的入门课程大家可以先学习之后再来学习本套课程，本套课程内不会过多介绍</a:t>
            </a:r>
            <a:r>
              <a:rPr lang="en-US" altLang="zh-CN" dirty="0"/>
              <a:t>spring boot </a:t>
            </a:r>
            <a:r>
              <a:rPr lang="zh-CN" altLang="en-US" dirty="0"/>
              <a:t>的相关理论，而是直接展开在实战中的全面应用， 如果没有相关理论可能会有点的难以理解，所以推荐大家先学习入门课程具有相关理论之后再来深入实战。</a:t>
            </a:r>
            <a:endParaRPr lang="zh-CN" altLang="en-US" dirty="0"/>
          </a:p>
          <a:p>
            <a:endParaRPr lang="zh-CN" altLang="en-US" dirty="0"/>
          </a:p>
          <a:p>
            <a:r>
              <a:rPr lang="zh-CN" altLang="en-US" dirty="0">
                <a:sym typeface="+mn-ea"/>
              </a:rPr>
              <a:t>spring data jpa</a:t>
            </a:r>
            <a:endParaRPr lang="zh-CN" altLang="en-US" dirty="0"/>
          </a:p>
          <a:p>
            <a:r>
              <a:rPr lang="en-US" altLang="zh-CN" dirty="0"/>
              <a:t>spring data jpa </a:t>
            </a:r>
            <a:r>
              <a:rPr lang="zh-CN" altLang="en-US" dirty="0"/>
              <a:t>整合了</a:t>
            </a:r>
            <a:r>
              <a:rPr lang="en-US" altLang="zh-CN" dirty="0"/>
              <a:t>hibernate</a:t>
            </a:r>
            <a:r>
              <a:rPr lang="zh-CN" altLang="en-US" dirty="0"/>
              <a:t>这种当前非常流行的</a:t>
            </a:r>
            <a:r>
              <a:rPr lang="en-US" altLang="zh-CN" dirty="0"/>
              <a:t>ORM</a:t>
            </a:r>
            <a:r>
              <a:rPr lang="zh-CN" altLang="en-US" dirty="0"/>
              <a:t>映射框架，让操作数据库更加的简单通用，减少了很多模板式代码，开发效率更高。</a:t>
            </a:r>
            <a:endParaRPr lang="zh-CN" altLang="en-US" dirty="0"/>
          </a:p>
          <a:p>
            <a:r>
              <a:rPr lang="zh-CN" altLang="en-US" dirty="0"/>
              <a:t> </a:t>
            </a:r>
            <a:endParaRPr lang="zh-CN" altLang="en-US" dirty="0"/>
          </a:p>
          <a:p>
            <a:r>
              <a:rPr lang="zh-CN" altLang="en-US" dirty="0">
                <a:sym typeface="+mn-ea"/>
              </a:rPr>
              <a:t>自动化测试</a:t>
            </a:r>
            <a:endParaRPr lang="zh-CN" altLang="en-US" dirty="0"/>
          </a:p>
          <a:p>
            <a:r>
              <a:rPr lang="zh-CN" altLang="en-US" dirty="0">
                <a:sym typeface="+mn-ea"/>
              </a:rPr>
              <a:t>测试的重要性不言而喻，那测试用例应该怎么编写，带有数据库操作的以及需要与外部系统进行交互的又该怎么测试呢。</a:t>
            </a:r>
            <a:endParaRPr lang="zh-CN" altLang="en-US" dirty="0"/>
          </a:p>
          <a:p>
            <a:endParaRPr lang="zh-CN" altLang="en-US" dirty="0"/>
          </a:p>
          <a:p>
            <a:r>
              <a:rPr lang="en-US" altLang="zh-CN" dirty="0"/>
              <a:t>jsonrpc</a:t>
            </a:r>
            <a:endParaRPr lang="en-US" altLang="zh-CN" dirty="0"/>
          </a:p>
          <a:p>
            <a:r>
              <a:rPr lang="zh-CN" altLang="en-US" dirty="0"/>
              <a:t>系统间调用方式有很多中，包括</a:t>
            </a:r>
            <a:r>
              <a:rPr lang="en-US" altLang="zh-CN" dirty="0"/>
              <a:t>http</a:t>
            </a:r>
            <a:r>
              <a:rPr lang="zh-CN" altLang="en-US" dirty="0"/>
              <a:t>、</a:t>
            </a:r>
            <a:r>
              <a:rPr lang="en-US" altLang="zh-CN" dirty="0"/>
              <a:t>webservice</a:t>
            </a:r>
            <a:r>
              <a:rPr lang="zh-CN" altLang="en-US" dirty="0"/>
              <a:t>、多种</a:t>
            </a:r>
            <a:r>
              <a:rPr lang="en-US" altLang="zh-CN" dirty="0"/>
              <a:t>rpc</a:t>
            </a:r>
            <a:r>
              <a:rPr lang="zh-CN" altLang="en-US" dirty="0"/>
              <a:t>方式，那我们选择了</a:t>
            </a:r>
            <a:r>
              <a:rPr lang="en-US" altLang="zh-CN" dirty="0"/>
              <a:t>jsonrpc</a:t>
            </a:r>
            <a:r>
              <a:rPr lang="zh-CN" altLang="en-US" dirty="0"/>
              <a:t>进行在内部系统间调用，为什么呢？我们可以了解多种方式之间的差别以及各自的优点，选择最适合的场景才是最好的。</a:t>
            </a:r>
            <a:endParaRPr lang="zh-CN" altLang="en-US" dirty="0"/>
          </a:p>
          <a:p>
            <a:endParaRPr lang="zh-CN" altLang="en-US" dirty="0"/>
          </a:p>
          <a:p>
            <a:endParaRPr lang="zh-CN" altLang="en-US" dirty="0"/>
          </a:p>
          <a:p>
            <a:r>
              <a:rPr lang="zh-CN" altLang="en-US" dirty="0">
                <a:sym typeface="+mn-ea"/>
              </a:rPr>
              <a:t>缓存技术</a:t>
            </a:r>
            <a:endParaRPr lang="zh-CN" altLang="en-US" dirty="0">
              <a:sym typeface="+mn-ea"/>
            </a:endParaRPr>
          </a:p>
          <a:p>
            <a:r>
              <a:rPr lang="zh-CN" altLang="en-US" dirty="0"/>
              <a:t>为什么要使用缓存呢，可以减少单点压力，加快响应速度，提高并发。那么缓存技术有很多</a:t>
            </a:r>
            <a:r>
              <a:rPr lang="en-US" altLang="zh-CN" dirty="0"/>
              <a:t>memcache</a:t>
            </a:r>
            <a:r>
              <a:rPr lang="zh-CN" altLang="en-US" dirty="0"/>
              <a:t>、</a:t>
            </a:r>
            <a:r>
              <a:rPr lang="en-US" altLang="zh-CN" dirty="0"/>
              <a:t>redis</a:t>
            </a:r>
            <a:r>
              <a:rPr lang="zh-CN" altLang="en-US" dirty="0"/>
              <a:t>、</a:t>
            </a:r>
            <a:r>
              <a:rPr lang="en-US" altLang="zh-CN" dirty="0"/>
              <a:t>hazelcast</a:t>
            </a:r>
            <a:r>
              <a:rPr lang="zh-CN" altLang="en-US" dirty="0"/>
              <a:t>等这些之间都可以实现，那么选择具体怎么用呢。我们本套课程选择</a:t>
            </a:r>
            <a:r>
              <a:rPr lang="en-US" altLang="zh-CN" dirty="0"/>
              <a:t>hazelcast</a:t>
            </a:r>
            <a:r>
              <a:rPr lang="zh-CN" altLang="en-US" dirty="0"/>
              <a:t>作为缓存。</a:t>
            </a:r>
            <a:endParaRPr lang="zh-CN" altLang="en-US" dirty="0"/>
          </a:p>
          <a:p>
            <a:endParaRPr lang="zh-CN" altLang="en-US" dirty="0"/>
          </a:p>
          <a:p>
            <a:r>
              <a:rPr lang="zh-CN" altLang="en-US" dirty="0"/>
              <a:t>异步通知</a:t>
            </a:r>
            <a:endParaRPr lang="zh-CN" altLang="en-US" dirty="0"/>
          </a:p>
          <a:p>
            <a:r>
              <a:rPr lang="zh-CN" altLang="en-US" dirty="0"/>
              <a:t>消息队列，发布订阅等都是可以实现异步的</a:t>
            </a:r>
            <a:r>
              <a:rPr lang="en-US" altLang="zh-CN" dirty="0"/>
              <a:t>,</a:t>
            </a:r>
            <a:r>
              <a:rPr lang="zh-CN" altLang="en-US" dirty="0"/>
              <a:t>那么有很多这种技术都可以实现的，比如</a:t>
            </a:r>
            <a:r>
              <a:rPr lang="en-US" altLang="zh-CN" dirty="0"/>
              <a:t>rabbitmq/kafka/hazelcat/activemq</a:t>
            </a:r>
            <a:r>
              <a:rPr lang="zh-CN" altLang="en-US" dirty="0"/>
              <a:t>也需都可以满足你的需求，我们只要了解这些技术之间的不同就可以了，如果都可以实现我们需求的时候就选择自己最熟悉的就行了，那么面对具体需求的时候怎么实现呢，我们本套课程选择</a:t>
            </a:r>
            <a:r>
              <a:rPr lang="en-US" altLang="zh-CN" dirty="0"/>
              <a:t>activemq.</a:t>
            </a:r>
            <a:endParaRPr lang="en-US" altLang="zh-CN" dirty="0"/>
          </a:p>
          <a:p>
            <a:endParaRPr lang="zh-CN" altLang="en-US" dirty="0"/>
          </a:p>
          <a:p>
            <a:endParaRPr lang="zh-CN" altLang="en-US" dirty="0"/>
          </a:p>
          <a:p>
            <a:endParaRPr lang="zh-CN" altLang="en-US" dirty="0"/>
          </a:p>
          <a:p>
            <a:r>
              <a:rPr lang="zh-CN" altLang="en-US" dirty="0">
                <a:sym typeface="+mn-ea"/>
              </a:rPr>
              <a:t>定时任务</a:t>
            </a:r>
            <a:endParaRPr lang="zh-CN" altLang="en-US" dirty="0"/>
          </a:p>
          <a:p>
            <a:r>
              <a:rPr lang="zh-CN" altLang="en-US" dirty="0">
                <a:sym typeface="+mn-ea"/>
              </a:rPr>
              <a:t>定时任务是一项非常重要的技术，经常需要后台任务定时执行，那么如何简单的开启一个定时任务，如何确保多次发起定时任务的唯一性，顺序性。应用多实例部署时确保定时任务只执行一次(quartz 使用数据库)， </a:t>
            </a:r>
            <a:endParaRPr lang="zh-CN" altLang="en-US" dirty="0"/>
          </a:p>
          <a:p>
            <a:endParaRPr lang="zh-CN" altLang="en-US" dirty="0"/>
          </a:p>
          <a:p>
            <a:endParaRPr lang="zh-CN" altLang="en-US" dirty="0"/>
          </a:p>
          <a:p>
            <a:r>
              <a:rPr lang="zh-CN" altLang="en-US" dirty="0">
                <a:sym typeface="+mn-ea"/>
              </a:rPr>
              <a:t>接口管理</a:t>
            </a:r>
            <a:endParaRPr lang="zh-CN" altLang="en-US" dirty="0"/>
          </a:p>
          <a:p>
            <a:r>
              <a:rPr lang="zh-CN" altLang="en-US" dirty="0">
                <a:sym typeface="+mn-ea"/>
              </a:rPr>
              <a:t>那接口就是双方交互的规范，理论上应该是接口设计在前的，那怎么设计好的接口文档。如果是前后端之间，怎么更好的把已有接口展示出来，程序员大多数都知道文档的重要性，但是真正去维护文档编写文档的是少之又少，那么怎么方便查看现有接口并方便试验呢，大多数时候程序员看文档都是懵的，只有可以自己动手点一下试一下才有感觉，那么怎么才能满足这种实际需求呢。</a:t>
            </a:r>
            <a:endParaRPr lang="zh-CN" altLang="en-US" dirty="0"/>
          </a:p>
          <a:p>
            <a:endParaRPr lang="zh-CN" altLang="en-US" dirty="0"/>
          </a:p>
          <a:p>
            <a:endParaRPr lang="zh-CN" altLang="en-US" dirty="0"/>
          </a:p>
          <a:p>
            <a:r>
              <a:rPr lang="zh-CN" altLang="en-US" dirty="0">
                <a:sym typeface="+mn-ea"/>
              </a:rPr>
              <a:t>与外部系统如何集成</a:t>
            </a:r>
            <a:endParaRPr lang="zh-CN" altLang="en-US" dirty="0"/>
          </a:p>
          <a:p>
            <a:r>
              <a:rPr lang="zh-CN" altLang="en-US" dirty="0">
                <a:sym typeface="+mn-ea"/>
              </a:rPr>
              <a:t>做系统难免与外部系统进行交互，那么如何让合作更顺利的进行，如何保证安全性，如何保证准确性。（restful交互方式，接口管理工具swagger，API网关tyk，RSA加密，FTP文件传输，重试机制等）， </a:t>
            </a:r>
            <a:endParaRPr lang="zh-CN" altLang="en-US" dirty="0"/>
          </a:p>
          <a:p>
            <a:endParaRPr lang="zh-CN" altLang="en-US" dirty="0"/>
          </a:p>
          <a:p>
            <a:r>
              <a:rPr lang="zh-CN" altLang="en-US" dirty="0"/>
              <a:t>本套课程是从实际出发，牵涉技术点比较多，有些已经有免费课程的我就不再课内详细讲解理论了，理论方面跟大家指引一下</a:t>
            </a:r>
            <a:endParaRPr lang="zh-CN" altLang="en-US" dirty="0"/>
          </a:p>
          <a:p>
            <a:r>
              <a:rPr lang="zh-CN" altLang="en-US" dirty="0"/>
              <a:t>如果有需要学习的同学，课后自己加把劲努力一下。课堂上我就只讲实战了。更多的时候都是在跟代码打交道，不会按照某个技术的顺序</a:t>
            </a:r>
            <a:endParaRPr lang="zh-CN" altLang="en-US" dirty="0"/>
          </a:p>
          <a:p>
            <a:r>
              <a:rPr lang="zh-CN" altLang="en-US" dirty="0"/>
              <a:t>来安排课程，而是按照业务顺序使用到什么技术就介绍什么技术，但是技术只有第一次使用的时候详细介绍，不会重复介绍。大多数时候一种需求会有很多技术可以实现，那么你知道一种就可以了，如果当前这种技术不能满足需求的时候就要去关心一下当前相关的最新技术，也需它可以满足，学技术的时候要比较着学习，记住之间的不同，根据具体的需求选择相应的技术，大多数时候相关技术之间没有本质差别，相关技术很容易触类旁通的，但是自己要保持一颗好奇心，勇于接受新鲜事物。</a:t>
            </a:r>
            <a:endParaRPr lang="zh-CN" altLang="en-US" dirty="0"/>
          </a:p>
          <a:p>
            <a:r>
              <a:rPr lang="zh-CN" altLang="en-US" dirty="0"/>
              <a:t>最后记住纸上得来终觉浅，绝知此事要躬行。我只能带大家入门，相关技术还是要自己多动手多实践，这样才能更深刻的理解，灵活运用。</a:t>
            </a:r>
            <a:endParaRPr lang="en-US" altLang="zh-CN"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有意提高自己，这是最重要的一点。只要自己肯学想提高就一定能，不是有句话说，如果自己不努力，别人想拉你一把都不知道你手在哪儿。</a:t>
            </a:r>
            <a:endParaRPr lang="zh-CN" altLang="en-US" dirty="0"/>
          </a:p>
          <a:p>
            <a:r>
              <a:rPr lang="zh-CN" altLang="en-US" dirty="0"/>
              <a:t>因为实战课牵涉技术点比较多，所以不可能每个知识点都由浅入深详细介绍的。再说了咱们慕课网上已经有很多相关的基础入门课程了。上节课提到的相关技术都要先学习一下，比如</a:t>
            </a:r>
            <a:r>
              <a:rPr lang="en-US" altLang="zh-CN" dirty="0"/>
              <a:t>gradle</a:t>
            </a:r>
            <a:r>
              <a:rPr lang="zh-CN" altLang="en-US" dirty="0"/>
              <a:t>、</a:t>
            </a:r>
            <a:r>
              <a:rPr lang="en-US" altLang="zh-CN" dirty="0"/>
              <a:t>spring boot</a:t>
            </a:r>
            <a:r>
              <a:rPr lang="zh-CN" altLang="en-US" dirty="0"/>
              <a:t>、</a:t>
            </a:r>
            <a:r>
              <a:rPr lang="en-US" altLang="zh-CN" dirty="0"/>
              <a:t>spring data</a:t>
            </a:r>
            <a:r>
              <a:rPr lang="zh-CN" altLang="en-US" dirty="0"/>
              <a:t>、</a:t>
            </a:r>
            <a:r>
              <a:rPr lang="en-US" altLang="zh-CN" dirty="0"/>
              <a:t>quartz </a:t>
            </a:r>
            <a:r>
              <a:rPr lang="zh-CN" altLang="en-US" dirty="0"/>
              <a:t>等，这些就不再详细介绍理论知识了。直接深入实战。所以如果没有先学习相关知识可能会有点难以理解。</a:t>
            </a:r>
            <a:endParaRPr lang="zh-CN" altLang="en-US" dirty="0"/>
          </a:p>
          <a:p>
            <a:r>
              <a:rPr lang="zh-CN" altLang="zh-CN" dirty="0"/>
              <a:t>当前技术发展很快，解决相同问题的相似技术可能会很多，会让人眼花缭乱不知道如何选择，本套课程给你指点迷津。其实记住一句话就行了，不知道如何选择的时候就选择任意一个就可以了。因为解决相似问题的技术都是大同小异的，只要认真学习其中的一个就会触类旁通其他的就很容易学习了，然后再比较各个技术之间的不同。在接下来的课程中，使用具体技术的时候，会捎带介绍一下相似技术，介绍一下各个技术的相同点和不同点。</a:t>
            </a:r>
            <a:endParaRPr lang="zh-CN" altLang="zh-CN" dirty="0"/>
          </a:p>
          <a:p>
            <a:r>
              <a:rPr lang="zh-CN" altLang="zh-CN" dirty="0"/>
              <a:t>有的人已经学习了各种理论知识，但是缺乏实战经验，不知道怎么把自己所学的各种知识融会贯通，应用起来。</a:t>
            </a:r>
            <a:endParaRPr lang="zh-CN"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主要介绍一下业务流程。</a:t>
            </a:r>
            <a:endParaRPr lang="en-US" altLang="zh-CN" dirty="0"/>
          </a:p>
          <a:p>
            <a:r>
              <a:rPr lang="zh-CN" altLang="en-US" dirty="0"/>
              <a:t>套壳公司跟金融公司之间购买跟赎回，实时记录的只是信息流，而真正的资金流是一天走一次。就是把套壳公司中这一天所有用户的购买赎回操作进行汇总。轧差就是把所有的购买汇总和所有的赎回汇总之后进行比较，判断是应该谁给谁钱，也就是如果购买大于赎回，套壳公司就要给金融公司钱，反之就要金融公司给套壳公司钱，相同的话就不用走资金流了。</a:t>
            </a:r>
            <a:endParaRPr lang="zh-CN" altLang="en-US" dirty="0"/>
          </a:p>
          <a:p>
            <a:r>
              <a:rPr lang="zh-CN" altLang="en-US" dirty="0"/>
              <a:t>对账就是把一天的所有购买赎回的交易订单在双方之间的数据进行比对，如果存在不同就要看看哪里不同需要进行人工处理的。</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a:p>
            <a:r>
              <a:rPr lang="zh-CN" altLang="en-US" dirty="0"/>
              <a:t>那什么是理财呢？就是我手上有钱不知道怎么花，想找个地方投资一下赚点零花钱。所以我拿出了手机，看到了五颜六色让人眼花缭乱的理财</a:t>
            </a:r>
            <a:r>
              <a:rPr lang="en-US" altLang="zh-CN" dirty="0"/>
              <a:t>app</a:t>
            </a:r>
            <a:r>
              <a:rPr lang="zh-CN" altLang="en-US" dirty="0"/>
              <a:t>，有银行、大型金融机构，还有很多不知名的</a:t>
            </a:r>
            <a:r>
              <a:rPr lang="en-US" altLang="zh-CN" dirty="0"/>
              <a:t>app</a:t>
            </a:r>
            <a:r>
              <a:rPr lang="zh-CN" altLang="en-US" dirty="0"/>
              <a:t>。</a:t>
            </a:r>
            <a:endParaRPr lang="zh-CN" altLang="en-US" dirty="0"/>
          </a:p>
          <a:p>
            <a:r>
              <a:rPr lang="zh-CN" altLang="en-US" dirty="0"/>
              <a:t>那我们选择其中一个进去，可以看到几大类理财类型。有网贷、基金、保险、股票等，这些都是高风险高收益类型，那还有一些收益率比较稳定本金相对安全的理财类型，就是活期和定期，那很显然两者之间的差别就是投资期限问题。定期一般</a:t>
            </a:r>
            <a:r>
              <a:rPr lang="en-US" altLang="zh-CN" dirty="0"/>
              <a:t>30</a:t>
            </a:r>
            <a:r>
              <a:rPr lang="zh-CN" altLang="en-US" dirty="0"/>
              <a:t>天、</a:t>
            </a:r>
            <a:r>
              <a:rPr lang="en-US" altLang="zh-CN" dirty="0"/>
              <a:t>90</a:t>
            </a:r>
            <a:r>
              <a:rPr lang="zh-CN" altLang="en-US" dirty="0"/>
              <a:t>天、</a:t>
            </a:r>
            <a:r>
              <a:rPr lang="en-US" altLang="zh-CN" dirty="0"/>
              <a:t>1</a:t>
            </a:r>
            <a:r>
              <a:rPr lang="zh-CN" altLang="en-US" dirty="0"/>
              <a:t>年等各种期限的理财产品、要等到固定期限之后本金收益一次返还。那活期就相对比较灵活一点了，一般都是随时赎回，如果有锁定期的一般也就一周或者</a:t>
            </a:r>
            <a:r>
              <a:rPr lang="en-US" altLang="zh-CN" dirty="0"/>
              <a:t>10</a:t>
            </a:r>
            <a:r>
              <a:rPr lang="zh-CN" altLang="en-US" dirty="0"/>
              <a:t>天这种比较短的时间。</a:t>
            </a:r>
            <a:endParaRPr lang="zh-CN" altLang="en-US" dirty="0"/>
          </a:p>
          <a:p>
            <a:r>
              <a:rPr lang="zh-CN" altLang="en-US" dirty="0"/>
              <a:t>那我们选择活期类型进去看看，大家看一下这里有一些理财产品。那有几个比较关键的属性就是收益率、那收益率越高就是回报越丰厚。还有一个是起投金额，一般会要求第一次至少投一定的金额，然后还有一个投资步长，超过起投金额的就必须是投资步长的整数倍。</a:t>
            </a:r>
            <a:endParaRPr lang="zh-CN" altLang="en-US" dirty="0"/>
          </a:p>
          <a:p>
            <a:r>
              <a:rPr lang="zh-CN" altLang="en-US" dirty="0"/>
              <a:t>那我们点进去第一个产品看一下，可以看到更加详细的一些说明。比如投资期限，这里就是灵活赎回了，就是没有锁定期。还有一些都投资者的要求。</a:t>
            </a:r>
            <a:endParaRPr lang="zh-CN" altLang="en-US" dirty="0"/>
          </a:p>
          <a:p>
            <a:r>
              <a:rPr lang="zh-CN" altLang="en-US" dirty="0"/>
              <a:t>那我们点击立即投资就让我们输入金额，然后投资就完成了。就坐等收钱了。</a:t>
            </a:r>
            <a:endParaRPr lang="zh-CN" altLang="en-US" dirty="0"/>
          </a:p>
          <a:p>
            <a:r>
              <a:rPr lang="zh-CN" altLang="en-US" dirty="0"/>
              <a:t>然后我们可以看到我们当前所持有的资产、然后就是收益，活期呢是每天计算收益的。然后我们需要用钱的时候就赎回，也就是变现，可以去干我们想干的事了。</a:t>
            </a:r>
            <a:endParaRPr lang="zh-CN" altLang="en-US" dirty="0"/>
          </a:p>
          <a:p>
            <a:endParaRPr lang="en-US" altLang="zh-CN"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基础模块：就是在多个项目之间都可以共用的模块</a:t>
            </a:r>
            <a:endParaRPr lang="zh-CN" altLang="en-US" dirty="0"/>
          </a:p>
          <a:p>
            <a:r>
              <a:rPr lang="en-US" altLang="zh-CN" dirty="0"/>
              <a:t>Util </a:t>
            </a:r>
            <a:r>
              <a:rPr lang="zh-CN" altLang="en-US" dirty="0"/>
              <a:t>常用的工具类</a:t>
            </a:r>
            <a:endParaRPr lang="zh-CN" altLang="en-US" dirty="0"/>
          </a:p>
          <a:p>
            <a:r>
              <a:rPr lang="en-US" altLang="zh-CN" dirty="0"/>
              <a:t>Quartz: </a:t>
            </a:r>
            <a:r>
              <a:rPr lang="zh-CN" altLang="en-US" dirty="0"/>
              <a:t>把使用定时任务的共用部分抽取出来。</a:t>
            </a:r>
            <a:endParaRPr lang="zh-CN" altLang="en-US" dirty="0"/>
          </a:p>
          <a:p>
            <a:r>
              <a:rPr lang="en-US" altLang="zh-CN" dirty="0"/>
              <a:t>Swagger</a:t>
            </a:r>
            <a:r>
              <a:rPr lang="zh-CN" altLang="en-US" dirty="0"/>
              <a:t>：接口管理相关共用的部分抽取出来。</a:t>
            </a:r>
            <a:endParaRPr lang="zh-CN" altLang="en-US" dirty="0"/>
          </a:p>
          <a:p>
            <a:endParaRPr lang="zh-CN" altLang="en-US" dirty="0"/>
          </a:p>
          <a:p>
            <a:r>
              <a:rPr lang="zh-CN" altLang="en-US" dirty="0"/>
              <a:t>本项目需要共用的模块：</a:t>
            </a:r>
            <a:endParaRPr lang="zh-CN" altLang="en-US" dirty="0"/>
          </a:p>
          <a:p>
            <a:r>
              <a:rPr lang="en-US" altLang="zh-CN" dirty="0"/>
              <a:t>Entity</a:t>
            </a:r>
            <a:r>
              <a:rPr lang="zh-CN" altLang="en-US" dirty="0"/>
              <a:t>：数据库实体映射模块</a:t>
            </a:r>
            <a:endParaRPr lang="zh-CN" altLang="en-US" dirty="0"/>
          </a:p>
          <a:p>
            <a:r>
              <a:rPr lang="en-US" altLang="zh-CN" dirty="0"/>
              <a:t>Api</a:t>
            </a:r>
            <a:r>
              <a:rPr lang="zh-CN" altLang="en-US" dirty="0"/>
              <a:t>：管理端与销售端交互接口模块</a:t>
            </a:r>
            <a:endParaRPr lang="zh-CN" altLang="en-US" dirty="0"/>
          </a:p>
          <a:p>
            <a:endParaRPr lang="zh-CN" altLang="en-US" dirty="0"/>
          </a:p>
          <a:p>
            <a:r>
              <a:rPr lang="zh-CN" altLang="en-US" dirty="0"/>
              <a:t>项目模块：</a:t>
            </a:r>
            <a:endParaRPr lang="zh-CN" altLang="en-US" dirty="0"/>
          </a:p>
          <a:p>
            <a:r>
              <a:rPr lang="en-US" altLang="zh-CN" dirty="0"/>
              <a:t>Manager</a:t>
            </a:r>
            <a:r>
              <a:rPr lang="zh-CN" altLang="en-US" dirty="0"/>
              <a:t>：管理端，负责产品的增删改查</a:t>
            </a:r>
            <a:endParaRPr lang="zh-CN" altLang="en-US" dirty="0"/>
          </a:p>
          <a:p>
            <a:r>
              <a:rPr lang="en-US" altLang="zh-CN" dirty="0"/>
              <a:t>Saller</a:t>
            </a:r>
            <a:r>
              <a:rPr lang="zh-CN" altLang="en-US" dirty="0"/>
              <a:t>：销售端，负责查询管理端的产品并提供接口与套壳公司进行交互</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这里我们进行一下开发前的准备工作，比如开发环境的搭建。</a:t>
            </a:r>
            <a:endParaRPr lang="zh-CN" altLang="en-US" dirty="0"/>
          </a:p>
          <a:p>
            <a:r>
              <a:rPr lang="zh-CN" altLang="en-US" dirty="0"/>
              <a:t>数据库和表的创建，及实体类的创建。</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一些基础技术就在这里应用了，</a:t>
            </a:r>
            <a:r>
              <a:rPr lang="en-US" altLang="zh-CN" dirty="0"/>
              <a:t>gradle</a:t>
            </a:r>
            <a:r>
              <a:rPr lang="zh-CN" altLang="en-US" dirty="0"/>
              <a:t>、</a:t>
            </a:r>
            <a:r>
              <a:rPr lang="en-US" altLang="zh-CN" dirty="0"/>
              <a:t>spring boot </a:t>
            </a:r>
            <a:r>
              <a:rPr lang="zh-CN" altLang="en-US" dirty="0"/>
              <a:t>、</a:t>
            </a:r>
            <a:r>
              <a:rPr lang="en-US" altLang="zh-CN" dirty="0"/>
              <a:t>jpa</a:t>
            </a:r>
            <a:r>
              <a:rPr lang="zh-CN" altLang="en-US" dirty="0"/>
              <a:t>等进行产品管理功能的实现。</a:t>
            </a:r>
            <a:endParaRPr lang="zh-CN" altLang="en-US" dirty="0"/>
          </a:p>
          <a:p>
            <a:r>
              <a:rPr lang="zh-CN" altLang="en-US" dirty="0"/>
              <a:t>写一下功能测试，怎么排除测试脏数据等。</a:t>
            </a:r>
            <a:endParaRPr lang="zh-CN" altLang="en-US" dirty="0"/>
          </a:p>
          <a:p>
            <a:r>
              <a:rPr lang="zh-CN" altLang="en-US" dirty="0"/>
              <a:t>既然要被其他工程使用，文档是要有的，但是对于程序员来说接口最好能直接试一下，能给程序员一个更直观的感觉，</a:t>
            </a:r>
            <a:r>
              <a:rPr lang="en-US" altLang="zh-CN" dirty="0"/>
              <a:t>show me the code</a:t>
            </a:r>
            <a:r>
              <a:rPr lang="zh-CN" altLang="en-US" dirty="0"/>
              <a:t>，是最好的。所以我们生成能直接调用的接口文档。</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内部系统之间调用，我们选择比较好用的</a:t>
            </a:r>
            <a:r>
              <a:rPr lang="en-US" altLang="zh-CN" dirty="0"/>
              <a:t>jsonrpc</a:t>
            </a:r>
            <a:r>
              <a:rPr lang="zh-CN" altLang="en-US" dirty="0"/>
              <a:t>。</a:t>
            </a:r>
            <a:endParaRPr lang="zh-CN" altLang="en-US" dirty="0"/>
          </a:p>
          <a:p>
            <a:r>
              <a:rPr lang="zh-CN" altLang="en-US" dirty="0"/>
              <a:t>为了缓解数据库压力提高响应速度，我们对产品数据进行缓存。就要使用到缓存技术</a:t>
            </a:r>
            <a:r>
              <a:rPr lang="en-US" altLang="zh-CN" dirty="0"/>
              <a:t>hazelcast</a:t>
            </a:r>
            <a:r>
              <a:rPr lang="zh-CN" altLang="en-US" dirty="0"/>
              <a:t>。</a:t>
            </a:r>
            <a:endParaRPr lang="zh-CN" altLang="en-US" dirty="0"/>
          </a:p>
          <a:p>
            <a:r>
              <a:rPr lang="zh-CN" altLang="en-US" dirty="0"/>
              <a:t>那既然有缓存就要有缓存的维护工作，那么就要使用消息队列来传递缓存事件。那就使用</a:t>
            </a:r>
            <a:r>
              <a:rPr lang="en-US" altLang="zh-CN" dirty="0"/>
              <a:t>activemq</a:t>
            </a:r>
            <a:r>
              <a:rPr lang="zh-CN" altLang="en-US" dirty="0"/>
              <a:t>。</a:t>
            </a:r>
            <a:endParaRPr lang="zh-CN" altLang="en-US" dirty="0"/>
          </a:p>
          <a:p>
            <a:r>
              <a:rPr lang="zh-CN" altLang="en-US" dirty="0"/>
              <a:t>这里又牵涉到另外一个测试技术，需要</a:t>
            </a:r>
            <a:r>
              <a:rPr lang="en-US" altLang="zh-CN" dirty="0"/>
              <a:t>mock</a:t>
            </a:r>
            <a:r>
              <a:rPr lang="zh-CN" altLang="en-US" dirty="0"/>
              <a:t>第三方工程进行自动化测试，也就是说我们不能构建这个工程的时候执行自动化测试还要相应的工程必须运行着。</a:t>
            </a:r>
            <a:endParaRPr lang="zh-CN" altLang="en-US" dirty="0"/>
          </a:p>
          <a:p>
            <a:r>
              <a:rPr lang="zh-CN" altLang="en-US" dirty="0"/>
              <a:t>那这个要提供接口给第三方使用，也就是套壳公司，那安全肯定是第一位的，肯定要加密，如果有按照流量收费的还要记录流量，还有不能拖垮整套系统，所以还要进行节流限量。那就要使用接口网关</a:t>
            </a:r>
            <a:r>
              <a:rPr lang="en-US" altLang="zh-CN" dirty="0"/>
              <a:t>tyk</a:t>
            </a:r>
            <a:r>
              <a:rPr lang="zh-CN" altLang="en-US" dirty="0"/>
              <a:t>。</a:t>
            </a:r>
            <a:endParaRPr lang="zh-CN" altLang="en-US" dirty="0"/>
          </a:p>
          <a:p>
            <a:r>
              <a:rPr lang="zh-CN" altLang="en-US" dirty="0"/>
              <a:t>那每天的轧差对账这些任务要定时执行的，所以还要使用到</a:t>
            </a:r>
            <a:r>
              <a:rPr lang="en-US" altLang="zh-CN" dirty="0"/>
              <a:t>quartz</a:t>
            </a:r>
            <a:r>
              <a:rPr lang="zh-CN" altLang="en-US" dirty="0"/>
              <a:t>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最后，我们在讲一些实际生产过程中会遇到的一些常见需求。进行一些优化操作。然后总结一下我们的这套课程。再然后你就可以大展拳脚施展才华去了。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按照前面的模块设计，开始搭建工程，使用</a:t>
            </a:r>
            <a:r>
              <a:rPr lang="en-US" altLang="zh-CN" dirty="0"/>
              <a:t>gradle</a:t>
            </a:r>
            <a:r>
              <a:rPr lang="zh-CN" altLang="en-US" dirty="0"/>
              <a:t>作为构建工具，</a:t>
            </a:r>
            <a:r>
              <a:rPr lang="en-US" altLang="zh-CN" dirty="0"/>
              <a:t>springboot</a:t>
            </a:r>
            <a:r>
              <a:rPr lang="zh-CN" altLang="en-US" dirty="0"/>
              <a:t>作为</a:t>
            </a:r>
            <a:r>
              <a:rPr lang="en-US" altLang="zh-CN" dirty="0"/>
              <a:t>web</a:t>
            </a:r>
            <a:r>
              <a:rPr lang="zh-CN" altLang="en-US" dirty="0"/>
              <a:t>开发技术。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a:t>
            </a:r>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我们只实现活期理财产品的购买赎回功能，所以根据之前的界面介绍，总结这几个主要属性</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整个系统是非常复杂的，其实复杂的都是业务逻辑，而不同的公司，不同的项目基本业务都是有区别的，所以我们把业务都简化，只要讲解覆盖到技术点的地方</a:t>
            </a:r>
            <a:endParaRPr lang="zh-CN" altLang="en-US" dirty="0"/>
          </a:p>
          <a:p>
            <a:r>
              <a:rPr lang="zh-CN" altLang="en-US" dirty="0"/>
              <a:t>介绍产品表，及相关工程的创建，主要是代码。为什么</a:t>
            </a:r>
            <a:r>
              <a:rPr lang="en-US" altLang="zh-CN" dirty="0"/>
              <a:t>entity</a:t>
            </a:r>
            <a:r>
              <a:rPr lang="zh-CN" altLang="en-US" dirty="0"/>
              <a:t>创建独立工程？模块化开发，管理端和销售端都会使用到。</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因为</a:t>
            </a:r>
            <a:r>
              <a:rPr lang="en-US" altLang="zh-CN" dirty="0"/>
              <a:t>order</a:t>
            </a:r>
            <a:r>
              <a:rPr lang="zh-CN" altLang="en-US" dirty="0"/>
              <a:t>在</a:t>
            </a:r>
            <a:r>
              <a:rPr lang="en-US" altLang="zh-CN" dirty="0"/>
              <a:t>mysql</a:t>
            </a:r>
            <a:r>
              <a:rPr lang="zh-CN" altLang="en-US" dirty="0"/>
              <a:t>中是关键字，所以在表名后面添加了</a:t>
            </a:r>
            <a:r>
              <a:rPr lang="en-US" altLang="zh-CN" dirty="0"/>
              <a:t>t</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首先我们来根据</a:t>
            </a:r>
            <a:r>
              <a:rPr lang="en-US" altLang="zh-CN" dirty="0"/>
              <a:t>restful</a:t>
            </a:r>
            <a:r>
              <a:rPr lang="zh-CN" altLang="en-US" dirty="0"/>
              <a:t>风格及</a:t>
            </a:r>
            <a:r>
              <a:rPr lang="en-US" altLang="zh-CN" dirty="0"/>
              <a:t>Jpa</a:t>
            </a:r>
            <a:r>
              <a:rPr lang="zh-CN" altLang="en-US" dirty="0"/>
              <a:t>框架来实现管理产品的功能。</a:t>
            </a:r>
            <a:endParaRPr lang="zh-CN" altLang="en-US" dirty="0"/>
          </a:p>
          <a:p>
            <a:r>
              <a:rPr lang="zh-CN" altLang="en-US" dirty="0"/>
              <a:t>首先</a:t>
            </a:r>
            <a:endParaRPr lang="zh-CN" altLang="en-US" dirty="0"/>
          </a:p>
          <a:p>
            <a:r>
              <a:rPr lang="zh-CN" altLang="en-US" dirty="0"/>
              <a:t>添加产品 </a:t>
            </a:r>
            <a:endParaRPr lang="zh-CN" altLang="en-US" dirty="0"/>
          </a:p>
          <a:p>
            <a:r>
              <a:rPr lang="en-US" altLang="zh-CN" dirty="0"/>
              <a:t> Http </a:t>
            </a:r>
            <a:r>
              <a:rPr lang="zh-CN" altLang="en-US" dirty="0"/>
              <a:t>方法应该为</a:t>
            </a:r>
            <a:r>
              <a:rPr lang="en-US" altLang="zh-CN" dirty="0"/>
              <a:t>POST</a:t>
            </a:r>
            <a:endParaRPr lang="en-US" altLang="zh-CN" dirty="0"/>
          </a:p>
          <a:p>
            <a:r>
              <a:rPr lang="zh-CN" altLang="en-US" dirty="0"/>
              <a:t>地址应该为</a:t>
            </a:r>
            <a:r>
              <a:rPr lang="en-US" altLang="zh-CN" dirty="0"/>
              <a:t>products</a:t>
            </a:r>
            <a:endParaRPr lang="en-US" altLang="zh-CN" dirty="0"/>
          </a:p>
          <a:p>
            <a:r>
              <a:rPr lang="zh-CN" altLang="en-US" dirty="0"/>
              <a:t>我们的</a:t>
            </a:r>
            <a:r>
              <a:rPr lang="en-US" altLang="zh-CN" dirty="0"/>
              <a:t>repository</a:t>
            </a:r>
            <a:r>
              <a:rPr lang="zh-CN" altLang="en-US" dirty="0"/>
              <a:t>只继承</a:t>
            </a:r>
            <a:r>
              <a:rPr lang="en-US" altLang="zh-CN" dirty="0"/>
              <a:t>JpaRepository</a:t>
            </a:r>
            <a:r>
              <a:rPr lang="zh-CN" altLang="en-US" dirty="0"/>
              <a:t>就可以了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restful  jpa</a:t>
            </a:r>
            <a:endParaRPr lang="en-US" altLang="zh-CN" dirty="0"/>
          </a:p>
          <a:p>
            <a:endParaRPr lang="en-US" altLang="zh-CN" dirty="0"/>
          </a:p>
          <a:p>
            <a:r>
              <a:rPr lang="zh-CN" altLang="en-US" dirty="0"/>
              <a:t>阿里巴巴 </a:t>
            </a:r>
            <a:r>
              <a:rPr lang="en-US" altLang="zh-CN" dirty="0"/>
              <a:t>java</a:t>
            </a:r>
            <a:r>
              <a:rPr lang="zh-CN" altLang="en-US" dirty="0"/>
              <a:t>开发手册，里面对开发规范做了详细的描述，大多数应该都是总结出来的较好的经验。</a:t>
            </a:r>
            <a:endParaRPr lang="zh-CN" altLang="en-US" dirty="0"/>
          </a:p>
          <a:p>
            <a:r>
              <a:rPr lang="zh-CN" altLang="en-US" dirty="0"/>
              <a:t>日志、级别</a:t>
            </a:r>
            <a:endParaRPr lang="zh-CN" altLang="en-US" dirty="0"/>
          </a:p>
          <a:p>
            <a:r>
              <a:rPr lang="zh-CN" altLang="zh-CN" dirty="0"/>
              <a:t>数据对象属性使用包装类型、不指定默认值</a:t>
            </a:r>
            <a:endParaRPr lang="zh-CN" altLang="zh-CN" dirty="0"/>
          </a:p>
          <a:p>
            <a:endParaRPr lang="zh-CN" altLang="zh-CN"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a:p>
            <a:endParaRPr lang="zh-CN" altLang="en-US" dirty="0"/>
          </a:p>
          <a:p>
            <a:r>
              <a:rPr lang="zh-CN" altLang="en-US" dirty="0"/>
              <a:t>课后作业，按照</a:t>
            </a:r>
            <a:r>
              <a:rPr lang="en-US" altLang="zh-CN" dirty="0"/>
              <a:t>restful</a:t>
            </a:r>
            <a:r>
              <a:rPr lang="zh-CN" altLang="en-US" dirty="0"/>
              <a:t>风格设计</a:t>
            </a:r>
            <a:r>
              <a:rPr lang="en-US" altLang="zh-CN" dirty="0"/>
              <a:t>url</a:t>
            </a:r>
            <a:r>
              <a:rPr lang="zh-CN" altLang="en-US" dirty="0"/>
              <a:t>，使用</a:t>
            </a:r>
            <a:r>
              <a:rPr lang="en-US" altLang="zh-CN" dirty="0"/>
              <a:t>jpa</a:t>
            </a:r>
            <a:r>
              <a:rPr lang="zh-CN" altLang="en-US" dirty="0"/>
              <a:t>实现产品的更新和删除操作</a:t>
            </a:r>
            <a:endParaRPr lang="zh-CN" altLang="en-US" dirty="0"/>
          </a:p>
          <a:p>
            <a:r>
              <a:rPr lang="zh-CN" altLang="en-US" dirty="0"/>
              <a:t>要求避免大而全的更新接口，产品状态单独一个接口，因为这个可能涉及到权限、审核等安全问题</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junit</a:t>
            </a:r>
            <a:r>
              <a:rPr lang="zh-CN" altLang="en-US" dirty="0"/>
              <a:t>在咱们慕课网上已经有相关入门课程了，最好是先学习一下。如果还没来得及学习的，也没关系，我们来简单看一下</a:t>
            </a:r>
            <a:r>
              <a:rPr lang="en-US" altLang="zh-CN" dirty="0"/>
              <a:t>junit</a:t>
            </a:r>
            <a:r>
              <a:rPr lang="zh-CN" altLang="en-US" dirty="0"/>
              <a:t>的运行流程；</a:t>
            </a:r>
            <a:endParaRPr lang="zh-CN" altLang="en-US" dirty="0"/>
          </a:p>
          <a:p>
            <a:r>
              <a:rPr lang="zh-CN" altLang="en-US" dirty="0"/>
              <a:t>我们把几个相关的测试用例放在一个测试类里面。测试用例其实就是一个方法添加一个注解而已。测试类跟普通的类是一样的只是所在位置不同，测试类位于</a:t>
            </a:r>
            <a:endParaRPr lang="zh-CN" altLang="en-US" dirty="0"/>
          </a:p>
          <a:p>
            <a:r>
              <a:rPr lang="zh-CN" altLang="en-US" dirty="0"/>
              <a:t>首先如果有所有的测试用例都需要用到的初始化数据我们就放在</a:t>
            </a:r>
            <a:r>
              <a:rPr lang="en-US" altLang="zh-CN" dirty="0"/>
              <a:t>@BeforeClass</a:t>
            </a:r>
            <a:r>
              <a:rPr lang="zh-CN" altLang="en-US" dirty="0"/>
              <a:t>这个里面执行。</a:t>
            </a:r>
            <a:endParaRPr lang="zh-CN" altLang="en-US" dirty="0"/>
          </a:p>
          <a:p>
            <a:r>
              <a:rPr lang="zh-CN" altLang="en-US" dirty="0"/>
              <a:t>每个测试类，这个方法只会执行一次。这个注解需要用在静态方法上面。</a:t>
            </a:r>
            <a:endParaRPr lang="zh-CN" altLang="en-US" dirty="0"/>
          </a:p>
          <a:p>
            <a:r>
              <a:rPr lang="zh-CN" altLang="en-US" dirty="0"/>
              <a:t>然后是如果有每个测试用例都需要重新初始化的数据我们放在</a:t>
            </a:r>
            <a:r>
              <a:rPr lang="en-US" altLang="zh-CN" dirty="0"/>
              <a:t>@before</a:t>
            </a:r>
            <a:r>
              <a:rPr lang="zh-CN" altLang="en-US" dirty="0"/>
              <a:t>里面进行初始化，每个测试用例执行之前都会执行一次。</a:t>
            </a:r>
            <a:endParaRPr lang="zh-CN" altLang="en-US" dirty="0"/>
          </a:p>
          <a:p>
            <a:r>
              <a:rPr lang="zh-CN" altLang="en-US" dirty="0"/>
              <a:t>接下来就执行具体的测试用例了。在测试用例内我们使用各种</a:t>
            </a:r>
            <a:r>
              <a:rPr lang="en-US" altLang="zh-CN" dirty="0"/>
              <a:t>Assert</a:t>
            </a:r>
            <a:r>
              <a:rPr lang="zh-CN" altLang="en-US" dirty="0"/>
              <a:t>断言来判断是否符合我们的预期，如果测试用例内没有抛出异常这个测试用例就执行通过，如果有异常就是测试失败。</a:t>
            </a:r>
            <a:endParaRPr lang="zh-CN" altLang="en-US" dirty="0"/>
          </a:p>
          <a:p>
            <a:r>
              <a:rPr lang="zh-CN" altLang="en-US" dirty="0"/>
              <a:t>然后进行测试数据清理工作，如果有的话。放在</a:t>
            </a:r>
            <a:r>
              <a:rPr lang="en-US" altLang="zh-CN" dirty="0"/>
              <a:t>@After</a:t>
            </a:r>
            <a:r>
              <a:rPr lang="zh-CN" altLang="en-US" dirty="0"/>
              <a:t>里面进行执行，这个清除工作在每个测试用例执行完执行就会执行一次。</a:t>
            </a:r>
            <a:endParaRPr lang="zh-CN" altLang="en-US" dirty="0"/>
          </a:p>
          <a:p>
            <a:r>
              <a:rPr lang="zh-CN" altLang="en-US" dirty="0"/>
              <a:t>最后一步是所有测试用例执行完之后需要清理的工作放在</a:t>
            </a:r>
            <a:r>
              <a:rPr lang="en-US" altLang="zh-CN" dirty="0"/>
              <a:t>@afterClass</a:t>
            </a:r>
            <a:r>
              <a:rPr lang="zh-CN" altLang="en-US" dirty="0"/>
              <a:t>里面执行，这个每个测试类之后执行一次。</a:t>
            </a:r>
            <a:endParaRPr lang="zh-CN" altLang="en-US" dirty="0"/>
          </a:p>
          <a:p>
            <a:r>
              <a:rPr lang="zh-CN" altLang="en-US" dirty="0"/>
              <a:t>一般我们测试</a:t>
            </a:r>
            <a:r>
              <a:rPr lang="en-US" altLang="zh-CN" dirty="0"/>
              <a:t>spring</a:t>
            </a:r>
            <a:r>
              <a:rPr lang="zh-CN" altLang="en-US" dirty="0"/>
              <a:t>应用的时候，会使用</a:t>
            </a:r>
            <a:r>
              <a:rPr lang="en-US" altLang="zh-CN" dirty="0"/>
              <a:t>spring</a:t>
            </a:r>
            <a:r>
              <a:rPr lang="zh-CN" altLang="en-US" dirty="0"/>
              <a:t>提供的</a:t>
            </a:r>
            <a:r>
              <a:rPr lang="en-US" altLang="zh-CN" dirty="0"/>
              <a:t>runner</a:t>
            </a:r>
            <a:r>
              <a:rPr lang="zh-CN" altLang="en-US" dirty="0"/>
              <a:t>，我们添加一个注解。</a:t>
            </a:r>
            <a:endParaRPr lang="zh-CN" altLang="en-US" dirty="0"/>
          </a:p>
          <a:p>
            <a:endParaRPr lang="zh-CN" altLang="en-US" dirty="0"/>
          </a:p>
          <a:p>
            <a:r>
              <a:rPr lang="zh-CN" altLang="en-US" dirty="0"/>
              <a:t>其实只有</a:t>
            </a:r>
            <a:r>
              <a:rPr lang="en-US" altLang="zh-CN" dirty="0"/>
              <a:t>@Test</a:t>
            </a:r>
            <a:r>
              <a:rPr lang="zh-CN" altLang="en-US" dirty="0"/>
              <a:t>这个注解是必须的，其他都是非必须的，如果没有相应的需求可以不用写</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postman </a:t>
            </a:r>
            <a:r>
              <a:rPr lang="zh-CN" altLang="en-US" dirty="0"/>
              <a:t>手动点一下验证一下很好的测试工具</a:t>
            </a:r>
            <a:endParaRPr lang="zh-CN" altLang="en-US" dirty="0"/>
          </a:p>
          <a:p>
            <a:endParaRPr lang="zh-CN" altLang="en-US" dirty="0"/>
          </a:p>
          <a:p>
            <a:r>
              <a:rPr lang="zh-CN" altLang="en-US" dirty="0"/>
              <a:t>自动化测试代码编写</a:t>
            </a:r>
            <a:endParaRPr lang="zh-CN" altLang="en-US" dirty="0"/>
          </a:p>
          <a:p>
            <a:endParaRPr lang="zh-CN" altLang="en-US" dirty="0"/>
          </a:p>
          <a:p>
            <a:r>
              <a:rPr lang="zh-CN" altLang="en-US" dirty="0"/>
              <a:t>包含数据库操作的测试怎么写，如何保证数据库的干净</a:t>
            </a:r>
            <a:endParaRPr lang="zh-CN" altLang="en-US" dirty="0"/>
          </a:p>
          <a:p>
            <a:r>
              <a:rPr lang="en-US" altLang="zh-CN" dirty="0"/>
              <a:t>@Transactional</a:t>
            </a:r>
            <a:endParaRPr lang="en-US" altLang="zh-CN" dirty="0"/>
          </a:p>
          <a:p>
            <a:r>
              <a:rPr lang="en-US" altLang="zh-CN" dirty="0"/>
              <a:t>h2database</a:t>
            </a:r>
            <a:endParaRPr lang="en-US" altLang="zh-CN" dirty="0"/>
          </a:p>
          <a:p>
            <a:endParaRPr lang="zh-CN" altLang="en-US" dirty="0"/>
          </a:p>
          <a:p>
            <a:endParaRPr lang="zh-CN" altLang="en-US" dirty="0"/>
          </a:p>
          <a:p>
            <a:r>
              <a:rPr lang="zh-CN" altLang="en-US" dirty="0"/>
              <a:t>单元测试的作用不言而喻，大家应该都知道，有很多人知道单元测试的重要性，但是就是比较懒，有的是不会写。那我们今天就来讲解一下。</a:t>
            </a:r>
            <a:endParaRPr lang="zh-CN" altLang="en-US" dirty="0"/>
          </a:p>
          <a:p>
            <a:r>
              <a:rPr lang="zh-CN" altLang="en-US" dirty="0"/>
              <a:t>单元测试，这种方式显然写起来代码是比较多的，是比较精细的，按照测试</a:t>
            </a:r>
            <a:r>
              <a:rPr lang="en-US" altLang="zh-CN" dirty="0"/>
              <a:t>spring</a:t>
            </a:r>
            <a:r>
              <a:rPr lang="zh-CN" altLang="en-US" dirty="0"/>
              <a:t>应用的方式来写测试代码。</a:t>
            </a:r>
            <a:endParaRPr lang="zh-CN" altLang="en-US" dirty="0"/>
          </a:p>
          <a:p>
            <a:r>
              <a:rPr lang="zh-CN" altLang="en-US" dirty="0"/>
              <a:t>功能测试就是按照功能来进行测试。一般情况下，如果功能测试写的够详细，代码覆盖率够高单元测试可以不写。我一般都是直接写功能测试。</a:t>
            </a:r>
            <a:endParaRPr lang="zh-CN" altLang="en-US" dirty="0"/>
          </a:p>
          <a:p>
            <a:r>
              <a:rPr lang="zh-CN" altLang="en-US" dirty="0"/>
              <a:t>最常用的框架有</a:t>
            </a:r>
            <a:r>
              <a:rPr lang="en-US" altLang="zh-CN" dirty="0"/>
              <a:t>Junit</a:t>
            </a:r>
            <a:endParaRPr lang="en-US" altLang="zh-CN" dirty="0"/>
          </a:p>
          <a:p>
            <a:r>
              <a:rPr lang="zh-CN" altLang="en-US" dirty="0"/>
              <a:t>测试代码覆盖率 特别是边界条件一定要详细测试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有很多牵涉到数据库操作的功能也需要编写测试用例。这就带来一个问题，我们执行完测试用例之后数据库就一片狼藉，留下了很多测试数据。那怎么样才能保持数据库的干净整洁呢</a:t>
            </a:r>
            <a:r>
              <a:rPr lang="en-US" altLang="zh-CN" dirty="0"/>
              <a:t>?</a:t>
            </a:r>
            <a:endParaRPr lang="en-US" altLang="zh-CN" dirty="0"/>
          </a:p>
          <a:p>
            <a:endParaRPr lang="en-US" altLang="zh-CN" dirty="0"/>
          </a:p>
          <a:p>
            <a:r>
              <a:rPr lang="zh-CN" altLang="en-US" dirty="0"/>
              <a:t>第一种方法就是利用事务回滚的方式。不过这个是单元测试用例里面之间测试</a:t>
            </a:r>
            <a:r>
              <a:rPr lang="en-US" altLang="zh-CN" dirty="0"/>
              <a:t>repository</a:t>
            </a:r>
            <a:r>
              <a:rPr lang="zh-CN" altLang="en-US" dirty="0"/>
              <a:t>的时候可以用这种方式，只需要添加一个注解就可以了，测试用例执行完之后所有的数据库操作都会进行回滚。</a:t>
            </a:r>
            <a:endParaRPr lang="zh-CN" altLang="en-US" dirty="0"/>
          </a:p>
          <a:p>
            <a:endParaRPr lang="zh-CN" altLang="en-US" dirty="0"/>
          </a:p>
          <a:p>
            <a:r>
              <a:rPr lang="zh-CN" altLang="en-US" dirty="0"/>
              <a:t>第二种就是数据删除，我们执行完测试用例之后把测试数据清除掉，可以放在我们的</a:t>
            </a:r>
            <a:r>
              <a:rPr lang="en-US" altLang="zh-CN" dirty="0"/>
              <a:t>AfterClass</a:t>
            </a:r>
            <a:r>
              <a:rPr lang="zh-CN" altLang="en-US" dirty="0"/>
              <a:t>注解的方法里面。</a:t>
            </a:r>
            <a:endParaRPr lang="zh-CN" altLang="en-US" dirty="0"/>
          </a:p>
          <a:p>
            <a:r>
              <a:rPr lang="zh-CN" altLang="en-US" dirty="0"/>
              <a:t>上面这两种方法都是需要数据库时刻运行着。</a:t>
            </a:r>
            <a:endParaRPr lang="zh-CN" altLang="en-US" dirty="0"/>
          </a:p>
          <a:p>
            <a:endParaRPr lang="zh-CN" altLang="en-US" dirty="0"/>
          </a:p>
          <a:p>
            <a:r>
              <a:rPr lang="zh-CN" altLang="en-US" dirty="0"/>
              <a:t>那我比较推荐的是第三种，就是使用内存数据库的形式，我们每次执行测试用例的时候都运行一个内存数据库实例，测试执行完之后什么都不会留下。</a:t>
            </a:r>
            <a:r>
              <a:rPr lang="en-US" altLang="zh-CN" dirty="0"/>
              <a:t>h2</a:t>
            </a:r>
            <a:r>
              <a:rPr lang="zh-CN" altLang="en-US" dirty="0"/>
              <a:t>就是一个很好用的内存数据库。</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前后端分离，前端同学只需要知道接口文档就可以了，他不关心怎么实现，即使你给他代码有可能他也看不懂对吧，术业有专攻吗，人家不一定要看懂，但是他一定知道</a:t>
            </a:r>
            <a:r>
              <a:rPr lang="en-US" altLang="zh-CN" dirty="0"/>
              <a:t>http</a:t>
            </a:r>
            <a:r>
              <a:rPr lang="zh-CN" altLang="en-US" dirty="0"/>
              <a:t>是什么，这个时候就需要一个好的文档描述了</a:t>
            </a:r>
            <a:endParaRPr lang="zh-CN" altLang="en-US" dirty="0"/>
          </a:p>
          <a:p>
            <a:endParaRPr lang="zh-CN" altLang="en-US" dirty="0"/>
          </a:p>
          <a:p>
            <a:r>
              <a:rPr lang="zh-CN" altLang="en-US" dirty="0"/>
              <a:t>供给第三方使用时，比如其他部门其他公司，文档是必要的，并且如果是新项目，双方同时开工的话，肯定要先定义好文档的。但是一般都是</a:t>
            </a:r>
            <a:r>
              <a:rPr lang="en-US" altLang="zh-CN" dirty="0"/>
              <a:t>word</a:t>
            </a:r>
            <a:r>
              <a:rPr lang="zh-CN" altLang="en-US" dirty="0"/>
              <a:t>文档，都是比较生硬冰冷的文字，但是需求是经常变更的特别是新系统，设计的时候不可能设计的非常完美不需要修改，好系统的是演进过来的，不是设计出来的，那文档到处传递，不好控制有时候可能更新不及时，那这个时候一个好的文档管理工具就非常必要了，对程序员非常友好的文档工具，就是</a:t>
            </a:r>
            <a:r>
              <a:rPr lang="en-US" altLang="zh-CN" dirty="0"/>
              <a:t>swaager</a:t>
            </a:r>
            <a:endParaRPr lang="en-US" altLang="zh-CN" dirty="0"/>
          </a:p>
          <a:p>
            <a:endParaRPr lang="en-US" altLang="zh-CN" dirty="0"/>
          </a:p>
          <a:p>
            <a:r>
              <a:rPr lang="zh-CN" altLang="en-US" dirty="0"/>
              <a:t>即使是自己使用，这个也可以很方便的用来测试，这个就可以代替我们前面使用的</a:t>
            </a:r>
            <a:r>
              <a:rPr lang="en-US" altLang="zh-CN" dirty="0"/>
              <a:t>postman</a:t>
            </a:r>
            <a:r>
              <a:rPr lang="zh-CN" altLang="en-US" dirty="0"/>
              <a:t>的功能了，</a:t>
            </a:r>
            <a:endParaRPr lang="zh-CN" altLang="en-US" dirty="0"/>
          </a:p>
          <a:p>
            <a:endParaRPr lang="zh-CN" altLang="en-US" dirty="0"/>
          </a:p>
          <a:p>
            <a:r>
              <a:rPr lang="zh-CN" altLang="en-US" dirty="0"/>
              <a:t>介绍一下主页面</a:t>
            </a:r>
            <a:endParaRPr lang="zh-CN" altLang="en-US" dirty="0"/>
          </a:p>
          <a:p>
            <a:r>
              <a:rPr lang="en-US" altLang="zh-CN" dirty="0"/>
              <a:t>ui</a:t>
            </a:r>
            <a:endParaRPr lang="en-US" altLang="zh-CN" dirty="0"/>
          </a:p>
          <a:p>
            <a:r>
              <a:rPr lang="en-US" altLang="zh-CN" dirty="0"/>
              <a:t>edit</a:t>
            </a:r>
            <a:endParaRPr lang="en-US" altLang="zh-CN" dirty="0"/>
          </a:p>
          <a:p>
            <a:r>
              <a:rPr lang="en-US" altLang="zh-CN" dirty="0"/>
              <a:t>springfox</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为了把</a:t>
            </a:r>
            <a:r>
              <a:rPr lang="en-US" altLang="zh-CN" dirty="0"/>
              <a:t>swagger</a:t>
            </a:r>
            <a:r>
              <a:rPr lang="zh-CN" altLang="en-US" dirty="0"/>
              <a:t>的使用方式更简单一点，我们把通用的部分抽取出来放在</a:t>
            </a:r>
            <a:r>
              <a:rPr lang="en-US" altLang="zh-CN" dirty="0"/>
              <a:t>swagger</a:t>
            </a:r>
            <a:r>
              <a:rPr lang="zh-CN" altLang="en-US" dirty="0"/>
              <a:t>模块下面，一些个性化的配置我们可以通过配置文件配置一下就可以了，更加减少使用</a:t>
            </a:r>
            <a:r>
              <a:rPr lang="en-US" altLang="zh-CN" dirty="0"/>
              <a:t>swagger</a:t>
            </a:r>
            <a:r>
              <a:rPr lang="zh-CN" altLang="en-US" dirty="0"/>
              <a:t>时的代码量。</a:t>
            </a:r>
            <a:endParaRPr lang="zh-CN" altLang="en-US" dirty="0"/>
          </a:p>
          <a:p>
            <a:r>
              <a:rPr lang="zh-CN" altLang="en-US" dirty="0"/>
              <a:t>甚至只使用一个注解就可以了。</a:t>
            </a:r>
            <a:endParaRPr lang="zh-CN" altLang="en-US" dirty="0"/>
          </a:p>
          <a:p>
            <a:r>
              <a:rPr lang="zh-CN" altLang="en-US" dirty="0"/>
              <a:t>更彻底一点只要添加好依赖就可以了，什么代码都不用写。</a:t>
            </a:r>
            <a:endParaRPr lang="zh-CN" altLang="en-US" dirty="0"/>
          </a:p>
          <a:p>
            <a:r>
              <a:rPr lang="zh-CN" altLang="en-US" dirty="0"/>
              <a:t>那就让我们一步一步见证这神奇的时刻。</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swagger ui</a:t>
            </a:r>
            <a:r>
              <a:rPr lang="zh-CN" altLang="en-US" dirty="0"/>
              <a:t>的实际原理，其实他就是静态文件，然后渲染了一个</a:t>
            </a:r>
            <a:r>
              <a:rPr lang="en-US" altLang="zh-CN" dirty="0"/>
              <a:t>json</a:t>
            </a:r>
            <a:r>
              <a:rPr lang="zh-CN" altLang="en-US" dirty="0"/>
              <a:t>或者</a:t>
            </a:r>
            <a:r>
              <a:rPr lang="en-US" altLang="zh-CN" dirty="0"/>
              <a:t>yml</a:t>
            </a:r>
            <a:r>
              <a:rPr lang="zh-CN" altLang="en-US" dirty="0"/>
              <a:t>格式的文件</a:t>
            </a:r>
            <a:endParaRPr lang="zh-CN" altLang="en-US" dirty="0"/>
          </a:p>
          <a:p>
            <a:endParaRPr lang="zh-CN" altLang="en-US" dirty="0"/>
          </a:p>
          <a:p>
            <a:r>
              <a:rPr lang="en-US" altLang="zh-CN" dirty="0"/>
              <a:t>swagger editor </a:t>
            </a:r>
            <a:r>
              <a:rPr lang="zh-CN" altLang="en-US" dirty="0"/>
              <a:t>就是用来帮助编辑</a:t>
            </a:r>
            <a:r>
              <a:rPr lang="en-US" altLang="zh-CN" dirty="0"/>
              <a:t>api</a:t>
            </a:r>
            <a:r>
              <a:rPr lang="zh-CN" altLang="en-US" dirty="0"/>
              <a:t>文件的</a:t>
            </a:r>
            <a:endParaRPr lang="zh-CN" altLang="en-US" dirty="0"/>
          </a:p>
          <a:p>
            <a:endParaRPr lang="zh-CN" altLang="en-US" dirty="0"/>
          </a:p>
          <a:p>
            <a:r>
              <a:rPr lang="en-US" altLang="zh-CN" dirty="0"/>
              <a:t>swagger codegen</a:t>
            </a:r>
            <a:r>
              <a:rPr lang="zh-CN" altLang="en-US" dirty="0"/>
              <a:t>是用来根据</a:t>
            </a:r>
            <a:r>
              <a:rPr lang="en-US" altLang="zh-CN" dirty="0"/>
              <a:t>api</a:t>
            </a:r>
            <a:r>
              <a:rPr lang="zh-CN" altLang="en-US" dirty="0"/>
              <a:t>描述文件生成代码的，客户端或者是服务端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销售端，就是</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双方交互肯定是先设计接口，双方都还没有具体实现，如何编写接口文档，对程序员友好的接口文档</a:t>
            </a:r>
            <a:endParaRPr lang="zh-CN" altLang="en-US" dirty="0"/>
          </a:p>
          <a:p>
            <a:r>
              <a:rPr lang="en-US" altLang="zh-CN" dirty="0"/>
              <a:t>swagger </a:t>
            </a:r>
            <a:r>
              <a:rPr lang="zh-CN" altLang="en-US" dirty="0"/>
              <a:t>是什么？</a:t>
            </a:r>
            <a:endParaRPr lang="zh-CN" altLang="en-US" dirty="0"/>
          </a:p>
          <a:p>
            <a:r>
              <a:rPr lang="zh-CN" altLang="en-US" dirty="0"/>
              <a:t>打开官网介绍，全世界最大的接口开发规范，伴随接口的整个生命周期，从设计、构建、文档、发布等。</a:t>
            </a:r>
            <a:endParaRPr lang="zh-CN" altLang="en-US" dirty="0"/>
          </a:p>
          <a:p>
            <a:r>
              <a:rPr lang="zh-CN" altLang="en-US" dirty="0"/>
              <a:t>有很多功能，但是并不是所有的功能对我们来说都是常用的。</a:t>
            </a:r>
            <a:endParaRPr lang="zh-CN" altLang="en-US" dirty="0"/>
          </a:p>
          <a:p>
            <a:endParaRPr lang="zh-CN" altLang="en-US" dirty="0"/>
          </a:p>
          <a:p>
            <a:r>
              <a:rPr lang="zh-CN" altLang="en-US" dirty="0"/>
              <a:t>最常用之一就是，以文本方式编写接口文档，这是双方是初次合作都没有具体实现的时候，需要通过文档来约定交互方式，对方法的开发进行指导，可以同时进行，要不然等一方开发完之后另一方再开始就会降低效率，并且会很被动，如果没有按照规范来开发，可以明确过错方，不至于出现扯皮。</a:t>
            </a:r>
            <a:endParaRPr lang="zh-CN" altLang="en-US" dirty="0"/>
          </a:p>
          <a:p>
            <a:r>
              <a:rPr lang="zh-CN" altLang="en-US" dirty="0"/>
              <a:t>https://swagger.io/docs/specification/what-is-swagger/   主要元素介绍，并编写文档</a:t>
            </a:r>
            <a:endParaRPr lang="zh-CN" altLang="en-US" dirty="0"/>
          </a:p>
          <a:p>
            <a:r>
              <a:rPr lang="zh-CN" altLang="en-US" dirty="0"/>
              <a:t>以申购接口为例。</a:t>
            </a:r>
            <a:endParaRPr lang="zh-CN" altLang="en-US" dirty="0"/>
          </a:p>
          <a:p>
            <a:endParaRPr lang="zh-CN" altLang="en-US" dirty="0"/>
          </a:p>
          <a:p>
            <a:r>
              <a:rPr lang="zh-CN" altLang="en-US" dirty="0"/>
              <a:t>第二个就是根据已有代码生成文档，这个是对开发人员非常有用的，因为开发人员都不喜欢写文档，并且如果是给别人调用的时候，别人还要去看代码，如果看得懂还好，有些人的代码并不规范，看着就头大，如果是前端人员使用那就更无解了，开发效率非常低下。所以可以很容易的自动化生成文档。</a:t>
            </a:r>
            <a:endParaRPr lang="zh-CN" altLang="en-US" dirty="0"/>
          </a:p>
          <a:p>
            <a:r>
              <a:rPr lang="en-US" altLang="zh-CN" dirty="0"/>
              <a:t>springfox   https://springfox.github.io/springfox/</a:t>
            </a:r>
            <a:endParaRPr lang="en-US" altLang="zh-CN" dirty="0"/>
          </a:p>
          <a:p>
            <a:endParaRPr lang="zh-CN" altLang="en-US" dirty="0"/>
          </a:p>
          <a:p>
            <a:r>
              <a:rPr lang="zh-CN" altLang="en-US" dirty="0"/>
              <a:t>当然它还有根据文档生成模板代码的功能，可以支持多种语言，这个不经常使用，因为生成的代码往往都是模板化的，跟我们的规范相差甚远也有可能使用的框架跟我们现在使用的不一样，所以要改很多，这个还不如从头写来的更快。有一点就是有了规范之后快速生成模板代码发布起来，可以点一点试一试，有更直观的感受的时候可以使用一下，类似于一个</a:t>
            </a:r>
            <a:r>
              <a:rPr lang="en-US" altLang="zh-CN" dirty="0"/>
              <a:t>mock</a:t>
            </a:r>
            <a:r>
              <a:rPr lang="zh-CN" altLang="en-US" dirty="0"/>
              <a:t>服务器。</a:t>
            </a:r>
            <a:endParaRPr lang="zh-CN" altLang="en-US" dirty="0"/>
          </a:p>
          <a:p>
            <a:endParaRPr lang="zh-CN" altLang="en-US" dirty="0"/>
          </a:p>
          <a:p>
            <a:endParaRPr lang="zh-CN" altLang="en-US" dirty="0"/>
          </a:p>
          <a:p>
            <a:endParaRPr lang="en-US" altLang="zh-CN" dirty="0"/>
          </a:p>
          <a:p>
            <a:r>
              <a:rPr lang="zh-CN" altLang="en-US" dirty="0">
                <a:sym typeface="+mn-ea"/>
              </a:rPr>
              <a:t>接口列表</a:t>
            </a:r>
            <a:endParaRPr lang="zh-CN" altLang="en-US" dirty="0"/>
          </a:p>
          <a:p>
            <a:r>
              <a:rPr lang="en-US" altLang="zh-CN" dirty="0">
                <a:sym typeface="+mn-ea"/>
              </a:rPr>
              <a:t>jsonrpc</a:t>
            </a:r>
            <a:r>
              <a:rPr lang="zh-CN" altLang="en-US" dirty="0">
                <a:sym typeface="+mn-ea"/>
              </a:rPr>
              <a:t>的接口列表</a:t>
            </a:r>
            <a:endParaRPr lang="zh-CN" altLang="en-US" dirty="0"/>
          </a:p>
          <a:p>
            <a:r>
              <a:rPr lang="en-US" altLang="zh-CN" dirty="0">
                <a:sym typeface="+mn-ea"/>
              </a:rPr>
              <a:t>controller</a:t>
            </a:r>
            <a:r>
              <a:rPr lang="zh-CN" altLang="en-US" dirty="0">
                <a:sym typeface="+mn-ea"/>
              </a:rPr>
              <a:t>的接口列表</a:t>
            </a:r>
            <a:endParaRPr lang="zh-CN" altLang="en-US" dirty="0"/>
          </a:p>
          <a:p>
            <a:endParaRPr lang="zh-CN" altLang="en-US" dirty="0"/>
          </a:p>
          <a:p>
            <a:endParaRPr lang="zh-CN" altLang="en-US" dirty="0"/>
          </a:p>
          <a:p>
            <a:r>
              <a:rPr lang="zh-CN" altLang="en-US" dirty="0"/>
              <a:t>通过代码演示。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jsonrpc</a:t>
            </a:r>
            <a:r>
              <a:rPr lang="zh-CN" altLang="en-US" dirty="0"/>
              <a:t>从管理端查询产品数据</a:t>
            </a:r>
            <a:endParaRPr lang="zh-CN" altLang="en-US" dirty="0"/>
          </a:p>
          <a:p>
            <a:endParaRPr lang="zh-CN" altLang="en-US" dirty="0"/>
          </a:p>
          <a:p>
            <a:r>
              <a:rPr lang="zh-CN" altLang="en-US" dirty="0"/>
              <a:t>有多种方式可以实现，</a:t>
            </a:r>
            <a:endParaRPr lang="zh-CN" altLang="en-US" dirty="0"/>
          </a:p>
          <a:p>
            <a:r>
              <a:rPr lang="en-US" altLang="zh-CN" dirty="0"/>
              <a:t>http </a:t>
            </a:r>
            <a:r>
              <a:rPr lang="zh-CN" altLang="en-US" dirty="0"/>
              <a:t>写法相对于</a:t>
            </a:r>
            <a:r>
              <a:rPr lang="en-US" altLang="zh-CN" dirty="0"/>
              <a:t>rpc</a:t>
            </a:r>
            <a:r>
              <a:rPr lang="zh-CN" altLang="en-US" dirty="0"/>
              <a:t>方式比较复杂，</a:t>
            </a:r>
            <a:r>
              <a:rPr lang="en-US" altLang="zh-CN" dirty="0"/>
              <a:t>rpc</a:t>
            </a:r>
            <a:r>
              <a:rPr lang="zh-CN" altLang="en-US" dirty="0"/>
              <a:t>对开发者非常友好，可以直接通过接口调用进行交互</a:t>
            </a:r>
            <a:endParaRPr lang="zh-CN" altLang="en-US" dirty="0"/>
          </a:p>
          <a:p>
            <a:r>
              <a:rPr lang="en-US" altLang="zh-CN" dirty="0"/>
              <a:t>webservice </a:t>
            </a:r>
            <a:r>
              <a:rPr lang="zh-CN" altLang="en-US" dirty="0"/>
              <a:t>方式使用</a:t>
            </a:r>
            <a:r>
              <a:rPr lang="en-US" altLang="zh-CN" dirty="0"/>
              <a:t>xml</a:t>
            </a:r>
            <a:r>
              <a:rPr lang="zh-CN" altLang="en-US" dirty="0"/>
              <a:t>来描述双方的交互数据，数据量相对较大，浪费带宽，并且</a:t>
            </a:r>
            <a:r>
              <a:rPr lang="en-US" altLang="zh-CN" dirty="0"/>
              <a:t>xml</a:t>
            </a:r>
            <a:r>
              <a:rPr lang="zh-CN" altLang="en-US" dirty="0"/>
              <a:t>与对象直接的转换相对耗时。</a:t>
            </a:r>
            <a:endParaRPr lang="zh-CN" altLang="en-US" dirty="0"/>
          </a:p>
          <a:p>
            <a:r>
              <a:rPr lang="zh-CN" altLang="en-US" dirty="0"/>
              <a:t>那</a:t>
            </a:r>
            <a:r>
              <a:rPr lang="en-US" altLang="zh-CN" dirty="0"/>
              <a:t>rpc</a:t>
            </a:r>
            <a:r>
              <a:rPr lang="zh-CN" altLang="en-US" dirty="0"/>
              <a:t>方式也有很多中，</a:t>
            </a:r>
            <a:endParaRPr lang="zh-CN" altLang="en-US" dirty="0"/>
          </a:p>
          <a:p>
            <a:r>
              <a:rPr lang="zh-CN" altLang="en-US" dirty="0"/>
              <a:t>比如</a:t>
            </a:r>
            <a:r>
              <a:rPr lang="en-US" altLang="zh-CN" dirty="0"/>
              <a:t>thrif</a:t>
            </a:r>
            <a:r>
              <a:rPr lang="zh-CN" altLang="en-US" dirty="0"/>
              <a:t>、</a:t>
            </a:r>
            <a:r>
              <a:rPr lang="en-US" altLang="zh-CN" dirty="0"/>
              <a:t>grpc</a:t>
            </a:r>
            <a:r>
              <a:rPr lang="zh-CN" altLang="en-US" dirty="0"/>
              <a:t>等这些性能很高，但是对普通的开发人员来说相对复杂，因为要先写符合他们语法的服务定义，然后编译生成对应的服务文件，如果要修改也是要重新生成。</a:t>
            </a:r>
            <a:endParaRPr lang="zh-CN" altLang="en-US" dirty="0"/>
          </a:p>
          <a:p>
            <a:r>
              <a:rPr lang="zh-CN" altLang="en-US" dirty="0"/>
              <a:t>所以综合来看，</a:t>
            </a:r>
            <a:r>
              <a:rPr lang="en-US" altLang="zh-CN" dirty="0"/>
              <a:t>jsonrpc</a:t>
            </a:r>
            <a:r>
              <a:rPr lang="zh-CN" altLang="en-US" dirty="0"/>
              <a:t>是相对来说性价比最高的框架。当然你可以根据你具体的需求场景来进行选择。</a:t>
            </a:r>
            <a:endParaRPr lang="zh-CN" altLang="en-US" dirty="0"/>
          </a:p>
          <a:p>
            <a:endParaRPr lang="zh-CN" altLang="en-US" dirty="0"/>
          </a:p>
          <a:p>
            <a:r>
              <a:rPr lang="zh-CN" altLang="en-US" dirty="0"/>
              <a:t>那什么是</a:t>
            </a:r>
            <a:r>
              <a:rPr lang="en-US" altLang="zh-CN" dirty="0"/>
              <a:t>jsonrpc</a:t>
            </a:r>
            <a:r>
              <a:rPr lang="zh-CN" altLang="en-US" dirty="0"/>
              <a:t>？</a:t>
            </a:r>
            <a:endParaRPr lang="zh-CN" altLang="en-US" dirty="0"/>
          </a:p>
          <a:p>
            <a:r>
              <a:rPr lang="zh-CN" altLang="en-US" dirty="0"/>
              <a:t>https://en.wikipedia.org/wiki/JSON-RPC#Implementations</a:t>
            </a:r>
            <a:endParaRPr lang="zh-CN" altLang="en-US" dirty="0"/>
          </a:p>
          <a:p>
            <a:r>
              <a:rPr lang="en-US" altLang="zh-CN" dirty="0"/>
              <a:t>jsonrpc</a:t>
            </a:r>
            <a:r>
              <a:rPr lang="zh-CN" altLang="en-US" dirty="0"/>
              <a:t>也是基于</a:t>
            </a:r>
            <a:r>
              <a:rPr lang="en-US" altLang="zh-CN" dirty="0"/>
              <a:t>http</a:t>
            </a:r>
            <a:r>
              <a:rPr lang="zh-CN" altLang="en-US" dirty="0"/>
              <a:t>的，只是进行了封装，参数使用</a:t>
            </a:r>
            <a:r>
              <a:rPr lang="en-US" altLang="zh-CN" dirty="0"/>
              <a:t>json</a:t>
            </a:r>
            <a:r>
              <a:rPr lang="zh-CN" altLang="en-US" dirty="0"/>
              <a:t>格式进行传递，这个转换过程对我们是无感知的，我们只需要直接调用接口就可以了</a:t>
            </a:r>
            <a:endParaRPr lang="zh-CN" altLang="en-US" dirty="0"/>
          </a:p>
          <a:p>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是什么现在不需要关心。只要知道它是一种通信方式就行了，类似与</a:t>
            </a:r>
            <a:r>
              <a:rPr lang="en-US" altLang="zh-CN" dirty="0"/>
              <a:t>http</a:t>
            </a:r>
            <a:r>
              <a:rPr lang="zh-CN" altLang="en-US" dirty="0"/>
              <a:t>。</a:t>
            </a:r>
            <a:endParaRPr lang="zh-CN" altLang="en-US" dirty="0"/>
          </a:p>
          <a:p>
            <a:r>
              <a:rPr lang="zh-CN" altLang="en-US" dirty="0"/>
              <a:t>先来看它怎么使用？等我们学会了如何使用之后，能干什么之后再来了解它的原理，更加深入的去理解，那样才有概念。</a:t>
            </a:r>
            <a:endParaRPr lang="zh-CN" altLang="en-US" dirty="0"/>
          </a:p>
          <a:p>
            <a:r>
              <a:rPr lang="zh-CN" altLang="en-US" dirty="0"/>
              <a:t>在</a:t>
            </a:r>
            <a:r>
              <a:rPr lang="en-US" altLang="zh-CN" dirty="0"/>
              <a:t>java</a:t>
            </a:r>
            <a:r>
              <a:rPr lang="zh-CN" altLang="en-US" dirty="0"/>
              <a:t>方面</a:t>
            </a:r>
            <a:r>
              <a:rPr lang="en-US" altLang="zh-CN" dirty="0"/>
              <a:t>jsonrpc</a:t>
            </a:r>
            <a:r>
              <a:rPr lang="zh-CN" altLang="en-US" dirty="0"/>
              <a:t>实现的比较好的框架就是</a:t>
            </a:r>
            <a:r>
              <a:rPr lang="en-US" altLang="zh-CN" dirty="0"/>
              <a:t>jsonrpc4j</a:t>
            </a:r>
            <a:r>
              <a:rPr lang="zh-CN" altLang="en-US" dirty="0"/>
              <a:t>这个框架了。</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r>
              <a:rPr lang="en-US" altLang="zh-CN" dirty="0"/>
              <a:t>post</a:t>
            </a:r>
            <a:r>
              <a:rPr lang="zh-CN" altLang="en-US" dirty="0"/>
              <a:t>请求</a:t>
            </a:r>
            <a:endParaRPr lang="zh-CN" altLang="en-US" dirty="0"/>
          </a:p>
          <a:p>
            <a:r>
              <a:rPr lang="zh-CN" altLang="en-US" dirty="0"/>
              <a:t>使用</a:t>
            </a:r>
            <a:r>
              <a:rPr lang="en-US" altLang="zh-CN" dirty="0"/>
              <a:t>postman</a:t>
            </a:r>
            <a:r>
              <a:rPr lang="zh-CN" altLang="en-US" dirty="0"/>
              <a:t>进行测试</a:t>
            </a:r>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打印日志</a:t>
            </a:r>
            <a:endParaRPr lang="zh-CN" altLang="en-US" dirty="0"/>
          </a:p>
          <a:p>
            <a:r>
              <a:rPr lang="zh-CN" altLang="en-US" dirty="0"/>
              <a:t>查看发送信息格式</a:t>
            </a:r>
            <a:endParaRPr lang="zh-CN" altLang="en-US" dirty="0"/>
          </a:p>
          <a:p>
            <a:r>
              <a:rPr lang="zh-CN" altLang="en-US" dirty="0"/>
              <a:t>研究客户端地址形成过程，解释一下为什么会出现路径配置的要求</a:t>
            </a:r>
            <a:endParaRPr lang="zh-CN" altLang="en-US" dirty="0"/>
          </a:p>
          <a:p>
            <a:endParaRPr lang="zh-CN" altLang="en-US" dirty="0"/>
          </a:p>
          <a:p>
            <a:endParaRPr lang="zh-CN" altLang="en-US" dirty="0"/>
          </a:p>
          <a:p>
            <a:r>
              <a:rPr lang="zh-CN" altLang="en-US" dirty="0"/>
              <a:t>服务端</a:t>
            </a:r>
            <a:endParaRPr lang="zh-CN" altLang="en-US" dirty="0"/>
          </a:p>
          <a:p>
            <a:r>
              <a:rPr lang="zh-CN" altLang="en-US" dirty="0"/>
              <a:t>如何映射到</a:t>
            </a:r>
            <a:r>
              <a:rPr lang="en-US" altLang="zh-CN" dirty="0"/>
              <a:t>url</a:t>
            </a:r>
            <a:r>
              <a:rPr lang="zh-CN" altLang="en-US" dirty="0"/>
              <a:t>地址的</a:t>
            </a:r>
            <a:endParaRPr lang="zh-CN" altLang="en-US" dirty="0"/>
          </a:p>
          <a:p>
            <a:r>
              <a:rPr lang="en-US" altLang="zh-CN" dirty="0"/>
              <a:t>spring</a:t>
            </a:r>
            <a:r>
              <a:rPr lang="zh-CN" altLang="en-US" dirty="0"/>
              <a:t>的</a:t>
            </a:r>
            <a:r>
              <a:rPr lang="en-US" altLang="zh-CN" dirty="0"/>
              <a:t>handlerequest</a:t>
            </a:r>
            <a:endParaRPr lang="en-US" altLang="zh-CN" dirty="0"/>
          </a:p>
          <a:p>
            <a:r>
              <a:rPr lang="en-US" altLang="zh-CN" dirty="0">
                <a:sym typeface="+mn-ea"/>
              </a:rPr>
              <a:t>post</a:t>
            </a:r>
            <a:r>
              <a:rPr lang="zh-CN" altLang="en-US" dirty="0">
                <a:sym typeface="+mn-ea"/>
              </a:rPr>
              <a:t>请求</a:t>
            </a:r>
            <a:endParaRPr lang="zh-CN" altLang="en-US" dirty="0"/>
          </a:p>
          <a:p>
            <a:r>
              <a:rPr lang="zh-CN" altLang="en-US" dirty="0">
                <a:sym typeface="+mn-ea"/>
              </a:rPr>
              <a:t>使用</a:t>
            </a:r>
            <a:r>
              <a:rPr lang="en-US" altLang="zh-CN" dirty="0">
                <a:sym typeface="+mn-ea"/>
              </a:rPr>
              <a:t>postman</a:t>
            </a:r>
            <a:r>
              <a:rPr lang="zh-CN" altLang="en-US" dirty="0">
                <a:sym typeface="+mn-ea"/>
              </a:rPr>
              <a:t>进行测试</a:t>
            </a:r>
            <a:endParaRPr lang="en-US" altLang="zh-CN" dirty="0"/>
          </a:p>
          <a:p>
            <a:endParaRPr lang="en-US" altLang="zh-CN" dirty="0"/>
          </a:p>
          <a:p>
            <a:endParaRPr lang="en-US" altLang="zh-CN" dirty="0"/>
          </a:p>
          <a:p>
            <a:r>
              <a:rPr lang="zh-CN" altLang="en-US" dirty="0"/>
              <a:t>如何自定义</a:t>
            </a:r>
            <a:r>
              <a:rPr lang="en-US" altLang="zh-CN" dirty="0"/>
              <a:t>objectmapper</a:t>
            </a:r>
            <a:endParaRPr lang="en-US"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揭秘</a:t>
            </a:r>
            <a:r>
              <a:rPr lang="en-US" altLang="zh-CN" dirty="0"/>
              <a:t>jsonrpc</a:t>
            </a:r>
            <a:r>
              <a:rPr lang="zh-CN" altLang="en-US" dirty="0"/>
              <a:t>的运行原理</a:t>
            </a:r>
            <a:endParaRPr lang="zh-CN" altLang="en-US" dirty="0"/>
          </a:p>
          <a:p>
            <a:r>
              <a:rPr lang="zh-CN" altLang="en-US" dirty="0"/>
              <a:t>客户端服务端到底是如何关联交互的</a:t>
            </a:r>
            <a:endParaRPr lang="zh-CN" altLang="en-US" dirty="0"/>
          </a:p>
          <a:p>
            <a:endParaRPr lang="zh-CN" altLang="en-US" dirty="0"/>
          </a:p>
          <a:p>
            <a:r>
              <a:rPr lang="zh-CN" altLang="en-US" dirty="0"/>
              <a:t>有没有办法解决路径配置的限制，不要那么严格</a:t>
            </a:r>
            <a:endParaRPr lang="zh-CN" altLang="en-US" dirty="0"/>
          </a:p>
          <a:p>
            <a:endParaRPr lang="zh-CN" altLang="en-US" dirty="0"/>
          </a:p>
          <a:p>
            <a:r>
              <a:rPr lang="zh-CN" altLang="en-US" dirty="0"/>
              <a:t>如果必须使用复杂对象或者是接口时有没有办法解决呢</a:t>
            </a:r>
            <a:endParaRPr lang="zh-CN" altLang="en-US" dirty="0"/>
          </a:p>
          <a:p>
            <a:endParaRPr lang="zh-CN" altLang="en-US" dirty="0"/>
          </a:p>
          <a:p>
            <a:r>
              <a:rPr lang="zh-CN" altLang="en-US" dirty="0"/>
              <a:t>知道原理之后我们就可以进行一个个性化的定制及优化让使用更加简单、封装成通用模块</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如何使用</a:t>
            </a:r>
            <a:r>
              <a:rPr lang="en-US" altLang="zh-CN" dirty="0"/>
              <a:t>hazelcast</a:t>
            </a:r>
            <a:r>
              <a:rPr lang="zh-CN" altLang="en-US" dirty="0"/>
              <a:t>进行产品缓存</a:t>
            </a:r>
            <a:endParaRPr lang="zh-CN" altLang="en-US" dirty="0"/>
          </a:p>
          <a:p>
            <a:r>
              <a:rPr lang="zh-CN" altLang="en-US" dirty="0"/>
              <a:t>为什么要使用缓存?</a:t>
            </a:r>
            <a:endParaRPr lang="zh-CN" altLang="en-US" dirty="0"/>
          </a:p>
          <a:p>
            <a:r>
              <a:rPr lang="zh-CN" altLang="en-US" dirty="0"/>
              <a:t>因为这个相对来说查询并发比较大，也为了减少数据库压力，节省响应时间</a:t>
            </a:r>
            <a:endParaRPr lang="zh-CN" altLang="en-US" dirty="0"/>
          </a:p>
          <a:p>
            <a:r>
              <a:rPr lang="zh-CN" altLang="en-US" dirty="0"/>
              <a:t>什么样的数据能使用缓存</a:t>
            </a:r>
            <a:endParaRPr lang="zh-CN" altLang="en-US" dirty="0"/>
          </a:p>
          <a:p>
            <a:r>
              <a:rPr lang="zh-CN" altLang="en-US" dirty="0"/>
              <a:t>不经常改变的</a:t>
            </a:r>
            <a:endParaRPr lang="zh-CN" altLang="en-US" dirty="0"/>
          </a:p>
          <a:p>
            <a:endParaRPr lang="en-US" altLang="zh-CN" dirty="0"/>
          </a:p>
          <a:p>
            <a:r>
              <a:rPr lang="en-US" altLang="zh-CN" dirty="0"/>
              <a:t>memcache </a:t>
            </a:r>
            <a:r>
              <a:rPr lang="zh-CN" altLang="en-US" dirty="0"/>
              <a:t>是最早的缓存技术，结构比较单一，只支持</a:t>
            </a:r>
            <a:r>
              <a:rPr lang="en-US" altLang="zh-CN" dirty="0"/>
              <a:t>string</a:t>
            </a:r>
            <a:r>
              <a:rPr lang="zh-CN" altLang="en-US" dirty="0"/>
              <a:t>类型的键值对，并且集群不好管理，还要使用代理</a:t>
            </a:r>
            <a:endParaRPr lang="en-US" altLang="zh-CN" dirty="0"/>
          </a:p>
          <a:p>
            <a:endParaRPr lang="zh-CN" altLang="en-US" dirty="0"/>
          </a:p>
          <a:p>
            <a:r>
              <a:rPr lang="en-US" altLang="zh-CN" dirty="0"/>
              <a:t>redis </a:t>
            </a:r>
            <a:r>
              <a:rPr lang="zh-CN" altLang="en-US" dirty="0"/>
              <a:t>结构相对较多了，开始支持列表、集合等结构了，但是没有</a:t>
            </a:r>
            <a:r>
              <a:rPr lang="en-US" altLang="zh-CN" dirty="0"/>
              <a:t>hazelcast</a:t>
            </a:r>
            <a:r>
              <a:rPr lang="zh-CN" altLang="en-US" dirty="0"/>
              <a:t>的功能多，</a:t>
            </a:r>
            <a:r>
              <a:rPr lang="en-US" altLang="zh-CN" dirty="0"/>
              <a:t>hazelcast</a:t>
            </a:r>
            <a:r>
              <a:rPr lang="zh-CN" altLang="en-US" dirty="0"/>
              <a:t>额外提供队列、发布订阅、全局锁等功能。</a:t>
            </a:r>
            <a:endParaRPr lang="zh-CN" altLang="en-US" dirty="0"/>
          </a:p>
          <a:p>
            <a:r>
              <a:rPr lang="zh-CN" altLang="en-US" dirty="0"/>
              <a:t>并且</a:t>
            </a:r>
            <a:r>
              <a:rPr lang="en-US" altLang="zh-CN" dirty="0"/>
              <a:t>hazelcast</a:t>
            </a:r>
            <a:r>
              <a:rPr lang="zh-CN" altLang="en-US" dirty="0"/>
              <a:t>搭建集群更方便，监控页面更完善</a:t>
            </a:r>
            <a:endParaRPr lang="zh-CN" altLang="en-US" dirty="0"/>
          </a:p>
          <a:p>
            <a:endParaRPr lang="zh-CN" altLang="en-US" dirty="0"/>
          </a:p>
          <a:p>
            <a:endParaRPr lang="zh-CN" altLang="en-US" dirty="0"/>
          </a:p>
          <a:p>
            <a:r>
              <a:rPr lang="zh-CN" altLang="en-US" dirty="0"/>
              <a:t>缓存如何维护 </a:t>
            </a:r>
            <a:r>
              <a:rPr lang="en-US" altLang="zh-CN" dirty="0"/>
              <a:t>activemq</a:t>
            </a:r>
            <a:endParaRPr lang="en-US" altLang="zh-CN"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总之一句话，</a:t>
            </a:r>
            <a:r>
              <a:rPr lang="en-US" altLang="zh-CN" dirty="0"/>
              <a:t>hazelcast</a:t>
            </a:r>
            <a:r>
              <a:rPr lang="zh-CN" altLang="en-US" dirty="0"/>
              <a:t>是比较好的一款缓存框架，我们慢慢来介绍。</a:t>
            </a:r>
            <a:endParaRPr lang="zh-CN" altLang="en-US" dirty="0"/>
          </a:p>
          <a:p>
            <a:r>
              <a:rPr lang="en-US" altLang="zh-CN" dirty="0"/>
              <a:t>spring</a:t>
            </a:r>
            <a:r>
              <a:rPr lang="zh-CN" altLang="en-US" dirty="0"/>
              <a:t>的支持他们相互佐证双方都是比较流行的框架。</a:t>
            </a:r>
            <a:endParaRPr lang="zh-CN" altLang="en-US" dirty="0"/>
          </a:p>
          <a:p>
            <a:endParaRPr lang="zh-CN" altLang="en-US" dirty="0"/>
          </a:p>
          <a:p>
            <a:r>
              <a:rPr lang="zh-CN" altLang="en-US" dirty="0"/>
              <a:t>提供java.util.{Queue, Set, List, Map}分布式实现。</a:t>
            </a:r>
            <a:endParaRPr lang="zh-CN" altLang="en-US" dirty="0"/>
          </a:p>
          <a:p>
            <a:r>
              <a:rPr lang="zh-CN" altLang="en-US" dirty="0"/>
              <a:t>提供java.util.concurrency.locks.Lock分布式实现。</a:t>
            </a:r>
            <a:endParaRPr lang="zh-CN" altLang="en-US" dirty="0"/>
          </a:p>
          <a:p>
            <a:r>
              <a:rPr lang="zh-CN" altLang="en-US" dirty="0"/>
              <a:t>提供java.util.concurrent.ExecutorService分布式实现。</a:t>
            </a:r>
            <a:endParaRPr lang="zh-CN" altLang="en-US" dirty="0"/>
          </a:p>
          <a:p>
            <a:r>
              <a:rPr lang="zh-CN" altLang="en-US" dirty="0"/>
              <a:t>提供用于一对多关系的分布式MultiMap。</a:t>
            </a:r>
            <a:endParaRPr lang="zh-CN" altLang="en-US" dirty="0"/>
          </a:p>
          <a:p>
            <a:r>
              <a:rPr lang="zh-CN" altLang="en-US" dirty="0"/>
              <a:t>提供用于发布/订阅的分布式Topic（主题）。</a:t>
            </a:r>
            <a:endParaRPr lang="zh-CN" altLang="en-US" dirty="0"/>
          </a:p>
          <a:p>
            <a:r>
              <a:rPr lang="zh-CN" altLang="en-US" dirty="0"/>
              <a:t>通过JCA与J2EE容器集成和事务支持。</a:t>
            </a:r>
            <a:endParaRPr lang="zh-CN" altLang="en-US" dirty="0"/>
          </a:p>
          <a:p>
            <a:r>
              <a:rPr lang="zh-CN" altLang="en-US" dirty="0"/>
              <a:t>提供用于安全集群的Socket层加密。</a:t>
            </a:r>
            <a:endParaRPr lang="zh-CN" altLang="en-US" dirty="0"/>
          </a:p>
          <a:p>
            <a:r>
              <a:rPr lang="zh-CN" altLang="en-US" dirty="0"/>
              <a:t>支持同步和异步持久化。</a:t>
            </a:r>
            <a:endParaRPr lang="zh-CN" altLang="en-US" dirty="0"/>
          </a:p>
          <a:p>
            <a:r>
              <a:rPr lang="zh-CN" altLang="en-US" dirty="0"/>
              <a:t>为Hibernate提供二级缓存Provider 。</a:t>
            </a:r>
            <a:endParaRPr lang="zh-CN" altLang="en-US" dirty="0"/>
          </a:p>
          <a:p>
            <a:r>
              <a:rPr lang="zh-CN" altLang="en-US" dirty="0"/>
              <a:t>通过JMX监控和管理集群。</a:t>
            </a:r>
            <a:endParaRPr lang="zh-CN" altLang="en-US" dirty="0"/>
          </a:p>
          <a:p>
            <a:r>
              <a:rPr lang="zh-CN" altLang="en-US" dirty="0"/>
              <a:t>支持动态HTTP Session集群。</a:t>
            </a:r>
            <a:endParaRPr lang="zh-CN" altLang="en-US" dirty="0"/>
          </a:p>
          <a:p>
            <a:r>
              <a:rPr lang="zh-CN" altLang="en-US" dirty="0"/>
              <a:t>利用备份实现动态分割。</a:t>
            </a:r>
            <a:endParaRPr lang="zh-CN" altLang="en-US" dirty="0"/>
          </a:p>
          <a:p>
            <a:r>
              <a:rPr lang="zh-CN" altLang="en-US" dirty="0"/>
              <a:t>支持动态故障恢复。</a:t>
            </a:r>
            <a:endParaRPr lang="zh-CN" altLang="en-US" dirty="0"/>
          </a:p>
          <a:p>
            <a:endParaRPr lang="zh-CN" altLang="en-US" dirty="0"/>
          </a:p>
          <a:p>
            <a:r>
              <a:rPr lang="zh-CN" altLang="en-US" dirty="0"/>
              <a:t>打开官网看看文档</a:t>
            </a:r>
            <a:endParaRPr lang="zh-CN" altLang="en-US" dirty="0"/>
          </a:p>
          <a:p>
            <a:r>
              <a:rPr lang="zh-CN" altLang="en-US" dirty="0"/>
              <a:t>可以是嵌入式、也可以独立安装运行，像</a:t>
            </a:r>
            <a:r>
              <a:rPr lang="en-US" altLang="zh-CN" dirty="0"/>
              <a:t>tomcat</a:t>
            </a:r>
            <a:r>
              <a:rPr lang="zh-CN" altLang="en-US" dirty="0"/>
              <a:t>一样，可以作为插件直接在</a:t>
            </a:r>
            <a:r>
              <a:rPr lang="en-US" altLang="zh-CN" dirty="0"/>
              <a:t>spring</a:t>
            </a:r>
            <a:r>
              <a:rPr lang="zh-CN" altLang="en-US" dirty="0"/>
              <a:t>中运行，也可以独立安装运行。</a:t>
            </a:r>
            <a:endParaRPr lang="zh-CN" altLang="en-US" dirty="0"/>
          </a:p>
          <a:p>
            <a:r>
              <a:rPr lang="zh-CN" altLang="en-US" dirty="0"/>
              <a:t>数据分区</a:t>
            </a:r>
            <a:endParaRPr lang="zh-CN" altLang="en-US" dirty="0"/>
          </a:p>
          <a:p>
            <a:r>
              <a:rPr lang="zh-CN" altLang="en-US" dirty="0"/>
              <a:t>功能非常多，可以使用的人群非常多，你可能最常使用的就是其中的几个功能，别人最常用的可能是另外几个功能。</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那有很多不知名的公司，也想参与这狂欢盛宴来分一块蛋糕。他们有</a:t>
            </a:r>
            <a:r>
              <a:rPr lang="en-US" altLang="zh-CN" dirty="0"/>
              <a:t>app</a:t>
            </a:r>
            <a:r>
              <a:rPr lang="zh-CN" altLang="en-US" dirty="0"/>
              <a:t>、自己的用户群、有账户体系，比如美团、途牛这些公司，当然这些也是大家知道的大公司，还有很多跟他们一样但不知名的公司。他们唯一缺少的就是产品，因为产品的复杂、法律法规、资质牌照等，他们无法自己运营产品。</a:t>
            </a:r>
            <a:endParaRPr lang="zh-CN" altLang="en-US" dirty="0"/>
          </a:p>
          <a:p>
            <a:r>
              <a:rPr lang="zh-CN" altLang="en-US" dirty="0"/>
              <a:t>所以他们想到了金融公司，那我们可以从代销金融公司的产品啊，这样大家都有利，所以一拍即合。那么无名公司就可以理直气壮的喊他们是金融公司了，就是套上了金融公司的壳。</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缓存如何维护 </a:t>
            </a:r>
            <a:r>
              <a:rPr lang="en-US" altLang="zh-CN" dirty="0"/>
              <a:t>activemq</a:t>
            </a:r>
            <a:endParaRPr lang="en-US" altLang="zh-CN" dirty="0"/>
          </a:p>
          <a:p>
            <a:r>
              <a:rPr lang="zh-CN" altLang="en-US" dirty="0"/>
              <a:t>管理端产品数据更新了，要通过消息通知销售端进行缓存更新</a:t>
            </a:r>
            <a:endParaRPr lang="zh-CN" altLang="en-US" dirty="0"/>
          </a:p>
          <a:p>
            <a:r>
              <a:rPr lang="en-US" altLang="zh-CN" dirty="0"/>
              <a:t>hazelcast</a:t>
            </a:r>
            <a:r>
              <a:rPr lang="zh-CN" altLang="en-US" dirty="0"/>
              <a:t>虽然有发布订阅事件的功能但是如果销售端多节点部署的时候就会出现重复更新的情况</a:t>
            </a:r>
            <a:endParaRPr lang="zh-CN" altLang="en-US" dirty="0"/>
          </a:p>
          <a:p>
            <a:endParaRPr lang="zh-CN" altLang="en-US" dirty="0"/>
          </a:p>
          <a:p>
            <a:r>
              <a:rPr lang="en-US" altLang="zh-CN" dirty="0"/>
              <a:t>kafka </a:t>
            </a:r>
            <a:r>
              <a:rPr lang="zh-CN" altLang="en-US" dirty="0"/>
              <a:t>虽然可以对消费者分组，每个组里只有一个消费者会接收到消息，但是</a:t>
            </a:r>
            <a:r>
              <a:rPr lang="en-US" altLang="zh-CN" dirty="0"/>
              <a:t>kafka</a:t>
            </a:r>
            <a:r>
              <a:rPr lang="zh-CN" altLang="en-US" dirty="0"/>
              <a:t>的监控不完善</a:t>
            </a:r>
            <a:endParaRPr lang="zh-CN" altLang="en-US" dirty="0"/>
          </a:p>
          <a:p>
            <a:endParaRPr lang="zh-CN" altLang="en-US" dirty="0"/>
          </a:p>
          <a:p>
            <a:r>
              <a:rPr lang="zh-CN" altLang="en-US" dirty="0"/>
              <a:t>虽然还有很多其他消息系统比如</a:t>
            </a:r>
            <a:r>
              <a:rPr lang="en-US" altLang="zh-CN" dirty="0"/>
              <a:t>rabbitmq/zeromq</a:t>
            </a:r>
            <a:r>
              <a:rPr lang="zh-CN" altLang="en-US" dirty="0"/>
              <a:t>等，但是</a:t>
            </a:r>
            <a:r>
              <a:rPr lang="en-US" altLang="zh-CN" dirty="0"/>
              <a:t>activemq</a:t>
            </a:r>
            <a:r>
              <a:rPr lang="zh-CN" altLang="en-US" dirty="0"/>
              <a:t>最为大众熟知，更经常使用</a:t>
            </a:r>
            <a:endParaRPr lang="zh-CN" altLang="en-US" dirty="0"/>
          </a:p>
          <a:p>
            <a:endParaRPr lang="zh-CN" altLang="en-US" dirty="0"/>
          </a:p>
          <a:p>
            <a:r>
              <a:rPr lang="zh-CN" altLang="en-US" dirty="0"/>
              <a:t>代码演示</a:t>
            </a:r>
            <a:endParaRPr lang="zh-CN" altLang="en-US" dirty="0"/>
          </a:p>
          <a:p>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安全性</a:t>
            </a:r>
            <a:endParaRPr lang="zh-CN" altLang="en-US" dirty="0"/>
          </a:p>
          <a:p>
            <a:endParaRPr lang="zh-CN" altLang="en-US" dirty="0"/>
          </a:p>
          <a:p>
            <a:r>
              <a:rPr lang="zh-CN" altLang="en-US" dirty="0"/>
              <a:t>加密：</a:t>
            </a:r>
            <a:endParaRPr lang="zh-CN" altLang="en-US" dirty="0"/>
          </a:p>
          <a:p>
            <a:r>
              <a:rPr lang="en-US" altLang="zh-CN" dirty="0"/>
              <a:t>RSA </a:t>
            </a:r>
            <a:r>
              <a:rPr lang="zh-CN" altLang="en-US" dirty="0"/>
              <a:t>非对称加密，安全级别更高，但是根据算法对加密长度有限制，而且性能消耗非常大。所以用来加密对称加密的密码，然后用对称加密进行加密数据。</a:t>
            </a:r>
            <a:endParaRPr lang="zh-CN" altLang="en-US" dirty="0"/>
          </a:p>
          <a:p>
            <a:r>
              <a:rPr lang="en-US" altLang="zh-CN" dirty="0"/>
              <a:t>DES</a:t>
            </a:r>
            <a:r>
              <a:rPr lang="zh-CN" altLang="en-US" dirty="0"/>
              <a:t>对称加密，加密解密密码一致，相对容易破解，但是只是相对非对称加密，如果要使用暴力破解，也要使用超级计算机进行几十小时以上的解密，依然还有很多地方使用</a:t>
            </a:r>
            <a:endParaRPr lang="zh-CN" altLang="en-US" dirty="0"/>
          </a:p>
          <a:p>
            <a:endParaRPr lang="en-US" altLang="zh-CN" dirty="0"/>
          </a:p>
          <a:p>
            <a:r>
              <a:rPr lang="en-US" altLang="zh-CN" dirty="0"/>
              <a:t>https</a:t>
            </a:r>
            <a:r>
              <a:rPr lang="zh-CN" altLang="en-US" dirty="0"/>
              <a:t>，其实已经相当安全了，传输的时候就已经是加密的了，第三方截获不到明文的，所以相对</a:t>
            </a:r>
            <a:r>
              <a:rPr lang="en-US" altLang="zh-CN" dirty="0"/>
              <a:t>http</a:t>
            </a:r>
            <a:r>
              <a:rPr lang="zh-CN" altLang="en-US" dirty="0"/>
              <a:t>也是有点性能损耗的，如果使用</a:t>
            </a:r>
            <a:r>
              <a:rPr lang="en-US" altLang="zh-CN" dirty="0"/>
              <a:t>https</a:t>
            </a:r>
            <a:r>
              <a:rPr lang="zh-CN" altLang="en-US" dirty="0"/>
              <a:t>传输的化，就没必要使用加密算法了，但是为了双重保障还是进行了一次加密</a:t>
            </a:r>
            <a:endParaRPr lang="zh-CN" altLang="en-US" dirty="0"/>
          </a:p>
          <a:p>
            <a:endParaRPr lang="zh-CN" altLang="en-US" dirty="0"/>
          </a:p>
          <a:p>
            <a:endParaRPr lang="zh-CN" altLang="en-US" dirty="0"/>
          </a:p>
          <a:p>
            <a:r>
              <a:rPr lang="zh-CN" altLang="en-US" dirty="0"/>
              <a:t>比较重要的一个安全策略就是授权了</a:t>
            </a:r>
            <a:endParaRPr lang="zh-CN" altLang="en-US" dirty="0"/>
          </a:p>
          <a:p>
            <a:r>
              <a:rPr lang="zh-CN" altLang="en-US" dirty="0"/>
              <a:t>可以通过网关进行授权、节流限速的管理。也就是谁可以调用，可以调用多少次，调用频率怎么样。如果是按照调用频率来收费的那这个就很有必要了。</a:t>
            </a:r>
            <a:endParaRPr lang="zh-CN" altLang="en-US" dirty="0"/>
          </a:p>
          <a:p>
            <a:r>
              <a:rPr lang="zh-CN" altLang="en-US" dirty="0"/>
              <a:t>使用</a:t>
            </a:r>
            <a:r>
              <a:rPr lang="en-US" altLang="zh-CN" dirty="0"/>
              <a:t>tyk</a:t>
            </a:r>
            <a:r>
              <a:rPr lang="zh-CN" altLang="en-US" dirty="0"/>
              <a:t>一个开源的接口网关来管理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算法强度复杂、安全性依赖于算法与密钥但是由于其算法复杂，而使得加密解密速度没有对称加密解密的速度快。对称密码体制中只有一种密钥，并且是非公开的，如果要解密就得让对方知道密钥。所以保证其安全性就是保证密钥的安全，而非对称密钥体制有两种密钥，其中一个是公开的，这样就可以不需要像对称密码那样传输对方的密钥了。这样安全性就大了很多。</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r>
              <a:rPr lang="zh-CN" altLang="en-US" dirty="0"/>
              <a:t>快速</a:t>
            </a:r>
            <a:endParaRPr lang="zh-CN" altLang="en-US" dirty="0"/>
          </a:p>
          <a:p>
            <a:r>
              <a:rPr lang="zh-CN" altLang="en-US" dirty="0"/>
              <a:t>首先要开发快速，在这瞬息万变的互联网时代，时间就是金钱。不能人家都已经上线运行成熟平稳了，你还在开发。</a:t>
            </a:r>
            <a:endParaRPr lang="zh-CN" altLang="en-US" dirty="0"/>
          </a:p>
          <a:p>
            <a:r>
              <a:rPr lang="zh-CN" altLang="en-US" dirty="0"/>
              <a:t>还有就是要迭代快，因为法律法规会经常变化，这是个对监管特别敏感的行业。所以要能及时响应变化。</a:t>
            </a:r>
            <a:endParaRPr lang="zh-CN" altLang="en-US" dirty="0"/>
          </a:p>
          <a:p>
            <a:endParaRPr lang="zh-CN" altLang="en-US" dirty="0"/>
          </a:p>
          <a:p>
            <a:r>
              <a:rPr lang="zh-CN" altLang="en-US" dirty="0"/>
              <a:t>高效</a:t>
            </a:r>
            <a:endParaRPr lang="zh-CN" altLang="en-US" dirty="0"/>
          </a:p>
          <a:p>
            <a:r>
              <a:rPr lang="zh-CN" altLang="en-US" dirty="0"/>
              <a:t>在巨量的互联网用户面前，要能经受得起考验，要实现高并发、响应快。最明显的例子就是</a:t>
            </a:r>
            <a:r>
              <a:rPr lang="en-US" altLang="zh-CN" dirty="0"/>
              <a:t>12306</a:t>
            </a:r>
            <a:r>
              <a:rPr lang="zh-CN" altLang="en-US" dirty="0"/>
              <a:t>铁路售票系统，那在全国人民面前不还是显得捉襟见肘吗？平常都是好好的，但是一旦节假日，那简直骂声一片啊。我们作为用户可以骂</a:t>
            </a:r>
            <a:r>
              <a:rPr lang="en-US" altLang="zh-CN" dirty="0"/>
              <a:t>12306</a:t>
            </a:r>
            <a:r>
              <a:rPr lang="zh-CN" altLang="en-US" dirty="0"/>
              <a:t>，但是如果是我们来开发会比现在好吗？</a:t>
            </a:r>
            <a:endParaRPr lang="zh-CN" altLang="en-US" dirty="0"/>
          </a:p>
          <a:p>
            <a:r>
              <a:rPr lang="zh-CN" altLang="en-US" dirty="0"/>
              <a:t>要想高效运行就要从每个细节入手。从设计到技术的选择都是比较关键的。</a:t>
            </a:r>
            <a:endParaRPr lang="zh-CN" altLang="en-US" dirty="0"/>
          </a:p>
          <a:p>
            <a:endParaRPr lang="zh-CN" altLang="en-US" dirty="0"/>
          </a:p>
          <a:p>
            <a:r>
              <a:rPr lang="zh-CN" altLang="en-US" dirty="0"/>
              <a:t>安全</a:t>
            </a:r>
            <a:endParaRPr lang="zh-CN" altLang="en-US" dirty="0"/>
          </a:p>
          <a:p>
            <a:r>
              <a:rPr lang="zh-CN" altLang="en-US" dirty="0"/>
              <a:t>这个是最主要的。任何没有安全措施的互联网应用都是在裸奔。</a:t>
            </a:r>
            <a:endParaRPr lang="zh-CN" altLang="en-US" dirty="0"/>
          </a:p>
          <a:p>
            <a:r>
              <a:rPr lang="zh-CN" altLang="en-US" dirty="0"/>
              <a:t>系统安全，不是任何人都可以访问。限制访问频次，不能由于某家公司的访问导致系统瘫痪影响其他公司。</a:t>
            </a:r>
            <a:endParaRPr lang="zh-CN" altLang="en-US" dirty="0"/>
          </a:p>
          <a:p>
            <a:r>
              <a:rPr lang="zh-CN" altLang="en-US" dirty="0"/>
              <a:t>统计访问次数，保证系统运行情况了然于胸。 适时的进行伸缩。</a:t>
            </a:r>
            <a:endParaRPr lang="zh-CN" altLang="en-US" dirty="0"/>
          </a:p>
          <a:p>
            <a:endParaRPr lang="zh-CN" altLang="en-US" dirty="0"/>
          </a:p>
          <a:p>
            <a:r>
              <a:rPr lang="zh-CN" altLang="zh-CN" dirty="0"/>
              <a:t>为什么安排本套课程</a:t>
            </a:r>
            <a:endParaRPr lang="zh-CN" altLang="zh-CN" dirty="0"/>
          </a:p>
          <a:p>
            <a:r>
              <a:rPr lang="zh-CN" altLang="en-US" dirty="0"/>
              <a:t>什么人需要学习这么课程</a:t>
            </a:r>
            <a:endParaRPr lang="zh-CN" altLang="en-US" dirty="0"/>
          </a:p>
          <a:p>
            <a:r>
              <a:rPr lang="zh-CN" altLang="en-US" dirty="0"/>
              <a:t>这么课程能有什么收货</a:t>
            </a:r>
            <a:endParaRPr lang="zh-CN" altLang="en-US" dirty="0"/>
          </a:p>
          <a:p>
            <a:r>
              <a:rPr lang="zh-CN" altLang="en-US" dirty="0">
                <a:sym typeface="+mn-ea"/>
              </a:rPr>
              <a:t>课程安排</a:t>
            </a:r>
            <a:endParaRPr lang="zh-CN" altLang="en-US" dirty="0"/>
          </a:p>
          <a:p>
            <a:r>
              <a:rPr lang="zh-CN" altLang="en-US" dirty="0"/>
              <a:t>前置知识，</a:t>
            </a:r>
            <a:endParaRPr lang="zh-CN" altLang="en-US" dirty="0"/>
          </a:p>
        </p:txBody>
      </p:sp>
      <p:sp>
        <p:nvSpPr>
          <p:cNvPr id="4" name="灯片编号占位符 3"/>
          <p:cNvSpPr>
            <a:spLocks noGrp="1"/>
          </p:cNvSpPr>
          <p:nvPr>
            <p:ph type="sldNum" idx="10"/>
          </p:nvPr>
        </p:nvSpPr>
        <p:spPr/>
        <p:txBody>
          <a:bodyPr/>
          <a:lstStyle/>
          <a:p>
            <a:pPr algn="r"/>
            <a:fld id="{CAD2D6BD-DE1B-4B5F-8B41-2702339687B9}" type="slidenum">
              <a:rPr lang="en-US" altLang="zh-CN" sz="1800" u="none" strike="noStrike" kern="1200" cap="none" spc="0" baseline="0" smtClean="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日期占位符 4"/>
          <p:cNvSpPr>
            <a:spLocks noGrp="1"/>
          </p:cNvSpPr>
          <p:nvPr>
            <p:ph type="dt" idx="11"/>
          </p:nvPr>
        </p:nvSpPr>
        <p:spPr/>
        <p:txBody>
          <a:bodyPr/>
          <a:lstStyle/>
          <a:p>
            <a:pPr algn="r"/>
            <a:fld id="{CAD2D6BD-DE1B-4B5F-8B41-2702339687B9}" type="datetime1">
              <a:rPr lang="zh-CN" altLang="en-US" smtClean="0">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en-US" altLang="zh-CN" dirty="0"/>
              <a:t>AOP</a:t>
            </a:r>
            <a:r>
              <a:rPr lang="zh-CN" altLang="en-US" dirty="0"/>
              <a:t>说起来，概念还是挺多的横切关注点、切面（aspect）、连接点（joinpoint）、切入点（pointcut）、通知（advice）、目标对象、织入（weave）、引入（introduction）。有可能有的概念你没有完全理解，但是使用起来还是很简单的。如果不理解</a:t>
            </a:r>
            <a:r>
              <a:rPr lang="en-US" altLang="zh-CN" dirty="0"/>
              <a:t>aop</a:t>
            </a:r>
            <a:r>
              <a:rPr lang="zh-CN" altLang="en-US" dirty="0"/>
              <a:t>，就好像没学过</a:t>
            </a:r>
            <a:r>
              <a:rPr lang="en-US" altLang="zh-CN" dirty="0"/>
              <a:t>spring</a:t>
            </a:r>
            <a:r>
              <a:rPr lang="zh-CN" altLang="en-US" dirty="0"/>
              <a:t>一样。如果理解不了的同学，建议还是找一门</a:t>
            </a:r>
            <a:r>
              <a:rPr lang="en-US" altLang="zh-CN" dirty="0"/>
              <a:t>spring</a:t>
            </a:r>
            <a:r>
              <a:rPr lang="zh-CN" altLang="en-US" dirty="0"/>
              <a:t>的入门课程学习一下，这是</a:t>
            </a:r>
            <a:r>
              <a:rPr lang="en-US" altLang="zh-CN" dirty="0"/>
              <a:t>spring</a:t>
            </a:r>
            <a:r>
              <a:rPr lang="zh-CN" altLang="en-US" dirty="0"/>
              <a:t>里面的比较核心的技术。我们接下来通过代码来演示一下如何使用</a:t>
            </a:r>
            <a:r>
              <a:rPr lang="en-US" altLang="zh-CN" dirty="0"/>
              <a:t>aop</a:t>
            </a:r>
            <a:r>
              <a:rPr lang="zh-CN" altLang="en-US" dirty="0"/>
              <a:t>。</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包含第三方服务调用的怎么自动化测试</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zh-CN" dirty="0"/>
              <a:t>多节点部署时如何保证任务只执行一次，</a:t>
            </a:r>
            <a:endParaRPr lang="zh-CN" altLang="zh-CN" dirty="0"/>
          </a:p>
          <a:p>
            <a:r>
              <a:rPr lang="zh-CN" altLang="zh-CN" dirty="0"/>
              <a:t>什么是轧差、对账</a:t>
            </a:r>
            <a:endParaRPr lang="zh-CN" altLang="zh-CN" dirty="0"/>
          </a:p>
          <a:p>
            <a:r>
              <a:rPr lang="zh-CN" altLang="zh-CN" dirty="0"/>
              <a:t>对账流程、算法</a:t>
            </a:r>
            <a:endParaRPr lang="zh-CN" altLang="zh-CN"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统一配置管理，在实际的运维过程中还是非常重要的，因运维人员要搭建不同环境的系统的时候只需要修改配置文件，而不关心应用内容。</a:t>
            </a:r>
            <a:endParaRPr lang="zh-CN" altLang="en-US" dirty="0"/>
          </a:p>
          <a:p>
            <a:r>
              <a:rPr lang="zh-CN" altLang="en-US" dirty="0"/>
              <a:t>所以如果在同一个地方，他们可以使用命令统一替换，或者是开发修改好配置提交</a:t>
            </a:r>
            <a:r>
              <a:rPr lang="en-US" altLang="zh-CN" dirty="0"/>
              <a:t>git</a:t>
            </a:r>
            <a:r>
              <a:rPr lang="zh-CN" altLang="en-US" dirty="0"/>
              <a:t>服务器，运维进很容易进行部署了</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分库分表是相对独立的功能，应用无感知，最后根据录制时间和需要再考虑是否包含</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r>
              <a:rPr lang="zh-CN" altLang="en-US" dirty="0"/>
              <a:t>对照之前的相关技术介绍进行总结。讲解技术在代码中的应该位置以及程度</a:t>
            </a:r>
            <a:endParaRPr lang="zh-CN" altLang="en-US" dirty="0"/>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r>
              <a:rPr lang="zh-CN" altLang="en-US">
                <a:sym typeface="+mn-ea"/>
              </a:rPr>
              <a:t>收获</a:t>
            </a:r>
            <a:endParaRPr lang="zh-CN" altLang="en-US"/>
          </a:p>
          <a:p>
            <a:r>
              <a:rPr lang="zh-CN" altLang="en-US">
                <a:sym typeface="+mn-ea"/>
              </a:rPr>
              <a:t>揭秘金融系统一角</a:t>
            </a:r>
            <a:endParaRPr lang="zh-CN" altLang="en-US"/>
          </a:p>
          <a:p>
            <a:endParaRPr lang="zh-CN" altLang="en-US"/>
          </a:p>
          <a:p>
            <a:r>
              <a:rPr lang="zh-CN" altLang="en-US">
                <a:sym typeface="+mn-ea"/>
              </a:rPr>
              <a:t>系统的设计、优化、安全等全面提升</a:t>
            </a:r>
            <a:endParaRPr lang="zh-CN" altLang="en-US"/>
          </a:p>
          <a:p>
            <a:endParaRPr lang="zh-CN" altLang="en-US"/>
          </a:p>
          <a:p>
            <a:r>
              <a:rPr lang="en-US" altLang="zh-CN">
                <a:sym typeface="+mn-ea"/>
              </a:rPr>
              <a:t>springboot</a:t>
            </a:r>
            <a:r>
              <a:rPr lang="zh-CN" altLang="en-US">
                <a:sym typeface="+mn-ea"/>
              </a:rPr>
              <a:t>的高级特性</a:t>
            </a:r>
            <a:endParaRPr lang="zh-CN" altLang="en-US"/>
          </a:p>
          <a:p>
            <a:r>
              <a:rPr lang="zh-CN" altLang="en-US">
                <a:sym typeface="+mn-ea"/>
              </a:rPr>
              <a:t>公用模块的封装能力，与各种资源的整合能力</a:t>
            </a:r>
            <a:endParaRPr lang="zh-CN" altLang="en-US"/>
          </a:p>
          <a:p>
            <a:endParaRPr lang="zh-CN" altLang="en-US"/>
          </a:p>
          <a:p>
            <a:r>
              <a:rPr lang="zh-CN" altLang="en-US">
                <a:sym typeface="+mn-ea"/>
              </a:rPr>
              <a:t>调试能力，框架源码的研究能力</a:t>
            </a:r>
            <a:endParaRPr lang="zh-CN" altLang="en-US"/>
          </a:p>
          <a:p>
            <a:endParaRPr lang="zh-CN" altLang="en-US"/>
          </a:p>
          <a:p>
            <a:r>
              <a:rPr lang="zh-CN" altLang="en-US">
                <a:sym typeface="+mn-ea"/>
              </a:rPr>
              <a:t>技术能力</a:t>
            </a:r>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灯片编号占位符 2"/>
          <p:cNvSpPr>
            <a:spLocks noGrp="1"/>
          </p:cNvSpPr>
          <p:nvPr>
            <p:ph type="sldNum" idx="5"/>
          </p:nvPr>
        </p:nvSpPr>
        <p:spPr/>
        <p:txBody>
          <a:bodyPr/>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日期占位符 3"/>
          <p:cNvSpPr>
            <a:spLocks noGrp="1"/>
          </p:cNvSpPr>
          <p:nvPr>
            <p:ph type="dt" idx="1"/>
          </p:nvPr>
        </p:nvSpPr>
        <p:spPr/>
        <p:txBody>
          <a:bodyPr/>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占位符 4"/>
          <p:cNvSpPr>
            <a:spLocks noGrp="1"/>
          </p:cNvSpPr>
          <p:nvPr>
            <p:ph type="body" sz="quarter"/>
          </p:nvPr>
        </p:nvSpPr>
        <p:spPr>
          <a:xfrm>
            <a:off x="662016" y="3931500"/>
            <a:ext cx="5296132" cy="3216682"/>
          </a:xfrm>
          <a:prstGeom prst="rect">
            <a:avLst/>
          </a:prstGeom>
        </p:spPr>
        <p:txBody>
          <a:bodyPr/>
          <a:p>
            <a:r>
              <a:rPr lang="zh-CN" altLang="en-US"/>
              <a:t>快速</a:t>
            </a:r>
            <a:endParaRPr lang="zh-CN" altLang="en-US"/>
          </a:p>
          <a:p>
            <a:r>
              <a:rPr lang="zh-CN" altLang="en-US"/>
              <a:t>为了实现迭代快呢？我们会需要把大而全的系统拆分成小而精的系统</a:t>
            </a:r>
            <a:endParaRPr lang="zh-CN" altLang="en-US"/>
          </a:p>
          <a:p>
            <a:r>
              <a:rPr lang="zh-CN" altLang="en-US"/>
              <a:t>产品系统就会分为 管理端、销售端</a:t>
            </a:r>
            <a:endParaRPr lang="zh-CN" altLang="en-US"/>
          </a:p>
          <a:p>
            <a:r>
              <a:rPr lang="zh-CN" altLang="en-US"/>
              <a:t>快速迭代也要以质量为基础的，不能为了迭代快而功能不正确这是绝对不能容忍的，本末倒置了。</a:t>
            </a:r>
            <a:endParaRPr lang="zh-CN" altLang="en-US"/>
          </a:p>
          <a:p>
            <a:r>
              <a:rPr lang="zh-CN" altLang="en-US"/>
              <a:t>所以需要良好的自动化测试能力。要保证每次迭代所有的功能都是正确运行的。</a:t>
            </a:r>
            <a:endParaRPr lang="zh-CN" altLang="en-US"/>
          </a:p>
          <a:p>
            <a:endParaRPr lang="zh-CN" altLang="en-US"/>
          </a:p>
          <a:p>
            <a:r>
              <a:rPr lang="zh-CN" altLang="en-US"/>
              <a:t>系统多了之后，多个系统之间的开发人员就会面临一个合作的问题，那双方合作开发，文档是关键。一款好的文档管理工具可以事半功倍。</a:t>
            </a:r>
            <a:endParaRPr lang="zh-CN" altLang="en-US"/>
          </a:p>
          <a:p>
            <a:endParaRPr lang="zh-CN" altLang="en-US"/>
          </a:p>
          <a:p>
            <a:endParaRPr lang="zh-CN" altLang="en-US"/>
          </a:p>
          <a:p>
            <a:r>
              <a:rPr lang="zh-CN" altLang="en-US">
                <a:sym typeface="+mn-ea"/>
              </a:rPr>
              <a:t>高效</a:t>
            </a:r>
            <a:endParaRPr lang="zh-CN" altLang="en-US"/>
          </a:p>
          <a:p>
            <a:endParaRPr lang="zh-CN" altLang="en-US"/>
          </a:p>
          <a:p>
            <a:r>
              <a:rPr lang="zh-CN" altLang="en-US">
                <a:sym typeface="+mn-ea"/>
              </a:rPr>
              <a:t>互联网应用的一大特性就是用户数会剧烈波动。在巨量用户面前，要实现高效运行、快速响应是一项艰巨挑战。</a:t>
            </a:r>
            <a:endParaRPr lang="zh-CN" altLang="en-US"/>
          </a:p>
          <a:p>
            <a:r>
              <a:rPr lang="zh-CN" altLang="en-US">
                <a:sym typeface="+mn-ea"/>
              </a:rPr>
              <a:t>大的方面，提高应用节点数是成效最显著，也是实施最简单的方式。但是应用的实现细节也是非常关键的，有时候决定能不能多节点部署。如果设计不好，是不能多节点部署的。</a:t>
            </a:r>
            <a:endParaRPr lang="zh-CN" altLang="en-US"/>
          </a:p>
          <a:p>
            <a:endParaRPr lang="zh-CN" altLang="en-US"/>
          </a:p>
          <a:p>
            <a:r>
              <a:rPr lang="zh-CN" altLang="en-US">
                <a:sym typeface="+mn-ea"/>
              </a:rPr>
              <a:t>第一个细节就是系统间交互，这里可以选择高性价比的交互方式</a:t>
            </a:r>
            <a:endParaRPr lang="zh-CN" altLang="en-US"/>
          </a:p>
          <a:p>
            <a:r>
              <a:rPr lang="zh-CN" altLang="en-US">
                <a:sym typeface="+mn-ea"/>
              </a:rPr>
              <a:t>第二个就是数据库的压力，数据库设计是非常重要的，良好的设计可以减少资源竞争。</a:t>
            </a:r>
            <a:endParaRPr lang="zh-CN" altLang="en-US"/>
          </a:p>
          <a:p>
            <a:r>
              <a:rPr lang="zh-CN" altLang="en-US">
                <a:sym typeface="+mn-ea"/>
              </a:rPr>
              <a:t>将数据库的读压力使用缓存释放掉。</a:t>
            </a:r>
            <a:endParaRPr lang="zh-CN" altLang="en-US"/>
          </a:p>
          <a:p>
            <a:endParaRPr lang="zh-CN" altLang="en-US"/>
          </a:p>
          <a:p>
            <a:r>
              <a:rPr lang="zh-CN" altLang="en-US">
                <a:sym typeface="+mn-ea"/>
              </a:rPr>
              <a:t>安全</a:t>
            </a:r>
            <a:endParaRPr lang="zh-CN" altLang="en-US"/>
          </a:p>
          <a:p>
            <a:r>
              <a:rPr lang="zh-CN" altLang="en-US">
                <a:sym typeface="+mn-ea"/>
              </a:rPr>
              <a:t>在互联网上运行，没有安全防护等同于裸奔。所以一般要使用</a:t>
            </a:r>
            <a:r>
              <a:rPr lang="en-US" altLang="zh-CN">
                <a:sym typeface="+mn-ea"/>
              </a:rPr>
              <a:t>https</a:t>
            </a:r>
            <a:r>
              <a:rPr lang="zh-CN" altLang="en-US">
                <a:sym typeface="+mn-ea"/>
              </a:rPr>
              <a:t>部署、接口进行权限控制，只有特定用户能访问。还要进行签名验签处理，一是增加安全性，二是不可抵赖。</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3" name="文本框 32"/>
          <p:cNvSpPr txBox="1"/>
          <p:nvPr userDrawn="1"/>
        </p:nvSpPr>
        <p:spPr>
          <a:xfrm>
            <a:off x="265114" y="257096"/>
            <a:ext cx="1138781" cy="269226"/>
          </a:xfrm>
          <a:prstGeom prst="rect">
            <a:avLst/>
          </a:prstGeom>
          <a:noFill/>
        </p:spPr>
        <p:txBody>
          <a:bodyPr wrap="none" lIns="68584" tIns="34292" rIns="68584" bIns="34292">
            <a:spAutoFit/>
          </a:bodyPr>
          <a:lstStyle/>
          <a:p>
            <a:pPr defTabSz="685165">
              <a:defRPr/>
            </a:pPr>
            <a:r>
              <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rPr>
              <a:t>工作完成情况</a:t>
            </a:r>
            <a:endParaRPr lang="zh-CN" altLang="en-US" sz="1300" dirty="0">
              <a:solidFill>
                <a:schemeClr val="tx1">
                  <a:lumMod val="50000"/>
                  <a:lumOff val="50000"/>
                </a:schemeClr>
              </a:solidFill>
              <a:latin typeface="微软雅黑" panose="020B0503020204020204" charset="-122"/>
              <a:ea typeface="微软雅黑" panose="020B0503020204020204" charset="-122"/>
              <a:cs typeface="+mn-ea"/>
              <a:sym typeface="+mn-lt"/>
            </a:endParaRPr>
          </a:p>
        </p:txBody>
      </p:sp>
      <p:sp>
        <p:nvSpPr>
          <p:cNvPr id="4" name="文本框 33"/>
          <p:cNvSpPr txBox="1"/>
          <p:nvPr userDrawn="1"/>
        </p:nvSpPr>
        <p:spPr>
          <a:xfrm>
            <a:off x="265114" y="464995"/>
            <a:ext cx="858256" cy="207753"/>
          </a:xfrm>
          <a:prstGeom prst="rect">
            <a:avLst/>
          </a:prstGeom>
          <a:noFill/>
        </p:spPr>
        <p:txBody>
          <a:bodyPr wrap="none" lIns="68584" tIns="34292" rIns="68584" bIns="34292">
            <a:spAutoFit/>
          </a:bodyPr>
          <a:lstStyle/>
          <a:p>
            <a:pPr defTabSz="685165">
              <a:defRPr/>
            </a:pPr>
            <a:r>
              <a:rPr lang="en-US" altLang="zh-CN" sz="900" dirty="0">
                <a:solidFill>
                  <a:schemeClr val="tx1">
                    <a:lumMod val="50000"/>
                    <a:lumOff val="50000"/>
                  </a:schemeClr>
                </a:solidFill>
                <a:cs typeface="+mn-ea"/>
                <a:sym typeface="+mn-lt"/>
              </a:rPr>
              <a:t>Job completion</a:t>
            </a:r>
            <a:endParaRPr lang="zh-CN" altLang="en-US" sz="900" dirty="0">
              <a:solidFill>
                <a:schemeClr val="tx1">
                  <a:lumMod val="50000"/>
                  <a:lumOff val="50000"/>
                </a:schemeClr>
              </a:solidFill>
              <a:cs typeface="+mn-ea"/>
              <a:sym typeface="+mn-lt"/>
            </a:endParaRPr>
          </a:p>
        </p:txBody>
      </p:sp>
      <p:sp>
        <p:nvSpPr>
          <p:cNvPr id="5" name="矩形 4"/>
          <p:cNvSpPr/>
          <p:nvPr userDrawn="1"/>
        </p:nvSpPr>
        <p:spPr>
          <a:xfrm>
            <a:off x="0" y="257096"/>
            <a:ext cx="160338" cy="417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anchor="ctr"/>
          <a:lstStyle/>
          <a:p>
            <a:pPr algn="ctr" defTabSz="685165">
              <a:defRPr/>
            </a:pPr>
            <a:endParaRPr lang="zh-CN" altLang="en-US" sz="1400" dirty="0">
              <a:solidFill>
                <a:srgbClr val="E7E6E6">
                  <a:lumMod val="50000"/>
                </a:srgbClr>
              </a:solidFill>
              <a:cs typeface="+mn-ea"/>
              <a:sym typeface="+mn-lt"/>
            </a:endParaRPr>
          </a:p>
        </p:txBody>
      </p:sp>
      <p:sp>
        <p:nvSpPr>
          <p:cNvPr id="6" name="日期占位符 2"/>
          <p:cNvSpPr>
            <a:spLocks noGrp="1"/>
          </p:cNvSpPr>
          <p:nvPr>
            <p:ph type="dt" sz="half" idx="10"/>
          </p:nvPr>
        </p:nvSpPr>
        <p:spPr>
          <a:xfrm>
            <a:off x="457201" y="4767264"/>
            <a:ext cx="2133600" cy="273844"/>
          </a:xfrm>
        </p:spPr>
        <p:txBody>
          <a:bodyPr/>
          <a:lstStyle>
            <a:lvl1pPr>
              <a:defRPr/>
            </a:lvl1pPr>
          </a:lstStyle>
          <a:p>
            <a:pPr>
              <a:defRPr/>
            </a:pPr>
            <a:fld id="{2062C1E6-100B-44D2-A1C7-A34E3BD9A12C}" type="datetimeFigureOut">
              <a:rPr lang="zh-CN" altLang="en-US"/>
            </a:fld>
            <a:endParaRPr lang="zh-CN" altLang="en-US"/>
          </a:p>
        </p:txBody>
      </p:sp>
      <p:sp>
        <p:nvSpPr>
          <p:cNvPr id="7" name="页脚占位符 3"/>
          <p:cNvSpPr>
            <a:spLocks noGrp="1"/>
          </p:cNvSpPr>
          <p:nvPr>
            <p:ph type="ftr" sz="quarter" idx="11"/>
          </p:nvPr>
        </p:nvSpPr>
        <p:spPr>
          <a:xfrm>
            <a:off x="3124201" y="4767264"/>
            <a:ext cx="2895600" cy="273844"/>
          </a:xfrm>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a:xfrm>
            <a:off x="6553201" y="4767264"/>
            <a:ext cx="2133600" cy="273844"/>
          </a:xfrm>
        </p:spPr>
        <p:txBody>
          <a:bodyPr/>
          <a:lstStyle>
            <a:lvl1pPr>
              <a:defRPr/>
            </a:lvl1pPr>
          </a:lstStyle>
          <a:p>
            <a:pPr>
              <a:defRPr/>
            </a:pPr>
            <a:fld id="{C14A6F88-39AC-442E-B372-2FEBDC340D1D}" type="slidenum">
              <a:rPr lang="zh-CN" altLang="en-US"/>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8.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9.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1.png"/><Relationship Id="rId1"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8.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8.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A000220150821C22PPIC"/>
          <p:cNvPicPr>
            <a:picLocks noChangeAspect="1"/>
          </p:cNvPicPr>
          <p:nvPr/>
        </p:nvPicPr>
        <p:blipFill>
          <a:blip r:embed="rId1"/>
          <a:stretch>
            <a:fillRect/>
          </a:stretch>
        </p:blipFill>
        <p:spPr>
          <a:xfrm>
            <a:off x="-910590" y="-278765"/>
            <a:ext cx="10292080" cy="5701665"/>
          </a:xfrm>
          <a:prstGeom prst="rect">
            <a:avLst/>
          </a:prstGeom>
          <a:effectLst>
            <a:softEdge rad="1270000"/>
          </a:effectLst>
        </p:spPr>
      </p:pic>
      <p:sp>
        <p:nvSpPr>
          <p:cNvPr id="2" name="矩形"/>
          <p:cNvSpPr/>
          <p:nvPr/>
        </p:nvSpPr>
        <p:spPr>
          <a:xfrm>
            <a:off x="2201210" y="1725558"/>
            <a:ext cx="4373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lstStyle/>
          <a:p>
            <a:pPr algn="ctr"/>
            <a:r>
              <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快速高效安全的理财平台</a:t>
            </a:r>
            <a:endParaRPr lang="zh-CN" altLang="zh-CN" sz="3000" b="1" u="none" strike="noStrike" kern="0" cap="none" spc="0" baseline="0" dirty="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4" name="燕尾形 3"/>
          <p:cNvSpPr/>
          <p:nvPr/>
        </p:nvSpPr>
        <p:spPr>
          <a:xfrm>
            <a:off x="5837555" y="376555"/>
            <a:ext cx="2880021" cy="504825"/>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安全</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3095" y="2929255"/>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90495" y="3496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407289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6" name="盾牌"/>
          <p:cNvSpPr/>
          <p:nvPr/>
        </p:nvSpPr>
        <p:spPr bwMode="auto">
          <a:xfrm>
            <a:off x="1497965" y="1224280"/>
            <a:ext cx="648335" cy="864235"/>
          </a:xfrm>
          <a:custGeom>
            <a:avLst/>
            <a:gdLst>
              <a:gd name="T0" fmla="*/ 89364 w 4002"/>
              <a:gd name="T1" fmla="*/ 167384 h 4410"/>
              <a:gd name="T2" fmla="*/ 195866 w 4002"/>
              <a:gd name="T3" fmla="*/ 137990 h 4410"/>
              <a:gd name="T4" fmla="*/ 270948 w 4002"/>
              <a:gd name="T5" fmla="*/ 47357 h 4410"/>
              <a:gd name="T6" fmla="*/ 293391 w 4002"/>
              <a:gd name="T7" fmla="*/ 0 h 4410"/>
              <a:gd name="T8" fmla="*/ 345214 w 4002"/>
              <a:gd name="T9" fmla="*/ 0 h 4410"/>
              <a:gd name="T10" fmla="*/ 1287820 w 4002"/>
              <a:gd name="T11" fmla="*/ 0 h 4410"/>
              <a:gd name="T12" fmla="*/ 1339643 w 4002"/>
              <a:gd name="T13" fmla="*/ 0 h 4410"/>
              <a:gd name="T14" fmla="*/ 1362086 w 4002"/>
              <a:gd name="T15" fmla="*/ 47357 h 4410"/>
              <a:gd name="T16" fmla="*/ 1437168 w 4002"/>
              <a:gd name="T17" fmla="*/ 137990 h 4410"/>
              <a:gd name="T18" fmla="*/ 1543670 w 4002"/>
              <a:gd name="T19" fmla="*/ 167384 h 4410"/>
              <a:gd name="T20" fmla="*/ 1622017 w 4002"/>
              <a:gd name="T21" fmla="*/ 169017 h 4410"/>
              <a:gd name="T22" fmla="*/ 1623649 w 4002"/>
              <a:gd name="T23" fmla="*/ 247810 h 4410"/>
              <a:gd name="T24" fmla="*/ 1433087 w 4002"/>
              <a:gd name="T25" fmla="*/ 1303144 h 4410"/>
              <a:gd name="T26" fmla="*/ 839776 w 4002"/>
              <a:gd name="T27" fmla="*/ 1793865 h 4410"/>
              <a:gd name="T28" fmla="*/ 816517 w 4002"/>
              <a:gd name="T29" fmla="*/ 1800397 h 4410"/>
              <a:gd name="T30" fmla="*/ 792850 w 4002"/>
              <a:gd name="T31" fmla="*/ 1793865 h 4410"/>
              <a:gd name="T32" fmla="*/ 199947 w 4002"/>
              <a:gd name="T33" fmla="*/ 1303144 h 4410"/>
              <a:gd name="T34" fmla="*/ 9385 w 4002"/>
              <a:gd name="T35" fmla="*/ 247810 h 4410"/>
              <a:gd name="T36" fmla="*/ 11017 w 4002"/>
              <a:gd name="T37" fmla="*/ 169017 h 4410"/>
              <a:gd name="T38" fmla="*/ 89364 w 4002"/>
              <a:gd name="T39" fmla="*/ 167384 h 4410"/>
              <a:gd name="T40" fmla="*/ 822638 w 4002"/>
              <a:gd name="T41" fmla="*/ 1486450 h 4410"/>
              <a:gd name="T42" fmla="*/ 776528 w 4002"/>
              <a:gd name="T43" fmla="*/ 1532175 h 4410"/>
              <a:gd name="T44" fmla="*/ 822638 w 4002"/>
              <a:gd name="T45" fmla="*/ 1577899 h 4410"/>
              <a:gd name="T46" fmla="*/ 868340 w 4002"/>
              <a:gd name="T47" fmla="*/ 1532175 h 4410"/>
              <a:gd name="T48" fmla="*/ 822638 w 4002"/>
              <a:gd name="T49" fmla="*/ 1486450 h 4410"/>
              <a:gd name="T50" fmla="*/ 1252727 w 4002"/>
              <a:gd name="T51" fmla="*/ 275979 h 4410"/>
              <a:gd name="T52" fmla="*/ 1206617 w 4002"/>
              <a:gd name="T53" fmla="*/ 321704 h 4410"/>
              <a:gd name="T54" fmla="*/ 1252727 w 4002"/>
              <a:gd name="T55" fmla="*/ 367428 h 4410"/>
              <a:gd name="T56" fmla="*/ 1298429 w 4002"/>
              <a:gd name="T57" fmla="*/ 321704 h 4410"/>
              <a:gd name="T58" fmla="*/ 1252727 w 4002"/>
              <a:gd name="T59" fmla="*/ 275979 h 4410"/>
              <a:gd name="T60" fmla="*/ 390916 w 4002"/>
              <a:gd name="T61" fmla="*/ 275979 h 4410"/>
              <a:gd name="T62" fmla="*/ 345214 w 4002"/>
              <a:gd name="T63" fmla="*/ 321704 h 4410"/>
              <a:gd name="T64" fmla="*/ 390916 w 4002"/>
              <a:gd name="T65" fmla="*/ 367428 h 4410"/>
              <a:gd name="T66" fmla="*/ 436618 w 4002"/>
              <a:gd name="T67" fmla="*/ 321704 h 4410"/>
              <a:gd name="T68" fmla="*/ 390916 w 4002"/>
              <a:gd name="T69" fmla="*/ 275979 h 4410"/>
              <a:gd name="T70" fmla="*/ 441107 w 4002"/>
              <a:gd name="T71" fmla="*/ 416827 h 4410"/>
              <a:gd name="T72" fmla="*/ 362352 w 4002"/>
              <a:gd name="T73" fmla="*/ 451120 h 4410"/>
              <a:gd name="T74" fmla="*/ 483953 w 4002"/>
              <a:gd name="T75" fmla="*/ 1136169 h 4410"/>
              <a:gd name="T76" fmla="*/ 816517 w 4002"/>
              <a:gd name="T77" fmla="*/ 1440726 h 4410"/>
              <a:gd name="T78" fmla="*/ 1148673 w 4002"/>
              <a:gd name="T79" fmla="*/ 1136169 h 4410"/>
              <a:gd name="T80" fmla="*/ 1270682 w 4002"/>
              <a:gd name="T81" fmla="*/ 451120 h 4410"/>
              <a:gd name="T82" fmla="*/ 1191927 w 4002"/>
              <a:gd name="T83" fmla="*/ 416827 h 4410"/>
              <a:gd name="T84" fmla="*/ 1114805 w 4002"/>
              <a:gd name="T85" fmla="*/ 331910 h 4410"/>
              <a:gd name="T86" fmla="*/ 518229 w 4002"/>
              <a:gd name="T87" fmla="*/ 331910 h 4410"/>
              <a:gd name="T88" fmla="*/ 441107 w 4002"/>
              <a:gd name="T89" fmla="*/ 416827 h 4410"/>
              <a:gd name="T90" fmla="*/ 477832 w 4002"/>
              <a:gd name="T91" fmla="*/ 539711 h 4410"/>
              <a:gd name="T92" fmla="*/ 686756 w 4002"/>
              <a:gd name="T93" fmla="*/ 1277016 h 4410"/>
              <a:gd name="T94" fmla="*/ 569236 w 4002"/>
              <a:gd name="T95" fmla="*/ 431524 h 4410"/>
              <a:gd name="T96" fmla="*/ 477832 w 4002"/>
              <a:gd name="T97" fmla="*/ 539711 h 4410"/>
              <a:gd name="T98" fmla="*/ 284006 w 4002"/>
              <a:gd name="T99" fmla="*/ 276796 h 4410"/>
              <a:gd name="T100" fmla="*/ 172199 w 4002"/>
              <a:gd name="T101" fmla="*/ 322112 h 4410"/>
              <a:gd name="T102" fmla="*/ 345214 w 4002"/>
              <a:gd name="T103" fmla="*/ 1226801 h 4410"/>
              <a:gd name="T104" fmla="*/ 816517 w 4002"/>
              <a:gd name="T105" fmla="*/ 1628931 h 4410"/>
              <a:gd name="T106" fmla="*/ 1287820 w 4002"/>
              <a:gd name="T107" fmla="*/ 1226801 h 4410"/>
              <a:gd name="T108" fmla="*/ 1460427 w 4002"/>
              <a:gd name="T109" fmla="*/ 322112 h 4410"/>
              <a:gd name="T110" fmla="*/ 1349028 w 4002"/>
              <a:gd name="T111" fmla="*/ 276796 h 4410"/>
              <a:gd name="T112" fmla="*/ 1239261 w 4002"/>
              <a:gd name="T113" fmla="*/ 164526 h 4410"/>
              <a:gd name="T114" fmla="*/ 393773 w 4002"/>
              <a:gd name="T115" fmla="*/ 164526 h 4410"/>
              <a:gd name="T116" fmla="*/ 284006 w 4002"/>
              <a:gd name="T117" fmla="*/ 276796 h 441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002" h="4410">
                <a:moveTo>
                  <a:pt x="219" y="410"/>
                </a:moveTo>
                <a:cubicBezTo>
                  <a:pt x="319" y="407"/>
                  <a:pt x="407" y="385"/>
                  <a:pt x="480" y="338"/>
                </a:cubicBezTo>
                <a:cubicBezTo>
                  <a:pt x="553" y="292"/>
                  <a:pt x="615" y="219"/>
                  <a:pt x="664" y="116"/>
                </a:cubicBezTo>
                <a:cubicBezTo>
                  <a:pt x="719" y="0"/>
                  <a:pt x="719" y="0"/>
                  <a:pt x="719" y="0"/>
                </a:cubicBezTo>
                <a:cubicBezTo>
                  <a:pt x="846" y="0"/>
                  <a:pt x="846" y="0"/>
                  <a:pt x="846" y="0"/>
                </a:cubicBezTo>
                <a:cubicBezTo>
                  <a:pt x="3156" y="0"/>
                  <a:pt x="3156" y="0"/>
                  <a:pt x="3156" y="0"/>
                </a:cubicBezTo>
                <a:cubicBezTo>
                  <a:pt x="3283" y="0"/>
                  <a:pt x="3283" y="0"/>
                  <a:pt x="3283" y="0"/>
                </a:cubicBezTo>
                <a:cubicBezTo>
                  <a:pt x="3338" y="116"/>
                  <a:pt x="3338" y="116"/>
                  <a:pt x="3338" y="116"/>
                </a:cubicBezTo>
                <a:cubicBezTo>
                  <a:pt x="3387" y="219"/>
                  <a:pt x="3449" y="292"/>
                  <a:pt x="3522" y="338"/>
                </a:cubicBezTo>
                <a:cubicBezTo>
                  <a:pt x="3595" y="385"/>
                  <a:pt x="3683" y="407"/>
                  <a:pt x="3783" y="410"/>
                </a:cubicBezTo>
                <a:cubicBezTo>
                  <a:pt x="3975" y="414"/>
                  <a:pt x="3975" y="414"/>
                  <a:pt x="3975" y="414"/>
                </a:cubicBezTo>
                <a:cubicBezTo>
                  <a:pt x="3979" y="607"/>
                  <a:pt x="3979" y="607"/>
                  <a:pt x="3979" y="607"/>
                </a:cubicBezTo>
                <a:cubicBezTo>
                  <a:pt x="4002" y="1738"/>
                  <a:pt x="3835" y="2582"/>
                  <a:pt x="3512" y="3192"/>
                </a:cubicBezTo>
                <a:cubicBezTo>
                  <a:pt x="3177" y="3825"/>
                  <a:pt x="2680" y="4207"/>
                  <a:pt x="2058" y="4394"/>
                </a:cubicBezTo>
                <a:cubicBezTo>
                  <a:pt x="2001" y="4410"/>
                  <a:pt x="2001" y="4410"/>
                  <a:pt x="2001" y="4410"/>
                </a:cubicBezTo>
                <a:cubicBezTo>
                  <a:pt x="1943" y="4394"/>
                  <a:pt x="1943" y="4394"/>
                  <a:pt x="1943" y="4394"/>
                </a:cubicBezTo>
                <a:cubicBezTo>
                  <a:pt x="1322" y="4207"/>
                  <a:pt x="825" y="3825"/>
                  <a:pt x="490" y="3192"/>
                </a:cubicBezTo>
                <a:cubicBezTo>
                  <a:pt x="167" y="2582"/>
                  <a:pt x="0" y="1738"/>
                  <a:pt x="23" y="607"/>
                </a:cubicBezTo>
                <a:cubicBezTo>
                  <a:pt x="27" y="414"/>
                  <a:pt x="27" y="414"/>
                  <a:pt x="27" y="414"/>
                </a:cubicBezTo>
                <a:cubicBezTo>
                  <a:pt x="219" y="410"/>
                  <a:pt x="219" y="410"/>
                  <a:pt x="219" y="410"/>
                </a:cubicBezTo>
                <a:close/>
                <a:moveTo>
                  <a:pt x="2016" y="3641"/>
                </a:moveTo>
                <a:cubicBezTo>
                  <a:pt x="1954" y="3641"/>
                  <a:pt x="1903" y="3691"/>
                  <a:pt x="1903" y="3753"/>
                </a:cubicBezTo>
                <a:cubicBezTo>
                  <a:pt x="1903" y="3815"/>
                  <a:pt x="1954" y="3865"/>
                  <a:pt x="2016" y="3865"/>
                </a:cubicBezTo>
                <a:cubicBezTo>
                  <a:pt x="2078" y="3865"/>
                  <a:pt x="2128" y="3815"/>
                  <a:pt x="2128" y="3753"/>
                </a:cubicBezTo>
                <a:cubicBezTo>
                  <a:pt x="2128" y="3691"/>
                  <a:pt x="2078" y="3641"/>
                  <a:pt x="2016" y="3641"/>
                </a:cubicBezTo>
                <a:close/>
                <a:moveTo>
                  <a:pt x="3070" y="676"/>
                </a:moveTo>
                <a:cubicBezTo>
                  <a:pt x="3008" y="676"/>
                  <a:pt x="2957" y="726"/>
                  <a:pt x="2957" y="788"/>
                </a:cubicBezTo>
                <a:cubicBezTo>
                  <a:pt x="2957" y="850"/>
                  <a:pt x="3008" y="900"/>
                  <a:pt x="3070" y="900"/>
                </a:cubicBezTo>
                <a:cubicBezTo>
                  <a:pt x="3131" y="900"/>
                  <a:pt x="3182" y="850"/>
                  <a:pt x="3182" y="788"/>
                </a:cubicBezTo>
                <a:cubicBezTo>
                  <a:pt x="3182" y="726"/>
                  <a:pt x="3131" y="676"/>
                  <a:pt x="3070" y="676"/>
                </a:cubicBezTo>
                <a:close/>
                <a:moveTo>
                  <a:pt x="958" y="676"/>
                </a:moveTo>
                <a:cubicBezTo>
                  <a:pt x="896" y="676"/>
                  <a:pt x="846" y="726"/>
                  <a:pt x="846" y="788"/>
                </a:cubicBezTo>
                <a:cubicBezTo>
                  <a:pt x="846" y="850"/>
                  <a:pt x="896" y="900"/>
                  <a:pt x="958" y="900"/>
                </a:cubicBezTo>
                <a:cubicBezTo>
                  <a:pt x="1020" y="900"/>
                  <a:pt x="1070" y="850"/>
                  <a:pt x="1070" y="788"/>
                </a:cubicBezTo>
                <a:cubicBezTo>
                  <a:pt x="1070" y="726"/>
                  <a:pt x="1020" y="676"/>
                  <a:pt x="958" y="676"/>
                </a:cubicBezTo>
                <a:close/>
                <a:moveTo>
                  <a:pt x="1081" y="1021"/>
                </a:moveTo>
                <a:cubicBezTo>
                  <a:pt x="1022" y="1061"/>
                  <a:pt x="957" y="1089"/>
                  <a:pt x="888" y="1105"/>
                </a:cubicBezTo>
                <a:cubicBezTo>
                  <a:pt x="886" y="1840"/>
                  <a:pt x="992" y="2388"/>
                  <a:pt x="1186" y="2783"/>
                </a:cubicBezTo>
                <a:cubicBezTo>
                  <a:pt x="1376" y="3168"/>
                  <a:pt x="1654" y="3406"/>
                  <a:pt x="2001" y="3529"/>
                </a:cubicBezTo>
                <a:cubicBezTo>
                  <a:pt x="2347" y="3406"/>
                  <a:pt x="2625" y="3168"/>
                  <a:pt x="2815" y="2783"/>
                </a:cubicBezTo>
                <a:cubicBezTo>
                  <a:pt x="3010" y="2388"/>
                  <a:pt x="3115" y="1840"/>
                  <a:pt x="3114" y="1105"/>
                </a:cubicBezTo>
                <a:cubicBezTo>
                  <a:pt x="3044" y="1089"/>
                  <a:pt x="2980" y="1061"/>
                  <a:pt x="2921" y="1021"/>
                </a:cubicBezTo>
                <a:cubicBezTo>
                  <a:pt x="2848" y="971"/>
                  <a:pt x="2784" y="902"/>
                  <a:pt x="2732" y="813"/>
                </a:cubicBezTo>
                <a:cubicBezTo>
                  <a:pt x="1270" y="813"/>
                  <a:pt x="1270" y="813"/>
                  <a:pt x="1270" y="813"/>
                </a:cubicBezTo>
                <a:cubicBezTo>
                  <a:pt x="1218" y="902"/>
                  <a:pt x="1155" y="971"/>
                  <a:pt x="1081" y="1021"/>
                </a:cubicBezTo>
                <a:close/>
                <a:moveTo>
                  <a:pt x="1171" y="1322"/>
                </a:moveTo>
                <a:cubicBezTo>
                  <a:pt x="1140" y="2097"/>
                  <a:pt x="1365" y="2652"/>
                  <a:pt x="1683" y="3128"/>
                </a:cubicBezTo>
                <a:cubicBezTo>
                  <a:pt x="1554" y="2475"/>
                  <a:pt x="1455" y="1790"/>
                  <a:pt x="1395" y="1057"/>
                </a:cubicBezTo>
                <a:cubicBezTo>
                  <a:pt x="1321" y="1146"/>
                  <a:pt x="1246" y="1234"/>
                  <a:pt x="1171" y="1322"/>
                </a:cubicBezTo>
                <a:close/>
                <a:moveTo>
                  <a:pt x="696" y="678"/>
                </a:moveTo>
                <a:cubicBezTo>
                  <a:pt x="612" y="731"/>
                  <a:pt x="521" y="767"/>
                  <a:pt x="422" y="789"/>
                </a:cubicBezTo>
                <a:cubicBezTo>
                  <a:pt x="420" y="1760"/>
                  <a:pt x="570" y="2484"/>
                  <a:pt x="846" y="3005"/>
                </a:cubicBezTo>
                <a:cubicBezTo>
                  <a:pt x="1115" y="3514"/>
                  <a:pt x="1509" y="3828"/>
                  <a:pt x="2001" y="3990"/>
                </a:cubicBezTo>
                <a:cubicBezTo>
                  <a:pt x="2493" y="3828"/>
                  <a:pt x="2887" y="3514"/>
                  <a:pt x="3156" y="3005"/>
                </a:cubicBezTo>
                <a:cubicBezTo>
                  <a:pt x="3432" y="2484"/>
                  <a:pt x="3582" y="1760"/>
                  <a:pt x="3579" y="789"/>
                </a:cubicBezTo>
                <a:cubicBezTo>
                  <a:pt x="3481" y="767"/>
                  <a:pt x="3390" y="731"/>
                  <a:pt x="3306" y="678"/>
                </a:cubicBezTo>
                <a:cubicBezTo>
                  <a:pt x="3201" y="612"/>
                  <a:pt x="3111" y="521"/>
                  <a:pt x="3037" y="403"/>
                </a:cubicBezTo>
                <a:cubicBezTo>
                  <a:pt x="965" y="403"/>
                  <a:pt x="965" y="403"/>
                  <a:pt x="965" y="403"/>
                </a:cubicBezTo>
                <a:cubicBezTo>
                  <a:pt x="891" y="521"/>
                  <a:pt x="800" y="612"/>
                  <a:pt x="696" y="678"/>
                </a:cubicBezTo>
                <a:close/>
              </a:path>
            </a:pathLst>
          </a:custGeom>
          <a:gradFill>
            <a:gsLst>
              <a:gs pos="0">
                <a:srgbClr val="FE4444"/>
              </a:gs>
              <a:gs pos="100000">
                <a:srgbClr val="832B2B"/>
              </a:gs>
            </a:gsLst>
            <a:lin ang="5400000" scaled="0"/>
          </a:gra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cxnSp>
        <p:nvCxnSpPr>
          <p:cNvPr id="17" name="直接连接符 16"/>
          <p:cNvCxnSpPr/>
          <p:nvPr/>
        </p:nvCxnSpPr>
        <p:spPr>
          <a:xfrm>
            <a:off x="1202055" y="1224280"/>
            <a:ext cx="0" cy="3547745"/>
          </a:xfrm>
          <a:prstGeom prst="line">
            <a:avLst/>
          </a:prstGeom>
          <a:ln w="50800" cmpd="sng">
            <a:solidFill>
              <a:srgbClr val="EB0303"/>
            </a:solidFill>
            <a:prstDash val="sysDash"/>
          </a:ln>
        </p:spPr>
        <p:style>
          <a:lnRef idx="1">
            <a:schemeClr val="accent1"/>
          </a:lnRef>
          <a:fillRef idx="0">
            <a:schemeClr val="accent1"/>
          </a:fillRef>
          <a:effectRef idx="0">
            <a:schemeClr val="accent1"/>
          </a:effectRef>
          <a:fontRef idx="minor">
            <a:schemeClr val="tx1"/>
          </a:fontRef>
        </p:style>
      </p:cxnSp>
      <p:sp>
        <p:nvSpPr>
          <p:cNvPr id="102" name="圆角矩形 101"/>
          <p:cNvSpPr/>
          <p:nvPr/>
        </p:nvSpPr>
        <p:spPr>
          <a:xfrm>
            <a:off x="1283335" y="21602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HTTPS</a:t>
            </a:r>
            <a:endParaRPr lang="en-US" altLang="zh-CN" sz="1350" b="1">
              <a:solidFill>
                <a:srgbClr val="C94251"/>
              </a:solidFill>
            </a:endParaRPr>
          </a:p>
        </p:txBody>
      </p:sp>
      <p:pic>
        <p:nvPicPr>
          <p:cNvPr id="26" name="图片 25"/>
          <p:cNvPicPr>
            <a:picLocks noChangeAspect="1"/>
          </p:cNvPicPr>
          <p:nvPr/>
        </p:nvPicPr>
        <p:blipFill>
          <a:blip r:embed="rId5"/>
          <a:stretch>
            <a:fillRect/>
          </a:stretch>
        </p:blipFill>
        <p:spPr>
          <a:xfrm>
            <a:off x="1443990" y="4392930"/>
            <a:ext cx="948055" cy="379095"/>
          </a:xfrm>
          <a:prstGeom prst="rect">
            <a:avLst/>
          </a:prstGeom>
        </p:spPr>
      </p:pic>
      <p:sp>
        <p:nvSpPr>
          <p:cNvPr id="28" name="圆角矩形 27"/>
          <p:cNvSpPr/>
          <p:nvPr/>
        </p:nvSpPr>
        <p:spPr>
          <a:xfrm>
            <a:off x="1283335" y="261429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350" b="1">
                <a:solidFill>
                  <a:srgbClr val="C94251"/>
                </a:solidFill>
              </a:rPr>
              <a:t>RSA</a:t>
            </a:r>
            <a:r>
              <a:rPr lang="zh-CN" altLang="en-US" sz="1350" b="1">
                <a:solidFill>
                  <a:srgbClr val="C94251"/>
                </a:solidFill>
                <a:ea typeface="宋体" panose="02010600030101010101" pitchFamily="2" charset="-122"/>
              </a:rPr>
              <a:t>签名</a:t>
            </a:r>
            <a:endParaRPr lang="zh-CN" altLang="en-US" sz="1350" b="1">
              <a:solidFill>
                <a:srgbClr val="C94251"/>
              </a:solidFill>
              <a:ea typeface="宋体" panose="02010600030101010101" pitchFamily="2" charset="-122"/>
            </a:endParaRPr>
          </a:p>
        </p:txBody>
      </p:sp>
      <p:sp>
        <p:nvSpPr>
          <p:cNvPr id="30" name="圆角矩形 29"/>
          <p:cNvSpPr/>
          <p:nvPr/>
        </p:nvSpPr>
        <p:spPr>
          <a:xfrm>
            <a:off x="1283335" y="306832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权限控制</a:t>
            </a:r>
            <a:endParaRPr lang="zh-CN" altLang="en-US" sz="1350" b="1">
              <a:solidFill>
                <a:srgbClr val="C94251"/>
              </a:solidFill>
              <a:ea typeface="宋体" panose="02010600030101010101" pitchFamily="2" charset="-122"/>
            </a:endParaRPr>
          </a:p>
        </p:txBody>
      </p:sp>
      <p:sp>
        <p:nvSpPr>
          <p:cNvPr id="40" name="圆角矩形 39"/>
          <p:cNvSpPr/>
          <p:nvPr/>
        </p:nvSpPr>
        <p:spPr>
          <a:xfrm>
            <a:off x="1283335" y="3522345"/>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节流限速</a:t>
            </a:r>
            <a:endParaRPr lang="zh-CN" altLang="en-US" sz="1350" b="1">
              <a:solidFill>
                <a:srgbClr val="C94251"/>
              </a:solidFill>
              <a:ea typeface="宋体" panose="02010600030101010101" pitchFamily="2" charset="-122"/>
            </a:endParaRPr>
          </a:p>
        </p:txBody>
      </p:sp>
      <p:sp>
        <p:nvSpPr>
          <p:cNvPr id="41" name="圆角矩形 40"/>
          <p:cNvSpPr/>
          <p:nvPr/>
        </p:nvSpPr>
        <p:spPr>
          <a:xfrm>
            <a:off x="1283335" y="3976370"/>
            <a:ext cx="1269365" cy="287020"/>
          </a:xfrm>
          <a:prstGeom prst="roundRect">
            <a:avLst>
              <a:gd name="adj" fmla="val 44437"/>
            </a:avLst>
          </a:prstGeom>
          <a:solidFill>
            <a:srgbClr val="ECECEC"/>
          </a:solidFill>
          <a:ln w="2540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b="1">
                <a:solidFill>
                  <a:srgbClr val="C94251"/>
                </a:solidFill>
                <a:ea typeface="宋体" panose="02010600030101010101" pitchFamily="2" charset="-122"/>
              </a:rPr>
              <a:t>访问统计</a:t>
            </a:r>
            <a:endParaRPr lang="zh-CN" altLang="en-US" sz="1350" b="1">
              <a:solidFill>
                <a:srgbClr val="C94251"/>
              </a:solidFill>
              <a:ea typeface="宋体" panose="02010600030101010101" pitchFamily="2" charset="-122"/>
            </a:endParaRPr>
          </a:p>
        </p:txBody>
      </p:sp>
      <p:sp>
        <p:nvSpPr>
          <p:cNvPr id="42" name="椭圆 41"/>
          <p:cNvSpPr/>
          <p:nvPr/>
        </p:nvSpPr>
        <p:spPr>
          <a:xfrm>
            <a:off x="107315" y="1707515"/>
            <a:ext cx="458470" cy="458470"/>
          </a:xfrm>
          <a:prstGeom prst="ellipse">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套</a:t>
            </a:r>
            <a:endParaRPr lang="zh-CN" altLang="en-US"/>
          </a:p>
        </p:txBody>
      </p:sp>
      <p:sp>
        <p:nvSpPr>
          <p:cNvPr id="43" name="菱形 42"/>
          <p:cNvSpPr/>
          <p:nvPr/>
        </p:nvSpPr>
        <p:spPr>
          <a:xfrm>
            <a:off x="478155" y="2319655"/>
            <a:ext cx="503555" cy="503555"/>
          </a:xfrm>
          <a:prstGeom prst="diamond">
            <a:avLst/>
          </a:prstGeom>
          <a:solidFill>
            <a:srgbClr val="0070C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壳</a:t>
            </a:r>
            <a:endParaRPr lang="zh-CN" altLang="en-US"/>
          </a:p>
        </p:txBody>
      </p:sp>
      <p:sp>
        <p:nvSpPr>
          <p:cNvPr id="46" name="等腰三角形 45"/>
          <p:cNvSpPr/>
          <p:nvPr/>
        </p:nvSpPr>
        <p:spPr>
          <a:xfrm>
            <a:off x="84455" y="2776220"/>
            <a:ext cx="504190" cy="648335"/>
          </a:xfrm>
          <a:prstGeom prst="triangle">
            <a:avLst/>
          </a:prstGeom>
          <a:solidFill>
            <a:srgbClr val="FF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公</a:t>
            </a:r>
            <a:endParaRPr lang="zh-CN" altLang="en-US"/>
          </a:p>
        </p:txBody>
      </p:sp>
      <p:sp>
        <p:nvSpPr>
          <p:cNvPr id="47" name="十边形 46"/>
          <p:cNvSpPr/>
          <p:nvPr/>
        </p:nvSpPr>
        <p:spPr>
          <a:xfrm>
            <a:off x="565785" y="3568700"/>
            <a:ext cx="575945" cy="504190"/>
          </a:xfrm>
          <a:prstGeom prst="decagon">
            <a:avLst/>
          </a:prstGeom>
          <a:solidFill>
            <a:srgbClr val="FFFF00">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司</a:t>
            </a:r>
            <a:endParaRPr lang="zh-CN" altLang="en-US"/>
          </a:p>
        </p:txBody>
      </p:sp>
      <p:grpSp>
        <p:nvGrpSpPr>
          <p:cNvPr id="51" name="组合 50"/>
          <p:cNvGrpSpPr/>
          <p:nvPr/>
        </p:nvGrpSpPr>
        <p:grpSpPr>
          <a:xfrm>
            <a:off x="107315" y="4110990"/>
            <a:ext cx="647700" cy="459740"/>
            <a:chOff x="169" y="6474"/>
            <a:chExt cx="1020" cy="724"/>
          </a:xfrm>
        </p:grpSpPr>
        <p:sp>
          <p:nvSpPr>
            <p:cNvPr id="48" name="平行四边形 47"/>
            <p:cNvSpPr/>
            <p:nvPr/>
          </p:nvSpPr>
          <p:spPr>
            <a:xfrm>
              <a:off x="169" y="6788"/>
              <a:ext cx="1020" cy="323"/>
            </a:xfrm>
            <a:prstGeom prst="parallelogram">
              <a:avLst/>
            </a:prstGeom>
            <a:solidFill>
              <a:srgbClr val="7030A0">
                <a:alpha val="5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ea typeface="宋体" panose="02010600030101010101" pitchFamily="2" charset="-122"/>
              </a:endParaRPr>
            </a:p>
          </p:txBody>
        </p:sp>
        <p:sp>
          <p:nvSpPr>
            <p:cNvPr id="50" name="文本框 49"/>
            <p:cNvSpPr txBox="1"/>
            <p:nvPr/>
          </p:nvSpPr>
          <p:spPr>
            <a:xfrm>
              <a:off x="276" y="6474"/>
              <a:ext cx="651" cy="725"/>
            </a:xfrm>
            <a:prstGeom prst="rect">
              <a:avLst/>
            </a:prstGeom>
            <a:noFill/>
          </p:spPr>
          <p:txBody>
            <a:bodyPr wrap="none" rtlCol="0">
              <a:spAutoFit/>
            </a:bodyPr>
            <a:p>
              <a:pPr algn="l"/>
              <a:r>
                <a:rPr lang="en-US" altLang="zh-CN" sz="2400">
                  <a:solidFill>
                    <a:schemeClr val="bg1"/>
                  </a:solidFill>
                  <a:sym typeface="+mn-ea"/>
                </a:rPr>
                <a:t>...</a:t>
              </a:r>
              <a:endParaRPr lang="en-US" altLang="zh-CN" sz="2400">
                <a:solidFill>
                  <a:schemeClr val="bg1"/>
                </a:solidFill>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2"/>
                                        </p:tgtEl>
                                        <p:attrNameLst>
                                          <p:attrName>style.visibility</p:attrName>
                                        </p:attrNameLst>
                                      </p:cBhvr>
                                      <p:to>
                                        <p:strVal val="visible"/>
                                      </p:to>
                                    </p:set>
                                    <p:animEffect transition="in" filter="fade">
                                      <p:cBhvr>
                                        <p:cTn id="23" dur="1000"/>
                                        <p:tgtEl>
                                          <p:spTgt spid="102"/>
                                        </p:tgtEl>
                                      </p:cBhvr>
                                    </p:animEffect>
                                    <p:anim calcmode="lin" valueType="num">
                                      <p:cBhvr>
                                        <p:cTn id="24" dur="1000" fill="hold"/>
                                        <p:tgtEl>
                                          <p:spTgt spid="102"/>
                                        </p:tgtEl>
                                        <p:attrNameLst>
                                          <p:attrName>ppt_x</p:attrName>
                                        </p:attrNameLst>
                                      </p:cBhvr>
                                      <p:tavLst>
                                        <p:tav tm="0">
                                          <p:val>
                                            <p:strVal val="#ppt_x"/>
                                          </p:val>
                                        </p:tav>
                                        <p:tav tm="100000">
                                          <p:val>
                                            <p:strVal val="#ppt_x"/>
                                          </p:val>
                                        </p:tav>
                                      </p:tavLst>
                                    </p:anim>
                                    <p:anim calcmode="lin" valueType="num">
                                      <p:cBhvr>
                                        <p:cTn id="25"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1000"/>
                                        <p:tgtEl>
                                          <p:spTgt spid="41"/>
                                        </p:tgtEl>
                                      </p:cBhvr>
                                    </p:animEffect>
                                    <p:anim calcmode="lin" valueType="num">
                                      <p:cBhvr>
                                        <p:cTn id="52" dur="1000" fill="hold"/>
                                        <p:tgtEl>
                                          <p:spTgt spid="41"/>
                                        </p:tgtEl>
                                        <p:attrNameLst>
                                          <p:attrName>ppt_x</p:attrName>
                                        </p:attrNameLst>
                                      </p:cBhvr>
                                      <p:tavLst>
                                        <p:tav tm="0">
                                          <p:val>
                                            <p:strVal val="#ppt_x"/>
                                          </p:val>
                                        </p:tav>
                                        <p:tav tm="100000">
                                          <p:val>
                                            <p:strVal val="#ppt_x"/>
                                          </p:val>
                                        </p:tav>
                                      </p:tavLst>
                                    </p:anim>
                                    <p:anim calcmode="lin" valueType="num">
                                      <p:cBhvr>
                                        <p:cTn id="5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7"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dissolve">
                                      <p:cBhvr>
                                        <p:cTn id="64" dur="500"/>
                                        <p:tgtEl>
                                          <p:spTgt spid="4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6"/>
                                        </p:tgtEl>
                                        <p:attrNameLst>
                                          <p:attrName>style.visibility</p:attrName>
                                        </p:attrNameLst>
                                      </p:cBhvr>
                                      <p:to>
                                        <p:strVal val="visible"/>
                                      </p:to>
                                    </p:set>
                                    <p:animEffect transition="in" filter="dissolve">
                                      <p:cBhvr>
                                        <p:cTn id="70" dur="500"/>
                                        <p:tgtEl>
                                          <p:spTgt spid="4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dissolve">
                                      <p:cBhvr>
                                        <p:cTn id="73" dur="500"/>
                                        <p:tgtEl>
                                          <p:spTgt spid="47"/>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6" grpId="0" animBg="1"/>
      <p:bldP spid="102" grpId="0" animBg="1"/>
      <p:bldP spid="28" grpId="0" animBg="1"/>
      <p:bldP spid="30" grpId="0" animBg="1"/>
      <p:bldP spid="40" grpId="0" animBg="1"/>
      <p:bldP spid="41" grpId="0" animBg="1"/>
      <p:bldP spid="42" grpId="0" animBg="1"/>
      <p:bldP spid="42" grpId="1" animBg="1"/>
      <p:bldP spid="42" grpId="2" animBg="1"/>
      <p:bldP spid="42" grpId="3" animBg="1"/>
      <p:bldP spid="42" grpId="4" animBg="1"/>
      <p:bldP spid="42" grpId="5" animBg="1"/>
      <p:bldP spid="42" grpId="6" animBg="1"/>
      <p:bldP spid="42" grpId="7" animBg="1"/>
      <p:bldP spid="43" grpId="0" animBg="1"/>
      <p:bldP spid="46"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 name="组合 34"/>
          <p:cNvGrpSpPr/>
          <p:nvPr/>
        </p:nvGrpSpPr>
        <p:grpSpPr>
          <a:xfrm>
            <a:off x="4017302" y="739352"/>
            <a:ext cx="3850349" cy="567270"/>
            <a:chOff x="4017302" y="1887432"/>
            <a:chExt cx="3850349" cy="567270"/>
          </a:xfrm>
        </p:grpSpPr>
        <p:sp>
          <p:nvSpPr>
            <p:cNvPr id="30" name="任意多边形 29"/>
            <p:cNvSpPr/>
            <p:nvPr/>
          </p:nvSpPr>
          <p:spPr>
            <a:xfrm>
              <a:off x="4017302" y="1887432"/>
              <a:ext cx="3850349" cy="567270"/>
            </a:xfrm>
            <a:custGeom>
              <a:avLst/>
              <a:gdLst>
                <a:gd name="connsiteX0" fmla="*/ 0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592483 w 3850349"/>
                <a:gd name="connsiteY4" fmla="*/ 567270 h 567270"/>
                <a:gd name="connsiteX5" fmla="*/ 504765 w 3850349"/>
                <a:gd name="connsiteY5" fmla="*/ 449966 h 567270"/>
                <a:gd name="connsiteX6" fmla="*/ 28846 w 3850349"/>
                <a:gd name="connsiteY6" fmla="*/ 1752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0" y="0"/>
                  </a:moveTo>
                  <a:lnTo>
                    <a:pt x="3566714" y="0"/>
                  </a:lnTo>
                  <a:lnTo>
                    <a:pt x="3850349" y="283635"/>
                  </a:lnTo>
                  <a:lnTo>
                    <a:pt x="3566714" y="567270"/>
                  </a:lnTo>
                  <a:lnTo>
                    <a:pt x="592483" y="567270"/>
                  </a:lnTo>
                  <a:lnTo>
                    <a:pt x="504765" y="449966"/>
                  </a:lnTo>
                  <a:cubicBezTo>
                    <a:pt x="367864" y="284081"/>
                    <a:pt x="207536" y="138245"/>
                    <a:pt x="28846" y="1752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4" name="TextBox 30"/>
            <p:cNvSpPr txBox="1"/>
            <p:nvPr/>
          </p:nvSpPr>
          <p:spPr>
            <a:xfrm>
              <a:off x="5085111" y="195562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sym typeface="+mn-ea"/>
                </a:rPr>
                <a:t>技术片面</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6" name="组合 35"/>
          <p:cNvGrpSpPr/>
          <p:nvPr/>
        </p:nvGrpSpPr>
        <p:grpSpPr>
          <a:xfrm>
            <a:off x="4756064" y="1534689"/>
            <a:ext cx="3111586" cy="567270"/>
            <a:chOff x="4756064" y="2682769"/>
            <a:chExt cx="3111586" cy="567270"/>
          </a:xfrm>
        </p:grpSpPr>
        <p:sp>
          <p:nvSpPr>
            <p:cNvPr id="31" name="任意多边形 30"/>
            <p:cNvSpPr/>
            <p:nvPr/>
          </p:nvSpPr>
          <p:spPr>
            <a:xfrm>
              <a:off x="4756064" y="2682769"/>
              <a:ext cx="3111586" cy="567270"/>
            </a:xfrm>
            <a:custGeom>
              <a:avLst/>
              <a:gdLst>
                <a:gd name="connsiteX0" fmla="*/ 0 w 3111586"/>
                <a:gd name="connsiteY0" fmla="*/ 0 h 567270"/>
                <a:gd name="connsiteX1" fmla="*/ 2827951 w 3111586"/>
                <a:gd name="connsiteY1" fmla="*/ 0 h 567270"/>
                <a:gd name="connsiteX2" fmla="*/ 3111586 w 3111586"/>
                <a:gd name="connsiteY2" fmla="*/ 283635 h 567270"/>
                <a:gd name="connsiteX3" fmla="*/ 2827951 w 3111586"/>
                <a:gd name="connsiteY3" fmla="*/ 567270 h 567270"/>
                <a:gd name="connsiteX4" fmla="*/ 216299 w 3111586"/>
                <a:gd name="connsiteY4" fmla="*/ 567270 h 567270"/>
                <a:gd name="connsiteX5" fmla="*/ 176658 w 3111586"/>
                <a:gd name="connsiteY5" fmla="*/ 413101 h 567270"/>
                <a:gd name="connsiteX6" fmla="*/ 7068 w 3111586"/>
                <a:gd name="connsiteY6" fmla="*/ 1163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6" h="567270">
                  <a:moveTo>
                    <a:pt x="0" y="0"/>
                  </a:moveTo>
                  <a:lnTo>
                    <a:pt x="2827951" y="0"/>
                  </a:lnTo>
                  <a:lnTo>
                    <a:pt x="3111586" y="283635"/>
                  </a:lnTo>
                  <a:lnTo>
                    <a:pt x="2827951" y="567270"/>
                  </a:lnTo>
                  <a:lnTo>
                    <a:pt x="216299" y="567270"/>
                  </a:lnTo>
                  <a:lnTo>
                    <a:pt x="176658" y="413101"/>
                  </a:lnTo>
                  <a:cubicBezTo>
                    <a:pt x="133041" y="272869"/>
                    <a:pt x="76011" y="138546"/>
                    <a:pt x="7068" y="11634"/>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5" name="TextBox 30"/>
            <p:cNvSpPr txBox="1"/>
            <p:nvPr/>
          </p:nvSpPr>
          <p:spPr>
            <a:xfrm>
              <a:off x="5085111" y="2750961"/>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缺乏经验</a:t>
              </a: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7" name="组合 36"/>
          <p:cNvGrpSpPr/>
          <p:nvPr/>
        </p:nvGrpSpPr>
        <p:grpSpPr>
          <a:xfrm>
            <a:off x="5013486" y="2330026"/>
            <a:ext cx="2854165" cy="567270"/>
            <a:chOff x="5013486" y="3478106"/>
            <a:chExt cx="2854165" cy="567270"/>
          </a:xfrm>
        </p:grpSpPr>
        <p:sp>
          <p:nvSpPr>
            <p:cNvPr id="32" name="任意多边形 31"/>
            <p:cNvSpPr/>
            <p:nvPr/>
          </p:nvSpPr>
          <p:spPr>
            <a:xfrm>
              <a:off x="5013486" y="3478106"/>
              <a:ext cx="2854165" cy="567270"/>
            </a:xfrm>
            <a:custGeom>
              <a:avLst/>
              <a:gdLst>
                <a:gd name="connsiteX0" fmla="*/ 0 w 2854165"/>
                <a:gd name="connsiteY0" fmla="*/ 0 h 567270"/>
                <a:gd name="connsiteX1" fmla="*/ 2570530 w 2854165"/>
                <a:gd name="connsiteY1" fmla="*/ 0 h 567270"/>
                <a:gd name="connsiteX2" fmla="*/ 2854165 w 2854165"/>
                <a:gd name="connsiteY2" fmla="*/ 283635 h 567270"/>
                <a:gd name="connsiteX3" fmla="*/ 2570530 w 2854165"/>
                <a:gd name="connsiteY3" fmla="*/ 567270 h 567270"/>
                <a:gd name="connsiteX4" fmla="*/ 0 w 2854165"/>
                <a:gd name="connsiteY4" fmla="*/ 567270 h 567270"/>
                <a:gd name="connsiteX5" fmla="*/ 8346 w 2854165"/>
                <a:gd name="connsiteY5" fmla="*/ 512582 h 567270"/>
                <a:gd name="connsiteX6" fmla="*/ 19907 w 2854165"/>
                <a:gd name="connsiteY6" fmla="*/ 283636 h 567270"/>
                <a:gd name="connsiteX7" fmla="*/ 8346 w 2854165"/>
                <a:gd name="connsiteY7" fmla="*/ 54690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4165" h="567270">
                  <a:moveTo>
                    <a:pt x="0" y="0"/>
                  </a:moveTo>
                  <a:lnTo>
                    <a:pt x="2570530" y="0"/>
                  </a:lnTo>
                  <a:lnTo>
                    <a:pt x="2854165" y="283635"/>
                  </a:lnTo>
                  <a:lnTo>
                    <a:pt x="2570530" y="567270"/>
                  </a:lnTo>
                  <a:lnTo>
                    <a:pt x="0" y="567270"/>
                  </a:lnTo>
                  <a:lnTo>
                    <a:pt x="8346" y="512582"/>
                  </a:lnTo>
                  <a:cubicBezTo>
                    <a:pt x="15991" y="437306"/>
                    <a:pt x="19907" y="360929"/>
                    <a:pt x="19907" y="283636"/>
                  </a:cubicBezTo>
                  <a:cubicBezTo>
                    <a:pt x="19907" y="206344"/>
                    <a:pt x="15991" y="129966"/>
                    <a:pt x="8346" y="54690"/>
                  </a:cubicBezTo>
                  <a:close/>
                </a:path>
              </a:pathLst>
            </a:custGeom>
            <a:solidFill>
              <a:srgbClr val="C942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6" name="TextBox 30"/>
            <p:cNvSpPr txBox="1"/>
            <p:nvPr/>
          </p:nvSpPr>
          <p:spPr>
            <a:xfrm>
              <a:off x="5116428" y="3546298"/>
              <a:ext cx="2304256" cy="430530"/>
            </a:xfrm>
            <a:prstGeom prst="rect">
              <a:avLst/>
            </a:prstGeom>
            <a:noFill/>
          </p:spPr>
          <p:txBody>
            <a:bodyPr wrap="square" lIns="0" tIns="0" rIns="0" bIns="0" rtlCol="0">
              <a:spAutoFit/>
            </a:bodyPr>
            <a:p>
              <a:pPr algn="ctr"/>
              <a:endParaRPr lang="zh-CN" altLang="en-US" sz="2800" dirty="0">
                <a:solidFill>
                  <a:schemeClr val="bg1"/>
                </a:solidFill>
                <a:latin typeface="微软雅黑" panose="020B0503020204020204" charset="-122"/>
                <a:ea typeface="微软雅黑" panose="020B0503020204020204" charset="-122"/>
              </a:endParaRPr>
            </a:p>
          </p:txBody>
        </p:sp>
      </p:grpSp>
      <p:grpSp>
        <p:nvGrpSpPr>
          <p:cNvPr id="38" name="组合 37"/>
          <p:cNvGrpSpPr/>
          <p:nvPr/>
        </p:nvGrpSpPr>
        <p:grpSpPr>
          <a:xfrm>
            <a:off x="4756066" y="3125363"/>
            <a:ext cx="3111584" cy="567270"/>
            <a:chOff x="4756066" y="4273443"/>
            <a:chExt cx="3111584" cy="567270"/>
          </a:xfrm>
        </p:grpSpPr>
        <p:sp>
          <p:nvSpPr>
            <p:cNvPr id="33" name="任意多边形 32"/>
            <p:cNvSpPr/>
            <p:nvPr/>
          </p:nvSpPr>
          <p:spPr>
            <a:xfrm>
              <a:off x="4756066" y="4273443"/>
              <a:ext cx="3111584" cy="567270"/>
            </a:xfrm>
            <a:custGeom>
              <a:avLst/>
              <a:gdLst>
                <a:gd name="connsiteX0" fmla="*/ 216297 w 3111584"/>
                <a:gd name="connsiteY0" fmla="*/ 0 h 567270"/>
                <a:gd name="connsiteX1" fmla="*/ 2827949 w 3111584"/>
                <a:gd name="connsiteY1" fmla="*/ 0 h 567270"/>
                <a:gd name="connsiteX2" fmla="*/ 3111584 w 3111584"/>
                <a:gd name="connsiteY2" fmla="*/ 283635 h 567270"/>
                <a:gd name="connsiteX3" fmla="*/ 2827949 w 3111584"/>
                <a:gd name="connsiteY3" fmla="*/ 567270 h 567270"/>
                <a:gd name="connsiteX4" fmla="*/ 0 w 3111584"/>
                <a:gd name="connsiteY4" fmla="*/ 567270 h 567270"/>
                <a:gd name="connsiteX5" fmla="*/ 7066 w 3111584"/>
                <a:gd name="connsiteY5" fmla="*/ 555638 h 567270"/>
                <a:gd name="connsiteX6" fmla="*/ 176656 w 3111584"/>
                <a:gd name="connsiteY6" fmla="*/ 154171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11584" h="567270">
                  <a:moveTo>
                    <a:pt x="216297" y="0"/>
                  </a:moveTo>
                  <a:lnTo>
                    <a:pt x="2827949" y="0"/>
                  </a:lnTo>
                  <a:lnTo>
                    <a:pt x="3111584" y="283635"/>
                  </a:lnTo>
                  <a:lnTo>
                    <a:pt x="2827949" y="567270"/>
                  </a:lnTo>
                  <a:lnTo>
                    <a:pt x="0" y="567270"/>
                  </a:lnTo>
                  <a:lnTo>
                    <a:pt x="7066" y="555638"/>
                  </a:lnTo>
                  <a:cubicBezTo>
                    <a:pt x="76009" y="428726"/>
                    <a:pt x="133039" y="294403"/>
                    <a:pt x="176656" y="15417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7" name="TextBox 30"/>
            <p:cNvSpPr txBox="1"/>
            <p:nvPr/>
          </p:nvSpPr>
          <p:spPr>
            <a:xfrm>
              <a:off x="5085111" y="4341635"/>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spring boot</a:t>
              </a:r>
              <a:endParaRPr lang="en-US" altLang="zh-CN" sz="2800" dirty="0">
                <a:solidFill>
                  <a:schemeClr val="bg1"/>
                </a:solidFill>
                <a:latin typeface="微软雅黑" panose="020B0503020204020204" charset="-122"/>
                <a:ea typeface="微软雅黑" panose="020B0503020204020204" charset="-122"/>
              </a:endParaRPr>
            </a:p>
          </p:txBody>
        </p:sp>
      </p:grpSp>
      <p:grpSp>
        <p:nvGrpSpPr>
          <p:cNvPr id="39" name="组合 38"/>
          <p:cNvGrpSpPr/>
          <p:nvPr/>
        </p:nvGrpSpPr>
        <p:grpSpPr>
          <a:xfrm>
            <a:off x="4017302" y="3920702"/>
            <a:ext cx="3850349" cy="567270"/>
            <a:chOff x="4017302" y="5068782"/>
            <a:chExt cx="3850349" cy="567270"/>
          </a:xfrm>
        </p:grpSpPr>
        <p:sp>
          <p:nvSpPr>
            <p:cNvPr id="34" name="任意多边形 33"/>
            <p:cNvSpPr/>
            <p:nvPr/>
          </p:nvSpPr>
          <p:spPr>
            <a:xfrm>
              <a:off x="4017302" y="5068782"/>
              <a:ext cx="3850349" cy="567270"/>
            </a:xfrm>
            <a:custGeom>
              <a:avLst/>
              <a:gdLst>
                <a:gd name="connsiteX0" fmla="*/ 592483 w 3850349"/>
                <a:gd name="connsiteY0" fmla="*/ 0 h 567270"/>
                <a:gd name="connsiteX1" fmla="*/ 3566714 w 3850349"/>
                <a:gd name="connsiteY1" fmla="*/ 0 h 567270"/>
                <a:gd name="connsiteX2" fmla="*/ 3850349 w 3850349"/>
                <a:gd name="connsiteY2" fmla="*/ 283635 h 567270"/>
                <a:gd name="connsiteX3" fmla="*/ 3566714 w 3850349"/>
                <a:gd name="connsiteY3" fmla="*/ 567270 h 567270"/>
                <a:gd name="connsiteX4" fmla="*/ 0 w 3850349"/>
                <a:gd name="connsiteY4" fmla="*/ 567270 h 567270"/>
                <a:gd name="connsiteX5" fmla="*/ 28846 w 3850349"/>
                <a:gd name="connsiteY5" fmla="*/ 549746 h 567270"/>
                <a:gd name="connsiteX6" fmla="*/ 504765 w 3850349"/>
                <a:gd name="connsiteY6" fmla="*/ 117304 h 567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0349" h="567270">
                  <a:moveTo>
                    <a:pt x="592483" y="0"/>
                  </a:moveTo>
                  <a:lnTo>
                    <a:pt x="3566714" y="0"/>
                  </a:lnTo>
                  <a:lnTo>
                    <a:pt x="3850349" y="283635"/>
                  </a:lnTo>
                  <a:lnTo>
                    <a:pt x="3566714" y="567270"/>
                  </a:lnTo>
                  <a:lnTo>
                    <a:pt x="0" y="567270"/>
                  </a:lnTo>
                  <a:lnTo>
                    <a:pt x="28846" y="549746"/>
                  </a:lnTo>
                  <a:cubicBezTo>
                    <a:pt x="207536" y="429025"/>
                    <a:pt x="367864" y="283190"/>
                    <a:pt x="504765" y="11730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a:p>
          </p:txBody>
        </p:sp>
        <p:sp>
          <p:nvSpPr>
            <p:cNvPr id="8" name="TextBox 30"/>
            <p:cNvSpPr txBox="1"/>
            <p:nvPr/>
          </p:nvSpPr>
          <p:spPr>
            <a:xfrm>
              <a:off x="5085111" y="5136974"/>
              <a:ext cx="2366890" cy="430530"/>
            </a:xfrm>
            <a:prstGeom prst="rect">
              <a:avLst/>
            </a:prstGeom>
            <a:noFill/>
          </p:spPr>
          <p:txBody>
            <a:bodyPr wrap="square" lIns="0" tIns="0" rIns="0" bIns="0" rtlCol="0">
              <a:spAutoFit/>
            </a:bodyPr>
            <a:p>
              <a:pPr algn="ctr"/>
              <a:r>
                <a:rPr lang="en-US" altLang="zh-CN" sz="2800" dirty="0">
                  <a:solidFill>
                    <a:schemeClr val="bg1"/>
                  </a:solidFill>
                  <a:latin typeface="微软雅黑" panose="020B0503020204020204" charset="-122"/>
                  <a:ea typeface="微软雅黑" panose="020B0503020204020204" charset="-122"/>
                </a:rPr>
                <a:t>gradle</a:t>
              </a:r>
              <a:endParaRPr lang="en-US" altLang="zh-CN" sz="2800" dirty="0">
                <a:solidFill>
                  <a:schemeClr val="bg1"/>
                </a:solidFill>
                <a:latin typeface="微软雅黑" panose="020B0503020204020204" charset="-122"/>
                <a:ea typeface="微软雅黑" panose="020B0503020204020204" charset="-122"/>
              </a:endParaRPr>
            </a:p>
          </p:txBody>
        </p:sp>
      </p:grpSp>
      <p:sp>
        <p:nvSpPr>
          <p:cNvPr id="17" name="椭圆 16"/>
          <p:cNvSpPr/>
          <p:nvPr/>
        </p:nvSpPr>
        <p:spPr>
          <a:xfrm>
            <a:off x="563233" y="474785"/>
            <a:ext cx="4192664" cy="4192664"/>
          </a:xfrm>
          <a:prstGeom prst="ellipse">
            <a:avLst/>
          </a:prstGeom>
          <a:blipFill dpi="0" rotWithShape="1">
            <a:blip r:embed="rId1">
              <a:extLst>
                <a:ext uri="{28A0092B-C50C-407E-A947-70E740481C1C}">
                  <a14:useLocalDpi xmlns:a14="http://schemas.microsoft.com/office/drawing/2010/main" val="0"/>
                </a:ext>
              </a:extLst>
            </a:blip>
            <a:srcRect/>
            <a:stretch>
              <a:fillRect l="-33488" r="-334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Box 30"/>
          <p:cNvSpPr txBox="1"/>
          <p:nvPr/>
        </p:nvSpPr>
        <p:spPr>
          <a:xfrm>
            <a:off x="5116226" y="2397584"/>
            <a:ext cx="2366890" cy="430530"/>
          </a:xfrm>
          <a:prstGeom prst="rect">
            <a:avLst/>
          </a:prstGeom>
          <a:noFill/>
        </p:spPr>
        <p:txBody>
          <a:bodyPr wrap="square" lIns="0" tIns="0" rIns="0" bIns="0" rtlCol="0">
            <a:spAutoFit/>
          </a:bodyPr>
          <a:p>
            <a:pPr algn="ctr"/>
            <a:r>
              <a:rPr lang="zh-CN" altLang="en-US" sz="2800" dirty="0">
                <a:solidFill>
                  <a:schemeClr val="bg1"/>
                </a:solidFill>
                <a:latin typeface="微软雅黑" panose="020B0503020204020204" charset="-122"/>
                <a:ea typeface="微软雅黑" panose="020B0503020204020204" charset="-122"/>
              </a:rPr>
              <a:t>精益求精</a:t>
            </a:r>
            <a:endParaRPr lang="zh-CN" altLang="en-US" sz="2800" dirty="0">
              <a:solidFill>
                <a:schemeClr val="bg1"/>
              </a:solidFill>
              <a:latin typeface="微软雅黑" panose="020B0503020204020204" charset="-122"/>
              <a:ea typeface="微软雅黑" panose="020B0503020204020204"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200"/>
                                  </p:stCondLst>
                                  <p:childTnLst>
                                    <p:set>
                                      <p:cBhvr>
                                        <p:cTn id="13" dur="1" fill="hold">
                                          <p:stCondLst>
                                            <p:cond delay="0"/>
                                          </p:stCondLst>
                                        </p:cTn>
                                        <p:tgtEl>
                                          <p:spTgt spid="35"/>
                                        </p:tgtEl>
                                        <p:attrNameLst>
                                          <p:attrName>style.visibility</p:attrName>
                                        </p:attrNameLst>
                                      </p:cBhvr>
                                      <p:to>
                                        <p:strVal val="visible"/>
                                      </p:to>
                                    </p:set>
                                    <p:anim calcmode="lin" valueType="num">
                                      <p:cBhvr>
                                        <p:cTn id="14" dur="1000" fill="hold"/>
                                        <p:tgtEl>
                                          <p:spTgt spid="35"/>
                                        </p:tgtEl>
                                        <p:attrNameLst>
                                          <p:attrName>ppt_x</p:attrName>
                                        </p:attrNameLst>
                                      </p:cBhvr>
                                      <p:tavLst>
                                        <p:tav tm="0">
                                          <p:val>
                                            <p:strVal val="#ppt_x-.2"/>
                                          </p:val>
                                        </p:tav>
                                        <p:tav tm="100000">
                                          <p:val>
                                            <p:strVal val="#ppt_x"/>
                                          </p:val>
                                        </p:tav>
                                      </p:tavLst>
                                    </p:anim>
                                    <p:anim calcmode="lin" valueType="num">
                                      <p:cBhvr>
                                        <p:cTn id="15" dur="1000" fill="hold"/>
                                        <p:tgtEl>
                                          <p:spTgt spid="35"/>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1000" fill="hold"/>
                                        <p:tgtEl>
                                          <p:spTgt spid="36"/>
                                        </p:tgtEl>
                                        <p:attrNameLst>
                                          <p:attrName>ppt_x</p:attrName>
                                        </p:attrNameLst>
                                      </p:cBhvr>
                                      <p:tavLst>
                                        <p:tav tm="0">
                                          <p:val>
                                            <p:strVal val="#ppt_x-.2"/>
                                          </p:val>
                                        </p:tav>
                                        <p:tav tm="100000">
                                          <p:val>
                                            <p:strVal val="#ppt_x"/>
                                          </p:val>
                                        </p:tav>
                                      </p:tavLst>
                                    </p:anim>
                                    <p:anim calcmode="lin" valueType="num">
                                      <p:cBhvr>
                                        <p:cTn id="22" dur="1000" fill="hold"/>
                                        <p:tgtEl>
                                          <p:spTgt spid="36"/>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400"/>
                                  </p:stCondLst>
                                  <p:childTnLst>
                                    <p:set>
                                      <p:cBhvr>
                                        <p:cTn id="27" dur="1" fill="hold">
                                          <p:stCondLst>
                                            <p:cond delay="0"/>
                                          </p:stCondLst>
                                        </p:cTn>
                                        <p:tgtEl>
                                          <p:spTgt spid="37"/>
                                        </p:tgtEl>
                                        <p:attrNameLst>
                                          <p:attrName>style.visibility</p:attrName>
                                        </p:attrNameLst>
                                      </p:cBhvr>
                                      <p:to>
                                        <p:strVal val="visible"/>
                                      </p:to>
                                    </p:set>
                                    <p:anim calcmode="lin" valueType="num">
                                      <p:cBhvr>
                                        <p:cTn id="28" dur="1000" fill="hold"/>
                                        <p:tgtEl>
                                          <p:spTgt spid="37"/>
                                        </p:tgtEl>
                                        <p:attrNameLst>
                                          <p:attrName>ppt_x</p:attrName>
                                        </p:attrNameLst>
                                      </p:cBhvr>
                                      <p:tavLst>
                                        <p:tav tm="0">
                                          <p:val>
                                            <p:strVal val="#ppt_x-.2"/>
                                          </p:val>
                                        </p:tav>
                                        <p:tav tm="100000">
                                          <p:val>
                                            <p:strVal val="#ppt_x"/>
                                          </p:val>
                                        </p:tav>
                                      </p:tavLst>
                                    </p:anim>
                                    <p:anim calcmode="lin" valueType="num">
                                      <p:cBhvr>
                                        <p:cTn id="29"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30" dur="10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9" presetClass="entr" presetSubtype="0" fill="hold" nodeType="clickEffect">
                                  <p:stCondLst>
                                    <p:cond delay="600"/>
                                  </p:stCondLst>
                                  <p:childTnLst>
                                    <p:set>
                                      <p:cBhvr>
                                        <p:cTn id="34" dur="1" fill="hold">
                                          <p:stCondLst>
                                            <p:cond delay="0"/>
                                          </p:stCondLst>
                                        </p:cTn>
                                        <p:tgtEl>
                                          <p:spTgt spid="38"/>
                                        </p:tgtEl>
                                        <p:attrNameLst>
                                          <p:attrName>style.visibility</p:attrName>
                                        </p:attrNameLst>
                                      </p:cBhvr>
                                      <p:to>
                                        <p:strVal val="visible"/>
                                      </p:to>
                                    </p:set>
                                    <p:anim calcmode="lin" valueType="num">
                                      <p:cBhvr>
                                        <p:cTn id="35" dur="1000" fill="hold"/>
                                        <p:tgtEl>
                                          <p:spTgt spid="38"/>
                                        </p:tgtEl>
                                        <p:attrNameLst>
                                          <p:attrName>ppt_x</p:attrName>
                                        </p:attrNameLst>
                                      </p:cBhvr>
                                      <p:tavLst>
                                        <p:tav tm="0">
                                          <p:val>
                                            <p:strVal val="#ppt_x-.2"/>
                                          </p:val>
                                        </p:tav>
                                        <p:tav tm="100000">
                                          <p:val>
                                            <p:strVal val="#ppt_x"/>
                                          </p:val>
                                        </p:tav>
                                      </p:tavLst>
                                    </p:anim>
                                    <p:anim calcmode="lin" valueType="num">
                                      <p:cBhvr>
                                        <p:cTn id="36" dur="1000" fill="hold"/>
                                        <p:tgtEl>
                                          <p:spTgt spid="38"/>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29"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ppt_x</p:attrName>
                                        </p:attrNameLst>
                                      </p:cBhvr>
                                      <p:tavLst>
                                        <p:tav tm="0">
                                          <p:val>
                                            <p:strVal val="#ppt_x-.2"/>
                                          </p:val>
                                        </p:tav>
                                        <p:tav tm="100000">
                                          <p:val>
                                            <p:strVal val="#ppt_x"/>
                                          </p:val>
                                        </p:tav>
                                      </p:tavLst>
                                    </p:anim>
                                    <p:anim calcmode="lin" valueType="num">
                                      <p:cBhvr>
                                        <p:cTn id="4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4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p:cNvSpPr/>
          <p:nvPr/>
        </p:nvSpPr>
        <p:spPr>
          <a:xfrm>
            <a:off x="1153795" y="3290570"/>
            <a:ext cx="8425180" cy="1381125"/>
          </a:xfrm>
          <a:custGeom>
            <a:avLst/>
            <a:gdLst>
              <a:gd name="connsiteX0" fmla="*/ 0 w 8374743"/>
              <a:gd name="connsiteY0" fmla="*/ 150300 h 901780"/>
              <a:gd name="connsiteX1" fmla="*/ 150300 w 8374743"/>
              <a:gd name="connsiteY1" fmla="*/ 0 h 901780"/>
              <a:gd name="connsiteX2" fmla="*/ 8224443 w 8374743"/>
              <a:gd name="connsiteY2" fmla="*/ 0 h 901780"/>
              <a:gd name="connsiteX3" fmla="*/ 8374743 w 8374743"/>
              <a:gd name="connsiteY3" fmla="*/ 150300 h 901780"/>
              <a:gd name="connsiteX4" fmla="*/ 8374743 w 8374743"/>
              <a:gd name="connsiteY4" fmla="*/ 751480 h 901780"/>
              <a:gd name="connsiteX5" fmla="*/ 8224443 w 8374743"/>
              <a:gd name="connsiteY5" fmla="*/ 901780 h 901780"/>
              <a:gd name="connsiteX6" fmla="*/ 150300 w 8374743"/>
              <a:gd name="connsiteY6" fmla="*/ 901780 h 901780"/>
              <a:gd name="connsiteX7" fmla="*/ 0 w 8374743"/>
              <a:gd name="connsiteY7" fmla="*/ 751480 h 901780"/>
              <a:gd name="connsiteX8" fmla="*/ 0 w 8374743"/>
              <a:gd name="connsiteY8" fmla="*/ 150300 h 901780"/>
              <a:gd name="connsiteX0-1" fmla="*/ 0 w 8374743"/>
              <a:gd name="connsiteY0-2" fmla="*/ 353500 h 1104980"/>
              <a:gd name="connsiteX1-3" fmla="*/ 150300 w 8374743"/>
              <a:gd name="connsiteY1-4" fmla="*/ 203200 h 1104980"/>
              <a:gd name="connsiteX2-5" fmla="*/ 7745472 w 8374743"/>
              <a:gd name="connsiteY2-6" fmla="*/ 0 h 1104980"/>
              <a:gd name="connsiteX3-7" fmla="*/ 8374743 w 8374743"/>
              <a:gd name="connsiteY3-8" fmla="*/ 353500 h 1104980"/>
              <a:gd name="connsiteX4-9" fmla="*/ 8374743 w 8374743"/>
              <a:gd name="connsiteY4-10" fmla="*/ 954680 h 1104980"/>
              <a:gd name="connsiteX5-11" fmla="*/ 8224443 w 8374743"/>
              <a:gd name="connsiteY5-12" fmla="*/ 1104980 h 1104980"/>
              <a:gd name="connsiteX6-13" fmla="*/ 150300 w 8374743"/>
              <a:gd name="connsiteY6-14" fmla="*/ 1104980 h 1104980"/>
              <a:gd name="connsiteX7-15" fmla="*/ 0 w 8374743"/>
              <a:gd name="connsiteY7-16" fmla="*/ 954680 h 1104980"/>
              <a:gd name="connsiteX8-17" fmla="*/ 0 w 8374743"/>
              <a:gd name="connsiteY8-18" fmla="*/ 353500 h 1104980"/>
              <a:gd name="connsiteX0-19" fmla="*/ 0 w 8374743"/>
              <a:gd name="connsiteY0-20" fmla="*/ 353500 h 1293666"/>
              <a:gd name="connsiteX1-21" fmla="*/ 150300 w 8374743"/>
              <a:gd name="connsiteY1-22" fmla="*/ 203200 h 1293666"/>
              <a:gd name="connsiteX2-23" fmla="*/ 7745472 w 8374743"/>
              <a:gd name="connsiteY2-24" fmla="*/ 0 h 1293666"/>
              <a:gd name="connsiteX3-25" fmla="*/ 8374743 w 8374743"/>
              <a:gd name="connsiteY3-26" fmla="*/ 353500 h 1293666"/>
              <a:gd name="connsiteX4-27" fmla="*/ 8374743 w 8374743"/>
              <a:gd name="connsiteY4-28" fmla="*/ 954680 h 1293666"/>
              <a:gd name="connsiteX5-29" fmla="*/ 7847072 w 8374743"/>
              <a:gd name="connsiteY5-30" fmla="*/ 1293666 h 1293666"/>
              <a:gd name="connsiteX6-31" fmla="*/ 150300 w 8374743"/>
              <a:gd name="connsiteY6-32" fmla="*/ 1104980 h 1293666"/>
              <a:gd name="connsiteX7-33" fmla="*/ 0 w 8374743"/>
              <a:gd name="connsiteY7-34" fmla="*/ 954680 h 1293666"/>
              <a:gd name="connsiteX8-35" fmla="*/ 0 w 8374743"/>
              <a:gd name="connsiteY8-36" fmla="*/ 353500 h 12936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8374743" h="1293666">
                <a:moveTo>
                  <a:pt x="0" y="353500"/>
                </a:moveTo>
                <a:cubicBezTo>
                  <a:pt x="0" y="270492"/>
                  <a:pt x="67292" y="203200"/>
                  <a:pt x="150300" y="203200"/>
                </a:cubicBezTo>
                <a:cubicBezTo>
                  <a:pt x="2841681" y="203200"/>
                  <a:pt x="5054091" y="0"/>
                  <a:pt x="7745472" y="0"/>
                </a:cubicBezTo>
                <a:cubicBezTo>
                  <a:pt x="7828480" y="0"/>
                  <a:pt x="8374743" y="270492"/>
                  <a:pt x="8374743" y="353500"/>
                </a:cubicBezTo>
                <a:lnTo>
                  <a:pt x="8374743" y="954680"/>
                </a:lnTo>
                <a:cubicBezTo>
                  <a:pt x="8374743" y="1037688"/>
                  <a:pt x="7930080" y="1293666"/>
                  <a:pt x="7847072" y="1293666"/>
                </a:cubicBezTo>
                <a:lnTo>
                  <a:pt x="150300" y="1104980"/>
                </a:lnTo>
                <a:cubicBezTo>
                  <a:pt x="67292" y="1104980"/>
                  <a:pt x="0" y="1037688"/>
                  <a:pt x="0" y="954680"/>
                </a:cubicBezTo>
                <a:lnTo>
                  <a:pt x="0" y="353500"/>
                </a:lnTo>
                <a:close/>
              </a:path>
            </a:pathLst>
          </a:custGeom>
          <a:gradFill>
            <a:gsLst>
              <a:gs pos="0">
                <a:schemeClr val="tx1">
                  <a:alpha val="51000"/>
                </a:schemeClr>
              </a:gs>
              <a:gs pos="100000">
                <a:srgbClr val="F4F3F2">
                  <a:alpha val="0"/>
                </a:srgbClr>
              </a:gs>
            </a:gsLst>
            <a:lin ang="0" scaled="0"/>
          </a:gra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3" name="任意多边形 2"/>
          <p:cNvSpPr>
            <a:spLocks noChangeAspect="1"/>
          </p:cNvSpPr>
          <p:nvPr/>
        </p:nvSpPr>
        <p:spPr>
          <a:xfrm>
            <a:off x="691515" y="1790700"/>
            <a:ext cx="7510780" cy="2682875"/>
          </a:xfrm>
          <a:custGeom>
            <a:avLst/>
            <a:gdLst>
              <a:gd name="connsiteX0" fmla="*/ 7418750 w 9401538"/>
              <a:gd name="connsiteY0" fmla="*/ 0 h 3616413"/>
              <a:gd name="connsiteX1" fmla="*/ 9288825 w 9401538"/>
              <a:gd name="connsiteY1" fmla="*/ 0 h 3616413"/>
              <a:gd name="connsiteX2" fmla="*/ 9401538 w 9401538"/>
              <a:gd name="connsiteY2" fmla="*/ 112713 h 3616413"/>
              <a:gd name="connsiteX3" fmla="*/ 9401537 w 9401538"/>
              <a:gd name="connsiteY3" fmla="*/ 112713 h 3616413"/>
              <a:gd name="connsiteX4" fmla="*/ 9288824 w 9401538"/>
              <a:gd name="connsiteY4" fmla="*/ 225426 h 3616413"/>
              <a:gd name="connsiteX5" fmla="*/ 7491386 w 9401538"/>
              <a:gd name="connsiteY5" fmla="*/ 225425 h 3616413"/>
              <a:gd name="connsiteX6" fmla="*/ 6997539 w 9401538"/>
              <a:gd name="connsiteY6" fmla="*/ 1284484 h 3616413"/>
              <a:gd name="connsiteX7" fmla="*/ 6885835 w 9401538"/>
              <a:gd name="connsiteY7" fmla="*/ 1352833 h 3616413"/>
              <a:gd name="connsiteX8" fmla="*/ 6870328 w 9401538"/>
              <a:gd name="connsiteY8" fmla="*/ 1349086 h 3616413"/>
              <a:gd name="connsiteX9" fmla="*/ 6856656 w 9401538"/>
              <a:gd name="connsiteY9" fmla="*/ 1351846 h 3616413"/>
              <a:gd name="connsiteX10" fmla="*/ 5059219 w 9401538"/>
              <a:gd name="connsiteY10" fmla="*/ 1351845 h 3616413"/>
              <a:gd name="connsiteX11" fmla="*/ 4565370 w 9401538"/>
              <a:gd name="connsiteY11" fmla="*/ 2410904 h 3616413"/>
              <a:gd name="connsiteX12" fmla="*/ 4453667 w 9401538"/>
              <a:gd name="connsiteY12" fmla="*/ 2479253 h 3616413"/>
              <a:gd name="connsiteX13" fmla="*/ 4409944 w 9401538"/>
              <a:gd name="connsiteY13" fmla="*/ 2468687 h 3616413"/>
              <a:gd name="connsiteX14" fmla="*/ 4391145 w 9401538"/>
              <a:gd name="connsiteY14" fmla="*/ 2472482 h 3616413"/>
              <a:gd name="connsiteX15" fmla="*/ 2593708 w 9401538"/>
              <a:gd name="connsiteY15" fmla="*/ 2472481 h 3616413"/>
              <a:gd name="connsiteX16" fmla="*/ 2099861 w 9401538"/>
              <a:gd name="connsiteY16" fmla="*/ 3531540 h 3616413"/>
              <a:gd name="connsiteX17" fmla="*/ 2071936 w 9401538"/>
              <a:gd name="connsiteY17" fmla="*/ 3569396 h 3616413"/>
              <a:gd name="connsiteX18" fmla="*/ 2071924 w 9401538"/>
              <a:gd name="connsiteY18" fmla="*/ 3569403 h 3616413"/>
              <a:gd name="connsiteX19" fmla="*/ 2062487 w 9401538"/>
              <a:gd name="connsiteY19" fmla="*/ 3583400 h 3616413"/>
              <a:gd name="connsiteX20" fmla="*/ 1982787 w 9401538"/>
              <a:gd name="connsiteY20" fmla="*/ 3616413 h 3616413"/>
              <a:gd name="connsiteX21" fmla="*/ 112713 w 9401538"/>
              <a:gd name="connsiteY21" fmla="*/ 3616412 h 3616413"/>
              <a:gd name="connsiteX22" fmla="*/ 8857 w 9401538"/>
              <a:gd name="connsiteY22" fmla="*/ 3547572 h 3616413"/>
              <a:gd name="connsiteX23" fmla="*/ 0 w 9401538"/>
              <a:gd name="connsiteY23" fmla="*/ 3503700 h 3616413"/>
              <a:gd name="connsiteX24" fmla="*/ 8857 w 9401538"/>
              <a:gd name="connsiteY24" fmla="*/ 3459827 h 3616413"/>
              <a:gd name="connsiteX25" fmla="*/ 112713 w 9401538"/>
              <a:gd name="connsiteY25" fmla="*/ 3390987 h 3616413"/>
              <a:gd name="connsiteX26" fmla="*/ 1903983 w 9401538"/>
              <a:gd name="connsiteY26" fmla="*/ 3390987 h 3616413"/>
              <a:gd name="connsiteX27" fmla="*/ 2403999 w 9401538"/>
              <a:gd name="connsiteY27" fmla="*/ 2318701 h 3616413"/>
              <a:gd name="connsiteX28" fmla="*/ 2450326 w 9401538"/>
              <a:gd name="connsiteY28" fmla="*/ 2267223 h 3616413"/>
              <a:gd name="connsiteX29" fmla="*/ 2477016 w 9401538"/>
              <a:gd name="connsiteY29" fmla="*/ 2256036 h 3616413"/>
              <a:gd name="connsiteX30" fmla="*/ 2477198 w 9401538"/>
              <a:gd name="connsiteY30" fmla="*/ 2255914 h 3616413"/>
              <a:gd name="connsiteX31" fmla="*/ 2477410 w 9401538"/>
              <a:gd name="connsiteY31" fmla="*/ 2255871 h 3616413"/>
              <a:gd name="connsiteX32" fmla="*/ 2481701 w 9401538"/>
              <a:gd name="connsiteY32" fmla="*/ 2254073 h 3616413"/>
              <a:gd name="connsiteX33" fmla="*/ 2491784 w 9401538"/>
              <a:gd name="connsiteY33" fmla="*/ 2252969 h 3616413"/>
              <a:gd name="connsiteX34" fmla="*/ 2521071 w 9401538"/>
              <a:gd name="connsiteY34" fmla="*/ 2247056 h 3616413"/>
              <a:gd name="connsiteX35" fmla="*/ 4380356 w 9401538"/>
              <a:gd name="connsiteY35" fmla="*/ 2247056 h 3616413"/>
              <a:gd name="connsiteX36" fmla="*/ 4869509 w 9401538"/>
              <a:gd name="connsiteY36" fmla="*/ 1198065 h 3616413"/>
              <a:gd name="connsiteX37" fmla="*/ 4915836 w 9401538"/>
              <a:gd name="connsiteY37" fmla="*/ 1146587 h 3616413"/>
              <a:gd name="connsiteX38" fmla="*/ 4942528 w 9401538"/>
              <a:gd name="connsiteY38" fmla="*/ 1135399 h 3616413"/>
              <a:gd name="connsiteX39" fmla="*/ 4942709 w 9401538"/>
              <a:gd name="connsiteY39" fmla="*/ 1135278 h 3616413"/>
              <a:gd name="connsiteX40" fmla="*/ 4942921 w 9401538"/>
              <a:gd name="connsiteY40" fmla="*/ 1135235 h 3616413"/>
              <a:gd name="connsiteX41" fmla="*/ 4947211 w 9401538"/>
              <a:gd name="connsiteY41" fmla="*/ 1133436 h 3616413"/>
              <a:gd name="connsiteX42" fmla="*/ 4957295 w 9401538"/>
              <a:gd name="connsiteY42" fmla="*/ 1132333 h 3616413"/>
              <a:gd name="connsiteX43" fmla="*/ 4986582 w 9401538"/>
              <a:gd name="connsiteY43" fmla="*/ 1126420 h 3616413"/>
              <a:gd name="connsiteX44" fmla="*/ 6809827 w 9401538"/>
              <a:gd name="connsiteY44" fmla="*/ 1126420 h 3616413"/>
              <a:gd name="connsiteX45" fmla="*/ 7301677 w 9401538"/>
              <a:gd name="connsiteY45" fmla="*/ 71645 h 3616413"/>
              <a:gd name="connsiteX46" fmla="*/ 7368524 w 9401538"/>
              <a:gd name="connsiteY46" fmla="*/ 10391 h 3616413"/>
              <a:gd name="connsiteX47" fmla="*/ 7376924 w 9401538"/>
              <a:gd name="connsiteY47" fmla="*/ 9062 h 3616413"/>
              <a:gd name="connsiteX48" fmla="*/ 7385233 w 9401538"/>
              <a:gd name="connsiteY48" fmla="*/ 5067 h 3616413"/>
              <a:gd name="connsiteX49" fmla="*/ 7418750 w 9401538"/>
              <a:gd name="connsiteY49" fmla="*/ 0 h 3616413"/>
              <a:gd name="connsiteX0-1" fmla="*/ 7418750 w 9401538"/>
              <a:gd name="connsiteY0-2" fmla="*/ 0 h 3616413"/>
              <a:gd name="connsiteX1-3" fmla="*/ 9288825 w 9401538"/>
              <a:gd name="connsiteY1-4" fmla="*/ 0 h 3616413"/>
              <a:gd name="connsiteX2-5" fmla="*/ 9401538 w 9401538"/>
              <a:gd name="connsiteY2-6" fmla="*/ 112713 h 3616413"/>
              <a:gd name="connsiteX3-7" fmla="*/ 9401537 w 9401538"/>
              <a:gd name="connsiteY3-8" fmla="*/ 112713 h 3616413"/>
              <a:gd name="connsiteX4-9" fmla="*/ 9288824 w 9401538"/>
              <a:gd name="connsiteY4-10" fmla="*/ 225426 h 3616413"/>
              <a:gd name="connsiteX5-11" fmla="*/ 7491386 w 9401538"/>
              <a:gd name="connsiteY5-12" fmla="*/ 225425 h 3616413"/>
              <a:gd name="connsiteX6-13" fmla="*/ 6997539 w 9401538"/>
              <a:gd name="connsiteY6-14" fmla="*/ 1284484 h 3616413"/>
              <a:gd name="connsiteX7-15" fmla="*/ 6885835 w 9401538"/>
              <a:gd name="connsiteY7-16" fmla="*/ 1352833 h 3616413"/>
              <a:gd name="connsiteX8-17" fmla="*/ 6870328 w 9401538"/>
              <a:gd name="connsiteY8-18" fmla="*/ 1349086 h 3616413"/>
              <a:gd name="connsiteX9-19" fmla="*/ 6856656 w 9401538"/>
              <a:gd name="connsiteY9-20" fmla="*/ 1351846 h 3616413"/>
              <a:gd name="connsiteX10-21" fmla="*/ 5059219 w 9401538"/>
              <a:gd name="connsiteY10-22" fmla="*/ 1351845 h 3616413"/>
              <a:gd name="connsiteX11-23" fmla="*/ 4565370 w 9401538"/>
              <a:gd name="connsiteY11-24" fmla="*/ 2410904 h 3616413"/>
              <a:gd name="connsiteX12-25" fmla="*/ 4409944 w 9401538"/>
              <a:gd name="connsiteY12-26" fmla="*/ 2468687 h 3616413"/>
              <a:gd name="connsiteX13-27" fmla="*/ 4391145 w 9401538"/>
              <a:gd name="connsiteY13-28" fmla="*/ 2472482 h 3616413"/>
              <a:gd name="connsiteX14-29" fmla="*/ 2593708 w 9401538"/>
              <a:gd name="connsiteY14-30" fmla="*/ 2472481 h 3616413"/>
              <a:gd name="connsiteX15-31" fmla="*/ 2099861 w 9401538"/>
              <a:gd name="connsiteY15-32" fmla="*/ 3531540 h 3616413"/>
              <a:gd name="connsiteX16-33" fmla="*/ 2071936 w 9401538"/>
              <a:gd name="connsiteY16-34" fmla="*/ 3569396 h 3616413"/>
              <a:gd name="connsiteX17-35" fmla="*/ 2071924 w 9401538"/>
              <a:gd name="connsiteY17-36" fmla="*/ 3569403 h 3616413"/>
              <a:gd name="connsiteX18-37" fmla="*/ 2062487 w 9401538"/>
              <a:gd name="connsiteY18-38" fmla="*/ 3583400 h 3616413"/>
              <a:gd name="connsiteX19-39" fmla="*/ 1982787 w 9401538"/>
              <a:gd name="connsiteY19-40" fmla="*/ 3616413 h 3616413"/>
              <a:gd name="connsiteX20-41" fmla="*/ 112713 w 9401538"/>
              <a:gd name="connsiteY20-42" fmla="*/ 3616412 h 3616413"/>
              <a:gd name="connsiteX21-43" fmla="*/ 8857 w 9401538"/>
              <a:gd name="connsiteY21-44" fmla="*/ 3547572 h 3616413"/>
              <a:gd name="connsiteX22-45" fmla="*/ 0 w 9401538"/>
              <a:gd name="connsiteY22-46" fmla="*/ 3503700 h 3616413"/>
              <a:gd name="connsiteX23-47" fmla="*/ 8857 w 9401538"/>
              <a:gd name="connsiteY23-48" fmla="*/ 3459827 h 3616413"/>
              <a:gd name="connsiteX24-49" fmla="*/ 112713 w 9401538"/>
              <a:gd name="connsiteY24-50" fmla="*/ 3390987 h 3616413"/>
              <a:gd name="connsiteX25-51" fmla="*/ 1903983 w 9401538"/>
              <a:gd name="connsiteY25-52" fmla="*/ 3390987 h 3616413"/>
              <a:gd name="connsiteX26-53" fmla="*/ 2403999 w 9401538"/>
              <a:gd name="connsiteY26-54" fmla="*/ 2318701 h 3616413"/>
              <a:gd name="connsiteX27-55" fmla="*/ 2450326 w 9401538"/>
              <a:gd name="connsiteY27-56" fmla="*/ 2267223 h 3616413"/>
              <a:gd name="connsiteX28-57" fmla="*/ 2477016 w 9401538"/>
              <a:gd name="connsiteY28-58" fmla="*/ 2256036 h 3616413"/>
              <a:gd name="connsiteX29-59" fmla="*/ 2477198 w 9401538"/>
              <a:gd name="connsiteY29-60" fmla="*/ 2255914 h 3616413"/>
              <a:gd name="connsiteX30-61" fmla="*/ 2477410 w 9401538"/>
              <a:gd name="connsiteY30-62" fmla="*/ 2255871 h 3616413"/>
              <a:gd name="connsiteX31-63" fmla="*/ 2481701 w 9401538"/>
              <a:gd name="connsiteY31-64" fmla="*/ 2254073 h 3616413"/>
              <a:gd name="connsiteX32-65" fmla="*/ 2491784 w 9401538"/>
              <a:gd name="connsiteY32-66" fmla="*/ 2252969 h 3616413"/>
              <a:gd name="connsiteX33-67" fmla="*/ 2521071 w 9401538"/>
              <a:gd name="connsiteY33-68" fmla="*/ 2247056 h 3616413"/>
              <a:gd name="connsiteX34-69" fmla="*/ 4380356 w 9401538"/>
              <a:gd name="connsiteY34-70" fmla="*/ 2247056 h 3616413"/>
              <a:gd name="connsiteX35-71" fmla="*/ 4869509 w 9401538"/>
              <a:gd name="connsiteY35-72" fmla="*/ 1198065 h 3616413"/>
              <a:gd name="connsiteX36-73" fmla="*/ 4915836 w 9401538"/>
              <a:gd name="connsiteY36-74" fmla="*/ 1146587 h 3616413"/>
              <a:gd name="connsiteX37-75" fmla="*/ 4942528 w 9401538"/>
              <a:gd name="connsiteY37-76" fmla="*/ 1135399 h 3616413"/>
              <a:gd name="connsiteX38-77" fmla="*/ 4942709 w 9401538"/>
              <a:gd name="connsiteY38-78" fmla="*/ 1135278 h 3616413"/>
              <a:gd name="connsiteX39-79" fmla="*/ 4942921 w 9401538"/>
              <a:gd name="connsiteY39-80" fmla="*/ 1135235 h 3616413"/>
              <a:gd name="connsiteX40-81" fmla="*/ 4947211 w 9401538"/>
              <a:gd name="connsiteY40-82" fmla="*/ 1133436 h 3616413"/>
              <a:gd name="connsiteX41-83" fmla="*/ 4957295 w 9401538"/>
              <a:gd name="connsiteY41-84" fmla="*/ 1132333 h 3616413"/>
              <a:gd name="connsiteX42-85" fmla="*/ 4986582 w 9401538"/>
              <a:gd name="connsiteY42-86" fmla="*/ 1126420 h 3616413"/>
              <a:gd name="connsiteX43-87" fmla="*/ 6809827 w 9401538"/>
              <a:gd name="connsiteY43-88" fmla="*/ 1126420 h 3616413"/>
              <a:gd name="connsiteX44-89" fmla="*/ 7301677 w 9401538"/>
              <a:gd name="connsiteY44-90" fmla="*/ 71645 h 3616413"/>
              <a:gd name="connsiteX45-91" fmla="*/ 7368524 w 9401538"/>
              <a:gd name="connsiteY45-92" fmla="*/ 10391 h 3616413"/>
              <a:gd name="connsiteX46-93" fmla="*/ 7376924 w 9401538"/>
              <a:gd name="connsiteY46-94" fmla="*/ 9062 h 3616413"/>
              <a:gd name="connsiteX47-95" fmla="*/ 7385233 w 9401538"/>
              <a:gd name="connsiteY47-96" fmla="*/ 5067 h 3616413"/>
              <a:gd name="connsiteX48-97" fmla="*/ 7418750 w 9401538"/>
              <a:gd name="connsiteY48-98" fmla="*/ 0 h 3616413"/>
              <a:gd name="connsiteX0-99" fmla="*/ 7418750 w 9401538"/>
              <a:gd name="connsiteY0-100" fmla="*/ 0 h 3616413"/>
              <a:gd name="connsiteX1-101" fmla="*/ 9288825 w 9401538"/>
              <a:gd name="connsiteY1-102" fmla="*/ 0 h 3616413"/>
              <a:gd name="connsiteX2-103" fmla="*/ 9401538 w 9401538"/>
              <a:gd name="connsiteY2-104" fmla="*/ 112713 h 3616413"/>
              <a:gd name="connsiteX3-105" fmla="*/ 9401537 w 9401538"/>
              <a:gd name="connsiteY3-106" fmla="*/ 112713 h 3616413"/>
              <a:gd name="connsiteX4-107" fmla="*/ 9288824 w 9401538"/>
              <a:gd name="connsiteY4-108" fmla="*/ 225426 h 3616413"/>
              <a:gd name="connsiteX5-109" fmla="*/ 7491386 w 9401538"/>
              <a:gd name="connsiteY5-110" fmla="*/ 225425 h 3616413"/>
              <a:gd name="connsiteX6-111" fmla="*/ 6997539 w 9401538"/>
              <a:gd name="connsiteY6-112" fmla="*/ 1284484 h 3616413"/>
              <a:gd name="connsiteX7-113" fmla="*/ 6885835 w 9401538"/>
              <a:gd name="connsiteY7-114" fmla="*/ 1352833 h 3616413"/>
              <a:gd name="connsiteX8-115" fmla="*/ 6870328 w 9401538"/>
              <a:gd name="connsiteY8-116" fmla="*/ 1349086 h 3616413"/>
              <a:gd name="connsiteX9-117" fmla="*/ 6856656 w 9401538"/>
              <a:gd name="connsiteY9-118" fmla="*/ 1351846 h 3616413"/>
              <a:gd name="connsiteX10-119" fmla="*/ 5059219 w 9401538"/>
              <a:gd name="connsiteY10-120" fmla="*/ 1351845 h 3616413"/>
              <a:gd name="connsiteX11-121" fmla="*/ 4565370 w 9401538"/>
              <a:gd name="connsiteY11-122" fmla="*/ 2410904 h 3616413"/>
              <a:gd name="connsiteX12-123" fmla="*/ 4524244 w 9401538"/>
              <a:gd name="connsiteY12-124" fmla="*/ 2475037 h 3616413"/>
              <a:gd name="connsiteX13-125" fmla="*/ 4391145 w 9401538"/>
              <a:gd name="connsiteY13-126" fmla="*/ 2472482 h 3616413"/>
              <a:gd name="connsiteX14-127" fmla="*/ 2593708 w 9401538"/>
              <a:gd name="connsiteY14-128" fmla="*/ 2472481 h 3616413"/>
              <a:gd name="connsiteX15-129" fmla="*/ 2099861 w 9401538"/>
              <a:gd name="connsiteY15-130" fmla="*/ 3531540 h 3616413"/>
              <a:gd name="connsiteX16-131" fmla="*/ 2071936 w 9401538"/>
              <a:gd name="connsiteY16-132" fmla="*/ 3569396 h 3616413"/>
              <a:gd name="connsiteX17-133" fmla="*/ 2071924 w 9401538"/>
              <a:gd name="connsiteY17-134" fmla="*/ 3569403 h 3616413"/>
              <a:gd name="connsiteX18-135" fmla="*/ 2062487 w 9401538"/>
              <a:gd name="connsiteY18-136" fmla="*/ 3583400 h 3616413"/>
              <a:gd name="connsiteX19-137" fmla="*/ 1982787 w 9401538"/>
              <a:gd name="connsiteY19-138" fmla="*/ 3616413 h 3616413"/>
              <a:gd name="connsiteX20-139" fmla="*/ 112713 w 9401538"/>
              <a:gd name="connsiteY20-140" fmla="*/ 3616412 h 3616413"/>
              <a:gd name="connsiteX21-141" fmla="*/ 8857 w 9401538"/>
              <a:gd name="connsiteY21-142" fmla="*/ 3547572 h 3616413"/>
              <a:gd name="connsiteX22-143" fmla="*/ 0 w 9401538"/>
              <a:gd name="connsiteY22-144" fmla="*/ 3503700 h 3616413"/>
              <a:gd name="connsiteX23-145" fmla="*/ 8857 w 9401538"/>
              <a:gd name="connsiteY23-146" fmla="*/ 3459827 h 3616413"/>
              <a:gd name="connsiteX24-147" fmla="*/ 112713 w 9401538"/>
              <a:gd name="connsiteY24-148" fmla="*/ 3390987 h 3616413"/>
              <a:gd name="connsiteX25-149" fmla="*/ 1903983 w 9401538"/>
              <a:gd name="connsiteY25-150" fmla="*/ 3390987 h 3616413"/>
              <a:gd name="connsiteX26-151" fmla="*/ 2403999 w 9401538"/>
              <a:gd name="connsiteY26-152" fmla="*/ 2318701 h 3616413"/>
              <a:gd name="connsiteX27-153" fmla="*/ 2450326 w 9401538"/>
              <a:gd name="connsiteY27-154" fmla="*/ 2267223 h 3616413"/>
              <a:gd name="connsiteX28-155" fmla="*/ 2477016 w 9401538"/>
              <a:gd name="connsiteY28-156" fmla="*/ 2256036 h 3616413"/>
              <a:gd name="connsiteX29-157" fmla="*/ 2477198 w 9401538"/>
              <a:gd name="connsiteY29-158" fmla="*/ 2255914 h 3616413"/>
              <a:gd name="connsiteX30-159" fmla="*/ 2477410 w 9401538"/>
              <a:gd name="connsiteY30-160" fmla="*/ 2255871 h 3616413"/>
              <a:gd name="connsiteX31-161" fmla="*/ 2481701 w 9401538"/>
              <a:gd name="connsiteY31-162" fmla="*/ 2254073 h 3616413"/>
              <a:gd name="connsiteX32-163" fmla="*/ 2491784 w 9401538"/>
              <a:gd name="connsiteY32-164" fmla="*/ 2252969 h 3616413"/>
              <a:gd name="connsiteX33-165" fmla="*/ 2521071 w 9401538"/>
              <a:gd name="connsiteY33-166" fmla="*/ 2247056 h 3616413"/>
              <a:gd name="connsiteX34-167" fmla="*/ 4380356 w 9401538"/>
              <a:gd name="connsiteY34-168" fmla="*/ 2247056 h 3616413"/>
              <a:gd name="connsiteX35-169" fmla="*/ 4869509 w 9401538"/>
              <a:gd name="connsiteY35-170" fmla="*/ 1198065 h 3616413"/>
              <a:gd name="connsiteX36-171" fmla="*/ 4915836 w 9401538"/>
              <a:gd name="connsiteY36-172" fmla="*/ 1146587 h 3616413"/>
              <a:gd name="connsiteX37-173" fmla="*/ 4942528 w 9401538"/>
              <a:gd name="connsiteY37-174" fmla="*/ 1135399 h 3616413"/>
              <a:gd name="connsiteX38-175" fmla="*/ 4942709 w 9401538"/>
              <a:gd name="connsiteY38-176" fmla="*/ 1135278 h 3616413"/>
              <a:gd name="connsiteX39-177" fmla="*/ 4942921 w 9401538"/>
              <a:gd name="connsiteY39-178" fmla="*/ 1135235 h 3616413"/>
              <a:gd name="connsiteX40-179" fmla="*/ 4947211 w 9401538"/>
              <a:gd name="connsiteY40-180" fmla="*/ 1133436 h 3616413"/>
              <a:gd name="connsiteX41-181" fmla="*/ 4957295 w 9401538"/>
              <a:gd name="connsiteY41-182" fmla="*/ 1132333 h 3616413"/>
              <a:gd name="connsiteX42-183" fmla="*/ 4986582 w 9401538"/>
              <a:gd name="connsiteY42-184" fmla="*/ 1126420 h 3616413"/>
              <a:gd name="connsiteX43-185" fmla="*/ 6809827 w 9401538"/>
              <a:gd name="connsiteY43-186" fmla="*/ 1126420 h 3616413"/>
              <a:gd name="connsiteX44-187" fmla="*/ 7301677 w 9401538"/>
              <a:gd name="connsiteY44-188" fmla="*/ 71645 h 3616413"/>
              <a:gd name="connsiteX45-189" fmla="*/ 7368524 w 9401538"/>
              <a:gd name="connsiteY45-190" fmla="*/ 10391 h 3616413"/>
              <a:gd name="connsiteX46-191" fmla="*/ 7376924 w 9401538"/>
              <a:gd name="connsiteY46-192" fmla="*/ 9062 h 3616413"/>
              <a:gd name="connsiteX47-193" fmla="*/ 7385233 w 9401538"/>
              <a:gd name="connsiteY47-194" fmla="*/ 5067 h 3616413"/>
              <a:gd name="connsiteX48-195" fmla="*/ 7418750 w 9401538"/>
              <a:gd name="connsiteY48-196" fmla="*/ 0 h 3616413"/>
              <a:gd name="connsiteX0-197" fmla="*/ 7418750 w 9401538"/>
              <a:gd name="connsiteY0-198" fmla="*/ 0 h 3616413"/>
              <a:gd name="connsiteX1-199" fmla="*/ 9288825 w 9401538"/>
              <a:gd name="connsiteY1-200" fmla="*/ 0 h 3616413"/>
              <a:gd name="connsiteX2-201" fmla="*/ 9401538 w 9401538"/>
              <a:gd name="connsiteY2-202" fmla="*/ 112713 h 3616413"/>
              <a:gd name="connsiteX3-203" fmla="*/ 9401537 w 9401538"/>
              <a:gd name="connsiteY3-204" fmla="*/ 112713 h 3616413"/>
              <a:gd name="connsiteX4-205" fmla="*/ 9288824 w 9401538"/>
              <a:gd name="connsiteY4-206" fmla="*/ 225426 h 3616413"/>
              <a:gd name="connsiteX5-207" fmla="*/ 7491386 w 9401538"/>
              <a:gd name="connsiteY5-208" fmla="*/ 225425 h 3616413"/>
              <a:gd name="connsiteX6-209" fmla="*/ 6997539 w 9401538"/>
              <a:gd name="connsiteY6-210" fmla="*/ 1284484 h 3616413"/>
              <a:gd name="connsiteX7-211" fmla="*/ 6885835 w 9401538"/>
              <a:gd name="connsiteY7-212" fmla="*/ 1352833 h 3616413"/>
              <a:gd name="connsiteX8-213" fmla="*/ 6870328 w 9401538"/>
              <a:gd name="connsiteY8-214" fmla="*/ 1349086 h 3616413"/>
              <a:gd name="connsiteX9-215" fmla="*/ 6856656 w 9401538"/>
              <a:gd name="connsiteY9-216" fmla="*/ 1351846 h 3616413"/>
              <a:gd name="connsiteX10-217" fmla="*/ 5059219 w 9401538"/>
              <a:gd name="connsiteY10-218" fmla="*/ 1351845 h 3616413"/>
              <a:gd name="connsiteX11-219" fmla="*/ 4565370 w 9401538"/>
              <a:gd name="connsiteY11-220" fmla="*/ 2410904 h 3616413"/>
              <a:gd name="connsiteX12-221" fmla="*/ 4509957 w 9401538"/>
              <a:gd name="connsiteY12-222" fmla="*/ 2475037 h 3616413"/>
              <a:gd name="connsiteX13-223" fmla="*/ 4391145 w 9401538"/>
              <a:gd name="connsiteY13-224" fmla="*/ 2472482 h 3616413"/>
              <a:gd name="connsiteX14-225" fmla="*/ 2593708 w 9401538"/>
              <a:gd name="connsiteY14-226" fmla="*/ 2472481 h 3616413"/>
              <a:gd name="connsiteX15-227" fmla="*/ 2099861 w 9401538"/>
              <a:gd name="connsiteY15-228" fmla="*/ 3531540 h 3616413"/>
              <a:gd name="connsiteX16-229" fmla="*/ 2071936 w 9401538"/>
              <a:gd name="connsiteY16-230" fmla="*/ 3569396 h 3616413"/>
              <a:gd name="connsiteX17-231" fmla="*/ 2071924 w 9401538"/>
              <a:gd name="connsiteY17-232" fmla="*/ 3569403 h 3616413"/>
              <a:gd name="connsiteX18-233" fmla="*/ 2062487 w 9401538"/>
              <a:gd name="connsiteY18-234" fmla="*/ 3583400 h 3616413"/>
              <a:gd name="connsiteX19-235" fmla="*/ 1982787 w 9401538"/>
              <a:gd name="connsiteY19-236" fmla="*/ 3616413 h 3616413"/>
              <a:gd name="connsiteX20-237" fmla="*/ 112713 w 9401538"/>
              <a:gd name="connsiteY20-238" fmla="*/ 3616412 h 3616413"/>
              <a:gd name="connsiteX21-239" fmla="*/ 8857 w 9401538"/>
              <a:gd name="connsiteY21-240" fmla="*/ 3547572 h 3616413"/>
              <a:gd name="connsiteX22-241" fmla="*/ 0 w 9401538"/>
              <a:gd name="connsiteY22-242" fmla="*/ 3503700 h 3616413"/>
              <a:gd name="connsiteX23-243" fmla="*/ 8857 w 9401538"/>
              <a:gd name="connsiteY23-244" fmla="*/ 3459827 h 3616413"/>
              <a:gd name="connsiteX24-245" fmla="*/ 112713 w 9401538"/>
              <a:gd name="connsiteY24-246" fmla="*/ 3390987 h 3616413"/>
              <a:gd name="connsiteX25-247" fmla="*/ 1903983 w 9401538"/>
              <a:gd name="connsiteY25-248" fmla="*/ 3390987 h 3616413"/>
              <a:gd name="connsiteX26-249" fmla="*/ 2403999 w 9401538"/>
              <a:gd name="connsiteY26-250" fmla="*/ 2318701 h 3616413"/>
              <a:gd name="connsiteX27-251" fmla="*/ 2450326 w 9401538"/>
              <a:gd name="connsiteY27-252" fmla="*/ 2267223 h 3616413"/>
              <a:gd name="connsiteX28-253" fmla="*/ 2477016 w 9401538"/>
              <a:gd name="connsiteY28-254" fmla="*/ 2256036 h 3616413"/>
              <a:gd name="connsiteX29-255" fmla="*/ 2477198 w 9401538"/>
              <a:gd name="connsiteY29-256" fmla="*/ 2255914 h 3616413"/>
              <a:gd name="connsiteX30-257" fmla="*/ 2477410 w 9401538"/>
              <a:gd name="connsiteY30-258" fmla="*/ 2255871 h 3616413"/>
              <a:gd name="connsiteX31-259" fmla="*/ 2481701 w 9401538"/>
              <a:gd name="connsiteY31-260" fmla="*/ 2254073 h 3616413"/>
              <a:gd name="connsiteX32-261" fmla="*/ 2491784 w 9401538"/>
              <a:gd name="connsiteY32-262" fmla="*/ 2252969 h 3616413"/>
              <a:gd name="connsiteX33-263" fmla="*/ 2521071 w 9401538"/>
              <a:gd name="connsiteY33-264" fmla="*/ 2247056 h 3616413"/>
              <a:gd name="connsiteX34-265" fmla="*/ 4380356 w 9401538"/>
              <a:gd name="connsiteY34-266" fmla="*/ 2247056 h 3616413"/>
              <a:gd name="connsiteX35-267" fmla="*/ 4869509 w 9401538"/>
              <a:gd name="connsiteY35-268" fmla="*/ 1198065 h 3616413"/>
              <a:gd name="connsiteX36-269" fmla="*/ 4915836 w 9401538"/>
              <a:gd name="connsiteY36-270" fmla="*/ 1146587 h 3616413"/>
              <a:gd name="connsiteX37-271" fmla="*/ 4942528 w 9401538"/>
              <a:gd name="connsiteY37-272" fmla="*/ 1135399 h 3616413"/>
              <a:gd name="connsiteX38-273" fmla="*/ 4942709 w 9401538"/>
              <a:gd name="connsiteY38-274" fmla="*/ 1135278 h 3616413"/>
              <a:gd name="connsiteX39-275" fmla="*/ 4942921 w 9401538"/>
              <a:gd name="connsiteY39-276" fmla="*/ 1135235 h 3616413"/>
              <a:gd name="connsiteX40-277" fmla="*/ 4947211 w 9401538"/>
              <a:gd name="connsiteY40-278" fmla="*/ 1133436 h 3616413"/>
              <a:gd name="connsiteX41-279" fmla="*/ 4957295 w 9401538"/>
              <a:gd name="connsiteY41-280" fmla="*/ 1132333 h 3616413"/>
              <a:gd name="connsiteX42-281" fmla="*/ 4986582 w 9401538"/>
              <a:gd name="connsiteY42-282" fmla="*/ 1126420 h 3616413"/>
              <a:gd name="connsiteX43-283" fmla="*/ 6809827 w 9401538"/>
              <a:gd name="connsiteY43-284" fmla="*/ 1126420 h 3616413"/>
              <a:gd name="connsiteX44-285" fmla="*/ 7301677 w 9401538"/>
              <a:gd name="connsiteY44-286" fmla="*/ 71645 h 3616413"/>
              <a:gd name="connsiteX45-287" fmla="*/ 7368524 w 9401538"/>
              <a:gd name="connsiteY45-288" fmla="*/ 10391 h 3616413"/>
              <a:gd name="connsiteX46-289" fmla="*/ 7376924 w 9401538"/>
              <a:gd name="connsiteY46-290" fmla="*/ 9062 h 3616413"/>
              <a:gd name="connsiteX47-291" fmla="*/ 7385233 w 9401538"/>
              <a:gd name="connsiteY47-292" fmla="*/ 5067 h 3616413"/>
              <a:gd name="connsiteX48-293" fmla="*/ 7418750 w 9401538"/>
              <a:gd name="connsiteY48-294" fmla="*/ 0 h 3616413"/>
              <a:gd name="connsiteX0-295" fmla="*/ 7418750 w 9401538"/>
              <a:gd name="connsiteY0-296" fmla="*/ 0 h 3616413"/>
              <a:gd name="connsiteX1-297" fmla="*/ 9288825 w 9401538"/>
              <a:gd name="connsiteY1-298" fmla="*/ 0 h 3616413"/>
              <a:gd name="connsiteX2-299" fmla="*/ 9401538 w 9401538"/>
              <a:gd name="connsiteY2-300" fmla="*/ 112713 h 3616413"/>
              <a:gd name="connsiteX3-301" fmla="*/ 9401537 w 9401538"/>
              <a:gd name="connsiteY3-302" fmla="*/ 112713 h 3616413"/>
              <a:gd name="connsiteX4-303" fmla="*/ 9288824 w 9401538"/>
              <a:gd name="connsiteY4-304" fmla="*/ 225426 h 3616413"/>
              <a:gd name="connsiteX5-305" fmla="*/ 7491386 w 9401538"/>
              <a:gd name="connsiteY5-306" fmla="*/ 225425 h 3616413"/>
              <a:gd name="connsiteX6-307" fmla="*/ 6997539 w 9401538"/>
              <a:gd name="connsiteY6-308" fmla="*/ 1284484 h 3616413"/>
              <a:gd name="connsiteX7-309" fmla="*/ 6885835 w 9401538"/>
              <a:gd name="connsiteY7-310" fmla="*/ 1352833 h 3616413"/>
              <a:gd name="connsiteX8-311" fmla="*/ 6870328 w 9401538"/>
              <a:gd name="connsiteY8-312" fmla="*/ 1349086 h 3616413"/>
              <a:gd name="connsiteX9-313" fmla="*/ 6856656 w 9401538"/>
              <a:gd name="connsiteY9-314" fmla="*/ 1351846 h 3616413"/>
              <a:gd name="connsiteX10-315" fmla="*/ 5059219 w 9401538"/>
              <a:gd name="connsiteY10-316" fmla="*/ 1351845 h 3616413"/>
              <a:gd name="connsiteX11-317" fmla="*/ 4565370 w 9401538"/>
              <a:gd name="connsiteY11-318" fmla="*/ 2410904 h 3616413"/>
              <a:gd name="connsiteX12-319" fmla="*/ 4509957 w 9401538"/>
              <a:gd name="connsiteY12-320" fmla="*/ 2475037 h 3616413"/>
              <a:gd name="connsiteX13-321" fmla="*/ 4391145 w 9401538"/>
              <a:gd name="connsiteY13-322" fmla="*/ 2472482 h 3616413"/>
              <a:gd name="connsiteX14-323" fmla="*/ 2593708 w 9401538"/>
              <a:gd name="connsiteY14-324" fmla="*/ 2472481 h 3616413"/>
              <a:gd name="connsiteX15-325" fmla="*/ 2099861 w 9401538"/>
              <a:gd name="connsiteY15-326" fmla="*/ 3531540 h 3616413"/>
              <a:gd name="connsiteX16-327" fmla="*/ 2071936 w 9401538"/>
              <a:gd name="connsiteY16-328" fmla="*/ 3569396 h 3616413"/>
              <a:gd name="connsiteX17-329" fmla="*/ 2071924 w 9401538"/>
              <a:gd name="connsiteY17-330" fmla="*/ 3569403 h 3616413"/>
              <a:gd name="connsiteX18-331" fmla="*/ 2062487 w 9401538"/>
              <a:gd name="connsiteY18-332" fmla="*/ 3583400 h 3616413"/>
              <a:gd name="connsiteX19-333" fmla="*/ 1982787 w 9401538"/>
              <a:gd name="connsiteY19-334" fmla="*/ 3616413 h 3616413"/>
              <a:gd name="connsiteX20-335" fmla="*/ 112713 w 9401538"/>
              <a:gd name="connsiteY20-336" fmla="*/ 3616412 h 3616413"/>
              <a:gd name="connsiteX21-337" fmla="*/ 8857 w 9401538"/>
              <a:gd name="connsiteY21-338" fmla="*/ 3547572 h 3616413"/>
              <a:gd name="connsiteX22-339" fmla="*/ 0 w 9401538"/>
              <a:gd name="connsiteY22-340" fmla="*/ 3503700 h 3616413"/>
              <a:gd name="connsiteX23-341" fmla="*/ 8857 w 9401538"/>
              <a:gd name="connsiteY23-342" fmla="*/ 3459827 h 3616413"/>
              <a:gd name="connsiteX24-343" fmla="*/ 112713 w 9401538"/>
              <a:gd name="connsiteY24-344" fmla="*/ 3390987 h 3616413"/>
              <a:gd name="connsiteX25-345" fmla="*/ 1903983 w 9401538"/>
              <a:gd name="connsiteY25-346" fmla="*/ 3390987 h 3616413"/>
              <a:gd name="connsiteX26-347" fmla="*/ 2403999 w 9401538"/>
              <a:gd name="connsiteY26-348" fmla="*/ 2318701 h 3616413"/>
              <a:gd name="connsiteX27-349" fmla="*/ 2450326 w 9401538"/>
              <a:gd name="connsiteY27-350" fmla="*/ 2267223 h 3616413"/>
              <a:gd name="connsiteX28-351" fmla="*/ 2477016 w 9401538"/>
              <a:gd name="connsiteY28-352" fmla="*/ 2256036 h 3616413"/>
              <a:gd name="connsiteX29-353" fmla="*/ 2477198 w 9401538"/>
              <a:gd name="connsiteY29-354" fmla="*/ 2255914 h 3616413"/>
              <a:gd name="connsiteX30-355" fmla="*/ 2477410 w 9401538"/>
              <a:gd name="connsiteY30-356" fmla="*/ 2255871 h 3616413"/>
              <a:gd name="connsiteX31-357" fmla="*/ 2481701 w 9401538"/>
              <a:gd name="connsiteY31-358" fmla="*/ 2254073 h 3616413"/>
              <a:gd name="connsiteX32-359" fmla="*/ 2491784 w 9401538"/>
              <a:gd name="connsiteY32-360" fmla="*/ 2252969 h 3616413"/>
              <a:gd name="connsiteX33-361" fmla="*/ 2521071 w 9401538"/>
              <a:gd name="connsiteY33-362" fmla="*/ 2247056 h 3616413"/>
              <a:gd name="connsiteX34-363" fmla="*/ 4380356 w 9401538"/>
              <a:gd name="connsiteY34-364" fmla="*/ 2247056 h 3616413"/>
              <a:gd name="connsiteX35-365" fmla="*/ 4869509 w 9401538"/>
              <a:gd name="connsiteY35-366" fmla="*/ 1198065 h 3616413"/>
              <a:gd name="connsiteX36-367" fmla="*/ 4915836 w 9401538"/>
              <a:gd name="connsiteY36-368" fmla="*/ 1146587 h 3616413"/>
              <a:gd name="connsiteX37-369" fmla="*/ 4942528 w 9401538"/>
              <a:gd name="connsiteY37-370" fmla="*/ 1135399 h 3616413"/>
              <a:gd name="connsiteX38-371" fmla="*/ 4942709 w 9401538"/>
              <a:gd name="connsiteY38-372" fmla="*/ 1135278 h 3616413"/>
              <a:gd name="connsiteX39-373" fmla="*/ 4942921 w 9401538"/>
              <a:gd name="connsiteY39-374" fmla="*/ 1135235 h 3616413"/>
              <a:gd name="connsiteX40-375" fmla="*/ 4947211 w 9401538"/>
              <a:gd name="connsiteY40-376" fmla="*/ 1133436 h 3616413"/>
              <a:gd name="connsiteX41-377" fmla="*/ 4957295 w 9401538"/>
              <a:gd name="connsiteY41-378" fmla="*/ 1132333 h 3616413"/>
              <a:gd name="connsiteX42-379" fmla="*/ 4986582 w 9401538"/>
              <a:gd name="connsiteY42-380" fmla="*/ 1126420 h 3616413"/>
              <a:gd name="connsiteX43-381" fmla="*/ 6809827 w 9401538"/>
              <a:gd name="connsiteY43-382" fmla="*/ 1126420 h 3616413"/>
              <a:gd name="connsiteX44-383" fmla="*/ 7301677 w 9401538"/>
              <a:gd name="connsiteY44-384" fmla="*/ 71645 h 3616413"/>
              <a:gd name="connsiteX45-385" fmla="*/ 7368524 w 9401538"/>
              <a:gd name="connsiteY45-386" fmla="*/ 10391 h 3616413"/>
              <a:gd name="connsiteX46-387" fmla="*/ 7376924 w 9401538"/>
              <a:gd name="connsiteY46-388" fmla="*/ 9062 h 3616413"/>
              <a:gd name="connsiteX47-389" fmla="*/ 7385233 w 9401538"/>
              <a:gd name="connsiteY47-390" fmla="*/ 5067 h 3616413"/>
              <a:gd name="connsiteX48-391" fmla="*/ 7418750 w 9401538"/>
              <a:gd name="connsiteY48-392" fmla="*/ 0 h 3616413"/>
              <a:gd name="connsiteX0-393" fmla="*/ 7418750 w 9401538"/>
              <a:gd name="connsiteY0-394" fmla="*/ 0 h 3616413"/>
              <a:gd name="connsiteX1-395" fmla="*/ 9288825 w 9401538"/>
              <a:gd name="connsiteY1-396" fmla="*/ 0 h 3616413"/>
              <a:gd name="connsiteX2-397" fmla="*/ 9401538 w 9401538"/>
              <a:gd name="connsiteY2-398" fmla="*/ 112713 h 3616413"/>
              <a:gd name="connsiteX3-399" fmla="*/ 9401537 w 9401538"/>
              <a:gd name="connsiteY3-400" fmla="*/ 112713 h 3616413"/>
              <a:gd name="connsiteX4-401" fmla="*/ 9288824 w 9401538"/>
              <a:gd name="connsiteY4-402" fmla="*/ 225426 h 3616413"/>
              <a:gd name="connsiteX5-403" fmla="*/ 7491386 w 9401538"/>
              <a:gd name="connsiteY5-404" fmla="*/ 225425 h 3616413"/>
              <a:gd name="connsiteX6-405" fmla="*/ 6997539 w 9401538"/>
              <a:gd name="connsiteY6-406" fmla="*/ 1284484 h 3616413"/>
              <a:gd name="connsiteX7-407" fmla="*/ 6885835 w 9401538"/>
              <a:gd name="connsiteY7-408" fmla="*/ 1352833 h 3616413"/>
              <a:gd name="connsiteX8-409" fmla="*/ 6870328 w 9401538"/>
              <a:gd name="connsiteY8-410" fmla="*/ 1349086 h 3616413"/>
              <a:gd name="connsiteX9-411" fmla="*/ 6856656 w 9401538"/>
              <a:gd name="connsiteY9-412" fmla="*/ 1351846 h 3616413"/>
              <a:gd name="connsiteX10-413" fmla="*/ 5059219 w 9401538"/>
              <a:gd name="connsiteY10-414" fmla="*/ 1351845 h 3616413"/>
              <a:gd name="connsiteX11-415" fmla="*/ 4565370 w 9401538"/>
              <a:gd name="connsiteY11-416" fmla="*/ 2410904 h 3616413"/>
              <a:gd name="connsiteX12-417" fmla="*/ 4509957 w 9401538"/>
              <a:gd name="connsiteY12-418" fmla="*/ 2475037 h 3616413"/>
              <a:gd name="connsiteX13-419" fmla="*/ 4391145 w 9401538"/>
              <a:gd name="connsiteY13-420" fmla="*/ 2472482 h 3616413"/>
              <a:gd name="connsiteX14-421" fmla="*/ 2593708 w 9401538"/>
              <a:gd name="connsiteY14-422" fmla="*/ 2472481 h 3616413"/>
              <a:gd name="connsiteX15-423" fmla="*/ 2099861 w 9401538"/>
              <a:gd name="connsiteY15-424" fmla="*/ 3531540 h 3616413"/>
              <a:gd name="connsiteX16-425" fmla="*/ 2071936 w 9401538"/>
              <a:gd name="connsiteY16-426" fmla="*/ 3569396 h 3616413"/>
              <a:gd name="connsiteX17-427" fmla="*/ 2071924 w 9401538"/>
              <a:gd name="connsiteY17-428" fmla="*/ 3569403 h 3616413"/>
              <a:gd name="connsiteX18-429" fmla="*/ 2062487 w 9401538"/>
              <a:gd name="connsiteY18-430" fmla="*/ 3583400 h 3616413"/>
              <a:gd name="connsiteX19-431" fmla="*/ 1982787 w 9401538"/>
              <a:gd name="connsiteY19-432" fmla="*/ 3616413 h 3616413"/>
              <a:gd name="connsiteX20-433" fmla="*/ 112713 w 9401538"/>
              <a:gd name="connsiteY20-434" fmla="*/ 3616412 h 3616413"/>
              <a:gd name="connsiteX21-435" fmla="*/ 8857 w 9401538"/>
              <a:gd name="connsiteY21-436" fmla="*/ 3547572 h 3616413"/>
              <a:gd name="connsiteX22-437" fmla="*/ 0 w 9401538"/>
              <a:gd name="connsiteY22-438" fmla="*/ 3503700 h 3616413"/>
              <a:gd name="connsiteX23-439" fmla="*/ 8857 w 9401538"/>
              <a:gd name="connsiteY23-440" fmla="*/ 3459827 h 3616413"/>
              <a:gd name="connsiteX24-441" fmla="*/ 112713 w 9401538"/>
              <a:gd name="connsiteY24-442" fmla="*/ 3390987 h 3616413"/>
              <a:gd name="connsiteX25-443" fmla="*/ 1903983 w 9401538"/>
              <a:gd name="connsiteY25-444" fmla="*/ 3390987 h 3616413"/>
              <a:gd name="connsiteX26-445" fmla="*/ 2403999 w 9401538"/>
              <a:gd name="connsiteY26-446" fmla="*/ 2318701 h 3616413"/>
              <a:gd name="connsiteX27-447" fmla="*/ 2450326 w 9401538"/>
              <a:gd name="connsiteY27-448" fmla="*/ 2267223 h 3616413"/>
              <a:gd name="connsiteX28-449" fmla="*/ 2477016 w 9401538"/>
              <a:gd name="connsiteY28-450" fmla="*/ 2256036 h 3616413"/>
              <a:gd name="connsiteX29-451" fmla="*/ 2477198 w 9401538"/>
              <a:gd name="connsiteY29-452" fmla="*/ 2255914 h 3616413"/>
              <a:gd name="connsiteX30-453" fmla="*/ 2477410 w 9401538"/>
              <a:gd name="connsiteY30-454" fmla="*/ 2255871 h 3616413"/>
              <a:gd name="connsiteX31-455" fmla="*/ 2481701 w 9401538"/>
              <a:gd name="connsiteY31-456" fmla="*/ 2254073 h 3616413"/>
              <a:gd name="connsiteX32-457" fmla="*/ 2491784 w 9401538"/>
              <a:gd name="connsiteY32-458" fmla="*/ 2252969 h 3616413"/>
              <a:gd name="connsiteX33-459" fmla="*/ 2521071 w 9401538"/>
              <a:gd name="connsiteY33-460" fmla="*/ 2247056 h 3616413"/>
              <a:gd name="connsiteX34-461" fmla="*/ 4380356 w 9401538"/>
              <a:gd name="connsiteY34-462" fmla="*/ 2247056 h 3616413"/>
              <a:gd name="connsiteX35-463" fmla="*/ 4869509 w 9401538"/>
              <a:gd name="connsiteY35-464" fmla="*/ 1198065 h 3616413"/>
              <a:gd name="connsiteX36-465" fmla="*/ 4915836 w 9401538"/>
              <a:gd name="connsiteY36-466" fmla="*/ 1146587 h 3616413"/>
              <a:gd name="connsiteX37-467" fmla="*/ 4942528 w 9401538"/>
              <a:gd name="connsiteY37-468" fmla="*/ 1135399 h 3616413"/>
              <a:gd name="connsiteX38-469" fmla="*/ 4942709 w 9401538"/>
              <a:gd name="connsiteY38-470" fmla="*/ 1135278 h 3616413"/>
              <a:gd name="connsiteX39-471" fmla="*/ 4942921 w 9401538"/>
              <a:gd name="connsiteY39-472" fmla="*/ 1135235 h 3616413"/>
              <a:gd name="connsiteX40-473" fmla="*/ 4947211 w 9401538"/>
              <a:gd name="connsiteY40-474" fmla="*/ 1133436 h 3616413"/>
              <a:gd name="connsiteX41-475" fmla="*/ 4957295 w 9401538"/>
              <a:gd name="connsiteY41-476" fmla="*/ 1132333 h 3616413"/>
              <a:gd name="connsiteX42-477" fmla="*/ 4986582 w 9401538"/>
              <a:gd name="connsiteY42-478" fmla="*/ 1126420 h 3616413"/>
              <a:gd name="connsiteX43-479" fmla="*/ 6809827 w 9401538"/>
              <a:gd name="connsiteY43-480" fmla="*/ 1126420 h 3616413"/>
              <a:gd name="connsiteX44-481" fmla="*/ 7301677 w 9401538"/>
              <a:gd name="connsiteY44-482" fmla="*/ 71645 h 3616413"/>
              <a:gd name="connsiteX45-483" fmla="*/ 7368524 w 9401538"/>
              <a:gd name="connsiteY45-484" fmla="*/ 10391 h 3616413"/>
              <a:gd name="connsiteX46-485" fmla="*/ 7376924 w 9401538"/>
              <a:gd name="connsiteY46-486" fmla="*/ 9062 h 3616413"/>
              <a:gd name="connsiteX47-487" fmla="*/ 7385233 w 9401538"/>
              <a:gd name="connsiteY47-488" fmla="*/ 5067 h 3616413"/>
              <a:gd name="connsiteX48-489" fmla="*/ 7418750 w 9401538"/>
              <a:gd name="connsiteY48-490" fmla="*/ 0 h 3616413"/>
              <a:gd name="connsiteX0-491" fmla="*/ 7418750 w 9401538"/>
              <a:gd name="connsiteY0-492" fmla="*/ 0 h 3616413"/>
              <a:gd name="connsiteX1-493" fmla="*/ 9288825 w 9401538"/>
              <a:gd name="connsiteY1-494" fmla="*/ 0 h 3616413"/>
              <a:gd name="connsiteX2-495" fmla="*/ 9401538 w 9401538"/>
              <a:gd name="connsiteY2-496" fmla="*/ 112713 h 3616413"/>
              <a:gd name="connsiteX3-497" fmla="*/ 9401537 w 9401538"/>
              <a:gd name="connsiteY3-498" fmla="*/ 112713 h 3616413"/>
              <a:gd name="connsiteX4-499" fmla="*/ 9288824 w 9401538"/>
              <a:gd name="connsiteY4-500" fmla="*/ 225426 h 3616413"/>
              <a:gd name="connsiteX5-501" fmla="*/ 7491386 w 9401538"/>
              <a:gd name="connsiteY5-502" fmla="*/ 225425 h 3616413"/>
              <a:gd name="connsiteX6-503" fmla="*/ 6997539 w 9401538"/>
              <a:gd name="connsiteY6-504" fmla="*/ 1284484 h 3616413"/>
              <a:gd name="connsiteX7-505" fmla="*/ 6885835 w 9401538"/>
              <a:gd name="connsiteY7-506" fmla="*/ 1352833 h 3616413"/>
              <a:gd name="connsiteX8-507" fmla="*/ 6870328 w 9401538"/>
              <a:gd name="connsiteY8-508" fmla="*/ 1349086 h 3616413"/>
              <a:gd name="connsiteX9-509" fmla="*/ 6856656 w 9401538"/>
              <a:gd name="connsiteY9-510" fmla="*/ 1351846 h 3616413"/>
              <a:gd name="connsiteX10-511" fmla="*/ 5059219 w 9401538"/>
              <a:gd name="connsiteY10-512" fmla="*/ 1351845 h 3616413"/>
              <a:gd name="connsiteX11-513" fmla="*/ 4565370 w 9401538"/>
              <a:gd name="connsiteY11-514" fmla="*/ 2410904 h 3616413"/>
              <a:gd name="connsiteX12-515" fmla="*/ 4509957 w 9401538"/>
              <a:gd name="connsiteY12-516" fmla="*/ 2475037 h 3616413"/>
              <a:gd name="connsiteX13-517" fmla="*/ 4391145 w 9401538"/>
              <a:gd name="connsiteY13-518" fmla="*/ 2472482 h 3616413"/>
              <a:gd name="connsiteX14-519" fmla="*/ 2593708 w 9401538"/>
              <a:gd name="connsiteY14-520" fmla="*/ 2472481 h 3616413"/>
              <a:gd name="connsiteX15-521" fmla="*/ 2099861 w 9401538"/>
              <a:gd name="connsiteY15-522" fmla="*/ 3531540 h 3616413"/>
              <a:gd name="connsiteX16-523" fmla="*/ 2071936 w 9401538"/>
              <a:gd name="connsiteY16-524" fmla="*/ 3569396 h 3616413"/>
              <a:gd name="connsiteX17-525" fmla="*/ 2071924 w 9401538"/>
              <a:gd name="connsiteY17-526" fmla="*/ 3569403 h 3616413"/>
              <a:gd name="connsiteX18-527" fmla="*/ 2062487 w 9401538"/>
              <a:gd name="connsiteY18-528" fmla="*/ 3583400 h 3616413"/>
              <a:gd name="connsiteX19-529" fmla="*/ 1982787 w 9401538"/>
              <a:gd name="connsiteY19-530" fmla="*/ 3616413 h 3616413"/>
              <a:gd name="connsiteX20-531" fmla="*/ 112713 w 9401538"/>
              <a:gd name="connsiteY20-532" fmla="*/ 3616412 h 3616413"/>
              <a:gd name="connsiteX21-533" fmla="*/ 8857 w 9401538"/>
              <a:gd name="connsiteY21-534" fmla="*/ 3547572 h 3616413"/>
              <a:gd name="connsiteX22-535" fmla="*/ 0 w 9401538"/>
              <a:gd name="connsiteY22-536" fmla="*/ 3503700 h 3616413"/>
              <a:gd name="connsiteX23-537" fmla="*/ 8857 w 9401538"/>
              <a:gd name="connsiteY23-538" fmla="*/ 3459827 h 3616413"/>
              <a:gd name="connsiteX24-539" fmla="*/ 112713 w 9401538"/>
              <a:gd name="connsiteY24-540" fmla="*/ 3390987 h 3616413"/>
              <a:gd name="connsiteX25-541" fmla="*/ 1903983 w 9401538"/>
              <a:gd name="connsiteY25-542" fmla="*/ 3390987 h 3616413"/>
              <a:gd name="connsiteX26-543" fmla="*/ 2403999 w 9401538"/>
              <a:gd name="connsiteY26-544" fmla="*/ 2318701 h 3616413"/>
              <a:gd name="connsiteX27-545" fmla="*/ 2450326 w 9401538"/>
              <a:gd name="connsiteY27-546" fmla="*/ 2267223 h 3616413"/>
              <a:gd name="connsiteX28-547" fmla="*/ 2477016 w 9401538"/>
              <a:gd name="connsiteY28-548" fmla="*/ 2256036 h 3616413"/>
              <a:gd name="connsiteX29-549" fmla="*/ 2477198 w 9401538"/>
              <a:gd name="connsiteY29-550" fmla="*/ 2255914 h 3616413"/>
              <a:gd name="connsiteX30-551" fmla="*/ 2477410 w 9401538"/>
              <a:gd name="connsiteY30-552" fmla="*/ 2255871 h 3616413"/>
              <a:gd name="connsiteX31-553" fmla="*/ 2481701 w 9401538"/>
              <a:gd name="connsiteY31-554" fmla="*/ 2254073 h 3616413"/>
              <a:gd name="connsiteX32-555" fmla="*/ 2491784 w 9401538"/>
              <a:gd name="connsiteY32-556" fmla="*/ 2252969 h 3616413"/>
              <a:gd name="connsiteX33-557" fmla="*/ 2521071 w 9401538"/>
              <a:gd name="connsiteY33-558" fmla="*/ 2247056 h 3616413"/>
              <a:gd name="connsiteX34-559" fmla="*/ 4380356 w 9401538"/>
              <a:gd name="connsiteY34-560" fmla="*/ 2247056 h 3616413"/>
              <a:gd name="connsiteX35-561" fmla="*/ 4869509 w 9401538"/>
              <a:gd name="connsiteY35-562" fmla="*/ 1198065 h 3616413"/>
              <a:gd name="connsiteX36-563" fmla="*/ 4915836 w 9401538"/>
              <a:gd name="connsiteY36-564" fmla="*/ 1146587 h 3616413"/>
              <a:gd name="connsiteX37-565" fmla="*/ 4942528 w 9401538"/>
              <a:gd name="connsiteY37-566" fmla="*/ 1135399 h 3616413"/>
              <a:gd name="connsiteX38-567" fmla="*/ 4942709 w 9401538"/>
              <a:gd name="connsiteY38-568" fmla="*/ 1135278 h 3616413"/>
              <a:gd name="connsiteX39-569" fmla="*/ 4942921 w 9401538"/>
              <a:gd name="connsiteY39-570" fmla="*/ 1135235 h 3616413"/>
              <a:gd name="connsiteX40-571" fmla="*/ 4947211 w 9401538"/>
              <a:gd name="connsiteY40-572" fmla="*/ 1133436 h 3616413"/>
              <a:gd name="connsiteX41-573" fmla="*/ 4957295 w 9401538"/>
              <a:gd name="connsiteY41-574" fmla="*/ 1132333 h 3616413"/>
              <a:gd name="connsiteX42-575" fmla="*/ 4986582 w 9401538"/>
              <a:gd name="connsiteY42-576" fmla="*/ 1126420 h 3616413"/>
              <a:gd name="connsiteX43-577" fmla="*/ 6809827 w 9401538"/>
              <a:gd name="connsiteY43-578" fmla="*/ 1126420 h 3616413"/>
              <a:gd name="connsiteX44-579" fmla="*/ 7301677 w 9401538"/>
              <a:gd name="connsiteY44-580" fmla="*/ 71645 h 3616413"/>
              <a:gd name="connsiteX45-581" fmla="*/ 7368524 w 9401538"/>
              <a:gd name="connsiteY45-582" fmla="*/ 10391 h 3616413"/>
              <a:gd name="connsiteX46-583" fmla="*/ 7376924 w 9401538"/>
              <a:gd name="connsiteY46-584" fmla="*/ 9062 h 3616413"/>
              <a:gd name="connsiteX47-585" fmla="*/ 7385233 w 9401538"/>
              <a:gd name="connsiteY47-586" fmla="*/ 5067 h 3616413"/>
              <a:gd name="connsiteX48-587" fmla="*/ 7418750 w 9401538"/>
              <a:gd name="connsiteY48-588" fmla="*/ 0 h 3616413"/>
              <a:gd name="connsiteX0-589" fmla="*/ 7418750 w 9401538"/>
              <a:gd name="connsiteY0-590" fmla="*/ 0 h 3616413"/>
              <a:gd name="connsiteX1-591" fmla="*/ 9288825 w 9401538"/>
              <a:gd name="connsiteY1-592" fmla="*/ 0 h 3616413"/>
              <a:gd name="connsiteX2-593" fmla="*/ 9401538 w 9401538"/>
              <a:gd name="connsiteY2-594" fmla="*/ 112713 h 3616413"/>
              <a:gd name="connsiteX3-595" fmla="*/ 9401537 w 9401538"/>
              <a:gd name="connsiteY3-596" fmla="*/ 112713 h 3616413"/>
              <a:gd name="connsiteX4-597" fmla="*/ 9288824 w 9401538"/>
              <a:gd name="connsiteY4-598" fmla="*/ 225426 h 3616413"/>
              <a:gd name="connsiteX5-599" fmla="*/ 7491386 w 9401538"/>
              <a:gd name="connsiteY5-600" fmla="*/ 225425 h 3616413"/>
              <a:gd name="connsiteX6-601" fmla="*/ 6997539 w 9401538"/>
              <a:gd name="connsiteY6-602" fmla="*/ 1284484 h 3616413"/>
              <a:gd name="connsiteX7-603" fmla="*/ 6885835 w 9401538"/>
              <a:gd name="connsiteY7-604" fmla="*/ 1352833 h 3616413"/>
              <a:gd name="connsiteX8-605" fmla="*/ 6870328 w 9401538"/>
              <a:gd name="connsiteY8-606" fmla="*/ 1349086 h 3616413"/>
              <a:gd name="connsiteX9-607" fmla="*/ 6856656 w 9401538"/>
              <a:gd name="connsiteY9-608" fmla="*/ 1351846 h 3616413"/>
              <a:gd name="connsiteX10-609" fmla="*/ 5059219 w 9401538"/>
              <a:gd name="connsiteY10-610" fmla="*/ 1351845 h 3616413"/>
              <a:gd name="connsiteX11-611" fmla="*/ 4565370 w 9401538"/>
              <a:gd name="connsiteY11-612" fmla="*/ 2410904 h 3616413"/>
              <a:gd name="connsiteX12-613" fmla="*/ 4509957 w 9401538"/>
              <a:gd name="connsiteY12-614" fmla="*/ 2475037 h 3616413"/>
              <a:gd name="connsiteX13-615" fmla="*/ 4391145 w 9401538"/>
              <a:gd name="connsiteY13-616" fmla="*/ 2472482 h 3616413"/>
              <a:gd name="connsiteX14-617" fmla="*/ 2593708 w 9401538"/>
              <a:gd name="connsiteY14-618" fmla="*/ 2472481 h 3616413"/>
              <a:gd name="connsiteX15-619" fmla="*/ 2099861 w 9401538"/>
              <a:gd name="connsiteY15-620" fmla="*/ 3531540 h 3616413"/>
              <a:gd name="connsiteX16-621" fmla="*/ 2071936 w 9401538"/>
              <a:gd name="connsiteY16-622" fmla="*/ 3569396 h 3616413"/>
              <a:gd name="connsiteX17-623" fmla="*/ 2071924 w 9401538"/>
              <a:gd name="connsiteY17-624" fmla="*/ 3569403 h 3616413"/>
              <a:gd name="connsiteX18-625" fmla="*/ 2062487 w 9401538"/>
              <a:gd name="connsiteY18-626" fmla="*/ 3583400 h 3616413"/>
              <a:gd name="connsiteX19-627" fmla="*/ 1982787 w 9401538"/>
              <a:gd name="connsiteY19-628" fmla="*/ 3616413 h 3616413"/>
              <a:gd name="connsiteX20-629" fmla="*/ 112713 w 9401538"/>
              <a:gd name="connsiteY20-630" fmla="*/ 3616412 h 3616413"/>
              <a:gd name="connsiteX21-631" fmla="*/ 8857 w 9401538"/>
              <a:gd name="connsiteY21-632" fmla="*/ 3547572 h 3616413"/>
              <a:gd name="connsiteX22-633" fmla="*/ 0 w 9401538"/>
              <a:gd name="connsiteY22-634" fmla="*/ 3503700 h 3616413"/>
              <a:gd name="connsiteX23-635" fmla="*/ 8857 w 9401538"/>
              <a:gd name="connsiteY23-636" fmla="*/ 3459827 h 3616413"/>
              <a:gd name="connsiteX24-637" fmla="*/ 112713 w 9401538"/>
              <a:gd name="connsiteY24-638" fmla="*/ 3390987 h 3616413"/>
              <a:gd name="connsiteX25-639" fmla="*/ 1903983 w 9401538"/>
              <a:gd name="connsiteY25-640" fmla="*/ 3390987 h 3616413"/>
              <a:gd name="connsiteX26-641" fmla="*/ 2403999 w 9401538"/>
              <a:gd name="connsiteY26-642" fmla="*/ 2318701 h 3616413"/>
              <a:gd name="connsiteX27-643" fmla="*/ 2450326 w 9401538"/>
              <a:gd name="connsiteY27-644" fmla="*/ 2267223 h 3616413"/>
              <a:gd name="connsiteX28-645" fmla="*/ 2477016 w 9401538"/>
              <a:gd name="connsiteY28-646" fmla="*/ 2256036 h 3616413"/>
              <a:gd name="connsiteX29-647" fmla="*/ 2477198 w 9401538"/>
              <a:gd name="connsiteY29-648" fmla="*/ 2255914 h 3616413"/>
              <a:gd name="connsiteX30-649" fmla="*/ 2477410 w 9401538"/>
              <a:gd name="connsiteY30-650" fmla="*/ 2255871 h 3616413"/>
              <a:gd name="connsiteX31-651" fmla="*/ 2481701 w 9401538"/>
              <a:gd name="connsiteY31-652" fmla="*/ 2254073 h 3616413"/>
              <a:gd name="connsiteX32-653" fmla="*/ 2491784 w 9401538"/>
              <a:gd name="connsiteY32-654" fmla="*/ 2252969 h 3616413"/>
              <a:gd name="connsiteX33-655" fmla="*/ 2521071 w 9401538"/>
              <a:gd name="connsiteY33-656" fmla="*/ 2247056 h 3616413"/>
              <a:gd name="connsiteX34-657" fmla="*/ 4380356 w 9401538"/>
              <a:gd name="connsiteY34-658" fmla="*/ 2247056 h 3616413"/>
              <a:gd name="connsiteX35-659" fmla="*/ 4869509 w 9401538"/>
              <a:gd name="connsiteY35-660" fmla="*/ 1198065 h 3616413"/>
              <a:gd name="connsiteX36-661" fmla="*/ 4915836 w 9401538"/>
              <a:gd name="connsiteY36-662" fmla="*/ 1146587 h 3616413"/>
              <a:gd name="connsiteX37-663" fmla="*/ 4942528 w 9401538"/>
              <a:gd name="connsiteY37-664" fmla="*/ 1135399 h 3616413"/>
              <a:gd name="connsiteX38-665" fmla="*/ 4942709 w 9401538"/>
              <a:gd name="connsiteY38-666" fmla="*/ 1135278 h 3616413"/>
              <a:gd name="connsiteX39-667" fmla="*/ 4942921 w 9401538"/>
              <a:gd name="connsiteY39-668" fmla="*/ 1135235 h 3616413"/>
              <a:gd name="connsiteX40-669" fmla="*/ 4947211 w 9401538"/>
              <a:gd name="connsiteY40-670" fmla="*/ 1133436 h 3616413"/>
              <a:gd name="connsiteX41-671" fmla="*/ 4957295 w 9401538"/>
              <a:gd name="connsiteY41-672" fmla="*/ 1132333 h 3616413"/>
              <a:gd name="connsiteX42-673" fmla="*/ 4986582 w 9401538"/>
              <a:gd name="connsiteY42-674" fmla="*/ 1126420 h 3616413"/>
              <a:gd name="connsiteX43-675" fmla="*/ 6809827 w 9401538"/>
              <a:gd name="connsiteY43-676" fmla="*/ 1126420 h 3616413"/>
              <a:gd name="connsiteX44-677" fmla="*/ 7301677 w 9401538"/>
              <a:gd name="connsiteY44-678" fmla="*/ 71645 h 3616413"/>
              <a:gd name="connsiteX45-679" fmla="*/ 7368524 w 9401538"/>
              <a:gd name="connsiteY45-680" fmla="*/ 10391 h 3616413"/>
              <a:gd name="connsiteX46-681" fmla="*/ 7376924 w 9401538"/>
              <a:gd name="connsiteY46-682" fmla="*/ 9062 h 3616413"/>
              <a:gd name="connsiteX47-683" fmla="*/ 7385233 w 9401538"/>
              <a:gd name="connsiteY47-684" fmla="*/ 5067 h 3616413"/>
              <a:gd name="connsiteX48-685" fmla="*/ 7418750 w 9401538"/>
              <a:gd name="connsiteY48-686" fmla="*/ 0 h 3616413"/>
              <a:gd name="connsiteX0-687" fmla="*/ 7418750 w 9401538"/>
              <a:gd name="connsiteY0-688" fmla="*/ 0 h 3616413"/>
              <a:gd name="connsiteX1-689" fmla="*/ 9288825 w 9401538"/>
              <a:gd name="connsiteY1-690" fmla="*/ 0 h 3616413"/>
              <a:gd name="connsiteX2-691" fmla="*/ 9401538 w 9401538"/>
              <a:gd name="connsiteY2-692" fmla="*/ 112713 h 3616413"/>
              <a:gd name="connsiteX3-693" fmla="*/ 9401537 w 9401538"/>
              <a:gd name="connsiteY3-694" fmla="*/ 112713 h 3616413"/>
              <a:gd name="connsiteX4-695" fmla="*/ 9288824 w 9401538"/>
              <a:gd name="connsiteY4-696" fmla="*/ 225426 h 3616413"/>
              <a:gd name="connsiteX5-697" fmla="*/ 7491386 w 9401538"/>
              <a:gd name="connsiteY5-698" fmla="*/ 225425 h 3616413"/>
              <a:gd name="connsiteX6-699" fmla="*/ 6997539 w 9401538"/>
              <a:gd name="connsiteY6-700" fmla="*/ 1284484 h 3616413"/>
              <a:gd name="connsiteX7-701" fmla="*/ 6885835 w 9401538"/>
              <a:gd name="connsiteY7-702" fmla="*/ 1352833 h 3616413"/>
              <a:gd name="connsiteX8-703" fmla="*/ 6870328 w 9401538"/>
              <a:gd name="connsiteY8-704" fmla="*/ 1349086 h 3616413"/>
              <a:gd name="connsiteX9-705" fmla="*/ 6856656 w 9401538"/>
              <a:gd name="connsiteY9-706" fmla="*/ 1351846 h 3616413"/>
              <a:gd name="connsiteX10-707" fmla="*/ 5059219 w 9401538"/>
              <a:gd name="connsiteY10-708" fmla="*/ 1351845 h 3616413"/>
              <a:gd name="connsiteX11-709" fmla="*/ 4572514 w 9401538"/>
              <a:gd name="connsiteY11-710" fmla="*/ 2398998 h 3616413"/>
              <a:gd name="connsiteX12-711" fmla="*/ 4509957 w 9401538"/>
              <a:gd name="connsiteY12-712" fmla="*/ 2475037 h 3616413"/>
              <a:gd name="connsiteX13-713" fmla="*/ 4391145 w 9401538"/>
              <a:gd name="connsiteY13-714" fmla="*/ 2472482 h 3616413"/>
              <a:gd name="connsiteX14-715" fmla="*/ 2593708 w 9401538"/>
              <a:gd name="connsiteY14-716" fmla="*/ 2472481 h 3616413"/>
              <a:gd name="connsiteX15-717" fmla="*/ 2099861 w 9401538"/>
              <a:gd name="connsiteY15-718" fmla="*/ 3531540 h 3616413"/>
              <a:gd name="connsiteX16-719" fmla="*/ 2071936 w 9401538"/>
              <a:gd name="connsiteY16-720" fmla="*/ 3569396 h 3616413"/>
              <a:gd name="connsiteX17-721" fmla="*/ 2071924 w 9401538"/>
              <a:gd name="connsiteY17-722" fmla="*/ 3569403 h 3616413"/>
              <a:gd name="connsiteX18-723" fmla="*/ 2062487 w 9401538"/>
              <a:gd name="connsiteY18-724" fmla="*/ 3583400 h 3616413"/>
              <a:gd name="connsiteX19-725" fmla="*/ 1982787 w 9401538"/>
              <a:gd name="connsiteY19-726" fmla="*/ 3616413 h 3616413"/>
              <a:gd name="connsiteX20-727" fmla="*/ 112713 w 9401538"/>
              <a:gd name="connsiteY20-728" fmla="*/ 3616412 h 3616413"/>
              <a:gd name="connsiteX21-729" fmla="*/ 8857 w 9401538"/>
              <a:gd name="connsiteY21-730" fmla="*/ 3547572 h 3616413"/>
              <a:gd name="connsiteX22-731" fmla="*/ 0 w 9401538"/>
              <a:gd name="connsiteY22-732" fmla="*/ 3503700 h 3616413"/>
              <a:gd name="connsiteX23-733" fmla="*/ 8857 w 9401538"/>
              <a:gd name="connsiteY23-734" fmla="*/ 3459827 h 3616413"/>
              <a:gd name="connsiteX24-735" fmla="*/ 112713 w 9401538"/>
              <a:gd name="connsiteY24-736" fmla="*/ 3390987 h 3616413"/>
              <a:gd name="connsiteX25-737" fmla="*/ 1903983 w 9401538"/>
              <a:gd name="connsiteY25-738" fmla="*/ 3390987 h 3616413"/>
              <a:gd name="connsiteX26-739" fmla="*/ 2403999 w 9401538"/>
              <a:gd name="connsiteY26-740" fmla="*/ 2318701 h 3616413"/>
              <a:gd name="connsiteX27-741" fmla="*/ 2450326 w 9401538"/>
              <a:gd name="connsiteY27-742" fmla="*/ 2267223 h 3616413"/>
              <a:gd name="connsiteX28-743" fmla="*/ 2477016 w 9401538"/>
              <a:gd name="connsiteY28-744" fmla="*/ 2256036 h 3616413"/>
              <a:gd name="connsiteX29-745" fmla="*/ 2477198 w 9401538"/>
              <a:gd name="connsiteY29-746" fmla="*/ 2255914 h 3616413"/>
              <a:gd name="connsiteX30-747" fmla="*/ 2477410 w 9401538"/>
              <a:gd name="connsiteY30-748" fmla="*/ 2255871 h 3616413"/>
              <a:gd name="connsiteX31-749" fmla="*/ 2481701 w 9401538"/>
              <a:gd name="connsiteY31-750" fmla="*/ 2254073 h 3616413"/>
              <a:gd name="connsiteX32-751" fmla="*/ 2491784 w 9401538"/>
              <a:gd name="connsiteY32-752" fmla="*/ 2252969 h 3616413"/>
              <a:gd name="connsiteX33-753" fmla="*/ 2521071 w 9401538"/>
              <a:gd name="connsiteY33-754" fmla="*/ 2247056 h 3616413"/>
              <a:gd name="connsiteX34-755" fmla="*/ 4380356 w 9401538"/>
              <a:gd name="connsiteY34-756" fmla="*/ 2247056 h 3616413"/>
              <a:gd name="connsiteX35-757" fmla="*/ 4869509 w 9401538"/>
              <a:gd name="connsiteY35-758" fmla="*/ 1198065 h 3616413"/>
              <a:gd name="connsiteX36-759" fmla="*/ 4915836 w 9401538"/>
              <a:gd name="connsiteY36-760" fmla="*/ 1146587 h 3616413"/>
              <a:gd name="connsiteX37-761" fmla="*/ 4942528 w 9401538"/>
              <a:gd name="connsiteY37-762" fmla="*/ 1135399 h 3616413"/>
              <a:gd name="connsiteX38-763" fmla="*/ 4942709 w 9401538"/>
              <a:gd name="connsiteY38-764" fmla="*/ 1135278 h 3616413"/>
              <a:gd name="connsiteX39-765" fmla="*/ 4942921 w 9401538"/>
              <a:gd name="connsiteY39-766" fmla="*/ 1135235 h 3616413"/>
              <a:gd name="connsiteX40-767" fmla="*/ 4947211 w 9401538"/>
              <a:gd name="connsiteY40-768" fmla="*/ 1133436 h 3616413"/>
              <a:gd name="connsiteX41-769" fmla="*/ 4957295 w 9401538"/>
              <a:gd name="connsiteY41-770" fmla="*/ 1132333 h 3616413"/>
              <a:gd name="connsiteX42-771" fmla="*/ 4986582 w 9401538"/>
              <a:gd name="connsiteY42-772" fmla="*/ 1126420 h 3616413"/>
              <a:gd name="connsiteX43-773" fmla="*/ 6809827 w 9401538"/>
              <a:gd name="connsiteY43-774" fmla="*/ 1126420 h 3616413"/>
              <a:gd name="connsiteX44-775" fmla="*/ 7301677 w 9401538"/>
              <a:gd name="connsiteY44-776" fmla="*/ 71645 h 3616413"/>
              <a:gd name="connsiteX45-777" fmla="*/ 7368524 w 9401538"/>
              <a:gd name="connsiteY45-778" fmla="*/ 10391 h 3616413"/>
              <a:gd name="connsiteX46-779" fmla="*/ 7376924 w 9401538"/>
              <a:gd name="connsiteY46-780" fmla="*/ 9062 h 3616413"/>
              <a:gd name="connsiteX47-781" fmla="*/ 7385233 w 9401538"/>
              <a:gd name="connsiteY47-782" fmla="*/ 5067 h 3616413"/>
              <a:gd name="connsiteX48-783" fmla="*/ 7418750 w 9401538"/>
              <a:gd name="connsiteY48-784" fmla="*/ 0 h 3616413"/>
              <a:gd name="connsiteX0-785" fmla="*/ 7418750 w 9401538"/>
              <a:gd name="connsiteY0-786" fmla="*/ 0 h 3616413"/>
              <a:gd name="connsiteX1-787" fmla="*/ 9288825 w 9401538"/>
              <a:gd name="connsiteY1-788" fmla="*/ 0 h 3616413"/>
              <a:gd name="connsiteX2-789" fmla="*/ 9401538 w 9401538"/>
              <a:gd name="connsiteY2-790" fmla="*/ 112713 h 3616413"/>
              <a:gd name="connsiteX3-791" fmla="*/ 9401537 w 9401538"/>
              <a:gd name="connsiteY3-792" fmla="*/ 112713 h 3616413"/>
              <a:gd name="connsiteX4-793" fmla="*/ 9288824 w 9401538"/>
              <a:gd name="connsiteY4-794" fmla="*/ 225426 h 3616413"/>
              <a:gd name="connsiteX5-795" fmla="*/ 7491386 w 9401538"/>
              <a:gd name="connsiteY5-796" fmla="*/ 225425 h 3616413"/>
              <a:gd name="connsiteX6-797" fmla="*/ 6997539 w 9401538"/>
              <a:gd name="connsiteY6-798" fmla="*/ 1284484 h 3616413"/>
              <a:gd name="connsiteX7-799" fmla="*/ 6885835 w 9401538"/>
              <a:gd name="connsiteY7-800" fmla="*/ 1352833 h 3616413"/>
              <a:gd name="connsiteX8-801" fmla="*/ 6870328 w 9401538"/>
              <a:gd name="connsiteY8-802" fmla="*/ 1349086 h 3616413"/>
              <a:gd name="connsiteX9-803" fmla="*/ 6856656 w 9401538"/>
              <a:gd name="connsiteY9-804" fmla="*/ 1351846 h 3616413"/>
              <a:gd name="connsiteX10-805" fmla="*/ 5059219 w 9401538"/>
              <a:gd name="connsiteY10-806" fmla="*/ 1351845 h 3616413"/>
              <a:gd name="connsiteX11-807" fmla="*/ 4572514 w 9401538"/>
              <a:gd name="connsiteY11-808" fmla="*/ 2398998 h 3616413"/>
              <a:gd name="connsiteX12-809" fmla="*/ 4509957 w 9401538"/>
              <a:gd name="connsiteY12-810" fmla="*/ 2475037 h 3616413"/>
              <a:gd name="connsiteX13-811" fmla="*/ 4391145 w 9401538"/>
              <a:gd name="connsiteY13-812" fmla="*/ 2472482 h 3616413"/>
              <a:gd name="connsiteX14-813" fmla="*/ 2593708 w 9401538"/>
              <a:gd name="connsiteY14-814" fmla="*/ 2472481 h 3616413"/>
              <a:gd name="connsiteX15-815" fmla="*/ 2099861 w 9401538"/>
              <a:gd name="connsiteY15-816" fmla="*/ 3531540 h 3616413"/>
              <a:gd name="connsiteX16-817" fmla="*/ 2071936 w 9401538"/>
              <a:gd name="connsiteY16-818" fmla="*/ 3569396 h 3616413"/>
              <a:gd name="connsiteX17-819" fmla="*/ 2071924 w 9401538"/>
              <a:gd name="connsiteY17-820" fmla="*/ 3569403 h 3616413"/>
              <a:gd name="connsiteX18-821" fmla="*/ 2062487 w 9401538"/>
              <a:gd name="connsiteY18-822" fmla="*/ 3583400 h 3616413"/>
              <a:gd name="connsiteX19-823" fmla="*/ 1982787 w 9401538"/>
              <a:gd name="connsiteY19-824" fmla="*/ 3616413 h 3616413"/>
              <a:gd name="connsiteX20-825" fmla="*/ 112713 w 9401538"/>
              <a:gd name="connsiteY20-826" fmla="*/ 3616412 h 3616413"/>
              <a:gd name="connsiteX21-827" fmla="*/ 8857 w 9401538"/>
              <a:gd name="connsiteY21-828" fmla="*/ 3547572 h 3616413"/>
              <a:gd name="connsiteX22-829" fmla="*/ 0 w 9401538"/>
              <a:gd name="connsiteY22-830" fmla="*/ 3503700 h 3616413"/>
              <a:gd name="connsiteX23-831" fmla="*/ 8857 w 9401538"/>
              <a:gd name="connsiteY23-832" fmla="*/ 3459827 h 3616413"/>
              <a:gd name="connsiteX24-833" fmla="*/ 112713 w 9401538"/>
              <a:gd name="connsiteY24-834" fmla="*/ 3390987 h 3616413"/>
              <a:gd name="connsiteX25-835" fmla="*/ 1903983 w 9401538"/>
              <a:gd name="connsiteY25-836" fmla="*/ 3390987 h 3616413"/>
              <a:gd name="connsiteX26-837" fmla="*/ 2403999 w 9401538"/>
              <a:gd name="connsiteY26-838" fmla="*/ 2318701 h 3616413"/>
              <a:gd name="connsiteX27-839" fmla="*/ 2450326 w 9401538"/>
              <a:gd name="connsiteY27-840" fmla="*/ 2267223 h 3616413"/>
              <a:gd name="connsiteX28-841" fmla="*/ 2477016 w 9401538"/>
              <a:gd name="connsiteY28-842" fmla="*/ 2256036 h 3616413"/>
              <a:gd name="connsiteX29-843" fmla="*/ 2477198 w 9401538"/>
              <a:gd name="connsiteY29-844" fmla="*/ 2255914 h 3616413"/>
              <a:gd name="connsiteX30-845" fmla="*/ 2477410 w 9401538"/>
              <a:gd name="connsiteY30-846" fmla="*/ 2255871 h 3616413"/>
              <a:gd name="connsiteX31-847" fmla="*/ 2481701 w 9401538"/>
              <a:gd name="connsiteY31-848" fmla="*/ 2254073 h 3616413"/>
              <a:gd name="connsiteX32-849" fmla="*/ 2491784 w 9401538"/>
              <a:gd name="connsiteY32-850" fmla="*/ 2252969 h 3616413"/>
              <a:gd name="connsiteX33-851" fmla="*/ 2521071 w 9401538"/>
              <a:gd name="connsiteY33-852" fmla="*/ 2247056 h 3616413"/>
              <a:gd name="connsiteX34-853" fmla="*/ 4380356 w 9401538"/>
              <a:gd name="connsiteY34-854" fmla="*/ 2247056 h 3616413"/>
              <a:gd name="connsiteX35-855" fmla="*/ 4869509 w 9401538"/>
              <a:gd name="connsiteY35-856" fmla="*/ 1198065 h 3616413"/>
              <a:gd name="connsiteX36-857" fmla="*/ 4915836 w 9401538"/>
              <a:gd name="connsiteY36-858" fmla="*/ 1146587 h 3616413"/>
              <a:gd name="connsiteX37-859" fmla="*/ 4942528 w 9401538"/>
              <a:gd name="connsiteY37-860" fmla="*/ 1135399 h 3616413"/>
              <a:gd name="connsiteX38-861" fmla="*/ 4942709 w 9401538"/>
              <a:gd name="connsiteY38-862" fmla="*/ 1135278 h 3616413"/>
              <a:gd name="connsiteX39-863" fmla="*/ 4942921 w 9401538"/>
              <a:gd name="connsiteY39-864" fmla="*/ 1135235 h 3616413"/>
              <a:gd name="connsiteX40-865" fmla="*/ 4947211 w 9401538"/>
              <a:gd name="connsiteY40-866" fmla="*/ 1133436 h 3616413"/>
              <a:gd name="connsiteX41-867" fmla="*/ 4957295 w 9401538"/>
              <a:gd name="connsiteY41-868" fmla="*/ 1132333 h 3616413"/>
              <a:gd name="connsiteX42-869" fmla="*/ 4986582 w 9401538"/>
              <a:gd name="connsiteY42-870" fmla="*/ 1126420 h 3616413"/>
              <a:gd name="connsiteX43-871" fmla="*/ 6809827 w 9401538"/>
              <a:gd name="connsiteY43-872" fmla="*/ 1126420 h 3616413"/>
              <a:gd name="connsiteX44-873" fmla="*/ 7301677 w 9401538"/>
              <a:gd name="connsiteY44-874" fmla="*/ 71645 h 3616413"/>
              <a:gd name="connsiteX45-875" fmla="*/ 7368524 w 9401538"/>
              <a:gd name="connsiteY45-876" fmla="*/ 10391 h 3616413"/>
              <a:gd name="connsiteX46-877" fmla="*/ 7376924 w 9401538"/>
              <a:gd name="connsiteY46-878" fmla="*/ 9062 h 3616413"/>
              <a:gd name="connsiteX47-879" fmla="*/ 7385233 w 9401538"/>
              <a:gd name="connsiteY47-880" fmla="*/ 5067 h 3616413"/>
              <a:gd name="connsiteX48-881" fmla="*/ 7418750 w 9401538"/>
              <a:gd name="connsiteY48-882" fmla="*/ 0 h 3616413"/>
              <a:gd name="connsiteX0-883" fmla="*/ 7418750 w 9401538"/>
              <a:gd name="connsiteY0-884" fmla="*/ 0 h 3616413"/>
              <a:gd name="connsiteX1-885" fmla="*/ 9288825 w 9401538"/>
              <a:gd name="connsiteY1-886" fmla="*/ 0 h 3616413"/>
              <a:gd name="connsiteX2-887" fmla="*/ 9401538 w 9401538"/>
              <a:gd name="connsiteY2-888" fmla="*/ 112713 h 3616413"/>
              <a:gd name="connsiteX3-889" fmla="*/ 9401537 w 9401538"/>
              <a:gd name="connsiteY3-890" fmla="*/ 112713 h 3616413"/>
              <a:gd name="connsiteX4-891" fmla="*/ 9288824 w 9401538"/>
              <a:gd name="connsiteY4-892" fmla="*/ 225426 h 3616413"/>
              <a:gd name="connsiteX5-893" fmla="*/ 7491386 w 9401538"/>
              <a:gd name="connsiteY5-894" fmla="*/ 225425 h 3616413"/>
              <a:gd name="connsiteX6-895" fmla="*/ 6997539 w 9401538"/>
              <a:gd name="connsiteY6-896" fmla="*/ 1284484 h 3616413"/>
              <a:gd name="connsiteX7-897" fmla="*/ 6885835 w 9401538"/>
              <a:gd name="connsiteY7-898" fmla="*/ 1352833 h 3616413"/>
              <a:gd name="connsiteX8-899" fmla="*/ 6870328 w 9401538"/>
              <a:gd name="connsiteY8-900" fmla="*/ 1349086 h 3616413"/>
              <a:gd name="connsiteX9-901" fmla="*/ 6856656 w 9401538"/>
              <a:gd name="connsiteY9-902" fmla="*/ 1351846 h 3616413"/>
              <a:gd name="connsiteX10-903" fmla="*/ 5059219 w 9401538"/>
              <a:gd name="connsiteY10-904" fmla="*/ 1351845 h 3616413"/>
              <a:gd name="connsiteX11-905" fmla="*/ 4572514 w 9401538"/>
              <a:gd name="connsiteY11-906" fmla="*/ 2398998 h 3616413"/>
              <a:gd name="connsiteX12-907" fmla="*/ 4507576 w 9401538"/>
              <a:gd name="connsiteY12-908" fmla="*/ 2467894 h 3616413"/>
              <a:gd name="connsiteX13-909" fmla="*/ 4391145 w 9401538"/>
              <a:gd name="connsiteY13-910" fmla="*/ 2472482 h 3616413"/>
              <a:gd name="connsiteX14-911" fmla="*/ 2593708 w 9401538"/>
              <a:gd name="connsiteY14-912" fmla="*/ 2472481 h 3616413"/>
              <a:gd name="connsiteX15-913" fmla="*/ 2099861 w 9401538"/>
              <a:gd name="connsiteY15-914" fmla="*/ 3531540 h 3616413"/>
              <a:gd name="connsiteX16-915" fmla="*/ 2071936 w 9401538"/>
              <a:gd name="connsiteY16-916" fmla="*/ 3569396 h 3616413"/>
              <a:gd name="connsiteX17-917" fmla="*/ 2071924 w 9401538"/>
              <a:gd name="connsiteY17-918" fmla="*/ 3569403 h 3616413"/>
              <a:gd name="connsiteX18-919" fmla="*/ 2062487 w 9401538"/>
              <a:gd name="connsiteY18-920" fmla="*/ 3583400 h 3616413"/>
              <a:gd name="connsiteX19-921" fmla="*/ 1982787 w 9401538"/>
              <a:gd name="connsiteY19-922" fmla="*/ 3616413 h 3616413"/>
              <a:gd name="connsiteX20-923" fmla="*/ 112713 w 9401538"/>
              <a:gd name="connsiteY20-924" fmla="*/ 3616412 h 3616413"/>
              <a:gd name="connsiteX21-925" fmla="*/ 8857 w 9401538"/>
              <a:gd name="connsiteY21-926" fmla="*/ 3547572 h 3616413"/>
              <a:gd name="connsiteX22-927" fmla="*/ 0 w 9401538"/>
              <a:gd name="connsiteY22-928" fmla="*/ 3503700 h 3616413"/>
              <a:gd name="connsiteX23-929" fmla="*/ 8857 w 9401538"/>
              <a:gd name="connsiteY23-930" fmla="*/ 3459827 h 3616413"/>
              <a:gd name="connsiteX24-931" fmla="*/ 112713 w 9401538"/>
              <a:gd name="connsiteY24-932" fmla="*/ 3390987 h 3616413"/>
              <a:gd name="connsiteX25-933" fmla="*/ 1903983 w 9401538"/>
              <a:gd name="connsiteY25-934" fmla="*/ 3390987 h 3616413"/>
              <a:gd name="connsiteX26-935" fmla="*/ 2403999 w 9401538"/>
              <a:gd name="connsiteY26-936" fmla="*/ 2318701 h 3616413"/>
              <a:gd name="connsiteX27-937" fmla="*/ 2450326 w 9401538"/>
              <a:gd name="connsiteY27-938" fmla="*/ 2267223 h 3616413"/>
              <a:gd name="connsiteX28-939" fmla="*/ 2477016 w 9401538"/>
              <a:gd name="connsiteY28-940" fmla="*/ 2256036 h 3616413"/>
              <a:gd name="connsiteX29-941" fmla="*/ 2477198 w 9401538"/>
              <a:gd name="connsiteY29-942" fmla="*/ 2255914 h 3616413"/>
              <a:gd name="connsiteX30-943" fmla="*/ 2477410 w 9401538"/>
              <a:gd name="connsiteY30-944" fmla="*/ 2255871 h 3616413"/>
              <a:gd name="connsiteX31-945" fmla="*/ 2481701 w 9401538"/>
              <a:gd name="connsiteY31-946" fmla="*/ 2254073 h 3616413"/>
              <a:gd name="connsiteX32-947" fmla="*/ 2491784 w 9401538"/>
              <a:gd name="connsiteY32-948" fmla="*/ 2252969 h 3616413"/>
              <a:gd name="connsiteX33-949" fmla="*/ 2521071 w 9401538"/>
              <a:gd name="connsiteY33-950" fmla="*/ 2247056 h 3616413"/>
              <a:gd name="connsiteX34-951" fmla="*/ 4380356 w 9401538"/>
              <a:gd name="connsiteY34-952" fmla="*/ 2247056 h 3616413"/>
              <a:gd name="connsiteX35-953" fmla="*/ 4869509 w 9401538"/>
              <a:gd name="connsiteY35-954" fmla="*/ 1198065 h 3616413"/>
              <a:gd name="connsiteX36-955" fmla="*/ 4915836 w 9401538"/>
              <a:gd name="connsiteY36-956" fmla="*/ 1146587 h 3616413"/>
              <a:gd name="connsiteX37-957" fmla="*/ 4942528 w 9401538"/>
              <a:gd name="connsiteY37-958" fmla="*/ 1135399 h 3616413"/>
              <a:gd name="connsiteX38-959" fmla="*/ 4942709 w 9401538"/>
              <a:gd name="connsiteY38-960" fmla="*/ 1135278 h 3616413"/>
              <a:gd name="connsiteX39-961" fmla="*/ 4942921 w 9401538"/>
              <a:gd name="connsiteY39-962" fmla="*/ 1135235 h 3616413"/>
              <a:gd name="connsiteX40-963" fmla="*/ 4947211 w 9401538"/>
              <a:gd name="connsiteY40-964" fmla="*/ 1133436 h 3616413"/>
              <a:gd name="connsiteX41-965" fmla="*/ 4957295 w 9401538"/>
              <a:gd name="connsiteY41-966" fmla="*/ 1132333 h 3616413"/>
              <a:gd name="connsiteX42-967" fmla="*/ 4986582 w 9401538"/>
              <a:gd name="connsiteY42-968" fmla="*/ 1126420 h 3616413"/>
              <a:gd name="connsiteX43-969" fmla="*/ 6809827 w 9401538"/>
              <a:gd name="connsiteY43-970" fmla="*/ 1126420 h 3616413"/>
              <a:gd name="connsiteX44-971" fmla="*/ 7301677 w 9401538"/>
              <a:gd name="connsiteY44-972" fmla="*/ 71645 h 3616413"/>
              <a:gd name="connsiteX45-973" fmla="*/ 7368524 w 9401538"/>
              <a:gd name="connsiteY45-974" fmla="*/ 10391 h 3616413"/>
              <a:gd name="connsiteX46-975" fmla="*/ 7376924 w 9401538"/>
              <a:gd name="connsiteY46-976" fmla="*/ 9062 h 3616413"/>
              <a:gd name="connsiteX47-977" fmla="*/ 7385233 w 9401538"/>
              <a:gd name="connsiteY47-978" fmla="*/ 5067 h 3616413"/>
              <a:gd name="connsiteX48-979" fmla="*/ 7418750 w 9401538"/>
              <a:gd name="connsiteY48-980" fmla="*/ 0 h 3616413"/>
              <a:gd name="connsiteX0-981" fmla="*/ 7418750 w 9401538"/>
              <a:gd name="connsiteY0-982" fmla="*/ 0 h 3616413"/>
              <a:gd name="connsiteX1-983" fmla="*/ 9288825 w 9401538"/>
              <a:gd name="connsiteY1-984" fmla="*/ 0 h 3616413"/>
              <a:gd name="connsiteX2-985" fmla="*/ 9401538 w 9401538"/>
              <a:gd name="connsiteY2-986" fmla="*/ 112713 h 3616413"/>
              <a:gd name="connsiteX3-987" fmla="*/ 9401537 w 9401538"/>
              <a:gd name="connsiteY3-988" fmla="*/ 112713 h 3616413"/>
              <a:gd name="connsiteX4-989" fmla="*/ 9288824 w 9401538"/>
              <a:gd name="connsiteY4-990" fmla="*/ 225426 h 3616413"/>
              <a:gd name="connsiteX5-991" fmla="*/ 7491386 w 9401538"/>
              <a:gd name="connsiteY5-992" fmla="*/ 225425 h 3616413"/>
              <a:gd name="connsiteX6-993" fmla="*/ 6997539 w 9401538"/>
              <a:gd name="connsiteY6-994" fmla="*/ 1284484 h 3616413"/>
              <a:gd name="connsiteX7-995" fmla="*/ 6885835 w 9401538"/>
              <a:gd name="connsiteY7-996" fmla="*/ 1352833 h 3616413"/>
              <a:gd name="connsiteX8-997" fmla="*/ 6870328 w 9401538"/>
              <a:gd name="connsiteY8-998" fmla="*/ 1349086 h 3616413"/>
              <a:gd name="connsiteX9-999" fmla="*/ 6856656 w 9401538"/>
              <a:gd name="connsiteY9-1000" fmla="*/ 1351846 h 3616413"/>
              <a:gd name="connsiteX10-1001" fmla="*/ 5059219 w 9401538"/>
              <a:gd name="connsiteY10-1002" fmla="*/ 1351845 h 3616413"/>
              <a:gd name="connsiteX11-1003" fmla="*/ 4582039 w 9401538"/>
              <a:gd name="connsiteY11-1004" fmla="*/ 2398998 h 3616413"/>
              <a:gd name="connsiteX12-1005" fmla="*/ 4507576 w 9401538"/>
              <a:gd name="connsiteY12-1006" fmla="*/ 2467894 h 3616413"/>
              <a:gd name="connsiteX13-1007" fmla="*/ 4391145 w 9401538"/>
              <a:gd name="connsiteY13-1008" fmla="*/ 2472482 h 3616413"/>
              <a:gd name="connsiteX14-1009" fmla="*/ 2593708 w 9401538"/>
              <a:gd name="connsiteY14-1010" fmla="*/ 2472481 h 3616413"/>
              <a:gd name="connsiteX15-1011" fmla="*/ 2099861 w 9401538"/>
              <a:gd name="connsiteY15-1012" fmla="*/ 3531540 h 3616413"/>
              <a:gd name="connsiteX16-1013" fmla="*/ 2071936 w 9401538"/>
              <a:gd name="connsiteY16-1014" fmla="*/ 3569396 h 3616413"/>
              <a:gd name="connsiteX17-1015" fmla="*/ 2071924 w 9401538"/>
              <a:gd name="connsiteY17-1016" fmla="*/ 3569403 h 3616413"/>
              <a:gd name="connsiteX18-1017" fmla="*/ 2062487 w 9401538"/>
              <a:gd name="connsiteY18-1018" fmla="*/ 3583400 h 3616413"/>
              <a:gd name="connsiteX19-1019" fmla="*/ 1982787 w 9401538"/>
              <a:gd name="connsiteY19-1020" fmla="*/ 3616413 h 3616413"/>
              <a:gd name="connsiteX20-1021" fmla="*/ 112713 w 9401538"/>
              <a:gd name="connsiteY20-1022" fmla="*/ 3616412 h 3616413"/>
              <a:gd name="connsiteX21-1023" fmla="*/ 8857 w 9401538"/>
              <a:gd name="connsiteY21-1024" fmla="*/ 3547572 h 3616413"/>
              <a:gd name="connsiteX22-1025" fmla="*/ 0 w 9401538"/>
              <a:gd name="connsiteY22-1026" fmla="*/ 3503700 h 3616413"/>
              <a:gd name="connsiteX23-1027" fmla="*/ 8857 w 9401538"/>
              <a:gd name="connsiteY23-1028" fmla="*/ 3459827 h 3616413"/>
              <a:gd name="connsiteX24-1029" fmla="*/ 112713 w 9401538"/>
              <a:gd name="connsiteY24-1030" fmla="*/ 3390987 h 3616413"/>
              <a:gd name="connsiteX25-1031" fmla="*/ 1903983 w 9401538"/>
              <a:gd name="connsiteY25-1032" fmla="*/ 3390987 h 3616413"/>
              <a:gd name="connsiteX26-1033" fmla="*/ 2403999 w 9401538"/>
              <a:gd name="connsiteY26-1034" fmla="*/ 2318701 h 3616413"/>
              <a:gd name="connsiteX27-1035" fmla="*/ 2450326 w 9401538"/>
              <a:gd name="connsiteY27-1036" fmla="*/ 2267223 h 3616413"/>
              <a:gd name="connsiteX28-1037" fmla="*/ 2477016 w 9401538"/>
              <a:gd name="connsiteY28-1038" fmla="*/ 2256036 h 3616413"/>
              <a:gd name="connsiteX29-1039" fmla="*/ 2477198 w 9401538"/>
              <a:gd name="connsiteY29-1040" fmla="*/ 2255914 h 3616413"/>
              <a:gd name="connsiteX30-1041" fmla="*/ 2477410 w 9401538"/>
              <a:gd name="connsiteY30-1042" fmla="*/ 2255871 h 3616413"/>
              <a:gd name="connsiteX31-1043" fmla="*/ 2481701 w 9401538"/>
              <a:gd name="connsiteY31-1044" fmla="*/ 2254073 h 3616413"/>
              <a:gd name="connsiteX32-1045" fmla="*/ 2491784 w 9401538"/>
              <a:gd name="connsiteY32-1046" fmla="*/ 2252969 h 3616413"/>
              <a:gd name="connsiteX33-1047" fmla="*/ 2521071 w 9401538"/>
              <a:gd name="connsiteY33-1048" fmla="*/ 2247056 h 3616413"/>
              <a:gd name="connsiteX34-1049" fmla="*/ 4380356 w 9401538"/>
              <a:gd name="connsiteY34-1050" fmla="*/ 2247056 h 3616413"/>
              <a:gd name="connsiteX35-1051" fmla="*/ 4869509 w 9401538"/>
              <a:gd name="connsiteY35-1052" fmla="*/ 1198065 h 3616413"/>
              <a:gd name="connsiteX36-1053" fmla="*/ 4915836 w 9401538"/>
              <a:gd name="connsiteY36-1054" fmla="*/ 1146587 h 3616413"/>
              <a:gd name="connsiteX37-1055" fmla="*/ 4942528 w 9401538"/>
              <a:gd name="connsiteY37-1056" fmla="*/ 1135399 h 3616413"/>
              <a:gd name="connsiteX38-1057" fmla="*/ 4942709 w 9401538"/>
              <a:gd name="connsiteY38-1058" fmla="*/ 1135278 h 3616413"/>
              <a:gd name="connsiteX39-1059" fmla="*/ 4942921 w 9401538"/>
              <a:gd name="connsiteY39-1060" fmla="*/ 1135235 h 3616413"/>
              <a:gd name="connsiteX40-1061" fmla="*/ 4947211 w 9401538"/>
              <a:gd name="connsiteY40-1062" fmla="*/ 1133436 h 3616413"/>
              <a:gd name="connsiteX41-1063" fmla="*/ 4957295 w 9401538"/>
              <a:gd name="connsiteY41-1064" fmla="*/ 1132333 h 3616413"/>
              <a:gd name="connsiteX42-1065" fmla="*/ 4986582 w 9401538"/>
              <a:gd name="connsiteY42-1066" fmla="*/ 1126420 h 3616413"/>
              <a:gd name="connsiteX43-1067" fmla="*/ 6809827 w 9401538"/>
              <a:gd name="connsiteY43-1068" fmla="*/ 1126420 h 3616413"/>
              <a:gd name="connsiteX44-1069" fmla="*/ 7301677 w 9401538"/>
              <a:gd name="connsiteY44-1070" fmla="*/ 71645 h 3616413"/>
              <a:gd name="connsiteX45-1071" fmla="*/ 7368524 w 9401538"/>
              <a:gd name="connsiteY45-1072" fmla="*/ 10391 h 3616413"/>
              <a:gd name="connsiteX46-1073" fmla="*/ 7376924 w 9401538"/>
              <a:gd name="connsiteY46-1074" fmla="*/ 9062 h 3616413"/>
              <a:gd name="connsiteX47-1075" fmla="*/ 7385233 w 9401538"/>
              <a:gd name="connsiteY47-1076" fmla="*/ 5067 h 3616413"/>
              <a:gd name="connsiteX48-1077" fmla="*/ 7418750 w 9401538"/>
              <a:gd name="connsiteY48-1078" fmla="*/ 0 h 3616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Lst>
            <a:rect l="l" t="t" r="r" b="b"/>
            <a:pathLst>
              <a:path w="9401538" h="3616413">
                <a:moveTo>
                  <a:pt x="7418750" y="0"/>
                </a:moveTo>
                <a:lnTo>
                  <a:pt x="9288825" y="0"/>
                </a:lnTo>
                <a:cubicBezTo>
                  <a:pt x="9351075" y="0"/>
                  <a:pt x="9401538" y="50463"/>
                  <a:pt x="9401538" y="112713"/>
                </a:cubicBezTo>
                <a:lnTo>
                  <a:pt x="9401537" y="112713"/>
                </a:lnTo>
                <a:cubicBezTo>
                  <a:pt x="9401537" y="174963"/>
                  <a:pt x="9351074" y="225426"/>
                  <a:pt x="9288824" y="225426"/>
                </a:cubicBezTo>
                <a:lnTo>
                  <a:pt x="7491386" y="225425"/>
                </a:lnTo>
                <a:lnTo>
                  <a:pt x="6997539" y="1284484"/>
                </a:lnTo>
                <a:cubicBezTo>
                  <a:pt x="6976801" y="1328955"/>
                  <a:pt x="6931970" y="1354503"/>
                  <a:pt x="6885835" y="1352833"/>
                </a:cubicBezTo>
                <a:lnTo>
                  <a:pt x="6870328" y="1349086"/>
                </a:lnTo>
                <a:lnTo>
                  <a:pt x="6856656" y="1351846"/>
                </a:lnTo>
                <a:lnTo>
                  <a:pt x="5059219" y="1351845"/>
                </a:lnTo>
                <a:lnTo>
                  <a:pt x="4582039" y="2398998"/>
                </a:lnTo>
                <a:cubicBezTo>
                  <a:pt x="4569076" y="2439882"/>
                  <a:pt x="4555665" y="2445725"/>
                  <a:pt x="4507576" y="2467894"/>
                </a:cubicBezTo>
                <a:lnTo>
                  <a:pt x="4391145" y="2472482"/>
                </a:lnTo>
                <a:lnTo>
                  <a:pt x="2593708" y="2472481"/>
                </a:lnTo>
                <a:lnTo>
                  <a:pt x="2099861" y="3531540"/>
                </a:lnTo>
                <a:cubicBezTo>
                  <a:pt x="2092948" y="3546364"/>
                  <a:pt x="2083358" y="3559085"/>
                  <a:pt x="2071936" y="3569396"/>
                </a:cubicBezTo>
                <a:cubicBezTo>
                  <a:pt x="2071932" y="3569398"/>
                  <a:pt x="2071928" y="3569401"/>
                  <a:pt x="2071924" y="3569403"/>
                </a:cubicBezTo>
                <a:lnTo>
                  <a:pt x="2062487" y="3583400"/>
                </a:lnTo>
                <a:cubicBezTo>
                  <a:pt x="2042090" y="3603797"/>
                  <a:pt x="2013912" y="3616413"/>
                  <a:pt x="1982787" y="3616413"/>
                </a:cubicBezTo>
                <a:lnTo>
                  <a:pt x="112713" y="3616412"/>
                </a:lnTo>
                <a:cubicBezTo>
                  <a:pt x="66026" y="3616412"/>
                  <a:pt x="25968" y="3588027"/>
                  <a:pt x="8857" y="3547572"/>
                </a:cubicBezTo>
                <a:lnTo>
                  <a:pt x="0" y="3503700"/>
                </a:lnTo>
                <a:lnTo>
                  <a:pt x="8857" y="3459827"/>
                </a:lnTo>
                <a:cubicBezTo>
                  <a:pt x="25968" y="3419373"/>
                  <a:pt x="66026" y="3390987"/>
                  <a:pt x="112713" y="3390987"/>
                </a:cubicBezTo>
                <a:lnTo>
                  <a:pt x="1903983" y="3390987"/>
                </a:lnTo>
                <a:lnTo>
                  <a:pt x="2403999" y="2318701"/>
                </a:lnTo>
                <a:cubicBezTo>
                  <a:pt x="2414368" y="2296465"/>
                  <a:pt x="2430760" y="2278960"/>
                  <a:pt x="2450326" y="2267223"/>
                </a:cubicBezTo>
                <a:lnTo>
                  <a:pt x="2477016" y="2256036"/>
                </a:lnTo>
                <a:lnTo>
                  <a:pt x="2477198" y="2255914"/>
                </a:lnTo>
                <a:lnTo>
                  <a:pt x="2477410" y="2255871"/>
                </a:lnTo>
                <a:lnTo>
                  <a:pt x="2481701" y="2254073"/>
                </a:lnTo>
                <a:lnTo>
                  <a:pt x="2491784" y="2252969"/>
                </a:lnTo>
                <a:lnTo>
                  <a:pt x="2521071" y="2247056"/>
                </a:lnTo>
                <a:lnTo>
                  <a:pt x="4380356" y="2247056"/>
                </a:lnTo>
                <a:lnTo>
                  <a:pt x="4869509" y="1198065"/>
                </a:lnTo>
                <a:cubicBezTo>
                  <a:pt x="4879877" y="1175829"/>
                  <a:pt x="4896269" y="1158324"/>
                  <a:pt x="4915836" y="1146587"/>
                </a:cubicBezTo>
                <a:lnTo>
                  <a:pt x="4942528" y="1135399"/>
                </a:lnTo>
                <a:lnTo>
                  <a:pt x="4942709" y="1135278"/>
                </a:lnTo>
                <a:lnTo>
                  <a:pt x="4942921" y="1135235"/>
                </a:lnTo>
                <a:lnTo>
                  <a:pt x="4947211" y="1133436"/>
                </a:lnTo>
                <a:lnTo>
                  <a:pt x="4957295" y="1132333"/>
                </a:lnTo>
                <a:lnTo>
                  <a:pt x="4986582" y="1126420"/>
                </a:lnTo>
                <a:lnTo>
                  <a:pt x="6809827" y="1126420"/>
                </a:lnTo>
                <a:lnTo>
                  <a:pt x="7301677" y="71645"/>
                </a:lnTo>
                <a:cubicBezTo>
                  <a:pt x="7315502" y="41997"/>
                  <a:pt x="7340035" y="20760"/>
                  <a:pt x="7368524" y="10391"/>
                </a:cubicBezTo>
                <a:lnTo>
                  <a:pt x="7376924" y="9062"/>
                </a:lnTo>
                <a:lnTo>
                  <a:pt x="7385233" y="5067"/>
                </a:lnTo>
                <a:cubicBezTo>
                  <a:pt x="7395821" y="1774"/>
                  <a:pt x="7407078" y="0"/>
                  <a:pt x="7418750" y="0"/>
                </a:cubicBezTo>
                <a:close/>
              </a:path>
            </a:pathLst>
          </a:custGeom>
          <a:gradFill>
            <a:gsLst>
              <a:gs pos="0">
                <a:srgbClr val="E30613"/>
              </a:gs>
              <a:gs pos="100000">
                <a:srgbClr val="81040B"/>
              </a:gs>
            </a:gsLst>
            <a:lin ang="16320000" scaled="0"/>
          </a:gradFill>
          <a:ln>
            <a:noFill/>
          </a:ln>
          <a:effectLst/>
          <a:scene3d>
            <a:camera prst="perspectiveFront">
              <a:rot lat="899993" lon="0" rev="0"/>
            </a:camera>
            <a:lightRig rig="threePt" dir="t">
              <a:rot lat="0" lon="0" rev="7800000"/>
            </a:lightRig>
          </a:scene3d>
          <a:sp3d extrusionH="2540000">
            <a:extrusionClr>
              <a:srgbClr val="E10613"/>
            </a:extrusionClr>
          </a:sp3d>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4" name="Group 195"/>
          <p:cNvGrpSpPr>
            <a:grpSpLocks noChangeAspect="1"/>
          </p:cNvGrpSpPr>
          <p:nvPr/>
        </p:nvGrpSpPr>
        <p:grpSpPr bwMode="auto">
          <a:xfrm>
            <a:off x="122408" y="2637102"/>
            <a:ext cx="1162081" cy="1461584"/>
            <a:chOff x="2980" y="105"/>
            <a:chExt cx="1649" cy="2074"/>
          </a:xfrm>
          <a:solidFill>
            <a:schemeClr val="bg1">
              <a:lumMod val="85000"/>
            </a:schemeClr>
          </a:solidFill>
          <a:effectLst>
            <a:reflection blurRad="6350" stA="62000" endPos="90000" dir="5400000" sy="-100000" algn="bl" rotWithShape="0"/>
          </a:effectLst>
          <a:scene3d>
            <a:camera prst="perspectiveAbove">
              <a:rot lat="1199993" lon="0" rev="0"/>
            </a:camera>
            <a:lightRig rig="threePt" dir="t">
              <a:rot lat="0" lon="0" rev="9000000"/>
            </a:lightRig>
          </a:scene3d>
        </p:grpSpPr>
        <p:sp>
          <p:nvSpPr>
            <p:cNvPr id="5" name="Freeform 196"/>
            <p:cNvSpPr/>
            <p:nvPr/>
          </p:nvSpPr>
          <p:spPr bwMode="auto">
            <a:xfrm>
              <a:off x="3549" y="105"/>
              <a:ext cx="470" cy="469"/>
            </a:xfrm>
            <a:custGeom>
              <a:avLst/>
              <a:gdLst>
                <a:gd name="T0" fmla="*/ 79 w 198"/>
                <a:gd name="T1" fmla="*/ 187 h 198"/>
                <a:gd name="T2" fmla="*/ 187 w 198"/>
                <a:gd name="T3" fmla="*/ 120 h 198"/>
                <a:gd name="T4" fmla="*/ 120 w 198"/>
                <a:gd name="T5" fmla="*/ 12 h 198"/>
                <a:gd name="T6" fmla="*/ 12 w 198"/>
                <a:gd name="T7" fmla="*/ 79 h 198"/>
                <a:gd name="T8" fmla="*/ 79 w 198"/>
                <a:gd name="T9" fmla="*/ 187 h 198"/>
              </a:gdLst>
              <a:ahLst/>
              <a:cxnLst>
                <a:cxn ang="0">
                  <a:pos x="T0" y="T1"/>
                </a:cxn>
                <a:cxn ang="0">
                  <a:pos x="T2" y="T3"/>
                </a:cxn>
                <a:cxn ang="0">
                  <a:pos x="T4" y="T5"/>
                </a:cxn>
                <a:cxn ang="0">
                  <a:pos x="T6" y="T7"/>
                </a:cxn>
                <a:cxn ang="0">
                  <a:pos x="T8" y="T9"/>
                </a:cxn>
              </a:cxnLst>
              <a:rect l="0" t="0" r="r" b="b"/>
              <a:pathLst>
                <a:path w="198" h="198">
                  <a:moveTo>
                    <a:pt x="79" y="187"/>
                  </a:moveTo>
                  <a:cubicBezTo>
                    <a:pt x="127" y="198"/>
                    <a:pt x="176" y="168"/>
                    <a:pt x="187" y="120"/>
                  </a:cubicBezTo>
                  <a:cubicBezTo>
                    <a:pt x="198" y="71"/>
                    <a:pt x="168" y="23"/>
                    <a:pt x="120" y="12"/>
                  </a:cubicBezTo>
                  <a:cubicBezTo>
                    <a:pt x="71" y="0"/>
                    <a:pt x="23" y="30"/>
                    <a:pt x="12" y="79"/>
                  </a:cubicBezTo>
                  <a:cubicBezTo>
                    <a:pt x="0" y="127"/>
                    <a:pt x="30" y="176"/>
                    <a:pt x="79" y="187"/>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Freeform 197"/>
            <p:cNvSpPr>
              <a:spLocks noEditPoints="1"/>
            </p:cNvSpPr>
            <p:nvPr/>
          </p:nvSpPr>
          <p:spPr bwMode="auto">
            <a:xfrm>
              <a:off x="2980" y="558"/>
              <a:ext cx="1649" cy="1621"/>
            </a:xfrm>
            <a:custGeom>
              <a:avLst/>
              <a:gdLst>
                <a:gd name="T0" fmla="*/ 244 w 695"/>
                <a:gd name="T1" fmla="*/ 499 h 684"/>
                <a:gd name="T2" fmla="*/ 299 w 695"/>
                <a:gd name="T3" fmla="*/ 454 h 684"/>
                <a:gd name="T4" fmla="*/ 298 w 695"/>
                <a:gd name="T5" fmla="*/ 617 h 684"/>
                <a:gd name="T6" fmla="*/ 345 w 695"/>
                <a:gd name="T7" fmla="*/ 684 h 684"/>
                <a:gd name="T8" fmla="*/ 415 w 695"/>
                <a:gd name="T9" fmla="*/ 529 h 684"/>
                <a:gd name="T10" fmla="*/ 306 w 695"/>
                <a:gd name="T11" fmla="*/ 306 h 684"/>
                <a:gd name="T12" fmla="*/ 316 w 695"/>
                <a:gd name="T13" fmla="*/ 155 h 684"/>
                <a:gd name="T14" fmla="*/ 430 w 695"/>
                <a:gd name="T15" fmla="*/ 214 h 684"/>
                <a:gd name="T16" fmla="*/ 481 w 695"/>
                <a:gd name="T17" fmla="*/ 205 h 684"/>
                <a:gd name="T18" fmla="*/ 505 w 695"/>
                <a:gd name="T19" fmla="*/ 226 h 684"/>
                <a:gd name="T20" fmla="*/ 495 w 695"/>
                <a:gd name="T21" fmla="*/ 283 h 684"/>
                <a:gd name="T22" fmla="*/ 614 w 695"/>
                <a:gd name="T23" fmla="*/ 323 h 684"/>
                <a:gd name="T24" fmla="*/ 683 w 695"/>
                <a:gd name="T25" fmla="*/ 144 h 684"/>
                <a:gd name="T26" fmla="*/ 565 w 695"/>
                <a:gd name="T27" fmla="*/ 104 h 684"/>
                <a:gd name="T28" fmla="*/ 543 w 695"/>
                <a:gd name="T29" fmla="*/ 137 h 684"/>
                <a:gd name="T30" fmla="*/ 470 w 695"/>
                <a:gd name="T31" fmla="*/ 140 h 684"/>
                <a:gd name="T32" fmla="*/ 392 w 695"/>
                <a:gd name="T33" fmla="*/ 138 h 684"/>
                <a:gd name="T34" fmla="*/ 335 w 695"/>
                <a:gd name="T35" fmla="*/ 66 h 684"/>
                <a:gd name="T36" fmla="*/ 332 w 695"/>
                <a:gd name="T37" fmla="*/ 58 h 684"/>
                <a:gd name="T38" fmla="*/ 331 w 695"/>
                <a:gd name="T39" fmla="*/ 57 h 684"/>
                <a:gd name="T40" fmla="*/ 331 w 695"/>
                <a:gd name="T41" fmla="*/ 57 h 684"/>
                <a:gd name="T42" fmla="*/ 290 w 695"/>
                <a:gd name="T43" fmla="*/ 2 h 684"/>
                <a:gd name="T44" fmla="*/ 246 w 695"/>
                <a:gd name="T45" fmla="*/ 0 h 684"/>
                <a:gd name="T46" fmla="*/ 81 w 695"/>
                <a:gd name="T47" fmla="*/ 97 h 684"/>
                <a:gd name="T48" fmla="*/ 65 w 695"/>
                <a:gd name="T49" fmla="*/ 262 h 684"/>
                <a:gd name="T50" fmla="*/ 101 w 695"/>
                <a:gd name="T51" fmla="*/ 290 h 684"/>
                <a:gd name="T52" fmla="*/ 125 w 695"/>
                <a:gd name="T53" fmla="*/ 201 h 684"/>
                <a:gd name="T54" fmla="*/ 184 w 695"/>
                <a:gd name="T55" fmla="*/ 78 h 684"/>
                <a:gd name="T56" fmla="*/ 176 w 695"/>
                <a:gd name="T57" fmla="*/ 328 h 684"/>
                <a:gd name="T58" fmla="*/ 153 w 695"/>
                <a:gd name="T59" fmla="*/ 457 h 684"/>
                <a:gd name="T60" fmla="*/ 12 w 695"/>
                <a:gd name="T61" fmla="*/ 640 h 684"/>
                <a:gd name="T62" fmla="*/ 538 w 695"/>
                <a:gd name="T63" fmla="*/ 148 h 684"/>
                <a:gd name="T64" fmla="*/ 511 w 695"/>
                <a:gd name="T65" fmla="*/ 215 h 684"/>
                <a:gd name="T66" fmla="*/ 492 w 695"/>
                <a:gd name="T67" fmla="*/ 200 h 684"/>
                <a:gd name="T68" fmla="*/ 513 w 695"/>
                <a:gd name="T69" fmla="*/ 153 h 684"/>
                <a:gd name="T70" fmla="*/ 538 w 695"/>
                <a:gd name="T71" fmla="*/ 148 h 6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5" h="684">
                  <a:moveTo>
                    <a:pt x="78" y="663"/>
                  </a:moveTo>
                  <a:cubicBezTo>
                    <a:pt x="165" y="622"/>
                    <a:pt x="217" y="559"/>
                    <a:pt x="244" y="499"/>
                  </a:cubicBezTo>
                  <a:cubicBezTo>
                    <a:pt x="258" y="468"/>
                    <a:pt x="266" y="438"/>
                    <a:pt x="271" y="411"/>
                  </a:cubicBezTo>
                  <a:cubicBezTo>
                    <a:pt x="282" y="423"/>
                    <a:pt x="292" y="438"/>
                    <a:pt x="299" y="454"/>
                  </a:cubicBezTo>
                  <a:cubicBezTo>
                    <a:pt x="309" y="475"/>
                    <a:pt x="315" y="500"/>
                    <a:pt x="315" y="529"/>
                  </a:cubicBezTo>
                  <a:cubicBezTo>
                    <a:pt x="315" y="554"/>
                    <a:pt x="311" y="583"/>
                    <a:pt x="298" y="617"/>
                  </a:cubicBezTo>
                  <a:cubicBezTo>
                    <a:pt x="289" y="643"/>
                    <a:pt x="303" y="672"/>
                    <a:pt x="329" y="681"/>
                  </a:cubicBezTo>
                  <a:cubicBezTo>
                    <a:pt x="334" y="683"/>
                    <a:pt x="340" y="684"/>
                    <a:pt x="345" y="684"/>
                  </a:cubicBezTo>
                  <a:cubicBezTo>
                    <a:pt x="366" y="684"/>
                    <a:pt x="385" y="671"/>
                    <a:pt x="393" y="651"/>
                  </a:cubicBezTo>
                  <a:cubicBezTo>
                    <a:pt x="408" y="607"/>
                    <a:pt x="415" y="567"/>
                    <a:pt x="415" y="529"/>
                  </a:cubicBezTo>
                  <a:cubicBezTo>
                    <a:pt x="415" y="483"/>
                    <a:pt x="405" y="443"/>
                    <a:pt x="388" y="409"/>
                  </a:cubicBezTo>
                  <a:cubicBezTo>
                    <a:pt x="366" y="362"/>
                    <a:pt x="334" y="329"/>
                    <a:pt x="306" y="306"/>
                  </a:cubicBezTo>
                  <a:cubicBezTo>
                    <a:pt x="306" y="305"/>
                    <a:pt x="306" y="304"/>
                    <a:pt x="306" y="303"/>
                  </a:cubicBezTo>
                  <a:cubicBezTo>
                    <a:pt x="300" y="255"/>
                    <a:pt x="307" y="202"/>
                    <a:pt x="316" y="155"/>
                  </a:cubicBezTo>
                  <a:cubicBezTo>
                    <a:pt x="327" y="168"/>
                    <a:pt x="340" y="181"/>
                    <a:pt x="356" y="191"/>
                  </a:cubicBezTo>
                  <a:cubicBezTo>
                    <a:pt x="376" y="205"/>
                    <a:pt x="402" y="214"/>
                    <a:pt x="430" y="214"/>
                  </a:cubicBezTo>
                  <a:cubicBezTo>
                    <a:pt x="430" y="214"/>
                    <a:pt x="430" y="214"/>
                    <a:pt x="430" y="214"/>
                  </a:cubicBezTo>
                  <a:cubicBezTo>
                    <a:pt x="447" y="214"/>
                    <a:pt x="463" y="211"/>
                    <a:pt x="481" y="205"/>
                  </a:cubicBezTo>
                  <a:cubicBezTo>
                    <a:pt x="485" y="213"/>
                    <a:pt x="492" y="219"/>
                    <a:pt x="501" y="224"/>
                  </a:cubicBezTo>
                  <a:cubicBezTo>
                    <a:pt x="503" y="224"/>
                    <a:pt x="504" y="225"/>
                    <a:pt x="505" y="226"/>
                  </a:cubicBezTo>
                  <a:cubicBezTo>
                    <a:pt x="488" y="262"/>
                    <a:pt x="488" y="262"/>
                    <a:pt x="488" y="262"/>
                  </a:cubicBezTo>
                  <a:cubicBezTo>
                    <a:pt x="484" y="270"/>
                    <a:pt x="487" y="279"/>
                    <a:pt x="495" y="283"/>
                  </a:cubicBezTo>
                  <a:cubicBezTo>
                    <a:pt x="592" y="330"/>
                    <a:pt x="592" y="330"/>
                    <a:pt x="592" y="330"/>
                  </a:cubicBezTo>
                  <a:cubicBezTo>
                    <a:pt x="600" y="334"/>
                    <a:pt x="610" y="331"/>
                    <a:pt x="614" y="323"/>
                  </a:cubicBezTo>
                  <a:cubicBezTo>
                    <a:pt x="691" y="165"/>
                    <a:pt x="691" y="165"/>
                    <a:pt x="691" y="165"/>
                  </a:cubicBezTo>
                  <a:cubicBezTo>
                    <a:pt x="695" y="157"/>
                    <a:pt x="691" y="147"/>
                    <a:pt x="683" y="144"/>
                  </a:cubicBezTo>
                  <a:cubicBezTo>
                    <a:pt x="586" y="96"/>
                    <a:pt x="586" y="96"/>
                    <a:pt x="586" y="96"/>
                  </a:cubicBezTo>
                  <a:cubicBezTo>
                    <a:pt x="578" y="92"/>
                    <a:pt x="569" y="96"/>
                    <a:pt x="565" y="104"/>
                  </a:cubicBezTo>
                  <a:cubicBezTo>
                    <a:pt x="547" y="140"/>
                    <a:pt x="547" y="140"/>
                    <a:pt x="547" y="140"/>
                  </a:cubicBezTo>
                  <a:cubicBezTo>
                    <a:pt x="546" y="139"/>
                    <a:pt x="545" y="138"/>
                    <a:pt x="543" y="137"/>
                  </a:cubicBezTo>
                  <a:cubicBezTo>
                    <a:pt x="528" y="130"/>
                    <a:pt x="512" y="131"/>
                    <a:pt x="498" y="139"/>
                  </a:cubicBezTo>
                  <a:cubicBezTo>
                    <a:pt x="490" y="135"/>
                    <a:pt x="479" y="135"/>
                    <a:pt x="470" y="140"/>
                  </a:cubicBezTo>
                  <a:cubicBezTo>
                    <a:pt x="454" y="148"/>
                    <a:pt x="441" y="150"/>
                    <a:pt x="430" y="150"/>
                  </a:cubicBezTo>
                  <a:cubicBezTo>
                    <a:pt x="416" y="150"/>
                    <a:pt x="404" y="146"/>
                    <a:pt x="392" y="138"/>
                  </a:cubicBezTo>
                  <a:cubicBezTo>
                    <a:pt x="374" y="126"/>
                    <a:pt x="358" y="106"/>
                    <a:pt x="347" y="88"/>
                  </a:cubicBezTo>
                  <a:cubicBezTo>
                    <a:pt x="342" y="79"/>
                    <a:pt x="338" y="71"/>
                    <a:pt x="335" y="66"/>
                  </a:cubicBezTo>
                  <a:cubicBezTo>
                    <a:pt x="334" y="63"/>
                    <a:pt x="333" y="61"/>
                    <a:pt x="332" y="59"/>
                  </a:cubicBezTo>
                  <a:cubicBezTo>
                    <a:pt x="332" y="58"/>
                    <a:pt x="332" y="58"/>
                    <a:pt x="332" y="58"/>
                  </a:cubicBezTo>
                  <a:cubicBezTo>
                    <a:pt x="331" y="57"/>
                    <a:pt x="331" y="57"/>
                    <a:pt x="331" y="57"/>
                  </a:cubicBezTo>
                  <a:cubicBezTo>
                    <a:pt x="331" y="57"/>
                    <a:pt x="331" y="57"/>
                    <a:pt x="331" y="57"/>
                  </a:cubicBezTo>
                  <a:cubicBezTo>
                    <a:pt x="331" y="57"/>
                    <a:pt x="331" y="57"/>
                    <a:pt x="331" y="57"/>
                  </a:cubicBezTo>
                  <a:cubicBezTo>
                    <a:pt x="331" y="57"/>
                    <a:pt x="331" y="57"/>
                    <a:pt x="331" y="57"/>
                  </a:cubicBezTo>
                  <a:cubicBezTo>
                    <a:pt x="331" y="56"/>
                    <a:pt x="330" y="55"/>
                    <a:pt x="330" y="54"/>
                  </a:cubicBezTo>
                  <a:cubicBezTo>
                    <a:pt x="325" y="29"/>
                    <a:pt x="311" y="8"/>
                    <a:pt x="290" y="2"/>
                  </a:cubicBezTo>
                  <a:cubicBezTo>
                    <a:pt x="282" y="0"/>
                    <a:pt x="272" y="0"/>
                    <a:pt x="263" y="1"/>
                  </a:cubicBezTo>
                  <a:cubicBezTo>
                    <a:pt x="258" y="1"/>
                    <a:pt x="253" y="0"/>
                    <a:pt x="246" y="0"/>
                  </a:cubicBezTo>
                  <a:cubicBezTo>
                    <a:pt x="218" y="1"/>
                    <a:pt x="173" y="5"/>
                    <a:pt x="132" y="34"/>
                  </a:cubicBezTo>
                  <a:cubicBezTo>
                    <a:pt x="112" y="49"/>
                    <a:pt x="93" y="70"/>
                    <a:pt x="81" y="97"/>
                  </a:cubicBezTo>
                  <a:cubicBezTo>
                    <a:pt x="68" y="125"/>
                    <a:pt x="61" y="160"/>
                    <a:pt x="61" y="201"/>
                  </a:cubicBezTo>
                  <a:cubicBezTo>
                    <a:pt x="61" y="220"/>
                    <a:pt x="62" y="240"/>
                    <a:pt x="65" y="262"/>
                  </a:cubicBezTo>
                  <a:cubicBezTo>
                    <a:pt x="67" y="278"/>
                    <a:pt x="81" y="290"/>
                    <a:pt x="97" y="290"/>
                  </a:cubicBezTo>
                  <a:cubicBezTo>
                    <a:pt x="98" y="290"/>
                    <a:pt x="100" y="290"/>
                    <a:pt x="101" y="290"/>
                  </a:cubicBezTo>
                  <a:cubicBezTo>
                    <a:pt x="119" y="287"/>
                    <a:pt x="131" y="271"/>
                    <a:pt x="129" y="253"/>
                  </a:cubicBezTo>
                  <a:cubicBezTo>
                    <a:pt x="126" y="234"/>
                    <a:pt x="125" y="217"/>
                    <a:pt x="125" y="201"/>
                  </a:cubicBezTo>
                  <a:cubicBezTo>
                    <a:pt x="125" y="167"/>
                    <a:pt x="130" y="142"/>
                    <a:pt x="139" y="124"/>
                  </a:cubicBezTo>
                  <a:cubicBezTo>
                    <a:pt x="150" y="100"/>
                    <a:pt x="166" y="86"/>
                    <a:pt x="184" y="78"/>
                  </a:cubicBezTo>
                  <a:cubicBezTo>
                    <a:pt x="159" y="155"/>
                    <a:pt x="153" y="207"/>
                    <a:pt x="163" y="293"/>
                  </a:cubicBezTo>
                  <a:cubicBezTo>
                    <a:pt x="166" y="308"/>
                    <a:pt x="171" y="319"/>
                    <a:pt x="176" y="328"/>
                  </a:cubicBezTo>
                  <a:cubicBezTo>
                    <a:pt x="177" y="333"/>
                    <a:pt x="177" y="338"/>
                    <a:pt x="177" y="345"/>
                  </a:cubicBezTo>
                  <a:cubicBezTo>
                    <a:pt x="177" y="372"/>
                    <a:pt x="173" y="415"/>
                    <a:pt x="153" y="457"/>
                  </a:cubicBezTo>
                  <a:cubicBezTo>
                    <a:pt x="133" y="499"/>
                    <a:pt x="100" y="541"/>
                    <a:pt x="35" y="573"/>
                  </a:cubicBezTo>
                  <a:cubicBezTo>
                    <a:pt x="10" y="585"/>
                    <a:pt x="0" y="615"/>
                    <a:pt x="12" y="640"/>
                  </a:cubicBezTo>
                  <a:cubicBezTo>
                    <a:pt x="24" y="664"/>
                    <a:pt x="53" y="675"/>
                    <a:pt x="78" y="663"/>
                  </a:cubicBezTo>
                  <a:close/>
                  <a:moveTo>
                    <a:pt x="538" y="148"/>
                  </a:moveTo>
                  <a:cubicBezTo>
                    <a:pt x="539" y="149"/>
                    <a:pt x="541" y="150"/>
                    <a:pt x="542" y="151"/>
                  </a:cubicBezTo>
                  <a:cubicBezTo>
                    <a:pt x="511" y="215"/>
                    <a:pt x="511" y="215"/>
                    <a:pt x="511" y="215"/>
                  </a:cubicBezTo>
                  <a:cubicBezTo>
                    <a:pt x="509" y="214"/>
                    <a:pt x="508" y="214"/>
                    <a:pt x="506" y="213"/>
                  </a:cubicBezTo>
                  <a:cubicBezTo>
                    <a:pt x="500" y="210"/>
                    <a:pt x="495" y="205"/>
                    <a:pt x="492" y="200"/>
                  </a:cubicBezTo>
                  <a:cubicBezTo>
                    <a:pt x="494" y="199"/>
                    <a:pt x="497" y="198"/>
                    <a:pt x="499" y="196"/>
                  </a:cubicBezTo>
                  <a:cubicBezTo>
                    <a:pt x="515" y="188"/>
                    <a:pt x="521" y="169"/>
                    <a:pt x="513" y="153"/>
                  </a:cubicBezTo>
                  <a:cubicBezTo>
                    <a:pt x="512" y="151"/>
                    <a:pt x="511" y="149"/>
                    <a:pt x="509" y="147"/>
                  </a:cubicBezTo>
                  <a:cubicBezTo>
                    <a:pt x="518" y="144"/>
                    <a:pt x="529" y="144"/>
                    <a:pt x="538" y="148"/>
                  </a:cubicBezTo>
                  <a:close/>
                </a:path>
              </a:pathLst>
            </a:custGeom>
            <a:grpFill/>
            <a:ln>
              <a:noFill/>
            </a:ln>
            <a:sp3d extrusionH="158750">
              <a:extrusionClr>
                <a:schemeClr val="bg1">
                  <a:lumMod val="85000"/>
                </a:schemeClr>
              </a:extrusionClr>
            </a:sp3d>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rial" panose="020B0604020202020204" pitchFamily="34" charset="0"/>
                <a:ea typeface="微软雅黑" panose="020B0503020204020204" charset="-122"/>
                <a:sym typeface="Arial" panose="020B0604020202020204" pitchFamily="34" charset="0"/>
              </a:endParaRPr>
            </a:p>
          </p:txBody>
        </p:sp>
      </p:grpSp>
      <p:sp>
        <p:nvSpPr>
          <p:cNvPr id="7" name="文本框 6"/>
          <p:cNvSpPr txBox="1"/>
          <p:nvPr/>
        </p:nvSpPr>
        <p:spPr>
          <a:xfrm>
            <a:off x="2859908" y="2840362"/>
            <a:ext cx="1402080" cy="583565"/>
          </a:xfrm>
          <a:prstGeom prst="rect">
            <a:avLst/>
          </a:prstGeom>
          <a:noFill/>
        </p:spPr>
        <p:txBody>
          <a:bodyPr wrap="none" rtlCol="0">
            <a:spAutoFit/>
          </a:bodyPr>
          <a:lstStyle/>
          <a:p>
            <a:r>
              <a:rPr lang="zh-CN" altLang="en-US" sz="3200" dirty="0" smtClean="0">
                <a:solidFill>
                  <a:schemeClr val="bg1"/>
                </a:solidFill>
                <a:latin typeface="微软雅黑" panose="020B0503020204020204" charset="-122"/>
                <a:ea typeface="微软雅黑" panose="020B0503020204020204" charset="-122"/>
              </a:rPr>
              <a:t>软实力</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8" name="文本框 7"/>
          <p:cNvSpPr txBox="1"/>
          <p:nvPr/>
        </p:nvSpPr>
        <p:spPr>
          <a:xfrm>
            <a:off x="4738495" y="2115374"/>
            <a:ext cx="1249680" cy="521970"/>
          </a:xfrm>
          <a:prstGeom prst="rect">
            <a:avLst/>
          </a:prstGeom>
          <a:noFill/>
        </p:spPr>
        <p:txBody>
          <a:bodyPr wrap="none" rtlCol="0">
            <a:spAutoFit/>
          </a:bodyPr>
          <a:lstStyle/>
          <a:p>
            <a:r>
              <a:rPr lang="zh-CN" altLang="en-US" sz="2800" dirty="0">
                <a:solidFill>
                  <a:schemeClr val="bg1"/>
                </a:solidFill>
                <a:latin typeface="微软雅黑" panose="020B0503020204020204" charset="-122"/>
                <a:ea typeface="微软雅黑" panose="020B0503020204020204" charset="-122"/>
              </a:rPr>
              <a:t>硬实力</a:t>
            </a:r>
            <a:endParaRPr lang="zh-CN" altLang="en-US" sz="2800" dirty="0">
              <a:solidFill>
                <a:schemeClr val="bg1"/>
              </a:solidFill>
              <a:latin typeface="微软雅黑" panose="020B0503020204020204" charset="-122"/>
              <a:ea typeface="微软雅黑" panose="020B0503020204020204" charset="-122"/>
            </a:endParaRPr>
          </a:p>
        </p:txBody>
      </p:sp>
      <p:sp>
        <p:nvSpPr>
          <p:cNvPr id="9" name="文本框 8"/>
          <p:cNvSpPr txBox="1"/>
          <p:nvPr/>
        </p:nvSpPr>
        <p:spPr>
          <a:xfrm>
            <a:off x="6708140" y="1365885"/>
            <a:ext cx="1119505" cy="521970"/>
          </a:xfrm>
          <a:prstGeom prst="rect">
            <a:avLst/>
          </a:prstGeom>
          <a:noFill/>
        </p:spPr>
        <p:txBody>
          <a:bodyPr wrap="square" rtlCol="0">
            <a:spAutoFit/>
          </a:bodyPr>
          <a:lstStyle/>
          <a:p>
            <a:r>
              <a:rPr lang="zh-CN" altLang="en-US" sz="2800" dirty="0">
                <a:solidFill>
                  <a:schemeClr val="bg1"/>
                </a:solidFill>
                <a:latin typeface="微软雅黑" panose="020B0503020204020204" charset="-122"/>
                <a:ea typeface="微软雅黑" panose="020B0503020204020204" charset="-122"/>
              </a:rPr>
              <a:t>巅峰</a:t>
            </a:r>
            <a:endParaRPr lang="zh-CN" altLang="en-US" sz="2800" dirty="0">
              <a:solidFill>
                <a:schemeClr val="bg1"/>
              </a:solidFill>
              <a:latin typeface="微软雅黑" panose="020B0503020204020204" charset="-122"/>
              <a:ea typeface="微软雅黑" panose="020B0503020204020204" charset="-122"/>
            </a:endParaRPr>
          </a:p>
        </p:txBody>
      </p:sp>
      <p:sp>
        <p:nvSpPr>
          <p:cNvPr id="13" name="文本框 12"/>
          <p:cNvSpPr txBox="1"/>
          <p:nvPr/>
        </p:nvSpPr>
        <p:spPr>
          <a:xfrm rot="300000">
            <a:off x="1297173" y="3362332"/>
            <a:ext cx="995680" cy="1076325"/>
          </a:xfrm>
          <a:prstGeom prst="rect">
            <a:avLst/>
          </a:prstGeom>
          <a:noFill/>
          <a:scene3d>
            <a:camera prst="orthographicFront">
              <a:rot lat="2700000" lon="0" rev="0"/>
            </a:camera>
            <a:lightRig rig="threePt" dir="t"/>
          </a:scene3d>
        </p:spPr>
        <p:txBody>
          <a:bodyPr wrap="none" rtlCol="0">
            <a:spAutoFit/>
          </a:bodyPr>
          <a:p>
            <a:r>
              <a:rPr lang="zh-CN" altLang="en-US" sz="3200" dirty="0" smtClean="0">
                <a:solidFill>
                  <a:schemeClr val="bg1"/>
                </a:solidFill>
                <a:latin typeface="微软雅黑" panose="020B0503020204020204" charset="-122"/>
                <a:ea typeface="微软雅黑" panose="020B0503020204020204" charset="-122"/>
              </a:rPr>
              <a:t>金融</a:t>
            </a:r>
            <a:endParaRPr lang="zh-CN" altLang="en-US" sz="3200" dirty="0" smtClean="0">
              <a:solidFill>
                <a:schemeClr val="bg1"/>
              </a:solidFill>
              <a:latin typeface="微软雅黑" panose="020B0503020204020204" charset="-122"/>
              <a:ea typeface="微软雅黑" panose="020B0503020204020204" charset="-122"/>
            </a:endParaRPr>
          </a:p>
          <a:p>
            <a:r>
              <a:rPr lang="zh-CN" altLang="en-US" sz="3200" dirty="0" smtClean="0">
                <a:solidFill>
                  <a:schemeClr val="bg1"/>
                </a:solidFill>
                <a:latin typeface="微软雅黑" panose="020B0503020204020204" charset="-122"/>
                <a:ea typeface="微软雅黑" panose="020B0503020204020204" charset="-122"/>
              </a:rPr>
              <a:t>系统</a:t>
            </a:r>
            <a:endParaRPr lang="zh-CN" altLang="en-US" sz="3200" dirty="0" smtClean="0">
              <a:solidFill>
                <a:schemeClr val="bg1"/>
              </a:solidFill>
              <a:latin typeface="微软雅黑" panose="020B0503020204020204" charset="-122"/>
              <a:ea typeface="微软雅黑" panose="020B0503020204020204" charset="-122"/>
            </a:endParaRPr>
          </a:p>
        </p:txBody>
      </p:sp>
      <p:sp>
        <p:nvSpPr>
          <p:cNvPr id="18" name="文本框 17"/>
          <p:cNvSpPr txBox="1"/>
          <p:nvPr/>
        </p:nvSpPr>
        <p:spPr>
          <a:xfrm>
            <a:off x="691515" y="123825"/>
            <a:ext cx="3395980"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大家对金融系统可能会比较陌生</a:t>
            </a:r>
            <a:endParaRPr lang="zh-CN" altLang="en-US"/>
          </a:p>
        </p:txBody>
      </p:sp>
      <p:sp>
        <p:nvSpPr>
          <p:cNvPr id="19" name="文本框 18"/>
          <p:cNvSpPr txBox="1"/>
          <p:nvPr/>
        </p:nvSpPr>
        <p:spPr>
          <a:xfrm>
            <a:off x="4262120" y="123825"/>
            <a:ext cx="4370705" cy="368300"/>
          </a:xfrm>
          <a:prstGeom prst="rect">
            <a:avLst/>
          </a:prstGeom>
          <a:noFill/>
        </p:spPr>
        <p:txBody>
          <a:bodyPr wrap="square" rtlCol="0" anchor="t">
            <a:spAutoFit/>
          </a:bodyPr>
          <a:p>
            <a:r>
              <a:rPr lang="zh-CN" altLang="en-US">
                <a:solidFill>
                  <a:srgbClr val="C9394A"/>
                </a:solidFill>
                <a:latin typeface="微软雅黑" panose="020B0503020204020204" charset="-122"/>
                <a:ea typeface="微软雅黑" panose="020B0503020204020204" charset="-122"/>
                <a:sym typeface="+mn-ea"/>
              </a:rPr>
              <a:t>总觉得有一种神秘感，揭秘金融系统一角</a:t>
            </a:r>
            <a:endParaRPr lang="zh-CN" altLang="en-US"/>
          </a:p>
        </p:txBody>
      </p:sp>
      <p:sp>
        <p:nvSpPr>
          <p:cNvPr id="20" name="文本框 19"/>
          <p:cNvSpPr txBox="1"/>
          <p:nvPr/>
        </p:nvSpPr>
        <p:spPr>
          <a:xfrm>
            <a:off x="523240" y="363220"/>
            <a:ext cx="6355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其实无论多复杂的系统都是由一个个简单技术一点一点实现的</a:t>
            </a:r>
            <a:endParaRPr lang="zh-CN" altLang="en-US">
              <a:solidFill>
                <a:srgbClr val="C9394A"/>
              </a:solidFill>
              <a:latin typeface="微软雅黑" panose="020B0503020204020204" charset="-122"/>
              <a:ea typeface="微软雅黑" panose="020B0503020204020204" charset="-122"/>
            </a:endParaRPr>
          </a:p>
        </p:txBody>
      </p:sp>
      <p:sp>
        <p:nvSpPr>
          <p:cNvPr id="21" name="文本框 20"/>
          <p:cNvSpPr txBox="1"/>
          <p:nvPr/>
        </p:nvSpPr>
        <p:spPr>
          <a:xfrm>
            <a:off x="2051050" y="363220"/>
            <a:ext cx="6812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技术是为业务服务的，学会技术理论之后就要根据业务是实际应用</a:t>
            </a:r>
            <a:endParaRPr lang="zh-CN" altLang="en-US">
              <a:solidFill>
                <a:srgbClr val="C9394A"/>
              </a:solidFill>
              <a:latin typeface="微软雅黑" panose="020B0503020204020204" charset="-122"/>
              <a:ea typeface="微软雅黑" panose="020B0503020204020204" charset="-122"/>
            </a:endParaRPr>
          </a:p>
        </p:txBody>
      </p:sp>
      <p:sp>
        <p:nvSpPr>
          <p:cNvPr id="22" name="文本框 21"/>
          <p:cNvSpPr txBox="1"/>
          <p:nvPr/>
        </p:nvSpPr>
        <p:spPr>
          <a:xfrm>
            <a:off x="1497965" y="731520"/>
            <a:ext cx="17830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自动化测试能力</a:t>
            </a:r>
            <a:endParaRPr lang="zh-CN" altLang="en-US"/>
          </a:p>
        </p:txBody>
      </p:sp>
      <p:sp>
        <p:nvSpPr>
          <p:cNvPr id="23" name="文本框 22"/>
          <p:cNvSpPr txBox="1"/>
          <p:nvPr/>
        </p:nvSpPr>
        <p:spPr>
          <a:xfrm>
            <a:off x="6509385" y="731520"/>
            <a:ext cx="1097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合作能力</a:t>
            </a:r>
            <a:endParaRPr lang="zh-CN" altLang="en-US"/>
          </a:p>
        </p:txBody>
      </p:sp>
      <p:sp>
        <p:nvSpPr>
          <p:cNvPr id="24" name="文本框 23"/>
          <p:cNvSpPr txBox="1"/>
          <p:nvPr/>
        </p:nvSpPr>
        <p:spPr>
          <a:xfrm>
            <a:off x="3200400" y="83756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调试能力，框架源码的研究能力</a:t>
            </a:r>
            <a:endParaRPr lang="zh-CN" altLang="en-US">
              <a:solidFill>
                <a:srgbClr val="C9394A"/>
              </a:solidFill>
              <a:latin typeface="微软雅黑" panose="020B0503020204020204" charset="-122"/>
              <a:ea typeface="微软雅黑" panose="020B0503020204020204" charset="-122"/>
            </a:endParaRPr>
          </a:p>
        </p:txBody>
      </p:sp>
      <p:sp>
        <p:nvSpPr>
          <p:cNvPr id="25" name="文本框 24"/>
          <p:cNvSpPr txBox="1"/>
          <p:nvPr/>
        </p:nvSpPr>
        <p:spPr>
          <a:xfrm>
            <a:off x="4916805" y="997585"/>
            <a:ext cx="2240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公用模块的封装能力</a:t>
            </a:r>
            <a:endParaRPr lang="zh-CN" altLang="en-US"/>
          </a:p>
        </p:txBody>
      </p:sp>
      <p:sp>
        <p:nvSpPr>
          <p:cNvPr id="26" name="文本框 25"/>
          <p:cNvSpPr txBox="1"/>
          <p:nvPr/>
        </p:nvSpPr>
        <p:spPr>
          <a:xfrm>
            <a:off x="447040" y="4399915"/>
            <a:ext cx="33832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系统的设计、优化、安全等能力</a:t>
            </a:r>
            <a:endParaRPr lang="zh-CN" altLang="en-US">
              <a:solidFill>
                <a:srgbClr val="C9394A"/>
              </a:solidFill>
              <a:latin typeface="微软雅黑" panose="020B0503020204020204" charset="-122"/>
              <a:ea typeface="微软雅黑" panose="020B0503020204020204" charset="-122"/>
            </a:endParaRPr>
          </a:p>
        </p:txBody>
      </p:sp>
      <p:sp>
        <p:nvSpPr>
          <p:cNvPr id="27" name="文本框 26"/>
          <p:cNvSpPr txBox="1"/>
          <p:nvPr/>
        </p:nvSpPr>
        <p:spPr>
          <a:xfrm>
            <a:off x="3200400" y="4303395"/>
            <a:ext cx="504952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springboot的高级特性，与各种资源的整合能力</a:t>
            </a:r>
            <a:endParaRPr lang="zh-CN" altLang="en-US"/>
          </a:p>
        </p:txBody>
      </p:sp>
      <p:sp>
        <p:nvSpPr>
          <p:cNvPr id="28" name="文本框 27"/>
          <p:cNvSpPr txBox="1"/>
          <p:nvPr/>
        </p:nvSpPr>
        <p:spPr>
          <a:xfrm>
            <a:off x="1576070" y="4671695"/>
            <a:ext cx="189865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jsonrpc应用能力</a:t>
            </a:r>
            <a:endParaRPr lang="zh-CN" altLang="en-US">
              <a:solidFill>
                <a:srgbClr val="C9394A"/>
              </a:solidFill>
              <a:latin typeface="微软雅黑" panose="020B0503020204020204" charset="-122"/>
              <a:ea typeface="微软雅黑" panose="020B0503020204020204" charset="-122"/>
            </a:endParaRPr>
          </a:p>
        </p:txBody>
      </p:sp>
      <p:sp>
        <p:nvSpPr>
          <p:cNvPr id="29" name="文本框 28"/>
          <p:cNvSpPr txBox="1"/>
          <p:nvPr/>
        </p:nvSpPr>
        <p:spPr>
          <a:xfrm>
            <a:off x="4589145" y="4671695"/>
            <a:ext cx="1554480" cy="368300"/>
          </a:xfrm>
          <a:prstGeom prst="rect">
            <a:avLst/>
          </a:prstGeom>
          <a:noFill/>
        </p:spPr>
        <p:txBody>
          <a:bodyPr wrap="none" rtlCol="0" anchor="t">
            <a:spAutoFit/>
          </a:bodyPr>
          <a:p>
            <a:r>
              <a:rPr lang="zh-CN" altLang="en-US">
                <a:solidFill>
                  <a:srgbClr val="C9394A"/>
                </a:solidFill>
                <a:latin typeface="微软雅黑" panose="020B0503020204020204" charset="-122"/>
                <a:ea typeface="微软雅黑" panose="020B0503020204020204" charset="-122"/>
                <a:sym typeface="+mn-ea"/>
              </a:rPr>
              <a:t>缓存使用能力</a:t>
            </a:r>
            <a:endParaRPr lang="zh-CN" altLang="en-US">
              <a:solidFill>
                <a:srgbClr val="C9394A"/>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000" advTm="2000">
        <p:push/>
      </p:transition>
    </mc:Choice>
    <mc:Fallback>
      <p:transition spd="slow" advTm="2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500"/>
                            </p:stCondLst>
                            <p:childTnLst>
                              <p:par>
                                <p:cTn id="13" presetID="47"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8"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15000" fill="hold"/>
                                        <p:tgtEl>
                                          <p:spTgt spid="18"/>
                                        </p:tgtEl>
                                        <p:attrNameLst>
                                          <p:attrName>ppt_x</p:attrName>
                                        </p:attrNameLst>
                                      </p:cBhvr>
                                      <p:tavLst>
                                        <p:tav tm="0">
                                          <p:val>
                                            <p:strVal val="#ppt_x"/>
                                          </p:val>
                                        </p:tav>
                                        <p:tav tm="100000">
                                          <p:val>
                                            <p:strVal val="#ppt_x"/>
                                          </p:val>
                                        </p:tav>
                                      </p:tavLst>
                                    </p:anim>
                                    <p:anim calcmode="lin" valueType="num">
                                      <p:cBhvr>
                                        <p:cTn id="37" dur="15000" fill="hold"/>
                                        <p:tgtEl>
                                          <p:spTgt spid="18"/>
                                        </p:tgtEl>
                                        <p:attrNameLst>
                                          <p:attrName>ppt_y</p:attrName>
                                        </p:attrNameLst>
                                      </p:cBhvr>
                                      <p:tavLst>
                                        <p:tav tm="0">
                                          <p:val>
                                            <p:strVal val="#ppt_y+1"/>
                                          </p:val>
                                        </p:tav>
                                        <p:tav tm="100000">
                                          <p:val>
                                            <p:strVal val="#ppt_y-1"/>
                                          </p:val>
                                        </p:tav>
                                      </p:tavLst>
                                    </p:anim>
                                  </p:childTnLst>
                                </p:cTn>
                              </p:par>
                              <p:par>
                                <p:cTn id="38" presetID="28" presetClass="entr" presetSubtype="0" fill="hold" grpId="0" nodeType="withEffect">
                                  <p:stCondLst>
                                    <p:cond delay="2000"/>
                                  </p:stCondLst>
                                  <p:childTnLst>
                                    <p:set>
                                      <p:cBhvr>
                                        <p:cTn id="39" dur="1" fill="hold">
                                          <p:stCondLst>
                                            <p:cond delay="0"/>
                                          </p:stCondLst>
                                        </p:cTn>
                                        <p:tgtEl>
                                          <p:spTgt spid="19"/>
                                        </p:tgtEl>
                                        <p:attrNameLst>
                                          <p:attrName>style.visibility</p:attrName>
                                        </p:attrNameLst>
                                      </p:cBhvr>
                                      <p:to>
                                        <p:strVal val="visible"/>
                                      </p:to>
                                    </p:set>
                                    <p:anim calcmode="lin" valueType="num">
                                      <p:cBhvr>
                                        <p:cTn id="40" dur="15000" fill="hold"/>
                                        <p:tgtEl>
                                          <p:spTgt spid="19"/>
                                        </p:tgtEl>
                                        <p:attrNameLst>
                                          <p:attrName>ppt_x</p:attrName>
                                        </p:attrNameLst>
                                      </p:cBhvr>
                                      <p:tavLst>
                                        <p:tav tm="0">
                                          <p:val>
                                            <p:strVal val="#ppt_x"/>
                                          </p:val>
                                        </p:tav>
                                        <p:tav tm="100000">
                                          <p:val>
                                            <p:strVal val="#ppt_x"/>
                                          </p:val>
                                        </p:tav>
                                      </p:tavLst>
                                    </p:anim>
                                    <p:anim calcmode="lin" valueType="num">
                                      <p:cBhvr>
                                        <p:cTn id="41" dur="15000" fill="hold"/>
                                        <p:tgtEl>
                                          <p:spTgt spid="19"/>
                                        </p:tgtEl>
                                        <p:attrNameLst>
                                          <p:attrName>ppt_y</p:attrName>
                                        </p:attrNameLst>
                                      </p:cBhvr>
                                      <p:tavLst>
                                        <p:tav tm="0">
                                          <p:val>
                                            <p:strVal val="#ppt_y+1"/>
                                          </p:val>
                                        </p:tav>
                                        <p:tav tm="100000">
                                          <p:val>
                                            <p:strVal val="#ppt_y-1"/>
                                          </p:val>
                                        </p:tav>
                                      </p:tavLst>
                                    </p:anim>
                                  </p:childTnLst>
                                </p:cTn>
                              </p:par>
                              <p:par>
                                <p:cTn id="42" presetID="28" presetClass="entr" presetSubtype="0" fill="hold" grpId="0" nodeType="withEffect">
                                  <p:stCondLst>
                                    <p:cond delay="4000"/>
                                  </p:stCondLst>
                                  <p:childTnLst>
                                    <p:set>
                                      <p:cBhvr>
                                        <p:cTn id="43" dur="1" fill="hold">
                                          <p:stCondLst>
                                            <p:cond delay="0"/>
                                          </p:stCondLst>
                                        </p:cTn>
                                        <p:tgtEl>
                                          <p:spTgt spid="20"/>
                                        </p:tgtEl>
                                        <p:attrNameLst>
                                          <p:attrName>style.visibility</p:attrName>
                                        </p:attrNameLst>
                                      </p:cBhvr>
                                      <p:to>
                                        <p:strVal val="visible"/>
                                      </p:to>
                                    </p:set>
                                    <p:anim calcmode="lin" valueType="num">
                                      <p:cBhvr>
                                        <p:cTn id="44" dur="15000" fill="hold"/>
                                        <p:tgtEl>
                                          <p:spTgt spid="20"/>
                                        </p:tgtEl>
                                        <p:attrNameLst>
                                          <p:attrName>ppt_x</p:attrName>
                                        </p:attrNameLst>
                                      </p:cBhvr>
                                      <p:tavLst>
                                        <p:tav tm="0">
                                          <p:val>
                                            <p:strVal val="#ppt_x"/>
                                          </p:val>
                                        </p:tav>
                                        <p:tav tm="100000">
                                          <p:val>
                                            <p:strVal val="#ppt_x"/>
                                          </p:val>
                                        </p:tav>
                                      </p:tavLst>
                                    </p:anim>
                                    <p:anim calcmode="lin" valueType="num">
                                      <p:cBhvr>
                                        <p:cTn id="45" dur="15000" fill="hold"/>
                                        <p:tgtEl>
                                          <p:spTgt spid="20"/>
                                        </p:tgtEl>
                                        <p:attrNameLst>
                                          <p:attrName>ppt_y</p:attrName>
                                        </p:attrNameLst>
                                      </p:cBhvr>
                                      <p:tavLst>
                                        <p:tav tm="0">
                                          <p:val>
                                            <p:strVal val="#ppt_y+1"/>
                                          </p:val>
                                        </p:tav>
                                        <p:tav tm="100000">
                                          <p:val>
                                            <p:strVal val="#ppt_y-1"/>
                                          </p:val>
                                        </p:tav>
                                      </p:tavLst>
                                    </p:anim>
                                  </p:childTnLst>
                                </p:cTn>
                              </p:par>
                              <p:par>
                                <p:cTn id="46" presetID="28" presetClass="entr" presetSubtype="0" fill="hold" grpId="0" nodeType="withEffect">
                                  <p:stCondLst>
                                    <p:cond delay="6000"/>
                                  </p:stCondLst>
                                  <p:childTnLst>
                                    <p:set>
                                      <p:cBhvr>
                                        <p:cTn id="47" dur="1" fill="hold">
                                          <p:stCondLst>
                                            <p:cond delay="0"/>
                                          </p:stCondLst>
                                        </p:cTn>
                                        <p:tgtEl>
                                          <p:spTgt spid="21"/>
                                        </p:tgtEl>
                                        <p:attrNameLst>
                                          <p:attrName>style.visibility</p:attrName>
                                        </p:attrNameLst>
                                      </p:cBhvr>
                                      <p:to>
                                        <p:strVal val="visible"/>
                                      </p:to>
                                    </p:set>
                                    <p:anim calcmode="lin" valueType="num">
                                      <p:cBhvr>
                                        <p:cTn id="48" dur="15000" fill="hold"/>
                                        <p:tgtEl>
                                          <p:spTgt spid="21"/>
                                        </p:tgtEl>
                                        <p:attrNameLst>
                                          <p:attrName>ppt_x</p:attrName>
                                        </p:attrNameLst>
                                      </p:cBhvr>
                                      <p:tavLst>
                                        <p:tav tm="0">
                                          <p:val>
                                            <p:strVal val="#ppt_x"/>
                                          </p:val>
                                        </p:tav>
                                        <p:tav tm="100000">
                                          <p:val>
                                            <p:strVal val="#ppt_x"/>
                                          </p:val>
                                        </p:tav>
                                      </p:tavLst>
                                    </p:anim>
                                    <p:anim calcmode="lin" valueType="num">
                                      <p:cBhvr>
                                        <p:cTn id="49" dur="15000" fill="hold"/>
                                        <p:tgtEl>
                                          <p:spTgt spid="21"/>
                                        </p:tgtEl>
                                        <p:attrNameLst>
                                          <p:attrName>ppt_y</p:attrName>
                                        </p:attrNameLst>
                                      </p:cBhvr>
                                      <p:tavLst>
                                        <p:tav tm="0">
                                          <p:val>
                                            <p:strVal val="#ppt_y+1"/>
                                          </p:val>
                                        </p:tav>
                                        <p:tav tm="100000">
                                          <p:val>
                                            <p:strVal val="#ppt_y-1"/>
                                          </p:val>
                                        </p:tav>
                                      </p:tavLst>
                                    </p:anim>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nodeType="clickEffect">
                                  <p:stCondLst>
                                    <p:cond delay="0"/>
                                  </p:stCondLst>
                                  <p:childTnLst>
                                    <p:animMotion origin="layout" path="M 0.000000 0.000000 L 0.123819 -0.000864 " pathEditMode="relative" rAng="0" ptsTypes="">
                                      <p:cBhvr>
                                        <p:cTn id="53" dur="2000" fill="hold"/>
                                        <p:tgtEl>
                                          <p:spTgt spid="4"/>
                                        </p:tgtEl>
                                        <p:attrNameLst>
                                          <p:attrName>ppt_x</p:attrName>
                                          <p:attrName>ppt_y</p:attrName>
                                        </p:attrNameLst>
                                      </p:cBhvr>
                                      <p:rCtr x="66" y="0"/>
                                    </p:animMotion>
                                  </p:childTnLst>
                                </p:cTn>
                              </p:par>
                            </p:childTnLst>
                          </p:cTn>
                        </p:par>
                      </p:childTnLst>
                    </p:cTn>
                  </p:par>
                  <p:par>
                    <p:cTn id="54" fill="hold">
                      <p:stCondLst>
                        <p:cond delay="indefinite"/>
                      </p:stCondLst>
                      <p:childTnLst>
                        <p:par>
                          <p:cTn id="55" fill="hold">
                            <p:stCondLst>
                              <p:cond delay="0"/>
                            </p:stCondLst>
                            <p:childTnLst>
                              <p:par>
                                <p:cTn id="56" presetID="28"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15000" fill="hold"/>
                                        <p:tgtEl>
                                          <p:spTgt spid="22"/>
                                        </p:tgtEl>
                                        <p:attrNameLst>
                                          <p:attrName>ppt_x</p:attrName>
                                        </p:attrNameLst>
                                      </p:cBhvr>
                                      <p:tavLst>
                                        <p:tav tm="0">
                                          <p:val>
                                            <p:strVal val="#ppt_x"/>
                                          </p:val>
                                        </p:tav>
                                        <p:tav tm="100000">
                                          <p:val>
                                            <p:strVal val="#ppt_x"/>
                                          </p:val>
                                        </p:tav>
                                      </p:tavLst>
                                    </p:anim>
                                    <p:anim calcmode="lin" valueType="num">
                                      <p:cBhvr>
                                        <p:cTn id="59" dur="15000" fill="hold"/>
                                        <p:tgtEl>
                                          <p:spTgt spid="22"/>
                                        </p:tgtEl>
                                        <p:attrNameLst>
                                          <p:attrName>ppt_y</p:attrName>
                                        </p:attrNameLst>
                                      </p:cBhvr>
                                      <p:tavLst>
                                        <p:tav tm="0">
                                          <p:val>
                                            <p:strVal val="#ppt_y+1"/>
                                          </p:val>
                                        </p:tav>
                                        <p:tav tm="100000">
                                          <p:val>
                                            <p:strVal val="#ppt_y-1"/>
                                          </p:val>
                                        </p:tav>
                                      </p:tavLst>
                                    </p:anim>
                                  </p:childTnLst>
                                </p:cTn>
                              </p:par>
                              <p:par>
                                <p:cTn id="60" presetID="28" presetClass="entr" presetSubtype="0" fill="hold" grpId="0" nodeType="withEffect">
                                  <p:stCondLst>
                                    <p:cond delay="1500"/>
                                  </p:stCondLst>
                                  <p:childTnLst>
                                    <p:set>
                                      <p:cBhvr>
                                        <p:cTn id="61" dur="1" fill="hold">
                                          <p:stCondLst>
                                            <p:cond delay="0"/>
                                          </p:stCondLst>
                                        </p:cTn>
                                        <p:tgtEl>
                                          <p:spTgt spid="23"/>
                                        </p:tgtEl>
                                        <p:attrNameLst>
                                          <p:attrName>style.visibility</p:attrName>
                                        </p:attrNameLst>
                                      </p:cBhvr>
                                      <p:to>
                                        <p:strVal val="visible"/>
                                      </p:to>
                                    </p:set>
                                    <p:anim calcmode="lin" valueType="num">
                                      <p:cBhvr>
                                        <p:cTn id="62" dur="15000" fill="hold"/>
                                        <p:tgtEl>
                                          <p:spTgt spid="23"/>
                                        </p:tgtEl>
                                        <p:attrNameLst>
                                          <p:attrName>ppt_x</p:attrName>
                                        </p:attrNameLst>
                                      </p:cBhvr>
                                      <p:tavLst>
                                        <p:tav tm="0">
                                          <p:val>
                                            <p:strVal val="#ppt_x"/>
                                          </p:val>
                                        </p:tav>
                                        <p:tav tm="100000">
                                          <p:val>
                                            <p:strVal val="#ppt_x"/>
                                          </p:val>
                                        </p:tav>
                                      </p:tavLst>
                                    </p:anim>
                                    <p:anim calcmode="lin" valueType="num">
                                      <p:cBhvr>
                                        <p:cTn id="63" dur="15000" fill="hold"/>
                                        <p:tgtEl>
                                          <p:spTgt spid="23"/>
                                        </p:tgtEl>
                                        <p:attrNameLst>
                                          <p:attrName>ppt_y</p:attrName>
                                        </p:attrNameLst>
                                      </p:cBhvr>
                                      <p:tavLst>
                                        <p:tav tm="0">
                                          <p:val>
                                            <p:strVal val="#ppt_y+1"/>
                                          </p:val>
                                        </p:tav>
                                        <p:tav tm="100000">
                                          <p:val>
                                            <p:strVal val="#ppt_y-1"/>
                                          </p:val>
                                        </p:tav>
                                      </p:tavLst>
                                    </p:anim>
                                  </p:childTnLst>
                                </p:cTn>
                              </p:par>
                              <p:par>
                                <p:cTn id="64" presetID="28" presetClass="entr" presetSubtype="0" fill="hold" grpId="0" nodeType="withEffect">
                                  <p:stCondLst>
                                    <p:cond delay="4000"/>
                                  </p:stCondLst>
                                  <p:childTnLst>
                                    <p:set>
                                      <p:cBhvr>
                                        <p:cTn id="65" dur="1" fill="hold">
                                          <p:stCondLst>
                                            <p:cond delay="0"/>
                                          </p:stCondLst>
                                        </p:cTn>
                                        <p:tgtEl>
                                          <p:spTgt spid="24"/>
                                        </p:tgtEl>
                                        <p:attrNameLst>
                                          <p:attrName>style.visibility</p:attrName>
                                        </p:attrNameLst>
                                      </p:cBhvr>
                                      <p:to>
                                        <p:strVal val="visible"/>
                                      </p:to>
                                    </p:set>
                                    <p:anim calcmode="lin" valueType="num">
                                      <p:cBhvr>
                                        <p:cTn id="66" dur="15000" fill="hold"/>
                                        <p:tgtEl>
                                          <p:spTgt spid="24"/>
                                        </p:tgtEl>
                                        <p:attrNameLst>
                                          <p:attrName>ppt_x</p:attrName>
                                        </p:attrNameLst>
                                      </p:cBhvr>
                                      <p:tavLst>
                                        <p:tav tm="0">
                                          <p:val>
                                            <p:strVal val="#ppt_x"/>
                                          </p:val>
                                        </p:tav>
                                        <p:tav tm="100000">
                                          <p:val>
                                            <p:strVal val="#ppt_x"/>
                                          </p:val>
                                        </p:tav>
                                      </p:tavLst>
                                    </p:anim>
                                    <p:anim calcmode="lin" valueType="num">
                                      <p:cBhvr>
                                        <p:cTn id="67" dur="15000" fill="hold"/>
                                        <p:tgtEl>
                                          <p:spTgt spid="24"/>
                                        </p:tgtEl>
                                        <p:attrNameLst>
                                          <p:attrName>ppt_y</p:attrName>
                                        </p:attrNameLst>
                                      </p:cBhvr>
                                      <p:tavLst>
                                        <p:tav tm="0">
                                          <p:val>
                                            <p:strVal val="#ppt_y+1"/>
                                          </p:val>
                                        </p:tav>
                                        <p:tav tm="100000">
                                          <p:val>
                                            <p:strVal val="#ppt_y-1"/>
                                          </p:val>
                                        </p:tav>
                                      </p:tavLst>
                                    </p:anim>
                                  </p:childTnLst>
                                </p:cTn>
                              </p:par>
                              <p:par>
                                <p:cTn id="68" presetID="28" presetClass="entr" presetSubtype="0" fill="hold" grpId="0" nodeType="withEffect">
                                  <p:stCondLst>
                                    <p:cond delay="6000"/>
                                  </p:stCondLst>
                                  <p:childTnLst>
                                    <p:set>
                                      <p:cBhvr>
                                        <p:cTn id="69" dur="1" fill="hold">
                                          <p:stCondLst>
                                            <p:cond delay="0"/>
                                          </p:stCondLst>
                                        </p:cTn>
                                        <p:tgtEl>
                                          <p:spTgt spid="25"/>
                                        </p:tgtEl>
                                        <p:attrNameLst>
                                          <p:attrName>style.visibility</p:attrName>
                                        </p:attrNameLst>
                                      </p:cBhvr>
                                      <p:to>
                                        <p:strVal val="visible"/>
                                      </p:to>
                                    </p:set>
                                    <p:anim calcmode="lin" valueType="num">
                                      <p:cBhvr>
                                        <p:cTn id="70" dur="15000" fill="hold"/>
                                        <p:tgtEl>
                                          <p:spTgt spid="25"/>
                                        </p:tgtEl>
                                        <p:attrNameLst>
                                          <p:attrName>ppt_x</p:attrName>
                                        </p:attrNameLst>
                                      </p:cBhvr>
                                      <p:tavLst>
                                        <p:tav tm="0">
                                          <p:val>
                                            <p:strVal val="#ppt_x"/>
                                          </p:val>
                                        </p:tav>
                                        <p:tav tm="100000">
                                          <p:val>
                                            <p:strVal val="#ppt_x"/>
                                          </p:val>
                                        </p:tav>
                                      </p:tavLst>
                                    </p:anim>
                                    <p:anim calcmode="lin" valueType="num">
                                      <p:cBhvr>
                                        <p:cTn id="71" dur="15000" fill="hold"/>
                                        <p:tgtEl>
                                          <p:spTgt spid="25"/>
                                        </p:tgtEl>
                                        <p:attrNameLst>
                                          <p:attrName>ppt_y</p:attrName>
                                        </p:attrNameLst>
                                      </p:cBhvr>
                                      <p:tavLst>
                                        <p:tav tm="0">
                                          <p:val>
                                            <p:strVal val="#ppt_y+1"/>
                                          </p:val>
                                        </p:tav>
                                        <p:tav tm="100000">
                                          <p:val>
                                            <p:strVal val="#ppt_y-1"/>
                                          </p:val>
                                        </p:tav>
                                      </p:tavLst>
                                    </p:anim>
                                  </p:childTnLst>
                                </p:cTn>
                              </p:par>
                            </p:childTnLst>
                          </p:cTn>
                        </p:par>
                      </p:childTnLst>
                    </p:cTn>
                  </p:par>
                  <p:par>
                    <p:cTn id="72" fill="hold">
                      <p:stCondLst>
                        <p:cond delay="indefinite"/>
                      </p:stCondLst>
                      <p:childTnLst>
                        <p:par>
                          <p:cTn id="73" fill="hold">
                            <p:stCondLst>
                              <p:cond delay="0"/>
                            </p:stCondLst>
                            <p:childTnLst>
                              <p:par>
                                <p:cTn id="74" presetID="56" presetClass="path" presetSubtype="0" accel="50000" decel="50000" fill="hold" nodeType="clickEffect">
                                  <p:stCondLst>
                                    <p:cond delay="0"/>
                                  </p:stCondLst>
                                  <p:childTnLst>
                                    <p:animMotion origin="layout" path="M 0.115972 -0.000864 L 0.328542 -0.140864 " pathEditMode="relative" rAng="0" ptsTypes="">
                                      <p:cBhvr>
                                        <p:cTn id="75" dur="2000" fill="hold"/>
                                        <p:tgtEl>
                                          <p:spTgt spid="4"/>
                                        </p:tgtEl>
                                        <p:attrNameLst>
                                          <p:attrName>ppt_x</p:attrName>
                                          <p:attrName>ppt_y</p:attrName>
                                        </p:attrNameLst>
                                      </p:cBhvr>
                                      <p:rCtr x="105" y="-64"/>
                                    </p:animMotion>
                                  </p:childTnLst>
                                </p:cTn>
                              </p:par>
                            </p:childTnLst>
                          </p:cTn>
                        </p:par>
                      </p:childTnLst>
                    </p:cTn>
                  </p:par>
                  <p:par>
                    <p:cTn id="76" fill="hold">
                      <p:stCondLst>
                        <p:cond delay="indefinite"/>
                      </p:stCondLst>
                      <p:childTnLst>
                        <p:par>
                          <p:cTn id="77" fill="hold">
                            <p:stCondLst>
                              <p:cond delay="0"/>
                            </p:stCondLst>
                            <p:childTnLst>
                              <p:par>
                                <p:cTn id="78" presetID="28" presetClass="entr" presetSubtype="0" fill="hold" grpId="0" nodeType="clickEffect">
                                  <p:stCondLst>
                                    <p:cond delay="0"/>
                                  </p:stCondLst>
                                  <p:childTnLst>
                                    <p:set>
                                      <p:cBhvr>
                                        <p:cTn id="79" dur="1" fill="hold">
                                          <p:stCondLst>
                                            <p:cond delay="0"/>
                                          </p:stCondLst>
                                        </p:cTn>
                                        <p:tgtEl>
                                          <p:spTgt spid="26"/>
                                        </p:tgtEl>
                                        <p:attrNameLst>
                                          <p:attrName>style.visibility</p:attrName>
                                        </p:attrNameLst>
                                      </p:cBhvr>
                                      <p:to>
                                        <p:strVal val="visible"/>
                                      </p:to>
                                    </p:set>
                                    <p:anim calcmode="lin" valueType="num">
                                      <p:cBhvr>
                                        <p:cTn id="80" dur="15000" fill="hold"/>
                                        <p:tgtEl>
                                          <p:spTgt spid="26"/>
                                        </p:tgtEl>
                                        <p:attrNameLst>
                                          <p:attrName>ppt_x</p:attrName>
                                        </p:attrNameLst>
                                      </p:cBhvr>
                                      <p:tavLst>
                                        <p:tav tm="0">
                                          <p:val>
                                            <p:strVal val="#ppt_x"/>
                                          </p:val>
                                        </p:tav>
                                        <p:tav tm="100000">
                                          <p:val>
                                            <p:strVal val="#ppt_x"/>
                                          </p:val>
                                        </p:tav>
                                      </p:tavLst>
                                    </p:anim>
                                    <p:anim calcmode="lin" valueType="num">
                                      <p:cBhvr>
                                        <p:cTn id="81" dur="15000" fill="hold"/>
                                        <p:tgtEl>
                                          <p:spTgt spid="26"/>
                                        </p:tgtEl>
                                        <p:attrNameLst>
                                          <p:attrName>ppt_y</p:attrName>
                                        </p:attrNameLst>
                                      </p:cBhvr>
                                      <p:tavLst>
                                        <p:tav tm="0">
                                          <p:val>
                                            <p:strVal val="#ppt_y+1"/>
                                          </p:val>
                                        </p:tav>
                                        <p:tav tm="100000">
                                          <p:val>
                                            <p:strVal val="#ppt_y-1"/>
                                          </p:val>
                                        </p:tav>
                                      </p:tavLst>
                                    </p:anim>
                                  </p:childTnLst>
                                </p:cTn>
                              </p:par>
                              <p:par>
                                <p:cTn id="82" presetID="28" presetClass="entr" presetSubtype="0" fill="hold" grpId="0" nodeType="withEffect">
                                  <p:stCondLst>
                                    <p:cond delay="2000"/>
                                  </p:stCondLst>
                                  <p:childTnLst>
                                    <p:set>
                                      <p:cBhvr>
                                        <p:cTn id="83" dur="1" fill="hold">
                                          <p:stCondLst>
                                            <p:cond delay="0"/>
                                          </p:stCondLst>
                                        </p:cTn>
                                        <p:tgtEl>
                                          <p:spTgt spid="27"/>
                                        </p:tgtEl>
                                        <p:attrNameLst>
                                          <p:attrName>style.visibility</p:attrName>
                                        </p:attrNameLst>
                                      </p:cBhvr>
                                      <p:to>
                                        <p:strVal val="visible"/>
                                      </p:to>
                                    </p:set>
                                    <p:anim calcmode="lin" valueType="num">
                                      <p:cBhvr>
                                        <p:cTn id="84" dur="15000" fill="hold"/>
                                        <p:tgtEl>
                                          <p:spTgt spid="27"/>
                                        </p:tgtEl>
                                        <p:attrNameLst>
                                          <p:attrName>ppt_x</p:attrName>
                                        </p:attrNameLst>
                                      </p:cBhvr>
                                      <p:tavLst>
                                        <p:tav tm="0">
                                          <p:val>
                                            <p:strVal val="#ppt_x"/>
                                          </p:val>
                                        </p:tav>
                                        <p:tav tm="100000">
                                          <p:val>
                                            <p:strVal val="#ppt_x"/>
                                          </p:val>
                                        </p:tav>
                                      </p:tavLst>
                                    </p:anim>
                                    <p:anim calcmode="lin" valueType="num">
                                      <p:cBhvr>
                                        <p:cTn id="85" dur="15000" fill="hold"/>
                                        <p:tgtEl>
                                          <p:spTgt spid="27"/>
                                        </p:tgtEl>
                                        <p:attrNameLst>
                                          <p:attrName>ppt_y</p:attrName>
                                        </p:attrNameLst>
                                      </p:cBhvr>
                                      <p:tavLst>
                                        <p:tav tm="0">
                                          <p:val>
                                            <p:strVal val="#ppt_y+1"/>
                                          </p:val>
                                        </p:tav>
                                        <p:tav tm="100000">
                                          <p:val>
                                            <p:strVal val="#ppt_y-1"/>
                                          </p:val>
                                        </p:tav>
                                      </p:tavLst>
                                    </p:anim>
                                  </p:childTnLst>
                                </p:cTn>
                              </p:par>
                              <p:par>
                                <p:cTn id="86" presetID="28" presetClass="entr" presetSubtype="0" fill="hold" grpId="0" nodeType="withEffect">
                                  <p:stCondLst>
                                    <p:cond delay="4000"/>
                                  </p:stCondLst>
                                  <p:childTnLst>
                                    <p:set>
                                      <p:cBhvr>
                                        <p:cTn id="87" dur="1" fill="hold">
                                          <p:stCondLst>
                                            <p:cond delay="0"/>
                                          </p:stCondLst>
                                        </p:cTn>
                                        <p:tgtEl>
                                          <p:spTgt spid="28"/>
                                        </p:tgtEl>
                                        <p:attrNameLst>
                                          <p:attrName>style.visibility</p:attrName>
                                        </p:attrNameLst>
                                      </p:cBhvr>
                                      <p:to>
                                        <p:strVal val="visible"/>
                                      </p:to>
                                    </p:set>
                                    <p:anim calcmode="lin" valueType="num">
                                      <p:cBhvr>
                                        <p:cTn id="88" dur="15000" fill="hold"/>
                                        <p:tgtEl>
                                          <p:spTgt spid="28"/>
                                        </p:tgtEl>
                                        <p:attrNameLst>
                                          <p:attrName>ppt_x</p:attrName>
                                        </p:attrNameLst>
                                      </p:cBhvr>
                                      <p:tavLst>
                                        <p:tav tm="0">
                                          <p:val>
                                            <p:strVal val="#ppt_x"/>
                                          </p:val>
                                        </p:tav>
                                        <p:tav tm="100000">
                                          <p:val>
                                            <p:strVal val="#ppt_x"/>
                                          </p:val>
                                        </p:tav>
                                      </p:tavLst>
                                    </p:anim>
                                    <p:anim calcmode="lin" valueType="num">
                                      <p:cBhvr>
                                        <p:cTn id="89" dur="15000" fill="hold"/>
                                        <p:tgtEl>
                                          <p:spTgt spid="28"/>
                                        </p:tgtEl>
                                        <p:attrNameLst>
                                          <p:attrName>ppt_y</p:attrName>
                                        </p:attrNameLst>
                                      </p:cBhvr>
                                      <p:tavLst>
                                        <p:tav tm="0">
                                          <p:val>
                                            <p:strVal val="#ppt_y+1"/>
                                          </p:val>
                                        </p:tav>
                                        <p:tav tm="100000">
                                          <p:val>
                                            <p:strVal val="#ppt_y-1"/>
                                          </p:val>
                                        </p:tav>
                                      </p:tavLst>
                                    </p:anim>
                                  </p:childTnLst>
                                </p:cTn>
                              </p:par>
                              <p:par>
                                <p:cTn id="90" presetID="28" presetClass="entr" presetSubtype="0" fill="hold" grpId="0" nodeType="withEffect">
                                  <p:stCondLst>
                                    <p:cond delay="600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5000" fill="hold"/>
                                        <p:tgtEl>
                                          <p:spTgt spid="29"/>
                                        </p:tgtEl>
                                        <p:attrNameLst>
                                          <p:attrName>ppt_x</p:attrName>
                                        </p:attrNameLst>
                                      </p:cBhvr>
                                      <p:tavLst>
                                        <p:tav tm="0">
                                          <p:val>
                                            <p:strVal val="#ppt_x"/>
                                          </p:val>
                                        </p:tav>
                                        <p:tav tm="100000">
                                          <p:val>
                                            <p:strVal val="#ppt_x"/>
                                          </p:val>
                                        </p:tav>
                                      </p:tavLst>
                                    </p:anim>
                                    <p:anim calcmode="lin" valueType="num">
                                      <p:cBhvr>
                                        <p:cTn id="93" dur="15000" fill="hold"/>
                                        <p:tgtEl>
                                          <p:spTgt spid="29"/>
                                        </p:tgtEl>
                                        <p:attrNameLst>
                                          <p:attrName>ppt_y</p:attrName>
                                        </p:attrNameLst>
                                      </p:cBhvr>
                                      <p:tavLst>
                                        <p:tav tm="0">
                                          <p:val>
                                            <p:strVal val="#ppt_y+1"/>
                                          </p:val>
                                        </p:tav>
                                        <p:tav tm="100000">
                                          <p:val>
                                            <p:strVal val="#ppt_y-1"/>
                                          </p:val>
                                        </p:tav>
                                      </p:tavLst>
                                    </p:anim>
                                  </p:childTnLst>
                                </p:cTn>
                              </p:par>
                            </p:childTnLst>
                          </p:cTn>
                        </p:par>
                      </p:childTnLst>
                    </p:cTn>
                  </p:par>
                  <p:par>
                    <p:cTn id="94" fill="hold">
                      <p:stCondLst>
                        <p:cond delay="indefinite"/>
                      </p:stCondLst>
                      <p:childTnLst>
                        <p:par>
                          <p:cTn id="95" fill="hold">
                            <p:stCondLst>
                              <p:cond delay="0"/>
                            </p:stCondLst>
                            <p:childTnLst>
                              <p:par>
                                <p:cTn id="96" presetID="56" presetClass="path" presetSubtype="0" accel="50000" decel="50000" fill="hold" nodeType="clickEffect">
                                  <p:stCondLst>
                                    <p:cond delay="0"/>
                                  </p:stCondLst>
                                  <p:childTnLst>
                                    <p:animMotion origin="layout" path="M 0.328542 -0.140864 L 0.517569 -0.294815 " pathEditMode="relative" rAng="0" ptsTypes="">
                                      <p:cBhvr>
                                        <p:cTn id="97" dur="2000" fill="hold"/>
                                        <p:tgtEl>
                                          <p:spTgt spid="4"/>
                                        </p:tgtEl>
                                        <p:attrNameLst>
                                          <p:attrName>ppt_x</p:attrName>
                                          <p:attrName>ppt_y</p:attrName>
                                        </p:attrNameLst>
                                      </p:cBhvr>
                                      <p:rCtr x="106" y="-86"/>
                                    </p:animMotion>
                                  </p:childTnLst>
                                </p:cTn>
                              </p:par>
                            </p:childTnLst>
                          </p:cTn>
                        </p:par>
                      </p:childTnLst>
                    </p:cTn>
                  </p:par>
                  <p:par>
                    <p:cTn id="98" fill="hold">
                      <p:stCondLst>
                        <p:cond delay="indefinite"/>
                      </p:stCondLst>
                      <p:childTnLst>
                        <p:par>
                          <p:cTn id="99" fill="hold">
                            <p:stCondLst>
                              <p:cond delay="0"/>
                            </p:stCondLst>
                            <p:childTnLst>
                              <p:par>
                                <p:cTn id="100" presetID="56" presetClass="path" presetSubtype="0" accel="50000" decel="50000" fill="hold" nodeType="clickEffect">
                                  <p:stCondLst>
                                    <p:cond delay="0"/>
                                  </p:stCondLst>
                                  <p:childTnLst>
                                    <p:animMotion origin="layout" path="M 0.517569 -0.298766 L 0.718403 -0.467778 " pathEditMode="relative" rAng="0" ptsTypes="">
                                      <p:cBhvr>
                                        <p:cTn id="101" dur="2000" fill="hold"/>
                                        <p:tgtEl>
                                          <p:spTgt spid="4"/>
                                        </p:tgtEl>
                                        <p:attrNameLst>
                                          <p:attrName>ppt_x</p:attrName>
                                          <p:attrName>ppt_y</p:attrName>
                                        </p:attrNameLst>
                                      </p:cBhvr>
                                      <p:rCtr x="100" y="-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7" grpId="0"/>
      <p:bldP spid="8" grpId="0"/>
      <p:bldP spid="9" grpId="0"/>
      <p:bldP spid="13"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32070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整体架构</a:t>
            </a:r>
            <a:endParaRPr lang="zh-CN" altLang="en-US" sz="3200" dirty="0">
              <a:ea typeface="微软雅黑" panose="020B0503020204020204" charset="-122"/>
            </a:endParaRPr>
          </a:p>
        </p:txBody>
      </p:sp>
      <p:sp>
        <p:nvSpPr>
          <p:cNvPr id="2" name="圆角矩形 1"/>
          <p:cNvSpPr/>
          <p:nvPr/>
        </p:nvSpPr>
        <p:spPr>
          <a:xfrm>
            <a:off x="755650" y="988060"/>
            <a:ext cx="7632700" cy="38328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p:cNvSpPr/>
          <p:nvPr/>
        </p:nvSpPr>
        <p:spPr>
          <a:xfrm>
            <a:off x="1891030" y="1375410"/>
            <a:ext cx="53924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APP/PC</a:t>
            </a:r>
            <a:endParaRPr lang="en-US" altLang="zh-CN"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89133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3873804"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5855639" y="2092831"/>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189133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风控系统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3873804"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855639" y="2965956"/>
            <a:ext cx="1428750" cy="458787"/>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91030" y="3833495"/>
            <a:ext cx="539369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资质、牌照、法律法规等要求</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p:cNvSpPr/>
          <p:nvPr/>
        </p:nvSpPr>
        <p:spPr>
          <a:xfrm>
            <a:off x="1338249" y="873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APP</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2" name="圆角矩形"/>
          <p:cNvSpPr/>
          <p:nvPr/>
        </p:nvSpPr>
        <p:spPr>
          <a:xfrm>
            <a:off x="1338249" y="185946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用户系统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338249" y="290277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账户系统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338249" y="3884484"/>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支付系统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solidFill>
                  <a:schemeClr val="tx1"/>
                </a:solidFill>
                <a:latin typeface="微软雅黑" panose="020B0503020204020204" charset="-122"/>
                <a:ea typeface="微软雅黑" panose="020B0503020204020204" charset="-122"/>
              </a:rPr>
              <a:t>金融公司</a:t>
            </a: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3825240" y="2460625"/>
            <a:ext cx="2296795" cy="648970"/>
            <a:chOff x="6024" y="3875"/>
            <a:chExt cx="3617" cy="1022"/>
          </a:xfrm>
        </p:grpSpPr>
        <p:sp>
          <p:nvSpPr>
            <p:cNvPr id="44" name="左箭头"/>
            <p:cNvSpPr/>
            <p:nvPr/>
          </p:nvSpPr>
          <p:spPr>
            <a:xfrm>
              <a:off x="6024" y="4571"/>
              <a:ext cx="2950" cy="327"/>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7091" y="3875"/>
              <a:ext cx="2551" cy="72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heel(1)">
                                      <p:cBhvr>
                                        <p:cTn id="37" dur="20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39" presetClass="entr" presetSubtype="0" accel="10000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fill="hold"/>
                                        <p:tgtEl>
                                          <p:spTgt spid="3"/>
                                        </p:tgtEl>
                                        <p:attrNameLst>
                                          <p:attrName>ppt_h</p:attrName>
                                        </p:attrNameLst>
                                      </p:cBhvr>
                                      <p:tavLst>
                                        <p:tav tm="0">
                                          <p:val>
                                            <p:strVal val="#ppt_h/20"/>
                                          </p:val>
                                        </p:tav>
                                        <p:tav tm="50000">
                                          <p:val>
                                            <p:strVal val="#ppt_h/20"/>
                                          </p:val>
                                        </p:tav>
                                        <p:tav tm="100000">
                                          <p:val>
                                            <p:strVal val="#ppt_h"/>
                                          </p:val>
                                        </p:tav>
                                      </p:tavLst>
                                    </p:anim>
                                    <p:anim calcmode="lin" valueType="num">
                                      <p:cBhvr>
                                        <p:cTn id="48" dur="500" fill="hold"/>
                                        <p:tgtEl>
                                          <p:spTgt spid="3"/>
                                        </p:tgtEl>
                                        <p:attrNameLst>
                                          <p:attrName>ppt_w</p:attrName>
                                        </p:attrNameLst>
                                      </p:cBhvr>
                                      <p:tavLst>
                                        <p:tav tm="0">
                                          <p:val>
                                            <p:strVal val="#ppt_w+.3"/>
                                          </p:val>
                                        </p:tav>
                                        <p:tav tm="50000">
                                          <p:val>
                                            <p:strVal val="#ppt_w+.3"/>
                                          </p:val>
                                        </p:tav>
                                        <p:tav tm="100000">
                                          <p:val>
                                            <p:strVal val="#ppt_w"/>
                                          </p:val>
                                        </p:tav>
                                      </p:tavLst>
                                    </p:anim>
                                    <p:anim calcmode="lin" valueType="num">
                                      <p:cBhvr>
                                        <p:cTn id="49" dur="500" fill="hold"/>
                                        <p:tgtEl>
                                          <p:spTgt spid="3"/>
                                        </p:tgtEl>
                                        <p:attrNameLst>
                                          <p:attrName>ppt_x</p:attrName>
                                        </p:attrNameLst>
                                      </p:cBhvr>
                                      <p:tavLst>
                                        <p:tav tm="0">
                                          <p:val>
                                            <p:strVal val="#ppt_x-.3"/>
                                          </p:val>
                                        </p:tav>
                                        <p:tav tm="50000">
                                          <p:val>
                                            <p:strVal val="#ppt_x"/>
                                          </p:val>
                                        </p:tav>
                                        <p:tav tm="100000">
                                          <p:val>
                                            <p:strVal val="#ppt_x"/>
                                          </p:val>
                                        </p:tav>
                                      </p:tavLst>
                                    </p:anim>
                                    <p:anim calcmode="lin" valueType="num">
                                      <p:cBhvr>
                                        <p:cTn id="5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additive="base">
                                        <p:cTn id="55" dur="500" fill="hold"/>
                                        <p:tgtEl>
                                          <p:spTgt spid="3"/>
                                        </p:tgtEl>
                                        <p:attrNameLst>
                                          <p:attrName>ppt_x</p:attrName>
                                        </p:attrNameLst>
                                      </p:cBhvr>
                                      <p:tavLst>
                                        <p:tav tm="0">
                                          <p:val>
                                            <p:strVal val="#ppt_x"/>
                                          </p:val>
                                        </p:tav>
                                        <p:tav tm="100000">
                                          <p:val>
                                            <p:strVal val="#ppt_x"/>
                                          </p:val>
                                        </p:tav>
                                      </p:tavLst>
                                    </p:anim>
                                    <p:anim calcmode="lin" valueType="num">
                                      <p:cBhvr additive="base">
                                        <p:cTn id="5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2" grpId="0" bldLvl="0" animBg="1"/>
      <p:bldP spid="4" grpId="0" bldLvl="0" animBg="1"/>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6122670" y="522605"/>
            <a:ext cx="2527300" cy="433578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7" name="圆角矩形 6"/>
          <p:cNvSpPr/>
          <p:nvPr/>
        </p:nvSpPr>
        <p:spPr>
          <a:xfrm>
            <a:off x="749300" y="522605"/>
            <a:ext cx="2652395" cy="4335780"/>
          </a:xfrm>
          <a:prstGeom prst="roundRect">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套壳公司</a:t>
            </a:r>
            <a:endParaRPr lang="zh-CN" altLang="en-US" sz="2400">
              <a:latin typeface="微软雅黑" panose="020B0503020204020204" charset="-122"/>
              <a:ea typeface="微软雅黑" panose="020B0503020204020204" charset="-122"/>
            </a:endParaRPr>
          </a:p>
        </p:txBody>
      </p:sp>
      <p:sp>
        <p:nvSpPr>
          <p:cNvPr id="44" name="左箭头"/>
          <p:cNvSpPr/>
          <p:nvPr/>
        </p:nvSpPr>
        <p:spPr>
          <a:xfrm>
            <a:off x="3825240" y="2902283"/>
            <a:ext cx="1873249" cy="207962"/>
          </a:xfrm>
          <a:prstGeom prst="leftArrow">
            <a:avLst>
              <a:gd name="adj1" fmla="val 0"/>
              <a:gd name="adj2" fmla="val 225191"/>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a:p>
            <a:endParaRPr lang="zh-CN" altLang="en-US"/>
          </a:p>
        </p:txBody>
      </p:sp>
      <p:sp>
        <p:nvSpPr>
          <p:cNvPr id="8" name="文本框 7"/>
          <p:cNvSpPr txBox="1"/>
          <p:nvPr/>
        </p:nvSpPr>
        <p:spPr>
          <a:xfrm>
            <a:off x="4502785" y="2460625"/>
            <a:ext cx="1619885" cy="46037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cs typeface="+mn-cs"/>
              </a:rPr>
              <a:t>套壳</a:t>
            </a:r>
            <a:endParaRPr lang="zh-CN" altLang="en-US" sz="2400">
              <a:latin typeface="微软雅黑" panose="020B0503020204020204" charset="-122"/>
              <a:ea typeface="微软雅黑" panose="020B0503020204020204" charset="-122"/>
              <a:cs typeface="+mn-cs"/>
            </a:endParaRPr>
          </a:p>
        </p:txBody>
      </p:sp>
      <p:sp>
        <p:nvSpPr>
          <p:cNvPr id="10" name="圆角矩形"/>
          <p:cNvSpPr/>
          <p:nvPr/>
        </p:nvSpPr>
        <p:spPr>
          <a:xfrm>
            <a:off x="6671614" y="265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产品系统</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8560" y="461010"/>
            <a:ext cx="1706880" cy="553085"/>
          </a:xfrm>
          <a:prstGeom prst="rect">
            <a:avLst/>
          </a:prstGeom>
          <a:noFill/>
        </p:spPr>
        <p:txBody>
          <a:bodyPr wrap="none" rtlCol="0" anchor="t">
            <a:spAutoFit/>
          </a:bodyPr>
          <a:p>
            <a:r>
              <a:rPr lang="zh-CN" altLang="en-US" sz="3000" b="1" dirty="0">
                <a:solidFill>
                  <a:srgbClr val="C94251"/>
                </a:solidFill>
                <a:latin typeface="微软雅黑" panose="020B0503020204020204" charset="-122"/>
                <a:ea typeface="微软雅黑" panose="020B0503020204020204" charset="-122"/>
                <a:sym typeface="+mn-ea"/>
              </a:rPr>
              <a:t>产品系统</a:t>
            </a:r>
            <a:endParaRPr lang="zh-CN" altLang="en-US"/>
          </a:p>
        </p:txBody>
      </p:sp>
      <p:sp>
        <p:nvSpPr>
          <p:cNvPr id="13" name="文本框"/>
          <p:cNvSpPr>
            <a:spLocks noGrp="1"/>
          </p:cNvSpPr>
          <p:nvPr/>
        </p:nvSpPr>
        <p:spPr>
          <a:xfrm>
            <a:off x="782494" y="100573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架构设计</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grpSp>
        <p:nvGrpSpPr>
          <p:cNvPr id="14" name="组合 13"/>
          <p:cNvGrpSpPr/>
          <p:nvPr/>
        </p:nvGrpSpPr>
        <p:grpSpPr>
          <a:xfrm>
            <a:off x="2853690" y="3466465"/>
            <a:ext cx="4126230" cy="1259840"/>
            <a:chOff x="4494" y="5459"/>
            <a:chExt cx="6498" cy="1984"/>
          </a:xfrm>
        </p:grpSpPr>
        <p:sp>
          <p:nvSpPr>
            <p:cNvPr id="3" name="圆角矩形 2"/>
            <p:cNvSpPr/>
            <p:nvPr/>
          </p:nvSpPr>
          <p:spPr>
            <a:xfrm>
              <a:off x="4494" y="5459"/>
              <a:ext cx="6498" cy="198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6538" y="5658"/>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管理端</a:t>
              </a:r>
              <a:endParaRPr lang="zh-CN" altLang="en-US" sz="2400">
                <a:latin typeface="微软雅黑" panose="020B0503020204020204" charset="-122"/>
                <a:ea typeface="微软雅黑" panose="020B0503020204020204" charset="-122"/>
              </a:endParaRPr>
            </a:p>
          </p:txBody>
        </p:sp>
        <p:sp>
          <p:nvSpPr>
            <p:cNvPr id="5" name="文本框 4"/>
            <p:cNvSpPr txBox="1"/>
            <p:nvPr/>
          </p:nvSpPr>
          <p:spPr>
            <a:xfrm>
              <a:off x="5098" y="6563"/>
              <a:ext cx="4608" cy="580"/>
            </a:xfrm>
            <a:prstGeom prst="rect">
              <a:avLst/>
            </a:prstGeom>
            <a:noFill/>
          </p:spPr>
          <p:txBody>
            <a:bodyPr wrap="none" rtlCol="0">
              <a:spAutoFit/>
            </a:bodyPr>
            <a:p>
              <a:r>
                <a:rPr lang="zh-CN" altLang="en-US">
                  <a:latin typeface="微软雅黑" panose="020B0503020204020204" charset="-122"/>
                  <a:ea typeface="微软雅黑" panose="020B0503020204020204" charset="-122"/>
                </a:rPr>
                <a:t>负责产品的管理，增删改查</a:t>
              </a:r>
              <a:endParaRPr lang="zh-CN" altLang="en-US">
                <a:latin typeface="微软雅黑" panose="020B0503020204020204" charset="-122"/>
                <a:ea typeface="微软雅黑" panose="020B0503020204020204" charset="-122"/>
              </a:endParaRPr>
            </a:p>
          </p:txBody>
        </p:sp>
      </p:grpSp>
      <p:grpSp>
        <p:nvGrpSpPr>
          <p:cNvPr id="15" name="组合 14"/>
          <p:cNvGrpSpPr/>
          <p:nvPr/>
        </p:nvGrpSpPr>
        <p:grpSpPr>
          <a:xfrm>
            <a:off x="2853690" y="1516380"/>
            <a:ext cx="4126230" cy="1621790"/>
            <a:chOff x="4494" y="2501"/>
            <a:chExt cx="6498" cy="2554"/>
          </a:xfrm>
        </p:grpSpPr>
        <p:sp>
          <p:nvSpPr>
            <p:cNvPr id="9" name="圆角矩形 8"/>
            <p:cNvSpPr/>
            <p:nvPr/>
          </p:nvSpPr>
          <p:spPr>
            <a:xfrm>
              <a:off x="4494" y="2501"/>
              <a:ext cx="6498" cy="2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6538" y="2587"/>
              <a:ext cx="1728" cy="725"/>
            </a:xfrm>
            <a:prstGeom prst="rect">
              <a:avLst/>
            </a:prstGeom>
            <a:noFill/>
          </p:spPr>
          <p:txBody>
            <a:bodyPr wrap="none" rtlCol="0">
              <a:spAutoFit/>
            </a:bodyPr>
            <a:p>
              <a:r>
                <a:rPr lang="zh-CN" altLang="en-US" sz="2400">
                  <a:latin typeface="微软雅黑" panose="020B0503020204020204" charset="-122"/>
                  <a:ea typeface="微软雅黑" panose="020B0503020204020204" charset="-122"/>
                </a:rPr>
                <a:t>销售端</a:t>
              </a:r>
              <a:endParaRPr lang="zh-CN" altLang="en-US" sz="2400">
                <a:latin typeface="微软雅黑" panose="020B0503020204020204" charset="-122"/>
                <a:ea typeface="微软雅黑" panose="020B0503020204020204" charset="-122"/>
              </a:endParaRPr>
            </a:p>
          </p:txBody>
        </p:sp>
        <p:sp>
          <p:nvSpPr>
            <p:cNvPr id="12" name="文本框 11"/>
            <p:cNvSpPr txBox="1"/>
            <p:nvPr/>
          </p:nvSpPr>
          <p:spPr>
            <a:xfrm>
              <a:off x="5098" y="3492"/>
              <a:ext cx="5347" cy="1452"/>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负责查询管理端产品提供给套壳公司，并且进行购买赎回等功能</a:t>
              </a:r>
              <a:endParaRPr lang="zh-CN" altLang="en-US">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椭圆"/>
          <p:cNvSpPr/>
          <p:nvPr/>
        </p:nvSpPr>
        <p:spPr>
          <a:xfrm>
            <a:off x="3949065" y="2114550"/>
            <a:ext cx="1107440" cy="1007745"/>
          </a:xfrm>
          <a:prstGeom prst="ellipse">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rPr>
              <a:t>技术</a:t>
            </a:r>
            <a:endParaRPr lang="zh-CN" altLang="en-US" sz="2000" b="1" u="none" strike="noStrike" kern="1200" cap="none" spc="0" baseline="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260725" y="68834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Gradle</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975350" y="2091055"/>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boot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5975350" y="1393190"/>
            <a:ext cx="24060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restful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5974715" y="278828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spring data jpa</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056505" y="4221480"/>
            <a:ext cx="149161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jsonRpc</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5975350" y="3485515"/>
            <a:ext cx="240665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自动化测试</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圆角矩形"/>
          <p:cNvSpPr/>
          <p:nvPr/>
        </p:nvSpPr>
        <p:spPr>
          <a:xfrm>
            <a:off x="1102360" y="211442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2610485" y="422135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hazelcast</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1102360" y="141719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tyk</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1102360" y="3508880"/>
            <a:ext cx="172593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activeMQ</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1102360" y="2811780"/>
            <a:ext cx="17252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18" grpId="0" bldLvl="0" animBg="1"/>
      <p:bldP spid="1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适合人群</a:t>
            </a:r>
            <a:endParaRPr lang="zh-CN"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312670" y="1635125"/>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有意提高自己的人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12670" y="230314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有一定开发基础并学习了相关基础课程的人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312670" y="297116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技术太多不知道学习什么的人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6" name="矩形"/>
          <p:cNvSpPr/>
          <p:nvPr/>
        </p:nvSpPr>
        <p:spPr>
          <a:xfrm>
            <a:off x="2312670" y="363918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空有理论不能应用于实践的人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课程介绍</a:t>
            </a:r>
            <a:endParaRPr lang="zh-CN" altLang="en-US" sz="3200" dirty="0">
              <a:ea typeface="微软雅黑" panose="020B0503020204020204" charset="-122"/>
            </a:endParaRPr>
          </a:p>
        </p:txBody>
      </p:sp>
      <p:pic>
        <p:nvPicPr>
          <p:cNvPr id="5" name="图片 4"/>
          <p:cNvPicPr>
            <a:picLocks noChangeAspect="1"/>
          </p:cNvPicPr>
          <p:nvPr/>
        </p:nvPicPr>
        <p:blipFill>
          <a:blip r:embed="rId1"/>
          <a:stretch>
            <a:fillRect/>
          </a:stretch>
        </p:blipFill>
        <p:spPr>
          <a:xfrm>
            <a:off x="1876425" y="1170305"/>
            <a:ext cx="5676265" cy="35807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A000220150821A88PPIC"/>
          <p:cNvPicPr>
            <a:picLocks noChangeAspect="1"/>
          </p:cNvPicPr>
          <p:nvPr/>
        </p:nvPicPr>
        <p:blipFill>
          <a:blip r:embed="rId1"/>
          <a:stretch>
            <a:fillRect/>
          </a:stretch>
        </p:blipFill>
        <p:spPr>
          <a:xfrm>
            <a:off x="2356485" y="944245"/>
            <a:ext cx="2220595" cy="3254375"/>
          </a:xfrm>
          <a:prstGeom prst="rect">
            <a:avLst/>
          </a:prstGeom>
        </p:spPr>
      </p:pic>
      <p:grpSp>
        <p:nvGrpSpPr>
          <p:cNvPr id="9" name="组合 8"/>
          <p:cNvGrpSpPr/>
          <p:nvPr/>
        </p:nvGrpSpPr>
        <p:grpSpPr>
          <a:xfrm>
            <a:off x="5300980" y="248285"/>
            <a:ext cx="2508250" cy="4632811"/>
            <a:chOff x="7935" y="-1731"/>
            <a:chExt cx="4525" cy="8376"/>
          </a:xfrm>
        </p:grpSpPr>
        <p:pic>
          <p:nvPicPr>
            <p:cNvPr id="6" name="图片 5" descr="0BD0F2DEE9C4BA4D365396A5DC96D168"/>
            <p:cNvPicPr>
              <a:picLocks noChangeAspect="1"/>
            </p:cNvPicPr>
            <p:nvPr/>
          </p:nvPicPr>
          <p:blipFill>
            <a:blip r:embed="rId2"/>
            <a:srcRect l="1215" t="-1820" r="-1215" b="7807"/>
            <a:stretch>
              <a:fillRect/>
            </a:stretch>
          </p:blipFill>
          <p:spPr>
            <a:xfrm>
              <a:off x="7935" y="-1276"/>
              <a:ext cx="4525" cy="7366"/>
            </a:xfrm>
            <a:prstGeom prst="rect">
              <a:avLst/>
            </a:prstGeom>
          </p:spPr>
        </p:pic>
        <p:sp>
          <p:nvSpPr>
            <p:cNvPr id="387" name="手机"/>
            <p:cNvSpPr>
              <a:spLocks noChangeAspect="1"/>
            </p:cNvSpPr>
            <p:nvPr/>
          </p:nvSpPr>
          <p:spPr>
            <a:xfrm>
              <a:off x="7936" y="-1731"/>
              <a:ext cx="4487" cy="8376"/>
            </a:xfrm>
            <a:custGeom>
              <a:avLst/>
              <a:gdLst>
                <a:gd name="connsiteX0" fmla="*/ 1404156 w 2808312"/>
                <a:gd name="connsiteY0" fmla="*/ 4748597 h 5078692"/>
                <a:gd name="connsiteX1" fmla="*/ 1260140 w 2808312"/>
                <a:gd name="connsiteY1" fmla="*/ 4892613 h 5078692"/>
                <a:gd name="connsiteX2" fmla="*/ 1404156 w 2808312"/>
                <a:gd name="connsiteY2" fmla="*/ 5036629 h 5078692"/>
                <a:gd name="connsiteX3" fmla="*/ 1548172 w 2808312"/>
                <a:gd name="connsiteY3" fmla="*/ 4892613 h 5078692"/>
                <a:gd name="connsiteX4" fmla="*/ 1404156 w 2808312"/>
                <a:gd name="connsiteY4" fmla="*/ 4748597 h 5078692"/>
                <a:gd name="connsiteX5" fmla="*/ 54156 w 2808312"/>
                <a:gd name="connsiteY5" fmla="*/ 372159 h 5078692"/>
                <a:gd name="connsiteX6" fmla="*/ 54156 w 2808312"/>
                <a:gd name="connsiteY6" fmla="*/ 4706534 h 5078692"/>
                <a:gd name="connsiteX7" fmla="*/ 2754156 w 2808312"/>
                <a:gd name="connsiteY7" fmla="*/ 4706534 h 5078692"/>
                <a:gd name="connsiteX8" fmla="*/ 2754156 w 2808312"/>
                <a:gd name="connsiteY8" fmla="*/ 372159 h 5078692"/>
                <a:gd name="connsiteX9" fmla="*/ 1158156 w 2808312"/>
                <a:gd name="connsiteY9" fmla="*/ 168079 h 5078692"/>
                <a:gd name="connsiteX10" fmla="*/ 1152156 w 2808312"/>
                <a:gd name="connsiteY10" fmla="*/ 174079 h 5078692"/>
                <a:gd name="connsiteX11" fmla="*/ 1152156 w 2808312"/>
                <a:gd name="connsiteY11" fmla="*/ 198079 h 5078692"/>
                <a:gd name="connsiteX12" fmla="*/ 1158156 w 2808312"/>
                <a:gd name="connsiteY12" fmla="*/ 204079 h 5078692"/>
                <a:gd name="connsiteX13" fmla="*/ 1650156 w 2808312"/>
                <a:gd name="connsiteY13" fmla="*/ 204079 h 5078692"/>
                <a:gd name="connsiteX14" fmla="*/ 1656156 w 2808312"/>
                <a:gd name="connsiteY14" fmla="*/ 198079 h 5078692"/>
                <a:gd name="connsiteX15" fmla="*/ 1656156 w 2808312"/>
                <a:gd name="connsiteY15" fmla="*/ 174079 h 5078692"/>
                <a:gd name="connsiteX16" fmla="*/ 1650156 w 2808312"/>
                <a:gd name="connsiteY16" fmla="*/ 168079 h 5078692"/>
                <a:gd name="connsiteX17" fmla="*/ 319782 w 2808312"/>
                <a:gd name="connsiteY17" fmla="*/ 0 h 5078692"/>
                <a:gd name="connsiteX18" fmla="*/ 2488530 w 2808312"/>
                <a:gd name="connsiteY18" fmla="*/ 0 h 5078692"/>
                <a:gd name="connsiteX19" fmla="*/ 2808312 w 2808312"/>
                <a:gd name="connsiteY19" fmla="*/ 319782 h 5078692"/>
                <a:gd name="connsiteX20" fmla="*/ 2808312 w 2808312"/>
                <a:gd name="connsiteY20" fmla="*/ 4758910 h 5078692"/>
                <a:gd name="connsiteX21" fmla="*/ 2488530 w 2808312"/>
                <a:gd name="connsiteY21" fmla="*/ 5078692 h 5078692"/>
                <a:gd name="connsiteX22" fmla="*/ 319782 w 2808312"/>
                <a:gd name="connsiteY22" fmla="*/ 5078692 h 5078692"/>
                <a:gd name="connsiteX23" fmla="*/ 0 w 2808312"/>
                <a:gd name="connsiteY23" fmla="*/ 4758910 h 5078692"/>
                <a:gd name="connsiteX24" fmla="*/ 0 w 2808312"/>
                <a:gd name="connsiteY24" fmla="*/ 319782 h 5078692"/>
                <a:gd name="connsiteX25" fmla="*/ 319782 w 2808312"/>
                <a:gd name="connsiteY25" fmla="*/ 0 h 5078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08312" h="5078692">
                  <a:moveTo>
                    <a:pt x="1404156" y="4748597"/>
                  </a:moveTo>
                  <a:cubicBezTo>
                    <a:pt x="1324618" y="4748597"/>
                    <a:pt x="1260140" y="4813075"/>
                    <a:pt x="1260140" y="4892613"/>
                  </a:cubicBezTo>
                  <a:cubicBezTo>
                    <a:pt x="1260140" y="4972151"/>
                    <a:pt x="1324618" y="5036629"/>
                    <a:pt x="1404156" y="5036629"/>
                  </a:cubicBezTo>
                  <a:cubicBezTo>
                    <a:pt x="1483694" y="5036629"/>
                    <a:pt x="1548172" y="4972151"/>
                    <a:pt x="1548172" y="4892613"/>
                  </a:cubicBezTo>
                  <a:cubicBezTo>
                    <a:pt x="1548172" y="4813075"/>
                    <a:pt x="1483694" y="4748597"/>
                    <a:pt x="1404156" y="4748597"/>
                  </a:cubicBezTo>
                  <a:close/>
                  <a:moveTo>
                    <a:pt x="54156" y="372159"/>
                  </a:moveTo>
                  <a:lnTo>
                    <a:pt x="54156" y="4706534"/>
                  </a:lnTo>
                  <a:lnTo>
                    <a:pt x="2754156" y="4706534"/>
                  </a:lnTo>
                  <a:lnTo>
                    <a:pt x="2754156" y="372159"/>
                  </a:lnTo>
                  <a:close/>
                  <a:moveTo>
                    <a:pt x="1158156" y="168079"/>
                  </a:moveTo>
                  <a:cubicBezTo>
                    <a:pt x="1154842" y="168079"/>
                    <a:pt x="1152156" y="170765"/>
                    <a:pt x="1152156" y="174079"/>
                  </a:cubicBezTo>
                  <a:lnTo>
                    <a:pt x="1152156" y="198079"/>
                  </a:lnTo>
                  <a:cubicBezTo>
                    <a:pt x="1152156" y="201393"/>
                    <a:pt x="1154842" y="204079"/>
                    <a:pt x="1158156" y="204079"/>
                  </a:cubicBezTo>
                  <a:lnTo>
                    <a:pt x="1650156" y="204079"/>
                  </a:lnTo>
                  <a:cubicBezTo>
                    <a:pt x="1653470" y="204079"/>
                    <a:pt x="1656156" y="201393"/>
                    <a:pt x="1656156" y="198079"/>
                  </a:cubicBezTo>
                  <a:lnTo>
                    <a:pt x="1656156" y="174079"/>
                  </a:lnTo>
                  <a:cubicBezTo>
                    <a:pt x="1656156" y="170765"/>
                    <a:pt x="1653470" y="168079"/>
                    <a:pt x="1650156" y="168079"/>
                  </a:cubicBezTo>
                  <a:close/>
                  <a:moveTo>
                    <a:pt x="319782" y="0"/>
                  </a:moveTo>
                  <a:lnTo>
                    <a:pt x="2488530" y="0"/>
                  </a:lnTo>
                  <a:cubicBezTo>
                    <a:pt x="2665141" y="0"/>
                    <a:pt x="2808312" y="143171"/>
                    <a:pt x="2808312" y="319782"/>
                  </a:cubicBezTo>
                  <a:lnTo>
                    <a:pt x="2808312" y="4758910"/>
                  </a:lnTo>
                  <a:cubicBezTo>
                    <a:pt x="2808312" y="4935521"/>
                    <a:pt x="2665141" y="5078692"/>
                    <a:pt x="2488530" y="5078692"/>
                  </a:cubicBezTo>
                  <a:lnTo>
                    <a:pt x="319782" y="5078692"/>
                  </a:lnTo>
                  <a:cubicBezTo>
                    <a:pt x="143171" y="5078692"/>
                    <a:pt x="0" y="4935521"/>
                    <a:pt x="0" y="4758910"/>
                  </a:cubicBezTo>
                  <a:lnTo>
                    <a:pt x="0" y="319782"/>
                  </a:lnTo>
                  <a:cubicBezTo>
                    <a:pt x="0" y="143171"/>
                    <a:pt x="143171" y="0"/>
                    <a:pt x="3197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grpSp>
      <p:pic>
        <p:nvPicPr>
          <p:cNvPr id="10" name="图片 9" descr="Screenshot_20170805-114056"/>
          <p:cNvPicPr>
            <a:picLocks noChangeAspect="1"/>
          </p:cNvPicPr>
          <p:nvPr/>
        </p:nvPicPr>
        <p:blipFill>
          <a:blip r:embed="rId3"/>
          <a:srcRect b="7137"/>
          <a:stretch>
            <a:fillRect/>
          </a:stretch>
        </p:blipFill>
        <p:spPr>
          <a:xfrm>
            <a:off x="5354320" y="603250"/>
            <a:ext cx="2381250" cy="3937000"/>
          </a:xfrm>
          <a:prstGeom prst="rect">
            <a:avLst/>
          </a:prstGeom>
        </p:spPr>
      </p:pic>
      <p:sp>
        <p:nvSpPr>
          <p:cNvPr id="22" name="椭圆 21"/>
          <p:cNvSpPr/>
          <p:nvPr/>
        </p:nvSpPr>
        <p:spPr>
          <a:xfrm>
            <a:off x="5397500" y="697865"/>
            <a:ext cx="2294255" cy="579120"/>
          </a:xfrm>
          <a:prstGeom prst="ellipse">
            <a:avLst/>
          </a:prstGeom>
          <a:noFill/>
          <a:ln w="22225">
            <a:solidFill>
              <a:srgbClr val="C942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5501005" y="177482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5501005" y="2366645"/>
            <a:ext cx="805815" cy="396240"/>
          </a:xfrm>
          <a:prstGeom prst="ellipse">
            <a:avLst/>
          </a:prstGeom>
          <a:noFill/>
          <a:ln w="22225" cmpd="sng">
            <a:solidFill>
              <a:srgbClr val="C9425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6" name="图片 25" descr="Screenshot_20170805-114127"/>
          <p:cNvPicPr>
            <a:picLocks noChangeAspect="1"/>
          </p:cNvPicPr>
          <p:nvPr/>
        </p:nvPicPr>
        <p:blipFill>
          <a:blip r:embed="rId4"/>
          <a:srcRect b="6446"/>
          <a:stretch>
            <a:fillRect/>
          </a:stretch>
        </p:blipFill>
        <p:spPr>
          <a:xfrm>
            <a:off x="5354320" y="593090"/>
            <a:ext cx="2379618" cy="3957440"/>
          </a:xfrm>
          <a:prstGeom prst="rect">
            <a:avLst/>
          </a:prstGeom>
        </p:spPr>
      </p:pic>
      <p:cxnSp>
        <p:nvCxnSpPr>
          <p:cNvPr id="28" name="直接连接符 27"/>
          <p:cNvCxnSpPr/>
          <p:nvPr/>
        </p:nvCxnSpPr>
        <p:spPr>
          <a:xfrm>
            <a:off x="5436235" y="2067560"/>
            <a:ext cx="57594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61785" y="2067560"/>
            <a:ext cx="86296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0" name="图片 29" descr="Screenshot_20170805-114151"/>
          <p:cNvPicPr>
            <a:picLocks noChangeAspect="1"/>
          </p:cNvPicPr>
          <p:nvPr/>
        </p:nvPicPr>
        <p:blipFill>
          <a:blip r:embed="rId5"/>
          <a:srcRect b="6898"/>
          <a:stretch>
            <a:fillRect/>
          </a:stretch>
        </p:blipFill>
        <p:spPr>
          <a:xfrm>
            <a:off x="5360670" y="617220"/>
            <a:ext cx="2389631" cy="3956429"/>
          </a:xfrm>
          <a:prstGeom prst="rect">
            <a:avLst/>
          </a:prstGeom>
        </p:spPr>
      </p:pic>
      <p:cxnSp>
        <p:nvCxnSpPr>
          <p:cNvPr id="31" name="直接连接符 30"/>
          <p:cNvCxnSpPr/>
          <p:nvPr/>
        </p:nvCxnSpPr>
        <p:spPr>
          <a:xfrm>
            <a:off x="6012180" y="1967230"/>
            <a:ext cx="648335" cy="1143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pic>
        <p:nvPicPr>
          <p:cNvPr id="32" name="图片 31" descr="Screenshot_20170805-114213"/>
          <p:cNvPicPr>
            <a:picLocks noChangeAspect="1"/>
          </p:cNvPicPr>
          <p:nvPr/>
        </p:nvPicPr>
        <p:blipFill>
          <a:blip r:embed="rId6"/>
          <a:srcRect b="6900"/>
          <a:stretch>
            <a:fillRect/>
          </a:stretch>
        </p:blipFill>
        <p:spPr>
          <a:xfrm>
            <a:off x="5354320" y="626110"/>
            <a:ext cx="2389520" cy="3956429"/>
          </a:xfrm>
          <a:prstGeom prst="rect">
            <a:avLst/>
          </a:prstGeom>
        </p:spPr>
      </p:pic>
      <p:pic>
        <p:nvPicPr>
          <p:cNvPr id="33" name="图片 32" descr="Screenshot_20170805-114243"/>
          <p:cNvPicPr>
            <a:picLocks noChangeAspect="1"/>
          </p:cNvPicPr>
          <p:nvPr/>
        </p:nvPicPr>
        <p:blipFill>
          <a:blip r:embed="rId7"/>
          <a:srcRect b="6949"/>
          <a:stretch>
            <a:fillRect/>
          </a:stretch>
        </p:blipFill>
        <p:spPr>
          <a:xfrm>
            <a:off x="5342890" y="626110"/>
            <a:ext cx="2390893" cy="3956429"/>
          </a:xfrm>
          <a:prstGeom prst="rect">
            <a:avLst/>
          </a:prstGeom>
        </p:spPr>
      </p:pic>
      <p:cxnSp>
        <p:nvCxnSpPr>
          <p:cNvPr id="34" name="直接连接符 33"/>
          <p:cNvCxnSpPr/>
          <p:nvPr/>
        </p:nvCxnSpPr>
        <p:spPr>
          <a:xfrm flipV="1">
            <a:off x="5902960" y="1765935"/>
            <a:ext cx="1304925" cy="889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580380" y="2355215"/>
            <a:ext cx="720090"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652135" y="4515485"/>
            <a:ext cx="648335" cy="0"/>
          </a:xfrm>
          <a:prstGeom prst="line">
            <a:avLst/>
          </a:prstGeom>
          <a:ln w="19050">
            <a:solidFill>
              <a:srgbClr val="C9425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32" presetClass="emph" presetSubtype="0" fill="hold" nodeType="afterEffect">
                                  <p:stCondLst>
                                    <p:cond delay="0"/>
                                  </p:stCondLst>
                                  <p:childTnLst>
                                    <p:animRot by="120000">
                                      <p:cBhvr>
                                        <p:cTn id="23" dur="100" fill="hold">
                                          <p:stCondLst>
                                            <p:cond delay="0"/>
                                          </p:stCondLst>
                                        </p:cTn>
                                        <p:tgtEl>
                                          <p:spTgt spid="3"/>
                                        </p:tgtEl>
                                        <p:attrNameLst>
                                          <p:attrName>r</p:attrName>
                                        </p:attrNameLst>
                                      </p:cBhvr>
                                    </p:animRot>
                                    <p:animRot by="-240000">
                                      <p:cBhvr>
                                        <p:cTn id="24" dur="200" fill="hold">
                                          <p:stCondLst>
                                            <p:cond delay="200"/>
                                          </p:stCondLst>
                                        </p:cTn>
                                        <p:tgtEl>
                                          <p:spTgt spid="3"/>
                                        </p:tgtEl>
                                        <p:attrNameLst>
                                          <p:attrName>r</p:attrName>
                                        </p:attrNameLst>
                                      </p:cBhvr>
                                    </p:animRot>
                                    <p:animRot by="240000">
                                      <p:cBhvr>
                                        <p:cTn id="25" dur="200" fill="hold">
                                          <p:stCondLst>
                                            <p:cond delay="400"/>
                                          </p:stCondLst>
                                        </p:cTn>
                                        <p:tgtEl>
                                          <p:spTgt spid="3"/>
                                        </p:tgtEl>
                                        <p:attrNameLst>
                                          <p:attrName>r</p:attrName>
                                        </p:attrNameLst>
                                      </p:cBhvr>
                                    </p:animRot>
                                    <p:animRot by="-240000">
                                      <p:cBhvr>
                                        <p:cTn id="26" dur="200" fill="hold">
                                          <p:stCondLst>
                                            <p:cond delay="600"/>
                                          </p:stCondLst>
                                        </p:cTn>
                                        <p:tgtEl>
                                          <p:spTgt spid="3"/>
                                        </p:tgtEl>
                                        <p:attrNameLst>
                                          <p:attrName>r</p:attrName>
                                        </p:attrNameLst>
                                      </p:cBhvr>
                                    </p:animRot>
                                    <p:animRot by="120000">
                                      <p:cBhvr>
                                        <p:cTn id="27" dur="200" fill="hold">
                                          <p:stCondLst>
                                            <p:cond delay="800"/>
                                          </p:stCondLst>
                                        </p:cTn>
                                        <p:tgtEl>
                                          <p:spTgt spid="3"/>
                                        </p:tgtEl>
                                        <p:attrNameLst>
                                          <p:attrName>r</p:attrName>
                                        </p:attrNameLst>
                                      </p:cBhvr>
                                    </p:animRo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p:tgtEl>
                                          <p:spTgt spid="9"/>
                                        </p:tgtEl>
                                        <p:attrNameLst>
                                          <p:attrName>ppt_y</p:attrName>
                                        </p:attrNameLst>
                                      </p:cBhvr>
                                      <p:tavLst>
                                        <p:tav tm="0">
                                          <p:val>
                                            <p:strVal val="#ppt_y+#ppt_h*1.125000"/>
                                          </p:val>
                                        </p:tav>
                                        <p:tav tm="100000">
                                          <p:val>
                                            <p:strVal val="#ppt_y"/>
                                          </p:val>
                                        </p:tav>
                                      </p:tavLst>
                                    </p:anim>
                                    <p:animEffect transition="in" filter="wipe(up)">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heel(1)">
                                      <p:cBhvr>
                                        <p:cTn id="44" dur="20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heel(1)">
                                      <p:cBhvr>
                                        <p:cTn id="49" dur="20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heel(1)">
                                      <p:cBhvr>
                                        <p:cTn id="54" dur="20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p:cTn id="59" dur="500" fill="hold"/>
                                        <p:tgtEl>
                                          <p:spTgt spid="26"/>
                                        </p:tgtEl>
                                        <p:attrNameLst>
                                          <p:attrName>ppt_w</p:attrName>
                                        </p:attrNameLst>
                                      </p:cBhvr>
                                      <p:tavLst>
                                        <p:tav tm="0">
                                          <p:val>
                                            <p:fltVal val="0"/>
                                          </p:val>
                                        </p:tav>
                                        <p:tav tm="100000">
                                          <p:val>
                                            <p:strVal val="#ppt_w"/>
                                          </p:val>
                                        </p:tav>
                                      </p:tavLst>
                                    </p:anim>
                                    <p:anim calcmode="lin" valueType="num">
                                      <p:cBhvr>
                                        <p:cTn id="60"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left)">
                                      <p:cBhvr>
                                        <p:cTn id="65" dur="10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wipe(left)">
                                      <p:cBhvr>
                                        <p:cTn id="70" dur="10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p:cTn id="75" dur="500" fill="hold"/>
                                        <p:tgtEl>
                                          <p:spTgt spid="30"/>
                                        </p:tgtEl>
                                        <p:attrNameLst>
                                          <p:attrName>ppt_w</p:attrName>
                                        </p:attrNameLst>
                                      </p:cBhvr>
                                      <p:tavLst>
                                        <p:tav tm="0">
                                          <p:val>
                                            <p:fltVal val="0"/>
                                          </p:val>
                                        </p:tav>
                                        <p:tav tm="100000">
                                          <p:val>
                                            <p:strVal val="#ppt_w"/>
                                          </p:val>
                                        </p:tav>
                                      </p:tavLst>
                                    </p:anim>
                                    <p:anim calcmode="lin" valueType="num">
                                      <p:cBhvr>
                                        <p:cTn id="76" dur="500" fill="hold"/>
                                        <p:tgtEl>
                                          <p:spTgt spid="30"/>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1000"/>
                                        <p:tgtEl>
                                          <p:spTgt spid="31"/>
                                        </p:tgtEl>
                                      </p:cBhvr>
                                    </p:animEffect>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32"/>
                                        </p:tgtEl>
                                        <p:attrNameLst>
                                          <p:attrName>style.visibility</p:attrName>
                                        </p:attrNameLst>
                                      </p:cBhvr>
                                      <p:to>
                                        <p:strVal val="visible"/>
                                      </p:to>
                                    </p:set>
                                    <p:anim calcmode="lin" valueType="num">
                                      <p:cBhvr>
                                        <p:cTn id="86" dur="500" fill="hold"/>
                                        <p:tgtEl>
                                          <p:spTgt spid="32"/>
                                        </p:tgtEl>
                                        <p:attrNameLst>
                                          <p:attrName>ppt_w</p:attrName>
                                        </p:attrNameLst>
                                      </p:cBhvr>
                                      <p:tavLst>
                                        <p:tav tm="0">
                                          <p:val>
                                            <p:fltVal val="0"/>
                                          </p:val>
                                        </p:tav>
                                        <p:tav tm="100000">
                                          <p:val>
                                            <p:strVal val="#ppt_w"/>
                                          </p:val>
                                        </p:tav>
                                      </p:tavLst>
                                    </p:anim>
                                    <p:anim calcmode="lin" valueType="num">
                                      <p:cBhvr>
                                        <p:cTn id="8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3" presetClass="entr" presetSubtype="16" fill="hold" nodeType="clickEffect">
                                  <p:stCondLst>
                                    <p:cond delay="0"/>
                                  </p:stCondLst>
                                  <p:childTnLst>
                                    <p:set>
                                      <p:cBhvr>
                                        <p:cTn id="91" dur="1" fill="hold">
                                          <p:stCondLst>
                                            <p:cond delay="0"/>
                                          </p:stCondLst>
                                        </p:cTn>
                                        <p:tgtEl>
                                          <p:spTgt spid="33"/>
                                        </p:tgtEl>
                                        <p:attrNameLst>
                                          <p:attrName>style.visibility</p:attrName>
                                        </p:attrNameLst>
                                      </p:cBhvr>
                                      <p:to>
                                        <p:strVal val="visible"/>
                                      </p:to>
                                    </p:set>
                                    <p:anim calcmode="lin" valueType="num">
                                      <p:cBhvr>
                                        <p:cTn id="92" dur="500" fill="hold"/>
                                        <p:tgtEl>
                                          <p:spTgt spid="33"/>
                                        </p:tgtEl>
                                        <p:attrNameLst>
                                          <p:attrName>ppt_w</p:attrName>
                                        </p:attrNameLst>
                                      </p:cBhvr>
                                      <p:tavLst>
                                        <p:tav tm="0">
                                          <p:val>
                                            <p:fltVal val="0"/>
                                          </p:val>
                                        </p:tav>
                                        <p:tav tm="100000">
                                          <p:val>
                                            <p:strVal val="#ppt_w"/>
                                          </p:val>
                                        </p:tav>
                                      </p:tavLst>
                                    </p:anim>
                                    <p:anim calcmode="lin" valueType="num">
                                      <p:cBhvr>
                                        <p:cTn id="93" dur="500" fill="hold"/>
                                        <p:tgtEl>
                                          <p:spTgt spid="33"/>
                                        </p:tgtEl>
                                        <p:attrNameLst>
                                          <p:attrName>ppt_h</p:attrName>
                                        </p:attrNameLst>
                                      </p:cBhvr>
                                      <p:tavLst>
                                        <p:tav tm="0">
                                          <p:val>
                                            <p:fltVal val="0"/>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wipe(left)">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wipe(left)">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left)">
                                      <p:cBhvr>
                                        <p:cTn id="10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5"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模块设计</a:t>
            </a:r>
            <a:endParaRPr lang="zh-CN" altLang="en-US" sz="3200" dirty="0">
              <a:ea typeface="微软雅黑" panose="020B0503020204020204" charset="-122"/>
            </a:endParaRPr>
          </a:p>
        </p:txBody>
      </p:sp>
      <p:sp>
        <p:nvSpPr>
          <p:cNvPr id="2" name="圆角矩形 1"/>
          <p:cNvSpPr/>
          <p:nvPr/>
        </p:nvSpPr>
        <p:spPr>
          <a:xfrm>
            <a:off x="1532255" y="3611880"/>
            <a:ext cx="6606540" cy="107759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2257425" y="3921949"/>
            <a:ext cx="1430338"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Util</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4262742" y="3921314"/>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Quartz</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6267450" y="3921949"/>
            <a:ext cx="1430020" cy="458786"/>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Swagger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 name="圆角矩形 4"/>
          <p:cNvSpPr/>
          <p:nvPr/>
        </p:nvSpPr>
        <p:spPr>
          <a:xfrm>
            <a:off x="1531620" y="2314575"/>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p:cNvSpPr/>
          <p:nvPr/>
        </p:nvSpPr>
        <p:spPr>
          <a:xfrm>
            <a:off x="2257425" y="2700655"/>
            <a:ext cx="215709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Entity</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539105" y="2700655"/>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Api</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9" name="圆角矩形 8"/>
          <p:cNvSpPr/>
          <p:nvPr/>
        </p:nvSpPr>
        <p:spPr>
          <a:xfrm>
            <a:off x="1532255" y="1017270"/>
            <a:ext cx="6607175" cy="113855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圆角矩形"/>
          <p:cNvSpPr/>
          <p:nvPr/>
        </p:nvSpPr>
        <p:spPr>
          <a:xfrm>
            <a:off x="225742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Manager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5539105" y="1357630"/>
            <a:ext cx="2158365"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Seller</a:t>
            </a:r>
            <a:endParaRPr lang="en-US"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3" grpId="0" bldLvl="0" animBg="1"/>
      <p:bldP spid="4" grpId="0" bldLvl="0" animBg="1"/>
      <p:bldP spid="7" grpId="0" bldLvl="0" animBg="1"/>
      <p:bldP spid="8"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28219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搭建开发环境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340106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entity</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模块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890444" y="122671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准备工作</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449830" y="2138680"/>
            <a:ext cx="347027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49830" y="2870200"/>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40130" y="1214120"/>
            <a:ext cx="7077075" cy="5080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9830" y="3646805"/>
            <a:ext cx="587057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4982845" y="210978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hazelcast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4982845" y="2836863"/>
            <a:ext cx="25749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自动化测试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214245" y="2110105"/>
            <a:ext cx="208534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214245" y="3564255"/>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8" name="矩形"/>
          <p:cNvSpPr/>
          <p:nvPr/>
        </p:nvSpPr>
        <p:spPr>
          <a:xfrm>
            <a:off x="2214245" y="2837180"/>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activemq</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9" name="矩形"/>
          <p:cNvSpPr/>
          <p:nvPr/>
        </p:nvSpPr>
        <p:spPr>
          <a:xfrm>
            <a:off x="4982845" y="3563938"/>
            <a:ext cx="23406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quartz</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2" grpId="0"/>
      <p:bldP spid="3"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99627" y="50358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课程安排</a:t>
            </a:r>
            <a:endParaRPr lang="en-US" altLang="zh-CN" sz="3000" b="1" dirty="0">
              <a:solidFill>
                <a:srgbClr val="C94251"/>
              </a:solidFill>
              <a:latin typeface="微软雅黑" panose="020B0503020204020204" charset="-122"/>
              <a:ea typeface="微软雅黑" panose="020B0503020204020204" charset="-122"/>
            </a:endParaRPr>
          </a:p>
        </p:txBody>
      </p:sp>
      <p:sp>
        <p:nvSpPr>
          <p:cNvPr id="7" name="矩形"/>
          <p:cNvSpPr/>
          <p:nvPr/>
        </p:nvSpPr>
        <p:spPr>
          <a:xfrm>
            <a:off x="2573020" y="3270568"/>
            <a:ext cx="25482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总结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114425" y="1176655"/>
            <a:ext cx="7739380" cy="520700"/>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最后</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573020" y="2247900"/>
            <a:ext cx="510667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一些优化需求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开发环境搭建</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gradle</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准备工作</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2557145" y="1997075"/>
            <a:ext cx="493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数据库的设计及创建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342477" y="464216"/>
            <a:ext cx="217043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Entity </a:t>
            </a:r>
            <a:r>
              <a:rPr lang="zh-CN" altLang="en-US" sz="3000" b="1" dirty="0">
                <a:solidFill>
                  <a:srgbClr val="C94251"/>
                </a:solidFill>
                <a:latin typeface="微软雅黑" panose="020B0503020204020204" charset="-122"/>
                <a:ea typeface="微软雅黑" panose="020B0503020204020204" charset="-122"/>
              </a:rPr>
              <a:t>模块</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549525" y="3077210"/>
            <a:ext cx="36645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实体类的创建及配置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名称</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收益率</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锁定期</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投资步长</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起投金额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产品</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9" name="圆角矩形"/>
          <p:cNvSpPr/>
          <p:nvPr/>
        </p:nvSpPr>
        <p:spPr>
          <a:xfrm>
            <a:off x="6647815"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更新者</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down)">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down)">
                                      <p:cBhvr>
                                        <p:cTn id="6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P spid="1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产品表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3" name="表格 2"/>
          <p:cNvGraphicFramePr/>
          <p:nvPr/>
        </p:nvGraphicFramePr>
        <p:xfrm>
          <a:off x="426720" y="1012190"/>
          <a:ext cx="8307070" cy="3785235"/>
        </p:xfrm>
        <a:graphic>
          <a:graphicData uri="http://schemas.openxmlformats.org/drawingml/2006/table">
            <a:tbl>
              <a:tblPr firstRow="1" bandRow="1">
                <a:tableStyleId>{5C22544A-7EE6-4342-B048-85BDC9FD1C3A}</a:tableStyleId>
              </a:tblPr>
              <a:tblGrid>
                <a:gridCol w="643255"/>
                <a:gridCol w="1778000"/>
                <a:gridCol w="1160780"/>
                <a:gridCol w="642620"/>
                <a:gridCol w="643255"/>
                <a:gridCol w="634365"/>
                <a:gridCol w="643890"/>
                <a:gridCol w="641985"/>
                <a:gridCol w="1518920"/>
              </a:tblGrid>
              <a:tr h="25082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368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名称</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threshold_amount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起投金额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step_amount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投资步长</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lock_term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smallint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单位天</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reward_rate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收益率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0-100,</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百分比</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销售中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锁定，已结束</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082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update_user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更新者</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209127" y="503586"/>
            <a:ext cx="2087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数据库设计</a:t>
            </a:r>
            <a:endParaRPr lang="zh-CN" altLang="en-US" sz="3000" b="1" dirty="0">
              <a:solidFill>
                <a:srgbClr val="C94251"/>
              </a:solidFill>
              <a:latin typeface="微软雅黑" panose="020B0503020204020204" charset="-122"/>
              <a:ea typeface="微软雅黑" panose="020B0503020204020204" charset="-122"/>
            </a:endParaRPr>
          </a:p>
        </p:txBody>
      </p:sp>
      <p:sp>
        <p:nvSpPr>
          <p:cNvPr id="13" name="文本框"/>
          <p:cNvSpPr>
            <a:spLocks noGrp="1"/>
          </p:cNvSpPr>
          <p:nvPr/>
        </p:nvSpPr>
        <p:spPr>
          <a:xfrm>
            <a:off x="1050464" y="1207026"/>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销售端</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36" name="圆角矩形"/>
          <p:cNvSpPr/>
          <p:nvPr/>
        </p:nvSpPr>
        <p:spPr>
          <a:xfrm>
            <a:off x="18681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订单编号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345567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渠道编号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4997450"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6647815" y="241427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用户编号</a:t>
            </a:r>
            <a:endParaRPr lang="zh-CN"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9" name="圆角矩形"/>
          <p:cNvSpPr/>
          <p:nvPr/>
        </p:nvSpPr>
        <p:spPr>
          <a:xfrm>
            <a:off x="499745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状态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6647815"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金额</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0" name="圆角矩形"/>
          <p:cNvSpPr/>
          <p:nvPr/>
        </p:nvSpPr>
        <p:spPr>
          <a:xfrm>
            <a:off x="3689350" y="1565910"/>
            <a:ext cx="2484120" cy="458470"/>
          </a:xfrm>
          <a:prstGeom prst="roundRect">
            <a:avLst>
              <a:gd name="adj" fmla="val 16666"/>
            </a:avLst>
          </a:prstGeom>
          <a:solidFill>
            <a:srgbClr val="C9394A"/>
          </a:solidFill>
          <a:ln w="38100" cap="flat" cmpd="sng">
            <a:solidFill>
              <a:srgbClr val="FFFFFF"/>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订单</a:t>
            </a:r>
            <a:endParaRPr lang="zh-CN" altLang="zh-CN"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18681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外部订单编号</a:t>
            </a:r>
            <a:endParaRPr lang="zh-CN" altLang="zh-CN"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3455670" y="318833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类型</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4" name="圆角矩形"/>
          <p:cNvSpPr/>
          <p:nvPr/>
        </p:nvSpPr>
        <p:spPr>
          <a:xfrm>
            <a:off x="18681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备注</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5" name="圆角矩形"/>
          <p:cNvSpPr/>
          <p:nvPr/>
        </p:nvSpPr>
        <p:spPr>
          <a:xfrm>
            <a:off x="345567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创建时间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8" name="圆角矩形"/>
          <p:cNvSpPr/>
          <p:nvPr/>
        </p:nvSpPr>
        <p:spPr>
          <a:xfrm>
            <a:off x="4997450" y="396240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更新时间</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down)">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down)">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down)">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 grpId="0" bldLvl="0" animBg="1"/>
      <p:bldP spid="5" grpId="0" bldLvl="0" animBg="1"/>
      <p:bldP spid="8" grpId="0" bldLvl="0" animBg="1"/>
      <p:bldP spid="9" grpId="0" bldLvl="0" animBg="1"/>
      <p:bldP spid="10" grpId="0" bldLvl="0" animBg="1"/>
      <p:bldP spid="30" grpId="0" bldLvl="0" animBg="1"/>
      <p:bldP spid="11" grpId="0" bldLvl="0" animBg="1"/>
      <p:bldP spid="12" grpId="0" bldLvl="0" animBg="1"/>
      <p:bldP spid="14" grpId="0" bldLvl="0" animBg="1"/>
      <p:bldP spid="15" grpId="0" bldLvl="0" animBg="1"/>
      <p:bldP spid="1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51喇叭喊话"/>
          <p:cNvPicPr>
            <a:picLocks noChangeAspect="1"/>
          </p:cNvPicPr>
          <p:nvPr/>
        </p:nvPicPr>
        <p:blipFill>
          <a:blip r:embed="rId1"/>
          <a:stretch>
            <a:fillRect/>
          </a:stretch>
        </p:blipFill>
        <p:spPr>
          <a:xfrm>
            <a:off x="2053590" y="191135"/>
            <a:ext cx="4761865" cy="4761865"/>
          </a:xfrm>
          <a:prstGeom prst="rect">
            <a:avLst/>
          </a:prstGeom>
        </p:spPr>
      </p:pic>
      <p:sp>
        <p:nvSpPr>
          <p:cNvPr id="41" name="圆角矩形"/>
          <p:cNvSpPr/>
          <p:nvPr/>
        </p:nvSpPr>
        <p:spPr>
          <a:xfrm>
            <a:off x="33528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我不是骗子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0" name="圆角矩形"/>
          <p:cNvSpPr/>
          <p:nvPr/>
        </p:nvSpPr>
        <p:spPr>
          <a:xfrm>
            <a:off x="33528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不推销产品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1" name="圆角矩形"/>
          <p:cNvSpPr/>
          <p:nvPr/>
        </p:nvSpPr>
        <p:spPr>
          <a:xfrm>
            <a:off x="6174740" y="62103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不教选平台</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12" name="圆角矩形"/>
          <p:cNvSpPr/>
          <p:nvPr/>
        </p:nvSpPr>
        <p:spPr>
          <a:xfrm>
            <a:off x="6174740" y="3912870"/>
            <a:ext cx="20154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不教选产品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0" grpId="0" animBg="1"/>
      <p:bldP spid="11" grpId="0" animBg="1"/>
      <p:bldP spid="1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90127" y="36007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订单表</a:t>
            </a:r>
            <a:endParaRPr lang="zh-CN" altLang="en-US" sz="3000" b="1" dirty="0">
              <a:solidFill>
                <a:srgbClr val="C94251"/>
              </a:solidFill>
              <a:latin typeface="微软雅黑" panose="020B0503020204020204" charset="-122"/>
              <a:ea typeface="微软雅黑" panose="020B0503020204020204" charset="-122"/>
            </a:endParaRPr>
          </a:p>
        </p:txBody>
      </p:sp>
      <p:graphicFrame>
        <p:nvGraphicFramePr>
          <p:cNvPr id="0" name="表格 -1"/>
          <p:cNvGraphicFramePr/>
          <p:nvPr/>
        </p:nvGraphicFramePr>
        <p:xfrm>
          <a:off x="441325" y="1038860"/>
          <a:ext cx="8307705" cy="3718560"/>
        </p:xfrm>
        <a:graphic>
          <a:graphicData uri="http://schemas.openxmlformats.org/drawingml/2006/table">
            <a:tbl>
              <a:tblPr firstRow="1" bandRow="1">
                <a:tableStyleId>{5C22544A-7EE6-4342-B048-85BDC9FD1C3A}</a:tableStyleId>
              </a:tblPr>
              <a:tblGrid>
                <a:gridCol w="612775"/>
                <a:gridCol w="1694180"/>
                <a:gridCol w="1344930"/>
                <a:gridCol w="612775"/>
                <a:gridCol w="613410"/>
                <a:gridCol w="603250"/>
                <a:gridCol w="613410"/>
                <a:gridCol w="612775"/>
                <a:gridCol w="1600200"/>
              </a:tblGrid>
              <a:tr h="229235">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表名中文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列名中文</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长度</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Key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Null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ctr">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默认值</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92D050"/>
                    </a:solid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Y</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渠道编号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5781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product_id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产品编号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4</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chan_user_id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套壳公司的用户编号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order_type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订单类型</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申购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:APPLY,</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赎回</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:REDEEM</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0294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6</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order_status</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订单状态</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en-US" altLang="zh-CN"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初始化</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:INIT,PROCESS: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处理中，</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SUCCESS:</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成功</a:t>
                      </a: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,FAIL:</a:t>
                      </a: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失败</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87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7</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outer_order_id</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外部订单编号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50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套壳公司的订单编号</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8</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amount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订单金额</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decimal</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15,3</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N</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9</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memo</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备注</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varchar</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200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31140">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10</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create_at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创建时间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9235">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11</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update_at</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zh-CN" altLang="en-US" sz="1000" b="0">
                          <a:solidFill>
                            <a:srgbClr val="000000"/>
                          </a:solidFill>
                          <a:latin typeface="微软雅黑" panose="020B0503020204020204" charset="-122"/>
                          <a:ea typeface="微软雅黑" panose="020B0503020204020204" charset="-122"/>
                          <a:cs typeface="微软雅黑" panose="020B0503020204020204" charset="-122"/>
                        </a:rPr>
                        <a:t>更新时间</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r>
                        <a:rPr lang="en-US" altLang="zh-CN" sz="1000" b="0">
                          <a:solidFill>
                            <a:srgbClr val="000000"/>
                          </a:solidFill>
                          <a:latin typeface="微软雅黑" panose="020B0503020204020204" charset="-122"/>
                          <a:ea typeface="微软雅黑" panose="020B0503020204020204" charset="-122"/>
                          <a:cs typeface="微软雅黑" panose="020B0503020204020204" charset="-122"/>
                        </a:rPr>
                        <a:t>datetime</a:t>
                      </a: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marL="0" indent="0" algn="l">
                        <a:buNone/>
                      </a:pPr>
                      <a:endParaRPr lang="zh-CN" altLang="en-US" sz="1000" b="0">
                        <a:solidFill>
                          <a:srgbClr val="000000"/>
                        </a:solidFill>
                        <a:latin typeface="微软雅黑" panose="020B0503020204020204" charset="-122"/>
                        <a:ea typeface="微软雅黑" panose="020B0503020204020204" charset="-122"/>
                        <a:cs typeface="微软雅黑" panose="020B0503020204020204" charset="-122"/>
                      </a:endParaRPr>
                    </a:p>
                  </a:txBody>
                  <a:tcPr marL="0" marR="0" marT="0" marB="0" vert="horz"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051772" y="32070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46" name="椭圆"/>
          <p:cNvSpPr/>
          <p:nvPr/>
        </p:nvSpPr>
        <p:spPr>
          <a:xfrm>
            <a:off x="403860" y="1254760"/>
            <a:ext cx="1310005" cy="68834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添加产品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椭圆"/>
          <p:cNvSpPr/>
          <p:nvPr/>
        </p:nvSpPr>
        <p:spPr>
          <a:xfrm>
            <a:off x="403860" y="2432685"/>
            <a:ext cx="1310640" cy="66929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查询单个产品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椭圆"/>
          <p:cNvSpPr/>
          <p:nvPr/>
        </p:nvSpPr>
        <p:spPr>
          <a:xfrm>
            <a:off x="403860" y="3557270"/>
            <a:ext cx="1310640" cy="737870"/>
          </a:xfrm>
          <a:prstGeom prst="ellipse">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条件查询产品</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3" name="组合 22"/>
          <p:cNvGrpSpPr/>
          <p:nvPr/>
        </p:nvGrpSpPr>
        <p:grpSpPr>
          <a:xfrm>
            <a:off x="1713865" y="1203960"/>
            <a:ext cx="2165350" cy="789940"/>
            <a:chOff x="2699" y="1896"/>
            <a:chExt cx="3410" cy="1244"/>
          </a:xfrm>
        </p:grpSpPr>
        <p:sp>
          <p:nvSpPr>
            <p:cNvPr id="48" name="菱形"/>
            <p:cNvSpPr/>
            <p:nvPr/>
          </p:nvSpPr>
          <p:spPr>
            <a:xfrm>
              <a:off x="3677" y="1896"/>
              <a:ext cx="2432" cy="124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POST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1" name="直线连接线"/>
            <p:cNvCxnSpPr>
              <a:stCxn id="46" idx="6"/>
              <a:endCxn id="48" idx="1"/>
            </p:cNvCxnSpPr>
            <p:nvPr/>
          </p:nvCxnSpPr>
          <p:spPr>
            <a:xfrm>
              <a:off x="2699" y="2519"/>
              <a:ext cx="978"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4" name="组合 23"/>
          <p:cNvGrpSpPr/>
          <p:nvPr/>
        </p:nvGrpSpPr>
        <p:grpSpPr>
          <a:xfrm>
            <a:off x="3879215" y="1275080"/>
            <a:ext cx="2413000" cy="647700"/>
            <a:chOff x="6109" y="2008"/>
            <a:chExt cx="3800" cy="1020"/>
          </a:xfrm>
        </p:grpSpPr>
        <p:sp>
          <p:nvSpPr>
            <p:cNvPr id="41" name="圆角矩形"/>
            <p:cNvSpPr/>
            <p:nvPr/>
          </p:nvSpPr>
          <p:spPr>
            <a:xfrm>
              <a:off x="6735" y="200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2" name="直线连接线"/>
            <p:cNvCxnSpPr>
              <a:stCxn id="48" idx="3"/>
              <a:endCxn id="41" idx="1"/>
            </p:cNvCxnSpPr>
            <p:nvPr/>
          </p:nvCxnSpPr>
          <p:spPr>
            <a:xfrm flipV="1">
              <a:off x="6109" y="2518"/>
              <a:ext cx="626"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6" name="组合 25"/>
          <p:cNvGrpSpPr/>
          <p:nvPr/>
        </p:nvGrpSpPr>
        <p:grpSpPr>
          <a:xfrm>
            <a:off x="6292850" y="1593850"/>
            <a:ext cx="2615565" cy="1183005"/>
            <a:chOff x="9910" y="2510"/>
            <a:chExt cx="4119" cy="1863"/>
          </a:xfrm>
        </p:grpSpPr>
        <p:sp>
          <p:nvSpPr>
            <p:cNvPr id="47" name="减去对角的矩形"/>
            <p:cNvSpPr/>
            <p:nvPr/>
          </p:nvSpPr>
          <p:spPr>
            <a:xfrm>
              <a:off x="10889" y="2561"/>
              <a:ext cx="3140" cy="181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JpaRepository</a:t>
              </a:r>
              <a:endParaRPr lang="zh-CN" altLang="en-US"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4" name="直线连接线"/>
            <p:cNvCxnSpPr/>
            <p:nvPr/>
          </p:nvCxnSpPr>
          <p:spPr>
            <a:xfrm>
              <a:off x="9910" y="2510"/>
              <a:ext cx="918" cy="973"/>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5" name="组合 24"/>
          <p:cNvGrpSpPr/>
          <p:nvPr/>
        </p:nvGrpSpPr>
        <p:grpSpPr>
          <a:xfrm>
            <a:off x="1714500" y="2394585"/>
            <a:ext cx="2163445" cy="745490"/>
            <a:chOff x="2700" y="3771"/>
            <a:chExt cx="3407" cy="1174"/>
          </a:xfrm>
        </p:grpSpPr>
        <p:sp>
          <p:nvSpPr>
            <p:cNvPr id="4" name="菱形"/>
            <p:cNvSpPr/>
            <p:nvPr/>
          </p:nvSpPr>
          <p:spPr>
            <a:xfrm>
              <a:off x="3677" y="3771"/>
              <a:ext cx="2431" cy="1175"/>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5" name="直线连接线"/>
            <p:cNvCxnSpPr>
              <a:stCxn id="3" idx="6"/>
              <a:endCxn id="4" idx="1"/>
            </p:cNvCxnSpPr>
            <p:nvPr/>
          </p:nvCxnSpPr>
          <p:spPr>
            <a:xfrm>
              <a:off x="2700" y="4359"/>
              <a:ext cx="97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7" name="组合 26"/>
          <p:cNvGrpSpPr/>
          <p:nvPr/>
        </p:nvGrpSpPr>
        <p:grpSpPr>
          <a:xfrm>
            <a:off x="3878580" y="2443480"/>
            <a:ext cx="2413635" cy="647700"/>
            <a:chOff x="6108" y="3848"/>
            <a:chExt cx="3801" cy="1020"/>
          </a:xfrm>
        </p:grpSpPr>
        <p:sp>
          <p:nvSpPr>
            <p:cNvPr id="5" name="圆角矩形"/>
            <p:cNvSpPr/>
            <p:nvPr/>
          </p:nvSpPr>
          <p:spPr>
            <a:xfrm>
              <a:off x="6735" y="3848"/>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/products/{id}</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直线连接线"/>
            <p:cNvCxnSpPr>
              <a:stCxn id="4" idx="3"/>
              <a:endCxn id="5" idx="1"/>
            </p:cNvCxnSpPr>
            <p:nvPr/>
          </p:nvCxnSpPr>
          <p:spPr>
            <a:xfrm flipV="1">
              <a:off x="6108" y="4358"/>
              <a:ext cx="62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cxnSp>
        <p:nvCxnSpPr>
          <p:cNvPr id="19" name="直线连接线"/>
          <p:cNvCxnSpPr>
            <a:stCxn id="5" idx="3"/>
            <a:endCxn id="47" idx="2"/>
          </p:cNvCxnSpPr>
          <p:nvPr/>
        </p:nvCxnSpPr>
        <p:spPr>
          <a:xfrm flipV="1">
            <a:off x="6292215" y="2202180"/>
            <a:ext cx="622300" cy="56515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nvGrpSpPr>
          <p:cNvPr id="28" name="组合 27"/>
          <p:cNvGrpSpPr/>
          <p:nvPr/>
        </p:nvGrpSpPr>
        <p:grpSpPr>
          <a:xfrm>
            <a:off x="1714500" y="3557270"/>
            <a:ext cx="2163445" cy="737870"/>
            <a:chOff x="2700" y="5602"/>
            <a:chExt cx="3407" cy="1162"/>
          </a:xfrm>
        </p:grpSpPr>
        <p:sp>
          <p:nvSpPr>
            <p:cNvPr id="8" name="菱形"/>
            <p:cNvSpPr/>
            <p:nvPr/>
          </p:nvSpPr>
          <p:spPr>
            <a:xfrm>
              <a:off x="3677" y="5602"/>
              <a:ext cx="2431" cy="1162"/>
            </a:xfrm>
            <a:prstGeom prst="diamond">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rPr>
                <a:t>GET</a:t>
              </a:r>
              <a:endParaRPr lang="en-US" altLang="zh-CN" sz="1800" u="none" strike="noStrike" kern="1200" cap="none" spc="0" baseline="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0" name="直线连接线"/>
            <p:cNvCxnSpPr>
              <a:stCxn id="7" idx="6"/>
              <a:endCxn id="8" idx="1"/>
            </p:cNvCxnSpPr>
            <p:nvPr/>
          </p:nvCxnSpPr>
          <p:spPr>
            <a:xfrm>
              <a:off x="2700" y="6183"/>
              <a:ext cx="97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29" name="组合 28"/>
          <p:cNvGrpSpPr/>
          <p:nvPr/>
        </p:nvGrpSpPr>
        <p:grpSpPr>
          <a:xfrm>
            <a:off x="3878580" y="3602355"/>
            <a:ext cx="2413635" cy="647700"/>
            <a:chOff x="6108" y="5673"/>
            <a:chExt cx="3801" cy="1020"/>
          </a:xfrm>
        </p:grpSpPr>
        <p:sp>
          <p:nvSpPr>
            <p:cNvPr id="9" name="圆角矩形"/>
            <p:cNvSpPr/>
            <p:nvPr/>
          </p:nvSpPr>
          <p:spPr>
            <a:xfrm>
              <a:off x="6735" y="5673"/>
              <a:ext cx="3174" cy="102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/products</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21" name="直线连接线"/>
            <p:cNvCxnSpPr>
              <a:stCxn id="8" idx="3"/>
              <a:endCxn id="9" idx="1"/>
            </p:cNvCxnSpPr>
            <p:nvPr/>
          </p:nvCxnSpPr>
          <p:spPr>
            <a:xfrm>
              <a:off x="6108" y="6183"/>
              <a:ext cx="627" cy="0"/>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grpSp>
        <p:nvGrpSpPr>
          <p:cNvPr id="33" name="组合 32"/>
          <p:cNvGrpSpPr/>
          <p:nvPr/>
        </p:nvGrpSpPr>
        <p:grpSpPr>
          <a:xfrm>
            <a:off x="6292215" y="3538220"/>
            <a:ext cx="2572385" cy="775970"/>
            <a:chOff x="9909" y="5572"/>
            <a:chExt cx="4051" cy="1222"/>
          </a:xfrm>
        </p:grpSpPr>
        <p:sp>
          <p:nvSpPr>
            <p:cNvPr id="10" name="减去对角的矩形"/>
            <p:cNvSpPr/>
            <p:nvPr/>
          </p:nvSpPr>
          <p:spPr>
            <a:xfrm>
              <a:off x="10956" y="5572"/>
              <a:ext cx="3004" cy="1223"/>
            </a:xfrm>
            <a:prstGeom prst="snip2DiagRect">
              <a:avLst>
                <a:gd name="adj1" fmla="val 0"/>
                <a:gd name="adj2" fmla="val 17115"/>
              </a:avLst>
            </a:prstGeom>
            <a:solidFill>
              <a:srgbClr val="FFFFFF"/>
            </a:solidFill>
            <a:ln w="25400" cap="flat" cmpd="sng">
              <a:solidFill>
                <a:srgbClr val="C9394A"/>
              </a:solidFill>
              <a:prstDash val="solid"/>
              <a:round/>
            </a:ln>
            <a:effectLst>
              <a:outerShdw blurRad="50800" dist="38100" dir="2700000" algn="tl"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rPr>
                <a:t>JpaSpecificationExecutor</a:t>
              </a:r>
              <a:endParaRPr lang="en-US" altLang="zh-CN" sz="2000"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cxnSp>
          <p:nvCxnSpPr>
            <p:cNvPr id="22" name="直线连接线"/>
            <p:cNvCxnSpPr>
              <a:stCxn id="9" idx="3"/>
              <a:endCxn id="10" idx="2"/>
            </p:cNvCxnSpPr>
            <p:nvPr/>
          </p:nvCxnSpPr>
          <p:spPr>
            <a:xfrm>
              <a:off x="9909" y="6183"/>
              <a:ext cx="1047" cy="1"/>
            </a:xfrm>
            <a:prstGeom prst="straightConnector1">
              <a:avLst/>
            </a:prstGeom>
            <a:noFill/>
            <a:ln w="28575" cap="flat" cmpd="sng">
              <a:solidFill>
                <a:srgbClr val="C9394A"/>
              </a:solidFill>
              <a:prstDash val="solid"/>
              <a:round/>
              <a:tailEnd type="arrow" w="med" len="med"/>
            </a:ln>
            <a:effectLst>
              <a:outerShdw blurRad="50800" dist="38100" dir="2700000" algn="tl" rotWithShape="0">
                <a:srgbClr val="000000">
                  <a:alpha val="39607"/>
                </a:srgbClr>
              </a:outerShdw>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0-#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linds(horizont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linds(horizont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5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0-#ppt_w/2"/>
                                          </p:val>
                                        </p:tav>
                                        <p:tav tm="100000">
                                          <p:val>
                                            <p:strVal val="#ppt_x"/>
                                          </p:val>
                                        </p:tav>
                                      </p:tavLst>
                                    </p:anim>
                                    <p:anim calcmode="lin" valueType="num">
                                      <p:cBhvr additive="base">
                                        <p:cTn id="2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blinds(horizontal)">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blinds(horizontal)">
                                      <p:cBhvr>
                                        <p:cTn id="60" dur="5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linds(horizontal)">
                                      <p:cBhvr>
                                        <p:cTn id="6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2" animBg="1"/>
      <p:bldP spid="46" grpId="3" animBg="1"/>
      <p:bldP spid="46" grpId="4" animBg="1"/>
      <p:bldP spid="46" grpId="5" animBg="1"/>
      <p:bldP spid="46" grpId="6" animBg="1"/>
      <p:bldP spid="3"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添加产品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 boot/gradle/jpa/restful</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编码习惯</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管理产品</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课后作业</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修改、删除产品</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restful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规范设计</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URL</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1983384"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功能测试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1975408" y="336450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Junit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4116542" y="246411"/>
            <a:ext cx="112649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Junit</a:t>
            </a:r>
            <a:endParaRPr lang="en-US" altLang="zh-CN" sz="3000" b="1" dirty="0">
              <a:solidFill>
                <a:srgbClr val="C94251"/>
              </a:solidFill>
              <a:latin typeface="微软雅黑" panose="020B0503020204020204" charset="-122"/>
              <a:ea typeface="微软雅黑" panose="020B0503020204020204" charset="-122"/>
            </a:endParaRPr>
          </a:p>
        </p:txBody>
      </p:sp>
      <p:sp>
        <p:nvSpPr>
          <p:cNvPr id="41" name="圆角矩形"/>
          <p:cNvSpPr/>
          <p:nvPr/>
        </p:nvSpPr>
        <p:spPr>
          <a:xfrm>
            <a:off x="1257618" y="148541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 name="圆角矩形"/>
          <p:cNvSpPr/>
          <p:nvPr/>
        </p:nvSpPr>
        <p:spPr>
          <a:xfrm>
            <a:off x="125793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@Before</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1257618" y="3804434"/>
            <a:ext cx="2016124" cy="647699"/>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@AfterClass</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3571875"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@Test</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8" name="圆角矩形"/>
          <p:cNvSpPr/>
          <p:nvPr/>
        </p:nvSpPr>
        <p:spPr>
          <a:xfrm>
            <a:off x="5886450" y="2706370"/>
            <a:ext cx="1621790" cy="64770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@After</a:t>
            </a:r>
            <a:endParaRPr lang="en-US" altLang="zh-CN" sz="2000" b="1"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5" name="组合 14"/>
          <p:cNvGrpSpPr/>
          <p:nvPr/>
        </p:nvGrpSpPr>
        <p:grpSpPr>
          <a:xfrm>
            <a:off x="3347720" y="2242820"/>
            <a:ext cx="2646045" cy="1336040"/>
            <a:chOff x="5272" y="3532"/>
            <a:chExt cx="4167" cy="2104"/>
          </a:xfrm>
        </p:grpSpPr>
        <p:sp>
          <p:nvSpPr>
            <p:cNvPr id="10" name="圆角矩形 9"/>
            <p:cNvSpPr/>
            <p:nvPr/>
          </p:nvSpPr>
          <p:spPr>
            <a:xfrm>
              <a:off x="5272" y="3532"/>
              <a:ext cx="3288" cy="210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6243" y="3532"/>
              <a:ext cx="3196" cy="628"/>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Assert</a:t>
              </a:r>
              <a:endParaRPr lang="en-US" altLang="zh-CN" sz="2000" b="0">
                <a:solidFill>
                  <a:srgbClr val="808000"/>
                </a:solidFill>
                <a:latin typeface="Consolas" panose="020B0609020204030204" charset="0"/>
                <a:cs typeface="Consolas" panose="020B0609020204030204" charset="0"/>
              </a:endParaRPr>
            </a:p>
          </p:txBody>
        </p:sp>
      </p:grpSp>
      <p:sp>
        <p:nvSpPr>
          <p:cNvPr id="11" name="文本框 10"/>
          <p:cNvSpPr txBox="1"/>
          <p:nvPr/>
        </p:nvSpPr>
        <p:spPr>
          <a:xfrm>
            <a:off x="1257935" y="984885"/>
            <a:ext cx="2029460" cy="398780"/>
          </a:xfrm>
          <a:prstGeom prst="rect">
            <a:avLst/>
          </a:prstGeom>
          <a:noFill/>
          <a:ln w="9525">
            <a:noFill/>
          </a:ln>
        </p:spPr>
        <p:txBody>
          <a:bodyPr wrap="square">
            <a:spAutoFit/>
          </a:bodyPr>
          <a:p>
            <a:pPr marL="0" indent="0"/>
            <a:r>
              <a:rPr lang="en-US" altLang="zh-CN" sz="2000" b="0">
                <a:solidFill>
                  <a:srgbClr val="808000"/>
                </a:solidFill>
                <a:latin typeface="Consolas" panose="020B0609020204030204" charset="0"/>
                <a:cs typeface="Consolas" panose="020B0609020204030204" charset="0"/>
              </a:rPr>
              <a:t>@RunWith</a:t>
            </a:r>
            <a:endParaRPr lang="en-US" altLang="zh-CN" sz="2000" b="0">
              <a:solidFill>
                <a:srgbClr val="808000"/>
              </a:solidFill>
              <a:latin typeface="Consolas" panose="020B0609020204030204" charset="0"/>
              <a:cs typeface="Consolas" panose="020B0609020204030204" charset="0"/>
            </a:endParaRPr>
          </a:p>
        </p:txBody>
      </p:sp>
      <p:grpSp>
        <p:nvGrpSpPr>
          <p:cNvPr id="20" name="组合 19"/>
          <p:cNvGrpSpPr/>
          <p:nvPr/>
        </p:nvGrpSpPr>
        <p:grpSpPr>
          <a:xfrm>
            <a:off x="683260" y="586105"/>
            <a:ext cx="7992745" cy="4290060"/>
            <a:chOff x="1076" y="923"/>
            <a:chExt cx="12587" cy="6756"/>
          </a:xfrm>
        </p:grpSpPr>
        <p:sp>
          <p:nvSpPr>
            <p:cNvPr id="9" name="圆角矩形 8"/>
            <p:cNvSpPr/>
            <p:nvPr/>
          </p:nvSpPr>
          <p:spPr>
            <a:xfrm>
              <a:off x="1076" y="1668"/>
              <a:ext cx="12587" cy="60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843" y="923"/>
              <a:ext cx="3177" cy="628"/>
            </a:xfrm>
            <a:prstGeom prst="rect">
              <a:avLst/>
            </a:prstGeom>
            <a:noFill/>
            <a:ln w="9525">
              <a:noFill/>
            </a:ln>
          </p:spPr>
          <p:txBody>
            <a:bodyPr wrap="square">
              <a:spAutoFit/>
            </a:bodyPr>
            <a:p>
              <a:pPr marL="0" indent="0"/>
              <a:r>
                <a:rPr lang="en-US" altLang="zh-CN" sz="2000" b="0">
                  <a:solidFill>
                    <a:schemeClr val="tx1"/>
                  </a:solidFill>
                  <a:latin typeface="Consolas" panose="020B0609020204030204" charset="0"/>
                  <a:cs typeface="Consolas" panose="020B0609020204030204" charset="0"/>
                </a:rPr>
                <a:t>src/test/java</a:t>
              </a:r>
              <a:endParaRPr lang="en-US" altLang="zh-CN" sz="2000" b="0">
                <a:solidFill>
                  <a:schemeClr val="tx1"/>
                </a:solidFill>
                <a:latin typeface="Consolas" panose="020B0609020204030204" charset="0"/>
                <a:cs typeface="Consolas" panose="020B0609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ox(in)">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blinds(horizontal)">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in)">
                                      <p:cBhvr>
                                        <p:cTn id="27" dur="2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2"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3" presetClass="exit" presetSubtype="10" fill="hold" grpId="1" nodeType="withEffect">
                                  <p:stCondLst>
                                    <p:cond delay="0"/>
                                  </p:stCondLst>
                                  <p:childTnLst>
                                    <p:animEffect transition="out" filter="blinds(horizontal)">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3" presetClass="exit" presetSubtype="10" fill="hold" grpId="1" nodeType="withEffect">
                                  <p:stCondLst>
                                    <p:cond delay="0"/>
                                  </p:stCondLst>
                                  <p:childTnLst>
                                    <p:animEffect transition="out" filter="blinds(horizontal)">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animBg="1"/>
      <p:bldP spid="4" grpId="0" animBg="1"/>
      <p:bldP spid="7" grpId="0" animBg="1"/>
      <p:bldP spid="8" grpId="0" animBg="1"/>
      <p:bldP spid="5" grpId="0" animBg="1"/>
      <p:bldP spid="11" grpId="0"/>
      <p:bldP spid="41" grpId="2" animBg="1"/>
      <p:bldP spid="11" grpId="1"/>
      <p:bldP spid="4" grpId="1" animBg="1"/>
      <p:bldP spid="5" grpId="1"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119274" y="220691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测试覆盖率</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边界条件</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118918" y="3937923"/>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条件查询测试用例</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119630" y="3072418"/>
            <a:ext cx="722503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执行顺序</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@FixMethodOrder</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数据库测试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342159" y="22126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事务回滚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管理端</a:t>
            </a:r>
            <a:endParaRPr lang="zh-CN" altLang="en-US" sz="3200" dirty="0">
              <a:ea typeface="微软雅黑" panose="020B0503020204020204" charset="-122"/>
            </a:endParaRPr>
          </a:p>
        </p:txBody>
      </p:sp>
      <p:sp>
        <p:nvSpPr>
          <p:cNvPr id="6" name="矩形"/>
          <p:cNvSpPr/>
          <p:nvPr/>
        </p:nvSpPr>
        <p:spPr>
          <a:xfrm>
            <a:off x="2341803" y="3046368"/>
            <a:ext cx="5291512"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数据删除</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341803" y="3889013"/>
            <a:ext cx="5291512"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内存数据库</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002623" y="398300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swagger    </a:t>
            </a:r>
            <a:r>
              <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rPr>
              <a:t>https://swagger.io</a:t>
            </a:r>
            <a:endParaRPr lang="zh-CN" altLang="en-US" sz="2000" dirty="0">
              <a:solidFill>
                <a:srgbClr val="C00000"/>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646007"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接口文档</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002623" y="181384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前后端分离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002623" y="289842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第三方合作</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优化</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选择性显示接口</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详细注释说明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中文显示</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121275" y="191135"/>
            <a:ext cx="4761865" cy="4761865"/>
            <a:chOff x="4696" y="301"/>
            <a:chExt cx="7499" cy="7499"/>
          </a:xfrm>
        </p:grpSpPr>
        <p:pic>
          <p:nvPicPr>
            <p:cNvPr id="3" name="图片 2" descr="49举着提示牌走2"/>
            <p:cNvPicPr>
              <a:picLocks noChangeAspect="1"/>
            </p:cNvPicPr>
            <p:nvPr/>
          </p:nvPicPr>
          <p:blipFill>
            <a:blip r:embed="rId1"/>
            <a:stretch>
              <a:fillRect/>
            </a:stretch>
          </p:blipFill>
          <p:spPr>
            <a:xfrm>
              <a:off x="4696" y="301"/>
              <a:ext cx="7499" cy="7499"/>
            </a:xfrm>
            <a:prstGeom prst="rect">
              <a:avLst/>
            </a:prstGeom>
          </p:spPr>
        </p:pic>
        <p:sp>
          <p:nvSpPr>
            <p:cNvPr id="8" name="文本框 7"/>
            <p:cNvSpPr txBox="1"/>
            <p:nvPr/>
          </p:nvSpPr>
          <p:spPr>
            <a:xfrm>
              <a:off x="5773" y="2107"/>
              <a:ext cx="2848" cy="919"/>
            </a:xfrm>
            <a:prstGeom prst="rect">
              <a:avLst/>
            </a:prstGeom>
            <a:noFill/>
          </p:spPr>
          <p:txBody>
            <a:bodyPr wrap="none" rtlCol="0">
              <a:spAutoFit/>
            </a:bodyPr>
            <a:p>
              <a:r>
                <a:rPr lang="zh-CN" altLang="en-US" sz="3200">
                  <a:solidFill>
                    <a:schemeClr val="accent2"/>
                  </a:solidFill>
                  <a:latin typeface="微软雅黑" panose="020B0503020204020204" charset="-122"/>
                  <a:ea typeface="微软雅黑" panose="020B0503020204020204" charset="-122"/>
                </a:rPr>
                <a:t>探讨技术</a:t>
              </a:r>
              <a:endParaRPr lang="zh-CN" altLang="en-US" sz="3200">
                <a:solidFill>
                  <a:schemeClr val="accent2"/>
                </a:solidFill>
                <a:latin typeface="微软雅黑" panose="020B0503020204020204" charset="-122"/>
                <a:ea typeface="微软雅黑" panose="020B0503020204020204" charset="-122"/>
              </a:endParaRPr>
            </a:p>
          </p:txBody>
        </p:sp>
      </p:grpSp>
      <p:pic>
        <p:nvPicPr>
          <p:cNvPr id="12" name="图片 11" descr="A000220150321D60PPIC"/>
          <p:cNvPicPr>
            <a:picLocks noChangeAspect="1"/>
          </p:cNvPicPr>
          <p:nvPr/>
        </p:nvPicPr>
        <p:blipFill>
          <a:blip r:embed="rId2"/>
          <a:stretch>
            <a:fillRect/>
          </a:stretch>
        </p:blipFill>
        <p:spPr>
          <a:xfrm rot="1380000">
            <a:off x="1419860" y="1291590"/>
            <a:ext cx="2660650" cy="3305810"/>
          </a:xfrm>
          <a:prstGeom prst="rect">
            <a:avLst/>
          </a:prstGeom>
        </p:spPr>
      </p:pic>
      <p:sp>
        <p:nvSpPr>
          <p:cNvPr id="350" name="WIFI"/>
          <p:cNvSpPr/>
          <p:nvPr/>
        </p:nvSpPr>
        <p:spPr>
          <a:xfrm rot="3600000">
            <a:off x="2976245" y="1405890"/>
            <a:ext cx="1969770" cy="1540510"/>
          </a:xfrm>
          <a:custGeom>
            <a:avLst/>
            <a:gdLst>
              <a:gd name="connsiteX0" fmla="*/ 216021 w 432042"/>
              <a:gd name="connsiteY0" fmla="*/ 221820 h 375762"/>
              <a:gd name="connsiteX1" fmla="*/ 292992 w 432042"/>
              <a:gd name="connsiteY1" fmla="*/ 298791 h 375762"/>
              <a:gd name="connsiteX2" fmla="*/ 216021 w 432042"/>
              <a:gd name="connsiteY2" fmla="*/ 375762 h 375762"/>
              <a:gd name="connsiteX3" fmla="*/ 139050 w 432042"/>
              <a:gd name="connsiteY3" fmla="*/ 298791 h 375762"/>
              <a:gd name="connsiteX4" fmla="*/ 216021 w 432042"/>
              <a:gd name="connsiteY4" fmla="*/ 221820 h 375762"/>
              <a:gd name="connsiteX5" fmla="*/ 216021 w 432042"/>
              <a:gd name="connsiteY5" fmla="*/ 109336 h 375762"/>
              <a:gd name="connsiteX6" fmla="*/ 368029 w 432042"/>
              <a:gd name="connsiteY6" fmla="*/ 177084 h 375762"/>
              <a:gd name="connsiteX7" fmla="*/ 336422 w 432042"/>
              <a:gd name="connsiteY7" fmla="*/ 221820 h 375762"/>
              <a:gd name="connsiteX8" fmla="*/ 216021 w 432042"/>
              <a:gd name="connsiteY8" fmla="*/ 162428 h 375762"/>
              <a:gd name="connsiteX9" fmla="*/ 95620 w 432042"/>
              <a:gd name="connsiteY9" fmla="*/ 221820 h 375762"/>
              <a:gd name="connsiteX10" fmla="*/ 64014 w 432042"/>
              <a:gd name="connsiteY10" fmla="*/ 177084 h 375762"/>
              <a:gd name="connsiteX11" fmla="*/ 216021 w 432042"/>
              <a:gd name="connsiteY11" fmla="*/ 109336 h 375762"/>
              <a:gd name="connsiteX12" fmla="*/ 216021 w 432042"/>
              <a:gd name="connsiteY12" fmla="*/ 0 h 375762"/>
              <a:gd name="connsiteX13" fmla="*/ 432042 w 432042"/>
              <a:gd name="connsiteY13" fmla="*/ 86479 h 375762"/>
              <a:gd name="connsiteX14" fmla="*/ 399808 w 432042"/>
              <a:gd name="connsiteY14" fmla="*/ 132103 h 375762"/>
              <a:gd name="connsiteX15" fmla="*/ 216021 w 432042"/>
              <a:gd name="connsiteY15" fmla="*/ 55952 h 375762"/>
              <a:gd name="connsiteX16" fmla="*/ 32234 w 432042"/>
              <a:gd name="connsiteY16" fmla="*/ 132103 h 375762"/>
              <a:gd name="connsiteX17" fmla="*/ 0 w 432042"/>
              <a:gd name="connsiteY17" fmla="*/ 86480 h 375762"/>
              <a:gd name="connsiteX18" fmla="*/ 216021 w 432042"/>
              <a:gd name="connsiteY18" fmla="*/ 0 h 375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2042" h="375762">
                <a:moveTo>
                  <a:pt x="216021" y="221820"/>
                </a:moveTo>
                <a:cubicBezTo>
                  <a:pt x="258531" y="221820"/>
                  <a:pt x="292992" y="256281"/>
                  <a:pt x="292992" y="298791"/>
                </a:cubicBezTo>
                <a:cubicBezTo>
                  <a:pt x="292992" y="341301"/>
                  <a:pt x="258531" y="375762"/>
                  <a:pt x="216021" y="375762"/>
                </a:cubicBezTo>
                <a:cubicBezTo>
                  <a:pt x="173511" y="375762"/>
                  <a:pt x="139050" y="341301"/>
                  <a:pt x="139050" y="298791"/>
                </a:cubicBezTo>
                <a:cubicBezTo>
                  <a:pt x="139050" y="256281"/>
                  <a:pt x="173511" y="221820"/>
                  <a:pt x="216021" y="221820"/>
                </a:cubicBezTo>
                <a:close/>
                <a:moveTo>
                  <a:pt x="216021" y="109336"/>
                </a:moveTo>
                <a:cubicBezTo>
                  <a:pt x="276428" y="109336"/>
                  <a:pt x="330776" y="135275"/>
                  <a:pt x="368029" y="177084"/>
                </a:cubicBezTo>
                <a:lnTo>
                  <a:pt x="336422" y="221820"/>
                </a:lnTo>
                <a:cubicBezTo>
                  <a:pt x="308859" y="185511"/>
                  <a:pt x="265135" y="162428"/>
                  <a:pt x="216021" y="162428"/>
                </a:cubicBezTo>
                <a:cubicBezTo>
                  <a:pt x="166906" y="162428"/>
                  <a:pt x="123183" y="185511"/>
                  <a:pt x="95620" y="221820"/>
                </a:cubicBezTo>
                <a:lnTo>
                  <a:pt x="64014" y="177084"/>
                </a:lnTo>
                <a:cubicBezTo>
                  <a:pt x="101266" y="135275"/>
                  <a:pt x="155615" y="109336"/>
                  <a:pt x="216021" y="109336"/>
                </a:cubicBezTo>
                <a:close/>
                <a:moveTo>
                  <a:pt x="216021" y="0"/>
                </a:moveTo>
                <a:cubicBezTo>
                  <a:pt x="299836" y="0"/>
                  <a:pt x="376026" y="32650"/>
                  <a:pt x="432042" y="86479"/>
                </a:cubicBezTo>
                <a:lnTo>
                  <a:pt x="399808" y="132103"/>
                </a:lnTo>
                <a:cubicBezTo>
                  <a:pt x="352782" y="85052"/>
                  <a:pt x="287800" y="55952"/>
                  <a:pt x="216021" y="55952"/>
                </a:cubicBezTo>
                <a:cubicBezTo>
                  <a:pt x="144243" y="55952"/>
                  <a:pt x="79261" y="85053"/>
                  <a:pt x="32234" y="132103"/>
                </a:cubicBezTo>
                <a:lnTo>
                  <a:pt x="0" y="86480"/>
                </a:lnTo>
                <a:cubicBezTo>
                  <a:pt x="56016" y="32650"/>
                  <a:pt x="132206" y="0"/>
                  <a:pt x="216021"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000 0.000000 L -0.714097 0.000123 " pathEditMode="relative" rAng="0" ptsTypes="">
                                      <p:cBhvr>
                                        <p:cTn id="6" dur="5000" fill="hold"/>
                                        <p:tgtEl>
                                          <p:spTgt spid="9"/>
                                        </p:tgtEl>
                                        <p:attrNameLst>
                                          <p:attrName>ppt_x</p:attrName>
                                          <p:attrName>ppt_y</p:attrName>
                                        </p:attrNameLst>
                                      </p:cBhvr>
                                      <p:rCtr x="-388" y="0"/>
                                    </p:animMotion>
                                  </p:childTnLst>
                                </p:cTn>
                              </p:par>
                            </p:childTnLst>
                          </p:cTn>
                        </p:par>
                        <p:par>
                          <p:cTn id="7" fill="hold">
                            <p:stCondLst>
                              <p:cond delay="5000"/>
                            </p:stCondLst>
                            <p:childTnLst>
                              <p:par>
                                <p:cTn id="8" presetID="29" presetClass="exit" presetSubtype="0" fill="hold" nodeType="afterEffect">
                                  <p:stCondLst>
                                    <p:cond delay="0"/>
                                  </p:stCondLst>
                                  <p:childTnLst>
                                    <p:anim calcmode="lin" valueType="num">
                                      <p:cBhvr>
                                        <p:cTn id="9" dur="1000"/>
                                        <p:tgtEl>
                                          <p:spTgt spid="9"/>
                                        </p:tgtEl>
                                        <p:attrNameLst>
                                          <p:attrName>ppt_x</p:attrName>
                                        </p:attrNameLst>
                                      </p:cBhvr>
                                      <p:tavLst>
                                        <p:tav tm="0">
                                          <p:val>
                                            <p:strVal val="ppt_x"/>
                                          </p:val>
                                        </p:tav>
                                        <p:tav tm="100000">
                                          <p:val>
                                            <p:strVal val="ppt_x-.2"/>
                                          </p:val>
                                        </p:tav>
                                      </p:tavLst>
                                    </p:anim>
                                    <p:anim calcmode="lin" valueType="num">
                                      <p:cBhvr>
                                        <p:cTn id="10" dur="1000"/>
                                        <p:tgtEl>
                                          <p:spTgt spid="9"/>
                                        </p:tgtEl>
                                        <p:attrNameLst>
                                          <p:attrName>ppt_y</p:attrName>
                                        </p:attrNameLst>
                                      </p:cBhvr>
                                      <p:tavLst>
                                        <p:tav tm="0">
                                          <p:val>
                                            <p:strVal val="ppt_y"/>
                                          </p:val>
                                        </p:tav>
                                        <p:tav tm="100000">
                                          <p:val>
                                            <p:strVal val="ppt_y"/>
                                          </p:val>
                                        </p:tav>
                                      </p:tavLst>
                                    </p:anim>
                                    <p:animEffect transition="out" filter="fade">
                                      <p:cBhvr>
                                        <p:cTn id="11" dur="1000"/>
                                        <p:tgtEl>
                                          <p:spTgt spid="9"/>
                                        </p:tgtEl>
                                      </p:cBhvr>
                                    </p:animEffect>
                                    <p:set>
                                      <p:cBhvr>
                                        <p:cTn id="12" dur="1" fill="hold">
                                          <p:stCondLst>
                                            <p:cond delay="9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50"/>
                                        </p:tgtEl>
                                        <p:attrNameLst>
                                          <p:attrName>style.visibility</p:attrName>
                                        </p:attrNameLst>
                                      </p:cBhvr>
                                      <p:to>
                                        <p:strVal val="visible"/>
                                      </p:to>
                                    </p:set>
                                    <p:anim calcmode="lin" valueType="num">
                                      <p:cBhvr>
                                        <p:cTn id="25" dur="500" fill="hold"/>
                                        <p:tgtEl>
                                          <p:spTgt spid="350"/>
                                        </p:tgtEl>
                                        <p:attrNameLst>
                                          <p:attrName>ppt_w</p:attrName>
                                        </p:attrNameLst>
                                      </p:cBhvr>
                                      <p:tavLst>
                                        <p:tav tm="0">
                                          <p:val>
                                            <p:fltVal val="0"/>
                                          </p:val>
                                        </p:tav>
                                        <p:tav tm="100000">
                                          <p:val>
                                            <p:strVal val="#ppt_w"/>
                                          </p:val>
                                        </p:tav>
                                      </p:tavLst>
                                    </p:anim>
                                    <p:anim calcmode="lin" valueType="num">
                                      <p:cBhvr>
                                        <p:cTn id="26" dur="500" fill="hold"/>
                                        <p:tgtEl>
                                          <p:spTgt spid="350"/>
                                        </p:tgtEl>
                                        <p:attrNameLst>
                                          <p:attrName>ppt_h</p:attrName>
                                        </p:attrNameLst>
                                      </p:cBhvr>
                                      <p:tavLst>
                                        <p:tav tm="0">
                                          <p:val>
                                            <p:fltVal val="0"/>
                                          </p:val>
                                        </p:tav>
                                        <p:tav tm="100000">
                                          <p:val>
                                            <p:strVal val="#ppt_h"/>
                                          </p:val>
                                        </p:tav>
                                      </p:tavLst>
                                    </p:anim>
                                  </p:childTnLst>
                                </p:cTn>
                              </p:par>
                            </p:childTnLst>
                          </p:cTn>
                        </p:par>
                        <p:par>
                          <p:cTn id="27" fill="hold">
                            <p:stCondLst>
                              <p:cond delay="500"/>
                            </p:stCondLst>
                            <p:childTnLst>
                              <p:par>
                                <p:cTn id="28" presetID="63" presetClass="path" presetSubtype="0" accel="50000" decel="50000" fill="hold" grpId="1" nodeType="afterEffect">
                                  <p:stCondLst>
                                    <p:cond delay="0"/>
                                  </p:stCondLst>
                                  <p:childTnLst>
                                    <p:animMotion origin="layout" path="M 0.000000 0.000000 L 0.452708 0.006914 " pathEditMode="relative" rAng="0" ptsTypes="">
                                      <p:cBhvr>
                                        <p:cTn id="29" dur="2000" fill="hold"/>
                                        <p:tgtEl>
                                          <p:spTgt spid="350"/>
                                        </p:tgtEl>
                                        <p:attrNameLst>
                                          <p:attrName>ppt_x</p:attrName>
                                          <p:attrName>ppt_y</p:attrName>
                                        </p:attrNameLst>
                                      </p:cBhvr>
                                      <p:rCtr x="246" y="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 grpId="0" animBg="1"/>
      <p:bldP spid="35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模块</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使用配置文件配置</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780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@Enable*</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原理</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74924" y="12889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总结</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572093" y="393728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@ConfigurationProperties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572093" y="224945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@Import</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、组合注解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572093" y="309337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spring.factories</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工具</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ui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93962" y="464216"/>
            <a:ext cx="184150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Swagger</a:t>
            </a:r>
            <a:endParaRPr lang="en-US" altLang="zh-CN"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editor</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codegen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662430" y="1510348"/>
            <a:ext cx="6318250" cy="1938020"/>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buFont typeface="Wingdings" panose="05000000000000000000" pitchFamily="2" charset="2"/>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用于与第三方交互的门户网关。这里进行安全控制、流量统计等。整合内部资源，对外提供相应的接口，以完成产品的销售管理。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617980" y="1203960"/>
            <a:ext cx="5008880" cy="508000"/>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功能</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715603" y="19973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产品查询</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721318" y="28355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申购、赎回</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715603" y="367376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接口文档</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285073" y="20691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3" name="矩形"/>
          <p:cNvSpPr/>
          <p:nvPr/>
        </p:nvSpPr>
        <p:spPr>
          <a:xfrm>
            <a:off x="2290788" y="29073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swagger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编写</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285073" y="374551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已有代码生成接口文档</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313"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内部系统之间交互</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313" y="254981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不如</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rpc</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写法简单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313" y="331752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webservice  xml</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方式浪费带宽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313" y="408524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Thrift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grpc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等性能高，但是写法复杂</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JSONRPC</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是什么？</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怎么用 ？</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grpSp>
        <p:nvGrpSpPr>
          <p:cNvPr id="7" name="组合 6"/>
          <p:cNvGrpSpPr/>
          <p:nvPr/>
        </p:nvGrpSpPr>
        <p:grpSpPr>
          <a:xfrm>
            <a:off x="3148330" y="3536315"/>
            <a:ext cx="5430520" cy="864870"/>
            <a:chOff x="4958" y="5569"/>
            <a:chExt cx="8552" cy="1362"/>
          </a:xfrm>
        </p:grpSpPr>
        <p:sp>
          <p:nvSpPr>
            <p:cNvPr id="4" name="矩形"/>
            <p:cNvSpPr/>
            <p:nvPr/>
          </p:nvSpPr>
          <p:spPr>
            <a:xfrm>
              <a:off x="4958" y="5569"/>
              <a:ext cx="8333" cy="628"/>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jsonrpc4j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文本框 4"/>
            <p:cNvSpPr txBox="1"/>
            <p:nvPr/>
          </p:nvSpPr>
          <p:spPr>
            <a:xfrm>
              <a:off x="5406" y="6351"/>
              <a:ext cx="8104" cy="580"/>
            </a:xfrm>
            <a:prstGeom prst="rect">
              <a:avLst/>
            </a:prstGeom>
            <a:noFill/>
          </p:spPr>
          <p:txBody>
            <a:bodyPr wrap="square" rtlCol="0" anchor="t">
              <a:spAutoFit/>
            </a:bodyPr>
            <a:p>
              <a:pPr lvl="1">
                <a:buFont typeface="Wingdings" panose="05000000000000000000" pitchFamily="2" charset="2"/>
              </a:pPr>
              <a:r>
                <a:rPr lang="en-US" altLang="zh-CN" dirty="0">
                  <a:solidFill>
                    <a:schemeClr val="accent6"/>
                  </a:solidFill>
                  <a:latin typeface="微软雅黑" panose="020B0503020204020204" charset="-122"/>
                  <a:ea typeface="微软雅黑" panose="020B0503020204020204" charset="-122"/>
                  <a:sym typeface="Calibri" panose="020F0502020204030204" pitchFamily="34" charset="0"/>
                </a:rPr>
                <a:t>https://github.com/briandilley/jsonrpc4j</a:t>
              </a:r>
              <a:endParaRPr lang="en-US" altLang="zh-CN" dirty="0">
                <a:solidFill>
                  <a:schemeClr val="accent6"/>
                </a:solidFill>
                <a:latin typeface="微软雅黑" panose="020B0503020204020204" charset="-122"/>
                <a:ea typeface="微软雅黑" panose="020B0503020204020204" charset="-122"/>
                <a:sym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运行原理</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简化、封装</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客户端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AutoJsonRpcClientProxyCreator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9"/>
          <p:cNvSpPr txBox="1"/>
          <p:nvPr/>
        </p:nvSpPr>
        <p:spPr>
          <a:xfrm>
            <a:off x="4099031" y="2355726"/>
            <a:ext cx="998513" cy="738505"/>
          </a:xfrm>
          <a:prstGeom prst="rect">
            <a:avLst/>
          </a:prstGeom>
          <a:noFill/>
        </p:spPr>
        <p:txBody>
          <a:bodyPr wrap="square" lIns="0" tIns="0" rIns="0" bIns="0" rtlCol="0">
            <a:spAutoFit/>
          </a:bodyPr>
          <a:lstStyle/>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后台</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a:p>
            <a:pPr marL="0" lvl="1" algn="ctr"/>
            <a:r>
              <a:rPr lang="zh-CN" altLang="zh-CN" sz="2400" b="1" dirty="0">
                <a:solidFill>
                  <a:schemeClr val="tx1">
                    <a:lumMod val="75000"/>
                    <a:lumOff val="25000"/>
                  </a:schemeClr>
                </a:solidFill>
                <a:latin typeface="微软雅黑" panose="020B0503020204020204" charset="-122"/>
                <a:ea typeface="微软雅黑" panose="020B0503020204020204" charset="-122"/>
              </a:rPr>
              <a:t>系统</a:t>
            </a:r>
            <a:endParaRPr lang="zh-CN" altLang="zh-CN" sz="2400" b="1" dirty="0">
              <a:solidFill>
                <a:schemeClr val="tx1">
                  <a:lumMod val="75000"/>
                  <a:lumOff val="25000"/>
                </a:schemeClr>
              </a:solidFill>
              <a:latin typeface="微软雅黑" panose="020B0503020204020204" charset="-122"/>
              <a:ea typeface="微软雅黑" panose="020B0503020204020204" charset="-122"/>
            </a:endParaRPr>
          </a:p>
        </p:txBody>
      </p:sp>
      <p:grpSp>
        <p:nvGrpSpPr>
          <p:cNvPr id="34" name="组合 33"/>
          <p:cNvGrpSpPr/>
          <p:nvPr/>
        </p:nvGrpSpPr>
        <p:grpSpPr>
          <a:xfrm>
            <a:off x="3619298" y="1478408"/>
            <a:ext cx="895861" cy="745865"/>
            <a:chOff x="4825730" y="1971210"/>
            <a:chExt cx="1194481" cy="994487"/>
          </a:xfrm>
        </p:grpSpPr>
        <p:sp>
          <p:nvSpPr>
            <p:cNvPr id="25" name="Freeform 8"/>
            <p:cNvSpPr/>
            <p:nvPr/>
          </p:nvSpPr>
          <p:spPr bwMode="auto">
            <a:xfrm>
              <a:off x="4825730" y="1971210"/>
              <a:ext cx="1194481" cy="994487"/>
            </a:xfrm>
            <a:custGeom>
              <a:avLst/>
              <a:gdLst>
                <a:gd name="T0" fmla="*/ 2554 w 3148"/>
                <a:gd name="T1" fmla="*/ 63 h 2616"/>
                <a:gd name="T2" fmla="*/ 1061 w 3148"/>
                <a:gd name="T3" fmla="*/ 402 h 2616"/>
                <a:gd name="T4" fmla="*/ 13 w 3148"/>
                <a:gd name="T5" fmla="*/ 1530 h 2616"/>
                <a:gd name="T6" fmla="*/ 58 w 3148"/>
                <a:gd name="T7" fmla="*/ 1723 h 2616"/>
                <a:gd name="T8" fmla="*/ 2151 w 3148"/>
                <a:gd name="T9" fmla="*/ 2299 h 2616"/>
                <a:gd name="T10" fmla="*/ 2696 w 3148"/>
                <a:gd name="T11" fmla="*/ 187 h 2616"/>
                <a:gd name="T12" fmla="*/ 2554 w 3148"/>
                <a:gd name="T13" fmla="*/ 63 h 2616"/>
              </a:gdLst>
              <a:ahLst/>
              <a:cxnLst>
                <a:cxn ang="0">
                  <a:pos x="T0" y="T1"/>
                </a:cxn>
                <a:cxn ang="0">
                  <a:pos x="T2" y="T3"/>
                </a:cxn>
                <a:cxn ang="0">
                  <a:pos x="T4" y="T5"/>
                </a:cxn>
                <a:cxn ang="0">
                  <a:pos x="T6" y="T7"/>
                </a:cxn>
                <a:cxn ang="0">
                  <a:pos x="T8" y="T9"/>
                </a:cxn>
                <a:cxn ang="0">
                  <a:pos x="T10" y="T11"/>
                </a:cxn>
                <a:cxn ang="0">
                  <a:pos x="T12" y="T13"/>
                </a:cxn>
              </a:cxnLst>
              <a:rect l="0" t="0" r="r" b="b"/>
              <a:pathLst>
                <a:path w="3148" h="2616">
                  <a:moveTo>
                    <a:pt x="2554" y="63"/>
                  </a:moveTo>
                  <a:cubicBezTo>
                    <a:pt x="2123" y="0"/>
                    <a:pt x="1677" y="47"/>
                    <a:pt x="1061" y="402"/>
                  </a:cubicBezTo>
                  <a:cubicBezTo>
                    <a:pt x="445" y="758"/>
                    <a:pt x="161" y="1119"/>
                    <a:pt x="13" y="1530"/>
                  </a:cubicBezTo>
                  <a:cubicBezTo>
                    <a:pt x="0" y="1566"/>
                    <a:pt x="30" y="1673"/>
                    <a:pt x="58" y="1723"/>
                  </a:cubicBezTo>
                  <a:cubicBezTo>
                    <a:pt x="464" y="2426"/>
                    <a:pt x="1602" y="2616"/>
                    <a:pt x="2151" y="2299"/>
                  </a:cubicBezTo>
                  <a:cubicBezTo>
                    <a:pt x="2700" y="1982"/>
                    <a:pt x="3148" y="862"/>
                    <a:pt x="2696" y="187"/>
                  </a:cubicBezTo>
                  <a:cubicBezTo>
                    <a:pt x="2661" y="134"/>
                    <a:pt x="2584" y="67"/>
                    <a:pt x="2554" y="63"/>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0" name="TextBox 20"/>
            <p:cNvSpPr txBox="1"/>
            <p:nvPr/>
          </p:nvSpPr>
          <p:spPr>
            <a:xfrm>
              <a:off x="5263373" y="2191454"/>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36" name="组合 35"/>
          <p:cNvGrpSpPr/>
          <p:nvPr/>
        </p:nvGrpSpPr>
        <p:grpSpPr>
          <a:xfrm>
            <a:off x="4641601" y="1472461"/>
            <a:ext cx="882507" cy="751002"/>
            <a:chOff x="6188801" y="1963281"/>
            <a:chExt cx="1176676" cy="1001336"/>
          </a:xfrm>
        </p:grpSpPr>
        <p:sp>
          <p:nvSpPr>
            <p:cNvPr id="27" name="Freeform 10"/>
            <p:cNvSpPr/>
            <p:nvPr/>
          </p:nvSpPr>
          <p:spPr bwMode="auto">
            <a:xfrm>
              <a:off x="6188801" y="1963281"/>
              <a:ext cx="1176676" cy="1001336"/>
            </a:xfrm>
            <a:custGeom>
              <a:avLst/>
              <a:gdLst>
                <a:gd name="T0" fmla="*/ 3091 w 3103"/>
                <a:gd name="T1" fmla="*/ 1544 h 2630"/>
                <a:gd name="T2" fmla="*/ 2051 w 3103"/>
                <a:gd name="T3" fmla="*/ 421 h 2630"/>
                <a:gd name="T4" fmla="*/ 550 w 3103"/>
                <a:gd name="T5" fmla="*/ 77 h 2630"/>
                <a:gd name="T6" fmla="*/ 406 w 3103"/>
                <a:gd name="T7" fmla="*/ 212 h 2630"/>
                <a:gd name="T8" fmla="*/ 953 w 3103"/>
                <a:gd name="T9" fmla="*/ 2312 h 2630"/>
                <a:gd name="T10" fmla="*/ 3055 w 3103"/>
                <a:gd name="T11" fmla="*/ 1729 h 2630"/>
                <a:gd name="T12" fmla="*/ 3091 w 3103"/>
                <a:gd name="T13" fmla="*/ 1544 h 2630"/>
              </a:gdLst>
              <a:ahLst/>
              <a:cxnLst>
                <a:cxn ang="0">
                  <a:pos x="T0" y="T1"/>
                </a:cxn>
                <a:cxn ang="0">
                  <a:pos x="T2" y="T3"/>
                </a:cxn>
                <a:cxn ang="0">
                  <a:pos x="T4" y="T5"/>
                </a:cxn>
                <a:cxn ang="0">
                  <a:pos x="T6" y="T7"/>
                </a:cxn>
                <a:cxn ang="0">
                  <a:pos x="T8" y="T9"/>
                </a:cxn>
                <a:cxn ang="0">
                  <a:pos x="T10" y="T11"/>
                </a:cxn>
                <a:cxn ang="0">
                  <a:pos x="T12" y="T13"/>
                </a:cxn>
              </a:cxnLst>
              <a:rect l="0" t="0" r="r" b="b"/>
              <a:pathLst>
                <a:path w="3103" h="2630">
                  <a:moveTo>
                    <a:pt x="3091" y="1544"/>
                  </a:moveTo>
                  <a:cubicBezTo>
                    <a:pt x="2930" y="1139"/>
                    <a:pt x="2667" y="777"/>
                    <a:pt x="2051" y="421"/>
                  </a:cubicBezTo>
                  <a:cubicBezTo>
                    <a:pt x="1434" y="65"/>
                    <a:pt x="980" y="0"/>
                    <a:pt x="550" y="77"/>
                  </a:cubicBezTo>
                  <a:cubicBezTo>
                    <a:pt x="512" y="83"/>
                    <a:pt x="434" y="163"/>
                    <a:pt x="406" y="212"/>
                  </a:cubicBezTo>
                  <a:cubicBezTo>
                    <a:pt x="0" y="915"/>
                    <a:pt x="404" y="1995"/>
                    <a:pt x="953" y="2312"/>
                  </a:cubicBezTo>
                  <a:cubicBezTo>
                    <a:pt x="1502" y="2630"/>
                    <a:pt x="2696" y="2457"/>
                    <a:pt x="3055" y="1729"/>
                  </a:cubicBezTo>
                  <a:cubicBezTo>
                    <a:pt x="3083" y="1672"/>
                    <a:pt x="3103" y="1572"/>
                    <a:pt x="3091" y="1544"/>
                  </a:cubicBezTo>
                  <a:close/>
                </a:path>
              </a:pathLst>
            </a:custGeom>
            <a:solidFill>
              <a:srgbClr val="C94251"/>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2" name="TextBox 20"/>
            <p:cNvSpPr txBox="1"/>
            <p:nvPr/>
          </p:nvSpPr>
          <p:spPr>
            <a:xfrm>
              <a:off x="6617542" y="218695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4" name="组合 43"/>
          <p:cNvGrpSpPr/>
          <p:nvPr/>
        </p:nvGrpSpPr>
        <p:grpSpPr>
          <a:xfrm>
            <a:off x="5246440" y="2270781"/>
            <a:ext cx="621557" cy="885587"/>
            <a:chOff x="6995253" y="3027708"/>
            <a:chExt cx="828742" cy="1180783"/>
          </a:xfrm>
        </p:grpSpPr>
        <p:sp>
          <p:nvSpPr>
            <p:cNvPr id="21" name="Freeform 5"/>
            <p:cNvSpPr/>
            <p:nvPr/>
          </p:nvSpPr>
          <p:spPr bwMode="auto">
            <a:xfrm>
              <a:off x="6995253" y="3027708"/>
              <a:ext cx="828742" cy="1180783"/>
            </a:xfrm>
            <a:custGeom>
              <a:avLst/>
              <a:gdLst>
                <a:gd name="T0" fmla="*/ 1734 w 2186"/>
                <a:gd name="T1" fmla="*/ 114 h 3106"/>
                <a:gd name="T2" fmla="*/ 2186 w 2186"/>
                <a:gd name="T3" fmla="*/ 1577 h 3106"/>
                <a:gd name="T4" fmla="*/ 1734 w 2186"/>
                <a:gd name="T5" fmla="*/ 3048 h 3106"/>
                <a:gd name="T6" fmla="*/ 1545 w 2186"/>
                <a:gd name="T7" fmla="*/ 3106 h 3106"/>
                <a:gd name="T8" fmla="*/ 0 w 2186"/>
                <a:gd name="T9" fmla="*/ 1581 h 3106"/>
                <a:gd name="T10" fmla="*/ 1556 w 2186"/>
                <a:gd name="T11" fmla="*/ 53 h 3106"/>
                <a:gd name="T12" fmla="*/ 1734 w 2186"/>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6" h="3106">
                  <a:moveTo>
                    <a:pt x="1734" y="114"/>
                  </a:moveTo>
                  <a:cubicBezTo>
                    <a:pt x="2004" y="456"/>
                    <a:pt x="2186" y="865"/>
                    <a:pt x="2186" y="1577"/>
                  </a:cubicBezTo>
                  <a:cubicBezTo>
                    <a:pt x="2186" y="2288"/>
                    <a:pt x="2016" y="2715"/>
                    <a:pt x="1734" y="3048"/>
                  </a:cubicBezTo>
                  <a:cubicBezTo>
                    <a:pt x="1709" y="3078"/>
                    <a:pt x="1602" y="3106"/>
                    <a:pt x="1545" y="3106"/>
                  </a:cubicBezTo>
                  <a:cubicBezTo>
                    <a:pt x="733" y="3106"/>
                    <a:pt x="0" y="2215"/>
                    <a:pt x="0" y="1581"/>
                  </a:cubicBezTo>
                  <a:cubicBezTo>
                    <a:pt x="0" y="947"/>
                    <a:pt x="746" y="0"/>
                    <a:pt x="1556" y="53"/>
                  </a:cubicBezTo>
                  <a:cubicBezTo>
                    <a:pt x="1619" y="57"/>
                    <a:pt x="1715" y="90"/>
                    <a:pt x="1734"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3" name="TextBox 20"/>
            <p:cNvSpPr txBox="1"/>
            <p:nvPr/>
          </p:nvSpPr>
          <p:spPr>
            <a:xfrm>
              <a:off x="7362434"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48" name="组合 47"/>
          <p:cNvGrpSpPr/>
          <p:nvPr/>
        </p:nvGrpSpPr>
        <p:grpSpPr>
          <a:xfrm>
            <a:off x="4641601" y="3223634"/>
            <a:ext cx="882507" cy="748949"/>
            <a:chOff x="6188801" y="4298178"/>
            <a:chExt cx="1176676" cy="998599"/>
          </a:xfrm>
        </p:grpSpPr>
        <p:sp>
          <p:nvSpPr>
            <p:cNvPr id="24" name="Freeform 7"/>
            <p:cNvSpPr/>
            <p:nvPr/>
          </p:nvSpPr>
          <p:spPr bwMode="auto">
            <a:xfrm>
              <a:off x="6188801" y="4298178"/>
              <a:ext cx="1176676" cy="998599"/>
            </a:xfrm>
            <a:custGeom>
              <a:avLst/>
              <a:gdLst>
                <a:gd name="T0" fmla="*/ 3091 w 3103"/>
                <a:gd name="T1" fmla="*/ 1086 h 2629"/>
                <a:gd name="T2" fmla="*/ 2051 w 3103"/>
                <a:gd name="T3" fmla="*/ 2208 h 2629"/>
                <a:gd name="T4" fmla="*/ 550 w 3103"/>
                <a:gd name="T5" fmla="*/ 2553 h 2629"/>
                <a:gd name="T6" fmla="*/ 406 w 3103"/>
                <a:gd name="T7" fmla="*/ 2417 h 2629"/>
                <a:gd name="T8" fmla="*/ 953 w 3103"/>
                <a:gd name="T9" fmla="*/ 317 h 2629"/>
                <a:gd name="T10" fmla="*/ 3055 w 3103"/>
                <a:gd name="T11" fmla="*/ 900 h 2629"/>
                <a:gd name="T12" fmla="*/ 3091 w 3103"/>
                <a:gd name="T13" fmla="*/ 1086 h 2629"/>
              </a:gdLst>
              <a:ahLst/>
              <a:cxnLst>
                <a:cxn ang="0">
                  <a:pos x="T0" y="T1"/>
                </a:cxn>
                <a:cxn ang="0">
                  <a:pos x="T2" y="T3"/>
                </a:cxn>
                <a:cxn ang="0">
                  <a:pos x="T4" y="T5"/>
                </a:cxn>
                <a:cxn ang="0">
                  <a:pos x="T6" y="T7"/>
                </a:cxn>
                <a:cxn ang="0">
                  <a:pos x="T8" y="T9"/>
                </a:cxn>
                <a:cxn ang="0">
                  <a:pos x="T10" y="T11"/>
                </a:cxn>
                <a:cxn ang="0">
                  <a:pos x="T12" y="T13"/>
                </a:cxn>
              </a:cxnLst>
              <a:rect l="0" t="0" r="r" b="b"/>
              <a:pathLst>
                <a:path w="3103" h="2629">
                  <a:moveTo>
                    <a:pt x="3091" y="1086"/>
                  </a:moveTo>
                  <a:cubicBezTo>
                    <a:pt x="2930" y="1490"/>
                    <a:pt x="2667" y="1853"/>
                    <a:pt x="2051" y="2208"/>
                  </a:cubicBezTo>
                  <a:cubicBezTo>
                    <a:pt x="1434" y="2564"/>
                    <a:pt x="980" y="2629"/>
                    <a:pt x="550" y="2553"/>
                  </a:cubicBezTo>
                  <a:cubicBezTo>
                    <a:pt x="512" y="2546"/>
                    <a:pt x="434" y="2467"/>
                    <a:pt x="406" y="2417"/>
                  </a:cubicBezTo>
                  <a:cubicBezTo>
                    <a:pt x="0" y="1714"/>
                    <a:pt x="404" y="634"/>
                    <a:pt x="953" y="317"/>
                  </a:cubicBezTo>
                  <a:cubicBezTo>
                    <a:pt x="1502" y="0"/>
                    <a:pt x="2696" y="172"/>
                    <a:pt x="3055" y="900"/>
                  </a:cubicBezTo>
                  <a:cubicBezTo>
                    <a:pt x="3083" y="957"/>
                    <a:pt x="3103" y="1057"/>
                    <a:pt x="3091" y="1086"/>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4" name="TextBox 20"/>
            <p:cNvSpPr txBox="1"/>
            <p:nvPr/>
          </p:nvSpPr>
          <p:spPr>
            <a:xfrm>
              <a:off x="6629113"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89" name="组合 88"/>
          <p:cNvGrpSpPr/>
          <p:nvPr/>
        </p:nvGrpSpPr>
        <p:grpSpPr>
          <a:xfrm>
            <a:off x="3619298" y="3221797"/>
            <a:ext cx="895861" cy="745865"/>
            <a:chOff x="4825730" y="4295729"/>
            <a:chExt cx="1194481" cy="994487"/>
          </a:xfrm>
        </p:grpSpPr>
        <p:sp>
          <p:nvSpPr>
            <p:cNvPr id="26" name="Freeform 9"/>
            <p:cNvSpPr/>
            <p:nvPr/>
          </p:nvSpPr>
          <p:spPr bwMode="auto">
            <a:xfrm>
              <a:off x="4825730" y="4295729"/>
              <a:ext cx="1194481" cy="994487"/>
            </a:xfrm>
            <a:custGeom>
              <a:avLst/>
              <a:gdLst>
                <a:gd name="T0" fmla="*/ 2554 w 3148"/>
                <a:gd name="T1" fmla="*/ 2553 h 2615"/>
                <a:gd name="T2" fmla="*/ 1061 w 3148"/>
                <a:gd name="T3" fmla="*/ 2213 h 2615"/>
                <a:gd name="T4" fmla="*/ 13 w 3148"/>
                <a:gd name="T5" fmla="*/ 1086 h 2615"/>
                <a:gd name="T6" fmla="*/ 58 w 3148"/>
                <a:gd name="T7" fmla="*/ 893 h 2615"/>
                <a:gd name="T8" fmla="*/ 2151 w 3148"/>
                <a:gd name="T9" fmla="*/ 317 h 2615"/>
                <a:gd name="T10" fmla="*/ 2696 w 3148"/>
                <a:gd name="T11" fmla="*/ 2429 h 2615"/>
                <a:gd name="T12" fmla="*/ 2554 w 3148"/>
                <a:gd name="T13" fmla="*/ 2553 h 2615"/>
              </a:gdLst>
              <a:ahLst/>
              <a:cxnLst>
                <a:cxn ang="0">
                  <a:pos x="T0" y="T1"/>
                </a:cxn>
                <a:cxn ang="0">
                  <a:pos x="T2" y="T3"/>
                </a:cxn>
                <a:cxn ang="0">
                  <a:pos x="T4" y="T5"/>
                </a:cxn>
                <a:cxn ang="0">
                  <a:pos x="T6" y="T7"/>
                </a:cxn>
                <a:cxn ang="0">
                  <a:pos x="T8" y="T9"/>
                </a:cxn>
                <a:cxn ang="0">
                  <a:pos x="T10" y="T11"/>
                </a:cxn>
                <a:cxn ang="0">
                  <a:pos x="T12" y="T13"/>
                </a:cxn>
              </a:cxnLst>
              <a:rect l="0" t="0" r="r" b="b"/>
              <a:pathLst>
                <a:path w="3148" h="2615">
                  <a:moveTo>
                    <a:pt x="2554" y="2553"/>
                  </a:moveTo>
                  <a:cubicBezTo>
                    <a:pt x="2123" y="2615"/>
                    <a:pt x="1678" y="2569"/>
                    <a:pt x="1061" y="2213"/>
                  </a:cubicBezTo>
                  <a:cubicBezTo>
                    <a:pt x="445" y="1857"/>
                    <a:pt x="161" y="1496"/>
                    <a:pt x="13" y="1086"/>
                  </a:cubicBezTo>
                  <a:cubicBezTo>
                    <a:pt x="0" y="1049"/>
                    <a:pt x="30" y="942"/>
                    <a:pt x="58" y="893"/>
                  </a:cubicBezTo>
                  <a:cubicBezTo>
                    <a:pt x="464" y="190"/>
                    <a:pt x="1602" y="0"/>
                    <a:pt x="2151" y="317"/>
                  </a:cubicBezTo>
                  <a:cubicBezTo>
                    <a:pt x="2700" y="634"/>
                    <a:pt x="3148" y="1754"/>
                    <a:pt x="2696" y="2429"/>
                  </a:cubicBezTo>
                  <a:cubicBezTo>
                    <a:pt x="2661" y="2481"/>
                    <a:pt x="2584" y="2548"/>
                    <a:pt x="2554" y="2553"/>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5" name="TextBox 20"/>
            <p:cNvSpPr txBox="1"/>
            <p:nvPr/>
          </p:nvSpPr>
          <p:spPr>
            <a:xfrm>
              <a:off x="5271326" y="4515973"/>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90" name="组合 89"/>
          <p:cNvGrpSpPr/>
          <p:nvPr/>
        </p:nvGrpSpPr>
        <p:grpSpPr>
          <a:xfrm>
            <a:off x="3276004" y="2270781"/>
            <a:ext cx="621557" cy="885587"/>
            <a:chOff x="4368005" y="3027708"/>
            <a:chExt cx="828742" cy="1180783"/>
          </a:xfrm>
        </p:grpSpPr>
        <p:sp>
          <p:nvSpPr>
            <p:cNvPr id="23" name="Freeform 6"/>
            <p:cNvSpPr/>
            <p:nvPr/>
          </p:nvSpPr>
          <p:spPr bwMode="auto">
            <a:xfrm>
              <a:off x="4368005" y="3027708"/>
              <a:ext cx="828742" cy="1180783"/>
            </a:xfrm>
            <a:custGeom>
              <a:avLst/>
              <a:gdLst>
                <a:gd name="T0" fmla="*/ 452 w 2187"/>
                <a:gd name="T1" fmla="*/ 114 h 3106"/>
                <a:gd name="T2" fmla="*/ 0 w 2187"/>
                <a:gd name="T3" fmla="*/ 1577 h 3106"/>
                <a:gd name="T4" fmla="*/ 452 w 2187"/>
                <a:gd name="T5" fmla="*/ 3048 h 3106"/>
                <a:gd name="T6" fmla="*/ 642 w 2187"/>
                <a:gd name="T7" fmla="*/ 3106 h 3106"/>
                <a:gd name="T8" fmla="*/ 2187 w 2187"/>
                <a:gd name="T9" fmla="*/ 1581 h 3106"/>
                <a:gd name="T10" fmla="*/ 631 w 2187"/>
                <a:gd name="T11" fmla="*/ 53 h 3106"/>
                <a:gd name="T12" fmla="*/ 452 w 2187"/>
                <a:gd name="T13" fmla="*/ 114 h 3106"/>
              </a:gdLst>
              <a:ahLst/>
              <a:cxnLst>
                <a:cxn ang="0">
                  <a:pos x="T0" y="T1"/>
                </a:cxn>
                <a:cxn ang="0">
                  <a:pos x="T2" y="T3"/>
                </a:cxn>
                <a:cxn ang="0">
                  <a:pos x="T4" y="T5"/>
                </a:cxn>
                <a:cxn ang="0">
                  <a:pos x="T6" y="T7"/>
                </a:cxn>
                <a:cxn ang="0">
                  <a:pos x="T8" y="T9"/>
                </a:cxn>
                <a:cxn ang="0">
                  <a:pos x="T10" y="T11"/>
                </a:cxn>
                <a:cxn ang="0">
                  <a:pos x="T12" y="T13"/>
                </a:cxn>
              </a:cxnLst>
              <a:rect l="0" t="0" r="r" b="b"/>
              <a:pathLst>
                <a:path w="2187" h="3106">
                  <a:moveTo>
                    <a:pt x="452" y="114"/>
                  </a:moveTo>
                  <a:cubicBezTo>
                    <a:pt x="183" y="456"/>
                    <a:pt x="0" y="865"/>
                    <a:pt x="0" y="1577"/>
                  </a:cubicBezTo>
                  <a:cubicBezTo>
                    <a:pt x="0" y="2288"/>
                    <a:pt x="171" y="2715"/>
                    <a:pt x="452" y="3048"/>
                  </a:cubicBezTo>
                  <a:cubicBezTo>
                    <a:pt x="477" y="3078"/>
                    <a:pt x="584" y="3106"/>
                    <a:pt x="642" y="3106"/>
                  </a:cubicBezTo>
                  <a:cubicBezTo>
                    <a:pt x="1454" y="3106"/>
                    <a:pt x="2187" y="2215"/>
                    <a:pt x="2187" y="1581"/>
                  </a:cubicBezTo>
                  <a:cubicBezTo>
                    <a:pt x="2187" y="947"/>
                    <a:pt x="1441" y="0"/>
                    <a:pt x="631" y="53"/>
                  </a:cubicBezTo>
                  <a:cubicBezTo>
                    <a:pt x="568" y="57"/>
                    <a:pt x="471" y="90"/>
                    <a:pt x="452" y="114"/>
                  </a:cubicBezTo>
                  <a:close/>
                </a:path>
              </a:pathLst>
            </a:custGeom>
            <a:solidFill>
              <a:srgbClr val="C9394A"/>
            </a:solidFill>
            <a:ln w="9525" cap="flat">
              <a:noFill/>
              <a:prstDash val="solid"/>
              <a:miter lim="800000"/>
            </a:ln>
          </p:spPr>
          <p:txBody>
            <a:bodyPr vert="horz" wrap="square" lIns="68580" tIns="34290" rIns="68580" bIns="34290" numCol="1" anchor="t" anchorCtr="0" compatLnSpc="1"/>
            <a:lstStyle/>
            <a:p>
              <a:endParaRPr lang="zh-CN" altLang="en-US" sz="1350"/>
            </a:p>
          </p:txBody>
        </p:sp>
        <p:sp>
          <p:nvSpPr>
            <p:cNvPr id="76" name="TextBox 20"/>
            <p:cNvSpPr txBox="1"/>
            <p:nvPr/>
          </p:nvSpPr>
          <p:spPr>
            <a:xfrm>
              <a:off x="4622779" y="3341100"/>
              <a:ext cx="319193" cy="553720"/>
            </a:xfrm>
            <a:prstGeom prst="rect">
              <a:avLst/>
            </a:prstGeom>
            <a:noFill/>
          </p:spPr>
          <p:txBody>
            <a:bodyPr wrap="none" lIns="0" tIns="0" rIns="0" bIns="0" rtlCol="0">
              <a:spAutoFit/>
            </a:bodyPr>
            <a:lstStyle/>
            <a:p>
              <a:pPr algn="ctr"/>
              <a:r>
                <a:rPr lang="en-US" altLang="zh-CN" sz="2700" spc="400" dirty="0" smtClean="0">
                  <a:solidFill>
                    <a:schemeClr val="bg1">
                      <a:lumMod val="95000"/>
                    </a:schemeClr>
                  </a:solidFill>
                  <a:latin typeface="Agency FB" panose="020B0503020202020204" pitchFamily="34" charset="0"/>
                  <a:ea typeface="微软雅黑" panose="020B0503020204020204" charset="-122"/>
                </a:rPr>
                <a:t>6</a:t>
              </a:r>
              <a:endParaRPr lang="zh-CN" altLang="en-US" sz="2700" spc="400" dirty="0">
                <a:solidFill>
                  <a:schemeClr val="bg1">
                    <a:lumMod val="95000"/>
                  </a:schemeClr>
                </a:solidFill>
                <a:latin typeface="Agency FB" panose="020B0503020202020204" pitchFamily="34" charset="0"/>
                <a:ea typeface="微软雅黑" panose="020B0503020204020204" charset="-122"/>
              </a:endParaRPr>
            </a:p>
          </p:txBody>
        </p:sp>
      </p:grpSp>
      <p:sp>
        <p:nvSpPr>
          <p:cNvPr id="77" name="TextBox 19"/>
          <p:cNvSpPr txBox="1"/>
          <p:nvPr/>
        </p:nvSpPr>
        <p:spPr>
          <a:xfrm>
            <a:off x="2272959" y="1077128"/>
            <a:ext cx="1329915" cy="276860"/>
          </a:xfrm>
          <a:prstGeom prst="rect">
            <a:avLst/>
          </a:prstGeom>
          <a:noFill/>
        </p:spPr>
        <p:txBody>
          <a:bodyPr wrap="square" lIns="0" tIns="0" rIns="0" bIns="0" rtlCol="0">
            <a:spAutoFit/>
          </a:bodyPr>
          <a:lstStyle/>
          <a:p>
            <a:pPr algn="r"/>
            <a:r>
              <a:rPr lang="zh-CN" altLang="en-US" b="1" dirty="0">
                <a:solidFill>
                  <a:schemeClr val="tx1"/>
                </a:solidFill>
                <a:latin typeface="微软雅黑" panose="020B0503020204020204" charset="-122"/>
                <a:ea typeface="微软雅黑" panose="020B0503020204020204" charset="-122"/>
              </a:rPr>
              <a:t>用户管理</a:t>
            </a:r>
            <a:endParaRPr lang="zh-CN" altLang="en-US" b="1" dirty="0">
              <a:solidFill>
                <a:schemeClr val="tx1"/>
              </a:solidFill>
              <a:latin typeface="微软雅黑" panose="020B0503020204020204" charset="-122"/>
              <a:ea typeface="微软雅黑" panose="020B0503020204020204" charset="-122"/>
            </a:endParaRPr>
          </a:p>
        </p:txBody>
      </p:sp>
      <p:sp>
        <p:nvSpPr>
          <p:cNvPr id="79" name="TextBox 19"/>
          <p:cNvSpPr txBox="1"/>
          <p:nvPr/>
        </p:nvSpPr>
        <p:spPr>
          <a:xfrm>
            <a:off x="5627531" y="107712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账户管理</a:t>
            </a:r>
            <a:endParaRPr lang="zh-CN" altLang="en-US" b="1" dirty="0">
              <a:solidFill>
                <a:schemeClr val="accent1"/>
              </a:solidFill>
              <a:latin typeface="微软雅黑" panose="020B0503020204020204" charset="-122"/>
              <a:ea typeface="微软雅黑" panose="020B0503020204020204" charset="-122"/>
            </a:endParaRPr>
          </a:p>
        </p:txBody>
      </p:sp>
      <p:sp>
        <p:nvSpPr>
          <p:cNvPr id="81" name="TextBox 19"/>
          <p:cNvSpPr txBox="1"/>
          <p:nvPr/>
        </p:nvSpPr>
        <p:spPr>
          <a:xfrm>
            <a:off x="6170507" y="2325843"/>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支付管理</a:t>
            </a:r>
            <a:endParaRPr lang="zh-CN" altLang="en-US" b="1" dirty="0">
              <a:latin typeface="微软雅黑" panose="020B0503020204020204" charset="-122"/>
              <a:ea typeface="微软雅黑" panose="020B0503020204020204" charset="-122"/>
            </a:endParaRPr>
          </a:p>
        </p:txBody>
      </p:sp>
      <p:sp>
        <p:nvSpPr>
          <p:cNvPr id="83" name="TextBox 19"/>
          <p:cNvSpPr txBox="1"/>
          <p:nvPr/>
        </p:nvSpPr>
        <p:spPr>
          <a:xfrm>
            <a:off x="5627531" y="3802478"/>
            <a:ext cx="1329915" cy="276860"/>
          </a:xfrm>
          <a:prstGeom prst="rect">
            <a:avLst/>
          </a:prstGeom>
          <a:noFill/>
        </p:spPr>
        <p:txBody>
          <a:bodyPr wrap="square" lIns="0" tIns="0" rIns="0" bIns="0" rtlCol="0">
            <a:spAutoFit/>
          </a:bodyPr>
          <a:lstStyle/>
          <a:p>
            <a:r>
              <a:rPr lang="zh-CN" altLang="en-US" b="1" dirty="0">
                <a:latin typeface="微软雅黑" panose="020B0503020204020204" charset="-122"/>
                <a:ea typeface="微软雅黑" panose="020B0503020204020204" charset="-122"/>
              </a:rPr>
              <a:t>产品管理</a:t>
            </a:r>
            <a:endParaRPr lang="zh-CN" altLang="en-US" b="1" dirty="0">
              <a:solidFill>
                <a:schemeClr val="accent1"/>
              </a:solidFill>
              <a:latin typeface="微软雅黑" panose="020B0503020204020204" charset="-122"/>
              <a:ea typeface="微软雅黑" panose="020B0503020204020204" charset="-122"/>
            </a:endParaRPr>
          </a:p>
        </p:txBody>
      </p:sp>
      <p:sp>
        <p:nvSpPr>
          <p:cNvPr id="85" name="TextBox 19"/>
          <p:cNvSpPr txBox="1"/>
          <p:nvPr/>
        </p:nvSpPr>
        <p:spPr>
          <a:xfrm>
            <a:off x="2272959" y="3802478"/>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风险管理</a:t>
            </a:r>
            <a:endParaRPr lang="zh-CN" altLang="en-US" b="1" dirty="0">
              <a:solidFill>
                <a:schemeClr val="accent1"/>
              </a:solidFill>
              <a:latin typeface="微软雅黑" panose="020B0503020204020204" charset="-122"/>
              <a:ea typeface="微软雅黑" panose="020B0503020204020204" charset="-122"/>
            </a:endParaRPr>
          </a:p>
        </p:txBody>
      </p:sp>
      <p:sp>
        <p:nvSpPr>
          <p:cNvPr id="87" name="TextBox 19"/>
          <p:cNvSpPr txBox="1"/>
          <p:nvPr/>
        </p:nvSpPr>
        <p:spPr>
          <a:xfrm>
            <a:off x="1616354" y="2327247"/>
            <a:ext cx="1329915" cy="276860"/>
          </a:xfrm>
          <a:prstGeom prst="rect">
            <a:avLst/>
          </a:prstGeom>
          <a:noFill/>
        </p:spPr>
        <p:txBody>
          <a:bodyPr wrap="square" lIns="0" tIns="0" rIns="0" bIns="0" rtlCol="0">
            <a:spAutoFit/>
          </a:bodyPr>
          <a:lstStyle/>
          <a:p>
            <a:pPr algn="r"/>
            <a:r>
              <a:rPr lang="zh-CN" altLang="en-US" b="1" dirty="0">
                <a:latin typeface="微软雅黑" panose="020B0503020204020204" charset="-122"/>
                <a:ea typeface="微软雅黑" panose="020B0503020204020204" charset="-122"/>
              </a:rPr>
              <a:t>法规、资质</a:t>
            </a:r>
            <a:endParaRPr lang="zh-CN" altLang="en-US" b="1" dirty="0">
              <a:solidFill>
                <a:schemeClr val="accen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p:push/>
      </p:transition>
    </mc:Choice>
    <mc:Fallback>
      <p:transition spd="slow" advClick="0" advTm="300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anim calcmode="lin" valueType="num">
                                      <p:cBhvr>
                                        <p:cTn id="10" dur="500" fill="hold"/>
                                        <p:tgtEl>
                                          <p:spTgt spid="34"/>
                                        </p:tgtEl>
                                        <p:attrNameLst>
                                          <p:attrName>ppt_x</p:attrName>
                                        </p:attrNameLst>
                                      </p:cBhvr>
                                      <p:tavLst>
                                        <p:tav tm="0">
                                          <p:val>
                                            <p:fltVal val="0.5"/>
                                          </p:val>
                                        </p:tav>
                                        <p:tav tm="100000">
                                          <p:val>
                                            <p:strVal val="#ppt_x"/>
                                          </p:val>
                                        </p:tav>
                                      </p:tavLst>
                                    </p:anim>
                                    <p:anim calcmode="lin" valueType="num">
                                      <p:cBhvr>
                                        <p:cTn id="11" dur="500" fill="hold"/>
                                        <p:tgtEl>
                                          <p:spTgt spid="34"/>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36"/>
                                        </p:tgtEl>
                                        <p:attrNameLst>
                                          <p:attrName>style.visibility</p:attrName>
                                        </p:attrNameLst>
                                      </p:cBhvr>
                                      <p:to>
                                        <p:strVal val="visible"/>
                                      </p:to>
                                    </p:set>
                                    <p:anim calcmode="lin" valueType="num">
                                      <p:cBhvr>
                                        <p:cTn id="14" dur="500" fill="hold"/>
                                        <p:tgtEl>
                                          <p:spTgt spid="36"/>
                                        </p:tgtEl>
                                        <p:attrNameLst>
                                          <p:attrName>ppt_w</p:attrName>
                                        </p:attrNameLst>
                                      </p:cBhvr>
                                      <p:tavLst>
                                        <p:tav tm="0">
                                          <p:val>
                                            <p:fltVal val="0"/>
                                          </p:val>
                                        </p:tav>
                                        <p:tav tm="100000">
                                          <p:val>
                                            <p:strVal val="#ppt_w"/>
                                          </p:val>
                                        </p:tav>
                                      </p:tavLst>
                                    </p:anim>
                                    <p:anim calcmode="lin" valueType="num">
                                      <p:cBhvr>
                                        <p:cTn id="15" dur="500" fill="hold"/>
                                        <p:tgtEl>
                                          <p:spTgt spid="36"/>
                                        </p:tgtEl>
                                        <p:attrNameLst>
                                          <p:attrName>ppt_h</p:attrName>
                                        </p:attrNameLst>
                                      </p:cBhvr>
                                      <p:tavLst>
                                        <p:tav tm="0">
                                          <p:val>
                                            <p:fltVal val="0"/>
                                          </p:val>
                                        </p:tav>
                                        <p:tav tm="100000">
                                          <p:val>
                                            <p:strVal val="#ppt_h"/>
                                          </p:val>
                                        </p:tav>
                                      </p:tavLst>
                                    </p:anim>
                                    <p:animEffect transition="in" filter="fade">
                                      <p:cBhvr>
                                        <p:cTn id="16" dur="500"/>
                                        <p:tgtEl>
                                          <p:spTgt spid="36"/>
                                        </p:tgtEl>
                                      </p:cBhvr>
                                    </p:animEffect>
                                    <p:anim calcmode="lin" valueType="num">
                                      <p:cBhvr>
                                        <p:cTn id="17" dur="500" fill="hold"/>
                                        <p:tgtEl>
                                          <p:spTgt spid="36"/>
                                        </p:tgtEl>
                                        <p:attrNameLst>
                                          <p:attrName>ppt_x</p:attrName>
                                        </p:attrNameLst>
                                      </p:cBhvr>
                                      <p:tavLst>
                                        <p:tav tm="0">
                                          <p:val>
                                            <p:fltVal val="0.5"/>
                                          </p:val>
                                        </p:tav>
                                        <p:tav tm="100000">
                                          <p:val>
                                            <p:strVal val="#ppt_x"/>
                                          </p:val>
                                        </p:tav>
                                      </p:tavLst>
                                    </p:anim>
                                    <p:anim calcmode="lin" valueType="num">
                                      <p:cBhvr>
                                        <p:cTn id="18" dur="500" fill="hold"/>
                                        <p:tgtEl>
                                          <p:spTgt spid="36"/>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44"/>
                                        </p:tgtEl>
                                        <p:attrNameLst>
                                          <p:attrName>style.visibility</p:attrName>
                                        </p:attrNameLst>
                                      </p:cBhvr>
                                      <p:to>
                                        <p:strVal val="visible"/>
                                      </p:to>
                                    </p:set>
                                    <p:anim calcmode="lin" valueType="num">
                                      <p:cBhvr>
                                        <p:cTn id="21" dur="500" fill="hold"/>
                                        <p:tgtEl>
                                          <p:spTgt spid="44"/>
                                        </p:tgtEl>
                                        <p:attrNameLst>
                                          <p:attrName>ppt_w</p:attrName>
                                        </p:attrNameLst>
                                      </p:cBhvr>
                                      <p:tavLst>
                                        <p:tav tm="0">
                                          <p:val>
                                            <p:fltVal val="0"/>
                                          </p:val>
                                        </p:tav>
                                        <p:tav tm="100000">
                                          <p:val>
                                            <p:strVal val="#ppt_w"/>
                                          </p:val>
                                        </p:tav>
                                      </p:tavLst>
                                    </p:anim>
                                    <p:anim calcmode="lin" valueType="num">
                                      <p:cBhvr>
                                        <p:cTn id="22" dur="500" fill="hold"/>
                                        <p:tgtEl>
                                          <p:spTgt spid="44"/>
                                        </p:tgtEl>
                                        <p:attrNameLst>
                                          <p:attrName>ppt_h</p:attrName>
                                        </p:attrNameLst>
                                      </p:cBhvr>
                                      <p:tavLst>
                                        <p:tav tm="0">
                                          <p:val>
                                            <p:fltVal val="0"/>
                                          </p:val>
                                        </p:tav>
                                        <p:tav tm="100000">
                                          <p:val>
                                            <p:strVal val="#ppt_h"/>
                                          </p:val>
                                        </p:tav>
                                      </p:tavLst>
                                    </p:anim>
                                    <p:animEffect transition="in" filter="fade">
                                      <p:cBhvr>
                                        <p:cTn id="23" dur="500"/>
                                        <p:tgtEl>
                                          <p:spTgt spid="44"/>
                                        </p:tgtEl>
                                      </p:cBhvr>
                                    </p:animEffect>
                                    <p:anim calcmode="lin" valueType="num">
                                      <p:cBhvr>
                                        <p:cTn id="24" dur="500" fill="hold"/>
                                        <p:tgtEl>
                                          <p:spTgt spid="44"/>
                                        </p:tgtEl>
                                        <p:attrNameLst>
                                          <p:attrName>ppt_x</p:attrName>
                                        </p:attrNameLst>
                                      </p:cBhvr>
                                      <p:tavLst>
                                        <p:tav tm="0">
                                          <p:val>
                                            <p:fltVal val="0.5"/>
                                          </p:val>
                                        </p:tav>
                                        <p:tav tm="100000">
                                          <p:val>
                                            <p:strVal val="#ppt_x"/>
                                          </p:val>
                                        </p:tav>
                                      </p:tavLst>
                                    </p:anim>
                                    <p:anim calcmode="lin" valueType="num">
                                      <p:cBhvr>
                                        <p:cTn id="25" dur="500" fill="hold"/>
                                        <p:tgtEl>
                                          <p:spTgt spid="44"/>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48"/>
                                        </p:tgtEl>
                                        <p:attrNameLst>
                                          <p:attrName>style.visibility</p:attrName>
                                        </p:attrNameLst>
                                      </p:cBhvr>
                                      <p:to>
                                        <p:strVal val="visible"/>
                                      </p:to>
                                    </p:set>
                                    <p:anim calcmode="lin" valueType="num">
                                      <p:cBhvr>
                                        <p:cTn id="28" dur="500" fill="hold"/>
                                        <p:tgtEl>
                                          <p:spTgt spid="48"/>
                                        </p:tgtEl>
                                        <p:attrNameLst>
                                          <p:attrName>ppt_w</p:attrName>
                                        </p:attrNameLst>
                                      </p:cBhvr>
                                      <p:tavLst>
                                        <p:tav tm="0">
                                          <p:val>
                                            <p:fltVal val="0"/>
                                          </p:val>
                                        </p:tav>
                                        <p:tav tm="100000">
                                          <p:val>
                                            <p:strVal val="#ppt_w"/>
                                          </p:val>
                                        </p:tav>
                                      </p:tavLst>
                                    </p:anim>
                                    <p:anim calcmode="lin" valueType="num">
                                      <p:cBhvr>
                                        <p:cTn id="29" dur="500" fill="hold"/>
                                        <p:tgtEl>
                                          <p:spTgt spid="48"/>
                                        </p:tgtEl>
                                        <p:attrNameLst>
                                          <p:attrName>ppt_h</p:attrName>
                                        </p:attrNameLst>
                                      </p:cBhvr>
                                      <p:tavLst>
                                        <p:tav tm="0">
                                          <p:val>
                                            <p:fltVal val="0"/>
                                          </p:val>
                                        </p:tav>
                                        <p:tav tm="100000">
                                          <p:val>
                                            <p:strVal val="#ppt_h"/>
                                          </p:val>
                                        </p:tav>
                                      </p:tavLst>
                                    </p:anim>
                                    <p:animEffect transition="in" filter="fade">
                                      <p:cBhvr>
                                        <p:cTn id="30" dur="500"/>
                                        <p:tgtEl>
                                          <p:spTgt spid="48"/>
                                        </p:tgtEl>
                                      </p:cBhvr>
                                    </p:animEffect>
                                    <p:anim calcmode="lin" valueType="num">
                                      <p:cBhvr>
                                        <p:cTn id="31" dur="500" fill="hold"/>
                                        <p:tgtEl>
                                          <p:spTgt spid="48"/>
                                        </p:tgtEl>
                                        <p:attrNameLst>
                                          <p:attrName>ppt_x</p:attrName>
                                        </p:attrNameLst>
                                      </p:cBhvr>
                                      <p:tavLst>
                                        <p:tav tm="0">
                                          <p:val>
                                            <p:fltVal val="0.5"/>
                                          </p:val>
                                        </p:tav>
                                        <p:tav tm="100000">
                                          <p:val>
                                            <p:strVal val="#ppt_x"/>
                                          </p:val>
                                        </p:tav>
                                      </p:tavLst>
                                    </p:anim>
                                    <p:anim calcmode="lin" valueType="num">
                                      <p:cBhvr>
                                        <p:cTn id="32" dur="500" fill="hold"/>
                                        <p:tgtEl>
                                          <p:spTgt spid="48"/>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800"/>
                                  </p:stCondLst>
                                  <p:childTnLst>
                                    <p:set>
                                      <p:cBhvr>
                                        <p:cTn id="34" dur="1" fill="hold">
                                          <p:stCondLst>
                                            <p:cond delay="0"/>
                                          </p:stCondLst>
                                        </p:cTn>
                                        <p:tgtEl>
                                          <p:spTgt spid="89"/>
                                        </p:tgtEl>
                                        <p:attrNameLst>
                                          <p:attrName>style.visibility</p:attrName>
                                        </p:attrNameLst>
                                      </p:cBhvr>
                                      <p:to>
                                        <p:strVal val="visible"/>
                                      </p:to>
                                    </p:set>
                                    <p:anim calcmode="lin" valueType="num">
                                      <p:cBhvr>
                                        <p:cTn id="35" dur="500" fill="hold"/>
                                        <p:tgtEl>
                                          <p:spTgt spid="89"/>
                                        </p:tgtEl>
                                        <p:attrNameLst>
                                          <p:attrName>ppt_w</p:attrName>
                                        </p:attrNameLst>
                                      </p:cBhvr>
                                      <p:tavLst>
                                        <p:tav tm="0">
                                          <p:val>
                                            <p:fltVal val="0"/>
                                          </p:val>
                                        </p:tav>
                                        <p:tav tm="100000">
                                          <p:val>
                                            <p:strVal val="#ppt_w"/>
                                          </p:val>
                                        </p:tav>
                                      </p:tavLst>
                                    </p:anim>
                                    <p:anim calcmode="lin" valueType="num">
                                      <p:cBhvr>
                                        <p:cTn id="36" dur="500" fill="hold"/>
                                        <p:tgtEl>
                                          <p:spTgt spid="89"/>
                                        </p:tgtEl>
                                        <p:attrNameLst>
                                          <p:attrName>ppt_h</p:attrName>
                                        </p:attrNameLst>
                                      </p:cBhvr>
                                      <p:tavLst>
                                        <p:tav tm="0">
                                          <p:val>
                                            <p:fltVal val="0"/>
                                          </p:val>
                                        </p:tav>
                                        <p:tav tm="100000">
                                          <p:val>
                                            <p:strVal val="#ppt_h"/>
                                          </p:val>
                                        </p:tav>
                                      </p:tavLst>
                                    </p:anim>
                                    <p:animEffect transition="in" filter="fade">
                                      <p:cBhvr>
                                        <p:cTn id="37" dur="500"/>
                                        <p:tgtEl>
                                          <p:spTgt spid="89"/>
                                        </p:tgtEl>
                                      </p:cBhvr>
                                    </p:animEffect>
                                    <p:anim calcmode="lin" valueType="num">
                                      <p:cBhvr>
                                        <p:cTn id="38" dur="500" fill="hold"/>
                                        <p:tgtEl>
                                          <p:spTgt spid="89"/>
                                        </p:tgtEl>
                                        <p:attrNameLst>
                                          <p:attrName>ppt_x</p:attrName>
                                        </p:attrNameLst>
                                      </p:cBhvr>
                                      <p:tavLst>
                                        <p:tav tm="0">
                                          <p:val>
                                            <p:fltVal val="0.5"/>
                                          </p:val>
                                        </p:tav>
                                        <p:tav tm="100000">
                                          <p:val>
                                            <p:strVal val="#ppt_x"/>
                                          </p:val>
                                        </p:tav>
                                      </p:tavLst>
                                    </p:anim>
                                    <p:anim calcmode="lin" valueType="num">
                                      <p:cBhvr>
                                        <p:cTn id="39" dur="500" fill="hold"/>
                                        <p:tgtEl>
                                          <p:spTgt spid="89"/>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1000"/>
                                  </p:stCondLst>
                                  <p:childTnLst>
                                    <p:set>
                                      <p:cBhvr>
                                        <p:cTn id="41" dur="1" fill="hold">
                                          <p:stCondLst>
                                            <p:cond delay="0"/>
                                          </p:stCondLst>
                                        </p:cTn>
                                        <p:tgtEl>
                                          <p:spTgt spid="90"/>
                                        </p:tgtEl>
                                        <p:attrNameLst>
                                          <p:attrName>style.visibility</p:attrName>
                                        </p:attrNameLst>
                                      </p:cBhvr>
                                      <p:to>
                                        <p:strVal val="visible"/>
                                      </p:to>
                                    </p:set>
                                    <p:anim calcmode="lin" valueType="num">
                                      <p:cBhvr>
                                        <p:cTn id="42" dur="500" fill="hold"/>
                                        <p:tgtEl>
                                          <p:spTgt spid="90"/>
                                        </p:tgtEl>
                                        <p:attrNameLst>
                                          <p:attrName>ppt_w</p:attrName>
                                        </p:attrNameLst>
                                      </p:cBhvr>
                                      <p:tavLst>
                                        <p:tav tm="0">
                                          <p:val>
                                            <p:fltVal val="0"/>
                                          </p:val>
                                        </p:tav>
                                        <p:tav tm="100000">
                                          <p:val>
                                            <p:strVal val="#ppt_w"/>
                                          </p:val>
                                        </p:tav>
                                      </p:tavLst>
                                    </p:anim>
                                    <p:anim calcmode="lin" valueType="num">
                                      <p:cBhvr>
                                        <p:cTn id="43" dur="500" fill="hold"/>
                                        <p:tgtEl>
                                          <p:spTgt spid="90"/>
                                        </p:tgtEl>
                                        <p:attrNameLst>
                                          <p:attrName>ppt_h</p:attrName>
                                        </p:attrNameLst>
                                      </p:cBhvr>
                                      <p:tavLst>
                                        <p:tav tm="0">
                                          <p:val>
                                            <p:fltVal val="0"/>
                                          </p:val>
                                        </p:tav>
                                        <p:tav tm="100000">
                                          <p:val>
                                            <p:strVal val="#ppt_h"/>
                                          </p:val>
                                        </p:tav>
                                      </p:tavLst>
                                    </p:anim>
                                    <p:animEffect transition="in" filter="fade">
                                      <p:cBhvr>
                                        <p:cTn id="44" dur="500"/>
                                        <p:tgtEl>
                                          <p:spTgt spid="90"/>
                                        </p:tgtEl>
                                      </p:cBhvr>
                                    </p:animEffect>
                                    <p:anim calcmode="lin" valueType="num">
                                      <p:cBhvr>
                                        <p:cTn id="45" dur="500" fill="hold"/>
                                        <p:tgtEl>
                                          <p:spTgt spid="90"/>
                                        </p:tgtEl>
                                        <p:attrNameLst>
                                          <p:attrName>ppt_x</p:attrName>
                                        </p:attrNameLst>
                                      </p:cBhvr>
                                      <p:tavLst>
                                        <p:tav tm="0">
                                          <p:val>
                                            <p:fltVal val="0.5"/>
                                          </p:val>
                                        </p:tav>
                                        <p:tav tm="100000">
                                          <p:val>
                                            <p:strVal val="#ppt_x"/>
                                          </p:val>
                                        </p:tav>
                                      </p:tavLst>
                                    </p:anim>
                                    <p:anim calcmode="lin" valueType="num">
                                      <p:cBhvr>
                                        <p:cTn id="46" dur="500" fill="hold"/>
                                        <p:tgtEl>
                                          <p:spTgt spid="90"/>
                                        </p:tgtEl>
                                        <p:attrNameLst>
                                          <p:attrName>ppt_y</p:attrName>
                                        </p:attrNameLst>
                                      </p:cBhvr>
                                      <p:tavLst>
                                        <p:tav tm="0">
                                          <p:val>
                                            <p:fltVal val="0.5"/>
                                          </p:val>
                                        </p:tav>
                                        <p:tav tm="100000">
                                          <p:val>
                                            <p:strVal val="#ppt_y"/>
                                          </p:val>
                                        </p:tav>
                                      </p:tavLst>
                                    </p:anim>
                                  </p:childTnLst>
                                </p:cTn>
                              </p:par>
                            </p:childTnLst>
                          </p:cTn>
                        </p:par>
                        <p:par>
                          <p:cTn id="47" fill="hold">
                            <p:stCondLst>
                              <p:cond delay="500"/>
                            </p:stCondLst>
                            <p:childTnLst>
                              <p:par>
                                <p:cTn id="48" presetID="53" presetClass="entr" presetSubtype="16"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 calcmode="lin" valueType="num">
                                      <p:cBhvr>
                                        <p:cTn id="50" dur="500" fill="hold"/>
                                        <p:tgtEl>
                                          <p:spTgt spid="43"/>
                                        </p:tgtEl>
                                        <p:attrNameLst>
                                          <p:attrName>ppt_w</p:attrName>
                                        </p:attrNameLst>
                                      </p:cBhvr>
                                      <p:tavLst>
                                        <p:tav tm="0">
                                          <p:val>
                                            <p:fltVal val="0"/>
                                          </p:val>
                                        </p:tav>
                                        <p:tav tm="100000">
                                          <p:val>
                                            <p:strVal val="#ppt_w"/>
                                          </p:val>
                                        </p:tav>
                                      </p:tavLst>
                                    </p:anim>
                                    <p:anim calcmode="lin" valueType="num">
                                      <p:cBhvr>
                                        <p:cTn id="51" dur="500" fill="hold"/>
                                        <p:tgtEl>
                                          <p:spTgt spid="43"/>
                                        </p:tgtEl>
                                        <p:attrNameLst>
                                          <p:attrName>ppt_h</p:attrName>
                                        </p:attrNameLst>
                                      </p:cBhvr>
                                      <p:tavLst>
                                        <p:tav tm="0">
                                          <p:val>
                                            <p:fltVal val="0"/>
                                          </p:val>
                                        </p:tav>
                                        <p:tav tm="100000">
                                          <p:val>
                                            <p:strVal val="#ppt_h"/>
                                          </p:val>
                                        </p:tav>
                                      </p:tavLst>
                                    </p:anim>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grpId="0" nodeType="click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wipe(right)">
                                      <p:cBhvr>
                                        <p:cTn id="57" dur="500"/>
                                        <p:tgtEl>
                                          <p:spTgt spid="7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1"/>
                                        </p:tgtEl>
                                        <p:attrNameLst>
                                          <p:attrName>style.visibility</p:attrName>
                                        </p:attrNameLst>
                                      </p:cBhvr>
                                      <p:to>
                                        <p:strVal val="visible"/>
                                      </p:to>
                                    </p:set>
                                    <p:animEffect transition="in" filter="wipe(left)">
                                      <p:cBhvr>
                                        <p:cTn id="67" dur="500"/>
                                        <p:tgtEl>
                                          <p:spTgt spid="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3"/>
                                        </p:tgtEl>
                                        <p:attrNameLst>
                                          <p:attrName>style.visibility</p:attrName>
                                        </p:attrNameLst>
                                      </p:cBhvr>
                                      <p:to>
                                        <p:strVal val="visible"/>
                                      </p:to>
                                    </p:set>
                                    <p:animEffect transition="in" filter="wipe(left)">
                                      <p:cBhvr>
                                        <p:cTn id="72" dur="500"/>
                                        <p:tgtEl>
                                          <p:spTgt spid="8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wipe(right)">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2" fill="hold" grpId="0"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wipe(right)">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77" grpId="0"/>
      <p:bldP spid="79" grpId="0"/>
      <p:bldP spid="81" grpId="0"/>
      <p:bldP spid="83" grpId="0"/>
      <p:bldP spid="85" grpId="0"/>
      <p:bldP spid="8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服务端</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grpSp>
        <p:nvGrpSpPr>
          <p:cNvPr id="2" name="组合 1"/>
          <p:cNvGrpSpPr/>
          <p:nvPr/>
        </p:nvGrpSpPr>
        <p:grpSpPr>
          <a:xfrm>
            <a:off x="2766403" y="1761490"/>
            <a:ext cx="7124700" cy="1306195"/>
            <a:chOff x="4958" y="2774"/>
            <a:chExt cx="11220" cy="2057"/>
          </a:xfrm>
        </p:grpSpPr>
        <p:sp>
          <p:nvSpPr>
            <p:cNvPr id="16" name="矩形"/>
            <p:cNvSpPr/>
            <p:nvPr/>
          </p:nvSpPr>
          <p:spPr>
            <a:xfrm>
              <a:off x="4958" y="2774"/>
              <a:ext cx="11221" cy="62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debug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日志</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00" name="文本框 99"/>
            <p:cNvSpPr txBox="1"/>
            <p:nvPr/>
          </p:nvSpPr>
          <p:spPr>
            <a:xfrm>
              <a:off x="5851" y="3597"/>
              <a:ext cx="8000" cy="1234"/>
            </a:xfrm>
            <a:prstGeom prst="rect">
              <a:avLst/>
            </a:prstGeom>
            <a:noFill/>
            <a:ln w="9525">
              <a:noFill/>
            </a:ln>
          </p:spPr>
          <p:txBody>
            <a:bodyPr wrap="square">
              <a:spAutoFit/>
            </a:bodyPr>
            <a:p>
              <a:pPr marL="0" indent="0"/>
              <a:r>
                <a:rPr lang="en-US" altLang="zh-CN" sz="1500" b="1">
                  <a:solidFill>
                    <a:srgbClr val="000080"/>
                  </a:solidFill>
                  <a:latin typeface="Consolas" panose="020B0609020204030204" charset="0"/>
                  <a:cs typeface="Consolas" panose="020B0609020204030204" charset="0"/>
                </a:rPr>
                <a:t>logging: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level:     </a:t>
              </a:r>
              <a:endParaRPr lang="en-US" altLang="zh-CN" sz="1500" b="1">
                <a:solidFill>
                  <a:srgbClr val="000080"/>
                </a:solidFill>
                <a:latin typeface="Consolas" panose="020B0609020204030204" charset="0"/>
                <a:cs typeface="Consolas" panose="020B0609020204030204" charset="0"/>
              </a:endParaRPr>
            </a:p>
            <a:p>
              <a:pPr marL="0" indent="0"/>
              <a:r>
                <a:rPr lang="en-US" altLang="zh-CN" sz="1500" b="1">
                  <a:solidFill>
                    <a:srgbClr val="000080"/>
                  </a:solidFill>
                  <a:latin typeface="Consolas" panose="020B0609020204030204" charset="0"/>
                  <a:cs typeface="Consolas" panose="020B0609020204030204" charset="0"/>
                </a:rPr>
                <a:t>      com.googlecode.jsonrpc4j: </a:t>
              </a:r>
              <a:r>
                <a:rPr lang="en-US" altLang="zh-CN" sz="1500" b="0">
                  <a:solidFill>
                    <a:srgbClr val="000000"/>
                  </a:solidFill>
                  <a:latin typeface="Consolas" panose="020B0609020204030204" charset="0"/>
                  <a:cs typeface="Consolas" panose="020B0609020204030204" charset="0"/>
                </a:rPr>
                <a:t>debug</a:t>
              </a:r>
              <a:endParaRPr lang="zh-CN" altLang="en-US"/>
            </a:p>
          </p:txBody>
        </p:sp>
      </p:grpSp>
      <p:sp>
        <p:nvSpPr>
          <p:cNvPr id="3" name="矩形"/>
          <p:cNvSpPr/>
          <p:nvPr/>
        </p:nvSpPr>
        <p:spPr>
          <a:xfrm>
            <a:off x="2766403" y="3818543"/>
            <a:ext cx="7125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sz="2000" dirty="0">
                <a:solidFill>
                  <a:srgbClr val="474747"/>
                </a:solidFill>
                <a:latin typeface="微软雅黑" panose="020B0503020204020204" charset="-122"/>
                <a:ea typeface="微软雅黑" panose="020B0503020204020204" charset="-122"/>
                <a:sym typeface="Calibri" panose="020F0502020204030204" pitchFamily="34" charset="0"/>
              </a:rPr>
              <a:t>AutoJsonRpcServiceImplExporter</a:t>
            </a:r>
            <a:endParaRPr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5222" y="248951"/>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cxnSp>
        <p:nvCxnSpPr>
          <p:cNvPr id="6" name="直接连接符 5"/>
          <p:cNvCxnSpPr/>
          <p:nvPr/>
        </p:nvCxnSpPr>
        <p:spPr>
          <a:xfrm>
            <a:off x="638112" y="1462730"/>
            <a:ext cx="0" cy="1391977"/>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38112" y="3314171"/>
            <a:ext cx="0" cy="1303203"/>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8175" y="4655185"/>
            <a:ext cx="3041015"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22268" y="1299106"/>
            <a:ext cx="0" cy="3154644"/>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895090" y="1270635"/>
            <a:ext cx="1531620"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698452" y="1526415"/>
            <a:ext cx="0" cy="1328292"/>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TextBox 29"/>
          <p:cNvSpPr txBox="1"/>
          <p:nvPr/>
        </p:nvSpPr>
        <p:spPr>
          <a:xfrm>
            <a:off x="1053213" y="1633540"/>
            <a:ext cx="3257307" cy="76898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AutoJsonRpcClientProxyCreator</a:t>
            </a:r>
            <a:endParaRPr lang="en-US" altLang="zh-CN" dirty="0"/>
          </a:p>
          <a:p>
            <a:r>
              <a:rPr lang="en-US" altLang="zh-CN" dirty="0"/>
              <a:t>setBaseUrl</a:t>
            </a:r>
            <a:endParaRPr lang="en-US" altLang="zh-CN" dirty="0"/>
          </a:p>
          <a:p>
            <a:r>
              <a:rPr lang="en-US" altLang="zh-CN" dirty="0"/>
              <a:t>setScanPackage</a:t>
            </a:r>
            <a:endParaRPr lang="en-US" altLang="zh-CN" dirty="0"/>
          </a:p>
        </p:txBody>
      </p:sp>
      <p:sp>
        <p:nvSpPr>
          <p:cNvPr id="45" name="TextBox 30"/>
          <p:cNvSpPr txBox="1"/>
          <p:nvPr/>
        </p:nvSpPr>
        <p:spPr>
          <a:xfrm>
            <a:off x="1053212" y="1055088"/>
            <a:ext cx="2681243" cy="430530"/>
          </a:xfrm>
          <a:prstGeom prst="rect">
            <a:avLst/>
          </a:prstGeom>
          <a:noFill/>
        </p:spPr>
        <p:txBody>
          <a:bodyPr wrap="square" lIns="0" tIns="0" rIns="0" bIns="0" rtlCol="0">
            <a:spAutoFit/>
          </a:bodyPr>
          <a:lstStyle/>
          <a:p>
            <a:r>
              <a:rPr lang="zh-CN" altLang="zh-CN" sz="2800" b="1" dirty="0">
                <a:solidFill>
                  <a:schemeClr val="tx1"/>
                </a:solidFill>
                <a:latin typeface="微软雅黑" panose="020B0503020204020204" charset="-122"/>
                <a:ea typeface="微软雅黑" panose="020B0503020204020204" charset="-122"/>
              </a:rPr>
              <a:t>配置客户端</a:t>
            </a:r>
            <a:endParaRPr lang="zh-CN" altLang="zh-CN" sz="2800" b="1" dirty="0">
              <a:solidFill>
                <a:schemeClr val="tx1"/>
              </a:solidFill>
              <a:latin typeface="微软雅黑" panose="020B0503020204020204" charset="-122"/>
              <a:ea typeface="微软雅黑" panose="020B0503020204020204" charset="-122"/>
            </a:endParaRPr>
          </a:p>
        </p:txBody>
      </p:sp>
      <p:sp>
        <p:nvSpPr>
          <p:cNvPr id="49" name="TextBox 29"/>
          <p:cNvSpPr txBox="1"/>
          <p:nvPr/>
        </p:nvSpPr>
        <p:spPr>
          <a:xfrm>
            <a:off x="1053213" y="3410706"/>
            <a:ext cx="3257307" cy="768985"/>
          </a:xfrm>
          <a:prstGeom prst="rect">
            <a:avLst/>
          </a:prstGeom>
          <a:noFill/>
        </p:spPr>
        <p:txBody>
          <a:bodyPr wrap="square" lIns="0" tIns="0" rIns="0" bIns="0" rtlCol="0">
            <a:spAutoFit/>
          </a:bodyPr>
          <a:lstStyle/>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JsonProxyFactoryBean</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objectMapper</a:t>
            </a:r>
            <a:endParaRPr sz="1400" dirty="0">
              <a:solidFill>
                <a:schemeClr val="tx1">
                  <a:lumMod val="75000"/>
                  <a:lumOff val="25000"/>
                </a:schemeClr>
              </a:solidFill>
              <a:latin typeface="微软雅黑" panose="020B0503020204020204" charset="-122"/>
              <a:ea typeface="微软雅黑" panose="020B0503020204020204" charset="-122"/>
            </a:endParaRPr>
          </a:p>
          <a:p>
            <a:pPr algn="just">
              <a:lnSpc>
                <a:spcPts val="2000"/>
              </a:lnSpc>
            </a:pPr>
            <a:r>
              <a:rPr sz="1400" dirty="0">
                <a:solidFill>
                  <a:schemeClr val="tx1">
                    <a:lumMod val="75000"/>
                    <a:lumOff val="25000"/>
                  </a:schemeClr>
                </a:solidFill>
                <a:latin typeface="微软雅黑" panose="020B0503020204020204" charset="-122"/>
                <a:ea typeface="微软雅黑" panose="020B0503020204020204" charset="-122"/>
              </a:rPr>
              <a:t> JsonRpcHttpClient</a:t>
            </a:r>
            <a:endParaRPr sz="1400" dirty="0">
              <a:solidFill>
                <a:schemeClr val="tx1">
                  <a:lumMod val="75000"/>
                  <a:lumOff val="25000"/>
                </a:schemeClr>
              </a:solidFill>
              <a:latin typeface="微软雅黑" panose="020B0503020204020204" charset="-122"/>
              <a:ea typeface="微软雅黑" panose="020B0503020204020204" charset="-122"/>
            </a:endParaRPr>
          </a:p>
        </p:txBody>
      </p:sp>
      <p:sp>
        <p:nvSpPr>
          <p:cNvPr id="50" name="TextBox 30"/>
          <p:cNvSpPr txBox="1"/>
          <p:nvPr/>
        </p:nvSpPr>
        <p:spPr>
          <a:xfrm>
            <a:off x="1053211" y="2868996"/>
            <a:ext cx="3002885" cy="430530"/>
          </a:xfrm>
          <a:prstGeom prst="rect">
            <a:avLst/>
          </a:prstGeom>
          <a:noFill/>
        </p:spPr>
        <p:txBody>
          <a:bodyPr wrap="square" lIns="0" tIns="0" rIns="0" bIns="0" rtlCol="0">
            <a:spAutoFit/>
          </a:bodyPr>
          <a:lstStyle>
            <a:defPPr>
              <a:defRPr lang="zh-CN"/>
            </a:defPPr>
            <a:lvl1pPr>
              <a:defRPr sz="2800" b="1">
                <a:solidFill>
                  <a:schemeClr val="accent1"/>
                </a:solidFill>
                <a:latin typeface="微软雅黑" panose="020B0503020204020204" charset="-122"/>
                <a:ea typeface="微软雅黑" panose="020B0503020204020204" charset="-122"/>
              </a:defRPr>
            </a:lvl1pPr>
          </a:lstStyle>
          <a:p>
            <a:pPr algn="l"/>
            <a:r>
              <a:rPr lang="zh-CN" altLang="zh-CN" dirty="0">
                <a:solidFill>
                  <a:schemeClr val="tx1"/>
                </a:solidFill>
              </a:rPr>
              <a:t>步骤</a:t>
            </a:r>
            <a:endParaRPr lang="zh-CN" altLang="zh-CN" dirty="0">
              <a:solidFill>
                <a:schemeClr val="tx1"/>
              </a:solidFill>
            </a:endParaRPr>
          </a:p>
        </p:txBody>
      </p:sp>
      <p:sp>
        <p:nvSpPr>
          <p:cNvPr id="52" name="TextBox 30"/>
          <p:cNvSpPr txBox="1"/>
          <p:nvPr/>
        </p:nvSpPr>
        <p:spPr>
          <a:xfrm>
            <a:off x="4221953" y="4453752"/>
            <a:ext cx="2175480"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Invoke</a:t>
            </a:r>
            <a:endParaRPr lang="zh-CN" altLang="zh-CN" sz="2800" b="1" dirty="0">
              <a:latin typeface="微软雅黑" panose="020B0503020204020204" charset="-122"/>
              <a:ea typeface="微软雅黑" panose="020B0503020204020204" charset="-122"/>
            </a:endParaRPr>
          </a:p>
        </p:txBody>
      </p:sp>
      <p:sp>
        <p:nvSpPr>
          <p:cNvPr id="53" name="TextBox 29"/>
          <p:cNvSpPr txBox="1"/>
          <p:nvPr/>
        </p:nvSpPr>
        <p:spPr>
          <a:xfrm>
            <a:off x="6155425" y="1526225"/>
            <a:ext cx="3312368" cy="255905"/>
          </a:xfrm>
          <a:prstGeom prst="rect">
            <a:avLst/>
          </a:prstGeom>
          <a:noFill/>
        </p:spPr>
        <p:txBody>
          <a:bodyPr wrap="square" lIns="0" tIns="0" rIns="0" bIns="0" rtlCol="0">
            <a:spAutoFit/>
          </a:bodyPr>
          <a:lstStyle>
            <a:defPPr>
              <a:defRPr lang="zh-CN"/>
            </a:defPPr>
            <a:lvl1pPr algn="just">
              <a:lnSpc>
                <a:spcPts val="2000"/>
              </a:lnSpc>
              <a:defRPr sz="1400">
                <a:solidFill>
                  <a:schemeClr val="tx1">
                    <a:lumMod val="75000"/>
                    <a:lumOff val="25000"/>
                  </a:schemeClr>
                </a:solidFill>
                <a:latin typeface="微软雅黑" panose="020B0503020204020204" charset="-122"/>
                <a:ea typeface="微软雅黑" panose="020B0503020204020204" charset="-122"/>
              </a:defRPr>
            </a:lvl1pPr>
          </a:lstStyle>
          <a:p>
            <a:r>
              <a:rPr lang="en-US" altLang="zh-CN" dirty="0"/>
              <a:t>AutoJsonRpcServiceImplExporter</a:t>
            </a:r>
            <a:endParaRPr lang="en-US" altLang="zh-CN" dirty="0"/>
          </a:p>
        </p:txBody>
      </p:sp>
      <p:sp>
        <p:nvSpPr>
          <p:cNvPr id="54" name="TextBox 30"/>
          <p:cNvSpPr txBox="1"/>
          <p:nvPr/>
        </p:nvSpPr>
        <p:spPr>
          <a:xfrm>
            <a:off x="6155425" y="1055088"/>
            <a:ext cx="2841052"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配置服务端</a:t>
            </a:r>
            <a:endParaRPr lang="zh-CN" altLang="zh-CN" sz="2800" b="1" dirty="0">
              <a:latin typeface="微软雅黑" panose="020B0503020204020204" charset="-122"/>
              <a:ea typeface="微软雅黑" panose="020B0503020204020204" charset="-122"/>
            </a:endParaRPr>
          </a:p>
        </p:txBody>
      </p:sp>
      <p:sp>
        <p:nvSpPr>
          <p:cNvPr id="55" name="TextBox 29"/>
          <p:cNvSpPr txBox="1"/>
          <p:nvPr/>
        </p:nvSpPr>
        <p:spPr>
          <a:xfrm>
            <a:off x="6156060" y="3410706"/>
            <a:ext cx="3312368" cy="512445"/>
          </a:xfrm>
          <a:prstGeom prst="rect">
            <a:avLst/>
          </a:prstGeom>
          <a:noFill/>
        </p:spPr>
        <p:txBody>
          <a:bodyPr wrap="square" lIns="0" tIns="0" rIns="0" bIns="0" rtlCol="0">
            <a:spAutoFit/>
          </a:bodyPr>
          <a:lstStyle/>
          <a:p>
            <a:pPr algn="just">
              <a:lnSpc>
                <a:spcPts val="2000"/>
              </a:lnSpc>
            </a:pPr>
            <a:r>
              <a:rPr sz="1400" dirty="0">
                <a:latin typeface="微软雅黑" panose="020B0503020204020204" charset="-122"/>
                <a:ea typeface="微软雅黑" panose="020B0503020204020204" charset="-122"/>
              </a:rPr>
              <a:t>JsonServiceExporter</a:t>
            </a:r>
            <a:endParaRPr sz="1400" dirty="0">
              <a:latin typeface="微软雅黑" panose="020B0503020204020204" charset="-122"/>
              <a:ea typeface="微软雅黑" panose="020B0503020204020204" charset="-122"/>
            </a:endParaRPr>
          </a:p>
          <a:p>
            <a:pPr algn="just">
              <a:lnSpc>
                <a:spcPts val="2000"/>
              </a:lnSpc>
            </a:pPr>
            <a:r>
              <a:rPr sz="1400" dirty="0">
                <a:latin typeface="微软雅黑" panose="020B0503020204020204" charset="-122"/>
                <a:ea typeface="微软雅黑" panose="020B0503020204020204" charset="-122"/>
              </a:rPr>
              <a:t>HttpRequestHandler</a:t>
            </a:r>
            <a:endParaRPr sz="1400" dirty="0">
              <a:latin typeface="微软雅黑" panose="020B0503020204020204" charset="-122"/>
              <a:ea typeface="微软雅黑" panose="020B0503020204020204" charset="-122"/>
            </a:endParaRPr>
          </a:p>
        </p:txBody>
      </p:sp>
      <p:sp>
        <p:nvSpPr>
          <p:cNvPr id="56" name="TextBox 30"/>
          <p:cNvSpPr txBox="1"/>
          <p:nvPr/>
        </p:nvSpPr>
        <p:spPr>
          <a:xfrm>
            <a:off x="6156059" y="2868996"/>
            <a:ext cx="2960378" cy="430530"/>
          </a:xfrm>
          <a:prstGeom prst="rect">
            <a:avLst/>
          </a:prstGeom>
          <a:noFill/>
        </p:spPr>
        <p:txBody>
          <a:bodyPr wrap="square" lIns="0" tIns="0" rIns="0" bIns="0" rtlCol="0">
            <a:spAutoFit/>
          </a:bodyPr>
          <a:lstStyle/>
          <a:p>
            <a:pPr algn="l"/>
            <a:r>
              <a:rPr lang="zh-CN" altLang="zh-CN" sz="2800" b="1" dirty="0">
                <a:latin typeface="微软雅黑" panose="020B0503020204020204" charset="-122"/>
                <a:ea typeface="微软雅黑" panose="020B0503020204020204" charset="-122"/>
              </a:rPr>
              <a:t>步骤</a:t>
            </a:r>
            <a:endParaRPr lang="zh-CN" altLang="zh-CN" sz="2800" b="1" dirty="0">
              <a:latin typeface="微软雅黑" panose="020B0503020204020204" charset="-122"/>
              <a:ea typeface="微软雅黑" panose="020B0503020204020204" charset="-122"/>
            </a:endParaRPr>
          </a:p>
        </p:txBody>
      </p:sp>
      <p:grpSp>
        <p:nvGrpSpPr>
          <p:cNvPr id="67" name="组合 66"/>
          <p:cNvGrpSpPr/>
          <p:nvPr/>
        </p:nvGrpSpPr>
        <p:grpSpPr>
          <a:xfrm>
            <a:off x="408380" y="1040799"/>
            <a:ext cx="459464" cy="459464"/>
            <a:chOff x="695400" y="1543084"/>
            <a:chExt cx="459464" cy="459464"/>
          </a:xfrm>
        </p:grpSpPr>
        <p:sp>
          <p:nvSpPr>
            <p:cNvPr id="7" name="椭圆 6"/>
            <p:cNvSpPr/>
            <p:nvPr/>
          </p:nvSpPr>
          <p:spPr>
            <a:xfrm>
              <a:off x="69540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880768" y="1547873"/>
              <a:ext cx="12503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1</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8" name="组合 67"/>
          <p:cNvGrpSpPr/>
          <p:nvPr/>
        </p:nvGrpSpPr>
        <p:grpSpPr>
          <a:xfrm>
            <a:off x="408380" y="2854707"/>
            <a:ext cx="459464" cy="459464"/>
            <a:chOff x="695400" y="3356992"/>
            <a:chExt cx="459464" cy="459464"/>
          </a:xfrm>
        </p:grpSpPr>
        <p:sp>
          <p:nvSpPr>
            <p:cNvPr id="18" name="椭圆 17"/>
            <p:cNvSpPr/>
            <p:nvPr/>
          </p:nvSpPr>
          <p:spPr>
            <a:xfrm>
              <a:off x="69540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TextBox 20"/>
            <p:cNvSpPr txBox="1"/>
            <p:nvPr/>
          </p:nvSpPr>
          <p:spPr>
            <a:xfrm>
              <a:off x="847906" y="3371280"/>
              <a:ext cx="190758"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2</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69" name="组合 68"/>
          <p:cNvGrpSpPr/>
          <p:nvPr/>
        </p:nvGrpSpPr>
        <p:grpSpPr>
          <a:xfrm>
            <a:off x="3667136" y="4406125"/>
            <a:ext cx="459464" cy="459464"/>
            <a:chOff x="4741556" y="4927460"/>
            <a:chExt cx="459464" cy="459464"/>
          </a:xfrm>
        </p:grpSpPr>
        <p:sp>
          <p:nvSpPr>
            <p:cNvPr id="34" name="椭圆 33"/>
            <p:cNvSpPr/>
            <p:nvPr/>
          </p:nvSpPr>
          <p:spPr>
            <a:xfrm>
              <a:off x="4741556" y="4927460"/>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4894619" y="4946510"/>
              <a:ext cx="20358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3</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0" name="组合 69"/>
          <p:cNvGrpSpPr/>
          <p:nvPr/>
        </p:nvGrpSpPr>
        <p:grpSpPr>
          <a:xfrm>
            <a:off x="5468720" y="1040799"/>
            <a:ext cx="459464" cy="459464"/>
            <a:chOff x="7477860" y="1543084"/>
            <a:chExt cx="459464" cy="459464"/>
          </a:xfrm>
        </p:grpSpPr>
        <p:sp>
          <p:nvSpPr>
            <p:cNvPr id="38" name="椭圆 37"/>
            <p:cNvSpPr/>
            <p:nvPr/>
          </p:nvSpPr>
          <p:spPr>
            <a:xfrm>
              <a:off x="7477860" y="1543084"/>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627243" y="1555086"/>
              <a:ext cx="189154"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4</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grpSp>
        <p:nvGrpSpPr>
          <p:cNvPr id="71" name="组合 70"/>
          <p:cNvGrpSpPr/>
          <p:nvPr/>
        </p:nvGrpSpPr>
        <p:grpSpPr>
          <a:xfrm>
            <a:off x="5468720" y="2854707"/>
            <a:ext cx="459464" cy="459464"/>
            <a:chOff x="7477860" y="3356992"/>
            <a:chExt cx="459464" cy="459464"/>
          </a:xfrm>
        </p:grpSpPr>
        <p:sp>
          <p:nvSpPr>
            <p:cNvPr id="39" name="椭圆 38"/>
            <p:cNvSpPr/>
            <p:nvPr/>
          </p:nvSpPr>
          <p:spPr>
            <a:xfrm>
              <a:off x="7477860" y="3356992"/>
              <a:ext cx="459464" cy="4594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7636722" y="3385569"/>
              <a:ext cx="198772" cy="430887"/>
            </a:xfrm>
            <a:prstGeom prst="rect">
              <a:avLst/>
            </a:prstGeom>
            <a:noFill/>
          </p:spPr>
          <p:txBody>
            <a:bodyPr wrap="none" lIns="0" tIns="0" rIns="0" bIns="0" rtlCol="0">
              <a:spAutoFit/>
            </a:bodyPr>
            <a:lstStyle/>
            <a:p>
              <a:pPr algn="ctr"/>
              <a:r>
                <a:rPr lang="en-US" altLang="zh-CN" sz="2800" spc="400" dirty="0" smtClean="0">
                  <a:solidFill>
                    <a:schemeClr val="bg1">
                      <a:lumMod val="95000"/>
                    </a:schemeClr>
                  </a:solidFill>
                  <a:latin typeface="Agency FB" panose="020B0503020202020204" pitchFamily="34" charset="0"/>
                  <a:ea typeface="微软雅黑" panose="020B0503020204020204" charset="-122"/>
                </a:rPr>
                <a:t>5</a:t>
              </a:r>
              <a:endParaRPr lang="zh-CN" altLang="en-US" sz="2800" spc="400" dirty="0">
                <a:solidFill>
                  <a:schemeClr val="bg1">
                    <a:lumMod val="95000"/>
                  </a:schemeClr>
                </a:solidFill>
                <a:latin typeface="Agency FB" panose="020B0503020202020204" pitchFamily="34" charset="0"/>
                <a:ea typeface="微软雅黑" panose="020B050302020402020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strVal val="4*#ppt_w"/>
                                          </p:val>
                                        </p:tav>
                                        <p:tav tm="100000">
                                          <p:val>
                                            <p:strVal val="#ppt_w"/>
                                          </p:val>
                                        </p:tav>
                                      </p:tavLst>
                                    </p:anim>
                                    <p:anim calcmode="lin" valueType="num">
                                      <p:cBhvr>
                                        <p:cTn id="8" dur="500" fill="hold"/>
                                        <p:tgtEl>
                                          <p:spTgt spid="67"/>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par>
                          <p:cTn id="21" fill="hold">
                            <p:stCondLst>
                              <p:cond delay="500"/>
                            </p:stCondLst>
                            <p:childTnLst>
                              <p:par>
                                <p:cTn id="22" presetID="23" presetClass="entr" presetSubtype="32" fill="hold" nodeType="after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strVal val="4*#ppt_w"/>
                                          </p:val>
                                        </p:tav>
                                        <p:tav tm="100000">
                                          <p:val>
                                            <p:strVal val="#ppt_w"/>
                                          </p:val>
                                        </p:tav>
                                      </p:tavLst>
                                    </p:anim>
                                    <p:anim calcmode="lin" valueType="num">
                                      <p:cBhvr>
                                        <p:cTn id="25" dur="500" fill="hold"/>
                                        <p:tgtEl>
                                          <p:spTgt spid="68"/>
                                        </p:tgtEl>
                                        <p:attrNameLst>
                                          <p:attrName>ppt_h</p:attrName>
                                        </p:attrNameLst>
                                      </p:cBhvr>
                                      <p:tavLst>
                                        <p:tav tm="0">
                                          <p:val>
                                            <p:strVal val="4*#ppt_h"/>
                                          </p:val>
                                        </p:tav>
                                        <p:tav tm="100000">
                                          <p:val>
                                            <p:strVal val="#ppt_h"/>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left)">
                                      <p:cBhvr>
                                        <p:cTn id="41" dur="500"/>
                                        <p:tgtEl>
                                          <p:spTgt spid="9"/>
                                        </p:tgtEl>
                                      </p:cBhvr>
                                    </p:animEffect>
                                  </p:childTnLst>
                                </p:cTn>
                              </p:par>
                            </p:childTnLst>
                          </p:cTn>
                        </p:par>
                        <p:par>
                          <p:cTn id="42" fill="hold">
                            <p:stCondLst>
                              <p:cond delay="1000"/>
                            </p:stCondLst>
                            <p:childTnLst>
                              <p:par>
                                <p:cTn id="43" presetID="23" presetClass="entr" presetSubtype="32" fill="hold" nodeType="afterEffect">
                                  <p:stCondLst>
                                    <p:cond delay="0"/>
                                  </p:stCondLst>
                                  <p:childTnLst>
                                    <p:set>
                                      <p:cBhvr>
                                        <p:cTn id="44" dur="1" fill="hold">
                                          <p:stCondLst>
                                            <p:cond delay="0"/>
                                          </p:stCondLst>
                                        </p:cTn>
                                        <p:tgtEl>
                                          <p:spTgt spid="69"/>
                                        </p:tgtEl>
                                        <p:attrNameLst>
                                          <p:attrName>style.visibility</p:attrName>
                                        </p:attrNameLst>
                                      </p:cBhvr>
                                      <p:to>
                                        <p:strVal val="visible"/>
                                      </p:to>
                                    </p:set>
                                    <p:anim calcmode="lin" valueType="num">
                                      <p:cBhvr>
                                        <p:cTn id="45" dur="500" fill="hold"/>
                                        <p:tgtEl>
                                          <p:spTgt spid="69"/>
                                        </p:tgtEl>
                                        <p:attrNameLst>
                                          <p:attrName>ppt_w</p:attrName>
                                        </p:attrNameLst>
                                      </p:cBhvr>
                                      <p:tavLst>
                                        <p:tav tm="0">
                                          <p:val>
                                            <p:strVal val="4*#ppt_w"/>
                                          </p:val>
                                        </p:tav>
                                        <p:tav tm="100000">
                                          <p:val>
                                            <p:strVal val="#ppt_w"/>
                                          </p:val>
                                        </p:tav>
                                      </p:tavLst>
                                    </p:anim>
                                    <p:anim calcmode="lin" valueType="num">
                                      <p:cBhvr>
                                        <p:cTn id="46" dur="500" fill="hold"/>
                                        <p:tgtEl>
                                          <p:spTgt spid="69"/>
                                        </p:tgtEl>
                                        <p:attrNameLst>
                                          <p:attrName>ppt_h</p:attrName>
                                        </p:attrNameLst>
                                      </p:cBhvr>
                                      <p:tavLst>
                                        <p:tav tm="0">
                                          <p:val>
                                            <p:strVal val="4*#ppt_h"/>
                                          </p:val>
                                        </p:tav>
                                        <p:tav tm="100000">
                                          <p:val>
                                            <p:strVal val="#ppt_h"/>
                                          </p:val>
                                        </p:tav>
                                      </p:tavLst>
                                    </p:anim>
                                  </p:childTnLst>
                                </p:cTn>
                              </p:par>
                            </p:childTnLst>
                          </p:cTn>
                        </p:par>
                        <p:par>
                          <p:cTn id="47" fill="hold">
                            <p:stCondLst>
                              <p:cond delay="1500"/>
                            </p:stCondLst>
                            <p:childTnLst>
                              <p:par>
                                <p:cTn id="48" presetID="22" presetClass="entr" presetSubtype="8" fill="hold" grpId="0" nodeType="after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down)">
                                      <p:cBhvr>
                                        <p:cTn id="54" dur="500"/>
                                        <p:tgtEl>
                                          <p:spTgt spid="35"/>
                                        </p:tgtEl>
                                      </p:cBhvr>
                                    </p:animEffect>
                                  </p:childTnLst>
                                </p:cTn>
                              </p:par>
                            </p:childTnLst>
                          </p:cTn>
                        </p:par>
                        <p:par>
                          <p:cTn id="55" fill="hold">
                            <p:stCondLst>
                              <p:cond delay="2500"/>
                            </p:stCondLst>
                            <p:childTnLst>
                              <p:par>
                                <p:cTn id="56" presetID="22" presetClass="entr" presetSubtype="8"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left)">
                                      <p:cBhvr>
                                        <p:cTn id="58" dur="500"/>
                                        <p:tgtEl>
                                          <p:spTgt spid="36"/>
                                        </p:tgtEl>
                                      </p:cBhvr>
                                    </p:animEffect>
                                  </p:childTnLst>
                                </p:cTn>
                              </p:par>
                            </p:childTnLst>
                          </p:cTn>
                        </p:par>
                        <p:par>
                          <p:cTn id="59" fill="hold">
                            <p:stCondLst>
                              <p:cond delay="3000"/>
                            </p:stCondLst>
                            <p:childTnLst>
                              <p:par>
                                <p:cTn id="60" presetID="23" presetClass="entr" presetSubtype="32" fill="hold" nodeType="after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p:cTn id="62" dur="500" fill="hold"/>
                                        <p:tgtEl>
                                          <p:spTgt spid="70"/>
                                        </p:tgtEl>
                                        <p:attrNameLst>
                                          <p:attrName>ppt_w</p:attrName>
                                        </p:attrNameLst>
                                      </p:cBhvr>
                                      <p:tavLst>
                                        <p:tav tm="0">
                                          <p:val>
                                            <p:strVal val="4*#ppt_w"/>
                                          </p:val>
                                        </p:tav>
                                        <p:tav tm="100000">
                                          <p:val>
                                            <p:strVal val="#ppt_w"/>
                                          </p:val>
                                        </p:tav>
                                      </p:tavLst>
                                    </p:anim>
                                    <p:anim calcmode="lin" valueType="num">
                                      <p:cBhvr>
                                        <p:cTn id="63" dur="500" fill="hold"/>
                                        <p:tgtEl>
                                          <p:spTgt spid="70"/>
                                        </p:tgtEl>
                                        <p:attrNameLst>
                                          <p:attrName>ppt_h</p:attrName>
                                        </p:attrNameLst>
                                      </p:cBhvr>
                                      <p:tavLst>
                                        <p:tav tm="0">
                                          <p:val>
                                            <p:strVal val="4*#ppt_h"/>
                                          </p:val>
                                        </p:tav>
                                        <p:tav tm="100000">
                                          <p:val>
                                            <p:strVal val="#ppt_h"/>
                                          </p:val>
                                        </p:tav>
                                      </p:tavLst>
                                    </p:anim>
                                  </p:childTnLst>
                                </p:cTn>
                              </p:par>
                            </p:childTnLst>
                          </p:cTn>
                        </p:par>
                        <p:par>
                          <p:cTn id="64" fill="hold">
                            <p:stCondLst>
                              <p:cond delay="3500"/>
                            </p:stCondLst>
                            <p:childTnLst>
                              <p:par>
                                <p:cTn id="65" presetID="22" presetClass="entr" presetSubtype="8" fill="hold" grpId="0" nodeType="after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wipe(left)">
                                      <p:cBhvr>
                                        <p:cTn id="67" dur="500"/>
                                        <p:tgtEl>
                                          <p:spTgt spid="54"/>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wipe(left)">
                                      <p:cBhvr>
                                        <p:cTn id="70" dur="500"/>
                                        <p:tgtEl>
                                          <p:spTgt spid="53"/>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wipe(up)">
                                      <p:cBhvr>
                                        <p:cTn id="75" dur="500"/>
                                        <p:tgtEl>
                                          <p:spTgt spid="42"/>
                                        </p:tgtEl>
                                      </p:cBhvr>
                                    </p:animEffect>
                                  </p:childTnLst>
                                </p:cTn>
                              </p:par>
                            </p:childTnLst>
                          </p:cTn>
                        </p:par>
                        <p:par>
                          <p:cTn id="76" fill="hold">
                            <p:stCondLst>
                              <p:cond delay="500"/>
                            </p:stCondLst>
                            <p:childTnLst>
                              <p:par>
                                <p:cTn id="77" presetID="23" presetClass="entr" presetSubtype="32" fill="hold" nodeType="after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strVal val="4*#ppt_w"/>
                                          </p:val>
                                        </p:tav>
                                        <p:tav tm="100000">
                                          <p:val>
                                            <p:strVal val="#ppt_w"/>
                                          </p:val>
                                        </p:tav>
                                      </p:tavLst>
                                    </p:anim>
                                    <p:anim calcmode="lin" valueType="num">
                                      <p:cBhvr>
                                        <p:cTn id="80" dur="500" fill="hold"/>
                                        <p:tgtEl>
                                          <p:spTgt spid="71"/>
                                        </p:tgtEl>
                                        <p:attrNameLst>
                                          <p:attrName>ppt_h</p:attrName>
                                        </p:attrNameLst>
                                      </p:cBhvr>
                                      <p:tavLst>
                                        <p:tav tm="0">
                                          <p:val>
                                            <p:strVal val="4*#ppt_h"/>
                                          </p:val>
                                        </p:tav>
                                        <p:tav tm="100000">
                                          <p:val>
                                            <p:strVal val="#ppt_h"/>
                                          </p:val>
                                        </p:tav>
                                      </p:tavLst>
                                    </p:anim>
                                  </p:childTnLst>
                                </p:cTn>
                              </p:par>
                            </p:childTnLst>
                          </p:cTn>
                        </p:par>
                        <p:par>
                          <p:cTn id="81" fill="hold">
                            <p:stCondLst>
                              <p:cond delay="1000"/>
                            </p:stCondLst>
                            <p:childTnLst>
                              <p:par>
                                <p:cTn id="82" presetID="22" presetClass="entr" presetSubtype="8" fill="hold" grpId="0" nodeType="after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wipe(left)">
                                      <p:cBhvr>
                                        <p:cTn id="84" dur="500"/>
                                        <p:tgtEl>
                                          <p:spTgt spid="56"/>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wipe(left)">
                                      <p:cBhvr>
                                        <p:cTn id="8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9" grpId="0"/>
      <p:bldP spid="50" grpId="0"/>
      <p:bldP spid="52" grpId="0"/>
      <p:bldP spid="53" grpId="0"/>
      <p:bldP spid="54" grpId="0"/>
      <p:bldP spid="55"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47464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简化、封装</a:t>
            </a:r>
            <a:endParaRPr lang="zh-CN"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3148038" y="176177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使用类名作为路径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715222" y="464216"/>
            <a:ext cx="19989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JSONRPC</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8038" y="26431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路径、参数限制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148330" y="3536315"/>
            <a:ext cx="52914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自动配置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产品查询</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请求频繁、变更少</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减少数据库压力</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提高响应速度</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6" name="矩形"/>
          <p:cNvSpPr/>
          <p:nvPr/>
        </p:nvSpPr>
        <p:spPr>
          <a:xfrm>
            <a:off x="2427605" y="221135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memcache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最早</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结构单一 </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k/v</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286413"/>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redis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数据结构多、持久化</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数据结构更多、功能更多</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集群更方便、管理界面更好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整合更方便</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配置文件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管理中心</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安装</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10142" y="464216"/>
            <a:ext cx="200914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Hazelcast</a:t>
            </a:r>
            <a:endParaRPr lang="en-US"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添加依赖包</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427605" y="2529205"/>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配置</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spring</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缓存</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40940" y="338931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@Cacheable/@CachePut/@CacheEvict</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value=cacheNames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@Cacheable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486343"/>
            <a:ext cx="606742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condition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5" name="矩形"/>
          <p:cNvSpPr/>
          <p:nvPr/>
        </p:nvSpPr>
        <p:spPr>
          <a:xfrm>
            <a:off x="2427605" y="330835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2"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如果方法没有参数，则使用0作为key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如果只有一个参数的话则使用该参数作为key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默认策略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369185" y="3522345"/>
            <a:ext cx="6432550"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如果参数多</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于</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一个的话则使用所有参数的hashCode作为key</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770890" y="386715"/>
            <a:ext cx="7854315" cy="3820795"/>
          </a:xfrm>
          <a:prstGeom prst="roundRect">
            <a:avLst/>
          </a:prstGeom>
          <a:noFill/>
          <a:ln w="25400">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圆角矩形"/>
          <p:cNvSpPr/>
          <p:nvPr/>
        </p:nvSpPr>
        <p:spPr>
          <a:xfrm>
            <a:off x="4072890" y="496570"/>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a:solidFill>
                  <a:schemeClr val="bg1"/>
                </a:solidFill>
                <a:latin typeface="微软雅黑" panose="020B0503020204020204" charset="-122"/>
                <a:ea typeface="微软雅黑" panose="020B0503020204020204" charset="-122"/>
                <a:cs typeface="微软雅黑" panose="020B0503020204020204" charset="-122"/>
                <a:sym typeface="+mn-ea"/>
              </a:rPr>
              <a:t>无名</a:t>
            </a: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1" name="圆角矩形"/>
          <p:cNvSpPr/>
          <p:nvPr/>
        </p:nvSpPr>
        <p:spPr>
          <a:xfrm>
            <a:off x="99187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APP</a:t>
            </a:r>
            <a:endParaRPr lang="en-US" altLang="zh-CN"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 name="圆角矩形"/>
          <p:cNvSpPr/>
          <p:nvPr/>
        </p:nvSpPr>
        <p:spPr>
          <a:xfrm>
            <a:off x="2995295"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用户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6" name="圆角矩形"/>
          <p:cNvSpPr/>
          <p:nvPr/>
        </p:nvSpPr>
        <p:spPr>
          <a:xfrm>
            <a:off x="4998720" y="192595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账户</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7002145" y="1925955"/>
            <a:ext cx="1341120" cy="510540"/>
          </a:xfrm>
          <a:prstGeom prst="roundRect">
            <a:avLst>
              <a:gd name="adj" fmla="val 16666"/>
            </a:avLst>
          </a:prstGeom>
          <a:solidFill>
            <a:srgbClr val="FFFFFF"/>
          </a:solidFill>
          <a:ln w="22225" cap="flat" cmpd="sng">
            <a:solidFill>
              <a:srgbClr val="C94251"/>
            </a:solidFill>
            <a:prstDash val="dash"/>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8" name="肘形连接符 7"/>
          <p:cNvCxnSpPr>
            <a:stCxn id="30" idx="2"/>
            <a:endCxn id="41" idx="0"/>
          </p:cNvCxnSpPr>
          <p:nvPr/>
        </p:nvCxnSpPr>
        <p:spPr>
          <a:xfrm rot="5400000">
            <a:off x="2828925" y="-211455"/>
            <a:ext cx="970915" cy="330327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30" idx="2"/>
            <a:endCxn id="6" idx="0"/>
          </p:cNvCxnSpPr>
          <p:nvPr/>
        </p:nvCxnSpPr>
        <p:spPr>
          <a:xfrm rot="5400000" flipV="1">
            <a:off x="4832350" y="1088390"/>
            <a:ext cx="970915" cy="703580"/>
          </a:xfrm>
          <a:prstGeom prst="bentConnector3">
            <a:avLst>
              <a:gd name="adj1" fmla="val 50000"/>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30" idx="2"/>
            <a:endCxn id="7" idx="0"/>
          </p:cNvCxnSpPr>
          <p:nvPr/>
        </p:nvCxnSpPr>
        <p:spPr>
          <a:xfrm rot="5400000" flipV="1">
            <a:off x="5833745" y="86360"/>
            <a:ext cx="970915" cy="270700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12" name="圆角矩形"/>
          <p:cNvSpPr/>
          <p:nvPr/>
        </p:nvSpPr>
        <p:spPr>
          <a:xfrm>
            <a:off x="770890" y="3393440"/>
            <a:ext cx="7854950" cy="1532890"/>
          </a:xfrm>
          <a:prstGeom prst="roundRect">
            <a:avLst>
              <a:gd name="adj" fmla="val 16666"/>
            </a:avLst>
          </a:prstGeom>
          <a:solidFill>
            <a:srgbClr val="C9394A"/>
          </a:solidFill>
          <a:ln w="38100" cap="flat" cmpd="sng">
            <a:solidFill>
              <a:srgbClr val="C9394A"/>
            </a:solid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金融公司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cxnSp>
        <p:nvCxnSpPr>
          <p:cNvPr id="13" name="直接箭头连接符 12"/>
          <p:cNvCxnSpPr>
            <a:stCxn id="7" idx="2"/>
          </p:cNvCxnSpPr>
          <p:nvPr/>
        </p:nvCxnSpPr>
        <p:spPr>
          <a:xfrm flipH="1">
            <a:off x="7668260" y="2436495"/>
            <a:ext cx="4445" cy="999490"/>
          </a:xfrm>
          <a:prstGeom prst="straightConnector1">
            <a:avLst/>
          </a:prstGeom>
          <a:ln w="5397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圆角矩形"/>
          <p:cNvSpPr/>
          <p:nvPr/>
        </p:nvSpPr>
        <p:spPr>
          <a:xfrm>
            <a:off x="6636385" y="3761105"/>
            <a:ext cx="1534795" cy="88836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18" name="肘形连接符 17"/>
          <p:cNvCxnSpPr>
            <a:stCxn id="30" idx="2"/>
            <a:endCxn id="3" idx="0"/>
          </p:cNvCxnSpPr>
          <p:nvPr/>
        </p:nvCxnSpPr>
        <p:spPr>
          <a:xfrm rot="5400000">
            <a:off x="3830320" y="789940"/>
            <a:ext cx="970915" cy="1299845"/>
          </a:xfrm>
          <a:prstGeom prst="bentConnector3">
            <a:avLst>
              <a:gd name="adj1" fmla="val 50033"/>
            </a:avLst>
          </a:prstGeom>
          <a:ln w="22225" cmpd="sng">
            <a:solidFill>
              <a:srgbClr val="C94251"/>
            </a:solidFill>
            <a:prstDash val="sysDash"/>
          </a:ln>
        </p:spPr>
        <p:style>
          <a:lnRef idx="1">
            <a:schemeClr val="accent1"/>
          </a:lnRef>
          <a:fillRef idx="0">
            <a:schemeClr val="accent1"/>
          </a:fillRef>
          <a:effectRef idx="0">
            <a:schemeClr val="accent1"/>
          </a:effectRef>
          <a:fontRef idx="minor">
            <a:schemeClr val="tx1"/>
          </a:fontRef>
        </p:style>
      </p:cxnSp>
      <p:sp>
        <p:nvSpPr>
          <p:cNvPr id="21" name="圆角矩形"/>
          <p:cNvSpPr/>
          <p:nvPr/>
        </p:nvSpPr>
        <p:spPr>
          <a:xfrm>
            <a:off x="4072890" y="495935"/>
            <a:ext cx="1785620" cy="458470"/>
          </a:xfrm>
          <a:prstGeom prst="roundRect">
            <a:avLst>
              <a:gd name="adj" fmla="val 16666"/>
            </a:avLst>
          </a:prstGeom>
          <a:solidFill>
            <a:srgbClr val="C9394A"/>
          </a:solidFill>
          <a:ln w="38100" cap="flat" cmpd="sng">
            <a:noFill/>
            <a:prstDash val="solid"/>
            <a:round/>
          </a:ln>
          <a:effectLst>
            <a:outerShdw blurRad="40000" dist="20000" dir="5400000" rotWithShape="0">
              <a:srgbClr val="000000">
                <a:alpha val="3764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rPr>
              <a:t>套壳公司</a:t>
            </a:r>
            <a:endParaRPr lang="zh-CN" altLang="en-US" sz="2000" b="1" u="none" strike="noStrike" kern="1200" cap="none" spc="0" baseline="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20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2000"/>
                                        <p:tgtEl>
                                          <p:spTgt spid="18"/>
                                        </p:tgtEl>
                                      </p:cBhvr>
                                    </p:animEffect>
                                  </p:childTnLst>
                                </p:cTn>
                              </p:par>
                              <p:par>
                                <p:cTn id="17" presetID="22" presetClass="entr" presetSubtype="1"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2000"/>
                                        <p:tgtEl>
                                          <p:spTgt spid="10"/>
                                        </p:tgtEl>
                                      </p:cBhvr>
                                    </p:animEffect>
                                  </p:childTnLst>
                                </p:cTn>
                              </p:par>
                              <p:par>
                                <p:cTn id="20" presetID="22" presetClass="entr" presetSubtype="1"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up)">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up)">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up)">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heel(8)">
                                      <p:cBhvr>
                                        <p:cTn id="62" dur="20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left)">
                                      <p:cBhvr>
                                        <p:cTn id="6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12" grpId="0" bldLvl="0" animBg="1"/>
      <p:bldP spid="41" grpId="0" animBg="1"/>
      <p:bldP spid="3" grpId="0" animBg="1"/>
      <p:bldP spid="6" grpId="0" animBg="1"/>
      <p:bldP spid="7" grpId="0" animBg="1"/>
      <p:bldP spid="15" grpId="0" animBg="1"/>
      <p:bldP spid="19" grpId="0" animBg="1"/>
      <p:bldP spid="21"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355850" y="180879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#参数名   #product.id</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2355850" y="2673033"/>
            <a:ext cx="634238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#p参数index  #p0.id </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355850" y="3451860"/>
            <a:ext cx="52781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66974"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key </a:t>
            </a: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自定义策略</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每次都会执行</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@CachePut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55837" y="464216"/>
            <a:ext cx="231775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Spring </a:t>
            </a:r>
            <a:r>
              <a:rPr lang="zh-CN" altLang="en-US" sz="3000" b="1" dirty="0">
                <a:solidFill>
                  <a:srgbClr val="C94251"/>
                </a:solidFill>
                <a:latin typeface="微软雅黑" panose="020B0503020204020204" charset="-122"/>
                <a:ea typeface="微软雅黑" panose="020B0503020204020204" charset="-122"/>
              </a:rPr>
              <a:t>注解</a:t>
            </a:r>
            <a:endParaRPr lang="zh-CN" altLang="en-US"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2427605" y="1665288"/>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allEntries</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3" name="文本框"/>
          <p:cNvSpPr>
            <a:spLocks noGrp="1"/>
          </p:cNvSpPr>
          <p:nvPr/>
        </p:nvSpPr>
        <p:spPr>
          <a:xfrm>
            <a:off x="1059989" y="1017161"/>
            <a:ext cx="8013576" cy="507999"/>
          </a:xfrm>
          <a:prstGeom prst="rect">
            <a:avLst/>
          </a:prstGeom>
          <a:noFill/>
          <a:ln w="9525" cap="flat" cmpd="sng">
            <a:noFill/>
            <a:prstDash val="solid"/>
            <a:round/>
          </a:ln>
        </p:spPr>
        <p:txBody>
          <a:bodyPr vert="horz" wrap="square" lIns="91440" tIns="45720" rIns="91440" bIns="45720" anchor="ctr" anchorCtr="0"/>
          <a:lst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@CacheEvict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2" name="矩形"/>
          <p:cNvSpPr/>
          <p:nvPr/>
        </p:nvSpPr>
        <p:spPr>
          <a:xfrm>
            <a:off x="2427605" y="2656523"/>
            <a:ext cx="530225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rPr>
              <a:t>beforeInvocation</a:t>
            </a:r>
            <a:endParaRPr lang="zh-CN"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消息系统</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Topic</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Queue</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消费者分组</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060341"/>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框架</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427605" y="1782098"/>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Hazelcast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不满足，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spring</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整合不好</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缓存维护</a:t>
            </a:r>
            <a:endParaRPr lang="zh-CN" altLang="en-US" sz="3200" dirty="0">
              <a:ea typeface="微软雅黑" panose="020B0503020204020204" charset="-122"/>
            </a:endParaRPr>
          </a:p>
        </p:txBody>
      </p:sp>
      <p:sp>
        <p:nvSpPr>
          <p:cNvPr id="6" name="矩形"/>
          <p:cNvSpPr/>
          <p:nvPr/>
        </p:nvSpPr>
        <p:spPr>
          <a:xfrm>
            <a:off x="2427605" y="2857153"/>
            <a:ext cx="529145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kafka </a:t>
            </a:r>
            <a:endParaRPr 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427605" y="3932208"/>
            <a:ext cx="520128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sz="2000" dirty="0">
                <a:solidFill>
                  <a:srgbClr val="474747"/>
                </a:solidFill>
                <a:latin typeface="微软雅黑" panose="020B0503020204020204" charset="-122"/>
                <a:ea typeface="微软雅黑" panose="020B0503020204020204" charset="-122"/>
                <a:sym typeface="Calibri" panose="020F0502020204030204" pitchFamily="34" charset="0"/>
              </a:rPr>
              <a:t>activemq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安装、使用简单</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3146425" y="1527810"/>
            <a:ext cx="419481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下单功能实现</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42272" y="464216"/>
            <a:ext cx="944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zh-CN" sz="3000" b="1" dirty="0">
                <a:solidFill>
                  <a:srgbClr val="C94251"/>
                </a:solidFill>
                <a:latin typeface="微软雅黑" panose="020B0503020204020204" charset="-122"/>
                <a:ea typeface="微软雅黑" panose="020B0503020204020204" charset="-122"/>
              </a:rPr>
              <a:t>安全</a:t>
            </a:r>
            <a:endParaRPr lang="zh-CN" altLang="zh-CN" sz="3000" b="1" dirty="0">
              <a:solidFill>
                <a:srgbClr val="C94251"/>
              </a:solidFill>
              <a:latin typeface="微软雅黑" panose="020B0503020204020204" charset="-122"/>
              <a:ea typeface="微软雅黑" panose="020B0503020204020204" charset="-122"/>
            </a:endParaRPr>
          </a:p>
        </p:txBody>
      </p:sp>
      <p:sp>
        <p:nvSpPr>
          <p:cNvPr id="6" name="矩形"/>
          <p:cNvSpPr/>
          <p:nvPr/>
        </p:nvSpPr>
        <p:spPr>
          <a:xfrm>
            <a:off x="3146425" y="246126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RSA</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加签验签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3146425" y="3394710"/>
            <a:ext cx="39122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tyk</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网关、</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HTTPS</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324928"/>
            <a:ext cx="7021830" cy="255333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RSA算法是一种非对称加密算法，所谓非对称，就是指该算法需要一对密钥，使用其中一个加密，则需要用另一个才能解密。密钥分为公钥和私钥，私钥是自己保存，公钥提供给对方。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232430" y="464216"/>
            <a:ext cx="964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endParaRPr lang="en-US" altLang="zh-CN"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p:cNvSpPr/>
          <p:nvPr/>
        </p:nvSpPr>
        <p:spPr>
          <a:xfrm>
            <a:off x="1061085" y="1016953"/>
            <a:ext cx="7021830" cy="3169285"/>
          </a:xfrm>
          <a:prstGeom prst="rect">
            <a:avLst/>
          </a:prstGeom>
          <a:noFill/>
          <a:ln w="9525" cap="flat" cmpd="sng">
            <a:noFill/>
            <a:prstDash val="solid"/>
            <a:miter/>
          </a:ln>
        </p:spPr>
        <p:txBody>
          <a:bodyPr vert="horz" wrap="square" lIns="91440" tIns="45720" rIns="91440" bIns="45720" anchor="ctr" anchorCtr="0">
            <a:spAutoFit/>
          </a:bodyPr>
          <a:lstStyle/>
          <a:p>
            <a:pPr lvl="1" latinLnBrk="0">
              <a:lnSpc>
                <a:spcPct val="200000"/>
              </a:lnSpc>
              <a:spcAft>
                <a:spcPts val="1800"/>
              </a:spcAft>
              <a:buFont typeface="Wingdings" panose="05000000000000000000" pitchFamily="2" charset="2"/>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私钥将明文进行签名生成密文串与明文一起传输。对方收到数据后使用公钥对明文和密文串进行验签。如果验签通过就说明第一数据没有被修改过；第二这些数据一定是持有私钥的人发送的，因为私钥只有自己持有，这就起到了防抵赖的作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470430" y="464216"/>
            <a:ext cx="2488565"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en-US" altLang="zh-CN" sz="3000" b="1" dirty="0">
                <a:solidFill>
                  <a:srgbClr val="C94251"/>
                </a:solidFill>
                <a:latin typeface="微软雅黑" panose="020B0503020204020204" charset="-122"/>
                <a:ea typeface="微软雅黑" panose="020B0503020204020204" charset="-122"/>
              </a:rPr>
              <a:t>RSA</a:t>
            </a:r>
            <a:r>
              <a:rPr lang="zh-CN" altLang="en-US" sz="3000" b="1" dirty="0">
                <a:solidFill>
                  <a:srgbClr val="C94251"/>
                </a:solidFill>
                <a:latin typeface="微软雅黑" panose="020B0503020204020204" charset="-122"/>
                <a:ea typeface="微软雅黑" panose="020B0503020204020204" charset="-122"/>
              </a:rPr>
              <a:t>签名验签</a:t>
            </a:r>
            <a:endParaRPr lang="zh-CN" altLang="en-US" sz="3000" b="1" dirty="0">
              <a:solidFill>
                <a:srgbClr val="C94251"/>
              </a:solidFill>
              <a:latin typeface="微软雅黑" panose="020B0503020204020204" charset="-122"/>
              <a:ea typeface="微软雅黑" panose="020B0503020204020204" charset="-122"/>
            </a:endParaRPr>
          </a:p>
        </p:txBody>
      </p:sp>
      <p:sp>
        <p:nvSpPr>
          <p:cNvPr id="2" name="矩形"/>
          <p:cNvSpPr/>
          <p:nvPr/>
        </p:nvSpPr>
        <p:spPr>
          <a:xfrm>
            <a:off x="3274060" y="348488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使用演示</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生成密钥对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工具类</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验签时机</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3274060" y="254127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3274060" y="1597660"/>
            <a:ext cx="419481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拦截器</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5"/>
          <p:cNvSpPr>
            <a:spLocks noChangeArrowheads="1"/>
          </p:cNvSpPr>
          <p:nvPr/>
        </p:nvSpPr>
        <p:spPr bwMode="auto">
          <a:xfrm>
            <a:off x="3644336" y="1553788"/>
            <a:ext cx="767634" cy="76914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2" name="Oval 6"/>
          <p:cNvSpPr>
            <a:spLocks noChangeArrowheads="1"/>
          </p:cNvSpPr>
          <p:nvPr/>
        </p:nvSpPr>
        <p:spPr bwMode="auto">
          <a:xfrm>
            <a:off x="4581563" y="1690269"/>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3" name="Oval 7"/>
          <p:cNvSpPr>
            <a:spLocks noChangeArrowheads="1"/>
          </p:cNvSpPr>
          <p:nvPr/>
        </p:nvSpPr>
        <p:spPr bwMode="auto">
          <a:xfrm>
            <a:off x="4111036" y="2081857"/>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4" name="Oval 8"/>
          <p:cNvSpPr>
            <a:spLocks noChangeArrowheads="1"/>
          </p:cNvSpPr>
          <p:nvPr/>
        </p:nvSpPr>
        <p:spPr bwMode="auto">
          <a:xfrm>
            <a:off x="4601964" y="2066551"/>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5" name="Oval 9"/>
          <p:cNvSpPr>
            <a:spLocks noChangeArrowheads="1"/>
          </p:cNvSpPr>
          <p:nvPr/>
        </p:nvSpPr>
        <p:spPr bwMode="auto">
          <a:xfrm>
            <a:off x="4891421" y="2356097"/>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6" name="Oval 10"/>
          <p:cNvSpPr>
            <a:spLocks noChangeArrowheads="1"/>
          </p:cNvSpPr>
          <p:nvPr/>
        </p:nvSpPr>
        <p:spPr bwMode="auto">
          <a:xfrm>
            <a:off x="3819029" y="249586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7" name="Oval 11"/>
          <p:cNvSpPr>
            <a:spLocks noChangeArrowheads="1"/>
          </p:cNvSpPr>
          <p:nvPr/>
        </p:nvSpPr>
        <p:spPr bwMode="auto">
          <a:xfrm>
            <a:off x="3198038" y="2190622"/>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p>
            <a:endParaRPr lang="zh-CN" altLang="en-US"/>
          </a:p>
        </p:txBody>
      </p:sp>
      <p:sp>
        <p:nvSpPr>
          <p:cNvPr id="29" name="Freeform 12"/>
          <p:cNvSpPr/>
          <p:nvPr/>
        </p:nvSpPr>
        <p:spPr bwMode="auto">
          <a:xfrm>
            <a:off x="3646886" y="1741290"/>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p>
            <a:endParaRPr lang="zh-CN" altLang="en-US"/>
          </a:p>
        </p:txBody>
      </p:sp>
      <p:sp>
        <p:nvSpPr>
          <p:cNvPr id="31" name="Oval 13"/>
          <p:cNvSpPr>
            <a:spLocks noChangeArrowheads="1"/>
          </p:cNvSpPr>
          <p:nvPr/>
        </p:nvSpPr>
        <p:spPr bwMode="auto">
          <a:xfrm>
            <a:off x="3563888" y="1277377"/>
            <a:ext cx="912999" cy="913281"/>
          </a:xfrm>
          <a:prstGeom prst="ellipse">
            <a:avLst/>
          </a:prstGeom>
          <a:solidFill>
            <a:schemeClr val="accent1"/>
          </a:solidFill>
          <a:ln>
            <a:noFill/>
          </a:ln>
        </p:spPr>
        <p:txBody>
          <a:bodyPr vert="horz" wrap="square" lIns="0" tIns="0" rIns="0" bIns="0" numCol="1" anchor="t" anchorCtr="0" compatLnSpc="1"/>
          <a:p>
            <a:pPr algn="ctr"/>
            <a:r>
              <a:rPr lang="zh-CN" altLang="en-US" sz="2400" b="1" dirty="0">
                <a:solidFill>
                  <a:schemeClr val="bg1"/>
                </a:solidFill>
              </a:rPr>
              <a:t>快速</a:t>
            </a:r>
            <a:endParaRPr lang="zh-CN" altLang="en-US" sz="2400" b="1" dirty="0">
              <a:solidFill>
                <a:schemeClr val="bg1"/>
              </a:solidFill>
            </a:endParaRPr>
          </a:p>
        </p:txBody>
      </p:sp>
      <p:sp>
        <p:nvSpPr>
          <p:cNvPr id="32" name="Oval 14"/>
          <p:cNvSpPr>
            <a:spLocks noChangeArrowheads="1"/>
          </p:cNvSpPr>
          <p:nvPr/>
        </p:nvSpPr>
        <p:spPr bwMode="auto">
          <a:xfrm>
            <a:off x="3419872" y="2429505"/>
            <a:ext cx="912999" cy="913281"/>
          </a:xfrm>
          <a:prstGeom prst="ellipse">
            <a:avLst/>
          </a:prstGeom>
          <a:solidFill>
            <a:schemeClr val="accent2"/>
          </a:solidFill>
          <a:ln>
            <a:noFill/>
          </a:ln>
        </p:spPr>
        <p:txBody>
          <a:bodyPr vert="horz" wrap="square" lIns="0" tIns="0" rIns="0" bIns="0" numCol="1" anchor="t" anchorCtr="0" compatLnSpc="1"/>
          <a:p>
            <a:pPr algn="ctr"/>
            <a:r>
              <a:rPr lang="zh-CN" altLang="en-US" sz="2400" b="1" dirty="0">
                <a:solidFill>
                  <a:schemeClr val="bg1"/>
                </a:solidFill>
              </a:rPr>
              <a:t>高效</a:t>
            </a:r>
            <a:endParaRPr lang="zh-CN" altLang="en-US" sz="2400" b="1" dirty="0">
              <a:solidFill>
                <a:schemeClr val="bg1"/>
              </a:solidFill>
            </a:endParaRPr>
          </a:p>
        </p:txBody>
      </p:sp>
      <p:sp>
        <p:nvSpPr>
          <p:cNvPr id="33" name="Oval 14"/>
          <p:cNvSpPr>
            <a:spLocks noChangeArrowheads="1"/>
          </p:cNvSpPr>
          <p:nvPr/>
        </p:nvSpPr>
        <p:spPr bwMode="auto">
          <a:xfrm>
            <a:off x="5025264" y="1870720"/>
            <a:ext cx="912999" cy="913281"/>
          </a:xfrm>
          <a:prstGeom prst="ellipse">
            <a:avLst/>
          </a:prstGeom>
          <a:solidFill>
            <a:srgbClr val="00B050"/>
          </a:solidFill>
          <a:ln>
            <a:noFill/>
          </a:ln>
        </p:spPr>
        <p:txBody>
          <a:bodyPr vert="horz" wrap="square" lIns="0" tIns="0" rIns="0" bIns="0" numCol="1" anchor="t" anchorCtr="0" compatLnSpc="1"/>
          <a:p>
            <a:pPr algn="ctr"/>
            <a:r>
              <a:rPr lang="zh-CN" altLang="en-US" sz="2400" b="1" dirty="0">
                <a:solidFill>
                  <a:schemeClr val="bg1"/>
                </a:solidFill>
              </a:rPr>
              <a:t>安全</a:t>
            </a:r>
            <a:endParaRPr lang="zh-CN" altLang="en-US" sz="2400" b="1" dirty="0">
              <a:solidFill>
                <a:schemeClr val="bg1"/>
              </a:solidFill>
            </a:endParaRPr>
          </a:p>
        </p:txBody>
      </p:sp>
      <p:sp>
        <p:nvSpPr>
          <p:cNvPr id="35" name="矩形"/>
          <p:cNvSpPr/>
          <p:nvPr/>
        </p:nvSpPr>
        <p:spPr>
          <a:xfrm>
            <a:off x="3689650" y="4312548"/>
            <a:ext cx="1706880" cy="553085"/>
          </a:xfrm>
          <a:prstGeom prst="rect">
            <a:avLst/>
          </a:prstGeom>
          <a:noFill/>
          <a:ln w="9525" cap="flat" cmpd="sng">
            <a:noFill/>
            <a:prstDash val="solid"/>
            <a:miter/>
          </a:ln>
        </p:spPr>
        <p:txBody>
          <a:bodyPr vert="horz" wrap="none" lIns="91440" tIns="45720" rIns="91440" bIns="45720" anchor="t" anchorCtr="0">
            <a:spAutoFit/>
            <a:scene3d>
              <a:camera prst="orthographicFront"/>
              <a:lightRig rig="threePt" dir="t"/>
            </a:scene3d>
          </a:bodyPr>
          <a:p>
            <a:pPr algn="ctr"/>
            <a:r>
              <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rPr>
              <a:t>产品系统</a:t>
            </a:r>
            <a:endParaRPr lang="zh-CN" altLang="zh-CN" sz="3000" b="1" u="none" strike="noStrike" kern="0" cap="none" spc="0" baseline="0" dirty="0">
              <a:solidFill>
                <a:schemeClr val="accent2"/>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36" name="圆角矩形"/>
          <p:cNvSpPr/>
          <p:nvPr/>
        </p:nvSpPr>
        <p:spPr>
          <a:xfrm>
            <a:off x="2078990"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开发快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37" name="圆角矩形"/>
          <p:cNvSpPr/>
          <p:nvPr/>
        </p:nvSpPr>
        <p:spPr>
          <a:xfrm>
            <a:off x="4601845" y="31115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迭代快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cxnSp>
        <p:nvCxnSpPr>
          <p:cNvPr id="38" name="肘形连接符 37"/>
          <p:cNvCxnSpPr>
            <a:stCxn id="36" idx="2"/>
            <a:endCxn id="31" idx="0"/>
          </p:cNvCxnSpPr>
          <p:nvPr/>
        </p:nvCxnSpPr>
        <p:spPr>
          <a:xfrm rot="5400000" flipV="1">
            <a:off x="3156903" y="414338"/>
            <a:ext cx="455930" cy="1270635"/>
          </a:xfrm>
          <a:prstGeom prst="bentConnector3">
            <a:avLst>
              <a:gd name="adj1" fmla="val 4993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37" idx="2"/>
            <a:endCxn id="31" idx="0"/>
          </p:cNvCxnSpPr>
          <p:nvPr/>
        </p:nvCxnSpPr>
        <p:spPr>
          <a:xfrm rot="5400000">
            <a:off x="4418330" y="423545"/>
            <a:ext cx="455930" cy="1252220"/>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sp>
        <p:nvSpPr>
          <p:cNvPr id="40" name="圆角矩形"/>
          <p:cNvSpPr/>
          <p:nvPr/>
        </p:nvSpPr>
        <p:spPr>
          <a:xfrm>
            <a:off x="1376680" y="1985010"/>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高并发</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2" name="圆角矩形"/>
          <p:cNvSpPr/>
          <p:nvPr/>
        </p:nvSpPr>
        <p:spPr>
          <a:xfrm>
            <a:off x="1376680" y="321881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响应快</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2" name="组合 1"/>
          <p:cNvGrpSpPr/>
          <p:nvPr/>
        </p:nvGrpSpPr>
        <p:grpSpPr>
          <a:xfrm>
            <a:off x="2717800" y="2240280"/>
            <a:ext cx="702310" cy="1233805"/>
            <a:chOff x="4280" y="3528"/>
            <a:chExt cx="1106" cy="1943"/>
          </a:xfrm>
        </p:grpSpPr>
        <p:cxnSp>
          <p:nvCxnSpPr>
            <p:cNvPr id="43" name="肘形连接符 42"/>
            <p:cNvCxnSpPr>
              <a:stCxn id="40" idx="3"/>
              <a:endCxn id="32" idx="2"/>
            </p:cNvCxnSpPr>
            <p:nvPr/>
          </p:nvCxnSpPr>
          <p:spPr>
            <a:xfrm>
              <a:off x="4280" y="3528"/>
              <a:ext cx="1106" cy="1017"/>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2" idx="3"/>
              <a:endCxn id="32" idx="2"/>
            </p:cNvCxnSpPr>
            <p:nvPr/>
          </p:nvCxnSpPr>
          <p:spPr>
            <a:xfrm flipV="1">
              <a:off x="4280" y="4545"/>
              <a:ext cx="1106" cy="92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
        <p:nvSpPr>
          <p:cNvPr id="45" name="圆角矩形"/>
          <p:cNvSpPr/>
          <p:nvPr/>
        </p:nvSpPr>
        <p:spPr>
          <a:xfrm>
            <a:off x="7006590" y="155384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加密</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46" name="圆角矩形"/>
          <p:cNvSpPr/>
          <p:nvPr/>
        </p:nvSpPr>
        <p:spPr>
          <a:xfrm>
            <a:off x="7006590" y="2568575"/>
            <a:ext cx="1341120" cy="510540"/>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权限</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3" name="组合 2"/>
          <p:cNvGrpSpPr/>
          <p:nvPr/>
        </p:nvGrpSpPr>
        <p:grpSpPr>
          <a:xfrm>
            <a:off x="5938520" y="1809115"/>
            <a:ext cx="1068070" cy="1014730"/>
            <a:chOff x="9352" y="2849"/>
            <a:chExt cx="1682" cy="1598"/>
          </a:xfrm>
        </p:grpSpPr>
        <p:cxnSp>
          <p:nvCxnSpPr>
            <p:cNvPr id="47" name="肘形连接符 46"/>
            <p:cNvCxnSpPr>
              <a:stCxn id="33" idx="6"/>
              <a:endCxn id="45" idx="1"/>
            </p:cNvCxnSpPr>
            <p:nvPr/>
          </p:nvCxnSpPr>
          <p:spPr>
            <a:xfrm flipV="1">
              <a:off x="9352" y="2849"/>
              <a:ext cx="1682" cy="816"/>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46" idx="1"/>
              <a:endCxn id="33" idx="6"/>
            </p:cNvCxnSpPr>
            <p:nvPr/>
          </p:nvCxnSpPr>
          <p:spPr>
            <a:xfrm rot="10800000">
              <a:off x="9352" y="3665"/>
              <a:ext cx="1682" cy="782"/>
            </a:xfrm>
            <a:prstGeom prst="bentConnector3">
              <a:avLst>
                <a:gd name="adj1" fmla="val 50000"/>
              </a:avLst>
            </a:prstGeom>
            <a:ln w="25400" cmpd="sng">
              <a:solidFill>
                <a:srgbClr val="C9394A"/>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anim calcmode="lin" valueType="num">
                                      <p:cBhvr>
                                        <p:cTn id="8" dur="500" fill="hold"/>
                                        <p:tgtEl>
                                          <p:spTgt spid="29"/>
                                        </p:tgtEl>
                                        <p:attrNameLst>
                                          <p:attrName>ppt_x</p:attrName>
                                        </p:attrNameLst>
                                      </p:cBhvr>
                                      <p:tavLst>
                                        <p:tav tm="0">
                                          <p:val>
                                            <p:strVal val="#ppt_x"/>
                                          </p:val>
                                        </p:tav>
                                        <p:tav tm="100000">
                                          <p:val>
                                            <p:strVal val="#ppt_x"/>
                                          </p:val>
                                        </p:tav>
                                      </p:tavLst>
                                    </p:anim>
                                    <p:anim calcmode="lin" valueType="num">
                                      <p:cBhvr>
                                        <p:cTn id="9" dur="500" fill="hold"/>
                                        <p:tgtEl>
                                          <p:spTgt spid="29"/>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53" presetClass="entr" presetSubtype="16" fill="hold" nodeType="withEffect">
                                  <p:stCondLst>
                                    <p:cond delay="15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par>
                                <p:cTn id="36" presetID="53" presetClass="entr" presetSubtype="16" fill="hold" nodeType="withEffect">
                                  <p:stCondLst>
                                    <p:cond delay="2000"/>
                                  </p:stCondLst>
                                  <p:childTnLst>
                                    <p:set>
                                      <p:cBhvr>
                                        <p:cTn id="37" dur="1" fill="hold">
                                          <p:stCondLst>
                                            <p:cond delay="0"/>
                                          </p:stCondLst>
                                        </p:cTn>
                                        <p:tgtEl>
                                          <p:spTgt spid="32"/>
                                        </p:tgtEl>
                                        <p:attrNameLst>
                                          <p:attrName>style.visibility</p:attrName>
                                        </p:attrNameLst>
                                      </p:cBhvr>
                                      <p:to>
                                        <p:strVal val="visible"/>
                                      </p:to>
                                    </p:set>
                                    <p:anim calcmode="lin" valueType="num">
                                      <p:cBhvr>
                                        <p:cTn id="38" dur="500" fill="hold"/>
                                        <p:tgtEl>
                                          <p:spTgt spid="32"/>
                                        </p:tgtEl>
                                        <p:attrNameLst>
                                          <p:attrName>ppt_w</p:attrName>
                                        </p:attrNameLst>
                                      </p:cBhvr>
                                      <p:tavLst>
                                        <p:tav tm="0">
                                          <p:val>
                                            <p:fltVal val="0"/>
                                          </p:val>
                                        </p:tav>
                                        <p:tav tm="100000">
                                          <p:val>
                                            <p:strVal val="#ppt_w"/>
                                          </p:val>
                                        </p:tav>
                                      </p:tavLst>
                                    </p:anim>
                                    <p:anim calcmode="lin" valueType="num">
                                      <p:cBhvr>
                                        <p:cTn id="39" dur="500" fill="hold"/>
                                        <p:tgtEl>
                                          <p:spTgt spid="32"/>
                                        </p:tgtEl>
                                        <p:attrNameLst>
                                          <p:attrName>ppt_h</p:attrName>
                                        </p:attrNameLst>
                                      </p:cBhvr>
                                      <p:tavLst>
                                        <p:tav tm="0">
                                          <p:val>
                                            <p:fltVal val="0"/>
                                          </p:val>
                                        </p:tav>
                                        <p:tav tm="100000">
                                          <p:val>
                                            <p:strVal val="#ppt_h"/>
                                          </p:val>
                                        </p:tav>
                                      </p:tavLst>
                                    </p:anim>
                                    <p:animEffect transition="in" filter="fade">
                                      <p:cBhvr>
                                        <p:cTn id="40" dur="500"/>
                                        <p:tgtEl>
                                          <p:spTgt spid="32"/>
                                        </p:tgtEl>
                                      </p:cBhvr>
                                    </p:animEffect>
                                  </p:childTnLst>
                                </p:cTn>
                              </p:par>
                              <p:par>
                                <p:cTn id="41" presetID="53" presetClass="entr" presetSubtype="16" fill="hold" nodeType="withEffect">
                                  <p:stCondLst>
                                    <p:cond delay="2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childTnLst>
                          </p:cTn>
                        </p:par>
                        <p:par>
                          <p:cTn id="46" fill="hold">
                            <p:stCondLst>
                              <p:cond delay="500"/>
                            </p:stCondLst>
                            <p:childTnLst>
                              <p:par>
                                <p:cTn id="47" presetID="42" presetClass="entr" presetSubtype="0" fill="hold" grpId="1"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1000"/>
                                        <p:tgtEl>
                                          <p:spTgt spid="39"/>
                                        </p:tgtEl>
                                      </p:cBhvr>
                                    </p:animEffect>
                                  </p:childTnLst>
                                </p:cTn>
                              </p:par>
                              <p:par>
                                <p:cTn id="57" presetID="22" presetClass="entr" presetSubtype="4"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down)">
                                      <p:cBhvr>
                                        <p:cTn id="59" dur="10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ipe(down)">
                                      <p:cBhvr>
                                        <p:cTn id="64" dur="5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ipe(down)">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2"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right)">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
                                        </p:tgtEl>
                                        <p:attrNameLst>
                                          <p:attrName>style.visibility</p:attrName>
                                        </p:attrNameLst>
                                      </p:cBhvr>
                                      <p:to>
                                        <p:strVal val="visible"/>
                                      </p:to>
                                    </p:set>
                                    <p:animEffect transition="in" filter="wipe(left)">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3" presetClass="entr" presetSubtype="16"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100" fill="hold">
                      <p:stCondLst>
                        <p:cond delay="indefinite"/>
                      </p:stCondLst>
                      <p:childTnLst>
                        <p:par>
                          <p:cTn id="101" fill="hold">
                            <p:stCondLst>
                              <p:cond delay="0"/>
                            </p:stCondLst>
                            <p:childTnLst>
                              <p:par>
                                <p:cTn id="102" presetID="23" presetClass="entr" presetSubtype="16"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 calcmode="lin" valueType="num">
                                      <p:cBhvr>
                                        <p:cTn id="104" dur="500" fill="hold"/>
                                        <p:tgtEl>
                                          <p:spTgt spid="46"/>
                                        </p:tgtEl>
                                        <p:attrNameLst>
                                          <p:attrName>ppt_w</p:attrName>
                                        </p:attrNameLst>
                                      </p:cBhvr>
                                      <p:tavLst>
                                        <p:tav tm="0">
                                          <p:val>
                                            <p:fltVal val="0"/>
                                          </p:val>
                                        </p:tav>
                                        <p:tav tm="100000">
                                          <p:val>
                                            <p:strVal val="#ppt_w"/>
                                          </p:val>
                                        </p:tav>
                                      </p:tavLst>
                                    </p:anim>
                                    <p:anim calcmode="lin" valueType="num">
                                      <p:cBhvr>
                                        <p:cTn id="105" dur="500" fill="hold"/>
                                        <p:tgtEl>
                                          <p:spTgt spid="4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2" grpId="0" bldLvl="0" animBg="1"/>
      <p:bldP spid="23" grpId="0" bldLvl="0" animBg="1"/>
      <p:bldP spid="24" grpId="0" bldLvl="0" animBg="1"/>
      <p:bldP spid="25" grpId="0" bldLvl="0" animBg="1"/>
      <p:bldP spid="26" grpId="0" bldLvl="0" animBg="1"/>
      <p:bldP spid="27" grpId="0" bldLvl="0" animBg="1"/>
      <p:bldP spid="29" grpId="0" bldLvl="0" animBg="1"/>
      <p:bldP spid="35" grpId="0"/>
      <p:bldP spid="35" grpId="1"/>
      <p:bldP spid="37" grpId="0" bldLvl="0" animBg="1"/>
      <p:bldP spid="36" grpId="0" bldLvl="0" animBg="1"/>
      <p:bldP spid="40" grpId="0" animBg="1"/>
      <p:bldP spid="42" grpId="0" animBg="1"/>
      <p:bldP spid="45" grpId="0" animBg="1"/>
      <p:bldP spid="4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3"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验签过程</a:t>
            </a:r>
            <a:endParaRPr lang="zh-CN" altLang="en-US" sz="3000" b="1" dirty="0">
              <a:solidFill>
                <a:srgbClr val="C94251"/>
              </a:solidFill>
              <a:latin typeface="微软雅黑" panose="020B0503020204020204" charset="-122"/>
              <a:ea typeface="微软雅黑" panose="020B0503020204020204" charset="-122"/>
            </a:endParaRPr>
          </a:p>
        </p:txBody>
      </p:sp>
      <p:sp>
        <p:nvSpPr>
          <p:cNvPr id="3" name="矩形"/>
          <p:cNvSpPr/>
          <p:nvPr/>
        </p:nvSpPr>
        <p:spPr>
          <a:xfrm>
            <a:off x="2066925" y="2487295"/>
            <a:ext cx="5621655" cy="706755"/>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使用</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AOP</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在执行实际方法前根据</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获取到公钥，进行验签</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4" name="矩形"/>
          <p:cNvSpPr/>
          <p:nvPr/>
        </p:nvSpPr>
        <p:spPr>
          <a:xfrm>
            <a:off x="2066925" y="1598295"/>
            <a:ext cx="5544820"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调用方在请求头中传递</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authId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sign</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2" name="矩形"/>
          <p:cNvSpPr/>
          <p:nvPr/>
        </p:nvSpPr>
        <p:spPr>
          <a:xfrm>
            <a:off x="2066925" y="3684270"/>
            <a:ext cx="5748655" cy="398780"/>
          </a:xfrm>
          <a:prstGeom prst="rect">
            <a:avLst/>
          </a:prstGeom>
          <a:noFill/>
          <a:ln w="9525" cap="flat" cmpd="sng">
            <a:noFill/>
            <a:prstDash val="solid"/>
            <a:miter/>
          </a:ln>
        </p:spPr>
        <p:txBody>
          <a:bodyPr vert="horz" wrap="square" lIns="91440" tIns="45720" rIns="91440" bIns="45720" anchor="ctr" anchorCtr="0">
            <a:spAutoFit/>
          </a:bodyPr>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验签通过就继续执行</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自动化测试</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对第三方服务进行</a:t>
            </a: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mock</a:t>
            </a:r>
            <a:endPar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轧差对账</a:t>
            </a:r>
            <a:endParaRPr lang="zh-CN" altLang="en-US"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定时任务</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4051772" y="464216"/>
            <a:ext cx="1325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销售端</a:t>
            </a:r>
            <a:endParaRPr lang="zh-CN" altLang="en-US" sz="3200" dirty="0">
              <a:ea typeface="微软雅黑" panose="020B0503020204020204" charset="-122"/>
            </a:endParaRPr>
          </a:p>
        </p:txBody>
      </p:sp>
      <p:sp>
        <p:nvSpPr>
          <p:cNvPr id="2" name="矩形"/>
          <p:cNvSpPr/>
          <p:nvPr/>
        </p:nvSpPr>
        <p:spPr>
          <a:xfrm>
            <a:off x="2070100" y="3629025"/>
            <a:ext cx="7252335"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a:solidFill>
                  <a:srgbClr val="474747"/>
                </a:solidFill>
                <a:latin typeface="微软雅黑" panose="020B0503020204020204" charset="-122"/>
                <a:ea typeface="微软雅黑" panose="020B0503020204020204" charset="-122"/>
                <a:sym typeface="Calibri" panose="020F0502020204030204" pitchFamily="34" charset="0"/>
              </a:rPr>
              <a:t>ftp </a:t>
            </a: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传递对账文件</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profile</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把所有应用的配置统一放在一个地方</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480272" y="464216"/>
            <a:ext cx="2468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统一配置管理</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p:cNvSpPr>
            <a:spLocks noGrp="1"/>
          </p:cNvSpPr>
          <p:nvPr>
            <p:ph type="body" idx="4294967295"/>
          </p:nvPr>
        </p:nvSpPr>
        <p:spPr>
          <a:xfrm>
            <a:off x="1187624" y="1275606"/>
            <a:ext cx="8013576" cy="507999"/>
          </a:xfrm>
          <a:prstGeom prst="rect">
            <a:avLst/>
          </a:prstGeom>
          <a:noFill/>
          <a:ln w="9525" cap="flat" cmpd="sng">
            <a:noFill/>
            <a:prstDash val="solid"/>
            <a:round/>
          </a:ln>
        </p:spPr>
        <p:txBody>
          <a:bodyPr vert="horz" wrap="square" lIns="91440" tIns="45720" rIns="91440" bIns="45720" anchor="ctr" anchorCtr="0"/>
          <a:lstStyle/>
          <a:p>
            <a:pPr marL="0" indent="0">
              <a:buNone/>
            </a:pPr>
            <a:r>
              <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rPr>
              <a:t>mycat</a:t>
            </a:r>
            <a:endParaRPr lang="en-US" altLang="zh-CN" sz="2200" u="none" strike="noStrike" kern="0" cap="none" spc="0" baseline="0" dirty="0">
              <a:solidFill>
                <a:srgbClr val="212121"/>
              </a:solidFill>
              <a:latin typeface="微软雅黑" panose="020B0503020204020204" charset="-122"/>
              <a:ea typeface="微软雅黑" panose="020B0503020204020204" charset="-122"/>
              <a:cs typeface="Times New Roman" panose="02020603050405020304" charset="0"/>
            </a:endParaRPr>
          </a:p>
        </p:txBody>
      </p:sp>
      <p:sp>
        <p:nvSpPr>
          <p:cNvPr id="16" name="矩形"/>
          <p:cNvSpPr/>
          <p:nvPr/>
        </p:nvSpPr>
        <p:spPr>
          <a:xfrm>
            <a:off x="2069808" y="2284383"/>
            <a:ext cx="7125120" cy="39878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rPr>
              <a:t>水平伸缩</a:t>
            </a:r>
            <a:endParaRPr lang="zh-CN" altLang="en-US" sz="2000" dirty="0">
              <a:solidFill>
                <a:srgbClr val="474747"/>
              </a:solidFill>
              <a:latin typeface="微软雅黑" panose="020B0503020204020204" charset="-122"/>
              <a:ea typeface="微软雅黑" panose="020B0503020204020204" charset="-122"/>
              <a:sym typeface="Calibri" panose="020F0502020204030204" pitchFamily="34" charset="0"/>
            </a:endParaRPr>
          </a:p>
        </p:txBody>
      </p:sp>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分库分表</a:t>
            </a:r>
            <a:endParaRPr lang="zh-CN" altLang="en-US" sz="32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861272" y="464216"/>
            <a:ext cx="1706880" cy="553085"/>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dirty="0">
                <a:solidFill>
                  <a:srgbClr val="C94251"/>
                </a:solidFill>
                <a:latin typeface="微软雅黑" panose="020B0503020204020204" charset="-122"/>
                <a:ea typeface="微软雅黑" panose="020B0503020204020204" charset="-122"/>
              </a:rPr>
              <a:t>课程总结</a:t>
            </a:r>
            <a:endParaRPr lang="zh-CN" altLang="en-US" sz="3200" dirty="0">
              <a:ea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15" name="圆角矩形"/>
          <p:cNvSpPr/>
          <p:nvPr/>
        </p:nvSpPr>
        <p:spPr>
          <a:xfrm>
            <a:off x="3636010" y="2353310"/>
            <a:ext cx="193421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产品系统</a:t>
            </a:r>
            <a:endParaRPr lang="zh-CN" altLang="en-US" sz="2000"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5" name="圆角矩形"/>
          <p:cNvSpPr/>
          <p:nvPr/>
        </p:nvSpPr>
        <p:spPr>
          <a:xfrm>
            <a:off x="3636010" y="2353310"/>
            <a:ext cx="967740"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sp>
        <p:nvSpPr>
          <p:cNvPr id="7" name="圆角矩形"/>
          <p:cNvSpPr/>
          <p:nvPr/>
        </p:nvSpPr>
        <p:spPr>
          <a:xfrm>
            <a:off x="460375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2787650" y="3117215"/>
            <a:ext cx="768350" cy="307340"/>
          </a:xfrm>
          <a:prstGeom prst="rect">
            <a:avLst/>
          </a:prstGeom>
        </p:spPr>
      </p:pic>
      <p:pic>
        <p:nvPicPr>
          <p:cNvPr id="11" name="图片 10" descr="junit-logo"/>
          <p:cNvPicPr>
            <a:picLocks noChangeAspect="1"/>
          </p:cNvPicPr>
          <p:nvPr/>
        </p:nvPicPr>
        <p:blipFill>
          <a:blip r:embed="rId1"/>
          <a:stretch>
            <a:fillRect/>
          </a:stretch>
        </p:blipFill>
        <p:spPr>
          <a:xfrm>
            <a:off x="5570855"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5"/>
                                        </p:tgtEl>
                                        <p:attrNameLst>
                                          <p:attrName>style.visibility</p:attrName>
                                        </p:attrNameLst>
                                      </p:cBhvr>
                                      <p:to>
                                        <p:strVal val="hidden"/>
                                      </p:to>
                                    </p:set>
                                  </p:childTnLst>
                                </p:cTn>
                              </p:par>
                            </p:childTnLst>
                          </p:cTn>
                        </p:par>
                        <p:par>
                          <p:cTn id="24" fill="hold">
                            <p:stCondLst>
                              <p:cond delay="500"/>
                            </p:stCondLst>
                            <p:childTnLst>
                              <p:par>
                                <p:cTn id="25" presetID="35" presetClass="path" presetSubtype="0" accel="50000" decel="50000" fill="hold" grpId="1" nodeType="afterEffect">
                                  <p:stCondLst>
                                    <p:cond delay="0"/>
                                  </p:stCondLst>
                                  <p:childTnLst>
                                    <p:animMotion origin="layout" path="M 0.000000 0.000000 L -0.108125 0.000000 " pathEditMode="relative" rAng="0" ptsTypes="">
                                      <p:cBhvr>
                                        <p:cTn id="26" dur="2000" fill="hold"/>
                                        <p:tgtEl>
                                          <p:spTgt spid="5"/>
                                        </p:tgtEl>
                                        <p:attrNameLst>
                                          <p:attrName>ppt_x</p:attrName>
                                          <p:attrName>ppt_y</p:attrName>
                                        </p:attrNameLst>
                                      </p:cBhvr>
                                      <p:rCtr x="-125" y="0"/>
                                    </p:animMotion>
                                  </p:childTnLst>
                                </p:cTn>
                              </p:par>
                              <p:par>
                                <p:cTn id="27" presetID="63" presetClass="path" presetSubtype="0" accel="50000" decel="50000" fill="hold" grpId="1" nodeType="withEffect">
                                  <p:stCondLst>
                                    <p:cond delay="0"/>
                                  </p:stCondLst>
                                  <p:childTnLst>
                                    <p:animMotion origin="layout" path="M 0.000000 0.000000 L 0.101111 0.000000 " pathEditMode="relative" rAng="0" ptsTypes="">
                                      <p:cBhvr>
                                        <p:cTn id="28" dur="2000" fill="hold"/>
                                        <p:tgtEl>
                                          <p:spTgt spid="7"/>
                                        </p:tgtEl>
                                        <p:attrNameLst>
                                          <p:attrName>ppt_x</p:attrName>
                                          <p:attrName>ppt_y</p:attrName>
                                        </p:attrNameLst>
                                      </p:cBhvr>
                                      <p:rCtr x="62" y="0"/>
                                    </p:animMotion>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1000"/>
                                        <p:tgtEl>
                                          <p:spTgt spid="2050"/>
                                        </p:tgtEl>
                                      </p:cBhvr>
                                    </p:animEffect>
                                    <p:anim calcmode="lin" valueType="num">
                                      <p:cBhvr>
                                        <p:cTn id="42" dur="1000" fill="hold"/>
                                        <p:tgtEl>
                                          <p:spTgt spid="2050"/>
                                        </p:tgtEl>
                                        <p:attrNameLst>
                                          <p:attrName>ppt_x</p:attrName>
                                        </p:attrNameLst>
                                      </p:cBhvr>
                                      <p:tavLst>
                                        <p:tav tm="0">
                                          <p:val>
                                            <p:strVal val="#ppt_x"/>
                                          </p:val>
                                        </p:tav>
                                        <p:tav tm="100000">
                                          <p:val>
                                            <p:strVal val="#ppt_x"/>
                                          </p:val>
                                        </p:tav>
                                      </p:tavLst>
                                    </p:anim>
                                    <p:anim calcmode="lin" valueType="num">
                                      <p:cBhvr>
                                        <p:cTn id="43" dur="1000" fill="hold"/>
                                        <p:tgtEl>
                                          <p:spTgt spid="2050"/>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1000"/>
                                        <p:tgtEl>
                                          <p:spTgt spid="6"/>
                                        </p:tgtEl>
                                      </p:cBhvr>
                                    </p:animEffect>
                                    <p:anim calcmode="lin" valueType="num">
                                      <p:cBhvr>
                                        <p:cTn id="47" dur="1000" fill="hold"/>
                                        <p:tgtEl>
                                          <p:spTgt spid="6"/>
                                        </p:tgtEl>
                                        <p:attrNameLst>
                                          <p:attrName>ppt_x</p:attrName>
                                        </p:attrNameLst>
                                      </p:cBhvr>
                                      <p:tavLst>
                                        <p:tav tm="0">
                                          <p:val>
                                            <p:strVal val="#ppt_x"/>
                                          </p:val>
                                        </p:tav>
                                        <p:tav tm="100000">
                                          <p:val>
                                            <p:strVal val="#ppt_x"/>
                                          </p:val>
                                        </p:tav>
                                      </p:tavLst>
                                    </p:anim>
                                    <p:anim calcmode="lin" valueType="num">
                                      <p:cBhvr>
                                        <p:cTn id="4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down)">
                                      <p:cBhvr>
                                        <p:cTn id="56" dur="500"/>
                                        <p:tgtEl>
                                          <p:spTgt spid="12"/>
                                        </p:tgtEl>
                                      </p:cBhvr>
                                    </p:animEffect>
                                  </p:childTnLst>
                                </p:cTn>
                              </p:par>
                            </p:childTnLst>
                          </p:cTn>
                        </p:par>
                        <p:par>
                          <p:cTn id="57" fill="hold">
                            <p:stCondLst>
                              <p:cond delay="500"/>
                            </p:stCondLst>
                            <p:childTnLst>
                              <p:par>
                                <p:cTn id="58" presetID="22" presetClass="entr" presetSubtype="4" fill="hold" nodeType="after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5" grpId="0" bldLvl="0" animBg="1"/>
      <p:bldP spid="7" grpId="0" bldLvl="0" animBg="1"/>
      <p:bldP spid="15" grpId="1" animBg="1"/>
      <p:bldP spid="15" grpId="2" bldLvl="0" animBg="1"/>
      <p:bldP spid="5" grpId="1" bldLvl="0" animBg="1"/>
      <p:bldP spid="7" grpId="1" bldLvl="0" animBg="1"/>
      <p:bldP spid="2" grpId="0" animBg="1"/>
      <p:bldP spid="2050" grpId="0" bldLvl="0" animBg="1"/>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3" name="直接箭头连接符 32"/>
          <p:cNvCxnSpPr>
            <a:endCxn id="29" idx="1"/>
          </p:cNvCxnSpPr>
          <p:nvPr/>
        </p:nvCxnSpPr>
        <p:spPr>
          <a:xfrm>
            <a:off x="3420110" y="4299585"/>
            <a:ext cx="1903730" cy="23812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88310" y="2643505"/>
            <a:ext cx="2303780" cy="187198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15920" y="3723640"/>
            <a:ext cx="2376170" cy="791845"/>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3348355" y="3147695"/>
            <a:ext cx="1943735" cy="1367790"/>
          </a:xfrm>
          <a:prstGeom prst="straightConnector1">
            <a:avLst/>
          </a:prstGeom>
          <a:ln w="22225" cmpd="sng">
            <a:solidFill>
              <a:srgbClr val="C9394A"/>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4" idx="3"/>
            <a:endCxn id="7" idx="1"/>
          </p:cNvCxnSpPr>
          <p:nvPr/>
        </p:nvCxnSpPr>
        <p:spPr>
          <a:xfrm>
            <a:off x="3170555" y="2621915"/>
            <a:ext cx="2399665" cy="2673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3420110" y="2859405"/>
            <a:ext cx="2160270" cy="28829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420110" y="2859405"/>
            <a:ext cx="2160270" cy="1440180"/>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915920" y="2859405"/>
            <a:ext cx="2664460" cy="864235"/>
          </a:xfrm>
          <a:prstGeom prst="straightConnector1">
            <a:avLst/>
          </a:prstGeom>
          <a:ln w="22225">
            <a:solidFill>
              <a:srgbClr val="C9394A"/>
            </a:solidFill>
            <a:tailEnd type="arrow"/>
          </a:ln>
        </p:spPr>
        <p:style>
          <a:lnRef idx="1">
            <a:schemeClr val="accent1"/>
          </a:lnRef>
          <a:fillRef idx="0">
            <a:schemeClr val="accent1"/>
          </a:fillRef>
          <a:effectRef idx="0">
            <a:schemeClr val="accent1"/>
          </a:effectRef>
          <a:fontRef idx="minor">
            <a:schemeClr val="tx1"/>
          </a:fontRef>
        </p:style>
      </p:cxnSp>
      <p:sp>
        <p:nvSpPr>
          <p:cNvPr id="6" name="头像"/>
          <p:cNvSpPr/>
          <p:nvPr/>
        </p:nvSpPr>
        <p:spPr bwMode="auto">
          <a:xfrm>
            <a:off x="5690870"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050" name="头像"/>
          <p:cNvSpPr/>
          <p:nvPr/>
        </p:nvSpPr>
        <p:spPr bwMode="auto">
          <a:xfrm>
            <a:off x="2847975" y="1538605"/>
            <a:ext cx="648335" cy="720090"/>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rgbClr val="C9394A">
              <a:alpha val="83000"/>
            </a:srgbClr>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五边形 1"/>
          <p:cNvSpPr/>
          <p:nvPr/>
        </p:nvSpPr>
        <p:spPr>
          <a:xfrm>
            <a:off x="478155" y="376555"/>
            <a:ext cx="2880021" cy="50419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快速</a:t>
            </a:r>
            <a:endParaRPr lang="zh-CN" altLang="en-US" sz="2400">
              <a:latin typeface="微软雅黑" panose="020B0503020204020204" charset="-122"/>
              <a:ea typeface="微软雅黑" panose="020B0503020204020204" charset="-122"/>
            </a:endParaRPr>
          </a:p>
        </p:txBody>
      </p:sp>
      <p:sp>
        <p:nvSpPr>
          <p:cNvPr id="3" name="燕尾形 2"/>
          <p:cNvSpPr/>
          <p:nvPr/>
        </p:nvSpPr>
        <p:spPr>
          <a:xfrm>
            <a:off x="3163570" y="376555"/>
            <a:ext cx="2880021" cy="504825"/>
          </a:xfrm>
          <a:prstGeom prst="chevron">
            <a:avLst/>
          </a:prstGeom>
          <a:solidFill>
            <a:srgbClr val="C9394A"/>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latin typeface="微软雅黑" panose="020B0503020204020204" charset="-122"/>
                <a:ea typeface="微软雅黑" panose="020B0503020204020204" charset="-122"/>
              </a:rPr>
              <a:t>高效</a:t>
            </a:r>
            <a:endParaRPr lang="zh-CN" altLang="en-US"/>
          </a:p>
        </p:txBody>
      </p:sp>
      <p:sp>
        <p:nvSpPr>
          <p:cNvPr id="7" name="圆角矩形"/>
          <p:cNvSpPr/>
          <p:nvPr/>
        </p:nvSpPr>
        <p:spPr>
          <a:xfrm>
            <a:off x="5570220" y="2353310"/>
            <a:ext cx="967105" cy="1071245"/>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管理端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grpSp>
        <p:nvGrpSpPr>
          <p:cNvPr id="13" name="组合 12"/>
          <p:cNvGrpSpPr/>
          <p:nvPr/>
        </p:nvGrpSpPr>
        <p:grpSpPr>
          <a:xfrm>
            <a:off x="2687955" y="2353310"/>
            <a:ext cx="967740" cy="1071245"/>
            <a:chOff x="4233" y="3706"/>
            <a:chExt cx="1524" cy="1687"/>
          </a:xfrm>
        </p:grpSpPr>
        <p:sp>
          <p:nvSpPr>
            <p:cNvPr id="5" name="圆角矩形"/>
            <p:cNvSpPr/>
            <p:nvPr/>
          </p:nvSpPr>
          <p:spPr>
            <a:xfrm>
              <a:off x="4233" y="3706"/>
              <a:ext cx="1524" cy="1687"/>
            </a:xfrm>
            <a:prstGeom prst="roundRect">
              <a:avLst>
                <a:gd name="adj" fmla="val 16666"/>
              </a:avLst>
            </a:prstGeom>
            <a:solidFill>
              <a:srgbClr val="FFFFFF"/>
            </a:solidFill>
            <a:ln w="25400" cap="flat" cmpd="sng">
              <a:solidFill>
                <a:srgbClr val="C9394A"/>
              </a:solidFill>
              <a:prstDash val="solid"/>
              <a:round/>
            </a:ln>
            <a:effectLst>
              <a:outerShdw blurRad="63500" sx="102000" sy="102000" algn="ctr" rotWithShape="0">
                <a:srgbClr val="000000">
                  <a:alpha val="39607"/>
                </a:srgbClr>
              </a:outerShdw>
            </a:effectLst>
          </p:spPr>
          <p:txBody>
            <a:bodyPr vert="horz" wrap="square" lIns="91440" tIns="45720" rIns="91440" bIns="45720" anchor="ctr" anchorCtr="0"/>
            <a:p>
              <a:pPr marL="0" indent="0" algn="ctr">
                <a:lnSpc>
                  <a:spcPct val="100000"/>
                </a:lnSpc>
                <a:spcBef>
                  <a:spcPts val="0"/>
                </a:spcBef>
                <a:spcAft>
                  <a:spcPts val="0"/>
                </a:spcAft>
                <a:buNone/>
              </a:pPr>
              <a:r>
                <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rPr>
                <a:t>销售端</a:t>
              </a:r>
              <a:endParaRPr lang="zh-CN" altLang="en-US" u="none" strike="noStrike" kern="1200" cap="none" spc="0" baseline="0" dirty="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10" name="图片 9" descr="junit-logo"/>
            <p:cNvPicPr>
              <a:picLocks noChangeAspect="1"/>
            </p:cNvPicPr>
            <p:nvPr/>
          </p:nvPicPr>
          <p:blipFill>
            <a:blip r:embed="rId1"/>
            <a:stretch>
              <a:fillRect/>
            </a:stretch>
          </p:blipFill>
          <p:spPr>
            <a:xfrm>
              <a:off x="4390" y="4909"/>
              <a:ext cx="1210" cy="484"/>
            </a:xfrm>
            <a:prstGeom prst="rect">
              <a:avLst/>
            </a:prstGeom>
          </p:spPr>
        </p:pic>
      </p:grpSp>
      <p:pic>
        <p:nvPicPr>
          <p:cNvPr id="11" name="图片 10" descr="junit-logo"/>
          <p:cNvPicPr>
            <a:picLocks noChangeAspect="1"/>
          </p:cNvPicPr>
          <p:nvPr/>
        </p:nvPicPr>
        <p:blipFill>
          <a:blip r:embed="rId1"/>
          <a:stretch>
            <a:fillRect/>
          </a:stretch>
        </p:blipFill>
        <p:spPr>
          <a:xfrm>
            <a:off x="5690870" y="3117215"/>
            <a:ext cx="768350" cy="307340"/>
          </a:xfrm>
          <a:prstGeom prst="rect">
            <a:avLst/>
          </a:prstGeom>
        </p:spPr>
      </p:pic>
      <p:pic>
        <p:nvPicPr>
          <p:cNvPr id="8" name="图片 7" descr="cropped-Swagger-Logo"/>
          <p:cNvPicPr>
            <a:picLocks noChangeAspect="1"/>
          </p:cNvPicPr>
          <p:nvPr/>
        </p:nvPicPr>
        <p:blipFill>
          <a:blip r:embed="rId2"/>
          <a:stretch>
            <a:fillRect/>
          </a:stretch>
        </p:blipFill>
        <p:spPr>
          <a:xfrm>
            <a:off x="3703955" y="1048385"/>
            <a:ext cx="2130425" cy="414655"/>
          </a:xfrm>
          <a:prstGeom prst="rect">
            <a:avLst/>
          </a:prstGeom>
        </p:spPr>
      </p:pic>
      <p:cxnSp>
        <p:nvCxnSpPr>
          <p:cNvPr id="9" name="直接箭头连接符 8"/>
          <p:cNvCxnSpPr/>
          <p:nvPr/>
        </p:nvCxnSpPr>
        <p:spPr>
          <a:xfrm flipH="1">
            <a:off x="3491865" y="1443990"/>
            <a:ext cx="593090" cy="40767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114290" y="1443990"/>
            <a:ext cx="576580" cy="424180"/>
          </a:xfrm>
          <a:prstGeom prst="straightConnector1">
            <a:avLst/>
          </a:prstGeom>
          <a:ln w="22225">
            <a:solidFill>
              <a:srgbClr val="C9425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4" name="圆角矩形 13"/>
          <p:cNvSpPr/>
          <p:nvPr/>
        </p:nvSpPr>
        <p:spPr>
          <a:xfrm>
            <a:off x="26879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销</a:t>
            </a:r>
            <a:endParaRPr lang="zh-CN" altLang="en-US"/>
          </a:p>
        </p:txBody>
      </p:sp>
      <p:sp>
        <p:nvSpPr>
          <p:cNvPr id="18" name="圆角矩形 17"/>
          <p:cNvSpPr/>
          <p:nvPr/>
        </p:nvSpPr>
        <p:spPr>
          <a:xfrm>
            <a:off x="3170555" y="235331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售</a:t>
            </a:r>
            <a:endParaRPr lang="zh-CN" altLang="en-US"/>
          </a:p>
        </p:txBody>
      </p:sp>
      <p:sp>
        <p:nvSpPr>
          <p:cNvPr id="19" name="圆角矩形 18"/>
          <p:cNvSpPr/>
          <p:nvPr/>
        </p:nvSpPr>
        <p:spPr>
          <a:xfrm>
            <a:off x="2687955"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rgbClr val="474747"/>
                </a:solidFill>
                <a:latin typeface="微软雅黑" panose="020B0503020204020204" charset="-122"/>
                <a:ea typeface="微软雅黑" panose="020B0503020204020204" charset="-122"/>
                <a:cs typeface="微软雅黑" panose="020B0503020204020204" charset="-122"/>
                <a:sym typeface="+mn-ea"/>
              </a:rPr>
              <a:t>端</a:t>
            </a:r>
            <a:endParaRPr lang="zh-CN" altLang="en-US"/>
          </a:p>
        </p:txBody>
      </p:sp>
      <p:sp>
        <p:nvSpPr>
          <p:cNvPr id="20" name="圆角矩形 19"/>
          <p:cNvSpPr/>
          <p:nvPr/>
        </p:nvSpPr>
        <p:spPr>
          <a:xfrm>
            <a:off x="3163570" y="2887980"/>
            <a:ext cx="482404" cy="536404"/>
          </a:xfrm>
          <a:prstGeom prst="roundRect">
            <a:avLst/>
          </a:prstGeom>
          <a:solidFill>
            <a:srgbClr val="FFFFFF"/>
          </a:solidFill>
          <a:ln w="22225">
            <a:solidFill>
              <a:srgbClr val="C93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rPr>
              <a:t>...</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sym typeface="+mn-ea"/>
            </a:endParaRPr>
          </a:p>
        </p:txBody>
      </p:sp>
      <p:sp>
        <p:nvSpPr>
          <p:cNvPr id="25" name="文本框 24"/>
          <p:cNvSpPr txBox="1"/>
          <p:nvPr/>
        </p:nvSpPr>
        <p:spPr>
          <a:xfrm>
            <a:off x="3883025" y="3056255"/>
            <a:ext cx="1440815" cy="368300"/>
          </a:xfrm>
          <a:prstGeom prst="rect">
            <a:avLst/>
          </a:prstGeom>
          <a:noFill/>
        </p:spPr>
        <p:txBody>
          <a:bodyPr wrap="square" rtlCol="0" anchor="t">
            <a:spAutoFit/>
          </a:bodyPr>
          <a:p>
            <a:r>
              <a:rPr lang="en-US" altLang="zh-CN" b="1">
                <a:latin typeface="微软雅黑" panose="020B0503020204020204" charset="-122"/>
                <a:ea typeface="微软雅黑" panose="020B0503020204020204" charset="-122"/>
                <a:sym typeface="+mn-ea"/>
              </a:rPr>
              <a:t>JSON-RPC</a:t>
            </a:r>
            <a:endParaRPr lang="en-US" altLang="zh-CN" b="1">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3"/>
          <a:stretch>
            <a:fillRect/>
          </a:stretch>
        </p:blipFill>
        <p:spPr>
          <a:xfrm>
            <a:off x="6609080" y="2322195"/>
            <a:ext cx="1866900" cy="1133475"/>
          </a:xfrm>
          <a:prstGeom prst="rect">
            <a:avLst/>
          </a:prstGeom>
        </p:spPr>
      </p:pic>
      <p:pic>
        <p:nvPicPr>
          <p:cNvPr id="29" name="图片 28"/>
          <p:cNvPicPr>
            <a:picLocks noChangeAspect="1"/>
          </p:cNvPicPr>
          <p:nvPr/>
        </p:nvPicPr>
        <p:blipFill>
          <a:blip r:embed="rId4"/>
          <a:stretch>
            <a:fillRect/>
          </a:stretch>
        </p:blipFill>
        <p:spPr>
          <a:xfrm>
            <a:off x="5323840" y="4299585"/>
            <a:ext cx="1543050" cy="476250"/>
          </a:xfrm>
          <a:prstGeom prst="rect">
            <a:avLst/>
          </a:prstGeom>
        </p:spPr>
      </p:pic>
      <p:sp>
        <p:nvSpPr>
          <p:cNvPr id="31" name="铃铛"/>
          <p:cNvSpPr/>
          <p:nvPr/>
        </p:nvSpPr>
        <p:spPr bwMode="auto">
          <a:xfrm>
            <a:off x="6981190" y="2353310"/>
            <a:ext cx="360045" cy="504190"/>
          </a:xfrm>
          <a:custGeom>
            <a:avLst/>
            <a:gdLst>
              <a:gd name="T0" fmla="*/ 1028667 w 3650"/>
              <a:gd name="T1" fmla="*/ 886577 h 5765"/>
              <a:gd name="T2" fmla="*/ 973813 w 3650"/>
              <a:gd name="T3" fmla="*/ 725982 h 5765"/>
              <a:gd name="T4" fmla="*/ 924247 w 3650"/>
              <a:gd name="T5" fmla="*/ 640728 h 5765"/>
              <a:gd name="T6" fmla="*/ 867080 w 3650"/>
              <a:gd name="T7" fmla="*/ 575300 h 5765"/>
              <a:gd name="T8" fmla="*/ 802644 w 3650"/>
              <a:gd name="T9" fmla="*/ 527716 h 5765"/>
              <a:gd name="T10" fmla="*/ 732260 w 3650"/>
              <a:gd name="T11" fmla="*/ 489716 h 5765"/>
              <a:gd name="T12" fmla="*/ 794053 w 3650"/>
              <a:gd name="T13" fmla="*/ 441141 h 5765"/>
              <a:gd name="T14" fmla="*/ 839323 w 3650"/>
              <a:gd name="T15" fmla="*/ 376374 h 5765"/>
              <a:gd name="T16" fmla="*/ 863115 w 3650"/>
              <a:gd name="T17" fmla="*/ 299381 h 5765"/>
              <a:gd name="T18" fmla="*/ 860471 w 3650"/>
              <a:gd name="T19" fmla="*/ 209500 h 5765"/>
              <a:gd name="T20" fmla="*/ 813549 w 3650"/>
              <a:gd name="T21" fmla="*/ 105742 h 5765"/>
              <a:gd name="T22" fmla="*/ 727964 w 3650"/>
              <a:gd name="T23" fmla="*/ 31722 h 5765"/>
              <a:gd name="T24" fmla="*/ 616605 w 3650"/>
              <a:gd name="T25" fmla="*/ 330 h 5765"/>
              <a:gd name="T26" fmla="*/ 513177 w 3650"/>
              <a:gd name="T27" fmla="*/ 15861 h 5765"/>
              <a:gd name="T28" fmla="*/ 417679 w 3650"/>
              <a:gd name="T29" fmla="*/ 76663 h 5765"/>
              <a:gd name="T30" fmla="*/ 356878 w 3650"/>
              <a:gd name="T31" fmla="*/ 172160 h 5765"/>
              <a:gd name="T32" fmla="*/ 340686 w 3650"/>
              <a:gd name="T33" fmla="*/ 271954 h 5765"/>
              <a:gd name="T34" fmla="*/ 356878 w 3650"/>
              <a:gd name="T35" fmla="*/ 351921 h 5765"/>
              <a:gd name="T36" fmla="*/ 394878 w 3650"/>
              <a:gd name="T37" fmla="*/ 420984 h 5765"/>
              <a:gd name="T38" fmla="*/ 452045 w 3650"/>
              <a:gd name="T39" fmla="*/ 475507 h 5765"/>
              <a:gd name="T40" fmla="*/ 426270 w 3650"/>
              <a:gd name="T41" fmla="*/ 515490 h 5765"/>
              <a:gd name="T42" fmla="*/ 359852 w 3650"/>
              <a:gd name="T43" fmla="*/ 557126 h 5765"/>
              <a:gd name="T44" fmla="*/ 300042 w 3650"/>
              <a:gd name="T45" fmla="*/ 616605 h 5765"/>
              <a:gd name="T46" fmla="*/ 248162 w 3650"/>
              <a:gd name="T47" fmla="*/ 695251 h 5765"/>
              <a:gd name="T48" fmla="*/ 200578 w 3650"/>
              <a:gd name="T49" fmla="*/ 806940 h 5765"/>
              <a:gd name="T50" fmla="*/ 147377 w 3650"/>
              <a:gd name="T51" fmla="*/ 1078233 h 5765"/>
              <a:gd name="T52" fmla="*/ 116977 w 3650"/>
              <a:gd name="T53" fmla="*/ 1299960 h 5765"/>
              <a:gd name="T54" fmla="*/ 63114 w 3650"/>
              <a:gd name="T55" fmla="*/ 1465181 h 5765"/>
              <a:gd name="T56" fmla="*/ 5287 w 3650"/>
              <a:gd name="T57" fmla="*/ 1567288 h 5765"/>
              <a:gd name="T58" fmla="*/ 1166791 w 3650"/>
              <a:gd name="T59" fmla="*/ 1513756 h 5765"/>
              <a:gd name="T60" fmla="*/ 1112268 w 3650"/>
              <a:gd name="T61" fmla="*/ 1383232 h 5765"/>
              <a:gd name="T62" fmla="*/ 1067989 w 3650"/>
              <a:gd name="T63" fmla="*/ 1172409 h 5765"/>
              <a:gd name="T64" fmla="*/ 572987 w 3650"/>
              <a:gd name="T65" fmla="*/ 409418 h 5765"/>
              <a:gd name="T66" fmla="*/ 513507 w 3650"/>
              <a:gd name="T67" fmla="*/ 382652 h 5765"/>
              <a:gd name="T68" fmla="*/ 471541 w 3650"/>
              <a:gd name="T69" fmla="*/ 333747 h 5765"/>
              <a:gd name="T70" fmla="*/ 453367 w 3650"/>
              <a:gd name="T71" fmla="*/ 270302 h 5765"/>
              <a:gd name="T72" fmla="*/ 462289 w 3650"/>
              <a:gd name="T73" fmla="*/ 210822 h 5765"/>
              <a:gd name="T74" fmla="*/ 496985 w 3650"/>
              <a:gd name="T75" fmla="*/ 156299 h 5765"/>
              <a:gd name="T76" fmla="*/ 551508 w 3650"/>
              <a:gd name="T77" fmla="*/ 121603 h 5765"/>
              <a:gd name="T78" fmla="*/ 610657 w 3650"/>
              <a:gd name="T79" fmla="*/ 112681 h 5765"/>
              <a:gd name="T80" fmla="*/ 674763 w 3650"/>
              <a:gd name="T81" fmla="*/ 130525 h 5765"/>
              <a:gd name="T82" fmla="*/ 723668 w 3650"/>
              <a:gd name="T83" fmla="*/ 172821 h 5765"/>
              <a:gd name="T84" fmla="*/ 750434 w 3650"/>
              <a:gd name="T85" fmla="*/ 232301 h 5765"/>
              <a:gd name="T86" fmla="*/ 750434 w 3650"/>
              <a:gd name="T87" fmla="*/ 292772 h 5765"/>
              <a:gd name="T88" fmla="*/ 723668 w 3650"/>
              <a:gd name="T89" fmla="*/ 352252 h 5765"/>
              <a:gd name="T90" fmla="*/ 674763 w 3650"/>
              <a:gd name="T91" fmla="*/ 394218 h 5765"/>
              <a:gd name="T92" fmla="*/ 610657 w 3650"/>
              <a:gd name="T93" fmla="*/ 412392 h 5765"/>
              <a:gd name="T94" fmla="*/ 563073 w 3650"/>
              <a:gd name="T95" fmla="*/ 1590419 h 5765"/>
              <a:gd name="T96" fmla="*/ 501281 w 3650"/>
              <a:gd name="T97" fmla="*/ 1621480 h 5765"/>
              <a:gd name="T98" fmla="*/ 458984 w 3650"/>
              <a:gd name="T99" fmla="*/ 1675673 h 5765"/>
              <a:gd name="T100" fmla="*/ 442793 w 3650"/>
              <a:gd name="T101" fmla="*/ 1745066 h 5765"/>
              <a:gd name="T102" fmla="*/ 455680 w 3650"/>
              <a:gd name="T103" fmla="*/ 1807520 h 5765"/>
              <a:gd name="T104" fmla="*/ 495663 w 3650"/>
              <a:gd name="T105" fmla="*/ 1863364 h 5765"/>
              <a:gd name="T106" fmla="*/ 555473 w 3650"/>
              <a:gd name="T107" fmla="*/ 1897730 h 5765"/>
              <a:gd name="T108" fmla="*/ 619249 w 3650"/>
              <a:gd name="T109" fmla="*/ 1904339 h 5765"/>
              <a:gd name="T110" fmla="*/ 685998 w 3650"/>
              <a:gd name="T111" fmla="*/ 1881869 h 5765"/>
              <a:gd name="T112" fmla="*/ 735895 w 3650"/>
              <a:gd name="T113" fmla="*/ 1834616 h 5765"/>
              <a:gd name="T114" fmla="*/ 761339 w 3650"/>
              <a:gd name="T115" fmla="*/ 1769188 h 5765"/>
              <a:gd name="T116" fmla="*/ 758034 w 3650"/>
              <a:gd name="T117" fmla="*/ 1705082 h 5765"/>
              <a:gd name="T118" fmla="*/ 726642 w 3650"/>
              <a:gd name="T119" fmla="*/ 1643290 h 5765"/>
              <a:gd name="T120" fmla="*/ 672450 w 3650"/>
              <a:gd name="T121" fmla="*/ 1600663 h 5765"/>
              <a:gd name="T122" fmla="*/ 603057 w 3650"/>
              <a:gd name="T123" fmla="*/ 1585132 h 576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650" h="5765">
                <a:moveTo>
                  <a:pt x="3214" y="3372"/>
                </a:moveTo>
                <a:lnTo>
                  <a:pt x="3214" y="3372"/>
                </a:lnTo>
                <a:lnTo>
                  <a:pt x="3205" y="3263"/>
                </a:lnTo>
                <a:lnTo>
                  <a:pt x="3194" y="3156"/>
                </a:lnTo>
                <a:lnTo>
                  <a:pt x="3181" y="3054"/>
                </a:lnTo>
                <a:lnTo>
                  <a:pt x="3166" y="2957"/>
                </a:lnTo>
                <a:lnTo>
                  <a:pt x="3150" y="2862"/>
                </a:lnTo>
                <a:lnTo>
                  <a:pt x="3132" y="2771"/>
                </a:lnTo>
                <a:lnTo>
                  <a:pt x="3113" y="2683"/>
                </a:lnTo>
                <a:lnTo>
                  <a:pt x="3091" y="2599"/>
                </a:lnTo>
                <a:lnTo>
                  <a:pt x="3069" y="2518"/>
                </a:lnTo>
                <a:lnTo>
                  <a:pt x="3043" y="2442"/>
                </a:lnTo>
                <a:lnTo>
                  <a:pt x="3018" y="2367"/>
                </a:lnTo>
                <a:lnTo>
                  <a:pt x="3004" y="2331"/>
                </a:lnTo>
                <a:lnTo>
                  <a:pt x="2991" y="2297"/>
                </a:lnTo>
                <a:lnTo>
                  <a:pt x="2976" y="2263"/>
                </a:lnTo>
                <a:lnTo>
                  <a:pt x="2961" y="2229"/>
                </a:lnTo>
                <a:lnTo>
                  <a:pt x="2947" y="2197"/>
                </a:lnTo>
                <a:lnTo>
                  <a:pt x="2932" y="2165"/>
                </a:lnTo>
                <a:lnTo>
                  <a:pt x="2916" y="2134"/>
                </a:lnTo>
                <a:lnTo>
                  <a:pt x="2900" y="2104"/>
                </a:lnTo>
                <a:lnTo>
                  <a:pt x="2884" y="2075"/>
                </a:lnTo>
                <a:lnTo>
                  <a:pt x="2867" y="2045"/>
                </a:lnTo>
                <a:lnTo>
                  <a:pt x="2850" y="2018"/>
                </a:lnTo>
                <a:lnTo>
                  <a:pt x="2833" y="1991"/>
                </a:lnTo>
                <a:lnTo>
                  <a:pt x="2815" y="1965"/>
                </a:lnTo>
                <a:lnTo>
                  <a:pt x="2797" y="1939"/>
                </a:lnTo>
                <a:lnTo>
                  <a:pt x="2780" y="1914"/>
                </a:lnTo>
                <a:lnTo>
                  <a:pt x="2762" y="1890"/>
                </a:lnTo>
                <a:lnTo>
                  <a:pt x="2743" y="1867"/>
                </a:lnTo>
                <a:lnTo>
                  <a:pt x="2724" y="1844"/>
                </a:lnTo>
                <a:lnTo>
                  <a:pt x="2704" y="1822"/>
                </a:lnTo>
                <a:lnTo>
                  <a:pt x="2685" y="1801"/>
                </a:lnTo>
                <a:lnTo>
                  <a:pt x="2665" y="1780"/>
                </a:lnTo>
                <a:lnTo>
                  <a:pt x="2645" y="1760"/>
                </a:lnTo>
                <a:lnTo>
                  <a:pt x="2624" y="1741"/>
                </a:lnTo>
                <a:lnTo>
                  <a:pt x="2604" y="1722"/>
                </a:lnTo>
                <a:lnTo>
                  <a:pt x="2583" y="1704"/>
                </a:lnTo>
                <a:lnTo>
                  <a:pt x="2562" y="1686"/>
                </a:lnTo>
                <a:lnTo>
                  <a:pt x="2540" y="1670"/>
                </a:lnTo>
                <a:lnTo>
                  <a:pt x="2519" y="1653"/>
                </a:lnTo>
                <a:lnTo>
                  <a:pt x="2497" y="1639"/>
                </a:lnTo>
                <a:lnTo>
                  <a:pt x="2475" y="1624"/>
                </a:lnTo>
                <a:lnTo>
                  <a:pt x="2453" y="1609"/>
                </a:lnTo>
                <a:lnTo>
                  <a:pt x="2429" y="1597"/>
                </a:lnTo>
                <a:lnTo>
                  <a:pt x="2406" y="1583"/>
                </a:lnTo>
                <a:lnTo>
                  <a:pt x="2383" y="1571"/>
                </a:lnTo>
                <a:lnTo>
                  <a:pt x="2360" y="1560"/>
                </a:lnTo>
                <a:lnTo>
                  <a:pt x="2337" y="1548"/>
                </a:lnTo>
                <a:lnTo>
                  <a:pt x="2290" y="1528"/>
                </a:lnTo>
                <a:lnTo>
                  <a:pt x="2241" y="1510"/>
                </a:lnTo>
                <a:lnTo>
                  <a:pt x="2192" y="1495"/>
                </a:lnTo>
                <a:lnTo>
                  <a:pt x="2216" y="1482"/>
                </a:lnTo>
                <a:lnTo>
                  <a:pt x="2239" y="1468"/>
                </a:lnTo>
                <a:lnTo>
                  <a:pt x="2261" y="1454"/>
                </a:lnTo>
                <a:lnTo>
                  <a:pt x="2283" y="1439"/>
                </a:lnTo>
                <a:lnTo>
                  <a:pt x="2304" y="1423"/>
                </a:lnTo>
                <a:lnTo>
                  <a:pt x="2325" y="1406"/>
                </a:lnTo>
                <a:lnTo>
                  <a:pt x="2346" y="1390"/>
                </a:lnTo>
                <a:lnTo>
                  <a:pt x="2366" y="1372"/>
                </a:lnTo>
                <a:lnTo>
                  <a:pt x="2385" y="1354"/>
                </a:lnTo>
                <a:lnTo>
                  <a:pt x="2403" y="1335"/>
                </a:lnTo>
                <a:lnTo>
                  <a:pt x="2421" y="1315"/>
                </a:lnTo>
                <a:lnTo>
                  <a:pt x="2439" y="1295"/>
                </a:lnTo>
                <a:lnTo>
                  <a:pt x="2456" y="1274"/>
                </a:lnTo>
                <a:lnTo>
                  <a:pt x="2472" y="1253"/>
                </a:lnTo>
                <a:lnTo>
                  <a:pt x="2486" y="1231"/>
                </a:lnTo>
                <a:lnTo>
                  <a:pt x="2501" y="1209"/>
                </a:lnTo>
                <a:lnTo>
                  <a:pt x="2515" y="1186"/>
                </a:lnTo>
                <a:lnTo>
                  <a:pt x="2528" y="1163"/>
                </a:lnTo>
                <a:lnTo>
                  <a:pt x="2540" y="1139"/>
                </a:lnTo>
                <a:lnTo>
                  <a:pt x="2551" y="1115"/>
                </a:lnTo>
                <a:lnTo>
                  <a:pt x="2562" y="1090"/>
                </a:lnTo>
                <a:lnTo>
                  <a:pt x="2571" y="1065"/>
                </a:lnTo>
                <a:lnTo>
                  <a:pt x="2581" y="1040"/>
                </a:lnTo>
                <a:lnTo>
                  <a:pt x="2589" y="1013"/>
                </a:lnTo>
                <a:lnTo>
                  <a:pt x="2596" y="987"/>
                </a:lnTo>
                <a:lnTo>
                  <a:pt x="2602" y="961"/>
                </a:lnTo>
                <a:lnTo>
                  <a:pt x="2608" y="933"/>
                </a:lnTo>
                <a:lnTo>
                  <a:pt x="2612" y="906"/>
                </a:lnTo>
                <a:lnTo>
                  <a:pt x="2616" y="879"/>
                </a:lnTo>
                <a:lnTo>
                  <a:pt x="2618" y="851"/>
                </a:lnTo>
                <a:lnTo>
                  <a:pt x="2620" y="823"/>
                </a:lnTo>
                <a:lnTo>
                  <a:pt x="2620" y="795"/>
                </a:lnTo>
                <a:lnTo>
                  <a:pt x="2619" y="754"/>
                </a:lnTo>
                <a:lnTo>
                  <a:pt x="2616" y="713"/>
                </a:lnTo>
                <a:lnTo>
                  <a:pt x="2611" y="674"/>
                </a:lnTo>
                <a:lnTo>
                  <a:pt x="2604" y="634"/>
                </a:lnTo>
                <a:lnTo>
                  <a:pt x="2596" y="596"/>
                </a:lnTo>
                <a:lnTo>
                  <a:pt x="2584" y="558"/>
                </a:lnTo>
                <a:lnTo>
                  <a:pt x="2571" y="521"/>
                </a:lnTo>
                <a:lnTo>
                  <a:pt x="2558" y="486"/>
                </a:lnTo>
                <a:lnTo>
                  <a:pt x="2542" y="450"/>
                </a:lnTo>
                <a:lnTo>
                  <a:pt x="2524" y="416"/>
                </a:lnTo>
                <a:lnTo>
                  <a:pt x="2505" y="383"/>
                </a:lnTo>
                <a:lnTo>
                  <a:pt x="2484" y="350"/>
                </a:lnTo>
                <a:lnTo>
                  <a:pt x="2462" y="320"/>
                </a:lnTo>
                <a:lnTo>
                  <a:pt x="2439" y="289"/>
                </a:lnTo>
                <a:lnTo>
                  <a:pt x="2414" y="261"/>
                </a:lnTo>
                <a:lnTo>
                  <a:pt x="2387" y="232"/>
                </a:lnTo>
                <a:lnTo>
                  <a:pt x="2359" y="206"/>
                </a:lnTo>
                <a:lnTo>
                  <a:pt x="2331" y="182"/>
                </a:lnTo>
                <a:lnTo>
                  <a:pt x="2300" y="158"/>
                </a:lnTo>
                <a:lnTo>
                  <a:pt x="2270" y="136"/>
                </a:lnTo>
                <a:lnTo>
                  <a:pt x="2237" y="115"/>
                </a:lnTo>
                <a:lnTo>
                  <a:pt x="2203" y="96"/>
                </a:lnTo>
                <a:lnTo>
                  <a:pt x="2170" y="79"/>
                </a:lnTo>
                <a:lnTo>
                  <a:pt x="2134" y="62"/>
                </a:lnTo>
                <a:lnTo>
                  <a:pt x="2098" y="48"/>
                </a:lnTo>
                <a:lnTo>
                  <a:pt x="2062" y="36"/>
                </a:lnTo>
                <a:lnTo>
                  <a:pt x="2024" y="25"/>
                </a:lnTo>
                <a:lnTo>
                  <a:pt x="1985" y="16"/>
                </a:lnTo>
                <a:lnTo>
                  <a:pt x="1946" y="10"/>
                </a:lnTo>
                <a:lnTo>
                  <a:pt x="1906" y="4"/>
                </a:lnTo>
                <a:lnTo>
                  <a:pt x="1866" y="1"/>
                </a:lnTo>
                <a:lnTo>
                  <a:pt x="1825" y="0"/>
                </a:lnTo>
                <a:lnTo>
                  <a:pt x="1784" y="1"/>
                </a:lnTo>
                <a:lnTo>
                  <a:pt x="1744" y="4"/>
                </a:lnTo>
                <a:lnTo>
                  <a:pt x="1704" y="10"/>
                </a:lnTo>
                <a:lnTo>
                  <a:pt x="1665" y="16"/>
                </a:lnTo>
                <a:lnTo>
                  <a:pt x="1627" y="25"/>
                </a:lnTo>
                <a:lnTo>
                  <a:pt x="1590" y="36"/>
                </a:lnTo>
                <a:lnTo>
                  <a:pt x="1553" y="48"/>
                </a:lnTo>
                <a:lnTo>
                  <a:pt x="1516" y="62"/>
                </a:lnTo>
                <a:lnTo>
                  <a:pt x="1481" y="79"/>
                </a:lnTo>
                <a:lnTo>
                  <a:pt x="1447" y="96"/>
                </a:lnTo>
                <a:lnTo>
                  <a:pt x="1414" y="115"/>
                </a:lnTo>
                <a:lnTo>
                  <a:pt x="1381" y="136"/>
                </a:lnTo>
                <a:lnTo>
                  <a:pt x="1351" y="158"/>
                </a:lnTo>
                <a:lnTo>
                  <a:pt x="1320" y="182"/>
                </a:lnTo>
                <a:lnTo>
                  <a:pt x="1292" y="206"/>
                </a:lnTo>
                <a:lnTo>
                  <a:pt x="1264" y="232"/>
                </a:lnTo>
                <a:lnTo>
                  <a:pt x="1237" y="261"/>
                </a:lnTo>
                <a:lnTo>
                  <a:pt x="1213" y="289"/>
                </a:lnTo>
                <a:lnTo>
                  <a:pt x="1189" y="320"/>
                </a:lnTo>
                <a:lnTo>
                  <a:pt x="1167" y="350"/>
                </a:lnTo>
                <a:lnTo>
                  <a:pt x="1146" y="383"/>
                </a:lnTo>
                <a:lnTo>
                  <a:pt x="1127" y="416"/>
                </a:lnTo>
                <a:lnTo>
                  <a:pt x="1110" y="450"/>
                </a:lnTo>
                <a:lnTo>
                  <a:pt x="1093" y="486"/>
                </a:lnTo>
                <a:lnTo>
                  <a:pt x="1080" y="521"/>
                </a:lnTo>
                <a:lnTo>
                  <a:pt x="1067" y="558"/>
                </a:lnTo>
                <a:lnTo>
                  <a:pt x="1057" y="596"/>
                </a:lnTo>
                <a:lnTo>
                  <a:pt x="1047" y="634"/>
                </a:lnTo>
                <a:lnTo>
                  <a:pt x="1041" y="674"/>
                </a:lnTo>
                <a:lnTo>
                  <a:pt x="1036" y="713"/>
                </a:lnTo>
                <a:lnTo>
                  <a:pt x="1032" y="754"/>
                </a:lnTo>
                <a:lnTo>
                  <a:pt x="1031" y="795"/>
                </a:lnTo>
                <a:lnTo>
                  <a:pt x="1031" y="823"/>
                </a:lnTo>
                <a:lnTo>
                  <a:pt x="1033" y="850"/>
                </a:lnTo>
                <a:lnTo>
                  <a:pt x="1036" y="879"/>
                </a:lnTo>
                <a:lnTo>
                  <a:pt x="1040" y="906"/>
                </a:lnTo>
                <a:lnTo>
                  <a:pt x="1044" y="933"/>
                </a:lnTo>
                <a:lnTo>
                  <a:pt x="1049" y="961"/>
                </a:lnTo>
                <a:lnTo>
                  <a:pt x="1056" y="987"/>
                </a:lnTo>
                <a:lnTo>
                  <a:pt x="1063" y="1013"/>
                </a:lnTo>
                <a:lnTo>
                  <a:pt x="1070" y="1040"/>
                </a:lnTo>
                <a:lnTo>
                  <a:pt x="1080" y="1065"/>
                </a:lnTo>
                <a:lnTo>
                  <a:pt x="1089" y="1090"/>
                </a:lnTo>
                <a:lnTo>
                  <a:pt x="1100" y="1114"/>
                </a:lnTo>
                <a:lnTo>
                  <a:pt x="1111" y="1139"/>
                </a:lnTo>
                <a:lnTo>
                  <a:pt x="1124" y="1163"/>
                </a:lnTo>
                <a:lnTo>
                  <a:pt x="1137" y="1186"/>
                </a:lnTo>
                <a:lnTo>
                  <a:pt x="1150" y="1209"/>
                </a:lnTo>
                <a:lnTo>
                  <a:pt x="1165" y="1231"/>
                </a:lnTo>
                <a:lnTo>
                  <a:pt x="1180" y="1253"/>
                </a:lnTo>
                <a:lnTo>
                  <a:pt x="1195" y="1274"/>
                </a:lnTo>
                <a:lnTo>
                  <a:pt x="1212" y="1295"/>
                </a:lnTo>
                <a:lnTo>
                  <a:pt x="1229" y="1315"/>
                </a:lnTo>
                <a:lnTo>
                  <a:pt x="1248" y="1335"/>
                </a:lnTo>
                <a:lnTo>
                  <a:pt x="1266" y="1354"/>
                </a:lnTo>
                <a:lnTo>
                  <a:pt x="1285" y="1372"/>
                </a:lnTo>
                <a:lnTo>
                  <a:pt x="1305" y="1390"/>
                </a:lnTo>
                <a:lnTo>
                  <a:pt x="1326" y="1406"/>
                </a:lnTo>
                <a:lnTo>
                  <a:pt x="1346" y="1423"/>
                </a:lnTo>
                <a:lnTo>
                  <a:pt x="1368" y="1439"/>
                </a:lnTo>
                <a:lnTo>
                  <a:pt x="1390" y="1454"/>
                </a:lnTo>
                <a:lnTo>
                  <a:pt x="1412" y="1468"/>
                </a:lnTo>
                <a:lnTo>
                  <a:pt x="1435" y="1482"/>
                </a:lnTo>
                <a:lnTo>
                  <a:pt x="1458" y="1495"/>
                </a:lnTo>
                <a:lnTo>
                  <a:pt x="1410" y="1510"/>
                </a:lnTo>
                <a:lnTo>
                  <a:pt x="1361" y="1528"/>
                </a:lnTo>
                <a:lnTo>
                  <a:pt x="1314" y="1548"/>
                </a:lnTo>
                <a:lnTo>
                  <a:pt x="1290" y="1560"/>
                </a:lnTo>
                <a:lnTo>
                  <a:pt x="1267" y="1571"/>
                </a:lnTo>
                <a:lnTo>
                  <a:pt x="1244" y="1583"/>
                </a:lnTo>
                <a:lnTo>
                  <a:pt x="1222" y="1596"/>
                </a:lnTo>
                <a:lnTo>
                  <a:pt x="1199" y="1609"/>
                </a:lnTo>
                <a:lnTo>
                  <a:pt x="1176" y="1624"/>
                </a:lnTo>
                <a:lnTo>
                  <a:pt x="1154" y="1639"/>
                </a:lnTo>
                <a:lnTo>
                  <a:pt x="1132" y="1653"/>
                </a:lnTo>
                <a:lnTo>
                  <a:pt x="1111" y="1669"/>
                </a:lnTo>
                <a:lnTo>
                  <a:pt x="1089" y="1686"/>
                </a:lnTo>
                <a:lnTo>
                  <a:pt x="1068" y="1704"/>
                </a:lnTo>
                <a:lnTo>
                  <a:pt x="1047" y="1722"/>
                </a:lnTo>
                <a:lnTo>
                  <a:pt x="1027" y="1740"/>
                </a:lnTo>
                <a:lnTo>
                  <a:pt x="1006" y="1760"/>
                </a:lnTo>
                <a:lnTo>
                  <a:pt x="986" y="1780"/>
                </a:lnTo>
                <a:lnTo>
                  <a:pt x="966" y="1800"/>
                </a:lnTo>
                <a:lnTo>
                  <a:pt x="946" y="1822"/>
                </a:lnTo>
                <a:lnTo>
                  <a:pt x="927" y="1844"/>
                </a:lnTo>
                <a:lnTo>
                  <a:pt x="908" y="1866"/>
                </a:lnTo>
                <a:lnTo>
                  <a:pt x="889" y="1890"/>
                </a:lnTo>
                <a:lnTo>
                  <a:pt x="872" y="1914"/>
                </a:lnTo>
                <a:lnTo>
                  <a:pt x="853" y="1938"/>
                </a:lnTo>
                <a:lnTo>
                  <a:pt x="835" y="1965"/>
                </a:lnTo>
                <a:lnTo>
                  <a:pt x="818" y="1991"/>
                </a:lnTo>
                <a:lnTo>
                  <a:pt x="800" y="2018"/>
                </a:lnTo>
                <a:lnTo>
                  <a:pt x="783" y="2045"/>
                </a:lnTo>
                <a:lnTo>
                  <a:pt x="768" y="2075"/>
                </a:lnTo>
                <a:lnTo>
                  <a:pt x="751" y="2104"/>
                </a:lnTo>
                <a:lnTo>
                  <a:pt x="735" y="2134"/>
                </a:lnTo>
                <a:lnTo>
                  <a:pt x="719" y="2165"/>
                </a:lnTo>
                <a:lnTo>
                  <a:pt x="704" y="2197"/>
                </a:lnTo>
                <a:lnTo>
                  <a:pt x="689" y="2229"/>
                </a:lnTo>
                <a:lnTo>
                  <a:pt x="675" y="2262"/>
                </a:lnTo>
                <a:lnTo>
                  <a:pt x="660" y="2297"/>
                </a:lnTo>
                <a:lnTo>
                  <a:pt x="647" y="2331"/>
                </a:lnTo>
                <a:lnTo>
                  <a:pt x="633" y="2367"/>
                </a:lnTo>
                <a:lnTo>
                  <a:pt x="607" y="2442"/>
                </a:lnTo>
                <a:lnTo>
                  <a:pt x="583" y="2518"/>
                </a:lnTo>
                <a:lnTo>
                  <a:pt x="559" y="2599"/>
                </a:lnTo>
                <a:lnTo>
                  <a:pt x="538" y="2683"/>
                </a:lnTo>
                <a:lnTo>
                  <a:pt x="519" y="2771"/>
                </a:lnTo>
                <a:lnTo>
                  <a:pt x="501" y="2862"/>
                </a:lnTo>
                <a:lnTo>
                  <a:pt x="485" y="2957"/>
                </a:lnTo>
                <a:lnTo>
                  <a:pt x="470" y="3054"/>
                </a:lnTo>
                <a:lnTo>
                  <a:pt x="457" y="3156"/>
                </a:lnTo>
                <a:lnTo>
                  <a:pt x="446" y="3263"/>
                </a:lnTo>
                <a:lnTo>
                  <a:pt x="436" y="3372"/>
                </a:lnTo>
                <a:lnTo>
                  <a:pt x="429" y="3462"/>
                </a:lnTo>
                <a:lnTo>
                  <a:pt x="420" y="3548"/>
                </a:lnTo>
                <a:lnTo>
                  <a:pt x="409" y="3633"/>
                </a:lnTo>
                <a:lnTo>
                  <a:pt x="398" y="3712"/>
                </a:lnTo>
                <a:lnTo>
                  <a:pt x="384" y="3789"/>
                </a:lnTo>
                <a:lnTo>
                  <a:pt x="369" y="3864"/>
                </a:lnTo>
                <a:lnTo>
                  <a:pt x="354" y="3934"/>
                </a:lnTo>
                <a:lnTo>
                  <a:pt x="338" y="4001"/>
                </a:lnTo>
                <a:lnTo>
                  <a:pt x="321" y="4067"/>
                </a:lnTo>
                <a:lnTo>
                  <a:pt x="303" y="4128"/>
                </a:lnTo>
                <a:lnTo>
                  <a:pt x="285" y="4186"/>
                </a:lnTo>
                <a:lnTo>
                  <a:pt x="266" y="4242"/>
                </a:lnTo>
                <a:lnTo>
                  <a:pt x="247" y="4295"/>
                </a:lnTo>
                <a:lnTo>
                  <a:pt x="228" y="4344"/>
                </a:lnTo>
                <a:lnTo>
                  <a:pt x="209" y="4390"/>
                </a:lnTo>
                <a:lnTo>
                  <a:pt x="191" y="4434"/>
                </a:lnTo>
                <a:lnTo>
                  <a:pt x="173" y="4475"/>
                </a:lnTo>
                <a:lnTo>
                  <a:pt x="154" y="4513"/>
                </a:lnTo>
                <a:lnTo>
                  <a:pt x="136" y="4548"/>
                </a:lnTo>
                <a:lnTo>
                  <a:pt x="119" y="4581"/>
                </a:lnTo>
                <a:lnTo>
                  <a:pt x="102" y="4610"/>
                </a:lnTo>
                <a:lnTo>
                  <a:pt x="86" y="4637"/>
                </a:lnTo>
                <a:lnTo>
                  <a:pt x="58" y="4684"/>
                </a:lnTo>
                <a:lnTo>
                  <a:pt x="34" y="4718"/>
                </a:lnTo>
                <a:lnTo>
                  <a:pt x="16" y="4743"/>
                </a:lnTo>
                <a:lnTo>
                  <a:pt x="0" y="4763"/>
                </a:lnTo>
                <a:lnTo>
                  <a:pt x="3650" y="4763"/>
                </a:lnTo>
                <a:lnTo>
                  <a:pt x="3634" y="4743"/>
                </a:lnTo>
                <a:lnTo>
                  <a:pt x="3616" y="4718"/>
                </a:lnTo>
                <a:lnTo>
                  <a:pt x="3592" y="4684"/>
                </a:lnTo>
                <a:lnTo>
                  <a:pt x="3564" y="4637"/>
                </a:lnTo>
                <a:lnTo>
                  <a:pt x="3548" y="4610"/>
                </a:lnTo>
                <a:lnTo>
                  <a:pt x="3531" y="4581"/>
                </a:lnTo>
                <a:lnTo>
                  <a:pt x="3514" y="4548"/>
                </a:lnTo>
                <a:lnTo>
                  <a:pt x="3496" y="4513"/>
                </a:lnTo>
                <a:lnTo>
                  <a:pt x="3479" y="4475"/>
                </a:lnTo>
                <a:lnTo>
                  <a:pt x="3460" y="4434"/>
                </a:lnTo>
                <a:lnTo>
                  <a:pt x="3441" y="4390"/>
                </a:lnTo>
                <a:lnTo>
                  <a:pt x="3422" y="4344"/>
                </a:lnTo>
                <a:lnTo>
                  <a:pt x="3403" y="4295"/>
                </a:lnTo>
                <a:lnTo>
                  <a:pt x="3384" y="4242"/>
                </a:lnTo>
                <a:lnTo>
                  <a:pt x="3366" y="4186"/>
                </a:lnTo>
                <a:lnTo>
                  <a:pt x="3348" y="4128"/>
                </a:lnTo>
                <a:lnTo>
                  <a:pt x="3330" y="4067"/>
                </a:lnTo>
                <a:lnTo>
                  <a:pt x="3314" y="4001"/>
                </a:lnTo>
                <a:lnTo>
                  <a:pt x="3297" y="3934"/>
                </a:lnTo>
                <a:lnTo>
                  <a:pt x="3282" y="3864"/>
                </a:lnTo>
                <a:lnTo>
                  <a:pt x="3267" y="3789"/>
                </a:lnTo>
                <a:lnTo>
                  <a:pt x="3254" y="3712"/>
                </a:lnTo>
                <a:lnTo>
                  <a:pt x="3242" y="3633"/>
                </a:lnTo>
                <a:lnTo>
                  <a:pt x="3232" y="3548"/>
                </a:lnTo>
                <a:lnTo>
                  <a:pt x="3222" y="3462"/>
                </a:lnTo>
                <a:lnTo>
                  <a:pt x="3214" y="3372"/>
                </a:lnTo>
                <a:close/>
                <a:moveTo>
                  <a:pt x="1825" y="1249"/>
                </a:moveTo>
                <a:lnTo>
                  <a:pt x="1825" y="1249"/>
                </a:lnTo>
                <a:lnTo>
                  <a:pt x="1802" y="1248"/>
                </a:lnTo>
                <a:lnTo>
                  <a:pt x="1779" y="1246"/>
                </a:lnTo>
                <a:lnTo>
                  <a:pt x="1757" y="1244"/>
                </a:lnTo>
                <a:lnTo>
                  <a:pt x="1734" y="1239"/>
                </a:lnTo>
                <a:lnTo>
                  <a:pt x="1712" y="1234"/>
                </a:lnTo>
                <a:lnTo>
                  <a:pt x="1690" y="1228"/>
                </a:lnTo>
                <a:lnTo>
                  <a:pt x="1669" y="1220"/>
                </a:lnTo>
                <a:lnTo>
                  <a:pt x="1648" y="1213"/>
                </a:lnTo>
                <a:lnTo>
                  <a:pt x="1628" y="1204"/>
                </a:lnTo>
                <a:lnTo>
                  <a:pt x="1610" y="1193"/>
                </a:lnTo>
                <a:lnTo>
                  <a:pt x="1591" y="1183"/>
                </a:lnTo>
                <a:lnTo>
                  <a:pt x="1572" y="1171"/>
                </a:lnTo>
                <a:lnTo>
                  <a:pt x="1554" y="1158"/>
                </a:lnTo>
                <a:lnTo>
                  <a:pt x="1537" y="1145"/>
                </a:lnTo>
                <a:lnTo>
                  <a:pt x="1520" y="1130"/>
                </a:lnTo>
                <a:lnTo>
                  <a:pt x="1504" y="1115"/>
                </a:lnTo>
                <a:lnTo>
                  <a:pt x="1490" y="1100"/>
                </a:lnTo>
                <a:lnTo>
                  <a:pt x="1475" y="1083"/>
                </a:lnTo>
                <a:lnTo>
                  <a:pt x="1461" y="1066"/>
                </a:lnTo>
                <a:lnTo>
                  <a:pt x="1449" y="1048"/>
                </a:lnTo>
                <a:lnTo>
                  <a:pt x="1437" y="1029"/>
                </a:lnTo>
                <a:lnTo>
                  <a:pt x="1427" y="1010"/>
                </a:lnTo>
                <a:lnTo>
                  <a:pt x="1416" y="991"/>
                </a:lnTo>
                <a:lnTo>
                  <a:pt x="1407" y="971"/>
                </a:lnTo>
                <a:lnTo>
                  <a:pt x="1399" y="950"/>
                </a:lnTo>
                <a:lnTo>
                  <a:pt x="1392" y="929"/>
                </a:lnTo>
                <a:lnTo>
                  <a:pt x="1386" y="907"/>
                </a:lnTo>
                <a:lnTo>
                  <a:pt x="1380" y="886"/>
                </a:lnTo>
                <a:lnTo>
                  <a:pt x="1376" y="863"/>
                </a:lnTo>
                <a:lnTo>
                  <a:pt x="1374" y="841"/>
                </a:lnTo>
                <a:lnTo>
                  <a:pt x="1372" y="818"/>
                </a:lnTo>
                <a:lnTo>
                  <a:pt x="1371" y="795"/>
                </a:lnTo>
                <a:lnTo>
                  <a:pt x="1372" y="771"/>
                </a:lnTo>
                <a:lnTo>
                  <a:pt x="1374" y="747"/>
                </a:lnTo>
                <a:lnTo>
                  <a:pt x="1376" y="725"/>
                </a:lnTo>
                <a:lnTo>
                  <a:pt x="1380" y="703"/>
                </a:lnTo>
                <a:lnTo>
                  <a:pt x="1386" y="681"/>
                </a:lnTo>
                <a:lnTo>
                  <a:pt x="1392" y="659"/>
                </a:lnTo>
                <a:lnTo>
                  <a:pt x="1399" y="638"/>
                </a:lnTo>
                <a:lnTo>
                  <a:pt x="1407" y="618"/>
                </a:lnTo>
                <a:lnTo>
                  <a:pt x="1416" y="597"/>
                </a:lnTo>
                <a:lnTo>
                  <a:pt x="1427" y="578"/>
                </a:lnTo>
                <a:lnTo>
                  <a:pt x="1437" y="559"/>
                </a:lnTo>
                <a:lnTo>
                  <a:pt x="1449" y="540"/>
                </a:lnTo>
                <a:lnTo>
                  <a:pt x="1461" y="523"/>
                </a:lnTo>
                <a:lnTo>
                  <a:pt x="1475" y="506"/>
                </a:lnTo>
                <a:lnTo>
                  <a:pt x="1490" y="489"/>
                </a:lnTo>
                <a:lnTo>
                  <a:pt x="1504" y="473"/>
                </a:lnTo>
                <a:lnTo>
                  <a:pt x="1520" y="458"/>
                </a:lnTo>
                <a:lnTo>
                  <a:pt x="1537" y="444"/>
                </a:lnTo>
                <a:lnTo>
                  <a:pt x="1554" y="430"/>
                </a:lnTo>
                <a:lnTo>
                  <a:pt x="1572" y="417"/>
                </a:lnTo>
                <a:lnTo>
                  <a:pt x="1591" y="406"/>
                </a:lnTo>
                <a:lnTo>
                  <a:pt x="1610" y="395"/>
                </a:lnTo>
                <a:lnTo>
                  <a:pt x="1628" y="385"/>
                </a:lnTo>
                <a:lnTo>
                  <a:pt x="1648" y="376"/>
                </a:lnTo>
                <a:lnTo>
                  <a:pt x="1669" y="368"/>
                </a:lnTo>
                <a:lnTo>
                  <a:pt x="1690" y="361"/>
                </a:lnTo>
                <a:lnTo>
                  <a:pt x="1712" y="354"/>
                </a:lnTo>
                <a:lnTo>
                  <a:pt x="1734" y="349"/>
                </a:lnTo>
                <a:lnTo>
                  <a:pt x="1757" y="345"/>
                </a:lnTo>
                <a:lnTo>
                  <a:pt x="1779" y="343"/>
                </a:lnTo>
                <a:lnTo>
                  <a:pt x="1802" y="341"/>
                </a:lnTo>
                <a:lnTo>
                  <a:pt x="1825" y="341"/>
                </a:lnTo>
                <a:lnTo>
                  <a:pt x="1848" y="341"/>
                </a:lnTo>
                <a:lnTo>
                  <a:pt x="1871" y="343"/>
                </a:lnTo>
                <a:lnTo>
                  <a:pt x="1894" y="345"/>
                </a:lnTo>
                <a:lnTo>
                  <a:pt x="1916" y="349"/>
                </a:lnTo>
                <a:lnTo>
                  <a:pt x="1939" y="354"/>
                </a:lnTo>
                <a:lnTo>
                  <a:pt x="1961" y="361"/>
                </a:lnTo>
                <a:lnTo>
                  <a:pt x="1982" y="368"/>
                </a:lnTo>
                <a:lnTo>
                  <a:pt x="2002" y="376"/>
                </a:lnTo>
                <a:lnTo>
                  <a:pt x="2022" y="385"/>
                </a:lnTo>
                <a:lnTo>
                  <a:pt x="2042" y="395"/>
                </a:lnTo>
                <a:lnTo>
                  <a:pt x="2061" y="406"/>
                </a:lnTo>
                <a:lnTo>
                  <a:pt x="2079" y="417"/>
                </a:lnTo>
                <a:lnTo>
                  <a:pt x="2097" y="430"/>
                </a:lnTo>
                <a:lnTo>
                  <a:pt x="2114" y="444"/>
                </a:lnTo>
                <a:lnTo>
                  <a:pt x="2131" y="458"/>
                </a:lnTo>
                <a:lnTo>
                  <a:pt x="2147" y="473"/>
                </a:lnTo>
                <a:lnTo>
                  <a:pt x="2161" y="489"/>
                </a:lnTo>
                <a:lnTo>
                  <a:pt x="2176" y="506"/>
                </a:lnTo>
                <a:lnTo>
                  <a:pt x="2190" y="523"/>
                </a:lnTo>
                <a:lnTo>
                  <a:pt x="2202" y="540"/>
                </a:lnTo>
                <a:lnTo>
                  <a:pt x="2214" y="559"/>
                </a:lnTo>
                <a:lnTo>
                  <a:pt x="2226" y="578"/>
                </a:lnTo>
                <a:lnTo>
                  <a:pt x="2235" y="597"/>
                </a:lnTo>
                <a:lnTo>
                  <a:pt x="2244" y="618"/>
                </a:lnTo>
                <a:lnTo>
                  <a:pt x="2253" y="638"/>
                </a:lnTo>
                <a:lnTo>
                  <a:pt x="2259" y="659"/>
                </a:lnTo>
                <a:lnTo>
                  <a:pt x="2265" y="681"/>
                </a:lnTo>
                <a:lnTo>
                  <a:pt x="2271" y="703"/>
                </a:lnTo>
                <a:lnTo>
                  <a:pt x="2275" y="725"/>
                </a:lnTo>
                <a:lnTo>
                  <a:pt x="2278" y="747"/>
                </a:lnTo>
                <a:lnTo>
                  <a:pt x="2279" y="771"/>
                </a:lnTo>
                <a:lnTo>
                  <a:pt x="2280" y="795"/>
                </a:lnTo>
                <a:lnTo>
                  <a:pt x="2279" y="818"/>
                </a:lnTo>
                <a:lnTo>
                  <a:pt x="2278" y="841"/>
                </a:lnTo>
                <a:lnTo>
                  <a:pt x="2275" y="863"/>
                </a:lnTo>
                <a:lnTo>
                  <a:pt x="2271" y="886"/>
                </a:lnTo>
                <a:lnTo>
                  <a:pt x="2265" y="907"/>
                </a:lnTo>
                <a:lnTo>
                  <a:pt x="2259" y="929"/>
                </a:lnTo>
                <a:lnTo>
                  <a:pt x="2253" y="950"/>
                </a:lnTo>
                <a:lnTo>
                  <a:pt x="2244" y="971"/>
                </a:lnTo>
                <a:lnTo>
                  <a:pt x="2235" y="991"/>
                </a:lnTo>
                <a:lnTo>
                  <a:pt x="2226" y="1010"/>
                </a:lnTo>
                <a:lnTo>
                  <a:pt x="2214" y="1029"/>
                </a:lnTo>
                <a:lnTo>
                  <a:pt x="2202" y="1048"/>
                </a:lnTo>
                <a:lnTo>
                  <a:pt x="2190" y="1066"/>
                </a:lnTo>
                <a:lnTo>
                  <a:pt x="2176" y="1083"/>
                </a:lnTo>
                <a:lnTo>
                  <a:pt x="2161" y="1100"/>
                </a:lnTo>
                <a:lnTo>
                  <a:pt x="2147" y="1115"/>
                </a:lnTo>
                <a:lnTo>
                  <a:pt x="2131" y="1130"/>
                </a:lnTo>
                <a:lnTo>
                  <a:pt x="2114" y="1145"/>
                </a:lnTo>
                <a:lnTo>
                  <a:pt x="2097" y="1158"/>
                </a:lnTo>
                <a:lnTo>
                  <a:pt x="2079" y="1171"/>
                </a:lnTo>
                <a:lnTo>
                  <a:pt x="2061" y="1183"/>
                </a:lnTo>
                <a:lnTo>
                  <a:pt x="2042" y="1193"/>
                </a:lnTo>
                <a:lnTo>
                  <a:pt x="2022" y="1204"/>
                </a:lnTo>
                <a:lnTo>
                  <a:pt x="2002" y="1213"/>
                </a:lnTo>
                <a:lnTo>
                  <a:pt x="1982" y="1220"/>
                </a:lnTo>
                <a:lnTo>
                  <a:pt x="1961" y="1228"/>
                </a:lnTo>
                <a:lnTo>
                  <a:pt x="1939" y="1234"/>
                </a:lnTo>
                <a:lnTo>
                  <a:pt x="1916" y="1239"/>
                </a:lnTo>
                <a:lnTo>
                  <a:pt x="1894" y="1244"/>
                </a:lnTo>
                <a:lnTo>
                  <a:pt x="1871" y="1246"/>
                </a:lnTo>
                <a:lnTo>
                  <a:pt x="1848" y="1248"/>
                </a:lnTo>
                <a:lnTo>
                  <a:pt x="1825" y="1249"/>
                </a:lnTo>
                <a:close/>
                <a:moveTo>
                  <a:pt x="1825" y="4797"/>
                </a:moveTo>
                <a:lnTo>
                  <a:pt x="1825" y="4797"/>
                </a:lnTo>
                <a:lnTo>
                  <a:pt x="1800" y="4798"/>
                </a:lnTo>
                <a:lnTo>
                  <a:pt x="1776" y="4799"/>
                </a:lnTo>
                <a:lnTo>
                  <a:pt x="1751" y="4802"/>
                </a:lnTo>
                <a:lnTo>
                  <a:pt x="1727" y="4807"/>
                </a:lnTo>
                <a:lnTo>
                  <a:pt x="1704" y="4813"/>
                </a:lnTo>
                <a:lnTo>
                  <a:pt x="1681" y="4819"/>
                </a:lnTo>
                <a:lnTo>
                  <a:pt x="1659" y="4827"/>
                </a:lnTo>
                <a:lnTo>
                  <a:pt x="1637" y="4835"/>
                </a:lnTo>
                <a:lnTo>
                  <a:pt x="1616" y="4844"/>
                </a:lnTo>
                <a:lnTo>
                  <a:pt x="1595" y="4856"/>
                </a:lnTo>
                <a:lnTo>
                  <a:pt x="1574" y="4868"/>
                </a:lnTo>
                <a:lnTo>
                  <a:pt x="1555" y="4880"/>
                </a:lnTo>
                <a:lnTo>
                  <a:pt x="1536" y="4893"/>
                </a:lnTo>
                <a:lnTo>
                  <a:pt x="1517" y="4907"/>
                </a:lnTo>
                <a:lnTo>
                  <a:pt x="1500" y="4923"/>
                </a:lnTo>
                <a:lnTo>
                  <a:pt x="1483" y="4939"/>
                </a:lnTo>
                <a:lnTo>
                  <a:pt x="1467" y="4956"/>
                </a:lnTo>
                <a:lnTo>
                  <a:pt x="1452" y="4973"/>
                </a:lnTo>
                <a:lnTo>
                  <a:pt x="1437" y="4992"/>
                </a:lnTo>
                <a:lnTo>
                  <a:pt x="1423" y="5010"/>
                </a:lnTo>
                <a:lnTo>
                  <a:pt x="1411" y="5030"/>
                </a:lnTo>
                <a:lnTo>
                  <a:pt x="1399" y="5050"/>
                </a:lnTo>
                <a:lnTo>
                  <a:pt x="1389" y="5071"/>
                </a:lnTo>
                <a:lnTo>
                  <a:pt x="1379" y="5092"/>
                </a:lnTo>
                <a:lnTo>
                  <a:pt x="1370" y="5115"/>
                </a:lnTo>
                <a:lnTo>
                  <a:pt x="1363" y="5137"/>
                </a:lnTo>
                <a:lnTo>
                  <a:pt x="1356" y="5160"/>
                </a:lnTo>
                <a:lnTo>
                  <a:pt x="1351" y="5183"/>
                </a:lnTo>
                <a:lnTo>
                  <a:pt x="1347" y="5207"/>
                </a:lnTo>
                <a:lnTo>
                  <a:pt x="1344" y="5231"/>
                </a:lnTo>
                <a:lnTo>
                  <a:pt x="1341" y="5256"/>
                </a:lnTo>
                <a:lnTo>
                  <a:pt x="1340" y="5281"/>
                </a:lnTo>
                <a:lnTo>
                  <a:pt x="1341" y="5306"/>
                </a:lnTo>
                <a:lnTo>
                  <a:pt x="1344" y="5330"/>
                </a:lnTo>
                <a:lnTo>
                  <a:pt x="1347" y="5354"/>
                </a:lnTo>
                <a:lnTo>
                  <a:pt x="1351" y="5378"/>
                </a:lnTo>
                <a:lnTo>
                  <a:pt x="1356" y="5401"/>
                </a:lnTo>
                <a:lnTo>
                  <a:pt x="1363" y="5425"/>
                </a:lnTo>
                <a:lnTo>
                  <a:pt x="1370" y="5448"/>
                </a:lnTo>
                <a:lnTo>
                  <a:pt x="1379" y="5470"/>
                </a:lnTo>
                <a:lnTo>
                  <a:pt x="1389" y="5491"/>
                </a:lnTo>
                <a:lnTo>
                  <a:pt x="1399" y="5512"/>
                </a:lnTo>
                <a:lnTo>
                  <a:pt x="1411" y="5532"/>
                </a:lnTo>
                <a:lnTo>
                  <a:pt x="1423" y="5552"/>
                </a:lnTo>
                <a:lnTo>
                  <a:pt x="1437" y="5571"/>
                </a:lnTo>
                <a:lnTo>
                  <a:pt x="1452" y="5589"/>
                </a:lnTo>
                <a:lnTo>
                  <a:pt x="1467" y="5606"/>
                </a:lnTo>
                <a:lnTo>
                  <a:pt x="1483" y="5623"/>
                </a:lnTo>
                <a:lnTo>
                  <a:pt x="1500" y="5639"/>
                </a:lnTo>
                <a:lnTo>
                  <a:pt x="1517" y="5655"/>
                </a:lnTo>
                <a:lnTo>
                  <a:pt x="1536" y="5668"/>
                </a:lnTo>
                <a:lnTo>
                  <a:pt x="1555" y="5682"/>
                </a:lnTo>
                <a:lnTo>
                  <a:pt x="1574" y="5695"/>
                </a:lnTo>
                <a:lnTo>
                  <a:pt x="1595" y="5706"/>
                </a:lnTo>
                <a:lnTo>
                  <a:pt x="1616" y="5718"/>
                </a:lnTo>
                <a:lnTo>
                  <a:pt x="1637" y="5727"/>
                </a:lnTo>
                <a:lnTo>
                  <a:pt x="1659" y="5736"/>
                </a:lnTo>
                <a:lnTo>
                  <a:pt x="1681" y="5743"/>
                </a:lnTo>
                <a:lnTo>
                  <a:pt x="1704" y="5749"/>
                </a:lnTo>
                <a:lnTo>
                  <a:pt x="1727" y="5756"/>
                </a:lnTo>
                <a:lnTo>
                  <a:pt x="1751" y="5760"/>
                </a:lnTo>
                <a:lnTo>
                  <a:pt x="1776" y="5763"/>
                </a:lnTo>
                <a:lnTo>
                  <a:pt x="1800" y="5764"/>
                </a:lnTo>
                <a:lnTo>
                  <a:pt x="1825" y="5765"/>
                </a:lnTo>
                <a:lnTo>
                  <a:pt x="1850" y="5764"/>
                </a:lnTo>
                <a:lnTo>
                  <a:pt x="1874" y="5763"/>
                </a:lnTo>
                <a:lnTo>
                  <a:pt x="1899" y="5760"/>
                </a:lnTo>
                <a:lnTo>
                  <a:pt x="1923" y="5756"/>
                </a:lnTo>
                <a:lnTo>
                  <a:pt x="1946" y="5749"/>
                </a:lnTo>
                <a:lnTo>
                  <a:pt x="1969" y="5743"/>
                </a:lnTo>
                <a:lnTo>
                  <a:pt x="1992" y="5736"/>
                </a:lnTo>
                <a:lnTo>
                  <a:pt x="2014" y="5727"/>
                </a:lnTo>
                <a:lnTo>
                  <a:pt x="2035" y="5718"/>
                </a:lnTo>
                <a:lnTo>
                  <a:pt x="2056" y="5706"/>
                </a:lnTo>
                <a:lnTo>
                  <a:pt x="2076" y="5695"/>
                </a:lnTo>
                <a:lnTo>
                  <a:pt x="2096" y="5682"/>
                </a:lnTo>
                <a:lnTo>
                  <a:pt x="2115" y="5668"/>
                </a:lnTo>
                <a:lnTo>
                  <a:pt x="2133" y="5655"/>
                </a:lnTo>
                <a:lnTo>
                  <a:pt x="2151" y="5639"/>
                </a:lnTo>
                <a:lnTo>
                  <a:pt x="2168" y="5623"/>
                </a:lnTo>
                <a:lnTo>
                  <a:pt x="2183" y="5606"/>
                </a:lnTo>
                <a:lnTo>
                  <a:pt x="2199" y="5589"/>
                </a:lnTo>
                <a:lnTo>
                  <a:pt x="2213" y="5571"/>
                </a:lnTo>
                <a:lnTo>
                  <a:pt x="2227" y="5552"/>
                </a:lnTo>
                <a:lnTo>
                  <a:pt x="2239" y="5532"/>
                </a:lnTo>
                <a:lnTo>
                  <a:pt x="2251" y="5512"/>
                </a:lnTo>
                <a:lnTo>
                  <a:pt x="2261" y="5491"/>
                </a:lnTo>
                <a:lnTo>
                  <a:pt x="2272" y="5470"/>
                </a:lnTo>
                <a:lnTo>
                  <a:pt x="2280" y="5448"/>
                </a:lnTo>
                <a:lnTo>
                  <a:pt x="2288" y="5425"/>
                </a:lnTo>
                <a:lnTo>
                  <a:pt x="2294" y="5401"/>
                </a:lnTo>
                <a:lnTo>
                  <a:pt x="2300" y="5378"/>
                </a:lnTo>
                <a:lnTo>
                  <a:pt x="2304" y="5354"/>
                </a:lnTo>
                <a:lnTo>
                  <a:pt x="2306" y="5330"/>
                </a:lnTo>
                <a:lnTo>
                  <a:pt x="2309" y="5306"/>
                </a:lnTo>
                <a:lnTo>
                  <a:pt x="2310" y="5281"/>
                </a:lnTo>
                <a:lnTo>
                  <a:pt x="2309" y="5256"/>
                </a:lnTo>
                <a:lnTo>
                  <a:pt x="2306" y="5231"/>
                </a:lnTo>
                <a:lnTo>
                  <a:pt x="2304" y="5207"/>
                </a:lnTo>
                <a:lnTo>
                  <a:pt x="2300" y="5183"/>
                </a:lnTo>
                <a:lnTo>
                  <a:pt x="2294" y="5160"/>
                </a:lnTo>
                <a:lnTo>
                  <a:pt x="2288" y="5137"/>
                </a:lnTo>
                <a:lnTo>
                  <a:pt x="2280" y="5115"/>
                </a:lnTo>
                <a:lnTo>
                  <a:pt x="2272" y="5092"/>
                </a:lnTo>
                <a:lnTo>
                  <a:pt x="2261" y="5071"/>
                </a:lnTo>
                <a:lnTo>
                  <a:pt x="2251" y="5050"/>
                </a:lnTo>
                <a:lnTo>
                  <a:pt x="2239" y="5030"/>
                </a:lnTo>
                <a:lnTo>
                  <a:pt x="2227" y="5010"/>
                </a:lnTo>
                <a:lnTo>
                  <a:pt x="2213" y="4992"/>
                </a:lnTo>
                <a:lnTo>
                  <a:pt x="2199" y="4973"/>
                </a:lnTo>
                <a:lnTo>
                  <a:pt x="2183" y="4956"/>
                </a:lnTo>
                <a:lnTo>
                  <a:pt x="2168" y="4939"/>
                </a:lnTo>
                <a:lnTo>
                  <a:pt x="2151" y="4923"/>
                </a:lnTo>
                <a:lnTo>
                  <a:pt x="2133" y="4907"/>
                </a:lnTo>
                <a:lnTo>
                  <a:pt x="2115" y="4893"/>
                </a:lnTo>
                <a:lnTo>
                  <a:pt x="2096" y="4880"/>
                </a:lnTo>
                <a:lnTo>
                  <a:pt x="2076" y="4868"/>
                </a:lnTo>
                <a:lnTo>
                  <a:pt x="2056" y="4856"/>
                </a:lnTo>
                <a:lnTo>
                  <a:pt x="2035" y="4844"/>
                </a:lnTo>
                <a:lnTo>
                  <a:pt x="2014" y="4835"/>
                </a:lnTo>
                <a:lnTo>
                  <a:pt x="1992" y="4827"/>
                </a:lnTo>
                <a:lnTo>
                  <a:pt x="1969" y="4819"/>
                </a:lnTo>
                <a:lnTo>
                  <a:pt x="1946" y="4813"/>
                </a:lnTo>
                <a:lnTo>
                  <a:pt x="1923" y="4807"/>
                </a:lnTo>
                <a:lnTo>
                  <a:pt x="1899" y="4802"/>
                </a:lnTo>
                <a:lnTo>
                  <a:pt x="1874" y="4799"/>
                </a:lnTo>
                <a:lnTo>
                  <a:pt x="1850" y="4798"/>
                </a:lnTo>
                <a:lnTo>
                  <a:pt x="1825" y="4797"/>
                </a:lnTo>
                <a:close/>
              </a:path>
            </a:pathLst>
          </a:custGeom>
          <a:solidFill>
            <a:srgbClr val="EB0303"/>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cxnSp>
        <p:nvCxnSpPr>
          <p:cNvPr id="32" name="直接箭头连接符 31"/>
          <p:cNvCxnSpPr>
            <a:stCxn id="27" idx="2"/>
            <a:endCxn id="29" idx="0"/>
          </p:cNvCxnSpPr>
          <p:nvPr/>
        </p:nvCxnSpPr>
        <p:spPr>
          <a:xfrm flipH="1">
            <a:off x="6095365" y="3455670"/>
            <a:ext cx="1447165" cy="843915"/>
          </a:xfrm>
          <a:prstGeom prst="straightConnector1">
            <a:avLst/>
          </a:prstGeom>
          <a:ln w="38100" cmpd="sng">
            <a:solidFill>
              <a:srgbClr val="C9425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4" presetClass="exit" presetSubtype="32" fill="hold" nodeType="withEffect">
                                  <p:stCondLst>
                                    <p:cond delay="0"/>
                                  </p:stCondLst>
                                  <p:childTnLst>
                                    <p:animEffect transition="out" filter="box(out)">
                                      <p:cBhvr>
                                        <p:cTn id="23" dur="2000"/>
                                        <p:tgtEl>
                                          <p:spTgt spid="13"/>
                                        </p:tgtEl>
                                      </p:cBhvr>
                                    </p:animEffect>
                                    <p:set>
                                      <p:cBhvr>
                                        <p:cTn id="24" dur="1" fill="hold">
                                          <p:stCondLst>
                                            <p:cond delay="19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0.000000 0.000000 L 0.000000 0.124444 " pathEditMode="relative" rAng="0" ptsTypes="">
                                      <p:cBhvr>
                                        <p:cTn id="28" dur="2000" fill="hold"/>
                                        <p:tgtEl>
                                          <p:spTgt spid="19"/>
                                        </p:tgtEl>
                                        <p:attrNameLst>
                                          <p:attrName>ppt_x</p:attrName>
                                          <p:attrName>ppt_y</p:attrName>
                                        </p:attrNameLst>
                                      </p:cBhvr>
                                      <p:rCtr x="0" y="125"/>
                                    </p:animMotion>
                                  </p:childTnLst>
                                </p:cTn>
                              </p:par>
                              <p:par>
                                <p:cTn id="29" presetID="42" presetClass="path" presetSubtype="0" accel="50000" decel="50000" fill="hold" grpId="1" nodeType="withEffect">
                                  <p:stCondLst>
                                    <p:cond delay="0"/>
                                  </p:stCondLst>
                                  <p:childTnLst>
                                    <p:animMotion origin="layout" path="M 0.000000 0.000000 L 0.000000 0.116420 " pathEditMode="relative" rAng="0" ptsTypes="">
                                      <p:cBhvr>
                                        <p:cTn id="30" dur="2000" fill="hold"/>
                                        <p:tgtEl>
                                          <p:spTgt spid="18"/>
                                        </p:tgtEl>
                                        <p:attrNameLst>
                                          <p:attrName>ppt_x</p:attrName>
                                          <p:attrName>ppt_y</p:attrName>
                                        </p:attrNameLst>
                                      </p:cBhvr>
                                      <p:rCtr x="0" y="65"/>
                                    </p:animMotion>
                                  </p:childTnLst>
                                </p:cTn>
                              </p:par>
                              <p:par>
                                <p:cTn id="31" presetID="42" presetClass="path" presetSubtype="0" accel="50000" decel="50000" fill="hold" grpId="1" nodeType="withEffect">
                                  <p:stCondLst>
                                    <p:cond delay="0"/>
                                  </p:stCondLst>
                                  <p:childTnLst>
                                    <p:animMotion origin="layout" path="M 0.000000 0.000000 L 0.000000 0.236543 " pathEditMode="relative" rAng="0" ptsTypes="">
                                      <p:cBhvr>
                                        <p:cTn id="32" dur="2000" fill="hold"/>
                                        <p:tgtEl>
                                          <p:spTgt spid="20"/>
                                        </p:tgtEl>
                                        <p:attrNameLst>
                                          <p:attrName>ppt_x</p:attrName>
                                          <p:attrName>ppt_y</p:attrName>
                                        </p:attrNameLst>
                                      </p:cBhvr>
                                      <p:rCtr x="0" y="12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par>
                                <p:cTn id="38" presetID="22" presetClass="entr" presetSubtype="8"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left)">
                                      <p:cBhvr>
                                        <p:cTn id="40" dur="500"/>
                                        <p:tgtEl>
                                          <p:spTgt spid="22"/>
                                        </p:tgtEl>
                                      </p:cBhvr>
                                    </p:animEffect>
                                  </p:childTnLst>
                                </p:cTn>
                              </p:par>
                              <p:par>
                                <p:cTn id="41" presetID="22" presetClass="entr" presetSubtype="8"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childTnLst>
                    </p:cTn>
                  </p:par>
                  <p:par>
                    <p:cTn id="52" fill="hold">
                      <p:stCondLst>
                        <p:cond delay="indefinite"/>
                      </p:stCondLst>
                      <p:childTnLst>
                        <p:par>
                          <p:cTn id="53" fill="hold">
                            <p:stCondLst>
                              <p:cond delay="0"/>
                            </p:stCondLst>
                            <p:childTnLst>
                              <p:par>
                                <p:cTn id="54" presetID="29" presetClass="entr" presetSubtype="0"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 calcmode="lin" valueType="num">
                                      <p:cBhvr>
                                        <p:cTn id="56" dur="1000" fill="hold"/>
                                        <p:tgtEl>
                                          <p:spTgt spid="27"/>
                                        </p:tgtEl>
                                        <p:attrNameLst>
                                          <p:attrName>ppt_x</p:attrName>
                                        </p:attrNameLst>
                                      </p:cBhvr>
                                      <p:tavLst>
                                        <p:tav tm="0">
                                          <p:val>
                                            <p:strVal val="#ppt_x-.2"/>
                                          </p:val>
                                        </p:tav>
                                        <p:tav tm="100000">
                                          <p:val>
                                            <p:strVal val="#ppt_x"/>
                                          </p:val>
                                        </p:tav>
                                      </p:tavLst>
                                    </p:anim>
                                    <p:anim calcmode="lin" valueType="num">
                                      <p:cBhvr>
                                        <p:cTn id="57" dur="1000" fill="hold"/>
                                        <p:tgtEl>
                                          <p:spTgt spid="27"/>
                                        </p:tgtEl>
                                        <p:attrNameLst>
                                          <p:attrName>ppt_y</p:attrName>
                                        </p:attrNameLst>
                                      </p:cBhvr>
                                      <p:tavLst>
                                        <p:tav tm="0">
                                          <p:val>
                                            <p:strVal val="#ppt_y"/>
                                          </p:val>
                                        </p:tav>
                                        <p:tav tm="100000">
                                          <p:val>
                                            <p:strVal val="#ppt_y"/>
                                          </p:val>
                                        </p:tav>
                                      </p:tavLst>
                                    </p:anim>
                                    <p:animEffect transition="in" filter="wipe(right)" prLst="gradientSize: 0.1">
                                      <p:cBhvr>
                                        <p:cTn id="58" dur="10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1" nodeType="click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32" presetClass="emph" presetSubtype="0" fill="hold" grpId="0" nodeType="afterEffect">
                                  <p:stCondLst>
                                    <p:cond delay="0"/>
                                  </p:stCondLst>
                                  <p:childTnLst>
                                    <p:animRot by="120000">
                                      <p:cBhvr>
                                        <p:cTn id="67" dur="100" fill="hold">
                                          <p:stCondLst>
                                            <p:cond delay="0"/>
                                          </p:stCondLst>
                                        </p:cTn>
                                        <p:tgtEl>
                                          <p:spTgt spid="31"/>
                                        </p:tgtEl>
                                        <p:attrNameLst>
                                          <p:attrName>r</p:attrName>
                                        </p:attrNameLst>
                                      </p:cBhvr>
                                    </p:animRot>
                                    <p:animRot by="-240000">
                                      <p:cBhvr>
                                        <p:cTn id="68" dur="200" fill="hold">
                                          <p:stCondLst>
                                            <p:cond delay="200"/>
                                          </p:stCondLst>
                                        </p:cTn>
                                        <p:tgtEl>
                                          <p:spTgt spid="31"/>
                                        </p:tgtEl>
                                        <p:attrNameLst>
                                          <p:attrName>r</p:attrName>
                                        </p:attrNameLst>
                                      </p:cBhvr>
                                    </p:animRot>
                                    <p:animRot by="240000">
                                      <p:cBhvr>
                                        <p:cTn id="69" dur="200" fill="hold">
                                          <p:stCondLst>
                                            <p:cond delay="400"/>
                                          </p:stCondLst>
                                        </p:cTn>
                                        <p:tgtEl>
                                          <p:spTgt spid="31"/>
                                        </p:tgtEl>
                                        <p:attrNameLst>
                                          <p:attrName>r</p:attrName>
                                        </p:attrNameLst>
                                      </p:cBhvr>
                                    </p:animRot>
                                    <p:animRot by="-240000">
                                      <p:cBhvr>
                                        <p:cTn id="70" dur="200" fill="hold">
                                          <p:stCondLst>
                                            <p:cond delay="600"/>
                                          </p:stCondLst>
                                        </p:cTn>
                                        <p:tgtEl>
                                          <p:spTgt spid="31"/>
                                        </p:tgtEl>
                                        <p:attrNameLst>
                                          <p:attrName>r</p:attrName>
                                        </p:attrNameLst>
                                      </p:cBhvr>
                                    </p:animRot>
                                    <p:animRot by="120000">
                                      <p:cBhvr>
                                        <p:cTn id="71" dur="200" fill="hold">
                                          <p:stCondLst>
                                            <p:cond delay="800"/>
                                          </p:stCondLst>
                                        </p:cTn>
                                        <p:tgtEl>
                                          <p:spTgt spid="31"/>
                                        </p:tgtEl>
                                        <p:attrNameLst>
                                          <p:attrName>r</p:attrName>
                                        </p:attrNameLst>
                                      </p:cBhvr>
                                    </p:animRo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up)">
                                      <p:cBhvr>
                                        <p:cTn id="76" dur="500"/>
                                        <p:tgtEl>
                                          <p:spTgt spid="32"/>
                                        </p:tgtEl>
                                      </p:cBhvr>
                                    </p:animEffect>
                                  </p:childTnLst>
                                </p:cTn>
                              </p:par>
                            </p:childTnLst>
                          </p:cTn>
                        </p:par>
                        <p:par>
                          <p:cTn id="77" fill="hold">
                            <p:stCondLst>
                              <p:cond delay="500"/>
                            </p:stCondLst>
                            <p:childTnLst>
                              <p:par>
                                <p:cTn id="78" presetID="22" presetClass="entr" presetSubtype="1" fill="hold" nodeType="after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wipe(up)">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par>
                                <p:cTn id="86" presetID="22" presetClass="entr" presetSubtype="8" fill="hold"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left)">
                                      <p:cBhvr>
                                        <p:cTn id="88" dur="500"/>
                                        <p:tgtEl>
                                          <p:spTgt spid="34"/>
                                        </p:tgtEl>
                                      </p:cBhvr>
                                    </p:animEffect>
                                  </p:childTnLst>
                                </p:cTn>
                              </p:par>
                              <p:par>
                                <p:cTn id="89" presetID="22" presetClass="entr" presetSubtype="8"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wipe(left)">
                                      <p:cBhvr>
                                        <p:cTn id="91" dur="500"/>
                                        <p:tgtEl>
                                          <p:spTgt spid="35"/>
                                        </p:tgtEl>
                                      </p:cBhvr>
                                    </p:animEffect>
                                  </p:childTnLst>
                                </p:cTn>
                              </p:par>
                              <p:par>
                                <p:cTn id="92" presetID="22" presetClass="entr" presetSubtype="8"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par>
                                <p:cTn id="95" presetID="22" presetClass="entr" presetSubtype="8" fill="hold"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left)">
                                      <p:cBhvr>
                                        <p:cTn id="97" dur="500"/>
                                        <p:tgtEl>
                                          <p:spTgt spid="37"/>
                                        </p:tgtEl>
                                      </p:cBhvr>
                                    </p:animEffect>
                                  </p:childTnLst>
                                </p:cTn>
                              </p:par>
                              <p:par>
                                <p:cTn id="98" presetID="22" presetClass="entr" presetSubtype="8" fill="hold"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wipe(left)">
                                      <p:cBhvr>
                                        <p:cTn id="100" dur="500"/>
                                        <p:tgtEl>
                                          <p:spTgt spid="38"/>
                                        </p:tgtEl>
                                      </p:cBhvr>
                                    </p:animEffect>
                                  </p:childTnLst>
                                </p:cTn>
                              </p:par>
                              <p:par>
                                <p:cTn id="101" presetID="22" presetClass="entr" presetSubtype="8" fill="hold"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left)">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wipe(left)">
                                      <p:cBhvr>
                                        <p:cTn id="108" dur="500"/>
                                        <p:tgtEl>
                                          <p:spTgt spid="39"/>
                                        </p:tgtEl>
                                      </p:cBhvr>
                                    </p:animEffect>
                                  </p:childTnLst>
                                </p:cTn>
                              </p:par>
                              <p:par>
                                <p:cTn id="109" presetID="22" presetClass="entr" presetSubtype="8" fill="hold" nodeType="with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par>
                                <p:cTn id="112" presetID="22" presetClass="entr" presetSubtype="8" fill="hold" nodeType="withEffect">
                                  <p:stCondLst>
                                    <p:cond delay="0"/>
                                  </p:stCondLst>
                                  <p:childTnLst>
                                    <p:set>
                                      <p:cBhvr>
                                        <p:cTn id="113" dur="1" fill="hold">
                                          <p:stCondLst>
                                            <p:cond delay="0"/>
                                          </p:stCondLst>
                                        </p:cTn>
                                        <p:tgtEl>
                                          <p:spTgt spid="34"/>
                                        </p:tgtEl>
                                        <p:attrNameLst>
                                          <p:attrName>style.visibility</p:attrName>
                                        </p:attrNameLst>
                                      </p:cBhvr>
                                      <p:to>
                                        <p:strVal val="visible"/>
                                      </p:to>
                                    </p:set>
                                    <p:animEffect transition="in" filter="wipe(left)">
                                      <p:cBhvr>
                                        <p:cTn id="114" dur="500"/>
                                        <p:tgtEl>
                                          <p:spTgt spid="34"/>
                                        </p:tgtEl>
                                      </p:cBhvr>
                                    </p:animEffect>
                                  </p:childTnLst>
                                </p:cTn>
                              </p:par>
                              <p:par>
                                <p:cTn id="115" presetID="22" presetClass="entr" presetSubtype="8" fill="hold"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wipe(left)">
                                      <p:cBhvr>
                                        <p:cTn id="1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18" grpId="0" animBg="1"/>
      <p:bldP spid="19" grpId="0" animBg="1"/>
      <p:bldP spid="20" grpId="0" bldLvl="0" animBg="1"/>
      <p:bldP spid="19" grpId="1" animBg="1"/>
      <p:bldP spid="18" grpId="1" animBg="1"/>
      <p:bldP spid="20" grpId="1" animBg="1"/>
      <p:bldP spid="25" grpId="0"/>
      <p:bldP spid="31" grpId="0" animBg="1"/>
      <p:bldP spid="31" grpId="1" animBg="1"/>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3992</Words>
  <Application>WPS 演示</Application>
  <PresentationFormat>全屏显示(16:9)</PresentationFormat>
  <Paragraphs>1161</Paragraphs>
  <Slides>75</Slides>
  <Notes>20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75</vt:i4>
      </vt:variant>
    </vt:vector>
  </HeadingPairs>
  <TitlesOfParts>
    <vt:vector size="87" baseType="lpstr">
      <vt:lpstr>Arial</vt:lpstr>
      <vt:lpstr>宋体</vt:lpstr>
      <vt:lpstr>Wingdings</vt:lpstr>
      <vt:lpstr>Calibri</vt:lpstr>
      <vt:lpstr>Times New Roman</vt:lpstr>
      <vt:lpstr>微软雅黑</vt:lpstr>
      <vt:lpstr>Agency FB</vt:lpstr>
      <vt:lpstr>Arial Unicode MS</vt:lpstr>
      <vt:lpstr>Consolas</vt:lpstr>
      <vt:lpstr>Malgun Gothic</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Administrator</cp:lastModifiedBy>
  <cp:revision>645</cp:revision>
  <dcterms:created xsi:type="dcterms:W3CDTF">2016-04-25T01:54:00Z</dcterms:created>
  <dcterms:modified xsi:type="dcterms:W3CDTF">2017-10-24T12:46:33Z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2052-10.1.0.6876</vt:lpwstr>
  </property>
</Properties>
</file>