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411" r:id="rId32"/>
    <p:sldId id="1117" r:id="rId33"/>
    <p:sldId id="281" r:id="rId34"/>
    <p:sldId id="409" r:id="rId35"/>
    <p:sldId id="809" r:id="rId36"/>
    <p:sldId id="410" r:id="rId37"/>
    <p:sldId id="412" r:id="rId38"/>
    <p:sldId id="434" r:id="rId39"/>
    <p:sldId id="1513" r:id="rId40"/>
    <p:sldId id="1192" r:id="rId41"/>
    <p:sldId id="1514" r:id="rId42"/>
    <p:sldId id="1515" r:id="rId43"/>
    <p:sldId id="1191" r:id="rId44"/>
    <p:sldId id="397" r:id="rId45"/>
    <p:sldId id="362" r:id="rId46"/>
    <p:sldId id="480" r:id="rId47"/>
    <p:sldId id="399" r:id="rId48"/>
    <p:sldId id="398" r:id="rId49"/>
    <p:sldId id="363" r:id="rId50"/>
    <p:sldId id="493" r:id="rId51"/>
    <p:sldId id="1259" r:id="rId52"/>
    <p:sldId id="514" r:id="rId53"/>
    <p:sldId id="515" r:id="rId54"/>
    <p:sldId id="504" r:id="rId55"/>
    <p:sldId id="526" r:id="rId56"/>
    <p:sldId id="537" r:id="rId57"/>
    <p:sldId id="536" r:id="rId58"/>
    <p:sldId id="364" r:id="rId59"/>
    <p:sldId id="538" r:id="rId60"/>
    <p:sldId id="779" r:id="rId61"/>
    <p:sldId id="781" r:id="rId62"/>
    <p:sldId id="782" r:id="rId63"/>
    <p:sldId id="791" r:id="rId64"/>
    <p:sldId id="800" r:id="rId65"/>
    <p:sldId id="369" r:id="rId66"/>
    <p:sldId id="841" r:id="rId67"/>
    <p:sldId id="842" r:id="rId68"/>
    <p:sldId id="1042" r:id="rId69"/>
    <p:sldId id="850" r:id="rId70"/>
    <p:sldId id="851" r:id="rId71"/>
    <p:sldId id="859" r:id="rId72"/>
    <p:sldId id="862" r:id="rId73"/>
    <p:sldId id="863" r:id="rId74"/>
    <p:sldId id="860" r:id="rId75"/>
    <p:sldId id="861" r:id="rId76"/>
    <p:sldId id="370" r:id="rId77"/>
    <p:sldId id="873" r:id="rId78"/>
    <p:sldId id="1016" r:id="rId79"/>
    <p:sldId id="1017" r:id="rId80"/>
    <p:sldId id="365" r:id="rId81"/>
    <p:sldId id="1319" r:id="rId82"/>
    <p:sldId id="1321" r:id="rId83"/>
    <p:sldId id="1324" r:id="rId84"/>
    <p:sldId id="1323" r:id="rId85"/>
    <p:sldId id="1325" r:id="rId86"/>
    <p:sldId id="1357" r:id="rId87"/>
    <p:sldId id="1388" r:id="rId88"/>
    <p:sldId id="1419" r:id="rId89"/>
    <p:sldId id="1450" r:id="rId90"/>
    <p:sldId id="1451" r:id="rId91"/>
    <p:sldId id="1482" r:id="rId92"/>
    <p:sldId id="1483" r:id="rId93"/>
    <p:sldId id="1320" r:id="rId94"/>
    <p:sldId id="1078" r:id="rId95"/>
    <p:sldId id="881" r:id="rId96"/>
    <p:sldId id="882" r:id="rId97"/>
    <p:sldId id="883" r:id="rId98"/>
    <p:sldId id="889" r:id="rId99"/>
    <p:sldId id="366" r:id="rId100"/>
    <p:sldId id="895" r:id="rId101"/>
    <p:sldId id="900" r:id="rId102"/>
    <p:sldId id="901" r:id="rId103"/>
    <p:sldId id="906" r:id="rId104"/>
    <p:sldId id="911" r:id="rId105"/>
    <p:sldId id="912" r:id="rId106"/>
    <p:sldId id="914" r:id="rId107"/>
    <p:sldId id="915" r:id="rId108"/>
    <p:sldId id="920" r:id="rId109"/>
    <p:sldId id="921" r:id="rId110"/>
    <p:sldId id="922" r:id="rId111"/>
    <p:sldId id="373" r:id="rId112"/>
    <p:sldId id="1101" r:id="rId113"/>
    <p:sldId id="1102" r:id="rId114"/>
    <p:sldId id="1108" r:id="rId115"/>
    <p:sldId id="1109" r:id="rId116"/>
    <p:sldId id="1110" r:id="rId117"/>
    <p:sldId id="377" r:id="rId118"/>
    <p:sldId id="942" r:id="rId119"/>
    <p:sldId id="940" r:id="rId120"/>
    <p:sldId id="943" r:id="rId121"/>
    <p:sldId id="941" r:id="rId12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76"/>
        <p:guide pos="27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每一笔交易，都要做到各参与者的记录能够吻合，没有偏差。对账系统的工作，是发现有差异的记录，即轧帐；然后通过人工或者自动的方式，解决这些差异，即平帐。</a:t>
            </a:r>
            <a:endParaRPr lang="zh-CN" altLang="en-US" dirty="0"/>
          </a:p>
          <a:p>
            <a:endParaRPr lang="zh-CN" altLang="en-US" dirty="0"/>
          </a:p>
          <a:p>
            <a:endParaRPr lang="zh-CN" altLang="en-US" dirty="0"/>
          </a:p>
          <a:p>
            <a:r>
              <a:rPr lang="zh-CN" altLang="en-US" dirty="0"/>
              <a:t>在以平台交易为基准的情况下和银行对账，发现周期内的交易，平台有此订单而第三方支付中没有订单，成为平台长款。平台长款一般是由于用户在支付的时候跨天的情况，比如用户在23:58分创建了订单，在第二天的凌晨00:03分进行了支付。在以银行交易为基准的情况下对账，银行有此订单而平台无此订单，即为平台漏单。平台漏单很少见，一般直接转人工处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8.xml"/><Relationship Id="rId1" Type="http://schemas.openxmlformats.org/officeDocument/2006/relationships/hyperlink" Target="https://www.imooc.com/learn/846" TargetMode="Externa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异常标准化</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057910" y="2447925"/>
            <a:ext cx="33876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rPr>
              <a:t>站着</a:t>
            </a:r>
            <a:r>
              <a:rPr lang="zh-CN" altLang="en-US"/>
              <a:t>  </a:t>
            </a:r>
            <a:endParaRPr lang="zh-CN" altLang="en-US"/>
          </a:p>
        </p:txBody>
      </p:sp>
      <p:pic>
        <p:nvPicPr>
          <p:cNvPr id="2" name="图片 1" descr="Screenshot_2018-01-13-18-21-35"/>
          <p:cNvPicPr>
            <a:picLocks noChangeAspect="1"/>
          </p:cNvPicPr>
          <p:nvPr/>
        </p:nvPicPr>
        <p:blipFill>
          <a:blip r:embed="rId1"/>
          <a:stretch>
            <a:fillRect/>
          </a:stretch>
        </p:blipFill>
        <p:spPr>
          <a:xfrm>
            <a:off x="1059180" y="551815"/>
            <a:ext cx="3386455" cy="2007870"/>
          </a:xfrm>
          <a:prstGeom prst="rect">
            <a:avLst/>
          </a:prstGeom>
          <a:ln>
            <a:solidFill>
              <a:schemeClr val="accent1"/>
            </a:solidFill>
          </a:ln>
        </p:spPr>
      </p:pic>
      <p:pic>
        <p:nvPicPr>
          <p:cNvPr id="3" name="图片 2" descr="Screenshot_2018-01-13-18-24-25"/>
          <p:cNvPicPr>
            <a:picLocks noChangeAspect="1"/>
          </p:cNvPicPr>
          <p:nvPr/>
        </p:nvPicPr>
        <p:blipFill>
          <a:blip r:embed="rId2"/>
          <a:stretch>
            <a:fillRect/>
          </a:stretch>
        </p:blipFill>
        <p:spPr>
          <a:xfrm>
            <a:off x="4445635" y="551815"/>
            <a:ext cx="3387090" cy="2242820"/>
          </a:xfrm>
          <a:prstGeom prst="rect">
            <a:avLst/>
          </a:prstGeom>
          <a:ln>
            <a:solidFill>
              <a:schemeClr val="accent1"/>
            </a:solidFill>
          </a:ln>
        </p:spPr>
      </p:pic>
      <p:pic>
        <p:nvPicPr>
          <p:cNvPr id="4" name="图片 3" descr="Screenshot_2018-01-13-18-25-20"/>
          <p:cNvPicPr>
            <a:picLocks noChangeAspect="1"/>
          </p:cNvPicPr>
          <p:nvPr/>
        </p:nvPicPr>
        <p:blipFill>
          <a:blip r:embed="rId3"/>
          <a:stretch>
            <a:fillRect/>
          </a:stretch>
        </p:blipFill>
        <p:spPr>
          <a:xfrm>
            <a:off x="1057910" y="2794635"/>
            <a:ext cx="3387725" cy="1245235"/>
          </a:xfrm>
          <a:prstGeom prst="rect">
            <a:avLst/>
          </a:prstGeom>
          <a:ln>
            <a:solidFill>
              <a:schemeClr val="accent1"/>
            </a:solidFill>
          </a:ln>
        </p:spPr>
      </p:pic>
      <p:pic>
        <p:nvPicPr>
          <p:cNvPr id="5" name="图片 4" descr="Screenshot_2018-01-13-18-27-06"/>
          <p:cNvPicPr>
            <a:picLocks noChangeAspect="1"/>
          </p:cNvPicPr>
          <p:nvPr/>
        </p:nvPicPr>
        <p:blipFill>
          <a:blip r:embed="rId4"/>
          <a:stretch>
            <a:fillRect/>
          </a:stretch>
        </p:blipFill>
        <p:spPr>
          <a:xfrm>
            <a:off x="4445635" y="3322955"/>
            <a:ext cx="3386455" cy="716915"/>
          </a:xfrm>
          <a:prstGeom prst="rect">
            <a:avLst/>
          </a:prstGeom>
          <a:ln>
            <a:solidFill>
              <a:schemeClr val="accent1"/>
            </a:solidFill>
          </a:ln>
        </p:spPr>
      </p:pic>
      <p:pic>
        <p:nvPicPr>
          <p:cNvPr id="6" name="图片 5" descr="Screenshot_2018-01-13-18-27-21"/>
          <p:cNvPicPr>
            <a:picLocks noChangeAspect="1"/>
          </p:cNvPicPr>
          <p:nvPr/>
        </p:nvPicPr>
        <p:blipFill>
          <a:blip r:embed="rId5"/>
          <a:stretch>
            <a:fillRect/>
          </a:stretch>
        </p:blipFill>
        <p:spPr>
          <a:xfrm>
            <a:off x="4445635" y="2794635"/>
            <a:ext cx="3386455" cy="528320"/>
          </a:xfrm>
          <a:prstGeom prst="rect">
            <a:avLst/>
          </a:prstGeom>
          <a:ln>
            <a:solidFill>
              <a:schemeClr val="accent1"/>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p:cNvSpPr/>
          <p:nvPr/>
        </p:nvSpPr>
        <p:spPr>
          <a:xfrm>
            <a:off x="2519045" y="292481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ControllerAdvice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5" name="矩形"/>
          <p:cNvSpPr/>
          <p:nvPr/>
        </p:nvSpPr>
        <p:spPr>
          <a:xfrm>
            <a:off x="2383790" y="3068003"/>
            <a:ext cx="2077085" cy="398780"/>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8" name="组合 7"/>
          <p:cNvGrpSpPr/>
          <p:nvPr/>
        </p:nvGrpSpPr>
        <p:grpSpPr>
          <a:xfrm>
            <a:off x="4866640" y="2947035"/>
            <a:ext cx="4133215" cy="398780"/>
            <a:chOff x="7664" y="4641"/>
            <a:chExt cx="6509" cy="628"/>
          </a:xfrm>
        </p:grpSpPr>
        <p:sp>
          <p:nvSpPr>
            <p:cNvPr id="4" name="矩形"/>
            <p:cNvSpPr/>
            <p:nvPr/>
          </p:nvSpPr>
          <p:spPr>
            <a:xfrm>
              <a:off x="9283" y="4641"/>
              <a:ext cx="4891" cy="628"/>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MyErrorController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cxnSp>
          <p:nvCxnSpPr>
            <p:cNvPr id="11" name="直线连接线"/>
            <p:cNvCxnSpPr/>
            <p:nvPr/>
          </p:nvCxnSpPr>
          <p:spPr>
            <a:xfrm>
              <a:off x="7664" y="4952"/>
              <a:ext cx="2031" cy="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
        <p:nvSpPr>
          <p:cNvPr id="7" name="矩形"/>
          <p:cNvSpPr/>
          <p:nvPr/>
        </p:nvSpPr>
        <p:spPr>
          <a:xfrm>
            <a:off x="1978025" y="2525713"/>
            <a:ext cx="2888615" cy="398780"/>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ControllerAdvice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1"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heel(1)">
                                      <p:cBhvr>
                                        <p:cTn id="19" dur="20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1"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1" grpId="1" bldLvl="0" animBg="1"/>
      <p:bldP spid="5"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1964055" y="1690370"/>
            <a:ext cx="5661660" cy="138493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139950" y="1797685"/>
            <a:ext cx="304546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入门</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5120640" y="1797685"/>
            <a:ext cx="30816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优化</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22805" y="3565525"/>
            <a:ext cx="307975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122545" y="3565525"/>
            <a:ext cx="30797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75267" y="105441"/>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资金流</a:t>
            </a:r>
            <a:endParaRPr lang="zh-CN" altLang="zh-CN"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600075" y="874395"/>
            <a:ext cx="1156970" cy="3620135"/>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36825" y="873760"/>
            <a:ext cx="1299845" cy="3716655"/>
            <a:chOff x="2133" y="1833"/>
            <a:chExt cx="2047" cy="5853"/>
          </a:xfrm>
        </p:grpSpPr>
        <p:sp>
          <p:nvSpPr>
            <p:cNvPr id="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a:stCxn id="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616450" y="873760"/>
            <a:ext cx="1299845" cy="3716655"/>
            <a:chOff x="2133" y="1833"/>
            <a:chExt cx="2047" cy="5853"/>
          </a:xfrm>
        </p:grpSpPr>
        <p:sp>
          <p:nvSpPr>
            <p:cNvPr id="9"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a:stCxn id="9"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696075" y="873760"/>
            <a:ext cx="1299845" cy="3716655"/>
            <a:chOff x="2133" y="1833"/>
            <a:chExt cx="2047" cy="5853"/>
          </a:xfrm>
        </p:grpSpPr>
        <p:sp>
          <p:nvSpPr>
            <p:cNvPr id="1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a:stCxn id="1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 name="直线连接线"/>
          <p:cNvCxnSpPr/>
          <p:nvPr/>
        </p:nvCxnSpPr>
        <p:spPr>
          <a:xfrm>
            <a:off x="1178560" y="1852295"/>
            <a:ext cx="2016760"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9" name="椭圆 18"/>
          <p:cNvSpPr/>
          <p:nvPr/>
        </p:nvSpPr>
        <p:spPr>
          <a:xfrm>
            <a:off x="5086350" y="167195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0" name="椭圆 19"/>
          <p:cNvSpPr/>
          <p:nvPr/>
        </p:nvSpPr>
        <p:spPr>
          <a:xfrm>
            <a:off x="5086350" y="2176780"/>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21" name="椭圆 20"/>
          <p:cNvSpPr/>
          <p:nvPr/>
        </p:nvSpPr>
        <p:spPr>
          <a:xfrm>
            <a:off x="5114290" y="360616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a:t>
            </a:r>
            <a:endParaRPr lang="zh-CN" altLang="en-US"/>
          </a:p>
        </p:txBody>
      </p:sp>
      <p:cxnSp>
        <p:nvCxnSpPr>
          <p:cNvPr id="22" name="直线连接线"/>
          <p:cNvCxnSpPr/>
          <p:nvPr/>
        </p:nvCxnSpPr>
        <p:spPr>
          <a:xfrm>
            <a:off x="3195320" y="1852295"/>
            <a:ext cx="188150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曲线连接符 22"/>
          <p:cNvCxnSpPr>
            <a:stCxn id="19" idx="2"/>
            <a:endCxn id="20" idx="2"/>
          </p:cNvCxnSpPr>
          <p:nvPr/>
        </p:nvCxnSpPr>
        <p:spPr>
          <a:xfrm rot="10800000" flipV="1">
            <a:off x="5014595" y="1852295"/>
            <a:ext cx="3175" cy="504825"/>
          </a:xfrm>
          <a:prstGeom prst="curvedConnector3">
            <a:avLst>
              <a:gd name="adj1" fmla="val 7600000"/>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连接线"/>
          <p:cNvCxnSpPr>
            <a:stCxn id="20" idx="2"/>
          </p:cNvCxnSpPr>
          <p:nvPr/>
        </p:nvCxnSpPr>
        <p:spPr>
          <a:xfrm flipH="1" flipV="1">
            <a:off x="3203575" y="2355215"/>
            <a:ext cx="1882775" cy="190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5" name="直线连接线"/>
          <p:cNvCxnSpPr/>
          <p:nvPr/>
        </p:nvCxnSpPr>
        <p:spPr>
          <a:xfrm flipV="1">
            <a:off x="3204845" y="2716530"/>
            <a:ext cx="4176395" cy="17145"/>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2261870" y="192087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27" name="直线连接线"/>
          <p:cNvCxnSpPr/>
          <p:nvPr/>
        </p:nvCxnSpPr>
        <p:spPr>
          <a:xfrm flipH="1">
            <a:off x="3183255" y="3071495"/>
            <a:ext cx="4163060" cy="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cxnSp>
        <p:nvCxnSpPr>
          <p:cNvPr id="28" name="直线连接线"/>
          <p:cNvCxnSpPr/>
          <p:nvPr/>
        </p:nvCxnSpPr>
        <p:spPr>
          <a:xfrm flipH="1" flipV="1">
            <a:off x="1178560" y="3071495"/>
            <a:ext cx="1953895" cy="508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9" name="文本框 28"/>
          <p:cNvSpPr txBox="1"/>
          <p:nvPr/>
        </p:nvSpPr>
        <p:spPr>
          <a:xfrm>
            <a:off x="6123305" y="210121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30" name="曲线连接符 29"/>
          <p:cNvCxnSpPr>
            <a:stCxn id="20" idx="2"/>
            <a:endCxn id="21" idx="2"/>
          </p:cNvCxnSpPr>
          <p:nvPr/>
        </p:nvCxnSpPr>
        <p:spPr>
          <a:xfrm rot="10800000" flipH="1" flipV="1">
            <a:off x="5014595" y="2357120"/>
            <a:ext cx="27940" cy="1429385"/>
          </a:xfrm>
          <a:prstGeom prst="curvedConnector3">
            <a:avLst>
              <a:gd name="adj1" fmla="val -852273"/>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线连接线"/>
          <p:cNvCxnSpPr/>
          <p:nvPr/>
        </p:nvCxnSpPr>
        <p:spPr>
          <a:xfrm flipV="1">
            <a:off x="3204845" y="2716530"/>
            <a:ext cx="4176395" cy="171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2" name="直线连接线"/>
          <p:cNvCxnSpPr/>
          <p:nvPr/>
        </p:nvCxnSpPr>
        <p:spPr>
          <a:xfrm flipH="1" flipV="1">
            <a:off x="1188085" y="3076575"/>
            <a:ext cx="6139815" cy="63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3" name="直线连接线"/>
          <p:cNvCxnSpPr/>
          <p:nvPr/>
        </p:nvCxnSpPr>
        <p:spPr>
          <a:xfrm>
            <a:off x="1147445" y="4229735"/>
            <a:ext cx="2016760" cy="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4" name="直线连接线"/>
          <p:cNvCxnSpPr/>
          <p:nvPr/>
        </p:nvCxnSpPr>
        <p:spPr>
          <a:xfrm flipV="1">
            <a:off x="3204845" y="4228465"/>
            <a:ext cx="4176395" cy="127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5" name="曲线连接符 34"/>
          <p:cNvCxnSpPr>
            <a:stCxn id="21" idx="6"/>
            <a:endCxn id="20" idx="6"/>
          </p:cNvCxnSpPr>
          <p:nvPr/>
        </p:nvCxnSpPr>
        <p:spPr>
          <a:xfrm flipH="1" flipV="1">
            <a:off x="5374640" y="2357120"/>
            <a:ext cx="27940" cy="1429385"/>
          </a:xfrm>
          <a:prstGeom prst="curvedConnector3">
            <a:avLst>
              <a:gd name="adj1" fmla="val -852273"/>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0" idx="6"/>
            <a:endCxn id="19" idx="6"/>
          </p:cNvCxnSpPr>
          <p:nvPr/>
        </p:nvCxnSpPr>
        <p:spPr>
          <a:xfrm flipV="1">
            <a:off x="5374640" y="1852295"/>
            <a:ext cx="3175" cy="504825"/>
          </a:xfrm>
          <a:prstGeom prst="curvedConnector3">
            <a:avLst>
              <a:gd name="adj1" fmla="val 7500000"/>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70" y="3678555"/>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8" name="文本框 37"/>
          <p:cNvSpPr txBox="1"/>
          <p:nvPr/>
        </p:nvSpPr>
        <p:spPr>
          <a:xfrm>
            <a:off x="6123305" y="3597910"/>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9" name="圆角矩形"/>
          <p:cNvSpPr/>
          <p:nvPr/>
        </p:nvSpPr>
        <p:spPr>
          <a:xfrm>
            <a:off x="7769225" y="246951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圆角矩形"/>
          <p:cNvSpPr/>
          <p:nvPr/>
        </p:nvSpPr>
        <p:spPr>
          <a:xfrm>
            <a:off x="7769225" y="322008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down)">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1"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7" grpId="0" bldLvl="0" animBg="1"/>
      <p:bldP spid="38" grpId="0" bldLvl="0" animBg="1"/>
      <p:bldP spid="39" grpId="0" bldLvl="0" animBg="1"/>
      <p:bldP spid="40" grpId="0" bldLvl="0" animBg="1"/>
      <p:bldP spid="39"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906145" y="986473"/>
            <a:ext cx="7617460" cy="3169285"/>
          </a:xfrm>
          <a:prstGeom prst="rect">
            <a:avLst/>
          </a:prstGeom>
          <a:noFill/>
          <a:ln w="9525" cap="flat" cmpd="sng">
            <a:noFill/>
            <a:prstDash val="solid"/>
            <a:miter/>
          </a:ln>
        </p:spPr>
        <p:txBody>
          <a:bodyPr vert="horz" wrap="square" lIns="91440" tIns="45720" rIns="91440" bIns="45720" anchor="ctr" anchorCtr="0">
            <a:spAutoFit/>
          </a:bodyPr>
          <a:lstStyle/>
          <a:p>
            <a:pPr lvl="1" algn="l">
              <a:lnSpc>
                <a:spcPct val="200000"/>
              </a:lnSpc>
              <a:spcAft>
                <a:spcPts val="1800"/>
              </a:spcAft>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凡是涉及支付的场景都需要对账，对账是支付体系中最重要的一环，也是保证交易、资金安全的重要手段。在互联网金融行业或者电商行业中，对账其实就是确认在固定周期内和支付提供方（银行和第三方支付）的交易、资金的正确性，保证双方的交易、资金一致正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12" name="圆角矩形"/>
          <p:cNvSpPr/>
          <p:nvPr/>
        </p:nvSpPr>
        <p:spPr>
          <a:xfrm>
            <a:off x="911225" y="1496695"/>
            <a:ext cx="2449195" cy="252476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057900" y="1353185"/>
            <a:ext cx="1503680" cy="47879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6141720" y="3514725"/>
            <a:ext cx="1515745" cy="4432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9" name="圆角矩形"/>
          <p:cNvSpPr/>
          <p:nvPr/>
        </p:nvSpPr>
        <p:spPr>
          <a:xfrm>
            <a:off x="1569085" y="206311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569085" y="305625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业务系统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a:stCxn id="39" idx="3"/>
            <a:endCxn id="2" idx="1"/>
          </p:cNvCxnSpPr>
          <p:nvPr/>
        </p:nvCxnSpPr>
        <p:spPr>
          <a:xfrm flipV="1">
            <a:off x="2893695" y="1592580"/>
            <a:ext cx="3164205" cy="6997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3"/>
            <a:endCxn id="3" idx="1"/>
          </p:cNvCxnSpPr>
          <p:nvPr/>
        </p:nvCxnSpPr>
        <p:spPr>
          <a:xfrm>
            <a:off x="2893695" y="3285490"/>
            <a:ext cx="3248025" cy="45085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9" idx="2"/>
            <a:endCxn id="4" idx="0"/>
          </p:cNvCxnSpPr>
          <p:nvPr/>
        </p:nvCxnSpPr>
        <p:spPr>
          <a:xfrm>
            <a:off x="2231390" y="2521585"/>
            <a:ext cx="0" cy="534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743075"/>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轧帐和平帐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相关概念</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676525"/>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长款和漏单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对账流程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283460" y="1482090"/>
            <a:ext cx="6050280"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order_id,outer_order_id,chan_id,chan_user_id,product_id,order_type,amount,create_at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7" name="矩形"/>
          <p:cNvSpPr/>
          <p:nvPr/>
        </p:nvSpPr>
        <p:spPr>
          <a:xfrm>
            <a:off x="1781175" y="402780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order_status=success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1781175" y="290893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yyyy-MM-dd HH:mm:ss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verification_order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native 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txt   /opt/verification/{yyy-MM-dd-chanId}.txt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不一致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长款 </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优化</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程序、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nosql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在备份库或者读库执行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生成、解析文件分批次</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平账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通知人工 邮件短信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收到异常对账结果</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定时对账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cron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@EnableScheduling @Scheduled</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固定时间自动执行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问题</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486660"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https://www.imooc.com/learn/846</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984375"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应用不可用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984375"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多实例部署</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6539</Words>
  <Application>WPS 演示</Application>
  <PresentationFormat>全屏显示(16:9)</PresentationFormat>
  <Paragraphs>1582</Paragraphs>
  <Slides>118</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118</vt:i4>
      </vt:variant>
    </vt:vector>
  </HeadingPairs>
  <TitlesOfParts>
    <vt:vector size="130"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770</cp:revision>
  <dcterms:created xsi:type="dcterms:W3CDTF">2016-04-25T01:54:00Z</dcterms:created>
  <dcterms:modified xsi:type="dcterms:W3CDTF">2018-01-14T07:04:38Z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