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1" r:id="rId2"/>
    <p:sldMasterId id="2147483683" r:id="rId3"/>
  </p:sldMasterIdLst>
  <p:notesMasterIdLst>
    <p:notesMasterId r:id="rId54"/>
  </p:notesMasterIdLst>
  <p:sldIdLst>
    <p:sldId id="275" r:id="rId4"/>
    <p:sldId id="280" r:id="rId5"/>
    <p:sldId id="281" r:id="rId6"/>
    <p:sldId id="305" r:id="rId7"/>
    <p:sldId id="303" r:id="rId8"/>
    <p:sldId id="289" r:id="rId9"/>
    <p:sldId id="293" r:id="rId10"/>
    <p:sldId id="294" r:id="rId11"/>
    <p:sldId id="306" r:id="rId12"/>
    <p:sldId id="290" r:id="rId13"/>
    <p:sldId id="295" r:id="rId14"/>
    <p:sldId id="298" r:id="rId15"/>
    <p:sldId id="339" r:id="rId16"/>
    <p:sldId id="299" r:id="rId17"/>
    <p:sldId id="300" r:id="rId18"/>
    <p:sldId id="279" r:id="rId19"/>
    <p:sldId id="328" r:id="rId20"/>
    <p:sldId id="307" r:id="rId21"/>
    <p:sldId id="340" r:id="rId22"/>
    <p:sldId id="308" r:id="rId23"/>
    <p:sldId id="309" r:id="rId24"/>
    <p:sldId id="310" r:id="rId25"/>
    <p:sldId id="311" r:id="rId26"/>
    <p:sldId id="312" r:id="rId27"/>
    <p:sldId id="313" r:id="rId28"/>
    <p:sldId id="314" r:id="rId29"/>
    <p:sldId id="257" r:id="rId30"/>
    <p:sldId id="315" r:id="rId31"/>
    <p:sldId id="316" r:id="rId32"/>
    <p:sldId id="317" r:id="rId33"/>
    <p:sldId id="318" r:id="rId34"/>
    <p:sldId id="332" r:id="rId35"/>
    <p:sldId id="319" r:id="rId36"/>
    <p:sldId id="320" r:id="rId37"/>
    <p:sldId id="321" r:id="rId38"/>
    <p:sldId id="322" r:id="rId39"/>
    <p:sldId id="323" r:id="rId40"/>
    <p:sldId id="324" r:id="rId41"/>
    <p:sldId id="325" r:id="rId42"/>
    <p:sldId id="326" r:id="rId43"/>
    <p:sldId id="335" r:id="rId44"/>
    <p:sldId id="327" r:id="rId45"/>
    <p:sldId id="329" r:id="rId46"/>
    <p:sldId id="330" r:id="rId47"/>
    <p:sldId id="331" r:id="rId48"/>
    <p:sldId id="333" r:id="rId49"/>
    <p:sldId id="334" r:id="rId50"/>
    <p:sldId id="336" r:id="rId51"/>
    <p:sldId id="337" r:id="rId52"/>
    <p:sldId id="338" r:id="rId53"/>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5pPr>
    <a:lvl6pPr marL="22860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6pPr>
    <a:lvl7pPr marL="27432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7pPr>
    <a:lvl8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8pPr>
    <a:lvl9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9pPr>
  </p:defaultTextStyle>
  <p:extLst>
    <p:ext uri="{EFAFB233-063F-42B5-8137-9DF3F51BA10A}">
      <p15:sldGuideLst xmlns:p15="http://schemas.microsoft.com/office/powerpoint/2012/main" xmlns="">
        <p15:guide id="1" orient="horz" pos="667" userDrawn="1">
          <p15:clr>
            <a:srgbClr val="A4A3A4"/>
          </p15:clr>
        </p15:guide>
        <p15:guide id="2" pos="2880">
          <p15:clr>
            <a:srgbClr val="A4A3A4"/>
          </p15:clr>
        </p15:guide>
        <p15:guide id="3" orient="horz" pos="162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4251"/>
    <a:srgbClr val="C9394A"/>
    <a:srgbClr val="FFFFFF"/>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9107" autoAdjust="0"/>
  </p:normalViewPr>
  <p:slideViewPr>
    <p:cSldViewPr>
      <p:cViewPr varScale="1">
        <p:scale>
          <a:sx n="58" d="100"/>
          <a:sy n="58" d="100"/>
        </p:scale>
        <p:origin x="-1728" y="-90"/>
      </p:cViewPr>
      <p:guideLst>
        <p:guide orient="horz" pos="667"/>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a:t>
            </a:fld>
            <a:endParaRPr lang="zh-CN" altLang="en-US" sz="1200">
              <a:latin typeface="Calibri" pitchFamily="34" charset="0"/>
              <a:ea typeface="宋体" pitchFamily="2" charset="-122"/>
              <a:cs typeface="Calibri"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pPr algn="r"/>
            <a:fld id="{CAD2D6BD-DE1B-4B5F-8B41-2702339687B9}" type="datetime1">
              <a:rPr lang="zh-CN" altLang="en-US">
                <a:latin typeface="Calibri" pitchFamily="34" charset="0"/>
                <a:ea typeface="宋体" pitchFamily="2" charset="-122"/>
                <a:cs typeface="Calibri" pitchFamily="34" charset="0"/>
              </a:rPr>
              <a:pPr algn="r"/>
              <a:t>2017/2/20 Monday</a:t>
            </a:fld>
            <a:endParaRPr lang="zh-CN" altLang="en-US" sz="1200">
              <a:latin typeface="Calibri" pitchFamily="34" charset="0"/>
              <a:ea typeface="宋体" pitchFamily="2" charset="-122"/>
              <a:cs typeface="Calibri"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单击此处编辑母版文本样式</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第二级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第三级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第四级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01847744"/>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5pPr>
    <a:lvl6pPr marL="22860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6pPr>
    <a:lvl7pPr marL="27432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7pPr>
    <a:lvl8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8pPr>
    <a:lvl9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说到构建工具，前端的同学有可能想到的是</a:t>
            </a:r>
            <a:r>
              <a:rPr lang="en-US" altLang="zh-CN" dirty="0" smtClean="0"/>
              <a:t>grunt</a:t>
            </a:r>
            <a:r>
              <a:rPr lang="zh-CN" altLang="en-US" dirty="0" smtClean="0"/>
              <a:t>，</a:t>
            </a:r>
            <a:r>
              <a:rPr lang="en-US" altLang="zh-CN" dirty="0" smtClean="0"/>
              <a:t>gulp</a:t>
            </a:r>
            <a:r>
              <a:rPr lang="zh-CN" altLang="en-US" dirty="0" smtClean="0"/>
              <a:t>，后端的同学有可能想到的是</a:t>
            </a:r>
            <a:r>
              <a:rPr lang="en-US" altLang="zh-CN" dirty="0" smtClean="0"/>
              <a:t>maven</a:t>
            </a:r>
            <a:r>
              <a:rPr lang="zh-CN" altLang="en-US" dirty="0" smtClean="0"/>
              <a:t>，</a:t>
            </a:r>
            <a:r>
              <a:rPr lang="en-US" altLang="zh-CN" dirty="0" smtClean="0"/>
              <a:t>ant</a:t>
            </a:r>
            <a:r>
              <a:rPr lang="zh-CN" altLang="en-US" dirty="0" smtClean="0"/>
              <a:t>等。</a:t>
            </a:r>
            <a:endParaRPr lang="en-US" altLang="zh-CN" dirty="0" smtClean="0"/>
          </a:p>
          <a:p>
            <a:r>
              <a:rPr lang="zh-CN" altLang="en-US" dirty="0" smtClean="0"/>
              <a:t>还有一部分同学，现在还没有接触过构建工具，不知道到底构建工具是什么，能干什么？</a:t>
            </a:r>
            <a:endParaRPr lang="en-US" altLang="zh-CN" dirty="0" smtClean="0"/>
          </a:p>
          <a:p>
            <a:r>
              <a:rPr lang="zh-CN" altLang="en-US" dirty="0" smtClean="0"/>
              <a:t>这个问题，我们先不直接回答。</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忆苦思甜，让我回忆下没有构建工具时，程序员刀工火种的原始生活。</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ea typeface="宋体" pitchFamily="2" charset="-122"/>
                <a:cs typeface="Calibri" pitchFamily="34" charset="0"/>
              </a:rPr>
              <a:pPr algn="r"/>
              <a:t>1</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ea typeface="宋体" pitchFamily="2" charset="-122"/>
                <a:cs typeface="Calibri" pitchFamily="34" charset="0"/>
              </a:rPr>
              <a:pPr algn="r"/>
              <a:t>2017/2/20 Monday</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843119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通过控制台执行这些命令，下载、安装</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演示配置环境变量以及，验证，是否安装成功</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一边写代码，一边与</a:t>
            </a:r>
            <a:r>
              <a:rPr lang="en-US" altLang="zh-CN" dirty="0" smtClean="0"/>
              <a:t>java</a:t>
            </a:r>
            <a:r>
              <a:rPr lang="zh-CN" altLang="en-US" dirty="0" smtClean="0"/>
              <a:t>进行比较，</a:t>
            </a:r>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讲解下高级特性，通过代码进行演示一下，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a:t>
            </a:r>
            <a:r>
              <a:rPr lang="en-US" altLang="zh-CN" dirty="0" smtClean="0"/>
              <a:t>Idea</a:t>
            </a:r>
            <a:r>
              <a:rPr lang="zh-CN" altLang="en-US" dirty="0" smtClean="0"/>
              <a:t>的使用介绍，把一些常用功能简单的演示一下，</a:t>
            </a:r>
            <a:endParaRPr lang="en-US" altLang="zh-CN" dirty="0" smtClean="0"/>
          </a:p>
          <a:p>
            <a:r>
              <a:rPr lang="zh-CN" altLang="en-US" dirty="0" smtClean="0"/>
              <a:t>我再演示一下</a:t>
            </a:r>
            <a:r>
              <a:rPr lang="en-US" altLang="zh-CN" dirty="0" smtClean="0"/>
              <a:t>gradle</a:t>
            </a:r>
            <a:r>
              <a:rPr lang="zh-CN" altLang="en-US" dirty="0" smtClean="0"/>
              <a:t>的基本使用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小程序，本示例只是演示使用</a:t>
            </a:r>
            <a:r>
              <a:rPr lang="en-US" altLang="zh-CN"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474747"/>
                </a:solidFill>
                <a:latin typeface="微软雅黑" pitchFamily="34" charset="-122"/>
                <a:ea typeface="微软雅黑" pitchFamily="34" charset="-122"/>
                <a:sym typeface="Calibri" pitchFamily="34" charset="0"/>
              </a:rPr>
              <a:t>所以只实现添加待办事项的功能。有兴趣的同学可以在课后应用所学的内容进行实现其他功能，</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到现在为止，环境应该都准备好了，</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已经安装来，如果使用</a:t>
            </a:r>
            <a:r>
              <a:rPr lang="en-US" altLang="zh-CN" sz="2000" dirty="0" smtClean="0">
                <a:solidFill>
                  <a:srgbClr val="474747"/>
                </a:solidFill>
                <a:latin typeface="微软雅黑" pitchFamily="34" charset="-122"/>
                <a:ea typeface="微软雅黑" pitchFamily="34" charset="-122"/>
                <a:sym typeface="Calibri" pitchFamily="34" charset="0"/>
              </a:rPr>
              <a:t>eclipse</a:t>
            </a:r>
            <a:r>
              <a:rPr lang="zh-CN" altLang="en-US" sz="2000" dirty="0" smtClean="0">
                <a:solidFill>
                  <a:srgbClr val="474747"/>
                </a:solidFill>
                <a:latin typeface="微软雅黑" pitchFamily="34" charset="-122"/>
                <a:ea typeface="微软雅黑" pitchFamily="34" charset="-122"/>
                <a:sym typeface="Calibri" pitchFamily="34" charset="0"/>
              </a:rPr>
              <a:t>的插件也会安装来。具备来一定的</a:t>
            </a:r>
            <a:r>
              <a:rPr lang="en-US" altLang="zh-CN" sz="2000" dirty="0" smtClean="0">
                <a:solidFill>
                  <a:srgbClr val="474747"/>
                </a:solidFill>
                <a:latin typeface="微软雅黑" pitchFamily="34" charset="-122"/>
                <a:ea typeface="微软雅黑" pitchFamily="34" charset="-122"/>
                <a:sym typeface="Calibri" pitchFamily="34" charset="0"/>
              </a:rPr>
              <a:t>groovy</a:t>
            </a:r>
            <a:r>
              <a:rPr lang="zh-CN" altLang="en-US" sz="2000" smtClean="0">
                <a:solidFill>
                  <a:srgbClr val="474747"/>
                </a:solidFill>
                <a:latin typeface="微软雅黑" pitchFamily="34" charset="-122"/>
                <a:ea typeface="微软雅黑" pitchFamily="34" charset="-122"/>
                <a:sym typeface="Calibri" pitchFamily="34" charset="0"/>
              </a:rPr>
              <a:t>基础知识。</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主要学习创建项目的具体步骤，项目默认的目录结构。</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先实现</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应用程序版，即在控制台输入待办事项名称进行添加，这里主要介绍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插件的使用，如果是历史项目，不是标准</a:t>
            </a:r>
            <a:r>
              <a:rPr lang="zh-CN" altLang="en-US" sz="2000" baseline="0" dirty="0" smtClean="0">
                <a:solidFill>
                  <a:srgbClr val="474747"/>
                </a:solidFill>
                <a:latin typeface="微软雅黑" pitchFamily="34" charset="-122"/>
                <a:ea typeface="微软雅黑" pitchFamily="34" charset="-122"/>
                <a:sym typeface="Calibri" pitchFamily="34" charset="0"/>
              </a:rPr>
              <a:t>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然后添加</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功能，即在页面输入待办事项名称进行添加，这里主要介绍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插件的使用，如果不是标准的项目布局结构，如何修改插件配置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使用</a:t>
            </a:r>
            <a:r>
              <a:rPr lang="en-US" altLang="zh-CN" sz="2000" dirty="0" smtClean="0">
                <a:solidFill>
                  <a:srgbClr val="474747"/>
                </a:solidFill>
                <a:latin typeface="微软雅黑" pitchFamily="34" charset="-122"/>
                <a:ea typeface="微软雅黑" pitchFamily="34" charset="-122"/>
                <a:sym typeface="Calibri" pitchFamily="34" charset="0"/>
              </a:rPr>
              <a:t>jetty</a:t>
            </a:r>
            <a:r>
              <a:rPr lang="zh-CN" altLang="en-US" sz="2000" dirty="0" smtClean="0">
                <a:solidFill>
                  <a:srgbClr val="474747"/>
                </a:solidFill>
                <a:latin typeface="微软雅黑" pitchFamily="34" charset="-122"/>
                <a:ea typeface="微软雅黑" pitchFamily="34" charset="-122"/>
                <a:sym typeface="Calibri" pitchFamily="34" charset="0"/>
              </a:rPr>
              <a:t>插件运行</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大部分代码的具体编写的过程可能不会占用课堂时间，因为这些都是简单的基础代码，应该是都已经掌握的，本套课程的目的是学习构建工具，我就不在编码上面浪费大家时间了。如果这些演示代码你理解不了的话，建议先去补充一下编码知识，咱们慕课网上都有相应的课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快速简单的体验一下功能，随着后面章节的学习，再逐步完善示例，介绍具体每一个步骤的意义。</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小程序，本示例只是演示使用</a:t>
            </a:r>
            <a:r>
              <a:rPr lang="en-US" altLang="zh-CN"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474747"/>
                </a:solidFill>
                <a:latin typeface="微软雅黑" pitchFamily="34" charset="-122"/>
                <a:ea typeface="微软雅黑" pitchFamily="34" charset="-122"/>
                <a:sym typeface="Calibri" pitchFamily="34" charset="0"/>
              </a:rPr>
              <a:t>所以只实现添加待办事项的功能。有兴趣的同学可以在课后应用所学的内容进行实现其他功能，</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到现在为止，环境应该都准备好了，</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已经安装来，如果使用</a:t>
            </a:r>
            <a:r>
              <a:rPr lang="en-US" altLang="zh-CN" sz="2000" dirty="0" smtClean="0">
                <a:solidFill>
                  <a:srgbClr val="474747"/>
                </a:solidFill>
                <a:latin typeface="微软雅黑" pitchFamily="34" charset="-122"/>
                <a:ea typeface="微软雅黑" pitchFamily="34" charset="-122"/>
                <a:sym typeface="Calibri" pitchFamily="34" charset="0"/>
              </a:rPr>
              <a:t>eclipse</a:t>
            </a:r>
            <a:r>
              <a:rPr lang="zh-CN" altLang="en-US" sz="2000" dirty="0" smtClean="0">
                <a:solidFill>
                  <a:srgbClr val="474747"/>
                </a:solidFill>
                <a:latin typeface="微软雅黑" pitchFamily="34" charset="-122"/>
                <a:ea typeface="微软雅黑" pitchFamily="34" charset="-122"/>
                <a:sym typeface="Calibri" pitchFamily="34" charset="0"/>
              </a:rPr>
              <a:t>的插件也会安装来。具备来一定的</a:t>
            </a:r>
            <a:r>
              <a:rPr lang="en-US" altLang="zh-CN" sz="2000" dirty="0" smtClean="0">
                <a:solidFill>
                  <a:srgbClr val="474747"/>
                </a:solidFill>
                <a:latin typeface="微软雅黑" pitchFamily="34" charset="-122"/>
                <a:ea typeface="微软雅黑" pitchFamily="34" charset="-122"/>
                <a:sym typeface="Calibri" pitchFamily="34" charset="0"/>
              </a:rPr>
              <a:t>groovy</a:t>
            </a:r>
            <a:r>
              <a:rPr lang="zh-CN" altLang="en-US" sz="2000" smtClean="0">
                <a:solidFill>
                  <a:srgbClr val="474747"/>
                </a:solidFill>
                <a:latin typeface="微软雅黑" pitchFamily="34" charset="-122"/>
                <a:ea typeface="微软雅黑" pitchFamily="34" charset="-122"/>
                <a:sym typeface="Calibri" pitchFamily="34" charset="0"/>
              </a:rPr>
              <a:t>基础知识。</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主要学习创建项目的具体步骤，项目默认的目录结构。</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先实现</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应用程序版，即在控制台输入待办事项名称进行添加，这里主要介绍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插件的使用，如果是历史项目，不是标准</a:t>
            </a:r>
            <a:r>
              <a:rPr lang="zh-CN" altLang="en-US" sz="2000" baseline="0" dirty="0" smtClean="0">
                <a:solidFill>
                  <a:srgbClr val="474747"/>
                </a:solidFill>
                <a:latin typeface="微软雅黑" pitchFamily="34" charset="-122"/>
                <a:ea typeface="微软雅黑" pitchFamily="34" charset="-122"/>
                <a:sym typeface="Calibri" pitchFamily="34" charset="0"/>
              </a:rPr>
              <a:t>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然后添加</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功能，即在页面输入待办事项名称进行添加，这里主要介绍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插件的使用，如果不是标准的项目布局结构，如何修改插件配置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使用</a:t>
            </a:r>
            <a:r>
              <a:rPr lang="en-US" altLang="zh-CN" sz="2000" dirty="0" smtClean="0">
                <a:solidFill>
                  <a:srgbClr val="474747"/>
                </a:solidFill>
                <a:latin typeface="微软雅黑" pitchFamily="34" charset="-122"/>
                <a:ea typeface="微软雅黑" pitchFamily="34" charset="-122"/>
                <a:sym typeface="Calibri" pitchFamily="34" charset="0"/>
              </a:rPr>
              <a:t>jetty</a:t>
            </a:r>
            <a:r>
              <a:rPr lang="zh-CN" altLang="en-US" sz="2000" dirty="0" smtClean="0">
                <a:solidFill>
                  <a:srgbClr val="474747"/>
                </a:solidFill>
                <a:latin typeface="微软雅黑" pitchFamily="34" charset="-122"/>
                <a:ea typeface="微软雅黑" pitchFamily="34" charset="-122"/>
                <a:sym typeface="Calibri" pitchFamily="34" charset="0"/>
              </a:rPr>
              <a:t>插件运行</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大部分代码的具体编写的过程可能不会占用课堂时间，因为这些都是简单的基础代码，应该是都已经掌握的，本套课程的目的是学习构建工具，我就不在编码上面浪费大家时间了。如果这些演示代码你理解不了的话，建议先去补充一下编码知识，咱们慕课网上都有相应的课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快速简单的体验一下功能，随着后面章节的学习，再逐步完善示例，介绍具体每一个步骤的意义。</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在那个时候，软件周期的各个步骤，编码码、测试、打包、运行各个动作都要手动</a:t>
            </a:r>
            <a:r>
              <a:rPr lang="en-US" altLang="zh-CN" dirty="0" smtClean="0"/>
              <a:t>,</a:t>
            </a:r>
            <a:r>
              <a:rPr lang="zh-CN" altLang="en-US" dirty="0" smtClean="0"/>
              <a:t>特别是依赖管理，项目工程</a:t>
            </a:r>
            <a:r>
              <a:rPr lang="en-US" altLang="zh-CN" dirty="0" smtClean="0"/>
              <a:t>lib</a:t>
            </a:r>
            <a:r>
              <a:rPr lang="zh-CN" altLang="en-US" dirty="0" smtClean="0"/>
              <a:t>目录下动则几百个</a:t>
            </a:r>
            <a:r>
              <a:rPr lang="en-US" altLang="zh-CN" dirty="0" smtClean="0"/>
              <a:t>jar</a:t>
            </a:r>
            <a:r>
              <a:rPr lang="zh-CN" altLang="en-US" dirty="0" smtClean="0"/>
              <a:t>。有用的，没用的，稍不留神就是版本冲突。</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正是由于这种手工方式带来的无尽烦恼和限制。开源世界的大牛们终于忍无可</a:t>
            </a:r>
            <a:r>
              <a:rPr lang="zh-CN" altLang="en-US" smtClean="0"/>
              <a:t>忍了，</a:t>
            </a:r>
            <a:r>
              <a:rPr lang="zh-CN" altLang="en-US" dirty="0" smtClean="0"/>
              <a:t>创造了构建工具，从此普度了众生，将大家从这种重复性，</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低效率的生活中解脱了出来</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他是核心特性，能够让机器在没有安装</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的情况下一样可以运行构建，它是通过自动从中心仓库下载指定版本，然后解压运行，可以配置版本中新仓库地址、解压后的目录等</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en-US" altLang="zh-CN" sz="2000" dirty="0" smtClean="0">
                <a:solidFill>
                  <a:srgbClr val="474747"/>
                </a:solidFill>
                <a:latin typeface="微软雅黑" pitchFamily="34" charset="-122"/>
                <a:ea typeface="微软雅黑" pitchFamily="34" charset="-122"/>
                <a:sym typeface="Calibri" pitchFamily="34" charset="0"/>
              </a:rPr>
              <a:t>task wrapper(type: Wrapper) {</a:t>
            </a:r>
          </a:p>
          <a:p>
            <a:pPr lvl="1"/>
            <a:r>
              <a:rPr lang="en-US" altLang="zh-CN" sz="2000" dirty="0" smtClean="0">
                <a:solidFill>
                  <a:srgbClr val="474747"/>
                </a:solidFill>
                <a:latin typeface="微软雅黑" pitchFamily="34" charset="-122"/>
                <a:ea typeface="微软雅黑" pitchFamily="34" charset="-122"/>
                <a:sym typeface="Calibri" pitchFamily="34" charset="0"/>
              </a:rPr>
              <a:t>    gradleVersion = '1.7'</a:t>
            </a:r>
          </a:p>
          <a:p>
            <a:pPr lvl="1"/>
            <a:r>
              <a:rPr lang="en-US" altLang="zh-CN"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边讲解边代码演示。解释项目中的一些常用属性及常用</a:t>
            </a:r>
            <a:r>
              <a:rPr lang="en-US" altLang="zh-CN" sz="2000" dirty="0" smtClean="0">
                <a:solidFill>
                  <a:srgbClr val="474747"/>
                </a:solidFill>
                <a:latin typeface="微软雅黑" pitchFamily="34" charset="-122"/>
                <a:ea typeface="微软雅黑" pitchFamily="34" charset="-122"/>
                <a:sym typeface="Calibri" pitchFamily="34" charset="0"/>
              </a:rPr>
              <a:t>api</a:t>
            </a:r>
            <a:r>
              <a:rPr lang="zh-CN" altLang="en-US" sz="2000" dirty="0" smtClean="0">
                <a:solidFill>
                  <a:srgbClr val="474747"/>
                </a:solidFill>
                <a:latin typeface="微软雅黑" pitchFamily="34" charset="-122"/>
                <a:ea typeface="微软雅黑" pitchFamily="34" charset="-122"/>
                <a:sym typeface="Calibri" pitchFamily="34" charset="0"/>
              </a:rPr>
              <a:t>方法，还有一些其他的配置属性的方式</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边写代码边演示自定义任务，，讲解任务中的主要</a:t>
            </a:r>
            <a:r>
              <a:rPr lang="en-US" altLang="zh-CN" sz="2000" dirty="0" smtClean="0">
                <a:solidFill>
                  <a:srgbClr val="474747"/>
                </a:solidFill>
                <a:latin typeface="微软雅黑" pitchFamily="34" charset="-122"/>
                <a:ea typeface="微软雅黑" pitchFamily="34" charset="-122"/>
                <a:sym typeface="Calibri" pitchFamily="34" charset="0"/>
              </a:rPr>
              <a:t>api</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介绍一下如何查看所有内置的任务，简单介绍一下常用的两个，</a:t>
            </a:r>
            <a:r>
              <a:rPr lang="en-US" altLang="zh-CN" sz="2000" dirty="0" smtClean="0">
                <a:solidFill>
                  <a:srgbClr val="474747"/>
                </a:solidFill>
                <a:latin typeface="微软雅黑" pitchFamily="34" charset="-122"/>
                <a:ea typeface="微软雅黑" pitchFamily="34" charset="-122"/>
                <a:sym typeface="Calibri" pitchFamily="34" charset="0"/>
              </a:rPr>
              <a:t>Zip</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copy</a:t>
            </a:r>
            <a:r>
              <a:rPr lang="zh-CN" altLang="en-US"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生命周期主要有三个阶段，包括初始化阶段和配置阶段以及执行阶段</a:t>
            </a:r>
            <a:r>
              <a:rPr lang="en-US" altLang="zh-CN" dirty="0" smtClean="0"/>
              <a:t>.</a:t>
            </a:r>
            <a:r>
              <a:rPr lang="zh-CN" altLang="en-US" dirty="0" smtClean="0"/>
              <a:t>在初始化阶段，为项目实例化一个</a:t>
            </a:r>
            <a:r>
              <a:rPr lang="en-US" altLang="zh-CN" dirty="0" smtClean="0"/>
              <a:t>project</a:t>
            </a:r>
            <a:r>
              <a:rPr lang="zh-CN" altLang="en-US" dirty="0" smtClean="0"/>
              <a:t>的实例，紧接着就是配置阶段，建一个模型来表示任务，</a:t>
            </a:r>
            <a:r>
              <a:rPr lang="en-US" altLang="zh-CN" dirty="0" smtClean="0"/>
              <a:t>gradle</a:t>
            </a:r>
            <a:r>
              <a:rPr lang="zh-CN" altLang="en-US" dirty="0" smtClean="0"/>
              <a:t>使用的是增量式构建，就是说如果任务执行之后没有再改变过，下次构建时就不再执行此任务，最后就是执行阶段了，根据任务的依赖执行图进行执行，通过代码演示一下不同阶段执行不同结果，即在配置阶段访问不了执行阶段的变量，</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75705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介绍依赖管理中的几个基本概念，</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dirty="0" smtClean="0"/>
              <a:t>自从有了构建工具之后，程序员的春天也来了。你想干什么，都可以告诉它，它肯定不会拒绝你的。</a:t>
            </a:r>
            <a:endParaRPr lang="en-US" altLang="zh-CN" dirty="0" smtClean="0"/>
          </a:p>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2000" dirty="0" smtClean="0">
                <a:solidFill>
                  <a:srgbClr val="474747"/>
                </a:solidFill>
                <a:latin typeface="微软雅黑" pitchFamily="34" charset="-122"/>
                <a:ea typeface="微软雅黑" pitchFamily="34" charset="-122"/>
              </a:rPr>
              <a:t>机器能干的活，绝不自己动手。</a:t>
            </a:r>
            <a:r>
              <a:rPr lang="zh-CN" altLang="en-US" sz="2000" dirty="0" smtClean="0">
                <a:solidFill>
                  <a:srgbClr val="474747"/>
                </a:solidFill>
                <a:latin typeface="微软雅黑" pitchFamily="34" charset="-122"/>
                <a:ea typeface="微软雅黑" pitchFamily="34" charset="-122"/>
                <a:sym typeface="Calibri" pitchFamily="34" charset="0"/>
              </a:rPr>
              <a:t>依赖管理，测试、打包、发布都交给它了。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介绍自动化依赖管理的工作过程，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中没有</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中</a:t>
            </a:r>
            <a:r>
              <a:rPr lang="en-US" altLang="zh-CN" sz="2000" dirty="0" smtClean="0">
                <a:solidFill>
                  <a:srgbClr val="474747"/>
                </a:solidFill>
                <a:latin typeface="微软雅黑" pitchFamily="34" charset="-122"/>
                <a:ea typeface="微软雅黑" pitchFamily="34" charset="-122"/>
                <a:sym typeface="Calibri" pitchFamily="34" charset="0"/>
              </a:rPr>
              <a:t>provided</a:t>
            </a:r>
            <a:r>
              <a:rPr lang="zh-CN" altLang="en-US" sz="2000" dirty="0" smtClean="0">
                <a:solidFill>
                  <a:srgbClr val="474747"/>
                </a:solidFill>
                <a:latin typeface="微软雅黑" pitchFamily="34" charset="-122"/>
                <a:ea typeface="微软雅黑" pitchFamily="34" charset="-122"/>
                <a:sym typeface="Calibri" pitchFamily="34" charset="0"/>
              </a:rPr>
              <a:t>，但是有</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即只在编译阶段依赖，还有就是</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插件都已经包含了常用</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的依赖，也就是说</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基本不怎么用</a:t>
            </a:r>
            <a:r>
              <a:rPr lang="en-US" altLang="zh-CN" sz="2000" dirty="0" smtClean="0">
                <a:solidFill>
                  <a:srgbClr val="474747"/>
                </a:solidFill>
                <a:latin typeface="微软雅黑" pitchFamily="34" charset="-122"/>
                <a:ea typeface="微软雅黑" pitchFamily="34" charset="-122"/>
                <a:sym typeface="Calibri" pitchFamily="34" charset="0"/>
              </a:rPr>
              <a:t>(https://gradle.org/blog/compile-only-dependencies/)</a:t>
            </a:r>
            <a:r>
              <a:rPr lang="zh-CN" altLang="en-US" sz="2000" dirty="0" smtClean="0">
                <a:solidFill>
                  <a:srgbClr val="474747"/>
                </a:solidFill>
                <a:latin typeface="微软雅黑" pitchFamily="34" charset="-122"/>
                <a:ea typeface="微软雅黑" pitchFamily="34" charset="-122"/>
                <a:sym typeface="Calibri" pitchFamily="34" charset="0"/>
              </a:rPr>
              <a:t>，运行时不依赖，</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包括编译和运行时。</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只在运行时依赖。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是测试代码的依赖管理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p>
          <a:p>
            <a:pPr lvl="1"/>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用来声明那些编译期用不着但是在运行期需要的依赖，记住用于测试的依赖不会影响你源代码的</a:t>
            </a:r>
            <a:r>
              <a:rPr lang="en-US" altLang="zh-CN" sz="2000" dirty="0" smtClean="0">
                <a:solidFill>
                  <a:srgbClr val="474747"/>
                </a:solidFill>
                <a:latin typeface="微软雅黑" pitchFamily="34" charset="-122"/>
                <a:ea typeface="微软雅黑" pitchFamily="34" charset="-122"/>
                <a:sym typeface="Calibri" pitchFamily="34" charset="0"/>
              </a:rPr>
              <a:t>classpath</a:t>
            </a:r>
            <a:r>
              <a:rPr lang="zh-CN" altLang="en-US" sz="2000" dirty="0" smtClean="0">
                <a:solidFill>
                  <a:srgbClr val="474747"/>
                </a:solidFill>
                <a:latin typeface="微软雅黑" pitchFamily="34" charset="-122"/>
                <a:ea typeface="微软雅黑" pitchFamily="34" charset="-122"/>
                <a:sym typeface="Calibri" pitchFamily="34" charset="0"/>
              </a:rPr>
              <a:t>，换句话说他们不会用在编译或打包过程。然而，对于处理依赖来讲测试配置继承了源代码相关配置，比如</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配置的依赖，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和他们的父类，他们父类的依赖会自动传递到</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中</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通过命令，查看当前项目的所有依赖关系，如果传递依赖存在冲突，是可以通过排除传递依赖来解决冲突，动态版本据说可以通过，固定的标识来标记，最新版本或者是某个大版本中的最新小版本，但是动态版本一来应该少用或者不用，因为这会带来，潜在的</a:t>
            </a:r>
            <a:r>
              <a:rPr lang="en-US" altLang="zh-CN" sz="2000" dirty="0" smtClean="0">
                <a:solidFill>
                  <a:srgbClr val="474747"/>
                </a:solidFill>
                <a:latin typeface="微软雅黑" pitchFamily="34" charset="-122"/>
                <a:ea typeface="微软雅黑" pitchFamily="34" charset="-122"/>
                <a:sym typeface="Calibri" pitchFamily="34" charset="0"/>
              </a:rPr>
              <a:t>bug</a:t>
            </a:r>
            <a:r>
              <a:rPr lang="zh-CN" altLang="en-US" sz="2000" dirty="0" smtClean="0">
                <a:solidFill>
                  <a:srgbClr val="474747"/>
                </a:solidFill>
                <a:latin typeface="微软雅黑" pitchFamily="34" charset="-122"/>
                <a:ea typeface="微软雅黑" pitchFamily="34" charset="-122"/>
                <a:sym typeface="Calibri" pitchFamily="34" charset="0"/>
              </a:rPr>
              <a:t>，构建的不稳定性</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https://docs.gradle.org/current/dsl/org.gradle.api.artifacts.dsl.RepositoryHandler.html</a:t>
            </a:r>
          </a:p>
          <a:p>
            <a:pPr lvl="1"/>
            <a:r>
              <a:rPr lang="zh-CN" altLang="en-US" sz="2000" dirty="0" smtClean="0">
                <a:solidFill>
                  <a:srgbClr val="474747"/>
                </a:solidFill>
                <a:latin typeface="微软雅黑" pitchFamily="34" charset="-122"/>
                <a:ea typeface="微软雅黑" pitchFamily="34" charset="-122"/>
                <a:sym typeface="Calibri" pitchFamily="34" charset="0"/>
              </a:rPr>
              <a:t>支持多种仓库配置，</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ivy</a:t>
            </a:r>
            <a:r>
              <a:rPr lang="zh-CN" altLang="en-US" sz="2000" dirty="0" smtClean="0">
                <a:solidFill>
                  <a:srgbClr val="474747"/>
                </a:solidFill>
                <a:latin typeface="微软雅黑" pitchFamily="34" charset="-122"/>
                <a:ea typeface="微软雅黑" pitchFamily="34" charset="-122"/>
                <a:sym typeface="Calibri" pitchFamily="34" charset="0"/>
              </a:rPr>
              <a:t>、扁平的目录仓库等。最常用的就是</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远程仓库，及本地仓库或者公司自己的私服。自定义仓库就是指定私服或者</a:t>
            </a:r>
            <a:r>
              <a:rPr lang="en-US" altLang="zh-CN" sz="2000" dirty="0" smtClean="0">
                <a:solidFill>
                  <a:srgbClr val="474747"/>
                </a:solidFill>
                <a:latin typeface="微软雅黑" pitchFamily="34" charset="-122"/>
                <a:ea typeface="微软雅黑" pitchFamily="34" charset="-122"/>
                <a:sym typeface="Calibri" pitchFamily="34" charset="0"/>
              </a:rPr>
              <a:t>spring</a:t>
            </a:r>
            <a:r>
              <a:rPr lang="zh-CN" altLang="en-US" sz="2000" dirty="0" smtClean="0">
                <a:solidFill>
                  <a:srgbClr val="474747"/>
                </a:solidFill>
                <a:latin typeface="微软雅黑" pitchFamily="34" charset="-122"/>
                <a:ea typeface="微软雅黑" pitchFamily="34" charset="-122"/>
                <a:sym typeface="Calibri" pitchFamily="34" charset="0"/>
              </a:rPr>
              <a:t>仓库等</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smtClean="0">
                <a:solidFill>
                  <a:srgbClr val="474747"/>
                </a:solidFill>
                <a:latin typeface="微软雅黑" pitchFamily="34" charset="-122"/>
                <a:ea typeface="微软雅黑" pitchFamily="34" charset="-122"/>
                <a:sym typeface="Calibri" pitchFamily="34" charset="0"/>
              </a:rPr>
              <a:t>默认策略不会帮你检查版本冲突，可修改默认的解决策略，当遇到版本冲突时使构建失败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出现同一个</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的多个版本时强制指定一个版本</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1200" b="0" i="0" kern="1200" dirty="0" smtClean="0">
                <a:solidFill>
                  <a:schemeClr val="tx1"/>
                </a:solidFill>
                <a:effectLst/>
                <a:latin typeface="Arial" pitchFamily="34" charset="0"/>
                <a:ea typeface="宋体" pitchFamily="2" charset="-122"/>
                <a:cs typeface="Calibri" pitchFamily="34" charset="0"/>
              </a:rPr>
              <a:t>下面我们还是继续之前那个</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的例子，我们来把它拆分为多个模块。</a:t>
            </a:r>
            <a:endParaRPr lang="en-US" altLang="zh-CN" sz="1200" b="0" i="0" kern="1200" dirty="0" smtClean="0">
              <a:solidFill>
                <a:schemeClr val="tx1"/>
              </a:solidFill>
              <a:effectLst/>
              <a:latin typeface="Arial" pitchFamily="34" charset="0"/>
              <a:ea typeface="宋体" pitchFamily="2" charset="-122"/>
              <a:cs typeface="Calibri" pitchFamily="34" charset="0"/>
            </a:endParaRPr>
          </a:p>
          <a:p>
            <a:pPr lvl="1"/>
            <a:r>
              <a:rPr lang="zh-CN" altLang="en-US" sz="1200" b="0" i="0" kern="1200" dirty="0" smtClean="0">
                <a:solidFill>
                  <a:schemeClr val="tx1"/>
                </a:solidFill>
                <a:effectLst/>
                <a:latin typeface="Arial" pitchFamily="34" charset="0"/>
                <a:ea typeface="宋体" pitchFamily="2" charset="-122"/>
                <a:cs typeface="Calibri" pitchFamily="34" charset="0"/>
              </a:rPr>
              <a:t>你已经根据类的功能把它们拆分成一个个包，基本上分为下面几个功能：</a:t>
            </a:r>
          </a:p>
          <a:p>
            <a:pPr lvl="1"/>
            <a:r>
              <a:rPr lang="zh-CN" altLang="en-US" sz="1200" b="0" i="0" kern="1200" dirty="0" smtClean="0">
                <a:solidFill>
                  <a:schemeClr val="tx1"/>
                </a:solidFill>
                <a:effectLst/>
                <a:latin typeface="Arial" pitchFamily="34" charset="0"/>
                <a:ea typeface="宋体" pitchFamily="2" charset="-122"/>
                <a:cs typeface="Calibri" pitchFamily="34" charset="0"/>
              </a:rPr>
              <a:t>模型</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用来表示数据</a:t>
            </a:r>
          </a:p>
          <a:p>
            <a:pPr lvl="1"/>
            <a:r>
              <a:rPr lang="zh-CN" altLang="en-US" sz="1200" b="0" i="0" kern="1200" dirty="0" smtClean="0">
                <a:solidFill>
                  <a:schemeClr val="tx1"/>
                </a:solidFill>
                <a:effectLst/>
                <a:latin typeface="Arial" pitchFamily="34" charset="0"/>
                <a:ea typeface="宋体" pitchFamily="2" charset="-122"/>
                <a:cs typeface="Calibri" pitchFamily="34" charset="0"/>
              </a:rPr>
              <a:t>仓库</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检索和存储数据</a:t>
            </a:r>
          </a:p>
          <a:p>
            <a:pPr lvl="1"/>
            <a:r>
              <a:rPr lang="en-US" altLang="zh-CN" sz="1200" b="0" i="0" kern="1200" dirty="0" smtClean="0">
                <a:solidFill>
                  <a:schemeClr val="tx1"/>
                </a:solidFill>
                <a:effectLst/>
                <a:latin typeface="Arial" pitchFamily="34" charset="0"/>
                <a:ea typeface="宋体" pitchFamily="2" charset="-122"/>
                <a:cs typeface="Calibri" pitchFamily="34" charset="0"/>
              </a:rPr>
              <a:t>Web: </a:t>
            </a:r>
            <a:r>
              <a:rPr lang="zh-CN" altLang="en-US" sz="1200" b="0" i="0" kern="1200" dirty="0" smtClean="0">
                <a:solidFill>
                  <a:schemeClr val="tx1"/>
                </a:solidFill>
                <a:effectLst/>
                <a:latin typeface="Arial" pitchFamily="34" charset="0"/>
                <a:ea typeface="宋体" pitchFamily="2" charset="-122"/>
                <a:cs typeface="Calibri" pitchFamily="34" charset="0"/>
              </a:rPr>
              <a:t>用来处理</a:t>
            </a:r>
            <a:r>
              <a:rPr lang="en-US" altLang="zh-CN" sz="1200" b="0" i="0" kern="1200" dirty="0" smtClean="0">
                <a:solidFill>
                  <a:schemeClr val="tx1"/>
                </a:solidFill>
                <a:effectLst/>
                <a:latin typeface="Arial" pitchFamily="34" charset="0"/>
                <a:ea typeface="宋体" pitchFamily="2" charset="-122"/>
                <a:cs typeface="Calibri" pitchFamily="34" charset="0"/>
              </a:rPr>
              <a:t>HTTP</a:t>
            </a:r>
            <a:r>
              <a:rPr lang="zh-CN" altLang="en-US" sz="1200" b="0" i="0" kern="1200" dirty="0" smtClean="0">
                <a:solidFill>
                  <a:schemeClr val="tx1"/>
                </a:solidFill>
                <a:effectLst/>
                <a:latin typeface="Arial" pitchFamily="34" charset="0"/>
                <a:ea typeface="宋体" pitchFamily="2" charset="-122"/>
                <a:cs typeface="Calibri" pitchFamily="34" charset="0"/>
              </a:rPr>
              <a:t>请求、渲染页面的</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组件</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虽然这是一个非常小的项目，这些模块之间也有依赖关系：</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1200" dirty="0" smtClean="0">
                <a:solidFill>
                  <a:srgbClr val="474747"/>
                </a:solidFill>
                <a:latin typeface="微软雅黑" pitchFamily="34" charset="-122"/>
                <a:ea typeface="微软雅黑" pitchFamily="34" charset="-122"/>
                <a:sym typeface="Calibri" pitchFamily="34" charset="0"/>
              </a:rPr>
              <a:t>当前，开源领域中自动化构建工具有很多。</a:t>
            </a:r>
            <a:r>
              <a:rPr lang="en-US" altLang="zh-CN" sz="1200" dirty="0" smtClean="0">
                <a:solidFill>
                  <a:srgbClr val="474747"/>
                </a:solidFill>
                <a:latin typeface="微软雅黑" pitchFamily="34" charset="-122"/>
                <a:ea typeface="微软雅黑" pitchFamily="34" charset="-122"/>
                <a:sym typeface="Calibri" pitchFamily="34" charset="0"/>
              </a:rPr>
              <a:t>Java</a:t>
            </a:r>
            <a:r>
              <a:rPr lang="zh-CN" altLang="en-US" sz="1200" dirty="0" smtClean="0">
                <a:solidFill>
                  <a:srgbClr val="474747"/>
                </a:solidFill>
                <a:latin typeface="微软雅黑" pitchFamily="34" charset="-122"/>
                <a:ea typeface="微软雅黑" pitchFamily="34" charset="-122"/>
                <a:sym typeface="Calibri" pitchFamily="34" charset="0"/>
              </a:rPr>
              <a:t>方向上最主流的应该属</a:t>
            </a:r>
            <a:r>
              <a:rPr lang="en-US" altLang="zh-CN" sz="1200" dirty="0" smtClean="0">
                <a:solidFill>
                  <a:srgbClr val="474747"/>
                </a:solidFill>
                <a:latin typeface="微软雅黑" pitchFamily="34" charset="-122"/>
                <a:ea typeface="微软雅黑" pitchFamily="34" charset="-122"/>
                <a:sym typeface="Calibri" pitchFamily="34" charset="0"/>
              </a:rPr>
              <a:t>ant</a:t>
            </a:r>
            <a:r>
              <a:rPr lang="zh-CN" altLang="en-US" sz="1200" dirty="0" smtClean="0">
                <a:solidFill>
                  <a:srgbClr val="474747"/>
                </a:solidFill>
                <a:latin typeface="微软雅黑" pitchFamily="34" charset="-122"/>
                <a:ea typeface="微软雅黑" pitchFamily="34" charset="-122"/>
                <a:sym typeface="Calibri" pitchFamily="34" charset="0"/>
              </a:rPr>
              <a:t>，</a:t>
            </a: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和</a:t>
            </a: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了</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Ant </a:t>
            </a:r>
            <a:r>
              <a:rPr lang="zh-CN" altLang="en-US" sz="1200" dirty="0" smtClean="0">
                <a:solidFill>
                  <a:srgbClr val="474747"/>
                </a:solidFill>
                <a:latin typeface="微软雅黑" pitchFamily="34" charset="-122"/>
                <a:ea typeface="微软雅黑" pitchFamily="34" charset="-122"/>
                <a:sym typeface="Calibri" pitchFamily="34" charset="0"/>
              </a:rPr>
              <a:t>提供基本功能、</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添加了依赖管理、发布</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使用</a:t>
            </a:r>
            <a:r>
              <a:rPr lang="en-US" altLang="zh-CN" sz="1200" dirty="0" smtClean="0">
                <a:solidFill>
                  <a:srgbClr val="474747"/>
                </a:solidFill>
                <a:latin typeface="微软雅黑" pitchFamily="34" charset="-122"/>
                <a:ea typeface="微软雅黑" pitchFamily="34" charset="-122"/>
                <a:sym typeface="Calibri" pitchFamily="34" charset="0"/>
              </a:rPr>
              <a:t>groovy</a:t>
            </a:r>
            <a:r>
              <a:rPr lang="zh-CN" altLang="en-US" sz="1200" dirty="0" smtClean="0">
                <a:solidFill>
                  <a:srgbClr val="474747"/>
                </a:solidFill>
                <a:latin typeface="微软雅黑" pitchFamily="34" charset="-122"/>
                <a:ea typeface="微软雅黑" pitchFamily="34" charset="-122"/>
                <a:sym typeface="Calibri" pitchFamily="34" charset="0"/>
              </a:rPr>
              <a:t>、提高了灵活性和可扩展性。而我们这门课程的主角就是</a:t>
            </a:r>
            <a:r>
              <a:rPr lang="en-US" altLang="zh-CN" sz="1200" dirty="0" err="1"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构建脚本的标准名称是</a:t>
            </a:r>
            <a:r>
              <a:rPr lang="en-US" altLang="zh-CN" sz="1200" b="0" i="0" kern="1200" dirty="0" smtClean="0">
                <a:solidFill>
                  <a:schemeClr val="tx1"/>
                </a:solidFill>
                <a:effectLst/>
                <a:latin typeface="Arial" pitchFamily="34" charset="0"/>
                <a:ea typeface="宋体" pitchFamily="2" charset="-122"/>
                <a:cs typeface="Calibri" pitchFamily="34" charset="0"/>
              </a:rPr>
              <a:t>build.gradle</a:t>
            </a:r>
            <a:r>
              <a:rPr lang="zh-CN" altLang="en-US" sz="1200" b="0" i="0" kern="1200" dirty="0" smtClean="0">
                <a:solidFill>
                  <a:schemeClr val="tx1"/>
                </a:solidFill>
                <a:effectLst/>
                <a:latin typeface="Arial" pitchFamily="34" charset="0"/>
                <a:ea typeface="宋体" pitchFamily="2" charset="-122"/>
                <a:cs typeface="Calibri" pitchFamily="34" charset="0"/>
              </a:rPr>
              <a:t>，在一个多项目构建的环境中，你想自定义你的构建脚本名称来显得高大上一点，因为多个项目有相同的构建脚本名称可能会混淆，接下来介绍如何使用自定义的脚本名称。</a:t>
            </a:r>
          </a:p>
          <a:p>
            <a:r>
              <a:rPr lang="zh-CN" altLang="en-US" sz="1200" b="0" i="0" kern="1200" dirty="0" smtClean="0">
                <a:solidFill>
                  <a:schemeClr val="tx1"/>
                </a:solidFill>
                <a:effectLst/>
                <a:latin typeface="Arial" pitchFamily="34" charset="0"/>
                <a:ea typeface="宋体" pitchFamily="2" charset="-122"/>
                <a:cs typeface="Calibri" pitchFamily="34" charset="0"/>
              </a:rPr>
              <a:t>还是之前那个例子，假设所有的子项目路径都是以</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开头，比如</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子项目就是在</a:t>
            </a:r>
            <a:r>
              <a:rPr lang="en-US" altLang="zh-CN" sz="1200" b="0" i="0" kern="1200" dirty="0" smtClean="0">
                <a:solidFill>
                  <a:schemeClr val="tx1"/>
                </a:solidFill>
                <a:effectLst/>
                <a:latin typeface="Arial" pitchFamily="34" charset="0"/>
                <a:ea typeface="宋体" pitchFamily="2" charset="-122"/>
                <a:cs typeface="Calibri" pitchFamily="34" charset="0"/>
              </a:rPr>
              <a:t>todo-web</a:t>
            </a:r>
            <a:r>
              <a:rPr lang="zh-CN" altLang="en-US" sz="1200" b="0" i="0" kern="1200" dirty="0" smtClean="0">
                <a:solidFill>
                  <a:schemeClr val="tx1"/>
                </a:solidFill>
                <a:effectLst/>
                <a:latin typeface="Arial" pitchFamily="34" charset="0"/>
                <a:ea typeface="宋体" pitchFamily="2" charset="-122"/>
                <a:cs typeface="Calibri" pitchFamily="34" charset="0"/>
              </a:rPr>
              <a:t>目录下，构建脚本名称应该清晰的表示它的作用</a:t>
            </a:r>
          </a:p>
          <a:p>
            <a:r>
              <a:rPr lang="zh-CN" altLang="en-US" sz="1200" b="0" i="0" kern="1200" dirty="0" smtClean="0">
                <a:solidFill>
                  <a:schemeClr val="tx1"/>
                </a:solidFill>
                <a:effectLst/>
                <a:latin typeface="Arial" pitchFamily="34" charset="0"/>
                <a:ea typeface="宋体" pitchFamily="2" charset="-122"/>
                <a:cs typeface="Calibri" pitchFamily="34" charset="0"/>
              </a:rPr>
              <a:t>要使这个结构起作用关键点就是</a:t>
            </a:r>
            <a:r>
              <a:rPr lang="en-US" altLang="zh-CN" sz="1200" b="0" i="0" kern="1200" dirty="0" smtClean="0">
                <a:solidFill>
                  <a:schemeClr val="tx1"/>
                </a:solidFill>
                <a:effectLst/>
                <a:latin typeface="Arial" pitchFamily="34" charset="0"/>
                <a:ea typeface="宋体" pitchFamily="2" charset="-122"/>
                <a:cs typeface="Calibri" pitchFamily="34" charset="0"/>
              </a:rPr>
              <a:t>settings</a:t>
            </a:r>
            <a:r>
              <a:rPr lang="zh-CN" altLang="en-US" sz="1200" b="0" i="0" kern="1200" dirty="0" smtClean="0">
                <a:solidFill>
                  <a:schemeClr val="tx1"/>
                </a:solidFill>
                <a:effectLst/>
                <a:latin typeface="Arial" pitchFamily="34" charset="0"/>
                <a:ea typeface="宋体" pitchFamily="2" charset="-122"/>
                <a:cs typeface="Calibri" pitchFamily="34" charset="0"/>
              </a:rPr>
              <a:t>文件，它提供了除了包含哪个子目录的其他功能，实际上设置文件是一个构建脚本，它会在构建生命周期的评估阶段执行，通过</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提供的</a:t>
            </a:r>
            <a:r>
              <a:rPr lang="en-US" altLang="zh-CN" sz="1200" b="0" i="0" kern="1200" dirty="0" smtClean="0">
                <a:solidFill>
                  <a:schemeClr val="tx1"/>
                </a:solidFill>
                <a:effectLst/>
                <a:latin typeface="Arial" pitchFamily="34" charset="0"/>
                <a:ea typeface="宋体" pitchFamily="2" charset="-122"/>
                <a:cs typeface="Calibri" pitchFamily="34" charset="0"/>
              </a:rPr>
              <a:t>API</a:t>
            </a:r>
            <a:r>
              <a:rPr lang="zh-CN" altLang="en-US" sz="1200" b="0" i="0" kern="1200" dirty="0" smtClean="0">
                <a:solidFill>
                  <a:schemeClr val="tx1"/>
                </a:solidFill>
                <a:effectLst/>
                <a:latin typeface="Arial" pitchFamily="34" charset="0"/>
                <a:ea typeface="宋体" pitchFamily="2" charset="-122"/>
                <a:cs typeface="Calibri" pitchFamily="34" charset="0"/>
              </a:rPr>
              <a:t>来添加自定义的逻辑</a:t>
            </a:r>
            <a:endParaRPr lang="en-US" altLang="zh-CN" sz="1200" b="0" i="0" kern="1200" dirty="0" smtClean="0">
              <a:solidFill>
                <a:schemeClr val="tx1"/>
              </a:solidFill>
              <a:effectLst/>
              <a:latin typeface="Arial" pitchFamily="34" charset="0"/>
              <a:ea typeface="宋体" pitchFamily="2" charset="-122"/>
              <a:cs typeface="Calibri" pitchFamily="34" charset="0"/>
            </a:endParaRPr>
          </a:p>
          <a:p>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en-US" altLang="zh-CN" dirty="0" smtClean="0"/>
              <a:t>//</a:t>
            </a:r>
            <a:r>
              <a:rPr lang="zh-CN" altLang="en-US" dirty="0" smtClean="0"/>
              <a:t>通过目录来添加子项目 </a:t>
            </a:r>
            <a:endParaRPr lang="en-US" altLang="zh-CN" dirty="0" smtClean="0"/>
          </a:p>
          <a:p>
            <a:r>
              <a:rPr lang="en-US" altLang="zh-CN" dirty="0" smtClean="0"/>
              <a:t>include 'todo-model', 'todo-repository', 'todo-web' </a:t>
            </a:r>
          </a:p>
          <a:p>
            <a:r>
              <a:rPr lang="en-US" altLang="zh-CN" dirty="0" smtClean="0"/>
              <a:t>//</a:t>
            </a:r>
            <a:r>
              <a:rPr lang="zh-CN" altLang="en-US" dirty="0" smtClean="0"/>
              <a:t>设置根项目的名字</a:t>
            </a:r>
            <a:endParaRPr lang="en-US" altLang="zh-CN" dirty="0" smtClean="0"/>
          </a:p>
          <a:p>
            <a:r>
              <a:rPr lang="zh-CN" altLang="en-US" dirty="0" smtClean="0"/>
              <a:t> </a:t>
            </a:r>
            <a:r>
              <a:rPr lang="en-US" altLang="zh-CN" dirty="0" smtClean="0"/>
              <a:t>rootProject.name = 'todo' </a:t>
            </a:r>
          </a:p>
          <a:p>
            <a:r>
              <a:rPr lang="en-US" altLang="zh-CN" dirty="0" smtClean="0"/>
              <a:t>//</a:t>
            </a:r>
            <a:r>
              <a:rPr lang="zh-CN" altLang="en-US" dirty="0" smtClean="0"/>
              <a:t>迭代访问所有根目录下的子项目，设置自定义的构建脚本名称</a:t>
            </a:r>
            <a:endParaRPr lang="en-US" altLang="zh-CN" dirty="0" smtClean="0"/>
          </a:p>
          <a:p>
            <a:r>
              <a:rPr lang="zh-CN" altLang="en-US" dirty="0" smtClean="0"/>
              <a:t> </a:t>
            </a:r>
            <a:r>
              <a:rPr lang="en-US" altLang="zh-CN" dirty="0" smtClean="0"/>
              <a:t>rootProject.children.each { it.buildFileName = it.name + '.gradle' - 'todo-' }</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这里不是主要讲解怎么进行自动化测试及测试代码的编写，主要是说明一下，怎么在</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中执行使用这些框架编写的测试用例。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如果想了解如何使用这些测试框架可以查看官方文档或者学习专门的测试课程。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在前面我们讲到默认的项目布局，源代码是</a:t>
            </a:r>
            <a:r>
              <a:rPr lang="en-US" altLang="zh-CN" sz="2000" dirty="0" smtClean="0">
                <a:solidFill>
                  <a:srgbClr val="474747"/>
                </a:solidFill>
                <a:latin typeface="微软雅黑" pitchFamily="34" charset="-122"/>
                <a:ea typeface="微软雅黑" pitchFamily="34" charset="-122"/>
                <a:sym typeface="Calibri" pitchFamily="34" charset="0"/>
              </a:rPr>
              <a:t>src/main/java</a:t>
            </a:r>
            <a:r>
              <a:rPr lang="zh-CN" altLang="en-US" sz="2000" dirty="0" smtClean="0">
                <a:solidFill>
                  <a:srgbClr val="474747"/>
                </a:solidFill>
                <a:latin typeface="微软雅黑" pitchFamily="34" charset="-122"/>
                <a:ea typeface="微软雅黑" pitchFamily="34" charset="-122"/>
                <a:sym typeface="Calibri" pitchFamily="34" charset="0"/>
              </a:rPr>
              <a:t>，资源文件是在</a:t>
            </a:r>
            <a:r>
              <a:rPr lang="en-US" altLang="zh-CN" sz="2000" dirty="0" smtClean="0">
                <a:solidFill>
                  <a:srgbClr val="474747"/>
                </a:solidFill>
                <a:latin typeface="微软雅黑" pitchFamily="34" charset="-122"/>
                <a:ea typeface="微软雅黑" pitchFamily="34" charset="-122"/>
                <a:sym typeface="Calibri" pitchFamily="34" charset="0"/>
              </a:rPr>
              <a:t>src/main/resources,</a:t>
            </a:r>
            <a:r>
              <a:rPr lang="zh-CN" altLang="en-US" sz="2000" dirty="0" smtClean="0">
                <a:solidFill>
                  <a:srgbClr val="474747"/>
                </a:solidFill>
                <a:latin typeface="微软雅黑" pitchFamily="34" charset="-122"/>
                <a:ea typeface="微软雅黑" pitchFamily="34" charset="-122"/>
                <a:sym typeface="Calibri" pitchFamily="34" charset="0"/>
              </a:rPr>
              <a:t>测试源代码路径也是这样，你把测试代码放在</a:t>
            </a:r>
            <a:r>
              <a:rPr lang="en-US" altLang="zh-CN" sz="2000" dirty="0" smtClean="0">
                <a:solidFill>
                  <a:srgbClr val="474747"/>
                </a:solidFill>
                <a:latin typeface="微软雅黑" pitchFamily="34" charset="-122"/>
                <a:ea typeface="微软雅黑" pitchFamily="34" charset="-122"/>
                <a:sym typeface="Calibri" pitchFamily="34" charset="0"/>
              </a:rPr>
              <a:t>src/test/java</a:t>
            </a:r>
            <a:r>
              <a:rPr lang="zh-CN" altLang="en-US" sz="2000" dirty="0" smtClean="0">
                <a:solidFill>
                  <a:srgbClr val="474747"/>
                </a:solidFill>
                <a:latin typeface="微软雅黑" pitchFamily="34" charset="-122"/>
                <a:ea typeface="微软雅黑" pitchFamily="34" charset="-122"/>
                <a:sym typeface="Calibri" pitchFamily="34" charset="0"/>
              </a:rPr>
              <a:t>，资源文件放在</a:t>
            </a:r>
            <a:r>
              <a:rPr lang="en-US" altLang="zh-CN" sz="2000" dirty="0" smtClean="0">
                <a:solidFill>
                  <a:srgbClr val="474747"/>
                </a:solidFill>
                <a:latin typeface="微软雅黑" pitchFamily="34" charset="-122"/>
                <a:ea typeface="微软雅黑" pitchFamily="34" charset="-122"/>
                <a:sym typeface="Calibri" pitchFamily="34" charset="0"/>
              </a:rPr>
              <a:t>src/test/resources</a:t>
            </a:r>
            <a:r>
              <a:rPr lang="zh-CN" altLang="en-US" sz="2000" dirty="0" smtClean="0">
                <a:solidFill>
                  <a:srgbClr val="474747"/>
                </a:solidFill>
                <a:latin typeface="微软雅黑" pitchFamily="34" charset="-122"/>
                <a:ea typeface="微软雅黑" pitchFamily="34" charset="-122"/>
                <a:sym typeface="Calibri" pitchFamily="34" charset="0"/>
              </a:rPr>
              <a:t>，编译之后测试的</a:t>
            </a:r>
            <a:r>
              <a:rPr lang="en-US" altLang="zh-CN" sz="2000" dirty="0" smtClean="0">
                <a:solidFill>
                  <a:srgbClr val="474747"/>
                </a:solidFill>
                <a:latin typeface="微软雅黑" pitchFamily="34" charset="-122"/>
                <a:ea typeface="微软雅黑" pitchFamily="34" charset="-122"/>
                <a:sym typeface="Calibri" pitchFamily="34" charset="0"/>
              </a:rPr>
              <a:t>class</a:t>
            </a:r>
            <a:r>
              <a:rPr lang="zh-CN" altLang="en-US" sz="2000" dirty="0" smtClean="0">
                <a:solidFill>
                  <a:srgbClr val="474747"/>
                </a:solidFill>
                <a:latin typeface="微软雅黑" pitchFamily="34" charset="-122"/>
                <a:ea typeface="微软雅黑" pitchFamily="34" charset="-122"/>
                <a:sym typeface="Calibri" pitchFamily="34" charset="0"/>
              </a:rPr>
              <a:t>文件在</a:t>
            </a:r>
            <a:r>
              <a:rPr lang="en-US" altLang="zh-CN" sz="2000" dirty="0" smtClean="0">
                <a:solidFill>
                  <a:srgbClr val="474747"/>
                </a:solidFill>
                <a:latin typeface="微软雅黑" pitchFamily="34" charset="-122"/>
                <a:ea typeface="微软雅黑" pitchFamily="34" charset="-122"/>
                <a:sym typeface="Calibri" pitchFamily="34" charset="0"/>
              </a:rPr>
              <a:t>build/classes/test</a:t>
            </a:r>
            <a:r>
              <a:rPr lang="zh-CN" altLang="en-US" sz="2000" dirty="0" smtClean="0">
                <a:solidFill>
                  <a:srgbClr val="474747"/>
                </a:solidFill>
                <a:latin typeface="微软雅黑" pitchFamily="34" charset="-122"/>
                <a:ea typeface="微软雅黑" pitchFamily="34" charset="-122"/>
                <a:sym typeface="Calibri" pitchFamily="34" charset="0"/>
              </a:rPr>
              <a:t>下。</a:t>
            </a:r>
          </a:p>
          <a:p>
            <a:pPr lvl="1"/>
            <a:r>
              <a:rPr lang="zh-CN" altLang="en-US" sz="2000" dirty="0" smtClean="0">
                <a:solidFill>
                  <a:srgbClr val="474747"/>
                </a:solidFill>
                <a:latin typeface="微软雅黑" pitchFamily="34" charset="-122"/>
                <a:ea typeface="微软雅黑" pitchFamily="34" charset="-122"/>
                <a:sym typeface="Calibri" pitchFamily="34" charset="0"/>
              </a:rPr>
              <a:t>所有的测试框架都会生成至少一个文件用来说明测试执行的结果，最普遍的格式就是</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格式，你可以在</a:t>
            </a:r>
            <a:r>
              <a:rPr lang="en-US" altLang="zh-CN" sz="2000" dirty="0" smtClean="0">
                <a:solidFill>
                  <a:srgbClr val="474747"/>
                </a:solidFill>
                <a:latin typeface="微软雅黑" pitchFamily="34" charset="-122"/>
                <a:ea typeface="微软雅黑" pitchFamily="34" charset="-122"/>
                <a:sym typeface="Calibri" pitchFamily="34" charset="0"/>
              </a:rPr>
              <a:t>build/test-results</a:t>
            </a:r>
            <a:r>
              <a:rPr lang="zh-CN" altLang="en-US" sz="2000" dirty="0" smtClean="0">
                <a:solidFill>
                  <a:srgbClr val="474747"/>
                </a:solidFill>
                <a:latin typeface="微软雅黑" pitchFamily="34" charset="-122"/>
                <a:ea typeface="微软雅黑" pitchFamily="34" charset="-122"/>
                <a:sym typeface="Calibri" pitchFamily="34" charset="0"/>
              </a:rPr>
              <a:t>路径下找到这些文件，</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文件的可读性比较差，许多测试框架都允许把测试结果转换成报告，比如</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可以生成</a:t>
            </a:r>
            <a:r>
              <a:rPr lang="en-US" altLang="zh-CN" sz="2000" dirty="0" smtClean="0">
                <a:solidFill>
                  <a:srgbClr val="474747"/>
                </a:solidFill>
                <a:latin typeface="微软雅黑" pitchFamily="34" charset="-122"/>
                <a:ea typeface="微软雅黑" pitchFamily="34" charset="-122"/>
                <a:sym typeface="Calibri" pitchFamily="34" charset="0"/>
              </a:rPr>
              <a:t>HTML</a:t>
            </a:r>
            <a:r>
              <a:rPr lang="zh-CN" altLang="en-US" sz="2000" dirty="0" smtClean="0">
                <a:solidFill>
                  <a:srgbClr val="474747"/>
                </a:solidFill>
                <a:latin typeface="微软雅黑" pitchFamily="34" charset="-122"/>
                <a:ea typeface="微软雅黑" pitchFamily="34" charset="-122"/>
                <a:sym typeface="Calibri" pitchFamily="34" charset="0"/>
              </a:rPr>
              <a:t>格式的报告，</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把测试报告放在</a:t>
            </a:r>
            <a:r>
              <a:rPr lang="en-US" altLang="zh-CN" sz="2000" dirty="0" smtClean="0">
                <a:solidFill>
                  <a:srgbClr val="474747"/>
                </a:solidFill>
                <a:latin typeface="微软雅黑" pitchFamily="34" charset="-122"/>
                <a:ea typeface="微软雅黑" pitchFamily="34" charset="-122"/>
                <a:sym typeface="Calibri" pitchFamily="34" charset="0"/>
              </a:rPr>
              <a:t>build/reports/test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插件引入了两个配置来声明测试代码的编译期和运行期依赖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，我们来看一下怎么声明一个对</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框架的编译期依赖</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在依赖管理那个章节已经详细讲过来，如果还没理解的可以再回过头去看看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在之前的任务我们可能注意到任务图一直有四个任务是</a:t>
            </a:r>
            <a:r>
              <a:rPr lang="en-US" altLang="zh-CN" sz="2000" dirty="0" smtClean="0">
                <a:solidFill>
                  <a:srgbClr val="474747"/>
                </a:solidFill>
                <a:latin typeface="微软雅黑" pitchFamily="34" charset="-122"/>
                <a:ea typeface="微软雅黑" pitchFamily="34" charset="-122"/>
                <a:sym typeface="Calibri" pitchFamily="34" charset="0"/>
              </a:rPr>
              <a:t>up-to-date</a:t>
            </a:r>
            <a:r>
              <a:rPr lang="zh-CN" altLang="en-US" sz="2000" dirty="0" smtClean="0">
                <a:solidFill>
                  <a:srgbClr val="474747"/>
                </a:solidFill>
                <a:latin typeface="微软雅黑" pitchFamily="34" charset="-122"/>
                <a:ea typeface="微软雅黑" pitchFamily="34" charset="-122"/>
                <a:sym typeface="Calibri" pitchFamily="34" charset="0"/>
              </a:rPr>
              <a:t>的然后被跳过了，这是因为你没有编写任何测试代码</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就不需要编译或执行</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从图中可以看到测试编译和测试执行阶段是在源代码被编译和打包之后的，如果你想避免执行测试阶段你可以在命令行执行</a:t>
            </a:r>
            <a:r>
              <a:rPr lang="en-US" altLang="zh-CN" sz="2000" dirty="0" smtClean="0">
                <a:solidFill>
                  <a:srgbClr val="474747"/>
                </a:solidFill>
                <a:latin typeface="微软雅黑" pitchFamily="34" charset="-122"/>
                <a:ea typeface="微软雅黑" pitchFamily="34" charset="-122"/>
                <a:sym typeface="Calibri" pitchFamily="34" charset="0"/>
              </a:rPr>
              <a:t>gradle jar</a:t>
            </a:r>
            <a:r>
              <a:rPr lang="zh-CN" altLang="en-US" sz="2000" dirty="0" smtClean="0">
                <a:solidFill>
                  <a:srgbClr val="474747"/>
                </a:solidFill>
                <a:latin typeface="微软雅黑" pitchFamily="34" charset="-122"/>
                <a:ea typeface="微软雅黑" pitchFamily="34" charset="-122"/>
                <a:sym typeface="Calibri" pitchFamily="34" charset="0"/>
              </a:rPr>
              <a:t>或者让你的任务依赖</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任务。</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对于</a:t>
            </a:r>
            <a:r>
              <a:rPr lang="en-US" altLang="zh-CN" sz="1200" b="0" i="0" kern="1200" dirty="0" smtClean="0">
                <a:solidFill>
                  <a:schemeClr val="tx1"/>
                </a:solidFill>
                <a:effectLst/>
                <a:latin typeface="Arial" pitchFamily="34" charset="0"/>
                <a:ea typeface="宋体" pitchFamily="2" charset="-122"/>
                <a:cs typeface="Calibri" pitchFamily="34" charset="0"/>
              </a:rPr>
              <a:t>build/classes/test</a:t>
            </a:r>
            <a:r>
              <a:rPr lang="zh-CN" altLang="en-US" sz="1200" b="0" i="0" kern="1200" dirty="0" smtClean="0">
                <a:solidFill>
                  <a:schemeClr val="tx1"/>
                </a:solidFill>
                <a:effectLst/>
                <a:latin typeface="Arial" pitchFamily="34" charset="0"/>
                <a:ea typeface="宋体" pitchFamily="2" charset="-122"/>
                <a:cs typeface="Calibri" pitchFamily="34" charset="0"/>
              </a:rPr>
              <a:t>目录下的所有编译的测试类，</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怎么知道要执行哪一个呢？答案就是所有匹配这几条描述的都会被检查</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如果没有找到符合条件的，测试就不会执行</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可以发布到多种仓库，比如</a:t>
            </a:r>
            <a:r>
              <a:rPr lang="en-US" altLang="zh-CN" sz="1200" b="0" i="0" kern="1200" dirty="0" smtClean="0">
                <a:solidFill>
                  <a:schemeClr val="tx1"/>
                </a:solidFill>
                <a:effectLst/>
                <a:latin typeface="Arial" pitchFamily="34" charset="0"/>
                <a:ea typeface="宋体" pitchFamily="2" charset="-122"/>
                <a:cs typeface="Calibri" pitchFamily="34" charset="0"/>
              </a:rPr>
              <a:t>ivy</a:t>
            </a:r>
            <a:r>
              <a:rPr lang="zh-CN" altLang="en-US" sz="1200" b="0" i="0" kern="1200" dirty="0" smtClean="0">
                <a:solidFill>
                  <a:schemeClr val="tx1"/>
                </a:solidFill>
                <a:effectLst/>
                <a:latin typeface="Arial" pitchFamily="34" charset="0"/>
                <a:ea typeface="宋体" pitchFamily="2" charset="-122"/>
                <a:cs typeface="Calibri" pitchFamily="34" charset="0"/>
              </a:rPr>
              <a:t>、</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等，主要通过代码演示一下如何发布到</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本地及远程仓库</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主要是代码演示</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有时候想添加一些额外的描述信息到</a:t>
            </a:r>
            <a:r>
              <a:rPr lang="en-US" altLang="zh-CN" sz="1200" b="0" i="0" kern="1200" dirty="0" smtClean="0">
                <a:solidFill>
                  <a:schemeClr val="tx1"/>
                </a:solidFill>
                <a:effectLst/>
                <a:latin typeface="Arial" pitchFamily="34" charset="0"/>
                <a:ea typeface="宋体" pitchFamily="2" charset="-122"/>
                <a:cs typeface="Calibri" pitchFamily="34" charset="0"/>
              </a:rPr>
              <a:t>pom</a:t>
            </a:r>
            <a:r>
              <a:rPr lang="zh-CN" altLang="en-US" sz="1200" b="0" i="0" kern="1200" dirty="0" smtClean="0">
                <a:solidFill>
                  <a:schemeClr val="tx1"/>
                </a:solidFill>
                <a:effectLst/>
                <a:latin typeface="Arial" pitchFamily="34" charset="0"/>
                <a:ea typeface="宋体" pitchFamily="2" charset="-122"/>
                <a:cs typeface="Calibri" pitchFamily="34" charset="0"/>
              </a:rPr>
              <a:t>中，还有需要直接打包成</a:t>
            </a:r>
            <a:r>
              <a:rPr lang="en-US" altLang="zh-CN" sz="1200" b="0" i="0" kern="1200" dirty="0" smtClean="0">
                <a:solidFill>
                  <a:schemeClr val="tx1"/>
                </a:solidFill>
                <a:effectLst/>
                <a:latin typeface="Arial" pitchFamily="34" charset="0"/>
                <a:ea typeface="宋体" pitchFamily="2" charset="-122"/>
                <a:cs typeface="Calibri" pitchFamily="34" charset="0"/>
              </a:rPr>
              <a:t>zip</a:t>
            </a:r>
            <a:r>
              <a:rPr lang="zh-CN" altLang="en-US" sz="1200" b="0" i="0" kern="1200" dirty="0" smtClean="0">
                <a:solidFill>
                  <a:schemeClr val="tx1"/>
                </a:solidFill>
                <a:effectLst/>
                <a:latin typeface="Arial" pitchFamily="34" charset="0"/>
                <a:ea typeface="宋体" pitchFamily="2" charset="-122"/>
                <a:cs typeface="Calibri" pitchFamily="34" charset="0"/>
              </a:rPr>
              <a:t>包临时使用。通过代码演示如何操作</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err="1" smtClean="0"/>
              <a:t>Gradle</a:t>
            </a:r>
            <a:r>
              <a:rPr lang="zh-CN" altLang="en-US" dirty="0" smtClean="0"/>
              <a:t>是什么？（念下定义）。</a:t>
            </a:r>
            <a:endParaRPr lang="en-US" altLang="zh-CN" dirty="0" smtClean="0"/>
          </a:p>
          <a:p>
            <a:r>
              <a:rPr lang="en-US" altLang="zh-CN" dirty="0" err="1" smtClean="0"/>
              <a:t>gradle</a:t>
            </a:r>
            <a:r>
              <a:rPr lang="zh-CN" altLang="en-US" dirty="0" smtClean="0"/>
              <a:t>首先是一种项目自动化的构建工具。它借鉴了</a:t>
            </a:r>
            <a:r>
              <a:rPr lang="en-US" altLang="zh-CN" dirty="0" smtClean="0"/>
              <a:t>ant</a:t>
            </a:r>
            <a:r>
              <a:rPr lang="zh-CN" altLang="en-US" dirty="0" smtClean="0"/>
              <a:t>和</a:t>
            </a:r>
            <a:r>
              <a:rPr lang="en-US" altLang="zh-CN" dirty="0" smtClean="0"/>
              <a:t>maven</a:t>
            </a:r>
            <a:r>
              <a:rPr lang="zh-CN" altLang="en-US" dirty="0" smtClean="0"/>
              <a:t>的概念。</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根据这个流程图将本套课程所学知识串起来回顾一下，强调重点</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本套课程将详细介绍</a:t>
            </a:r>
            <a:r>
              <a:rPr lang="en-US" altLang="zh-CN" dirty="0" err="1" smtClean="0"/>
              <a:t>gradle</a:t>
            </a:r>
            <a:r>
              <a:rPr lang="zh-CN" altLang="en-US" dirty="0" smtClean="0"/>
              <a:t>的使用方式，课程分为三部分</a:t>
            </a:r>
            <a:endParaRPr lang="en-US" altLang="zh-CN" dirty="0" smtClean="0"/>
          </a:p>
          <a:p>
            <a:endParaRPr lang="en-US" altLang="zh-CN" dirty="0" smtClean="0"/>
          </a:p>
          <a:p>
            <a:r>
              <a:rPr lang="zh-CN" altLang="en-US" dirty="0" smtClean="0"/>
              <a:t>第一部分：快速尝鲜，</a:t>
            </a:r>
            <a:endParaRPr lang="en-US" altLang="zh-CN" dirty="0" smtClean="0"/>
          </a:p>
          <a:p>
            <a:r>
              <a:rPr lang="zh-CN" altLang="en-US" dirty="0" smtClean="0"/>
              <a:t>在这部分里面主要讲解的是使用前的一些准备，包括安装，命令行的使用，以及</a:t>
            </a:r>
            <a:r>
              <a:rPr lang="en-US" altLang="zh-CN" dirty="0" smtClean="0"/>
              <a:t>groovy</a:t>
            </a:r>
            <a:r>
              <a:rPr lang="zh-CN" altLang="en-US" dirty="0" smtClean="0"/>
              <a:t>的基本语法，</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我们会使用</a:t>
            </a:r>
            <a:r>
              <a:rPr lang="en-US" altLang="zh-CN" dirty="0" err="1" smtClean="0"/>
              <a:t>Intellij</a:t>
            </a:r>
            <a:r>
              <a:rPr lang="en-US" altLang="zh-CN" dirty="0" smtClean="0"/>
              <a:t> Idea</a:t>
            </a:r>
            <a:r>
              <a:rPr lang="zh-CN" altLang="en-US" dirty="0" smtClean="0"/>
              <a:t>＋</a:t>
            </a:r>
            <a:r>
              <a:rPr lang="en-US" altLang="zh-CN" dirty="0" err="1" smtClean="0"/>
              <a:t>Gradle</a:t>
            </a:r>
            <a:r>
              <a:rPr lang="zh-CN" altLang="en-US" dirty="0" smtClean="0"/>
              <a:t>搭建一个</a:t>
            </a:r>
            <a:r>
              <a:rPr lang="en-US" altLang="zh-CN" dirty="0" smtClean="0"/>
              <a:t>Java</a:t>
            </a:r>
            <a:r>
              <a:rPr lang="zh-CN" altLang="en-US" dirty="0" smtClean="0"/>
              <a:t>的本地开发环境，实现一个简单的小实例。</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通过第一部分介绍，在你简单的上手之后，</a:t>
            </a:r>
            <a:endParaRPr lang="en-US" altLang="zh-CN" dirty="0" smtClean="0"/>
          </a:p>
          <a:p>
            <a:r>
              <a:rPr lang="zh-CN" altLang="en-US" dirty="0" smtClean="0"/>
              <a:t>课程的第二部分将介绍</a:t>
            </a:r>
            <a:r>
              <a:rPr lang="en-US" altLang="zh-CN" dirty="0" err="1" smtClean="0"/>
              <a:t>gradle</a:t>
            </a:r>
            <a:r>
              <a:rPr lang="zh-CN" altLang="en-US" dirty="0" smtClean="0"/>
              <a:t>的基本原理</a:t>
            </a:r>
            <a:endParaRPr lang="en-US" altLang="zh-CN" dirty="0" smtClean="0"/>
          </a:p>
          <a:p>
            <a:r>
              <a:rPr lang="zh-CN" altLang="en-US" dirty="0" smtClean="0"/>
              <a:t>我们学知识要知其然知其所以然。</a:t>
            </a:r>
            <a:endParaRPr lang="en-US" altLang="zh-CN" dirty="0" smtClean="0"/>
          </a:p>
          <a:p>
            <a:r>
              <a:rPr lang="zh-CN" altLang="en-US" dirty="0" smtClean="0"/>
              <a:t>这样当遇到出错的时候，才不至于手忙脚乱，才能更容易定位问题！</a:t>
            </a:r>
            <a:endParaRPr lang="en-US" altLang="zh-CN" dirty="0" smtClean="0"/>
          </a:p>
          <a:p>
            <a:endParaRPr lang="en-US" altLang="zh-CN" dirty="0" smtClean="0"/>
          </a:p>
          <a:p>
            <a:r>
              <a:rPr lang="zh-CN" altLang="en-US" dirty="0" smtClean="0"/>
              <a:t>在第二部分中，我们将重点介绍构建脚本的组成部分，</a:t>
            </a:r>
            <a:r>
              <a:rPr lang="en-US" altLang="zh-CN" dirty="0" smtClean="0"/>
              <a:t>task</a:t>
            </a:r>
            <a:r>
              <a:rPr lang="zh-CN" altLang="en-US" dirty="0" smtClean="0"/>
              <a:t>生命周期，依赖管理的核心原理</a:t>
            </a:r>
            <a:endParaRPr lang="en-US" altLang="zh-CN" dirty="0" smtClean="0"/>
          </a:p>
          <a:p>
            <a:r>
              <a:rPr lang="zh-CN" altLang="en-US" dirty="0" smtClean="0"/>
              <a:t>告诉大家当出现版本冲突的时候，多个版本存在的时候，如何做选择</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第三部分</a:t>
            </a:r>
            <a:r>
              <a:rPr lang="zh-CN" altLang="en-US" baseline="0" dirty="0" smtClean="0"/>
              <a:t> </a:t>
            </a:r>
            <a:r>
              <a:rPr lang="zh-CN" altLang="en-US" dirty="0" smtClean="0"/>
              <a:t>实战篇，</a:t>
            </a:r>
            <a:endParaRPr lang="en-US" altLang="zh-CN" dirty="0" smtClean="0"/>
          </a:p>
          <a:p>
            <a:r>
              <a:rPr lang="zh-CN" altLang="en-US" dirty="0" smtClean="0"/>
              <a:t>包括多个项目的构建，自动化执行测试和发布。</a:t>
            </a:r>
            <a:endParaRPr lang="en-US" altLang="zh-CN" dirty="0" smtClean="0"/>
          </a:p>
          <a:p>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通过本门课程的学习，你将掌握依赖管理，项目构建，自动化，打包，发布这些实际项目中经常会用到的功能。，能够根据你公司项目的实际情况，进行个性化的定制。</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将项目开发过程中，遇到的各种琐碎繁杂不想干的事交给</a:t>
            </a:r>
            <a:r>
              <a:rPr lang="en-US" altLang="zh-CN" dirty="0" err="1" smtClean="0"/>
              <a:t>gradle</a:t>
            </a:r>
            <a:r>
              <a:rPr lang="zh-CN" altLang="en-US" dirty="0" smtClean="0"/>
              <a:t>来运行处理，尽可能的减少手动介入，创建可重复的构建，降低出错的风险。</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kern="1200" dirty="0" smtClean="0">
                <a:solidFill>
                  <a:schemeClr val="tx1"/>
                </a:solidFill>
                <a:effectLst/>
                <a:latin typeface="Arial" pitchFamily="34" charset="0"/>
                <a:ea typeface="宋体" pitchFamily="2" charset="-122"/>
              </a:rPr>
              <a:t>正确的使用了好的工具和方法后，</a:t>
            </a:r>
            <a:r>
              <a:rPr lang="zh-CN" altLang="en-US" dirty="0" smtClean="0"/>
              <a:t>我们就能既能搬砖又能抱女盆友了！话不多说，让我们一起开始进入</a:t>
            </a:r>
            <a:r>
              <a:rPr lang="en-US" altLang="zh-CN" dirty="0" err="1" smtClean="0"/>
              <a:t>gradle</a:t>
            </a:r>
            <a:r>
              <a:rPr lang="zh-CN" altLang="en-US" dirty="0" smtClean="0"/>
              <a:t>的学习之旅</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685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555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1677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06871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1408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5293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380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7177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30095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09786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405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99374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73958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1506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8768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285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769797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99211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2090010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13139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381235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04839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09232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6836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846929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904064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0809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6338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870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725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7636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491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2017/2/20 Monday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340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sym typeface="Calibri"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a:sym typeface="Calibri" pitchFamily="34" charset="0"/>
              </a:rPr>
              <a:t>单击此处编辑母版文本样式</a:t>
            </a:r>
            <a:endParaRPr lang="en-US" altLang="zh-CN">
              <a:sym typeface="Calibri" pitchFamily="34" charset="0"/>
            </a:endParaRPr>
          </a:p>
          <a:p>
            <a:pPr lvl="1"/>
            <a:r>
              <a:rPr lang="zh-CN" altLang="en-US">
                <a:sym typeface="Calibri" pitchFamily="34" charset="0"/>
              </a:rPr>
              <a:t>第二级</a:t>
            </a:r>
            <a:endParaRPr lang="en-US" altLang="zh-CN">
              <a:sym typeface="Calibri" pitchFamily="34" charset="0"/>
            </a:endParaRPr>
          </a:p>
          <a:p>
            <a:pPr lvl="2"/>
            <a:r>
              <a:rPr lang="zh-CN" altLang="en-US">
                <a:sym typeface="Calibri" pitchFamily="34" charset="0"/>
              </a:rPr>
              <a:t>第三级</a:t>
            </a:r>
            <a:endParaRPr lang="en-US" altLang="zh-CN">
              <a:sym typeface="Calibri" pitchFamily="34" charset="0"/>
            </a:endParaRPr>
          </a:p>
          <a:p>
            <a:pPr lvl="3"/>
            <a:r>
              <a:rPr lang="zh-CN" altLang="en-US">
                <a:sym typeface="Calibri" pitchFamily="34" charset="0"/>
              </a:rPr>
              <a:t>第四级</a:t>
            </a:r>
            <a:endParaRPr lang="en-US" altLang="zh-CN">
              <a:sym typeface="Calibri" pitchFamily="34" charset="0"/>
            </a:endParaRPr>
          </a:p>
          <a:p>
            <a:pPr lvl="4"/>
            <a:r>
              <a:rPr lang="zh-CN" altLang="en-US">
                <a:sym typeface="Calibri" pitchFamily="34" charset="0"/>
              </a:rPr>
              <a:t>第五级</a:t>
            </a:r>
          </a:p>
        </p:txBody>
      </p:sp>
    </p:spTree>
    <p:extLst>
      <p:ext uri="{BB962C8B-B14F-4D97-AF65-F5344CB8AC3E}">
        <p14:creationId xmlns:p14="http://schemas.microsoft.com/office/powerpoint/2010/main" val="19429443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extLst>
      <p:ext uri="{BB962C8B-B14F-4D97-AF65-F5344CB8AC3E}">
        <p14:creationId xmlns:p14="http://schemas.microsoft.com/office/powerpoint/2010/main" val="21280372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4946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www.1ppt.com/tubiao"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519745" y="1923678"/>
            <a:ext cx="415209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新一代构建工具</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Gradle</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623344" y="350785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官网下载</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C94251"/>
                </a:solidFill>
                <a:latin typeface="微软雅黑" pitchFamily="34" charset="-122"/>
                <a:ea typeface="微软雅黑" pitchFamily="34" charset="-122"/>
                <a:sym typeface="Calibri" pitchFamily="34" charset="0"/>
              </a:rPr>
              <a:t>https://gradle.org</a:t>
            </a:r>
            <a:endParaRPr lang="zh-CN" altLang="en-US" sz="2000" dirty="0">
              <a:solidFill>
                <a:srgbClr val="C94251"/>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623344" y="239468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rPr>
              <a:t>确保已经安装</a:t>
            </a:r>
            <a:r>
              <a:rPr lang="en-US" altLang="zh-CN" sz="2000" dirty="0">
                <a:solidFill>
                  <a:srgbClr val="474747"/>
                </a:solidFill>
                <a:latin typeface="微软雅黑" pitchFamily="34" charset="-122"/>
                <a:ea typeface="微软雅黑" pitchFamily="34" charset="-122"/>
              </a:rPr>
              <a:t>JDK</a:t>
            </a:r>
            <a:r>
              <a:rPr lang="zh-CN" altLang="en-US" sz="2000" dirty="0">
                <a:solidFill>
                  <a:srgbClr val="474747"/>
                </a:solidFill>
                <a:latin typeface="微软雅黑" pitchFamily="34" charset="-122"/>
                <a:ea typeface="微软雅黑" pitchFamily="34" charset="-122"/>
              </a:rPr>
              <a:t>，</a:t>
            </a:r>
            <a:r>
              <a:rPr lang="en-US" altLang="zh-CN" sz="2000" dirty="0">
                <a:solidFill>
                  <a:srgbClr val="C94251"/>
                </a:solidFill>
                <a:latin typeface="微软雅黑" pitchFamily="34" charset="-122"/>
                <a:ea typeface="微软雅黑" pitchFamily="34" charset="-122"/>
              </a:rPr>
              <a:t>java -</a:t>
            </a:r>
            <a:r>
              <a:rPr lang="en-US" altLang="zh-CN" sz="2000" dirty="0" smtClean="0">
                <a:solidFill>
                  <a:srgbClr val="C94251"/>
                </a:solidFill>
                <a:latin typeface="微软雅黑" pitchFamily="34" charset="-122"/>
                <a:ea typeface="微软雅黑" pitchFamily="34" charset="-122"/>
              </a:rPr>
              <a:t>version</a:t>
            </a:r>
            <a:endParaRPr lang="en-US" altLang="zh-CN" sz="2000"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393057" y="3484232"/>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验证是否安装成功，</a:t>
            </a:r>
            <a:r>
              <a:rPr lang="en-US" altLang="zh-CN" sz="2000" dirty="0">
                <a:solidFill>
                  <a:srgbClr val="C94251"/>
                </a:solidFill>
                <a:latin typeface="微软雅黑" pitchFamily="34" charset="-122"/>
                <a:ea typeface="微软雅黑" pitchFamily="34" charset="-122"/>
                <a:sym typeface="Calibri" pitchFamily="34" charset="0"/>
              </a:rPr>
              <a:t>gradle -</a:t>
            </a:r>
            <a:r>
              <a:rPr lang="en-US" altLang="zh-CN" sz="2000" dirty="0" smtClean="0">
                <a:solidFill>
                  <a:srgbClr val="C94251"/>
                </a:solidFill>
                <a:latin typeface="微软雅黑" pitchFamily="34" charset="-122"/>
                <a:ea typeface="微软雅黑" pitchFamily="34" charset="-122"/>
                <a:sym typeface="Calibri" pitchFamily="34" charset="0"/>
              </a:rPr>
              <a:t>v</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393057" y="206769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配置环境变量，</a:t>
            </a:r>
            <a:r>
              <a:rPr lang="en-US" altLang="zh-CN" sz="2000" dirty="0" smtClean="0">
                <a:solidFill>
                  <a:srgbClr val="C94251"/>
                </a:solidFill>
                <a:latin typeface="微软雅黑" pitchFamily="34" charset="-122"/>
                <a:ea typeface="微软雅黑" pitchFamily="34" charset="-122"/>
                <a:sym typeface="Calibri" pitchFamily="34" charset="0"/>
              </a:rPr>
              <a:t>GRADLE_HOME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393057" y="2775963"/>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添加到</a:t>
            </a:r>
            <a:r>
              <a:rPr lang="en-US" altLang="zh-CN" sz="2000" dirty="0" smtClean="0">
                <a:solidFill>
                  <a:srgbClr val="474747"/>
                </a:solidFill>
                <a:latin typeface="微软雅黑" pitchFamily="34" charset="-122"/>
                <a:ea typeface="微软雅黑" pitchFamily="34" charset="-122"/>
                <a:sym typeface="Calibri" pitchFamily="34" charset="0"/>
              </a:rPr>
              <a:t>path</a:t>
            </a:r>
            <a:r>
              <a:rPr lang="zh-CN" altLang="zh-CN" sz="2000" dirty="0" smtClean="0">
                <a:solidFill>
                  <a:srgbClr val="474747"/>
                </a:solidFill>
                <a:latin typeface="微软雅黑" pitchFamily="34" charset="-122"/>
                <a:ea typeface="微软雅黑" pitchFamily="34" charset="-122"/>
                <a:sym typeface="Calibri" pitchFamily="34" charset="0"/>
              </a:rPr>
              <a:t>，</a:t>
            </a:r>
            <a:r>
              <a:rPr lang="en-US" altLang="zh-CN" sz="2000">
                <a:solidFill>
                  <a:srgbClr val="C94251"/>
                </a:solidFill>
                <a:latin typeface="微软雅黑" pitchFamily="34" charset="-122"/>
                <a:ea typeface="微软雅黑" pitchFamily="34" charset="-122"/>
                <a:sym typeface="Calibri" pitchFamily="34" charset="0"/>
              </a:rPr>
              <a:t>%</a:t>
            </a:r>
            <a:r>
              <a:rPr lang="en-US" altLang="zh-CN" sz="2000" smtClean="0">
                <a:solidFill>
                  <a:srgbClr val="C94251"/>
                </a:solidFill>
                <a:latin typeface="微软雅黑" pitchFamily="34" charset="-122"/>
                <a:ea typeface="微软雅黑" pitchFamily="34" charset="-122"/>
                <a:sym typeface="Calibri" pitchFamily="34" charset="0"/>
              </a:rPr>
              <a:t>GRADLE_HOME%\bin</a:t>
            </a:r>
            <a:r>
              <a:rPr lang="en-US" altLang="zh-CN" sz="2000" dirty="0" smtClean="0">
                <a:solidFill>
                  <a:srgbClr val="C94251"/>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421132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11560" y="1203598"/>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en-US" altLang="zh-CN" sz="2200" dirty="0" smtClean="0">
                <a:solidFill>
                  <a:srgbClr val="212121"/>
                </a:solidFill>
                <a:latin typeface="微软雅黑" pitchFamily="34" charset="-122"/>
                <a:ea typeface="微软雅黑" pitchFamily="34" charset="-122"/>
                <a:cs typeface="Times New Roman" pitchFamily="18" charset="0"/>
              </a:rPr>
              <a:t>Groovy</a:t>
            </a:r>
            <a:r>
              <a:rPr lang="zh-CN" altLang="en-US" sz="2200" dirty="0" smtClean="0">
                <a:solidFill>
                  <a:srgbClr val="212121"/>
                </a:solidFill>
                <a:latin typeface="微软雅黑" pitchFamily="34" charset="-122"/>
                <a:ea typeface="微软雅黑" pitchFamily="34" charset="-122"/>
                <a:cs typeface="Times New Roman" pitchFamily="18" charset="0"/>
              </a:rPr>
              <a:t>是什么</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611560" y="1779662"/>
            <a:ext cx="7848872"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en-US" altLang="zh-CN" sz="2000" dirty="0" smtClean="0">
                <a:solidFill>
                  <a:srgbClr val="474747"/>
                </a:solidFill>
                <a:latin typeface="微软雅黑" pitchFamily="34" charset="-122"/>
                <a:ea typeface="微软雅黑" pitchFamily="34" charset="-122"/>
              </a:rPr>
              <a:t>        </a:t>
            </a:r>
            <a:r>
              <a:rPr lang="en-US" altLang="zh-CN" sz="2000" dirty="0">
                <a:solidFill>
                  <a:srgbClr val="474747"/>
                </a:solidFill>
                <a:latin typeface="微软雅黑" pitchFamily="34" charset="-122"/>
                <a:ea typeface="微软雅黑" pitchFamily="34" charset="-122"/>
              </a:rPr>
              <a:t>Groovy </a:t>
            </a:r>
            <a:r>
              <a:rPr lang="zh-CN" altLang="en-US" sz="2000" dirty="0" smtClean="0">
                <a:solidFill>
                  <a:srgbClr val="474747"/>
                </a:solidFill>
                <a:latin typeface="微软雅黑" pitchFamily="34" charset="-122"/>
                <a:ea typeface="微软雅黑" pitchFamily="34" charset="-122"/>
              </a:rPr>
              <a:t>是用</a:t>
            </a:r>
            <a:r>
              <a:rPr lang="zh-CN" altLang="en-US" sz="2000" dirty="0">
                <a:solidFill>
                  <a:srgbClr val="474747"/>
                </a:solidFill>
                <a:latin typeface="微软雅黑" pitchFamily="34" charset="-122"/>
                <a:ea typeface="微软雅黑" pitchFamily="34" charset="-122"/>
              </a:rPr>
              <a:t>于</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虚拟机的一种敏捷的动态语言，它是一种成熟的面向对象编程语言，既可以用于面向对象编程，又可以用作纯粹的脚本语言。使用该种语言不必编写过多的代码，同时又具有闭包和动态语言中的其他特性。</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986859" y="2283718"/>
            <a:ext cx="510542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986859" y="302559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9995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827584" y="148768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986859" y="3767476"/>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类、方法默认是</a:t>
            </a:r>
            <a:r>
              <a:rPr lang="en-US" altLang="zh-CN" sz="2000" dirty="0">
                <a:solidFill>
                  <a:srgbClr val="474747"/>
                </a:solidFill>
                <a:latin typeface="微软雅黑" pitchFamily="34" charset="-122"/>
                <a:ea typeface="微软雅黑" pitchFamily="34" charset="-122"/>
                <a:sym typeface="Calibri" pitchFamily="34" charset="0"/>
              </a:rPr>
              <a:t>public</a:t>
            </a:r>
            <a:r>
              <a:rPr lang="zh-CN" altLang="en-US" sz="2000" dirty="0" smtClean="0">
                <a:solidFill>
                  <a:srgbClr val="474747"/>
                </a:solidFill>
                <a:latin typeface="微软雅黑" pitchFamily="34" charset="-122"/>
                <a:ea typeface="微软雅黑" pitchFamily="34" charset="-122"/>
                <a:sym typeface="Calibri" pitchFamily="34" charset="0"/>
              </a:rPr>
              <a:t>的</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986859" y="2283718"/>
            <a:ext cx="510542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完全兼容</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的语</a:t>
            </a:r>
            <a:r>
              <a:rPr lang="zh-CN" altLang="en-US" sz="2000" dirty="0" smtClean="0">
                <a:solidFill>
                  <a:srgbClr val="474747"/>
                </a:solidFill>
                <a:latin typeface="微软雅黑" pitchFamily="34" charset="-122"/>
                <a:ea typeface="微软雅黑" pitchFamily="34" charset="-122"/>
              </a:rPr>
              <a:t>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986859" y="302559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分号是可选的</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9596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27560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569570" y="290956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属性可以直接用点号获</a:t>
            </a:r>
            <a:r>
              <a:rPr lang="zh-CN" altLang="en-US" sz="2000" dirty="0" smtClean="0">
                <a:solidFill>
                  <a:srgbClr val="474747"/>
                </a:solidFill>
                <a:latin typeface="微软雅黑" pitchFamily="34" charset="-122"/>
                <a:ea typeface="微软雅黑" pitchFamily="34" charset="-122"/>
                <a:sym typeface="Calibri" pitchFamily="34" charset="0"/>
              </a:rPr>
              <a:t>取</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569570" y="3683808"/>
            <a:ext cx="576064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最后一个表达式的值会被作为返回</a:t>
            </a:r>
            <a:r>
              <a:rPr lang="zh-CN" altLang="zh-CN" sz="2000" dirty="0" smtClean="0">
                <a:solidFill>
                  <a:srgbClr val="474747"/>
                </a:solidFill>
                <a:latin typeface="微软雅黑" pitchFamily="34" charset="-122"/>
                <a:ea typeface="微软雅黑" pitchFamily="34" charset="-122"/>
                <a:sym typeface="Calibri" pitchFamily="34" charset="0"/>
              </a:rPr>
              <a:t>值</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569570" y="2135327"/>
            <a:ext cx="83529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编译器给属性自动添加</a:t>
            </a:r>
            <a:r>
              <a:rPr lang="en-US" altLang="zh-CN" sz="2000" smtClean="0">
                <a:solidFill>
                  <a:srgbClr val="474747"/>
                </a:solidFill>
                <a:latin typeface="微软雅黑" pitchFamily="34" charset="-122"/>
                <a:ea typeface="微软雅黑" pitchFamily="34" charset="-122"/>
                <a:sym typeface="Calibri" pitchFamily="34" charset="0"/>
              </a:rPr>
              <a:t>getter/setter</a:t>
            </a:r>
            <a:r>
              <a:rPr lang="zh-CN" altLang="en-US" sz="2000" smtClean="0">
                <a:solidFill>
                  <a:srgbClr val="474747"/>
                </a:solidFill>
                <a:latin typeface="微软雅黑" pitchFamily="34" charset="-122"/>
                <a:ea typeface="微软雅黑" pitchFamily="34" charset="-122"/>
                <a:sym typeface="Calibri" pitchFamily="34" charset="0"/>
              </a:rPr>
              <a:t>方</a:t>
            </a:r>
            <a:r>
              <a:rPr lang="zh-CN" altLang="en-US" sz="2000" dirty="0">
                <a:solidFill>
                  <a:srgbClr val="474747"/>
                </a:solidFill>
                <a:latin typeface="微软雅黑" pitchFamily="34" charset="-122"/>
                <a:ea typeface="微软雅黑" pitchFamily="34" charset="-122"/>
                <a:sym typeface="Calibri" pitchFamily="34" charset="0"/>
              </a:rPr>
              <a:t>法</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186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783456" y="1347614"/>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8" name="矩形"/>
          <p:cNvSpPr>
            <a:spLocks/>
          </p:cNvSpPr>
          <p:nvPr/>
        </p:nvSpPr>
        <p:spPr>
          <a:xfrm>
            <a:off x="1333860" y="2889152"/>
            <a:ext cx="712879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 </a:t>
            </a:r>
            <a:r>
              <a:rPr lang="zh-CN" altLang="en-US" sz="2000" dirty="0">
                <a:solidFill>
                  <a:srgbClr val="474747"/>
                </a:solidFill>
                <a:latin typeface="微软雅黑" pitchFamily="34" charset="-122"/>
                <a:ea typeface="微软雅黑" pitchFamily="34" charset="-122"/>
                <a:sym typeface="Calibri" pitchFamily="34" charset="0"/>
              </a:rPr>
              <a:t>等同于</a:t>
            </a:r>
            <a:r>
              <a:rPr lang="en-US" altLang="zh-CN" sz="2000" dirty="0">
                <a:solidFill>
                  <a:srgbClr val="474747"/>
                </a:solidFill>
                <a:latin typeface="微软雅黑" pitchFamily="34" charset="-122"/>
                <a:ea typeface="微软雅黑" pitchFamily="34" charset="-122"/>
                <a:sym typeface="Calibri" pitchFamily="34" charset="0"/>
              </a:rPr>
              <a:t>equals(),</a:t>
            </a:r>
            <a:r>
              <a:rPr lang="zh-CN" altLang="en-US" sz="2000" dirty="0">
                <a:solidFill>
                  <a:srgbClr val="474747"/>
                </a:solidFill>
                <a:latin typeface="微软雅黑" pitchFamily="34" charset="-122"/>
                <a:ea typeface="微软雅黑" pitchFamily="34" charset="-122"/>
                <a:sym typeface="Calibri" pitchFamily="34" charset="0"/>
              </a:rPr>
              <a:t>不会有</a:t>
            </a:r>
            <a:r>
              <a:rPr lang="en-US" altLang="zh-CN" sz="2000" dirty="0" smtClean="0">
                <a:solidFill>
                  <a:srgbClr val="474747"/>
                </a:solidFill>
                <a:latin typeface="微软雅黑" pitchFamily="34" charset="-122"/>
                <a:ea typeface="微软雅黑" pitchFamily="34" charset="-122"/>
                <a:sym typeface="Calibri" pitchFamily="34" charset="0"/>
              </a:rPr>
              <a:t>NullPointerExceptions</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13702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62880" y="1343671"/>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latin typeface="微软雅黑" pitchFamily="34" charset="-122"/>
                <a:ea typeface="微软雅黑" pitchFamily="34" charset="-122"/>
                <a:cs typeface="Times New Roman" pitchFamily="18" charset="0"/>
              </a:rPr>
              <a:t>高效的</a:t>
            </a:r>
            <a:r>
              <a:rPr lang="en-US" altLang="zh-CN" sz="2200" dirty="0">
                <a:solidFill>
                  <a:srgbClr val="212121"/>
                </a:solidFill>
                <a:latin typeface="微软雅黑" pitchFamily="34" charset="-122"/>
                <a:ea typeface="微软雅黑" pitchFamily="34" charset="-122"/>
                <a:cs typeface="Times New Roman" pitchFamily="18" charset="0"/>
              </a:rPr>
              <a:t>Groovy</a:t>
            </a:r>
            <a:r>
              <a:rPr lang="zh-CN" altLang="en-US" sz="2200" dirty="0">
                <a:solidFill>
                  <a:srgbClr val="212121"/>
                </a:solidFill>
                <a:latin typeface="微软雅黑" pitchFamily="34" charset="-122"/>
                <a:ea typeface="微软雅黑" pitchFamily="34" charset="-122"/>
                <a:cs typeface="Times New Roman" pitchFamily="18" charset="0"/>
              </a:rPr>
              <a:t>特性</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4" name="矩形"/>
          <p:cNvSpPr>
            <a:spLocks/>
          </p:cNvSpPr>
          <p:nvPr/>
        </p:nvSpPr>
        <p:spPr>
          <a:xfrm>
            <a:off x="1695354" y="3002363"/>
            <a:ext cx="2444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可选的括</a:t>
            </a:r>
            <a:r>
              <a:rPr lang="zh-CN" altLang="zh-CN" sz="2000" dirty="0" smtClean="0">
                <a:solidFill>
                  <a:srgbClr val="474747"/>
                </a:solidFill>
                <a:latin typeface="微软雅黑" pitchFamily="34" charset="-122"/>
                <a:ea typeface="微软雅黑" pitchFamily="34" charset="-122"/>
                <a:sym typeface="Calibri" pitchFamily="34" charset="0"/>
              </a:rPr>
              <a:t>号</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15" name="矩形"/>
          <p:cNvSpPr>
            <a:spLocks/>
          </p:cNvSpPr>
          <p:nvPr/>
        </p:nvSpPr>
        <p:spPr>
          <a:xfrm>
            <a:off x="1691681" y="2250345"/>
            <a:ext cx="237626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assert</a:t>
            </a:r>
            <a:r>
              <a:rPr lang="zh-CN" altLang="en-US" sz="2000" dirty="0">
                <a:solidFill>
                  <a:srgbClr val="474747"/>
                </a:solidFill>
                <a:latin typeface="微软雅黑" pitchFamily="34" charset="-122"/>
                <a:ea typeface="微软雅黑" pitchFamily="34" charset="-122"/>
                <a:sym typeface="Calibri" pitchFamily="34" charset="0"/>
              </a:rPr>
              <a:t>语</a:t>
            </a:r>
            <a:r>
              <a:rPr lang="zh-CN" altLang="en-US" sz="2000" dirty="0" smtClean="0">
                <a:solidFill>
                  <a:srgbClr val="474747"/>
                </a:solidFill>
                <a:latin typeface="微软雅黑" pitchFamily="34" charset="-122"/>
                <a:ea typeface="微软雅黑" pitchFamily="34" charset="-122"/>
                <a:sym typeface="Calibri" pitchFamily="34" charset="0"/>
              </a:rPr>
              <a:t>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6"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smtClean="0">
                <a:solidFill>
                  <a:srgbClr val="474747"/>
                </a:solidFill>
                <a:latin typeface="微软雅黑" pitchFamily="34" charset="-122"/>
                <a:ea typeface="微软雅黑" pitchFamily="34" charset="-122"/>
                <a:sym typeface="Calibri" pitchFamily="34" charset="0"/>
              </a:rPr>
              <a:t>集合</a:t>
            </a:r>
            <a:r>
              <a:rPr lang="en-US" altLang="zh-CN" sz="2000" dirty="0" smtClean="0">
                <a:solidFill>
                  <a:srgbClr val="474747"/>
                </a:solidFill>
                <a:latin typeface="微软雅黑" pitchFamily="34" charset="-122"/>
                <a:ea typeface="微软雅黑" pitchFamily="34" charset="-122"/>
                <a:sym typeface="Calibri" pitchFamily="34" charset="0"/>
              </a:rPr>
              <a:t>API</a:t>
            </a:r>
            <a:endParaRPr lang="en-US" altLang="zh-CN"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2843808" y="464751"/>
            <a:ext cx="390202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7" name="矩形"/>
          <p:cNvSpPr>
            <a:spLocks/>
          </p:cNvSpPr>
          <p:nvPr/>
        </p:nvSpPr>
        <p:spPr>
          <a:xfrm>
            <a:off x="4719689" y="3002363"/>
            <a:ext cx="3740743"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字符</a:t>
            </a:r>
            <a:r>
              <a:rPr lang="zh-CN" altLang="zh-CN" sz="2000" dirty="0" smtClean="0">
                <a:solidFill>
                  <a:srgbClr val="474747"/>
                </a:solidFill>
                <a:latin typeface="微软雅黑" pitchFamily="34" charset="-122"/>
                <a:ea typeface="微软雅黑" pitchFamily="34" charset="-122"/>
                <a:sym typeface="Calibri" pitchFamily="34" charset="0"/>
              </a:rPr>
              <a:t>串</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8" name="矩形"/>
          <p:cNvSpPr>
            <a:spLocks/>
          </p:cNvSpPr>
          <p:nvPr/>
        </p:nvSpPr>
        <p:spPr>
          <a:xfrm>
            <a:off x="4716017" y="2250345"/>
            <a:ext cx="34563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可选类型定</a:t>
            </a:r>
            <a:r>
              <a:rPr lang="zh-CN" altLang="zh-CN" sz="2000" dirty="0" smtClean="0">
                <a:solidFill>
                  <a:srgbClr val="474747"/>
                </a:solidFill>
                <a:latin typeface="微软雅黑" pitchFamily="34" charset="-122"/>
                <a:ea typeface="微软雅黑" pitchFamily="34" charset="-122"/>
                <a:sym typeface="Calibri" pitchFamily="34" charset="0"/>
              </a:rPr>
              <a:t>义</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9" name="矩形"/>
          <p:cNvSpPr>
            <a:spLocks/>
          </p:cNvSpPr>
          <p:nvPr/>
        </p:nvSpPr>
        <p:spPr>
          <a:xfrm>
            <a:off x="4760526" y="3755816"/>
            <a:ext cx="31958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闭包</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65916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en-US" sz="2200" dirty="0" smtClean="0">
                <a:solidFill>
                  <a:srgbClr val="212121"/>
                </a:solidFill>
                <a:latin typeface="微软雅黑" pitchFamily="34" charset="-122"/>
                <a:ea typeface="微软雅黑" pitchFamily="34" charset="-122"/>
                <a:cs typeface="Times New Roman" pitchFamily="18" charset="0"/>
              </a:rPr>
              <a:t>在</a:t>
            </a:r>
            <a:r>
              <a:rPr lang="en-US" altLang="zh-CN" sz="2200" dirty="0" smtClean="0">
                <a:solidFill>
                  <a:srgbClr val="212121"/>
                </a:solidFill>
                <a:latin typeface="微软雅黑" pitchFamily="34" charset="-122"/>
                <a:ea typeface="微软雅黑" pitchFamily="34" charset="-122"/>
                <a:cs typeface="Times New Roman" pitchFamily="18" charset="0"/>
              </a:rPr>
              <a:t>Eclipse</a:t>
            </a:r>
            <a:r>
              <a:rPr lang="zh-CN" altLang="en-US" sz="2200" dirty="0" smtClean="0">
                <a:solidFill>
                  <a:srgbClr val="212121"/>
                </a:solidFill>
                <a:latin typeface="微软雅黑" pitchFamily="34" charset="-122"/>
                <a:ea typeface="微软雅黑" pitchFamily="34" charset="-122"/>
                <a:cs typeface="Times New Roman" pitchFamily="18" charset="0"/>
              </a:rPr>
              <a:t>中</a:t>
            </a:r>
            <a:r>
              <a:rPr lang="zh-CN" altLang="en-US" sz="2200" dirty="0">
                <a:solidFill>
                  <a:srgbClr val="212121"/>
                </a:solidFill>
                <a:latin typeface="微软雅黑" pitchFamily="34" charset="-122"/>
                <a:ea typeface="微软雅黑" pitchFamily="34" charset="-122"/>
                <a:cs typeface="Times New Roman" pitchFamily="18" charset="0"/>
              </a:rPr>
              <a:t>使用</a:t>
            </a:r>
            <a:r>
              <a:rPr lang="en-US" altLang="zh-CN" sz="2200" dirty="0" smtClean="0">
                <a:solidFill>
                  <a:srgbClr val="212121"/>
                </a:solidFill>
                <a:latin typeface="微软雅黑" pitchFamily="34" charset="-122"/>
                <a:ea typeface="微软雅黑" pitchFamily="34" charset="-122"/>
                <a:cs typeface="Times New Roman" pitchFamily="18" charset="0"/>
              </a:rPr>
              <a:t>Gradle 	</a:t>
            </a:r>
          </a:p>
        </p:txBody>
      </p:sp>
      <p:sp>
        <p:nvSpPr>
          <p:cNvPr id="11" name="矩形"/>
          <p:cNvSpPr/>
          <p:nvPr/>
        </p:nvSpPr>
        <p:spPr>
          <a:xfrm>
            <a:off x="3072275" y="353218"/>
            <a:ext cx="3651962" cy="553998"/>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IDE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中使用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18" name="矩形"/>
          <p:cNvSpPr>
            <a:spLocks/>
          </p:cNvSpPr>
          <p:nvPr/>
        </p:nvSpPr>
        <p:spPr>
          <a:xfrm>
            <a:off x="1187624" y="2158417"/>
            <a:ext cx="75963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Help-&gt;Eclipse </a:t>
            </a:r>
            <a:r>
              <a:rPr lang="en-US" altLang="zh-CN" sz="2000" dirty="0" smtClean="0">
                <a:solidFill>
                  <a:srgbClr val="474747"/>
                </a:solidFill>
                <a:latin typeface="微软雅黑" pitchFamily="34" charset="-122"/>
                <a:ea typeface="微软雅黑" pitchFamily="34" charset="-122"/>
              </a:rPr>
              <a:t>Marketplace</a:t>
            </a:r>
            <a:r>
              <a:rPr lang="zh-CN" altLang="en-US" sz="2000" dirty="0" smtClean="0">
                <a:solidFill>
                  <a:srgbClr val="474747"/>
                </a:solidFill>
                <a:latin typeface="微软雅黑" pitchFamily="34" charset="-122"/>
                <a:ea typeface="微软雅黑" pitchFamily="34" charset="-122"/>
              </a:rPr>
              <a:t>搜索</a:t>
            </a:r>
            <a:r>
              <a:rPr lang="en-US" altLang="zh-CN" sz="2000" dirty="0">
                <a:solidFill>
                  <a:srgbClr val="474747"/>
                </a:solidFill>
                <a:latin typeface="微软雅黑" pitchFamily="34" charset="-122"/>
                <a:ea typeface="微软雅黑" pitchFamily="34" charset="-122"/>
              </a:rPr>
              <a:t>g</a:t>
            </a:r>
            <a:r>
              <a:rPr lang="en-US" altLang="zh-CN" sz="2000" smtClean="0">
                <a:solidFill>
                  <a:srgbClr val="474747"/>
                </a:solidFill>
                <a:latin typeface="微软雅黑" pitchFamily="34" charset="-122"/>
                <a:ea typeface="微软雅黑" pitchFamily="34" charset="-122"/>
              </a:rPr>
              <a:t>radle</a:t>
            </a:r>
            <a:r>
              <a:rPr lang="en-US" altLang="zh-CN" sz="2000" dirty="0">
                <a:solidFill>
                  <a:srgbClr val="474747"/>
                </a:solidFill>
                <a:latin typeface="微软雅黑" pitchFamily="34" charset="-122"/>
                <a:ea typeface="微软雅黑" pitchFamily="34" charset="-122"/>
              </a:rPr>
              <a:t>,</a:t>
            </a:r>
            <a:r>
              <a:rPr lang="zh-CN" altLang="en-US" sz="2000" dirty="0">
                <a:solidFill>
                  <a:srgbClr val="474747"/>
                </a:solidFill>
                <a:latin typeface="微软雅黑" pitchFamily="34" charset="-122"/>
                <a:ea typeface="微软雅黑" pitchFamily="34" charset="-122"/>
              </a:rPr>
              <a:t>安装</a:t>
            </a:r>
            <a:r>
              <a:rPr lang="en-US" altLang="zh-CN" sz="2000" dirty="0">
                <a:solidFill>
                  <a:srgbClr val="474747"/>
                </a:solidFill>
                <a:latin typeface="微软雅黑" pitchFamily="34" charset="-122"/>
                <a:ea typeface="微软雅黑" pitchFamily="34" charset="-122"/>
              </a:rPr>
              <a:t>Buildship</a:t>
            </a:r>
            <a:endParaRPr lang="zh-CN" altLang="en-US" sz="2000" dirty="0">
              <a:solidFill>
                <a:srgbClr val="474747"/>
              </a:solidFill>
              <a:latin typeface="微软雅黑" pitchFamily="34" charset="-122"/>
              <a:ea typeface="微软雅黑" pitchFamily="34" charset="-122"/>
              <a:sym typeface="+mn-ea"/>
            </a:endParaRPr>
          </a:p>
        </p:txBody>
      </p:sp>
      <p:sp>
        <p:nvSpPr>
          <p:cNvPr id="6" name="矩形"/>
          <p:cNvSpPr>
            <a:spLocks/>
          </p:cNvSpPr>
          <p:nvPr/>
        </p:nvSpPr>
        <p:spPr>
          <a:xfrm>
            <a:off x="1187624" y="3049159"/>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mn-ea"/>
              </a:rPr>
              <a:t>File-&gt;New-&gt;Other-&gt;Gradle-&gt;Gradle Project</a:t>
            </a:r>
            <a:endParaRPr lang="zh-CN" altLang="en-US" sz="2000" dirty="0">
              <a:solidFill>
                <a:srgbClr val="474747"/>
              </a:solidFill>
              <a:latin typeface="微软雅黑" pitchFamily="34" charset="-122"/>
              <a:ea typeface="微软雅黑" pitchFamily="34" charset="-122"/>
              <a:sym typeface="+mn-ea"/>
            </a:endParaRPr>
          </a:p>
        </p:txBody>
      </p:sp>
      <p:sp>
        <p:nvSpPr>
          <p:cNvPr id="7" name="矩形"/>
          <p:cNvSpPr>
            <a:spLocks/>
          </p:cNvSpPr>
          <p:nvPr/>
        </p:nvSpPr>
        <p:spPr>
          <a:xfrm>
            <a:off x="1187624" y="3939902"/>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mn-ea"/>
              </a:rPr>
              <a:t>Window -&gt;Show View -&gt;Other-</a:t>
            </a:r>
            <a:r>
              <a:rPr lang="en-US" altLang="zh-CN" sz="2000" dirty="0">
                <a:solidFill>
                  <a:srgbClr val="474747"/>
                </a:solidFill>
                <a:latin typeface="微软雅黑" pitchFamily="34" charset="-122"/>
                <a:ea typeface="微软雅黑" pitchFamily="34" charset="-122"/>
                <a:sym typeface="+mn-ea"/>
              </a:rPr>
              <a:t>&gt;</a:t>
            </a:r>
            <a:r>
              <a:rPr lang="en-US" altLang="zh-CN" sz="2000" dirty="0" smtClean="0">
                <a:solidFill>
                  <a:srgbClr val="474747"/>
                </a:solidFill>
                <a:latin typeface="微软雅黑" pitchFamily="34" charset="-122"/>
                <a:ea typeface="微软雅黑" pitchFamily="34" charset="-122"/>
                <a:sym typeface="+mn-ea"/>
              </a:rPr>
              <a:t>Gradle</a:t>
            </a:r>
            <a:endParaRPr lang="zh-CN" altLang="en-US" sz="2000" dirty="0">
              <a:solidFill>
                <a:srgbClr val="474747"/>
              </a:solidFill>
              <a:latin typeface="微软雅黑" pitchFamily="34" charset="-122"/>
              <a:ea typeface="微软雅黑" pitchFamily="34" charset="-122"/>
              <a:sym typeface="+mn-ea"/>
            </a:endParaRPr>
          </a:p>
        </p:txBody>
      </p:sp>
    </p:spTree>
    <p:extLst>
      <p:ext uri="{BB962C8B-B14F-4D97-AF65-F5344CB8AC3E}">
        <p14:creationId xmlns:p14="http://schemas.microsoft.com/office/powerpoint/2010/main" val="289451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343671"/>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示例介绍</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695354" y="3002363"/>
            <a:ext cx="424479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691680" y="2250345"/>
            <a:ext cx="5832647"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应用程序，只实现添加待办事项</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7"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版</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261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5"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131590"/>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目录结构</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655841"/>
            <a:ext cx="4454476" cy="316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950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石器时代：自动化构建工具产生之前</a:t>
            </a:r>
            <a:r>
              <a:rPr lang="en-US" altLang="zh-CN" sz="2200" dirty="0" smtClean="0">
                <a:solidFill>
                  <a:srgbClr val="212121"/>
                </a:solidFill>
                <a:latin typeface="微软雅黑" pitchFamily="34" charset="-122"/>
                <a:ea typeface="微软雅黑" pitchFamily="34" charset="-122"/>
                <a:cs typeface="Times New Roman" pitchFamily="18"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1628057"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打包</a:t>
            </a:r>
            <a:endParaRPr lang="zh-CN" altLang="en-US" sz="2000" dirty="0">
              <a:solidFill>
                <a:srgbClr val="474747"/>
              </a:solidFill>
              <a:latin typeface="微软雅黑" pitchFamily="34" charset="-122"/>
              <a:ea typeface="微软雅黑" pitchFamily="34" charset="-122"/>
            </a:endParaRPr>
          </a:p>
        </p:txBody>
      </p:sp>
      <p:sp>
        <p:nvSpPr>
          <p:cNvPr id="5" name="矩形"/>
          <p:cNvSpPr>
            <a:spLocks/>
          </p:cNvSpPr>
          <p:nvPr/>
        </p:nvSpPr>
        <p:spPr>
          <a:xfrm>
            <a:off x="4499992"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测试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628057"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依赖管理</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499992"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上传</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96793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P spid="5" grpId="0"/>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Gradle </a:t>
            </a:r>
            <a:r>
              <a:rPr lang="zh-CN" altLang="en-US" sz="2200" u="none" strike="noStrike" kern="0" cap="none" spc="0" baseline="0" dirty="0" smtClean="0">
                <a:solidFill>
                  <a:srgbClr val="212121"/>
                </a:solidFill>
                <a:latin typeface="微软雅黑" charset="0"/>
                <a:ea typeface="微软雅黑" charset="0"/>
                <a:cs typeface="Times New Roman" charset="0"/>
              </a:rPr>
              <a:t>包装器</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187624" y="1928902"/>
            <a:ext cx="7108103"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能够让构建脚本运行在一个指定的</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版本上。创造一个独立于操作系统、系统配置和</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版本的可靠和可重复的构</a:t>
            </a:r>
            <a:r>
              <a:rPr lang="zh-CN" altLang="en-US" sz="2000" dirty="0" smtClean="0">
                <a:solidFill>
                  <a:srgbClr val="474747"/>
                </a:solidFill>
                <a:latin typeface="微软雅黑" pitchFamily="34" charset="-122"/>
                <a:ea typeface="微软雅黑" pitchFamily="34" charset="-122"/>
                <a:sym typeface="Calibri" pitchFamily="34" charset="0"/>
              </a:rPr>
              <a:t>建。</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976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53955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构</a:t>
            </a:r>
            <a:r>
              <a:rPr lang="zh-CN" altLang="en-US" sz="2200" dirty="0" smtClean="0">
                <a:solidFill>
                  <a:srgbClr val="212121"/>
                </a:solidFill>
                <a:cs typeface="Times New Roman" charset="0"/>
              </a:rPr>
              <a:t>建块</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548329" y="464751"/>
            <a:ext cx="249299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构建脚本概要</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467544" y="1563638"/>
            <a:ext cx="8280920"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en-US" altLang="zh-CN" sz="2000" dirty="0">
                <a:solidFill>
                  <a:srgbClr val="474747"/>
                </a:solidFill>
                <a:latin typeface="微软雅黑" pitchFamily="34" charset="-122"/>
                <a:ea typeface="微软雅黑" pitchFamily="34" charset="-122"/>
                <a:sym typeface="Calibri" pitchFamily="34" charset="0"/>
              </a:rPr>
              <a:t>        Gradle</a:t>
            </a:r>
            <a:r>
              <a:rPr lang="zh-CN" altLang="en-US" sz="2000" dirty="0">
                <a:solidFill>
                  <a:srgbClr val="474747"/>
                </a:solidFill>
                <a:latin typeface="微软雅黑" pitchFamily="34" charset="-122"/>
                <a:ea typeface="微软雅黑" pitchFamily="34" charset="-122"/>
                <a:sym typeface="Calibri" pitchFamily="34" charset="0"/>
              </a:rPr>
              <a:t>构建中的两个基本概念是项目（</a:t>
            </a:r>
            <a:r>
              <a:rPr lang="en-US" altLang="zh-CN" sz="2000" b="1" dirty="0">
                <a:solidFill>
                  <a:srgbClr val="C94251"/>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）和任务</a:t>
            </a:r>
            <a:r>
              <a:rPr lang="en-US" altLang="zh-CN" sz="2000" dirty="0">
                <a:solidFill>
                  <a:srgbClr val="474747"/>
                </a:solidFill>
                <a:latin typeface="微软雅黑" pitchFamily="34" charset="-122"/>
                <a:ea typeface="微软雅黑" pitchFamily="34" charset="-122"/>
                <a:sym typeface="Calibri" pitchFamily="34" charset="0"/>
              </a:rPr>
              <a:t>(</a:t>
            </a:r>
            <a:r>
              <a:rPr lang="en-US" altLang="zh-CN" sz="2000" b="1" dirty="0">
                <a:solidFill>
                  <a:srgbClr val="C94251"/>
                </a:solidFill>
                <a:latin typeface="微软雅黑" pitchFamily="34" charset="-122"/>
                <a:ea typeface="微软雅黑" pitchFamily="34" charset="-122"/>
                <a:sym typeface="Calibri" pitchFamily="34" charset="0"/>
              </a:rPr>
              <a:t>task</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，每个构建至少包含一个项目，项目中包含一个或多个任务。在多项目构建中，一个项目可以依赖于其他项目；类似的，任务可以形成一个依赖关系图来确保他们的执行顺序</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4677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一个项目代表一个正在构建的组建</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比如一个</a:t>
            </a:r>
            <a:r>
              <a:rPr lang="en-US" altLang="zh-CN" sz="2000" dirty="0">
                <a:solidFill>
                  <a:srgbClr val="474747"/>
                </a:solidFill>
                <a:latin typeface="微软雅黑" pitchFamily="34" charset="-122"/>
                <a:ea typeface="微软雅黑" pitchFamily="34" charset="-122"/>
                <a:sym typeface="Calibri" pitchFamily="34" charset="0"/>
              </a:rPr>
              <a:t>jar</a:t>
            </a:r>
            <a:r>
              <a:rPr lang="zh-CN" altLang="en-US" sz="2000" dirty="0">
                <a:solidFill>
                  <a:srgbClr val="474747"/>
                </a:solidFill>
                <a:latin typeface="微软雅黑" pitchFamily="34" charset="-122"/>
                <a:ea typeface="微软雅黑" pitchFamily="34" charset="-122"/>
                <a:sym typeface="Calibri" pitchFamily="34" charset="0"/>
              </a:rPr>
              <a:t>文件</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，当构建启动后，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会基于</a:t>
            </a:r>
            <a:r>
              <a:rPr lang="en-US" altLang="zh-CN" sz="2000" dirty="0">
                <a:solidFill>
                  <a:srgbClr val="474747"/>
                </a:solidFill>
                <a:latin typeface="微软雅黑" pitchFamily="34" charset="-122"/>
                <a:ea typeface="微软雅黑" pitchFamily="34" charset="-122"/>
                <a:sym typeface="Calibri" pitchFamily="34" charset="0"/>
              </a:rPr>
              <a:t>build.gradle</a:t>
            </a:r>
            <a:r>
              <a:rPr lang="zh-CN" altLang="en-US" sz="2000" dirty="0">
                <a:solidFill>
                  <a:srgbClr val="474747"/>
                </a:solidFill>
                <a:latin typeface="微软雅黑" pitchFamily="34" charset="-122"/>
                <a:ea typeface="微软雅黑" pitchFamily="34" charset="-122"/>
                <a:sym typeface="Calibri" pitchFamily="34" charset="0"/>
              </a:rPr>
              <a:t>实例化一个</a:t>
            </a:r>
            <a:r>
              <a:rPr lang="en-US" altLang="zh-CN" sz="2000" b="1" dirty="0">
                <a:solidFill>
                  <a:srgbClr val="C94251"/>
                </a:solidFill>
                <a:latin typeface="微软雅黑" pitchFamily="34" charset="-122"/>
                <a:ea typeface="微软雅黑" pitchFamily="34" charset="-122"/>
                <a:sym typeface="Calibri" pitchFamily="34" charset="0"/>
              </a:rPr>
              <a:t>org.gradle.api.Project</a:t>
            </a:r>
            <a:r>
              <a:rPr lang="zh-CN" altLang="en-US" sz="2000" dirty="0">
                <a:solidFill>
                  <a:srgbClr val="474747"/>
                </a:solidFill>
                <a:latin typeface="微软雅黑" pitchFamily="34" charset="-122"/>
                <a:ea typeface="微软雅黑" pitchFamily="34" charset="-122"/>
                <a:sym typeface="Calibri" pitchFamily="34" charset="0"/>
              </a:rPr>
              <a:t>类，并且能够通过</a:t>
            </a:r>
            <a:r>
              <a:rPr lang="en-US" altLang="zh-CN" sz="2000" dirty="0">
                <a:solidFill>
                  <a:srgbClr val="474747"/>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变量使其隐式可用</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87698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806008" y="2263972"/>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a:t>
            </a:r>
            <a:r>
              <a:rPr lang="en-US" altLang="zh-CN" sz="2000" dirty="0" smtClean="0">
                <a:solidFill>
                  <a:srgbClr val="474747"/>
                </a:solidFill>
                <a:latin typeface="微软雅黑" pitchFamily="34" charset="-122"/>
                <a:ea typeface="微软雅黑" pitchFamily="34" charset="-122"/>
              </a:rPr>
              <a:t>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06008" y="2973890"/>
            <a:ext cx="82014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apply</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dependencies</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task</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1806008" y="3683808"/>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属</a:t>
            </a:r>
            <a:r>
              <a:rPr lang="zh-CN" altLang="en-US" sz="2000" dirty="0" smtClean="0">
                <a:solidFill>
                  <a:srgbClr val="474747"/>
                </a:solidFill>
                <a:latin typeface="微软雅黑" pitchFamily="34" charset="-122"/>
                <a:ea typeface="微软雅黑" pitchFamily="34" charset="-122"/>
              </a:rPr>
              <a:t>性的其他配置方式：</a:t>
            </a:r>
            <a:r>
              <a:rPr lang="en-US" altLang="zh-CN" sz="2000" dirty="0" smtClean="0">
                <a:solidFill>
                  <a:srgbClr val="474747"/>
                </a:solidFill>
                <a:latin typeface="微软雅黑" pitchFamily="34" charset="-122"/>
                <a:ea typeface="微软雅黑" pitchFamily="34" charset="-122"/>
              </a:rPr>
              <a:t>ext</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gradle.properties</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74155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207243" y="1949263"/>
            <a:ext cx="7397205"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rPr>
              <a:t>        任务对应</a:t>
            </a:r>
            <a:r>
              <a:rPr lang="en-US" altLang="zh-CN" sz="2000" b="1" dirty="0">
                <a:solidFill>
                  <a:srgbClr val="C94251"/>
                </a:solidFill>
                <a:latin typeface="微软雅黑" pitchFamily="34" charset="-122"/>
                <a:ea typeface="微软雅黑" pitchFamily="34" charset="-122"/>
              </a:rPr>
              <a:t>org.gradle.api.Task</a:t>
            </a:r>
            <a:r>
              <a:rPr lang="zh-CN" altLang="en-US" sz="2000" dirty="0">
                <a:solidFill>
                  <a:srgbClr val="474747"/>
                </a:solidFill>
                <a:latin typeface="微软雅黑" pitchFamily="34" charset="-122"/>
                <a:ea typeface="微软雅黑" pitchFamily="34" charset="-122"/>
              </a:rPr>
              <a:t>。主要包括任务动</a:t>
            </a:r>
            <a:r>
              <a:rPr lang="zh-CN" altLang="en-US" sz="2000" dirty="0" smtClean="0">
                <a:solidFill>
                  <a:srgbClr val="474747"/>
                </a:solidFill>
                <a:latin typeface="微软雅黑" pitchFamily="34" charset="-122"/>
                <a:ea typeface="微软雅黑" pitchFamily="34" charset="-122"/>
              </a:rPr>
              <a:t>作和</a:t>
            </a:r>
            <a:r>
              <a:rPr lang="zh-CN" altLang="en-US" sz="2000" dirty="0">
                <a:solidFill>
                  <a:srgbClr val="474747"/>
                </a:solidFill>
                <a:latin typeface="微软雅黑" pitchFamily="34" charset="-122"/>
                <a:ea typeface="微软雅黑" pitchFamily="34" charset="-122"/>
              </a:rPr>
              <a:t>任务依赖。任务动作定义了一个最小的工作单元。可</a:t>
            </a:r>
            <a:r>
              <a:rPr lang="zh-CN" altLang="en-US" sz="2000" dirty="0" smtClean="0">
                <a:solidFill>
                  <a:srgbClr val="474747"/>
                </a:solidFill>
                <a:latin typeface="微软雅黑" pitchFamily="34" charset="-122"/>
                <a:ea typeface="微软雅黑" pitchFamily="34" charset="-122"/>
              </a:rPr>
              <a:t>以定</a:t>
            </a:r>
            <a:r>
              <a:rPr lang="zh-CN" altLang="en-US" sz="2000" dirty="0">
                <a:solidFill>
                  <a:srgbClr val="474747"/>
                </a:solidFill>
                <a:latin typeface="微软雅黑" pitchFamily="34" charset="-122"/>
                <a:ea typeface="微软雅黑" pitchFamily="34" charset="-122"/>
              </a:rPr>
              <a:t>义依赖于其他任务、动作序列和执行条件。</a:t>
            </a:r>
            <a:endParaRPr lang="en-US" altLang="zh-CN"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5412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dependsOn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022032" y="3172956"/>
            <a:ext cx="262197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doFirst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656599" y="3179752"/>
            <a:ext cx="287584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doLast &lt;&lt;</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428182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内置任务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https://docs.gradle.org/current/dsl/</a:t>
            </a:r>
            <a:endParaRPr lang="zh-CN" altLang="en-US" sz="2000" b="1" dirty="0">
              <a:solidFill>
                <a:srgbClr val="C9394A"/>
              </a:solidFill>
              <a:latin typeface="微软雅黑" pitchFamily="34" charset="-122"/>
              <a:ea typeface="微软雅黑" pitchFamily="34" charset="-122"/>
            </a:endParaRPr>
          </a:p>
        </p:txBody>
      </p:sp>
      <p:sp>
        <p:nvSpPr>
          <p:cNvPr id="7" name="矩形"/>
          <p:cNvSpPr>
            <a:spLocks/>
          </p:cNvSpPr>
          <p:nvPr/>
        </p:nvSpPr>
        <p:spPr>
          <a:xfrm>
            <a:off x="2022032" y="3123128"/>
            <a:ext cx="254996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Zip</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364088" y="3045898"/>
            <a:ext cx="233394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Copy</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3988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矩形"/>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eaLnBrk="0" fontAlgn="base" hangingPunct="0">
              <a:lnSpc>
                <a:spcPct val="100000"/>
              </a:lnSpc>
              <a:spcBef>
                <a:spcPts val="0"/>
              </a:spcBef>
              <a:spcAft>
                <a:spcPts val="0"/>
              </a:spcAft>
              <a:buNone/>
            </a:pPr>
            <a:r>
              <a:rPr lang="zh-CN" altLang="en-US" sz="3000" b="1" u="none" strike="noStrike" kern="0" cap="none" spc="0" baseline="0" dirty="0" smtClean="0">
                <a:solidFill>
                  <a:srgbClr val="C9394A"/>
                </a:solidFill>
                <a:latin typeface="微软雅黑" charset="0"/>
                <a:ea typeface="微软雅黑" charset="0"/>
                <a:cs typeface="微软雅黑" charset="0"/>
                <a:sym typeface="Calibri" pitchFamily="34" charset="0"/>
              </a:rPr>
              <a:t>构建生命周期</a:t>
            </a:r>
            <a:endParaRPr lang="zh-CN" altLang="en-US" sz="3000" b="1" u="none" strike="noStrike" kern="0" cap="none" spc="0" baseline="0" dirty="0">
              <a:solidFill>
                <a:srgbClr val="C9394A"/>
              </a:solidFill>
              <a:latin typeface="微软雅黑" charset="0"/>
              <a:ea typeface="微软雅黑" charset="0"/>
              <a:cs typeface="微软雅黑" charset="0"/>
              <a:sym typeface="Calibri" pitchFamily="34" charset="0"/>
            </a:endParaRPr>
          </a:p>
        </p:txBody>
      </p:sp>
      <p:sp>
        <p:nvSpPr>
          <p:cNvPr id="30" name="圆角矩形"/>
          <p:cNvSpPr>
            <a:spLocks/>
          </p:cNvSpPr>
          <p:nvPr/>
        </p:nvSpPr>
        <p:spPr>
          <a:xfrm>
            <a:off x="3933494" y="152990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初始化</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2" name="圆角矩形"/>
          <p:cNvSpPr>
            <a:spLocks/>
          </p:cNvSpPr>
          <p:nvPr/>
        </p:nvSpPr>
        <p:spPr>
          <a:xfrm>
            <a:off x="3936669" y="2458591"/>
            <a:ext cx="1430337"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配置</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3" name="圆角矩形"/>
          <p:cNvSpPr>
            <a:spLocks/>
          </p:cNvSpPr>
          <p:nvPr/>
        </p:nvSpPr>
        <p:spPr>
          <a:xfrm>
            <a:off x="3933494" y="3474591"/>
            <a:ext cx="1430338"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执行</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5" name="下箭头"/>
          <p:cNvSpPr>
            <a:spLocks/>
          </p:cNvSpPr>
          <p:nvPr/>
        </p:nvSpPr>
        <p:spPr>
          <a:xfrm>
            <a:off x="4541507" y="20791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36" name="下箭头"/>
          <p:cNvSpPr>
            <a:spLocks/>
          </p:cNvSpPr>
          <p:nvPr/>
        </p:nvSpPr>
        <p:spPr>
          <a:xfrm>
            <a:off x="4541507" y="30443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2" name="圆角矩形标注 1"/>
          <p:cNvSpPr/>
          <p:nvPr/>
        </p:nvSpPr>
        <p:spPr>
          <a:xfrm>
            <a:off x="323528" y="1759296"/>
            <a:ext cx="2736304" cy="1943893"/>
          </a:xfrm>
          <a:prstGeom prst="wedgeRoundRectCallout">
            <a:avLst>
              <a:gd name="adj1" fmla="val 81364"/>
              <a:gd name="adj2" fmla="val -844"/>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a:t>
            </a:r>
          </a:p>
          <a:p>
            <a:r>
              <a:rPr lang="en-US" altLang="zh-CN" dirty="0" smtClean="0">
                <a:solidFill>
                  <a:srgbClr val="C94251"/>
                </a:solidFill>
              </a:rPr>
              <a:t>  project.version=‘1.0’</a:t>
            </a:r>
          </a:p>
          <a:p>
            <a:r>
              <a:rPr lang="en-US" altLang="zh-CN" dirty="0" smtClean="0">
                <a:solidFill>
                  <a:srgbClr val="C94251"/>
                </a:solidFill>
              </a:rPr>
              <a:t>}</a:t>
            </a:r>
            <a:endParaRPr lang="zh-CN" altLang="en-US" dirty="0">
              <a:solidFill>
                <a:srgbClr val="C94251"/>
              </a:solidFill>
            </a:endParaRPr>
          </a:p>
        </p:txBody>
      </p:sp>
      <p:sp>
        <p:nvSpPr>
          <p:cNvPr id="13" name="圆角矩形标注 12"/>
          <p:cNvSpPr/>
          <p:nvPr/>
        </p:nvSpPr>
        <p:spPr>
          <a:xfrm>
            <a:off x="5871479" y="2132594"/>
            <a:ext cx="2736304" cy="1943893"/>
          </a:xfrm>
          <a:prstGeom prst="wedgeRoundRectCallout">
            <a:avLst>
              <a:gd name="adj1" fmla="val -68218"/>
              <a:gd name="adj2" fmla="val 31262"/>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 &lt;&lt;{</a:t>
            </a:r>
          </a:p>
          <a:p>
            <a:r>
              <a:rPr lang="en-US" altLang="zh-CN" dirty="0" smtClean="0">
                <a:solidFill>
                  <a:srgbClr val="C94251"/>
                </a:solidFill>
              </a:rPr>
              <a:t>  print ‘success’</a:t>
            </a:r>
          </a:p>
          <a:p>
            <a:r>
              <a:rPr lang="en-US" altLang="zh-CN" dirty="0" smtClean="0">
                <a:solidFill>
                  <a:srgbClr val="C94251"/>
                </a:solidFill>
              </a:rPr>
              <a:t>}</a:t>
            </a:r>
            <a:endParaRPr lang="zh-CN" altLang="en-US" dirty="0">
              <a:solidFill>
                <a:srgbClr val="C94251"/>
              </a:solidFill>
            </a:endParaRPr>
          </a:p>
        </p:txBody>
      </p:sp>
    </p:spTree>
    <p:extLst>
      <p:ext uri="{BB962C8B-B14F-4D97-AF65-F5344CB8AC3E}">
        <p14:creationId xmlns:p14="http://schemas.microsoft.com/office/powerpoint/2010/main" val="43822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P spid="35" grpId="0" animBg="1"/>
      <p:bldP spid="36" grpId="0" animBg="1"/>
      <p:bldP spid="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概述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a:t>
            </a:r>
            <a:r>
              <a:rPr lang="zh-CN" altLang="en-US" sz="2000" dirty="0" smtClean="0">
                <a:solidFill>
                  <a:srgbClr val="474747"/>
                </a:solidFill>
                <a:latin typeface="微软雅黑" pitchFamily="34" charset="-122"/>
                <a:ea typeface="微软雅黑" pitchFamily="34" charset="-122"/>
                <a:sym typeface="Calibri" pitchFamily="34" charset="0"/>
              </a:rPr>
              <a:t>几乎所有的基于</a:t>
            </a:r>
            <a:r>
              <a:rPr lang="en-US" altLang="zh-CN" sz="2000" dirty="0" smtClean="0">
                <a:solidFill>
                  <a:srgbClr val="474747"/>
                </a:solidFill>
                <a:latin typeface="微软雅黑" pitchFamily="34" charset="-122"/>
                <a:ea typeface="微软雅黑" pitchFamily="34" charset="-122"/>
                <a:sym typeface="Calibri" pitchFamily="34" charset="0"/>
              </a:rPr>
              <a:t>JVM</a:t>
            </a:r>
            <a:r>
              <a:rPr lang="zh-CN" altLang="en-US" sz="2000" dirty="0" smtClean="0">
                <a:solidFill>
                  <a:srgbClr val="474747"/>
                </a:solidFill>
                <a:latin typeface="微软雅黑" pitchFamily="34" charset="-122"/>
                <a:ea typeface="微软雅黑" pitchFamily="34" charset="-122"/>
                <a:sym typeface="Calibri" pitchFamily="34" charset="0"/>
              </a:rPr>
              <a:t>的软件项目都需要依赖外部类库来重用现有的功能。自动化的依赖管理可以确切依赖的版本，知道怎么解决因传递性依赖带来的版本冲突。</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8917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基</a:t>
            </a:r>
            <a:r>
              <a:rPr lang="zh-CN" altLang="en-US" sz="2200" dirty="0" smtClean="0">
                <a:solidFill>
                  <a:srgbClr val="212121"/>
                </a:solidFill>
                <a:cs typeface="Times New Roman" charset="0"/>
              </a:rPr>
              <a:t>本概念</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907704" y="3323768"/>
            <a:ext cx="24482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907704" y="2160102"/>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工</a:t>
            </a:r>
            <a:r>
              <a:rPr lang="zh-CN" altLang="en-US" sz="2000" dirty="0" smtClean="0">
                <a:solidFill>
                  <a:srgbClr val="474747"/>
                </a:solidFill>
                <a:latin typeface="微软雅黑" pitchFamily="34" charset="-122"/>
                <a:ea typeface="微软雅黑" pitchFamily="34" charset="-122"/>
              </a:rPr>
              <a:t>件坐标（</a:t>
            </a:r>
            <a:r>
              <a:rPr lang="en-US" altLang="zh-CN" sz="2000" dirty="0" smtClean="0">
                <a:solidFill>
                  <a:srgbClr val="474747"/>
                </a:solidFill>
                <a:latin typeface="微软雅黑" pitchFamily="34" charset="-122"/>
                <a:ea typeface="微软雅黑" pitchFamily="34" charset="-122"/>
              </a:rPr>
              <a:t>group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r>
              <a:rPr lang="zh-CN" altLang="en-US" sz="2000" dirty="0" smtClean="0">
                <a:solidFill>
                  <a:srgbClr val="474747"/>
                </a:solidFill>
                <a:latin typeface="微软雅黑" pitchFamily="34" charset="-122"/>
                <a:ea typeface="微软雅黑" pitchFamily="34" charset="-122"/>
              </a:rPr>
              <a: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860032" y="3287103"/>
            <a:ext cx="29523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依赖的传递性</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6430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构建工具的作用</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2040520" y="361586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机器能干</a:t>
            </a:r>
            <a:r>
              <a:rPr lang="zh-CN" altLang="en-US" sz="2000" dirty="0">
                <a:solidFill>
                  <a:srgbClr val="474747"/>
                </a:solidFill>
                <a:latin typeface="微软雅黑" pitchFamily="34" charset="-122"/>
                <a:ea typeface="微软雅黑" pitchFamily="34" charset="-122"/>
              </a:rPr>
              <a:t>的活，绝不自己动</a:t>
            </a:r>
            <a:r>
              <a:rPr lang="zh-CN" altLang="en-US" sz="2000" dirty="0" smtClean="0">
                <a:solidFill>
                  <a:srgbClr val="474747"/>
                </a:solidFill>
                <a:latin typeface="微软雅黑" pitchFamily="34" charset="-122"/>
                <a:ea typeface="微软雅黑" pitchFamily="34" charset="-122"/>
              </a:rPr>
              <a:t>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2055392" y="2139702"/>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2055392" y="2895786"/>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a:t>
            </a:r>
            <a:r>
              <a:rPr lang="zh-CN" altLang="en-US" sz="2000" dirty="0" smtClean="0">
                <a:solidFill>
                  <a:srgbClr val="474747"/>
                </a:solidFill>
                <a:latin typeface="微软雅黑" pitchFamily="34" charset="-122"/>
                <a:ea typeface="微软雅黑" pitchFamily="34" charset="-122"/>
                <a:sym typeface="Calibri" pitchFamily="34" charset="0"/>
              </a:rPr>
              <a:t>试、打包、发布</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19186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6" grpId="0"/>
      <p:bldP spid="7"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961755" y="213609"/>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5-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487" y="1379182"/>
            <a:ext cx="7097017" cy="371284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p:cNvSpPr txBox="1">
            <a:spLocks/>
          </p:cNvSpPr>
          <p:nvPr/>
        </p:nvSpPr>
        <p:spPr>
          <a:xfrm>
            <a:off x="683568" y="76760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indent="0">
              <a:buFont typeface="Arial" pitchFamily="34" charset="0"/>
              <a:buNone/>
            </a:pPr>
            <a:r>
              <a:rPr lang="zh-CN" altLang="en-US" sz="2200" dirty="0" smtClean="0">
                <a:solidFill>
                  <a:srgbClr val="212121"/>
                </a:solidFill>
                <a:cs typeface="Times New Roman" charset="0"/>
              </a:rPr>
              <a:t>自动化依赖管理</a:t>
            </a:r>
            <a:endParaRPr lang="zh-CN" altLang="en-US" sz="2200" dirty="0">
              <a:solidFill>
                <a:srgbClr val="212121"/>
              </a:solidFill>
              <a:cs typeface="Times New Roman" charset="0"/>
            </a:endParaRPr>
          </a:p>
        </p:txBody>
      </p:sp>
    </p:spTree>
    <p:extLst>
      <p:ext uri="{BB962C8B-B14F-4D97-AF65-F5344CB8AC3E}">
        <p14:creationId xmlns:p14="http://schemas.microsoft.com/office/powerpoint/2010/main" val="25633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95736" y="2848245"/>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runtime</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195736" y="2084689"/>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compileOnly</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2195736"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testCompile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testRuntime</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176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a:t>
            </a:r>
            <a:r>
              <a:rPr lang="zh-CN" altLang="en-US" sz="2200" dirty="0">
                <a:solidFill>
                  <a:srgbClr val="212121"/>
                </a:solidFill>
                <a:cs typeface="Times New Roman" charset="0"/>
              </a:rPr>
              <a:t>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707654"/>
            <a:ext cx="6480720" cy="317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9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排除传递性依赖</a:t>
            </a:r>
          </a:p>
        </p:txBody>
      </p:sp>
      <p:sp>
        <p:nvSpPr>
          <p:cNvPr id="8" name="矩形"/>
          <p:cNvSpPr>
            <a:spLocks/>
          </p:cNvSpPr>
          <p:nvPr/>
        </p:nvSpPr>
        <p:spPr>
          <a:xfrm>
            <a:off x="2185301"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动态版本依赖</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查看依赖报告</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86100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常用仓库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自定</a:t>
            </a:r>
            <a:r>
              <a:rPr lang="zh-CN" altLang="en-US" sz="2000" dirty="0" smtClean="0">
                <a:solidFill>
                  <a:srgbClr val="474747"/>
                </a:solidFill>
                <a:latin typeface="微软雅黑" pitchFamily="34" charset="-122"/>
                <a:ea typeface="微软雅黑" pitchFamily="34" charset="-122"/>
              </a:rPr>
              <a:t>义</a:t>
            </a:r>
            <a:r>
              <a:rPr lang="en-US" altLang="zh-CN" sz="2000" dirty="0" smtClean="0">
                <a:solidFill>
                  <a:srgbClr val="474747"/>
                </a:solidFill>
                <a:latin typeface="微软雅黑" pitchFamily="34" charset="-122"/>
                <a:ea typeface="微软雅黑" pitchFamily="34" charset="-122"/>
              </a:rPr>
              <a:t>maven</a:t>
            </a: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mavenLocal/mavenCentral/jcenter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5723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smtClean="0">
                <a:solidFill>
                  <a:srgbClr val="C9394A"/>
                </a:solidFill>
                <a:latin typeface="微软雅黑" pitchFamily="34" charset="-122"/>
                <a:ea typeface="微软雅黑" pitchFamily="34" charset="-122"/>
              </a:rPr>
              <a:t>failOnVersionConflict()</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修改默认解决策略</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6758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0" y="2849210"/>
            <a:ext cx="66351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f</a:t>
            </a:r>
            <a:r>
              <a:rPr lang="en-US" altLang="zh-CN" sz="2000" b="1" dirty="0" smtClean="0">
                <a:solidFill>
                  <a:srgbClr val="C9394A"/>
                </a:solidFill>
                <a:latin typeface="微软雅黑" pitchFamily="34" charset="-122"/>
                <a:ea typeface="微软雅黑" pitchFamily="34" charset="-122"/>
              </a:rPr>
              <a:t>orce ‘org.codehaus.cargo:cargo-ant:1.3.0’</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强</a:t>
            </a:r>
            <a:r>
              <a:rPr lang="zh-CN" altLang="en-US" sz="2000" dirty="0" smtClean="0">
                <a:solidFill>
                  <a:srgbClr val="474747"/>
                </a:solidFill>
                <a:latin typeface="微软雅黑" pitchFamily="34" charset="-122"/>
                <a:ea typeface="微软雅黑" pitchFamily="34" charset="-122"/>
              </a:rPr>
              <a:t>制指定一个版本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71196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项目模块化</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89"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7"/>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sym typeface="Calibri" pitchFamily="34" charset="0"/>
              </a:rPr>
              <a:t>       在</a:t>
            </a:r>
            <a:r>
              <a:rPr lang="zh-CN" altLang="en-US" sz="2000" dirty="0">
                <a:solidFill>
                  <a:srgbClr val="474747"/>
                </a:solidFill>
                <a:latin typeface="微软雅黑" pitchFamily="34" charset="-122"/>
                <a:ea typeface="微软雅黑" pitchFamily="34" charset="-122"/>
                <a:sym typeface="Calibri" pitchFamily="34" charset="0"/>
              </a:rPr>
              <a:t>企业项目中，包层次和类关系比</a:t>
            </a:r>
            <a:r>
              <a:rPr lang="zh-CN" altLang="en-US" sz="2000" dirty="0" smtClean="0">
                <a:solidFill>
                  <a:srgbClr val="474747"/>
                </a:solidFill>
                <a:latin typeface="微软雅黑" pitchFamily="34" charset="-122"/>
                <a:ea typeface="微软雅黑" pitchFamily="34" charset="-122"/>
                <a:sym typeface="Calibri" pitchFamily="34" charset="0"/>
              </a:rPr>
              <a:t>较复杂，</a:t>
            </a:r>
            <a:r>
              <a:rPr lang="zh-CN" altLang="en-US" sz="2000" dirty="0">
                <a:solidFill>
                  <a:srgbClr val="474747"/>
                </a:solidFill>
                <a:latin typeface="微软雅黑" pitchFamily="34" charset="-122"/>
                <a:ea typeface="微软雅黑" pitchFamily="34" charset="-122"/>
                <a:sym typeface="Calibri" pitchFamily="34" charset="0"/>
              </a:rPr>
              <a:t>把代码拆分成模块是一个比较困难的任务，因为这需要你清晰的划分功能的边界，比如把业务逻辑和数据持久化拆分开来。项目符合高内聚低耦合时，模块化就变得很容易，这是一条非常好的软件开发实践</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4083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467544" y="89031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模块分析</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2050" name="Picture 2" descr="C:\Users\Administrator\Desktop\新建文件夹\dag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53626"/>
            <a:ext cx="8666163"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38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83568" y="1203598"/>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模块依赖关系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3074" name="Picture 2" descr="C:\Users\Administrator\Desktop\新建文件夹\dag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851669"/>
            <a:ext cx="6480720" cy="314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7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165622"/>
            <a:ext cx="216024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smtClean="0">
                <a:solidFill>
                  <a:srgbClr val="212121"/>
                </a:solidFill>
                <a:cs typeface="Times New Roman" charset="0"/>
              </a:rPr>
              <a:t>主流构建工具</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10" name="矩形 9"/>
          <p:cNvSpPr/>
          <p:nvPr/>
        </p:nvSpPr>
        <p:spPr bwMode="auto">
          <a:xfrm>
            <a:off x="4139952" y="8044358"/>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algn="ctr" eaLnBrk="0" fontAlgn="ctr" hangingPunct="0">
              <a:spcBef>
                <a:spcPts val="0"/>
              </a:spcBef>
              <a:spcAft>
                <a:spcPts val="0"/>
              </a:spcAft>
              <a:buClr>
                <a:srgbClr val="FF0000"/>
              </a:buClr>
              <a:buSzPct val="70000"/>
              <a:tabLst>
                <a:tab pos="136525" algn="l"/>
              </a:tabLst>
            </a:pPr>
            <a:r>
              <a:rPr lang="zh-CN" altLang="en-US" sz="1400" dirty="0" smtClean="0">
                <a:latin typeface="华文细黑" pitchFamily="2" charset="-122"/>
                <a:ea typeface="华文细黑" pitchFamily="2" charset="-122"/>
              </a:rPr>
              <a:t>第一</a:t>
            </a:r>
            <a:r>
              <a:rPr lang="en-US" altLang="zh-CN" sz="1400" dirty="0" smtClean="0">
                <a:latin typeface="华文细黑" pitchFamily="2" charset="-122"/>
                <a:ea typeface="华文细黑" pitchFamily="2" charset="-122"/>
              </a:rPr>
              <a:t>PPT</a:t>
            </a:r>
            <a:r>
              <a:rPr lang="zh-CN" altLang="en-US" sz="1400" dirty="0" smtClean="0">
                <a:latin typeface="华文细黑" pitchFamily="2" charset="-122"/>
                <a:ea typeface="华文细黑" pitchFamily="2" charset="-122"/>
              </a:rPr>
              <a:t>模板网</a:t>
            </a:r>
            <a:endParaRPr lang="en-US" altLang="zh-CN" sz="1400" dirty="0" smtClean="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36525" algn="l"/>
              </a:tabLst>
            </a:pPr>
            <a:r>
              <a:rPr lang="en-US" altLang="zh-CN" sz="1400" dirty="0" smtClean="0">
                <a:latin typeface="华文细黑" pitchFamily="2" charset="-122"/>
                <a:ea typeface="华文细黑" pitchFamily="2" charset="-122"/>
                <a:hlinkClick r:id="rId3"/>
              </a:rPr>
              <a:t>www.1ppt.com/tubiao</a:t>
            </a:r>
            <a:r>
              <a:rPr lang="en-US" altLang="zh-CN" sz="1400" dirty="0" smtClean="0">
                <a:latin typeface="华文细黑" pitchFamily="2" charset="-122"/>
                <a:ea typeface="华文细黑" pitchFamily="2" charset="-122"/>
              </a:rPr>
              <a:t> </a:t>
            </a:r>
            <a:endParaRPr lang="zh-CN" altLang="en-US" sz="1400" dirty="0">
              <a:latin typeface="华文细黑" pitchFamily="2" charset="-122"/>
              <a:ea typeface="华文细黑" pitchFamily="2" charset="-122"/>
            </a:endParaRPr>
          </a:p>
        </p:txBody>
      </p:sp>
      <p:sp>
        <p:nvSpPr>
          <p:cNvPr id="11" name="等腰三角形 10"/>
          <p:cNvSpPr/>
          <p:nvPr/>
        </p:nvSpPr>
        <p:spPr>
          <a:xfrm>
            <a:off x="4129860" y="1515168"/>
            <a:ext cx="1037324" cy="793680"/>
          </a:xfrm>
          <a:prstGeom prs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2" name="梯形 11"/>
          <p:cNvSpPr/>
          <p:nvPr/>
        </p:nvSpPr>
        <p:spPr>
          <a:xfrm>
            <a:off x="3535240" y="2458800"/>
            <a:ext cx="2247831" cy="793680"/>
          </a:xfrm>
          <a:prstGeom prst="trapezoid">
            <a:avLst>
              <a:gd name="adj" fmla="val 64783"/>
            </a:avLst>
          </a:prstGeom>
          <a:gradFill flip="none" rotWithShape="1">
            <a:gsLst>
              <a:gs pos="0">
                <a:srgbClr val="6EFF01"/>
              </a:gs>
              <a:gs pos="90000">
                <a:srgbClr val="0F5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89FF8C"/>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0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4" name="梯形 13"/>
          <p:cNvSpPr/>
          <p:nvPr/>
        </p:nvSpPr>
        <p:spPr>
          <a:xfrm>
            <a:off x="2912796" y="3414464"/>
            <a:ext cx="3471452" cy="793680"/>
          </a:xfrm>
          <a:prstGeom prst="trapezoid">
            <a:avLst>
              <a:gd name="adj" fmla="val 64023"/>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8" name="Rectangle 13"/>
          <p:cNvSpPr>
            <a:spLocks noChangeArrowheads="1"/>
          </p:cNvSpPr>
          <p:nvPr/>
        </p:nvSpPr>
        <p:spPr bwMode="auto">
          <a:xfrm>
            <a:off x="3928522" y="2729125"/>
            <a:ext cx="144000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Maven</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19" name="Rectangle 13"/>
          <p:cNvSpPr>
            <a:spLocks noChangeArrowheads="1"/>
          </p:cNvSpPr>
          <p:nvPr/>
        </p:nvSpPr>
        <p:spPr bwMode="auto">
          <a:xfrm>
            <a:off x="3928522" y="3628641"/>
            <a:ext cx="1440000" cy="461665"/>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Gradle</a:t>
            </a:r>
            <a:endParaRPr kumimoji="0" lang="zh-CN" altLang="en-US" sz="24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21" name="Rectangle 13"/>
          <p:cNvSpPr>
            <a:spLocks noChangeArrowheads="1"/>
          </p:cNvSpPr>
          <p:nvPr/>
        </p:nvSpPr>
        <p:spPr bwMode="auto">
          <a:xfrm>
            <a:off x="4091429" y="1882774"/>
            <a:ext cx="98659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Ant</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cxnSp>
        <p:nvCxnSpPr>
          <p:cNvPr id="25" name="直接连接符 24"/>
          <p:cNvCxnSpPr/>
          <p:nvPr/>
        </p:nvCxnSpPr>
        <p:spPr>
          <a:xfrm>
            <a:off x="5334321" y="2125814"/>
            <a:ext cx="2982095"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26" name="等腰三角形 25"/>
          <p:cNvSpPr/>
          <p:nvPr/>
        </p:nvSpPr>
        <p:spPr>
          <a:xfrm>
            <a:off x="4036435" y="1419622"/>
            <a:ext cx="1224174" cy="936644"/>
          </a:xfrm>
          <a:prstGeom prst="triangle">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7" name="梯形 26"/>
          <p:cNvSpPr/>
          <p:nvPr/>
        </p:nvSpPr>
        <p:spPr>
          <a:xfrm>
            <a:off x="3421805" y="2401637"/>
            <a:ext cx="2448000" cy="900000"/>
          </a:xfrm>
          <a:prstGeom prst="trapezoid">
            <a:avLst>
              <a:gd name="adj" fmla="val 6478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8" name="梯形 27"/>
          <p:cNvSpPr/>
          <p:nvPr/>
        </p:nvSpPr>
        <p:spPr>
          <a:xfrm>
            <a:off x="2804932" y="3347008"/>
            <a:ext cx="3672000" cy="900000"/>
          </a:xfrm>
          <a:prstGeom prst="trapezoid">
            <a:avLst>
              <a:gd name="adj" fmla="val 6402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30" name="TextBox 146"/>
          <p:cNvSpPr txBox="1">
            <a:spLocks noChangeArrowheads="1"/>
          </p:cNvSpPr>
          <p:nvPr/>
        </p:nvSpPr>
        <p:spPr bwMode="auto">
          <a:xfrm>
            <a:off x="5652120" y="168271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smtClean="0">
                <a:solidFill>
                  <a:srgbClr val="000000">
                    <a:lumMod val="75000"/>
                    <a:lumOff val="25000"/>
                  </a:srgbClr>
                </a:solidFill>
                <a:latin typeface="微软雅黑" pitchFamily="34" charset="-122"/>
                <a:ea typeface="微软雅黑" pitchFamily="34" charset="-122"/>
              </a:rPr>
              <a:t>     编译、测试、打包</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6" name="直接连接符 35"/>
          <p:cNvCxnSpPr/>
          <p:nvPr/>
        </p:nvCxnSpPr>
        <p:spPr>
          <a:xfrm>
            <a:off x="5910385" y="3054684"/>
            <a:ext cx="2406031"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37" name="TextBox 146"/>
          <p:cNvSpPr txBox="1">
            <a:spLocks noChangeArrowheads="1"/>
          </p:cNvSpPr>
          <p:nvPr/>
        </p:nvSpPr>
        <p:spPr bwMode="auto">
          <a:xfrm>
            <a:off x="6228184" y="261158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noProof="0" dirty="0">
                <a:solidFill>
                  <a:srgbClr val="000000">
                    <a:lumMod val="75000"/>
                    <a:lumOff val="25000"/>
                  </a:srgbClr>
                </a:solidFill>
                <a:latin typeface="微软雅黑" pitchFamily="34" charset="-122"/>
                <a:ea typeface="微软雅黑" pitchFamily="34" charset="-122"/>
              </a:rPr>
              <a:t>依</a:t>
            </a:r>
            <a:r>
              <a:rPr lang="zh-CN" altLang="en-US" sz="2000" kern="0" noProof="0" dirty="0" smtClean="0">
                <a:solidFill>
                  <a:srgbClr val="000000">
                    <a:lumMod val="75000"/>
                    <a:lumOff val="25000"/>
                  </a:srgbClr>
                </a:solidFill>
                <a:latin typeface="微软雅黑" pitchFamily="34" charset="-122"/>
                <a:ea typeface="微软雅黑" pitchFamily="34" charset="-122"/>
              </a:rPr>
              <a:t>赖管理、发布</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9" name="直接连接符 38"/>
          <p:cNvCxnSpPr/>
          <p:nvPr/>
        </p:nvCxnSpPr>
        <p:spPr>
          <a:xfrm>
            <a:off x="6558457" y="4051749"/>
            <a:ext cx="1757959"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40" name="TextBox 146"/>
          <p:cNvSpPr txBox="1">
            <a:spLocks noChangeArrowheads="1"/>
          </p:cNvSpPr>
          <p:nvPr/>
        </p:nvSpPr>
        <p:spPr bwMode="auto">
          <a:xfrm>
            <a:off x="6876256" y="3608654"/>
            <a:ext cx="1800200"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lumMod val="75000"/>
                    <a:lumOff val="25000"/>
                  </a:srgbClr>
                </a:solidFill>
                <a:latin typeface="微软雅黑" pitchFamily="34" charset="-122"/>
                <a:ea typeface="微软雅黑" pitchFamily="34" charset="-122"/>
              </a:rPr>
              <a:t>   Groovy</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407620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additive="base">
                                        <p:cTn id="73" dur="500" fill="hold"/>
                                        <p:tgtEl>
                                          <p:spTgt spid="40"/>
                                        </p:tgtEl>
                                        <p:attrNameLst>
                                          <p:attrName>ppt_x</p:attrName>
                                        </p:attrNameLst>
                                      </p:cBhvr>
                                      <p:tavLst>
                                        <p:tav tm="0">
                                          <p:val>
                                            <p:strVal val="#ppt_x"/>
                                          </p:val>
                                        </p:tav>
                                        <p:tav tm="100000">
                                          <p:val>
                                            <p:strVal val="#ppt_x"/>
                                          </p:val>
                                        </p:tav>
                                      </p:tavLst>
                                    </p:anim>
                                    <p:anim calcmode="lin" valueType="num">
                                      <p:cBhvr additive="base">
                                        <p:cTn id="7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1" grpId="0" animBg="1"/>
      <p:bldP spid="12" grpId="0" animBg="1"/>
      <p:bldP spid="14" grpId="0" animBg="1"/>
      <p:bldP spid="18" grpId="0"/>
      <p:bldP spid="19" grpId="0"/>
      <p:bldP spid="21" grpId="0"/>
      <p:bldP spid="26" grpId="0" animBg="1"/>
      <p:bldP spid="27" grpId="0" animBg="1"/>
      <p:bldP spid="28" grpId="0" animBg="1"/>
      <p:bldP spid="30" grpId="0"/>
      <p:bldP spid="37" grpId="0"/>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配置要求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62519"/>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所有项目具有相同的</a:t>
            </a:r>
            <a:r>
              <a:rPr lang="en-US" altLang="zh-CN" sz="2000" dirty="0">
                <a:solidFill>
                  <a:srgbClr val="474747"/>
                </a:solidFill>
                <a:latin typeface="微软雅黑" pitchFamily="34" charset="-122"/>
                <a:ea typeface="微软雅黑" pitchFamily="34" charset="-122"/>
              </a:rPr>
              <a:t>group</a:t>
            </a:r>
            <a:r>
              <a:rPr lang="zh-CN" altLang="en-US" sz="2000" dirty="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294517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所有子项目中应用</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插件</a:t>
            </a: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 web</a:t>
            </a:r>
            <a:r>
              <a:rPr lang="zh-CN" altLang="en-US" sz="2000" dirty="0">
                <a:solidFill>
                  <a:srgbClr val="474747"/>
                </a:solidFill>
                <a:latin typeface="微软雅黑" pitchFamily="34" charset="-122"/>
                <a:ea typeface="微软雅黑" pitchFamily="34" charset="-122"/>
              </a:rPr>
              <a:t>子项目打包成</a:t>
            </a:r>
            <a:r>
              <a:rPr lang="en-US" altLang="zh-CN" sz="2000" dirty="0">
                <a:solidFill>
                  <a:srgbClr val="474747"/>
                </a:solidFill>
                <a:latin typeface="微软雅黑" pitchFamily="34" charset="-122"/>
                <a:ea typeface="微软雅黑" pitchFamily="34" charset="-122"/>
              </a:rPr>
              <a:t>WAR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31424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987574"/>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项目范围</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94" y="1405393"/>
            <a:ext cx="7606562" cy="354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33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323528" y="764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自定义脚本文件名称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267494"/>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descr="C:\Users\Administrator\Desktop\新建文件夹\dag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058" y="1203258"/>
            <a:ext cx="7096398" cy="3960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34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自动化测试</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6"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8"/>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些开源的测试框架比如</a:t>
            </a:r>
            <a:r>
              <a:rPr lang="en-US" altLang="zh-CN" sz="2000" dirty="0">
                <a:solidFill>
                  <a:srgbClr val="474747"/>
                </a:solidFill>
                <a:latin typeface="微软雅黑" pitchFamily="34" charset="-122"/>
                <a:ea typeface="微软雅黑" pitchFamily="34" charset="-122"/>
              </a:rPr>
              <a:t>JUnit,TestNG</a:t>
            </a:r>
            <a:r>
              <a:rPr lang="zh-CN" altLang="en-US" sz="2000" dirty="0">
                <a:solidFill>
                  <a:srgbClr val="474747"/>
                </a:solidFill>
                <a:latin typeface="微软雅黑" pitchFamily="34" charset="-122"/>
                <a:ea typeface="微软雅黑" pitchFamily="34" charset="-122"/>
              </a:rPr>
              <a:t>能够帮助你编写可复用的结构化的测试，为了运行这些测试，你要先编译它们，就像编译源代码一样。测试代码的作用仅仅用于测试的情况</a:t>
            </a:r>
            <a:r>
              <a:rPr lang="zh-CN" altLang="en-US" sz="2000" dirty="0" smtClean="0">
                <a:solidFill>
                  <a:srgbClr val="474747"/>
                </a:solidFill>
                <a:latin typeface="微软雅黑" pitchFamily="34" charset="-122"/>
                <a:ea typeface="微软雅黑" pitchFamily="34" charset="-122"/>
              </a:rPr>
              <a:t>，不应该被发</a:t>
            </a:r>
            <a:r>
              <a:rPr lang="zh-CN" altLang="en-US" sz="2000" dirty="0">
                <a:solidFill>
                  <a:srgbClr val="474747"/>
                </a:solidFill>
                <a:latin typeface="微软雅黑" pitchFamily="34" charset="-122"/>
                <a:ea typeface="微软雅黑" pitchFamily="34" charset="-122"/>
              </a:rPr>
              <a:t>布到生产环境中</a:t>
            </a:r>
            <a:r>
              <a:rPr lang="zh-CN" altLang="en-US" sz="2000" dirty="0" smtClean="0">
                <a:solidFill>
                  <a:srgbClr val="474747"/>
                </a:solidFill>
                <a:latin typeface="微软雅黑" pitchFamily="34" charset="-122"/>
                <a:ea typeface="微软雅黑" pitchFamily="34" charset="-122"/>
              </a:rPr>
              <a:t>，需要把</a:t>
            </a:r>
            <a:r>
              <a:rPr lang="zh-CN" altLang="en-US" sz="2000" dirty="0">
                <a:solidFill>
                  <a:srgbClr val="474747"/>
                </a:solidFill>
                <a:latin typeface="微软雅黑" pitchFamily="34" charset="-122"/>
                <a:ea typeface="微软雅黑" pitchFamily="34" charset="-122"/>
              </a:rPr>
              <a:t>源代码和测试代码分开</a:t>
            </a:r>
            <a:r>
              <a:rPr lang="zh-CN" altLang="en-US" sz="2000" dirty="0" smtClean="0">
                <a:solidFill>
                  <a:srgbClr val="474747"/>
                </a:solidFill>
                <a:latin typeface="微软雅黑" pitchFamily="34" charset="-122"/>
                <a:ea typeface="微软雅黑" pitchFamily="34" charset="-122"/>
              </a:rPr>
              <a:t>来。</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75676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771550"/>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项目布局</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新建文件夹\dag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57760"/>
            <a:ext cx="7554739" cy="369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77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112764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4" name="TextBox 3"/>
          <p:cNvSpPr txBox="1"/>
          <p:nvPr/>
        </p:nvSpPr>
        <p:spPr>
          <a:xfrm>
            <a:off x="1979712" y="2307525"/>
            <a:ext cx="6408712" cy="1200329"/>
          </a:xfrm>
          <a:prstGeom prst="rect">
            <a:avLst/>
          </a:prstGeom>
          <a:noFill/>
        </p:spPr>
        <p:txBody>
          <a:bodyPr wrap="square" rtlCol="0">
            <a:spAutoFit/>
          </a:bodyPr>
          <a:lstStyle/>
          <a:p>
            <a:r>
              <a:rPr lang="en-US" altLang="zh-CN" sz="2400" b="1" dirty="0">
                <a:solidFill>
                  <a:srgbClr val="C94251"/>
                </a:solidFill>
                <a:latin typeface="微软雅黑" pitchFamily="34" charset="-122"/>
                <a:ea typeface="微软雅黑" pitchFamily="34" charset="-122"/>
              </a:rPr>
              <a:t>dependencies { </a:t>
            </a:r>
            <a:endParaRPr lang="en-US" altLang="zh-CN" sz="2400" b="1" dirty="0" smtClean="0">
              <a:solidFill>
                <a:srgbClr val="C94251"/>
              </a:solidFill>
              <a:latin typeface="微软雅黑" pitchFamily="34" charset="-122"/>
              <a:ea typeface="微软雅黑" pitchFamily="34" charset="-122"/>
            </a:endParaRPr>
          </a:p>
          <a:p>
            <a:r>
              <a:rPr lang="en-US" altLang="zh-CN"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testCompile</a:t>
            </a:r>
            <a:r>
              <a:rPr lang="zh-CN" altLang="en-US"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‘junit:junit:4.11’</a:t>
            </a:r>
          </a:p>
          <a:p>
            <a:r>
              <a:rPr lang="en-US" altLang="zh-CN" sz="2400" b="1" dirty="0" smtClean="0">
                <a:solidFill>
                  <a:srgbClr val="C94251"/>
                </a:solidFill>
                <a:latin typeface="微软雅黑" pitchFamily="34" charset="-122"/>
                <a:ea typeface="微软雅黑" pitchFamily="34" charset="-122"/>
              </a:rPr>
              <a:t> </a:t>
            </a:r>
            <a:r>
              <a:rPr lang="en-US" altLang="zh-CN" sz="2400" b="1" dirty="0">
                <a:solidFill>
                  <a:srgbClr val="C94251"/>
                </a:solidFill>
                <a:latin typeface="微软雅黑" pitchFamily="34" charset="-122"/>
                <a:ea typeface="微软雅黑" pitchFamily="34" charset="-122"/>
              </a:rPr>
              <a:t>}</a:t>
            </a:r>
            <a:endParaRPr lang="zh-CN" altLang="en-US" sz="2400" b="1"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43007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91556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a:t>
            </a:r>
            <a:r>
              <a:rPr lang="zh-CN" altLang="en-US" sz="2200" dirty="0">
                <a:solidFill>
                  <a:srgbClr val="212121"/>
                </a:solidFill>
                <a:cs typeface="Times New Roman" charset="0"/>
              </a:rPr>
              <a:t>任务</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5122" name="Picture 2" descr="C:\Users\Administrator\Desktop\新建文件夹\dag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491630"/>
            <a:ext cx="7513520"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21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测试发现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9"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1908631"/>
            <a:ext cx="6851195"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任何继承自</a:t>
            </a:r>
            <a:r>
              <a:rPr lang="en-US" altLang="zh-CN" sz="2000" dirty="0" smtClean="0">
                <a:solidFill>
                  <a:srgbClr val="C94251"/>
                </a:solidFill>
                <a:latin typeface="微软雅黑" pitchFamily="34" charset="-122"/>
                <a:ea typeface="微软雅黑" pitchFamily="34" charset="-122"/>
              </a:rPr>
              <a:t>junit.framework.TestCase</a:t>
            </a:r>
          </a:p>
          <a:p>
            <a:pPr lvl="1"/>
            <a:r>
              <a:rPr lang="en-US" altLang="zh-CN" sz="2000" dirty="0">
                <a:solidFill>
                  <a:srgbClr val="474747"/>
                </a:solidFill>
                <a:latin typeface="微软雅黑" pitchFamily="34" charset="-122"/>
                <a:ea typeface="微软雅黑" pitchFamily="34" charset="-122"/>
              </a:rPr>
              <a:t> </a:t>
            </a:r>
            <a:r>
              <a:rPr lang="en-US" altLang="zh-CN" sz="2000" dirty="0" smtClean="0">
                <a:solidFill>
                  <a:srgbClr val="474747"/>
                </a:solidFill>
                <a:latin typeface="微软雅黑" pitchFamily="34" charset="-122"/>
                <a:ea typeface="微软雅黑" pitchFamily="34" charset="-122"/>
              </a:rPr>
              <a:t>    </a:t>
            </a:r>
            <a:r>
              <a:rPr lang="zh-CN" altLang="en-US" sz="2000" dirty="0">
                <a:solidFill>
                  <a:srgbClr val="474747"/>
                </a:solidFill>
                <a:latin typeface="微软雅黑" pitchFamily="34" charset="-122"/>
                <a:ea typeface="微软雅黑" pitchFamily="34" charset="-122"/>
              </a:rPr>
              <a:t>或</a:t>
            </a:r>
            <a:r>
              <a:rPr lang="en-US" altLang="zh-CN" sz="2000" dirty="0">
                <a:solidFill>
                  <a:srgbClr val="C94251"/>
                </a:solidFill>
                <a:latin typeface="微软雅黑" pitchFamily="34" charset="-122"/>
                <a:ea typeface="微软雅黑" pitchFamily="34" charset="-122"/>
              </a:rPr>
              <a:t>groovy.util.GroovyTestCase</a:t>
            </a:r>
            <a:r>
              <a:rPr lang="zh-CN" altLang="en-US" sz="2000" dirty="0">
                <a:solidFill>
                  <a:srgbClr val="474747"/>
                </a:solidFill>
                <a:latin typeface="微软雅黑" pitchFamily="34" charset="-122"/>
                <a:ea typeface="微软雅黑" pitchFamily="34" charset="-122"/>
              </a:rPr>
              <a:t>的类</a:t>
            </a:r>
          </a:p>
        </p:txBody>
      </p:sp>
      <p:sp>
        <p:nvSpPr>
          <p:cNvPr id="6" name="矩形"/>
          <p:cNvSpPr>
            <a:spLocks/>
          </p:cNvSpPr>
          <p:nvPr/>
        </p:nvSpPr>
        <p:spPr>
          <a:xfrm>
            <a:off x="1825261" y="3022116"/>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任何被</a:t>
            </a:r>
            <a:r>
              <a:rPr lang="en-US" altLang="zh-CN" sz="2000" dirty="0">
                <a:solidFill>
                  <a:srgbClr val="C94251"/>
                </a:solidFill>
                <a:latin typeface="微软雅黑" pitchFamily="34" charset="-122"/>
                <a:ea typeface="微软雅黑" pitchFamily="34" charset="-122"/>
              </a:rPr>
              <a:t>@RunWith</a:t>
            </a:r>
            <a:r>
              <a:rPr lang="zh-CN" altLang="en-US" sz="2000" dirty="0">
                <a:solidFill>
                  <a:srgbClr val="474747"/>
                </a:solidFill>
                <a:latin typeface="微软雅黑" pitchFamily="34" charset="-122"/>
                <a:ea typeface="微软雅黑" pitchFamily="34" charset="-122"/>
              </a:rPr>
              <a:t>注解</a:t>
            </a:r>
            <a:r>
              <a:rPr lang="zh-CN" altLang="en-US" sz="2000" dirty="0" smtClean="0">
                <a:solidFill>
                  <a:srgbClr val="474747"/>
                </a:solidFill>
                <a:latin typeface="微软雅黑" pitchFamily="34" charset="-122"/>
                <a:ea typeface="微软雅黑" pitchFamily="34" charset="-122"/>
              </a:rPr>
              <a:t>的类</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a:t>
            </a:r>
            <a:r>
              <a:rPr lang="zh-CN" altLang="en-US" sz="2000" dirty="0" smtClean="0">
                <a:solidFill>
                  <a:srgbClr val="474747"/>
                </a:solidFill>
                <a:latin typeface="微软雅黑" pitchFamily="34" charset="-122"/>
                <a:ea typeface="微软雅黑" pitchFamily="34" charset="-122"/>
              </a:rPr>
              <a:t>何至少包</a:t>
            </a:r>
            <a:r>
              <a:rPr lang="zh-CN" altLang="en-US" sz="2000" dirty="0">
                <a:solidFill>
                  <a:srgbClr val="474747"/>
                </a:solidFill>
                <a:latin typeface="微软雅黑" pitchFamily="34" charset="-122"/>
                <a:ea typeface="微软雅黑" pitchFamily="34" charset="-122"/>
              </a:rPr>
              <a:t>含一个被</a:t>
            </a:r>
            <a:r>
              <a:rPr lang="en-US" altLang="zh-CN" sz="2000" dirty="0">
                <a:solidFill>
                  <a:srgbClr val="C94251"/>
                </a:solidFill>
                <a:latin typeface="微软雅黑" pitchFamily="34" charset="-122"/>
                <a:ea typeface="微软雅黑" pitchFamily="34" charset="-122"/>
              </a:rPr>
              <a:t>@Test</a:t>
            </a:r>
            <a:r>
              <a:rPr lang="zh-CN" altLang="en-US" sz="2000" dirty="0">
                <a:solidFill>
                  <a:srgbClr val="474747"/>
                </a:solidFill>
                <a:latin typeface="微软雅黑" pitchFamily="34" charset="-122"/>
                <a:ea typeface="微软雅黑" pitchFamily="34" charset="-122"/>
              </a:rPr>
              <a:t>注解的类</a:t>
            </a:r>
          </a:p>
        </p:txBody>
      </p:sp>
    </p:spTree>
    <p:extLst>
      <p:ext uri="{BB962C8B-B14F-4D97-AF65-F5344CB8AC3E}">
        <p14:creationId xmlns:p14="http://schemas.microsoft.com/office/powerpoint/2010/main" val="15373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发布到本地和远程仓库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317773" y="464751"/>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7" y="1703040"/>
            <a:ext cx="9008363" cy="317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16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其他需求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121948" y="411510"/>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1400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添加额外信息到</a:t>
            </a:r>
            <a:r>
              <a:rPr lang="en-US" altLang="zh-CN" sz="2000" dirty="0" smtClean="0">
                <a:solidFill>
                  <a:srgbClr val="474747"/>
                </a:solidFill>
                <a:latin typeface="微软雅黑" pitchFamily="34" charset="-122"/>
                <a:ea typeface="微软雅黑" pitchFamily="34" charset="-122"/>
              </a:rPr>
              <a:t>pom.xml</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317975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分</a:t>
            </a:r>
            <a:r>
              <a:rPr lang="zh-CN" altLang="en-US" sz="2000" dirty="0" smtClean="0">
                <a:solidFill>
                  <a:srgbClr val="474747"/>
                </a:solidFill>
                <a:latin typeface="微软雅黑" pitchFamily="34" charset="-122"/>
                <a:ea typeface="微软雅黑" pitchFamily="34" charset="-122"/>
              </a:rPr>
              <a:t>发</a:t>
            </a:r>
            <a:r>
              <a:rPr lang="en-US" altLang="zh-CN" sz="2000" dirty="0" smtClean="0">
                <a:solidFill>
                  <a:srgbClr val="474747"/>
                </a:solidFill>
                <a:latin typeface="微软雅黑" pitchFamily="34" charset="-122"/>
                <a:ea typeface="微软雅黑" pitchFamily="34" charset="-122"/>
              </a:rPr>
              <a:t>Zip</a:t>
            </a:r>
            <a:r>
              <a:rPr lang="zh-CN" altLang="en-US" sz="2000" dirty="0" smtClean="0">
                <a:solidFill>
                  <a:srgbClr val="474747"/>
                </a:solidFill>
                <a:latin typeface="微软雅黑" pitchFamily="34" charset="-122"/>
                <a:ea typeface="微软雅黑" pitchFamily="34" charset="-122"/>
              </a:rPr>
              <a:t>包</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1263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dirty="0" err="1" smtClean="0">
                <a:solidFill>
                  <a:srgbClr val="212121"/>
                </a:solidFill>
                <a:cs typeface="Times New Roman" charset="0"/>
              </a:rPr>
              <a:t>Gradle</a:t>
            </a:r>
            <a:r>
              <a:rPr lang="zh-CN" altLang="en-US" sz="2200" dirty="0" smtClean="0">
                <a:solidFill>
                  <a:srgbClr val="212121"/>
                </a:solidFill>
                <a:cs typeface="Times New Roman" charset="0"/>
              </a:rPr>
              <a:t>是什么</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6"/>
          <p:cNvSpPr/>
          <p:nvPr/>
        </p:nvSpPr>
        <p:spPr>
          <a:xfrm>
            <a:off x="1006297" y="2139702"/>
            <a:ext cx="7344816" cy="1938992"/>
          </a:xfrm>
          <a:prstGeom prst="rect">
            <a:avLst/>
          </a:prstGeom>
        </p:spPr>
        <p:txBody>
          <a:bodyPr wrap="square">
            <a:spAutoFit/>
          </a:bodyPr>
          <a:lstStyle/>
          <a:p>
            <a:pPr>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个开源</a:t>
            </a:r>
            <a:r>
              <a:rPr lang="zh-CN" altLang="en-US" sz="2000" dirty="0" smtClean="0">
                <a:solidFill>
                  <a:srgbClr val="474747"/>
                </a:solidFill>
                <a:latin typeface="微软雅黑" pitchFamily="34" charset="-122"/>
                <a:ea typeface="微软雅黑" pitchFamily="34" charset="-122"/>
              </a:rPr>
              <a:t>的</a:t>
            </a:r>
            <a:r>
              <a:rPr lang="zh-CN" altLang="en-US" sz="2000" dirty="0" smtClean="0">
                <a:solidFill>
                  <a:srgbClr val="C9394A"/>
                </a:solidFill>
                <a:latin typeface="微软雅黑" pitchFamily="34" charset="-122"/>
                <a:ea typeface="微软雅黑" pitchFamily="34" charset="-122"/>
              </a:rPr>
              <a:t>项目自动化构建</a:t>
            </a:r>
            <a:r>
              <a:rPr lang="zh-CN" altLang="en-US" sz="2000" dirty="0">
                <a:solidFill>
                  <a:srgbClr val="C9394A"/>
                </a:solidFill>
                <a:latin typeface="微软雅黑" pitchFamily="34" charset="-122"/>
                <a:ea typeface="微软雅黑" pitchFamily="34" charset="-122"/>
              </a:rPr>
              <a:t>工具</a:t>
            </a:r>
            <a:r>
              <a:rPr lang="zh-CN" altLang="en-US" sz="2000" dirty="0" smtClean="0">
                <a:solidFill>
                  <a:srgbClr val="474747"/>
                </a:solidFill>
                <a:latin typeface="微软雅黑" pitchFamily="34" charset="-122"/>
                <a:ea typeface="微软雅黑" pitchFamily="34" charset="-122"/>
              </a:rPr>
              <a:t>，</a:t>
            </a:r>
            <a:r>
              <a:rPr lang="zh-CN" altLang="en-US" sz="2000" dirty="0">
                <a:solidFill>
                  <a:srgbClr val="474747"/>
                </a:solidFill>
                <a:latin typeface="微软雅黑" pitchFamily="34" charset="-122"/>
                <a:ea typeface="微软雅黑" pitchFamily="34" charset="-122"/>
              </a:rPr>
              <a:t>建立在</a:t>
            </a:r>
            <a:r>
              <a:rPr lang="en-US" altLang="zh-CN" sz="2000" dirty="0">
                <a:solidFill>
                  <a:srgbClr val="474747"/>
                </a:solidFill>
                <a:latin typeface="微软雅黑" pitchFamily="34" charset="-122"/>
                <a:ea typeface="微软雅黑" pitchFamily="34" charset="-122"/>
              </a:rPr>
              <a:t>Apache Ant</a:t>
            </a:r>
            <a:r>
              <a:rPr lang="zh-CN" altLang="en-US" sz="2000" dirty="0" smtClean="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Apache Maven </a:t>
            </a:r>
            <a:r>
              <a:rPr lang="zh-CN" altLang="en-US" sz="2000" dirty="0" smtClean="0">
                <a:solidFill>
                  <a:srgbClr val="474747"/>
                </a:solidFill>
                <a:latin typeface="微软雅黑" pitchFamily="34" charset="-122"/>
                <a:ea typeface="微软雅黑" pitchFamily="34" charset="-122"/>
              </a:rPr>
              <a:t>概</a:t>
            </a:r>
            <a:r>
              <a:rPr lang="zh-CN" altLang="en-US" sz="2000" dirty="0">
                <a:solidFill>
                  <a:srgbClr val="474747"/>
                </a:solidFill>
                <a:latin typeface="微软雅黑" pitchFamily="34" charset="-122"/>
                <a:ea typeface="微软雅黑" pitchFamily="34" charset="-122"/>
              </a:rPr>
              <a:t>念的基础上，并引入了基于</a:t>
            </a: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的特定领域语言（</a:t>
            </a:r>
            <a:r>
              <a:rPr lang="en-US" altLang="zh-CN" sz="2000" dirty="0">
                <a:solidFill>
                  <a:srgbClr val="474747"/>
                </a:solidFill>
                <a:latin typeface="微软雅黑" pitchFamily="34" charset="-122"/>
                <a:ea typeface="微软雅黑" pitchFamily="34" charset="-122"/>
              </a:rPr>
              <a:t>DSL</a:t>
            </a:r>
            <a:r>
              <a:rPr lang="zh-CN" altLang="en-US" sz="2000" dirty="0">
                <a:solidFill>
                  <a:srgbClr val="474747"/>
                </a:solidFill>
                <a:latin typeface="微软雅黑" pitchFamily="34" charset="-122"/>
                <a:ea typeface="微软雅黑" pitchFamily="34" charset="-122"/>
              </a:rPr>
              <a:t>），而</a:t>
            </a:r>
            <a:r>
              <a:rPr lang="zh-CN" altLang="en-US" sz="2000" dirty="0" smtClean="0">
                <a:solidFill>
                  <a:srgbClr val="474747"/>
                </a:solidFill>
                <a:latin typeface="微软雅黑" pitchFamily="34" charset="-122"/>
                <a:ea typeface="微软雅黑" pitchFamily="34" charset="-122"/>
              </a:rPr>
              <a:t>不再使用</a:t>
            </a:r>
            <a:r>
              <a:rPr lang="en-US" altLang="zh-CN" sz="2000" dirty="0" smtClean="0">
                <a:solidFill>
                  <a:srgbClr val="474747"/>
                </a:solidFill>
                <a:latin typeface="微软雅黑" pitchFamily="34" charset="-122"/>
                <a:ea typeface="微软雅黑" pitchFamily="34" charset="-122"/>
              </a:rPr>
              <a:t>XML</a:t>
            </a:r>
            <a:r>
              <a:rPr lang="zh-CN" altLang="en-US" sz="2000">
                <a:solidFill>
                  <a:srgbClr val="474747"/>
                </a:solidFill>
                <a:latin typeface="微软雅黑" pitchFamily="34" charset="-122"/>
                <a:ea typeface="微软雅黑" pitchFamily="34" charset="-122"/>
              </a:rPr>
              <a:t>形</a:t>
            </a:r>
            <a:r>
              <a:rPr lang="zh-CN" altLang="en-US" sz="2000" smtClean="0">
                <a:solidFill>
                  <a:srgbClr val="474747"/>
                </a:solidFill>
                <a:latin typeface="微软雅黑" pitchFamily="34" charset="-122"/>
                <a:ea typeface="微软雅黑" pitchFamily="34" charset="-122"/>
              </a:rPr>
              <a:t>式管理构建脚本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71730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p:cNvSpPr>
            <a:spLocks/>
          </p:cNvSpPr>
          <p:nvPr/>
        </p:nvSpPr>
        <p:spPr>
          <a:xfrm>
            <a:off x="3779912" y="2572122"/>
            <a:ext cx="1479818" cy="64770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u="none" strike="noStrike" kern="1200" cap="none" spc="0" baseline="0" dirty="0" smtClean="0">
                <a:solidFill>
                  <a:schemeClr val="bg1"/>
                </a:solidFill>
                <a:latin typeface="微软雅黑" charset="0"/>
                <a:ea typeface="微软雅黑" charset="0"/>
                <a:cs typeface="微软雅黑" charset="0"/>
              </a:rPr>
              <a:t>Gradle</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8" name="椭圆"/>
          <p:cNvSpPr>
            <a:spLocks/>
          </p:cNvSpPr>
          <p:nvPr/>
        </p:nvSpPr>
        <p:spPr>
          <a:xfrm>
            <a:off x="4635490" y="4009281"/>
            <a:ext cx="1638710" cy="8838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打包</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2" name="弧形 1"/>
          <p:cNvSpPr/>
          <p:nvPr/>
        </p:nvSpPr>
        <p:spPr>
          <a:xfrm>
            <a:off x="6012160" y="74175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弧形 2"/>
          <p:cNvSpPr/>
          <p:nvPr/>
        </p:nvSpPr>
        <p:spPr>
          <a:xfrm>
            <a:off x="5076056" y="741750"/>
            <a:ext cx="1296144" cy="27699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流程图: 准备 55"/>
          <p:cNvSpPr/>
          <p:nvPr/>
        </p:nvSpPr>
        <p:spPr>
          <a:xfrm>
            <a:off x="976115" y="1892202"/>
            <a:ext cx="1991510" cy="612648"/>
          </a:xfrm>
          <a:prstGeom prst="flowChartPreparation">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a:solidFill>
                  <a:srgbClr val="474747"/>
                </a:solidFill>
                <a:latin typeface="微软雅黑" charset="0"/>
                <a:ea typeface="微软雅黑" charset="0"/>
                <a:cs typeface="微软雅黑" charset="0"/>
              </a:rPr>
              <a:t>新建工程</a:t>
            </a:r>
          </a:p>
        </p:txBody>
      </p:sp>
      <p:sp>
        <p:nvSpPr>
          <p:cNvPr id="57" name="流程图: 过程 56"/>
          <p:cNvSpPr/>
          <p:nvPr/>
        </p:nvSpPr>
        <p:spPr>
          <a:xfrm>
            <a:off x="4051825" y="950990"/>
            <a:ext cx="1279913" cy="612648"/>
          </a:xfrm>
          <a:prstGeom prst="flowChartProcess">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编码</a:t>
            </a:r>
            <a:endParaRPr lang="zh-CN" altLang="en-US" b="1" dirty="0">
              <a:solidFill>
                <a:srgbClr val="474747"/>
              </a:solidFill>
              <a:latin typeface="微软雅黑" charset="0"/>
              <a:ea typeface="微软雅黑" charset="0"/>
              <a:cs typeface="微软雅黑" charset="0"/>
            </a:endParaRPr>
          </a:p>
        </p:txBody>
      </p:sp>
      <p:sp>
        <p:nvSpPr>
          <p:cNvPr id="58" name="菱形"/>
          <p:cNvSpPr>
            <a:spLocks/>
          </p:cNvSpPr>
          <p:nvPr/>
        </p:nvSpPr>
        <p:spPr>
          <a:xfrm>
            <a:off x="6300167" y="2139306"/>
            <a:ext cx="1800225" cy="1152524"/>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测试</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59" name="云形 58"/>
          <p:cNvSpPr/>
          <p:nvPr/>
        </p:nvSpPr>
        <p:spPr>
          <a:xfrm>
            <a:off x="611560" y="3817590"/>
            <a:ext cx="1872208" cy="914400"/>
          </a:xfrm>
          <a:prstGeom prst="clou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发布</a:t>
            </a:r>
            <a:endParaRPr lang="zh-CN" altLang="en-US" b="1" dirty="0">
              <a:solidFill>
                <a:srgbClr val="474747"/>
              </a:solidFill>
              <a:latin typeface="微软雅黑" charset="0"/>
              <a:ea typeface="微软雅黑" charset="0"/>
              <a:cs typeface="微软雅黑" charset="0"/>
            </a:endParaRPr>
          </a:p>
        </p:txBody>
      </p:sp>
      <p:cxnSp>
        <p:nvCxnSpPr>
          <p:cNvPr id="63" name="直线连接线"/>
          <p:cNvCxnSpPr>
            <a:cxnSpLocks/>
            <a:stCxn id="56" idx="0"/>
            <a:endCxn id="57" idx="1"/>
          </p:cNvCxnSpPr>
          <p:nvPr/>
        </p:nvCxnSpPr>
        <p:spPr>
          <a:xfrm rot="5400000" flipH="1" flipV="1">
            <a:off x="2694403" y="534781"/>
            <a:ext cx="634888" cy="2079955"/>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6" name="直线连接线"/>
          <p:cNvCxnSpPr>
            <a:cxnSpLocks/>
            <a:stCxn id="57" idx="3"/>
            <a:endCxn id="58" idx="0"/>
          </p:cNvCxnSpPr>
          <p:nvPr/>
        </p:nvCxnSpPr>
        <p:spPr>
          <a:xfrm>
            <a:off x="5331738" y="1257314"/>
            <a:ext cx="1868542" cy="881992"/>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9" name="直线连接线"/>
          <p:cNvCxnSpPr>
            <a:cxnSpLocks/>
            <a:stCxn id="58" idx="2"/>
            <a:endCxn id="18" idx="6"/>
          </p:cNvCxnSpPr>
          <p:nvPr/>
        </p:nvCxnSpPr>
        <p:spPr>
          <a:xfrm rot="5400000">
            <a:off x="6157555" y="3408475"/>
            <a:ext cx="1159371" cy="926080"/>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83" name="直线连接线"/>
          <p:cNvCxnSpPr>
            <a:cxnSpLocks/>
            <a:stCxn id="18" idx="2"/>
            <a:endCxn id="59" idx="0"/>
          </p:cNvCxnSpPr>
          <p:nvPr/>
        </p:nvCxnSpPr>
        <p:spPr>
          <a:xfrm rot="10800000">
            <a:off x="2482208" y="4274791"/>
            <a:ext cx="2153282" cy="176411"/>
          </a:xfrm>
          <a:prstGeom prst="curvedConnector3">
            <a:avLst>
              <a:gd name="adj1" fmla="val 50000"/>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111" name="直线连接线" title="build.gradle"/>
          <p:cNvCxnSpPr>
            <a:cxnSpLocks/>
            <a:stCxn id="15" idx="1"/>
            <a:endCxn id="56" idx="2"/>
          </p:cNvCxnSpPr>
          <p:nvPr/>
        </p:nvCxnSpPr>
        <p:spPr>
          <a:xfrm flipH="1" flipV="1">
            <a:off x="1971870" y="2504850"/>
            <a:ext cx="1808042" cy="391122"/>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17" name="TextBox 116"/>
          <p:cNvSpPr txBox="1"/>
          <p:nvPr/>
        </p:nvSpPr>
        <p:spPr>
          <a:xfrm rot="18116713">
            <a:off x="2243420" y="2368752"/>
            <a:ext cx="1797287" cy="430887"/>
          </a:xfrm>
          <a:prstGeom prst="rect">
            <a:avLst/>
          </a:prstGeom>
          <a:solidFill>
            <a:schemeClr val="bg1">
              <a:alpha val="69000"/>
            </a:schemeClr>
          </a:solidFill>
        </p:spPr>
        <p:txBody>
          <a:bodyPr wrap="none" rtlCol="0">
            <a:spAutoFit/>
          </a:bodyPr>
          <a:lstStyle/>
          <a:p>
            <a:r>
              <a:rPr lang="en-US" altLang="zh-CN" sz="2200" dirty="0" smtClean="0">
                <a:solidFill>
                  <a:srgbClr val="C94251"/>
                </a:solidFill>
                <a:latin typeface="微软雅黑" pitchFamily="34" charset="-122"/>
                <a:ea typeface="微软雅黑" pitchFamily="34" charset="-122"/>
              </a:rPr>
              <a:t>build.gradle</a:t>
            </a:r>
            <a:endParaRPr lang="zh-CN" altLang="en-US" sz="2200" dirty="0">
              <a:solidFill>
                <a:srgbClr val="C94251"/>
              </a:solidFill>
              <a:latin typeface="微软雅黑" pitchFamily="34" charset="-122"/>
              <a:ea typeface="微软雅黑" pitchFamily="34" charset="-122"/>
            </a:endParaRPr>
          </a:p>
        </p:txBody>
      </p:sp>
      <p:cxnSp>
        <p:nvCxnSpPr>
          <p:cNvPr id="118" name="直线连接线" title="build.gradle"/>
          <p:cNvCxnSpPr>
            <a:cxnSpLocks/>
            <a:stCxn id="15" idx="0"/>
            <a:endCxn id="57" idx="2"/>
          </p:cNvCxnSpPr>
          <p:nvPr/>
        </p:nvCxnSpPr>
        <p:spPr>
          <a:xfrm flipV="1">
            <a:off x="4519821" y="1563638"/>
            <a:ext cx="171961" cy="100848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1" name="TextBox 120"/>
          <p:cNvSpPr txBox="1"/>
          <p:nvPr/>
        </p:nvSpPr>
        <p:spPr>
          <a:xfrm>
            <a:off x="3978900" y="1924839"/>
            <a:ext cx="1313180" cy="430887"/>
          </a:xfrm>
          <a:prstGeom prst="rect">
            <a:avLst/>
          </a:prstGeom>
          <a:solidFill>
            <a:schemeClr val="bg1">
              <a:alpha val="69000"/>
            </a:schemeClr>
          </a:solidFill>
        </p:spPr>
        <p:txBody>
          <a:bodyPr wrap="none" rtlCol="0">
            <a:spAutoFit/>
          </a:bodyPr>
          <a:lstStyle>
            <a:defPPr>
              <a:defRPr lang="zh-CN"/>
            </a:defPPr>
            <a:lvl1pPr>
              <a:defRPr sz="2200">
                <a:solidFill>
                  <a:srgbClr val="C94251"/>
                </a:solidFill>
                <a:latin typeface="微软雅黑" pitchFamily="34" charset="-122"/>
                <a:ea typeface="微软雅黑" pitchFamily="34" charset="-122"/>
              </a:defRPr>
            </a:lvl1pPr>
          </a:lstStyle>
          <a:p>
            <a:r>
              <a:rPr lang="zh-CN" altLang="en-US" dirty="0"/>
              <a:t>依赖管理</a:t>
            </a:r>
          </a:p>
        </p:txBody>
      </p:sp>
      <p:cxnSp>
        <p:nvCxnSpPr>
          <p:cNvPr id="122" name="直线连接线" title="build.gradle"/>
          <p:cNvCxnSpPr>
            <a:cxnSpLocks/>
            <a:stCxn id="15" idx="3"/>
            <a:endCxn id="58" idx="1"/>
          </p:cNvCxnSpPr>
          <p:nvPr/>
        </p:nvCxnSpPr>
        <p:spPr>
          <a:xfrm flipV="1">
            <a:off x="5259730" y="2715568"/>
            <a:ext cx="1040437" cy="18040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5" name="TextBox 124"/>
          <p:cNvSpPr txBox="1"/>
          <p:nvPr/>
        </p:nvSpPr>
        <p:spPr>
          <a:xfrm rot="4278051">
            <a:off x="5157020" y="2673415"/>
            <a:ext cx="1313180" cy="430887"/>
          </a:xfrm>
          <a:prstGeom prst="rect">
            <a:avLst/>
          </a:prstGeom>
          <a:solidFill>
            <a:schemeClr val="bg1">
              <a:alpha val="69000"/>
            </a:schemeClr>
          </a:solidFill>
        </p:spPr>
        <p:txBody>
          <a:bodyPr wrap="none" rtlCol="0">
            <a:spAutoFit/>
          </a:bodyPr>
          <a:lstStyle/>
          <a:p>
            <a:r>
              <a:rPr lang="zh-CN" altLang="en-US" sz="2200" dirty="0" smtClean="0">
                <a:solidFill>
                  <a:srgbClr val="C94251"/>
                </a:solidFill>
                <a:latin typeface="微软雅黑" pitchFamily="34" charset="-122"/>
                <a:ea typeface="微软雅黑" pitchFamily="34" charset="-122"/>
              </a:rPr>
              <a:t>自动执行</a:t>
            </a:r>
            <a:endParaRPr lang="zh-CN" altLang="en-US" sz="2200" dirty="0">
              <a:solidFill>
                <a:srgbClr val="C94251"/>
              </a:solidFill>
              <a:latin typeface="微软雅黑" pitchFamily="34" charset="-122"/>
              <a:ea typeface="微软雅黑" pitchFamily="34" charset="-122"/>
            </a:endParaRPr>
          </a:p>
        </p:txBody>
      </p:sp>
      <p:sp>
        <p:nvSpPr>
          <p:cNvPr id="128" name="TextBox 127"/>
          <p:cNvSpPr txBox="1"/>
          <p:nvPr/>
        </p:nvSpPr>
        <p:spPr>
          <a:xfrm rot="20964897">
            <a:off x="4372239" y="3500383"/>
            <a:ext cx="742567" cy="430887"/>
          </a:xfrm>
          <a:prstGeom prst="rect">
            <a:avLst/>
          </a:prstGeom>
          <a:solidFill>
            <a:schemeClr val="bg1">
              <a:alpha val="69000"/>
            </a:schemeClr>
          </a:solidFill>
        </p:spPr>
        <p:txBody>
          <a:bodyPr wrap="square" rtlCol="0">
            <a:spAutoFit/>
          </a:bodyPr>
          <a:lstStyle/>
          <a:p>
            <a:r>
              <a:rPr lang="zh-CN" altLang="en-US" sz="2200" dirty="0" smtClean="0">
                <a:solidFill>
                  <a:srgbClr val="C94251"/>
                </a:solidFill>
                <a:latin typeface="微软雅黑" pitchFamily="34" charset="-122"/>
                <a:ea typeface="微软雅黑" pitchFamily="34" charset="-122"/>
              </a:rPr>
              <a:t>插件</a:t>
            </a:r>
            <a:endParaRPr lang="zh-CN" altLang="en-US" sz="2200" dirty="0">
              <a:solidFill>
                <a:srgbClr val="C94251"/>
              </a:solidFill>
              <a:latin typeface="微软雅黑" pitchFamily="34" charset="-122"/>
              <a:ea typeface="微软雅黑" pitchFamily="34" charset="-122"/>
            </a:endParaRPr>
          </a:p>
        </p:txBody>
      </p:sp>
      <p:cxnSp>
        <p:nvCxnSpPr>
          <p:cNvPr id="129" name="直线连接线" title="build.gradle"/>
          <p:cNvCxnSpPr>
            <a:cxnSpLocks/>
            <a:stCxn id="15" idx="2"/>
            <a:endCxn id="18" idx="1"/>
          </p:cNvCxnSpPr>
          <p:nvPr/>
        </p:nvCxnSpPr>
        <p:spPr>
          <a:xfrm>
            <a:off x="4519821" y="3219822"/>
            <a:ext cx="355653" cy="91889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cxnSp>
        <p:nvCxnSpPr>
          <p:cNvPr id="133" name="直线连接线" title="build.gradle"/>
          <p:cNvCxnSpPr>
            <a:cxnSpLocks/>
          </p:cNvCxnSpPr>
          <p:nvPr/>
        </p:nvCxnSpPr>
        <p:spPr>
          <a:xfrm flipH="1">
            <a:off x="2411760" y="3219822"/>
            <a:ext cx="1388600" cy="789459"/>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40" name="TextBox 139"/>
          <p:cNvSpPr txBox="1"/>
          <p:nvPr/>
        </p:nvSpPr>
        <p:spPr>
          <a:xfrm rot="3200569">
            <a:off x="2649720" y="3433406"/>
            <a:ext cx="748923" cy="430887"/>
          </a:xfrm>
          <a:prstGeom prst="rect">
            <a:avLst/>
          </a:prstGeom>
          <a:solidFill>
            <a:schemeClr val="bg1">
              <a:alpha val="69000"/>
            </a:schemeClr>
          </a:solidFill>
        </p:spPr>
        <p:txBody>
          <a:bodyPr wrap="none" rtlCol="0">
            <a:spAutoFit/>
          </a:bodyPr>
          <a:lstStyle/>
          <a:p>
            <a:r>
              <a:rPr lang="zh-CN" altLang="en-US" sz="2200" dirty="0">
                <a:solidFill>
                  <a:srgbClr val="C94251"/>
                </a:solidFill>
                <a:latin typeface="微软雅黑" pitchFamily="34" charset="-122"/>
                <a:ea typeface="微软雅黑" pitchFamily="34" charset="-122"/>
              </a:rPr>
              <a:t>插件</a:t>
            </a:r>
          </a:p>
        </p:txBody>
      </p:sp>
      <p:sp>
        <p:nvSpPr>
          <p:cNvPr id="141" name="矩形"/>
          <p:cNvSpPr>
            <a:spLocks/>
          </p:cNvSpPr>
          <p:nvPr/>
        </p:nvSpPr>
        <p:spPr>
          <a:xfrm>
            <a:off x="3635896" y="267494"/>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课程总结</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3185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arn(inVertic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down)">
                                      <p:cBhvr>
                                        <p:cTn id="12" dur="500"/>
                                        <p:tgtEl>
                                          <p:spTgt spid="1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wipe(down)">
                                      <p:cBhvr>
                                        <p:cTn id="15" dur="500"/>
                                        <p:tgtEl>
                                          <p:spTgt spid="1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down)">
                                      <p:cBhvr>
                                        <p:cTn id="20" dur="500"/>
                                        <p:tgtEl>
                                          <p:spTgt spid="6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down)">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wipe(down)">
                                      <p:cBhvr>
                                        <p:cTn id="28" dur="500"/>
                                        <p:tgtEl>
                                          <p:spTgt spid="121"/>
                                        </p:tgtEl>
                                      </p:cBhvr>
                                    </p:animEffect>
                                  </p:childTnLst>
                                </p:cTn>
                              </p:par>
                              <p:par>
                                <p:cTn id="29" presetID="22" presetClass="entr" presetSubtype="4"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wipe(down)">
                                      <p:cBhvr>
                                        <p:cTn id="31" dur="500"/>
                                        <p:tgtEl>
                                          <p:spTgt spid="1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down)">
                                      <p:cBhvr>
                                        <p:cTn id="36" dur="500"/>
                                        <p:tgtEl>
                                          <p:spTgt spid="6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down)">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wipe(down)">
                                      <p:cBhvr>
                                        <p:cTn id="44" dur="500"/>
                                        <p:tgtEl>
                                          <p:spTgt spid="125"/>
                                        </p:tgtEl>
                                      </p:cBhvr>
                                    </p:animEffect>
                                  </p:childTnLst>
                                </p:cTn>
                              </p:par>
                              <p:par>
                                <p:cTn id="45" presetID="22" presetClass="entr" presetSubtype="4"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wipe(down)">
                                      <p:cBhvr>
                                        <p:cTn id="47" dur="5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down)">
                                      <p:cBhvr>
                                        <p:cTn id="52" dur="500"/>
                                        <p:tgtEl>
                                          <p:spTgt spid="6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29"/>
                                        </p:tgtEl>
                                        <p:attrNameLst>
                                          <p:attrName>style.visibility</p:attrName>
                                        </p:attrNameLst>
                                      </p:cBhvr>
                                      <p:to>
                                        <p:strVal val="visible"/>
                                      </p:to>
                                    </p:set>
                                    <p:animEffect transition="in" filter="wipe(down)">
                                      <p:cBhvr>
                                        <p:cTn id="60" dur="500"/>
                                        <p:tgtEl>
                                          <p:spTgt spid="12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wipe(down)">
                                      <p:cBhvr>
                                        <p:cTn id="63" dur="500"/>
                                        <p:tgtEl>
                                          <p:spTgt spid="128"/>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barn(inVertical)">
                                      <p:cBhvr>
                                        <p:cTn id="68" dur="500"/>
                                        <p:tgtEl>
                                          <p:spTgt spid="83"/>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barn(inVertical)">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33"/>
                                        </p:tgtEl>
                                        <p:attrNameLst>
                                          <p:attrName>style.visibility</p:attrName>
                                        </p:attrNameLst>
                                      </p:cBhvr>
                                      <p:to>
                                        <p:strVal val="visible"/>
                                      </p:to>
                                    </p:set>
                                    <p:animEffect transition="in" filter="wipe(down)">
                                      <p:cBhvr>
                                        <p:cTn id="76" dur="500"/>
                                        <p:tgtEl>
                                          <p:spTgt spid="1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wipe(down)">
                                      <p:cBhvr>
                                        <p:cTn id="79"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6" grpId="0" animBg="1"/>
      <p:bldP spid="57" grpId="0" animBg="1"/>
      <p:bldP spid="58" grpId="0" animBg="1"/>
      <p:bldP spid="59" grpId="0" animBg="1"/>
      <p:bldP spid="117" grpId="0" animBg="1"/>
      <p:bldP spid="121" grpId="0" animBg="1"/>
      <p:bldP spid="125" grpId="0" animBg="1"/>
      <p:bldP spid="128" grpId="0" animBg="1"/>
      <p:bldP spid="1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a:solidFill>
                  <a:srgbClr val="212121"/>
                </a:solidFill>
                <a:cs typeface="Times New Roman" charset="0"/>
              </a:rPr>
              <a:t>快</a:t>
            </a:r>
            <a:r>
              <a:rPr lang="zh-CN" altLang="en-US" sz="2200" dirty="0" smtClean="0">
                <a:solidFill>
                  <a:srgbClr val="212121"/>
                </a:solidFill>
                <a:cs typeface="Times New Roman" charset="0"/>
              </a:rPr>
              <a:t>速尝鲜</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准备使用</a:t>
            </a:r>
            <a:r>
              <a:rPr lang="en-US" altLang="zh-CN" sz="2000" dirty="0" smtClean="0">
                <a:solidFill>
                  <a:srgbClr val="474747"/>
                </a:solidFill>
                <a:latin typeface="微软雅黑" pitchFamily="34" charset="-122"/>
                <a:ea typeface="微软雅黑" pitchFamily="34" charset="-122"/>
                <a:sym typeface="Calibri" pitchFamily="34" charset="0"/>
              </a:rPr>
              <a:t>Gradle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第一个</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基本原理</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构</a:t>
            </a:r>
            <a:r>
              <a:rPr lang="zh-CN" altLang="en-US" sz="2000" dirty="0" smtClean="0">
                <a:solidFill>
                  <a:srgbClr val="474747"/>
                </a:solidFill>
                <a:latin typeface="微软雅黑" pitchFamily="34" charset="-122"/>
                <a:ea typeface="微软雅黑" pitchFamily="34" charset="-122"/>
                <a:sym typeface="Calibri" pitchFamily="34" charset="0"/>
              </a:rPr>
              <a:t>建脚本介绍</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8040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深入实战</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620979" y="242773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多项目构建</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581419" y="242773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测试</a:t>
            </a:r>
          </a:p>
        </p:txBody>
      </p:sp>
      <p:sp>
        <p:nvSpPr>
          <p:cNvPr id="2" name="矩形 1"/>
          <p:cNvSpPr/>
          <p:nvPr/>
        </p:nvSpPr>
        <p:spPr>
          <a:xfrm>
            <a:off x="1593656" y="3579862"/>
            <a:ext cx="1505540" cy="400110"/>
          </a:xfrm>
          <a:prstGeom prst="rect">
            <a:avLst/>
          </a:prstGeom>
        </p:spPr>
        <p:txBody>
          <a:bodyPr wrap="none">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发布</a:t>
            </a:r>
          </a:p>
        </p:txBody>
      </p:sp>
    </p:spTree>
    <p:extLst>
      <p:ext uri="{BB962C8B-B14F-4D97-AF65-F5344CB8AC3E}">
        <p14:creationId xmlns:p14="http://schemas.microsoft.com/office/powerpoint/2010/main" val="419739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8" name="矩形 7"/>
          <p:cNvSpPr/>
          <p:nvPr/>
        </p:nvSpPr>
        <p:spPr>
          <a:xfrm>
            <a:off x="3852935" y="1563638"/>
            <a:ext cx="4476475" cy="2554545"/>
          </a:xfrm>
          <a:prstGeom prst="rect">
            <a:avLst/>
          </a:prstGeom>
        </p:spPr>
        <p:txBody>
          <a:bodyPr wrap="square">
            <a:spAutoFit/>
          </a:bodyPr>
          <a:lstStyle/>
          <a:p>
            <a:pPr marL="0" lvl="1"/>
            <a:r>
              <a:rPr lang="zh-CN" altLang="en-US" sz="2000" dirty="0">
                <a:solidFill>
                  <a:srgbClr val="474747"/>
                </a:solidFill>
                <a:latin typeface="微软雅黑" pitchFamily="34" charset="-122"/>
                <a:ea typeface="微软雅黑" pitchFamily="34" charset="-122"/>
              </a:rPr>
              <a:t>二十几岁正在为事业奋斗的男人就像搬砖工，搬起砖，就没手抱你，放下砖，就不能养你</a:t>
            </a:r>
            <a:r>
              <a:rPr lang="zh-CN" altLang="en-US" sz="2000" dirty="0" smtClean="0">
                <a:solidFill>
                  <a:srgbClr val="474747"/>
                </a:solidFill>
                <a:latin typeface="微软雅黑" pitchFamily="34" charset="-122"/>
                <a:ea typeface="微软雅黑" pitchFamily="34" charset="-122"/>
              </a:rPr>
              <a:t>。</a:t>
            </a:r>
            <a:endParaRPr lang="en-US" altLang="zh-CN" sz="2000" dirty="0" smtClean="0">
              <a:latin typeface="Arial" pitchFamily="34" charset="0"/>
              <a:cs typeface="Calibri" pitchFamily="34" charset="0"/>
            </a:endParaRPr>
          </a:p>
          <a:p>
            <a:endParaRPr lang="en-US" altLang="zh-CN" sz="2000" dirty="0">
              <a:latin typeface="Arial" pitchFamily="34" charset="0"/>
              <a:cs typeface="Calibri" pitchFamily="34" charset="0"/>
            </a:endParaRPr>
          </a:p>
          <a:p>
            <a:r>
              <a:rPr lang="en-US" altLang="zh-CN" sz="2000" dirty="0" smtClean="0">
                <a:solidFill>
                  <a:srgbClr val="474747"/>
                </a:solidFill>
                <a:latin typeface="微软雅黑" pitchFamily="34" charset="-122"/>
                <a:ea typeface="微软雅黑" pitchFamily="34" charset="-122"/>
              </a:rPr>
              <a:t>	---</a:t>
            </a:r>
            <a:r>
              <a:rPr lang="zh-CN" altLang="en-US" sz="2000" dirty="0" smtClean="0">
                <a:solidFill>
                  <a:srgbClr val="474747"/>
                </a:solidFill>
                <a:latin typeface="微软雅黑" pitchFamily="34" charset="-122"/>
                <a:ea typeface="微软雅黑" pitchFamily="34" charset="-122"/>
              </a:rPr>
              <a:t>多么</a:t>
            </a:r>
            <a:r>
              <a:rPr lang="zh-CN" altLang="en-US" sz="2000" dirty="0">
                <a:solidFill>
                  <a:srgbClr val="474747"/>
                </a:solidFill>
                <a:latin typeface="微软雅黑" pitchFamily="34" charset="-122"/>
                <a:ea typeface="微软雅黑" pitchFamily="34" charset="-122"/>
              </a:rPr>
              <a:t>悲情的浪漫，</a:t>
            </a:r>
            <a:r>
              <a:rPr lang="zh-CN" altLang="en-US" sz="2000" dirty="0">
                <a:solidFill>
                  <a:srgbClr val="C9394A"/>
                </a:solidFill>
                <a:latin typeface="微软雅黑" pitchFamily="34" charset="-122"/>
                <a:ea typeface="微软雅黑" pitchFamily="34" charset="-122"/>
              </a:rPr>
              <a:t>可你有没有想过为什</a:t>
            </a:r>
            <a:r>
              <a:rPr lang="zh-CN" altLang="en-US" sz="2000" dirty="0" smtClean="0">
                <a:solidFill>
                  <a:srgbClr val="C9394A"/>
                </a:solidFill>
                <a:latin typeface="微软雅黑" pitchFamily="34" charset="-122"/>
                <a:ea typeface="微软雅黑" pitchFamily="34" charset="-122"/>
              </a:rPr>
              <a:t>么不能兼顾？</a:t>
            </a:r>
            <a:endParaRPr lang="en-US" altLang="zh-CN" sz="2000" dirty="0">
              <a:solidFill>
                <a:srgbClr val="C9394A"/>
              </a:solidFill>
              <a:latin typeface="微软雅黑" pitchFamily="34" charset="-122"/>
              <a:ea typeface="微软雅黑" pitchFamily="34" charset="-122"/>
            </a:endParaRPr>
          </a:p>
          <a:p>
            <a:pPr>
              <a:lnSpc>
                <a:spcPct val="200000"/>
              </a:lnSpc>
            </a:pPr>
            <a:endParaRPr lang="zh-CN" altLang="en-US" sz="2000" dirty="0">
              <a:solidFill>
                <a:srgbClr val="474747"/>
              </a:solidFill>
              <a:latin typeface="微软雅黑" pitchFamily="34" charset="-122"/>
              <a:ea typeface="微软雅黑" pitchFamily="34" charset="-122"/>
            </a:endParaRPr>
          </a:p>
        </p:txBody>
      </p:sp>
      <p:pic>
        <p:nvPicPr>
          <p:cNvPr id="9" name="Picture 2" descr="http://image79.360doc.com/DownloadImg/2014/11/2023/47306169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64216"/>
            <a:ext cx="2489502" cy="443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610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4.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11881</TotalTime>
  <Words>6273</Words>
  <Application>Microsoft Office PowerPoint</Application>
  <PresentationFormat>全屏显示(16:9)</PresentationFormat>
  <Paragraphs>392</Paragraphs>
  <Slides>50</Slides>
  <Notes>50</Notes>
  <HiddenSlides>0</HiddenSlides>
  <MMClips>0</MMClips>
  <ScaleCrop>false</ScaleCrop>
  <HeadingPairs>
    <vt:vector size="4" baseType="variant">
      <vt:variant>
        <vt:lpstr>主题</vt:lpstr>
      </vt:variant>
      <vt:variant>
        <vt:i4>3</vt:i4>
      </vt:variant>
      <vt:variant>
        <vt:lpstr>幻灯片标题</vt:lpstr>
      </vt:variant>
      <vt:variant>
        <vt:i4>50</vt:i4>
      </vt:variant>
    </vt:vector>
  </HeadingPairs>
  <TitlesOfParts>
    <vt:vector size="53" baseType="lpstr">
      <vt:lpstr>讲师ppt模板20141215</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AutoBVT</cp:lastModifiedBy>
  <cp:revision>346</cp:revision>
  <dcterms:created xsi:type="dcterms:W3CDTF">2016-04-25T01:54:29Z</dcterms:created>
  <dcterms:modified xsi:type="dcterms:W3CDTF">2017-02-20T14:18:59Z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