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3"/>
  </p:notesMasterIdLst>
  <p:sldIdLst>
    <p:sldId id="275" r:id="rId4"/>
    <p:sldId id="280" r:id="rId5"/>
    <p:sldId id="281" r:id="rId6"/>
    <p:sldId id="305" r:id="rId7"/>
    <p:sldId id="303" r:id="rId8"/>
    <p:sldId id="289" r:id="rId9"/>
    <p:sldId id="293" r:id="rId10"/>
    <p:sldId id="294" r:id="rId11"/>
    <p:sldId id="306" r:id="rId12"/>
    <p:sldId id="290" r:id="rId13"/>
    <p:sldId id="295" r:id="rId14"/>
    <p:sldId id="296" r:id="rId15"/>
    <p:sldId id="298" r:id="rId16"/>
    <p:sldId id="299" r:id="rId17"/>
    <p:sldId id="300" r:id="rId18"/>
    <p:sldId id="279" r:id="rId19"/>
    <p:sldId id="328" r:id="rId20"/>
    <p:sldId id="307" r:id="rId21"/>
    <p:sldId id="308" r:id="rId22"/>
    <p:sldId id="309" r:id="rId23"/>
    <p:sldId id="310" r:id="rId24"/>
    <p:sldId id="311" r:id="rId25"/>
    <p:sldId id="312" r:id="rId26"/>
    <p:sldId id="313" r:id="rId27"/>
    <p:sldId id="314" r:id="rId28"/>
    <p:sldId id="257" r:id="rId29"/>
    <p:sldId id="315" r:id="rId30"/>
    <p:sldId id="316" r:id="rId31"/>
    <p:sldId id="317" r:id="rId32"/>
    <p:sldId id="318" r:id="rId33"/>
    <p:sldId id="332" r:id="rId34"/>
    <p:sldId id="319" r:id="rId35"/>
    <p:sldId id="320" r:id="rId36"/>
    <p:sldId id="321" r:id="rId37"/>
    <p:sldId id="322" r:id="rId38"/>
    <p:sldId id="323" r:id="rId39"/>
    <p:sldId id="324" r:id="rId40"/>
    <p:sldId id="325" r:id="rId41"/>
    <p:sldId id="326" r:id="rId42"/>
    <p:sldId id="335" r:id="rId43"/>
    <p:sldId id="327" r:id="rId44"/>
    <p:sldId id="329" r:id="rId45"/>
    <p:sldId id="330" r:id="rId46"/>
    <p:sldId id="331" r:id="rId47"/>
    <p:sldId id="333" r:id="rId48"/>
    <p:sldId id="334" r:id="rId49"/>
    <p:sldId id="336" r:id="rId50"/>
    <p:sldId id="337" r:id="rId51"/>
    <p:sldId id="338" r:id="rId5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72337" autoAdjust="0"/>
  </p:normalViewPr>
  <p:slideViewPr>
    <p:cSldViewPr>
      <p:cViewPr varScale="1">
        <p:scale>
          <a:sx n="72" d="100"/>
          <a:sy n="72" d="100"/>
        </p:scale>
        <p:origin x="-1338" y="-96"/>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2016/12/25 Sunday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2016/12/25 Sunday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安装成功之后，执行一些，基本的命令，教会他们如何使用命令行</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在那个时候，软件周期的各个步骤，编码码、测试、打包、运行各个动作都要手动，项目工程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正是由于这种手工方式带来的无尽烦恼和限制。开源世界的大牛们，充分发挥了“懒”的优点，创造了构建工具，从此普度了众生，将大家从这种重复性，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介绍一下如何查看所有内置的任务，简单介绍一下常用的两个，</a:t>
            </a:r>
            <a:r>
              <a:rPr lang="en-US" altLang="zh-CN" sz="2000" dirty="0" smtClean="0">
                <a:solidFill>
                  <a:srgbClr val="474747"/>
                </a:solidFill>
                <a:latin typeface="微软雅黑" pitchFamily="34" charset="-122"/>
                <a:ea typeface="微软雅黑" pitchFamily="34" charset="-122"/>
                <a:sym typeface="Calibri" pitchFamily="34" charset="0"/>
              </a:rPr>
              <a:t>Zip</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copy</a:t>
            </a:r>
            <a:r>
              <a:rPr lang="zh-CN" altLang="en-US"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2016/12/25 Sunday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C94251"/>
                </a:solidFill>
                <a:latin typeface="微软雅黑" pitchFamily="34" charset="-122"/>
                <a:ea typeface="微软雅黑" pitchFamily="34" charset="-122"/>
                <a:sym typeface="Calibri" pitchFamily="34" charset="0"/>
              </a:rPr>
              <a:t>https://</a:t>
            </a:r>
            <a:r>
              <a:rPr lang="zh-CN" altLang="en-US" sz="2000" dirty="0" smtClean="0">
                <a:solidFill>
                  <a:srgbClr val="C94251"/>
                </a:solidFill>
                <a:latin typeface="微软雅黑" pitchFamily="34" charset="-122"/>
                <a:ea typeface="微软雅黑" pitchFamily="34" charset="-122"/>
                <a:sym typeface="Calibri" pitchFamily="34" charset="0"/>
              </a:rPr>
              <a:t>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dirty="0">
                <a:solidFill>
                  <a:srgbClr val="C94251"/>
                </a:solidFill>
                <a:latin typeface="微软雅黑" pitchFamily="34" charset="-122"/>
                <a:ea typeface="微软雅黑" pitchFamily="34" charset="-122"/>
                <a:sym typeface="Calibri" pitchFamily="34" charset="0"/>
              </a:rPr>
              <a:t>%GRADLE_HOME</a:t>
            </a:r>
            <a:r>
              <a:rPr lang="en-US" altLang="zh-CN" sz="2000" dirty="0" smtClean="0">
                <a:solidFill>
                  <a:srgbClr val="C94251"/>
                </a:solidFill>
                <a:latin typeface="微软雅黑" pitchFamily="34" charset="-122"/>
                <a:ea typeface="微软雅黑" pitchFamily="34" charset="-122"/>
                <a:sym typeface="Calibri" pitchFamily="34" charset="0"/>
              </a:rPr>
              <a:t>%/bin;</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dirty="0">
                <a:solidFill>
                  <a:srgbClr val="212121"/>
                </a:solidFill>
                <a:latin typeface="微软雅黑" pitchFamily="34" charset="-122"/>
                <a:ea typeface="微软雅黑" pitchFamily="34" charset="-122"/>
                <a:cs typeface="Times New Roman" pitchFamily="18" charset="0"/>
              </a:rPr>
              <a:t>命令</a:t>
            </a:r>
            <a:r>
              <a:rPr lang="zh-CN" altLang="en-US" sz="2200" dirty="0" smtClean="0">
                <a:solidFill>
                  <a:srgbClr val="212121"/>
                </a:solidFill>
                <a:latin typeface="微软雅黑" pitchFamily="34" charset="-122"/>
                <a:ea typeface="微软雅黑" pitchFamily="34" charset="-122"/>
                <a:cs typeface="Times New Roman" pitchFamily="18" charset="0"/>
              </a:rPr>
              <a:t>行介绍</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547241" y="2929318"/>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指定脚本文件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默认</a:t>
            </a:r>
            <a:r>
              <a:rPr lang="en-US" altLang="zh-CN" sz="2000" dirty="0">
                <a:solidFill>
                  <a:srgbClr val="474747"/>
                </a:solidFill>
                <a:latin typeface="微软雅黑" pitchFamily="34" charset="-122"/>
                <a:ea typeface="微软雅黑" pitchFamily="34" charset="-122"/>
                <a:sym typeface="Calibri" pitchFamily="34" charset="0"/>
              </a:rPr>
              <a:t>build.gradle  </a:t>
            </a:r>
            <a:r>
              <a:rPr lang="en-US" altLang="zh-CN" sz="2000" dirty="0">
                <a:solidFill>
                  <a:srgbClr val="C94251"/>
                </a:solidFill>
                <a:latin typeface="微软雅黑" pitchFamily="34" charset="-122"/>
                <a:ea typeface="微软雅黑" pitchFamily="34" charset="-122"/>
                <a:sym typeface="Calibri" pitchFamily="34" charset="0"/>
              </a:rPr>
              <a:t>-b,--</a:t>
            </a:r>
            <a:r>
              <a:rPr lang="en-US" altLang="zh-CN" sz="2000" dirty="0" smtClean="0">
                <a:solidFill>
                  <a:srgbClr val="C94251"/>
                </a:solidFill>
                <a:latin typeface="微软雅黑" pitchFamily="34" charset="-122"/>
                <a:ea typeface="微软雅黑" pitchFamily="34" charset="-122"/>
                <a:sym typeface="Calibri" pitchFamily="34" charset="0"/>
              </a:rPr>
              <a:t>build-file</a:t>
            </a:r>
            <a:endParaRPr lang="en-US" altLang="zh-CN"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51336" y="2062751"/>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查看所有可用命令行选项   </a:t>
            </a:r>
            <a:r>
              <a:rPr lang="en-US" altLang="zh-CN" sz="2000" dirty="0">
                <a:solidFill>
                  <a:srgbClr val="C94251"/>
                </a:solidFill>
                <a:latin typeface="微软雅黑" pitchFamily="34" charset="-122"/>
                <a:ea typeface="微软雅黑" pitchFamily="34" charset="-122"/>
              </a:rPr>
              <a:t>-</a:t>
            </a:r>
            <a:r>
              <a:rPr lang="zh-CN" altLang="en-US" sz="2000" dirty="0">
                <a:solidFill>
                  <a:srgbClr val="C94251"/>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-h</a:t>
            </a:r>
            <a:r>
              <a:rPr lang="zh-CN" altLang="en-US" sz="2000" dirty="0">
                <a:solidFill>
                  <a:srgbClr val="C94251"/>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a:t>
            </a:r>
            <a:r>
              <a:rPr lang="en-US" altLang="zh-CN" sz="2000" dirty="0" smtClean="0">
                <a:solidFill>
                  <a:srgbClr val="C94251"/>
                </a:solidFill>
                <a:latin typeface="微软雅黑" pitchFamily="34" charset="-122"/>
                <a:ea typeface="微软雅黑" pitchFamily="34" charset="-122"/>
              </a:rPr>
              <a:t>help</a:t>
            </a:r>
            <a:endParaRPr lang="en-US" altLang="zh-CN" sz="2000" dirty="0">
              <a:solidFill>
                <a:srgbClr val="C94251"/>
              </a:solidFill>
              <a:latin typeface="微软雅黑" pitchFamily="34" charset="-122"/>
              <a:ea typeface="微软雅黑" pitchFamily="34" charset="-122"/>
            </a:endParaRPr>
          </a:p>
        </p:txBody>
      </p:sp>
      <p:sp>
        <p:nvSpPr>
          <p:cNvPr id="6" name="矩形"/>
          <p:cNvSpPr>
            <a:spLocks/>
          </p:cNvSpPr>
          <p:nvPr/>
        </p:nvSpPr>
        <p:spPr>
          <a:xfrm>
            <a:off x="1547241" y="37958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指定构建目录，默认当前目录</a:t>
            </a:r>
            <a:r>
              <a:rPr lang="zh-CN" altLang="en-US" sz="2000" dirty="0">
                <a:solidFill>
                  <a:srgbClr val="474747"/>
                </a:solidFill>
                <a:latin typeface="微软雅黑" pitchFamily="34" charset="-122"/>
                <a:ea typeface="微软雅黑" pitchFamily="34" charset="-122"/>
                <a:sym typeface="Calibri" pitchFamily="34" charset="0"/>
              </a:rPr>
              <a:t>  </a:t>
            </a:r>
            <a:r>
              <a:rPr lang="en-US" altLang="zh-CN" sz="2000" dirty="0">
                <a:solidFill>
                  <a:srgbClr val="C94251"/>
                </a:solidFill>
                <a:latin typeface="微软雅黑" pitchFamily="34" charset="-122"/>
                <a:ea typeface="微软雅黑" pitchFamily="34" charset="-122"/>
                <a:sym typeface="Calibri" pitchFamily="34" charset="0"/>
              </a:rPr>
              <a:t>-p,--</a:t>
            </a:r>
            <a:r>
              <a:rPr lang="en-US" altLang="zh-CN" sz="2000" dirty="0" smtClean="0">
                <a:solidFill>
                  <a:srgbClr val="C94251"/>
                </a:solidFill>
                <a:latin typeface="微软雅黑" pitchFamily="34" charset="-122"/>
                <a:ea typeface="微软雅黑" pitchFamily="34" charset="-122"/>
                <a:sym typeface="Calibri" pitchFamily="34" charset="0"/>
              </a:rPr>
              <a:t>project-dir</a:t>
            </a:r>
            <a:endParaRPr lang="en-US" altLang="zh-CN" sz="2000" dirty="0">
              <a:solidFill>
                <a:srgbClr val="C94251"/>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31757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命名参数</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a:t>
            </a:r>
            <a:r>
              <a:rPr lang="en-US" altLang="zh-CN" sz="2000" dirty="0">
                <a:solidFill>
                  <a:srgbClr val="474747"/>
                </a:solidFill>
                <a:latin typeface="微软雅黑" pitchFamily="34" charset="-122"/>
                <a:ea typeface="微软雅黑" pitchFamily="34" charset="-122"/>
              </a:rPr>
              <a:t>&gt;Eclipse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a:t>
            </a:r>
            <a:r>
              <a:rPr lang="zh-CN" altLang="en-US" sz="2000" dirty="0">
                <a:solidFill>
                  <a:srgbClr val="474747"/>
                </a:solidFill>
                <a:latin typeface="微软雅黑" pitchFamily="34" charset="-122"/>
                <a:ea typeface="微软雅黑" pitchFamily="34" charset="-122"/>
              </a:rPr>
              <a:t>索</a:t>
            </a:r>
            <a:r>
              <a:rPr lang="en-US" altLang="zh-CN" sz="2000" dirty="0">
                <a:solidFill>
                  <a:srgbClr val="474747"/>
                </a:solidFill>
                <a:latin typeface="微软雅黑" pitchFamily="34" charset="-122"/>
                <a:ea typeface="微软雅黑" pitchFamily="34" charset="-122"/>
              </a:rPr>
              <a:t>Gradle,</a:t>
            </a:r>
            <a:r>
              <a:rPr lang="zh-CN" altLang="en-US" sz="2000" dirty="0">
                <a:solidFill>
                  <a:srgbClr val="474747"/>
                </a:solidFill>
                <a:latin typeface="微软雅黑" pitchFamily="34" charset="-122"/>
                <a:ea typeface="微软雅黑" pitchFamily="34" charset="-122"/>
              </a:rPr>
              <a:t>安</a:t>
            </a:r>
            <a:r>
              <a:rPr lang="zh-CN" altLang="en-US" sz="2000" dirty="0">
                <a:solidFill>
                  <a:srgbClr val="474747"/>
                </a:solidFill>
                <a:latin typeface="微软雅黑" pitchFamily="34" charset="-122"/>
                <a:ea typeface="微软雅黑" pitchFamily="34" charset="-122"/>
              </a:rPr>
              <a:t>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一个项目代表一个正在构建的组建</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262197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doFirst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656599" y="3179752"/>
            <a:ext cx="287584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内置任务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https://docs.gradle.org/current/dsl/</a:t>
            </a:r>
            <a:endParaRPr lang="zh-CN" altLang="en-US" sz="2000" b="1" dirty="0">
              <a:solidFill>
                <a:srgbClr val="C9394A"/>
              </a:solidFill>
              <a:latin typeface="微软雅黑" pitchFamily="34" charset="-122"/>
              <a:ea typeface="微软雅黑" pitchFamily="34" charset="-122"/>
            </a:endParaRPr>
          </a:p>
        </p:txBody>
      </p:sp>
      <p:sp>
        <p:nvSpPr>
          <p:cNvPr id="7" name="矩形"/>
          <p:cNvSpPr>
            <a:spLocks/>
          </p:cNvSpPr>
          <p:nvPr/>
        </p:nvSpPr>
        <p:spPr>
          <a:xfrm>
            <a:off x="2022032" y="3123128"/>
            <a:ext cx="254996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Zip</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364088" y="3045898"/>
            <a:ext cx="233394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Copy</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398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dirty="0">
                <a:solidFill>
                  <a:srgbClr val="474747"/>
                </a:solidFill>
                <a:latin typeface="微软雅黑" pitchFamily="34" charset="-122"/>
                <a:ea typeface="微软雅黑" pitchFamily="34" charset="-122"/>
              </a:rPr>
              <a:t>形式</a:t>
            </a: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11376</TotalTime>
  <Words>5533</Words>
  <Application>Microsoft Office PowerPoint</Application>
  <PresentationFormat>全屏显示(16:9)</PresentationFormat>
  <Paragraphs>373</Paragraphs>
  <Slides>49</Slides>
  <Notes>49</Notes>
  <HiddenSlides>0</HiddenSlides>
  <MMClips>0</MMClips>
  <ScaleCrop>false</ScaleCrop>
  <HeadingPairs>
    <vt:vector size="4" baseType="variant">
      <vt:variant>
        <vt:lpstr>主题</vt:lpstr>
      </vt:variant>
      <vt:variant>
        <vt:i4>3</vt:i4>
      </vt:variant>
      <vt:variant>
        <vt:lpstr>幻灯片标题</vt:lpstr>
      </vt:variant>
      <vt:variant>
        <vt:i4>49</vt:i4>
      </vt:variant>
    </vt:vector>
  </HeadingPairs>
  <TitlesOfParts>
    <vt:vector size="52"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328</cp:revision>
  <dcterms:created xsi:type="dcterms:W3CDTF">2016-04-25T01:54:29Z</dcterms:created>
  <dcterms:modified xsi:type="dcterms:W3CDTF">2016-12-25T11:45:18Z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