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4"/>
  </p:notesMasterIdLst>
  <p:sldIdLst>
    <p:sldId id="275" r:id="rId4"/>
    <p:sldId id="280" r:id="rId5"/>
    <p:sldId id="281" r:id="rId6"/>
    <p:sldId id="305" r:id="rId7"/>
    <p:sldId id="303" r:id="rId8"/>
    <p:sldId id="289" r:id="rId9"/>
    <p:sldId id="293" r:id="rId10"/>
    <p:sldId id="294" r:id="rId11"/>
    <p:sldId id="306" r:id="rId12"/>
    <p:sldId id="290" r:id="rId13"/>
    <p:sldId id="295" r:id="rId14"/>
    <p:sldId id="298" r:id="rId15"/>
    <p:sldId id="339" r:id="rId16"/>
    <p:sldId id="299" r:id="rId17"/>
    <p:sldId id="300" r:id="rId18"/>
    <p:sldId id="279" r:id="rId19"/>
    <p:sldId id="328" r:id="rId20"/>
    <p:sldId id="307" r:id="rId21"/>
    <p:sldId id="340" r:id="rId22"/>
    <p:sldId id="308" r:id="rId23"/>
    <p:sldId id="309" r:id="rId24"/>
    <p:sldId id="341" r:id="rId25"/>
    <p:sldId id="310" r:id="rId26"/>
    <p:sldId id="311" r:id="rId27"/>
    <p:sldId id="312" r:id="rId28"/>
    <p:sldId id="313" r:id="rId29"/>
    <p:sldId id="257" r:id="rId30"/>
    <p:sldId id="315" r:id="rId31"/>
    <p:sldId id="316" r:id="rId32"/>
    <p:sldId id="317" r:id="rId33"/>
    <p:sldId id="318" r:id="rId34"/>
    <p:sldId id="332" r:id="rId35"/>
    <p:sldId id="319" r:id="rId36"/>
    <p:sldId id="320" r:id="rId37"/>
    <p:sldId id="321" r:id="rId38"/>
    <p:sldId id="322" r:id="rId39"/>
    <p:sldId id="323" r:id="rId40"/>
    <p:sldId id="324" r:id="rId41"/>
    <p:sldId id="325" r:id="rId42"/>
    <p:sldId id="326" r:id="rId43"/>
    <p:sldId id="335" r:id="rId44"/>
    <p:sldId id="327" r:id="rId45"/>
    <p:sldId id="329" r:id="rId46"/>
    <p:sldId id="330" r:id="rId47"/>
    <p:sldId id="331" r:id="rId48"/>
    <p:sldId id="333" r:id="rId49"/>
    <p:sldId id="334" r:id="rId50"/>
    <p:sldId id="336" r:id="rId51"/>
    <p:sldId id="337" r:id="rId52"/>
    <p:sldId id="338" r:id="rId53"/>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388" autoAdjust="0"/>
  </p:normalViewPr>
  <p:slideViewPr>
    <p:cSldViewPr>
      <p:cViewPr varScale="1">
        <p:scale>
          <a:sx n="56" d="100"/>
          <a:sy n="56" d="100"/>
        </p:scale>
        <p:origin x="-1788" y="-90"/>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2017/2/21 Tuesday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2017/2/21 Tuesday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到现在为止，环境应该都准备好了，</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已经安装来，如果使用</a:t>
            </a:r>
            <a:r>
              <a:rPr lang="en-US" altLang="zh-CN" sz="2000" dirty="0" smtClean="0">
                <a:solidFill>
                  <a:srgbClr val="474747"/>
                </a:solidFill>
                <a:latin typeface="微软雅黑" pitchFamily="34" charset="-122"/>
                <a:ea typeface="微软雅黑" pitchFamily="34" charset="-122"/>
                <a:sym typeface="Calibri" pitchFamily="34" charset="0"/>
              </a:rPr>
              <a:t>eclipse</a:t>
            </a:r>
            <a:r>
              <a:rPr lang="zh-CN" altLang="en-US" sz="2000" dirty="0" smtClean="0">
                <a:solidFill>
                  <a:srgbClr val="474747"/>
                </a:solidFill>
                <a:latin typeface="微软雅黑" pitchFamily="34" charset="-122"/>
                <a:ea typeface="微软雅黑" pitchFamily="34" charset="-122"/>
                <a:sym typeface="Calibri" pitchFamily="34" charset="0"/>
              </a:rPr>
              <a:t>的插件也会安装来。具备来一定的</a:t>
            </a:r>
            <a:r>
              <a:rPr lang="en-US" altLang="zh-CN" sz="2000" dirty="0" smtClean="0">
                <a:solidFill>
                  <a:srgbClr val="474747"/>
                </a:solidFill>
                <a:latin typeface="微软雅黑" pitchFamily="34" charset="-122"/>
                <a:ea typeface="微软雅黑" pitchFamily="34" charset="-122"/>
                <a:sym typeface="Calibri" pitchFamily="34" charset="0"/>
              </a:rPr>
              <a:t>groovy</a:t>
            </a:r>
            <a:r>
              <a:rPr lang="zh-CN" altLang="en-US" sz="2000" smtClean="0">
                <a:solidFill>
                  <a:srgbClr val="474747"/>
                </a:solidFill>
                <a:latin typeface="微软雅黑" pitchFamily="34" charset="-122"/>
                <a:ea typeface="微软雅黑" pitchFamily="34" charset="-122"/>
                <a:sym typeface="Calibri" pitchFamily="34" charset="0"/>
              </a:rPr>
              <a:t>基础知识。</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主要学习创建项目的具体步骤，项目默认的目录结构。</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大部分代码的具体编写的过程可能不会占用课堂时间，因为这些都是简单的基础代码，应该是都已经掌握的，本套课程的目的是学习构建工具，我就不在编码上面浪费大家时间了。如果这些演示代码你理解不了的话，建议先去补充一下编码知识，咱们慕课网上都有相应的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快速简单的体验一下功能，随着后面章节的学习，再逐步完善示例，介绍具体每一个步骤的意义。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到现在为止，环境应该都准备好了，</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已经安装来，如果使用</a:t>
            </a:r>
            <a:r>
              <a:rPr lang="en-US" altLang="zh-CN" sz="2000" dirty="0" smtClean="0">
                <a:solidFill>
                  <a:srgbClr val="474747"/>
                </a:solidFill>
                <a:latin typeface="微软雅黑" pitchFamily="34" charset="-122"/>
                <a:ea typeface="微软雅黑" pitchFamily="34" charset="-122"/>
                <a:sym typeface="Calibri" pitchFamily="34" charset="0"/>
              </a:rPr>
              <a:t>eclipse</a:t>
            </a:r>
            <a:r>
              <a:rPr lang="zh-CN" altLang="en-US" sz="2000" dirty="0" smtClean="0">
                <a:solidFill>
                  <a:srgbClr val="474747"/>
                </a:solidFill>
                <a:latin typeface="微软雅黑" pitchFamily="34" charset="-122"/>
                <a:ea typeface="微软雅黑" pitchFamily="34" charset="-122"/>
                <a:sym typeface="Calibri" pitchFamily="34" charset="0"/>
              </a:rPr>
              <a:t>的插件也会安装来。具备来一定的</a:t>
            </a:r>
            <a:r>
              <a:rPr lang="en-US" altLang="zh-CN" sz="2000" dirty="0" smtClean="0">
                <a:solidFill>
                  <a:srgbClr val="474747"/>
                </a:solidFill>
                <a:latin typeface="微软雅黑" pitchFamily="34" charset="-122"/>
                <a:ea typeface="微软雅黑" pitchFamily="34" charset="-122"/>
                <a:sym typeface="Calibri" pitchFamily="34" charset="0"/>
              </a:rPr>
              <a:t>groovy</a:t>
            </a:r>
            <a:r>
              <a:rPr lang="zh-CN" altLang="en-US" sz="2000" smtClean="0">
                <a:solidFill>
                  <a:srgbClr val="474747"/>
                </a:solidFill>
                <a:latin typeface="微软雅黑" pitchFamily="34" charset="-122"/>
                <a:ea typeface="微软雅黑" pitchFamily="34" charset="-122"/>
                <a:sym typeface="Calibri" pitchFamily="34" charset="0"/>
              </a:rPr>
              <a:t>基础知识。</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主要学习创建项目的具体步骤，项目默认的目录结构。</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大部分代码的具体编写的过程可能不会占用课堂时间，因为这些都是简单的基础代码，应该是都已经掌握的，本套课程的目的是学习构建工具，我就不在编码上面浪费大家时间了。如果这些演示代码你理解不了的话，建议先去补充一下编码知识，咱们慕课网上都有相应的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快速简单的体验一下功能，随着后面章节的学习，再逐步完善示例，介绍具体每一个步骤的意义。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在那个时候，软件周期的各个步骤，编码码、测试、打包、运行各个动作都要手动</a:t>
            </a:r>
            <a:r>
              <a:rPr lang="en-US" altLang="zh-CN" dirty="0" smtClean="0"/>
              <a:t>,</a:t>
            </a:r>
            <a:r>
              <a:rPr lang="zh-CN" altLang="en-US" dirty="0" smtClean="0"/>
              <a:t>特别是依赖管理，项目工程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正是由于这种手工方式带来的无尽烦恼和限制。开源世界的大牛们终于忍无可</a:t>
            </a:r>
            <a:r>
              <a:rPr lang="zh-CN" altLang="en-US" smtClean="0"/>
              <a:t>忍了，</a:t>
            </a:r>
            <a:r>
              <a:rPr lang="zh-CN" altLang="en-US" dirty="0" smtClean="0"/>
              <a:t>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2017/2/21 Tuesday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C94251"/>
                </a:solidFill>
                <a:latin typeface="微软雅黑" pitchFamily="34" charset="-122"/>
                <a:ea typeface="微软雅黑" pitchFamily="34" charset="-122"/>
                <a:sym typeface="Calibri" pitchFamily="34" charset="0"/>
              </a:rPr>
              <a:t>https://gradle.org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a:solidFill>
                  <a:srgbClr val="C94251"/>
                </a:solidFill>
                <a:latin typeface="微软雅黑" pitchFamily="34" charset="-122"/>
                <a:ea typeface="微软雅黑" pitchFamily="34" charset="-122"/>
                <a:sym typeface="Calibri" pitchFamily="34" charset="0"/>
              </a:rPr>
              <a:t>%</a:t>
            </a:r>
            <a:r>
              <a:rPr lang="en-US" altLang="zh-CN" sz="2000" smtClean="0">
                <a:solidFill>
                  <a:srgbClr val="C94251"/>
                </a:solidFill>
                <a:latin typeface="微软雅黑" pitchFamily="34" charset="-122"/>
                <a:ea typeface="微软雅黑" pitchFamily="34" charset="-122"/>
                <a:sym typeface="Calibri" pitchFamily="34" charset="0"/>
              </a:rPr>
              <a:t>GRADLE_HOME%\bin</a:t>
            </a:r>
            <a:r>
              <a:rPr lang="en-US" altLang="zh-CN" sz="2000" dirty="0" smtClean="0">
                <a:solidFill>
                  <a:srgbClr val="C94251"/>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11560" y="1203598"/>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en-US" altLang="zh-CN" sz="2200" dirty="0" smtClean="0">
                <a:solidFill>
                  <a:srgbClr val="212121"/>
                </a:solidFill>
                <a:latin typeface="微软雅黑" pitchFamily="34" charset="-122"/>
                <a:ea typeface="微软雅黑" pitchFamily="34" charset="-122"/>
                <a:cs typeface="Times New Roman" pitchFamily="18" charset="0"/>
              </a:rPr>
              <a:t>Groovy</a:t>
            </a:r>
            <a:r>
              <a:rPr lang="zh-CN" altLang="en-US" sz="2200" dirty="0" smtClean="0">
                <a:solidFill>
                  <a:srgbClr val="212121"/>
                </a:solidFill>
                <a:latin typeface="微软雅黑" pitchFamily="34" charset="-122"/>
                <a:ea typeface="微软雅黑" pitchFamily="34" charset="-122"/>
                <a:cs typeface="Times New Roman" pitchFamily="18" charset="0"/>
              </a:rPr>
              <a:t>是什么</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611560" y="1779662"/>
            <a:ext cx="7848872"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smtClean="0">
                <a:solidFill>
                  <a:srgbClr val="474747"/>
                </a:solidFill>
                <a:latin typeface="微软雅黑" pitchFamily="34" charset="-122"/>
                <a:ea typeface="微软雅黑" pitchFamily="34" charset="-122"/>
              </a:rPr>
              <a:t>        </a:t>
            </a:r>
            <a:r>
              <a:rPr lang="en-US" altLang="zh-CN" sz="2000" dirty="0">
                <a:solidFill>
                  <a:srgbClr val="474747"/>
                </a:solidFill>
                <a:latin typeface="微软雅黑" pitchFamily="34" charset="-122"/>
                <a:ea typeface="微软雅黑" pitchFamily="34" charset="-122"/>
              </a:rPr>
              <a:t>Groovy </a:t>
            </a:r>
            <a:r>
              <a:rPr lang="zh-CN" altLang="en-US" sz="2000" dirty="0" smtClean="0">
                <a:solidFill>
                  <a:srgbClr val="474747"/>
                </a:solidFill>
                <a:latin typeface="微软雅黑" pitchFamily="34" charset="-122"/>
                <a:ea typeface="微软雅黑" pitchFamily="34" charset="-122"/>
              </a:rPr>
              <a:t>是用</a:t>
            </a:r>
            <a:r>
              <a:rPr lang="zh-CN" altLang="en-US" sz="2000" dirty="0">
                <a:solidFill>
                  <a:srgbClr val="474747"/>
                </a:solidFill>
                <a:latin typeface="微软雅黑" pitchFamily="34" charset="-122"/>
                <a:ea typeface="微软雅黑" pitchFamily="34" charset="-122"/>
              </a:rPr>
              <a:t>于</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虚拟机的一种敏捷的动态语言，它是一种成熟的面向对象编程语言，既可以用于面向对象编程，又可以用作纯粹的脚本语言。使用该种语言不必编写过多的代码，同时又具有闭包和动态语言中的其他特性。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596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smtClean="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闭包</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搜索</a:t>
            </a:r>
            <a:r>
              <a:rPr lang="en-US" altLang="zh-CN" sz="2000" dirty="0">
                <a:solidFill>
                  <a:srgbClr val="474747"/>
                </a:solidFill>
                <a:latin typeface="微软雅黑" pitchFamily="34" charset="-122"/>
                <a:ea typeface="微软雅黑" pitchFamily="34" charset="-122"/>
              </a:rPr>
              <a:t>g</a:t>
            </a:r>
            <a:r>
              <a:rPr lang="en-US" altLang="zh-CN" sz="2000" smtClean="0">
                <a:solidFill>
                  <a:srgbClr val="474747"/>
                </a:solidFill>
                <a:latin typeface="微软雅黑" pitchFamily="34" charset="-122"/>
                <a:ea typeface="微软雅黑" pitchFamily="34" charset="-122"/>
              </a:rPr>
              <a:t>radle</a:t>
            </a:r>
            <a:r>
              <a:rPr lang="en-US" altLang="zh-CN" sz="2000" dirty="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安装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13159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目录结构</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655841"/>
            <a:ext cx="4454476" cy="316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950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a:t>
            </a:r>
            <a:r>
              <a:rPr lang="en-US" altLang="zh-CN" sz="2200" u="none" strike="noStrike" kern="0" cap="none" spc="0" baseline="0" dirty="0" smtClean="0">
                <a:solidFill>
                  <a:srgbClr val="212121"/>
                </a:solidFill>
                <a:latin typeface="微软雅黑" charset="0"/>
                <a:ea typeface="微软雅黑" charset="0"/>
                <a:cs typeface="Times New Roman" charset="0"/>
              </a:rPr>
              <a:t>-</a:t>
            </a:r>
            <a:r>
              <a:rPr lang="zh-CN" altLang="en-US" sz="2200" u="none" strike="noStrike" kern="0" cap="none" spc="0" baseline="0" dirty="0" smtClean="0">
                <a:solidFill>
                  <a:srgbClr val="212121"/>
                </a:solidFill>
                <a:latin typeface="微软雅黑" charset="0"/>
                <a:ea typeface="微软雅黑" charset="0"/>
                <a:cs typeface="Times New Roman" charset="0"/>
              </a:rPr>
              <a:t>任务  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79662"/>
            <a:ext cx="8137259"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073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a:t>
            </a:r>
            <a:r>
              <a:rPr lang="zh-CN" altLang="en-US" sz="2000" dirty="0" smtClean="0">
                <a:solidFill>
                  <a:srgbClr val="474747"/>
                </a:solidFill>
                <a:latin typeface="微软雅黑" pitchFamily="34" charset="-122"/>
                <a:ea typeface="微软雅黑" pitchFamily="34" charset="-122"/>
                <a:sym typeface="Calibri" pitchFamily="34" charset="0"/>
              </a:rPr>
              <a:t>组件</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a:solidFill>
                  <a:srgbClr val="474747"/>
                </a:solidFill>
                <a:latin typeface="微软雅黑" pitchFamily="34" charset="-122"/>
                <a:ea typeface="微软雅黑" pitchFamily="34" charset="-122"/>
              </a:rPr>
              <a:t>repositories</a:t>
            </a:r>
            <a:r>
              <a:rPr lang="zh-CN" altLang="en-US" sz="2000" dirty="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600635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doFirst </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a:solidFill>
                  <a:srgbClr val="474747"/>
                </a:solidFill>
                <a:latin typeface="微软雅黑" pitchFamily="34" charset="-122"/>
                <a:ea typeface="微软雅黑" pitchFamily="34" charset="-122"/>
              </a:rPr>
              <a:t>形</a:t>
            </a:r>
            <a:r>
              <a:rPr lang="zh-CN" altLang="en-US" sz="2000" smtClean="0">
                <a:solidFill>
                  <a:srgbClr val="474747"/>
                </a:solidFill>
                <a:latin typeface="微软雅黑" pitchFamily="34" charset="-122"/>
                <a:ea typeface="微软雅黑" pitchFamily="34" charset="-122"/>
              </a:rPr>
              <a:t>式管理构建脚本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13309</TotalTime>
  <Words>6238</Words>
  <Application>Microsoft Office PowerPoint</Application>
  <PresentationFormat>全屏显示(16:9)</PresentationFormat>
  <Paragraphs>387</Paragraphs>
  <Slides>50</Slides>
  <Notes>50</Notes>
  <HiddenSlides>0</HiddenSlides>
  <MMClips>0</MMClips>
  <ScaleCrop>false</ScaleCrop>
  <HeadingPairs>
    <vt:vector size="4" baseType="variant">
      <vt:variant>
        <vt:lpstr>主题</vt:lpstr>
      </vt:variant>
      <vt:variant>
        <vt:i4>3</vt:i4>
      </vt:variant>
      <vt:variant>
        <vt:lpstr>幻灯片标题</vt:lpstr>
      </vt:variant>
      <vt:variant>
        <vt:i4>50</vt:i4>
      </vt:variant>
    </vt:vector>
  </HeadingPairs>
  <TitlesOfParts>
    <vt:vector size="53"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352</cp:revision>
  <dcterms:created xsi:type="dcterms:W3CDTF">2016-04-25T01:54:29Z</dcterms:created>
  <dcterms:modified xsi:type="dcterms:W3CDTF">2017-02-22T12:24:12Z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