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70" r:id="rId13"/>
    <p:sldId id="266" r:id="rId14"/>
    <p:sldId id="271" r:id="rId15"/>
    <p:sldId id="267" r:id="rId16"/>
    <p:sldId id="268" r:id="rId17"/>
    <p:sldId id="269" r:id="rId18"/>
    <p:sldId id="277" r:id="rId19"/>
    <p:sldId id="276" r:id="rId20"/>
    <p:sldId id="272" r:id="rId21"/>
    <p:sldId id="278" r:id="rId22"/>
    <p:sldId id="273" r:id="rId23"/>
    <p:sldId id="274" r:id="rId24"/>
    <p:sldId id="282" r:id="rId25"/>
    <p:sldId id="275" r:id="rId26"/>
    <p:sldId id="279" r:id="rId27"/>
    <p:sldId id="280"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8" autoAdjust="0"/>
  </p:normalViewPr>
  <p:slideViewPr>
    <p:cSldViewPr>
      <p:cViewPr varScale="1">
        <p:scale>
          <a:sx n="115" d="100"/>
          <a:sy n="115" d="100"/>
        </p:scale>
        <p:origin x="13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pPr/>
              <a:t>2016/7/5</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pPr/>
              <a:t>‹#›</a:t>
            </a:fld>
            <a:endParaRPr lang="zh-CN"/>
          </a:p>
        </p:txBody>
      </p:sp>
    </p:spTree>
    <p:extLst>
      <p:ext uri="{BB962C8B-B14F-4D97-AF65-F5344CB8AC3E}">
        <p14:creationId xmlns:p14="http://schemas.microsoft.com/office/powerpoint/2010/main" val="319573367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1</a:t>
            </a:fld>
            <a:endParaRPr lang="zh-CN"/>
          </a:p>
        </p:txBody>
      </p:sp>
    </p:spTree>
    <p:extLst>
      <p:ext uri="{BB962C8B-B14F-4D97-AF65-F5344CB8AC3E}">
        <p14:creationId xmlns:p14="http://schemas.microsoft.com/office/powerpoint/2010/main" val="186275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zh-CN" smtClean="0"/>
              <a:pPr/>
              <a:t>10</a:t>
            </a:fld>
            <a:endParaRPr lang="zh-CN" dirty="0"/>
          </a:p>
        </p:txBody>
      </p:sp>
    </p:spTree>
    <p:extLst>
      <p:ext uri="{BB962C8B-B14F-4D97-AF65-F5344CB8AC3E}">
        <p14:creationId xmlns:p14="http://schemas.microsoft.com/office/powerpoint/2010/main" val="78278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11</a:t>
            </a:fld>
            <a:endParaRPr lang="zh-CN" dirty="0"/>
          </a:p>
        </p:txBody>
      </p:sp>
    </p:spTree>
    <p:extLst>
      <p:ext uri="{BB962C8B-B14F-4D97-AF65-F5344CB8AC3E}">
        <p14:creationId xmlns:p14="http://schemas.microsoft.com/office/powerpoint/2010/main" val="244831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12</a:t>
            </a:fld>
            <a:endParaRPr lang="zh-CN"/>
          </a:p>
        </p:txBody>
      </p:sp>
    </p:spTree>
    <p:extLst>
      <p:ext uri="{BB962C8B-B14F-4D97-AF65-F5344CB8AC3E}">
        <p14:creationId xmlns:p14="http://schemas.microsoft.com/office/powerpoint/2010/main" val="546697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13</a:t>
            </a:fld>
            <a:endParaRPr lang="zh-CN"/>
          </a:p>
        </p:txBody>
      </p:sp>
    </p:spTree>
    <p:extLst>
      <p:ext uri="{BB962C8B-B14F-4D97-AF65-F5344CB8AC3E}">
        <p14:creationId xmlns:p14="http://schemas.microsoft.com/office/powerpoint/2010/main" val="3254550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14</a:t>
            </a:fld>
            <a:endParaRPr lang="zh-CN"/>
          </a:p>
        </p:txBody>
      </p:sp>
    </p:spTree>
    <p:extLst>
      <p:ext uri="{BB962C8B-B14F-4D97-AF65-F5344CB8AC3E}">
        <p14:creationId xmlns:p14="http://schemas.microsoft.com/office/powerpoint/2010/main" val="2801539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15</a:t>
            </a:fld>
            <a:endParaRPr lang="zh-CN"/>
          </a:p>
        </p:txBody>
      </p:sp>
    </p:spTree>
    <p:extLst>
      <p:ext uri="{BB962C8B-B14F-4D97-AF65-F5344CB8AC3E}">
        <p14:creationId xmlns:p14="http://schemas.microsoft.com/office/powerpoint/2010/main" val="356741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16</a:t>
            </a:fld>
            <a:endParaRPr lang="zh-CN"/>
          </a:p>
        </p:txBody>
      </p:sp>
    </p:spTree>
    <p:extLst>
      <p:ext uri="{BB962C8B-B14F-4D97-AF65-F5344CB8AC3E}">
        <p14:creationId xmlns:p14="http://schemas.microsoft.com/office/powerpoint/2010/main" val="3012102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17</a:t>
            </a:fld>
            <a:endParaRPr lang="zh-CN"/>
          </a:p>
        </p:txBody>
      </p:sp>
    </p:spTree>
    <p:extLst>
      <p:ext uri="{BB962C8B-B14F-4D97-AF65-F5344CB8AC3E}">
        <p14:creationId xmlns:p14="http://schemas.microsoft.com/office/powerpoint/2010/main" val="2362069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18</a:t>
            </a:fld>
            <a:endParaRPr lang="zh-CN"/>
          </a:p>
        </p:txBody>
      </p:sp>
    </p:spTree>
    <p:extLst>
      <p:ext uri="{BB962C8B-B14F-4D97-AF65-F5344CB8AC3E}">
        <p14:creationId xmlns:p14="http://schemas.microsoft.com/office/powerpoint/2010/main" val="157946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19</a:t>
            </a:fld>
            <a:endParaRPr lang="zh-CN"/>
          </a:p>
        </p:txBody>
      </p:sp>
    </p:spTree>
    <p:extLst>
      <p:ext uri="{BB962C8B-B14F-4D97-AF65-F5344CB8AC3E}">
        <p14:creationId xmlns:p14="http://schemas.microsoft.com/office/powerpoint/2010/main" val="403532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zh-CN" smtClean="0"/>
              <a:pPr/>
              <a:t>2</a:t>
            </a:fld>
            <a:endParaRPr lang="zh-CN" dirty="0"/>
          </a:p>
        </p:txBody>
      </p:sp>
    </p:spTree>
    <p:extLst>
      <p:ext uri="{BB962C8B-B14F-4D97-AF65-F5344CB8AC3E}">
        <p14:creationId xmlns:p14="http://schemas.microsoft.com/office/powerpoint/2010/main" val="194806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20</a:t>
            </a:fld>
            <a:endParaRPr lang="zh-CN"/>
          </a:p>
        </p:txBody>
      </p:sp>
    </p:spTree>
    <p:extLst>
      <p:ext uri="{BB962C8B-B14F-4D97-AF65-F5344CB8AC3E}">
        <p14:creationId xmlns:p14="http://schemas.microsoft.com/office/powerpoint/2010/main" val="354843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21</a:t>
            </a:fld>
            <a:endParaRPr lang="zh-CN"/>
          </a:p>
        </p:txBody>
      </p:sp>
    </p:spTree>
    <p:extLst>
      <p:ext uri="{BB962C8B-B14F-4D97-AF65-F5344CB8AC3E}">
        <p14:creationId xmlns:p14="http://schemas.microsoft.com/office/powerpoint/2010/main" val="2048433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22</a:t>
            </a:fld>
            <a:endParaRPr lang="zh-CN"/>
          </a:p>
        </p:txBody>
      </p:sp>
    </p:spTree>
    <p:extLst>
      <p:ext uri="{BB962C8B-B14F-4D97-AF65-F5344CB8AC3E}">
        <p14:creationId xmlns:p14="http://schemas.microsoft.com/office/powerpoint/2010/main" val="4169236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23</a:t>
            </a:fld>
            <a:endParaRPr lang="zh-CN"/>
          </a:p>
        </p:txBody>
      </p:sp>
    </p:spTree>
    <p:extLst>
      <p:ext uri="{BB962C8B-B14F-4D97-AF65-F5344CB8AC3E}">
        <p14:creationId xmlns:p14="http://schemas.microsoft.com/office/powerpoint/2010/main" val="142107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24</a:t>
            </a:fld>
            <a:endParaRPr lang="zh-CN"/>
          </a:p>
        </p:txBody>
      </p:sp>
    </p:spTree>
    <p:extLst>
      <p:ext uri="{BB962C8B-B14F-4D97-AF65-F5344CB8AC3E}">
        <p14:creationId xmlns:p14="http://schemas.microsoft.com/office/powerpoint/2010/main" val="113063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25</a:t>
            </a:fld>
            <a:endParaRPr lang="zh-CN"/>
          </a:p>
        </p:txBody>
      </p:sp>
    </p:spTree>
    <p:extLst>
      <p:ext uri="{BB962C8B-B14F-4D97-AF65-F5344CB8AC3E}">
        <p14:creationId xmlns:p14="http://schemas.microsoft.com/office/powerpoint/2010/main" val="1248228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26</a:t>
            </a:fld>
            <a:endParaRPr lang="zh-CN"/>
          </a:p>
        </p:txBody>
      </p:sp>
    </p:spTree>
    <p:extLst>
      <p:ext uri="{BB962C8B-B14F-4D97-AF65-F5344CB8AC3E}">
        <p14:creationId xmlns:p14="http://schemas.microsoft.com/office/powerpoint/2010/main" val="255868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27</a:t>
            </a:fld>
            <a:endParaRPr lang="zh-CN"/>
          </a:p>
        </p:txBody>
      </p:sp>
    </p:spTree>
    <p:extLst>
      <p:ext uri="{BB962C8B-B14F-4D97-AF65-F5344CB8AC3E}">
        <p14:creationId xmlns:p14="http://schemas.microsoft.com/office/powerpoint/2010/main" val="89578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3</a:t>
            </a:fld>
            <a:endParaRPr lang="zh-CN"/>
          </a:p>
        </p:txBody>
      </p:sp>
    </p:spTree>
    <p:extLst>
      <p:ext uri="{BB962C8B-B14F-4D97-AF65-F5344CB8AC3E}">
        <p14:creationId xmlns:p14="http://schemas.microsoft.com/office/powerpoint/2010/main" val="87246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zh-CN" smtClean="0"/>
              <a:pPr/>
              <a:t>4</a:t>
            </a:fld>
            <a:endParaRPr lang="zh-CN" dirty="0"/>
          </a:p>
        </p:txBody>
      </p:sp>
    </p:spTree>
    <p:extLst>
      <p:ext uri="{BB962C8B-B14F-4D97-AF65-F5344CB8AC3E}">
        <p14:creationId xmlns:p14="http://schemas.microsoft.com/office/powerpoint/2010/main" val="8828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5</a:t>
            </a:fld>
            <a:endParaRPr lang="zh-CN"/>
          </a:p>
        </p:txBody>
      </p:sp>
    </p:spTree>
    <p:extLst>
      <p:ext uri="{BB962C8B-B14F-4D97-AF65-F5344CB8AC3E}">
        <p14:creationId xmlns:p14="http://schemas.microsoft.com/office/powerpoint/2010/main" val="306781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6</a:t>
            </a:fld>
            <a:endParaRPr lang="zh-CN"/>
          </a:p>
        </p:txBody>
      </p:sp>
    </p:spTree>
    <p:extLst>
      <p:ext uri="{BB962C8B-B14F-4D97-AF65-F5344CB8AC3E}">
        <p14:creationId xmlns:p14="http://schemas.microsoft.com/office/powerpoint/2010/main" val="61724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zh-CN" smtClean="0"/>
              <a:pPr/>
              <a:t>7</a:t>
            </a:fld>
            <a:endParaRPr lang="zh-CN" dirty="0"/>
          </a:p>
        </p:txBody>
      </p:sp>
    </p:spTree>
    <p:extLst>
      <p:ext uri="{BB962C8B-B14F-4D97-AF65-F5344CB8AC3E}">
        <p14:creationId xmlns:p14="http://schemas.microsoft.com/office/powerpoint/2010/main" val="370863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8</a:t>
            </a:fld>
            <a:endParaRPr lang="zh-CN"/>
          </a:p>
        </p:txBody>
      </p:sp>
    </p:spTree>
    <p:extLst>
      <p:ext uri="{BB962C8B-B14F-4D97-AF65-F5344CB8AC3E}">
        <p14:creationId xmlns:p14="http://schemas.microsoft.com/office/powerpoint/2010/main" val="269510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9</a:t>
            </a:fld>
            <a:endParaRPr lang="zh-CN"/>
          </a:p>
        </p:txBody>
      </p:sp>
    </p:spTree>
    <p:extLst>
      <p:ext uri="{BB962C8B-B14F-4D97-AF65-F5344CB8AC3E}">
        <p14:creationId xmlns:p14="http://schemas.microsoft.com/office/powerpoint/2010/main" val="228805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Shape 13"/>
          <p:cNvSpPr>
            <a:spLocks noGrp="1"/>
          </p:cNvSpPr>
          <p:nvPr>
            <p:ph type="ctrTitle"/>
          </p:nvPr>
        </p:nvSpPr>
        <p:spPr>
          <a:xfrm>
            <a:off x="1435608" y="435936"/>
            <a:ext cx="7406640" cy="1472184"/>
          </a:xfrm>
        </p:spPr>
        <p:txBody>
          <a:bodyPr anchor="b"/>
          <a:lstStyle>
            <a:lvl1pPr algn="l" latinLnBrk="0">
              <a:defRPr lang="zh-CN"/>
            </a:lvl1pPr>
            <a:extLst/>
          </a:lstStyle>
          <a:p>
            <a:r>
              <a:rPr lang="zh-CN" altLang="en-US" smtClean="0"/>
              <a:t>单击此处编辑母版标题样式</a:t>
            </a:r>
            <a:endParaRPr lang="zh-CN"/>
          </a:p>
        </p:txBody>
      </p:sp>
      <p:sp>
        <p:nvSpPr>
          <p:cNvPr id="22" name="Shape 21"/>
          <p:cNvSpPr>
            <a:spLocks noGrp="1"/>
          </p:cNvSpPr>
          <p:nvPr>
            <p:ph type="subTitle" idx="1"/>
          </p:nvPr>
        </p:nvSpPr>
        <p:spPr>
          <a:xfrm>
            <a:off x="1432560" y="1850064"/>
            <a:ext cx="7406640" cy="1752600"/>
          </a:xfrm>
        </p:spPr>
        <p:txBody>
          <a:bodyPr/>
          <a:lstStyle>
            <a:lvl1pPr marL="73152" indent="0" algn="l" latinLnBrk="0">
              <a:buNone/>
              <a:defRPr lang="zh-CN"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zh-CN"/>
          </a:p>
        </p:txBody>
      </p:sp>
      <p:sp>
        <p:nvSpPr>
          <p:cNvPr id="7" name="Shape 6"/>
          <p:cNvSpPr>
            <a:spLocks noGrp="1"/>
          </p:cNvSpPr>
          <p:nvPr>
            <p:ph type="dt" sz="half" idx="10"/>
          </p:nvPr>
        </p:nvSpPr>
        <p:spPr/>
        <p:txBody>
          <a:bodyPr/>
          <a:lstStyle>
            <a:extLst/>
          </a:lstStyle>
          <a:p>
            <a:fld id="{D80A4771-C6EF-4B99-81F4-D30BE4E017A0}" type="datetimeFigureOut">
              <a:pPr/>
              <a:t>2016/7/5</a:t>
            </a:fld>
            <a:endParaRPr lang="zh-CN"/>
          </a:p>
        </p:txBody>
      </p:sp>
      <p:sp>
        <p:nvSpPr>
          <p:cNvPr id="20" name="Shape 19"/>
          <p:cNvSpPr>
            <a:spLocks noGrp="1"/>
          </p:cNvSpPr>
          <p:nvPr>
            <p:ph type="ftr" sz="quarter" idx="11"/>
          </p:nvPr>
        </p:nvSpPr>
        <p:spPr/>
        <p:txBody>
          <a:bodyPr/>
          <a:lstStyle>
            <a:extLst/>
          </a:lstStyle>
          <a:p>
            <a:endParaRPr lang="zh-CN"/>
          </a:p>
        </p:txBody>
      </p:sp>
      <p:sp>
        <p:nvSpPr>
          <p:cNvPr id="10" name="Shape 9"/>
          <p:cNvSpPr>
            <a:spLocks noGrp="1"/>
          </p:cNvSpPr>
          <p:nvPr>
            <p:ph type="sldNum" sz="quarter" idx="12"/>
          </p:nvPr>
        </p:nvSpPr>
        <p:spPr/>
        <p:txBody>
          <a:bodyPr/>
          <a:lstStyle>
            <a:extLst/>
          </a:lstStyle>
          <a:p>
            <a:fld id="{990B41CA-569D-40E7-8E58-026C0338B2C8}" type="slidenum">
              <a:pPr/>
              <a:t>‹#›</a:t>
            </a:fld>
            <a:endParaRPr lang="zh-C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zh-CN"/>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extLst/>
          </a:lstStyle>
          <a:p>
            <a:r>
              <a:rPr lang="zh-CN" altLang="en-US" smtClean="0"/>
              <a:t>单击此处编辑母版标题样式</a:t>
            </a:r>
            <a:endParaRPr lang="zh-CN"/>
          </a:p>
        </p:txBody>
      </p:sp>
      <p:sp>
        <p:nvSpPr>
          <p:cNvPr id="3" name="Shape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fld id="{D80A4771-C6EF-4B99-81F4-D30BE4E017A0}" type="datetimeFigureOut">
              <a:pPr/>
              <a:t>2016/7/5</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zh-CN"/>
          </a:p>
        </p:txBody>
      </p:sp>
      <p:sp>
        <p:nvSpPr>
          <p:cNvPr id="3" name="Shape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fld id="{D80A4771-C6EF-4B99-81F4-D30BE4E017A0}" type="datetimeFigureOut">
              <a:pPr/>
              <a:t>2016/7/5</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extLst/>
          </a:lstStyle>
          <a:p>
            <a:r>
              <a:rPr lang="zh-CN" altLang="en-US" smtClean="0"/>
              <a:t>单击此处编辑母版标题样式</a:t>
            </a:r>
            <a:endParaRPr lang="zh-CN"/>
          </a:p>
        </p:txBody>
      </p:sp>
      <p:sp>
        <p:nvSpPr>
          <p:cNvPr id="3" name="Shape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extLst/>
          </a:lstStyle>
          <a:p>
            <a:fld id="{D80A4771-C6EF-4B99-81F4-D30BE4E017A0}" type="datetimeFigureOut">
              <a:pPr/>
              <a:t>2016/7/5</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2" name="Shape 1"/>
          <p:cNvSpPr>
            <a:spLocks noGrp="1"/>
          </p:cNvSpPr>
          <p:nvPr>
            <p:ph type="title"/>
          </p:nvPr>
        </p:nvSpPr>
        <p:spPr>
          <a:xfrm>
            <a:off x="2578392" y="2600325"/>
            <a:ext cx="6400800" cy="2286000"/>
          </a:xfrm>
        </p:spPr>
        <p:txBody>
          <a:bodyPr anchor="t"/>
          <a:lstStyle>
            <a:lvl1pPr algn="l" latinLnBrk="0">
              <a:lnSpc>
                <a:spcPts val="4500"/>
              </a:lnSpc>
              <a:buNone/>
              <a:defRPr lang="zh-CN" sz="4000" b="1" cap="all"/>
            </a:lvl1pPr>
            <a:extLst/>
          </a:lstStyle>
          <a:p>
            <a:r>
              <a:rPr lang="zh-CN" altLang="en-US" smtClean="0"/>
              <a:t>单击此处编辑母版标题样式</a:t>
            </a:r>
            <a:endParaRPr lang="zh-CN"/>
          </a:p>
        </p:txBody>
      </p:sp>
      <p:sp>
        <p:nvSpPr>
          <p:cNvPr id="3" name="Shape 2"/>
          <p:cNvSpPr>
            <a:spLocks noGrp="1"/>
          </p:cNvSpPr>
          <p:nvPr>
            <p:ph type="body" idx="1"/>
          </p:nvPr>
        </p:nvSpPr>
        <p:spPr>
          <a:xfrm>
            <a:off x="2578392" y="1100138"/>
            <a:ext cx="6400800" cy="1509712"/>
          </a:xfrm>
        </p:spPr>
        <p:txBody>
          <a:bodyPr anchor="b"/>
          <a:lstStyle>
            <a:lvl1pPr marL="27432" indent="0" latinLnBrk="0">
              <a:lnSpc>
                <a:spcPts val="2300"/>
              </a:lnSpc>
              <a:spcBef>
                <a:spcPts val="0"/>
              </a:spcBef>
              <a:buNone/>
              <a:defRPr lang="zh-CN" sz="2000">
                <a:solidFill>
                  <a:schemeClr val="tx2">
                    <a:shade val="30000"/>
                    <a:satMod val="150000"/>
                  </a:schemeClr>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extLst/>
          </a:lstStyle>
          <a:p>
            <a:pPr lvl="0"/>
            <a:r>
              <a:rPr lang="zh-CN" altLang="en-US" smtClean="0"/>
              <a:t>单击此处编辑母版文本样式</a:t>
            </a:r>
          </a:p>
        </p:txBody>
      </p:sp>
      <p:sp>
        <p:nvSpPr>
          <p:cNvPr id="4" name="Shape 3"/>
          <p:cNvSpPr>
            <a:spLocks noGrp="1"/>
          </p:cNvSpPr>
          <p:nvPr>
            <p:ph type="dt" sz="half" idx="10"/>
          </p:nvPr>
        </p:nvSpPr>
        <p:spPr/>
        <p:txBody>
          <a:bodyPr/>
          <a:lstStyle>
            <a:extLst/>
          </a:lstStyle>
          <a:p>
            <a:fld id="{D80A4771-C6EF-4B99-81F4-D30BE4E017A0}" type="datetimeFigureOut">
              <a:pPr/>
              <a:t>2016/7/5</a:t>
            </a:fld>
            <a:endParaRPr lang="zh-CN"/>
          </a:p>
        </p:txBody>
      </p:sp>
      <p:sp>
        <p:nvSpPr>
          <p:cNvPr id="5" name="Shape 4"/>
          <p:cNvSpPr>
            <a:spLocks noGrp="1"/>
          </p:cNvSpPr>
          <p:nvPr>
            <p:ph type="ftr" sz="quarter" idx="11"/>
          </p:nvPr>
        </p:nvSpPr>
        <p:spPr/>
        <p:txBody>
          <a:bodyPr/>
          <a:lstStyle>
            <a:extLst/>
          </a:lstStyle>
          <a:p>
            <a:endParaRPr lang="zh-CN"/>
          </a:p>
        </p:txBody>
      </p:sp>
      <p:sp>
        <p:nvSpPr>
          <p:cNvPr id="6" name="Shape 5"/>
          <p:cNvSpPr>
            <a:spLocks noGrp="1"/>
          </p:cNvSpPr>
          <p:nvPr>
            <p:ph type="sldNum" sz="quarter" idx="12"/>
          </p:nvPr>
        </p:nvSpPr>
        <p:spPr/>
        <p:txBody>
          <a:bodyPr/>
          <a:lstStyle>
            <a:extLst/>
          </a:lstStyle>
          <a:p>
            <a:fld id="{990B41CA-569D-40E7-8E58-026C0338B2C8}" type="slidenum">
              <a:pPr/>
              <a:t>‹#›</a:t>
            </a:fld>
            <a:endParaRPr lang="zh-C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zh-CN"/>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2" name="Shape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zh-CN"/>
          </a:p>
        </p:txBody>
      </p:sp>
      <p:sp>
        <p:nvSpPr>
          <p:cNvPr id="3" name="Shape 2"/>
          <p:cNvSpPr>
            <a:spLocks noGrp="1"/>
          </p:cNvSpPr>
          <p:nvPr>
            <p:ph sz="half" idx="1"/>
          </p:nvPr>
        </p:nvSpPr>
        <p:spPr>
          <a:xfrm>
            <a:off x="143560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sz="half" idx="2"/>
          </p:nvPr>
        </p:nvSpPr>
        <p:spPr>
          <a:xfrm>
            <a:off x="527608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p:txBody>
          <a:bodyPr/>
          <a:lstStyle>
            <a:extLst/>
          </a:lstStyle>
          <a:p>
            <a:fld id="{D80A4771-C6EF-4B99-81F4-D30BE4E017A0}" type="datetimeFigureOut">
              <a:pPr/>
              <a:t>2016/7/5</a:t>
            </a:fld>
            <a:endParaRPr lang="zh-CN"/>
          </a:p>
        </p:txBody>
      </p:sp>
      <p:sp>
        <p:nvSpPr>
          <p:cNvPr id="6" name="Shape 5"/>
          <p:cNvSpPr>
            <a:spLocks noGrp="1"/>
          </p:cNvSpPr>
          <p:nvPr>
            <p:ph type="ftr" sz="quarter" idx="11"/>
          </p:nvPr>
        </p:nvSpPr>
        <p:spPr/>
        <p:txBody>
          <a:bodyPr/>
          <a:lstStyle>
            <a:extLst/>
          </a:lstStyle>
          <a:p>
            <a:endParaRPr lang="zh-CN"/>
          </a:p>
        </p:txBody>
      </p:sp>
      <p:sp>
        <p:nvSpPr>
          <p:cNvPr id="7" name="Shape 6"/>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457200" y="5160336"/>
            <a:ext cx="8229600" cy="1143000"/>
          </a:xfrm>
        </p:spPr>
        <p:txBody>
          <a:bodyPr anchor="ctr"/>
          <a:lstStyle>
            <a:lvl1pPr algn="ctr" latinLnBrk="0">
              <a:defRPr lang="zh-CN" sz="4500" b="1" cap="none" baseline="0"/>
            </a:lvl1pPr>
            <a:extLst/>
          </a:lstStyle>
          <a:p>
            <a:r>
              <a:rPr lang="zh-CN" altLang="en-US" smtClean="0"/>
              <a:t>单击此处编辑母版标题样式</a:t>
            </a:r>
            <a:endParaRPr lang="zh-CN"/>
          </a:p>
        </p:txBody>
      </p:sp>
      <p:sp>
        <p:nvSpPr>
          <p:cNvPr id="3" name="Shap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smtClean="0"/>
              <a:t>单击此处编辑母版文本样式</a:t>
            </a:r>
          </a:p>
        </p:txBody>
      </p:sp>
      <p:sp>
        <p:nvSpPr>
          <p:cNvPr id="4" name="Shap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smtClean="0"/>
              <a:t>单击此处编辑母版文本样式</a:t>
            </a:r>
          </a:p>
        </p:txBody>
      </p:sp>
      <p:sp>
        <p:nvSpPr>
          <p:cNvPr id="5" name="Shape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6" name="Shape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Shape 6"/>
          <p:cNvSpPr>
            <a:spLocks noGrp="1"/>
          </p:cNvSpPr>
          <p:nvPr>
            <p:ph type="dt" sz="half" idx="10"/>
          </p:nvPr>
        </p:nvSpPr>
        <p:spPr/>
        <p:txBody>
          <a:bodyPr/>
          <a:lstStyle>
            <a:extLst/>
          </a:lstStyle>
          <a:p>
            <a:fld id="{D80A4771-C6EF-4B99-81F4-D30BE4E017A0}" type="datetimeFigureOut">
              <a:pPr/>
              <a:t>2016/7/5</a:t>
            </a:fld>
            <a:endParaRPr lang="zh-CN"/>
          </a:p>
        </p:txBody>
      </p:sp>
      <p:sp>
        <p:nvSpPr>
          <p:cNvPr id="8" name="Shape 7"/>
          <p:cNvSpPr>
            <a:spLocks noGrp="1"/>
          </p:cNvSpPr>
          <p:nvPr>
            <p:ph type="ftr" sz="quarter" idx="11"/>
          </p:nvPr>
        </p:nvSpPr>
        <p:spPr/>
        <p:txBody>
          <a:bodyPr/>
          <a:lstStyle>
            <a:extLst/>
          </a:lstStyle>
          <a:p>
            <a:endParaRPr lang="zh-CN"/>
          </a:p>
        </p:txBody>
      </p:sp>
      <p:sp>
        <p:nvSpPr>
          <p:cNvPr id="9" name="Shape 8"/>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a:xfrm>
            <a:off x="1435608" y="274320"/>
            <a:ext cx="7498080" cy="1143000"/>
          </a:xfrm>
        </p:spPr>
        <p:txBody>
          <a:bodyPr anchor="ctr"/>
          <a:lstStyle>
            <a:extLst/>
          </a:lstStyle>
          <a:p>
            <a:r>
              <a:rPr lang="zh-CN" altLang="en-US" smtClean="0"/>
              <a:t>单击此处编辑母版标题样式</a:t>
            </a:r>
            <a:endParaRPr lang="zh-CN"/>
          </a:p>
        </p:txBody>
      </p:sp>
      <p:sp>
        <p:nvSpPr>
          <p:cNvPr id="3" name="Shape 2"/>
          <p:cNvSpPr>
            <a:spLocks noGrp="1"/>
          </p:cNvSpPr>
          <p:nvPr>
            <p:ph type="dt" sz="half" idx="10"/>
          </p:nvPr>
        </p:nvSpPr>
        <p:spPr/>
        <p:txBody>
          <a:bodyPr/>
          <a:lstStyle>
            <a:extLst/>
          </a:lstStyle>
          <a:p>
            <a:fld id="{D80A4771-C6EF-4B99-81F4-D30BE4E017A0}" type="datetimeFigureOut">
              <a:pPr/>
              <a:t>2016/7/5</a:t>
            </a:fld>
            <a:endParaRPr lang="zh-CN"/>
          </a:p>
        </p:txBody>
      </p:sp>
      <p:sp>
        <p:nvSpPr>
          <p:cNvPr id="4" name="Shape 3"/>
          <p:cNvSpPr>
            <a:spLocks noGrp="1"/>
          </p:cNvSpPr>
          <p:nvPr>
            <p:ph type="ftr" sz="quarter" idx="11"/>
          </p:nvPr>
        </p:nvSpPr>
        <p:spPr/>
        <p:txBody>
          <a:bodyPr/>
          <a:lstStyle>
            <a:extLst/>
          </a:lstStyle>
          <a:p>
            <a:endParaRPr lang="zh-CN"/>
          </a:p>
        </p:txBody>
      </p:sp>
      <p:sp>
        <p:nvSpPr>
          <p:cNvPr id="5" name="Shape 4"/>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2" name="Shape 1"/>
          <p:cNvSpPr>
            <a:spLocks noGrp="1"/>
          </p:cNvSpPr>
          <p:nvPr>
            <p:ph type="dt" sz="half" idx="10"/>
          </p:nvPr>
        </p:nvSpPr>
        <p:spPr/>
        <p:txBody>
          <a:bodyPr/>
          <a:lstStyle>
            <a:extLst/>
          </a:lstStyle>
          <a:p>
            <a:fld id="{D80A4771-C6EF-4B99-81F4-D30BE4E017A0}" type="datetimeFigureOut">
              <a:pPr/>
              <a:t>2016/7/5</a:t>
            </a:fld>
            <a:endParaRPr lang="zh-CN"/>
          </a:p>
        </p:txBody>
      </p:sp>
      <p:sp>
        <p:nvSpPr>
          <p:cNvPr id="3" name="Shape 2"/>
          <p:cNvSpPr>
            <a:spLocks noGrp="1"/>
          </p:cNvSpPr>
          <p:nvPr>
            <p:ph type="ftr" sz="quarter" idx="11"/>
          </p:nvPr>
        </p:nvSpPr>
        <p:spPr/>
        <p:txBody>
          <a:bodyPr/>
          <a:lstStyle>
            <a:extLst/>
          </a:lstStyle>
          <a:p>
            <a:endParaRPr lang="zh-CN"/>
          </a:p>
        </p:txBody>
      </p:sp>
      <p:sp>
        <p:nvSpPr>
          <p:cNvPr id="4" name="Shape 3"/>
          <p:cNvSpPr>
            <a:spLocks noGrp="1"/>
          </p:cNvSpPr>
          <p:nvPr>
            <p:ph type="sldNum" sz="quarter" idx="12"/>
          </p:nvPr>
        </p:nvSpPr>
        <p:spPr/>
        <p:txBody>
          <a:bodyPr/>
          <a:lstStyle>
            <a:extLst/>
          </a:lstStyle>
          <a:p>
            <a:fld id="{990B41CA-569D-40E7-8E58-026C0338B2C8}" type="slidenum">
              <a:pPr/>
              <a:t>‹#›</a:t>
            </a:fld>
            <a:endParaRPr lang="zh-C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457200" y="273050"/>
            <a:ext cx="3810000" cy="1162050"/>
          </a:xfrm>
          <a:ln>
            <a:noFill/>
          </a:ln>
        </p:spPr>
        <p:txBody>
          <a:bodyPr anchor="b"/>
          <a:lstStyle>
            <a:lvl1pPr algn="l" latinLnBrk="0">
              <a:lnSpc>
                <a:spcPts val="2000"/>
              </a:lnSpc>
              <a:buNone/>
              <a:defRPr lang="zh-CN" sz="2200" b="1" cap="all" baseline="0"/>
            </a:lvl1pPr>
            <a:extLst/>
          </a:lstStyle>
          <a:p>
            <a:r>
              <a:rPr lang="zh-CN" altLang="en-US" smtClean="0"/>
              <a:t>单击此处编辑母版标题样式</a:t>
            </a:r>
            <a:endParaRPr lang="zh-CN"/>
          </a:p>
        </p:txBody>
      </p:sp>
      <p:sp>
        <p:nvSpPr>
          <p:cNvPr id="3" name="Shape 2"/>
          <p:cNvSpPr>
            <a:spLocks noGrp="1"/>
          </p:cNvSpPr>
          <p:nvPr>
            <p:ph type="body" idx="2"/>
          </p:nvPr>
        </p:nvSpPr>
        <p:spPr>
          <a:xfrm>
            <a:off x="457200" y="1435100"/>
            <a:ext cx="3810000" cy="698500"/>
          </a:xfrm>
        </p:spPr>
        <p:txBody>
          <a:bodyPr/>
          <a:lstStyle>
            <a:lvl1pPr marL="0" latinLnBrk="0">
              <a:lnSpc>
                <a:spcPct val="100000"/>
              </a:lnSpc>
              <a:spcBef>
                <a:spcPts val="0"/>
              </a:spcBef>
              <a:buNone/>
              <a:defRPr lang="zh-CN" sz="1400"/>
            </a:lvl1pPr>
            <a:lvl2pPr>
              <a:buNone/>
              <a:defRPr lang="zh-CN" sz="1200"/>
            </a:lvl2pPr>
            <a:lvl3pPr>
              <a:buNone/>
              <a:defRPr lang="zh-CN" sz="1000"/>
            </a:lvl3pPr>
            <a:lvl4pPr>
              <a:buNone/>
              <a:defRPr lang="zh-CN" sz="900"/>
            </a:lvl4pPr>
            <a:lvl5pPr>
              <a:buNone/>
              <a:defRPr lang="zh-CN" sz="900"/>
            </a:lvl5pPr>
            <a:extLst/>
          </a:lstStyle>
          <a:p>
            <a:pPr lvl="0"/>
            <a:r>
              <a:rPr lang="zh-CN" altLang="en-US" smtClean="0"/>
              <a:t>单击此处编辑母版文本样式</a:t>
            </a:r>
          </a:p>
        </p:txBody>
      </p:sp>
      <p:sp>
        <p:nvSpPr>
          <p:cNvPr id="4" name="Shape 3"/>
          <p:cNvSpPr>
            <a:spLocks noGrp="1"/>
          </p:cNvSpPr>
          <p:nvPr>
            <p:ph sz="half" idx="1"/>
          </p:nvPr>
        </p:nvSpPr>
        <p:spPr>
          <a:xfrm>
            <a:off x="457200" y="2133600"/>
            <a:ext cx="8153400" cy="3992563"/>
          </a:xfrm>
        </p:spPr>
        <p:txBody>
          <a:bodyPr/>
          <a:lstStyle>
            <a:lvl1pPr latinLnBrk="0">
              <a:defRPr lang="zh-CN" sz="3200"/>
            </a:lvl1pPr>
            <a:lvl2pPr>
              <a:defRPr lang="zh-CN" sz="2800"/>
            </a:lvl2pPr>
            <a:lvl3pPr>
              <a:defRPr lang="zh-CN" sz="2400"/>
            </a:lvl3pPr>
            <a:lvl4pPr>
              <a:defRPr lang="zh-CN" sz="2000"/>
            </a:lvl4pPr>
            <a:lvl5pPr>
              <a:defRPr lang="zh-CN"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p:txBody>
          <a:bodyPr/>
          <a:lstStyle>
            <a:extLst/>
          </a:lstStyle>
          <a:p>
            <a:fld id="{D80A4771-C6EF-4B99-81F4-D30BE4E017A0}" type="datetimeFigureOut">
              <a:pPr/>
              <a:t>2016/7/5</a:t>
            </a:fld>
            <a:endParaRPr lang="zh-CN"/>
          </a:p>
        </p:txBody>
      </p:sp>
      <p:sp>
        <p:nvSpPr>
          <p:cNvPr id="6" name="Shape 5"/>
          <p:cNvSpPr>
            <a:spLocks noGrp="1"/>
          </p:cNvSpPr>
          <p:nvPr>
            <p:ph type="ftr" sz="quarter" idx="11"/>
          </p:nvPr>
        </p:nvSpPr>
        <p:spPr/>
        <p:txBody>
          <a:bodyPr/>
          <a:lstStyle>
            <a:extLst/>
          </a:lstStyle>
          <a:p>
            <a:endParaRPr lang="zh-CN"/>
          </a:p>
        </p:txBody>
      </p:sp>
      <p:sp>
        <p:nvSpPr>
          <p:cNvPr id="7" name="Shape 6"/>
          <p:cNvSpPr>
            <a:spLocks noGrp="1"/>
          </p:cNvSpPr>
          <p:nvPr>
            <p:ph type="sldNum" sz="quarter" idx="12"/>
          </p:nvPr>
        </p:nvSpPr>
        <p:spPr/>
        <p:txBody>
          <a:bodyPr/>
          <a:lstStyle>
            <a:extLst/>
          </a:lstStyle>
          <a:p>
            <a:fld id="{990B41CA-569D-40E7-8E58-026C0338B2C8}" type="slidenum">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Shape 1"/>
          <p:cNvSpPr>
            <a:spLocks noGrp="1"/>
          </p:cNvSpPr>
          <p:nvPr>
            <p:ph type="title"/>
          </p:nvPr>
        </p:nvSpPr>
        <p:spPr>
          <a:xfrm>
            <a:off x="5886896" y="1066800"/>
            <a:ext cx="2743200" cy="1981200"/>
          </a:xfrm>
        </p:spPr>
        <p:txBody>
          <a:bodyPr anchor="b">
            <a:noAutofit/>
          </a:bodyPr>
          <a:lstStyle>
            <a:lvl1pPr algn="l" latinLnBrk="0">
              <a:buNone/>
              <a:defRPr lang="zh-CN" sz="2100" b="1">
                <a:effectLst/>
              </a:defRPr>
            </a:lvl1pPr>
            <a:extLst/>
          </a:lstStyle>
          <a:p>
            <a:r>
              <a:rPr lang="zh-CN" altLang="en-US" smtClean="0"/>
              <a:t>单击此处编辑母版标题样式</a:t>
            </a:r>
            <a:endParaRPr lang="zh-CN"/>
          </a:p>
        </p:txBody>
      </p:sp>
      <p:sp>
        <p:nvSpPr>
          <p:cNvPr id="5" name="Shape 4"/>
          <p:cNvSpPr>
            <a:spLocks noGrp="1"/>
          </p:cNvSpPr>
          <p:nvPr>
            <p:ph type="dt" sz="half" idx="10"/>
          </p:nvPr>
        </p:nvSpPr>
        <p:spPr/>
        <p:txBody>
          <a:bodyPr/>
          <a:lstStyle>
            <a:extLst/>
          </a:lstStyle>
          <a:p>
            <a:fld id="{D80A4771-C6EF-4B99-81F4-D30BE4E017A0}" type="datetimeFigureOut">
              <a:pPr/>
              <a:t>2016/7/5</a:t>
            </a:fld>
            <a:endParaRPr lang="zh-CN"/>
          </a:p>
        </p:txBody>
      </p:sp>
      <p:sp>
        <p:nvSpPr>
          <p:cNvPr id="6" name="Shape 5"/>
          <p:cNvSpPr>
            <a:spLocks noGrp="1"/>
          </p:cNvSpPr>
          <p:nvPr>
            <p:ph type="ftr" sz="quarter" idx="11"/>
          </p:nvPr>
        </p:nvSpPr>
        <p:spPr/>
        <p:txBody>
          <a:bodyPr/>
          <a:lstStyle>
            <a:extLst/>
          </a:lstStyle>
          <a:p>
            <a:endParaRPr lang="zh-CN"/>
          </a:p>
        </p:txBody>
      </p:sp>
      <p:sp>
        <p:nvSpPr>
          <p:cNvPr id="7" name="Shape 6"/>
          <p:cNvSpPr>
            <a:spLocks noGrp="1"/>
          </p:cNvSpPr>
          <p:nvPr>
            <p:ph type="sldNum" sz="quarter" idx="12"/>
          </p:nvPr>
        </p:nvSpPr>
        <p:spPr/>
        <p:txBody>
          <a:bodyPr/>
          <a:lstStyle>
            <a:extLst/>
          </a:lstStyle>
          <a:p>
            <a:fld id="{990B41CA-569D-40E7-8E58-026C0338B2C8}" type="slidenum">
              <a:pPr/>
              <a:t>‹#›</a:t>
            </a:fld>
            <a:endParaRPr lang="zh-C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latinLnBrk="0">
              <a:lnSpc>
                <a:spcPts val="3000"/>
              </a:lnSpc>
              <a:spcBef>
                <a:spcPts val="600"/>
              </a:spcBef>
              <a:buClr>
                <a:schemeClr val="accent1"/>
              </a:buClr>
              <a:buSzPct val="80000"/>
              <a:buFont typeface="Wingdings 2"/>
              <a:buNone/>
            </a:pPr>
            <a:endParaRPr lang="zh-CN"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latinLnBrk="0">
              <a:buNone/>
              <a:defRPr lang="zh-CN" sz="3200"/>
            </a:lvl1pPr>
            <a:extLst/>
          </a:lstStyle>
          <a:p>
            <a:pPr marL="0" algn="l"/>
            <a:r>
              <a:rPr lang="zh-CN" altLang="en-US" smtClean="0"/>
              <a:t>单击图标添加图片</a:t>
            </a:r>
            <a:endParaRPr lang="zh-CN"/>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4" name="Shape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zh-CN" sz="1400">
                <a:solidFill>
                  <a:srgbClr val="777777"/>
                </a:solidFill>
              </a:defRPr>
            </a:lvl1pPr>
            <a:lvl2pPr>
              <a:defRPr lang="zh-CN" sz="1200"/>
            </a:lvl2pPr>
            <a:lvl3pPr>
              <a:defRPr lang="zh-CN" sz="1000"/>
            </a:lvl3pPr>
            <a:lvl4pPr>
              <a:defRPr lang="zh-CN" sz="900"/>
            </a:lvl4pPr>
            <a:lvl5pPr>
              <a:defRPr lang="zh-CN" sz="900"/>
            </a:lvl5pPr>
            <a:extLst/>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
        <p:nvSpPr>
          <p:cNvPr id="5" name="Rectangle 4"/>
          <p:cNvSpPr>
            <a:spLocks noGrp="1"/>
          </p:cNvSpPr>
          <p:nvPr>
            <p:ph type="title"/>
          </p:nvPr>
        </p:nvSpPr>
        <p:spPr>
          <a:xfrm>
            <a:off x="1435608" y="274638"/>
            <a:ext cx="7498080" cy="1143000"/>
          </a:xfrm>
          <a:prstGeom prst="rect">
            <a:avLst/>
          </a:prstGeom>
        </p:spPr>
        <p:txBody>
          <a:bodyPr anchor="ctr">
            <a:normAutofit/>
          </a:bodyPr>
          <a:lstStyle>
            <a:extLst/>
          </a:lstStyle>
          <a:p>
            <a:r>
              <a:rPr lang="zh-CN"/>
              <a:t>单击此处编辑母版标题样式</a:t>
            </a:r>
          </a:p>
        </p:txBody>
      </p:sp>
      <p:sp>
        <p:nvSpPr>
          <p:cNvPr id="9" name="Rectangle 8"/>
          <p:cNvSpPr>
            <a:spLocks noGrp="1"/>
          </p:cNvSpPr>
          <p:nvPr>
            <p:ph type="body" idx="1"/>
          </p:nvPr>
        </p:nvSpPr>
        <p:spPr>
          <a:xfrm>
            <a:off x="1435608" y="1447800"/>
            <a:ext cx="7498080" cy="4800600"/>
          </a:xfrm>
          <a:prstGeom prst="rect">
            <a:avLst/>
          </a:prstGeom>
        </p:spPr>
        <p:txBody>
          <a:bodyPr>
            <a:normAutofit/>
          </a:bodyPr>
          <a:lstStyle>
            <a:extLs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24" name="Rectangle 23"/>
          <p:cNvSpPr>
            <a:spLocks noGrp="1"/>
          </p:cNvSpPr>
          <p:nvPr>
            <p:ph type="dt" sz="half" idx="2"/>
          </p:nvPr>
        </p:nvSpPr>
        <p:spPr>
          <a:xfrm>
            <a:off x="3581400" y="6305550"/>
            <a:ext cx="2133600" cy="476250"/>
          </a:xfrm>
          <a:prstGeom prst="rect">
            <a:avLst/>
          </a:prstGeom>
        </p:spPr>
        <p:txBody>
          <a:bodyPr anchor="b"/>
          <a:lstStyle>
            <a:lvl1pPr algn="r" latinLnBrk="0">
              <a:defRPr lang="zh-CN" sz="1200">
                <a:solidFill>
                  <a:schemeClr val="bg2">
                    <a:shade val="50000"/>
                    <a:satMod val="200000"/>
                  </a:schemeClr>
                </a:solidFill>
              </a:defRPr>
            </a:lvl1pPr>
            <a:extLst/>
          </a:lstStyle>
          <a:p>
            <a:pPr algn="r"/>
            <a:fld id="{D80A4771-C6EF-4B99-81F4-D30BE4E017A0}" type="datetimeFigureOut">
              <a:pPr algn="r"/>
              <a:t>2016/7/5</a:t>
            </a:fld>
            <a:endParaRPr lang="zh-CN" sz="1200">
              <a:solidFill>
                <a:schemeClr val="bg2">
                  <a:shade val="50000"/>
                </a:schemeClr>
              </a:solidFill>
            </a:endParaRPr>
          </a:p>
        </p:txBody>
      </p:sp>
      <p:sp>
        <p:nvSpPr>
          <p:cNvPr id="10" name="Rectangle 9"/>
          <p:cNvSpPr>
            <a:spLocks noGrp="1"/>
          </p:cNvSpPr>
          <p:nvPr>
            <p:ph type="ftr" sz="quarter" idx="3"/>
          </p:nvPr>
        </p:nvSpPr>
        <p:spPr>
          <a:xfrm>
            <a:off x="5715000" y="6305550"/>
            <a:ext cx="2895600" cy="476250"/>
          </a:xfrm>
          <a:prstGeom prst="rect">
            <a:avLst/>
          </a:prstGeom>
        </p:spPr>
        <p:txBody>
          <a:bodyPr anchor="b"/>
          <a:lstStyle>
            <a:lvl1pPr latinLnBrk="0">
              <a:defRPr lang="zh-CN" sz="1200">
                <a:solidFill>
                  <a:schemeClr val="bg2">
                    <a:shade val="50000"/>
                    <a:satMod val="200000"/>
                  </a:schemeClr>
                </a:solidFill>
                <a:effectLst/>
              </a:defRPr>
            </a:lvl1pPr>
            <a:extLst/>
          </a:lstStyle>
          <a:p>
            <a:endParaRPr lang="zh-CN" sz="1200">
              <a:solidFill>
                <a:schemeClr val="bg2">
                  <a:shade val="50000"/>
                </a:schemeClr>
              </a:solidFill>
              <a:effectLst/>
            </a:endParaRPr>
          </a:p>
        </p:txBody>
      </p:sp>
      <p:sp>
        <p:nvSpPr>
          <p:cNvPr id="22" name="Rectangle 21"/>
          <p:cNvSpPr>
            <a:spLocks noGrp="1"/>
          </p:cNvSpPr>
          <p:nvPr>
            <p:ph type="sldNum" sz="quarter" idx="4"/>
          </p:nvPr>
        </p:nvSpPr>
        <p:spPr>
          <a:xfrm>
            <a:off x="8613648" y="6305550"/>
            <a:ext cx="457200" cy="476250"/>
          </a:xfrm>
          <a:prstGeom prst="rect">
            <a:avLst/>
          </a:prstGeom>
        </p:spPr>
        <p:txBody>
          <a:bodyPr anchor="b"/>
          <a:lstStyle>
            <a:lvl1pPr algn="ctr" latinLnBrk="0">
              <a:defRPr lang="zh-CN" sz="1200">
                <a:solidFill>
                  <a:schemeClr val="bg2">
                    <a:shade val="50000"/>
                    <a:satMod val="200000"/>
                  </a:schemeClr>
                </a:solidFill>
                <a:effectLst/>
              </a:defRPr>
            </a:lvl1pPr>
            <a:extLst/>
          </a:lstStyle>
          <a:p>
            <a:pPr algn="ctr"/>
            <a:fld id="{990B41CA-569D-40E7-8E58-026C0338B2C8}" type="slidenum">
              <a:pPr algn="ctr"/>
              <a:t>‹#›</a:t>
            </a:fld>
            <a:endParaRPr lang="zh-CN"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lang="zh-CN"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rpc.i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en.wikipedia.org/wiki/Protocol_Buffers" TargetMode="External"/><Relationship Id="rId4" Type="http://schemas.openxmlformats.org/officeDocument/2006/relationships/hyperlink" Target="https://http2.github.io/"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download.java.net/lambda/b88/docs/api/java/util/concurrent/CompletableFuture.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download.java.net/lambda/b88/docs/api/java/util/concurrent/Future.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微</a:t>
            </a:r>
            <a:r>
              <a:rPr lang="zh-CN" altLang="en-US" dirty="0" smtClean="0"/>
              <a:t>服务</a:t>
            </a:r>
            <a:endParaRPr lang="zh-CN" dirty="0"/>
          </a:p>
        </p:txBody>
      </p:sp>
      <p:sp>
        <p:nvSpPr>
          <p:cNvPr id="3" name="Subtitle 2"/>
          <p:cNvSpPr>
            <a:spLocks noGrp="1"/>
          </p:cNvSpPr>
          <p:nvPr>
            <p:ph type="subTitle" idx="1"/>
          </p:nvPr>
        </p:nvSpPr>
        <p:spPr/>
        <p:txBody>
          <a:bodyPr/>
          <a:lstStyle/>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872208"/>
          </a:xfrm>
        </p:spPr>
        <p:txBody>
          <a:bodyPr>
            <a:normAutofit/>
          </a:bodyPr>
          <a:lstStyle/>
          <a:p>
            <a:pPr marL="82296" indent="0">
              <a:lnSpc>
                <a:spcPts val="2000"/>
              </a:lnSpc>
              <a:buNone/>
            </a:pPr>
            <a:r>
              <a:rPr lang="zh-CN" altLang="en-US" sz="1200" dirty="0" smtClean="0">
                <a:latin typeface="宋体" panose="02010600030101010101" pitchFamily="2" charset="-122"/>
                <a:ea typeface="宋体" panose="02010600030101010101" pitchFamily="2" charset="-122"/>
              </a:rPr>
              <a:t> 当</a:t>
            </a:r>
            <a:r>
              <a:rPr lang="zh-CN" altLang="en-US" sz="1200" dirty="0">
                <a:latin typeface="宋体" panose="02010600030101010101" pitchFamily="2" charset="-122"/>
                <a:ea typeface="宋体" panose="02010600030101010101" pitchFamily="2" charset="-122"/>
              </a:rPr>
              <a:t>企业微服务化以后，服务之间会有错综复杂的依赖关系，例如，一个前端请求一般会依赖于多个后端服务，技术上称为</a:t>
            </a:r>
            <a:r>
              <a:rPr lang="en-US" altLang="zh-CN" sz="1200" dirty="0">
                <a:latin typeface="宋体" panose="02010600030101010101" pitchFamily="2" charset="-122"/>
                <a:ea typeface="宋体" panose="02010600030101010101" pitchFamily="2" charset="-122"/>
              </a:rPr>
              <a:t>1 -&gt; N</a:t>
            </a:r>
            <a:r>
              <a:rPr lang="zh-CN" altLang="en-US" sz="1200" dirty="0" smtClean="0">
                <a:latin typeface="宋体" panose="02010600030101010101" pitchFamily="2" charset="-122"/>
                <a:ea typeface="宋体" panose="02010600030101010101" pitchFamily="2" charset="-122"/>
              </a:rPr>
              <a:t>扇出。</a:t>
            </a:r>
            <a:endParaRPr lang="zh-CN" sz="1200"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a:xfrm>
            <a:off x="1435608" y="1524000"/>
            <a:ext cx="7312856"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dirty="0" smtClean="0"/>
              <a:t>服务之间相互依赖</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2704058"/>
            <a:ext cx="4056112" cy="36885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156990"/>
          </a:xfrm>
        </p:spPr>
        <p:txBody>
          <a:bodyPr>
            <a:normAutofit/>
          </a:bodyPr>
          <a:lstStyle/>
          <a:p>
            <a:pPr marL="82296" indent="0">
              <a:lnSpc>
                <a:spcPts val="2000"/>
              </a:lnSpc>
              <a:buNone/>
            </a:pPr>
            <a:r>
              <a:rPr lang="zh-CN" altLang="en-US" sz="1200" dirty="0" smtClean="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线程，队列等</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被耗尽，造成所谓的雪崩效应</a:t>
            </a:r>
            <a:r>
              <a:rPr lang="en-US" altLang="zh-CN" sz="1200" dirty="0">
                <a:latin typeface="宋体" panose="02010600030101010101" pitchFamily="2" charset="-122"/>
                <a:ea typeface="宋体" panose="02010600030101010101" pitchFamily="2" charset="-122"/>
              </a:rPr>
              <a:t>(Cascading </a:t>
            </a:r>
            <a:r>
              <a:rPr lang="en-US" altLang="zh-CN" sz="1200" dirty="0" smtClean="0">
                <a:latin typeface="宋体" panose="02010600030101010101" pitchFamily="2" charset="-122"/>
                <a:ea typeface="宋体" panose="02010600030101010101" pitchFamily="2" charset="-122"/>
              </a:rPr>
              <a:t>Failure)</a:t>
            </a:r>
            <a:r>
              <a:rPr lang="zh-CN" altLang="en-US" sz="1200" dirty="0">
                <a:latin typeface="宋体" panose="02010600030101010101" pitchFamily="2" charset="-122"/>
                <a:ea typeface="宋体" panose="02010600030101010101" pitchFamily="2" charset="-122"/>
              </a:rPr>
              <a:t>，严重时可致整个网站瘫痪。</a:t>
            </a:r>
            <a:endParaRPr lang="zh-CN" sz="1200"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a:xfrm>
            <a:off x="1435608" y="1524000"/>
            <a:ext cx="7312856"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dirty="0" smtClean="0"/>
              <a:t>单服务异常导致雪崩</a:t>
            </a:r>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104243"/>
            <a:ext cx="4128120" cy="3760460"/>
          </a:xfrm>
          <a:prstGeom prst="rect">
            <a:avLst/>
          </a:prstGeom>
        </p:spPr>
      </p:pic>
    </p:spTree>
    <p:extLst>
      <p:ext uri="{BB962C8B-B14F-4D97-AF65-F5344CB8AC3E}">
        <p14:creationId xmlns:p14="http://schemas.microsoft.com/office/powerpoint/2010/main" val="364185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a:t>电路熔断器模式</a:t>
            </a:r>
            <a:r>
              <a:rPr lang="en-US" altLang="zh-CN" dirty="0"/>
              <a:t>(Circuit Breaker Patten</a:t>
            </a:r>
            <a:r>
              <a:rPr lang="en-US" altLang="zh-CN" dirty="0" smtClean="0"/>
              <a:t>) </a:t>
            </a:r>
            <a:endParaRPr 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276872"/>
            <a:ext cx="5486400" cy="1724025"/>
          </a:xfrm>
          <a:prstGeom prst="rect">
            <a:avLst/>
          </a:prstGeom>
        </p:spPr>
      </p:pic>
      <p:sp>
        <p:nvSpPr>
          <p:cNvPr id="5" name="文本框 4"/>
          <p:cNvSpPr txBox="1"/>
          <p:nvPr/>
        </p:nvSpPr>
        <p:spPr>
          <a:xfrm>
            <a:off x="1435608" y="4509120"/>
            <a:ext cx="7488832" cy="1815882"/>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的原理类似于家里的电路熔断器，如果家里的电路发生短路，熔断器能够主动熔断电路，以避免灾难性损失。在分布式系统中应用电路熔断器模式后，当目标服务慢或者大量超时，调用方能够主动熔断，以防止服务被进一步拖垮；如果情况又好转了，电路又能自动恢复，这就是所谓的弹性容错，系统有自恢复能力</a:t>
            </a:r>
            <a:r>
              <a:rPr lang="zh-CN" altLang="en-US" sz="1400" dirty="0" smtClean="0">
                <a:latin typeface="宋体" panose="02010600030101010101" pitchFamily="2" charset="-122"/>
                <a:ea typeface="宋体" panose="02010600030101010101" pitchFamily="2" charset="-122"/>
              </a:rPr>
              <a:t>。上图是</a:t>
            </a:r>
            <a:r>
              <a:rPr lang="zh-CN" altLang="en-US" sz="1400" dirty="0">
                <a:latin typeface="宋体" panose="02010600030101010101" pitchFamily="2" charset="-122"/>
                <a:ea typeface="宋体" panose="02010600030101010101" pitchFamily="2" charset="-122"/>
              </a:rPr>
              <a:t>一个典型的具备弹性恢复能力的电路保护器状态图，正常状态下，电路处于关闭状态</a:t>
            </a:r>
            <a:r>
              <a:rPr lang="en-US" altLang="zh-CN" sz="1400" dirty="0">
                <a:latin typeface="宋体" panose="02010600030101010101" pitchFamily="2" charset="-122"/>
                <a:ea typeface="宋体" panose="02010600030101010101" pitchFamily="2" charset="-122"/>
              </a:rPr>
              <a:t>(Closed)</a:t>
            </a:r>
            <a:r>
              <a:rPr lang="zh-CN" altLang="en-US" sz="1400" dirty="0">
                <a:latin typeface="宋体" panose="02010600030101010101" pitchFamily="2" charset="-122"/>
                <a:ea typeface="宋体" panose="02010600030101010101" pitchFamily="2" charset="-122"/>
              </a:rPr>
              <a:t>，如果调用持续出错或者超时，电路被打开进入熔断状态</a:t>
            </a:r>
            <a:r>
              <a:rPr lang="en-US" altLang="zh-CN" sz="1400" dirty="0">
                <a:latin typeface="宋体" panose="02010600030101010101" pitchFamily="2" charset="-122"/>
                <a:ea typeface="宋体" panose="02010600030101010101" pitchFamily="2" charset="-122"/>
              </a:rPr>
              <a:t>(Open)</a:t>
            </a:r>
            <a:r>
              <a:rPr lang="zh-CN" altLang="en-US" sz="1400" dirty="0">
                <a:latin typeface="宋体" panose="02010600030101010101" pitchFamily="2" charset="-122"/>
                <a:ea typeface="宋体" panose="02010600030101010101" pitchFamily="2" charset="-122"/>
              </a:rPr>
              <a:t>，后续一段时间内的所有调用都会被拒绝</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，一段时间以后，保护器会尝试进入半熔断状态</a:t>
            </a:r>
            <a:r>
              <a:rPr lang="en-US" altLang="zh-CN" sz="1400" dirty="0">
                <a:latin typeface="宋体" panose="02010600030101010101" pitchFamily="2" charset="-122"/>
                <a:ea typeface="宋体" panose="02010600030101010101" pitchFamily="2" charset="-122"/>
              </a:rPr>
              <a:t>(Half-Open)</a:t>
            </a:r>
            <a:r>
              <a:rPr lang="zh-CN" altLang="en-US" sz="1400" dirty="0">
                <a:latin typeface="宋体" panose="02010600030101010101" pitchFamily="2" charset="-122"/>
                <a:ea typeface="宋体" panose="02010600030101010101" pitchFamily="2" charset="-122"/>
              </a:rPr>
              <a:t>，允许少量请求进来尝试，如果调用仍然失败，则回到熔断状态，如果调用成功，则回到电路闭合状态。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p>
        </p:txBody>
      </p:sp>
      <p:sp>
        <p:nvSpPr>
          <p:cNvPr id="6" name="Content Placeholder 2"/>
          <p:cNvSpPr>
            <a:spLocks noGrp="1"/>
          </p:cNvSpPr>
          <p:nvPr>
            <p:ph sz="half" idx="1"/>
          </p:nvPr>
        </p:nvSpPr>
        <p:spPr>
          <a:xfrm>
            <a:off x="1651632" y="1362256"/>
            <a:ext cx="7312856" cy="536848"/>
          </a:xfrm>
        </p:spPr>
        <p:txBody>
          <a:bodyPr>
            <a:normAutofit fontScale="92500"/>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p>
        </p:txBody>
      </p:sp>
      <p:sp>
        <p:nvSpPr>
          <p:cNvPr id="9" name="Content Placeholder 2"/>
          <p:cNvSpPr>
            <a:spLocks noGrp="1"/>
          </p:cNvSpPr>
          <p:nvPr>
            <p:ph sz="half" idx="1"/>
          </p:nvPr>
        </p:nvSpPr>
        <p:spPr>
          <a:xfrm>
            <a:off x="1651632" y="5382070"/>
            <a:ext cx="7312856" cy="536848"/>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p>
        </p:txBody>
      </p:sp>
    </p:spTree>
    <p:extLst>
      <p:ext uri="{BB962C8B-B14F-4D97-AF65-F5344CB8AC3E}">
        <p14:creationId xmlns:p14="http://schemas.microsoft.com/office/powerpoint/2010/main" val="2338448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ffectLst/>
              </a:rPr>
              <a:t>简化的微服务架构图</a:t>
            </a:r>
            <a:endParaRPr 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268760"/>
            <a:ext cx="6391466" cy="3481310"/>
          </a:xfrm>
          <a:prstGeom prst="rect">
            <a:avLst/>
          </a:prstGeom>
        </p:spPr>
      </p:pic>
      <p:sp>
        <p:nvSpPr>
          <p:cNvPr id="6" name="文本框 5"/>
          <p:cNvSpPr txBox="1"/>
          <p:nvPr/>
        </p:nvSpPr>
        <p:spPr>
          <a:xfrm>
            <a:off x="1164286" y="4728529"/>
            <a:ext cx="7746064" cy="2031325"/>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上</a:t>
            </a:r>
            <a:r>
              <a:rPr lang="zh-CN" altLang="en-US" sz="1400" dirty="0">
                <a:latin typeface="宋体" panose="02010600030101010101" pitchFamily="2" charset="-122"/>
                <a:ea typeface="宋体" panose="02010600030101010101" pitchFamily="2" charset="-122"/>
              </a:rPr>
              <a:t>图</a:t>
            </a:r>
            <a:r>
              <a:rPr lang="zh-CN" altLang="en-US" sz="1400" dirty="0" smtClean="0">
                <a:latin typeface="宋体" panose="02010600030101010101" pitchFamily="2" charset="-122"/>
                <a:ea typeface="宋体" panose="02010600030101010101" pitchFamily="2" charset="-122"/>
              </a:rPr>
              <a:t>展示</a:t>
            </a:r>
            <a:r>
              <a:rPr lang="zh-CN" altLang="en-US" sz="1400" dirty="0">
                <a:latin typeface="宋体" panose="02010600030101010101" pitchFamily="2" charset="-122"/>
                <a:ea typeface="宋体" panose="02010600030101010101" pitchFamily="2" charset="-122"/>
              </a:rPr>
              <a:t>整个微服务体系内的服务注册发现和路由机制</a:t>
            </a:r>
            <a:r>
              <a:rPr lang="zh-CN" altLang="en-US" sz="1400" dirty="0" smtClean="0">
                <a:latin typeface="宋体" panose="02010600030101010101" pitchFamily="2" charset="-122"/>
                <a:ea typeface="宋体" panose="02010600030101010101" pitchFamily="2" charset="-122"/>
              </a:rPr>
              <a:t>，假定</a:t>
            </a:r>
            <a:r>
              <a:rPr lang="zh-CN" altLang="en-US" sz="1400" dirty="0">
                <a:latin typeface="宋体" panose="02010600030101010101" pitchFamily="2" charset="-122"/>
                <a:ea typeface="宋体" panose="02010600030101010101" pitchFamily="2" charset="-122"/>
              </a:rPr>
              <a:t>采用进程内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服务发现和负载均衡机制</a:t>
            </a:r>
            <a:r>
              <a:rPr lang="zh-CN" altLang="en-US" sz="1400" dirty="0" smtClean="0">
                <a:latin typeface="宋体" panose="02010600030101010101" pitchFamily="2" charset="-122"/>
                <a:ea typeface="宋体" panose="02010600030101010101" pitchFamily="2" charset="-122"/>
              </a:rPr>
              <a:t>。服务</a:t>
            </a:r>
            <a:r>
              <a:rPr lang="zh-CN" altLang="en-US" sz="1400" dirty="0">
                <a:latin typeface="宋体" panose="02010600030101010101" pitchFamily="2" charset="-122"/>
                <a:ea typeface="宋体" panose="02010600030101010101" pitchFamily="2" charset="-122"/>
              </a:rPr>
              <a:t>简化为两层，后端通用服务（也称中间层服务</a:t>
            </a:r>
            <a:r>
              <a:rPr lang="en-US" altLang="zh-CN" sz="1400" dirty="0">
                <a:latin typeface="宋体" panose="02010600030101010101" pitchFamily="2" charset="-122"/>
                <a:ea typeface="宋体" panose="02010600030101010101" pitchFamily="2" charset="-122"/>
              </a:rPr>
              <a:t>Middle Tier Service</a:t>
            </a:r>
            <a:r>
              <a:rPr lang="zh-CN" altLang="en-US" sz="1400" dirty="0">
                <a:latin typeface="宋体" panose="02010600030101010101" pitchFamily="2" charset="-122"/>
                <a:ea typeface="宋体" panose="02010600030101010101" pitchFamily="2" charset="-122"/>
              </a:rPr>
              <a:t>）和前端服务（也称边缘服务</a:t>
            </a:r>
            <a:r>
              <a:rPr lang="en-US" altLang="zh-CN" sz="1400" dirty="0">
                <a:latin typeface="宋体" panose="02010600030101010101" pitchFamily="2" charset="-122"/>
                <a:ea typeface="宋体" panose="02010600030101010101" pitchFamily="2" charset="-122"/>
              </a:rPr>
              <a:t>Edge Service</a:t>
            </a:r>
            <a:r>
              <a:rPr lang="zh-CN" altLang="en-US" sz="1400" dirty="0">
                <a:latin typeface="宋体" panose="02010600030101010101" pitchFamily="2" charset="-122"/>
                <a:ea typeface="宋体" panose="02010600030101010101" pitchFamily="2" charset="-122"/>
              </a:rPr>
              <a:t>，前端服务的作用是对后端服务做必要的聚合和裁剪后暴露给外部不同的设备，如</a:t>
            </a:r>
            <a:r>
              <a:rPr lang="en-US" altLang="zh-CN" sz="1400" dirty="0">
                <a:latin typeface="宋体" panose="02010600030101010101" pitchFamily="2" charset="-122"/>
                <a:ea typeface="宋体" panose="02010600030101010101" pitchFamily="2" charset="-122"/>
              </a:rPr>
              <a:t>PC</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Pad</a:t>
            </a:r>
            <a:r>
              <a:rPr lang="zh-CN" altLang="en-US" sz="1400" dirty="0">
                <a:latin typeface="宋体" panose="02010600030101010101" pitchFamily="2" charset="-122"/>
                <a:ea typeface="宋体" panose="02010600030101010101" pitchFamily="2" charset="-122"/>
              </a:rPr>
              <a:t>或者</a:t>
            </a:r>
            <a:r>
              <a:rPr lang="en-US" altLang="zh-CN" sz="1400" dirty="0">
                <a:latin typeface="宋体" panose="02010600030101010101" pitchFamily="2" charset="-122"/>
                <a:ea typeface="宋体" panose="02010600030101010101" pitchFamily="2" charset="-122"/>
              </a:rPr>
              <a:t>Phone</a:t>
            </a:r>
            <a:r>
              <a:rPr lang="zh-CN" altLang="en-US" sz="1400" dirty="0">
                <a:latin typeface="宋体" panose="02010600030101010101" pitchFamily="2" charset="-122"/>
                <a:ea typeface="宋体" panose="02010600030101010101" pitchFamily="2" charset="-122"/>
              </a:rPr>
              <a:t>）。后端服务启动时会将地址信息注册到服务注册表，前端服务通过查询服务注册表就可以发现然后调用后端服务；前端服务启动时也会将地址信息注册到服务注册表，这样网关通过查询服务注册表就可以将请求路由到目标前端服务，这样整个微服务体系的服务自注册自发现和软路由就通过服务注册表和网关串联起来了。如果以面向对象设计模式的视角来看，网关类似</a:t>
            </a:r>
            <a:r>
              <a:rPr lang="en-US" altLang="zh-CN" sz="1400" dirty="0">
                <a:latin typeface="宋体" panose="02010600030101010101" pitchFamily="2" charset="-122"/>
                <a:ea typeface="宋体" panose="02010600030101010101" pitchFamily="2" charset="-122"/>
              </a:rPr>
              <a:t>Proxy</a:t>
            </a:r>
            <a:r>
              <a:rPr lang="zh-CN" altLang="en-US" sz="1400" dirty="0">
                <a:latin typeface="宋体" panose="02010600030101010101" pitchFamily="2" charset="-122"/>
                <a:ea typeface="宋体" panose="02010600030101010101" pitchFamily="2" charset="-122"/>
              </a:rPr>
              <a:t>代理或者</a:t>
            </a:r>
            <a:r>
              <a:rPr lang="en-US" altLang="zh-CN" sz="1400" dirty="0">
                <a:latin typeface="宋体" panose="02010600030101010101" pitchFamily="2" charset="-122"/>
                <a:ea typeface="宋体" panose="02010600030101010101" pitchFamily="2" charset="-122"/>
              </a:rPr>
              <a:t>Façade</a:t>
            </a:r>
            <a:r>
              <a:rPr lang="zh-CN" altLang="en-US" sz="1400" dirty="0">
                <a:latin typeface="宋体" panose="02010600030101010101" pitchFamily="2" charset="-122"/>
                <a:ea typeface="宋体" panose="02010600030101010101" pitchFamily="2" charset="-122"/>
              </a:rPr>
              <a:t>门面模式，而服务注册表和服务自注册自发现类似</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依赖注入模式，微服务可以理解为基于网关代理和注册表</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构建的分布式系统。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endParaRPr lang="zh-CN" dirty="0"/>
          </a:p>
        </p:txBody>
      </p:sp>
      <p:sp>
        <p:nvSpPr>
          <p:cNvPr id="3" name="Content Placeholder 2"/>
          <p:cNvSpPr>
            <a:spLocks noGrp="1"/>
          </p:cNvSpPr>
          <p:nvPr>
            <p:ph idx="1"/>
          </p:nvPr>
        </p:nvSpPr>
        <p:spPr>
          <a:xfrm>
            <a:off x="1331640" y="1447800"/>
            <a:ext cx="7602048" cy="901080"/>
          </a:xfrm>
        </p:spPr>
        <p:txBody>
          <a:bodyPr>
            <a:normAutofit fontScale="85000" lnSpcReduction="10000"/>
          </a:bodyPr>
          <a:lstStyle/>
          <a:p>
            <a:pPr marL="82296" indent="0">
              <a:buNone/>
            </a:pPr>
            <a:r>
              <a:rPr lang="zh-CN" altLang="en-US" sz="1400" dirty="0">
                <a:latin typeface="宋体" panose="02010600030101010101" pitchFamily="2" charset="-122"/>
                <a:ea typeface="宋体" panose="02010600030101010101" pitchFamily="2" charset="-122"/>
              </a:rPr>
              <a:t>微服务化以后，为了让业务开发人员专注于业务逻辑实现，避免冗余和重复劳动，规范研发提升效率，必然要将一些公共关注点推到框架层面。服务</a:t>
            </a:r>
            <a:r>
              <a:rPr lang="zh-CN" altLang="en-US" sz="1400" dirty="0" smtClean="0">
                <a:latin typeface="宋体" panose="02010600030101010101" pitchFamily="2" charset="-122"/>
                <a:ea typeface="宋体" panose="02010600030101010101" pitchFamily="2" charset="-122"/>
              </a:rPr>
              <a:t>框架主要</a:t>
            </a:r>
            <a:r>
              <a:rPr lang="zh-CN" altLang="en-US" sz="1400" dirty="0">
                <a:latin typeface="宋体" panose="02010600030101010101" pitchFamily="2" charset="-122"/>
                <a:ea typeface="宋体" panose="02010600030101010101" pitchFamily="2" charset="-122"/>
              </a:rPr>
              <a:t>封装公共关注点</a:t>
            </a:r>
            <a:r>
              <a:rPr lang="zh-CN" altLang="en-US" sz="1400" dirty="0" smtClean="0">
                <a:latin typeface="宋体" panose="02010600030101010101" pitchFamily="2" charset="-122"/>
                <a:ea typeface="宋体" panose="02010600030101010101" pitchFamily="2" charset="-122"/>
              </a:rPr>
              <a:t>逻辑，让用户只要专注于业务逻辑；</a:t>
            </a:r>
            <a:endParaRPr lang="zh-CN" sz="14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08" y="2564904"/>
            <a:ext cx="7203632" cy="351468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服务注册、发现、负载均衡和</a:t>
            </a:r>
            <a:r>
              <a:rPr lang="zh-CN" altLang="en-US" sz="1600" dirty="0" smtClean="0"/>
              <a:t>健康检查</a:t>
            </a:r>
            <a:endParaRPr lang="en-US" altLang="zh-CN" sz="1600" dirty="0" smtClean="0"/>
          </a:p>
        </p:txBody>
      </p:sp>
      <p:sp>
        <p:nvSpPr>
          <p:cNvPr id="7" name="文本框 6"/>
          <p:cNvSpPr txBox="1"/>
          <p:nvPr/>
        </p:nvSpPr>
        <p:spPr>
          <a:xfrm>
            <a:off x="1762271" y="1907827"/>
            <a:ext cx="6984776" cy="400110"/>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是一家成功实践微服务架构的互联网公司，几年前，</a:t>
            </a:r>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就把它的几乎整个微服务框架栈开源贡献给了社区，这些框架和组件包括</a:t>
            </a:r>
            <a:endParaRPr lang="zh-CN" altLang="en-US" sz="1000" dirty="0">
              <a:latin typeface="华文细黑" panose="02010600040101010101" pitchFamily="2" charset="-122"/>
              <a:ea typeface="华文细黑" panose="02010600040101010101" pitchFamily="2" charset="-122"/>
            </a:endParaRPr>
          </a:p>
        </p:txBody>
      </p:sp>
      <p:grpSp>
        <p:nvGrpSpPr>
          <p:cNvPr id="5" name="组合 4"/>
          <p:cNvGrpSpPr/>
          <p:nvPr/>
        </p:nvGrpSpPr>
        <p:grpSpPr>
          <a:xfrm>
            <a:off x="1435608" y="2296195"/>
            <a:ext cx="7498080" cy="917937"/>
            <a:chOff x="1435608" y="2459865"/>
            <a:chExt cx="7498080" cy="917937"/>
          </a:xfrm>
        </p:grpSpPr>
        <p:sp>
          <p:nvSpPr>
            <p:cNvPr id="6" name="Content Placeholder 2"/>
            <p:cNvSpPr txBox="1">
              <a:spLocks/>
            </p:cNvSpPr>
            <p:nvPr/>
          </p:nvSpPr>
          <p:spPr>
            <a:xfrm>
              <a:off x="1435608" y="2459865"/>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监控日志</a:t>
              </a:r>
              <a:endParaRPr lang="zh-CN" altLang="en-US" sz="1600" dirty="0" smtClean="0"/>
            </a:p>
          </p:txBody>
        </p:sp>
        <p:sp>
          <p:nvSpPr>
            <p:cNvPr id="15" name="文本框 14"/>
            <p:cNvSpPr txBox="1"/>
            <p:nvPr/>
          </p:nvSpPr>
          <p:spPr>
            <a:xfrm>
              <a:off x="1762271" y="2977692"/>
              <a:ext cx="6984776" cy="400110"/>
            </a:xfrm>
            <a:prstGeom prst="rect">
              <a:avLst/>
            </a:prstGeom>
            <a:noFill/>
          </p:spPr>
          <p:txBody>
            <a:bodyPr wrap="square" rtlCol="0">
              <a:spAutoFit/>
            </a:bodyPr>
            <a:lstStyle/>
            <a:p>
              <a:r>
                <a:rPr lang="zh-CN" altLang="en-US" sz="1000" dirty="0" smtClean="0">
                  <a:latin typeface="华文细黑" panose="02010600040101010101" pitchFamily="2" charset="-122"/>
                  <a:ea typeface="华文细黑" panose="02010600040101010101" pitchFamily="2" charset="-122"/>
                </a:rPr>
                <a:t>框架</a:t>
              </a:r>
              <a:r>
                <a:rPr lang="zh-CN" altLang="en-US" sz="1000" dirty="0">
                  <a:latin typeface="华文细黑" panose="02010600040101010101" pitchFamily="2" charset="-122"/>
                  <a:ea typeface="华文细黑" panose="02010600040101010101" pitchFamily="2" charset="-122"/>
                </a:rPr>
                <a:t>一方面要记录重要的框架层日志、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和调用链数据，还要将日志、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等接口暴露出来，让业务层能根据需要记录业务日志数据。在运行环境中，所有日志数据一般集中落地到企业后台日志系统，做进一步分析和处理。</a:t>
              </a:r>
            </a:p>
          </p:txBody>
        </p:sp>
      </p:grpSp>
      <p:sp>
        <p:nvSpPr>
          <p:cNvPr id="17" name="Content Placeholder 2"/>
          <p:cNvSpPr txBox="1">
            <a:spLocks/>
          </p:cNvSpPr>
          <p:nvPr/>
        </p:nvSpPr>
        <p:spPr>
          <a:xfrm>
            <a:off x="1435608" y="3214132"/>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1600" dirty="0"/>
              <a:t>REST/RPC</a:t>
            </a:r>
            <a:r>
              <a:rPr lang="zh-CN" altLang="en-US" sz="1600" dirty="0"/>
              <a:t>和序列化</a:t>
            </a:r>
            <a:endParaRPr lang="zh-CN" altLang="en-US" sz="1600" dirty="0" smtClean="0"/>
          </a:p>
        </p:txBody>
      </p:sp>
      <p:sp>
        <p:nvSpPr>
          <p:cNvPr id="18" name="文本框 17"/>
          <p:cNvSpPr txBox="1"/>
          <p:nvPr/>
        </p:nvSpPr>
        <p:spPr>
          <a:xfrm>
            <a:off x="1763688" y="3736008"/>
            <a:ext cx="6984776" cy="707886"/>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框架层要支持将业务逻辑以</a:t>
            </a:r>
            <a:r>
              <a:rPr lang="en-US" altLang="zh-CN" sz="1000" dirty="0">
                <a:latin typeface="华文细黑" panose="02010600040101010101" pitchFamily="2" charset="-122"/>
                <a:ea typeface="华文细黑" panose="02010600040101010101" pitchFamily="2" charset="-122"/>
              </a:rPr>
              <a:t>HTTP/REST</a:t>
            </a:r>
            <a:r>
              <a:rPr lang="zh-CN" altLang="en-US" sz="1000" dirty="0">
                <a:latin typeface="华文细黑" panose="02010600040101010101" pitchFamily="2" charset="-122"/>
                <a:ea typeface="华文细黑" panose="02010600040101010101" pitchFamily="2" charset="-122"/>
              </a:rPr>
              <a:t>或者</a:t>
            </a:r>
            <a:r>
              <a:rPr lang="en-US" altLang="zh-CN" sz="1000" dirty="0">
                <a:latin typeface="华文细黑" panose="02010600040101010101" pitchFamily="2" charset="-122"/>
                <a:ea typeface="华文细黑" panose="02010600040101010101" pitchFamily="2" charset="-122"/>
              </a:rPr>
              <a:t>RPC</a:t>
            </a:r>
            <a:r>
              <a:rPr lang="zh-CN" altLang="en-US" sz="1000" dirty="0">
                <a:latin typeface="华文细黑" panose="02010600040101010101" pitchFamily="2" charset="-122"/>
                <a:ea typeface="华文细黑" panose="02010600040101010101" pitchFamily="2" charset="-122"/>
              </a:rPr>
              <a:t>方式暴露出来，</a:t>
            </a:r>
            <a:r>
              <a:rPr lang="en-US" altLang="zh-CN" sz="1000" dirty="0">
                <a:latin typeface="华文细黑" panose="02010600040101010101" pitchFamily="2" charset="-122"/>
                <a:ea typeface="华文细黑" panose="02010600040101010101" pitchFamily="2" charset="-122"/>
              </a:rPr>
              <a:t>HTTP/REST</a:t>
            </a:r>
            <a:r>
              <a:rPr lang="zh-CN" altLang="en-US" sz="1000" dirty="0">
                <a:latin typeface="华文细黑" panose="02010600040101010101" pitchFamily="2" charset="-122"/>
                <a:ea typeface="华文细黑" panose="02010600040101010101" pitchFamily="2" charset="-122"/>
              </a:rPr>
              <a:t>是当前主流</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暴露方式，在性能要求高的场合则可采用</a:t>
            </a:r>
            <a:r>
              <a:rPr lang="en-US" altLang="zh-CN" sz="1000" dirty="0">
                <a:latin typeface="华文细黑" panose="02010600040101010101" pitchFamily="2" charset="-122"/>
                <a:ea typeface="华文细黑" panose="02010600040101010101" pitchFamily="2" charset="-122"/>
              </a:rPr>
              <a:t>Binary/RPC</a:t>
            </a:r>
            <a:r>
              <a:rPr lang="zh-CN" altLang="en-US" sz="1000" dirty="0">
                <a:latin typeface="华文细黑" panose="02010600040101010101" pitchFamily="2" charset="-122"/>
                <a:ea typeface="华文细黑" panose="02010600040101010101" pitchFamily="2" charset="-122"/>
              </a:rPr>
              <a:t>方式。针对当前多样化的设备类型</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浏览器、普通</a:t>
            </a:r>
            <a:r>
              <a:rPr lang="en-US" altLang="zh-CN" sz="1000" dirty="0">
                <a:latin typeface="华文细黑" panose="02010600040101010101" pitchFamily="2" charset="-122"/>
                <a:ea typeface="华文细黑" panose="02010600040101010101" pitchFamily="2" charset="-122"/>
              </a:rPr>
              <a:t>PC</a:t>
            </a:r>
            <a:r>
              <a:rPr lang="zh-CN" altLang="en-US" sz="1000" dirty="0">
                <a:latin typeface="华文细黑" panose="02010600040101010101" pitchFamily="2" charset="-122"/>
                <a:ea typeface="华文细黑" panose="02010600040101010101" pitchFamily="2" charset="-122"/>
              </a:rPr>
              <a:t>、无线设备等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，框架层要支持可定制的序列化机制，例如，对浏览器，框架支持输出</a:t>
            </a:r>
            <a:r>
              <a:rPr lang="en-US" altLang="zh-CN" sz="1000" dirty="0">
                <a:latin typeface="华文细黑" panose="02010600040101010101" pitchFamily="2" charset="-122"/>
                <a:ea typeface="华文细黑" panose="02010600040101010101" pitchFamily="2" charset="-122"/>
              </a:rPr>
              <a:t>Ajax</a:t>
            </a:r>
            <a:r>
              <a:rPr lang="zh-CN" altLang="en-US" sz="1000" dirty="0">
                <a:latin typeface="华文细黑" panose="02010600040101010101" pitchFamily="2" charset="-122"/>
                <a:ea typeface="华文细黑" panose="02010600040101010101" pitchFamily="2" charset="-122"/>
              </a:rPr>
              <a:t>友好的</a:t>
            </a:r>
            <a:r>
              <a:rPr lang="en-US" altLang="zh-CN" sz="1000" dirty="0">
                <a:latin typeface="华文细黑" panose="02010600040101010101" pitchFamily="2" charset="-122"/>
                <a:ea typeface="华文细黑" panose="02010600040101010101" pitchFamily="2" charset="-122"/>
              </a:rPr>
              <a:t>JSON</a:t>
            </a:r>
            <a:r>
              <a:rPr lang="zh-CN" altLang="en-US" sz="1000" dirty="0">
                <a:latin typeface="华文细黑" panose="02010600040101010101" pitchFamily="2" charset="-122"/>
                <a:ea typeface="华文细黑" panose="02010600040101010101" pitchFamily="2" charset="-122"/>
              </a:rPr>
              <a:t>消息格式，而对无线设备上的</a:t>
            </a:r>
            <a:r>
              <a:rPr lang="en-US" altLang="zh-CN" sz="1000" dirty="0">
                <a:latin typeface="华文细黑" panose="02010600040101010101" pitchFamily="2" charset="-122"/>
                <a:ea typeface="华文细黑" panose="02010600040101010101" pitchFamily="2" charset="-122"/>
              </a:rPr>
              <a:t>Native App</a:t>
            </a:r>
            <a:r>
              <a:rPr lang="zh-CN" altLang="en-US" sz="1000" dirty="0">
                <a:latin typeface="华文细黑" panose="02010600040101010101" pitchFamily="2" charset="-122"/>
                <a:ea typeface="华文细黑" panose="02010600040101010101" pitchFamily="2" charset="-122"/>
              </a:rPr>
              <a:t>，框架支持输出性能高的</a:t>
            </a:r>
            <a:r>
              <a:rPr lang="en-US" altLang="zh-CN" sz="1000" dirty="0">
                <a:latin typeface="华文细黑" panose="02010600040101010101" pitchFamily="2" charset="-122"/>
                <a:ea typeface="华文细黑" panose="02010600040101010101" pitchFamily="2" charset="-122"/>
              </a:rPr>
              <a:t>Binary</a:t>
            </a:r>
            <a:r>
              <a:rPr lang="zh-CN" altLang="en-US" sz="1000" dirty="0">
                <a:latin typeface="华文细黑" panose="02010600040101010101" pitchFamily="2" charset="-122"/>
                <a:ea typeface="华文细黑" panose="02010600040101010101" pitchFamily="2" charset="-122"/>
              </a:rPr>
              <a:t>消息格式</a:t>
            </a:r>
          </a:p>
        </p:txBody>
      </p:sp>
      <p:sp>
        <p:nvSpPr>
          <p:cNvPr id="19" name="Content Placeholder 2"/>
          <p:cNvSpPr txBox="1">
            <a:spLocks/>
          </p:cNvSpPr>
          <p:nvPr/>
        </p:nvSpPr>
        <p:spPr>
          <a:xfrm>
            <a:off x="1435608" y="4388777"/>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配置</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除了支持普通配置文件方式的配置，框架层还可集成动态运行时配置，能够在运行时针对不同环境动态调整服务的参数和配置</a:t>
            </a:r>
          </a:p>
        </p:txBody>
      </p:sp>
      <p:sp>
        <p:nvSpPr>
          <p:cNvPr id="21" name="Content Placeholder 2"/>
          <p:cNvSpPr txBox="1">
            <a:spLocks/>
          </p:cNvSpPr>
          <p:nvPr/>
        </p:nvSpPr>
        <p:spPr>
          <a:xfrm>
            <a:off x="1435608" y="5394999"/>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限流和容错</a:t>
            </a:r>
            <a:endParaRPr lang="zh-CN" altLang="en-US" sz="1600" dirty="0" smtClean="0"/>
          </a:p>
        </p:txBody>
      </p:sp>
      <p:sp>
        <p:nvSpPr>
          <p:cNvPr id="22" name="文本框 21"/>
          <p:cNvSpPr txBox="1"/>
          <p:nvPr/>
        </p:nvSpPr>
        <p:spPr>
          <a:xfrm>
            <a:off x="1763688" y="5916875"/>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框架集成限流容错组件，能够在运行时自动限流和容错，保护服务，如果进一步和动态配置相结合，还可以实现动态限流和熔断</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管理接口</a:t>
            </a:r>
            <a:endParaRPr lang="en-US" altLang="zh-CN" sz="1600" dirty="0" smtClean="0"/>
          </a:p>
        </p:txBody>
      </p:sp>
      <p:sp>
        <p:nvSpPr>
          <p:cNvPr id="7" name="文本框 6"/>
          <p:cNvSpPr txBox="1"/>
          <p:nvPr/>
        </p:nvSpPr>
        <p:spPr>
          <a:xfrm>
            <a:off x="1762271" y="1907827"/>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框架集成管理接口，一方面可以在线查看框架和服务内部状态，同时还可以动态调整内部状态，对调试、监控和管理能提供快速反馈。</a:t>
            </a:r>
            <a:r>
              <a:rPr lang="en-US" altLang="zh-CN" sz="1000" dirty="0">
                <a:latin typeface="华文细黑" panose="02010600040101010101" pitchFamily="2" charset="-122"/>
                <a:ea typeface="华文细黑" panose="02010600040101010101" pitchFamily="2" charset="-122"/>
              </a:rPr>
              <a:t>Spring Boot</a:t>
            </a:r>
            <a:r>
              <a:rPr lang="zh-CN" altLang="en-US" sz="1000" dirty="0">
                <a:latin typeface="华文细黑" panose="02010600040101010101" pitchFamily="2" charset="-122"/>
                <a:ea typeface="华文细黑" panose="02010600040101010101" pitchFamily="2" charset="-122"/>
              </a:rPr>
              <a:t>微框架的</a:t>
            </a:r>
            <a:r>
              <a:rPr lang="en-US" altLang="zh-CN" sz="1000" dirty="0">
                <a:latin typeface="华文细黑" panose="02010600040101010101" pitchFamily="2" charset="-122"/>
                <a:ea typeface="华文细黑" panose="02010600040101010101" pitchFamily="2" charset="-122"/>
              </a:rPr>
              <a:t>Actuator</a:t>
            </a:r>
            <a:r>
              <a:rPr lang="zh-CN" altLang="en-US" sz="1000" dirty="0">
                <a:latin typeface="华文细黑" panose="02010600040101010101" pitchFamily="2" charset="-122"/>
                <a:ea typeface="华文细黑" panose="02010600040101010101" pitchFamily="2" charset="-122"/>
              </a:rPr>
              <a:t>模块就是一个强大的管理接口</a:t>
            </a:r>
          </a:p>
        </p:txBody>
      </p:sp>
      <p:grpSp>
        <p:nvGrpSpPr>
          <p:cNvPr id="5" name="组合 4"/>
          <p:cNvGrpSpPr/>
          <p:nvPr/>
        </p:nvGrpSpPr>
        <p:grpSpPr>
          <a:xfrm>
            <a:off x="1435608" y="2296195"/>
            <a:ext cx="7498080" cy="764048"/>
            <a:chOff x="1435608" y="2459865"/>
            <a:chExt cx="7498080" cy="764048"/>
          </a:xfrm>
        </p:grpSpPr>
        <p:sp>
          <p:nvSpPr>
            <p:cNvPr id="6" name="Content Placeholder 2"/>
            <p:cNvSpPr txBox="1">
              <a:spLocks/>
            </p:cNvSpPr>
            <p:nvPr/>
          </p:nvSpPr>
          <p:spPr>
            <a:xfrm>
              <a:off x="1435608" y="2459865"/>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统一错误处理</a:t>
              </a:r>
              <a:endParaRPr lang="zh-CN" altLang="en-US" sz="1600" dirty="0" smtClean="0"/>
            </a:p>
          </p:txBody>
        </p:sp>
        <p:sp>
          <p:nvSpPr>
            <p:cNvPr id="15" name="文本框 14"/>
            <p:cNvSpPr txBox="1"/>
            <p:nvPr/>
          </p:nvSpPr>
          <p:spPr>
            <a:xfrm>
              <a:off x="1762271" y="2977692"/>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对于框架层和服务的内部异常，如果框架层</a:t>
              </a:r>
              <a:r>
                <a:rPr lang="zh-CN" altLang="en-US" sz="1000" dirty="0"/>
                <a:t>能够</a:t>
              </a:r>
              <a:r>
                <a:rPr lang="zh-CN" altLang="en-US" sz="1000" dirty="0">
                  <a:latin typeface="华文细黑" panose="02010600040101010101" pitchFamily="2" charset="-122"/>
                  <a:ea typeface="华文细黑" panose="02010600040101010101" pitchFamily="2" charset="-122"/>
                </a:rPr>
                <a:t>统一处理并</a:t>
              </a:r>
              <a:r>
                <a:rPr lang="zh-CN" altLang="en-US" sz="1000" dirty="0"/>
                <a:t>记录</a:t>
              </a:r>
              <a:r>
                <a:rPr lang="zh-CN" altLang="en-US" sz="1000" dirty="0">
                  <a:latin typeface="华文细黑" panose="02010600040101010101" pitchFamily="2" charset="-122"/>
                  <a:ea typeface="华文细黑" panose="02010600040101010101" pitchFamily="2" charset="-122"/>
                </a:rPr>
                <a:t>日志，对服务监控和快速问题定位有很大帮助</a:t>
              </a:r>
            </a:p>
          </p:txBody>
        </p:sp>
      </p:grpSp>
      <p:sp>
        <p:nvSpPr>
          <p:cNvPr id="17" name="Content Placeholder 2"/>
          <p:cNvSpPr txBox="1">
            <a:spLocks/>
          </p:cNvSpPr>
          <p:nvPr/>
        </p:nvSpPr>
        <p:spPr>
          <a:xfrm>
            <a:off x="1435608" y="3214132"/>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安全</a:t>
            </a:r>
            <a:endParaRPr lang="zh-CN" altLang="en-US" sz="1600" dirty="0" smtClean="0"/>
          </a:p>
        </p:txBody>
      </p:sp>
      <p:sp>
        <p:nvSpPr>
          <p:cNvPr id="18" name="文本框 17"/>
          <p:cNvSpPr txBox="1"/>
          <p:nvPr/>
        </p:nvSpPr>
        <p:spPr>
          <a:xfrm>
            <a:off x="1763688" y="3736008"/>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p>
        </p:txBody>
      </p:sp>
      <p:sp>
        <p:nvSpPr>
          <p:cNvPr id="19" name="Content Placeholder 2"/>
          <p:cNvSpPr txBox="1">
            <a:spLocks/>
          </p:cNvSpPr>
          <p:nvPr/>
        </p:nvSpPr>
        <p:spPr>
          <a:xfrm>
            <a:off x="1435608" y="4388777"/>
            <a:ext cx="7498080" cy="52187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sz="1600" dirty="0"/>
              <a:t>文档自动生成</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的开发和测试人员带来极大便利。</a:t>
            </a:r>
            <a:r>
              <a:rPr lang="en-US" altLang="zh-CN" sz="1000" dirty="0">
                <a:latin typeface="华文细黑" panose="02010600040101010101" pitchFamily="2" charset="-122"/>
                <a:ea typeface="华文细黑" panose="02010600040101010101" pitchFamily="2" charset="-122"/>
              </a:rPr>
              <a:t>Swagger</a:t>
            </a:r>
            <a:r>
              <a:rPr lang="zh-CN" altLang="en-US" sz="1000" dirty="0">
                <a:latin typeface="华文细黑" panose="02010600040101010101" pitchFamily="2" charset="-122"/>
                <a:ea typeface="华文细黑" panose="02010600040101010101" pitchFamily="2" charset="-122"/>
              </a:rPr>
              <a:t>是一种流行</a:t>
            </a:r>
            <a:r>
              <a:rPr lang="en-US" altLang="zh-CN" sz="1000" dirty="0">
                <a:latin typeface="华文细黑" panose="02010600040101010101" pitchFamily="2" charset="-122"/>
                <a:ea typeface="华文细黑" panose="02010600040101010101" pitchFamily="2" charset="-122"/>
              </a:rPr>
              <a:t>Restful API</a:t>
            </a:r>
            <a:r>
              <a:rPr lang="zh-CN" altLang="en-US" sz="1000" dirty="0">
                <a:latin typeface="华文细黑" panose="02010600040101010101" pitchFamily="2" charset="-122"/>
                <a:ea typeface="华文细黑" panose="02010600040101010101" pitchFamily="2" charset="-122"/>
              </a:rPr>
              <a:t>的文档方案</a:t>
            </a:r>
            <a:r>
              <a:rPr lang="zh-CN" altLang="en-US" sz="1000" dirty="0"/>
              <a:t>。</a:t>
            </a:r>
            <a:endParaRPr lang="zh-CN" altLang="en-US" sz="1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26432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Eureka</a:t>
            </a:r>
            <a:r>
              <a:rPr lang="en-US" altLang="zh-CN" sz="2000" dirty="0"/>
              <a:t>:</a:t>
            </a:r>
            <a:r>
              <a:rPr lang="zh-CN" altLang="en-US" sz="2000" dirty="0"/>
              <a:t>　</a:t>
            </a:r>
            <a:r>
              <a:rPr lang="zh-CN" altLang="en-US" sz="1400" dirty="0"/>
              <a:t>服务注册发现框架 </a:t>
            </a:r>
          </a:p>
          <a:p>
            <a:r>
              <a:rPr lang="en-US" altLang="zh-CN" sz="2000" dirty="0" err="1"/>
              <a:t>Zuul</a:t>
            </a:r>
            <a:r>
              <a:rPr lang="en-US" altLang="zh-CN" sz="2000" dirty="0"/>
              <a:t>:</a:t>
            </a:r>
            <a:r>
              <a:rPr lang="zh-CN" altLang="en-US" sz="2000" dirty="0"/>
              <a:t>　</a:t>
            </a:r>
            <a:r>
              <a:rPr lang="zh-CN" altLang="en-US" sz="1400" dirty="0"/>
              <a:t>服务网关 </a:t>
            </a:r>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err="1"/>
              <a:t>Hystrix</a:t>
            </a:r>
            <a:r>
              <a:rPr lang="en-US" altLang="zh-CN" sz="2000" dirty="0"/>
              <a:t>: </a:t>
            </a:r>
            <a:r>
              <a:rPr lang="zh-CN" altLang="en-US" sz="1400" dirty="0"/>
              <a:t>服务容错组件 </a:t>
            </a:r>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p>
        </p:txBody>
      </p:sp>
    </p:spTree>
    <p:extLst>
      <p:ext uri="{BB962C8B-B14F-4D97-AF65-F5344CB8AC3E}">
        <p14:creationId xmlns:p14="http://schemas.microsoft.com/office/powerpoint/2010/main" val="323794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7" name="文本框 6"/>
          <p:cNvSpPr txBox="1"/>
          <p:nvPr/>
        </p:nvSpPr>
        <p:spPr>
          <a:xfrm>
            <a:off x="1763688" y="1969676"/>
            <a:ext cx="6984776"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Spring cloud</a:t>
            </a:r>
            <a:r>
              <a:rPr lang="zh-CN" altLang="en-US" sz="1400" dirty="0" smtClean="0">
                <a:latin typeface="宋体" panose="02010600030101010101" pitchFamily="2" charset="-122"/>
                <a:ea typeface="宋体" panose="02010600030101010101" pitchFamily="2" charset="-122"/>
              </a:rPr>
              <a:t> 为</a:t>
            </a:r>
            <a:r>
              <a:rPr lang="zh-CN" altLang="en-US" sz="1400" dirty="0">
                <a:latin typeface="宋体" panose="02010600030101010101" pitchFamily="2" charset="-122"/>
                <a:ea typeface="宋体" panose="02010600030101010101" pitchFamily="2" charset="-122"/>
              </a:rPr>
              <a:t>开发人员提供了工具，快速建立分布式系统中的一些常见的模式（例如配置管理，服务发现，断路器，智能路由，微代理，控制总线，一次性令牌，全局锁，领导选举，分布式会话，集群状态）</a:t>
            </a:r>
            <a:r>
              <a:rPr lang="zh-CN" altLang="en-US" sz="1400" dirty="0" smtClean="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8" name="Content Placeholder 2"/>
          <p:cNvSpPr txBox="1">
            <a:spLocks/>
          </p:cNvSpPr>
          <p:nvPr/>
        </p:nvSpPr>
        <p:spPr>
          <a:xfrm>
            <a:off x="1841125" y="2708340"/>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a:t>
            </a:r>
            <a:r>
              <a:rPr lang="en-US" altLang="zh-CN" sz="2000" dirty="0" err="1" smtClean="0"/>
              <a:t>Config</a:t>
            </a:r>
            <a:endParaRPr lang="en-US" altLang="zh-CN" sz="2000" dirty="0" smtClean="0"/>
          </a:p>
          <a:p>
            <a:pPr marL="82296"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p>
          <a:p>
            <a:pPr marL="82296"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a:t>
            </a:r>
            <a:r>
              <a:rPr lang="en-US" altLang="zh-CN" sz="1000" dirty="0" err="1">
                <a:latin typeface="华文细黑" panose="02010600040101010101" pitchFamily="2" charset="-122"/>
                <a:ea typeface="华文细黑" panose="02010600040101010101" pitchFamily="2" charset="-122"/>
              </a:rPr>
              <a:t>Hystrix</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Zuul</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p>
          <a:p>
            <a:pPr marL="82296"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p>
          <a:p>
            <a:pPr marL="82296"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err="1"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7474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简介</a:t>
            </a:r>
          </a:p>
        </p:txBody>
      </p:sp>
      <p:sp>
        <p:nvSpPr>
          <p:cNvPr id="3" name="Content Placeholder 2"/>
          <p:cNvSpPr>
            <a:spLocks noGrp="1"/>
          </p:cNvSpPr>
          <p:nvPr>
            <p:ph idx="1"/>
          </p:nvPr>
        </p:nvSpPr>
        <p:spPr/>
        <p:txBody>
          <a:bodyPr/>
          <a:lstStyle/>
          <a:p>
            <a:r>
              <a:rPr lang="zh-CN" altLang="en-US" dirty="0" smtClean="0"/>
              <a:t>什么是微服务</a:t>
            </a:r>
            <a:endParaRPr lang="en-US" altLang="zh-CN" dirty="0" smtClean="0"/>
          </a:p>
          <a:p>
            <a:r>
              <a:rPr lang="zh-CN" altLang="en-US" dirty="0"/>
              <a:t>微</a:t>
            </a:r>
            <a:r>
              <a:rPr lang="zh-CN" altLang="en-US" dirty="0" smtClean="0"/>
              <a:t>服务架构需要解决哪些问题</a:t>
            </a:r>
            <a:endParaRPr lang="zh-CN" dirty="0"/>
          </a:p>
          <a:p>
            <a:r>
              <a:rPr lang="zh-CN" altLang="en-US" dirty="0"/>
              <a:t>开源</a:t>
            </a:r>
            <a:r>
              <a:rPr lang="zh-CN" altLang="en-US" dirty="0" smtClean="0"/>
              <a:t>框架</a:t>
            </a:r>
            <a:endParaRPr lang="en-US" altLang="zh-CN" dirty="0" smtClean="0"/>
          </a:p>
          <a:p>
            <a:r>
              <a:rPr lang="zh-CN" altLang="zh-CN" dirty="0" smtClean="0">
                <a:solidFill>
                  <a:srgbClr val="000000"/>
                </a:solidFill>
                <a:latin typeface="Consolas" panose="020B0609020204030204" pitchFamily="49" charset="0"/>
                <a:cs typeface="Consolas" panose="020B0609020204030204" pitchFamily="49" charset="0"/>
              </a:rPr>
              <a:t>CompletableFuture</a:t>
            </a:r>
            <a:endParaRPr lang="zh-CN" dirty="0" smtClean="0"/>
          </a:p>
          <a:p>
            <a:pPr marL="82296" indent="0">
              <a:buNone/>
            </a:pPr>
            <a:endParaRPr lang="zh-C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8" name="Content Placeholder 2"/>
          <p:cNvSpPr txBox="1">
            <a:spLocks/>
          </p:cNvSpPr>
          <p:nvPr/>
        </p:nvSpPr>
        <p:spPr>
          <a:xfrm>
            <a:off x="1475657" y="1417638"/>
            <a:ext cx="7600888" cy="503511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Sleuth</a:t>
            </a:r>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p>
          <a:p>
            <a:r>
              <a:rPr lang="en-US" altLang="zh-CN" sz="2000" dirty="0" smtClean="0"/>
              <a:t>Spring Cloud Stream</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p>
          <a:p>
            <a:r>
              <a:rPr lang="en-US" altLang="zh-CN" sz="2000" dirty="0" smtClean="0"/>
              <a:t>Spring Cloud Task</a:t>
            </a:r>
          </a:p>
          <a:p>
            <a:pPr marL="82296"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Zookeeper</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与</a:t>
            </a:r>
            <a:r>
              <a:rPr lang="en-US" altLang="zh-CN" sz="1000" dirty="0">
                <a:latin typeface="华文细黑" panose="02010600040101010101" pitchFamily="2" charset="-122"/>
                <a:ea typeface="华文细黑" panose="02010600040101010101" pitchFamily="2" charset="-122"/>
              </a:rPr>
              <a:t>Apache zookeeper</a:t>
            </a:r>
            <a:r>
              <a:rPr lang="zh-CN" altLang="en-US" sz="1000" dirty="0">
                <a:latin typeface="华文细黑" panose="02010600040101010101" pitchFamily="2" charset="-122"/>
                <a:ea typeface="华文细黑" panose="02010600040101010101" pitchFamily="2" charset="-122"/>
              </a:rPr>
              <a:t>的整合，用于服务发现及配置管理；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4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endParaRPr lang="zh-CN" altLang="en-US" sz="1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可以使用</a:t>
            </a:r>
            <a:r>
              <a:rPr lang="en-US" altLang="zh-CN" sz="1000" dirty="0" err="1" smtClean="0">
                <a:solidFill>
                  <a:schemeClr val="tx1"/>
                </a:solidFill>
              </a:rPr>
              <a:t>RabbitMq</a:t>
            </a:r>
            <a:r>
              <a:rPr lang="zh-CN" altLang="en-US" sz="1000" dirty="0" smtClean="0">
                <a:solidFill>
                  <a:schemeClr val="tx1"/>
                </a:solidFill>
              </a:rPr>
              <a:t>，</a:t>
            </a:r>
            <a:r>
              <a:rPr lang="en-US" altLang="zh-CN" sz="1000" dirty="0" err="1" smtClean="0">
                <a:solidFill>
                  <a:schemeClr val="tx1"/>
                </a:solidFill>
              </a:rPr>
              <a:t>kafka</a:t>
            </a:r>
            <a:r>
              <a:rPr lang="zh-CN" altLang="en-US" sz="1000" dirty="0" smtClean="0">
                <a:solidFill>
                  <a:schemeClr val="tx1"/>
                </a:solidFill>
              </a:rPr>
              <a:t>，</a:t>
            </a:r>
            <a:r>
              <a:rPr lang="en-US" altLang="zh-CN" sz="1000" dirty="0" err="1" smtClean="0">
                <a:solidFill>
                  <a:schemeClr val="tx1"/>
                </a:solidFill>
              </a:rPr>
              <a:t>redis</a:t>
            </a:r>
            <a:r>
              <a:rPr lang="zh-CN" altLang="en-US" sz="1000" dirty="0" smtClean="0">
                <a:solidFill>
                  <a:schemeClr val="tx1"/>
                </a:solidFill>
              </a:rPr>
              <a:t>，</a:t>
            </a:r>
            <a:r>
              <a:rPr lang="en-US" altLang="zh-CN" sz="1000" dirty="0" err="1" smtClean="0">
                <a:solidFill>
                  <a:schemeClr val="tx1"/>
                </a:solidFill>
              </a:rPr>
              <a:t>Gemfire</a:t>
            </a:r>
            <a:r>
              <a:rPr lang="zh-CN" altLang="en-US" sz="1000" dirty="0" smtClean="0">
                <a:solidFill>
                  <a:schemeClr val="tx1"/>
                </a:solidFill>
              </a:rPr>
              <a:t>等</a:t>
            </a:r>
            <a:endParaRPr lang="zh-CN" altLang="en-US" sz="1000" dirty="0">
              <a:solidFill>
                <a:schemeClr val="tx1"/>
              </a:solidFill>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查看服务之间的调用情况及依赖关系</a:t>
            </a:r>
            <a:endParaRPr lang="zh-CN" altLang="en-US" sz="1000" dirty="0">
              <a:solidFill>
                <a:schemeClr val="tx1"/>
              </a:solidFill>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查看服务调用的容错情况</a:t>
            </a:r>
            <a:endParaRPr lang="zh-CN" altLang="en-US" sz="1000" dirty="0">
              <a:solidFill>
                <a:schemeClr val="tx1"/>
              </a:solidFill>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err="1" smtClean="0">
                <a:solidFill>
                  <a:schemeClr val="tx1"/>
                </a:solidFill>
              </a:rPr>
              <a:t>Zuul</a:t>
            </a:r>
            <a:r>
              <a:rPr lang="zh-CN" altLang="en-US" sz="1000" dirty="0" smtClean="0">
                <a:solidFill>
                  <a:schemeClr val="tx1"/>
                </a:solidFill>
              </a:rPr>
              <a:t>、</a:t>
            </a:r>
            <a:r>
              <a:rPr lang="en-US" altLang="zh-CN" sz="1000" dirty="0" smtClean="0">
                <a:solidFill>
                  <a:schemeClr val="tx1"/>
                </a:solidFill>
              </a:rPr>
              <a:t>Ribbon</a:t>
            </a:r>
            <a:r>
              <a:rPr lang="zh-CN" altLang="en-US" sz="1000" dirty="0" smtClean="0">
                <a:solidFill>
                  <a:schemeClr val="tx1"/>
                </a:solidFill>
              </a:rPr>
              <a:t>、</a:t>
            </a:r>
            <a:r>
              <a:rPr lang="en-US" altLang="zh-CN" sz="1000" dirty="0" smtClean="0">
                <a:solidFill>
                  <a:schemeClr val="tx1"/>
                </a:solidFill>
              </a:rPr>
              <a:t>Feign</a:t>
            </a:r>
            <a:r>
              <a:rPr lang="zh-CN" altLang="en-US" sz="1000" dirty="0" smtClean="0">
                <a:solidFill>
                  <a:schemeClr val="tx1"/>
                </a:solidFill>
              </a:rPr>
              <a:t>等</a:t>
            </a:r>
            <a:endParaRPr lang="zh-CN" altLang="en-US" sz="1000" dirty="0">
              <a:solidFill>
                <a:schemeClr val="tx1"/>
              </a:solidFill>
            </a:endParaRPr>
          </a:p>
        </p:txBody>
      </p:sp>
    </p:spTree>
    <p:extLst>
      <p:ext uri="{BB962C8B-B14F-4D97-AF65-F5344CB8AC3E}">
        <p14:creationId xmlns:p14="http://schemas.microsoft.com/office/powerpoint/2010/main" val="2455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zh-CN" altLang="en-US" dirty="0" smtClean="0"/>
              <a:t>高效服务调用</a:t>
            </a:r>
            <a:endParaRPr lang="en-US" altLang="zh-CN" dirty="0" smtClean="0"/>
          </a:p>
          <a:p>
            <a:pPr marL="82296" indent="0">
              <a:buNone/>
            </a:pPr>
            <a:endParaRPr lang="en-US" altLang="zh-CN" dirty="0" smtClean="0"/>
          </a:p>
        </p:txBody>
      </p:sp>
      <p:sp>
        <p:nvSpPr>
          <p:cNvPr id="6" name="文本框 5"/>
          <p:cNvSpPr txBox="1"/>
          <p:nvPr/>
        </p:nvSpPr>
        <p:spPr>
          <a:xfrm>
            <a:off x="1537397" y="178441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Thrift</a:t>
            </a:r>
            <a:endParaRPr lang="zh-CN" altLang="en-US" dirty="0">
              <a:latin typeface="宋体" panose="02010600030101010101" pitchFamily="2" charset="-122"/>
              <a:ea typeface="宋体" panose="02010600030101010101" pitchFamily="2" charset="-122"/>
            </a:endParaRPr>
          </a:p>
        </p:txBody>
      </p:sp>
      <p:sp>
        <p:nvSpPr>
          <p:cNvPr id="2" name="文本框 1"/>
          <p:cNvSpPr txBox="1"/>
          <p:nvPr/>
        </p:nvSpPr>
        <p:spPr>
          <a:xfrm>
            <a:off x="1537397" y="2204864"/>
            <a:ext cx="7266333" cy="1323439"/>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目前流行的服务调用方式有很多种，例如基于 </a:t>
            </a:r>
            <a:r>
              <a:rPr lang="en-US" altLang="zh-CN" sz="1000" dirty="0">
                <a:latin typeface="华文细黑" panose="02010600040101010101" pitchFamily="2" charset="-122"/>
                <a:ea typeface="华文细黑" panose="02010600040101010101" pitchFamily="2" charset="-122"/>
              </a:rPr>
              <a:t>SOAP </a:t>
            </a:r>
            <a:r>
              <a:rPr lang="zh-CN" altLang="en-US" sz="1000" dirty="0">
                <a:latin typeface="华文细黑" panose="02010600040101010101" pitchFamily="2" charset="-122"/>
                <a:ea typeface="华文细黑" panose="02010600040101010101" pitchFamily="2" charset="-122"/>
              </a:rPr>
              <a:t>消息格式的 </a:t>
            </a:r>
            <a:r>
              <a:rPr lang="en-US" altLang="zh-CN" sz="1000" dirty="0">
                <a:latin typeface="华文细黑" panose="02010600040101010101" pitchFamily="2" charset="-122"/>
                <a:ea typeface="华文细黑" panose="02010600040101010101" pitchFamily="2" charset="-122"/>
              </a:rPr>
              <a:t>Web Service</a:t>
            </a:r>
            <a:r>
              <a:rPr lang="zh-CN" altLang="en-US" sz="1000" dirty="0">
                <a:latin typeface="华文细黑" panose="02010600040101010101" pitchFamily="2" charset="-122"/>
                <a:ea typeface="华文细黑" panose="02010600040101010101" pitchFamily="2" charset="-122"/>
              </a:rPr>
              <a:t>，基于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消息格式的 </a:t>
            </a:r>
            <a:r>
              <a:rPr lang="en-US" altLang="zh-CN" sz="1000" dirty="0" err="1">
                <a:latin typeface="华文细黑" panose="02010600040101010101" pitchFamily="2" charset="-122"/>
                <a:ea typeface="华文细黑" panose="02010600040101010101" pitchFamily="2" charset="-122"/>
              </a:rPr>
              <a:t>RESTful</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服务等。其中所用到的数据传输方式包括 </a:t>
            </a:r>
            <a:r>
              <a:rPr lang="en-US" altLang="zh-CN" sz="1000" dirty="0">
                <a:latin typeface="华文细黑" panose="02010600040101010101" pitchFamily="2" charset="-122"/>
                <a:ea typeface="华文细黑" panose="02010600040101010101" pitchFamily="2" charset="-122"/>
              </a:rPr>
              <a:t>XML</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等，然而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相对体积太大，传输效率低，</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体积较小，新颖，但还不够完善</a:t>
            </a:r>
            <a:r>
              <a:rPr lang="zh-CN" altLang="en-US" sz="1000" dirty="0">
                <a:latin typeface="华文细黑" panose="02010600040101010101" pitchFamily="2" charset="-122"/>
                <a:ea typeface="华文细黑" panose="02010600040101010101" pitchFamily="2" charset="-122"/>
              </a:rPr>
              <a:t>。由 </a:t>
            </a:r>
            <a:r>
              <a:rPr lang="en-US" altLang="zh-CN" sz="1000" dirty="0">
                <a:latin typeface="华文细黑" panose="02010600040101010101" pitchFamily="2" charset="-122"/>
                <a:ea typeface="华文细黑" panose="02010600040101010101" pitchFamily="2" charset="-122"/>
              </a:rPr>
              <a:t>Facebook </a:t>
            </a:r>
            <a:r>
              <a:rPr lang="zh-CN" altLang="en-US" sz="1000" dirty="0">
                <a:latin typeface="华文细黑" panose="02010600040101010101" pitchFamily="2" charset="-122"/>
                <a:ea typeface="华文细黑" panose="02010600040101010101" pitchFamily="2" charset="-122"/>
              </a:rPr>
              <a:t>开发的远程服务调用框架 </a:t>
            </a:r>
            <a:r>
              <a:rPr lang="en-US" altLang="zh-CN" sz="1000" dirty="0">
                <a:latin typeface="华文细黑" panose="02010600040101010101" pitchFamily="2" charset="-122"/>
                <a:ea typeface="华文细黑" panose="02010600040101010101" pitchFamily="2" charset="-122"/>
              </a:rPr>
              <a:t>Apache Thrift</a:t>
            </a:r>
            <a:r>
              <a:rPr lang="zh-CN" altLang="en-US" sz="1000" dirty="0">
                <a:latin typeface="华文细黑" panose="02010600040101010101" pitchFamily="2" charset="-122"/>
                <a:ea typeface="华文细黑" panose="02010600040101010101" pitchFamily="2" charset="-122"/>
              </a:rPr>
              <a:t>，采用</a:t>
            </a:r>
            <a:r>
              <a:rPr lang="zh-CN" altLang="en-US" sz="1000" dirty="0">
                <a:latin typeface="华文细黑" panose="02010600040101010101" pitchFamily="2" charset="-122"/>
                <a:ea typeface="华文细黑" panose="02010600040101010101" pitchFamily="2" charset="-122"/>
              </a:rPr>
              <a:t>接口描述语言定义并创建服务，支持可扩展的跨语言服务开发，所包含的代码生成引擎可以在多种语言中，如 </a:t>
            </a:r>
            <a:r>
              <a:rPr lang="en-US" altLang="zh-CN" sz="1000" dirty="0">
                <a:latin typeface="华文细黑" panose="02010600040101010101" pitchFamily="2" charset="-122"/>
                <a:ea typeface="华文细黑" panose="02010600040101010101" pitchFamily="2" charset="-122"/>
              </a:rPr>
              <a:t>C++, Java, Python, PHP, Ruby, </a:t>
            </a:r>
            <a:r>
              <a:rPr lang="en-US" altLang="zh-CN" sz="1000" dirty="0" err="1">
                <a:latin typeface="华文细黑" panose="02010600040101010101" pitchFamily="2" charset="-122"/>
                <a:ea typeface="华文细黑" panose="02010600040101010101" pitchFamily="2" charset="-122"/>
              </a:rPr>
              <a:t>Erlang</a:t>
            </a:r>
            <a:r>
              <a:rPr lang="en-US" altLang="zh-CN" sz="1000" dirty="0">
                <a:latin typeface="华文细黑" panose="02010600040101010101" pitchFamily="2" charset="-122"/>
                <a:ea typeface="华文细黑" panose="02010600040101010101" pitchFamily="2" charset="-122"/>
              </a:rPr>
              <a:t>, Perl, Haskell, C#, Cocoa, Smalltalk </a:t>
            </a:r>
            <a:r>
              <a:rPr lang="zh-CN" altLang="en-US" sz="1000" dirty="0">
                <a:latin typeface="华文细黑" panose="02010600040101010101" pitchFamily="2" charset="-122"/>
                <a:ea typeface="华文细黑" panose="02010600040101010101" pitchFamily="2" charset="-122"/>
              </a:rPr>
              <a:t>等创建高效的、无缝的服务，其传输数据采用二进制格式，相对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和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体积更小，对于高并发、大数据量和多语言的环境更有</a:t>
            </a:r>
            <a:r>
              <a:rPr lang="zh-CN" altLang="en-US" sz="1000" dirty="0">
                <a:latin typeface="华文细黑" panose="02010600040101010101" pitchFamily="2" charset="-122"/>
                <a:ea typeface="华文细黑" panose="02010600040101010101" pitchFamily="2" charset="-122"/>
              </a:rPr>
              <a:t>优势</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r>
              <a:rPr lang="en-US" altLang="zh-CN" sz="1000" dirty="0">
                <a:latin typeface="华文细黑" panose="02010600040101010101" pitchFamily="2" charset="-122"/>
                <a:ea typeface="华文细黑" panose="02010600040101010101" pitchFamily="2" charset="-122"/>
              </a:rPr>
              <a:t>Thrift </a:t>
            </a:r>
            <a:r>
              <a:rPr lang="zh-CN" altLang="en-US" sz="1000" dirty="0">
                <a:latin typeface="华文细黑" panose="02010600040101010101" pitchFamily="2" charset="-122"/>
                <a:ea typeface="华文细黑" panose="02010600040101010101" pitchFamily="2" charset="-122"/>
              </a:rPr>
              <a:t>可以很好的与</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集成，方便使用</a:t>
            </a:r>
            <a:r>
              <a:rPr lang="en-US" altLang="zh-CN" sz="1000" dirty="0">
                <a:latin typeface="华文细黑" panose="02010600040101010101" pitchFamily="2" charset="-122"/>
                <a:ea typeface="华文细黑" panose="02010600040101010101" pitchFamily="2" charset="-122"/>
              </a:rPr>
              <a:t>!</a:t>
            </a:r>
            <a:endParaRPr lang="zh-CN" altLang="en-US" sz="1000" dirty="0">
              <a:latin typeface="华文细黑" panose="02010600040101010101" pitchFamily="2" charset="-122"/>
              <a:ea typeface="华文细黑" panose="02010600040101010101" pitchFamily="2" charset="-122"/>
            </a:endParaRPr>
          </a:p>
        </p:txBody>
      </p:sp>
      <p:sp>
        <p:nvSpPr>
          <p:cNvPr id="4" name="文本框 3"/>
          <p:cNvSpPr txBox="1"/>
          <p:nvPr/>
        </p:nvSpPr>
        <p:spPr>
          <a:xfrm>
            <a:off x="1568804" y="4476494"/>
            <a:ext cx="7186067" cy="2092881"/>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Protocol </a:t>
            </a:r>
            <a:r>
              <a:rPr lang="en-US" altLang="zh-CN" sz="1000" dirty="0">
                <a:latin typeface="华文细黑" panose="02010600040101010101" pitchFamily="2" charset="-122"/>
                <a:ea typeface="华文细黑" panose="02010600040101010101" pitchFamily="2" charset="-122"/>
              </a:rPr>
              <a:t>Buffers</a:t>
            </a:r>
            <a:r>
              <a:rPr lang="zh-CN" altLang="en-US" sz="1000" dirty="0">
                <a:latin typeface="华文细黑" panose="02010600040101010101" pitchFamily="2" charset="-122"/>
                <a:ea typeface="华文细黑" panose="02010600040101010101" pitchFamily="2" charset="-122"/>
              </a:rPr>
              <a:t>是</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公司开发的一种</a:t>
            </a:r>
            <a:r>
              <a:rPr lang="zh-CN" altLang="en-US" sz="1000" dirty="0" smtClean="0">
                <a:latin typeface="华文细黑" panose="02010600040101010101" pitchFamily="2" charset="-122"/>
                <a:ea typeface="华文细黑" panose="02010600040101010101" pitchFamily="2" charset="-122"/>
              </a:rPr>
              <a:t>数据描述语言可用</a:t>
            </a:r>
            <a:r>
              <a:rPr lang="zh-CN" altLang="en-US" sz="1000" dirty="0">
                <a:latin typeface="华文细黑" panose="02010600040101010101" pitchFamily="2" charset="-122"/>
                <a:ea typeface="华文细黑" panose="02010600040101010101" pitchFamily="2" charset="-122"/>
              </a:rPr>
              <a:t>于数据存储、通信协议等方面</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它不依赖于语言和平台并且可扩展性极强</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hlinkClick r:id="rId3"/>
            </a:endParaRPr>
          </a:p>
          <a:p>
            <a:r>
              <a:rPr lang="en-US" altLang="zh-CN" sz="1000" dirty="0" err="1" smtClean="0">
                <a:latin typeface="华文细黑" panose="02010600040101010101" pitchFamily="2" charset="-122"/>
                <a:ea typeface="华文细黑" panose="02010600040101010101" pitchFamily="2" charset="-122"/>
                <a:hlinkClick r:id="rId3"/>
              </a:rPr>
              <a:t>gRPC</a:t>
            </a:r>
            <a:r>
              <a:rPr lang="zh-CN" altLang="en-US" sz="1000" dirty="0">
                <a:latin typeface="华文细黑" panose="02010600040101010101" pitchFamily="2" charset="-122"/>
                <a:ea typeface="华文细黑" panose="02010600040101010101" pitchFamily="2" charset="-122"/>
              </a:rPr>
              <a:t>是一个高性能、通用的开源</a:t>
            </a:r>
            <a:r>
              <a:rPr lang="en-US" altLang="zh-CN" sz="1000" dirty="0">
                <a:latin typeface="华文细黑" panose="02010600040101010101" pitchFamily="2" charset="-122"/>
                <a:ea typeface="华文细黑" panose="02010600040101010101" pitchFamily="2" charset="-122"/>
              </a:rPr>
              <a:t>RPC</a:t>
            </a:r>
            <a:r>
              <a:rPr lang="zh-CN" altLang="en-US" sz="1000" dirty="0">
                <a:latin typeface="华文细黑" panose="02010600040101010101" pitchFamily="2" charset="-122"/>
                <a:ea typeface="华文细黑" panose="02010600040101010101" pitchFamily="2" charset="-122"/>
              </a:rPr>
              <a:t>框架，其由</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主要面向移动应用开发并基于</a:t>
            </a:r>
            <a:r>
              <a:rPr lang="en-US" altLang="zh-CN" sz="1000" dirty="0">
                <a:latin typeface="华文细黑" panose="02010600040101010101" pitchFamily="2" charset="-122"/>
                <a:ea typeface="华文细黑" panose="02010600040101010101" pitchFamily="2" charset="-122"/>
                <a:hlinkClick r:id="rId4"/>
              </a:rPr>
              <a:t>HTTP/2</a:t>
            </a:r>
            <a:r>
              <a:rPr lang="zh-CN" altLang="en-US" sz="1000" dirty="0">
                <a:latin typeface="华文细黑" panose="02010600040101010101" pitchFamily="2" charset="-122"/>
                <a:ea typeface="华文细黑" panose="02010600040101010101" pitchFamily="2" charset="-122"/>
              </a:rPr>
              <a:t>协议标准而设计，基于</a:t>
            </a:r>
            <a:r>
              <a:rPr lang="en-US" altLang="zh-CN" sz="1000" dirty="0" err="1">
                <a:latin typeface="华文细黑" panose="02010600040101010101" pitchFamily="2" charset="-122"/>
                <a:ea typeface="华文细黑" panose="02010600040101010101" pitchFamily="2" charset="-122"/>
                <a:hlinkClick r:id="rId5"/>
              </a:rPr>
              <a:t>ProtoBuf</a:t>
            </a:r>
            <a:r>
              <a:rPr lang="en-US" altLang="zh-CN" sz="1000" dirty="0">
                <a:latin typeface="华文细黑" panose="02010600040101010101" pitchFamily="2" charset="-122"/>
                <a:ea typeface="华文细黑" panose="02010600040101010101" pitchFamily="2" charset="-122"/>
              </a:rPr>
              <a:t>(Protocol Buffers)</a:t>
            </a:r>
            <a:r>
              <a:rPr lang="zh-CN" altLang="en-US" sz="1000" dirty="0">
                <a:latin typeface="华文细黑" panose="02010600040101010101" pitchFamily="2" charset="-122"/>
                <a:ea typeface="华文细黑" panose="02010600040101010101" pitchFamily="2" charset="-122"/>
              </a:rPr>
              <a:t>序列化协议开发，且支持众多开发语言。</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endParaRPr lang="en-US" altLang="zh-CN" sz="1000" dirty="0" smtClean="0">
              <a:latin typeface="华文细黑" panose="02010600040101010101" pitchFamily="2" charset="-122"/>
              <a:ea typeface="华文细黑" panose="02010600040101010101" pitchFamily="2" charset="-122"/>
            </a:endParaRPr>
          </a:p>
          <a:p>
            <a:r>
              <a:rPr lang="en-US" altLang="zh-CN" sz="1000" dirty="0" err="1">
                <a:latin typeface="华文细黑" panose="02010600040101010101" pitchFamily="2" charset="-122"/>
                <a:ea typeface="华文细黑" panose="02010600040101010101" pitchFamily="2" charset="-122"/>
              </a:rPr>
              <a:t>gRPC</a:t>
            </a:r>
            <a:r>
              <a:rPr lang="zh-CN" altLang="en-US" sz="1000" dirty="0">
                <a:latin typeface="华文细黑" panose="02010600040101010101" pitchFamily="2" charset="-122"/>
                <a:ea typeface="华文细黑" panose="02010600040101010101" pitchFamily="2" charset="-122"/>
              </a:rPr>
              <a:t>已经应用在</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的云服务和对外提供的</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中，其主要应用场景如下</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zh-CN" altLang="en-US" sz="1000" dirty="0">
              <a:latin typeface="华文细黑" panose="02010600040101010101" pitchFamily="2" charset="-122"/>
              <a:ea typeface="华文细黑" panose="02010600040101010101" pitchFamily="2" charset="-122"/>
            </a:endParaRPr>
          </a:p>
          <a:p>
            <a:r>
              <a:rPr lang="zh-CN" altLang="en-US" sz="1000" dirty="0" smtClean="0">
                <a:latin typeface="华文细黑" panose="02010600040101010101" pitchFamily="2" charset="-122"/>
                <a:ea typeface="华文细黑" panose="02010600040101010101" pitchFamily="2" charset="-122"/>
              </a:rPr>
              <a:t>低</a:t>
            </a:r>
            <a:r>
              <a:rPr lang="zh-CN" altLang="en-US" sz="1000" dirty="0">
                <a:latin typeface="华文细黑" panose="02010600040101010101" pitchFamily="2" charset="-122"/>
                <a:ea typeface="华文细黑" panose="02010600040101010101" pitchFamily="2" charset="-122"/>
              </a:rPr>
              <a:t>延迟、高扩展性、分布式的系统</a:t>
            </a:r>
          </a:p>
          <a:p>
            <a:r>
              <a:rPr lang="zh-CN" altLang="en-US" sz="1000" dirty="0">
                <a:latin typeface="华文细黑" panose="02010600040101010101" pitchFamily="2" charset="-122"/>
                <a:ea typeface="华文细黑" panose="02010600040101010101" pitchFamily="2" charset="-122"/>
              </a:rPr>
              <a:t>同云服务器进行通信的移动应用客户端</a:t>
            </a:r>
          </a:p>
          <a:p>
            <a:r>
              <a:rPr lang="zh-CN" altLang="en-US" sz="1000" dirty="0">
                <a:latin typeface="华文细黑" panose="02010600040101010101" pitchFamily="2" charset="-122"/>
                <a:ea typeface="华文细黑" panose="02010600040101010101" pitchFamily="2" charset="-122"/>
              </a:rPr>
              <a:t>设计语言独立、高效、精确的新协议</a:t>
            </a:r>
          </a:p>
          <a:p>
            <a:r>
              <a:rPr lang="zh-CN" altLang="en-US" sz="1000" dirty="0">
                <a:latin typeface="华文细黑" panose="02010600040101010101" pitchFamily="2" charset="-122"/>
                <a:ea typeface="华文细黑" panose="02010600040101010101" pitchFamily="2" charset="-122"/>
              </a:rPr>
              <a:t>便于各方面扩展的分层设计，如认证、负载均衡、日志记录、监控</a:t>
            </a:r>
            <a:r>
              <a:rPr lang="zh-CN" altLang="en-US" sz="1000" dirty="0" smtClean="0">
                <a:latin typeface="华文细黑" panose="02010600040101010101" pitchFamily="2" charset="-122"/>
                <a:ea typeface="华文细黑" panose="02010600040101010101" pitchFamily="2" charset="-122"/>
              </a:rPr>
              <a:t>等</a:t>
            </a:r>
            <a:endParaRPr lang="en-US" altLang="zh-CN" sz="1000" dirty="0" smtClean="0">
              <a:latin typeface="华文细黑" panose="02010600040101010101" pitchFamily="2" charset="-122"/>
              <a:ea typeface="华文细黑" panose="02010600040101010101" pitchFamily="2" charset="-122"/>
            </a:endParaRPr>
          </a:p>
        </p:txBody>
      </p:sp>
      <p:sp>
        <p:nvSpPr>
          <p:cNvPr id="7" name="文本框 6"/>
          <p:cNvSpPr txBox="1"/>
          <p:nvPr/>
        </p:nvSpPr>
        <p:spPr>
          <a:xfrm>
            <a:off x="1568804" y="399987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Protocol Buffers</a:t>
            </a:r>
            <a:endParaRPr lang="zh-CN" altLang="en-US" dirty="0">
              <a:latin typeface="宋体" panose="02010600030101010101" pitchFamily="2" charset="-122"/>
              <a:ea typeface="宋体" panose="02010600030101010101" pitchFamily="2" charset="-122"/>
            </a:endParaRPr>
          </a:p>
        </p:txBody>
      </p:sp>
      <p:sp>
        <p:nvSpPr>
          <p:cNvPr id="5" name="文本框 4"/>
          <p:cNvSpPr txBox="1"/>
          <p:nvPr/>
        </p:nvSpPr>
        <p:spPr>
          <a:xfrm>
            <a:off x="1537397" y="1009204"/>
            <a:ext cx="6120680" cy="523220"/>
          </a:xfrm>
          <a:prstGeom prst="rect">
            <a:avLst/>
          </a:prstGeom>
          <a:noFill/>
        </p:spPr>
        <p:txBody>
          <a:bodyPr wrap="square" rtlCol="0">
            <a:spAutoFit/>
          </a:bodyPr>
          <a:lstStyle/>
          <a:p>
            <a:r>
              <a:rPr lang="zh-CN" altLang="en-US" sz="1400" dirty="0" smtClean="0">
                <a:latin typeface="+mn-ea"/>
              </a:rPr>
              <a:t>简单高效的</a:t>
            </a:r>
            <a:r>
              <a:rPr lang="en-US" altLang="zh-CN" sz="1400" dirty="0" smtClean="0">
                <a:latin typeface="+mn-ea"/>
              </a:rPr>
              <a:t>RPC</a:t>
            </a:r>
            <a:r>
              <a:rPr lang="zh-CN" altLang="en-US" sz="1400" dirty="0" smtClean="0">
                <a:latin typeface="+mn-ea"/>
              </a:rPr>
              <a:t>服务调用框架，通过</a:t>
            </a:r>
            <a:r>
              <a:rPr lang="en-US" altLang="zh-CN" sz="1400" dirty="0" smtClean="0">
                <a:latin typeface="+mn-ea"/>
              </a:rPr>
              <a:t>IDL</a:t>
            </a:r>
            <a:r>
              <a:rPr lang="zh-CN" altLang="en-US" sz="1400" dirty="0" smtClean="0">
                <a:latin typeface="+mn-ea"/>
              </a:rPr>
              <a:t>定义数据结构，在服务端、客户端之间通过二进制传输数据，体积更小，序列化和反序列化更高效；</a:t>
            </a:r>
            <a:endParaRPr lang="zh-CN" altLang="en-US" sz="1400" dirty="0">
              <a:latin typeface="+mn-ea"/>
            </a:endParaRPr>
          </a:p>
        </p:txBody>
      </p:sp>
    </p:spTree>
    <p:extLst>
      <p:ext uri="{BB962C8B-B14F-4D97-AF65-F5344CB8AC3E}">
        <p14:creationId xmlns:p14="http://schemas.microsoft.com/office/powerpoint/2010/main" val="3351718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a:t>Hystrix</a:t>
            </a:r>
            <a:endParaRPr lang="en-US" altLang="zh-CN" dirty="0"/>
          </a:p>
          <a:p>
            <a:pPr marL="82296" indent="0">
              <a:buNone/>
            </a:pPr>
            <a:endParaRPr lang="en-US" altLang="zh-CN" dirty="0" smtClean="0"/>
          </a:p>
        </p:txBody>
      </p:sp>
      <p:pic>
        <p:nvPicPr>
          <p:cNvPr id="1026" name="Picture 2" descr="Hys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29613"/>
            <a:ext cx="6984776" cy="519588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680602" y="1024951"/>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查看所有方法的容错情况，可以支持超时容错、失败容错、限流等。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14863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smtClean="0"/>
              <a:t>Zipkin</a:t>
            </a:r>
            <a:endParaRPr lang="en-US" altLang="zh-CN" dirty="0"/>
          </a:p>
          <a:p>
            <a:pPr marL="82296" indent="0">
              <a:buNone/>
            </a:pPr>
            <a:endParaRPr lang="en-US" altLang="zh-CN" dirty="0" smtClean="0"/>
          </a:p>
        </p:txBody>
      </p:sp>
      <p:sp>
        <p:nvSpPr>
          <p:cNvPr id="6" name="文本框 5"/>
          <p:cNvSpPr txBox="1"/>
          <p:nvPr/>
        </p:nvSpPr>
        <p:spPr>
          <a:xfrm>
            <a:off x="1188720" y="979057"/>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查看服务之间的调用情况及依赖信息。</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157607" y="1457871"/>
            <a:ext cx="7848338" cy="3024336"/>
          </a:xfrm>
          <a:prstGeom prst="rect">
            <a:avLst/>
          </a:prstGeom>
        </p:spPr>
      </p:pic>
      <p:pic>
        <p:nvPicPr>
          <p:cNvPr id="4" name="图片 3"/>
          <p:cNvPicPr>
            <a:picLocks noChangeAspect="1"/>
          </p:cNvPicPr>
          <p:nvPr/>
        </p:nvPicPr>
        <p:blipFill>
          <a:blip r:embed="rId4"/>
          <a:stretch>
            <a:fillRect/>
          </a:stretch>
        </p:blipFill>
        <p:spPr>
          <a:xfrm>
            <a:off x="1178456" y="4619821"/>
            <a:ext cx="5876925" cy="2181225"/>
          </a:xfrm>
          <a:prstGeom prst="rect">
            <a:avLst/>
          </a:prstGeom>
        </p:spPr>
      </p:pic>
      <p:sp>
        <p:nvSpPr>
          <p:cNvPr id="5" name="线形标注 1 4"/>
          <p:cNvSpPr/>
          <p:nvPr/>
        </p:nvSpPr>
        <p:spPr>
          <a:xfrm>
            <a:off x="6876256" y="4538850"/>
            <a:ext cx="1456731" cy="854792"/>
          </a:xfrm>
          <a:prstGeom prst="borderCallout1">
            <a:avLst>
              <a:gd name="adj1" fmla="val 18750"/>
              <a:gd name="adj2" fmla="val -8333"/>
              <a:gd name="adj3" fmla="val 112500"/>
              <a:gd name="adj4" fmla="val -76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tx1"/>
                </a:solidFill>
              </a:rPr>
              <a:t>线条越粗表示调用次数越多</a:t>
            </a:r>
            <a:endParaRPr lang="zh-CN" altLang="en-US" sz="1200" dirty="0">
              <a:solidFill>
                <a:schemeClr val="tx1"/>
              </a:solidFill>
            </a:endParaRPr>
          </a:p>
        </p:txBody>
      </p:sp>
    </p:spTree>
    <p:extLst>
      <p:ext uri="{BB962C8B-B14F-4D97-AF65-F5344CB8AC3E}">
        <p14:creationId xmlns:p14="http://schemas.microsoft.com/office/powerpoint/2010/main" val="967561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51739" y="1866411"/>
            <a:ext cx="7498080" cy="613048"/>
          </a:xfrm>
        </p:spPr>
        <p:txBody>
          <a:bodyPr>
            <a:normAutofit/>
          </a:bodyPr>
          <a:lstStyle/>
          <a:p>
            <a:r>
              <a:rPr lang="zh-CN" altLang="en-US" dirty="0" smtClean="0"/>
              <a:t>事件驱动</a:t>
            </a:r>
            <a:endParaRPr lang="en-US" altLang="zh-CN" dirty="0" smtClean="0"/>
          </a:p>
        </p:txBody>
      </p:sp>
      <p:sp>
        <p:nvSpPr>
          <p:cNvPr id="4" name="Content Placeholder 2"/>
          <p:cNvSpPr txBox="1">
            <a:spLocks/>
          </p:cNvSpPr>
          <p:nvPr/>
        </p:nvSpPr>
        <p:spPr>
          <a:xfrm>
            <a:off x="1770384" y="2330515"/>
            <a:ext cx="7379435" cy="666437"/>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lnSpc>
                <a:spcPts val="1500"/>
              </a:lnSpc>
              <a:buNone/>
            </a:pPr>
            <a:r>
              <a:rPr lang="zh-CN" altLang="en-US" sz="1200" dirty="0">
                <a:latin typeface="宋体" panose="02010600030101010101" pitchFamily="2" charset="-122"/>
                <a:ea typeface="宋体" panose="02010600030101010101" pitchFamily="2" charset="-122"/>
              </a:rPr>
              <a:t>你只是想在未来</a:t>
            </a:r>
            <a:r>
              <a:rPr lang="en-US" altLang="zh-CN" sz="1200" dirty="0">
                <a:latin typeface="宋体" panose="02010600030101010101" pitchFamily="2" charset="-122"/>
                <a:ea typeface="宋体" panose="02010600030101010101" pitchFamily="2" charset="-122"/>
              </a:rPr>
              <a:t>JMS</a:t>
            </a:r>
            <a:r>
              <a:rPr lang="zh-CN" altLang="en-US" sz="1200" dirty="0">
                <a:latin typeface="宋体" panose="02010600030101010101" pitchFamily="2" charset="-122"/>
                <a:ea typeface="宋体" panose="02010600030101010101" pitchFamily="2" charset="-122"/>
              </a:rPr>
              <a:t>消息到达时简单地完成（解决），这是由一个事件驱动的。在这种情况下，你可以简单地创建</a:t>
            </a:r>
            <a:r>
              <a:rPr lang="en-US" altLang="zh-CN" sz="1200" dirty="0" err="1">
                <a:latin typeface="宋体" panose="02010600030101010101" pitchFamily="2" charset="-122"/>
                <a:ea typeface="宋体" panose="02010600030101010101" pitchFamily="2" charset="-122"/>
              </a:rPr>
              <a:t>CompletableFuture</a:t>
            </a:r>
            <a:r>
              <a:rPr lang="zh-CN" altLang="en-US" sz="1200" dirty="0">
                <a:latin typeface="宋体" panose="02010600030101010101" pitchFamily="2" charset="-122"/>
                <a:ea typeface="宋体" panose="02010600030101010101" pitchFamily="2" charset="-122"/>
              </a:rPr>
              <a:t>来返还给你的客户端，只要你认为你的结果是可用的，仅仅通过</a:t>
            </a:r>
            <a:r>
              <a:rPr lang="en-US" altLang="zh-CN" sz="1200" dirty="0">
                <a:latin typeface="宋体" panose="02010600030101010101" pitchFamily="2" charset="-122"/>
                <a:ea typeface="宋体" panose="02010600030101010101" pitchFamily="2" charset="-122"/>
              </a:rPr>
              <a:t>complete()</a:t>
            </a:r>
            <a:r>
              <a:rPr lang="zh-CN" altLang="en-US" sz="1200" dirty="0">
                <a:latin typeface="宋体" panose="02010600030101010101" pitchFamily="2" charset="-122"/>
                <a:ea typeface="宋体" panose="02010600030101010101" pitchFamily="2" charset="-122"/>
              </a:rPr>
              <a:t>就能解锁所有等待</a:t>
            </a:r>
            <a:r>
              <a:rPr lang="en-US" altLang="zh-CN" sz="1200" dirty="0">
                <a:latin typeface="宋体" panose="02010600030101010101" pitchFamily="2" charset="-122"/>
                <a:ea typeface="宋体" panose="02010600030101010101" pitchFamily="2" charset="-122"/>
              </a:rPr>
              <a:t>Future</a:t>
            </a:r>
            <a:r>
              <a:rPr lang="zh-CN" altLang="en-US" sz="1200" dirty="0">
                <a:latin typeface="宋体" panose="02010600030101010101" pitchFamily="2" charset="-122"/>
                <a:ea typeface="宋体" panose="02010600030101010101" pitchFamily="2" charset="-122"/>
              </a:rPr>
              <a:t>的客户端</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296" indent="0">
              <a:lnSpc>
                <a:spcPts val="1500"/>
              </a:lnSpc>
              <a:buNone/>
            </a:pPr>
            <a:endParaRPr lang="en-US" altLang="zh-CN" sz="1200" dirty="0">
              <a:latin typeface="宋体" panose="02010600030101010101" pitchFamily="2" charset="-122"/>
              <a:ea typeface="宋体" panose="02010600030101010101" pitchFamily="2" charset="-122"/>
            </a:endParaRPr>
          </a:p>
          <a:p>
            <a:pPr marL="82296" indent="0">
              <a:lnSpc>
                <a:spcPts val="1500"/>
              </a:lnSpc>
              <a:buNone/>
            </a:pPr>
            <a:endParaRPr lang="zh-CN" altLang="en-US" sz="1200" dirty="0">
              <a:latin typeface="宋体" panose="02010600030101010101" pitchFamily="2" charset="-122"/>
              <a:ea typeface="宋体" panose="02010600030101010101" pitchFamily="2" charset="-122"/>
            </a:endParaRPr>
          </a:p>
        </p:txBody>
      </p:sp>
      <p:sp>
        <p:nvSpPr>
          <p:cNvPr id="7" name="文本框 6"/>
          <p:cNvSpPr txBox="1"/>
          <p:nvPr/>
        </p:nvSpPr>
        <p:spPr>
          <a:xfrm>
            <a:off x="1619672" y="1211488"/>
            <a:ext cx="7128792" cy="523220"/>
          </a:xfrm>
          <a:prstGeom prst="rect">
            <a:avLst/>
          </a:prstGeom>
          <a:noFill/>
        </p:spPr>
        <p:txBody>
          <a:bodyPr wrap="square" rtlCol="0">
            <a:spAutoFit/>
          </a:bodyPr>
          <a:lstStyle/>
          <a:p>
            <a:r>
              <a:rPr lang="en-US" altLang="zh-CN" sz="1400" dirty="0" err="1">
                <a:hlinkClick r:id="rId3"/>
              </a:rPr>
              <a:t>CompletableFuture</a:t>
            </a:r>
            <a:r>
              <a:rPr lang="en-US" altLang="zh-CN" sz="1400" dirty="0"/>
              <a:t> extends </a:t>
            </a:r>
            <a:r>
              <a:rPr lang="en-US" altLang="zh-CN" sz="1400" dirty="0">
                <a:hlinkClick r:id="rId4"/>
              </a:rPr>
              <a:t>Future</a:t>
            </a:r>
            <a:r>
              <a:rPr lang="zh-CN" altLang="en-US" sz="1400" dirty="0"/>
              <a:t>提供了</a:t>
            </a:r>
            <a:r>
              <a:rPr lang="zh-CN" altLang="en-US" sz="1400" dirty="0" smtClean="0"/>
              <a:t>方法，很好的支持异步</a:t>
            </a:r>
            <a:r>
              <a:rPr lang="zh-CN" altLang="en-US" sz="1400" dirty="0"/>
              <a:t>性以及事件驱动编程</a:t>
            </a:r>
            <a:r>
              <a:rPr lang="zh-CN" altLang="en-US" sz="1400" dirty="0" smtClean="0"/>
              <a:t>模型，配合</a:t>
            </a:r>
            <a:r>
              <a:rPr lang="en-US" altLang="zh-CN" sz="1400" dirty="0" smtClean="0"/>
              <a:t>lambda</a:t>
            </a:r>
            <a:r>
              <a:rPr lang="zh-CN" altLang="en-US" sz="1400" dirty="0" smtClean="0"/>
              <a:t>表达式效果更好</a:t>
            </a:r>
            <a:r>
              <a:rPr lang="en-US" altLang="zh-CN" sz="1400" dirty="0" smtClean="0"/>
              <a:t>!</a:t>
            </a:r>
            <a:endParaRPr lang="zh-CN" altLang="en-US" sz="14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5"/>
          <a:stretch>
            <a:fillRect/>
          </a:stretch>
        </p:blipFill>
        <p:spPr>
          <a:xfrm>
            <a:off x="1835696" y="2954520"/>
            <a:ext cx="6991350" cy="1009650"/>
          </a:xfrm>
          <a:prstGeom prst="rect">
            <a:avLst/>
          </a:prstGeom>
        </p:spPr>
      </p:pic>
      <p:sp>
        <p:nvSpPr>
          <p:cNvPr id="9" name="Content Placeholder 2"/>
          <p:cNvSpPr txBox="1">
            <a:spLocks/>
          </p:cNvSpPr>
          <p:nvPr/>
        </p:nvSpPr>
        <p:spPr>
          <a:xfrm>
            <a:off x="1687200" y="4001004"/>
            <a:ext cx="7498080" cy="6130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zh-CN" altLang="en-US" dirty="0"/>
              <a:t>回调</a:t>
            </a:r>
            <a:endParaRPr lang="zh-CN" altLang="en-US" dirty="0" smtClean="0"/>
          </a:p>
        </p:txBody>
      </p:sp>
      <p:pic>
        <p:nvPicPr>
          <p:cNvPr id="11" name="图片 10"/>
          <p:cNvPicPr>
            <a:picLocks noChangeAspect="1"/>
          </p:cNvPicPr>
          <p:nvPr/>
        </p:nvPicPr>
        <p:blipFill>
          <a:blip r:embed="rId6"/>
          <a:stretch>
            <a:fillRect/>
          </a:stretch>
        </p:blipFill>
        <p:spPr>
          <a:xfrm>
            <a:off x="1402643" y="4851715"/>
            <a:ext cx="7562850" cy="1133475"/>
          </a:xfrm>
          <a:prstGeom prst="rect">
            <a:avLst/>
          </a:prstGeom>
        </p:spPr>
      </p:pic>
      <p:sp>
        <p:nvSpPr>
          <p:cNvPr id="12" name="Content Placeholder 2"/>
          <p:cNvSpPr txBox="1">
            <a:spLocks/>
          </p:cNvSpPr>
          <p:nvPr/>
        </p:nvSpPr>
        <p:spPr>
          <a:xfrm>
            <a:off x="1835696" y="4518497"/>
            <a:ext cx="7379435" cy="666437"/>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lnSpc>
                <a:spcPts val="1500"/>
              </a:lnSpc>
              <a:buNone/>
            </a:pPr>
            <a:r>
              <a:rPr lang="zh-CN" altLang="en-US" sz="1200" dirty="0" smtClean="0">
                <a:latin typeface="宋体" panose="02010600030101010101" pitchFamily="2" charset="-122"/>
                <a:ea typeface="宋体" panose="02010600030101010101" pitchFamily="2" charset="-122"/>
              </a:rPr>
              <a:t>你现在并不关系任务的执行结果，可以注册回调，执行结束后会进行回调的调用；</a:t>
            </a:r>
            <a:endParaRPr lang="en-US" altLang="zh-CN" sz="1200" dirty="0">
              <a:latin typeface="宋体" panose="02010600030101010101" pitchFamily="2" charset="-122"/>
              <a:ea typeface="宋体" panose="02010600030101010101" pitchFamily="2" charset="-122"/>
            </a:endParaRPr>
          </a:p>
          <a:p>
            <a:pPr marL="82296" indent="0">
              <a:lnSpc>
                <a:spcPts val="1500"/>
              </a:lnSpc>
              <a:buNone/>
            </a:pP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90446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8044"/>
            <a:ext cx="7498080" cy="1143000"/>
          </a:xfrm>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941594"/>
            <a:ext cx="7498080" cy="613048"/>
          </a:xfrm>
        </p:spPr>
        <p:txBody>
          <a:bodyPr>
            <a:normAutofit/>
          </a:bodyPr>
          <a:lstStyle/>
          <a:p>
            <a:r>
              <a:rPr lang="zh-CN" altLang="en-US" dirty="0" smtClean="0"/>
              <a:t>或、且</a:t>
            </a:r>
            <a:endParaRPr lang="en-US" altLang="zh-CN" dirty="0" smtClean="0"/>
          </a:p>
        </p:txBody>
      </p:sp>
      <p:sp>
        <p:nvSpPr>
          <p:cNvPr id="12" name="Content Placeholder 2"/>
          <p:cNvSpPr txBox="1">
            <a:spLocks/>
          </p:cNvSpPr>
          <p:nvPr/>
        </p:nvSpPr>
        <p:spPr>
          <a:xfrm>
            <a:off x="1785560" y="1375677"/>
            <a:ext cx="7363400" cy="650781"/>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lnSpc>
                <a:spcPts val="1500"/>
              </a:lnSpc>
              <a:buNone/>
            </a:pPr>
            <a:r>
              <a:rPr lang="zh-CN" altLang="en-US" sz="1200" dirty="0" smtClean="0">
                <a:latin typeface="宋体" panose="02010600030101010101" pitchFamily="2" charset="-122"/>
                <a:ea typeface="宋体" panose="02010600030101010101" pitchFamily="2" charset="-122"/>
              </a:rPr>
              <a:t>且</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allOf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等待所有任务执行完成；或</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anyOf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，任意一个任务执行完成后就可以继续向下进行</a:t>
            </a:r>
            <a:endParaRPr lang="zh-CN" altLang="en-US" sz="12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3"/>
          <a:stretch>
            <a:fillRect/>
          </a:stretch>
        </p:blipFill>
        <p:spPr>
          <a:xfrm>
            <a:off x="1424603" y="1683964"/>
            <a:ext cx="7477125" cy="2076450"/>
          </a:xfrm>
          <a:prstGeom prst="rect">
            <a:avLst/>
          </a:prstGeom>
        </p:spPr>
      </p:pic>
      <p:sp>
        <p:nvSpPr>
          <p:cNvPr id="14" name="Content Placeholder 2"/>
          <p:cNvSpPr txBox="1">
            <a:spLocks/>
          </p:cNvSpPr>
          <p:nvPr/>
        </p:nvSpPr>
        <p:spPr>
          <a:xfrm>
            <a:off x="1644610" y="3764250"/>
            <a:ext cx="7637354" cy="6130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dirty="0" smtClean="0"/>
              <a:t>Compose</a:t>
            </a:r>
            <a:r>
              <a:rPr lang="zh-CN" altLang="en-US" dirty="0" smtClean="0"/>
              <a:t>、</a:t>
            </a:r>
            <a:r>
              <a:rPr lang="en-US" altLang="zh-CN" dirty="0" smtClean="0"/>
              <a:t>combine</a:t>
            </a:r>
            <a:endParaRPr lang="zh-CN" altLang="en-US" dirty="0" smtClean="0"/>
          </a:p>
        </p:txBody>
      </p:sp>
      <p:pic>
        <p:nvPicPr>
          <p:cNvPr id="17" name="图片 16"/>
          <p:cNvPicPr>
            <a:picLocks noChangeAspect="1"/>
          </p:cNvPicPr>
          <p:nvPr/>
        </p:nvPicPr>
        <p:blipFill>
          <a:blip r:embed="rId4"/>
          <a:stretch>
            <a:fillRect/>
          </a:stretch>
        </p:blipFill>
        <p:spPr>
          <a:xfrm>
            <a:off x="2195736" y="4146569"/>
            <a:ext cx="5172075" cy="2714625"/>
          </a:xfrm>
          <a:prstGeom prst="rect">
            <a:avLst/>
          </a:prstGeom>
        </p:spPr>
      </p:pic>
    </p:spTree>
    <p:extLst>
      <p:ext uri="{BB962C8B-B14F-4D97-AF65-F5344CB8AC3E}">
        <p14:creationId xmlns:p14="http://schemas.microsoft.com/office/powerpoint/2010/main" val="3503250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1377843"/>
            <a:ext cx="7498080" cy="613048"/>
          </a:xfrm>
        </p:spPr>
        <p:txBody>
          <a:bodyPr>
            <a:normAutofit/>
          </a:bodyPr>
          <a:lstStyle/>
          <a:p>
            <a:r>
              <a:rPr lang="zh-CN" altLang="en-US" dirty="0" smtClean="0"/>
              <a:t>任务编排</a:t>
            </a:r>
            <a:endParaRPr lang="en-US" altLang="zh-CN" dirty="0" smtClean="0"/>
          </a:p>
        </p:txBody>
      </p:sp>
      <p:sp>
        <p:nvSpPr>
          <p:cNvPr id="12" name="Content Placeholder 2"/>
          <p:cNvSpPr txBox="1">
            <a:spLocks/>
          </p:cNvSpPr>
          <p:nvPr/>
        </p:nvSpPr>
        <p:spPr>
          <a:xfrm>
            <a:off x="1907704" y="2052691"/>
            <a:ext cx="7379435" cy="666437"/>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lnSpc>
                <a:spcPts val="1500"/>
              </a:lnSpc>
              <a:buNone/>
            </a:pPr>
            <a:r>
              <a:rPr lang="zh-CN" altLang="en-US" sz="1200" dirty="0" smtClean="0">
                <a:latin typeface="宋体" panose="02010600030101010101" pitchFamily="2" charset="-122"/>
                <a:ea typeface="宋体" panose="02010600030101010101" pitchFamily="2" charset="-122"/>
              </a:rPr>
              <a:t>当你有多个任务，可以根据任务的依赖关系进行任务编排，将本来顺序执行的任务变成并行执行，任务的执行总时间有可能从原来的所有任务时间之和缩短为最大任务的执行时间；</a:t>
            </a:r>
            <a:endParaRPr lang="en-US" altLang="zh-CN" sz="1200" dirty="0">
              <a:latin typeface="宋体" panose="02010600030101010101" pitchFamily="2" charset="-122"/>
              <a:ea typeface="宋体" panose="02010600030101010101" pitchFamily="2" charset="-122"/>
            </a:endParaRPr>
          </a:p>
          <a:p>
            <a:pPr marL="82296" indent="0">
              <a:lnSpc>
                <a:spcPts val="1500"/>
              </a:lnSpc>
              <a:buNone/>
            </a:pPr>
            <a:endParaRPr lang="zh-CN" altLang="en-US" sz="12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742182"/>
            <a:ext cx="3785022" cy="3508534"/>
          </a:xfrm>
          <a:prstGeom prst="rect">
            <a:avLst/>
          </a:prstGeom>
        </p:spPr>
      </p:pic>
    </p:spTree>
    <p:extLst>
      <p:ext uri="{BB962C8B-B14F-4D97-AF65-F5344CB8AC3E}">
        <p14:creationId xmlns:p14="http://schemas.microsoft.com/office/powerpoint/2010/main" val="97298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什么是微服务</a:t>
            </a:r>
            <a:endParaRPr lang="zh-CN" dirty="0"/>
          </a:p>
        </p:txBody>
      </p:sp>
      <p:sp>
        <p:nvSpPr>
          <p:cNvPr id="3" name="Content Placeholder 2"/>
          <p:cNvSpPr>
            <a:spLocks noGrp="1"/>
          </p:cNvSpPr>
          <p:nvPr>
            <p:ph idx="1"/>
          </p:nvPr>
        </p:nvSpPr>
        <p:spPr/>
        <p:txBody>
          <a:bodyPr>
            <a:normAutofit/>
          </a:bodyPr>
          <a:lstStyle/>
          <a:p>
            <a:pPr marL="82296" indent="0">
              <a:buNone/>
            </a:pPr>
            <a:r>
              <a:rPr lang="zh-CN" altLang="en-US" sz="1200" dirty="0" smtClean="0">
                <a:latin typeface="宋体" panose="02010600030101010101" pitchFamily="2" charset="-122"/>
                <a:ea typeface="宋体" panose="02010600030101010101" pitchFamily="2" charset="-122"/>
              </a:rPr>
              <a:t>   微</a:t>
            </a:r>
            <a:r>
              <a:rPr lang="zh-CN" altLang="en-US" sz="1200" dirty="0">
                <a:latin typeface="宋体" panose="02010600030101010101" pitchFamily="2" charset="-122"/>
                <a:ea typeface="宋体" panose="02010600030101010101" pitchFamily="2" charset="-122"/>
              </a:rPr>
              <a:t>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a:latin typeface="宋体" panose="02010600030101010101" pitchFamily="2" charset="-122"/>
                <a:ea typeface="宋体" panose="02010600030101010101" pitchFamily="2" charset="-122"/>
              </a:rPr>
              <a:t>HTTP</a:t>
            </a:r>
            <a:r>
              <a:rPr lang="zh-CN" altLang="en-US" sz="1200" dirty="0">
                <a:latin typeface="宋体" panose="02010600030101010101" pitchFamily="2" charset="-122"/>
                <a:ea typeface="宋体" panose="02010600030101010101" pitchFamily="2" charset="-122"/>
              </a:rPr>
              <a:t>协议的</a:t>
            </a:r>
            <a:r>
              <a:rPr lang="en-US" altLang="zh-CN" sz="1200" dirty="0">
                <a:latin typeface="宋体" panose="02010600030101010101" pitchFamily="2" charset="-122"/>
                <a:ea typeface="宋体" panose="02010600030101010101" pitchFamily="2" charset="-122"/>
              </a:rPr>
              <a:t>RESTful API</a:t>
            </a:r>
            <a:r>
              <a:rPr lang="zh-CN" altLang="en-US" sz="1200" dirty="0">
                <a:latin typeface="宋体" panose="02010600030101010101" pitchFamily="2" charset="-122"/>
                <a:ea typeface="宋体" panose="02010600030101010101" pitchFamily="2" charset="-122"/>
              </a:rPr>
              <a:t>）。每个服务都围绕着具体业务进行构建，并且能够被独立的部署到生产环境、类生产环境等。另外，应当尽量避免统一的、集中式的服务管理机制，对具体的一个服务而言，应根据业务上下文，选择合适的语言、工具</a:t>
            </a:r>
            <a:r>
              <a:rPr lang="zh-CN" altLang="en-US" sz="1200" dirty="0" smtClean="0">
                <a:latin typeface="宋体" panose="02010600030101010101" pitchFamily="2" charset="-122"/>
                <a:ea typeface="宋体" panose="02010600030101010101" pitchFamily="2" charset="-122"/>
              </a:rPr>
              <a:t>对其</a:t>
            </a:r>
            <a:r>
              <a:rPr lang="zh-CN" altLang="en-US" sz="1200" dirty="0">
                <a:latin typeface="宋体" panose="02010600030101010101" pitchFamily="2" charset="-122"/>
                <a:ea typeface="宋体" panose="02010600030101010101" pitchFamily="2" charset="-122"/>
              </a:rPr>
              <a:t>进行构建</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296" indent="0">
              <a:buNone/>
            </a:pPr>
            <a:endParaRPr lang="en-US" altLang="zh-CN" sz="1200" dirty="0" smtClean="0">
              <a:latin typeface="宋体" panose="02010600030101010101" pitchFamily="2" charset="-122"/>
              <a:ea typeface="宋体" panose="02010600030101010101" pitchFamily="2" charset="-122"/>
            </a:endParaRPr>
          </a:p>
          <a:p>
            <a:pPr marL="82296" indent="0">
              <a:buNone/>
            </a:pPr>
            <a:r>
              <a:rPr lang="zh-CN" altLang="en-US" sz="2800" dirty="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p>
          <a:p>
            <a:r>
              <a:rPr lang="zh-CN" altLang="en-US" sz="1200" dirty="0" smtClean="0"/>
              <a:t>轻量级</a:t>
            </a:r>
            <a:r>
              <a:rPr lang="zh-CN" altLang="en-US" sz="1200" dirty="0"/>
              <a:t>的通信机制</a:t>
            </a:r>
          </a:p>
          <a:p>
            <a:r>
              <a:rPr lang="zh-CN" altLang="en-US" sz="1200" dirty="0"/>
              <a:t>松耦合、独立部署</a:t>
            </a:r>
          </a:p>
          <a:p>
            <a:pPr marL="82296" indent="0">
              <a:buNone/>
            </a:pPr>
            <a:endParaRPr lang="zh-CN"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微服务架构要解决哪些问题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a:t>
            </a:r>
            <a:endParaRPr lang="en-US" altLang="zh-CN" dirty="0" smtClean="0"/>
          </a:p>
          <a:p>
            <a:r>
              <a:rPr lang="zh-CN" altLang="en-US" dirty="0" smtClean="0"/>
              <a:t>负载均衡</a:t>
            </a:r>
            <a:endParaRPr lang="en-US" altLang="zh-CN" dirty="0" smtClean="0"/>
          </a:p>
          <a:p>
            <a:r>
              <a:rPr lang="zh-CN" altLang="en-US" dirty="0" smtClean="0"/>
              <a:t>服务网关</a:t>
            </a:r>
            <a:endParaRPr lang="zh-CN" dirty="0"/>
          </a:p>
          <a:p>
            <a:r>
              <a:rPr lang="zh-CN" altLang="en-US" dirty="0" smtClean="0"/>
              <a:t>服务容错</a:t>
            </a:r>
            <a:endParaRPr lang="en-US" altLang="zh-CN" dirty="0" smtClean="0"/>
          </a:p>
          <a:p>
            <a:r>
              <a:rPr lang="zh-CN" altLang="en-US" dirty="0" smtClean="0"/>
              <a:t>配置管理</a:t>
            </a:r>
            <a:endParaRPr 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31640" y="4653136"/>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服务注册后会发送健康信息到注册中心，注册中心收不到健康信息时会移除此服务</a:t>
            </a:r>
            <a:endParaRPr lang="zh-CN" altLang="en-US" sz="1000" dirty="0">
              <a:solidFill>
                <a:schemeClr val="tx1"/>
              </a:solidFill>
              <a:latin typeface="+mn-ea"/>
            </a:endParaRPr>
          </a:p>
        </p:txBody>
      </p:sp>
      <p:sp>
        <p:nvSpPr>
          <p:cNvPr id="7" name="线形标注 1 6"/>
          <p:cNvSpPr/>
          <p:nvPr/>
        </p:nvSpPr>
        <p:spPr>
          <a:xfrm>
            <a:off x="2587736" y="1271032"/>
            <a:ext cx="1388176" cy="648072"/>
          </a:xfrm>
          <a:prstGeom prst="borderCallout1">
            <a:avLst>
              <a:gd name="adj1" fmla="val 54819"/>
              <a:gd name="adj2" fmla="val 100555"/>
              <a:gd name="adj3" fmla="val 103237"/>
              <a:gd name="adj4" fmla="val 12214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支持集群部署，避免单点问题</a:t>
            </a:r>
            <a:endParaRPr lang="zh-CN" altLang="en-US" sz="1000"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240848" cy="1261120"/>
          </a:xfrm>
        </p:spPr>
        <p:txBody>
          <a:bodyPr>
            <a:normAutofit fontScale="25000" lnSpcReduction="20000"/>
          </a:bodyPr>
          <a:lstStyle/>
          <a:p>
            <a:r>
              <a:rPr lang="zh-CN" altLang="en-US" sz="11200" dirty="0" smtClean="0"/>
              <a:t>集中式负载均衡</a:t>
            </a:r>
            <a:endParaRPr lang="en-US" altLang="zh-CN" sz="11200" dirty="0" smtClean="0"/>
          </a:p>
          <a:p>
            <a:pPr marL="82296" indent="0">
              <a:buNone/>
            </a:pPr>
            <a:r>
              <a:rPr lang="zh-CN" altLang="en-US" sz="5600" dirty="0">
                <a:latin typeface="宋体" panose="02010600030101010101" pitchFamily="2" charset="-122"/>
                <a:ea typeface="宋体" panose="02010600030101010101" pitchFamily="2" charset="-122"/>
              </a:rPr>
              <a:t>在服务消费者和服务提供者之间有一个独立的</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通常是专门的硬件设备如</a:t>
            </a:r>
            <a:r>
              <a:rPr lang="en-US" altLang="zh-CN" sz="5600" dirty="0">
                <a:latin typeface="宋体" panose="02010600030101010101" pitchFamily="2" charset="-122"/>
                <a:ea typeface="宋体" panose="02010600030101010101" pitchFamily="2" charset="-122"/>
              </a:rPr>
              <a:t>F5</a:t>
            </a:r>
            <a:r>
              <a:rPr lang="zh-CN" altLang="en-US" sz="5600" dirty="0">
                <a:latin typeface="宋体" panose="02010600030101010101" pitchFamily="2" charset="-122"/>
                <a:ea typeface="宋体" panose="02010600030101010101" pitchFamily="2" charset="-122"/>
              </a:rPr>
              <a:t>，或者基于软件如</a:t>
            </a:r>
            <a:r>
              <a:rPr lang="en-US" altLang="zh-CN" sz="5600" dirty="0">
                <a:latin typeface="宋体" panose="02010600030101010101" pitchFamily="2" charset="-122"/>
                <a:ea typeface="宋体" panose="02010600030101010101" pitchFamily="2" charset="-122"/>
              </a:rPr>
              <a:t>LVS</a:t>
            </a:r>
            <a:r>
              <a:rPr lang="zh-CN" altLang="en-US" sz="5600" dirty="0">
                <a:latin typeface="宋体" panose="02010600030101010101" pitchFamily="2" charset="-122"/>
                <a:ea typeface="宋体" panose="02010600030101010101" pitchFamily="2" charset="-122"/>
              </a:rPr>
              <a:t>，</a:t>
            </a:r>
            <a:r>
              <a:rPr lang="en-US" altLang="zh-CN" sz="5600" dirty="0" err="1">
                <a:latin typeface="宋体" panose="02010600030101010101" pitchFamily="2" charset="-122"/>
                <a:ea typeface="宋体" panose="02010600030101010101" pitchFamily="2" charset="-122"/>
              </a:rPr>
              <a:t>HAproxy</a:t>
            </a:r>
            <a:r>
              <a:rPr lang="zh-CN" altLang="en-US" sz="5600" dirty="0">
                <a:latin typeface="宋体" panose="02010600030101010101" pitchFamily="2" charset="-122"/>
                <a:ea typeface="宋体" panose="02010600030101010101" pitchFamily="2" charset="-122"/>
              </a:rPr>
              <a:t>等实现</a:t>
            </a:r>
            <a:endParaRPr lang="zh-CN" sz="5600" dirty="0">
              <a:latin typeface="宋体" panose="02010600030101010101" pitchFamily="2" charset="-122"/>
              <a:ea typeface="宋体" panose="02010600030101010101" pitchFamily="2" charset="-122"/>
            </a:endParaRPr>
          </a:p>
        </p:txBody>
      </p:sp>
      <p:pic>
        <p:nvPicPr>
          <p:cNvPr id="2050" name="Picture 2" descr="http://cdn4.infoqstatic.com/statics_s2_20160622-0236/resource/articles/basis-frameworkto-implement-micro-service/zh/resources/1125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75657" y="5471513"/>
            <a:ext cx="7128792"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单点问题</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2.</a:t>
            </a:r>
            <a:r>
              <a:rPr lang="zh-CN" altLang="en-US" sz="1400" dirty="0" smtClean="0">
                <a:latin typeface="宋体" panose="02010600030101010101" pitchFamily="2" charset="-122"/>
                <a:ea typeface="宋体" panose="02010600030101010101" pitchFamily="2" charset="-122"/>
              </a:rPr>
              <a:t>所有</a:t>
            </a:r>
            <a:r>
              <a:rPr lang="zh-CN" altLang="en-US" sz="1400" dirty="0">
                <a:latin typeface="宋体" panose="02010600030101010101" pitchFamily="2" charset="-122"/>
                <a:ea typeface="宋体" panose="02010600030101010101" pitchFamily="2" charset="-122"/>
              </a:rPr>
              <a:t>服务调用流量都经过</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，当服务数量和调用量大的时候，</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容易成为</a:t>
            </a:r>
            <a:r>
              <a:rPr lang="zh-CN" altLang="en-US" sz="1400" dirty="0" smtClean="0">
                <a:latin typeface="宋体" panose="02010600030101010101" pitchFamily="2" charset="-122"/>
                <a:ea typeface="宋体" panose="02010600030101010101" pitchFamily="2" charset="-122"/>
              </a:rPr>
              <a:t>瓶颈</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3.LB</a:t>
            </a:r>
            <a:r>
              <a:rPr lang="zh-CN" altLang="en-US" sz="1400" dirty="0">
                <a:latin typeface="宋体" panose="02010600030101010101" pitchFamily="2" charset="-122"/>
                <a:ea typeface="宋体" panose="02010600030101010101" pitchFamily="2" charset="-122"/>
              </a:rPr>
              <a:t>在服务消费方和服务提供方之间增加了一跳</a:t>
            </a:r>
            <a:r>
              <a:rPr lang="en-US" altLang="zh-CN" sz="1400" dirty="0">
                <a:latin typeface="宋体" panose="02010600030101010101" pitchFamily="2" charset="-122"/>
                <a:ea typeface="宋体" panose="02010600030101010101" pitchFamily="2" charset="-122"/>
              </a:rPr>
              <a:t>(hop)</a:t>
            </a:r>
            <a:r>
              <a:rPr lang="zh-CN" altLang="en-US" sz="1400" dirty="0">
                <a:latin typeface="宋体" panose="02010600030101010101" pitchFamily="2" charset="-122"/>
                <a:ea typeface="宋体" panose="02010600030101010101" pitchFamily="2" charset="-122"/>
              </a:rPr>
              <a:t>，有一定性能开销。</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498080"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102855"/>
            <a:ext cx="5472608" cy="2121902"/>
          </a:xfrm>
          <a:prstGeom prst="rect">
            <a:avLst/>
          </a:prstGeom>
        </p:spPr>
      </p:pic>
      <p:sp>
        <p:nvSpPr>
          <p:cNvPr id="10" name="文本框 9"/>
          <p:cNvSpPr txBox="1"/>
          <p:nvPr/>
        </p:nvSpPr>
        <p:spPr>
          <a:xfrm>
            <a:off x="1691680" y="5445224"/>
            <a:ext cx="4134465" cy="30777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smtClean="0"/>
              <a:t>进程内</a:t>
            </a:r>
            <a:r>
              <a:rPr lang="en-US" altLang="zh-CN" dirty="0" smtClean="0"/>
              <a:t>LB</a:t>
            </a:r>
            <a:endParaRPr 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276872"/>
            <a:ext cx="5532859" cy="2107108"/>
          </a:xfrm>
          <a:prstGeom prst="rect">
            <a:avLst/>
          </a:prstGeom>
        </p:spPr>
      </p:pic>
      <p:sp>
        <p:nvSpPr>
          <p:cNvPr id="6" name="文本框 5"/>
          <p:cNvSpPr txBox="1"/>
          <p:nvPr/>
        </p:nvSpPr>
        <p:spPr>
          <a:xfrm>
            <a:off x="1208157" y="4981922"/>
            <a:ext cx="7545655" cy="523220"/>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方案是一种分布式方案，</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和服务发现能力被分散</a:t>
            </a:r>
            <a:r>
              <a:rPr lang="zh-CN" altLang="en-US" sz="1400" dirty="0" smtClean="0">
                <a:latin typeface="宋体" panose="02010600030101010101" pitchFamily="2" charset="-122"/>
                <a:ea typeface="宋体" panose="02010600030101010101" pitchFamily="2" charset="-122"/>
              </a:rPr>
              <a:t>到每</a:t>
            </a:r>
            <a:r>
              <a:rPr lang="zh-CN" altLang="en-US" sz="1400" dirty="0">
                <a:latin typeface="宋体" panose="02010600030101010101" pitchFamily="2" charset="-122"/>
                <a:ea typeface="宋体" panose="02010600030101010101" pitchFamily="2" charset="-122"/>
              </a:rPr>
              <a:t>一个服务消费者的进程内部</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同时</a:t>
            </a:r>
            <a:r>
              <a:rPr lang="zh-CN" altLang="en-US" sz="1400" dirty="0">
                <a:latin typeface="宋体" panose="02010600030101010101" pitchFamily="2" charset="-122"/>
                <a:ea typeface="宋体" panose="02010600030101010101" pitchFamily="2" charset="-122"/>
              </a:rPr>
              <a:t>服务消费方和服务提供方之间是直接调用，没有额外开销，性能比较好</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服务网关</a:t>
            </a:r>
            <a:endParaRPr 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1115616" y="1360309"/>
            <a:ext cx="1512168" cy="1200329"/>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p>
        </p:txBody>
      </p:sp>
      <p:cxnSp>
        <p:nvCxnSpPr>
          <p:cNvPr id="8" name="直接箭头连接符 7"/>
          <p:cNvCxnSpPr>
            <a:stCxn id="6" idx="2"/>
          </p:cNvCxnSpPr>
          <p:nvPr/>
        </p:nvCxnSpPr>
        <p:spPr>
          <a:xfrm>
            <a:off x="1871700" y="2560638"/>
            <a:ext cx="1498420" cy="8383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36296" y="1556792"/>
            <a:ext cx="1512168" cy="95410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安全认证和防爬虫，所有外部请求必须经过网关，网关可以集中对访问进行安全控制，比如用户认证和授权，同时还可以分析访问模式实现防爬虫功能，网关是连接企业内外系统的安全之门</a:t>
            </a:r>
          </a:p>
        </p:txBody>
      </p:sp>
      <p:cxnSp>
        <p:nvCxnSpPr>
          <p:cNvPr id="13" name="直接箭头连接符 12"/>
          <p:cNvCxnSpPr>
            <a:stCxn id="12" idx="2"/>
          </p:cNvCxnSpPr>
          <p:nvPr/>
        </p:nvCxnSpPr>
        <p:spPr>
          <a:xfrm flipH="1">
            <a:off x="6012160" y="2510899"/>
            <a:ext cx="1980220" cy="113412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45514" y="4846515"/>
            <a:ext cx="1512168" cy="83099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限流和容错，在流量高峰期，网关可以限制流量，保护后台系统不被大流量冲垮，在内部系统出现故障时，网关可以集中做容错，保持外部良好的用户体验</a:t>
            </a:r>
          </a:p>
        </p:txBody>
      </p:sp>
      <p:cxnSp>
        <p:nvCxnSpPr>
          <p:cNvPr id="16" name="直接箭头连接符 15"/>
          <p:cNvCxnSpPr>
            <a:stCxn id="15" idx="0"/>
          </p:cNvCxnSpPr>
          <p:nvPr/>
        </p:nvCxnSpPr>
        <p:spPr>
          <a:xfrm flipV="1">
            <a:off x="1901598" y="3838405"/>
            <a:ext cx="1452373"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62152" y="4709456"/>
            <a:ext cx="1512168" cy="584775"/>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监控，网关可以集中监控访问量，调用延迟，错误计数和访问模式，为后端的性能优化或者扩容提供数据支持</a:t>
            </a:r>
          </a:p>
        </p:txBody>
      </p:sp>
      <p:cxnSp>
        <p:nvCxnSpPr>
          <p:cNvPr id="18" name="直接箭头连接符 17"/>
          <p:cNvCxnSpPr>
            <a:stCxn id="17" idx="0"/>
          </p:cNvCxnSpPr>
          <p:nvPr/>
        </p:nvCxnSpPr>
        <p:spPr>
          <a:xfrm flipH="1" flipV="1">
            <a:off x="5900944" y="4149082"/>
            <a:ext cx="2017292"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338554"/>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日志，网关可以收集所有的访问日志，进入后台系统做进一步分析</a:t>
            </a:r>
            <a:r>
              <a:rPr lang="zh-CN" altLang="en-US" sz="800" dirty="0"/>
              <a:t>。 </a:t>
            </a:r>
            <a:endParaRPr lang="zh-CN" altLang="en-US" sz="800" dirty="0">
              <a:latin typeface="宋体" panose="02010600030101010101" pitchFamily="2" charset="-122"/>
              <a:ea typeface="宋体" panose="02010600030101010101" pitchFamily="2" charset="-122"/>
            </a:endParaRP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D1BB0A0-9984-4F44-BF00-838FC5D695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培训演示文稿：通用</Template>
  <TotalTime>0</TotalTime>
  <Words>3198</Words>
  <Application>Microsoft Office PowerPoint</Application>
  <PresentationFormat>全屏显示(4:3)</PresentationFormat>
  <Paragraphs>188</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Gill Sans MT</vt:lpstr>
      <vt:lpstr>华文细黑</vt:lpstr>
      <vt:lpstr>华文中宋</vt:lpstr>
      <vt:lpstr>宋体</vt:lpstr>
      <vt:lpstr>Arial</vt:lpstr>
      <vt:lpstr>Calibri</vt:lpstr>
      <vt:lpstr>Consolas</vt:lpstr>
      <vt:lpstr>Verdana</vt:lpstr>
      <vt:lpstr>Wingdings 2</vt:lpstr>
      <vt:lpstr>夏至</vt:lpstr>
      <vt:lpstr>微服务</vt:lpstr>
      <vt:lpstr>简介</vt:lpstr>
      <vt:lpstr>什么是微服务</vt:lpstr>
      <vt:lpstr>微服务架构要解决哪些问题</vt:lpstr>
      <vt:lpstr>服务注册、发现</vt:lpstr>
      <vt:lpstr>负载均衡</vt:lpstr>
      <vt:lpstr>负载均衡</vt:lpstr>
      <vt:lpstr>负载均衡</vt:lpstr>
      <vt:lpstr>服务网关</vt:lpstr>
      <vt:lpstr>服务容错</vt:lpstr>
      <vt:lpstr>服务容错</vt:lpstr>
      <vt:lpstr>服务容错-最佳实践</vt:lpstr>
      <vt:lpstr>服务容错-最佳实践</vt:lpstr>
      <vt:lpstr>简化的微服务架构图</vt:lpstr>
      <vt:lpstr>服务框架</vt:lpstr>
      <vt:lpstr>服务框架-封装公共关注点</vt:lpstr>
      <vt:lpstr>服务框架-封装公共关注点</vt:lpstr>
      <vt:lpstr>开源框架</vt:lpstr>
      <vt:lpstr>开源框架</vt:lpstr>
      <vt:lpstr>开源框架-spring cloud</vt:lpstr>
      <vt:lpstr>PowerPoint 演示文稿</vt:lpstr>
      <vt:lpstr>PowerPoint 演示文稿</vt:lpstr>
      <vt:lpstr>PowerPoint 演示文稿</vt:lpstr>
      <vt:lpstr>PowerPoint 演示文稿</vt:lpstr>
      <vt:lpstr>CompletableFuture</vt:lpstr>
      <vt:lpstr>CompletableFuture</vt:lpstr>
      <vt:lpstr>CompletableFuture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2016-06-23T07:35:42Z</dcterms:created>
  <dcterms:modified xsi:type="dcterms:W3CDTF">2016-07-05T07:32:23Z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