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81" r:id="rId4"/>
    <p:sldId id="313" r:id="rId6"/>
    <p:sldId id="338" r:id="rId7"/>
    <p:sldId id="341" r:id="rId8"/>
    <p:sldId id="319" r:id="rId9"/>
    <p:sldId id="339" r:id="rId10"/>
    <p:sldId id="312" r:id="rId11"/>
    <p:sldId id="340" r:id="rId12"/>
    <p:sldId id="325" r:id="rId13"/>
    <p:sldId id="285" r:id="rId14"/>
    <p:sldId id="326" r:id="rId15"/>
    <p:sldId id="322" r:id="rId16"/>
    <p:sldId id="320" r:id="rId17"/>
    <p:sldId id="321" r:id="rId18"/>
    <p:sldId id="323" r:id="rId19"/>
    <p:sldId id="342" r:id="rId20"/>
    <p:sldId id="343" r:id="rId21"/>
    <p:sldId id="344" r:id="rId22"/>
    <p:sldId id="315" r:id="rId23"/>
    <p:sldId id="314" r:id="rId24"/>
    <p:sldId id="324" r:id="rId25"/>
    <p:sldId id="327" r:id="rId26"/>
    <p:sldId id="30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A2A2"/>
    <a:srgbClr val="CCFFFF"/>
    <a:srgbClr val="99CCFF"/>
    <a:srgbClr val="66A1D2"/>
    <a:srgbClr val="3F8FD2"/>
    <a:srgbClr val="0B5FA5"/>
    <a:srgbClr val="3399CC"/>
    <a:srgbClr val="35DB7B"/>
    <a:srgbClr val="CCCC99"/>
    <a:srgbClr val="3398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47" autoAdjust="0"/>
  </p:normalViewPr>
  <p:slideViewPr>
    <p:cSldViewPr snapToGrid="0">
      <p:cViewPr varScale="1">
        <p:scale>
          <a:sx n="92" d="100"/>
          <a:sy n="92" d="100"/>
        </p:scale>
        <p:origin x="12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2A072-F092-4ED0-A6CC-380FE1CB80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CF880-BE96-4D74-B09D-2AF4FB72C20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可以很轻松扩展到成千上万节点</a:t>
            </a:r>
            <a:endParaRPr lang="en-US" altLang="zh-CN" dirty="0" smtClean="0"/>
          </a:p>
          <a:p>
            <a:r>
              <a:rPr lang="zh-CN" altLang="en-US" dirty="0" smtClean="0"/>
              <a:t>容错机制，使用</a:t>
            </a:r>
            <a:r>
              <a:rPr lang="en-US" altLang="zh-CN" dirty="0" smtClean="0"/>
              <a:t>zookeeper</a:t>
            </a:r>
            <a:r>
              <a:rPr lang="zh-CN" altLang="en-US" dirty="0" smtClean="0"/>
              <a:t>保证集群稳定，可以无宕机扩展升级</a:t>
            </a:r>
            <a:endParaRPr lang="en-US" altLang="zh-CN" dirty="0" smtClean="0"/>
          </a:p>
          <a:p>
            <a:r>
              <a:rPr lang="en-US" altLang="zh-CN" sz="1200" b="0" i="0" kern="1200" dirty="0" smtClean="0">
                <a:solidFill>
                  <a:schemeClr val="tx1"/>
                </a:solidFill>
                <a:effectLst/>
                <a:latin typeface="+mn-lt"/>
                <a:ea typeface="+mn-ea"/>
                <a:cs typeface="+mn-cs"/>
              </a:rPr>
              <a:t>support for CPU, memory, disk, ports, GPU, and modules for custom resource isolation.</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支持</a:t>
            </a:r>
            <a:r>
              <a:rPr lang="en-US" altLang="zh-CN" sz="1200" b="0" i="0" kern="1200" dirty="0" err="1"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容器进行资源隔离及系统自身的隔离机制</a:t>
            </a:r>
            <a:endParaRPr lang="en-US" altLang="zh-CN" sz="1200" b="0" i="0" kern="1200" dirty="0" smtClean="0">
              <a:solidFill>
                <a:schemeClr val="tx1"/>
              </a:solidFill>
              <a:effectLst/>
              <a:latin typeface="+mn-lt"/>
              <a:ea typeface="+mn-ea"/>
              <a:cs typeface="+mn-cs"/>
            </a:endParaRPr>
          </a:p>
          <a:p>
            <a:r>
              <a:rPr lang="zh-CN" altLang="en-US" dirty="0" smtClean="0"/>
              <a:t>可以在</a:t>
            </a:r>
            <a:r>
              <a:rPr lang="en-US" altLang="zh-CN" dirty="0" smtClean="0"/>
              <a:t>Windows</a:t>
            </a:r>
            <a:r>
              <a:rPr lang="zh-CN" altLang="en-US" dirty="0" smtClean="0"/>
              <a:t>、</a:t>
            </a:r>
            <a:r>
              <a:rPr lang="en-US" altLang="zh-CN" dirty="0" err="1" smtClean="0"/>
              <a:t>linux</a:t>
            </a:r>
            <a:r>
              <a:rPr lang="zh-CN" altLang="en-US" dirty="0" smtClean="0"/>
              <a:t>、</a:t>
            </a:r>
            <a:r>
              <a:rPr lang="en-US" altLang="zh-CN" dirty="0" smtClean="0"/>
              <a:t>mac OS</a:t>
            </a:r>
            <a:r>
              <a:rPr lang="zh-CN" altLang="en-US" dirty="0" smtClean="0"/>
              <a:t>中运行</a:t>
            </a:r>
            <a:endParaRPr lang="en-US" altLang="zh-CN" dirty="0" smtClean="0"/>
          </a:p>
          <a:p>
            <a:r>
              <a:rPr lang="zh-CN" altLang="en-US" dirty="0" smtClean="0"/>
              <a:t>可以支持集群本身、及调度框架的两层资源调度机制</a:t>
            </a:r>
            <a:endParaRPr lang="en-US" altLang="zh-CN" dirty="0" smtClean="0"/>
          </a:p>
          <a:p>
            <a:r>
              <a:rPr lang="zh-CN" altLang="en-US" dirty="0" smtClean="0"/>
              <a:t>提供界面，可以查看集群状态及容器沙箱的查看</a:t>
            </a:r>
            <a:endParaRPr lang="en-US" altLang="zh-CN" dirty="0" smtClean="0"/>
          </a:p>
          <a:p>
            <a:r>
              <a:rPr lang="zh-CN" altLang="en-US" dirty="0" smtClean="0"/>
              <a:t>提供</a:t>
            </a:r>
            <a:r>
              <a:rPr lang="en-US" altLang="zh-CN" dirty="0" smtClean="0"/>
              <a:t>HTTP</a:t>
            </a:r>
            <a:r>
              <a:rPr lang="zh-CN" altLang="en-US" dirty="0" smtClean="0"/>
              <a:t>协议的</a:t>
            </a:r>
            <a:r>
              <a:rPr lang="en-US" altLang="zh-CN" dirty="0" smtClean="0"/>
              <a:t>API</a:t>
            </a:r>
            <a:r>
              <a:rPr lang="zh-CN" altLang="en-US" dirty="0" smtClean="0"/>
              <a:t>，可以用来进行操作集群及进行监控</a:t>
            </a:r>
            <a:endParaRPr lang="zh-CN" altLang="en-US" dirty="0"/>
          </a:p>
        </p:txBody>
      </p:sp>
      <p:sp>
        <p:nvSpPr>
          <p:cNvPr id="4" name="灯片编号占位符 3"/>
          <p:cNvSpPr>
            <a:spLocks noGrp="1"/>
          </p:cNvSpPr>
          <p:nvPr>
            <p:ph type="sldNum" sz="quarter" idx="10"/>
          </p:nvPr>
        </p:nvSpPr>
        <p:spPr/>
        <p:txBody>
          <a:bodyPr/>
          <a:lstStyle/>
          <a:p>
            <a:fld id="{364CF880-BE96-4D74-B09D-2AF4FB72C20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这个是非常简单的只需要改变一下部署参数新发一次部署请求就可以了。如果是新增实例，部署完成之后会自动进行负载均衡，如果是调大资源，会当新的应用实例可用之后把原来的实例停用。</a:t>
            </a:r>
            <a:endParaRPr lang="zh-CN" altLang="en-US" dirty="0"/>
          </a:p>
          <a:p>
            <a:endParaRPr lang="zh-CN" altLang="en-US" dirty="0"/>
          </a:p>
          <a:p>
            <a:r>
              <a:rPr lang="zh-CN" altLang="en-US" dirty="0"/>
              <a:t>把当前的资源使用情况接入我们的监控系统</a:t>
            </a:r>
            <a:r>
              <a:rPr lang="en-US" altLang="zh-CN" dirty="0"/>
              <a:t>zabbix</a:t>
            </a:r>
            <a:r>
              <a:rPr lang="zh-CN" altLang="en-US" dirty="0"/>
              <a:t>，当达到一定的阀值之后，就触发告警，自动进行扩容操作。</a:t>
            </a:r>
            <a:endParaRPr lang="zh-CN" altLang="en-US" dirty="0"/>
          </a:p>
        </p:txBody>
      </p:sp>
      <p:sp>
        <p:nvSpPr>
          <p:cNvPr id="4" name="灯片编号占位符 3"/>
          <p:cNvSpPr>
            <a:spLocks noGrp="1"/>
          </p:cNvSpPr>
          <p:nvPr>
            <p:ph type="sldNum" sz="quarter" idx="10"/>
          </p:nvPr>
        </p:nvSpPr>
        <p:spPr/>
        <p:txBody>
          <a:bodyPr/>
          <a:lstStyle/>
          <a:p>
            <a:fld id="{364CF880-BE96-4D74-B09D-2AF4FB72C20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这个是根据我们独有的部署要求自主开发的功能。</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现在部署云化之后，应用部署的位置是随机的，是不可预知的。所以日志的查看就是一个问题。</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如果是简单的观察查看一下，可以很方便的在网页上就能浏览下载等。</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如果不知道想要查看的日志数据在哪个文件，需要过滤查看，这些还是使用命令行效率最高，我们也提供了在容器内，也就是完全支持系统命令的终端进行日志查看，路径跟之前的部署目录一样。</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满足不同用户的习惯，兼容之前的使用习惯</a:t>
            </a:r>
            <a:endParaRPr lang="zh-CN" altLang="en-US"/>
          </a:p>
          <a:p>
            <a:r>
              <a:rPr lang="zh-CN" altLang="en-US"/>
              <a:t>如果需要经常在多个应用之间切换进行查看日志，那么我们提供了日志同步的功能，所有的日志都会汇总到一台主机上，不用来回点击切换应用就可以直接查看日志了。</a:t>
            </a:r>
            <a:endParaRPr lang="zh-CN" altLang="en-US"/>
          </a:p>
          <a:p>
            <a:endParaRPr lang="zh-CN" altLang="en-US"/>
          </a:p>
          <a:p>
            <a:r>
              <a:rPr lang="zh-CN" altLang="en-US"/>
              <a:t>所有容器的日志都会同步到</a:t>
            </a:r>
            <a:r>
              <a:rPr lang="en-US" altLang="zh-CN"/>
              <a:t>215.33</a:t>
            </a:r>
            <a:r>
              <a:rPr lang="zh-CN" altLang="en-US"/>
              <a:t>上，这里可以查看所有环境的日志，无论你当前在哪个环境都可以在这里查看。</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ELK</a:t>
            </a:r>
            <a:r>
              <a:rPr lang="zh-CN" altLang="en-US"/>
              <a:t>是当前非常流行的一套日志收集解决方案。</a:t>
            </a:r>
            <a:endParaRPr lang="zh-CN" altLang="en-US"/>
          </a:p>
          <a:p>
            <a:r>
              <a:rPr lang="en-US" altLang="zh-CN"/>
              <a:t>java agent </a:t>
            </a:r>
            <a:r>
              <a:rPr lang="zh-CN" altLang="en-US"/>
              <a:t>类似一个拦截器，可以拦截到</a:t>
            </a:r>
            <a:r>
              <a:rPr lang="en-US" altLang="zh-CN"/>
              <a:t>jvm</a:t>
            </a:r>
            <a:r>
              <a:rPr lang="zh-CN" altLang="en-US"/>
              <a:t>中任何类的任何方法，并且可以修改其行为。这是</a:t>
            </a:r>
            <a:r>
              <a:rPr lang="en-US" altLang="zh-CN"/>
              <a:t>jvm</a:t>
            </a:r>
            <a:r>
              <a:rPr lang="zh-CN" altLang="en-US"/>
              <a:t>提供的一种机制，是非常强大的，基于这个机制可以开发出一个应用监控系统。方法的执行次数、堆栈、耗时等都可以使用这种机制来实现。这个</a:t>
            </a:r>
            <a:r>
              <a:rPr lang="en-US" altLang="zh-CN"/>
              <a:t>java agent</a:t>
            </a:r>
            <a:r>
              <a:rPr lang="zh-CN" altLang="en-US"/>
              <a:t>是我们自主研发的，专门用于日志收集的，可配置，使用起来非常方便。这个下次有机会跟大家分享一下具体的实现。</a:t>
            </a:r>
            <a:endParaRPr lang="zh-CN" altLang="en-US"/>
          </a:p>
          <a:p>
            <a:endParaRPr lang="zh-CN" altLang="en-US"/>
          </a:p>
          <a:p>
            <a:r>
              <a:rPr lang="zh-CN" altLang="en-US"/>
              <a:t>使用</a:t>
            </a:r>
            <a:r>
              <a:rPr lang="en-US" altLang="zh-CN"/>
              <a:t>javaagent</a:t>
            </a:r>
            <a:r>
              <a:rPr lang="zh-CN" altLang="en-US"/>
              <a:t>拦截到日志打印的方法，在打印日志的同时发送一份日志数据到</a:t>
            </a:r>
            <a:r>
              <a:rPr lang="en-US" altLang="zh-CN"/>
              <a:t>Kafka</a:t>
            </a:r>
            <a:r>
              <a:rPr lang="zh-CN" altLang="en-US"/>
              <a:t>。</a:t>
            </a:r>
            <a:endParaRPr lang="zh-CN" altLang="en-US"/>
          </a:p>
          <a:p>
            <a:r>
              <a:t>Kafka是分布式发布-订阅消息系统。它最初由LinkedIn公司开发，之后成为Apache项目的一部分。Kafka是一个分布式的，可划分的，冗余备份的持久性的日志服务。它主要用于处理活跃的流式数据。</a:t>
            </a:r>
          </a:p>
          <a:p>
            <a:r>
              <a:rPr lang="zh-CN" altLang="en-US"/>
              <a:t>通过O(1)的磁盘数据结构提供消息的持久化，这种结构对于即使数以TB的消息存储也能够保持长时间的稳定性能。</a:t>
            </a:r>
            <a:endParaRPr lang="zh-CN" altLang="en-US"/>
          </a:p>
          <a:p>
            <a:r>
              <a:rPr lang="zh-CN" altLang="en-US"/>
              <a:t>高吞吐量，即使是非常普通的硬件Kafka也可以支持每秒数百万 的消息。</a:t>
            </a:r>
            <a:endParaRPr lang="zh-CN" altLang="en-US"/>
          </a:p>
          <a:p>
            <a:r>
              <a:rPr lang="zh-CN" altLang="en-US"/>
              <a:t>支持通过Kafka服务器和消费机集群来分区消息。</a:t>
            </a:r>
            <a:endParaRPr lang="zh-CN" altLang="en-US"/>
          </a:p>
          <a:p>
            <a:endParaRPr lang="zh-CN" altLang="en-US"/>
          </a:p>
          <a:p>
            <a:r>
              <a:rPr lang="zh-CN" altLang="en-US">
                <a:sym typeface="+mn-ea"/>
              </a:rPr>
              <a:t>logstash是一个数据分析软件，主要目的是分析log日志。</a:t>
            </a:r>
            <a:r>
              <a:rPr lang="en-US" altLang="zh-CN">
                <a:sym typeface="+mn-ea"/>
              </a:rPr>
              <a:t>ELK</a:t>
            </a:r>
            <a:r>
              <a:rPr lang="zh-CN" altLang="en-US"/>
              <a:t>可以当作一个MVC模型，logstash是controller层，Elasticsearch是一个model层，kibana是view层。</a:t>
            </a:r>
            <a:endParaRPr lang="zh-CN" altLang="en-US"/>
          </a:p>
          <a:p>
            <a:r>
              <a:rPr lang="zh-CN" altLang="en-US">
                <a:sym typeface="+mn-ea"/>
              </a:rPr>
              <a:t>logstash</a:t>
            </a:r>
            <a:r>
              <a:rPr lang="en-US" altLang="zh-CN"/>
              <a:t>它将数据进行过滤和格式化（转成JSON格式），然后传给Elasticsearch进行存储、建搜索的索引.</a:t>
            </a:r>
            <a:endParaRPr lang="en-US" altLang="zh-CN"/>
          </a:p>
          <a:p>
            <a:r>
              <a:rPr lang="zh-CN" altLang="en-US"/>
              <a:t>跟农夫山泉的广告一样，它本身不生产数据，只是数据的搬运工。</a:t>
            </a:r>
            <a:endParaRPr lang="zh-CN" altLang="en-US"/>
          </a:p>
          <a:p>
            <a:endParaRPr lang="en-US" altLang="zh-CN"/>
          </a:p>
          <a:p>
            <a:r>
              <a:rPr lang="en-US" altLang="zh-CN"/>
              <a:t>ElasticSearch是一个基于Lucene的搜索服务器。它提供了一个分布式多用户能力的全文搜索引擎，基于RESTful web接口</a:t>
            </a:r>
            <a:r>
              <a:rPr lang="zh-CN" altLang="en-US"/>
              <a:t>或者多种语言的客户端进行操作。</a:t>
            </a:r>
            <a:r>
              <a:rPr lang="en-US" altLang="zh-CN"/>
              <a:t>Elasticsearch是用Java开发的，并作为Apache许可条款下的开放源码发布，是当前流行的企业级搜索引擎。能够达到实时搜索，稳定，可靠，快速，安装使用</a:t>
            </a:r>
            <a:r>
              <a:rPr lang="zh-CN" altLang="en-US"/>
              <a:t>都很</a:t>
            </a:r>
            <a:r>
              <a:rPr lang="en-US" altLang="zh-CN"/>
              <a:t>方便。</a:t>
            </a:r>
            <a:endParaRPr lang="en-US" altLang="zh-CN"/>
          </a:p>
          <a:p>
            <a:endParaRPr lang="en-US" altLang="zh-CN"/>
          </a:p>
          <a:p>
            <a:r>
              <a:rPr lang="en-US" altLang="zh-CN"/>
              <a:t>Kibana </a:t>
            </a:r>
            <a:r>
              <a:rPr lang="zh-CN" altLang="en-US"/>
              <a:t>就是进行展示数据的。</a:t>
            </a:r>
            <a:endParaRPr lang="zh-CN" altLang="en-US"/>
          </a:p>
          <a:p>
            <a:endParaRPr lang="en-US" altLang="zh-CN"/>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这里可以支持全文检索，想要查找的日志数据就可以非常方便的查询出来。但是需要使用</a:t>
            </a:r>
            <a:r>
              <a:rPr lang="en-US" altLang="zh-CN"/>
              <a:t>Lucene</a:t>
            </a:r>
            <a:r>
              <a:rPr lang="zh-CN" altLang="en-US"/>
              <a:t>语法进行检索，可能要学习一下。但是功能非常强大。</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我们可以创建查询，这些条件</a:t>
            </a:r>
            <a:endParaRPr lang="zh-CN" altLang="en-US"/>
          </a:p>
          <a:p>
            <a:endParaRPr lang="zh-CN" altLang="en-US"/>
          </a:p>
          <a:p>
            <a:r>
              <a:rPr lang="zh-CN" altLang="en-US"/>
              <a:t>创建查询之后可以根据查询进行生成图表</a:t>
            </a:r>
            <a:endParaRPr lang="zh-CN" altLang="en-US"/>
          </a:p>
          <a:p>
            <a:endParaRPr lang="zh-CN" altLang="en-US"/>
          </a:p>
          <a:p>
            <a:r>
              <a:rPr lang="zh-CN" altLang="en-US"/>
              <a:t>这个是</a:t>
            </a:r>
            <a:r>
              <a:rPr lang="en-US" altLang="zh-CN"/>
              <a:t>kibana</a:t>
            </a:r>
            <a:r>
              <a:rPr lang="zh-CN" altLang="en-US"/>
              <a:t>也有的功能。</a:t>
            </a:r>
            <a:endParaRPr lang="zh-CN" altLang="en-US"/>
          </a:p>
          <a:p>
            <a:endParaRPr lang="zh-CN" altLang="en-US"/>
          </a:p>
          <a:p>
            <a:r>
              <a:rPr lang="zh-CN" altLang="en-US"/>
              <a:t>我们自主开发了一套告警系统</a:t>
            </a:r>
            <a:endParaRPr lang="zh-CN" altLang="en-US"/>
          </a:p>
          <a:p>
            <a:endParaRPr lang="zh-CN" altLang="en-US"/>
          </a:p>
          <a:p>
            <a:r>
              <a:rPr lang="zh-CN" altLang="en-US"/>
              <a:t>可以根据日志数量的统计，比如错误日志数量达到一定的阀值就告警</a:t>
            </a:r>
            <a:endParaRPr lang="zh-CN" altLang="en-US"/>
          </a:p>
          <a:p>
            <a:r>
              <a:rPr lang="zh-CN" altLang="en-US"/>
              <a:t>也可以根据日志中的某个字段进行统计，比如接口名调用的次数进行告警等</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SCM </a:t>
            </a:r>
            <a:r>
              <a:rPr lang="zh-CN" altLang="en-US"/>
              <a:t>通过</a:t>
            </a:r>
            <a:r>
              <a:rPr lang="en-US" altLang="zh-CN"/>
              <a:t>Jenkins </a:t>
            </a:r>
            <a:r>
              <a:rPr lang="zh-CN" altLang="en-US"/>
              <a:t>创建部署应用的任务需求。</a:t>
            </a:r>
            <a:endParaRPr lang="zh-CN" altLang="en-US"/>
          </a:p>
          <a:p>
            <a:r>
              <a:rPr lang="en-US" altLang="zh-CN"/>
              <a:t>singularity</a:t>
            </a:r>
            <a:r>
              <a:rPr lang="zh-CN" altLang="en-US"/>
              <a:t>就是一个调度框架。与</a:t>
            </a:r>
            <a:r>
              <a:rPr lang="en-US" altLang="zh-CN"/>
              <a:t>singularity</a:t>
            </a:r>
            <a:r>
              <a:rPr lang="zh-CN" altLang="en-US"/>
              <a:t>类似的框架还有</a:t>
            </a:r>
            <a:r>
              <a:rPr lang="en-US" altLang="zh-CN"/>
              <a:t>marathon</a:t>
            </a:r>
            <a:r>
              <a:rPr lang="zh-CN" altLang="en-US"/>
              <a:t>。</a:t>
            </a:r>
            <a:endParaRPr lang="zh-CN" altLang="en-US"/>
          </a:p>
          <a:p>
            <a:r>
              <a:rPr lang="en-US" altLang="zh-CN"/>
              <a:t>master</a:t>
            </a:r>
            <a:r>
              <a:rPr lang="zh-CN" altLang="en-US"/>
              <a:t>把具体的任务派发到有足够资源的</a:t>
            </a:r>
            <a:r>
              <a:rPr lang="en-US" altLang="zh-CN"/>
              <a:t>Agent</a:t>
            </a:r>
            <a:r>
              <a:rPr lang="zh-CN" altLang="en-US"/>
              <a:t>上，这个</a:t>
            </a:r>
            <a:r>
              <a:rPr lang="en-US" altLang="zh-CN"/>
              <a:t>agent</a:t>
            </a:r>
            <a:r>
              <a:rPr lang="zh-CN" altLang="en-US"/>
              <a:t>是随机的，所以有可能每次部署的时候不在同一个</a:t>
            </a:r>
            <a:r>
              <a:rPr lang="en-US" altLang="zh-CN"/>
              <a:t>agent</a:t>
            </a:r>
            <a:r>
              <a:rPr lang="zh-CN" altLang="en-US"/>
              <a:t>上。</a:t>
            </a:r>
            <a:r>
              <a:rPr lang="en-US" altLang="zh-CN"/>
              <a:t>master </a:t>
            </a:r>
            <a:r>
              <a:rPr lang="zh-CN" altLang="en-US"/>
              <a:t>与</a:t>
            </a:r>
            <a:r>
              <a:rPr lang="en-US" altLang="zh-CN"/>
              <a:t>agent</a:t>
            </a:r>
            <a:r>
              <a:rPr lang="zh-CN" altLang="en-US"/>
              <a:t>也是通过</a:t>
            </a:r>
            <a:r>
              <a:rPr lang="en-US" altLang="zh-CN"/>
              <a:t>zookeeper</a:t>
            </a:r>
            <a:r>
              <a:rPr lang="zh-CN" altLang="en-US"/>
              <a:t>进行关联的。</a:t>
            </a:r>
            <a:endParaRPr lang="zh-CN" altLang="en-US"/>
          </a:p>
          <a:p>
            <a:r>
              <a:rPr lang="en-US" altLang="zh-CN"/>
              <a:t>master</a:t>
            </a:r>
            <a:r>
              <a:rPr lang="zh-CN" altLang="en-US"/>
              <a:t>把具体的部署信息返回给</a:t>
            </a:r>
            <a:r>
              <a:rPr lang="en-US" altLang="zh-CN"/>
              <a:t>singularity</a:t>
            </a:r>
            <a:r>
              <a:rPr lang="zh-CN" altLang="en-US"/>
              <a:t>。</a:t>
            </a:r>
            <a:endParaRPr lang="zh-CN" altLang="en-US"/>
          </a:p>
          <a:p>
            <a:r>
              <a:rPr lang="en-US" altLang="zh-CN"/>
              <a:t>singularity</a:t>
            </a:r>
            <a:r>
              <a:rPr lang="zh-CN" altLang="en-US"/>
              <a:t>把信息通过</a:t>
            </a:r>
            <a:r>
              <a:rPr lang="en-US" altLang="zh-CN"/>
              <a:t>baragon</a:t>
            </a:r>
            <a:r>
              <a:rPr lang="zh-CN" altLang="en-US"/>
              <a:t>添加到</a:t>
            </a:r>
            <a:r>
              <a:rPr lang="en-US" altLang="zh-CN"/>
              <a:t>nginx</a:t>
            </a:r>
            <a:r>
              <a:rPr lang="zh-CN" altLang="en-US"/>
              <a:t>的配置当中，达到路由及负载均衡的目的。</a:t>
            </a:r>
            <a:endParaRPr lang="zh-CN" altLang="en-US"/>
          </a:p>
          <a:p>
            <a:r>
              <a:rPr lang="zh-CN" altLang="en-US"/>
              <a:t>用户就可以通过</a:t>
            </a:r>
            <a:r>
              <a:rPr lang="en-US" altLang="zh-CN"/>
              <a:t>nginx</a:t>
            </a:r>
            <a:r>
              <a:rPr lang="zh-CN" altLang="en-US"/>
              <a:t>访问应用了。</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在线演示</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以后，</a:t>
            </a:r>
            <a:r>
              <a:rPr lang="en-US" altLang="zh-CN"/>
              <a:t>mysql</a:t>
            </a:r>
            <a:r>
              <a:rPr lang="zh-CN" altLang="en-US"/>
              <a:t>，</a:t>
            </a:r>
            <a:r>
              <a:rPr lang="en-US" altLang="zh-CN"/>
              <a:t>kafka</a:t>
            </a:r>
            <a:r>
              <a:rPr lang="zh-CN" altLang="en-US"/>
              <a:t>等经常使用的都会部署在云上。</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今天只是给大家对整体架构进行了介绍，并没有深入具体到每个技术。让大家先对整体的架构流程有个了解。下次有机会就把</a:t>
            </a:r>
            <a:r>
              <a:rPr lang="en-US" altLang="zh-CN"/>
              <a:t>javaagent</a:t>
            </a:r>
            <a:r>
              <a:rPr lang="zh-CN" altLang="en-US"/>
              <a:t>的机制再分享给大家。</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4CF880-BE96-4D74-B09D-2AF4FB72C20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err="1" smtClean="0"/>
              <a:t>mesos</a:t>
            </a:r>
            <a:r>
              <a:rPr lang="zh-CN" altLang="en-US" dirty="0" smtClean="0"/>
              <a:t>官网上的一个架构图。</a:t>
            </a:r>
            <a:endParaRPr lang="en-US" altLang="zh-CN" dirty="0" smtClean="0"/>
          </a:p>
          <a:p>
            <a:r>
              <a:rPr lang="zh-CN" altLang="en-US" dirty="0" smtClean="0"/>
              <a:t>我们从图上可以看出来什么？</a:t>
            </a:r>
            <a:endParaRPr lang="zh-CN" altLang="en-US" dirty="0" smtClean="0"/>
          </a:p>
          <a:p>
            <a:r>
              <a:rPr lang="zh-CN" altLang="en-US" dirty="0" smtClean="0"/>
              <a:t>首先，有几个元素，</a:t>
            </a:r>
            <a:r>
              <a:rPr lang="en-US" altLang="zh-CN" dirty="0" smtClean="0"/>
              <a:t>Mesos master Mesos Agent Scheduler zookeeper</a:t>
            </a:r>
            <a:endParaRPr lang="en-US" altLang="zh-CN" dirty="0" smtClean="0"/>
          </a:p>
          <a:p>
            <a:r>
              <a:rPr lang="en-US" altLang="zh-CN" dirty="0" err="1" smtClean="0"/>
              <a:t>mesos</a:t>
            </a:r>
            <a:r>
              <a:rPr lang="zh-CN" altLang="en-US" dirty="0" smtClean="0"/>
              <a:t>的集群是</a:t>
            </a:r>
            <a:r>
              <a:rPr lang="en-US" altLang="zh-CN" dirty="0" smtClean="0"/>
              <a:t>master-slaver</a:t>
            </a:r>
            <a:r>
              <a:rPr lang="zh-CN" altLang="en-US" dirty="0" smtClean="0"/>
              <a:t>的形式。新版本</a:t>
            </a:r>
            <a:r>
              <a:rPr lang="en-US" altLang="zh-CN" dirty="0" smtClean="0"/>
              <a:t>slaver</a:t>
            </a:r>
            <a:r>
              <a:rPr lang="zh-CN" altLang="en-US" dirty="0" smtClean="0"/>
              <a:t>叫</a:t>
            </a:r>
            <a:r>
              <a:rPr lang="en-US" altLang="zh-CN" dirty="0" smtClean="0"/>
              <a:t>agent</a:t>
            </a:r>
            <a:r>
              <a:rPr lang="zh-CN" altLang="en-US" dirty="0" smtClean="0"/>
              <a:t>了。  </a:t>
            </a:r>
            <a:endParaRPr lang="en-US" altLang="zh-CN" dirty="0" smtClean="0"/>
          </a:p>
          <a:p>
            <a:r>
              <a:rPr lang="zh-CN" altLang="en-US" dirty="0" smtClean="0"/>
              <a:t>其中</a:t>
            </a:r>
            <a:r>
              <a:rPr lang="en-US" altLang="zh-CN" dirty="0" smtClean="0"/>
              <a:t>master</a:t>
            </a:r>
            <a:r>
              <a:rPr lang="zh-CN" altLang="en-US" dirty="0" smtClean="0"/>
              <a:t>也是可以部署多节点通过</a:t>
            </a:r>
            <a:r>
              <a:rPr lang="en-US" altLang="zh-CN" dirty="0" smtClean="0"/>
              <a:t>zookeeper</a:t>
            </a:r>
            <a:r>
              <a:rPr lang="zh-CN" altLang="en-US" dirty="0" smtClean="0"/>
              <a:t>进行选举主节点。</a:t>
            </a:r>
            <a:r>
              <a:rPr lang="en-US" altLang="zh-CN" dirty="0" smtClean="0"/>
              <a:t>Agent</a:t>
            </a:r>
            <a:r>
              <a:rPr lang="zh-CN" altLang="en-US" dirty="0" smtClean="0"/>
              <a:t>与</a:t>
            </a:r>
            <a:r>
              <a:rPr lang="en-US" altLang="zh-CN" dirty="0" smtClean="0"/>
              <a:t>master</a:t>
            </a:r>
            <a:r>
              <a:rPr lang="zh-CN" altLang="en-US" dirty="0" smtClean="0"/>
              <a:t>之间通过</a:t>
            </a:r>
            <a:r>
              <a:rPr lang="en-US" altLang="zh-CN" dirty="0" smtClean="0"/>
              <a:t>zookeeper</a:t>
            </a:r>
            <a:r>
              <a:rPr lang="zh-CN" altLang="en-US" dirty="0" smtClean="0"/>
              <a:t>进行关联（这个图上没有体现出来）；</a:t>
            </a:r>
            <a:endParaRPr lang="en-US" altLang="zh-CN" dirty="0" smtClean="0"/>
          </a:p>
          <a:p>
            <a:r>
              <a:rPr lang="en-US" altLang="zh-CN" dirty="0" smtClean="0"/>
              <a:t>Hadoop scheduler</a:t>
            </a:r>
            <a:r>
              <a:rPr lang="zh-CN" altLang="en-US" dirty="0" smtClean="0"/>
              <a:t>就是一个调度框架。可以将任务及资源需求告诉给</a:t>
            </a:r>
            <a:r>
              <a:rPr lang="en-US" altLang="zh-CN" dirty="0" smtClean="0"/>
              <a:t>master</a:t>
            </a:r>
            <a:r>
              <a:rPr lang="zh-CN" altLang="en-US" dirty="0" smtClean="0"/>
              <a:t>，</a:t>
            </a:r>
            <a:r>
              <a:rPr lang="en-US" altLang="zh-CN" dirty="0" smtClean="0"/>
              <a:t>master</a:t>
            </a:r>
            <a:r>
              <a:rPr lang="zh-CN" altLang="en-US" dirty="0" smtClean="0"/>
              <a:t>会派发到有足够资源的</a:t>
            </a:r>
            <a:r>
              <a:rPr lang="en-US" altLang="zh-CN" dirty="0" smtClean="0"/>
              <a:t>Agent</a:t>
            </a:r>
            <a:r>
              <a:rPr lang="zh-CN" altLang="en-US" dirty="0" smtClean="0"/>
              <a:t>上。</a:t>
            </a:r>
            <a:endParaRPr lang="en-US" altLang="zh-CN" dirty="0" smtClean="0"/>
          </a:p>
          <a:p>
            <a:r>
              <a:rPr lang="en-US" altLang="zh-CN" dirty="0" smtClean="0"/>
              <a:t>Agent</a:t>
            </a:r>
            <a:r>
              <a:rPr lang="en-US" altLang="zh-CN" baseline="0" dirty="0" smtClean="0"/>
              <a:t> </a:t>
            </a:r>
            <a:r>
              <a:rPr lang="zh-CN" altLang="en-US" baseline="0" dirty="0" smtClean="0"/>
              <a:t>主机通过容器进行隔离运行不同调度框架提供的资源调度需求，执行调度任务。</a:t>
            </a:r>
            <a:endParaRPr lang="zh-CN" altLang="en-US" dirty="0"/>
          </a:p>
        </p:txBody>
      </p:sp>
      <p:sp>
        <p:nvSpPr>
          <p:cNvPr id="4" name="灯片编号占位符 3"/>
          <p:cNvSpPr>
            <a:spLocks noGrp="1"/>
          </p:cNvSpPr>
          <p:nvPr>
            <p:ph type="sldNum" sz="quarter" idx="10"/>
          </p:nvPr>
        </p:nvSpPr>
        <p:spPr/>
        <p:txBody>
          <a:bodyPr/>
          <a:lstStyle/>
          <a:p>
            <a:fld id="{364CF880-BE96-4D74-B09D-2AF4FB72C20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逻辑集群，其实类似于机架的概念。一个逻辑集群可以包含多个节点，也可以包只含一个节点。有的任务需要较多的计算资源，有的任务需要较多的内存资源。这些任务就可以均匀分布到不同的逻辑集群当中，让资源使用率最大化。</a:t>
            </a:r>
            <a:endParaRPr lang="zh-CN" altLang="en-US"/>
          </a:p>
          <a:p>
            <a:r>
              <a:rPr lang="zh-CN" altLang="en-US"/>
              <a:t>有的应用需要固定在某个集群内，甚至是某个主机的某个端口上，比如</a:t>
            </a:r>
            <a:r>
              <a:rPr lang="en-US" altLang="zh-CN"/>
              <a:t>mq</a:t>
            </a:r>
            <a:r>
              <a:rPr lang="zh-CN" altLang="en-US"/>
              <a:t>、</a:t>
            </a:r>
            <a:r>
              <a:rPr lang="en-US" altLang="zh-CN"/>
              <a:t>elasticsearch</a:t>
            </a:r>
            <a:r>
              <a:rPr lang="zh-CN" altLang="en-US"/>
              <a:t>等。这些要每次发布到固定的主机和端口上，否则的话，重启之后所有使用到这些资源的应用都需要重启，这肯定是不行的。</a:t>
            </a:r>
            <a:endParaRPr lang="zh-CN" altLang="en-US"/>
          </a:p>
          <a:p>
            <a:r>
              <a:rPr lang="zh-CN" altLang="en-US"/>
              <a:t>还有的时候 ，需要一个逻辑集群资源需求不大，但是要固定某些资源，避免其他应用争抢。我们可以把一个主机资源的一部分划分出来，添加一个</a:t>
            </a:r>
            <a:r>
              <a:rPr lang="en-US" altLang="zh-CN"/>
              <a:t>IP</a:t>
            </a:r>
            <a:r>
              <a:rPr lang="zh-CN" altLang="en-US"/>
              <a:t>，用来启动一个节点生成一个逻辑集群。</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集群的资源就是所有</a:t>
            </a:r>
            <a:r>
              <a:rPr lang="en-US" altLang="zh-CN"/>
              <a:t>agent</a:t>
            </a:r>
            <a:r>
              <a:rPr lang="zh-CN" altLang="en-US"/>
              <a:t>的资源总和。分布式任务。</a:t>
            </a:r>
            <a:endParaRPr lang="zh-CN" altLang="en-US"/>
          </a:p>
          <a:p>
            <a:r>
              <a:rPr lang="zh-CN" altLang="zh-CN"/>
              <a:t>第一层调度就是</a:t>
            </a:r>
            <a:r>
              <a:rPr lang="en-US" altLang="zh-CN"/>
              <a:t>master</a:t>
            </a:r>
            <a:r>
              <a:rPr lang="zh-CN" altLang="en-US"/>
              <a:t>向</a:t>
            </a:r>
            <a:r>
              <a:rPr lang="zh-CN" altLang="zh-CN"/>
              <a:t>调度框架有资源分配。</a:t>
            </a:r>
            <a:endParaRPr lang="zh-CN" altLang="zh-CN"/>
          </a:p>
          <a:p>
            <a:r>
              <a:rPr lang="zh-CN" altLang="zh-CN"/>
              <a:t>第二层就是调度框架对任务进行资源分配。</a:t>
            </a: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只需在</a:t>
            </a:r>
            <a:r>
              <a:rPr lang="en-US" altLang="zh-CN"/>
              <a:t>Jenkins</a:t>
            </a:r>
            <a:r>
              <a:rPr lang="zh-CN" altLang="en-US"/>
              <a:t>的构建配置中添加一条命令，就可以完成部署了。把一些部署参数传递过去，另外还有一些默认设置。</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Jenkins </a:t>
            </a:r>
            <a:r>
              <a:rPr lang="zh-CN" altLang="en-US"/>
              <a:t>通过</a:t>
            </a:r>
            <a:r>
              <a:rPr lang="en-US" altLang="zh-CN"/>
              <a:t>nodejs</a:t>
            </a:r>
            <a:r>
              <a:rPr lang="zh-CN" altLang="en-US"/>
              <a:t>把数据通过</a:t>
            </a:r>
            <a:r>
              <a:rPr lang="en-US" altLang="zh-CN"/>
              <a:t>singularity</a:t>
            </a:r>
            <a:r>
              <a:rPr lang="zh-CN" altLang="en-US"/>
              <a:t>的</a:t>
            </a:r>
            <a:r>
              <a:rPr lang="en-US" altLang="zh-CN"/>
              <a:t>api</a:t>
            </a:r>
            <a:r>
              <a:rPr lang="zh-CN" altLang="en-US"/>
              <a:t>传送给</a:t>
            </a:r>
            <a:r>
              <a:rPr lang="en-US" altLang="zh-CN"/>
              <a:t>singularity</a:t>
            </a:r>
            <a:r>
              <a:rPr lang="zh-CN" altLang="en-US"/>
              <a:t>。</a:t>
            </a:r>
            <a:r>
              <a:rPr lang="en-US" altLang="zh-CN"/>
              <a:t>nodejs</a:t>
            </a:r>
            <a:r>
              <a:rPr lang="zh-CN" altLang="en-US"/>
              <a:t>功能是根据文档自主开发的。</a:t>
            </a:r>
            <a:endParaRPr lang="zh-CN" altLang="en-US"/>
          </a:p>
          <a:p>
            <a:r>
              <a:rPr lang="en-US" altLang="zh-CN"/>
              <a:t>singularity</a:t>
            </a:r>
            <a:r>
              <a:rPr lang="zh-CN" altLang="en-US"/>
              <a:t>从</a:t>
            </a:r>
            <a:r>
              <a:rPr lang="en-US" altLang="zh-CN"/>
              <a:t>mesos</a:t>
            </a:r>
            <a:r>
              <a:rPr lang="zh-CN" altLang="en-US"/>
              <a:t>获取到</a:t>
            </a:r>
            <a:r>
              <a:rPr lang="en-US" altLang="zh-CN"/>
              <a:t>Mesos Master</a:t>
            </a:r>
            <a:r>
              <a:rPr lang="zh-CN" altLang="en-US"/>
              <a:t>的地址。把部署需求发送到</a:t>
            </a:r>
            <a:r>
              <a:rPr lang="en-US" altLang="zh-CN"/>
              <a:t>mesos Master</a:t>
            </a:r>
            <a:r>
              <a:rPr lang="zh-CN" altLang="en-US"/>
              <a:t>。</a:t>
            </a:r>
            <a:r>
              <a:rPr lang="en-US" altLang="zh-CN"/>
              <a:t>mesosMaster </a:t>
            </a:r>
            <a:r>
              <a:rPr lang="zh-CN" altLang="en-US"/>
              <a:t>就会自动寻找符合资源需求的主机进行部署任务。</a:t>
            </a:r>
            <a:endParaRPr lang="zh-CN" altLang="en-US"/>
          </a:p>
          <a:p>
            <a:r>
              <a:rPr lang="en-US" altLang="zh-CN"/>
              <a:t>mesos </a:t>
            </a:r>
            <a:r>
              <a:rPr lang="zh-CN" altLang="en-US"/>
              <a:t>任务发布成功之后，会通知</a:t>
            </a:r>
            <a:r>
              <a:rPr lang="en-US" altLang="zh-CN"/>
              <a:t>singularity</a:t>
            </a:r>
            <a:r>
              <a:rPr lang="zh-CN" altLang="en-US"/>
              <a:t>，</a:t>
            </a:r>
            <a:r>
              <a:rPr lang="en-US" altLang="zh-CN"/>
              <a:t>singularity</a:t>
            </a:r>
            <a:r>
              <a:rPr lang="zh-CN" altLang="en-US"/>
              <a:t>会把一些路由信息及负载均衡信息通过</a:t>
            </a:r>
            <a:r>
              <a:rPr lang="en-US" altLang="zh-CN"/>
              <a:t>Baragon</a:t>
            </a:r>
            <a:r>
              <a:rPr lang="zh-CN" altLang="en-US"/>
              <a:t>发送到</a:t>
            </a:r>
            <a:r>
              <a:rPr lang="en-US" altLang="zh-CN"/>
              <a:t>nginx</a:t>
            </a:r>
            <a:r>
              <a:rPr lang="zh-CN" altLang="en-US"/>
              <a:t>生成配置文件。</a:t>
            </a:r>
            <a:endParaRPr lang="zh-CN" altLang="en-US"/>
          </a:p>
          <a:p>
            <a:r>
              <a:rPr lang="en-US" altLang="zh-CN"/>
              <a:t>singularity </a:t>
            </a:r>
            <a:r>
              <a:rPr lang="zh-CN" altLang="en-US"/>
              <a:t>和</a:t>
            </a:r>
            <a:r>
              <a:rPr lang="en-US" altLang="zh-CN"/>
              <a:t>Baragon</a:t>
            </a:r>
            <a:r>
              <a:rPr lang="zh-CN" altLang="en-US"/>
              <a:t>都是</a:t>
            </a:r>
            <a:r>
              <a:rPr lang="en-US" altLang="zh-CN"/>
              <a:t>java</a:t>
            </a:r>
            <a:r>
              <a:rPr lang="zh-CN" altLang="en-US"/>
              <a:t>语言的开源框架，所以很方便的进行了一些符合我们具体需求的个性化开发定制。</a:t>
            </a:r>
            <a:endParaRPr lang="zh-CN" altLang="en-US"/>
          </a:p>
          <a:p>
            <a:r>
              <a:rPr lang="en-US" altLang="zh-CN"/>
              <a:t>singularity</a:t>
            </a:r>
            <a:r>
              <a:rPr lang="zh-CN" altLang="en-US"/>
              <a:t>提供健康检查，一些度量数据。界面、</a:t>
            </a:r>
            <a:r>
              <a:rPr lang="en-US" altLang="zh-CN"/>
              <a:t>api</a:t>
            </a:r>
            <a:r>
              <a:rPr lang="zh-CN" altLang="en-US"/>
              <a:t>等</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Mesos </a:t>
            </a:r>
            <a:r>
              <a:rPr lang="zh-CN" altLang="en-US"/>
              <a:t>接收到部署任务之后，就会根据参数信息启动一个</a:t>
            </a:r>
            <a:r>
              <a:rPr lang="en-US" altLang="zh-CN"/>
              <a:t>Docker</a:t>
            </a:r>
            <a:r>
              <a:rPr lang="zh-CN" altLang="en-US"/>
              <a:t>容器。</a:t>
            </a:r>
            <a:endParaRPr lang="zh-CN" altLang="en-US"/>
          </a:p>
          <a:p>
            <a:r>
              <a:rPr lang="zh-CN" altLang="en-US"/>
              <a:t>容器就是一组进程的集合，不同容器之间相互隔离，互不影响，所有容器共享系统内核，也可共享执行文件，库文件。</a:t>
            </a:r>
            <a:endParaRPr lang="zh-CN" altLang="en-US"/>
          </a:p>
          <a:p>
            <a:r>
              <a:rPr lang="zh-CN" altLang="en-US"/>
              <a:t>通过内核的</a:t>
            </a:r>
            <a:r>
              <a:rPr lang="en-US" altLang="zh-CN"/>
              <a:t>namespace</a:t>
            </a:r>
            <a:r>
              <a:rPr lang="zh-CN" altLang="en-US"/>
              <a:t>模块对容器的进程资源进行隔离，包括网络、文件系统、消息等进程资源的隔离</a:t>
            </a:r>
            <a:endParaRPr lang="zh-CN" altLang="en-US"/>
          </a:p>
          <a:p>
            <a:r>
              <a:rPr lang="zh-CN" altLang="en-US"/>
              <a:t>通过内核的</a:t>
            </a:r>
            <a:r>
              <a:rPr lang="en-US" altLang="zh-CN"/>
              <a:t>cgroups</a:t>
            </a:r>
            <a:r>
              <a:rPr lang="zh-CN" altLang="en-US"/>
              <a:t>模块对容器的硬件资源进行分配控制，包括，网络</a:t>
            </a:r>
            <a:r>
              <a:rPr lang="en-US" altLang="zh-CN"/>
              <a:t>IO</a:t>
            </a:r>
            <a:r>
              <a:rPr lang="zh-CN" altLang="en-US"/>
              <a:t>、</a:t>
            </a:r>
            <a:r>
              <a:rPr lang="en-US" altLang="zh-CN"/>
              <a:t>cpu</a:t>
            </a:r>
            <a:r>
              <a:rPr lang="zh-CN" altLang="en-US"/>
              <a:t>、内存等。如果超出内存限制会被</a:t>
            </a:r>
            <a:r>
              <a:rPr lang="en-US" altLang="zh-CN"/>
              <a:t>Kill</a:t>
            </a:r>
            <a:r>
              <a:rPr lang="zh-CN" altLang="en-US"/>
              <a:t>。</a:t>
            </a:r>
            <a:endParaRPr lang="zh-CN" altLang="en-US"/>
          </a:p>
          <a:p>
            <a:endParaRPr lang="zh-CN" altLang="en-US"/>
          </a:p>
          <a:p>
            <a:endParaRPr lang="zh-CN" altLang="en-US"/>
          </a:p>
          <a:p>
            <a:r>
              <a:rPr lang="zh-CN" altLang="en-US"/>
              <a:t>我们把所使用的</a:t>
            </a:r>
            <a:r>
              <a:rPr lang="en-US" altLang="zh-CN"/>
              <a:t>jdk</a:t>
            </a:r>
            <a:r>
              <a:rPr lang="zh-CN" altLang="en-US"/>
              <a:t>、</a:t>
            </a:r>
            <a:r>
              <a:rPr lang="en-US" altLang="zh-CN"/>
              <a:t>tomcat</a:t>
            </a:r>
            <a:r>
              <a:rPr lang="zh-CN" altLang="en-US"/>
              <a:t>等运行环境整体打包到镜像当中，重复使用，避免环境不同。</a:t>
            </a:r>
            <a:endParaRPr lang="zh-CN" altLang="en-US"/>
          </a:p>
          <a:p>
            <a:endParaRPr lang="zh-CN" altLang="en-US"/>
          </a:p>
          <a:p>
            <a:r>
              <a:rPr lang="zh-CN" altLang="en-US"/>
              <a:t>容器非正常退出之后，比如</a:t>
            </a:r>
            <a:r>
              <a:rPr lang="en-US" altLang="zh-CN"/>
              <a:t>agent</a:t>
            </a:r>
            <a:r>
              <a:rPr lang="zh-CN" altLang="en-US"/>
              <a:t>主机挂了，内存超过限制被</a:t>
            </a:r>
            <a:r>
              <a:rPr lang="en-US" altLang="zh-CN"/>
              <a:t>Kill</a:t>
            </a:r>
            <a:r>
              <a:rPr lang="zh-CN" altLang="en-US"/>
              <a:t>等。</a:t>
            </a:r>
            <a:r>
              <a:rPr lang="en-US" altLang="zh-CN"/>
              <a:t>mesos</a:t>
            </a:r>
            <a:r>
              <a:rPr lang="zh-CN" altLang="en-US"/>
              <a:t>会把这个情况反映给</a:t>
            </a:r>
            <a:r>
              <a:rPr lang="en-US" altLang="zh-CN"/>
              <a:t>singularity</a:t>
            </a:r>
            <a:r>
              <a:rPr lang="zh-CN" altLang="en-US"/>
              <a:t>，</a:t>
            </a:r>
            <a:r>
              <a:rPr lang="en-US" altLang="zh-CN"/>
              <a:t>singularity</a:t>
            </a:r>
            <a:r>
              <a:rPr lang="zh-CN" altLang="en-US"/>
              <a:t>就会根据当前参数重新发起一次部署任务。</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1" y="0"/>
            <a:ext cx="12191999" cy="4471417"/>
          </a:xfrm>
          <a:prstGeom prst="rect">
            <a:avLst/>
          </a:prstGeom>
        </p:spPr>
      </p:pic>
      <p:sp>
        <p:nvSpPr>
          <p:cNvPr id="2" name="标题 1"/>
          <p:cNvSpPr>
            <a:spLocks noGrp="1"/>
          </p:cNvSpPr>
          <p:nvPr>
            <p:ph type="ctrTitle" hasCustomPrompt="1"/>
          </p:nvPr>
        </p:nvSpPr>
        <p:spPr>
          <a:xfrm>
            <a:off x="1543049" y="1445274"/>
            <a:ext cx="5819775" cy="1291411"/>
          </a:xfrm>
        </p:spPr>
        <p:txBody>
          <a:bodyPr anchor="b">
            <a:normAutofit/>
          </a:bodyPr>
          <a:lstStyle>
            <a:lvl1pPr algn="l">
              <a:defRPr lang="zh-CN" altLang="en-US" sz="6000" kern="1200" spc="300" dirty="0">
                <a:solidFill>
                  <a:schemeClr val="bg1"/>
                </a:solidFill>
                <a:effectLst>
                  <a:outerShdw dist="38100" dir="2700000" algn="tl">
                    <a:srgbClr val="000000">
                      <a:alpha val="20000"/>
                    </a:srgbClr>
                  </a:outerShdw>
                </a:effectLst>
                <a:latin typeface="微软雅黑" panose="020B0503020204020204" pitchFamily="34" charset="-122"/>
                <a:ea typeface="微软雅黑" panose="020B0503020204020204" pitchFamily="34" charset="-122"/>
                <a:cs typeface="+mn-cs"/>
              </a:defRPr>
            </a:lvl1pPr>
          </a:lstStyle>
          <a:p>
            <a:r>
              <a:rPr lang="zh-CN" altLang="en-US" dirty="0" smtClean="0"/>
              <a:t>互联网金融</a:t>
            </a:r>
            <a:endParaRPr lang="zh-CN" altLang="en-US" dirty="0"/>
          </a:p>
        </p:txBody>
      </p:sp>
      <p:sp>
        <p:nvSpPr>
          <p:cNvPr id="3" name="副标题 2"/>
          <p:cNvSpPr>
            <a:spLocks noGrp="1"/>
          </p:cNvSpPr>
          <p:nvPr>
            <p:ph type="subTitle" idx="1" hasCustomPrompt="1"/>
          </p:nvPr>
        </p:nvSpPr>
        <p:spPr>
          <a:xfrm>
            <a:off x="1543049" y="2736685"/>
            <a:ext cx="7218891" cy="951971"/>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z="4800" dirty="0" smtClean="0">
                <a:solidFill>
                  <a:schemeClr val="bg1">
                    <a:alpha val="90000"/>
                  </a:schemeClr>
                </a:solidFill>
                <a:latin typeface="Segoe UI Semilight" panose="020B0402040204020203" pitchFamily="34" charset="0"/>
                <a:cs typeface="Segoe UI Semilight" panose="020B0402040204020203" pitchFamily="34" charset="0"/>
              </a:rPr>
              <a:t>Internet Finance</a:t>
            </a:r>
            <a:endParaRPr lang="zh-CN" altLang="en-US" sz="4800" dirty="0">
              <a:solidFill>
                <a:schemeClr val="bg1">
                  <a:alpha val="90000"/>
                </a:schemeClr>
              </a:solidFill>
              <a:latin typeface="Segoe UI Semilight" panose="020B0402040204020203" pitchFamily="34" charset="0"/>
              <a:cs typeface="Segoe UI Semilight" panose="020B0402040204020203" pitchFamily="34" charset="0"/>
            </a:endParaRP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55846" y="5023301"/>
            <a:ext cx="2014099" cy="900137"/>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D64306B-7837-4ED2-AD60-33881147E74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05D729B-421A-4A2A-9289-4135B8E3349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4680" y="-27384"/>
            <a:ext cx="12216680" cy="6885384"/>
          </a:xfrm>
          <a:prstGeom prst="rect">
            <a:avLst/>
          </a:prstGeom>
        </p:spPr>
      </p:pic>
      <p:sp>
        <p:nvSpPr>
          <p:cNvPr id="3" name="内容占位符 2"/>
          <p:cNvSpPr>
            <a:spLocks noGrp="1"/>
          </p:cNvSpPr>
          <p:nvPr>
            <p:ph idx="1"/>
          </p:nvPr>
        </p:nvSpPr>
        <p:spPr>
          <a:xfrm>
            <a:off x="609600" y="1214422"/>
            <a:ext cx="10972800" cy="5357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矩形 4"/>
          <p:cNvSpPr/>
          <p:nvPr/>
        </p:nvSpPr>
        <p:spPr>
          <a:xfrm flipV="1">
            <a:off x="489434" y="954406"/>
            <a:ext cx="11213132" cy="45719"/>
          </a:xfrm>
          <a:prstGeom prst="rect">
            <a:avLst/>
          </a:prstGeom>
          <a:gradFill flip="none" rotWithShape="1">
            <a:gsLst>
              <a:gs pos="0">
                <a:srgbClr val="2D5D98"/>
              </a:gs>
              <a:gs pos="80000">
                <a:srgbClr val="3C7BC7"/>
              </a:gs>
              <a:gs pos="100000">
                <a:srgbClr val="3A7DCB"/>
              </a:gs>
            </a:gsLst>
            <a:lin ang="10800000" scaled="1"/>
            <a:tileRect/>
          </a:gradFill>
          <a:effectLst>
            <a:outerShdw dist="23000" dir="5400000" rotWithShape="0">
              <a:schemeClr val="tx2">
                <a:alpha val="20000"/>
              </a:scheme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标题 1"/>
          <p:cNvSpPr>
            <a:spLocks noGrp="1"/>
          </p:cNvSpPr>
          <p:nvPr>
            <p:ph type="title"/>
          </p:nvPr>
        </p:nvSpPr>
        <p:spPr>
          <a:xfrm>
            <a:off x="609600" y="255258"/>
            <a:ext cx="10972800" cy="725470"/>
          </a:xfrm>
        </p:spPr>
        <p:txBody>
          <a:bodyPr>
            <a:normAutofit/>
          </a:bodyPr>
          <a:lstStyle>
            <a:lvl1pPr algn="l">
              <a:defRPr sz="3400">
                <a:solidFill>
                  <a:srgbClr val="3773BA"/>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3694" y="188640"/>
            <a:ext cx="1487371" cy="66473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2688" y="453357"/>
            <a:ext cx="1664532" cy="743909"/>
          </a:xfrm>
          <a:prstGeom prst="rect">
            <a:avLst/>
          </a:prstGeom>
        </p:spPr>
      </p:pic>
      <p:pic>
        <p:nvPicPr>
          <p:cNvPr id="10" name="图片 9"/>
          <p:cNvPicPr>
            <a:picLocks noChangeAspect="1"/>
          </p:cNvPicPr>
          <p:nvPr userDrawn="1"/>
        </p:nvPicPr>
        <p:blipFill>
          <a:blip r:embed="rId3"/>
          <a:stretch>
            <a:fillRect/>
          </a:stretch>
        </p:blipFill>
        <p:spPr>
          <a:xfrm>
            <a:off x="-1" y="1460773"/>
            <a:ext cx="12192001" cy="5226508"/>
          </a:xfrm>
          <a:prstGeom prst="rect">
            <a:avLst/>
          </a:prstGeom>
        </p:spPr>
      </p:pic>
      <p:sp>
        <p:nvSpPr>
          <p:cNvPr id="11" name="矩形 10"/>
          <p:cNvSpPr/>
          <p:nvPr userDrawn="1"/>
        </p:nvSpPr>
        <p:spPr>
          <a:xfrm>
            <a:off x="-1" y="1460773"/>
            <a:ext cx="12192000" cy="5402263"/>
          </a:xfrm>
          <a:prstGeom prst="rect">
            <a:avLst/>
          </a:prstGeom>
          <a:solidFill>
            <a:srgbClr val="1F4161">
              <a:alpha val="35686"/>
            </a:srgbClr>
          </a:solidFill>
          <a:ln w="12700" cmpd="sng">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dirty="0"/>
          </a:p>
        </p:txBody>
      </p:sp>
      <p:sp>
        <p:nvSpPr>
          <p:cNvPr id="2" name="标题 1"/>
          <p:cNvSpPr>
            <a:spLocks noGrp="1"/>
          </p:cNvSpPr>
          <p:nvPr>
            <p:ph type="title" hasCustomPrompt="1"/>
          </p:nvPr>
        </p:nvSpPr>
        <p:spPr>
          <a:xfrm>
            <a:off x="2895600" y="2779192"/>
            <a:ext cx="6819900" cy="1485900"/>
          </a:xfrm>
        </p:spPr>
        <p:txBody>
          <a:bodyPr anchor="b"/>
          <a:lstStyle>
            <a:lvl1pPr>
              <a:defRPr sz="60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smtClean="0"/>
              <a:t>互联网拥抱金融</a:t>
            </a:r>
            <a:endParaRPr lang="zh-CN" altLang="en-US" dirty="0"/>
          </a:p>
        </p:txBody>
      </p:sp>
      <p:sp>
        <p:nvSpPr>
          <p:cNvPr id="3" name="文本占位符 2"/>
          <p:cNvSpPr>
            <a:spLocks noGrp="1"/>
          </p:cNvSpPr>
          <p:nvPr>
            <p:ph type="body" idx="1" hasCustomPrompt="1"/>
          </p:nvPr>
        </p:nvSpPr>
        <p:spPr>
          <a:xfrm>
            <a:off x="5478462" y="5437188"/>
            <a:ext cx="1036638" cy="601661"/>
          </a:xfrm>
        </p:spPr>
        <p:txBody>
          <a:bodyPr>
            <a:normAutofit/>
          </a:bodyPr>
          <a:lstStyle>
            <a:lvl1pPr marL="0" indent="0" algn="ctr" defTabSz="914400" rtl="0" eaLnBrk="1" latinLnBrk="0" hangingPunct="1">
              <a:lnSpc>
                <a:spcPct val="100000"/>
              </a:lnSpc>
              <a:spcBef>
                <a:spcPts val="0"/>
              </a:spcBef>
              <a:buNone/>
              <a:defRPr lang="en-US" altLang="zh-CN" sz="1400" kern="1200" dirty="0" smtClean="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维金</a:t>
            </a:r>
            <a:endParaRPr lang="en-US" altLang="zh-CN" dirty="0" smtClean="0"/>
          </a:p>
          <a:p>
            <a:pPr lvl="0"/>
            <a:r>
              <a:rPr lang="en-US" altLang="zh-CN" dirty="0" smtClean="0"/>
              <a:t>2014.12</a:t>
            </a:r>
            <a:endParaRPr lang="en-US" altLang="zh-CN" dirty="0" smtClean="0"/>
          </a:p>
          <a:p>
            <a:pPr lvl="0"/>
            <a:endParaRPr lang="zh-CN" alt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hyperlink" Target="http://10.65.215.34:17099/singularity/status" TargetMode="Externa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3.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2472" y="2675874"/>
            <a:ext cx="8352980" cy="1291411"/>
          </a:xfrm>
        </p:spPr>
        <p:txBody>
          <a:bodyPr>
            <a:normAutofit fontScale="90000"/>
          </a:bodyPr>
          <a:lstStyle/>
          <a:p>
            <a:r>
              <a:rPr lang="zh-CN" altLang="en-US" dirty="0" smtClean="0"/>
              <a:t>基于</a:t>
            </a:r>
            <a:r>
              <a:rPr lang="en-US" altLang="zh-CN" dirty="0" smtClean="0"/>
              <a:t>MESOS</a:t>
            </a:r>
            <a:r>
              <a:rPr lang="zh-CN" altLang="en-US" dirty="0" smtClean="0"/>
              <a:t>云部署介绍</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容器</a:t>
            </a:r>
            <a:endParaRPr lang="zh-CN" altLang="en-US" dirty="0"/>
          </a:p>
        </p:txBody>
      </p:sp>
      <p:pic>
        <p:nvPicPr>
          <p:cNvPr id="10" name="图片 9"/>
          <p:cNvPicPr>
            <a:picLocks noChangeAspect="1"/>
          </p:cNvPicPr>
          <p:nvPr/>
        </p:nvPicPr>
        <p:blipFill>
          <a:blip r:embed="rId1"/>
          <a:stretch>
            <a:fillRect/>
          </a:stretch>
        </p:blipFill>
        <p:spPr>
          <a:xfrm>
            <a:off x="1727835" y="1926590"/>
            <a:ext cx="2552065" cy="2133600"/>
          </a:xfrm>
          <a:prstGeom prst="rect">
            <a:avLst/>
          </a:prstGeom>
        </p:spPr>
      </p:pic>
      <p:sp>
        <p:nvSpPr>
          <p:cNvPr id="11" name="文本框 10"/>
          <p:cNvSpPr txBox="1"/>
          <p:nvPr/>
        </p:nvSpPr>
        <p:spPr>
          <a:xfrm>
            <a:off x="4951095" y="1828165"/>
            <a:ext cx="4841240" cy="368300"/>
          </a:xfrm>
          <a:prstGeom prst="rect">
            <a:avLst/>
          </a:prstGeom>
          <a:noFill/>
        </p:spPr>
        <p:txBody>
          <a:bodyPr wrap="square" rtlCol="0" anchor="t">
            <a:spAutoFit/>
          </a:bodyPr>
          <a:p>
            <a:r>
              <a:rPr lang="zh-CN" altLang="en-US"/>
              <a:t>基于</a:t>
            </a:r>
            <a:r>
              <a:rPr lang="en-US" altLang="zh-CN"/>
              <a:t>Linux</a:t>
            </a:r>
            <a:r>
              <a:rPr lang="zh-CN" altLang="en-US"/>
              <a:t>内核的轻量级资源隔离机制</a:t>
            </a:r>
            <a:endParaRPr lang="en-US" altLang="zh-CN"/>
          </a:p>
        </p:txBody>
      </p:sp>
      <p:sp>
        <p:nvSpPr>
          <p:cNvPr id="12" name="文本框 11"/>
          <p:cNvSpPr txBox="1"/>
          <p:nvPr/>
        </p:nvSpPr>
        <p:spPr>
          <a:xfrm>
            <a:off x="4951095" y="2723515"/>
            <a:ext cx="4841240" cy="368300"/>
          </a:xfrm>
          <a:prstGeom prst="rect">
            <a:avLst/>
          </a:prstGeom>
          <a:noFill/>
        </p:spPr>
        <p:txBody>
          <a:bodyPr wrap="square" rtlCol="0" anchor="t">
            <a:spAutoFit/>
          </a:bodyPr>
          <a:p>
            <a:r>
              <a:rPr lang="zh-CN" altLang="en-US"/>
              <a:t>迁移方便，避免因为环境问题带来的部署失败</a:t>
            </a:r>
            <a:endParaRPr lang="en-US" altLang="zh-CN"/>
          </a:p>
        </p:txBody>
      </p:sp>
      <p:sp>
        <p:nvSpPr>
          <p:cNvPr id="13" name="文本框 12"/>
          <p:cNvSpPr txBox="1"/>
          <p:nvPr/>
        </p:nvSpPr>
        <p:spPr>
          <a:xfrm>
            <a:off x="4951095" y="3691890"/>
            <a:ext cx="4772025" cy="368300"/>
          </a:xfrm>
          <a:prstGeom prst="rect">
            <a:avLst/>
          </a:prstGeom>
          <a:noFill/>
        </p:spPr>
        <p:txBody>
          <a:bodyPr wrap="square" rtlCol="0" anchor="t">
            <a:spAutoFit/>
          </a:bodyPr>
          <a:p>
            <a:r>
              <a:rPr lang="zh-CN" altLang="en-US">
                <a:sym typeface="+mn-ea"/>
              </a:rPr>
              <a:t>高可用，异常退出后自动部署</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弹性伸缩</a:t>
            </a:r>
            <a:endParaRPr lang="zh-CN" altLang="en-US" dirty="0"/>
          </a:p>
        </p:txBody>
      </p:sp>
      <p:pic>
        <p:nvPicPr>
          <p:cNvPr id="4" name="图片 3"/>
          <p:cNvPicPr>
            <a:picLocks noChangeAspect="1"/>
          </p:cNvPicPr>
          <p:nvPr/>
        </p:nvPicPr>
        <p:blipFill>
          <a:blip r:embed="rId1"/>
          <a:stretch>
            <a:fillRect/>
          </a:stretch>
        </p:blipFill>
        <p:spPr>
          <a:xfrm>
            <a:off x="1767840" y="1998345"/>
            <a:ext cx="2066290" cy="2010410"/>
          </a:xfrm>
          <a:prstGeom prst="rect">
            <a:avLst/>
          </a:prstGeom>
        </p:spPr>
      </p:pic>
      <p:sp>
        <p:nvSpPr>
          <p:cNvPr id="5" name="文本框 4"/>
          <p:cNvSpPr txBox="1"/>
          <p:nvPr/>
        </p:nvSpPr>
        <p:spPr>
          <a:xfrm>
            <a:off x="4932045" y="1998345"/>
            <a:ext cx="4841240" cy="645160"/>
          </a:xfrm>
          <a:prstGeom prst="rect">
            <a:avLst/>
          </a:prstGeom>
          <a:noFill/>
        </p:spPr>
        <p:txBody>
          <a:bodyPr wrap="square" rtlCol="0" anchor="t">
            <a:spAutoFit/>
          </a:bodyPr>
          <a:p>
            <a:r>
              <a:rPr lang="zh-CN" altLang="en-US"/>
              <a:t>根据业务量，可以通过新增应用实例或者调大应用资源达到扩容的目的</a:t>
            </a:r>
            <a:endParaRPr lang="zh-CN" altLang="en-US"/>
          </a:p>
        </p:txBody>
      </p:sp>
      <p:sp>
        <p:nvSpPr>
          <p:cNvPr id="6" name="文本框 5"/>
          <p:cNvSpPr txBox="1"/>
          <p:nvPr/>
        </p:nvSpPr>
        <p:spPr>
          <a:xfrm>
            <a:off x="4932045" y="2980690"/>
            <a:ext cx="4841240" cy="368300"/>
          </a:xfrm>
          <a:prstGeom prst="rect">
            <a:avLst/>
          </a:prstGeom>
          <a:noFill/>
        </p:spPr>
        <p:txBody>
          <a:bodyPr wrap="square" rtlCol="0" anchor="t">
            <a:spAutoFit/>
          </a:bodyPr>
          <a:p>
            <a:r>
              <a:rPr lang="zh-CN" altLang="en-US"/>
              <a:t>接入监控系统</a:t>
            </a:r>
            <a:r>
              <a:rPr lang="en-US" altLang="zh-CN"/>
              <a:t>zabbix</a:t>
            </a:r>
            <a:endParaRPr lang="en-US" altLang="zh-CN"/>
          </a:p>
        </p:txBody>
      </p:sp>
      <p:sp>
        <p:nvSpPr>
          <p:cNvPr id="2" name="文本框 1"/>
          <p:cNvSpPr txBox="1"/>
          <p:nvPr/>
        </p:nvSpPr>
        <p:spPr>
          <a:xfrm>
            <a:off x="4932045" y="3797300"/>
            <a:ext cx="4841240" cy="368300"/>
          </a:xfrm>
          <a:prstGeom prst="rect">
            <a:avLst/>
          </a:prstGeom>
          <a:noFill/>
        </p:spPr>
        <p:txBody>
          <a:bodyPr wrap="square" rtlCol="0" anchor="t">
            <a:spAutoFit/>
          </a:bodyPr>
          <a:p>
            <a:r>
              <a:rPr lang="zh-CN" altLang="en-US"/>
              <a:t>手动 </a:t>
            </a:r>
            <a:r>
              <a:rPr lang="en-US" altLang="zh-CN"/>
              <a:t>-&gt; </a:t>
            </a:r>
            <a:r>
              <a:rPr lang="zh-CN" altLang="en-US"/>
              <a:t>自动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批量管理</a:t>
            </a:r>
            <a:endParaRPr lang="zh-CN" altLang="en-US" dirty="0"/>
          </a:p>
        </p:txBody>
      </p:sp>
      <p:sp>
        <p:nvSpPr>
          <p:cNvPr id="11" name="文本框 10"/>
          <p:cNvSpPr txBox="1"/>
          <p:nvPr/>
        </p:nvSpPr>
        <p:spPr>
          <a:xfrm>
            <a:off x="4989830" y="2163445"/>
            <a:ext cx="4841240" cy="368300"/>
          </a:xfrm>
          <a:prstGeom prst="rect">
            <a:avLst/>
          </a:prstGeom>
          <a:noFill/>
        </p:spPr>
        <p:txBody>
          <a:bodyPr wrap="square" rtlCol="0" anchor="t">
            <a:spAutoFit/>
          </a:bodyPr>
          <a:p>
            <a:r>
              <a:rPr lang="zh-CN" altLang="en-US"/>
              <a:t>对应用进行批量启动、关闭、重启等管理</a:t>
            </a:r>
            <a:endParaRPr lang="zh-CN" altLang="en-US"/>
          </a:p>
        </p:txBody>
      </p:sp>
      <p:pic>
        <p:nvPicPr>
          <p:cNvPr id="15" name="图片 14"/>
          <p:cNvPicPr>
            <a:picLocks noChangeAspect="1"/>
          </p:cNvPicPr>
          <p:nvPr/>
        </p:nvPicPr>
        <p:blipFill>
          <a:blip r:embed="rId1"/>
          <a:stretch>
            <a:fillRect/>
          </a:stretch>
        </p:blipFill>
        <p:spPr>
          <a:xfrm>
            <a:off x="1665605" y="1609725"/>
            <a:ext cx="2680970" cy="2640965"/>
          </a:xfrm>
          <a:prstGeom prst="rect">
            <a:avLst/>
          </a:prstGeom>
        </p:spPr>
      </p:pic>
      <p:sp>
        <p:nvSpPr>
          <p:cNvPr id="2" name="文本框 1"/>
          <p:cNvSpPr txBox="1"/>
          <p:nvPr/>
        </p:nvSpPr>
        <p:spPr>
          <a:xfrm>
            <a:off x="4989830" y="3244850"/>
            <a:ext cx="4841240" cy="368300"/>
          </a:xfrm>
          <a:prstGeom prst="rect">
            <a:avLst/>
          </a:prstGeom>
          <a:noFill/>
        </p:spPr>
        <p:txBody>
          <a:bodyPr wrap="square" rtlCol="0" anchor="t">
            <a:spAutoFit/>
          </a:bodyPr>
          <a:p>
            <a:r>
              <a:rPr lang="zh-CN" altLang="en-US"/>
              <a:t>批量获取应用配置信息，方便环境复制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日志收集及监控</a:t>
            </a:r>
            <a:endParaRPr lang="zh-CN" altLang="en-US" dirty="0"/>
          </a:p>
        </p:txBody>
      </p:sp>
      <p:sp>
        <p:nvSpPr>
          <p:cNvPr id="11" name="文本框 10"/>
          <p:cNvSpPr txBox="1"/>
          <p:nvPr/>
        </p:nvSpPr>
        <p:spPr>
          <a:xfrm>
            <a:off x="3495040" y="1900555"/>
            <a:ext cx="4812665" cy="368300"/>
          </a:xfrm>
          <a:prstGeom prst="rect">
            <a:avLst/>
          </a:prstGeom>
          <a:noFill/>
        </p:spPr>
        <p:txBody>
          <a:bodyPr wrap="square" rtlCol="0" anchor="t">
            <a:spAutoFit/>
          </a:bodyPr>
          <a:p>
            <a:r>
              <a:rPr lang="zh-CN" altLang="en-US"/>
              <a:t>在线查看日志</a:t>
            </a:r>
            <a:endParaRPr lang="zh-CN" altLang="en-US"/>
          </a:p>
        </p:txBody>
      </p:sp>
      <p:sp>
        <p:nvSpPr>
          <p:cNvPr id="2" name="文本框 1"/>
          <p:cNvSpPr txBox="1"/>
          <p:nvPr/>
        </p:nvSpPr>
        <p:spPr>
          <a:xfrm>
            <a:off x="3495040" y="2652395"/>
            <a:ext cx="4812665" cy="368300"/>
          </a:xfrm>
          <a:prstGeom prst="rect">
            <a:avLst/>
          </a:prstGeom>
          <a:noFill/>
        </p:spPr>
        <p:txBody>
          <a:bodyPr wrap="square" rtlCol="0" anchor="t">
            <a:spAutoFit/>
          </a:bodyPr>
          <a:p>
            <a:r>
              <a:rPr lang="zh-CN" altLang="en-US"/>
              <a:t>容器内查看日志</a:t>
            </a:r>
            <a:endParaRPr lang="zh-CN" altLang="en-US"/>
          </a:p>
        </p:txBody>
      </p:sp>
      <p:sp>
        <p:nvSpPr>
          <p:cNvPr id="4" name="文本框 3"/>
          <p:cNvSpPr txBox="1"/>
          <p:nvPr/>
        </p:nvSpPr>
        <p:spPr>
          <a:xfrm>
            <a:off x="3495040" y="3404235"/>
            <a:ext cx="4854575" cy="368300"/>
          </a:xfrm>
          <a:prstGeom prst="rect">
            <a:avLst/>
          </a:prstGeom>
          <a:noFill/>
        </p:spPr>
        <p:txBody>
          <a:bodyPr wrap="square" rtlCol="0" anchor="t">
            <a:spAutoFit/>
          </a:bodyPr>
          <a:p>
            <a:r>
              <a:rPr lang="zh-CN" altLang="en-US"/>
              <a:t>汇总机查看日志</a:t>
            </a:r>
            <a:endParaRPr lang="zh-CN" altLang="en-US"/>
          </a:p>
        </p:txBody>
      </p:sp>
      <p:sp>
        <p:nvSpPr>
          <p:cNvPr id="5" name="文本框 4"/>
          <p:cNvSpPr txBox="1"/>
          <p:nvPr/>
        </p:nvSpPr>
        <p:spPr>
          <a:xfrm>
            <a:off x="3495040" y="4156075"/>
            <a:ext cx="4854575" cy="368300"/>
          </a:xfrm>
          <a:prstGeom prst="rect">
            <a:avLst/>
          </a:prstGeom>
          <a:noFill/>
        </p:spPr>
        <p:txBody>
          <a:bodyPr wrap="square" rtlCol="0" anchor="t">
            <a:spAutoFit/>
          </a:bodyPr>
          <a:p>
            <a:r>
              <a:rPr lang="zh-CN" altLang="en-US"/>
              <a:t>日志监控系统</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在线查看日志</a:t>
            </a:r>
            <a:endParaRPr lang="zh-CN" altLang="en-US" dirty="0"/>
          </a:p>
        </p:txBody>
      </p:sp>
      <p:pic>
        <p:nvPicPr>
          <p:cNvPr id="2" name="图片 1"/>
          <p:cNvPicPr>
            <a:picLocks noChangeAspect="1"/>
          </p:cNvPicPr>
          <p:nvPr/>
        </p:nvPicPr>
        <p:blipFill>
          <a:blip r:embed="rId1"/>
          <a:stretch>
            <a:fillRect/>
          </a:stretch>
        </p:blipFill>
        <p:spPr>
          <a:xfrm>
            <a:off x="546735" y="1061085"/>
            <a:ext cx="10950575" cy="5732780"/>
          </a:xfrm>
          <a:prstGeom prst="rect">
            <a:avLst/>
          </a:prstGeom>
        </p:spPr>
      </p:pic>
      <p:pic>
        <p:nvPicPr>
          <p:cNvPr id="4" name="图片 3"/>
          <p:cNvPicPr>
            <a:picLocks noChangeAspect="1"/>
          </p:cNvPicPr>
          <p:nvPr/>
        </p:nvPicPr>
        <p:blipFill>
          <a:blip r:embed="rId2"/>
          <a:stretch>
            <a:fillRect/>
          </a:stretch>
        </p:blipFill>
        <p:spPr>
          <a:xfrm>
            <a:off x="469265" y="1223645"/>
            <a:ext cx="11254105" cy="5407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0-ppt_h/2"/>
                                          </p:val>
                                        </p:tav>
                                      </p:tavLst>
                                    </p:anim>
                                    <p:set>
                                      <p:cBhvr>
                                        <p:cTn id="14" dur="1" fill="hold">
                                          <p:stCondLst>
                                            <p:cond delay="499"/>
                                          </p:stCondLst>
                                        </p:cTn>
                                        <p:tgtEl>
                                          <p:spTgt spid="2"/>
                                        </p:tgtEl>
                                        <p:attrNameLst>
                                          <p:attrName>style.visibility</p:attrName>
                                        </p:attrNameLst>
                                      </p:cBhvr>
                                      <p:to>
                                        <p:strVal val="hidden"/>
                                      </p:to>
                                    </p:se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容器内查看日志</a:t>
            </a:r>
            <a:endParaRPr lang="zh-CN" altLang="en-US" dirty="0"/>
          </a:p>
        </p:txBody>
      </p:sp>
      <p:pic>
        <p:nvPicPr>
          <p:cNvPr id="2" name="图片 1"/>
          <p:cNvPicPr>
            <a:picLocks noChangeAspect="1"/>
          </p:cNvPicPr>
          <p:nvPr/>
        </p:nvPicPr>
        <p:blipFill>
          <a:blip r:embed="rId1"/>
          <a:stretch>
            <a:fillRect/>
          </a:stretch>
        </p:blipFill>
        <p:spPr>
          <a:xfrm>
            <a:off x="821055" y="1097280"/>
            <a:ext cx="10549890" cy="5547995"/>
          </a:xfrm>
          <a:prstGeom prst="rect">
            <a:avLst/>
          </a:prstGeom>
        </p:spPr>
      </p:pic>
      <p:pic>
        <p:nvPicPr>
          <p:cNvPr id="4" name="图片 3"/>
          <p:cNvPicPr>
            <a:picLocks noChangeAspect="1"/>
          </p:cNvPicPr>
          <p:nvPr/>
        </p:nvPicPr>
        <p:blipFill>
          <a:blip r:embed="rId2"/>
          <a:stretch>
            <a:fillRect/>
          </a:stretch>
        </p:blipFill>
        <p:spPr>
          <a:xfrm>
            <a:off x="609600" y="1234440"/>
            <a:ext cx="10981690" cy="2779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0-ppt_h/2"/>
                                          </p:val>
                                        </p:tav>
                                      </p:tavLst>
                                    </p:anim>
                                    <p:set>
                                      <p:cBhvr>
                                        <p:cTn id="14" dur="1" fill="hold">
                                          <p:stCondLst>
                                            <p:cond delay="499"/>
                                          </p:stCondLst>
                                        </p:cTn>
                                        <p:tgtEl>
                                          <p:spTgt spid="4"/>
                                        </p:tgtEl>
                                        <p:attrNameLst>
                                          <p:attrName>style.visibility</p:attrName>
                                        </p:attrNameLst>
                                      </p:cBhvr>
                                      <p:to>
                                        <p:strVal val="hidden"/>
                                      </p:to>
                                    </p:se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日志同步</a:t>
            </a:r>
            <a:endParaRPr lang="zh-CN" altLang="en-US" dirty="0"/>
          </a:p>
        </p:txBody>
      </p:sp>
      <p:pic>
        <p:nvPicPr>
          <p:cNvPr id="2" name="图片 1"/>
          <p:cNvPicPr>
            <a:picLocks noChangeAspect="1"/>
          </p:cNvPicPr>
          <p:nvPr/>
        </p:nvPicPr>
        <p:blipFill>
          <a:blip r:embed="rId1"/>
          <a:stretch>
            <a:fillRect/>
          </a:stretch>
        </p:blipFill>
        <p:spPr>
          <a:xfrm>
            <a:off x="4088130" y="1485900"/>
            <a:ext cx="2904490" cy="1381125"/>
          </a:xfrm>
          <a:prstGeom prst="rect">
            <a:avLst/>
          </a:prstGeom>
        </p:spPr>
      </p:pic>
      <p:sp>
        <p:nvSpPr>
          <p:cNvPr id="18" name="矩形 17"/>
          <p:cNvSpPr/>
          <p:nvPr/>
        </p:nvSpPr>
        <p:spPr>
          <a:xfrm>
            <a:off x="7480300" y="1553845"/>
            <a:ext cx="1518285" cy="1860550"/>
          </a:xfrm>
          <a:prstGeom prst="rect">
            <a:avLst/>
          </a:pr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tx1"/>
                </a:solidFill>
              </a:rPr>
              <a:t>日志汇总主机</a:t>
            </a:r>
            <a:endParaRPr lang="zh-CN" altLang="en-US" dirty="0">
              <a:solidFill>
                <a:schemeClr val="tx1"/>
              </a:solidFill>
            </a:endParaRPr>
          </a:p>
        </p:txBody>
      </p:sp>
      <p:sp>
        <p:nvSpPr>
          <p:cNvPr id="5" name="矩形 4"/>
          <p:cNvSpPr/>
          <p:nvPr/>
        </p:nvSpPr>
        <p:spPr>
          <a:xfrm>
            <a:off x="2293620" y="1485900"/>
            <a:ext cx="1473835" cy="1928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Docker</a:t>
            </a:r>
            <a:endParaRPr lang="en-US" altLang="zh-CN"/>
          </a:p>
        </p:txBody>
      </p:sp>
      <p:cxnSp>
        <p:nvCxnSpPr>
          <p:cNvPr id="6" name="直接箭头连接符 5"/>
          <p:cNvCxnSpPr/>
          <p:nvPr/>
        </p:nvCxnSpPr>
        <p:spPr>
          <a:xfrm>
            <a:off x="3830955" y="3077210"/>
            <a:ext cx="3677920" cy="0"/>
          </a:xfrm>
          <a:prstGeom prst="straightConnector1">
            <a:avLst/>
          </a:prstGeom>
          <a:ln w="22225" cmpd="sng">
            <a:solidFill>
              <a:schemeClr val="accent1">
                <a:shade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1379220" y="3602990"/>
            <a:ext cx="9199880" cy="27044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ELK</a:t>
            </a:r>
            <a:r>
              <a:rPr lang="zh-CN" altLang="en-US" dirty="0"/>
              <a:t>收集日志</a:t>
            </a:r>
            <a:endParaRPr lang="zh-CN" altLang="en-US" dirty="0"/>
          </a:p>
        </p:txBody>
      </p:sp>
      <p:sp>
        <p:nvSpPr>
          <p:cNvPr id="5" name="矩形 4"/>
          <p:cNvSpPr/>
          <p:nvPr/>
        </p:nvSpPr>
        <p:spPr>
          <a:xfrm>
            <a:off x="1746885" y="2522855"/>
            <a:ext cx="1473835" cy="1928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Docker</a:t>
            </a: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p:txBody>
      </p:sp>
      <p:sp>
        <p:nvSpPr>
          <p:cNvPr id="2" name="圆角矩形 1"/>
          <p:cNvSpPr/>
          <p:nvPr/>
        </p:nvSpPr>
        <p:spPr>
          <a:xfrm>
            <a:off x="1878330" y="2934335"/>
            <a:ext cx="1242060" cy="1381125"/>
          </a:xfrm>
          <a:prstGeom prst="round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Tomcat</a:t>
            </a:r>
            <a:endParaRPr lang="en-US" altLang="zh-CN"/>
          </a:p>
          <a:p>
            <a:pPr algn="ctr"/>
            <a:endParaRPr lang="en-US" altLang="zh-CN"/>
          </a:p>
          <a:p>
            <a:pPr algn="ctr"/>
            <a:endParaRPr lang="en-US" altLang="zh-CN"/>
          </a:p>
          <a:p>
            <a:pPr algn="ctr"/>
            <a:endParaRPr lang="en-US" altLang="zh-CN"/>
          </a:p>
        </p:txBody>
      </p:sp>
      <p:sp>
        <p:nvSpPr>
          <p:cNvPr id="4" name="圆角矩形 3"/>
          <p:cNvSpPr/>
          <p:nvPr/>
        </p:nvSpPr>
        <p:spPr>
          <a:xfrm>
            <a:off x="2018665" y="3634740"/>
            <a:ext cx="960755" cy="509270"/>
          </a:xfrm>
          <a:prstGeom prst="roundRect">
            <a:avLst/>
          </a:prstGeom>
          <a:solidFill>
            <a:srgbClr val="66A1D2">
              <a:alpha val="9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Java Agent</a:t>
            </a:r>
            <a:endParaRPr lang="en-US" altLang="zh-CN"/>
          </a:p>
        </p:txBody>
      </p:sp>
      <p:sp>
        <p:nvSpPr>
          <p:cNvPr id="13" name="圆角矩形 12"/>
          <p:cNvSpPr/>
          <p:nvPr/>
        </p:nvSpPr>
        <p:spPr>
          <a:xfrm>
            <a:off x="4528185" y="2548890"/>
            <a:ext cx="112649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Kafka</a:t>
            </a:r>
            <a:endParaRPr lang="en-US" altLang="zh-CN">
              <a:solidFill>
                <a:schemeClr val="tx1"/>
              </a:solidFill>
            </a:endParaRPr>
          </a:p>
        </p:txBody>
      </p:sp>
      <p:sp>
        <p:nvSpPr>
          <p:cNvPr id="14" name="圆角矩形 13"/>
          <p:cNvSpPr/>
          <p:nvPr/>
        </p:nvSpPr>
        <p:spPr>
          <a:xfrm>
            <a:off x="6562725" y="4000500"/>
            <a:ext cx="112649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Logstash</a:t>
            </a:r>
            <a:endParaRPr lang="en-US" altLang="zh-CN">
              <a:solidFill>
                <a:schemeClr val="tx1"/>
              </a:solidFill>
            </a:endParaRPr>
          </a:p>
        </p:txBody>
      </p:sp>
      <p:sp>
        <p:nvSpPr>
          <p:cNvPr id="15" name="圆角矩形 14"/>
          <p:cNvSpPr/>
          <p:nvPr/>
        </p:nvSpPr>
        <p:spPr>
          <a:xfrm>
            <a:off x="8513445" y="4000500"/>
            <a:ext cx="1730375"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Elastic Search</a:t>
            </a:r>
            <a:endParaRPr lang="en-US" altLang="zh-CN">
              <a:solidFill>
                <a:schemeClr val="tx1"/>
              </a:solidFill>
            </a:endParaRPr>
          </a:p>
        </p:txBody>
      </p:sp>
      <p:sp>
        <p:nvSpPr>
          <p:cNvPr id="16" name="圆角矩形 15"/>
          <p:cNvSpPr/>
          <p:nvPr/>
        </p:nvSpPr>
        <p:spPr>
          <a:xfrm>
            <a:off x="8415655" y="2548890"/>
            <a:ext cx="97663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Kibana</a:t>
            </a:r>
            <a:endParaRPr lang="en-US" altLang="zh-CN">
              <a:solidFill>
                <a:schemeClr val="tx1"/>
              </a:solidFill>
            </a:endParaRPr>
          </a:p>
        </p:txBody>
      </p:sp>
      <p:cxnSp>
        <p:nvCxnSpPr>
          <p:cNvPr id="17" name="直接箭头连接符 16"/>
          <p:cNvCxnSpPr>
            <a:stCxn id="4" idx="3"/>
            <a:endCxn id="13" idx="1"/>
          </p:cNvCxnSpPr>
          <p:nvPr/>
        </p:nvCxnSpPr>
        <p:spPr>
          <a:xfrm flipV="1">
            <a:off x="2969260" y="2741930"/>
            <a:ext cx="1548765" cy="114744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14" idx="1"/>
          </p:cNvCxnSpPr>
          <p:nvPr/>
        </p:nvCxnSpPr>
        <p:spPr>
          <a:xfrm>
            <a:off x="5644515" y="2741930"/>
            <a:ext cx="908050" cy="145161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5" idx="1"/>
          </p:cNvCxnSpPr>
          <p:nvPr/>
        </p:nvCxnSpPr>
        <p:spPr>
          <a:xfrm>
            <a:off x="7683500" y="4185285"/>
            <a:ext cx="819785" cy="825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6" idx="2"/>
          </p:cNvCxnSpPr>
          <p:nvPr/>
        </p:nvCxnSpPr>
        <p:spPr>
          <a:xfrm flipV="1">
            <a:off x="8900160" y="2934335"/>
            <a:ext cx="3810" cy="103314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9521825" y="2548890"/>
            <a:ext cx="97663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Finlog</a:t>
            </a:r>
            <a:endParaRPr lang="en-US" altLang="zh-CN">
              <a:solidFill>
                <a:schemeClr val="tx1"/>
              </a:solidFill>
            </a:endParaRPr>
          </a:p>
        </p:txBody>
      </p:sp>
      <p:cxnSp>
        <p:nvCxnSpPr>
          <p:cNvPr id="7" name="直接箭头连接符 6"/>
          <p:cNvCxnSpPr>
            <a:endCxn id="6" idx="2"/>
          </p:cNvCxnSpPr>
          <p:nvPr/>
        </p:nvCxnSpPr>
        <p:spPr>
          <a:xfrm flipV="1">
            <a:off x="10006330" y="2934335"/>
            <a:ext cx="3810" cy="103314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par>
                                <p:cTn id="40" presetID="22" presetClass="entr" presetSubtype="4"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3" grpId="0" animBg="1"/>
      <p:bldP spid="14" grpId="0" animBg="1"/>
      <p:bldP spid="15" grpId="0" animBg="1"/>
      <p:bldP spid="16" grpId="0" bldLvl="0" animBg="1"/>
      <p:bldP spid="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Kibana</a:t>
            </a:r>
            <a:endParaRPr lang="en-US" altLang="zh-CN" dirty="0"/>
          </a:p>
        </p:txBody>
      </p:sp>
      <p:pic>
        <p:nvPicPr>
          <p:cNvPr id="6" name="图片 5"/>
          <p:cNvPicPr>
            <a:picLocks noChangeAspect="1"/>
          </p:cNvPicPr>
          <p:nvPr/>
        </p:nvPicPr>
        <p:blipFill>
          <a:blip r:embed="rId1"/>
          <a:stretch>
            <a:fillRect/>
          </a:stretch>
        </p:blipFill>
        <p:spPr>
          <a:xfrm>
            <a:off x="513080" y="1131570"/>
            <a:ext cx="11129010" cy="4533900"/>
          </a:xfrm>
          <a:prstGeom prst="rect">
            <a:avLst/>
          </a:prstGeom>
        </p:spPr>
      </p:pic>
      <p:pic>
        <p:nvPicPr>
          <p:cNvPr id="7" name="图片 6"/>
          <p:cNvPicPr>
            <a:picLocks noChangeAspect="1"/>
          </p:cNvPicPr>
          <p:nvPr/>
        </p:nvPicPr>
        <p:blipFill>
          <a:blip r:embed="rId2"/>
          <a:stretch>
            <a:fillRect/>
          </a:stretch>
        </p:blipFill>
        <p:spPr>
          <a:xfrm>
            <a:off x="513080" y="1237615"/>
            <a:ext cx="11068685" cy="5147945"/>
          </a:xfrm>
          <a:prstGeom prst="rect">
            <a:avLst/>
          </a:prstGeom>
        </p:spPr>
      </p:pic>
      <p:pic>
        <p:nvPicPr>
          <p:cNvPr id="8" name="图片 7"/>
          <p:cNvPicPr>
            <a:picLocks noChangeAspect="1"/>
          </p:cNvPicPr>
          <p:nvPr/>
        </p:nvPicPr>
        <p:blipFill>
          <a:blip r:embed="rId3"/>
          <a:stretch>
            <a:fillRect/>
          </a:stretch>
        </p:blipFill>
        <p:spPr>
          <a:xfrm>
            <a:off x="513080" y="1316355"/>
            <a:ext cx="11068685" cy="51479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0-ppt_h/2"/>
                                          </p:val>
                                        </p:tav>
                                      </p:tavLst>
                                    </p:anim>
                                    <p:set>
                                      <p:cBhvr>
                                        <p:cTn id="18" dur="1" fill="hold">
                                          <p:stCondLst>
                                            <p:cond delay="499"/>
                                          </p:stCondLst>
                                        </p:cTn>
                                        <p:tgtEl>
                                          <p:spTgt spid="7"/>
                                        </p:tgtEl>
                                        <p:attrNameLst>
                                          <p:attrName>style.visibility</p:attrName>
                                        </p:attrNameLst>
                                      </p:cBhvr>
                                      <p:to>
                                        <p:strVal val="hidden"/>
                                      </p:to>
                                    </p:set>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Finlog</a:t>
            </a:r>
            <a:endParaRPr lang="en-US" altLang="zh-CN" dirty="0"/>
          </a:p>
        </p:txBody>
      </p:sp>
      <p:pic>
        <p:nvPicPr>
          <p:cNvPr id="5" name="图片 4"/>
          <p:cNvPicPr>
            <a:picLocks noChangeAspect="1"/>
          </p:cNvPicPr>
          <p:nvPr/>
        </p:nvPicPr>
        <p:blipFill>
          <a:blip r:embed="rId1"/>
          <a:stretch>
            <a:fillRect/>
          </a:stretch>
        </p:blipFill>
        <p:spPr>
          <a:xfrm>
            <a:off x="905510" y="1366520"/>
            <a:ext cx="10012045" cy="2691765"/>
          </a:xfrm>
          <a:prstGeom prst="rect">
            <a:avLst/>
          </a:prstGeom>
          <a:ln w="101600">
            <a:noFill/>
          </a:ln>
        </p:spPr>
      </p:pic>
      <p:pic>
        <p:nvPicPr>
          <p:cNvPr id="4" name="图片 3"/>
          <p:cNvPicPr>
            <a:picLocks noChangeAspect="1"/>
          </p:cNvPicPr>
          <p:nvPr/>
        </p:nvPicPr>
        <p:blipFill>
          <a:blip r:embed="rId2"/>
          <a:stretch>
            <a:fillRect/>
          </a:stretch>
        </p:blipFill>
        <p:spPr>
          <a:xfrm>
            <a:off x="905510" y="2205990"/>
            <a:ext cx="10380980" cy="3082925"/>
          </a:xfrm>
          <a:prstGeom prst="rect">
            <a:avLst/>
          </a:prstGeom>
          <a:ln w="101600">
            <a:noFill/>
          </a:ln>
        </p:spPr>
      </p:pic>
      <p:pic>
        <p:nvPicPr>
          <p:cNvPr id="9" name="图片 8"/>
          <p:cNvPicPr>
            <a:picLocks noChangeAspect="1"/>
          </p:cNvPicPr>
          <p:nvPr/>
        </p:nvPicPr>
        <p:blipFill>
          <a:blip r:embed="rId3"/>
          <a:stretch>
            <a:fillRect/>
          </a:stretch>
        </p:blipFill>
        <p:spPr>
          <a:xfrm>
            <a:off x="4980305" y="1443990"/>
            <a:ext cx="2992120" cy="4885055"/>
          </a:xfrm>
          <a:prstGeom prst="rect">
            <a:avLst/>
          </a:prstGeom>
          <a:ln w="101600" cmpd="sng">
            <a:noFill/>
            <a:prstDash val="soli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0-ppt_h/2"/>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nodeType="clickEffect">
                                  <p:stCondLst>
                                    <p:cond delay="0"/>
                                  </p:stCondLst>
                                  <p:childTnLst>
                                    <p:anim calcmode="lin" valueType="num">
                                      <p:cBhvr additive="base">
                                        <p:cTn id="16" dur="500"/>
                                        <p:tgtEl>
                                          <p:spTgt spid="4"/>
                                        </p:tgtEl>
                                        <p:attrNameLst>
                                          <p:attrName>ppt_x</p:attrName>
                                        </p:attrNameLst>
                                      </p:cBhvr>
                                      <p:tavLst>
                                        <p:tav tm="0">
                                          <p:val>
                                            <p:strVal val="ppt_x"/>
                                          </p:val>
                                        </p:tav>
                                        <p:tav tm="100000">
                                          <p:val>
                                            <p:strVal val="ppt_x"/>
                                          </p:val>
                                        </p:tav>
                                      </p:tavLst>
                                    </p:anim>
                                    <p:anim calcmode="lin" valueType="num">
                                      <p:cBhvr additive="base">
                                        <p:cTn id="17" dur="500"/>
                                        <p:tgtEl>
                                          <p:spTgt spid="4"/>
                                        </p:tgtEl>
                                        <p:attrNameLst>
                                          <p:attrName>ppt_y</p:attrName>
                                        </p:attrNameLst>
                                      </p:cBhvr>
                                      <p:tavLst>
                                        <p:tav tm="0">
                                          <p:val>
                                            <p:strVal val="ppt_y"/>
                                          </p:val>
                                        </p:tav>
                                        <p:tav tm="100000">
                                          <p:val>
                                            <p:strVal val="0-ppt_h/2"/>
                                          </p:val>
                                        </p:tav>
                                      </p:tavLst>
                                    </p:anim>
                                    <p:set>
                                      <p:cBhvr>
                                        <p:cTn id="18" dur="1" fill="hold">
                                          <p:stCondLst>
                                            <p:cond delay="499"/>
                                          </p:stCondLst>
                                        </p:cTn>
                                        <p:tgtEl>
                                          <p:spTgt spid="4"/>
                                        </p:tgtEl>
                                        <p:attrNameLst>
                                          <p:attrName>style.visibility</p:attrName>
                                        </p:attrNameLst>
                                      </p:cBhvr>
                                      <p:to>
                                        <p:strVal val="hidden"/>
                                      </p:to>
                                    </p:set>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云部署概述</a:t>
            </a:r>
            <a:endParaRPr lang="zh-CN" altLang="en-US" dirty="0"/>
          </a:p>
        </p:txBody>
      </p:sp>
      <p:sp>
        <p:nvSpPr>
          <p:cNvPr id="4" name="矩形 3"/>
          <p:cNvSpPr/>
          <p:nvPr/>
        </p:nvSpPr>
        <p:spPr>
          <a:xfrm>
            <a:off x="1092451" y="1217025"/>
            <a:ext cx="9059953" cy="1277273"/>
          </a:xfrm>
          <a:prstGeom prst="rect">
            <a:avLst/>
          </a:prstGeom>
        </p:spPr>
        <p:txBody>
          <a:bodyPr wrap="square">
            <a:spAutoFit/>
          </a:bodyPr>
          <a:lstStyle/>
          <a:p>
            <a:pPr lvl="0">
              <a:lnSpc>
                <a:spcPct val="200000"/>
              </a:lnSpc>
            </a:pPr>
            <a:endParaRPr lang="en-US" altLang="zh-CN" sz="1400" dirty="0" smtClean="0"/>
          </a:p>
          <a:p>
            <a:pPr lvl="0">
              <a:lnSpc>
                <a:spcPct val="200000"/>
              </a:lnSpc>
            </a:pPr>
            <a:endParaRPr lang="en-US" altLang="zh-CN" sz="1400" dirty="0"/>
          </a:p>
          <a:p>
            <a:pPr>
              <a:lnSpc>
                <a:spcPct val="150000"/>
              </a:lnSpc>
            </a:pPr>
            <a:endParaRPr lang="en-US" altLang="zh-CN" sz="1400" dirty="0" smtClean="0"/>
          </a:p>
        </p:txBody>
      </p:sp>
      <p:sp>
        <p:nvSpPr>
          <p:cNvPr id="2" name="矩形 1"/>
          <p:cNvSpPr/>
          <p:nvPr/>
        </p:nvSpPr>
        <p:spPr>
          <a:xfrm>
            <a:off x="2077079" y="1933637"/>
            <a:ext cx="7528845" cy="2306955"/>
          </a:xfrm>
          <a:prstGeom prst="rect">
            <a:avLst/>
          </a:prstGeom>
        </p:spPr>
        <p:txBody>
          <a:bodyPr wrap="square">
            <a:spAutoFit/>
          </a:bodyPr>
          <a:lstStyle/>
          <a:p>
            <a:r>
              <a:rPr lang="en-US" altLang="zh-CN" dirty="0" smtClean="0"/>
              <a:t>         </a:t>
            </a:r>
            <a:r>
              <a:rPr lang="zh-CN" altLang="en-US" dirty="0" smtClean="0"/>
              <a:t>云部署平台是基于</a:t>
            </a:r>
            <a:r>
              <a:rPr lang="en-US" altLang="zh-CN" dirty="0" smtClean="0"/>
              <a:t>Mesos</a:t>
            </a:r>
            <a:r>
              <a:rPr lang="zh-CN" altLang="en-US" dirty="0" smtClean="0"/>
              <a:t>资源调度框架及</a:t>
            </a:r>
            <a:r>
              <a:rPr lang="en-US" altLang="zh-CN" dirty="0" smtClean="0"/>
              <a:t>Docker</a:t>
            </a:r>
            <a:r>
              <a:rPr lang="zh-CN" altLang="en-US" dirty="0" smtClean="0"/>
              <a:t>容器管理的自动化部署平台。</a:t>
            </a:r>
            <a:r>
              <a:rPr lang="zh-CN" altLang="en-US" dirty="0">
                <a:sym typeface="+mn-ea"/>
              </a:rPr>
              <a:t>自主研发、整合多种开源资源，根据实际需求进行了个性化定制</a:t>
            </a:r>
            <a:r>
              <a:rPr lang="zh-CN" altLang="en-US" dirty="0" smtClean="0"/>
              <a:t>、二次开发等，可以实现一键部署、资源隔离、高可用、线性伸缩等高级特性，</a:t>
            </a:r>
            <a:r>
              <a:rPr lang="zh-CN" altLang="en-US" dirty="0">
                <a:sym typeface="+mn-ea"/>
              </a:rPr>
              <a:t>让运维简单化、自动化、智能化。打破开发与运维的壁垒，让开发者也可以轻松运维，加快</a:t>
            </a:r>
            <a:r>
              <a:rPr lang="en-US" altLang="zh-CN" dirty="0">
                <a:sym typeface="+mn-ea"/>
              </a:rPr>
              <a:t>Devops</a:t>
            </a:r>
            <a:r>
              <a:rPr lang="zh-CN" altLang="en-US" dirty="0">
                <a:sym typeface="+mn-ea"/>
              </a:rPr>
              <a:t>步伐。</a:t>
            </a:r>
            <a:endParaRPr lang="zh-CN" altLang="en-US" dirty="0"/>
          </a:p>
          <a:p>
            <a:endParaRPr lang="zh-CN" altLang="en-US" dirty="0"/>
          </a:p>
          <a:p>
            <a:endParaRPr lang="zh-CN" altLang="en-US" dirty="0"/>
          </a:p>
          <a:p>
            <a:r>
              <a:rPr lang="en-US" altLang="zh-CN" dirty="0"/>
              <a:t>         </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当前</a:t>
            </a:r>
            <a:endParaRPr lang="zh-CN" altLang="en-US" dirty="0"/>
          </a:p>
        </p:txBody>
      </p:sp>
      <p:sp>
        <p:nvSpPr>
          <p:cNvPr id="2" name="矩形 1"/>
          <p:cNvSpPr/>
          <p:nvPr/>
        </p:nvSpPr>
        <p:spPr>
          <a:xfrm>
            <a:off x="5803900" y="2647315"/>
            <a:ext cx="1951990" cy="922020"/>
          </a:xfrm>
          <a:prstGeom prst="rect">
            <a:avLst/>
          </a:prstGeom>
        </p:spPr>
        <p:txBody>
          <a:bodyPr wrap="square">
            <a:spAutoFit/>
          </a:bodyPr>
          <a:p>
            <a:r>
              <a:rPr lang="en-US" altLang="zh-CN" sz="5400" dirty="0" smtClean="0">
                <a:solidFill>
                  <a:srgbClr val="3A7DCB"/>
                </a:solidFill>
              </a:rPr>
              <a:t>600 +</a:t>
            </a:r>
            <a:endParaRPr lang="en-US" altLang="zh-CN" sz="5400" dirty="0" smtClean="0">
              <a:solidFill>
                <a:srgbClr val="3A7DCB"/>
              </a:solidFill>
            </a:endParaRPr>
          </a:p>
        </p:txBody>
      </p:sp>
      <p:sp>
        <p:nvSpPr>
          <p:cNvPr id="4" name="矩形 3"/>
          <p:cNvSpPr/>
          <p:nvPr/>
        </p:nvSpPr>
        <p:spPr>
          <a:xfrm>
            <a:off x="3811270" y="2985770"/>
            <a:ext cx="2331720" cy="583565"/>
          </a:xfrm>
          <a:prstGeom prst="rect">
            <a:avLst/>
          </a:prstGeom>
        </p:spPr>
        <p:txBody>
          <a:bodyPr wrap="square">
            <a:spAutoFit/>
          </a:bodyPr>
          <a:p>
            <a:r>
              <a:rPr lang="zh-CN" altLang="en-US" sz="3200" dirty="0" smtClean="0"/>
              <a:t>已有</a:t>
            </a:r>
            <a:endParaRPr lang="zh-CN" altLang="en-US" sz="3200" dirty="0" smtClean="0"/>
          </a:p>
        </p:txBody>
      </p:sp>
      <p:sp>
        <p:nvSpPr>
          <p:cNvPr id="5" name="矩形 4"/>
          <p:cNvSpPr/>
          <p:nvPr/>
        </p:nvSpPr>
        <p:spPr>
          <a:xfrm>
            <a:off x="7652385" y="2985770"/>
            <a:ext cx="2816860" cy="583565"/>
          </a:xfrm>
          <a:prstGeom prst="rect">
            <a:avLst/>
          </a:prstGeom>
        </p:spPr>
        <p:txBody>
          <a:bodyPr wrap="square">
            <a:spAutoFit/>
          </a:bodyPr>
          <a:p>
            <a:r>
              <a:rPr lang="zh-CN" altLang="en-US" sz="3200" dirty="0" smtClean="0"/>
              <a:t>应用运行其上</a:t>
            </a:r>
            <a:endParaRPr lang="zh-CN" altLang="en-US" sz="3200" dirty="0" smtClean="0"/>
          </a:p>
        </p:txBody>
      </p:sp>
      <p:sp>
        <p:nvSpPr>
          <p:cNvPr id="6" name="矩形 5"/>
          <p:cNvSpPr/>
          <p:nvPr/>
        </p:nvSpPr>
        <p:spPr>
          <a:xfrm>
            <a:off x="5803900" y="1524000"/>
            <a:ext cx="1951990" cy="922020"/>
          </a:xfrm>
          <a:prstGeom prst="rect">
            <a:avLst/>
          </a:prstGeom>
        </p:spPr>
        <p:txBody>
          <a:bodyPr wrap="square">
            <a:spAutoFit/>
          </a:bodyPr>
          <a:p>
            <a:r>
              <a:rPr lang="en-US" altLang="zh-CN" sz="5400" dirty="0" smtClean="0">
                <a:solidFill>
                  <a:srgbClr val="3A7DCB"/>
                </a:solidFill>
              </a:rPr>
              <a:t>9</a:t>
            </a:r>
            <a:endParaRPr lang="en-US" altLang="zh-CN" sz="5400" dirty="0" smtClean="0">
              <a:solidFill>
                <a:srgbClr val="3A7DCB"/>
              </a:solidFill>
            </a:endParaRPr>
          </a:p>
        </p:txBody>
      </p:sp>
      <p:sp>
        <p:nvSpPr>
          <p:cNvPr id="8" name="矩形 7"/>
          <p:cNvSpPr/>
          <p:nvPr/>
        </p:nvSpPr>
        <p:spPr>
          <a:xfrm>
            <a:off x="3811270" y="1862455"/>
            <a:ext cx="2331720" cy="583565"/>
          </a:xfrm>
          <a:prstGeom prst="rect">
            <a:avLst/>
          </a:prstGeom>
        </p:spPr>
        <p:txBody>
          <a:bodyPr wrap="square">
            <a:spAutoFit/>
          </a:bodyPr>
          <a:p>
            <a:r>
              <a:rPr lang="zh-CN" altLang="en-US" sz="3200" dirty="0" smtClean="0"/>
              <a:t>已有</a:t>
            </a:r>
            <a:endParaRPr lang="zh-CN" altLang="en-US" sz="3200" dirty="0" smtClean="0"/>
          </a:p>
        </p:txBody>
      </p:sp>
      <p:sp>
        <p:nvSpPr>
          <p:cNvPr id="11" name="矩形 10"/>
          <p:cNvSpPr/>
          <p:nvPr/>
        </p:nvSpPr>
        <p:spPr>
          <a:xfrm>
            <a:off x="7652385" y="1862455"/>
            <a:ext cx="2816860" cy="583565"/>
          </a:xfrm>
          <a:prstGeom prst="rect">
            <a:avLst/>
          </a:prstGeom>
        </p:spPr>
        <p:txBody>
          <a:bodyPr wrap="square">
            <a:spAutoFit/>
          </a:bodyPr>
          <a:p>
            <a:r>
              <a:rPr lang="zh-CN" altLang="en-US" sz="3200" dirty="0" smtClean="0"/>
              <a:t>集群节点</a:t>
            </a:r>
            <a:endParaRPr lang="zh-CN" altLang="en-US" sz="3200" dirty="0" smtClean="0"/>
          </a:p>
        </p:txBody>
      </p:sp>
      <p:sp>
        <p:nvSpPr>
          <p:cNvPr id="7" name="矩形 6"/>
          <p:cNvSpPr/>
          <p:nvPr/>
        </p:nvSpPr>
        <p:spPr>
          <a:xfrm>
            <a:off x="5803900" y="3569335"/>
            <a:ext cx="1951990" cy="922020"/>
          </a:xfrm>
          <a:prstGeom prst="rect">
            <a:avLst/>
          </a:prstGeom>
        </p:spPr>
        <p:txBody>
          <a:bodyPr wrap="square">
            <a:spAutoFit/>
          </a:bodyPr>
          <a:p>
            <a:r>
              <a:rPr lang="en-US" altLang="zh-CN" sz="5400" dirty="0" smtClean="0">
                <a:solidFill>
                  <a:srgbClr val="3A7DCB"/>
                </a:solidFill>
              </a:rPr>
              <a:t>4 +</a:t>
            </a:r>
            <a:endParaRPr lang="en-US" altLang="zh-CN" sz="5400" dirty="0" smtClean="0">
              <a:solidFill>
                <a:srgbClr val="3A7DCB"/>
              </a:solidFill>
            </a:endParaRPr>
          </a:p>
        </p:txBody>
      </p:sp>
      <p:sp>
        <p:nvSpPr>
          <p:cNvPr id="9" name="矩形 8"/>
          <p:cNvSpPr/>
          <p:nvPr/>
        </p:nvSpPr>
        <p:spPr>
          <a:xfrm>
            <a:off x="3811270" y="3907790"/>
            <a:ext cx="2331720" cy="583565"/>
          </a:xfrm>
          <a:prstGeom prst="rect">
            <a:avLst/>
          </a:prstGeom>
        </p:spPr>
        <p:txBody>
          <a:bodyPr wrap="square">
            <a:spAutoFit/>
          </a:bodyPr>
          <a:p>
            <a:r>
              <a:rPr lang="zh-CN" altLang="en-US" sz="3200" dirty="0" smtClean="0"/>
              <a:t>已有</a:t>
            </a:r>
            <a:endParaRPr lang="zh-CN" altLang="en-US" sz="3200" dirty="0" smtClean="0"/>
          </a:p>
        </p:txBody>
      </p:sp>
      <p:sp>
        <p:nvSpPr>
          <p:cNvPr id="10" name="矩形 9"/>
          <p:cNvSpPr/>
          <p:nvPr/>
        </p:nvSpPr>
        <p:spPr>
          <a:xfrm>
            <a:off x="7652385" y="3907790"/>
            <a:ext cx="2816860" cy="583565"/>
          </a:xfrm>
          <a:prstGeom prst="rect">
            <a:avLst/>
          </a:prstGeom>
        </p:spPr>
        <p:txBody>
          <a:bodyPr wrap="square">
            <a:spAutoFit/>
          </a:bodyPr>
          <a:p>
            <a:r>
              <a:rPr lang="zh-CN" altLang="zh-CN" sz="3200" dirty="0" smtClean="0"/>
              <a:t>月平稳运行</a:t>
            </a:r>
            <a:endParaRPr lang="zh-CN" altLang="zh-CN" sz="32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singularity </a:t>
            </a:r>
            <a:endParaRPr lang="zh-CN" altLang="en-US" dirty="0"/>
          </a:p>
        </p:txBody>
      </p:sp>
      <p:sp>
        <p:nvSpPr>
          <p:cNvPr id="5" name="文本框 4">
            <a:hlinkClick r:id="rId1"/>
          </p:cNvPr>
          <p:cNvSpPr txBox="1"/>
          <p:nvPr/>
        </p:nvSpPr>
        <p:spPr>
          <a:xfrm>
            <a:off x="2227580" y="1365885"/>
            <a:ext cx="4518025" cy="368300"/>
          </a:xfrm>
          <a:prstGeom prst="rect">
            <a:avLst/>
          </a:prstGeom>
          <a:noFill/>
        </p:spPr>
        <p:txBody>
          <a:bodyPr wrap="square" rtlCol="0" anchor="t">
            <a:spAutoFit/>
          </a:bodyPr>
          <a:p>
            <a:r>
              <a:rPr lang="zh-CN" altLang="en-US">
                <a:hlinkClick r:id="rId1"/>
              </a:rPr>
              <a:t>http://10.65.215.34:17099/singularity/status</a:t>
            </a:r>
            <a:endParaRPr lang="zh-CN" altLang="en-US"/>
          </a:p>
        </p:txBody>
      </p:sp>
      <p:pic>
        <p:nvPicPr>
          <p:cNvPr id="2" name="图片 1"/>
          <p:cNvPicPr>
            <a:picLocks noChangeAspect="1"/>
          </p:cNvPicPr>
          <p:nvPr/>
        </p:nvPicPr>
        <p:blipFill>
          <a:blip r:embed="rId2"/>
          <a:stretch>
            <a:fillRect/>
          </a:stretch>
        </p:blipFill>
        <p:spPr>
          <a:xfrm>
            <a:off x="1359535" y="1087755"/>
            <a:ext cx="9472930" cy="55778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支持多种服务</a:t>
            </a:r>
            <a:endParaRPr lang="zh-CN" altLang="en-US" dirty="0"/>
          </a:p>
        </p:txBody>
      </p:sp>
      <p:pic>
        <p:nvPicPr>
          <p:cNvPr id="7" name="图片 6" descr="tomcat"/>
          <p:cNvPicPr>
            <a:picLocks noChangeAspect="1"/>
          </p:cNvPicPr>
          <p:nvPr/>
        </p:nvPicPr>
        <p:blipFill>
          <a:blip r:embed="rId1"/>
          <a:stretch>
            <a:fillRect/>
          </a:stretch>
        </p:blipFill>
        <p:spPr>
          <a:xfrm>
            <a:off x="1151890" y="2336165"/>
            <a:ext cx="1308735" cy="932815"/>
          </a:xfrm>
          <a:prstGeom prst="rect">
            <a:avLst/>
          </a:prstGeom>
        </p:spPr>
      </p:pic>
      <p:pic>
        <p:nvPicPr>
          <p:cNvPr id="9" name="图片 8"/>
          <p:cNvPicPr>
            <a:picLocks noChangeAspect="1"/>
          </p:cNvPicPr>
          <p:nvPr/>
        </p:nvPicPr>
        <p:blipFill>
          <a:blip r:embed="rId2"/>
          <a:stretch>
            <a:fillRect/>
          </a:stretch>
        </p:blipFill>
        <p:spPr>
          <a:xfrm>
            <a:off x="3067050" y="2336165"/>
            <a:ext cx="3676015" cy="1085850"/>
          </a:xfrm>
          <a:prstGeom prst="rect">
            <a:avLst/>
          </a:prstGeom>
        </p:spPr>
      </p:pic>
      <p:pic>
        <p:nvPicPr>
          <p:cNvPr id="10" name="图片 9"/>
          <p:cNvPicPr>
            <a:picLocks noChangeAspect="1"/>
          </p:cNvPicPr>
          <p:nvPr/>
        </p:nvPicPr>
        <p:blipFill>
          <a:blip r:embed="rId3"/>
          <a:stretch>
            <a:fillRect/>
          </a:stretch>
        </p:blipFill>
        <p:spPr>
          <a:xfrm>
            <a:off x="7392670" y="2354580"/>
            <a:ext cx="742950" cy="800100"/>
          </a:xfrm>
          <a:prstGeom prst="rect">
            <a:avLst/>
          </a:prstGeom>
        </p:spPr>
      </p:pic>
      <p:pic>
        <p:nvPicPr>
          <p:cNvPr id="12" name="图片 11"/>
          <p:cNvPicPr>
            <a:picLocks noChangeAspect="1"/>
          </p:cNvPicPr>
          <p:nvPr/>
        </p:nvPicPr>
        <p:blipFill>
          <a:blip r:embed="rId4"/>
          <a:stretch>
            <a:fillRect/>
          </a:stretch>
        </p:blipFill>
        <p:spPr>
          <a:xfrm>
            <a:off x="8998585" y="2517140"/>
            <a:ext cx="1495425" cy="571500"/>
          </a:xfrm>
          <a:prstGeom prst="rect">
            <a:avLst/>
          </a:prstGeom>
        </p:spPr>
      </p:pic>
      <p:sp>
        <p:nvSpPr>
          <p:cNvPr id="13" name="矩形 12"/>
          <p:cNvSpPr/>
          <p:nvPr/>
        </p:nvSpPr>
        <p:spPr>
          <a:xfrm>
            <a:off x="4064635" y="4540885"/>
            <a:ext cx="4400550" cy="583565"/>
          </a:xfrm>
          <a:prstGeom prst="rect">
            <a:avLst/>
          </a:prstGeom>
        </p:spPr>
        <p:txBody>
          <a:bodyPr wrap="square">
            <a:spAutoFit/>
          </a:bodyPr>
          <a:p>
            <a:r>
              <a:rPr lang="zh-CN" altLang="en-US" sz="3200" dirty="0" smtClean="0"/>
              <a:t>未来，一切皆在云上</a:t>
            </a:r>
            <a:endParaRPr lang="zh-CN" altLang="en-US" sz="32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singularity </a:t>
            </a:r>
            <a:r>
              <a:rPr lang="zh-CN" altLang="en-US" dirty="0"/>
              <a:t>常见问题</a:t>
            </a:r>
            <a:endParaRPr lang="zh-CN" altLang="en-US" dirty="0"/>
          </a:p>
        </p:txBody>
      </p:sp>
      <p:sp>
        <p:nvSpPr>
          <p:cNvPr id="6" name="文本框 5"/>
          <p:cNvSpPr txBox="1"/>
          <p:nvPr/>
        </p:nvSpPr>
        <p:spPr>
          <a:xfrm>
            <a:off x="1856740" y="1398905"/>
            <a:ext cx="4155440" cy="368300"/>
          </a:xfrm>
          <a:prstGeom prst="rect">
            <a:avLst/>
          </a:prstGeom>
          <a:noFill/>
        </p:spPr>
        <p:txBody>
          <a:bodyPr wrap="square" rtlCol="0" anchor="t">
            <a:spAutoFit/>
          </a:bodyPr>
          <a:p>
            <a:r>
              <a:rPr lang="en-US" altLang="zh-CN"/>
              <a:t>1. </a:t>
            </a:r>
            <a:r>
              <a:rPr lang="zh-CN" altLang="en-US"/>
              <a:t>日志如何查看？</a:t>
            </a:r>
            <a:endParaRPr lang="zh-CN" altLang="en-US"/>
          </a:p>
        </p:txBody>
      </p:sp>
      <p:sp>
        <p:nvSpPr>
          <p:cNvPr id="7" name="文本框 6"/>
          <p:cNvSpPr txBox="1"/>
          <p:nvPr/>
        </p:nvSpPr>
        <p:spPr>
          <a:xfrm>
            <a:off x="2343150" y="1847215"/>
            <a:ext cx="4340225" cy="368300"/>
          </a:xfrm>
          <a:prstGeom prst="rect">
            <a:avLst/>
          </a:prstGeom>
          <a:noFill/>
        </p:spPr>
        <p:txBody>
          <a:bodyPr wrap="square" rtlCol="0" anchor="t">
            <a:spAutoFit/>
          </a:bodyPr>
          <a:p>
            <a:r>
              <a:rPr lang="zh-CN" altLang="en-US"/>
              <a:t>前面已经介绍，有多种方式可以查看日志</a:t>
            </a:r>
            <a:endParaRPr lang="zh-CN" altLang="en-US"/>
          </a:p>
        </p:txBody>
      </p:sp>
      <p:sp>
        <p:nvSpPr>
          <p:cNvPr id="8" name="文本框 7"/>
          <p:cNvSpPr txBox="1"/>
          <p:nvPr/>
        </p:nvSpPr>
        <p:spPr>
          <a:xfrm>
            <a:off x="1856740" y="2390140"/>
            <a:ext cx="4233545" cy="368300"/>
          </a:xfrm>
          <a:prstGeom prst="rect">
            <a:avLst/>
          </a:prstGeom>
          <a:noFill/>
        </p:spPr>
        <p:txBody>
          <a:bodyPr wrap="square" rtlCol="0" anchor="t">
            <a:spAutoFit/>
          </a:bodyPr>
          <a:p>
            <a:r>
              <a:rPr lang="en-US" altLang="zh-CN"/>
              <a:t>2. </a:t>
            </a:r>
            <a:r>
              <a:rPr lang="zh-CN" altLang="en-US"/>
              <a:t>应用经常无故挂掉？</a:t>
            </a:r>
            <a:endParaRPr lang="zh-CN" altLang="en-US"/>
          </a:p>
        </p:txBody>
      </p:sp>
      <p:sp>
        <p:nvSpPr>
          <p:cNvPr id="9" name="文本框 8"/>
          <p:cNvSpPr txBox="1"/>
          <p:nvPr/>
        </p:nvSpPr>
        <p:spPr>
          <a:xfrm>
            <a:off x="2343150" y="2758440"/>
            <a:ext cx="4155440" cy="645160"/>
          </a:xfrm>
          <a:prstGeom prst="rect">
            <a:avLst/>
          </a:prstGeom>
          <a:noFill/>
        </p:spPr>
        <p:txBody>
          <a:bodyPr wrap="square" rtlCol="0" anchor="t">
            <a:spAutoFit/>
          </a:bodyPr>
          <a:p>
            <a:r>
              <a:rPr lang="zh-CN" altLang="en-US"/>
              <a:t>最可能由于内存使用超过限制，被系统</a:t>
            </a:r>
            <a:r>
              <a:rPr lang="en-US" altLang="zh-CN"/>
              <a:t>Kill</a:t>
            </a:r>
            <a:r>
              <a:rPr lang="zh-CN" altLang="en-US"/>
              <a:t>，可以通过增大内存限制重新发布</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5600" y="2779192"/>
            <a:ext cx="4086314" cy="1485900"/>
          </a:xfrm>
        </p:spPr>
        <p:txBody>
          <a:bodyPr>
            <a:normAutofit/>
          </a:bodyPr>
          <a:lstStyle/>
          <a:p>
            <a:r>
              <a:rPr lang="zh-CN" altLang="en-US" dirty="0" smtClean="0"/>
              <a:t>谢谢</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云部署架构</a:t>
            </a:r>
            <a:endParaRPr lang="zh-CN" altLang="en-US" dirty="0"/>
          </a:p>
        </p:txBody>
      </p:sp>
      <p:grpSp>
        <p:nvGrpSpPr>
          <p:cNvPr id="24" name="组合 23"/>
          <p:cNvGrpSpPr/>
          <p:nvPr/>
        </p:nvGrpSpPr>
        <p:grpSpPr>
          <a:xfrm>
            <a:off x="839470" y="1610360"/>
            <a:ext cx="10527665" cy="4239260"/>
            <a:chOff x="842" y="2596"/>
            <a:chExt cx="16579" cy="6676"/>
          </a:xfrm>
        </p:grpSpPr>
        <p:sp>
          <p:nvSpPr>
            <p:cNvPr id="7" name="矩形 6"/>
            <p:cNvSpPr/>
            <p:nvPr/>
          </p:nvSpPr>
          <p:spPr>
            <a:xfrm>
              <a:off x="4379" y="5802"/>
              <a:ext cx="6203" cy="821"/>
            </a:xfrm>
            <a:prstGeom prst="rect">
              <a:avLst/>
            </a:prstGeom>
            <a:solidFill>
              <a:srgbClr val="A1C1E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tx1"/>
                  </a:solidFill>
                </a:rPr>
                <a:t>Mesos Master</a:t>
              </a:r>
              <a:endParaRPr lang="en-US" altLang="zh-CN" dirty="0">
                <a:solidFill>
                  <a:schemeClr val="tx1"/>
                </a:solidFill>
              </a:endParaRPr>
            </a:p>
          </p:txBody>
        </p:sp>
        <p:sp>
          <p:nvSpPr>
            <p:cNvPr id="9" name="矩形 8"/>
            <p:cNvSpPr/>
            <p:nvPr/>
          </p:nvSpPr>
          <p:spPr>
            <a:xfrm>
              <a:off x="10736" y="4778"/>
              <a:ext cx="3008" cy="3351"/>
            </a:xfrm>
            <a:prstGeom prst="rect">
              <a:avLst/>
            </a:prstGeom>
            <a:solidFill>
              <a:srgbClr val="99CC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solidFill>
                    <a:schemeClr val="tx1"/>
                  </a:solidFill>
                </a:rPr>
                <a:t>Zookeeper</a:t>
              </a:r>
              <a:endParaRPr lang="zh-CN" altLang="en-US" dirty="0">
                <a:solidFill>
                  <a:schemeClr val="tx1"/>
                </a:solidFill>
              </a:endParaRPr>
            </a:p>
          </p:txBody>
        </p:sp>
        <p:sp>
          <p:nvSpPr>
            <p:cNvPr id="10" name="矩形 9"/>
            <p:cNvSpPr/>
            <p:nvPr/>
          </p:nvSpPr>
          <p:spPr>
            <a:xfrm>
              <a:off x="4379" y="4778"/>
              <a:ext cx="6203" cy="821"/>
            </a:xfrm>
            <a:prstGeom prst="rect">
              <a:avLst/>
            </a:prstGeom>
            <a:solidFill>
              <a:srgbClr val="CCCC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tx1"/>
                  </a:solidFill>
                </a:rPr>
                <a:t>Singularity</a:t>
              </a:r>
              <a:endParaRPr lang="en-US" altLang="zh-CN" dirty="0">
                <a:solidFill>
                  <a:schemeClr val="tx1"/>
                </a:solidFill>
              </a:endParaRPr>
            </a:p>
          </p:txBody>
        </p:sp>
        <p:sp>
          <p:nvSpPr>
            <p:cNvPr id="11" name="矩形 10"/>
            <p:cNvSpPr/>
            <p:nvPr/>
          </p:nvSpPr>
          <p:spPr>
            <a:xfrm>
              <a:off x="7574" y="3661"/>
              <a:ext cx="6169" cy="821"/>
            </a:xfrm>
            <a:prstGeom prst="rect">
              <a:avLst/>
            </a:prstGeom>
            <a:solidFill>
              <a:srgbClr val="FFCC9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tx1"/>
                  </a:solidFill>
                </a:rPr>
                <a:t>Baragon</a:t>
              </a:r>
              <a:endParaRPr lang="en-US" altLang="zh-CN" dirty="0">
                <a:solidFill>
                  <a:schemeClr val="tx1"/>
                </a:solidFill>
              </a:endParaRPr>
            </a:p>
          </p:txBody>
        </p:sp>
        <p:sp>
          <p:nvSpPr>
            <p:cNvPr id="12" name="矩形 11"/>
            <p:cNvSpPr/>
            <p:nvPr/>
          </p:nvSpPr>
          <p:spPr>
            <a:xfrm>
              <a:off x="4380" y="2606"/>
              <a:ext cx="3007" cy="1876"/>
            </a:xfrm>
            <a:prstGeom prst="rect">
              <a:avLst/>
            </a:prstGeom>
            <a:solidFill>
              <a:srgbClr val="FFCCC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tx1"/>
                  </a:solidFill>
                </a:rPr>
                <a:t>Jenkins</a:t>
              </a:r>
              <a:endParaRPr lang="en-US" altLang="zh-CN" dirty="0">
                <a:solidFill>
                  <a:schemeClr val="tx1"/>
                </a:solidFill>
              </a:endParaRPr>
            </a:p>
          </p:txBody>
        </p:sp>
        <p:sp>
          <p:nvSpPr>
            <p:cNvPr id="13" name="矩形 12"/>
            <p:cNvSpPr/>
            <p:nvPr/>
          </p:nvSpPr>
          <p:spPr>
            <a:xfrm>
              <a:off x="7572" y="2607"/>
              <a:ext cx="6172" cy="821"/>
            </a:xfrm>
            <a:prstGeom prst="rect">
              <a:avLst/>
            </a:prstGeom>
            <a:solidFill>
              <a:srgbClr val="99CCC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tx1"/>
                  </a:solidFill>
                </a:rPr>
                <a:t>Nginx</a:t>
              </a:r>
              <a:endParaRPr lang="en-US" altLang="zh-CN" dirty="0">
                <a:solidFill>
                  <a:schemeClr val="tx1"/>
                </a:solidFill>
              </a:endParaRPr>
            </a:p>
          </p:txBody>
        </p:sp>
        <p:grpSp>
          <p:nvGrpSpPr>
            <p:cNvPr id="5" name="组合 4"/>
            <p:cNvGrpSpPr/>
            <p:nvPr/>
          </p:nvGrpSpPr>
          <p:grpSpPr>
            <a:xfrm>
              <a:off x="14169" y="2596"/>
              <a:ext cx="3253" cy="3858"/>
              <a:chOff x="14574" y="2596"/>
              <a:chExt cx="3253" cy="3858"/>
            </a:xfrm>
          </p:grpSpPr>
          <p:sp>
            <p:nvSpPr>
              <p:cNvPr id="2" name="矩形 1"/>
              <p:cNvSpPr/>
              <p:nvPr/>
            </p:nvSpPr>
            <p:spPr>
              <a:xfrm>
                <a:off x="14574" y="3574"/>
                <a:ext cx="3252" cy="821"/>
              </a:xfrm>
              <a:prstGeom prst="rect">
                <a:avLst/>
              </a:prstGeom>
              <a:solidFill>
                <a:srgbClr val="20BB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tx1"/>
                    </a:solidFill>
                  </a:rPr>
                  <a:t>ElasticSearch</a:t>
                </a:r>
                <a:endParaRPr lang="en-US" altLang="zh-CN" dirty="0">
                  <a:solidFill>
                    <a:schemeClr val="tx1"/>
                  </a:solidFill>
                </a:endParaRPr>
              </a:p>
            </p:txBody>
          </p:sp>
          <p:sp>
            <p:nvSpPr>
              <p:cNvPr id="4" name="矩形 3"/>
              <p:cNvSpPr/>
              <p:nvPr/>
            </p:nvSpPr>
            <p:spPr>
              <a:xfrm>
                <a:off x="14574" y="2596"/>
                <a:ext cx="3253" cy="821"/>
              </a:xfrm>
              <a:prstGeom prst="rect">
                <a:avLst/>
              </a:prstGeom>
              <a:solidFill>
                <a:srgbClr val="EF5098"/>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tx1"/>
                    </a:solidFill>
                  </a:rPr>
                  <a:t>Kibana</a:t>
                </a:r>
                <a:endParaRPr lang="en-US" altLang="zh-CN" dirty="0">
                  <a:solidFill>
                    <a:schemeClr val="tx1"/>
                  </a:solidFill>
                </a:endParaRPr>
              </a:p>
            </p:txBody>
          </p:sp>
          <p:sp>
            <p:nvSpPr>
              <p:cNvPr id="6" name="矩形 5"/>
              <p:cNvSpPr/>
              <p:nvPr/>
            </p:nvSpPr>
            <p:spPr>
              <a:xfrm>
                <a:off x="14574" y="4598"/>
                <a:ext cx="1600" cy="821"/>
              </a:xfrm>
              <a:prstGeom prst="rect">
                <a:avLst/>
              </a:prstGeom>
              <a:solidFill>
                <a:srgbClr val="14A8E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tx1"/>
                    </a:solidFill>
                  </a:rPr>
                  <a:t>Logstash</a:t>
                </a:r>
                <a:endParaRPr lang="en-US" altLang="zh-CN" dirty="0">
                  <a:solidFill>
                    <a:schemeClr val="tx1"/>
                  </a:solidFill>
                </a:endParaRPr>
              </a:p>
            </p:txBody>
          </p:sp>
          <p:sp>
            <p:nvSpPr>
              <p:cNvPr id="14" name="矩形 13"/>
              <p:cNvSpPr/>
              <p:nvPr/>
            </p:nvSpPr>
            <p:spPr>
              <a:xfrm>
                <a:off x="16173" y="4598"/>
                <a:ext cx="1655" cy="821"/>
              </a:xfrm>
              <a:prstGeom prst="rect">
                <a:avLst/>
              </a:prstGeom>
              <a:solidFill>
                <a:srgbClr val="FDD10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tx1"/>
                    </a:solidFill>
                  </a:rPr>
                  <a:t>Flume</a:t>
                </a:r>
                <a:endParaRPr lang="en-US" altLang="zh-CN" dirty="0">
                  <a:solidFill>
                    <a:schemeClr val="tx1"/>
                  </a:solidFill>
                </a:endParaRPr>
              </a:p>
            </p:txBody>
          </p:sp>
          <p:sp>
            <p:nvSpPr>
              <p:cNvPr id="15" name="矩形 14"/>
              <p:cNvSpPr/>
              <p:nvPr/>
            </p:nvSpPr>
            <p:spPr>
              <a:xfrm>
                <a:off x="14574" y="5634"/>
                <a:ext cx="3252" cy="821"/>
              </a:xfrm>
              <a:prstGeom prst="rect">
                <a:avLst/>
              </a:prstGeom>
              <a:solidFill>
                <a:srgbClr val="3398C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tx1"/>
                    </a:solidFill>
                  </a:rPr>
                  <a:t>kafka</a:t>
                </a:r>
                <a:endParaRPr lang="en-US" altLang="zh-CN" dirty="0">
                  <a:solidFill>
                    <a:schemeClr val="tx1"/>
                  </a:solidFill>
                </a:endParaRPr>
              </a:p>
            </p:txBody>
          </p:sp>
        </p:grpSp>
        <p:sp>
          <p:nvSpPr>
            <p:cNvPr id="16" name="直角上箭头 15"/>
            <p:cNvSpPr/>
            <p:nvPr/>
          </p:nvSpPr>
          <p:spPr>
            <a:xfrm>
              <a:off x="10736" y="6714"/>
              <a:ext cx="5674" cy="255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Java Agent</a:t>
              </a:r>
              <a:endParaRPr lang="en-US" altLang="zh-CN"/>
            </a:p>
          </p:txBody>
        </p:sp>
        <p:sp>
          <p:nvSpPr>
            <p:cNvPr id="18" name="矩形 17"/>
            <p:cNvSpPr/>
            <p:nvPr/>
          </p:nvSpPr>
          <p:spPr>
            <a:xfrm>
              <a:off x="842" y="2596"/>
              <a:ext cx="3008" cy="3799"/>
            </a:xfrm>
            <a:prstGeom prst="rect">
              <a:avLst/>
            </a:prstGeom>
            <a:solidFill>
              <a:srgbClr val="CCCC9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tx1"/>
                  </a:solidFill>
                </a:rPr>
                <a:t>日志汇总主机</a:t>
              </a:r>
              <a:endParaRPr lang="zh-CN" altLang="en-US" dirty="0">
                <a:solidFill>
                  <a:schemeClr val="tx1"/>
                </a:solidFill>
              </a:endParaRPr>
            </a:p>
          </p:txBody>
        </p:sp>
        <p:sp>
          <p:nvSpPr>
            <p:cNvPr id="20" name="直角上箭头 19"/>
            <p:cNvSpPr/>
            <p:nvPr/>
          </p:nvSpPr>
          <p:spPr>
            <a:xfrm flipH="1">
              <a:off x="1733" y="6714"/>
              <a:ext cx="2540" cy="2558"/>
            </a:xfrm>
            <a:prstGeom prst="bentUpArrow">
              <a:avLst>
                <a:gd name="adj1" fmla="val 2552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Rsync</a:t>
              </a:r>
              <a:endParaRPr lang="en-US" altLang="zh-CN"/>
            </a:p>
          </p:txBody>
        </p:sp>
        <p:sp>
          <p:nvSpPr>
            <p:cNvPr id="21" name="流程图: 过程 20"/>
            <p:cNvSpPr/>
            <p:nvPr/>
          </p:nvSpPr>
          <p:spPr>
            <a:xfrm>
              <a:off x="4379" y="8614"/>
              <a:ext cx="6203" cy="6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日志</a:t>
              </a:r>
              <a:endParaRPr lang="zh-CN" altLang="en-US"/>
            </a:p>
          </p:txBody>
        </p:sp>
        <p:grpSp>
          <p:nvGrpSpPr>
            <p:cNvPr id="17" name="组合 16"/>
            <p:cNvGrpSpPr/>
            <p:nvPr/>
          </p:nvGrpSpPr>
          <p:grpSpPr>
            <a:xfrm>
              <a:off x="4379" y="6811"/>
              <a:ext cx="1236" cy="1801"/>
              <a:chOff x="4379" y="6811"/>
              <a:chExt cx="1236" cy="1801"/>
            </a:xfrm>
          </p:grpSpPr>
          <p:sp>
            <p:nvSpPr>
              <p:cNvPr id="8" name="矩形 7"/>
              <p:cNvSpPr/>
              <p:nvPr/>
            </p:nvSpPr>
            <p:spPr>
              <a:xfrm>
                <a:off x="4379" y="6811"/>
                <a:ext cx="1237" cy="1317"/>
              </a:xfrm>
              <a:prstGeom prst="rect">
                <a:avLst/>
              </a:prstGeom>
              <a:solidFill>
                <a:srgbClr val="A1C1E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solidFill>
                      <a:schemeClr val="tx1"/>
                    </a:solidFill>
                  </a:rPr>
                  <a:t>Agent</a:t>
                </a:r>
                <a:endParaRPr lang="zh-CN" altLang="en-US" dirty="0">
                  <a:solidFill>
                    <a:schemeClr val="tx1"/>
                  </a:solidFill>
                </a:endParaRPr>
              </a:p>
            </p:txBody>
          </p:sp>
          <p:cxnSp>
            <p:nvCxnSpPr>
              <p:cNvPr id="23" name="直接箭头连接符 22"/>
              <p:cNvCxnSpPr>
                <a:stCxn id="8" idx="2"/>
              </p:cNvCxnSpPr>
              <p:nvPr/>
            </p:nvCxnSpPr>
            <p:spPr>
              <a:xfrm flipH="1">
                <a:off x="4985" y="8128"/>
                <a:ext cx="13" cy="484"/>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761" y="6812"/>
              <a:ext cx="1237" cy="1801"/>
              <a:chOff x="5647" y="6611"/>
              <a:chExt cx="1237" cy="1801"/>
            </a:xfrm>
          </p:grpSpPr>
          <p:sp>
            <p:nvSpPr>
              <p:cNvPr id="22" name="矩形 21"/>
              <p:cNvSpPr/>
              <p:nvPr/>
            </p:nvSpPr>
            <p:spPr>
              <a:xfrm>
                <a:off x="5647" y="6611"/>
                <a:ext cx="1237" cy="1317"/>
              </a:xfrm>
              <a:prstGeom prst="rect">
                <a:avLst/>
              </a:prstGeom>
              <a:solidFill>
                <a:srgbClr val="A1C1E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solidFill>
                      <a:schemeClr val="tx1"/>
                    </a:solidFill>
                  </a:rPr>
                  <a:t>Agent</a:t>
                </a:r>
                <a:endParaRPr lang="zh-CN" altLang="en-US" dirty="0">
                  <a:solidFill>
                    <a:schemeClr val="tx1"/>
                  </a:solidFill>
                </a:endParaRPr>
              </a:p>
            </p:txBody>
          </p:sp>
          <p:cxnSp>
            <p:nvCxnSpPr>
              <p:cNvPr id="25" name="直接箭头连接符 24"/>
              <p:cNvCxnSpPr>
                <a:stCxn id="22" idx="2"/>
              </p:cNvCxnSpPr>
              <p:nvPr/>
            </p:nvCxnSpPr>
            <p:spPr>
              <a:xfrm flipH="1">
                <a:off x="6253" y="7928"/>
                <a:ext cx="13" cy="484"/>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7144" y="6812"/>
              <a:ext cx="1237" cy="1801"/>
              <a:chOff x="7341" y="6211"/>
              <a:chExt cx="1237" cy="1801"/>
            </a:xfrm>
          </p:grpSpPr>
          <p:sp>
            <p:nvSpPr>
              <p:cNvPr id="31" name="矩形 30"/>
              <p:cNvSpPr/>
              <p:nvPr/>
            </p:nvSpPr>
            <p:spPr>
              <a:xfrm>
                <a:off x="7341" y="6211"/>
                <a:ext cx="1237" cy="1317"/>
              </a:xfrm>
              <a:prstGeom prst="rect">
                <a:avLst/>
              </a:prstGeom>
              <a:solidFill>
                <a:srgbClr val="A1C1E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solidFill>
                      <a:schemeClr val="tx1"/>
                    </a:solidFill>
                  </a:rPr>
                  <a:t>Agent</a:t>
                </a:r>
                <a:endParaRPr lang="zh-CN" altLang="en-US" dirty="0">
                  <a:solidFill>
                    <a:schemeClr val="tx1"/>
                  </a:solidFill>
                </a:endParaRPr>
              </a:p>
            </p:txBody>
          </p:sp>
          <p:cxnSp>
            <p:nvCxnSpPr>
              <p:cNvPr id="32" name="直接箭头连接符 31"/>
              <p:cNvCxnSpPr>
                <a:stCxn id="31" idx="2"/>
              </p:cNvCxnSpPr>
              <p:nvPr/>
            </p:nvCxnSpPr>
            <p:spPr>
              <a:xfrm flipH="1">
                <a:off x="7947" y="7528"/>
                <a:ext cx="13" cy="484"/>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8527" y="6812"/>
              <a:ext cx="1237" cy="1801"/>
              <a:chOff x="5647" y="6611"/>
              <a:chExt cx="1237" cy="1801"/>
            </a:xfrm>
          </p:grpSpPr>
          <p:sp>
            <p:nvSpPr>
              <p:cNvPr id="34" name="矩形 33"/>
              <p:cNvSpPr/>
              <p:nvPr/>
            </p:nvSpPr>
            <p:spPr>
              <a:xfrm>
                <a:off x="5647" y="6611"/>
                <a:ext cx="1237" cy="1317"/>
              </a:xfrm>
              <a:prstGeom prst="rect">
                <a:avLst/>
              </a:prstGeom>
              <a:solidFill>
                <a:srgbClr val="A1C1E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solidFill>
                      <a:schemeClr val="tx1"/>
                    </a:solidFill>
                  </a:rPr>
                  <a:t>Agent</a:t>
                </a:r>
                <a:endParaRPr lang="zh-CN" altLang="en-US" dirty="0">
                  <a:solidFill>
                    <a:schemeClr val="tx1"/>
                  </a:solidFill>
                </a:endParaRPr>
              </a:p>
            </p:txBody>
          </p:sp>
          <p:cxnSp>
            <p:nvCxnSpPr>
              <p:cNvPr id="35" name="直接箭头连接符 34"/>
              <p:cNvCxnSpPr>
                <a:stCxn id="34" idx="2"/>
              </p:cNvCxnSpPr>
              <p:nvPr/>
            </p:nvCxnSpPr>
            <p:spPr>
              <a:xfrm flipH="1">
                <a:off x="6253" y="7928"/>
                <a:ext cx="13" cy="484"/>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9918" y="6812"/>
              <a:ext cx="664" cy="1801"/>
              <a:chOff x="6080" y="6611"/>
              <a:chExt cx="804" cy="1801"/>
            </a:xfrm>
          </p:grpSpPr>
          <p:sp>
            <p:nvSpPr>
              <p:cNvPr id="37" name="矩形 36"/>
              <p:cNvSpPr/>
              <p:nvPr/>
            </p:nvSpPr>
            <p:spPr>
              <a:xfrm>
                <a:off x="6080" y="6611"/>
                <a:ext cx="804" cy="1317"/>
              </a:xfrm>
              <a:prstGeom prst="rect">
                <a:avLst/>
              </a:prstGeom>
              <a:solidFill>
                <a:srgbClr val="A1C1E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solidFill>
                      <a:schemeClr val="tx1"/>
                    </a:solidFill>
                  </a:rPr>
                  <a:t>...</a:t>
                </a:r>
                <a:endParaRPr lang="zh-CN" altLang="en-US" dirty="0">
                  <a:solidFill>
                    <a:schemeClr val="tx1"/>
                  </a:solidFill>
                </a:endParaRPr>
              </a:p>
            </p:txBody>
          </p:sp>
          <p:cxnSp>
            <p:nvCxnSpPr>
              <p:cNvPr id="38" name="直接箭头连接符 37"/>
              <p:cNvCxnSpPr>
                <a:stCxn id="37" idx="2"/>
              </p:cNvCxnSpPr>
              <p:nvPr/>
            </p:nvCxnSpPr>
            <p:spPr>
              <a:xfrm flipH="1">
                <a:off x="6469" y="7928"/>
                <a:ext cx="13" cy="484"/>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Mesos</a:t>
            </a:r>
            <a:r>
              <a:rPr lang="zh-CN" altLang="en-US" dirty="0" err="1" smtClean="0"/>
              <a:t>概述</a:t>
            </a:r>
            <a:endParaRPr lang="zh-CN" altLang="en-US" dirty="0" err="1" smtClean="0"/>
          </a:p>
        </p:txBody>
      </p:sp>
      <p:sp>
        <p:nvSpPr>
          <p:cNvPr id="2" name="文本框 1"/>
          <p:cNvSpPr txBox="1"/>
          <p:nvPr/>
        </p:nvSpPr>
        <p:spPr>
          <a:xfrm>
            <a:off x="3116580" y="1877695"/>
            <a:ext cx="7759700" cy="1753235"/>
          </a:xfrm>
          <a:prstGeom prst="rect">
            <a:avLst/>
          </a:prstGeom>
          <a:noFill/>
        </p:spPr>
        <p:txBody>
          <a:bodyPr wrap="square" rtlCol="0" anchor="t">
            <a:spAutoFit/>
          </a:bodyPr>
          <a:p>
            <a:pPr fontAlgn="auto">
              <a:lnSpc>
                <a:spcPct val="200000"/>
              </a:lnSpc>
            </a:pPr>
            <a:r>
              <a:rPr lang="en-US" altLang="zh-CN" dirty="0" smtClean="0">
                <a:sym typeface="+mn-ea"/>
              </a:rPr>
              <a:t>          </a:t>
            </a:r>
            <a:r>
              <a:rPr lang="en-US" altLang="zh-CN" dirty="0" err="1" smtClean="0">
                <a:sym typeface="+mn-ea"/>
              </a:rPr>
              <a:t>Mesos</a:t>
            </a:r>
            <a:r>
              <a:rPr lang="zh-CN" altLang="en-US" dirty="0">
                <a:sym typeface="+mn-ea"/>
              </a:rPr>
              <a:t>是</a:t>
            </a:r>
            <a:r>
              <a:rPr lang="en-US" altLang="zh-CN" dirty="0">
                <a:sym typeface="+mn-ea"/>
              </a:rPr>
              <a:t>Apache</a:t>
            </a:r>
            <a:r>
              <a:rPr lang="zh-CN" altLang="en-US" dirty="0">
                <a:sym typeface="+mn-ea"/>
              </a:rPr>
              <a:t>下的开源分布式资源管理框架，它被称为是分布式系统的内核，是一个通用的集群</a:t>
            </a:r>
            <a:r>
              <a:rPr lang="zh-CN" altLang="en-US" dirty="0" smtClean="0">
                <a:sym typeface="+mn-ea"/>
              </a:rPr>
              <a:t>管理器。提供</a:t>
            </a:r>
            <a:r>
              <a:rPr lang="en-US" altLang="zh-CN" dirty="0" smtClean="0">
                <a:sym typeface="+mn-ea"/>
              </a:rPr>
              <a:t>API</a:t>
            </a:r>
            <a:r>
              <a:rPr lang="zh-CN" altLang="en-US" dirty="0" smtClean="0">
                <a:sym typeface="+mn-ea"/>
              </a:rPr>
              <a:t>使用应用程序可以进行资源管理，以及跨数据中心甚至是云环境进行资源调度。</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Mesos</a:t>
            </a:r>
            <a:r>
              <a:rPr lang="zh-CN" altLang="en-US" dirty="0" smtClean="0"/>
              <a:t>架构</a:t>
            </a:r>
            <a:endParaRPr lang="zh-CN" altLang="en-US" dirty="0"/>
          </a:p>
        </p:txBody>
      </p:sp>
      <p:pic>
        <p:nvPicPr>
          <p:cNvPr id="1026" name="Picture 2" descr="Mesos Archite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0693" y="1252785"/>
            <a:ext cx="7962900" cy="5362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逻辑集群</a:t>
            </a:r>
            <a:endParaRPr lang="zh-CN" altLang="en-US" dirty="0"/>
          </a:p>
        </p:txBody>
      </p:sp>
      <p:sp>
        <p:nvSpPr>
          <p:cNvPr id="11" name="文本框 10"/>
          <p:cNvSpPr txBox="1"/>
          <p:nvPr/>
        </p:nvSpPr>
        <p:spPr>
          <a:xfrm>
            <a:off x="3971925" y="1185545"/>
            <a:ext cx="4841240" cy="368300"/>
          </a:xfrm>
          <a:prstGeom prst="rect">
            <a:avLst/>
          </a:prstGeom>
          <a:noFill/>
        </p:spPr>
        <p:txBody>
          <a:bodyPr wrap="square" rtlCol="0" anchor="t">
            <a:spAutoFit/>
          </a:bodyPr>
          <a:p>
            <a:r>
              <a:rPr lang="zh-CN" altLang="en-US"/>
              <a:t>多逻辑集群划分，满足复杂的资源调度</a:t>
            </a:r>
            <a:endParaRPr lang="zh-CN" altLang="en-US"/>
          </a:p>
        </p:txBody>
      </p:sp>
      <p:pic>
        <p:nvPicPr>
          <p:cNvPr id="14" name="图片 13"/>
          <p:cNvPicPr>
            <a:picLocks noChangeAspect="1"/>
          </p:cNvPicPr>
          <p:nvPr/>
        </p:nvPicPr>
        <p:blipFill>
          <a:blip r:embed="rId1"/>
          <a:stretch>
            <a:fillRect/>
          </a:stretch>
        </p:blipFill>
        <p:spPr>
          <a:xfrm>
            <a:off x="4466590" y="1953260"/>
            <a:ext cx="2999740" cy="2952115"/>
          </a:xfrm>
          <a:prstGeom prst="rect">
            <a:avLst/>
          </a:prstGeom>
        </p:spPr>
      </p:pic>
      <p:sp>
        <p:nvSpPr>
          <p:cNvPr id="4" name="圆角矩形 3"/>
          <p:cNvSpPr/>
          <p:nvPr/>
        </p:nvSpPr>
        <p:spPr>
          <a:xfrm>
            <a:off x="7466330" y="2988945"/>
            <a:ext cx="112649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高计算</a:t>
            </a:r>
            <a:endParaRPr lang="zh-CN" altLang="en-US">
              <a:solidFill>
                <a:schemeClr val="tx1"/>
              </a:solidFill>
            </a:endParaRPr>
          </a:p>
        </p:txBody>
      </p:sp>
      <p:sp>
        <p:nvSpPr>
          <p:cNvPr id="5" name="圆角矩形 4"/>
          <p:cNvSpPr/>
          <p:nvPr/>
        </p:nvSpPr>
        <p:spPr>
          <a:xfrm>
            <a:off x="7466330" y="3533140"/>
            <a:ext cx="112649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高内存</a:t>
            </a:r>
            <a:endParaRPr lang="zh-CN" altLang="en-US">
              <a:solidFill>
                <a:schemeClr val="tx1"/>
              </a:solidFill>
            </a:endParaRPr>
          </a:p>
        </p:txBody>
      </p:sp>
      <p:sp>
        <p:nvSpPr>
          <p:cNvPr id="6" name="圆角矩形 5"/>
          <p:cNvSpPr/>
          <p:nvPr/>
        </p:nvSpPr>
        <p:spPr>
          <a:xfrm>
            <a:off x="6469380" y="1641475"/>
            <a:ext cx="112649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高计算</a:t>
            </a:r>
            <a:endParaRPr lang="zh-CN" altLang="en-US">
              <a:solidFill>
                <a:schemeClr val="tx1"/>
              </a:solidFill>
            </a:endParaRPr>
          </a:p>
        </p:txBody>
      </p:sp>
      <p:sp>
        <p:nvSpPr>
          <p:cNvPr id="7" name="圆角矩形 6"/>
          <p:cNvSpPr/>
          <p:nvPr/>
        </p:nvSpPr>
        <p:spPr>
          <a:xfrm>
            <a:off x="7073900" y="2115820"/>
            <a:ext cx="112649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高内存</a:t>
            </a:r>
            <a:endParaRPr lang="zh-CN" altLang="en-US">
              <a:solidFill>
                <a:schemeClr val="tx1"/>
              </a:solidFill>
            </a:endParaRPr>
          </a:p>
        </p:txBody>
      </p:sp>
      <p:sp>
        <p:nvSpPr>
          <p:cNvPr id="8" name="圆角矩形 7"/>
          <p:cNvSpPr/>
          <p:nvPr/>
        </p:nvSpPr>
        <p:spPr>
          <a:xfrm>
            <a:off x="6851015" y="4519930"/>
            <a:ext cx="1581785"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固定资源</a:t>
            </a:r>
            <a:endParaRPr lang="zh-CN" altLang="en-US">
              <a:solidFill>
                <a:schemeClr val="tx1"/>
              </a:solidFill>
            </a:endParaRPr>
          </a:p>
        </p:txBody>
      </p:sp>
      <p:sp>
        <p:nvSpPr>
          <p:cNvPr id="9" name="圆角矩形 8"/>
          <p:cNvSpPr/>
          <p:nvPr/>
        </p:nvSpPr>
        <p:spPr>
          <a:xfrm>
            <a:off x="3162935" y="4519930"/>
            <a:ext cx="170942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多</a:t>
            </a:r>
            <a:r>
              <a:rPr lang="en-US" altLang="zh-CN">
                <a:solidFill>
                  <a:schemeClr val="tx1"/>
                </a:solidFill>
              </a:rPr>
              <a:t>IP</a:t>
            </a:r>
            <a:r>
              <a:rPr lang="zh-CN" altLang="en-US">
                <a:solidFill>
                  <a:schemeClr val="tx1"/>
                </a:solidFill>
              </a:rPr>
              <a:t>拆分资源</a:t>
            </a: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7" grpId="0" animBg="1"/>
      <p:bldP spid="5"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Mesos</a:t>
            </a:r>
            <a:r>
              <a:rPr lang="zh-CN" altLang="en-US" dirty="0" smtClean="0"/>
              <a:t>资源调度过程</a:t>
            </a:r>
            <a:endParaRPr lang="zh-CN" altLang="en-US" dirty="0"/>
          </a:p>
        </p:txBody>
      </p:sp>
      <p:sp>
        <p:nvSpPr>
          <p:cNvPr id="5" name="矩形 4"/>
          <p:cNvSpPr/>
          <p:nvPr/>
        </p:nvSpPr>
        <p:spPr>
          <a:xfrm>
            <a:off x="1870363" y="1906990"/>
            <a:ext cx="2931969" cy="706582"/>
          </a:xfrm>
          <a:prstGeom prst="rect">
            <a:avLst/>
          </a:prstGeom>
          <a:solidFill>
            <a:srgbClr val="A1C1E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Master</a:t>
            </a:r>
            <a:endParaRPr lang="en-US" altLang="zh-CN" dirty="0" smtClean="0">
              <a:solidFill>
                <a:schemeClr val="tx1"/>
              </a:solidFill>
            </a:endParaRPr>
          </a:p>
          <a:p>
            <a:pPr algn="ctr"/>
            <a:endParaRPr lang="zh-CN" altLang="en-US" dirty="0">
              <a:solidFill>
                <a:schemeClr val="tx1"/>
              </a:solidFill>
            </a:endParaRPr>
          </a:p>
        </p:txBody>
      </p:sp>
      <p:sp>
        <p:nvSpPr>
          <p:cNvPr id="7" name="矩形 6"/>
          <p:cNvSpPr/>
          <p:nvPr/>
        </p:nvSpPr>
        <p:spPr>
          <a:xfrm>
            <a:off x="1305791" y="4246417"/>
            <a:ext cx="2372592" cy="2154384"/>
          </a:xfrm>
          <a:prstGeom prst="rect">
            <a:avLst/>
          </a:prstGeom>
          <a:solidFill>
            <a:srgbClr val="A1C1E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Agent</a:t>
            </a:r>
            <a:endParaRPr lang="en-US" altLang="zh-CN" dirty="0">
              <a:solidFill>
                <a:schemeClr val="tx1"/>
              </a:solidFill>
            </a:endParaRPr>
          </a:p>
          <a:p>
            <a:pPr algn="ctr"/>
            <a:endParaRPr lang="en-US" altLang="zh-CN" dirty="0" smtClean="0">
              <a:solidFill>
                <a:schemeClr val="tx1"/>
              </a:solidFill>
            </a:endParaRPr>
          </a:p>
          <a:p>
            <a:pPr algn="ctr"/>
            <a:r>
              <a:rPr lang="en-US" altLang="zh-CN" dirty="0" smtClean="0">
                <a:solidFill>
                  <a:schemeClr val="tx1"/>
                </a:solidFill>
              </a:rPr>
              <a:t>24 CPU</a:t>
            </a:r>
            <a:endParaRPr lang="en-US" altLang="zh-CN" dirty="0" smtClean="0">
              <a:solidFill>
                <a:schemeClr val="tx1"/>
              </a:solidFill>
            </a:endParaRPr>
          </a:p>
          <a:p>
            <a:pPr algn="ctr"/>
            <a:r>
              <a:rPr lang="en-US" altLang="zh-CN" dirty="0" smtClean="0">
                <a:solidFill>
                  <a:schemeClr val="tx1"/>
                </a:solidFill>
              </a:rPr>
              <a:t>80G Mem</a:t>
            </a:r>
            <a:endParaRPr lang="en-US" altLang="zh-CN" dirty="0">
              <a:solidFill>
                <a:schemeClr val="tx1"/>
              </a:solidFill>
            </a:endParaRPr>
          </a:p>
          <a:p>
            <a:pPr algn="ctr"/>
            <a:r>
              <a:rPr lang="en-US" altLang="zh-CN" dirty="0" smtClean="0">
                <a:solidFill>
                  <a:schemeClr val="tx1"/>
                </a:solidFill>
              </a:rPr>
              <a:t>500G Disk</a:t>
            </a:r>
            <a:endParaRPr lang="en-US" altLang="zh-CN" dirty="0">
              <a:solidFill>
                <a:schemeClr val="tx1"/>
              </a:solidFill>
            </a:endParaRPr>
          </a:p>
          <a:p>
            <a:pPr algn="ctr"/>
            <a:endParaRPr lang="en-US" altLang="zh-CN" dirty="0" smtClean="0">
              <a:solidFill>
                <a:schemeClr val="tx1"/>
              </a:solidFill>
            </a:endParaRPr>
          </a:p>
          <a:p>
            <a:pPr algn="ctr"/>
            <a:endParaRPr lang="zh-CN" altLang="en-US" dirty="0">
              <a:solidFill>
                <a:schemeClr val="tx1"/>
              </a:solidFill>
            </a:endParaRPr>
          </a:p>
        </p:txBody>
      </p:sp>
      <p:sp>
        <p:nvSpPr>
          <p:cNvPr id="8" name="矩形 7"/>
          <p:cNvSpPr/>
          <p:nvPr/>
        </p:nvSpPr>
        <p:spPr>
          <a:xfrm>
            <a:off x="4935682" y="4246417"/>
            <a:ext cx="2372592" cy="2154384"/>
          </a:xfrm>
          <a:prstGeom prst="rect">
            <a:avLst/>
          </a:prstGeom>
          <a:solidFill>
            <a:srgbClr val="A1C1E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Agent</a:t>
            </a:r>
            <a:endParaRPr lang="en-US" altLang="zh-CN" dirty="0">
              <a:solidFill>
                <a:schemeClr val="tx1"/>
              </a:solidFill>
            </a:endParaRPr>
          </a:p>
          <a:p>
            <a:pPr algn="ctr"/>
            <a:endParaRPr lang="en-US" altLang="zh-CN" dirty="0" smtClean="0">
              <a:solidFill>
                <a:schemeClr val="tx1"/>
              </a:solidFill>
            </a:endParaRPr>
          </a:p>
          <a:p>
            <a:pPr algn="ctr"/>
            <a:r>
              <a:rPr lang="en-US" altLang="zh-CN" dirty="0" smtClean="0">
                <a:solidFill>
                  <a:schemeClr val="tx1"/>
                </a:solidFill>
              </a:rPr>
              <a:t>24 CPU</a:t>
            </a:r>
            <a:endParaRPr lang="en-US" altLang="zh-CN" dirty="0" smtClean="0">
              <a:solidFill>
                <a:schemeClr val="tx1"/>
              </a:solidFill>
            </a:endParaRPr>
          </a:p>
          <a:p>
            <a:pPr algn="ctr"/>
            <a:r>
              <a:rPr lang="en-US" altLang="zh-CN" dirty="0" smtClean="0">
                <a:solidFill>
                  <a:schemeClr val="tx1"/>
                </a:solidFill>
              </a:rPr>
              <a:t>60G Mem</a:t>
            </a:r>
            <a:endParaRPr lang="en-US" altLang="zh-CN" dirty="0">
              <a:solidFill>
                <a:schemeClr val="tx1"/>
              </a:solidFill>
            </a:endParaRPr>
          </a:p>
          <a:p>
            <a:pPr algn="ctr"/>
            <a:r>
              <a:rPr lang="en-US" altLang="zh-CN" dirty="0" smtClean="0">
                <a:solidFill>
                  <a:schemeClr val="tx1"/>
                </a:solidFill>
              </a:rPr>
              <a:t>800G Disk</a:t>
            </a:r>
            <a:endParaRPr lang="en-US" altLang="zh-CN" dirty="0">
              <a:solidFill>
                <a:schemeClr val="tx1"/>
              </a:solidFill>
            </a:endParaRPr>
          </a:p>
          <a:p>
            <a:pPr algn="ctr"/>
            <a:endParaRPr lang="en-US" altLang="zh-CN" dirty="0" smtClean="0">
              <a:solidFill>
                <a:schemeClr val="tx1"/>
              </a:solidFill>
            </a:endParaRPr>
          </a:p>
          <a:p>
            <a:pPr algn="ctr"/>
            <a:endParaRPr lang="zh-CN" altLang="en-US" dirty="0">
              <a:solidFill>
                <a:schemeClr val="tx1"/>
              </a:solidFill>
            </a:endParaRPr>
          </a:p>
        </p:txBody>
      </p:sp>
      <p:sp>
        <p:nvSpPr>
          <p:cNvPr id="9" name="矩形 8"/>
          <p:cNvSpPr/>
          <p:nvPr/>
        </p:nvSpPr>
        <p:spPr>
          <a:xfrm>
            <a:off x="8565573" y="4246417"/>
            <a:ext cx="2372592" cy="2154384"/>
          </a:xfrm>
          <a:prstGeom prst="rect">
            <a:avLst/>
          </a:prstGeom>
          <a:solidFill>
            <a:srgbClr val="A1C1E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Agent</a:t>
            </a:r>
            <a:endParaRPr lang="en-US" altLang="zh-CN" dirty="0">
              <a:solidFill>
                <a:schemeClr val="tx1"/>
              </a:solidFill>
            </a:endParaRPr>
          </a:p>
          <a:p>
            <a:pPr algn="ctr"/>
            <a:endParaRPr lang="en-US" altLang="zh-CN" dirty="0" smtClean="0">
              <a:solidFill>
                <a:schemeClr val="tx1"/>
              </a:solidFill>
            </a:endParaRPr>
          </a:p>
          <a:p>
            <a:pPr algn="ctr"/>
            <a:r>
              <a:rPr lang="en-US" altLang="zh-CN" dirty="0" smtClean="0">
                <a:solidFill>
                  <a:schemeClr val="tx1"/>
                </a:solidFill>
              </a:rPr>
              <a:t>24 CPU</a:t>
            </a:r>
            <a:endParaRPr lang="en-US" altLang="zh-CN" dirty="0" smtClean="0">
              <a:solidFill>
                <a:schemeClr val="tx1"/>
              </a:solidFill>
            </a:endParaRPr>
          </a:p>
          <a:p>
            <a:pPr algn="ctr"/>
            <a:r>
              <a:rPr lang="en-US" altLang="zh-CN" dirty="0" smtClean="0">
                <a:solidFill>
                  <a:schemeClr val="tx1"/>
                </a:solidFill>
              </a:rPr>
              <a:t>70G Mem</a:t>
            </a:r>
            <a:endParaRPr lang="en-US" altLang="zh-CN" dirty="0">
              <a:solidFill>
                <a:schemeClr val="tx1"/>
              </a:solidFill>
            </a:endParaRPr>
          </a:p>
          <a:p>
            <a:pPr algn="ctr"/>
            <a:r>
              <a:rPr lang="en-US" altLang="zh-CN" dirty="0" smtClean="0">
                <a:solidFill>
                  <a:schemeClr val="tx1"/>
                </a:solidFill>
              </a:rPr>
              <a:t>300G Disk</a:t>
            </a:r>
            <a:endParaRPr lang="en-US" altLang="zh-CN" dirty="0">
              <a:solidFill>
                <a:schemeClr val="tx1"/>
              </a:solidFill>
            </a:endParaRPr>
          </a:p>
          <a:p>
            <a:pPr algn="ctr"/>
            <a:endParaRPr lang="en-US" altLang="zh-CN" dirty="0" smtClean="0">
              <a:solidFill>
                <a:schemeClr val="tx1"/>
              </a:solidFill>
            </a:endParaRPr>
          </a:p>
          <a:p>
            <a:pPr algn="ctr"/>
            <a:endParaRPr lang="zh-CN" altLang="en-US" dirty="0">
              <a:solidFill>
                <a:schemeClr val="tx1"/>
              </a:solidFill>
            </a:endParaRPr>
          </a:p>
        </p:txBody>
      </p:sp>
      <p:sp>
        <p:nvSpPr>
          <p:cNvPr id="10" name="矩形 9"/>
          <p:cNvSpPr/>
          <p:nvPr/>
        </p:nvSpPr>
        <p:spPr>
          <a:xfrm>
            <a:off x="7606030" y="1907540"/>
            <a:ext cx="1750060" cy="70612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Scheduler</a:t>
            </a:r>
            <a:endParaRPr lang="en-US" altLang="zh-CN" dirty="0" smtClean="0">
              <a:solidFill>
                <a:schemeClr val="tx1"/>
              </a:solidFill>
            </a:endParaRPr>
          </a:p>
        </p:txBody>
      </p:sp>
      <p:grpSp>
        <p:nvGrpSpPr>
          <p:cNvPr id="11" name="组合 10"/>
          <p:cNvGrpSpPr/>
          <p:nvPr/>
        </p:nvGrpSpPr>
        <p:grpSpPr>
          <a:xfrm>
            <a:off x="2491740" y="2613660"/>
            <a:ext cx="7259320" cy="1632585"/>
            <a:chOff x="3924" y="4116"/>
            <a:chExt cx="11432" cy="2571"/>
          </a:xfrm>
        </p:grpSpPr>
        <p:cxnSp>
          <p:nvCxnSpPr>
            <p:cNvPr id="2" name="直接箭头连接符 1"/>
            <p:cNvCxnSpPr>
              <a:stCxn id="7" idx="0"/>
              <a:endCxn id="5" idx="2"/>
            </p:cNvCxnSpPr>
            <p:nvPr/>
          </p:nvCxnSpPr>
          <p:spPr>
            <a:xfrm flipV="1">
              <a:off x="3924" y="4116"/>
              <a:ext cx="1330" cy="2571"/>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 name="直接箭头连接符 3"/>
            <p:cNvCxnSpPr>
              <a:stCxn id="8" idx="0"/>
              <a:endCxn id="5" idx="2"/>
            </p:cNvCxnSpPr>
            <p:nvPr/>
          </p:nvCxnSpPr>
          <p:spPr>
            <a:xfrm flipH="1" flipV="1">
              <a:off x="5254" y="4116"/>
              <a:ext cx="4387" cy="2571"/>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 name="直接箭头连接符 5"/>
            <p:cNvCxnSpPr>
              <a:stCxn id="9" idx="0"/>
            </p:cNvCxnSpPr>
            <p:nvPr/>
          </p:nvCxnSpPr>
          <p:spPr>
            <a:xfrm flipH="1" flipV="1">
              <a:off x="5388" y="4151"/>
              <a:ext cx="9969" cy="2536"/>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pSp>
      <p:sp>
        <p:nvSpPr>
          <p:cNvPr id="12" name="文本框 11"/>
          <p:cNvSpPr txBox="1"/>
          <p:nvPr/>
        </p:nvSpPr>
        <p:spPr>
          <a:xfrm>
            <a:off x="1870075" y="2245360"/>
            <a:ext cx="3236595" cy="368300"/>
          </a:xfrm>
          <a:prstGeom prst="rect">
            <a:avLst/>
          </a:prstGeom>
          <a:noFill/>
        </p:spPr>
        <p:txBody>
          <a:bodyPr wrap="square" rtlCol="0">
            <a:spAutoFit/>
          </a:bodyPr>
          <a:p>
            <a:r>
              <a:rPr lang="en-US" altLang="zh-CN"/>
              <a:t>72CPU 210G Mem 1600G Disk</a:t>
            </a:r>
            <a:endParaRPr lang="en-US" altLang="zh-CN"/>
          </a:p>
        </p:txBody>
      </p:sp>
      <p:grpSp>
        <p:nvGrpSpPr>
          <p:cNvPr id="20" name="组合 19"/>
          <p:cNvGrpSpPr/>
          <p:nvPr/>
        </p:nvGrpSpPr>
        <p:grpSpPr>
          <a:xfrm>
            <a:off x="4852670" y="1668145"/>
            <a:ext cx="2740660" cy="368300"/>
            <a:chOff x="7642" y="2627"/>
            <a:chExt cx="4316" cy="580"/>
          </a:xfrm>
        </p:grpSpPr>
        <p:cxnSp>
          <p:nvCxnSpPr>
            <p:cNvPr id="14" name="直接箭头连接符 13"/>
            <p:cNvCxnSpPr/>
            <p:nvPr/>
          </p:nvCxnSpPr>
          <p:spPr>
            <a:xfrm>
              <a:off x="7642" y="3183"/>
              <a:ext cx="4316" cy="7"/>
            </a:xfrm>
            <a:prstGeom prst="straightConnector1">
              <a:avLst/>
            </a:prstGeom>
            <a:ln w="28575" cmpd="sng">
              <a:solidFill>
                <a:schemeClr val="tx1"/>
              </a:solidFill>
              <a:prstDash val="sysDash"/>
              <a:tailEnd type="arrow" w="med" len="med"/>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8042" y="2627"/>
              <a:ext cx="2647" cy="580"/>
            </a:xfrm>
            <a:prstGeom prst="rect">
              <a:avLst/>
            </a:prstGeom>
            <a:noFill/>
          </p:spPr>
          <p:txBody>
            <a:bodyPr wrap="none" rtlCol="0">
              <a:spAutoFit/>
            </a:bodyPr>
            <a:p>
              <a:r>
                <a:rPr lang="en-US" altLang="zh-CN"/>
                <a:t>Offer  40G Mem</a:t>
              </a:r>
              <a:endParaRPr lang="en-US" altLang="zh-CN"/>
            </a:p>
          </p:txBody>
        </p:sp>
      </p:grpSp>
      <p:grpSp>
        <p:nvGrpSpPr>
          <p:cNvPr id="19" name="组合 18"/>
          <p:cNvGrpSpPr/>
          <p:nvPr/>
        </p:nvGrpSpPr>
        <p:grpSpPr>
          <a:xfrm rot="0">
            <a:off x="4862830" y="2245360"/>
            <a:ext cx="2677160" cy="368300"/>
            <a:chOff x="7658" y="3536"/>
            <a:chExt cx="4216" cy="580"/>
          </a:xfrm>
        </p:grpSpPr>
        <p:cxnSp>
          <p:nvCxnSpPr>
            <p:cNvPr id="17" name="直接箭头连接符 16"/>
            <p:cNvCxnSpPr/>
            <p:nvPr/>
          </p:nvCxnSpPr>
          <p:spPr>
            <a:xfrm flipH="1">
              <a:off x="7658" y="4026"/>
              <a:ext cx="4216" cy="0"/>
            </a:xfrm>
            <a:prstGeom prst="straightConnector1">
              <a:avLst/>
            </a:prstGeom>
            <a:ln w="28575" cmpd="sng">
              <a:solidFill>
                <a:srgbClr val="FF99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505" y="3536"/>
              <a:ext cx="2572" cy="580"/>
            </a:xfrm>
            <a:prstGeom prst="rect">
              <a:avLst/>
            </a:prstGeom>
            <a:noFill/>
          </p:spPr>
          <p:txBody>
            <a:bodyPr wrap="square" rtlCol="0">
              <a:spAutoFit/>
            </a:bodyPr>
            <a:p>
              <a:r>
                <a:rPr lang="en-US" altLang="zh-CN"/>
                <a:t>1Cpu 2Gmem</a:t>
              </a:r>
              <a:endParaRPr lang="en-US" altLang="zh-CN"/>
            </a:p>
          </p:txBody>
        </p:sp>
      </p:grpSp>
      <p:cxnSp>
        <p:nvCxnSpPr>
          <p:cNvPr id="21" name="直接箭头连接符 20"/>
          <p:cNvCxnSpPr/>
          <p:nvPr/>
        </p:nvCxnSpPr>
        <p:spPr>
          <a:xfrm>
            <a:off x="2103120" y="2646045"/>
            <a:ext cx="0" cy="1564005"/>
          </a:xfrm>
          <a:prstGeom prst="straightConnector1">
            <a:avLst/>
          </a:prstGeom>
          <a:ln w="28575" cmpd="sng">
            <a:solidFill>
              <a:srgbClr val="FF99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551305" y="4455795"/>
            <a:ext cx="1784985" cy="1169670"/>
          </a:xfrm>
          <a:prstGeom prst="rect">
            <a:avLst/>
          </a:prstGeom>
          <a:solidFill>
            <a:schemeClr val="bg1"/>
          </a:solidFill>
          <a:ln w="12700" cmpd="sng">
            <a:solidFill>
              <a:srgbClr val="1F416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solidFill>
                  <a:schemeClr val="tx1"/>
                </a:solidFill>
              </a:rPr>
              <a:t>Task</a:t>
            </a:r>
            <a:endParaRPr lang="en-US" altLang="zh-CN" dirty="0" smtClean="0">
              <a:solidFill>
                <a:schemeClr val="tx1"/>
              </a:solidFill>
            </a:endParaRPr>
          </a:p>
          <a:p>
            <a:pPr algn="ctr"/>
            <a:r>
              <a:rPr lang="en-US" altLang="zh-CN" dirty="0" smtClean="0">
                <a:solidFill>
                  <a:schemeClr val="tx1"/>
                </a:solidFill>
              </a:rPr>
              <a:t>1CPU 2Gmem</a:t>
            </a:r>
            <a:endParaRPr lang="en-US" altLang="zh-CN"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500"/>
                                        <p:tgtEl>
                                          <p:spTgt spid="21"/>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一键部署</a:t>
            </a:r>
            <a:endParaRPr lang="zh-CN" altLang="en-US" dirty="0"/>
          </a:p>
        </p:txBody>
      </p:sp>
      <p:sp>
        <p:nvSpPr>
          <p:cNvPr id="5" name="文本框 4"/>
          <p:cNvSpPr txBox="1"/>
          <p:nvPr/>
        </p:nvSpPr>
        <p:spPr>
          <a:xfrm>
            <a:off x="5398770" y="1823720"/>
            <a:ext cx="4841240" cy="645160"/>
          </a:xfrm>
          <a:prstGeom prst="rect">
            <a:avLst/>
          </a:prstGeom>
          <a:noFill/>
        </p:spPr>
        <p:txBody>
          <a:bodyPr wrap="square" rtlCol="0" anchor="t">
            <a:spAutoFit/>
          </a:bodyPr>
          <a:p>
            <a:r>
              <a:rPr lang="zh-CN" altLang="en-US"/>
              <a:t>从代码构建到应用发布，只在</a:t>
            </a:r>
            <a:r>
              <a:rPr lang="en-US" altLang="zh-CN"/>
              <a:t>Jenkins</a:t>
            </a:r>
            <a:r>
              <a:rPr lang="zh-CN" altLang="en-US"/>
              <a:t>上，大大简化应用发布过程，提高发布效率。</a:t>
            </a:r>
            <a:endParaRPr lang="zh-CN" altLang="en-US"/>
          </a:p>
        </p:txBody>
      </p:sp>
      <p:pic>
        <p:nvPicPr>
          <p:cNvPr id="8" name="图片 7"/>
          <p:cNvPicPr>
            <a:picLocks noChangeAspect="1"/>
          </p:cNvPicPr>
          <p:nvPr/>
        </p:nvPicPr>
        <p:blipFill>
          <a:blip r:embed="rId1"/>
          <a:stretch>
            <a:fillRect/>
          </a:stretch>
        </p:blipFill>
        <p:spPr>
          <a:xfrm>
            <a:off x="2182495" y="1514475"/>
            <a:ext cx="2694940" cy="3428365"/>
          </a:xfrm>
          <a:prstGeom prst="rect">
            <a:avLst/>
          </a:prstGeom>
        </p:spPr>
      </p:pic>
      <p:sp>
        <p:nvSpPr>
          <p:cNvPr id="2" name="文本框 1"/>
          <p:cNvSpPr txBox="1"/>
          <p:nvPr/>
        </p:nvSpPr>
        <p:spPr>
          <a:xfrm>
            <a:off x="5398770" y="2819400"/>
            <a:ext cx="5816600" cy="1476375"/>
          </a:xfrm>
          <a:prstGeom prst="rect">
            <a:avLst/>
          </a:prstGeom>
          <a:noFill/>
        </p:spPr>
        <p:txBody>
          <a:bodyPr wrap="square" rtlCol="0" anchor="t">
            <a:spAutoFit/>
          </a:bodyPr>
          <a:p>
            <a:r>
              <a:rPr lang="zh-CN" altLang="en-US"/>
              <a:t>node /opt/singularity-node/app/singularity.js "INSTANCE_NAME=loan-api" "ENV_INFO=func78" "CONTEXT_NAME=loan-api" "GIT_NAME=fj531_loan-api" "INSTANCE_CMD=${Git_Tag}" </a:t>
            </a:r>
            <a:r>
              <a:rPr lang="zh-CN" altLang="en-US">
                <a:sym typeface="+mn-ea"/>
              </a:rPr>
              <a:t>"</a:t>
            </a:r>
            <a:r>
              <a:rPr lang="en-US" altLang="zh-CN">
                <a:sym typeface="+mn-ea"/>
              </a:rPr>
              <a:t>rack</a:t>
            </a:r>
            <a:r>
              <a:rPr lang="zh-CN" altLang="en-US">
                <a:sym typeface="+mn-ea"/>
              </a:rPr>
              <a:t>=</a:t>
            </a:r>
            <a:r>
              <a:rPr lang="en-US" altLang="zh-CN">
                <a:sym typeface="+mn-ea"/>
              </a:rPr>
              <a:t>DOCKER</a:t>
            </a:r>
            <a:r>
              <a:rPr lang="zh-CN" altLang="en-US">
                <a:sym typeface="+mn-ea"/>
              </a:rPr>
              <a:t>" </a:t>
            </a:r>
            <a:r>
              <a:rPr lang="zh-CN" altLang="en-US"/>
              <a:t>"DOMAIN=func78admin.vfinance.cn" "memoryMb=2048"</a:t>
            </a:r>
            <a:endParaRPr lang="en-US" altLang="zh-CN"/>
          </a:p>
        </p:txBody>
      </p:sp>
      <p:sp>
        <p:nvSpPr>
          <p:cNvPr id="4" name="文本框 3"/>
          <p:cNvSpPr txBox="1"/>
          <p:nvPr/>
        </p:nvSpPr>
        <p:spPr>
          <a:xfrm>
            <a:off x="5398770" y="4657090"/>
            <a:ext cx="4169410" cy="368300"/>
          </a:xfrm>
          <a:prstGeom prst="rect">
            <a:avLst/>
          </a:prstGeom>
          <a:noFill/>
        </p:spPr>
        <p:txBody>
          <a:bodyPr wrap="none" rtlCol="0" anchor="t">
            <a:spAutoFit/>
          </a:bodyPr>
          <a:p>
            <a:r>
              <a:rPr lang="en-US" altLang="zh-CN">
                <a:sym typeface="+mn-ea"/>
              </a:rPr>
              <a:t>instances dockerImage cpus disk command</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一键部署流程</a:t>
            </a:r>
            <a:endParaRPr lang="zh-CN" altLang="en-US" dirty="0"/>
          </a:p>
        </p:txBody>
      </p:sp>
      <p:sp>
        <p:nvSpPr>
          <p:cNvPr id="7" name="圆角矩形 6"/>
          <p:cNvSpPr/>
          <p:nvPr/>
        </p:nvSpPr>
        <p:spPr>
          <a:xfrm>
            <a:off x="3357880" y="1963420"/>
            <a:ext cx="112649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Jenkins</a:t>
            </a:r>
            <a:endParaRPr lang="en-US" altLang="zh-CN">
              <a:solidFill>
                <a:schemeClr val="tx1"/>
              </a:solidFill>
            </a:endParaRPr>
          </a:p>
        </p:txBody>
      </p:sp>
      <p:sp>
        <p:nvSpPr>
          <p:cNvPr id="6" name="圆角矩形 5"/>
          <p:cNvSpPr/>
          <p:nvPr/>
        </p:nvSpPr>
        <p:spPr>
          <a:xfrm>
            <a:off x="3357880" y="3592195"/>
            <a:ext cx="355346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Singularity</a:t>
            </a:r>
            <a:endParaRPr lang="en-US" altLang="zh-CN">
              <a:solidFill>
                <a:schemeClr val="tx1"/>
              </a:solidFill>
            </a:endParaRPr>
          </a:p>
        </p:txBody>
      </p:sp>
      <p:sp>
        <p:nvSpPr>
          <p:cNvPr id="10" name="圆角矩形 9"/>
          <p:cNvSpPr/>
          <p:nvPr/>
        </p:nvSpPr>
        <p:spPr>
          <a:xfrm>
            <a:off x="3357880" y="4463415"/>
            <a:ext cx="3553460" cy="756920"/>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Mesos</a:t>
            </a:r>
            <a:endParaRPr lang="en-US" altLang="zh-CN">
              <a:solidFill>
                <a:schemeClr val="tx1"/>
              </a:solidFill>
            </a:endParaRPr>
          </a:p>
        </p:txBody>
      </p:sp>
      <p:sp>
        <p:nvSpPr>
          <p:cNvPr id="11" name="圆角矩形 10"/>
          <p:cNvSpPr/>
          <p:nvPr/>
        </p:nvSpPr>
        <p:spPr>
          <a:xfrm>
            <a:off x="5234305" y="2707005"/>
            <a:ext cx="152908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Baragon</a:t>
            </a:r>
            <a:endParaRPr lang="en-US" altLang="zh-CN">
              <a:solidFill>
                <a:schemeClr val="tx1"/>
              </a:solidFill>
            </a:endParaRPr>
          </a:p>
        </p:txBody>
      </p:sp>
      <p:sp>
        <p:nvSpPr>
          <p:cNvPr id="12" name="圆角矩形 11"/>
          <p:cNvSpPr/>
          <p:nvPr/>
        </p:nvSpPr>
        <p:spPr>
          <a:xfrm>
            <a:off x="5234305" y="1963420"/>
            <a:ext cx="1529080" cy="385445"/>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Nginx</a:t>
            </a:r>
            <a:endParaRPr lang="en-US" altLang="zh-CN">
              <a:solidFill>
                <a:schemeClr val="tx1"/>
              </a:solidFill>
            </a:endParaRPr>
          </a:p>
        </p:txBody>
      </p:sp>
      <p:grpSp>
        <p:nvGrpSpPr>
          <p:cNvPr id="2" name="组合 1"/>
          <p:cNvGrpSpPr/>
          <p:nvPr/>
        </p:nvGrpSpPr>
        <p:grpSpPr>
          <a:xfrm>
            <a:off x="2982595" y="2348865"/>
            <a:ext cx="937895" cy="1221740"/>
            <a:chOff x="4697" y="3699"/>
            <a:chExt cx="1477" cy="1924"/>
          </a:xfrm>
        </p:grpSpPr>
        <p:cxnSp>
          <p:nvCxnSpPr>
            <p:cNvPr id="13" name="直接箭头连接符 12"/>
            <p:cNvCxnSpPr>
              <a:stCxn id="7" idx="2"/>
            </p:cNvCxnSpPr>
            <p:nvPr/>
          </p:nvCxnSpPr>
          <p:spPr>
            <a:xfrm flipH="1">
              <a:off x="6166" y="3699"/>
              <a:ext cx="9" cy="19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697" y="4290"/>
              <a:ext cx="1469" cy="580"/>
            </a:xfrm>
            <a:prstGeom prst="rect">
              <a:avLst/>
            </a:prstGeom>
            <a:noFill/>
          </p:spPr>
          <p:txBody>
            <a:bodyPr wrap="square" rtlCol="0">
              <a:spAutoFit/>
            </a:bodyPr>
            <a:p>
              <a:r>
                <a:rPr lang="en-US" altLang="zh-CN"/>
                <a:t>NodeJs</a:t>
              </a:r>
              <a:endParaRPr lang="en-US" altLang="zh-CN"/>
            </a:p>
          </p:txBody>
        </p:sp>
      </p:grpSp>
      <p:grpSp>
        <p:nvGrpSpPr>
          <p:cNvPr id="4" name="组合 3"/>
          <p:cNvGrpSpPr/>
          <p:nvPr/>
        </p:nvGrpSpPr>
        <p:grpSpPr>
          <a:xfrm>
            <a:off x="6911340" y="3106420"/>
            <a:ext cx="2713990" cy="871220"/>
            <a:chOff x="10884" y="4892"/>
            <a:chExt cx="4274" cy="1372"/>
          </a:xfrm>
        </p:grpSpPr>
        <p:sp>
          <p:nvSpPr>
            <p:cNvPr id="9" name="圆角矩形 8"/>
            <p:cNvSpPr/>
            <p:nvPr/>
          </p:nvSpPr>
          <p:spPr>
            <a:xfrm>
              <a:off x="13016" y="5658"/>
              <a:ext cx="2142" cy="606"/>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Zookeeper</a:t>
              </a:r>
              <a:endParaRPr lang="en-US" altLang="zh-CN">
                <a:solidFill>
                  <a:schemeClr val="tx1"/>
                </a:solidFill>
              </a:endParaRPr>
            </a:p>
          </p:txBody>
        </p:sp>
        <p:cxnSp>
          <p:nvCxnSpPr>
            <p:cNvPr id="15" name="直接箭头连接符 14"/>
            <p:cNvCxnSpPr/>
            <p:nvPr/>
          </p:nvCxnSpPr>
          <p:spPr>
            <a:xfrm>
              <a:off x="10884" y="5961"/>
              <a:ext cx="2132" cy="0"/>
            </a:xfrm>
            <a:prstGeom prst="straightConnector1">
              <a:avLst/>
            </a:prstGeom>
            <a:ln w="28575" cmpd="sng">
              <a:solidFill>
                <a:schemeClr val="accent1">
                  <a:shade val="50000"/>
                </a:schemeClr>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347" y="4892"/>
              <a:ext cx="1469" cy="1016"/>
            </a:xfrm>
            <a:prstGeom prst="rect">
              <a:avLst/>
            </a:prstGeom>
            <a:noFill/>
          </p:spPr>
          <p:txBody>
            <a:bodyPr wrap="square" rtlCol="0">
              <a:spAutoFit/>
            </a:bodyPr>
            <a:p>
              <a:r>
                <a:rPr lang="en-US" altLang="zh-CN"/>
                <a:t>Mesos Master</a:t>
              </a:r>
              <a:endParaRPr lang="en-US" altLang="zh-CN"/>
            </a:p>
          </p:txBody>
        </p:sp>
      </p:grpSp>
      <p:cxnSp>
        <p:nvCxnSpPr>
          <p:cNvPr id="17" name="直接箭头连接符 16"/>
          <p:cNvCxnSpPr>
            <a:stCxn id="6" idx="2"/>
          </p:cNvCxnSpPr>
          <p:nvPr/>
        </p:nvCxnSpPr>
        <p:spPr>
          <a:xfrm flipH="1">
            <a:off x="5123815" y="3977640"/>
            <a:ext cx="10795" cy="47307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1" idx="2"/>
          </p:cNvCxnSpPr>
          <p:nvPr/>
        </p:nvCxnSpPr>
        <p:spPr>
          <a:xfrm flipV="1">
            <a:off x="5993130" y="3092450"/>
            <a:ext cx="5715" cy="46799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0"/>
            <a:endCxn id="12" idx="2"/>
          </p:cNvCxnSpPr>
          <p:nvPr/>
        </p:nvCxnSpPr>
        <p:spPr>
          <a:xfrm flipV="1">
            <a:off x="5998845" y="2348865"/>
            <a:ext cx="0" cy="3581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6003925" y="3963670"/>
            <a:ext cx="0" cy="4768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1522</Words>
  <Application>WPS 演示</Application>
  <PresentationFormat>宽屏</PresentationFormat>
  <Paragraphs>254</Paragraphs>
  <Slides>24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微软雅黑</vt:lpstr>
      <vt:lpstr>Segoe UI Semilight</vt:lpstr>
      <vt:lpstr>Verdana</vt:lpstr>
      <vt:lpstr>Arial Unicode MS</vt:lpstr>
      <vt:lpstr>Calibri Light</vt:lpstr>
      <vt:lpstr>Calibri</vt:lpstr>
      <vt:lpstr>Office 主题</vt:lpstr>
      <vt:lpstr>基于MESOS云部署介绍</vt:lpstr>
      <vt:lpstr>云部署概述</vt:lpstr>
      <vt:lpstr>云部署架构</vt:lpstr>
      <vt:lpstr>Mesos概述</vt:lpstr>
      <vt:lpstr>Mesos架构</vt:lpstr>
      <vt:lpstr>逻辑集群</vt:lpstr>
      <vt:lpstr>Mesos资源调度过程</vt:lpstr>
      <vt:lpstr>一键部署</vt:lpstr>
      <vt:lpstr>一键部署流程</vt:lpstr>
      <vt:lpstr>容器</vt:lpstr>
      <vt:lpstr>弹性伸缩</vt:lpstr>
      <vt:lpstr>批量管理</vt:lpstr>
      <vt:lpstr>日志收集及监控</vt:lpstr>
      <vt:lpstr>在线查看日志</vt:lpstr>
      <vt:lpstr>容器内查看日志</vt:lpstr>
      <vt:lpstr>日志同步</vt:lpstr>
      <vt:lpstr>ELK收集日志</vt:lpstr>
      <vt:lpstr>Kibana</vt:lpstr>
      <vt:lpstr>Finlog</vt:lpstr>
      <vt:lpstr>当前</vt:lpstr>
      <vt:lpstr>singularity </vt:lpstr>
      <vt:lpstr>支持多种服务</vt:lpstr>
      <vt:lpstr>singularity 常见问题</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Judy Yang</dc:creator>
  <cp:lastModifiedBy>乐逍遥</cp:lastModifiedBy>
  <cp:revision>573</cp:revision>
  <dcterms:created xsi:type="dcterms:W3CDTF">2014-12-08T08:51:00Z</dcterms:created>
  <dcterms:modified xsi:type="dcterms:W3CDTF">2017-11-03T06:24:48Z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